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59" r:id="rId5"/>
    <p:sldId id="261" r:id="rId6"/>
    <p:sldId id="262" r:id="rId7"/>
    <p:sldId id="29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92" r:id="rId31"/>
    <p:sldId id="286" r:id="rId32"/>
    <p:sldId id="287" r:id="rId33"/>
    <p:sldId id="288" r:id="rId34"/>
    <p:sldId id="293" r:id="rId35"/>
    <p:sldId id="289" r:id="rId36"/>
    <p:sldId id="290" r:id="rId3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126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MELITAS\tesis%20mel\CUADROS%20Y%20GRAFICAS%20CAP%203.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user\Desktop\MELITAS\tesis%20mel\INFORMACION%20FIANCIERA\EXCEL%20consolidados\PRESUPUESTO%202014.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user\Desktop\MELITAS\tesis%20mel\INFORMACION%20FIANCIERA\EXCEL%20consolidados\SITUACION%20FIANCIERA%202014-2013.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user\Desktop\MELITAS\tesis%20mel\INFORMACION%20FIANCIERA\EXCEL%20consolidados\SITUACION%20FIANCIERA%202014-2013.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user\Desktop\MELITAS\tesis%20mel\INFORMACION%20FIANCIERA\EXCEL%20consolidados\SITUACION%20FIANCIERA%202014-2013.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user\Desktop\MELITAS\tesis%20mel\INFORMACION%20FIANCIERA\EXCEL%20consolidados\SITUACION%20FIANCIERA%202014-2013.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user\Desktop\MELITAS\tesis%20mel\INFORMACION%20FIANCIERA\EXCEL%20consolidados\ANALISIS%20VERTICAL%20-%20HORIZONTAL%20-%20SIP%20SIP%20-%20PRESENACION.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user\Desktop\MELITAS\tesis%20mel\INFORMACION%20FIANCIERA\EXCEL%20consolidados\ANALISIS%20VERTICAL%20-%20HORIZONTAL%20-%20SIP%20SIP%20-%20PRESENACION.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user\Desktop\MELITAS\tesis%20mel\INFORMACION%20FIANCIERA\EXCEL%20consolidados\ANALISIS%20VERTICAL%20-%20HORIZONTAL.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user\Desktop\MELITAS\tesis%20mel\INFORMACION%20FIANCIERA\EXCEL%20consolidados\INDICADORES%20FINANCIERO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user\Desktop\MELITAS\tesis%20mel\INFORMACION%20FIANCIERA\EXCEL%20consolidados\INDICADORES%20FINANCIER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esktop\MELITAS\tesis%20mel\CUADROS%20Y%20GRAFICAS%20CAP%203.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user\Desktop\MELITAS\tesis%20mel\INFORMACION%20FIANCIERA\EXCEL%20consolidados\INDICADORES%20FINANCIER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Desktop\MELITAS\tesis%20mel\CUADROS%20Y%20GRAFICAS%20CAP%20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Desktop\MELITAS\tesis%20mel\INFORMACION%20FIANCIERA\EXCEL%20consolidados\PRESUPUESTO%202014.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Desktop\MELITAS\tesis%20mel\INFORMACION%20FIANCIERA\EXCEL%20consolidados\PRESUPUESTO%202014.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ser\Desktop\MELITAS\tesis%20mel\INFORMACION%20FIANCIERA\EXCEL%20consolidados\SITUACION%20FIANCIERA%202014-2013.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user\Desktop\MELITAS\tesis%20mel\INFORMACION%20FIANCIERA\EXCEL%20consolidados\PRESUPUESTO%202014.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user\Desktop\MELITAS\tesis%20mel\INFORMACION%20FIANCIERA\EXCEL%20consolidados\PRESUPUESTO%202014.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user\Desktop\MELITAS\tesis%20mel\INFORMACION%20FIANCIERA\EXCEL%20consolidados\PRESUPUESTO%202014.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5"/>
    </mc:Choice>
    <mc:Fallback>
      <c:style val="45"/>
    </mc:Fallback>
  </mc:AlternateContent>
  <c:chart>
    <c:autoTitleDeleted val="1"/>
    <c:plotArea>
      <c:layout/>
      <c:lineChart>
        <c:grouping val="standard"/>
        <c:varyColors val="0"/>
        <c:ser>
          <c:idx val="0"/>
          <c:order val="0"/>
          <c:tx>
            <c:strRef>
              <c:f>'inflacion '!$B$2</c:f>
              <c:strCache>
                <c:ptCount val="1"/>
                <c:pt idx="0">
                  <c:v>PORCENTAJE DE 
INFLACIÓN
ANUAL</c:v>
                </c:pt>
              </c:strCache>
            </c:strRef>
          </c:tx>
          <c:cat>
            <c:strRef>
              <c:f>'inflacion '!$A$3:$A$4</c:f>
              <c:strCache>
                <c:ptCount val="2"/>
                <c:pt idx="0">
                  <c:v>Año 2013</c:v>
                </c:pt>
                <c:pt idx="1">
                  <c:v>Año 2014</c:v>
                </c:pt>
              </c:strCache>
            </c:strRef>
          </c:cat>
          <c:val>
            <c:numRef>
              <c:f>'inflacion '!$B$3:$B$4</c:f>
              <c:numCache>
                <c:formatCode>General</c:formatCode>
                <c:ptCount val="2"/>
                <c:pt idx="0">
                  <c:v>2.7</c:v>
                </c:pt>
                <c:pt idx="1">
                  <c:v>3.67</c:v>
                </c:pt>
              </c:numCache>
            </c:numRef>
          </c:val>
          <c:smooth val="0"/>
        </c:ser>
        <c:dLbls>
          <c:showLegendKey val="0"/>
          <c:showVal val="0"/>
          <c:showCatName val="0"/>
          <c:showSerName val="0"/>
          <c:showPercent val="0"/>
          <c:showBubbleSize val="0"/>
        </c:dLbls>
        <c:marker val="1"/>
        <c:smooth val="0"/>
        <c:axId val="61756544"/>
        <c:axId val="61758080"/>
      </c:lineChart>
      <c:catAx>
        <c:axId val="61756544"/>
        <c:scaling>
          <c:orientation val="minMax"/>
        </c:scaling>
        <c:delete val="0"/>
        <c:axPos val="b"/>
        <c:majorTickMark val="none"/>
        <c:minorTickMark val="none"/>
        <c:tickLblPos val="nextTo"/>
        <c:txPr>
          <a:bodyPr/>
          <a:lstStyle/>
          <a:p>
            <a:pPr>
              <a:defRPr sz="1200"/>
            </a:pPr>
            <a:endParaRPr lang="es-ES"/>
          </a:p>
        </c:txPr>
        <c:crossAx val="61758080"/>
        <c:crosses val="autoZero"/>
        <c:auto val="1"/>
        <c:lblAlgn val="ctr"/>
        <c:lblOffset val="100"/>
        <c:noMultiLvlLbl val="0"/>
      </c:catAx>
      <c:valAx>
        <c:axId val="61758080"/>
        <c:scaling>
          <c:orientation val="minMax"/>
        </c:scaling>
        <c:delete val="0"/>
        <c:axPos val="l"/>
        <c:majorGridlines/>
        <c:numFmt formatCode="General" sourceLinked="1"/>
        <c:majorTickMark val="none"/>
        <c:minorTickMark val="none"/>
        <c:tickLblPos val="nextTo"/>
        <c:crossAx val="61756544"/>
        <c:crosses val="autoZero"/>
        <c:crossBetween val="between"/>
      </c:valAx>
    </c:plotArea>
    <c:plotVisOnly val="1"/>
    <c:dispBlanksAs val="gap"/>
    <c:showDLblsOverMax val="0"/>
  </c:chart>
  <c:txPr>
    <a:bodyPr/>
    <a:lstStyle/>
    <a:p>
      <a:pPr>
        <a:defRPr sz="1800"/>
      </a:pPr>
      <a:endParaRPr lang="es-E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a:pPr>
            <a:r>
              <a:rPr lang="en-US"/>
              <a:t> 2014</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graficos!$C$18</c:f>
              <c:strCache>
                <c:ptCount val="1"/>
                <c:pt idx="0">
                  <c:v>Año 2014</c:v>
                </c:pt>
              </c:strCache>
            </c:strRef>
          </c:tx>
          <c:explosion val="25"/>
          <c:dLbls>
            <c:txPr>
              <a:bodyPr/>
              <a:lstStyle/>
              <a:p>
                <a:pPr>
                  <a:defRPr sz="900"/>
                </a:pPr>
                <a:endParaRPr lang="es-ES"/>
              </a:p>
            </c:txPr>
            <c:showLegendKey val="0"/>
            <c:showVal val="0"/>
            <c:showCatName val="1"/>
            <c:showSerName val="0"/>
            <c:showPercent val="1"/>
            <c:showBubbleSize val="0"/>
            <c:showLeaderLines val="1"/>
          </c:dLbls>
          <c:cat>
            <c:strRef>
              <c:f>graficos!$B$19:$B$22</c:f>
              <c:strCache>
                <c:ptCount val="4"/>
                <c:pt idx="0">
                  <c:v>Gastos Corrientes</c:v>
                </c:pt>
                <c:pt idx="1">
                  <c:v>Gastos de Inversion </c:v>
                </c:pt>
                <c:pt idx="2">
                  <c:v>Gastos de Capital</c:v>
                </c:pt>
                <c:pt idx="3">
                  <c:v>Aplicación del Financiamiento</c:v>
                </c:pt>
              </c:strCache>
            </c:strRef>
          </c:cat>
          <c:val>
            <c:numRef>
              <c:f>graficos!$C$19:$C$22</c:f>
              <c:numCache>
                <c:formatCode>#,##0.00</c:formatCode>
                <c:ptCount val="4"/>
                <c:pt idx="0" formatCode="General">
                  <c:v>90093.249999999985</c:v>
                </c:pt>
                <c:pt idx="1">
                  <c:v>616769.57000000007</c:v>
                </c:pt>
                <c:pt idx="2">
                  <c:v>21033.71</c:v>
                </c:pt>
                <c:pt idx="3">
                  <c:v>34942.53</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a:pPr>
            <a:r>
              <a:rPr lang="es-ES"/>
              <a:t>2014</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txPr>
              <a:bodyPr/>
              <a:lstStyle/>
              <a:p>
                <a:pPr>
                  <a:defRPr sz="1000"/>
                </a:pPr>
                <a:endParaRPr lang="es-ES"/>
              </a:p>
            </c:txPr>
            <c:showLegendKey val="0"/>
            <c:showVal val="0"/>
            <c:showCatName val="1"/>
            <c:showSerName val="0"/>
            <c:showPercent val="1"/>
            <c:showBubbleSize val="0"/>
            <c:showLeaderLines val="1"/>
          </c:dLbls>
          <c:cat>
            <c:strRef>
              <c:f>'a nivel 4 2014-2013 (2)'!$H$10:$H$14</c:f>
              <c:strCache>
                <c:ptCount val="3"/>
                <c:pt idx="0">
                  <c:v>CORRIENTES</c:v>
                </c:pt>
                <c:pt idx="1">
                  <c:v>LARGO PLAZO</c:v>
                </c:pt>
                <c:pt idx="2">
                  <c:v>FIJOS</c:v>
                </c:pt>
              </c:strCache>
            </c:strRef>
          </c:cat>
          <c:val>
            <c:numRef>
              <c:f>'a nivel 4 2014-2013 (2)'!$I$10:$I$14</c:f>
              <c:numCache>
                <c:formatCode>#,##0.00</c:formatCode>
                <c:ptCount val="3"/>
                <c:pt idx="0">
                  <c:v>161511.66000000029</c:v>
                </c:pt>
                <c:pt idx="1">
                  <c:v>6698.72</c:v>
                </c:pt>
                <c:pt idx="2">
                  <c:v>337888.73</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s-E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a:pPr>
            <a:r>
              <a:rPr lang="es-ES"/>
              <a:t>2013</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txPr>
              <a:bodyPr/>
              <a:lstStyle/>
              <a:p>
                <a:pPr>
                  <a:defRPr sz="1000"/>
                </a:pPr>
                <a:endParaRPr lang="es-ES"/>
              </a:p>
            </c:txPr>
            <c:showLegendKey val="0"/>
            <c:showVal val="0"/>
            <c:showCatName val="1"/>
            <c:showSerName val="0"/>
            <c:showPercent val="1"/>
            <c:showBubbleSize val="0"/>
            <c:showLeaderLines val="1"/>
          </c:dLbls>
          <c:cat>
            <c:strRef>
              <c:f>'a nivel 4 2014-2013 (2)'!$M$10:$M$14</c:f>
              <c:strCache>
                <c:ptCount val="3"/>
                <c:pt idx="0">
                  <c:v>CORRIENTES</c:v>
                </c:pt>
                <c:pt idx="1">
                  <c:v>LARGO PLAZO</c:v>
                </c:pt>
                <c:pt idx="2">
                  <c:v>FIJOS</c:v>
                </c:pt>
              </c:strCache>
            </c:strRef>
          </c:cat>
          <c:val>
            <c:numRef>
              <c:f>'a nivel 4 2014-2013 (2)'!$N$10:$N$14</c:f>
              <c:numCache>
                <c:formatCode>General</c:formatCode>
                <c:ptCount val="3"/>
                <c:pt idx="0">
                  <c:v>295287.25</c:v>
                </c:pt>
                <c:pt idx="1">
                  <c:v>903.66</c:v>
                </c:pt>
                <c:pt idx="2">
                  <c:v>166413.23000000001</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s-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9.3055555555555558E-2"/>
          <c:y val="0.10879629629629629"/>
          <c:w val="0.81388888888888888"/>
          <c:h val="0.77314814814814814"/>
        </c:manualLayout>
      </c:layout>
      <c:pie3DChart>
        <c:varyColors val="1"/>
        <c:ser>
          <c:idx val="0"/>
          <c:order val="0"/>
          <c:explosion val="25"/>
          <c:dLbls>
            <c:txPr>
              <a:bodyPr/>
              <a:lstStyle/>
              <a:p>
                <a:pPr>
                  <a:defRPr sz="1000"/>
                </a:pPr>
                <a:endParaRPr lang="es-ES"/>
              </a:p>
            </c:txPr>
            <c:showLegendKey val="0"/>
            <c:showVal val="0"/>
            <c:showCatName val="1"/>
            <c:showSerName val="0"/>
            <c:showPercent val="1"/>
            <c:showBubbleSize val="0"/>
            <c:showLeaderLines val="1"/>
          </c:dLbls>
          <c:cat>
            <c:strRef>
              <c:f>'a nivel 4 2014-2013 (2)'!$I$153:$I$154</c:f>
              <c:strCache>
                <c:ptCount val="2"/>
                <c:pt idx="0">
                  <c:v>PASIVO</c:v>
                </c:pt>
                <c:pt idx="1">
                  <c:v>PATRIMONIO</c:v>
                </c:pt>
              </c:strCache>
            </c:strRef>
          </c:cat>
          <c:val>
            <c:numRef>
              <c:f>'a nivel 4 2014-2013 (2)'!$J$153:$J$154</c:f>
              <c:numCache>
                <c:formatCode>General</c:formatCode>
                <c:ptCount val="2"/>
                <c:pt idx="0">
                  <c:v>1609.2</c:v>
                </c:pt>
                <c:pt idx="1">
                  <c:v>460994.94</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s-E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'a nivel 4 2014-2013 (2)'!$J$142</c:f>
              <c:strCache>
                <c:ptCount val="1"/>
                <c:pt idx="0">
                  <c:v>2014</c:v>
                </c:pt>
              </c:strCache>
            </c:strRef>
          </c:tx>
          <c:explosion val="25"/>
          <c:dLbls>
            <c:txPr>
              <a:bodyPr/>
              <a:lstStyle/>
              <a:p>
                <a:pPr>
                  <a:defRPr sz="1000"/>
                </a:pPr>
                <a:endParaRPr lang="es-ES"/>
              </a:p>
            </c:txPr>
            <c:showLegendKey val="0"/>
            <c:showVal val="0"/>
            <c:showCatName val="1"/>
            <c:showSerName val="0"/>
            <c:showPercent val="1"/>
            <c:showBubbleSize val="0"/>
            <c:showLeaderLines val="1"/>
          </c:dLbls>
          <c:cat>
            <c:strRef>
              <c:f>'a nivel 4 2014-2013 (2)'!$I$143:$I$144</c:f>
              <c:strCache>
                <c:ptCount val="2"/>
                <c:pt idx="0">
                  <c:v>PASIVO</c:v>
                </c:pt>
                <c:pt idx="1">
                  <c:v>PATRIMONIO</c:v>
                </c:pt>
              </c:strCache>
            </c:strRef>
          </c:cat>
          <c:val>
            <c:numRef>
              <c:f>'a nivel 4 2014-2013 (2)'!$J$143:$J$144</c:f>
              <c:numCache>
                <c:formatCode>General</c:formatCode>
                <c:ptCount val="2"/>
                <c:pt idx="0">
                  <c:v>82618.819999999847</c:v>
                </c:pt>
                <c:pt idx="1">
                  <c:v>423480.29000000004</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s-E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4"/>
    </mc:Choice>
    <mc:Fallback>
      <c:style val="44"/>
    </mc:Fallback>
  </mc:AlternateContent>
  <c:chart>
    <c:autoTitleDeleted val="0"/>
    <c:plotArea>
      <c:layout/>
      <c:lineChart>
        <c:grouping val="standard"/>
        <c:varyColors val="0"/>
        <c:ser>
          <c:idx val="0"/>
          <c:order val="0"/>
          <c:cat>
            <c:strRef>
              <c:f>'graficop in h'!$C$9:$C$19</c:f>
              <c:strCache>
                <c:ptCount val="4"/>
                <c:pt idx="0">
                  <c:v>ING CORRIENTES</c:v>
                </c:pt>
                <c:pt idx="1">
                  <c:v>ING DE CAPITAL </c:v>
                </c:pt>
                <c:pt idx="2">
                  <c:v>ING. DE FINANCIAMIENTO</c:v>
                </c:pt>
                <c:pt idx="3">
                  <c:v>TOTAL INGRESO</c:v>
                </c:pt>
              </c:strCache>
            </c:strRef>
          </c:cat>
          <c:val>
            <c:numRef>
              <c:f>'graficop in h'!$D$9:$D$19</c:f>
              <c:numCache>
                <c:formatCode>0.00%</c:formatCode>
                <c:ptCount val="4"/>
                <c:pt idx="0">
                  <c:v>7.5300000000000006E-2</c:v>
                </c:pt>
                <c:pt idx="1">
                  <c:v>0.60809999999999997</c:v>
                </c:pt>
                <c:pt idx="2">
                  <c:v>1.1297999999999999</c:v>
                </c:pt>
                <c:pt idx="3">
                  <c:v>0.52629999999999999</c:v>
                </c:pt>
              </c:numCache>
            </c:numRef>
          </c:val>
          <c:smooth val="0"/>
        </c:ser>
        <c:dLbls>
          <c:showLegendKey val="0"/>
          <c:showVal val="0"/>
          <c:showCatName val="0"/>
          <c:showSerName val="0"/>
          <c:showPercent val="0"/>
          <c:showBubbleSize val="0"/>
        </c:dLbls>
        <c:marker val="1"/>
        <c:smooth val="0"/>
        <c:axId val="79871360"/>
        <c:axId val="79922304"/>
      </c:lineChart>
      <c:catAx>
        <c:axId val="79871360"/>
        <c:scaling>
          <c:orientation val="minMax"/>
        </c:scaling>
        <c:delete val="0"/>
        <c:axPos val="b"/>
        <c:majorTickMark val="out"/>
        <c:minorTickMark val="none"/>
        <c:tickLblPos val="nextTo"/>
        <c:txPr>
          <a:bodyPr/>
          <a:lstStyle/>
          <a:p>
            <a:pPr>
              <a:defRPr sz="1000"/>
            </a:pPr>
            <a:endParaRPr lang="es-ES"/>
          </a:p>
        </c:txPr>
        <c:crossAx val="79922304"/>
        <c:crosses val="autoZero"/>
        <c:auto val="1"/>
        <c:lblAlgn val="ctr"/>
        <c:lblOffset val="100"/>
        <c:noMultiLvlLbl val="0"/>
      </c:catAx>
      <c:valAx>
        <c:axId val="79922304"/>
        <c:scaling>
          <c:orientation val="minMax"/>
        </c:scaling>
        <c:delete val="0"/>
        <c:axPos val="l"/>
        <c:majorGridlines/>
        <c:numFmt formatCode="0.00%" sourceLinked="1"/>
        <c:majorTickMark val="out"/>
        <c:minorTickMark val="none"/>
        <c:tickLblPos val="nextTo"/>
        <c:txPr>
          <a:bodyPr/>
          <a:lstStyle/>
          <a:p>
            <a:pPr>
              <a:defRPr sz="1000"/>
            </a:pPr>
            <a:endParaRPr lang="es-ES"/>
          </a:p>
        </c:txPr>
        <c:crossAx val="79871360"/>
        <c:crosses val="autoZero"/>
        <c:crossBetween val="between"/>
      </c:valAx>
    </c:plotArea>
    <c:plotVisOnly val="1"/>
    <c:dispBlanksAs val="gap"/>
    <c:showDLblsOverMax val="0"/>
  </c:chart>
  <c:txPr>
    <a:bodyPr/>
    <a:lstStyle/>
    <a:p>
      <a:pPr>
        <a:defRPr sz="1800"/>
      </a:pPr>
      <a:endParaRPr lang="es-E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4"/>
    </mc:Choice>
    <mc:Fallback>
      <c:style val="44"/>
    </mc:Fallback>
  </mc:AlternateContent>
  <c:chart>
    <c:autoTitleDeleted val="0"/>
    <c:plotArea>
      <c:layout>
        <c:manualLayout>
          <c:layoutTarget val="inner"/>
          <c:xMode val="edge"/>
          <c:yMode val="edge"/>
          <c:x val="0.11369824323119028"/>
          <c:y val="4.895358849016776E-2"/>
          <c:w val="0.84655656413763103"/>
          <c:h val="0.55781961726474838"/>
        </c:manualLayout>
      </c:layout>
      <c:lineChart>
        <c:grouping val="standard"/>
        <c:varyColors val="0"/>
        <c:ser>
          <c:idx val="0"/>
          <c:order val="0"/>
          <c:cat>
            <c:strRef>
              <c:f>'P. GASTOS horizontal'!$C$5:$C$21</c:f>
              <c:strCache>
                <c:ptCount val="5"/>
                <c:pt idx="0">
                  <c:v>GASTOS CORRIENTES</c:v>
                </c:pt>
                <c:pt idx="1">
                  <c:v>GASTOS DE INVERSION </c:v>
                </c:pt>
                <c:pt idx="2">
                  <c:v>GASTOS DE CAPITAL </c:v>
                </c:pt>
                <c:pt idx="3">
                  <c:v>APLICACIÓN DEL FINANCIAMIENTO </c:v>
                </c:pt>
                <c:pt idx="4">
                  <c:v>TOTAL</c:v>
                </c:pt>
              </c:strCache>
            </c:strRef>
          </c:cat>
          <c:val>
            <c:numRef>
              <c:f>'P. GASTOS horizontal'!$D$5:$D$21</c:f>
            </c:numRef>
          </c:val>
          <c:smooth val="0"/>
        </c:ser>
        <c:ser>
          <c:idx val="1"/>
          <c:order val="1"/>
          <c:cat>
            <c:strRef>
              <c:f>'P. GASTOS horizontal'!$C$5:$C$21</c:f>
              <c:strCache>
                <c:ptCount val="5"/>
                <c:pt idx="0">
                  <c:v>GASTOS CORRIENTES</c:v>
                </c:pt>
                <c:pt idx="1">
                  <c:v>GASTOS DE INVERSION </c:v>
                </c:pt>
                <c:pt idx="2">
                  <c:v>GASTOS DE CAPITAL </c:v>
                </c:pt>
                <c:pt idx="3">
                  <c:v>APLICACIÓN DEL FINANCIAMIENTO </c:v>
                </c:pt>
                <c:pt idx="4">
                  <c:v>TOTAL</c:v>
                </c:pt>
              </c:strCache>
            </c:strRef>
          </c:cat>
          <c:val>
            <c:numRef>
              <c:f>'P. GASTOS horizontal'!$E$5:$E$21</c:f>
            </c:numRef>
          </c:val>
          <c:smooth val="0"/>
        </c:ser>
        <c:ser>
          <c:idx val="2"/>
          <c:order val="2"/>
          <c:cat>
            <c:strRef>
              <c:f>'P. GASTOS horizontal'!$C$5:$C$21</c:f>
              <c:strCache>
                <c:ptCount val="5"/>
                <c:pt idx="0">
                  <c:v>GASTOS CORRIENTES</c:v>
                </c:pt>
                <c:pt idx="1">
                  <c:v>GASTOS DE INVERSION </c:v>
                </c:pt>
                <c:pt idx="2">
                  <c:v>GASTOS DE CAPITAL </c:v>
                </c:pt>
                <c:pt idx="3">
                  <c:v>APLICACIÓN DEL FINANCIAMIENTO </c:v>
                </c:pt>
                <c:pt idx="4">
                  <c:v>TOTAL</c:v>
                </c:pt>
              </c:strCache>
            </c:strRef>
          </c:cat>
          <c:val>
            <c:numRef>
              <c:f>'P. GASTOS horizontal'!$F$5:$F$21</c:f>
            </c:numRef>
          </c:val>
          <c:smooth val="0"/>
        </c:ser>
        <c:ser>
          <c:idx val="3"/>
          <c:order val="3"/>
          <c:cat>
            <c:strRef>
              <c:f>'P. GASTOS horizontal'!$C$5:$C$21</c:f>
              <c:strCache>
                <c:ptCount val="5"/>
                <c:pt idx="0">
                  <c:v>GASTOS CORRIENTES</c:v>
                </c:pt>
                <c:pt idx="1">
                  <c:v>GASTOS DE INVERSION </c:v>
                </c:pt>
                <c:pt idx="2">
                  <c:v>GASTOS DE CAPITAL </c:v>
                </c:pt>
                <c:pt idx="3">
                  <c:v>APLICACIÓN DEL FINANCIAMIENTO </c:v>
                </c:pt>
                <c:pt idx="4">
                  <c:v>TOTAL</c:v>
                </c:pt>
              </c:strCache>
            </c:strRef>
          </c:cat>
          <c:val>
            <c:numRef>
              <c:f>'P. GASTOS horizontal'!$G$5:$G$21</c:f>
              <c:numCache>
                <c:formatCode>0.00%</c:formatCode>
                <c:ptCount val="5"/>
                <c:pt idx="0">
                  <c:v>0.17237523450888043</c:v>
                </c:pt>
                <c:pt idx="1">
                  <c:v>0.51755510106485569</c:v>
                </c:pt>
                <c:pt idx="2">
                  <c:v>7.4134839999999995</c:v>
                </c:pt>
                <c:pt idx="3">
                  <c:v>1.4909504633302892</c:v>
                </c:pt>
                <c:pt idx="4">
                  <c:v>0.55577011860574688</c:v>
                </c:pt>
              </c:numCache>
            </c:numRef>
          </c:val>
          <c:smooth val="0"/>
        </c:ser>
        <c:dLbls>
          <c:showLegendKey val="0"/>
          <c:showVal val="0"/>
          <c:showCatName val="0"/>
          <c:showSerName val="0"/>
          <c:showPercent val="0"/>
          <c:showBubbleSize val="0"/>
        </c:dLbls>
        <c:marker val="1"/>
        <c:smooth val="0"/>
        <c:axId val="79982976"/>
        <c:axId val="79984512"/>
      </c:lineChart>
      <c:catAx>
        <c:axId val="79982976"/>
        <c:scaling>
          <c:orientation val="minMax"/>
        </c:scaling>
        <c:delete val="0"/>
        <c:axPos val="b"/>
        <c:majorTickMark val="out"/>
        <c:minorTickMark val="none"/>
        <c:tickLblPos val="nextTo"/>
        <c:txPr>
          <a:bodyPr/>
          <a:lstStyle/>
          <a:p>
            <a:pPr>
              <a:defRPr sz="1000"/>
            </a:pPr>
            <a:endParaRPr lang="es-ES"/>
          </a:p>
        </c:txPr>
        <c:crossAx val="79984512"/>
        <c:crosses val="autoZero"/>
        <c:auto val="1"/>
        <c:lblAlgn val="ctr"/>
        <c:lblOffset val="100"/>
        <c:noMultiLvlLbl val="0"/>
      </c:catAx>
      <c:valAx>
        <c:axId val="79984512"/>
        <c:scaling>
          <c:orientation val="minMax"/>
        </c:scaling>
        <c:delete val="0"/>
        <c:axPos val="l"/>
        <c:majorGridlines/>
        <c:numFmt formatCode="0.00%" sourceLinked="1"/>
        <c:majorTickMark val="out"/>
        <c:minorTickMark val="none"/>
        <c:tickLblPos val="nextTo"/>
        <c:txPr>
          <a:bodyPr/>
          <a:lstStyle/>
          <a:p>
            <a:pPr>
              <a:defRPr sz="1000"/>
            </a:pPr>
            <a:endParaRPr lang="es-ES"/>
          </a:p>
        </c:txPr>
        <c:crossAx val="79982976"/>
        <c:crosses val="autoZero"/>
        <c:crossBetween val="between"/>
      </c:valAx>
    </c:plotArea>
    <c:plotVisOnly val="1"/>
    <c:dispBlanksAs val="gap"/>
    <c:showDLblsOverMax val="0"/>
  </c:chart>
  <c:txPr>
    <a:bodyPr/>
    <a:lstStyle/>
    <a:p>
      <a:pPr>
        <a:defRPr sz="1800"/>
      </a:pPr>
      <a:endParaRPr lang="es-E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4"/>
    </mc:Choice>
    <mc:Fallback>
      <c:style val="44"/>
    </mc:Fallback>
  </mc:AlternateContent>
  <c:chart>
    <c:autoTitleDeleted val="0"/>
    <c:plotArea>
      <c:layout/>
      <c:lineChart>
        <c:grouping val="standard"/>
        <c:varyColors val="0"/>
        <c:ser>
          <c:idx val="0"/>
          <c:order val="0"/>
          <c:cat>
            <c:strRef>
              <c:f>'graf sit f ho'!$Q$5:$Q$15</c:f>
              <c:strCache>
                <c:ptCount val="11"/>
                <c:pt idx="0">
                  <c:v>ACTIVOS</c:v>
                </c:pt>
                <c:pt idx="1">
                  <c:v>CORRIENTES</c:v>
                </c:pt>
                <c:pt idx="2">
                  <c:v>LARGO PLAZO</c:v>
                </c:pt>
                <c:pt idx="3">
                  <c:v>FIJOS</c:v>
                </c:pt>
                <c:pt idx="4">
                  <c:v>PASIVO</c:v>
                </c:pt>
                <c:pt idx="5">
                  <c:v>CORRIENTE</c:v>
                </c:pt>
                <c:pt idx="6">
                  <c:v>LARGO PLAZO</c:v>
                </c:pt>
                <c:pt idx="7">
                  <c:v>PATRIMONIO</c:v>
                </c:pt>
                <c:pt idx="8">
                  <c:v>PATRIMONIO PUBLICO</c:v>
                </c:pt>
                <c:pt idx="9">
                  <c:v>RESULTADO DEL EJERCICIO</c:v>
                </c:pt>
                <c:pt idx="10">
                  <c:v>TOTAL ACTIVO</c:v>
                </c:pt>
              </c:strCache>
            </c:strRef>
          </c:cat>
          <c:val>
            <c:numRef>
              <c:f>'graf sit f ho'!$R$5:$R$15</c:f>
            </c:numRef>
          </c:val>
          <c:smooth val="0"/>
        </c:ser>
        <c:ser>
          <c:idx val="1"/>
          <c:order val="1"/>
          <c:cat>
            <c:strRef>
              <c:f>'graf sit f ho'!$Q$5:$Q$15</c:f>
              <c:strCache>
                <c:ptCount val="11"/>
                <c:pt idx="0">
                  <c:v>ACTIVOS</c:v>
                </c:pt>
                <c:pt idx="1">
                  <c:v>CORRIENTES</c:v>
                </c:pt>
                <c:pt idx="2">
                  <c:v>LARGO PLAZO</c:v>
                </c:pt>
                <c:pt idx="3">
                  <c:v>FIJOS</c:v>
                </c:pt>
                <c:pt idx="4">
                  <c:v>PASIVO</c:v>
                </c:pt>
                <c:pt idx="5">
                  <c:v>CORRIENTE</c:v>
                </c:pt>
                <c:pt idx="6">
                  <c:v>LARGO PLAZO</c:v>
                </c:pt>
                <c:pt idx="7">
                  <c:v>PATRIMONIO</c:v>
                </c:pt>
                <c:pt idx="8">
                  <c:v>PATRIMONIO PUBLICO</c:v>
                </c:pt>
                <c:pt idx="9">
                  <c:v>RESULTADO DEL EJERCICIO</c:v>
                </c:pt>
                <c:pt idx="10">
                  <c:v>TOTAL ACTIVO</c:v>
                </c:pt>
              </c:strCache>
            </c:strRef>
          </c:cat>
          <c:val>
            <c:numRef>
              <c:f>'graf sit f ho'!$S$5:$S$15</c:f>
            </c:numRef>
          </c:val>
          <c:smooth val="0"/>
        </c:ser>
        <c:ser>
          <c:idx val="2"/>
          <c:order val="2"/>
          <c:cat>
            <c:strRef>
              <c:f>'graf sit f ho'!$Q$5:$Q$15</c:f>
              <c:strCache>
                <c:ptCount val="11"/>
                <c:pt idx="0">
                  <c:v>ACTIVOS</c:v>
                </c:pt>
                <c:pt idx="1">
                  <c:v>CORRIENTES</c:v>
                </c:pt>
                <c:pt idx="2">
                  <c:v>LARGO PLAZO</c:v>
                </c:pt>
                <c:pt idx="3">
                  <c:v>FIJOS</c:v>
                </c:pt>
                <c:pt idx="4">
                  <c:v>PASIVO</c:v>
                </c:pt>
                <c:pt idx="5">
                  <c:v>CORRIENTE</c:v>
                </c:pt>
                <c:pt idx="6">
                  <c:v>LARGO PLAZO</c:v>
                </c:pt>
                <c:pt idx="7">
                  <c:v>PATRIMONIO</c:v>
                </c:pt>
                <c:pt idx="8">
                  <c:v>PATRIMONIO PUBLICO</c:v>
                </c:pt>
                <c:pt idx="9">
                  <c:v>RESULTADO DEL EJERCICIO</c:v>
                </c:pt>
                <c:pt idx="10">
                  <c:v>TOTAL ACTIVO</c:v>
                </c:pt>
              </c:strCache>
            </c:strRef>
          </c:cat>
          <c:val>
            <c:numRef>
              <c:f>'graf sit f ho'!$T$5:$T$15</c:f>
            </c:numRef>
          </c:val>
          <c:smooth val="0"/>
        </c:ser>
        <c:ser>
          <c:idx val="3"/>
          <c:order val="3"/>
          <c:cat>
            <c:strRef>
              <c:f>'graf sit f ho'!$Q$5:$Q$15</c:f>
              <c:strCache>
                <c:ptCount val="11"/>
                <c:pt idx="0">
                  <c:v>ACTIVOS</c:v>
                </c:pt>
                <c:pt idx="1">
                  <c:v>CORRIENTES</c:v>
                </c:pt>
                <c:pt idx="2">
                  <c:v>LARGO PLAZO</c:v>
                </c:pt>
                <c:pt idx="3">
                  <c:v>FIJOS</c:v>
                </c:pt>
                <c:pt idx="4">
                  <c:v>PASIVO</c:v>
                </c:pt>
                <c:pt idx="5">
                  <c:v>CORRIENTE</c:v>
                </c:pt>
                <c:pt idx="6">
                  <c:v>LARGO PLAZO</c:v>
                </c:pt>
                <c:pt idx="7">
                  <c:v>PATRIMONIO</c:v>
                </c:pt>
                <c:pt idx="8">
                  <c:v>PATRIMONIO PUBLICO</c:v>
                </c:pt>
                <c:pt idx="9">
                  <c:v>RESULTADO DEL EJERCICIO</c:v>
                </c:pt>
                <c:pt idx="10">
                  <c:v>TOTAL ACTIVO</c:v>
                </c:pt>
              </c:strCache>
            </c:strRef>
          </c:cat>
          <c:val>
            <c:numRef>
              <c:f>'graf sit f ho'!$U$5:$U$15</c:f>
              <c:numCache>
                <c:formatCode>0.00%</c:formatCode>
                <c:ptCount val="11"/>
                <c:pt idx="0">
                  <c:v>9.4014869722935865E-2</c:v>
                </c:pt>
                <c:pt idx="1">
                  <c:v>-0.45303544260715622</c:v>
                </c:pt>
                <c:pt idx="2">
                  <c:v>6.3883263847528289</c:v>
                </c:pt>
                <c:pt idx="3">
                  <c:v>1.0304198770734752</c:v>
                </c:pt>
                <c:pt idx="4">
                  <c:v>50.341548595575446</c:v>
                </c:pt>
                <c:pt idx="5">
                  <c:v>4.2081717623663932</c:v>
                </c:pt>
                <c:pt idx="6">
                  <c:v>0</c:v>
                </c:pt>
                <c:pt idx="7">
                  <c:v>-8.137757433953606E-2</c:v>
                </c:pt>
                <c:pt idx="8">
                  <c:v>-8.8245084601346405E-2</c:v>
                </c:pt>
                <c:pt idx="9">
                  <c:v>-5.9949539903990094E-2</c:v>
                </c:pt>
                <c:pt idx="10">
                  <c:v>9.40220076716132E-2</c:v>
                </c:pt>
              </c:numCache>
            </c:numRef>
          </c:val>
          <c:smooth val="0"/>
        </c:ser>
        <c:dLbls>
          <c:showLegendKey val="0"/>
          <c:showVal val="0"/>
          <c:showCatName val="0"/>
          <c:showSerName val="0"/>
          <c:showPercent val="0"/>
          <c:showBubbleSize val="0"/>
        </c:dLbls>
        <c:marker val="1"/>
        <c:smooth val="0"/>
        <c:axId val="80080896"/>
        <c:axId val="80082432"/>
      </c:lineChart>
      <c:catAx>
        <c:axId val="80080896"/>
        <c:scaling>
          <c:orientation val="minMax"/>
        </c:scaling>
        <c:delete val="0"/>
        <c:axPos val="b"/>
        <c:majorTickMark val="out"/>
        <c:minorTickMark val="none"/>
        <c:tickLblPos val="nextTo"/>
        <c:txPr>
          <a:bodyPr/>
          <a:lstStyle/>
          <a:p>
            <a:pPr>
              <a:defRPr sz="900"/>
            </a:pPr>
            <a:endParaRPr lang="es-ES"/>
          </a:p>
        </c:txPr>
        <c:crossAx val="80082432"/>
        <c:crosses val="autoZero"/>
        <c:auto val="1"/>
        <c:lblAlgn val="ctr"/>
        <c:lblOffset val="100"/>
        <c:noMultiLvlLbl val="0"/>
      </c:catAx>
      <c:valAx>
        <c:axId val="80082432"/>
        <c:scaling>
          <c:orientation val="minMax"/>
        </c:scaling>
        <c:delete val="0"/>
        <c:axPos val="l"/>
        <c:majorGridlines/>
        <c:numFmt formatCode="0.00%" sourceLinked="1"/>
        <c:majorTickMark val="out"/>
        <c:minorTickMark val="none"/>
        <c:tickLblPos val="nextTo"/>
        <c:txPr>
          <a:bodyPr/>
          <a:lstStyle/>
          <a:p>
            <a:pPr>
              <a:defRPr sz="900"/>
            </a:pPr>
            <a:endParaRPr lang="es-ES"/>
          </a:p>
        </c:txPr>
        <c:crossAx val="80080896"/>
        <c:crosses val="autoZero"/>
        <c:crossBetween val="between"/>
      </c:valAx>
    </c:plotArea>
    <c:plotVisOnly val="1"/>
    <c:dispBlanksAs val="gap"/>
    <c:showDLblsOverMax val="0"/>
  </c:chart>
  <c:txPr>
    <a:bodyPr/>
    <a:lstStyle/>
    <a:p>
      <a:pPr>
        <a:defRPr sz="1800"/>
      </a:pPr>
      <a:endParaRPr lang="es-E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0"/>
    <c:plotArea>
      <c:layout/>
      <c:lineChart>
        <c:grouping val="standard"/>
        <c:varyColors val="0"/>
        <c:ser>
          <c:idx val="0"/>
          <c:order val="0"/>
          <c:tx>
            <c:strRef>
              <c:f>'LIQUIDz graf '!$F$15</c:f>
              <c:strCache>
                <c:ptCount val="1"/>
                <c:pt idx="0">
                  <c:v>LIQUIDEZ</c:v>
                </c:pt>
              </c:strCache>
            </c:strRef>
          </c:tx>
          <c:cat>
            <c:strRef>
              <c:f>'LIQUIDz graf '!$G$14:$H$14</c:f>
              <c:strCache>
                <c:ptCount val="2"/>
                <c:pt idx="0">
                  <c:v>AÑO 2013</c:v>
                </c:pt>
                <c:pt idx="1">
                  <c:v>AÑO 2014</c:v>
                </c:pt>
              </c:strCache>
            </c:strRef>
          </c:cat>
          <c:val>
            <c:numRef>
              <c:f>'LIQUIDz graf '!$G$15:$H$15</c:f>
              <c:numCache>
                <c:formatCode>General</c:formatCode>
                <c:ptCount val="2"/>
                <c:pt idx="0">
                  <c:v>2.27</c:v>
                </c:pt>
                <c:pt idx="1">
                  <c:v>4.6100000000000003</c:v>
                </c:pt>
              </c:numCache>
            </c:numRef>
          </c:val>
          <c:smooth val="0"/>
        </c:ser>
        <c:ser>
          <c:idx val="1"/>
          <c:order val="1"/>
          <c:tx>
            <c:strRef>
              <c:f>'LIQUIDz graf '!$F$16</c:f>
              <c:strCache>
                <c:ptCount val="1"/>
                <c:pt idx="0">
                  <c:v>SOLVENCIA</c:v>
                </c:pt>
              </c:strCache>
            </c:strRef>
          </c:tx>
          <c:cat>
            <c:strRef>
              <c:f>'LIQUIDz graf '!$G$14:$H$14</c:f>
              <c:strCache>
                <c:ptCount val="2"/>
                <c:pt idx="0">
                  <c:v>AÑO 2013</c:v>
                </c:pt>
                <c:pt idx="1">
                  <c:v>AÑO 2014</c:v>
                </c:pt>
              </c:strCache>
            </c:strRef>
          </c:cat>
          <c:val>
            <c:numRef>
              <c:f>'LIQUIDz graf '!$G$16:$H$16</c:f>
              <c:numCache>
                <c:formatCode>General</c:formatCode>
                <c:ptCount val="2"/>
                <c:pt idx="0">
                  <c:v>1.0900000000000001</c:v>
                </c:pt>
                <c:pt idx="1">
                  <c:v>3.49</c:v>
                </c:pt>
              </c:numCache>
            </c:numRef>
          </c:val>
          <c:smooth val="0"/>
        </c:ser>
        <c:dLbls>
          <c:showLegendKey val="0"/>
          <c:showVal val="0"/>
          <c:showCatName val="0"/>
          <c:showSerName val="0"/>
          <c:showPercent val="0"/>
          <c:showBubbleSize val="0"/>
        </c:dLbls>
        <c:marker val="1"/>
        <c:smooth val="0"/>
        <c:axId val="80120064"/>
        <c:axId val="80125952"/>
      </c:lineChart>
      <c:catAx>
        <c:axId val="80120064"/>
        <c:scaling>
          <c:orientation val="minMax"/>
        </c:scaling>
        <c:delete val="0"/>
        <c:axPos val="b"/>
        <c:majorTickMark val="out"/>
        <c:minorTickMark val="none"/>
        <c:tickLblPos val="nextTo"/>
        <c:txPr>
          <a:bodyPr/>
          <a:lstStyle/>
          <a:p>
            <a:pPr>
              <a:defRPr sz="1000"/>
            </a:pPr>
            <a:endParaRPr lang="es-ES"/>
          </a:p>
        </c:txPr>
        <c:crossAx val="80125952"/>
        <c:crosses val="autoZero"/>
        <c:auto val="1"/>
        <c:lblAlgn val="ctr"/>
        <c:lblOffset val="100"/>
        <c:noMultiLvlLbl val="0"/>
      </c:catAx>
      <c:valAx>
        <c:axId val="80125952"/>
        <c:scaling>
          <c:orientation val="minMax"/>
        </c:scaling>
        <c:delete val="0"/>
        <c:axPos val="l"/>
        <c:majorGridlines/>
        <c:numFmt formatCode="General" sourceLinked="1"/>
        <c:majorTickMark val="out"/>
        <c:minorTickMark val="none"/>
        <c:tickLblPos val="nextTo"/>
        <c:crossAx val="80120064"/>
        <c:crosses val="autoZero"/>
        <c:crossBetween val="between"/>
      </c:valAx>
    </c:plotArea>
    <c:legend>
      <c:legendPos val="r"/>
      <c:layout/>
      <c:overlay val="0"/>
      <c:txPr>
        <a:bodyPr/>
        <a:lstStyle/>
        <a:p>
          <a:pPr>
            <a:defRPr sz="1000"/>
          </a:pPr>
          <a:endParaRPr lang="es-ES"/>
        </a:p>
      </c:txPr>
    </c:legend>
    <c:plotVisOnly val="1"/>
    <c:dispBlanksAs val="gap"/>
    <c:showDLblsOverMax val="0"/>
  </c:chart>
  <c:txPr>
    <a:bodyPr/>
    <a:lstStyle/>
    <a:p>
      <a:pPr>
        <a:defRPr sz="1800"/>
      </a:pPr>
      <a:endParaRPr lang="es-E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4"/>
    </mc:Choice>
    <mc:Fallback>
      <c:style val="44"/>
    </mc:Fallback>
  </mc:AlternateContent>
  <c:chart>
    <c:autoTitleDeleted val="1"/>
    <c:plotArea>
      <c:layout/>
      <c:lineChart>
        <c:grouping val="standard"/>
        <c:varyColors val="0"/>
        <c:ser>
          <c:idx val="0"/>
          <c:order val="0"/>
          <c:tx>
            <c:strRef>
              <c:f>'LIQUIDz graf '!$F$23</c:f>
              <c:strCache>
                <c:ptCount val="1"/>
                <c:pt idx="0">
                  <c:v>CAPITAL DE TRABAJO </c:v>
                </c:pt>
              </c:strCache>
            </c:strRef>
          </c:tx>
          <c:cat>
            <c:strRef>
              <c:f>'LIQUIDz graf '!$G$22:$H$22</c:f>
              <c:strCache>
                <c:ptCount val="2"/>
                <c:pt idx="0">
                  <c:v>AÑO 2013</c:v>
                </c:pt>
                <c:pt idx="1">
                  <c:v>AÑO 2014</c:v>
                </c:pt>
              </c:strCache>
            </c:strRef>
          </c:cat>
          <c:val>
            <c:numRef>
              <c:f>'LIQUIDz graf '!$G$23:$H$23</c:f>
              <c:numCache>
                <c:formatCode>_(* #,##0.00_);_(* \(#,##0.00\);_(* "-"??_);_(@_)</c:formatCode>
                <c:ptCount val="2"/>
                <c:pt idx="0">
                  <c:v>166972.53</c:v>
                </c:pt>
                <c:pt idx="1">
                  <c:v>342524.92</c:v>
                </c:pt>
              </c:numCache>
            </c:numRef>
          </c:val>
          <c:smooth val="0"/>
        </c:ser>
        <c:dLbls>
          <c:showLegendKey val="0"/>
          <c:showVal val="0"/>
          <c:showCatName val="0"/>
          <c:showSerName val="0"/>
          <c:showPercent val="0"/>
          <c:showBubbleSize val="0"/>
        </c:dLbls>
        <c:marker val="1"/>
        <c:smooth val="0"/>
        <c:axId val="80137600"/>
        <c:axId val="80147584"/>
      </c:lineChart>
      <c:catAx>
        <c:axId val="80137600"/>
        <c:scaling>
          <c:orientation val="minMax"/>
        </c:scaling>
        <c:delete val="0"/>
        <c:axPos val="b"/>
        <c:majorTickMark val="out"/>
        <c:minorTickMark val="none"/>
        <c:tickLblPos val="nextTo"/>
        <c:txPr>
          <a:bodyPr/>
          <a:lstStyle/>
          <a:p>
            <a:pPr>
              <a:defRPr sz="1000"/>
            </a:pPr>
            <a:endParaRPr lang="es-ES"/>
          </a:p>
        </c:txPr>
        <c:crossAx val="80147584"/>
        <c:crosses val="autoZero"/>
        <c:auto val="1"/>
        <c:lblAlgn val="ctr"/>
        <c:lblOffset val="100"/>
        <c:noMultiLvlLbl val="0"/>
      </c:catAx>
      <c:valAx>
        <c:axId val="80147584"/>
        <c:scaling>
          <c:orientation val="minMax"/>
        </c:scaling>
        <c:delete val="0"/>
        <c:axPos val="l"/>
        <c:majorGridlines/>
        <c:numFmt formatCode="_(* #,##0.00_);_(* \(#,##0.00\);_(* &quot;-&quot;??_);_(@_)" sourceLinked="1"/>
        <c:majorTickMark val="out"/>
        <c:minorTickMark val="none"/>
        <c:tickLblPos val="nextTo"/>
        <c:txPr>
          <a:bodyPr/>
          <a:lstStyle/>
          <a:p>
            <a:pPr>
              <a:defRPr sz="1000"/>
            </a:pPr>
            <a:endParaRPr lang="es-ES"/>
          </a:p>
        </c:txPr>
        <c:crossAx val="80137600"/>
        <c:crosses val="autoZero"/>
        <c:crossBetween val="between"/>
      </c:valAx>
    </c:plotArea>
    <c:legend>
      <c:legendPos val="r"/>
      <c:layout/>
      <c:overlay val="0"/>
      <c:txPr>
        <a:bodyPr/>
        <a:lstStyle/>
        <a:p>
          <a:pPr>
            <a:defRPr sz="1000"/>
          </a:pPr>
          <a:endParaRPr lang="es-ES"/>
        </a:p>
      </c:txPr>
    </c:legend>
    <c:plotVisOnly val="1"/>
    <c:dispBlanksAs val="gap"/>
    <c:showDLblsOverMax val="0"/>
  </c:chart>
  <c:txPr>
    <a:bodyPr/>
    <a:lstStyle/>
    <a:p>
      <a:pPr>
        <a:defRPr sz="180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0"/>
    <c:plotArea>
      <c:layout/>
      <c:lineChart>
        <c:grouping val="stacked"/>
        <c:varyColors val="0"/>
        <c:ser>
          <c:idx val="0"/>
          <c:order val="0"/>
          <c:tx>
            <c:strRef>
              <c:f>tasas!$A$9</c:f>
              <c:strCache>
                <c:ptCount val="1"/>
                <c:pt idx="0">
                  <c:v>Tasa Activa</c:v>
                </c:pt>
              </c:strCache>
            </c:strRef>
          </c:tx>
          <c:cat>
            <c:strRef>
              <c:f>tasas!$B$8:$C$8</c:f>
              <c:strCache>
                <c:ptCount val="2"/>
                <c:pt idx="0">
                  <c:v>Año 2013</c:v>
                </c:pt>
                <c:pt idx="1">
                  <c:v>Año 2014</c:v>
                </c:pt>
              </c:strCache>
            </c:strRef>
          </c:cat>
          <c:val>
            <c:numRef>
              <c:f>tasas!$B$9:$C$9</c:f>
              <c:numCache>
                <c:formatCode>0.00%</c:formatCode>
                <c:ptCount val="2"/>
                <c:pt idx="0">
                  <c:v>8.1699999999999995E-2</c:v>
                </c:pt>
                <c:pt idx="1">
                  <c:v>8.1900000000000001E-2</c:v>
                </c:pt>
              </c:numCache>
            </c:numRef>
          </c:val>
          <c:smooth val="0"/>
        </c:ser>
        <c:ser>
          <c:idx val="1"/>
          <c:order val="1"/>
          <c:tx>
            <c:strRef>
              <c:f>tasas!$A$10</c:f>
              <c:strCache>
                <c:ptCount val="1"/>
                <c:pt idx="0">
                  <c:v>Tasa Pasiva</c:v>
                </c:pt>
              </c:strCache>
            </c:strRef>
          </c:tx>
          <c:cat>
            <c:strRef>
              <c:f>tasas!$B$8:$C$8</c:f>
              <c:strCache>
                <c:ptCount val="2"/>
                <c:pt idx="0">
                  <c:v>Año 2013</c:v>
                </c:pt>
                <c:pt idx="1">
                  <c:v>Año 2014</c:v>
                </c:pt>
              </c:strCache>
            </c:strRef>
          </c:cat>
          <c:val>
            <c:numRef>
              <c:f>tasas!$B$10:$C$10</c:f>
              <c:numCache>
                <c:formatCode>0.00%</c:formatCode>
                <c:ptCount val="2"/>
                <c:pt idx="0">
                  <c:v>4.53E-2</c:v>
                </c:pt>
                <c:pt idx="1">
                  <c:v>5.1799999999999999E-2</c:v>
                </c:pt>
              </c:numCache>
            </c:numRef>
          </c:val>
          <c:smooth val="0"/>
        </c:ser>
        <c:dLbls>
          <c:showLegendKey val="0"/>
          <c:showVal val="0"/>
          <c:showCatName val="0"/>
          <c:showSerName val="0"/>
          <c:showPercent val="0"/>
          <c:showBubbleSize val="0"/>
        </c:dLbls>
        <c:marker val="1"/>
        <c:smooth val="0"/>
        <c:axId val="69620096"/>
        <c:axId val="69621632"/>
      </c:lineChart>
      <c:catAx>
        <c:axId val="69620096"/>
        <c:scaling>
          <c:orientation val="minMax"/>
        </c:scaling>
        <c:delete val="0"/>
        <c:axPos val="b"/>
        <c:majorTickMark val="out"/>
        <c:minorTickMark val="none"/>
        <c:tickLblPos val="nextTo"/>
        <c:txPr>
          <a:bodyPr/>
          <a:lstStyle/>
          <a:p>
            <a:pPr>
              <a:defRPr sz="1200"/>
            </a:pPr>
            <a:endParaRPr lang="es-ES"/>
          </a:p>
        </c:txPr>
        <c:crossAx val="69621632"/>
        <c:crosses val="autoZero"/>
        <c:auto val="1"/>
        <c:lblAlgn val="ctr"/>
        <c:lblOffset val="100"/>
        <c:noMultiLvlLbl val="0"/>
      </c:catAx>
      <c:valAx>
        <c:axId val="69621632"/>
        <c:scaling>
          <c:orientation val="minMax"/>
        </c:scaling>
        <c:delete val="0"/>
        <c:axPos val="l"/>
        <c:majorGridlines/>
        <c:numFmt formatCode="0.00%" sourceLinked="1"/>
        <c:majorTickMark val="out"/>
        <c:minorTickMark val="none"/>
        <c:tickLblPos val="nextTo"/>
        <c:txPr>
          <a:bodyPr/>
          <a:lstStyle/>
          <a:p>
            <a:pPr>
              <a:defRPr sz="1200"/>
            </a:pPr>
            <a:endParaRPr lang="es-ES"/>
          </a:p>
        </c:txPr>
        <c:crossAx val="69620096"/>
        <c:crosses val="autoZero"/>
        <c:crossBetween val="between"/>
      </c:valAx>
    </c:plotArea>
    <c:legend>
      <c:legendPos val="r"/>
      <c:layout/>
      <c:overlay val="0"/>
      <c:txPr>
        <a:bodyPr/>
        <a:lstStyle/>
        <a:p>
          <a:pPr>
            <a:defRPr sz="1200"/>
          </a:pPr>
          <a:endParaRPr lang="es-ES"/>
        </a:p>
      </c:txPr>
    </c:legend>
    <c:plotVisOnly val="1"/>
    <c:dispBlanksAs val="zero"/>
    <c:showDLblsOverMax val="0"/>
  </c:chart>
  <c:txPr>
    <a:bodyPr/>
    <a:lstStyle/>
    <a:p>
      <a:pPr>
        <a:defRPr sz="1800"/>
      </a:pPr>
      <a:endParaRPr lang="es-E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0"/>
    <c:plotArea>
      <c:layout/>
      <c:lineChart>
        <c:grouping val="standard"/>
        <c:varyColors val="0"/>
        <c:ser>
          <c:idx val="0"/>
          <c:order val="0"/>
          <c:tx>
            <c:strRef>
              <c:f>EDEUDAMIENTO!$F$18</c:f>
              <c:strCache>
                <c:ptCount val="1"/>
                <c:pt idx="0">
                  <c:v>2013</c:v>
                </c:pt>
              </c:strCache>
            </c:strRef>
          </c:tx>
          <c:cat>
            <c:strRef>
              <c:f>EDEUDAMIENTO!$E$19:$E$21</c:f>
              <c:strCache>
                <c:ptCount val="3"/>
                <c:pt idx="0">
                  <c:v>ENDEUDAMIENTO
CONTABLE</c:v>
                </c:pt>
                <c:pt idx="1">
                  <c:v>ENDEUDAMIENTO
A CORTO PLAZO</c:v>
                </c:pt>
                <c:pt idx="2">
                  <c:v>NIVEL DE 
ENDEUDAMIENTO</c:v>
                </c:pt>
              </c:strCache>
            </c:strRef>
          </c:cat>
          <c:val>
            <c:numRef>
              <c:f>EDEUDAMIENTO!$F$19:$F$21</c:f>
              <c:numCache>
                <c:formatCode>0.00%</c:formatCode>
                <c:ptCount val="3"/>
                <c:pt idx="0">
                  <c:v>8.1199999999999994E-2</c:v>
                </c:pt>
                <c:pt idx="1">
                  <c:v>0.1105</c:v>
                </c:pt>
                <c:pt idx="2">
                  <c:v>7.1499999999999994E-2</c:v>
                </c:pt>
              </c:numCache>
            </c:numRef>
          </c:val>
          <c:smooth val="0"/>
        </c:ser>
        <c:ser>
          <c:idx val="1"/>
          <c:order val="1"/>
          <c:tx>
            <c:strRef>
              <c:f>EDEUDAMIENTO!$G$18</c:f>
              <c:strCache>
                <c:ptCount val="1"/>
                <c:pt idx="0">
                  <c:v>2014</c:v>
                </c:pt>
              </c:strCache>
            </c:strRef>
          </c:tx>
          <c:cat>
            <c:strRef>
              <c:f>EDEUDAMIENTO!$E$19:$E$21</c:f>
              <c:strCache>
                <c:ptCount val="3"/>
                <c:pt idx="0">
                  <c:v>ENDEUDAMIENTO
CONTABLE</c:v>
                </c:pt>
                <c:pt idx="1">
                  <c:v>ENDEUDAMIENTO
A CORTO PLAZO</c:v>
                </c:pt>
                <c:pt idx="2">
                  <c:v>NIVEL DE 
ENDEUDAMIENTO</c:v>
                </c:pt>
              </c:strCache>
            </c:strRef>
          </c:cat>
          <c:val>
            <c:numRef>
              <c:f>EDEUDAMIENTO!$G$19:$G$21</c:f>
              <c:numCache>
                <c:formatCode>0.00%</c:formatCode>
                <c:ptCount val="3"/>
                <c:pt idx="0">
                  <c:v>0.1431</c:v>
                </c:pt>
                <c:pt idx="1">
                  <c:v>0.1217</c:v>
                </c:pt>
                <c:pt idx="2">
                  <c:v>5.8900000000000001E-2</c:v>
                </c:pt>
              </c:numCache>
            </c:numRef>
          </c:val>
          <c:smooth val="0"/>
        </c:ser>
        <c:dLbls>
          <c:showLegendKey val="0"/>
          <c:showVal val="0"/>
          <c:showCatName val="0"/>
          <c:showSerName val="0"/>
          <c:showPercent val="0"/>
          <c:showBubbleSize val="0"/>
        </c:dLbls>
        <c:marker val="1"/>
        <c:smooth val="0"/>
        <c:axId val="80206080"/>
        <c:axId val="80224256"/>
      </c:lineChart>
      <c:catAx>
        <c:axId val="80206080"/>
        <c:scaling>
          <c:orientation val="minMax"/>
        </c:scaling>
        <c:delete val="0"/>
        <c:axPos val="b"/>
        <c:majorTickMark val="out"/>
        <c:minorTickMark val="none"/>
        <c:tickLblPos val="nextTo"/>
        <c:txPr>
          <a:bodyPr/>
          <a:lstStyle/>
          <a:p>
            <a:pPr>
              <a:defRPr sz="1000"/>
            </a:pPr>
            <a:endParaRPr lang="es-ES"/>
          </a:p>
        </c:txPr>
        <c:crossAx val="80224256"/>
        <c:crosses val="autoZero"/>
        <c:auto val="1"/>
        <c:lblAlgn val="ctr"/>
        <c:lblOffset val="100"/>
        <c:noMultiLvlLbl val="0"/>
      </c:catAx>
      <c:valAx>
        <c:axId val="80224256"/>
        <c:scaling>
          <c:orientation val="minMax"/>
        </c:scaling>
        <c:delete val="0"/>
        <c:axPos val="l"/>
        <c:majorGridlines/>
        <c:numFmt formatCode="0.00%" sourceLinked="1"/>
        <c:majorTickMark val="out"/>
        <c:minorTickMark val="none"/>
        <c:tickLblPos val="nextTo"/>
        <c:txPr>
          <a:bodyPr/>
          <a:lstStyle/>
          <a:p>
            <a:pPr>
              <a:defRPr sz="1000"/>
            </a:pPr>
            <a:endParaRPr lang="es-ES"/>
          </a:p>
        </c:txPr>
        <c:crossAx val="80206080"/>
        <c:crosses val="autoZero"/>
        <c:crossBetween val="between"/>
      </c:valAx>
    </c:plotArea>
    <c:legend>
      <c:legendPos val="r"/>
      <c:layout/>
      <c:overlay val="0"/>
      <c:txPr>
        <a:bodyPr/>
        <a:lstStyle/>
        <a:p>
          <a:pPr>
            <a:defRPr sz="1000"/>
          </a:pPr>
          <a:endParaRPr lang="es-ES"/>
        </a:p>
      </c:txPr>
    </c:legend>
    <c:plotVisOnly val="1"/>
    <c:dispBlanksAs val="gap"/>
    <c:showDLblsOverMax val="0"/>
  </c:chart>
  <c:txPr>
    <a:bodyPr/>
    <a:lstStyle/>
    <a:p>
      <a:pPr>
        <a:defRPr sz="1800"/>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4"/>
    </mc:Choice>
    <mc:Fallback>
      <c:style val="44"/>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'canasta basica'!$B$3</c:f>
              <c:strCache>
                <c:ptCount val="1"/>
                <c:pt idx="0">
                  <c:v>CANASTA 
BASICA </c:v>
                </c:pt>
              </c:strCache>
            </c:strRef>
          </c:tx>
          <c:invertIfNegative val="0"/>
          <c:cat>
            <c:strRef>
              <c:f>'canasta basica'!$A$4:$A$5</c:f>
              <c:strCache>
                <c:ptCount val="2"/>
                <c:pt idx="0">
                  <c:v>Año 2013</c:v>
                </c:pt>
                <c:pt idx="1">
                  <c:v>Año 2014</c:v>
                </c:pt>
              </c:strCache>
            </c:strRef>
          </c:cat>
          <c:val>
            <c:numRef>
              <c:f>'canasta basica'!$B$4:$B$5</c:f>
              <c:numCache>
                <c:formatCode>General</c:formatCode>
                <c:ptCount val="2"/>
                <c:pt idx="0">
                  <c:v>620.86</c:v>
                </c:pt>
                <c:pt idx="1">
                  <c:v>646.29999999999995</c:v>
                </c:pt>
              </c:numCache>
            </c:numRef>
          </c:val>
        </c:ser>
        <c:dLbls>
          <c:showLegendKey val="0"/>
          <c:showVal val="0"/>
          <c:showCatName val="0"/>
          <c:showSerName val="0"/>
          <c:showPercent val="0"/>
          <c:showBubbleSize val="0"/>
        </c:dLbls>
        <c:gapWidth val="150"/>
        <c:shape val="cylinder"/>
        <c:axId val="69642496"/>
        <c:axId val="69337088"/>
        <c:axId val="0"/>
      </c:bar3DChart>
      <c:catAx>
        <c:axId val="69642496"/>
        <c:scaling>
          <c:orientation val="minMax"/>
        </c:scaling>
        <c:delete val="0"/>
        <c:axPos val="b"/>
        <c:majorTickMark val="out"/>
        <c:minorTickMark val="none"/>
        <c:tickLblPos val="nextTo"/>
        <c:txPr>
          <a:bodyPr/>
          <a:lstStyle/>
          <a:p>
            <a:pPr>
              <a:defRPr sz="1200"/>
            </a:pPr>
            <a:endParaRPr lang="es-ES"/>
          </a:p>
        </c:txPr>
        <c:crossAx val="69337088"/>
        <c:crosses val="autoZero"/>
        <c:auto val="1"/>
        <c:lblAlgn val="ctr"/>
        <c:lblOffset val="100"/>
        <c:noMultiLvlLbl val="0"/>
      </c:catAx>
      <c:valAx>
        <c:axId val="69337088"/>
        <c:scaling>
          <c:orientation val="minMax"/>
        </c:scaling>
        <c:delete val="0"/>
        <c:axPos val="l"/>
        <c:majorGridlines/>
        <c:numFmt formatCode="General" sourceLinked="1"/>
        <c:majorTickMark val="out"/>
        <c:minorTickMark val="none"/>
        <c:tickLblPos val="nextTo"/>
        <c:txPr>
          <a:bodyPr/>
          <a:lstStyle/>
          <a:p>
            <a:pPr>
              <a:defRPr sz="1200"/>
            </a:pPr>
            <a:endParaRPr lang="es-ES"/>
          </a:p>
        </c:txPr>
        <c:crossAx val="69642496"/>
        <c:crosses val="autoZero"/>
        <c:crossBetween val="between"/>
      </c:valAx>
    </c:plotArea>
    <c:legend>
      <c:legendPos val="r"/>
      <c:layout/>
      <c:overlay val="0"/>
      <c:txPr>
        <a:bodyPr/>
        <a:lstStyle/>
        <a:p>
          <a:pPr>
            <a:defRPr sz="1200"/>
          </a:pPr>
          <a:endParaRPr lang="es-ES"/>
        </a:p>
      </c:txPr>
    </c:legend>
    <c:plotVisOnly val="1"/>
    <c:dispBlanksAs val="gap"/>
    <c:showDLblsOverMax val="0"/>
  </c:chart>
  <c:txPr>
    <a:bodyPr/>
    <a:lstStyle/>
    <a:p>
      <a:pPr>
        <a:defRPr sz="1800"/>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0"/>
    <c:plotArea>
      <c:layout/>
      <c:barChart>
        <c:barDir val="col"/>
        <c:grouping val="clustered"/>
        <c:varyColors val="0"/>
        <c:ser>
          <c:idx val="0"/>
          <c:order val="0"/>
          <c:tx>
            <c:strRef>
              <c:f>graficos!$C$8</c:f>
              <c:strCache>
                <c:ptCount val="1"/>
                <c:pt idx="0">
                  <c:v>Año 2013</c:v>
                </c:pt>
              </c:strCache>
            </c:strRef>
          </c:tx>
          <c:invertIfNegative val="0"/>
          <c:cat>
            <c:strRef>
              <c:f>graficos!$B$9:$B$12</c:f>
              <c:strCache>
                <c:ptCount val="4"/>
                <c:pt idx="0">
                  <c:v>Ingresos Corrientes</c:v>
                </c:pt>
                <c:pt idx="1">
                  <c:v>Ingresos de Capital</c:v>
                </c:pt>
                <c:pt idx="2">
                  <c:v>Ingresos de Financiamiento</c:v>
                </c:pt>
                <c:pt idx="3">
                  <c:v>Total Ingresos</c:v>
                </c:pt>
              </c:strCache>
            </c:strRef>
          </c:cat>
          <c:val>
            <c:numRef>
              <c:f>graficos!$C$9:$C$12</c:f>
              <c:numCache>
                <c:formatCode>#,##0.00</c:formatCode>
                <c:ptCount val="4"/>
                <c:pt idx="0">
                  <c:v>76754.559999999998</c:v>
                </c:pt>
                <c:pt idx="1">
                  <c:v>237022.41</c:v>
                </c:pt>
                <c:pt idx="2">
                  <c:v>186020.77</c:v>
                </c:pt>
                <c:pt idx="3">
                  <c:v>499797.74</c:v>
                </c:pt>
              </c:numCache>
            </c:numRef>
          </c:val>
        </c:ser>
        <c:ser>
          <c:idx val="1"/>
          <c:order val="1"/>
          <c:tx>
            <c:strRef>
              <c:f>graficos!$D$8</c:f>
              <c:strCache>
                <c:ptCount val="1"/>
                <c:pt idx="0">
                  <c:v>Año 2014</c:v>
                </c:pt>
              </c:strCache>
            </c:strRef>
          </c:tx>
          <c:invertIfNegative val="0"/>
          <c:cat>
            <c:strRef>
              <c:f>graficos!$B$9:$B$12</c:f>
              <c:strCache>
                <c:ptCount val="4"/>
                <c:pt idx="0">
                  <c:v>Ingresos Corrientes</c:v>
                </c:pt>
                <c:pt idx="1">
                  <c:v>Ingresos de Capital</c:v>
                </c:pt>
                <c:pt idx="2">
                  <c:v>Ingresos de Financiamiento</c:v>
                </c:pt>
                <c:pt idx="3">
                  <c:v>Total Ingresos</c:v>
                </c:pt>
              </c:strCache>
            </c:strRef>
          </c:cat>
          <c:val>
            <c:numRef>
              <c:f>graficos!$D$9:$D$12</c:f>
              <c:numCache>
                <c:formatCode>#,##0.00</c:formatCode>
                <c:ptCount val="4"/>
                <c:pt idx="0">
                  <c:v>82534.430000000008</c:v>
                </c:pt>
                <c:pt idx="1">
                  <c:v>284116.95999999996</c:v>
                </c:pt>
                <c:pt idx="2">
                  <c:v>396187.67</c:v>
                </c:pt>
                <c:pt idx="3">
                  <c:v>762839.06</c:v>
                </c:pt>
              </c:numCache>
            </c:numRef>
          </c:val>
        </c:ser>
        <c:dLbls>
          <c:showLegendKey val="0"/>
          <c:showVal val="0"/>
          <c:showCatName val="0"/>
          <c:showSerName val="0"/>
          <c:showPercent val="0"/>
          <c:showBubbleSize val="0"/>
        </c:dLbls>
        <c:gapWidth val="150"/>
        <c:axId val="69395968"/>
        <c:axId val="69397504"/>
      </c:barChart>
      <c:catAx>
        <c:axId val="69395968"/>
        <c:scaling>
          <c:orientation val="minMax"/>
        </c:scaling>
        <c:delete val="0"/>
        <c:axPos val="b"/>
        <c:majorTickMark val="out"/>
        <c:minorTickMark val="none"/>
        <c:tickLblPos val="nextTo"/>
        <c:txPr>
          <a:bodyPr/>
          <a:lstStyle/>
          <a:p>
            <a:pPr>
              <a:defRPr sz="1000"/>
            </a:pPr>
            <a:endParaRPr lang="es-ES"/>
          </a:p>
        </c:txPr>
        <c:crossAx val="69397504"/>
        <c:crosses val="autoZero"/>
        <c:auto val="1"/>
        <c:lblAlgn val="ctr"/>
        <c:lblOffset val="100"/>
        <c:noMultiLvlLbl val="0"/>
      </c:catAx>
      <c:valAx>
        <c:axId val="69397504"/>
        <c:scaling>
          <c:orientation val="minMax"/>
        </c:scaling>
        <c:delete val="0"/>
        <c:axPos val="l"/>
        <c:majorGridlines/>
        <c:numFmt formatCode="#,##0.00" sourceLinked="1"/>
        <c:majorTickMark val="out"/>
        <c:minorTickMark val="none"/>
        <c:tickLblPos val="nextTo"/>
        <c:txPr>
          <a:bodyPr/>
          <a:lstStyle/>
          <a:p>
            <a:pPr>
              <a:defRPr sz="1000"/>
            </a:pPr>
            <a:endParaRPr lang="es-ES"/>
          </a:p>
        </c:txPr>
        <c:crossAx val="69395968"/>
        <c:crosses val="autoZero"/>
        <c:crossBetween val="between"/>
      </c:valAx>
    </c:plotArea>
    <c:legend>
      <c:legendPos val="r"/>
      <c:layout/>
      <c:overlay val="0"/>
      <c:txPr>
        <a:bodyPr/>
        <a:lstStyle/>
        <a:p>
          <a:pPr>
            <a:defRPr sz="1000"/>
          </a:pPr>
          <a:endParaRPr lang="es-ES"/>
        </a:p>
      </c:txPr>
    </c:legend>
    <c:plotVisOnly val="1"/>
    <c:dispBlanksAs val="gap"/>
    <c:showDLblsOverMax val="0"/>
  </c:chart>
  <c:txPr>
    <a:bodyPr/>
    <a:lstStyle/>
    <a:p>
      <a:pPr>
        <a:defRPr sz="1800"/>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6"/>
    </mc:Choice>
    <mc:Fallback>
      <c:style val="46"/>
    </mc:Fallback>
  </mc:AlternateContent>
  <c:chart>
    <c:autoTitleDeleted val="0"/>
    <c:plotArea>
      <c:layout/>
      <c:barChart>
        <c:barDir val="col"/>
        <c:grouping val="clustered"/>
        <c:varyColors val="0"/>
        <c:ser>
          <c:idx val="0"/>
          <c:order val="0"/>
          <c:tx>
            <c:strRef>
              <c:f>graficos!$C$18</c:f>
              <c:strCache>
                <c:ptCount val="1"/>
                <c:pt idx="0">
                  <c:v>Año 2013</c:v>
                </c:pt>
              </c:strCache>
            </c:strRef>
          </c:tx>
          <c:invertIfNegative val="0"/>
          <c:cat>
            <c:strRef>
              <c:f>graficos!$B$19:$B$23</c:f>
              <c:strCache>
                <c:ptCount val="5"/>
                <c:pt idx="0">
                  <c:v>Gastos Corrientes</c:v>
                </c:pt>
                <c:pt idx="1">
                  <c:v>Gastos de Inversion </c:v>
                </c:pt>
                <c:pt idx="2">
                  <c:v>Gastos de Capital</c:v>
                </c:pt>
                <c:pt idx="3">
                  <c:v>Aplicación del Financiamiento</c:v>
                </c:pt>
                <c:pt idx="4">
                  <c:v>TOTAL</c:v>
                </c:pt>
              </c:strCache>
            </c:strRef>
          </c:cat>
          <c:val>
            <c:numRef>
              <c:f>graficos!$C$19:$C$23</c:f>
              <c:numCache>
                <c:formatCode>#,##0.00</c:formatCode>
                <c:ptCount val="5"/>
                <c:pt idx="0" formatCode="General">
                  <c:v>76846.76999999999</c:v>
                </c:pt>
                <c:pt idx="1">
                  <c:v>406423.17999999993</c:v>
                </c:pt>
                <c:pt idx="2">
                  <c:v>2500</c:v>
                </c:pt>
                <c:pt idx="3">
                  <c:v>14027.79</c:v>
                </c:pt>
                <c:pt idx="4">
                  <c:v>499797.74</c:v>
                </c:pt>
              </c:numCache>
            </c:numRef>
          </c:val>
        </c:ser>
        <c:ser>
          <c:idx val="1"/>
          <c:order val="1"/>
          <c:tx>
            <c:strRef>
              <c:f>graficos!$D$18</c:f>
              <c:strCache>
                <c:ptCount val="1"/>
                <c:pt idx="0">
                  <c:v>Año 2014</c:v>
                </c:pt>
              </c:strCache>
            </c:strRef>
          </c:tx>
          <c:invertIfNegative val="0"/>
          <c:cat>
            <c:strRef>
              <c:f>graficos!$B$19:$B$23</c:f>
              <c:strCache>
                <c:ptCount val="5"/>
                <c:pt idx="0">
                  <c:v>Gastos Corrientes</c:v>
                </c:pt>
                <c:pt idx="1">
                  <c:v>Gastos de Inversion </c:v>
                </c:pt>
                <c:pt idx="2">
                  <c:v>Gastos de Capital</c:v>
                </c:pt>
                <c:pt idx="3">
                  <c:v>Aplicación del Financiamiento</c:v>
                </c:pt>
                <c:pt idx="4">
                  <c:v>TOTAL</c:v>
                </c:pt>
              </c:strCache>
            </c:strRef>
          </c:cat>
          <c:val>
            <c:numRef>
              <c:f>graficos!$D$19:$D$23</c:f>
              <c:numCache>
                <c:formatCode>#,##0.00</c:formatCode>
                <c:ptCount val="5"/>
                <c:pt idx="0" formatCode="General">
                  <c:v>90093.249999999985</c:v>
                </c:pt>
                <c:pt idx="1">
                  <c:v>616769.57000000007</c:v>
                </c:pt>
                <c:pt idx="2">
                  <c:v>21033.71</c:v>
                </c:pt>
                <c:pt idx="3">
                  <c:v>34942.53</c:v>
                </c:pt>
                <c:pt idx="4">
                  <c:v>762839.06</c:v>
                </c:pt>
              </c:numCache>
            </c:numRef>
          </c:val>
        </c:ser>
        <c:dLbls>
          <c:showLegendKey val="0"/>
          <c:showVal val="0"/>
          <c:showCatName val="0"/>
          <c:showSerName val="0"/>
          <c:showPercent val="0"/>
          <c:showBubbleSize val="0"/>
        </c:dLbls>
        <c:gapWidth val="150"/>
        <c:axId val="69066752"/>
        <c:axId val="69068288"/>
      </c:barChart>
      <c:catAx>
        <c:axId val="69066752"/>
        <c:scaling>
          <c:orientation val="minMax"/>
        </c:scaling>
        <c:delete val="0"/>
        <c:axPos val="b"/>
        <c:majorTickMark val="out"/>
        <c:minorTickMark val="none"/>
        <c:tickLblPos val="nextTo"/>
        <c:txPr>
          <a:bodyPr/>
          <a:lstStyle/>
          <a:p>
            <a:pPr>
              <a:defRPr sz="900"/>
            </a:pPr>
            <a:endParaRPr lang="es-ES"/>
          </a:p>
        </c:txPr>
        <c:crossAx val="69068288"/>
        <c:crosses val="autoZero"/>
        <c:auto val="1"/>
        <c:lblAlgn val="ctr"/>
        <c:lblOffset val="100"/>
        <c:noMultiLvlLbl val="0"/>
      </c:catAx>
      <c:valAx>
        <c:axId val="69068288"/>
        <c:scaling>
          <c:orientation val="minMax"/>
        </c:scaling>
        <c:delete val="0"/>
        <c:axPos val="l"/>
        <c:majorGridlines/>
        <c:numFmt formatCode="General" sourceLinked="1"/>
        <c:majorTickMark val="out"/>
        <c:minorTickMark val="none"/>
        <c:tickLblPos val="nextTo"/>
        <c:txPr>
          <a:bodyPr/>
          <a:lstStyle/>
          <a:p>
            <a:pPr>
              <a:defRPr sz="1000"/>
            </a:pPr>
            <a:endParaRPr lang="es-ES"/>
          </a:p>
        </c:txPr>
        <c:crossAx val="69066752"/>
        <c:crosses val="autoZero"/>
        <c:crossBetween val="between"/>
      </c:valAx>
    </c:plotArea>
    <c:legend>
      <c:legendPos val="r"/>
      <c:layout/>
      <c:overlay val="0"/>
      <c:txPr>
        <a:bodyPr/>
        <a:lstStyle/>
        <a:p>
          <a:pPr>
            <a:defRPr sz="1000"/>
          </a:pPr>
          <a:endParaRPr lang="es-ES"/>
        </a:p>
      </c:txPr>
    </c:legend>
    <c:plotVisOnly val="1"/>
    <c:dispBlanksAs val="gap"/>
    <c:showDLblsOverMax val="0"/>
  </c:chart>
  <c:txPr>
    <a:bodyPr/>
    <a:lstStyle/>
    <a:p>
      <a:pPr>
        <a:defRPr sz="1800"/>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0"/>
    <c:plotArea>
      <c:layout/>
      <c:barChart>
        <c:barDir val="col"/>
        <c:grouping val="clustered"/>
        <c:varyColors val="0"/>
        <c:ser>
          <c:idx val="0"/>
          <c:order val="0"/>
          <c:tx>
            <c:strRef>
              <c:f>'a nivel 4 2014-2013 (2)'!$J$8</c:f>
              <c:strCache>
                <c:ptCount val="1"/>
                <c:pt idx="0">
                  <c:v>2013</c:v>
                </c:pt>
              </c:strCache>
            </c:strRef>
          </c:tx>
          <c:invertIfNegative val="0"/>
          <c:cat>
            <c:strRef>
              <c:f>'a nivel 4 2014-2013 (2)'!$I$9:$I$40</c:f>
              <c:strCache>
                <c:ptCount val="11"/>
                <c:pt idx="0">
                  <c:v>ACTIVOS</c:v>
                </c:pt>
                <c:pt idx="1">
                  <c:v>CORRIENTES</c:v>
                </c:pt>
                <c:pt idx="2">
                  <c:v>LARGO PLAZO</c:v>
                </c:pt>
                <c:pt idx="3">
                  <c:v>FIJOS</c:v>
                </c:pt>
                <c:pt idx="4">
                  <c:v>PASIVO</c:v>
                </c:pt>
                <c:pt idx="5">
                  <c:v>CORRIENTE</c:v>
                </c:pt>
                <c:pt idx="6">
                  <c:v>LARGO PLAZO</c:v>
                </c:pt>
                <c:pt idx="7">
                  <c:v>PATRIMONIO</c:v>
                </c:pt>
                <c:pt idx="8">
                  <c:v>PATRIMONIO PUBLICO</c:v>
                </c:pt>
                <c:pt idx="9">
                  <c:v>RESULTADO DEL EJERCICIO</c:v>
                </c:pt>
                <c:pt idx="10">
                  <c:v>TOTAL ACTIVO</c:v>
                </c:pt>
              </c:strCache>
            </c:strRef>
          </c:cat>
          <c:val>
            <c:numRef>
              <c:f>'a nivel 4 2014-2013 (2)'!$J$9:$J$40</c:f>
              <c:numCache>
                <c:formatCode>#,##0.00</c:formatCode>
                <c:ptCount val="11"/>
                <c:pt idx="0">
                  <c:v>462604.14</c:v>
                </c:pt>
                <c:pt idx="1">
                  <c:v>295287.25</c:v>
                </c:pt>
                <c:pt idx="2">
                  <c:v>903.66</c:v>
                </c:pt>
                <c:pt idx="3">
                  <c:v>166413.23000000001</c:v>
                </c:pt>
                <c:pt idx="4">
                  <c:v>1609.2</c:v>
                </c:pt>
                <c:pt idx="5">
                  <c:v>1609.2</c:v>
                </c:pt>
                <c:pt idx="6">
                  <c:v>0</c:v>
                </c:pt>
                <c:pt idx="7">
                  <c:v>460994.94</c:v>
                </c:pt>
                <c:pt idx="8">
                  <c:v>349108.51</c:v>
                </c:pt>
                <c:pt idx="9">
                  <c:v>111886.43</c:v>
                </c:pt>
                <c:pt idx="10">
                  <c:v>462604.14</c:v>
                </c:pt>
              </c:numCache>
            </c:numRef>
          </c:val>
        </c:ser>
        <c:ser>
          <c:idx val="1"/>
          <c:order val="1"/>
          <c:tx>
            <c:strRef>
              <c:f>'a nivel 4 2014-2013 (2)'!$K$8</c:f>
              <c:strCache>
                <c:ptCount val="1"/>
                <c:pt idx="0">
                  <c:v>2014</c:v>
                </c:pt>
              </c:strCache>
            </c:strRef>
          </c:tx>
          <c:invertIfNegative val="0"/>
          <c:cat>
            <c:strRef>
              <c:f>'a nivel 4 2014-2013 (2)'!$I$9:$I$40</c:f>
              <c:strCache>
                <c:ptCount val="11"/>
                <c:pt idx="0">
                  <c:v>ACTIVOS</c:v>
                </c:pt>
                <c:pt idx="1">
                  <c:v>CORRIENTES</c:v>
                </c:pt>
                <c:pt idx="2">
                  <c:v>LARGO PLAZO</c:v>
                </c:pt>
                <c:pt idx="3">
                  <c:v>FIJOS</c:v>
                </c:pt>
                <c:pt idx="4">
                  <c:v>PASIVO</c:v>
                </c:pt>
                <c:pt idx="5">
                  <c:v>CORRIENTE</c:v>
                </c:pt>
                <c:pt idx="6">
                  <c:v>LARGO PLAZO</c:v>
                </c:pt>
                <c:pt idx="7">
                  <c:v>PATRIMONIO</c:v>
                </c:pt>
                <c:pt idx="8">
                  <c:v>PATRIMONIO PUBLICO</c:v>
                </c:pt>
                <c:pt idx="9">
                  <c:v>RESULTADO DEL EJERCICIO</c:v>
                </c:pt>
                <c:pt idx="10">
                  <c:v>TOTAL ACTIVO</c:v>
                </c:pt>
              </c:strCache>
            </c:strRef>
          </c:cat>
          <c:val>
            <c:numRef>
              <c:f>'a nivel 4 2014-2013 (2)'!$K$9:$K$40</c:f>
              <c:numCache>
                <c:formatCode>#,##0.00</c:formatCode>
                <c:ptCount val="11"/>
                <c:pt idx="0">
                  <c:v>506099.11000000028</c:v>
                </c:pt>
                <c:pt idx="1">
                  <c:v>161511.66000000029</c:v>
                </c:pt>
                <c:pt idx="2">
                  <c:v>6698.72</c:v>
                </c:pt>
                <c:pt idx="3">
                  <c:v>337888.73</c:v>
                </c:pt>
                <c:pt idx="4">
                  <c:v>82618.819999999847</c:v>
                </c:pt>
                <c:pt idx="5">
                  <c:v>8380.9899999998506</c:v>
                </c:pt>
                <c:pt idx="6">
                  <c:v>74237.83</c:v>
                </c:pt>
                <c:pt idx="7">
                  <c:v>423480.29000000004</c:v>
                </c:pt>
                <c:pt idx="8">
                  <c:v>318301.40000000002</c:v>
                </c:pt>
                <c:pt idx="9">
                  <c:v>105178.89</c:v>
                </c:pt>
                <c:pt idx="10">
                  <c:v>506099.10999999987</c:v>
                </c:pt>
              </c:numCache>
            </c:numRef>
          </c:val>
        </c:ser>
        <c:dLbls>
          <c:showLegendKey val="0"/>
          <c:showVal val="0"/>
          <c:showCatName val="0"/>
          <c:showSerName val="0"/>
          <c:showPercent val="0"/>
          <c:showBubbleSize val="0"/>
        </c:dLbls>
        <c:gapWidth val="150"/>
        <c:axId val="69458944"/>
        <c:axId val="69694208"/>
      </c:barChart>
      <c:catAx>
        <c:axId val="69458944"/>
        <c:scaling>
          <c:orientation val="minMax"/>
        </c:scaling>
        <c:delete val="0"/>
        <c:axPos val="b"/>
        <c:majorTickMark val="out"/>
        <c:minorTickMark val="none"/>
        <c:tickLblPos val="nextTo"/>
        <c:txPr>
          <a:bodyPr/>
          <a:lstStyle/>
          <a:p>
            <a:pPr>
              <a:defRPr sz="1000"/>
            </a:pPr>
            <a:endParaRPr lang="es-ES"/>
          </a:p>
        </c:txPr>
        <c:crossAx val="69694208"/>
        <c:crosses val="autoZero"/>
        <c:auto val="1"/>
        <c:lblAlgn val="ctr"/>
        <c:lblOffset val="100"/>
        <c:noMultiLvlLbl val="0"/>
      </c:catAx>
      <c:valAx>
        <c:axId val="69694208"/>
        <c:scaling>
          <c:orientation val="minMax"/>
        </c:scaling>
        <c:delete val="0"/>
        <c:axPos val="l"/>
        <c:majorGridlines/>
        <c:numFmt formatCode="#,##0.00" sourceLinked="1"/>
        <c:majorTickMark val="out"/>
        <c:minorTickMark val="none"/>
        <c:tickLblPos val="nextTo"/>
        <c:txPr>
          <a:bodyPr/>
          <a:lstStyle/>
          <a:p>
            <a:pPr>
              <a:defRPr sz="1000"/>
            </a:pPr>
            <a:endParaRPr lang="es-ES"/>
          </a:p>
        </c:txPr>
        <c:crossAx val="69458944"/>
        <c:crosses val="autoZero"/>
        <c:crossBetween val="between"/>
      </c:valAx>
    </c:plotArea>
    <c:legend>
      <c:legendPos val="r"/>
      <c:layout/>
      <c:overlay val="0"/>
      <c:txPr>
        <a:bodyPr/>
        <a:lstStyle/>
        <a:p>
          <a:pPr>
            <a:defRPr sz="1000"/>
          </a:pPr>
          <a:endParaRPr lang="es-ES"/>
        </a:p>
      </c:txPr>
    </c:legend>
    <c:plotVisOnly val="1"/>
    <c:dispBlanksAs val="gap"/>
    <c:showDLblsOverMax val="0"/>
  </c:chart>
  <c:txPr>
    <a:bodyPr/>
    <a:lstStyle/>
    <a:p>
      <a:pPr>
        <a:defRPr sz="1800"/>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title>
      <c:layout/>
      <c:overlay val="0"/>
      <c:txPr>
        <a:bodyPr/>
        <a:lstStyle/>
        <a:p>
          <a:pPr>
            <a:defRPr sz="2000"/>
          </a:pPr>
          <a:endParaRPr lang="es-ES"/>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2905431891215444"/>
          <c:y val="0.23005777135873792"/>
          <c:w val="0.80179036710805718"/>
          <c:h val="0.69931795327584689"/>
        </c:manualLayout>
      </c:layout>
      <c:pie3DChart>
        <c:varyColors val="1"/>
        <c:ser>
          <c:idx val="0"/>
          <c:order val="0"/>
          <c:tx>
            <c:strRef>
              <c:f>graficos!$C$83</c:f>
              <c:strCache>
                <c:ptCount val="1"/>
                <c:pt idx="0">
                  <c:v>Año 2013</c:v>
                </c:pt>
              </c:strCache>
            </c:strRef>
          </c:tx>
          <c:explosion val="25"/>
          <c:dLbls>
            <c:txPr>
              <a:bodyPr/>
              <a:lstStyle/>
              <a:p>
                <a:pPr>
                  <a:defRPr sz="900"/>
                </a:pPr>
                <a:endParaRPr lang="es-ES"/>
              </a:p>
            </c:txPr>
            <c:showLegendKey val="0"/>
            <c:showVal val="0"/>
            <c:showCatName val="1"/>
            <c:showSerName val="0"/>
            <c:showPercent val="1"/>
            <c:showBubbleSize val="0"/>
            <c:showLeaderLines val="1"/>
          </c:dLbls>
          <c:cat>
            <c:strRef>
              <c:f>graficos!$B$84:$B$86</c:f>
              <c:strCache>
                <c:ptCount val="3"/>
                <c:pt idx="0">
                  <c:v>Ingresos Corrientes</c:v>
                </c:pt>
                <c:pt idx="1">
                  <c:v>Ingresos de Capital</c:v>
                </c:pt>
                <c:pt idx="2">
                  <c:v>Ingresos de Financiamiento</c:v>
                </c:pt>
              </c:strCache>
            </c:strRef>
          </c:cat>
          <c:val>
            <c:numRef>
              <c:f>graficos!$C$84:$C$86</c:f>
              <c:numCache>
                <c:formatCode>#,##0.00</c:formatCode>
                <c:ptCount val="3"/>
                <c:pt idx="0">
                  <c:v>76754.559999999998</c:v>
                </c:pt>
                <c:pt idx="1">
                  <c:v>237022.41</c:v>
                </c:pt>
                <c:pt idx="2">
                  <c:v>186020.77</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700"/>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title>
      <c:layout/>
      <c:overlay val="0"/>
      <c:txPr>
        <a:bodyPr/>
        <a:lstStyle/>
        <a:p>
          <a:pPr>
            <a:defRPr sz="2000"/>
          </a:pPr>
          <a:endParaRPr lang="es-ES"/>
        </a:p>
      </c:txPr>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graficos!$C$8</c:f>
              <c:strCache>
                <c:ptCount val="1"/>
                <c:pt idx="0">
                  <c:v>Año 2014</c:v>
                </c:pt>
              </c:strCache>
            </c:strRef>
          </c:tx>
          <c:explosion val="25"/>
          <c:dLbls>
            <c:txPr>
              <a:bodyPr/>
              <a:lstStyle/>
              <a:p>
                <a:pPr>
                  <a:defRPr sz="900"/>
                </a:pPr>
                <a:endParaRPr lang="es-ES"/>
              </a:p>
            </c:txPr>
            <c:showLegendKey val="0"/>
            <c:showVal val="0"/>
            <c:showCatName val="1"/>
            <c:showSerName val="0"/>
            <c:showPercent val="1"/>
            <c:showBubbleSize val="0"/>
            <c:showLeaderLines val="1"/>
          </c:dLbls>
          <c:cat>
            <c:strRef>
              <c:f>graficos!$B$9:$B$11</c:f>
              <c:strCache>
                <c:ptCount val="3"/>
                <c:pt idx="0">
                  <c:v>Ingresos Corrientes</c:v>
                </c:pt>
                <c:pt idx="1">
                  <c:v>Ingresos de Capital</c:v>
                </c:pt>
                <c:pt idx="2">
                  <c:v>Ingresos de Financiamiento</c:v>
                </c:pt>
              </c:strCache>
            </c:strRef>
          </c:cat>
          <c:val>
            <c:numRef>
              <c:f>graficos!$C$9:$C$11</c:f>
              <c:numCache>
                <c:formatCode>#,##0.00</c:formatCode>
                <c:ptCount val="3"/>
                <c:pt idx="0">
                  <c:v>82534.430000000008</c:v>
                </c:pt>
                <c:pt idx="1">
                  <c:v>284116.95999999996</c:v>
                </c:pt>
                <c:pt idx="2">
                  <c:v>396187.67</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a:pPr>
            <a:r>
              <a:rPr lang="en-US"/>
              <a:t> 2013</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graficos!$C$58</c:f>
              <c:strCache>
                <c:ptCount val="1"/>
                <c:pt idx="0">
                  <c:v>Año 2013</c:v>
                </c:pt>
              </c:strCache>
            </c:strRef>
          </c:tx>
          <c:explosion val="25"/>
          <c:dLbls>
            <c:txPr>
              <a:bodyPr/>
              <a:lstStyle/>
              <a:p>
                <a:pPr>
                  <a:defRPr sz="900"/>
                </a:pPr>
                <a:endParaRPr lang="es-ES"/>
              </a:p>
            </c:txPr>
            <c:showLegendKey val="0"/>
            <c:showVal val="0"/>
            <c:showCatName val="1"/>
            <c:showSerName val="0"/>
            <c:showPercent val="1"/>
            <c:showBubbleSize val="0"/>
            <c:showLeaderLines val="1"/>
          </c:dLbls>
          <c:cat>
            <c:strRef>
              <c:f>graficos!$B$59:$B$62</c:f>
              <c:strCache>
                <c:ptCount val="4"/>
                <c:pt idx="0">
                  <c:v>Gastos Corrientes</c:v>
                </c:pt>
                <c:pt idx="1">
                  <c:v>Gastos de Inversion </c:v>
                </c:pt>
                <c:pt idx="2">
                  <c:v>Gastos de Capital</c:v>
                </c:pt>
                <c:pt idx="3">
                  <c:v>Aplicación del Financiamiento</c:v>
                </c:pt>
              </c:strCache>
            </c:strRef>
          </c:cat>
          <c:val>
            <c:numRef>
              <c:f>graficos!$C$59:$C$62</c:f>
              <c:numCache>
                <c:formatCode>#,##0.00</c:formatCode>
                <c:ptCount val="4"/>
                <c:pt idx="0" formatCode="General">
                  <c:v>76846.76999999999</c:v>
                </c:pt>
                <c:pt idx="1">
                  <c:v>406423.17999999993</c:v>
                </c:pt>
                <c:pt idx="2">
                  <c:v>2500</c:v>
                </c:pt>
                <c:pt idx="3">
                  <c:v>14027.79</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s-E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A3004D-4736-4360-989C-0EC377E1A6C7}"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s-ES"/>
        </a:p>
      </dgm:t>
    </dgm:pt>
    <dgm:pt modelId="{EBE714C9-658E-453C-9886-6443E45BF235}">
      <dgm:prSet phldrT="[Texto]"/>
      <dgm:spPr/>
      <dgm:t>
        <a:bodyPr/>
        <a:lstStyle/>
        <a:p>
          <a:r>
            <a:rPr lang="es-EC" dirty="0" smtClean="0"/>
            <a:t>Transferencia de Autonomía y Descentralización </a:t>
          </a:r>
          <a:endParaRPr lang="es-ES" dirty="0"/>
        </a:p>
      </dgm:t>
    </dgm:pt>
    <dgm:pt modelId="{1FB5343C-9CFB-4DDC-A5EC-588E7882F370}" type="parTrans" cxnId="{730EE631-C70E-4861-84CB-DF25E814A605}">
      <dgm:prSet/>
      <dgm:spPr/>
      <dgm:t>
        <a:bodyPr/>
        <a:lstStyle/>
        <a:p>
          <a:endParaRPr lang="es-ES"/>
        </a:p>
      </dgm:t>
    </dgm:pt>
    <dgm:pt modelId="{FC10BFF9-54D3-47C6-8619-1520EF1AD520}" type="sibTrans" cxnId="{730EE631-C70E-4861-84CB-DF25E814A605}">
      <dgm:prSet/>
      <dgm:spPr/>
      <dgm:t>
        <a:bodyPr/>
        <a:lstStyle/>
        <a:p>
          <a:endParaRPr lang="es-ES"/>
        </a:p>
      </dgm:t>
    </dgm:pt>
    <dgm:pt modelId="{B149234D-6091-480B-8C8B-DBA0025EA993}">
      <dgm:prSet phldrT="[Texto]"/>
      <dgm:spPr/>
      <dgm:t>
        <a:bodyPr/>
        <a:lstStyle/>
        <a:p>
          <a:pPr algn="l"/>
          <a:r>
            <a:rPr lang="es-EC" dirty="0" smtClean="0"/>
            <a:t>Problemas en la Gestión de cumplimiento  ejecución presupuestaria,  presentando  constantes  reformas al  presupuesto anual así como el  envió y entrega  de información a los organismos de control (Ministerio de Finanzas y (</a:t>
          </a:r>
          <a:r>
            <a:rPr lang="es-EC" dirty="0" err="1" smtClean="0"/>
            <a:t>Semplades</a:t>
          </a:r>
          <a:r>
            <a:rPr lang="es-EC" dirty="0" smtClean="0"/>
            <a:t>)</a:t>
          </a:r>
          <a:endParaRPr lang="es-ES" dirty="0"/>
        </a:p>
      </dgm:t>
    </dgm:pt>
    <dgm:pt modelId="{9ED911FE-9DE5-4C69-8C28-79307849697E}" type="parTrans" cxnId="{4A10E739-282F-42E5-92AD-1BE13FF692DB}">
      <dgm:prSet/>
      <dgm:spPr/>
      <dgm:t>
        <a:bodyPr/>
        <a:lstStyle/>
        <a:p>
          <a:endParaRPr lang="es-ES"/>
        </a:p>
      </dgm:t>
    </dgm:pt>
    <dgm:pt modelId="{4AB59C0D-EB67-49E7-8984-9EEA3616955A}" type="sibTrans" cxnId="{4A10E739-282F-42E5-92AD-1BE13FF692DB}">
      <dgm:prSet/>
      <dgm:spPr/>
      <dgm:t>
        <a:bodyPr/>
        <a:lstStyle/>
        <a:p>
          <a:endParaRPr lang="es-ES"/>
        </a:p>
      </dgm:t>
    </dgm:pt>
    <dgm:pt modelId="{CE6302A4-1B61-4C70-AD4D-077B6AF0B0DF}">
      <dgm:prSet phldrT="[Texto]"/>
      <dgm:spPr/>
      <dgm:t>
        <a:bodyPr/>
        <a:lstStyle/>
        <a:p>
          <a:r>
            <a:rPr lang="es-EC" dirty="0" smtClean="0"/>
            <a:t>Propuesta de creación del modelo de gestión Financiera le permitirá al GAD Parroquial Rural Picaihua, contar con parámetros para el cumplimiento  eficaz y eficiente de las ordenanzas de los organismos de Control alineados a la visión, misión , PDOT,POA  y estrategias de la misma. </a:t>
          </a:r>
          <a:endParaRPr lang="es-ES" dirty="0"/>
        </a:p>
      </dgm:t>
    </dgm:pt>
    <dgm:pt modelId="{769F17EE-C65C-41DB-8774-F862A5971A23}" type="parTrans" cxnId="{927988DF-CCED-465E-90FE-D1616555CC8D}">
      <dgm:prSet/>
      <dgm:spPr/>
      <dgm:t>
        <a:bodyPr/>
        <a:lstStyle/>
        <a:p>
          <a:endParaRPr lang="es-ES"/>
        </a:p>
      </dgm:t>
    </dgm:pt>
    <dgm:pt modelId="{D461E45C-60C3-4C3E-AB54-3304029AFFDA}" type="sibTrans" cxnId="{927988DF-CCED-465E-90FE-D1616555CC8D}">
      <dgm:prSet/>
      <dgm:spPr/>
      <dgm:t>
        <a:bodyPr/>
        <a:lstStyle/>
        <a:p>
          <a:endParaRPr lang="es-ES"/>
        </a:p>
      </dgm:t>
    </dgm:pt>
    <dgm:pt modelId="{1B1FC1FE-937E-4F4E-BA7D-1EF1D83D4641}">
      <dgm:prSet phldrT="[Texto]"/>
      <dgm:spPr/>
      <dgm:t>
        <a:bodyPr/>
        <a:lstStyle/>
        <a:p>
          <a:pPr algn="l"/>
          <a:r>
            <a:rPr lang="es-ES" dirty="0" smtClean="0"/>
            <a:t>Ingreso de Recursos Financieros  por parte del Ministerio de fianzas</a:t>
          </a:r>
        </a:p>
        <a:p>
          <a:pPr algn="l"/>
          <a:r>
            <a:rPr lang="es-ES" dirty="0" smtClean="0"/>
            <a:t>Detener proyectos en ejecución</a:t>
          </a:r>
        </a:p>
        <a:p>
          <a:pPr algn="l"/>
          <a:r>
            <a:rPr lang="es-ES" dirty="0" smtClean="0"/>
            <a:t>Estructura Financiera y Humana</a:t>
          </a:r>
        </a:p>
        <a:p>
          <a:pPr algn="l"/>
          <a:endParaRPr lang="es-ES" dirty="0"/>
        </a:p>
      </dgm:t>
    </dgm:pt>
    <dgm:pt modelId="{2A89C390-0586-4CA6-AF81-7E0F63542DEC}" type="parTrans" cxnId="{461C294A-DA7B-4863-9A07-6B514FEF598E}">
      <dgm:prSet/>
      <dgm:spPr/>
      <dgm:t>
        <a:bodyPr/>
        <a:lstStyle/>
        <a:p>
          <a:endParaRPr lang="es-ES"/>
        </a:p>
      </dgm:t>
    </dgm:pt>
    <dgm:pt modelId="{B4A57C45-8F1D-4035-AE79-497D001403A7}" type="sibTrans" cxnId="{461C294A-DA7B-4863-9A07-6B514FEF598E}">
      <dgm:prSet/>
      <dgm:spPr/>
      <dgm:t>
        <a:bodyPr/>
        <a:lstStyle/>
        <a:p>
          <a:endParaRPr lang="es-ES"/>
        </a:p>
      </dgm:t>
    </dgm:pt>
    <dgm:pt modelId="{6732B77C-15E6-4AA7-A8F2-351030B26924}" type="pres">
      <dgm:prSet presAssocID="{80A3004D-4736-4360-989C-0EC377E1A6C7}" presName="rootnode" presStyleCnt="0">
        <dgm:presLayoutVars>
          <dgm:chMax/>
          <dgm:chPref/>
          <dgm:dir/>
          <dgm:animLvl val="lvl"/>
        </dgm:presLayoutVars>
      </dgm:prSet>
      <dgm:spPr/>
      <dgm:t>
        <a:bodyPr/>
        <a:lstStyle/>
        <a:p>
          <a:endParaRPr lang="es-ES"/>
        </a:p>
      </dgm:t>
    </dgm:pt>
    <dgm:pt modelId="{5AC119AD-154F-4FCF-8C0E-262B1EF9FA89}" type="pres">
      <dgm:prSet presAssocID="{EBE714C9-658E-453C-9886-6443E45BF235}" presName="composite" presStyleCnt="0"/>
      <dgm:spPr/>
    </dgm:pt>
    <dgm:pt modelId="{6C87EF7C-2BA7-475C-A969-B80A09494B9C}" type="pres">
      <dgm:prSet presAssocID="{EBE714C9-658E-453C-9886-6443E45BF235}" presName="LShape" presStyleLbl="alignNode1" presStyleIdx="0" presStyleCnt="7"/>
      <dgm:spPr/>
    </dgm:pt>
    <dgm:pt modelId="{86094F1F-BC15-4B52-BF4D-035F1C6A0573}" type="pres">
      <dgm:prSet presAssocID="{EBE714C9-658E-453C-9886-6443E45BF235}" presName="ParentText" presStyleLbl="revTx" presStyleIdx="0" presStyleCnt="4">
        <dgm:presLayoutVars>
          <dgm:chMax val="0"/>
          <dgm:chPref val="0"/>
          <dgm:bulletEnabled val="1"/>
        </dgm:presLayoutVars>
      </dgm:prSet>
      <dgm:spPr/>
      <dgm:t>
        <a:bodyPr/>
        <a:lstStyle/>
        <a:p>
          <a:endParaRPr lang="es-ES"/>
        </a:p>
      </dgm:t>
    </dgm:pt>
    <dgm:pt modelId="{10B2DD7F-E65B-4507-8F2A-6444CFC5D4AF}" type="pres">
      <dgm:prSet presAssocID="{EBE714C9-658E-453C-9886-6443E45BF235}" presName="Triangle" presStyleLbl="alignNode1" presStyleIdx="1" presStyleCnt="7"/>
      <dgm:spPr/>
    </dgm:pt>
    <dgm:pt modelId="{EA381F15-7421-4A0A-9A23-269C47C65B83}" type="pres">
      <dgm:prSet presAssocID="{FC10BFF9-54D3-47C6-8619-1520EF1AD520}" presName="sibTrans" presStyleCnt="0"/>
      <dgm:spPr/>
    </dgm:pt>
    <dgm:pt modelId="{CA1F5ABD-D5E1-445C-9601-55E2E46853A9}" type="pres">
      <dgm:prSet presAssocID="{FC10BFF9-54D3-47C6-8619-1520EF1AD520}" presName="space" presStyleCnt="0"/>
      <dgm:spPr/>
    </dgm:pt>
    <dgm:pt modelId="{65EE01AB-8071-412C-AE1D-84DCF2003C26}" type="pres">
      <dgm:prSet presAssocID="{B149234D-6091-480B-8C8B-DBA0025EA993}" presName="composite" presStyleCnt="0"/>
      <dgm:spPr/>
    </dgm:pt>
    <dgm:pt modelId="{35F0AFF4-AA69-4C6A-89EE-7E7B44C4C847}" type="pres">
      <dgm:prSet presAssocID="{B149234D-6091-480B-8C8B-DBA0025EA993}" presName="LShape" presStyleLbl="alignNode1" presStyleIdx="2" presStyleCnt="7"/>
      <dgm:spPr/>
    </dgm:pt>
    <dgm:pt modelId="{DED1E4C8-9C94-41F0-B056-4CAFA15B41C7}" type="pres">
      <dgm:prSet presAssocID="{B149234D-6091-480B-8C8B-DBA0025EA993}" presName="ParentText" presStyleLbl="revTx" presStyleIdx="1" presStyleCnt="4" custScaleX="109328" custScaleY="70288" custLinFactNeighborX="-961" custLinFactNeighborY="-15211">
        <dgm:presLayoutVars>
          <dgm:chMax val="0"/>
          <dgm:chPref val="0"/>
          <dgm:bulletEnabled val="1"/>
        </dgm:presLayoutVars>
      </dgm:prSet>
      <dgm:spPr/>
      <dgm:t>
        <a:bodyPr/>
        <a:lstStyle/>
        <a:p>
          <a:endParaRPr lang="es-ES"/>
        </a:p>
      </dgm:t>
    </dgm:pt>
    <dgm:pt modelId="{9818923F-6539-4960-8BCF-70BC5D5AC67B}" type="pres">
      <dgm:prSet presAssocID="{B149234D-6091-480B-8C8B-DBA0025EA993}" presName="Triangle" presStyleLbl="alignNode1" presStyleIdx="3" presStyleCnt="7"/>
      <dgm:spPr/>
    </dgm:pt>
    <dgm:pt modelId="{457AC793-4AD2-4322-85E7-151DAC59D792}" type="pres">
      <dgm:prSet presAssocID="{4AB59C0D-EB67-49E7-8984-9EEA3616955A}" presName="sibTrans" presStyleCnt="0"/>
      <dgm:spPr/>
    </dgm:pt>
    <dgm:pt modelId="{AECC34E7-235B-4646-9B85-D128706E41F6}" type="pres">
      <dgm:prSet presAssocID="{4AB59C0D-EB67-49E7-8984-9EEA3616955A}" presName="space" presStyleCnt="0"/>
      <dgm:spPr/>
    </dgm:pt>
    <dgm:pt modelId="{4036AD60-D29D-4292-A3B5-4D1BCBB8565A}" type="pres">
      <dgm:prSet presAssocID="{1B1FC1FE-937E-4F4E-BA7D-1EF1D83D4641}" presName="composite" presStyleCnt="0"/>
      <dgm:spPr/>
    </dgm:pt>
    <dgm:pt modelId="{7CB148E9-6A69-452B-8371-706871E3FEA4}" type="pres">
      <dgm:prSet presAssocID="{1B1FC1FE-937E-4F4E-BA7D-1EF1D83D4641}" presName="LShape" presStyleLbl="alignNode1" presStyleIdx="4" presStyleCnt="7"/>
      <dgm:spPr/>
    </dgm:pt>
    <dgm:pt modelId="{258BF62D-7533-4A6D-85ED-204CC8733D14}" type="pres">
      <dgm:prSet presAssocID="{1B1FC1FE-937E-4F4E-BA7D-1EF1D83D4641}" presName="ParentText" presStyleLbl="revTx" presStyleIdx="2" presStyleCnt="4">
        <dgm:presLayoutVars>
          <dgm:chMax val="0"/>
          <dgm:chPref val="0"/>
          <dgm:bulletEnabled val="1"/>
        </dgm:presLayoutVars>
      </dgm:prSet>
      <dgm:spPr/>
      <dgm:t>
        <a:bodyPr/>
        <a:lstStyle/>
        <a:p>
          <a:endParaRPr lang="es-ES"/>
        </a:p>
      </dgm:t>
    </dgm:pt>
    <dgm:pt modelId="{E88B4AF6-4033-44A1-B629-6DBF5B8B5F1D}" type="pres">
      <dgm:prSet presAssocID="{1B1FC1FE-937E-4F4E-BA7D-1EF1D83D4641}" presName="Triangle" presStyleLbl="alignNode1" presStyleIdx="5" presStyleCnt="7"/>
      <dgm:spPr/>
    </dgm:pt>
    <dgm:pt modelId="{056E39AB-6642-42DB-852A-1932D3000FCB}" type="pres">
      <dgm:prSet presAssocID="{B4A57C45-8F1D-4035-AE79-497D001403A7}" presName="sibTrans" presStyleCnt="0"/>
      <dgm:spPr/>
    </dgm:pt>
    <dgm:pt modelId="{5FDBB3D1-46A0-4279-BADA-1C22201DF5D6}" type="pres">
      <dgm:prSet presAssocID="{B4A57C45-8F1D-4035-AE79-497D001403A7}" presName="space" presStyleCnt="0"/>
      <dgm:spPr/>
    </dgm:pt>
    <dgm:pt modelId="{CD2F5037-DBDE-4D2E-BFAC-5AA2FB690957}" type="pres">
      <dgm:prSet presAssocID="{CE6302A4-1B61-4C70-AD4D-077B6AF0B0DF}" presName="composite" presStyleCnt="0"/>
      <dgm:spPr/>
    </dgm:pt>
    <dgm:pt modelId="{455154AA-944D-4938-914A-EC53CC82029B}" type="pres">
      <dgm:prSet presAssocID="{CE6302A4-1B61-4C70-AD4D-077B6AF0B0DF}" presName="LShape" presStyleLbl="alignNode1" presStyleIdx="6" presStyleCnt="7"/>
      <dgm:spPr/>
    </dgm:pt>
    <dgm:pt modelId="{E670AE44-63C6-4B4A-8B81-DA5BEE243E5A}" type="pres">
      <dgm:prSet presAssocID="{CE6302A4-1B61-4C70-AD4D-077B6AF0B0DF}" presName="ParentText" presStyleLbl="revTx" presStyleIdx="3" presStyleCnt="4">
        <dgm:presLayoutVars>
          <dgm:chMax val="0"/>
          <dgm:chPref val="0"/>
          <dgm:bulletEnabled val="1"/>
        </dgm:presLayoutVars>
      </dgm:prSet>
      <dgm:spPr/>
      <dgm:t>
        <a:bodyPr/>
        <a:lstStyle/>
        <a:p>
          <a:endParaRPr lang="es-ES"/>
        </a:p>
      </dgm:t>
    </dgm:pt>
  </dgm:ptLst>
  <dgm:cxnLst>
    <dgm:cxn modelId="{EFEE7D5E-68C7-40BC-8515-62BFFD71CA8F}" type="presOf" srcId="{1B1FC1FE-937E-4F4E-BA7D-1EF1D83D4641}" destId="{258BF62D-7533-4A6D-85ED-204CC8733D14}" srcOrd="0" destOrd="0" presId="urn:microsoft.com/office/officeart/2009/3/layout/StepUpProcess"/>
    <dgm:cxn modelId="{4A10E739-282F-42E5-92AD-1BE13FF692DB}" srcId="{80A3004D-4736-4360-989C-0EC377E1A6C7}" destId="{B149234D-6091-480B-8C8B-DBA0025EA993}" srcOrd="1" destOrd="0" parTransId="{9ED911FE-9DE5-4C69-8C28-79307849697E}" sibTransId="{4AB59C0D-EB67-49E7-8984-9EEA3616955A}"/>
    <dgm:cxn modelId="{730EE631-C70E-4861-84CB-DF25E814A605}" srcId="{80A3004D-4736-4360-989C-0EC377E1A6C7}" destId="{EBE714C9-658E-453C-9886-6443E45BF235}" srcOrd="0" destOrd="0" parTransId="{1FB5343C-9CFB-4DDC-A5EC-588E7882F370}" sibTransId="{FC10BFF9-54D3-47C6-8619-1520EF1AD520}"/>
    <dgm:cxn modelId="{461C294A-DA7B-4863-9A07-6B514FEF598E}" srcId="{80A3004D-4736-4360-989C-0EC377E1A6C7}" destId="{1B1FC1FE-937E-4F4E-BA7D-1EF1D83D4641}" srcOrd="2" destOrd="0" parTransId="{2A89C390-0586-4CA6-AF81-7E0F63542DEC}" sibTransId="{B4A57C45-8F1D-4035-AE79-497D001403A7}"/>
    <dgm:cxn modelId="{38FF7554-4F67-4ED7-87C5-D028A849DE88}" type="presOf" srcId="{EBE714C9-658E-453C-9886-6443E45BF235}" destId="{86094F1F-BC15-4B52-BF4D-035F1C6A0573}" srcOrd="0" destOrd="0" presId="urn:microsoft.com/office/officeart/2009/3/layout/StepUpProcess"/>
    <dgm:cxn modelId="{80C263E1-5524-49EE-BD87-06906B60A417}" type="presOf" srcId="{B149234D-6091-480B-8C8B-DBA0025EA993}" destId="{DED1E4C8-9C94-41F0-B056-4CAFA15B41C7}" srcOrd="0" destOrd="0" presId="urn:microsoft.com/office/officeart/2009/3/layout/StepUpProcess"/>
    <dgm:cxn modelId="{05DA1C25-9262-46DD-972B-7259C78854EE}" type="presOf" srcId="{CE6302A4-1B61-4C70-AD4D-077B6AF0B0DF}" destId="{E670AE44-63C6-4B4A-8B81-DA5BEE243E5A}" srcOrd="0" destOrd="0" presId="urn:microsoft.com/office/officeart/2009/3/layout/StepUpProcess"/>
    <dgm:cxn modelId="{927988DF-CCED-465E-90FE-D1616555CC8D}" srcId="{80A3004D-4736-4360-989C-0EC377E1A6C7}" destId="{CE6302A4-1B61-4C70-AD4D-077B6AF0B0DF}" srcOrd="3" destOrd="0" parTransId="{769F17EE-C65C-41DB-8774-F862A5971A23}" sibTransId="{D461E45C-60C3-4C3E-AB54-3304029AFFDA}"/>
    <dgm:cxn modelId="{BD426BAB-58FE-4B71-8553-73E61BB9CAA0}" type="presOf" srcId="{80A3004D-4736-4360-989C-0EC377E1A6C7}" destId="{6732B77C-15E6-4AA7-A8F2-351030B26924}" srcOrd="0" destOrd="0" presId="urn:microsoft.com/office/officeart/2009/3/layout/StepUpProcess"/>
    <dgm:cxn modelId="{92949EF6-EF1A-43D2-BEA6-4D49952617FC}" type="presParOf" srcId="{6732B77C-15E6-4AA7-A8F2-351030B26924}" destId="{5AC119AD-154F-4FCF-8C0E-262B1EF9FA89}" srcOrd="0" destOrd="0" presId="urn:microsoft.com/office/officeart/2009/3/layout/StepUpProcess"/>
    <dgm:cxn modelId="{625CB42C-4625-4010-8414-291008400175}" type="presParOf" srcId="{5AC119AD-154F-4FCF-8C0E-262B1EF9FA89}" destId="{6C87EF7C-2BA7-475C-A969-B80A09494B9C}" srcOrd="0" destOrd="0" presId="urn:microsoft.com/office/officeart/2009/3/layout/StepUpProcess"/>
    <dgm:cxn modelId="{86796BD9-00A8-4D89-9F9F-431A48B2F5A3}" type="presParOf" srcId="{5AC119AD-154F-4FCF-8C0E-262B1EF9FA89}" destId="{86094F1F-BC15-4B52-BF4D-035F1C6A0573}" srcOrd="1" destOrd="0" presId="urn:microsoft.com/office/officeart/2009/3/layout/StepUpProcess"/>
    <dgm:cxn modelId="{B5AF85A6-7490-4A26-9AC5-52BF619E03D6}" type="presParOf" srcId="{5AC119AD-154F-4FCF-8C0E-262B1EF9FA89}" destId="{10B2DD7F-E65B-4507-8F2A-6444CFC5D4AF}" srcOrd="2" destOrd="0" presId="urn:microsoft.com/office/officeart/2009/3/layout/StepUpProcess"/>
    <dgm:cxn modelId="{D33E1CEE-7DCB-48C5-825D-BB2E2DE9C332}" type="presParOf" srcId="{6732B77C-15E6-4AA7-A8F2-351030B26924}" destId="{EA381F15-7421-4A0A-9A23-269C47C65B83}" srcOrd="1" destOrd="0" presId="urn:microsoft.com/office/officeart/2009/3/layout/StepUpProcess"/>
    <dgm:cxn modelId="{58B5734A-1236-4149-85A8-AFC223B8A714}" type="presParOf" srcId="{EA381F15-7421-4A0A-9A23-269C47C65B83}" destId="{CA1F5ABD-D5E1-445C-9601-55E2E46853A9}" srcOrd="0" destOrd="0" presId="urn:microsoft.com/office/officeart/2009/3/layout/StepUpProcess"/>
    <dgm:cxn modelId="{A744E5A7-8277-4B2E-9A2F-06520FF17FFC}" type="presParOf" srcId="{6732B77C-15E6-4AA7-A8F2-351030B26924}" destId="{65EE01AB-8071-412C-AE1D-84DCF2003C26}" srcOrd="2" destOrd="0" presId="urn:microsoft.com/office/officeart/2009/3/layout/StepUpProcess"/>
    <dgm:cxn modelId="{70080F0B-CC44-4AD7-9F53-2474C499CACB}" type="presParOf" srcId="{65EE01AB-8071-412C-AE1D-84DCF2003C26}" destId="{35F0AFF4-AA69-4C6A-89EE-7E7B44C4C847}" srcOrd="0" destOrd="0" presId="urn:microsoft.com/office/officeart/2009/3/layout/StepUpProcess"/>
    <dgm:cxn modelId="{797C3A46-435A-4A81-88FC-339D8D285E7C}" type="presParOf" srcId="{65EE01AB-8071-412C-AE1D-84DCF2003C26}" destId="{DED1E4C8-9C94-41F0-B056-4CAFA15B41C7}" srcOrd="1" destOrd="0" presId="urn:microsoft.com/office/officeart/2009/3/layout/StepUpProcess"/>
    <dgm:cxn modelId="{C7BDDE5D-CB0C-4A83-B9BE-EB1F74DA0CF0}" type="presParOf" srcId="{65EE01AB-8071-412C-AE1D-84DCF2003C26}" destId="{9818923F-6539-4960-8BCF-70BC5D5AC67B}" srcOrd="2" destOrd="0" presId="urn:microsoft.com/office/officeart/2009/3/layout/StepUpProcess"/>
    <dgm:cxn modelId="{A32ED354-DED9-4B69-8F9B-9FF328A7FCA9}" type="presParOf" srcId="{6732B77C-15E6-4AA7-A8F2-351030B26924}" destId="{457AC793-4AD2-4322-85E7-151DAC59D792}" srcOrd="3" destOrd="0" presId="urn:microsoft.com/office/officeart/2009/3/layout/StepUpProcess"/>
    <dgm:cxn modelId="{2C77F5BA-54C2-4BE9-8CED-910A642CA15A}" type="presParOf" srcId="{457AC793-4AD2-4322-85E7-151DAC59D792}" destId="{AECC34E7-235B-4646-9B85-D128706E41F6}" srcOrd="0" destOrd="0" presId="urn:microsoft.com/office/officeart/2009/3/layout/StepUpProcess"/>
    <dgm:cxn modelId="{38861157-80F3-49CB-9298-5DFD22A7F47E}" type="presParOf" srcId="{6732B77C-15E6-4AA7-A8F2-351030B26924}" destId="{4036AD60-D29D-4292-A3B5-4D1BCBB8565A}" srcOrd="4" destOrd="0" presId="urn:microsoft.com/office/officeart/2009/3/layout/StepUpProcess"/>
    <dgm:cxn modelId="{CAA8513E-C53E-4689-870B-341F7911E9BE}" type="presParOf" srcId="{4036AD60-D29D-4292-A3B5-4D1BCBB8565A}" destId="{7CB148E9-6A69-452B-8371-706871E3FEA4}" srcOrd="0" destOrd="0" presId="urn:microsoft.com/office/officeart/2009/3/layout/StepUpProcess"/>
    <dgm:cxn modelId="{29D62EBA-1D1C-4776-98F9-2682F3E56F60}" type="presParOf" srcId="{4036AD60-D29D-4292-A3B5-4D1BCBB8565A}" destId="{258BF62D-7533-4A6D-85ED-204CC8733D14}" srcOrd="1" destOrd="0" presId="urn:microsoft.com/office/officeart/2009/3/layout/StepUpProcess"/>
    <dgm:cxn modelId="{5F1A96F7-84F6-4079-AB6D-BB7E7A70F9EA}" type="presParOf" srcId="{4036AD60-D29D-4292-A3B5-4D1BCBB8565A}" destId="{E88B4AF6-4033-44A1-B629-6DBF5B8B5F1D}" srcOrd="2" destOrd="0" presId="urn:microsoft.com/office/officeart/2009/3/layout/StepUpProcess"/>
    <dgm:cxn modelId="{6D532572-8497-4BAA-9B62-7EAEBB4A5C5A}" type="presParOf" srcId="{6732B77C-15E6-4AA7-A8F2-351030B26924}" destId="{056E39AB-6642-42DB-852A-1932D3000FCB}" srcOrd="5" destOrd="0" presId="urn:microsoft.com/office/officeart/2009/3/layout/StepUpProcess"/>
    <dgm:cxn modelId="{228337A3-A655-436F-9BB9-2CCC3531527B}" type="presParOf" srcId="{056E39AB-6642-42DB-852A-1932D3000FCB}" destId="{5FDBB3D1-46A0-4279-BADA-1C22201DF5D6}" srcOrd="0" destOrd="0" presId="urn:microsoft.com/office/officeart/2009/3/layout/StepUpProcess"/>
    <dgm:cxn modelId="{85B52CC1-815B-4C07-86A1-0C2B182D9200}" type="presParOf" srcId="{6732B77C-15E6-4AA7-A8F2-351030B26924}" destId="{CD2F5037-DBDE-4D2E-BFAC-5AA2FB690957}" srcOrd="6" destOrd="0" presId="urn:microsoft.com/office/officeart/2009/3/layout/StepUpProcess"/>
    <dgm:cxn modelId="{23CA5881-F2BA-41B4-A88B-1611A9B3B55E}" type="presParOf" srcId="{CD2F5037-DBDE-4D2E-BFAC-5AA2FB690957}" destId="{455154AA-944D-4938-914A-EC53CC82029B}" srcOrd="0" destOrd="0" presId="urn:microsoft.com/office/officeart/2009/3/layout/StepUpProcess"/>
    <dgm:cxn modelId="{BF036E8E-4287-488C-9315-22BF1B8EDF43}" type="presParOf" srcId="{CD2F5037-DBDE-4D2E-BFAC-5AA2FB690957}" destId="{E670AE44-63C6-4B4A-8B81-DA5BEE243E5A}"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7EF7C-2BA7-475C-A969-B80A09494B9C}">
      <dsp:nvSpPr>
        <dsp:cNvPr id="0" name=""/>
        <dsp:cNvSpPr/>
      </dsp:nvSpPr>
      <dsp:spPr>
        <a:xfrm rot="5400000">
          <a:off x="402390" y="1450698"/>
          <a:ext cx="1190737" cy="1981360"/>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094F1F-BC15-4B52-BF4D-035F1C6A0573}">
      <dsp:nvSpPr>
        <dsp:cNvPr id="0" name=""/>
        <dsp:cNvSpPr/>
      </dsp:nvSpPr>
      <dsp:spPr>
        <a:xfrm>
          <a:off x="203627" y="2042698"/>
          <a:ext cx="1788783" cy="1567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s-EC" sz="900" kern="1200" dirty="0" smtClean="0"/>
            <a:t>Transferencia de Autonomía y Descentralización </a:t>
          </a:r>
          <a:endParaRPr lang="es-ES" sz="900" kern="1200" dirty="0"/>
        </a:p>
      </dsp:txBody>
      <dsp:txXfrm>
        <a:off x="203627" y="2042698"/>
        <a:ext cx="1788783" cy="1567973"/>
      </dsp:txXfrm>
    </dsp:sp>
    <dsp:sp modelId="{10B2DD7F-E65B-4507-8F2A-6444CFC5D4AF}">
      <dsp:nvSpPr>
        <dsp:cNvPr id="0" name=""/>
        <dsp:cNvSpPr/>
      </dsp:nvSpPr>
      <dsp:spPr>
        <a:xfrm>
          <a:off x="1654904" y="1304828"/>
          <a:ext cx="337506" cy="337506"/>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F0AFF4-AA69-4C6A-89EE-7E7B44C4C847}">
      <dsp:nvSpPr>
        <dsp:cNvPr id="0" name=""/>
        <dsp:cNvSpPr/>
      </dsp:nvSpPr>
      <dsp:spPr>
        <a:xfrm rot="5400000">
          <a:off x="2592211" y="1141763"/>
          <a:ext cx="1190737" cy="1981360"/>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D1E4C8-9C94-41F0-B056-4CAFA15B41C7}">
      <dsp:nvSpPr>
        <dsp:cNvPr id="0" name=""/>
        <dsp:cNvSpPr/>
      </dsp:nvSpPr>
      <dsp:spPr>
        <a:xfrm>
          <a:off x="2292828" y="1728196"/>
          <a:ext cx="1955641" cy="1102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s-EC" sz="900" kern="1200" dirty="0" smtClean="0"/>
            <a:t>Problemas en la Gestión de cumplimiento  ejecución presupuestaria,  presentando  constantes  reformas al  presupuesto anual así como el  envió y entrega  de información a los organismos de control (Ministerio de Finanzas y (</a:t>
          </a:r>
          <a:r>
            <a:rPr lang="es-EC" sz="900" kern="1200" dirty="0" err="1" smtClean="0"/>
            <a:t>Semplades</a:t>
          </a:r>
          <a:r>
            <a:rPr lang="es-EC" sz="900" kern="1200" dirty="0" smtClean="0"/>
            <a:t>)</a:t>
          </a:r>
          <a:endParaRPr lang="es-ES" sz="900" kern="1200" dirty="0"/>
        </a:p>
      </dsp:txBody>
      <dsp:txXfrm>
        <a:off x="2292828" y="1728196"/>
        <a:ext cx="1955641" cy="1102097"/>
      </dsp:txXfrm>
    </dsp:sp>
    <dsp:sp modelId="{9818923F-6539-4960-8BCF-70BC5D5AC67B}">
      <dsp:nvSpPr>
        <dsp:cNvPr id="0" name=""/>
        <dsp:cNvSpPr/>
      </dsp:nvSpPr>
      <dsp:spPr>
        <a:xfrm>
          <a:off x="3844725" y="995893"/>
          <a:ext cx="337506" cy="337506"/>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B148E9-6A69-452B-8371-706871E3FEA4}">
      <dsp:nvSpPr>
        <dsp:cNvPr id="0" name=""/>
        <dsp:cNvSpPr/>
      </dsp:nvSpPr>
      <dsp:spPr>
        <a:xfrm rot="5400000">
          <a:off x="4782032" y="599889"/>
          <a:ext cx="1190737" cy="1981360"/>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8BF62D-7533-4A6D-85ED-204CC8733D14}">
      <dsp:nvSpPr>
        <dsp:cNvPr id="0" name=""/>
        <dsp:cNvSpPr/>
      </dsp:nvSpPr>
      <dsp:spPr>
        <a:xfrm>
          <a:off x="4583268" y="1191889"/>
          <a:ext cx="1788783" cy="1567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s-ES" sz="900" kern="1200" dirty="0" smtClean="0"/>
            <a:t>Ingreso de Recursos Financieros  por parte del Ministerio de fianzas</a:t>
          </a:r>
        </a:p>
        <a:p>
          <a:pPr lvl="0" algn="l" defTabSz="400050">
            <a:lnSpc>
              <a:spcPct val="90000"/>
            </a:lnSpc>
            <a:spcBef>
              <a:spcPct val="0"/>
            </a:spcBef>
            <a:spcAft>
              <a:spcPct val="35000"/>
            </a:spcAft>
          </a:pPr>
          <a:r>
            <a:rPr lang="es-ES" sz="900" kern="1200" dirty="0" smtClean="0"/>
            <a:t>Detener proyectos en ejecución</a:t>
          </a:r>
        </a:p>
        <a:p>
          <a:pPr lvl="0" algn="l" defTabSz="400050">
            <a:lnSpc>
              <a:spcPct val="90000"/>
            </a:lnSpc>
            <a:spcBef>
              <a:spcPct val="0"/>
            </a:spcBef>
            <a:spcAft>
              <a:spcPct val="35000"/>
            </a:spcAft>
          </a:pPr>
          <a:r>
            <a:rPr lang="es-ES" sz="900" kern="1200" dirty="0" smtClean="0"/>
            <a:t>Estructura Financiera y Humana</a:t>
          </a:r>
        </a:p>
        <a:p>
          <a:pPr lvl="0" algn="l" defTabSz="400050">
            <a:lnSpc>
              <a:spcPct val="90000"/>
            </a:lnSpc>
            <a:spcBef>
              <a:spcPct val="0"/>
            </a:spcBef>
            <a:spcAft>
              <a:spcPct val="35000"/>
            </a:spcAft>
          </a:pPr>
          <a:endParaRPr lang="es-ES" sz="900" kern="1200" dirty="0"/>
        </a:p>
      </dsp:txBody>
      <dsp:txXfrm>
        <a:off x="4583268" y="1191889"/>
        <a:ext cx="1788783" cy="1567973"/>
      </dsp:txXfrm>
    </dsp:sp>
    <dsp:sp modelId="{E88B4AF6-4033-44A1-B629-6DBF5B8B5F1D}">
      <dsp:nvSpPr>
        <dsp:cNvPr id="0" name=""/>
        <dsp:cNvSpPr/>
      </dsp:nvSpPr>
      <dsp:spPr>
        <a:xfrm>
          <a:off x="6034545" y="454019"/>
          <a:ext cx="337506" cy="337506"/>
        </a:xfrm>
        <a:prstGeom prst="triangle">
          <a:avLst>
            <a:gd name="adj" fmla="val 10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5154AA-944D-4938-914A-EC53CC82029B}">
      <dsp:nvSpPr>
        <dsp:cNvPr id="0" name=""/>
        <dsp:cNvSpPr/>
      </dsp:nvSpPr>
      <dsp:spPr>
        <a:xfrm rot="5400000">
          <a:off x="6971852" y="58016"/>
          <a:ext cx="1190737" cy="1981360"/>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70AE44-63C6-4B4A-8B81-DA5BEE243E5A}">
      <dsp:nvSpPr>
        <dsp:cNvPr id="0" name=""/>
        <dsp:cNvSpPr/>
      </dsp:nvSpPr>
      <dsp:spPr>
        <a:xfrm>
          <a:off x="6773088" y="650016"/>
          <a:ext cx="1788783" cy="1567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s-EC" sz="900" kern="1200" dirty="0" smtClean="0"/>
            <a:t>Propuesta de creación del modelo de gestión Financiera le permitirá al GAD Parroquial Rural Picaihua, contar con parámetros para el cumplimiento  eficaz y eficiente de las ordenanzas de los organismos de Control alineados a la visión, misión , PDOT,POA  y estrategias de la misma. </a:t>
          </a:r>
          <a:endParaRPr lang="es-ES" sz="900" kern="1200" dirty="0"/>
        </a:p>
      </dsp:txBody>
      <dsp:txXfrm>
        <a:off x="6773088" y="650016"/>
        <a:ext cx="1788783" cy="1567973"/>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B583A6D-37A4-47C8-B7D8-AC17613C6847}" type="datetimeFigureOut">
              <a:rPr lang="es-ES" smtClean="0"/>
              <a:t>27/11/2015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484A321-22CC-4B19-94F4-F1F0BBEE48F9}" type="slidenum">
              <a:rPr lang="es-ES" smtClean="0"/>
              <a:t>‹Nº›</a:t>
            </a:fld>
            <a:endParaRPr lang="es-ES"/>
          </a:p>
        </p:txBody>
      </p:sp>
    </p:spTree>
    <p:extLst>
      <p:ext uri="{BB962C8B-B14F-4D97-AF65-F5344CB8AC3E}">
        <p14:creationId xmlns:p14="http://schemas.microsoft.com/office/powerpoint/2010/main" val="3620262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B583A6D-37A4-47C8-B7D8-AC17613C6847}" type="datetimeFigureOut">
              <a:rPr lang="es-ES" smtClean="0"/>
              <a:t>27/11/2015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484A321-22CC-4B19-94F4-F1F0BBEE48F9}" type="slidenum">
              <a:rPr lang="es-ES" smtClean="0"/>
              <a:t>‹Nº›</a:t>
            </a:fld>
            <a:endParaRPr lang="es-ES"/>
          </a:p>
        </p:txBody>
      </p:sp>
    </p:spTree>
    <p:extLst>
      <p:ext uri="{BB962C8B-B14F-4D97-AF65-F5344CB8AC3E}">
        <p14:creationId xmlns:p14="http://schemas.microsoft.com/office/powerpoint/2010/main" val="1477319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B583A6D-37A4-47C8-B7D8-AC17613C6847}" type="datetimeFigureOut">
              <a:rPr lang="es-ES" smtClean="0"/>
              <a:t>27/11/2015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484A321-22CC-4B19-94F4-F1F0BBEE48F9}" type="slidenum">
              <a:rPr lang="es-ES" smtClean="0"/>
              <a:t>‹Nº›</a:t>
            </a:fld>
            <a:endParaRPr lang="es-ES"/>
          </a:p>
        </p:txBody>
      </p:sp>
    </p:spTree>
    <p:extLst>
      <p:ext uri="{BB962C8B-B14F-4D97-AF65-F5344CB8AC3E}">
        <p14:creationId xmlns:p14="http://schemas.microsoft.com/office/powerpoint/2010/main" val="4037152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B583A6D-37A4-47C8-B7D8-AC17613C6847}" type="datetimeFigureOut">
              <a:rPr lang="es-ES" smtClean="0"/>
              <a:t>27/11/2015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484A321-22CC-4B19-94F4-F1F0BBEE48F9}" type="slidenum">
              <a:rPr lang="es-ES" smtClean="0"/>
              <a:t>‹Nº›</a:t>
            </a:fld>
            <a:endParaRPr lang="es-ES"/>
          </a:p>
        </p:txBody>
      </p:sp>
    </p:spTree>
    <p:extLst>
      <p:ext uri="{BB962C8B-B14F-4D97-AF65-F5344CB8AC3E}">
        <p14:creationId xmlns:p14="http://schemas.microsoft.com/office/powerpoint/2010/main" val="1666178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B583A6D-37A4-47C8-B7D8-AC17613C6847}" type="datetimeFigureOut">
              <a:rPr lang="es-ES" smtClean="0"/>
              <a:t>27/11/2015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484A321-22CC-4B19-94F4-F1F0BBEE48F9}" type="slidenum">
              <a:rPr lang="es-ES" smtClean="0"/>
              <a:t>‹Nº›</a:t>
            </a:fld>
            <a:endParaRPr lang="es-ES"/>
          </a:p>
        </p:txBody>
      </p:sp>
    </p:spTree>
    <p:extLst>
      <p:ext uri="{BB962C8B-B14F-4D97-AF65-F5344CB8AC3E}">
        <p14:creationId xmlns:p14="http://schemas.microsoft.com/office/powerpoint/2010/main" val="212478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B583A6D-37A4-47C8-B7D8-AC17613C6847}" type="datetimeFigureOut">
              <a:rPr lang="es-ES" smtClean="0"/>
              <a:t>27/11/2015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484A321-22CC-4B19-94F4-F1F0BBEE48F9}" type="slidenum">
              <a:rPr lang="es-ES" smtClean="0"/>
              <a:t>‹Nº›</a:t>
            </a:fld>
            <a:endParaRPr lang="es-ES"/>
          </a:p>
        </p:txBody>
      </p:sp>
    </p:spTree>
    <p:extLst>
      <p:ext uri="{BB962C8B-B14F-4D97-AF65-F5344CB8AC3E}">
        <p14:creationId xmlns:p14="http://schemas.microsoft.com/office/powerpoint/2010/main" val="4104582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B583A6D-37A4-47C8-B7D8-AC17613C6847}" type="datetimeFigureOut">
              <a:rPr lang="es-ES" smtClean="0"/>
              <a:t>27/11/2015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484A321-22CC-4B19-94F4-F1F0BBEE48F9}" type="slidenum">
              <a:rPr lang="es-ES" smtClean="0"/>
              <a:t>‹Nº›</a:t>
            </a:fld>
            <a:endParaRPr lang="es-ES"/>
          </a:p>
        </p:txBody>
      </p:sp>
    </p:spTree>
    <p:extLst>
      <p:ext uri="{BB962C8B-B14F-4D97-AF65-F5344CB8AC3E}">
        <p14:creationId xmlns:p14="http://schemas.microsoft.com/office/powerpoint/2010/main" val="2604931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B583A6D-37A4-47C8-B7D8-AC17613C6847}" type="datetimeFigureOut">
              <a:rPr lang="es-ES" smtClean="0"/>
              <a:t>27/11/2015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484A321-22CC-4B19-94F4-F1F0BBEE48F9}" type="slidenum">
              <a:rPr lang="es-ES" smtClean="0"/>
              <a:t>‹Nº›</a:t>
            </a:fld>
            <a:endParaRPr lang="es-ES"/>
          </a:p>
        </p:txBody>
      </p:sp>
    </p:spTree>
    <p:extLst>
      <p:ext uri="{BB962C8B-B14F-4D97-AF65-F5344CB8AC3E}">
        <p14:creationId xmlns:p14="http://schemas.microsoft.com/office/powerpoint/2010/main" val="1151826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B583A6D-37A4-47C8-B7D8-AC17613C6847}" type="datetimeFigureOut">
              <a:rPr lang="es-ES" smtClean="0"/>
              <a:t>27/11/2015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484A321-22CC-4B19-94F4-F1F0BBEE48F9}" type="slidenum">
              <a:rPr lang="es-ES" smtClean="0"/>
              <a:t>‹Nº›</a:t>
            </a:fld>
            <a:endParaRPr lang="es-ES"/>
          </a:p>
        </p:txBody>
      </p:sp>
    </p:spTree>
    <p:extLst>
      <p:ext uri="{BB962C8B-B14F-4D97-AF65-F5344CB8AC3E}">
        <p14:creationId xmlns:p14="http://schemas.microsoft.com/office/powerpoint/2010/main" val="1271144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B583A6D-37A4-47C8-B7D8-AC17613C6847}" type="datetimeFigureOut">
              <a:rPr lang="es-ES" smtClean="0"/>
              <a:t>27/11/2015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484A321-22CC-4B19-94F4-F1F0BBEE48F9}" type="slidenum">
              <a:rPr lang="es-ES" smtClean="0"/>
              <a:t>‹Nº›</a:t>
            </a:fld>
            <a:endParaRPr lang="es-ES"/>
          </a:p>
        </p:txBody>
      </p:sp>
    </p:spTree>
    <p:extLst>
      <p:ext uri="{BB962C8B-B14F-4D97-AF65-F5344CB8AC3E}">
        <p14:creationId xmlns:p14="http://schemas.microsoft.com/office/powerpoint/2010/main" val="1116007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B583A6D-37A4-47C8-B7D8-AC17613C6847}" type="datetimeFigureOut">
              <a:rPr lang="es-ES" smtClean="0"/>
              <a:t>27/11/2015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484A321-22CC-4B19-94F4-F1F0BBEE48F9}" type="slidenum">
              <a:rPr lang="es-ES" smtClean="0"/>
              <a:t>‹Nº›</a:t>
            </a:fld>
            <a:endParaRPr lang="es-ES"/>
          </a:p>
        </p:txBody>
      </p:sp>
    </p:spTree>
    <p:extLst>
      <p:ext uri="{BB962C8B-B14F-4D97-AF65-F5344CB8AC3E}">
        <p14:creationId xmlns:p14="http://schemas.microsoft.com/office/powerpoint/2010/main" val="288366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83A6D-37A4-47C8-B7D8-AC17613C6847}" type="datetimeFigureOut">
              <a:rPr lang="es-ES" smtClean="0"/>
              <a:t>27/11/2015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4A321-22CC-4B19-94F4-F1F0BBEE48F9}" type="slidenum">
              <a:rPr lang="es-ES" smtClean="0"/>
              <a:t>‹Nº›</a:t>
            </a:fld>
            <a:endParaRPr lang="es-ES"/>
          </a:p>
        </p:txBody>
      </p:sp>
    </p:spTree>
    <p:extLst>
      <p:ext uri="{BB962C8B-B14F-4D97-AF65-F5344CB8AC3E}">
        <p14:creationId xmlns:p14="http://schemas.microsoft.com/office/powerpoint/2010/main" val="556137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chart" Target="../charts/chart20.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 Imagen" descr="H:\UDE\Logo\UF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9" y="332656"/>
            <a:ext cx="36004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6"/>
          <p:cNvSpPr txBox="1">
            <a:spLocks noChangeArrowheads="1"/>
          </p:cNvSpPr>
          <p:nvPr/>
        </p:nvSpPr>
        <p:spPr bwMode="auto">
          <a:xfrm>
            <a:off x="107504" y="1628800"/>
            <a:ext cx="61214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UY" sz="2500" b="1" dirty="0">
                <a:solidFill>
                  <a:schemeClr val="tx2"/>
                </a:solidFill>
                <a:latin typeface="Verdana" pitchFamily="34" charset="0"/>
              </a:rPr>
              <a:t>PROYECTO DE INVESTIGACIÓN</a:t>
            </a:r>
            <a:endParaRPr lang="es-ES" sz="2500" b="1" dirty="0">
              <a:solidFill>
                <a:schemeClr val="tx2"/>
              </a:solidFill>
              <a:latin typeface="Verdana" pitchFamily="34" charset="0"/>
            </a:endParaRPr>
          </a:p>
        </p:txBody>
      </p:sp>
      <p:sp>
        <p:nvSpPr>
          <p:cNvPr id="6" name="Rectangle 26"/>
          <p:cNvSpPr txBox="1">
            <a:spLocks noChangeArrowheads="1"/>
          </p:cNvSpPr>
          <p:nvPr/>
        </p:nvSpPr>
        <p:spPr bwMode="auto">
          <a:xfrm>
            <a:off x="1187624" y="2852935"/>
            <a:ext cx="77724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UY" sz="3000" b="1" dirty="0">
                <a:latin typeface="Times New Roman" pitchFamily="18" charset="0"/>
                <a:cs typeface="Times New Roman" pitchFamily="18" charset="0"/>
              </a:rPr>
              <a:t>TEMA</a:t>
            </a:r>
            <a:r>
              <a:rPr lang="es-UY" sz="3000" dirty="0">
                <a:latin typeface="Times New Roman" pitchFamily="18" charset="0"/>
                <a:cs typeface="Times New Roman" pitchFamily="18" charset="0"/>
              </a:rPr>
              <a:t>: </a:t>
            </a:r>
            <a:r>
              <a:rPr lang="es-EC" sz="2100" b="1" dirty="0">
                <a:latin typeface="Times New Roman" pitchFamily="18" charset="0"/>
                <a:cs typeface="Times New Roman" pitchFamily="18" charset="0"/>
              </a:rPr>
              <a:t>PROPUESTA DE CREACIÓN DE UN MODELO DE </a:t>
            </a:r>
            <a:r>
              <a:rPr lang="es-EC" sz="2100" b="1" dirty="0" smtClean="0">
                <a:latin typeface="Times New Roman" pitchFamily="18" charset="0"/>
                <a:cs typeface="Times New Roman" pitchFamily="18" charset="0"/>
              </a:rPr>
              <a:t>GESTIÓN </a:t>
            </a:r>
            <a:r>
              <a:rPr lang="es-EC" sz="2100" b="1" dirty="0">
                <a:latin typeface="Times New Roman" pitchFamily="18" charset="0"/>
                <a:cs typeface="Times New Roman" pitchFamily="18" charset="0"/>
              </a:rPr>
              <a:t>FINANCIERA PARA EL  GOBIERNO AUTOMO DESCENTRALIZADO PARROQUIAL RURAL “PICAIHUA” DE LA PROVINCIA DE TUNGURAHUA,  CANTON AMBATO</a:t>
            </a:r>
            <a:endParaRPr lang="es-ES" sz="2100" dirty="0">
              <a:latin typeface="Times New Roman" pitchFamily="18" charset="0"/>
              <a:cs typeface="Times New Roman" pitchFamily="18" charset="0"/>
            </a:endParaRPr>
          </a:p>
        </p:txBody>
      </p:sp>
      <p:sp>
        <p:nvSpPr>
          <p:cNvPr id="7" name="Rectangle 26"/>
          <p:cNvSpPr>
            <a:spLocks noGrp="1" noChangeArrowheads="1"/>
          </p:cNvSpPr>
          <p:nvPr>
            <p:ph type="ctrTitle"/>
          </p:nvPr>
        </p:nvSpPr>
        <p:spPr>
          <a:xfrm>
            <a:off x="2862600" y="4725144"/>
            <a:ext cx="6121400" cy="1223962"/>
          </a:xfrm>
        </p:spPr>
        <p:txBody>
          <a:bodyPr/>
          <a:lstStyle/>
          <a:p>
            <a:pPr algn="l" eaLnBrk="1" hangingPunct="1"/>
            <a:r>
              <a:rPr lang="es-UY" sz="2500" b="1" dirty="0" smtClean="0">
                <a:latin typeface="Verdana" pitchFamily="34" charset="0"/>
              </a:rPr>
              <a:t>Director: Eco. Gustavo </a:t>
            </a:r>
            <a:r>
              <a:rPr lang="es-UY" sz="2500" b="1" dirty="0" err="1" smtClean="0">
                <a:latin typeface="Verdana" pitchFamily="34" charset="0"/>
              </a:rPr>
              <a:t>Moncayo</a:t>
            </a:r>
            <a:r>
              <a:rPr lang="es-UY" sz="2500" b="1" dirty="0" smtClean="0">
                <a:latin typeface="Verdana" pitchFamily="34" charset="0"/>
              </a:rPr>
              <a:t/>
            </a:r>
            <a:br>
              <a:rPr lang="es-UY" sz="2500" b="1" dirty="0" smtClean="0">
                <a:latin typeface="Verdana" pitchFamily="34" charset="0"/>
              </a:rPr>
            </a:br>
            <a:r>
              <a:rPr lang="es-UY" sz="2500" b="1" dirty="0" smtClean="0">
                <a:latin typeface="Verdana" pitchFamily="34" charset="0"/>
              </a:rPr>
              <a:t>Alumna: </a:t>
            </a:r>
            <a:r>
              <a:rPr lang="es-UY" sz="2500" b="1" dirty="0" err="1" smtClean="0">
                <a:latin typeface="Verdana" pitchFamily="34" charset="0"/>
              </a:rPr>
              <a:t>Melida</a:t>
            </a:r>
            <a:r>
              <a:rPr lang="es-UY" sz="2500" b="1" dirty="0" smtClean="0">
                <a:latin typeface="Verdana" pitchFamily="34" charset="0"/>
              </a:rPr>
              <a:t> Morales</a:t>
            </a:r>
            <a:endParaRPr lang="es-ES" sz="2500" b="1" dirty="0" smtClean="0">
              <a:latin typeface="Verdana" pitchFamily="34" charset="0"/>
            </a:endParaRPr>
          </a:p>
        </p:txBody>
      </p:sp>
    </p:spTree>
    <p:extLst>
      <p:ext uri="{BB962C8B-B14F-4D97-AF65-F5344CB8AC3E}">
        <p14:creationId xmlns:p14="http://schemas.microsoft.com/office/powerpoint/2010/main" val="3353508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normAutofit fontScale="90000"/>
          </a:bodyPr>
          <a:lstStyle/>
          <a:p>
            <a:pPr algn="l"/>
            <a:r>
              <a:rPr lang="es-ES" b="1" dirty="0"/>
              <a:t>FACTORES </a:t>
            </a:r>
            <a:r>
              <a:rPr lang="es-ES" b="1" dirty="0" smtClean="0"/>
              <a:t>INTERNOS</a:t>
            </a:r>
            <a:r>
              <a:rPr lang="es-ES" b="1" dirty="0"/>
              <a:t/>
            </a:r>
            <a:br>
              <a:rPr lang="es-ES" b="1" dirty="0"/>
            </a:br>
            <a:endParaRPr lang="es-ES" dirty="0"/>
          </a:p>
        </p:txBody>
      </p:sp>
      <p:sp>
        <p:nvSpPr>
          <p:cNvPr id="3" name="2 Marcador de contenido"/>
          <p:cNvSpPr>
            <a:spLocks noGrp="1"/>
          </p:cNvSpPr>
          <p:nvPr>
            <p:ph idx="1"/>
          </p:nvPr>
        </p:nvSpPr>
        <p:spPr>
          <a:xfrm>
            <a:off x="457200" y="1052736"/>
            <a:ext cx="8229600" cy="5073427"/>
          </a:xfrm>
        </p:spPr>
        <p:txBody>
          <a:bodyPr/>
          <a:lstStyle/>
          <a:p>
            <a:pPr>
              <a:buFont typeface="Wingdings" pitchFamily="2" charset="2"/>
              <a:buChar char="Ø"/>
            </a:pPr>
            <a:r>
              <a:rPr lang="es-EC" b="1" dirty="0" smtClean="0"/>
              <a:t>Administrativa: </a:t>
            </a:r>
          </a:p>
          <a:p>
            <a:pPr marL="0" indent="0">
              <a:buNone/>
            </a:pPr>
            <a:endParaRPr lang="es-ES" b="1" dirty="0"/>
          </a:p>
        </p:txBody>
      </p:sp>
      <p:graphicFrame>
        <p:nvGraphicFramePr>
          <p:cNvPr id="4" name="3 Tabla"/>
          <p:cNvGraphicFramePr>
            <a:graphicFrameLocks noGrp="1"/>
          </p:cNvGraphicFramePr>
          <p:nvPr>
            <p:extLst>
              <p:ext uri="{D42A27DB-BD31-4B8C-83A1-F6EECF244321}">
                <p14:modId xmlns:p14="http://schemas.microsoft.com/office/powerpoint/2010/main" val="1010623905"/>
              </p:ext>
            </p:extLst>
          </p:nvPr>
        </p:nvGraphicFramePr>
        <p:xfrm>
          <a:off x="611560" y="1844825"/>
          <a:ext cx="2880320" cy="3384376"/>
        </p:xfrm>
        <a:graphic>
          <a:graphicData uri="http://schemas.openxmlformats.org/drawingml/2006/table">
            <a:tbl>
              <a:tblPr>
                <a:tableStyleId>{284E427A-3D55-4303-BF80-6455036E1DE7}</a:tableStyleId>
              </a:tblPr>
              <a:tblGrid>
                <a:gridCol w="1440160"/>
                <a:gridCol w="1440160"/>
              </a:tblGrid>
              <a:tr h="379395">
                <a:tc>
                  <a:txBody>
                    <a:bodyPr/>
                    <a:lstStyle/>
                    <a:p>
                      <a:pPr algn="ctr" fontAlgn="t"/>
                      <a:r>
                        <a:rPr lang="es-ES" sz="1200" b="1" u="none" strike="noStrike" dirty="0">
                          <a:effectLst/>
                        </a:rPr>
                        <a:t>NOMBRE</a:t>
                      </a:r>
                      <a:endParaRPr lang="es-ES" sz="1200" b="1" i="0" u="none" strike="noStrike" dirty="0">
                        <a:solidFill>
                          <a:srgbClr val="000000"/>
                        </a:solidFill>
                        <a:effectLst/>
                        <a:latin typeface="Times New Roman"/>
                      </a:endParaRPr>
                    </a:p>
                  </a:txBody>
                  <a:tcPr marL="9525" marR="9525" marT="9525" marB="0"/>
                </a:tc>
                <a:tc>
                  <a:txBody>
                    <a:bodyPr/>
                    <a:lstStyle/>
                    <a:p>
                      <a:pPr algn="ctr" fontAlgn="t"/>
                      <a:r>
                        <a:rPr lang="es-ES" sz="1200" b="1" u="none" strike="noStrike" dirty="0">
                          <a:effectLst/>
                        </a:rPr>
                        <a:t>CARGO</a:t>
                      </a:r>
                      <a:endParaRPr lang="es-ES" sz="1200" b="1" i="0" u="none" strike="noStrike" dirty="0">
                        <a:solidFill>
                          <a:srgbClr val="000000"/>
                        </a:solidFill>
                        <a:effectLst/>
                        <a:latin typeface="Times New Roman"/>
                      </a:endParaRPr>
                    </a:p>
                  </a:txBody>
                  <a:tcPr marL="9525" marR="9525" marT="9525" marB="0"/>
                </a:tc>
              </a:tr>
              <a:tr h="551027">
                <a:tc>
                  <a:txBody>
                    <a:bodyPr/>
                    <a:lstStyle/>
                    <a:p>
                      <a:pPr algn="l" fontAlgn="t"/>
                      <a:r>
                        <a:rPr lang="it-IT" sz="1200" u="none" strike="noStrike">
                          <a:effectLst/>
                        </a:rPr>
                        <a:t>Lcdo. Romel Narciso</a:t>
                      </a:r>
                      <a:br>
                        <a:rPr lang="it-IT" sz="1200" u="none" strike="noStrike">
                          <a:effectLst/>
                        </a:rPr>
                      </a:br>
                      <a:r>
                        <a:rPr lang="it-IT" sz="1200" u="none" strike="noStrike">
                          <a:effectLst/>
                        </a:rPr>
                        <a:t>  López Fiallos</a:t>
                      </a:r>
                      <a:endParaRPr lang="it-IT" sz="1200" b="0" i="0" u="none" strike="noStrike">
                        <a:solidFill>
                          <a:srgbClr val="000000"/>
                        </a:solidFill>
                        <a:effectLst/>
                        <a:latin typeface="Times New Roman"/>
                      </a:endParaRPr>
                    </a:p>
                  </a:txBody>
                  <a:tcPr marL="9525" marR="9525" marT="9525" marB="0"/>
                </a:tc>
                <a:tc>
                  <a:txBody>
                    <a:bodyPr/>
                    <a:lstStyle/>
                    <a:p>
                      <a:pPr algn="l" fontAlgn="t"/>
                      <a:r>
                        <a:rPr lang="es-ES" sz="1200" u="none" strike="noStrike" dirty="0">
                          <a:effectLst/>
                        </a:rPr>
                        <a:t>Presidente</a:t>
                      </a:r>
                      <a:endParaRPr lang="es-ES" sz="1200" b="0" i="0" u="none" strike="noStrike" dirty="0">
                        <a:solidFill>
                          <a:srgbClr val="000000"/>
                        </a:solidFill>
                        <a:effectLst/>
                        <a:latin typeface="Times New Roman"/>
                      </a:endParaRPr>
                    </a:p>
                  </a:txBody>
                  <a:tcPr marL="9525" marR="9525" marT="9525" marB="0"/>
                </a:tc>
              </a:tr>
              <a:tr h="433595">
                <a:tc>
                  <a:txBody>
                    <a:bodyPr/>
                    <a:lstStyle/>
                    <a:p>
                      <a:pPr algn="l" fontAlgn="t"/>
                      <a:r>
                        <a:rPr lang="es-ES" sz="1200" u="none" strike="noStrike">
                          <a:effectLst/>
                        </a:rPr>
                        <a:t>Dra.  Margarita Pico</a:t>
                      </a:r>
                      <a:br>
                        <a:rPr lang="es-ES" sz="1200" u="none" strike="noStrike">
                          <a:effectLst/>
                        </a:rPr>
                      </a:br>
                      <a:r>
                        <a:rPr lang="es-ES" sz="1200" u="none" strike="noStrike">
                          <a:effectLst/>
                        </a:rPr>
                        <a:t> Meléndez</a:t>
                      </a:r>
                      <a:endParaRPr lang="es-ES" sz="1200" b="0" i="0" u="none" strike="noStrike">
                        <a:solidFill>
                          <a:srgbClr val="000000"/>
                        </a:solidFill>
                        <a:effectLst/>
                        <a:latin typeface="Times New Roman"/>
                      </a:endParaRPr>
                    </a:p>
                  </a:txBody>
                  <a:tcPr marL="9525" marR="9525" marT="9525" marB="0"/>
                </a:tc>
                <a:tc>
                  <a:txBody>
                    <a:bodyPr/>
                    <a:lstStyle/>
                    <a:p>
                      <a:pPr algn="l" fontAlgn="t"/>
                      <a:r>
                        <a:rPr lang="es-ES" sz="1200" u="none" strike="noStrike">
                          <a:effectLst/>
                        </a:rPr>
                        <a:t>Vice Presidenta</a:t>
                      </a:r>
                      <a:endParaRPr lang="es-ES" sz="1200" b="0" i="0" u="none" strike="noStrike">
                        <a:solidFill>
                          <a:srgbClr val="000000"/>
                        </a:solidFill>
                        <a:effectLst/>
                        <a:latin typeface="Times New Roman"/>
                      </a:endParaRPr>
                    </a:p>
                  </a:txBody>
                  <a:tcPr marL="9525" marR="9525" marT="9525" marB="0"/>
                </a:tc>
              </a:tr>
              <a:tr h="487794">
                <a:tc>
                  <a:txBody>
                    <a:bodyPr/>
                    <a:lstStyle/>
                    <a:p>
                      <a:pPr algn="l" fontAlgn="t"/>
                      <a:r>
                        <a:rPr lang="es-ES" sz="1200" u="none" strike="noStrike">
                          <a:effectLst/>
                        </a:rPr>
                        <a:t>Sr. Manuel Sánchez</a:t>
                      </a:r>
                      <a:br>
                        <a:rPr lang="es-ES" sz="1200" u="none" strike="noStrike">
                          <a:effectLst/>
                        </a:rPr>
                      </a:br>
                      <a:r>
                        <a:rPr lang="es-ES" sz="1200" u="none" strike="noStrike">
                          <a:effectLst/>
                        </a:rPr>
                        <a:t> Zambrano</a:t>
                      </a:r>
                      <a:endParaRPr lang="es-ES" sz="1200" b="0" i="0" u="none" strike="noStrike">
                        <a:solidFill>
                          <a:srgbClr val="000000"/>
                        </a:solidFill>
                        <a:effectLst/>
                        <a:latin typeface="Times New Roman"/>
                      </a:endParaRPr>
                    </a:p>
                  </a:txBody>
                  <a:tcPr marL="9525" marR="9525" marT="9525" marB="0"/>
                </a:tc>
                <a:tc>
                  <a:txBody>
                    <a:bodyPr/>
                    <a:lstStyle/>
                    <a:p>
                      <a:pPr algn="l" fontAlgn="t"/>
                      <a:r>
                        <a:rPr lang="es-ES" sz="1200" u="none" strike="noStrike" dirty="0">
                          <a:effectLst/>
                        </a:rPr>
                        <a:t>Primer Vocal</a:t>
                      </a:r>
                      <a:endParaRPr lang="es-ES" sz="1200" b="0" i="0" u="none" strike="noStrike" dirty="0">
                        <a:solidFill>
                          <a:srgbClr val="000000"/>
                        </a:solidFill>
                        <a:effectLst/>
                        <a:latin typeface="Times New Roman"/>
                      </a:endParaRPr>
                    </a:p>
                  </a:txBody>
                  <a:tcPr marL="9525" marR="9525" marT="9525" marB="0"/>
                </a:tc>
              </a:tr>
              <a:tr h="499532">
                <a:tc>
                  <a:txBody>
                    <a:bodyPr/>
                    <a:lstStyle/>
                    <a:p>
                      <a:pPr algn="l" fontAlgn="t"/>
                      <a:r>
                        <a:rPr lang="es-ES" sz="1200" u="none" strike="noStrike">
                          <a:effectLst/>
                        </a:rPr>
                        <a:t>Dr. Carlos  Amancha  </a:t>
                      </a:r>
                      <a:br>
                        <a:rPr lang="es-ES" sz="1200" u="none" strike="noStrike">
                          <a:effectLst/>
                        </a:rPr>
                      </a:br>
                      <a:r>
                        <a:rPr lang="es-ES" sz="1200" u="none" strike="noStrike">
                          <a:effectLst/>
                        </a:rPr>
                        <a:t>Sánchez</a:t>
                      </a:r>
                      <a:endParaRPr lang="es-ES" sz="1200" b="0" i="0" u="none" strike="noStrike">
                        <a:solidFill>
                          <a:srgbClr val="000000"/>
                        </a:solidFill>
                        <a:effectLst/>
                        <a:latin typeface="Times New Roman"/>
                      </a:endParaRPr>
                    </a:p>
                  </a:txBody>
                  <a:tcPr marL="9525" marR="9525" marT="9525" marB="0"/>
                </a:tc>
                <a:tc>
                  <a:txBody>
                    <a:bodyPr/>
                    <a:lstStyle/>
                    <a:p>
                      <a:pPr algn="l" fontAlgn="t"/>
                      <a:r>
                        <a:rPr lang="es-ES" sz="1200" u="none" strike="noStrike">
                          <a:effectLst/>
                        </a:rPr>
                        <a:t>Segundo Vocal</a:t>
                      </a:r>
                      <a:endParaRPr lang="es-ES" sz="1200" b="0" i="0" u="none" strike="noStrike">
                        <a:solidFill>
                          <a:srgbClr val="000000"/>
                        </a:solidFill>
                        <a:effectLst/>
                        <a:latin typeface="Times New Roman"/>
                      </a:endParaRPr>
                    </a:p>
                  </a:txBody>
                  <a:tcPr marL="9525" marR="9525" marT="9525" marB="0"/>
                </a:tc>
              </a:tr>
              <a:tr h="409741">
                <a:tc>
                  <a:txBody>
                    <a:bodyPr/>
                    <a:lstStyle/>
                    <a:p>
                      <a:pPr algn="l" fontAlgn="t"/>
                      <a:r>
                        <a:rPr lang="es-ES" sz="1200" u="none" strike="noStrike">
                          <a:effectLst/>
                        </a:rPr>
                        <a:t>Sr. Luis Gonzalo</a:t>
                      </a:r>
                      <a:br>
                        <a:rPr lang="es-ES" sz="1200" u="none" strike="noStrike">
                          <a:effectLst/>
                        </a:rPr>
                      </a:br>
                      <a:r>
                        <a:rPr lang="es-ES" sz="1200" u="none" strike="noStrike">
                          <a:effectLst/>
                        </a:rPr>
                        <a:t> Moyolema</a:t>
                      </a:r>
                      <a:endParaRPr lang="es-ES" sz="1200" b="0" i="0" u="none" strike="noStrike">
                        <a:solidFill>
                          <a:srgbClr val="000000"/>
                        </a:solidFill>
                        <a:effectLst/>
                        <a:latin typeface="Times New Roman"/>
                      </a:endParaRPr>
                    </a:p>
                  </a:txBody>
                  <a:tcPr marL="9525" marR="9525" marT="9525" marB="0"/>
                </a:tc>
                <a:tc>
                  <a:txBody>
                    <a:bodyPr/>
                    <a:lstStyle/>
                    <a:p>
                      <a:pPr algn="l" fontAlgn="t"/>
                      <a:r>
                        <a:rPr lang="es-ES" sz="1200" u="none" strike="noStrike">
                          <a:effectLst/>
                        </a:rPr>
                        <a:t>Tercer  Vocal</a:t>
                      </a:r>
                      <a:endParaRPr lang="es-ES" sz="1200" b="0" i="0" u="none" strike="noStrike">
                        <a:solidFill>
                          <a:srgbClr val="000000"/>
                        </a:solidFill>
                        <a:effectLst/>
                        <a:latin typeface="Times New Roman"/>
                      </a:endParaRPr>
                    </a:p>
                  </a:txBody>
                  <a:tcPr marL="9525" marR="9525" marT="9525" marB="0"/>
                </a:tc>
              </a:tr>
              <a:tr h="623292">
                <a:tc>
                  <a:txBody>
                    <a:bodyPr/>
                    <a:lstStyle/>
                    <a:p>
                      <a:pPr algn="l" fontAlgn="t"/>
                      <a:r>
                        <a:rPr lang="es-ES" sz="1200" u="none" strike="noStrike">
                          <a:effectLst/>
                        </a:rPr>
                        <a:t>Ing. Mónica Shiguango</a:t>
                      </a:r>
                      <a:endParaRPr lang="es-ES" sz="1200" b="0" i="0" u="none" strike="noStrike">
                        <a:solidFill>
                          <a:srgbClr val="000000"/>
                        </a:solidFill>
                        <a:effectLst/>
                        <a:latin typeface="Times New Roman"/>
                      </a:endParaRPr>
                    </a:p>
                  </a:txBody>
                  <a:tcPr marL="9525" marR="9525" marT="9525" marB="0"/>
                </a:tc>
                <a:tc>
                  <a:txBody>
                    <a:bodyPr/>
                    <a:lstStyle/>
                    <a:p>
                      <a:pPr algn="l" fontAlgn="t"/>
                      <a:r>
                        <a:rPr lang="es-ES" sz="1200" u="none" strike="noStrike" dirty="0">
                          <a:effectLst/>
                        </a:rPr>
                        <a:t>Secretaria - Tesorera </a:t>
                      </a:r>
                      <a:br>
                        <a:rPr lang="es-ES" sz="1200" u="none" strike="noStrike" dirty="0">
                          <a:effectLst/>
                        </a:rPr>
                      </a:br>
                      <a:r>
                        <a:rPr lang="es-ES" sz="1200" u="none" strike="noStrike" dirty="0">
                          <a:effectLst/>
                        </a:rPr>
                        <a:t>Contadora</a:t>
                      </a:r>
                      <a:endParaRPr lang="es-ES" sz="1200" b="0" i="0" u="none" strike="noStrike" dirty="0">
                        <a:solidFill>
                          <a:srgbClr val="000000"/>
                        </a:solidFill>
                        <a:effectLst/>
                        <a:latin typeface="Times New Roman"/>
                      </a:endParaRPr>
                    </a:p>
                  </a:txBody>
                  <a:tcPr marL="9525" marR="9525" marT="9525" marB="0"/>
                </a:tc>
              </a:tr>
            </a:tbl>
          </a:graphicData>
        </a:graphic>
      </p:graphicFrame>
      <p:grpSp>
        <p:nvGrpSpPr>
          <p:cNvPr id="5" name="Group 41"/>
          <p:cNvGrpSpPr>
            <a:grpSpLocks/>
          </p:cNvGrpSpPr>
          <p:nvPr/>
        </p:nvGrpSpPr>
        <p:grpSpPr bwMode="auto">
          <a:xfrm>
            <a:off x="3835270" y="1570551"/>
            <a:ext cx="4968552" cy="4070938"/>
            <a:chOff x="1071" y="8082"/>
            <a:chExt cx="10232" cy="5523"/>
          </a:xfrm>
        </p:grpSpPr>
        <p:sp>
          <p:nvSpPr>
            <p:cNvPr id="6" name="Rectangle 8"/>
            <p:cNvSpPr>
              <a:spLocks noChangeArrowheads="1"/>
            </p:cNvSpPr>
            <p:nvPr/>
          </p:nvSpPr>
          <p:spPr bwMode="auto">
            <a:xfrm>
              <a:off x="4919" y="8082"/>
              <a:ext cx="2085" cy="4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s-ES" sz="800">
                  <a:effectLst/>
                  <a:latin typeface="Calibri"/>
                  <a:ea typeface="Calibri"/>
                  <a:cs typeface="Times New Roman"/>
                </a:rPr>
                <a:t>Asamblea Parroquial</a:t>
              </a:r>
            </a:p>
          </p:txBody>
        </p:sp>
        <p:sp>
          <p:nvSpPr>
            <p:cNvPr id="7" name="Rectangle 9"/>
            <p:cNvSpPr>
              <a:spLocks noChangeArrowheads="1"/>
            </p:cNvSpPr>
            <p:nvPr/>
          </p:nvSpPr>
          <p:spPr bwMode="auto">
            <a:xfrm>
              <a:off x="4919" y="8723"/>
              <a:ext cx="2085" cy="4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s-ES" sz="800">
                  <a:effectLst/>
                  <a:latin typeface="Calibri"/>
                  <a:ea typeface="Calibri"/>
                  <a:cs typeface="Times New Roman"/>
                </a:rPr>
                <a:t>Gobierno Parroquial</a:t>
              </a:r>
            </a:p>
          </p:txBody>
        </p:sp>
        <p:sp>
          <p:nvSpPr>
            <p:cNvPr id="8" name="Rectangle 10"/>
            <p:cNvSpPr>
              <a:spLocks noChangeArrowheads="1"/>
            </p:cNvSpPr>
            <p:nvPr/>
          </p:nvSpPr>
          <p:spPr bwMode="auto">
            <a:xfrm>
              <a:off x="4919" y="9593"/>
              <a:ext cx="2085" cy="4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s-ES" sz="800">
                  <a:effectLst/>
                  <a:latin typeface="Calibri"/>
                  <a:ea typeface="Calibri"/>
                  <a:cs typeface="Times New Roman"/>
                </a:rPr>
                <a:t>Presidencia</a:t>
              </a:r>
            </a:p>
          </p:txBody>
        </p:sp>
        <p:sp>
          <p:nvSpPr>
            <p:cNvPr id="9" name="Rectangle 11"/>
            <p:cNvSpPr>
              <a:spLocks noChangeArrowheads="1"/>
            </p:cNvSpPr>
            <p:nvPr/>
          </p:nvSpPr>
          <p:spPr bwMode="auto">
            <a:xfrm>
              <a:off x="4914" y="10205"/>
              <a:ext cx="2085" cy="4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s-ES" sz="800">
                  <a:effectLst/>
                  <a:latin typeface="Calibri"/>
                  <a:ea typeface="Calibri"/>
                  <a:cs typeface="Times New Roman"/>
                </a:rPr>
                <a:t>Vice - Presidencia</a:t>
              </a:r>
            </a:p>
          </p:txBody>
        </p:sp>
        <p:sp>
          <p:nvSpPr>
            <p:cNvPr id="10" name="Rectangle 13"/>
            <p:cNvSpPr>
              <a:spLocks noChangeArrowheads="1"/>
            </p:cNvSpPr>
            <p:nvPr/>
          </p:nvSpPr>
          <p:spPr bwMode="auto">
            <a:xfrm>
              <a:off x="4919" y="10807"/>
              <a:ext cx="2085" cy="4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s-ES" sz="800">
                  <a:effectLst/>
                  <a:latin typeface="Calibri"/>
                  <a:ea typeface="Calibri"/>
                  <a:cs typeface="Times New Roman"/>
                </a:rPr>
                <a:t>Vocales</a:t>
              </a:r>
            </a:p>
          </p:txBody>
        </p:sp>
        <p:sp>
          <p:nvSpPr>
            <p:cNvPr id="11" name="Rectangle 14"/>
            <p:cNvSpPr>
              <a:spLocks noChangeArrowheads="1"/>
            </p:cNvSpPr>
            <p:nvPr/>
          </p:nvSpPr>
          <p:spPr bwMode="auto">
            <a:xfrm>
              <a:off x="1267" y="11682"/>
              <a:ext cx="1371" cy="4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s-ES" sz="800">
                  <a:effectLst/>
                  <a:latin typeface="Calibri"/>
                  <a:ea typeface="Calibri"/>
                  <a:cs typeface="Times New Roman"/>
                </a:rPr>
                <a:t>Secretaria</a:t>
              </a:r>
            </a:p>
          </p:txBody>
        </p:sp>
        <p:sp>
          <p:nvSpPr>
            <p:cNvPr id="12" name="Rectangle 15"/>
            <p:cNvSpPr>
              <a:spLocks noChangeArrowheads="1"/>
            </p:cNvSpPr>
            <p:nvPr/>
          </p:nvSpPr>
          <p:spPr bwMode="auto">
            <a:xfrm>
              <a:off x="3396" y="11691"/>
              <a:ext cx="1371" cy="4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s-ES" sz="800">
                  <a:effectLst/>
                  <a:latin typeface="Calibri"/>
                  <a:ea typeface="Calibri"/>
                  <a:cs typeface="Times New Roman"/>
                </a:rPr>
                <a:t>Tesorería</a:t>
              </a:r>
            </a:p>
          </p:txBody>
        </p:sp>
        <p:cxnSp>
          <p:nvCxnSpPr>
            <p:cNvPr id="13" name="AutoShape 16"/>
            <p:cNvCxnSpPr>
              <a:cxnSpLocks noChangeShapeType="1"/>
            </p:cNvCxnSpPr>
            <p:nvPr/>
          </p:nvCxnSpPr>
          <p:spPr bwMode="auto">
            <a:xfrm>
              <a:off x="1993" y="12511"/>
              <a:ext cx="850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4" name="Rectangle 17"/>
            <p:cNvSpPr>
              <a:spLocks noChangeArrowheads="1"/>
            </p:cNvSpPr>
            <p:nvPr/>
          </p:nvSpPr>
          <p:spPr bwMode="auto">
            <a:xfrm>
              <a:off x="7866" y="11688"/>
              <a:ext cx="1371" cy="4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s-ES" sz="800">
                  <a:effectLst/>
                  <a:latin typeface="Calibri"/>
                  <a:ea typeface="Calibri"/>
                  <a:cs typeface="Times New Roman"/>
                </a:rPr>
                <a:t>Asesoría</a:t>
              </a:r>
            </a:p>
          </p:txBody>
        </p:sp>
        <p:sp>
          <p:nvSpPr>
            <p:cNvPr id="15" name="Rectangle 18"/>
            <p:cNvSpPr>
              <a:spLocks noChangeArrowheads="1"/>
            </p:cNvSpPr>
            <p:nvPr/>
          </p:nvSpPr>
          <p:spPr bwMode="auto">
            <a:xfrm>
              <a:off x="1071" y="12810"/>
              <a:ext cx="2085" cy="79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s-ES" sz="800">
                  <a:effectLst/>
                  <a:latin typeface="Calibri"/>
                  <a:ea typeface="Calibri"/>
                  <a:cs typeface="Times New Roman"/>
                </a:rPr>
                <a:t>Comisión de Educación y Deportes</a:t>
              </a:r>
            </a:p>
          </p:txBody>
        </p:sp>
        <p:sp>
          <p:nvSpPr>
            <p:cNvPr id="16" name="Rectangle 19"/>
            <p:cNvSpPr>
              <a:spLocks noChangeArrowheads="1"/>
            </p:cNvSpPr>
            <p:nvPr/>
          </p:nvSpPr>
          <p:spPr bwMode="auto">
            <a:xfrm>
              <a:off x="3380" y="12810"/>
              <a:ext cx="1919" cy="79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s-ES" sz="800">
                  <a:effectLst/>
                  <a:latin typeface="Calibri"/>
                  <a:ea typeface="Calibri"/>
                  <a:cs typeface="Times New Roman"/>
                </a:rPr>
                <a:t>Comisión de Ambiente y Cultura</a:t>
              </a:r>
            </a:p>
          </p:txBody>
        </p:sp>
        <p:sp>
          <p:nvSpPr>
            <p:cNvPr id="17" name="Rectangle 20"/>
            <p:cNvSpPr>
              <a:spLocks noChangeArrowheads="1"/>
            </p:cNvSpPr>
            <p:nvPr/>
          </p:nvSpPr>
          <p:spPr bwMode="auto">
            <a:xfrm>
              <a:off x="5544" y="12810"/>
              <a:ext cx="1776" cy="79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s-ES" sz="800">
                  <a:effectLst/>
                  <a:latin typeface="Calibri"/>
                  <a:ea typeface="Calibri"/>
                  <a:cs typeface="Times New Roman"/>
                </a:rPr>
                <a:t>Comisión de Obras Públicas</a:t>
              </a:r>
            </a:p>
          </p:txBody>
        </p:sp>
        <p:sp>
          <p:nvSpPr>
            <p:cNvPr id="18" name="Rectangle 21"/>
            <p:cNvSpPr>
              <a:spLocks noChangeArrowheads="1"/>
            </p:cNvSpPr>
            <p:nvPr/>
          </p:nvSpPr>
          <p:spPr bwMode="auto">
            <a:xfrm>
              <a:off x="9757" y="12810"/>
              <a:ext cx="1546" cy="79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s-ES" sz="800" dirty="0">
                  <a:effectLst/>
                  <a:latin typeface="Calibri"/>
                  <a:ea typeface="Calibri"/>
                  <a:cs typeface="Times New Roman"/>
                </a:rPr>
                <a:t>Comisión de Presupuestos</a:t>
              </a:r>
            </a:p>
          </p:txBody>
        </p:sp>
        <p:sp>
          <p:nvSpPr>
            <p:cNvPr id="19" name="Rectangle 22"/>
            <p:cNvSpPr>
              <a:spLocks noChangeArrowheads="1"/>
            </p:cNvSpPr>
            <p:nvPr/>
          </p:nvSpPr>
          <p:spPr bwMode="auto">
            <a:xfrm>
              <a:off x="7567" y="12810"/>
              <a:ext cx="1949" cy="79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s-ES" sz="800">
                  <a:effectLst/>
                  <a:latin typeface="Calibri"/>
                  <a:ea typeface="Calibri"/>
                  <a:cs typeface="Times New Roman"/>
                </a:rPr>
                <a:t>Comisión de Salud e Higiene</a:t>
              </a:r>
            </a:p>
          </p:txBody>
        </p:sp>
        <p:cxnSp>
          <p:nvCxnSpPr>
            <p:cNvPr id="20" name="AutoShape 23"/>
            <p:cNvCxnSpPr>
              <a:cxnSpLocks noChangeShapeType="1"/>
            </p:cNvCxnSpPr>
            <p:nvPr/>
          </p:nvCxnSpPr>
          <p:spPr bwMode="auto">
            <a:xfrm>
              <a:off x="1912" y="11484"/>
              <a:ext cx="6647"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1" name="AutoShape 24"/>
            <p:cNvCxnSpPr>
              <a:cxnSpLocks noChangeShapeType="1"/>
            </p:cNvCxnSpPr>
            <p:nvPr/>
          </p:nvCxnSpPr>
          <p:spPr bwMode="auto">
            <a:xfrm>
              <a:off x="3318" y="9343"/>
              <a:ext cx="5241"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2" name="Rectangle 25"/>
            <p:cNvSpPr>
              <a:spLocks noChangeArrowheads="1"/>
            </p:cNvSpPr>
            <p:nvPr/>
          </p:nvSpPr>
          <p:spPr bwMode="auto">
            <a:xfrm>
              <a:off x="1578" y="9017"/>
              <a:ext cx="1740" cy="64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s-ES" sz="800">
                  <a:effectLst/>
                  <a:latin typeface="Calibri"/>
                  <a:ea typeface="Calibri"/>
                  <a:cs typeface="Times New Roman"/>
                </a:rPr>
                <a:t>Consejo de Planificación</a:t>
              </a:r>
            </a:p>
          </p:txBody>
        </p:sp>
        <p:sp>
          <p:nvSpPr>
            <p:cNvPr id="23" name="Rectangle 26"/>
            <p:cNvSpPr>
              <a:spLocks noChangeArrowheads="1"/>
            </p:cNvSpPr>
            <p:nvPr/>
          </p:nvSpPr>
          <p:spPr bwMode="auto">
            <a:xfrm>
              <a:off x="8559" y="9149"/>
              <a:ext cx="2166" cy="42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s-ES" sz="800" dirty="0">
                  <a:effectLst/>
                  <a:latin typeface="Calibri"/>
                  <a:ea typeface="Calibri"/>
                  <a:cs typeface="Times New Roman"/>
                </a:rPr>
                <a:t>Comisiones Especiales</a:t>
              </a:r>
            </a:p>
          </p:txBody>
        </p:sp>
        <p:cxnSp>
          <p:nvCxnSpPr>
            <p:cNvPr id="24" name="AutoShape 27"/>
            <p:cNvCxnSpPr>
              <a:cxnSpLocks noChangeShapeType="1"/>
            </p:cNvCxnSpPr>
            <p:nvPr/>
          </p:nvCxnSpPr>
          <p:spPr bwMode="auto">
            <a:xfrm>
              <a:off x="1912" y="11484"/>
              <a:ext cx="0" cy="19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5" name="AutoShape 28"/>
            <p:cNvCxnSpPr>
              <a:cxnSpLocks noChangeShapeType="1"/>
            </p:cNvCxnSpPr>
            <p:nvPr/>
          </p:nvCxnSpPr>
          <p:spPr bwMode="auto">
            <a:xfrm>
              <a:off x="3997" y="11484"/>
              <a:ext cx="0" cy="19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6" name="AutoShape 29"/>
            <p:cNvCxnSpPr>
              <a:cxnSpLocks noChangeShapeType="1"/>
            </p:cNvCxnSpPr>
            <p:nvPr/>
          </p:nvCxnSpPr>
          <p:spPr bwMode="auto">
            <a:xfrm>
              <a:off x="8559" y="11484"/>
              <a:ext cx="0" cy="19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7" name="AutoShape 31"/>
            <p:cNvCxnSpPr>
              <a:cxnSpLocks noChangeShapeType="1"/>
            </p:cNvCxnSpPr>
            <p:nvPr/>
          </p:nvCxnSpPr>
          <p:spPr bwMode="auto">
            <a:xfrm>
              <a:off x="5959" y="8508"/>
              <a:ext cx="0" cy="21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8" name="AutoShape 32"/>
            <p:cNvCxnSpPr>
              <a:cxnSpLocks noChangeShapeType="1"/>
            </p:cNvCxnSpPr>
            <p:nvPr/>
          </p:nvCxnSpPr>
          <p:spPr bwMode="auto">
            <a:xfrm>
              <a:off x="5947" y="9149"/>
              <a:ext cx="0" cy="42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9" name="AutoShape 33"/>
            <p:cNvCxnSpPr>
              <a:cxnSpLocks noChangeShapeType="1"/>
            </p:cNvCxnSpPr>
            <p:nvPr/>
          </p:nvCxnSpPr>
          <p:spPr bwMode="auto">
            <a:xfrm>
              <a:off x="5959" y="10019"/>
              <a:ext cx="0" cy="18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0" name="AutoShape 34"/>
            <p:cNvCxnSpPr>
              <a:cxnSpLocks noChangeShapeType="1"/>
            </p:cNvCxnSpPr>
            <p:nvPr/>
          </p:nvCxnSpPr>
          <p:spPr bwMode="auto">
            <a:xfrm>
              <a:off x="5959" y="10631"/>
              <a:ext cx="0" cy="17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1" name="AutoShape 35"/>
            <p:cNvCxnSpPr>
              <a:cxnSpLocks noChangeShapeType="1"/>
            </p:cNvCxnSpPr>
            <p:nvPr/>
          </p:nvCxnSpPr>
          <p:spPr bwMode="auto">
            <a:xfrm>
              <a:off x="5959" y="11233"/>
              <a:ext cx="0" cy="127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2" name="AutoShape 36"/>
            <p:cNvCxnSpPr>
              <a:cxnSpLocks noChangeShapeType="1"/>
            </p:cNvCxnSpPr>
            <p:nvPr/>
          </p:nvCxnSpPr>
          <p:spPr bwMode="auto">
            <a:xfrm>
              <a:off x="10495" y="12510"/>
              <a:ext cx="0" cy="3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3" name="AutoShape 37"/>
            <p:cNvCxnSpPr>
              <a:cxnSpLocks noChangeShapeType="1"/>
            </p:cNvCxnSpPr>
            <p:nvPr/>
          </p:nvCxnSpPr>
          <p:spPr bwMode="auto">
            <a:xfrm>
              <a:off x="8559" y="12510"/>
              <a:ext cx="0" cy="3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4" name="AutoShape 38"/>
            <p:cNvCxnSpPr>
              <a:cxnSpLocks noChangeShapeType="1"/>
            </p:cNvCxnSpPr>
            <p:nvPr/>
          </p:nvCxnSpPr>
          <p:spPr bwMode="auto">
            <a:xfrm>
              <a:off x="6440" y="12510"/>
              <a:ext cx="0" cy="3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5" name="AutoShape 39"/>
            <p:cNvCxnSpPr>
              <a:cxnSpLocks noChangeShapeType="1"/>
            </p:cNvCxnSpPr>
            <p:nvPr/>
          </p:nvCxnSpPr>
          <p:spPr bwMode="auto">
            <a:xfrm>
              <a:off x="4205" y="12510"/>
              <a:ext cx="0" cy="3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 name="AutoShape 40"/>
            <p:cNvCxnSpPr>
              <a:cxnSpLocks noChangeShapeType="1"/>
            </p:cNvCxnSpPr>
            <p:nvPr/>
          </p:nvCxnSpPr>
          <p:spPr bwMode="auto">
            <a:xfrm>
              <a:off x="1993" y="12510"/>
              <a:ext cx="0" cy="3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513351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453336"/>
          </a:xfrm>
        </p:spPr>
        <p:txBody>
          <a:bodyPr/>
          <a:lstStyle/>
          <a:p>
            <a:pPr>
              <a:buFont typeface="Wingdings" pitchFamily="2" charset="2"/>
              <a:buChar char="Ø"/>
            </a:pPr>
            <a:r>
              <a:rPr lang="es-ES" b="1" dirty="0" smtClean="0"/>
              <a:t>Unidad Financiero: </a:t>
            </a:r>
            <a:r>
              <a:rPr lang="es-EC" sz="2500" dirty="0" smtClean="0"/>
              <a:t>La </a:t>
            </a:r>
            <a:r>
              <a:rPr lang="es-EC" sz="2500" dirty="0"/>
              <a:t>secretaria- tesorera es la encargada de cumplir con las funciones en materia de recursos económicos y </a:t>
            </a:r>
            <a:r>
              <a:rPr lang="es-EC" sz="2500" dirty="0" smtClean="0"/>
              <a:t>presupuesto</a:t>
            </a:r>
            <a:r>
              <a:rPr lang="es-EC" sz="2500" dirty="0"/>
              <a:t>. </a:t>
            </a:r>
            <a:endParaRPr lang="es-EC" sz="2500" dirty="0" smtClean="0"/>
          </a:p>
          <a:p>
            <a:pPr>
              <a:buFont typeface="Wingdings" pitchFamily="2" charset="2"/>
              <a:buChar char="Ø"/>
            </a:pPr>
            <a:r>
              <a:rPr lang="es-EC" b="1" dirty="0" smtClean="0"/>
              <a:t>Obras</a:t>
            </a:r>
            <a:r>
              <a:rPr lang="es-EC" dirty="0" smtClean="0"/>
              <a:t> </a:t>
            </a:r>
            <a:r>
              <a:rPr lang="es-EC" b="1" dirty="0" smtClean="0"/>
              <a:t>y Proyectos</a:t>
            </a:r>
          </a:p>
          <a:p>
            <a:pPr marL="0" indent="0">
              <a:buNone/>
            </a:pPr>
            <a:r>
              <a:rPr lang="es-EC" sz="2500" b="1" dirty="0"/>
              <a:t>Paseo Ecológico </a:t>
            </a:r>
            <a:r>
              <a:rPr lang="es-EC" sz="2500" b="1" dirty="0" smtClean="0"/>
              <a:t>Picaihua-cayapa: </a:t>
            </a:r>
          </a:p>
          <a:p>
            <a:pPr marL="0" indent="0">
              <a:buNone/>
            </a:pPr>
            <a:r>
              <a:rPr lang="es-EC" sz="2500" dirty="0" smtClean="0"/>
              <a:t>Presupuesto total: USD 92.060,00</a:t>
            </a:r>
          </a:p>
          <a:p>
            <a:pPr marL="0" indent="0">
              <a:buNone/>
            </a:pPr>
            <a:endParaRPr lang="es-ES" dirty="0"/>
          </a:p>
          <a:p>
            <a:pPr>
              <a:buFont typeface="Wingdings" pitchFamily="2" charset="2"/>
              <a:buChar char="Ø"/>
            </a:pPr>
            <a:endParaRPr lang="es-EC" b="1" dirty="0"/>
          </a:p>
          <a:p>
            <a:pPr marL="0" indent="0">
              <a:buNone/>
            </a:pPr>
            <a:r>
              <a:rPr lang="es-EC" dirty="0" smtClean="0"/>
              <a:t> </a:t>
            </a:r>
            <a:endParaRPr lang="es-ES" dirty="0"/>
          </a:p>
          <a:p>
            <a:endParaRPr lang="es-ES" b="1" dirty="0"/>
          </a:p>
        </p:txBody>
      </p:sp>
      <p:pic>
        <p:nvPicPr>
          <p:cNvPr id="6" name="5 Imagen"/>
          <p:cNvPicPr/>
          <p:nvPr/>
        </p:nvPicPr>
        <p:blipFill>
          <a:blip r:embed="rId2"/>
          <a:srcRect l="30926" t="4948" r="32582" b="12429"/>
          <a:stretch>
            <a:fillRect/>
          </a:stretch>
        </p:blipFill>
        <p:spPr bwMode="auto">
          <a:xfrm>
            <a:off x="5149731" y="2852936"/>
            <a:ext cx="3967951" cy="3888432"/>
          </a:xfrm>
          <a:prstGeom prst="rect">
            <a:avLst/>
          </a:prstGeom>
          <a:noFill/>
          <a:ln w="9525">
            <a:noFill/>
            <a:miter lim="800000"/>
            <a:headEnd/>
            <a:tailEnd/>
          </a:ln>
        </p:spPr>
      </p:pic>
      <p:pic>
        <p:nvPicPr>
          <p:cNvPr id="7" name="6 Imagen" descr="C:\Users\Jenny\Desktop\FOTOS PICAIHUA\DSC0201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1758" y="3501008"/>
            <a:ext cx="2105025" cy="2429510"/>
          </a:xfrm>
          <a:prstGeom prst="rect">
            <a:avLst/>
          </a:prstGeom>
          <a:noFill/>
          <a:ln>
            <a:noFill/>
          </a:ln>
        </p:spPr>
      </p:pic>
      <p:pic>
        <p:nvPicPr>
          <p:cNvPr id="8" name="7 Imagen" descr="C:\Users\Jenny\Desktop\FOTOS PICAIHUA\DSC0202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733" y="3501643"/>
            <a:ext cx="2105025" cy="2428875"/>
          </a:xfrm>
          <a:prstGeom prst="rect">
            <a:avLst/>
          </a:prstGeom>
          <a:noFill/>
          <a:ln>
            <a:noFill/>
          </a:ln>
        </p:spPr>
      </p:pic>
    </p:spTree>
    <p:extLst>
      <p:ext uri="{BB962C8B-B14F-4D97-AF65-F5344CB8AC3E}">
        <p14:creationId xmlns:p14="http://schemas.microsoft.com/office/powerpoint/2010/main" val="2649270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404664"/>
            <a:ext cx="8784976" cy="6264696"/>
          </a:xfrm>
        </p:spPr>
        <p:txBody>
          <a:bodyPr/>
          <a:lstStyle/>
          <a:p>
            <a:pPr>
              <a:buFont typeface="Wingdings" pitchFamily="2" charset="2"/>
              <a:buChar char="Ø"/>
            </a:pPr>
            <a:r>
              <a:rPr lang="es-ES" b="1" dirty="0" smtClean="0"/>
              <a:t>Casa Parroquial: </a:t>
            </a:r>
            <a:br>
              <a:rPr lang="es-ES" b="1" dirty="0" smtClean="0"/>
            </a:br>
            <a:r>
              <a:rPr lang="es-ES" dirty="0" smtClean="0"/>
              <a:t>Presupuesto Total: USD 306.436,16</a:t>
            </a:r>
            <a:endParaRPr lang="es-ES" dirty="0"/>
          </a:p>
        </p:txBody>
      </p:sp>
      <p:pic>
        <p:nvPicPr>
          <p:cNvPr id="4" name="3 Imagen"/>
          <p:cNvPicPr/>
          <p:nvPr/>
        </p:nvPicPr>
        <p:blipFill>
          <a:blip r:embed="rId2"/>
          <a:srcRect l="15449" t="14583" r="27990" b="9097"/>
          <a:stretch>
            <a:fillRect/>
          </a:stretch>
        </p:blipFill>
        <p:spPr bwMode="auto">
          <a:xfrm>
            <a:off x="251521" y="1556791"/>
            <a:ext cx="5832648" cy="4577487"/>
          </a:xfrm>
          <a:prstGeom prst="rect">
            <a:avLst/>
          </a:prstGeom>
          <a:noFill/>
          <a:ln w="9525">
            <a:noFill/>
            <a:miter lim="800000"/>
            <a:headEnd/>
            <a:tailEnd/>
          </a:ln>
        </p:spPr>
      </p:pic>
      <p:pic>
        <p:nvPicPr>
          <p:cNvPr id="5" name="72 Imagen" descr="WP_20151107_003.jpg"/>
          <p:cNvPicPr/>
          <p:nvPr/>
        </p:nvPicPr>
        <p:blipFill>
          <a:blip r:embed="rId3" cstate="print"/>
          <a:stretch>
            <a:fillRect/>
          </a:stretch>
        </p:blipFill>
        <p:spPr>
          <a:xfrm>
            <a:off x="6084169" y="1556792"/>
            <a:ext cx="2723515" cy="2235200"/>
          </a:xfrm>
          <a:prstGeom prst="rect">
            <a:avLst/>
          </a:prstGeom>
        </p:spPr>
      </p:pic>
      <p:pic>
        <p:nvPicPr>
          <p:cNvPr id="6" name="82 Imagen" descr="WP_20151107_017.jpg"/>
          <p:cNvPicPr/>
          <p:nvPr/>
        </p:nvPicPr>
        <p:blipFill>
          <a:blip r:embed="rId4" cstate="print"/>
          <a:stretch>
            <a:fillRect/>
          </a:stretch>
        </p:blipFill>
        <p:spPr>
          <a:xfrm>
            <a:off x="6084169" y="3793034"/>
            <a:ext cx="2774315" cy="2341245"/>
          </a:xfrm>
          <a:prstGeom prst="rect">
            <a:avLst/>
          </a:prstGeom>
        </p:spPr>
      </p:pic>
    </p:spTree>
    <p:extLst>
      <p:ext uri="{BB962C8B-B14F-4D97-AF65-F5344CB8AC3E}">
        <p14:creationId xmlns:p14="http://schemas.microsoft.com/office/powerpoint/2010/main" val="329763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20688"/>
            <a:ext cx="8496944" cy="5760640"/>
          </a:xfrm>
        </p:spPr>
        <p:txBody>
          <a:bodyPr/>
          <a:lstStyle/>
          <a:p>
            <a:pPr>
              <a:buFont typeface="Wingdings" pitchFamily="2" charset="2"/>
              <a:buChar char="Ø"/>
            </a:pPr>
            <a:r>
              <a:rPr lang="es-ES" b="1" dirty="0" smtClean="0"/>
              <a:t>Análisis FODA</a:t>
            </a:r>
          </a:p>
          <a:p>
            <a:pPr>
              <a:buFont typeface="Wingdings" pitchFamily="2" charset="2"/>
              <a:buChar char="Ø"/>
            </a:pPr>
            <a:endParaRPr lang="es-ES" b="1" dirty="0"/>
          </a:p>
        </p:txBody>
      </p:sp>
      <p:graphicFrame>
        <p:nvGraphicFramePr>
          <p:cNvPr id="5" name="4 Tabla"/>
          <p:cNvGraphicFramePr>
            <a:graphicFrameLocks noGrp="1"/>
          </p:cNvGraphicFramePr>
          <p:nvPr>
            <p:extLst>
              <p:ext uri="{D42A27DB-BD31-4B8C-83A1-F6EECF244321}">
                <p14:modId xmlns:p14="http://schemas.microsoft.com/office/powerpoint/2010/main" val="1151049102"/>
              </p:ext>
            </p:extLst>
          </p:nvPr>
        </p:nvGraphicFramePr>
        <p:xfrm>
          <a:off x="755576" y="1412776"/>
          <a:ext cx="7848871" cy="4464496"/>
        </p:xfrm>
        <a:graphic>
          <a:graphicData uri="http://schemas.openxmlformats.org/drawingml/2006/table">
            <a:tbl>
              <a:tblPr firstRow="1" firstCol="1" bandRow="1">
                <a:tableStyleId>{21E4AEA4-8DFA-4A89-87EB-49C32662AFE0}</a:tableStyleId>
              </a:tblPr>
              <a:tblGrid>
                <a:gridCol w="2227999"/>
                <a:gridCol w="1591321"/>
                <a:gridCol w="1908538"/>
                <a:gridCol w="2121013"/>
              </a:tblGrid>
              <a:tr h="225379">
                <a:tc gridSpan="2">
                  <a:txBody>
                    <a:bodyPr/>
                    <a:lstStyle/>
                    <a:p>
                      <a:pPr algn="ctr">
                        <a:lnSpc>
                          <a:spcPct val="115000"/>
                        </a:lnSpc>
                        <a:spcAft>
                          <a:spcPts val="0"/>
                        </a:spcAft>
                      </a:pPr>
                      <a:r>
                        <a:rPr lang="es-EC" sz="1200">
                          <a:effectLst/>
                        </a:rPr>
                        <a:t>AMBITO INTERNO</a:t>
                      </a:r>
                      <a:endParaRPr lang="es-ES" sz="1100">
                        <a:effectLst/>
                        <a:latin typeface="Calibri"/>
                        <a:ea typeface="Calibri"/>
                        <a:cs typeface="Times New Roman"/>
                      </a:endParaRPr>
                    </a:p>
                  </a:txBody>
                  <a:tcPr marL="68580" marR="68580" marT="0" marB="0"/>
                </a:tc>
                <a:tc hMerge="1">
                  <a:txBody>
                    <a:bodyPr/>
                    <a:lstStyle/>
                    <a:p>
                      <a:endParaRPr lang="es-ES"/>
                    </a:p>
                  </a:txBody>
                  <a:tcPr/>
                </a:tc>
                <a:tc gridSpan="2">
                  <a:txBody>
                    <a:bodyPr/>
                    <a:lstStyle/>
                    <a:p>
                      <a:pPr algn="ctr">
                        <a:lnSpc>
                          <a:spcPct val="115000"/>
                        </a:lnSpc>
                        <a:spcAft>
                          <a:spcPts val="0"/>
                        </a:spcAft>
                      </a:pPr>
                      <a:r>
                        <a:rPr lang="es-EC" sz="1200">
                          <a:effectLst/>
                        </a:rPr>
                        <a:t>AMBITO EXTERNO</a:t>
                      </a:r>
                      <a:endParaRPr lang="es-ES" sz="1100">
                        <a:effectLst/>
                        <a:latin typeface="Calibri"/>
                        <a:ea typeface="Calibri"/>
                        <a:cs typeface="Times New Roman"/>
                      </a:endParaRPr>
                    </a:p>
                  </a:txBody>
                  <a:tcPr marL="68580" marR="68580" marT="0" marB="0"/>
                </a:tc>
                <a:tc hMerge="1">
                  <a:txBody>
                    <a:bodyPr/>
                    <a:lstStyle/>
                    <a:p>
                      <a:endParaRPr lang="es-ES"/>
                    </a:p>
                  </a:txBody>
                  <a:tcPr/>
                </a:tc>
              </a:tr>
              <a:tr h="225379">
                <a:tc>
                  <a:txBody>
                    <a:bodyPr/>
                    <a:lstStyle/>
                    <a:p>
                      <a:pPr algn="ctr">
                        <a:lnSpc>
                          <a:spcPct val="115000"/>
                        </a:lnSpc>
                        <a:spcAft>
                          <a:spcPts val="0"/>
                        </a:spcAft>
                      </a:pPr>
                      <a:r>
                        <a:rPr lang="es-EC" sz="1200">
                          <a:effectLst/>
                        </a:rPr>
                        <a:t>Fortalezas </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Debilidades</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Oportunidad</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200">
                          <a:effectLst/>
                        </a:rPr>
                        <a:t>Amenaza</a:t>
                      </a:r>
                      <a:endParaRPr lang="es-ES" sz="1100">
                        <a:effectLst/>
                        <a:latin typeface="Calibri"/>
                        <a:ea typeface="Calibri"/>
                        <a:cs typeface="Times New Roman"/>
                      </a:endParaRPr>
                    </a:p>
                  </a:txBody>
                  <a:tcPr marL="68580" marR="68580" marT="0" marB="0"/>
                </a:tc>
              </a:tr>
              <a:tr h="704182">
                <a:tc>
                  <a:txBody>
                    <a:bodyPr/>
                    <a:lstStyle/>
                    <a:p>
                      <a:pPr>
                        <a:lnSpc>
                          <a:spcPct val="115000"/>
                        </a:lnSpc>
                        <a:spcAft>
                          <a:spcPts val="0"/>
                        </a:spcAft>
                      </a:pPr>
                      <a:r>
                        <a:rPr lang="es-EC" sz="1200">
                          <a:effectLst/>
                        </a:rPr>
                        <a:t>Realizar las actividades diarias  mediante  una planificación </a:t>
                      </a:r>
                      <a:endParaRPr lang="es-ES"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Impuntualidad</a:t>
                      </a:r>
                      <a:endParaRPr lang="es-ES"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Cursos de Capacitaciones </a:t>
                      </a:r>
                      <a:br>
                        <a:rPr lang="es-EC" sz="1200">
                          <a:effectLst/>
                        </a:rPr>
                      </a:br>
                      <a:r>
                        <a:rPr lang="es-EC" sz="1200">
                          <a:effectLst/>
                        </a:rPr>
                        <a:t> en diferentes ámbitos </a:t>
                      </a:r>
                      <a:endParaRPr lang="es-ES"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Globalización </a:t>
                      </a:r>
                      <a:endParaRPr lang="es-ES" sz="1100">
                        <a:effectLst/>
                        <a:latin typeface="Calibri"/>
                        <a:ea typeface="Calibri"/>
                        <a:cs typeface="Times New Roman"/>
                      </a:endParaRPr>
                    </a:p>
                  </a:txBody>
                  <a:tcPr marL="68580" marR="68580" marT="0" marB="0"/>
                </a:tc>
              </a:tr>
              <a:tr h="1182986">
                <a:tc>
                  <a:txBody>
                    <a:bodyPr/>
                    <a:lstStyle/>
                    <a:p>
                      <a:pPr>
                        <a:lnSpc>
                          <a:spcPct val="115000"/>
                        </a:lnSpc>
                        <a:spcAft>
                          <a:spcPts val="0"/>
                        </a:spcAft>
                      </a:pPr>
                      <a:r>
                        <a:rPr lang="es-EC" sz="1200">
                          <a:effectLst/>
                        </a:rPr>
                        <a:t>Confianza en la toma de</a:t>
                      </a:r>
                      <a:br>
                        <a:rPr lang="es-EC" sz="1200">
                          <a:effectLst/>
                        </a:rPr>
                      </a:br>
                      <a:r>
                        <a:rPr lang="es-EC" sz="1200">
                          <a:effectLst/>
                        </a:rPr>
                        <a:t> decisiones  </a:t>
                      </a:r>
                      <a:endParaRPr lang="es-ES"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Aglomeración de Funciones para el cargo de  Secretaria - Tesorera</a:t>
                      </a:r>
                      <a:endParaRPr lang="es-ES"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Capacitación y asesoramiento  para ejercer  debidamente funciones</a:t>
                      </a:r>
                      <a:endParaRPr lang="es-ES"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Inestabilidad Económica</a:t>
                      </a:r>
                      <a:endParaRPr lang="es-ES" sz="1100">
                        <a:effectLst/>
                        <a:latin typeface="Calibri"/>
                        <a:ea typeface="Calibri"/>
                        <a:cs typeface="Times New Roman"/>
                      </a:endParaRPr>
                    </a:p>
                  </a:txBody>
                  <a:tcPr marL="68580" marR="68580" marT="0" marB="0"/>
                </a:tc>
              </a:tr>
              <a:tr h="943584">
                <a:tc>
                  <a:txBody>
                    <a:bodyPr/>
                    <a:lstStyle/>
                    <a:p>
                      <a:pPr>
                        <a:lnSpc>
                          <a:spcPct val="115000"/>
                        </a:lnSpc>
                        <a:spcAft>
                          <a:spcPts val="0"/>
                        </a:spcAft>
                      </a:pPr>
                      <a:r>
                        <a:rPr lang="es-EC" sz="1200">
                          <a:effectLst/>
                        </a:rPr>
                        <a:t>Compañerismo entre todos los miembros  del GAD dejando de lado las banderas políticas</a:t>
                      </a:r>
                      <a:endParaRPr lang="es-ES"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Falta de recurso Económico</a:t>
                      </a:r>
                      <a:endParaRPr lang="es-ES"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Obtención de ayuda de distintas instituciones u </a:t>
                      </a:r>
                      <a:br>
                        <a:rPr lang="es-EC" sz="1200">
                          <a:effectLst/>
                        </a:rPr>
                      </a:br>
                      <a:r>
                        <a:rPr lang="es-EC" sz="1200">
                          <a:effectLst/>
                        </a:rPr>
                        <a:t>ONG </a:t>
                      </a:r>
                      <a:endParaRPr lang="es-ES"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Descoordinación de actividades con otras Entidades</a:t>
                      </a:r>
                      <a:endParaRPr lang="es-ES" sz="1100">
                        <a:effectLst/>
                        <a:latin typeface="Calibri"/>
                        <a:ea typeface="Calibri"/>
                        <a:cs typeface="Times New Roman"/>
                      </a:endParaRPr>
                    </a:p>
                  </a:txBody>
                  <a:tcPr marL="68580" marR="68580" marT="0" marB="0"/>
                </a:tc>
              </a:tr>
              <a:tr h="1182986">
                <a:tc>
                  <a:txBody>
                    <a:bodyPr/>
                    <a:lstStyle/>
                    <a:p>
                      <a:pPr>
                        <a:lnSpc>
                          <a:spcPct val="115000"/>
                        </a:lnSpc>
                        <a:spcAft>
                          <a:spcPts val="0"/>
                        </a:spcAft>
                      </a:pPr>
                      <a:r>
                        <a:rPr lang="es-EC" sz="1200">
                          <a:effectLst/>
                        </a:rPr>
                        <a:t>Unión y decisión para realizar gestiones</a:t>
                      </a:r>
                      <a:endParaRPr lang="es-ES"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Falta de tolerancia para aceptar críticas </a:t>
                      </a:r>
                      <a:br>
                        <a:rPr lang="es-EC" sz="1200">
                          <a:effectLst/>
                        </a:rPr>
                      </a:br>
                      <a:r>
                        <a:rPr lang="es-EC" sz="1200">
                          <a:effectLst/>
                        </a:rPr>
                        <a:t>infundadas </a:t>
                      </a:r>
                      <a:endParaRPr lang="es-ES"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 Participación como entidad contratante   en proyectos de ínfima cuantía mediante PAC </a:t>
                      </a:r>
                      <a:endParaRPr lang="es-ES" sz="1100">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effectLst/>
                        </a:rPr>
                        <a:t>Falta de apoyo de la comunidad en las actividades </a:t>
                      </a:r>
                      <a:br>
                        <a:rPr lang="es-EC" sz="1200" dirty="0">
                          <a:effectLst/>
                        </a:rPr>
                      </a:br>
                      <a:r>
                        <a:rPr lang="es-EC" sz="1200" dirty="0">
                          <a:effectLst/>
                        </a:rPr>
                        <a:t>que realiza el GAD Parroquial </a:t>
                      </a:r>
                      <a:endParaRPr lang="es-E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504508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ES" b="1" dirty="0" smtClean="0">
                <a:solidFill>
                  <a:srgbClr val="002060"/>
                </a:solidFill>
                <a:latin typeface="Verdana" pitchFamily="34" charset="0"/>
              </a:rPr>
              <a:t/>
            </a:r>
            <a:br>
              <a:rPr lang="es-ES" b="1" dirty="0" smtClean="0">
                <a:solidFill>
                  <a:srgbClr val="002060"/>
                </a:solidFill>
                <a:latin typeface="Verdana" pitchFamily="34" charset="0"/>
              </a:rPr>
            </a:br>
            <a:r>
              <a:rPr lang="es-ES" b="1" dirty="0" smtClean="0">
                <a:solidFill>
                  <a:srgbClr val="002060"/>
                </a:solidFill>
                <a:latin typeface="Verdana" pitchFamily="34" charset="0"/>
              </a:rPr>
              <a:t>BASES </a:t>
            </a:r>
            <a:r>
              <a:rPr lang="es-ES" b="1" dirty="0">
                <a:solidFill>
                  <a:srgbClr val="002060"/>
                </a:solidFill>
                <a:latin typeface="Verdana" pitchFamily="34" charset="0"/>
              </a:rPr>
              <a:t>FINANCIERAS</a:t>
            </a:r>
            <a:br>
              <a:rPr lang="es-ES" b="1" dirty="0">
                <a:solidFill>
                  <a:srgbClr val="002060"/>
                </a:solidFill>
                <a:latin typeface="Verdana" pitchFamily="34" charset="0"/>
              </a:rPr>
            </a:br>
            <a:r>
              <a:rPr lang="es-ES" b="1" dirty="0" smtClean="0">
                <a:solidFill>
                  <a:srgbClr val="002060"/>
                </a:solidFill>
                <a:latin typeface="Verdana" pitchFamily="34" charset="0"/>
              </a:rPr>
              <a:t/>
            </a:r>
            <a:br>
              <a:rPr lang="es-ES" b="1" dirty="0" smtClean="0">
                <a:solidFill>
                  <a:srgbClr val="002060"/>
                </a:solidFill>
                <a:latin typeface="Verdana" pitchFamily="34" charset="0"/>
              </a:rPr>
            </a:br>
            <a:endParaRPr lang="es-ES" dirty="0"/>
          </a:p>
        </p:txBody>
      </p:sp>
      <p:sp>
        <p:nvSpPr>
          <p:cNvPr id="3" name="2 Marcador de contenido"/>
          <p:cNvSpPr>
            <a:spLocks noGrp="1"/>
          </p:cNvSpPr>
          <p:nvPr>
            <p:ph idx="1"/>
          </p:nvPr>
        </p:nvSpPr>
        <p:spPr>
          <a:xfrm>
            <a:off x="323528" y="692696"/>
            <a:ext cx="8352928" cy="2880320"/>
          </a:xfrm>
        </p:spPr>
        <p:txBody>
          <a:bodyPr/>
          <a:lstStyle/>
          <a:p>
            <a:pPr marL="0" indent="0" algn="ctr">
              <a:buNone/>
            </a:pPr>
            <a:r>
              <a:rPr lang="es-ES" b="1" dirty="0" smtClean="0"/>
              <a:t>PRESUPUESTO</a:t>
            </a:r>
          </a:p>
          <a:p>
            <a:pPr marL="0" indent="0">
              <a:buNone/>
            </a:pPr>
            <a:r>
              <a:rPr lang="es-ES" b="1" dirty="0" smtClean="0"/>
              <a:t>INGRESO				 	  GASTO</a:t>
            </a:r>
            <a:endParaRPr lang="es-ES" b="1" dirty="0"/>
          </a:p>
        </p:txBody>
      </p:sp>
      <p:graphicFrame>
        <p:nvGraphicFramePr>
          <p:cNvPr id="4" name="3 Tabla"/>
          <p:cNvGraphicFramePr>
            <a:graphicFrameLocks noGrp="1"/>
          </p:cNvGraphicFramePr>
          <p:nvPr>
            <p:extLst>
              <p:ext uri="{D42A27DB-BD31-4B8C-83A1-F6EECF244321}">
                <p14:modId xmlns:p14="http://schemas.microsoft.com/office/powerpoint/2010/main" val="1951734142"/>
              </p:ext>
            </p:extLst>
          </p:nvPr>
        </p:nvGraphicFramePr>
        <p:xfrm>
          <a:off x="179513" y="1916832"/>
          <a:ext cx="3816423" cy="1085850"/>
        </p:xfrm>
        <a:graphic>
          <a:graphicData uri="http://schemas.openxmlformats.org/drawingml/2006/table">
            <a:tbl>
              <a:tblPr firstRow="1" firstCol="1" bandRow="1">
                <a:tableStyleId>{21E4AEA4-8DFA-4A89-87EB-49C32662AFE0}</a:tableStyleId>
              </a:tblPr>
              <a:tblGrid>
                <a:gridCol w="553600"/>
                <a:gridCol w="1571433"/>
                <a:gridCol w="845695"/>
                <a:gridCol w="845695"/>
              </a:tblGrid>
              <a:tr h="200025">
                <a:tc>
                  <a:txBody>
                    <a:bodyPr/>
                    <a:lstStyle/>
                    <a:p>
                      <a:pPr>
                        <a:lnSpc>
                          <a:spcPct val="115000"/>
                        </a:lnSpc>
                        <a:spcAft>
                          <a:spcPts val="0"/>
                        </a:spcAft>
                      </a:pPr>
                      <a:r>
                        <a:rPr lang="es-EC" sz="900" dirty="0">
                          <a:effectLst/>
                        </a:rPr>
                        <a:t>CODIGO</a:t>
                      </a:r>
                      <a:endParaRPr lang="es-ES" sz="900" dirty="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900">
                          <a:effectLst/>
                        </a:rPr>
                        <a:t>DENOMINACION </a:t>
                      </a:r>
                      <a:endParaRPr lang="es-ES" sz="900">
                        <a:effectLst/>
                        <a:latin typeface="Calibri"/>
                        <a:ea typeface="Calibri"/>
                        <a:cs typeface="Times New Roman"/>
                      </a:endParaRPr>
                    </a:p>
                  </a:txBody>
                  <a:tcPr marL="44450" marR="44450" marT="0" marB="0" anchor="ctr"/>
                </a:tc>
                <a:tc gridSpan="2">
                  <a:txBody>
                    <a:bodyPr/>
                    <a:lstStyle/>
                    <a:p>
                      <a:pPr algn="ctr">
                        <a:lnSpc>
                          <a:spcPct val="115000"/>
                        </a:lnSpc>
                        <a:spcAft>
                          <a:spcPts val="0"/>
                        </a:spcAft>
                      </a:pPr>
                      <a:r>
                        <a:rPr lang="es-EC" sz="900">
                          <a:effectLst/>
                        </a:rPr>
                        <a:t>INGRESO</a:t>
                      </a:r>
                      <a:endParaRPr lang="es-ES" sz="900">
                        <a:effectLst/>
                        <a:latin typeface="Calibri"/>
                        <a:ea typeface="Calibri"/>
                        <a:cs typeface="Times New Roman"/>
                      </a:endParaRPr>
                    </a:p>
                  </a:txBody>
                  <a:tcPr marL="44450" marR="44450" marT="0" marB="0" anchor="ctr"/>
                </a:tc>
                <a:tc hMerge="1">
                  <a:txBody>
                    <a:bodyPr/>
                    <a:lstStyle/>
                    <a:p>
                      <a:endParaRPr lang="es-ES"/>
                    </a:p>
                  </a:txBody>
                  <a:tcPr/>
                </a:tc>
              </a:tr>
              <a:tr h="200025">
                <a:tc>
                  <a:txBody>
                    <a:bodyPr/>
                    <a:lstStyle/>
                    <a:p>
                      <a:pPr>
                        <a:lnSpc>
                          <a:spcPct val="115000"/>
                        </a:lnSpc>
                        <a:spcAft>
                          <a:spcPts val="0"/>
                        </a:spcAft>
                      </a:pPr>
                      <a:r>
                        <a:rPr lang="es-EC" sz="900">
                          <a:effectLst/>
                        </a:rPr>
                        <a:t> </a:t>
                      </a:r>
                      <a:endParaRPr lang="es-ES" sz="9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900">
                          <a:effectLst/>
                        </a:rPr>
                        <a:t> </a:t>
                      </a:r>
                      <a:endParaRPr lang="es-ES" sz="9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900" dirty="0">
                          <a:effectLst/>
                        </a:rPr>
                        <a:t>Año 2013</a:t>
                      </a:r>
                      <a:endParaRPr lang="es-ES" sz="9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900">
                          <a:effectLst/>
                        </a:rPr>
                        <a:t>Año 2014</a:t>
                      </a:r>
                      <a:endParaRPr lang="es-ES" sz="900">
                        <a:effectLst/>
                        <a:latin typeface="Calibri"/>
                        <a:ea typeface="Calibri"/>
                        <a:cs typeface="Times New Roman"/>
                      </a:endParaRPr>
                    </a:p>
                  </a:txBody>
                  <a:tcPr marL="44450" marR="44450" marT="0" marB="0" anchor="ctr"/>
                </a:tc>
              </a:tr>
              <a:tr h="171450">
                <a:tc>
                  <a:txBody>
                    <a:bodyPr/>
                    <a:lstStyle/>
                    <a:p>
                      <a:pPr algn="r">
                        <a:lnSpc>
                          <a:spcPct val="115000"/>
                        </a:lnSpc>
                        <a:spcAft>
                          <a:spcPts val="0"/>
                        </a:spcAft>
                      </a:pPr>
                      <a:r>
                        <a:rPr lang="es-EC" sz="900">
                          <a:effectLst/>
                        </a:rPr>
                        <a:t>1</a:t>
                      </a:r>
                      <a:endParaRPr lang="es-ES" sz="9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900">
                          <a:effectLst/>
                        </a:rPr>
                        <a:t>Ingresos Corrientes</a:t>
                      </a:r>
                      <a:endParaRPr lang="es-ES" sz="9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900">
                          <a:effectLst/>
                        </a:rPr>
                        <a:t>76,754.56</a:t>
                      </a:r>
                      <a:endParaRPr lang="es-ES" sz="9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900">
                          <a:effectLst/>
                        </a:rPr>
                        <a:t>82,534.43</a:t>
                      </a:r>
                      <a:endParaRPr lang="es-ES" sz="900">
                        <a:effectLst/>
                        <a:latin typeface="Calibri"/>
                        <a:ea typeface="Calibri"/>
                        <a:cs typeface="Times New Roman"/>
                      </a:endParaRPr>
                    </a:p>
                  </a:txBody>
                  <a:tcPr marL="44450" marR="44450" marT="0" marB="0" anchor="ctr"/>
                </a:tc>
              </a:tr>
              <a:tr h="171450">
                <a:tc>
                  <a:txBody>
                    <a:bodyPr/>
                    <a:lstStyle/>
                    <a:p>
                      <a:pPr algn="r">
                        <a:lnSpc>
                          <a:spcPct val="115000"/>
                        </a:lnSpc>
                        <a:spcAft>
                          <a:spcPts val="0"/>
                        </a:spcAft>
                      </a:pPr>
                      <a:r>
                        <a:rPr lang="es-EC" sz="900">
                          <a:effectLst/>
                        </a:rPr>
                        <a:t>2</a:t>
                      </a:r>
                      <a:endParaRPr lang="es-ES" sz="9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900">
                          <a:effectLst/>
                        </a:rPr>
                        <a:t>Ingresos de Capital</a:t>
                      </a:r>
                      <a:endParaRPr lang="es-ES" sz="9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900">
                          <a:effectLst/>
                        </a:rPr>
                        <a:t>237,022.41</a:t>
                      </a:r>
                      <a:endParaRPr lang="es-ES" sz="9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900">
                          <a:effectLst/>
                        </a:rPr>
                        <a:t>284,116.96</a:t>
                      </a:r>
                      <a:endParaRPr lang="es-ES" sz="900">
                        <a:effectLst/>
                        <a:latin typeface="Calibri"/>
                        <a:ea typeface="Calibri"/>
                        <a:cs typeface="Times New Roman"/>
                      </a:endParaRPr>
                    </a:p>
                  </a:txBody>
                  <a:tcPr marL="44450" marR="44450" marT="0" marB="0" anchor="ctr"/>
                </a:tc>
              </a:tr>
              <a:tr h="171450">
                <a:tc>
                  <a:txBody>
                    <a:bodyPr/>
                    <a:lstStyle/>
                    <a:p>
                      <a:pPr algn="r">
                        <a:lnSpc>
                          <a:spcPct val="115000"/>
                        </a:lnSpc>
                        <a:spcAft>
                          <a:spcPts val="0"/>
                        </a:spcAft>
                      </a:pPr>
                      <a:r>
                        <a:rPr lang="es-EC" sz="900">
                          <a:effectLst/>
                        </a:rPr>
                        <a:t>3</a:t>
                      </a:r>
                      <a:endParaRPr lang="es-ES" sz="9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900" dirty="0">
                          <a:effectLst/>
                        </a:rPr>
                        <a:t>Ingresos de Financiamiento</a:t>
                      </a:r>
                      <a:endParaRPr lang="es-ES" sz="9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900">
                          <a:effectLst/>
                        </a:rPr>
                        <a:t>186,020.77</a:t>
                      </a:r>
                      <a:endParaRPr lang="es-ES" sz="9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900">
                          <a:effectLst/>
                        </a:rPr>
                        <a:t>396,187.67</a:t>
                      </a:r>
                      <a:endParaRPr lang="es-ES" sz="900">
                        <a:effectLst/>
                        <a:latin typeface="Calibri"/>
                        <a:ea typeface="Calibri"/>
                        <a:cs typeface="Times New Roman"/>
                      </a:endParaRPr>
                    </a:p>
                  </a:txBody>
                  <a:tcPr marL="44450" marR="44450" marT="0" marB="0" anchor="ctr"/>
                </a:tc>
              </a:tr>
              <a:tr h="171450">
                <a:tc>
                  <a:txBody>
                    <a:bodyPr/>
                    <a:lstStyle/>
                    <a:p>
                      <a:pPr>
                        <a:lnSpc>
                          <a:spcPct val="115000"/>
                        </a:lnSpc>
                        <a:spcAft>
                          <a:spcPts val="0"/>
                        </a:spcAft>
                      </a:pPr>
                      <a:r>
                        <a:rPr lang="es-EC" sz="900">
                          <a:effectLst/>
                        </a:rPr>
                        <a:t> </a:t>
                      </a:r>
                      <a:endParaRPr lang="es-ES" sz="900">
                        <a:effectLst/>
                        <a:latin typeface="Calibri"/>
                        <a:ea typeface="Calibri"/>
                        <a:cs typeface="Times New Roman"/>
                      </a:endParaRPr>
                    </a:p>
                  </a:txBody>
                  <a:tcPr marL="44450" marR="44450" marT="0" marB="0" anchor="ctr"/>
                </a:tc>
                <a:tc>
                  <a:txBody>
                    <a:bodyPr/>
                    <a:lstStyle/>
                    <a:p>
                      <a:pPr>
                        <a:lnSpc>
                          <a:spcPct val="115000"/>
                        </a:lnSpc>
                        <a:spcAft>
                          <a:spcPts val="0"/>
                        </a:spcAft>
                      </a:pPr>
                      <a:r>
                        <a:rPr lang="es-EC" sz="900" b="1" dirty="0">
                          <a:effectLst/>
                        </a:rPr>
                        <a:t>Total Ingresos</a:t>
                      </a:r>
                      <a:endParaRPr lang="es-ES" sz="900" b="1"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900" b="1" dirty="0">
                          <a:effectLst/>
                        </a:rPr>
                        <a:t>499,797.74</a:t>
                      </a:r>
                      <a:endParaRPr lang="es-ES" sz="900" b="1"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C" sz="900" b="1" dirty="0">
                          <a:effectLst/>
                        </a:rPr>
                        <a:t>762,839.06</a:t>
                      </a:r>
                      <a:endParaRPr lang="es-ES" sz="900" b="1" dirty="0">
                        <a:effectLst/>
                        <a:latin typeface="Calibri"/>
                        <a:ea typeface="Calibri"/>
                        <a:cs typeface="Times New Roman"/>
                      </a:endParaRPr>
                    </a:p>
                  </a:txBody>
                  <a:tcPr marL="44450" marR="44450" marT="0" marB="0" anchor="ctr"/>
                </a:tc>
              </a:tr>
            </a:tbl>
          </a:graphicData>
        </a:graphic>
      </p:graphicFrame>
      <p:graphicFrame>
        <p:nvGraphicFramePr>
          <p:cNvPr id="5" name="4 Gráfico"/>
          <p:cNvGraphicFramePr/>
          <p:nvPr>
            <p:extLst>
              <p:ext uri="{D42A27DB-BD31-4B8C-83A1-F6EECF244321}">
                <p14:modId xmlns:p14="http://schemas.microsoft.com/office/powerpoint/2010/main" val="4068397129"/>
              </p:ext>
            </p:extLst>
          </p:nvPr>
        </p:nvGraphicFramePr>
        <p:xfrm>
          <a:off x="179512" y="3429000"/>
          <a:ext cx="4191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Tabla"/>
          <p:cNvGraphicFramePr>
            <a:graphicFrameLocks noGrp="1"/>
          </p:cNvGraphicFramePr>
          <p:nvPr>
            <p:extLst>
              <p:ext uri="{D42A27DB-BD31-4B8C-83A1-F6EECF244321}">
                <p14:modId xmlns:p14="http://schemas.microsoft.com/office/powerpoint/2010/main" val="1715188950"/>
              </p:ext>
            </p:extLst>
          </p:nvPr>
        </p:nvGraphicFramePr>
        <p:xfrm>
          <a:off x="5292080" y="1844824"/>
          <a:ext cx="3090664" cy="1337310"/>
        </p:xfrm>
        <a:graphic>
          <a:graphicData uri="http://schemas.openxmlformats.org/drawingml/2006/table">
            <a:tbl>
              <a:tblPr>
                <a:tableStyleId>{284E427A-3D55-4303-BF80-6455036E1DE7}</a:tableStyleId>
              </a:tblPr>
              <a:tblGrid>
                <a:gridCol w="498376"/>
                <a:gridCol w="1224136"/>
                <a:gridCol w="648072"/>
                <a:gridCol w="720080"/>
              </a:tblGrid>
              <a:tr h="0">
                <a:tc>
                  <a:txBody>
                    <a:bodyPr/>
                    <a:lstStyle/>
                    <a:p>
                      <a:pPr algn="ctr" fontAlgn="ctr"/>
                      <a:r>
                        <a:rPr lang="es-ES" sz="800" b="1" u="none" strike="noStrike" dirty="0">
                          <a:effectLst/>
                        </a:rPr>
                        <a:t>CODIGO</a:t>
                      </a:r>
                      <a:endParaRPr lang="es-ES" sz="8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l" fontAlgn="ctr"/>
                      <a:r>
                        <a:rPr lang="es-ES" sz="800" b="1" u="none" strike="noStrike">
                          <a:effectLst/>
                        </a:rPr>
                        <a:t>DENOMINACION </a:t>
                      </a:r>
                      <a:endParaRPr lang="es-ES" sz="800" b="1" i="0" u="none" strike="noStrike">
                        <a:solidFill>
                          <a:srgbClr val="000000"/>
                        </a:solidFill>
                        <a:effectLst/>
                        <a:latin typeface="Times New Roman" pitchFamily="18" charset="0"/>
                        <a:cs typeface="Times New Roman" pitchFamily="18" charset="0"/>
                      </a:endParaRPr>
                    </a:p>
                  </a:txBody>
                  <a:tcPr marL="9525" marR="9525" marT="9525" marB="0" anchor="ctr"/>
                </a:tc>
                <a:tc gridSpan="2">
                  <a:txBody>
                    <a:bodyPr/>
                    <a:lstStyle/>
                    <a:p>
                      <a:pPr algn="ctr" fontAlgn="ctr"/>
                      <a:r>
                        <a:rPr lang="es-ES" sz="800" b="1" u="none" strike="noStrike" dirty="0">
                          <a:effectLst/>
                        </a:rPr>
                        <a:t>GASTOS</a:t>
                      </a:r>
                      <a:endParaRPr lang="es-ES" sz="800" b="1" i="0" u="none" strike="noStrike" dirty="0">
                        <a:solidFill>
                          <a:srgbClr val="000000"/>
                        </a:solidFill>
                        <a:effectLst/>
                        <a:latin typeface="Times New Roman" pitchFamily="18" charset="0"/>
                        <a:cs typeface="Times New Roman" pitchFamily="18" charset="0"/>
                      </a:endParaRPr>
                    </a:p>
                  </a:txBody>
                  <a:tcPr marL="9525" marR="9525" marT="9525" marB="0" anchor="ctr"/>
                </a:tc>
                <a:tc hMerge="1">
                  <a:txBody>
                    <a:bodyPr/>
                    <a:lstStyle/>
                    <a:p>
                      <a:endParaRPr lang="es-ES"/>
                    </a:p>
                  </a:txBody>
                  <a:tcPr/>
                </a:tc>
              </a:tr>
              <a:tr h="190500">
                <a:tc>
                  <a:txBody>
                    <a:bodyPr/>
                    <a:lstStyle/>
                    <a:p>
                      <a:pPr algn="ctr" fontAlgn="ctr"/>
                      <a:r>
                        <a:rPr lang="es-ES" sz="800" u="none" strike="noStrike" dirty="0">
                          <a:effectLst/>
                        </a:rPr>
                        <a:t> </a:t>
                      </a:r>
                      <a:endParaRPr lang="es-ES" sz="8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es-ES" sz="800" u="none" strike="noStrike" dirty="0">
                          <a:effectLst/>
                        </a:rPr>
                        <a:t> </a:t>
                      </a:r>
                      <a:endParaRPr lang="es-ES" sz="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b"/>
                      <a:r>
                        <a:rPr lang="es-ES" sz="800" u="none" strike="noStrike" dirty="0">
                          <a:effectLst/>
                        </a:rPr>
                        <a:t>Año 2013</a:t>
                      </a:r>
                      <a:endParaRPr lang="es-ES" sz="800" b="1" i="0" u="none" strike="noStrike" dirty="0">
                        <a:solidFill>
                          <a:srgbClr val="000000"/>
                        </a:solidFill>
                        <a:effectLst/>
                        <a:latin typeface="Times New Roman" pitchFamily="18" charset="0"/>
                        <a:cs typeface="Times New Roman" pitchFamily="18" charset="0"/>
                      </a:endParaRPr>
                    </a:p>
                  </a:txBody>
                  <a:tcPr marL="9525" marR="9525" marT="9525" marB="0" anchor="b"/>
                </a:tc>
                <a:tc>
                  <a:txBody>
                    <a:bodyPr/>
                    <a:lstStyle/>
                    <a:p>
                      <a:pPr algn="ctr" fontAlgn="b"/>
                      <a:r>
                        <a:rPr lang="es-ES" sz="800" u="none" strike="noStrike" dirty="0">
                          <a:effectLst/>
                        </a:rPr>
                        <a:t>Año 2014</a:t>
                      </a:r>
                      <a:endParaRPr lang="es-ES" sz="800" b="1" i="0" u="none" strike="noStrike" dirty="0">
                        <a:solidFill>
                          <a:srgbClr val="000000"/>
                        </a:solidFill>
                        <a:effectLst/>
                        <a:latin typeface="Times New Roman" pitchFamily="18" charset="0"/>
                        <a:cs typeface="Times New Roman" pitchFamily="18" charset="0"/>
                      </a:endParaRPr>
                    </a:p>
                  </a:txBody>
                  <a:tcPr marL="9525" marR="9525" marT="9525" marB="0" anchor="b"/>
                </a:tc>
              </a:tr>
              <a:tr h="190500">
                <a:tc>
                  <a:txBody>
                    <a:bodyPr/>
                    <a:lstStyle/>
                    <a:p>
                      <a:pPr algn="l" fontAlgn="ctr"/>
                      <a:r>
                        <a:rPr lang="es-ES" sz="800" u="none" strike="noStrike">
                          <a:effectLst/>
                        </a:rPr>
                        <a:t>5</a:t>
                      </a:r>
                      <a:endParaRPr lang="es-ES" sz="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l" fontAlgn="ctr"/>
                      <a:r>
                        <a:rPr lang="es-ES" sz="800" u="none" strike="noStrike" dirty="0">
                          <a:effectLst/>
                        </a:rPr>
                        <a:t>Gastos Corrientes</a:t>
                      </a:r>
                      <a:endParaRPr lang="es-ES" sz="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es-ES" sz="800" u="none" strike="noStrike" dirty="0">
                          <a:effectLst/>
                        </a:rPr>
                        <a:t>76846,77</a:t>
                      </a:r>
                      <a:endParaRPr lang="es-ES" sz="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es-ES" sz="800" u="none" strike="noStrike" dirty="0">
                          <a:effectLst/>
                        </a:rPr>
                        <a:t>90093,25</a:t>
                      </a:r>
                      <a:endParaRPr lang="es-ES" sz="800" b="0" i="0" u="none" strike="noStrike" dirty="0">
                        <a:solidFill>
                          <a:srgbClr val="000000"/>
                        </a:solidFill>
                        <a:effectLst/>
                        <a:latin typeface="Times New Roman" pitchFamily="18" charset="0"/>
                        <a:cs typeface="Times New Roman" pitchFamily="18" charset="0"/>
                      </a:endParaRPr>
                    </a:p>
                  </a:txBody>
                  <a:tcPr marL="9525" marR="9525" marT="9525" marB="0" anchor="ctr"/>
                </a:tc>
              </a:tr>
              <a:tr h="190500">
                <a:tc>
                  <a:txBody>
                    <a:bodyPr/>
                    <a:lstStyle/>
                    <a:p>
                      <a:pPr algn="l" fontAlgn="ctr"/>
                      <a:r>
                        <a:rPr lang="es-ES" sz="800" u="none" strike="noStrike">
                          <a:effectLst/>
                        </a:rPr>
                        <a:t>7</a:t>
                      </a:r>
                      <a:endParaRPr lang="es-ES" sz="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l" fontAlgn="ctr"/>
                      <a:r>
                        <a:rPr lang="es-ES" sz="800" u="none" strike="noStrike" dirty="0">
                          <a:effectLst/>
                        </a:rPr>
                        <a:t>Gastos de </a:t>
                      </a:r>
                      <a:r>
                        <a:rPr lang="es-ES" sz="800" u="none" strike="noStrike" dirty="0" smtClean="0">
                          <a:effectLst/>
                        </a:rPr>
                        <a:t>Inversión </a:t>
                      </a:r>
                      <a:endParaRPr lang="es-ES" sz="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es-ES" sz="800" u="none" strike="noStrike" dirty="0">
                          <a:effectLst/>
                        </a:rPr>
                        <a:t>406.423,18</a:t>
                      </a:r>
                      <a:endParaRPr lang="es-ES" sz="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es-ES" sz="800" u="none" strike="noStrike" dirty="0">
                          <a:effectLst/>
                        </a:rPr>
                        <a:t>616.769,57</a:t>
                      </a:r>
                      <a:endParaRPr lang="es-ES" sz="800" b="0" i="0" u="none" strike="noStrike" dirty="0">
                        <a:solidFill>
                          <a:srgbClr val="000000"/>
                        </a:solidFill>
                        <a:effectLst/>
                        <a:latin typeface="Times New Roman" pitchFamily="18" charset="0"/>
                        <a:cs typeface="Times New Roman" pitchFamily="18" charset="0"/>
                      </a:endParaRPr>
                    </a:p>
                  </a:txBody>
                  <a:tcPr marL="9525" marR="9525" marT="9525" marB="0" anchor="ctr"/>
                </a:tc>
              </a:tr>
              <a:tr h="190500">
                <a:tc>
                  <a:txBody>
                    <a:bodyPr/>
                    <a:lstStyle/>
                    <a:p>
                      <a:pPr algn="l" fontAlgn="ctr"/>
                      <a:r>
                        <a:rPr lang="es-ES" sz="800" u="none" strike="noStrike">
                          <a:effectLst/>
                        </a:rPr>
                        <a:t>8</a:t>
                      </a:r>
                      <a:endParaRPr lang="es-ES" sz="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l" fontAlgn="ctr"/>
                      <a:r>
                        <a:rPr lang="es-ES" sz="800" u="none" strike="noStrike">
                          <a:effectLst/>
                        </a:rPr>
                        <a:t>Gastos de Capital</a:t>
                      </a:r>
                      <a:endParaRPr lang="es-ES" sz="800" b="0"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es-ES" sz="800" u="none" strike="noStrike" dirty="0">
                          <a:effectLst/>
                        </a:rPr>
                        <a:t>2.500,00</a:t>
                      </a:r>
                      <a:endParaRPr lang="es-ES" sz="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es-ES" sz="800" u="none" strike="noStrike" dirty="0">
                          <a:effectLst/>
                        </a:rPr>
                        <a:t>21.033,71</a:t>
                      </a:r>
                      <a:endParaRPr lang="es-ES" sz="800" b="0" i="0" u="none" strike="noStrike" dirty="0">
                        <a:solidFill>
                          <a:srgbClr val="000000"/>
                        </a:solidFill>
                        <a:effectLst/>
                        <a:latin typeface="Times New Roman" pitchFamily="18" charset="0"/>
                        <a:cs typeface="Times New Roman" pitchFamily="18" charset="0"/>
                      </a:endParaRPr>
                    </a:p>
                  </a:txBody>
                  <a:tcPr marL="9525" marR="9525" marT="9525" marB="0" anchor="ctr"/>
                </a:tc>
              </a:tr>
              <a:tr h="190500">
                <a:tc>
                  <a:txBody>
                    <a:bodyPr/>
                    <a:lstStyle/>
                    <a:p>
                      <a:pPr algn="l" fontAlgn="ctr"/>
                      <a:r>
                        <a:rPr lang="es-ES" sz="800" u="none" strike="noStrike">
                          <a:effectLst/>
                        </a:rPr>
                        <a:t>9</a:t>
                      </a:r>
                      <a:endParaRPr lang="es-ES" sz="800" b="1" i="0" u="none" strike="noStrike">
                        <a:solidFill>
                          <a:srgbClr val="000000"/>
                        </a:solidFill>
                        <a:effectLst/>
                        <a:latin typeface="Times New Roman" pitchFamily="18" charset="0"/>
                        <a:cs typeface="Times New Roman" pitchFamily="18" charset="0"/>
                      </a:endParaRPr>
                    </a:p>
                  </a:txBody>
                  <a:tcPr marL="9525" marR="9525" marT="9525" marB="0" anchor="ctr"/>
                </a:tc>
                <a:tc>
                  <a:txBody>
                    <a:bodyPr/>
                    <a:lstStyle/>
                    <a:p>
                      <a:pPr algn="l" fontAlgn="ctr"/>
                      <a:r>
                        <a:rPr lang="es-ES" sz="800" u="none" strike="noStrike" dirty="0">
                          <a:effectLst/>
                        </a:rPr>
                        <a:t>Aplicación del Financiamiento</a:t>
                      </a:r>
                      <a:endParaRPr lang="es-ES" sz="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es-ES" sz="800" u="none" strike="noStrike" dirty="0">
                          <a:effectLst/>
                        </a:rPr>
                        <a:t>14.027,79</a:t>
                      </a:r>
                      <a:endParaRPr lang="es-ES" sz="8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es-ES" sz="800" u="none" strike="noStrike" dirty="0">
                          <a:effectLst/>
                        </a:rPr>
                        <a:t>34.942,53</a:t>
                      </a:r>
                      <a:endParaRPr lang="es-ES" sz="800" b="0" i="0" u="none" strike="noStrike" dirty="0">
                        <a:solidFill>
                          <a:srgbClr val="000000"/>
                        </a:solidFill>
                        <a:effectLst/>
                        <a:latin typeface="Times New Roman" pitchFamily="18" charset="0"/>
                        <a:cs typeface="Times New Roman" pitchFamily="18" charset="0"/>
                      </a:endParaRPr>
                    </a:p>
                  </a:txBody>
                  <a:tcPr marL="9525" marR="9525" marT="9525" marB="0" anchor="ctr"/>
                </a:tc>
              </a:tr>
              <a:tr h="190500">
                <a:tc>
                  <a:txBody>
                    <a:bodyPr/>
                    <a:lstStyle/>
                    <a:p>
                      <a:pPr algn="l" fontAlgn="b"/>
                      <a:r>
                        <a:rPr lang="es-ES" sz="800" u="none" strike="noStrike">
                          <a:effectLst/>
                        </a:rPr>
                        <a:t> </a:t>
                      </a:r>
                      <a:endParaRPr lang="es-ES" sz="800" b="0" i="0" u="none" strike="noStrike">
                        <a:solidFill>
                          <a:srgbClr val="000000"/>
                        </a:solidFill>
                        <a:effectLst/>
                        <a:latin typeface="Times New Roman" pitchFamily="18" charset="0"/>
                        <a:cs typeface="Times New Roman" pitchFamily="18" charset="0"/>
                      </a:endParaRPr>
                    </a:p>
                  </a:txBody>
                  <a:tcPr marL="9525" marR="9525" marT="9525" marB="0" anchor="b"/>
                </a:tc>
                <a:tc>
                  <a:txBody>
                    <a:bodyPr/>
                    <a:lstStyle/>
                    <a:p>
                      <a:pPr algn="l" fontAlgn="b"/>
                      <a:r>
                        <a:rPr lang="es-ES" sz="800" b="1" u="none" strike="noStrike" dirty="0">
                          <a:effectLst/>
                        </a:rPr>
                        <a:t>TOTAL</a:t>
                      </a:r>
                      <a:endParaRPr lang="es-ES" sz="800" b="1" i="0" u="none" strike="noStrike" dirty="0">
                        <a:solidFill>
                          <a:srgbClr val="000000"/>
                        </a:solidFill>
                        <a:effectLst/>
                        <a:latin typeface="Times New Roman" pitchFamily="18" charset="0"/>
                        <a:cs typeface="Times New Roman" pitchFamily="18" charset="0"/>
                      </a:endParaRPr>
                    </a:p>
                  </a:txBody>
                  <a:tcPr marL="9525" marR="9525" marT="9525" marB="0" anchor="b"/>
                </a:tc>
                <a:tc>
                  <a:txBody>
                    <a:bodyPr/>
                    <a:lstStyle/>
                    <a:p>
                      <a:pPr algn="r" fontAlgn="ctr"/>
                      <a:r>
                        <a:rPr lang="es-ES" sz="800" b="1" u="none" strike="noStrike" dirty="0">
                          <a:effectLst/>
                        </a:rPr>
                        <a:t>499.797,74</a:t>
                      </a:r>
                      <a:endParaRPr lang="es-ES" sz="8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r" fontAlgn="ctr"/>
                      <a:r>
                        <a:rPr lang="es-ES" sz="800" b="1" u="none" strike="noStrike" dirty="0">
                          <a:effectLst/>
                        </a:rPr>
                        <a:t>762.839,06</a:t>
                      </a:r>
                      <a:endParaRPr lang="es-ES" sz="800" b="1" i="0" u="none" strike="noStrike" dirty="0">
                        <a:solidFill>
                          <a:srgbClr val="000000"/>
                        </a:solidFill>
                        <a:effectLst/>
                        <a:latin typeface="Times New Roman" pitchFamily="18" charset="0"/>
                        <a:cs typeface="Times New Roman" pitchFamily="18" charset="0"/>
                      </a:endParaRPr>
                    </a:p>
                  </a:txBody>
                  <a:tcPr marL="9525" marR="9525" marT="9525" marB="0" anchor="ctr"/>
                </a:tc>
              </a:tr>
            </a:tbl>
          </a:graphicData>
        </a:graphic>
      </p:graphicFrame>
      <p:graphicFrame>
        <p:nvGraphicFramePr>
          <p:cNvPr id="9" name="8 Gráfico"/>
          <p:cNvGraphicFramePr/>
          <p:nvPr>
            <p:extLst>
              <p:ext uri="{D42A27DB-BD31-4B8C-83A1-F6EECF244321}">
                <p14:modId xmlns:p14="http://schemas.microsoft.com/office/powerpoint/2010/main" val="1786657284"/>
              </p:ext>
            </p:extLst>
          </p:nvPr>
        </p:nvGraphicFramePr>
        <p:xfrm>
          <a:off x="4572000" y="3429000"/>
          <a:ext cx="4355976"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0396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548680"/>
            <a:ext cx="8229600" cy="1143000"/>
          </a:xfrm>
        </p:spPr>
        <p:txBody>
          <a:bodyPr>
            <a:normAutofit fontScale="90000"/>
          </a:bodyPr>
          <a:lstStyle/>
          <a:p>
            <a:pPr algn="l"/>
            <a:r>
              <a:rPr lang="es-ES" b="1" dirty="0"/>
              <a:t>ESTADO DE </a:t>
            </a:r>
            <a:r>
              <a:rPr lang="es-ES" b="1" dirty="0" smtClean="0"/>
              <a:t>SITUACIÓN </a:t>
            </a:r>
            <a:r>
              <a:rPr lang="es-ES" b="1" dirty="0"/>
              <a:t>FINANCIERA </a:t>
            </a:r>
            <a:br>
              <a:rPr lang="es-ES" b="1" dirty="0"/>
            </a:br>
            <a:r>
              <a:rPr lang="es-ES" b="1" dirty="0"/>
              <a:t>	</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3873129974"/>
              </p:ext>
            </p:extLst>
          </p:nvPr>
        </p:nvGraphicFramePr>
        <p:xfrm>
          <a:off x="611560" y="1916832"/>
          <a:ext cx="3240360" cy="2453640"/>
        </p:xfrm>
        <a:graphic>
          <a:graphicData uri="http://schemas.openxmlformats.org/drawingml/2006/table">
            <a:tbl>
              <a:tblPr firstRow="1" firstCol="1" bandRow="1">
                <a:tableStyleId>{21E4AEA4-8DFA-4A89-87EB-49C32662AFE0}</a:tableStyleId>
              </a:tblPr>
              <a:tblGrid>
                <a:gridCol w="576064"/>
                <a:gridCol w="936104"/>
                <a:gridCol w="864096"/>
                <a:gridCol w="864096"/>
              </a:tblGrid>
              <a:tr h="161925">
                <a:tc>
                  <a:txBody>
                    <a:bodyPr/>
                    <a:lstStyle/>
                    <a:p>
                      <a:pPr algn="ctr">
                        <a:lnSpc>
                          <a:spcPct val="115000"/>
                        </a:lnSpc>
                        <a:spcAft>
                          <a:spcPts val="0"/>
                        </a:spcAft>
                      </a:pPr>
                      <a:r>
                        <a:rPr lang="es-ES" sz="1000" dirty="0">
                          <a:effectLst/>
                        </a:rPr>
                        <a:t>CUENTA</a:t>
                      </a:r>
                      <a:endParaRPr lang="es-ES" sz="10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Denominación </a:t>
                      </a:r>
                      <a:endParaRPr lang="es-ES"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2013</a:t>
                      </a:r>
                      <a:endParaRPr lang="es-ES"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2014</a:t>
                      </a:r>
                      <a:endParaRPr lang="es-ES" sz="1000">
                        <a:effectLst/>
                        <a:latin typeface="Calibri"/>
                        <a:ea typeface="Calibri"/>
                        <a:cs typeface="Times New Roman"/>
                      </a:endParaRPr>
                    </a:p>
                  </a:txBody>
                  <a:tcPr marL="44450" marR="44450" marT="0" marB="0" anchor="b"/>
                </a:tc>
              </a:tr>
              <a:tr h="161925">
                <a:tc>
                  <a:txBody>
                    <a:bodyPr/>
                    <a:lstStyle/>
                    <a:p>
                      <a:pPr algn="r">
                        <a:lnSpc>
                          <a:spcPct val="115000"/>
                        </a:lnSpc>
                        <a:spcAft>
                          <a:spcPts val="0"/>
                        </a:spcAft>
                      </a:pPr>
                      <a:r>
                        <a:rPr lang="es-ES" sz="1000">
                          <a:effectLst/>
                        </a:rPr>
                        <a:t>1</a:t>
                      </a:r>
                      <a:endParaRPr lang="es-ES" sz="1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ACTIVOS</a:t>
                      </a:r>
                      <a:endParaRPr lang="es-ES"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462.604,14</a:t>
                      </a:r>
                      <a:endParaRPr lang="es-ES"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506.099,11</a:t>
                      </a:r>
                      <a:endParaRPr lang="es-ES" sz="100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ES" sz="1000">
                          <a:effectLst/>
                        </a:rPr>
                        <a:t> </a:t>
                      </a:r>
                      <a:endParaRPr lang="es-ES" sz="1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dirty="0">
                          <a:effectLst/>
                        </a:rPr>
                        <a:t>CORRIENTES</a:t>
                      </a:r>
                      <a:endParaRPr lang="es-ES" sz="1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295.287,25</a:t>
                      </a:r>
                      <a:endParaRPr lang="es-ES"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161.511,66</a:t>
                      </a:r>
                      <a:endParaRPr lang="es-ES" sz="100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ES" sz="1000">
                          <a:effectLst/>
                        </a:rPr>
                        <a:t> </a:t>
                      </a:r>
                      <a:endParaRPr lang="es-ES" sz="1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LARGO PLAZO</a:t>
                      </a:r>
                      <a:endParaRPr lang="es-ES"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903,66</a:t>
                      </a:r>
                      <a:endParaRPr lang="es-ES"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6.698,72</a:t>
                      </a:r>
                      <a:endParaRPr lang="es-ES" sz="100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ES" sz="1000">
                          <a:effectLst/>
                        </a:rPr>
                        <a:t> </a:t>
                      </a:r>
                      <a:endParaRPr lang="es-ES" sz="1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FIJOS</a:t>
                      </a:r>
                      <a:endParaRPr lang="es-ES"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166.413,23</a:t>
                      </a:r>
                      <a:endParaRPr lang="es-ES"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337.888,73</a:t>
                      </a:r>
                      <a:endParaRPr lang="es-ES" sz="1000">
                        <a:effectLst/>
                        <a:latin typeface="Calibri"/>
                        <a:ea typeface="Calibri"/>
                        <a:cs typeface="Times New Roman"/>
                      </a:endParaRPr>
                    </a:p>
                  </a:txBody>
                  <a:tcPr marL="44450" marR="44450" marT="0" marB="0" anchor="b"/>
                </a:tc>
              </a:tr>
              <a:tr h="161925">
                <a:tc>
                  <a:txBody>
                    <a:bodyPr/>
                    <a:lstStyle/>
                    <a:p>
                      <a:pPr algn="r">
                        <a:lnSpc>
                          <a:spcPct val="115000"/>
                        </a:lnSpc>
                        <a:spcAft>
                          <a:spcPts val="0"/>
                        </a:spcAft>
                      </a:pPr>
                      <a:r>
                        <a:rPr lang="es-ES" sz="1000">
                          <a:effectLst/>
                        </a:rPr>
                        <a:t>2</a:t>
                      </a:r>
                      <a:endParaRPr lang="es-ES" sz="1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PASIVO</a:t>
                      </a:r>
                      <a:endParaRPr lang="es-ES"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1.609,20</a:t>
                      </a:r>
                      <a:endParaRPr lang="es-ES"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82.618,82</a:t>
                      </a:r>
                      <a:endParaRPr lang="es-ES" sz="100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ES" sz="1000">
                          <a:effectLst/>
                        </a:rPr>
                        <a:t> </a:t>
                      </a:r>
                      <a:endParaRPr lang="es-ES" sz="1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CORRIENTE</a:t>
                      </a:r>
                      <a:endParaRPr lang="es-ES"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1.609,20</a:t>
                      </a:r>
                      <a:endParaRPr lang="es-ES"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8.380,99</a:t>
                      </a:r>
                      <a:endParaRPr lang="es-ES" sz="100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ES" sz="1000">
                          <a:effectLst/>
                        </a:rPr>
                        <a:t> </a:t>
                      </a:r>
                      <a:endParaRPr lang="es-ES" sz="1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LARGO PLAZO</a:t>
                      </a:r>
                      <a:endParaRPr lang="es-ES"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0,00</a:t>
                      </a:r>
                      <a:endParaRPr lang="es-ES"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74.237,83</a:t>
                      </a:r>
                      <a:endParaRPr lang="es-ES" sz="1000">
                        <a:effectLst/>
                        <a:latin typeface="Calibri"/>
                        <a:ea typeface="Calibri"/>
                        <a:cs typeface="Times New Roman"/>
                      </a:endParaRPr>
                    </a:p>
                  </a:txBody>
                  <a:tcPr marL="44450" marR="44450" marT="0" marB="0" anchor="b"/>
                </a:tc>
              </a:tr>
              <a:tr h="161925">
                <a:tc>
                  <a:txBody>
                    <a:bodyPr/>
                    <a:lstStyle/>
                    <a:p>
                      <a:pPr algn="r">
                        <a:lnSpc>
                          <a:spcPct val="115000"/>
                        </a:lnSpc>
                        <a:spcAft>
                          <a:spcPts val="0"/>
                        </a:spcAft>
                      </a:pPr>
                      <a:r>
                        <a:rPr lang="es-ES" sz="1000">
                          <a:effectLst/>
                        </a:rPr>
                        <a:t>3</a:t>
                      </a:r>
                      <a:endParaRPr lang="es-ES" sz="1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PATRIMONIO</a:t>
                      </a:r>
                      <a:endParaRPr lang="es-ES"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dirty="0">
                          <a:effectLst/>
                        </a:rPr>
                        <a:t>460.994,94</a:t>
                      </a:r>
                      <a:endParaRPr lang="es-ES" sz="1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423.480,29</a:t>
                      </a:r>
                      <a:endParaRPr lang="es-ES" sz="100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ES" sz="1000">
                          <a:effectLst/>
                        </a:rPr>
                        <a:t> </a:t>
                      </a:r>
                      <a:endParaRPr lang="es-ES" sz="1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dirty="0">
                          <a:effectLst/>
                        </a:rPr>
                        <a:t>PATRIMONIO PUBLICO</a:t>
                      </a:r>
                      <a:endParaRPr lang="es-ES" sz="1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349.108,51</a:t>
                      </a:r>
                      <a:endParaRPr lang="es-ES"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318.301,40</a:t>
                      </a:r>
                      <a:endParaRPr lang="es-ES" sz="100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ES" sz="1000">
                          <a:effectLst/>
                        </a:rPr>
                        <a:t> </a:t>
                      </a:r>
                      <a:endParaRPr lang="es-ES" sz="1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dirty="0">
                          <a:effectLst/>
                        </a:rPr>
                        <a:t>RESULTADO DEL EJERCICIO</a:t>
                      </a:r>
                      <a:endParaRPr lang="es-ES" sz="1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111.886,43</a:t>
                      </a:r>
                      <a:endParaRPr lang="es-ES" sz="10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105.178,89</a:t>
                      </a:r>
                      <a:endParaRPr lang="es-ES" sz="1000">
                        <a:effectLst/>
                        <a:latin typeface="Calibri"/>
                        <a:ea typeface="Calibri"/>
                        <a:cs typeface="Times New Roman"/>
                      </a:endParaRPr>
                    </a:p>
                  </a:txBody>
                  <a:tcPr marL="44450" marR="44450" marT="0" marB="0" anchor="b"/>
                </a:tc>
              </a:tr>
              <a:tr h="161925">
                <a:tc>
                  <a:txBody>
                    <a:bodyPr/>
                    <a:lstStyle/>
                    <a:p>
                      <a:pPr>
                        <a:lnSpc>
                          <a:spcPct val="115000"/>
                        </a:lnSpc>
                        <a:spcAft>
                          <a:spcPts val="0"/>
                        </a:spcAft>
                      </a:pPr>
                      <a:r>
                        <a:rPr lang="es-ES" sz="1000">
                          <a:effectLst/>
                        </a:rPr>
                        <a:t> </a:t>
                      </a:r>
                      <a:endParaRPr lang="es-ES" sz="10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b="1" dirty="0">
                          <a:effectLst/>
                        </a:rPr>
                        <a:t>TOTAL ACTIVO</a:t>
                      </a:r>
                      <a:endParaRPr lang="es-ES" sz="1000" b="1"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b="1" dirty="0">
                          <a:effectLst/>
                        </a:rPr>
                        <a:t>462.604,14</a:t>
                      </a:r>
                      <a:endParaRPr lang="es-ES" sz="1000" b="1"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b="1" dirty="0">
                          <a:effectLst/>
                        </a:rPr>
                        <a:t>506.099,11</a:t>
                      </a:r>
                      <a:endParaRPr lang="es-ES" sz="1000" b="1" dirty="0">
                        <a:effectLst/>
                        <a:latin typeface="Calibri"/>
                        <a:ea typeface="Calibri"/>
                        <a:cs typeface="Times New Roman"/>
                      </a:endParaRPr>
                    </a:p>
                  </a:txBody>
                  <a:tcPr marL="44450" marR="44450" marT="0" marB="0" anchor="b"/>
                </a:tc>
              </a:tr>
            </a:tbl>
          </a:graphicData>
        </a:graphic>
      </p:graphicFrame>
      <p:graphicFrame>
        <p:nvGraphicFramePr>
          <p:cNvPr id="5" name="4 Gráfico"/>
          <p:cNvGraphicFramePr/>
          <p:nvPr>
            <p:extLst>
              <p:ext uri="{D42A27DB-BD31-4B8C-83A1-F6EECF244321}">
                <p14:modId xmlns:p14="http://schemas.microsoft.com/office/powerpoint/2010/main" val="947093497"/>
              </p:ext>
            </p:extLst>
          </p:nvPr>
        </p:nvGraphicFramePr>
        <p:xfrm>
          <a:off x="4211960" y="1844824"/>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44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solidFill>
                  <a:srgbClr val="002060"/>
                </a:solidFill>
                <a:latin typeface="Verdana" pitchFamily="34" charset="0"/>
              </a:rPr>
              <a:t>ANÁLISIS FINANCIERO</a:t>
            </a:r>
            <a:endParaRPr lang="es-ES" dirty="0"/>
          </a:p>
        </p:txBody>
      </p:sp>
      <p:sp>
        <p:nvSpPr>
          <p:cNvPr id="3" name="2 Marcador de contenido"/>
          <p:cNvSpPr>
            <a:spLocks noGrp="1"/>
          </p:cNvSpPr>
          <p:nvPr>
            <p:ph idx="1"/>
          </p:nvPr>
        </p:nvSpPr>
        <p:spPr>
          <a:xfrm>
            <a:off x="179512" y="1196752"/>
            <a:ext cx="8820472" cy="5400600"/>
          </a:xfrm>
        </p:spPr>
        <p:txBody>
          <a:bodyPr>
            <a:normAutofit/>
          </a:bodyPr>
          <a:lstStyle/>
          <a:p>
            <a:pPr marL="0" indent="0" algn="ctr">
              <a:buNone/>
            </a:pPr>
            <a:r>
              <a:rPr lang="es-ES" sz="3600" b="1" dirty="0" smtClean="0"/>
              <a:t>ANALISI VERTICAL</a:t>
            </a:r>
          </a:p>
          <a:p>
            <a:pPr marL="0" indent="0">
              <a:buNone/>
            </a:pPr>
            <a:r>
              <a:rPr lang="es-ES" b="1" dirty="0" smtClean="0"/>
              <a:t>  INGRESOS 				</a:t>
            </a:r>
          </a:p>
          <a:p>
            <a:pPr marL="0" indent="0">
              <a:buNone/>
            </a:pPr>
            <a:endParaRPr lang="es-ES" b="1" dirty="0"/>
          </a:p>
        </p:txBody>
      </p:sp>
      <p:graphicFrame>
        <p:nvGraphicFramePr>
          <p:cNvPr id="6" name="5 Tabla"/>
          <p:cNvGraphicFramePr>
            <a:graphicFrameLocks noGrp="1"/>
          </p:cNvGraphicFramePr>
          <p:nvPr>
            <p:extLst>
              <p:ext uri="{D42A27DB-BD31-4B8C-83A1-F6EECF244321}">
                <p14:modId xmlns:p14="http://schemas.microsoft.com/office/powerpoint/2010/main" val="2765353826"/>
              </p:ext>
            </p:extLst>
          </p:nvPr>
        </p:nvGraphicFramePr>
        <p:xfrm>
          <a:off x="2483768" y="2276872"/>
          <a:ext cx="4032449" cy="1463800"/>
        </p:xfrm>
        <a:graphic>
          <a:graphicData uri="http://schemas.openxmlformats.org/drawingml/2006/table">
            <a:tbl>
              <a:tblPr>
                <a:tableStyleId>{284E427A-3D55-4303-BF80-6455036E1DE7}</a:tableStyleId>
              </a:tblPr>
              <a:tblGrid>
                <a:gridCol w="526529"/>
                <a:gridCol w="1956081"/>
                <a:gridCol w="702039"/>
                <a:gridCol w="847800"/>
              </a:tblGrid>
              <a:tr h="569876">
                <a:tc>
                  <a:txBody>
                    <a:bodyPr/>
                    <a:lstStyle/>
                    <a:p>
                      <a:pPr algn="ctr" fontAlgn="ctr"/>
                      <a:r>
                        <a:rPr lang="es-ES" sz="1000" b="1" u="none" strike="noStrike" dirty="0">
                          <a:effectLst/>
                        </a:rPr>
                        <a:t>CODIGO</a:t>
                      </a:r>
                      <a:endParaRPr lang="es-ES" sz="1000" b="1" i="0" u="none" strike="noStrike" dirty="0">
                        <a:solidFill>
                          <a:srgbClr val="000000"/>
                        </a:solidFill>
                        <a:effectLst/>
                        <a:latin typeface="Arial"/>
                      </a:endParaRPr>
                    </a:p>
                  </a:txBody>
                  <a:tcPr marL="9525" marR="9525" marT="9525" marB="0" anchor="ctr"/>
                </a:tc>
                <a:tc>
                  <a:txBody>
                    <a:bodyPr/>
                    <a:lstStyle/>
                    <a:p>
                      <a:pPr algn="ctr" fontAlgn="ctr"/>
                      <a:r>
                        <a:rPr lang="es-ES" sz="1000" b="1" u="none" strike="noStrike" dirty="0">
                          <a:effectLst/>
                        </a:rPr>
                        <a:t>DENOMINACION </a:t>
                      </a:r>
                      <a:endParaRPr lang="es-ES" sz="1000" b="1" i="0" u="none" strike="noStrike" dirty="0">
                        <a:solidFill>
                          <a:srgbClr val="000000"/>
                        </a:solidFill>
                        <a:effectLst/>
                        <a:latin typeface="Arial"/>
                      </a:endParaRPr>
                    </a:p>
                  </a:txBody>
                  <a:tcPr marL="9525" marR="9525" marT="9525" marB="0" anchor="ctr"/>
                </a:tc>
                <a:tc>
                  <a:txBody>
                    <a:bodyPr/>
                    <a:lstStyle/>
                    <a:p>
                      <a:pPr algn="ctr" fontAlgn="ctr"/>
                      <a:r>
                        <a:rPr lang="es-ES" sz="1000" b="1" u="none" strike="noStrike" dirty="0">
                          <a:effectLst/>
                        </a:rPr>
                        <a:t>2013 VERTICAL</a:t>
                      </a:r>
                      <a:br>
                        <a:rPr lang="es-ES" sz="1000" b="1" u="none" strike="noStrike" dirty="0">
                          <a:effectLst/>
                        </a:rPr>
                      </a:br>
                      <a:r>
                        <a:rPr lang="es-ES" sz="1000" b="1" u="none" strike="noStrike" dirty="0">
                          <a:effectLst/>
                        </a:rPr>
                        <a:t>%</a:t>
                      </a:r>
                      <a:endParaRPr lang="es-ES" sz="1000" b="1" i="0" u="none" strike="noStrike" dirty="0">
                        <a:solidFill>
                          <a:srgbClr val="000000"/>
                        </a:solidFill>
                        <a:effectLst/>
                        <a:latin typeface="Arial"/>
                      </a:endParaRPr>
                    </a:p>
                  </a:txBody>
                  <a:tcPr marL="9525" marR="9525" marT="9525" marB="0" anchor="ctr"/>
                </a:tc>
                <a:tc>
                  <a:txBody>
                    <a:bodyPr/>
                    <a:lstStyle/>
                    <a:p>
                      <a:pPr algn="ctr" fontAlgn="ctr"/>
                      <a:r>
                        <a:rPr lang="es-ES" sz="1000" b="1" u="none" strike="noStrike" dirty="0">
                          <a:effectLst/>
                        </a:rPr>
                        <a:t>2014 </a:t>
                      </a:r>
                      <a:endParaRPr lang="es-ES" sz="1000" b="1" u="none" strike="noStrike" dirty="0" smtClean="0">
                        <a:effectLst/>
                      </a:endParaRPr>
                    </a:p>
                    <a:p>
                      <a:pPr algn="ctr" fontAlgn="ctr"/>
                      <a:r>
                        <a:rPr lang="es-ES" sz="1000" b="1" u="none" strike="noStrike" dirty="0" smtClean="0">
                          <a:effectLst/>
                        </a:rPr>
                        <a:t>VERTICAL</a:t>
                      </a:r>
                      <a:r>
                        <a:rPr lang="es-ES" sz="1000" b="1" u="none" strike="noStrike" dirty="0">
                          <a:effectLst/>
                        </a:rPr>
                        <a:t/>
                      </a:r>
                      <a:br>
                        <a:rPr lang="es-ES" sz="1000" b="1" u="none" strike="noStrike" dirty="0">
                          <a:effectLst/>
                        </a:rPr>
                      </a:br>
                      <a:r>
                        <a:rPr lang="es-ES" sz="1000" b="1" u="none" strike="noStrike" dirty="0">
                          <a:effectLst/>
                        </a:rPr>
                        <a:t>%</a:t>
                      </a:r>
                      <a:endParaRPr lang="es-ES" sz="1000" b="1" i="0" u="none" strike="noStrike" dirty="0">
                        <a:solidFill>
                          <a:srgbClr val="000000"/>
                        </a:solidFill>
                        <a:effectLst/>
                        <a:latin typeface="Arial"/>
                      </a:endParaRPr>
                    </a:p>
                  </a:txBody>
                  <a:tcPr marL="9525" marR="9525" marT="9525" marB="0" anchor="ctr"/>
                </a:tc>
              </a:tr>
              <a:tr h="223481">
                <a:tc>
                  <a:txBody>
                    <a:bodyPr/>
                    <a:lstStyle/>
                    <a:p>
                      <a:pPr algn="l" fontAlgn="ctr"/>
                      <a:r>
                        <a:rPr lang="es-ES" sz="1000" u="none" strike="noStrike">
                          <a:effectLst/>
                        </a:rPr>
                        <a:t>1</a:t>
                      </a:r>
                      <a:endParaRPr lang="es-ES" sz="1000" b="1" i="0" u="none" strike="noStrike">
                        <a:solidFill>
                          <a:srgbClr val="000000"/>
                        </a:solidFill>
                        <a:effectLst/>
                        <a:latin typeface="Arial"/>
                      </a:endParaRPr>
                    </a:p>
                  </a:txBody>
                  <a:tcPr marL="9525" marR="9525" marT="9525" marB="0" anchor="ctr"/>
                </a:tc>
                <a:tc>
                  <a:txBody>
                    <a:bodyPr/>
                    <a:lstStyle/>
                    <a:p>
                      <a:pPr algn="l" fontAlgn="ctr"/>
                      <a:r>
                        <a:rPr lang="es-ES" sz="1000" u="none" strike="noStrike">
                          <a:effectLst/>
                        </a:rPr>
                        <a:t>INGRESOS CORRIENTES</a:t>
                      </a:r>
                      <a:endParaRPr lang="es-ES" sz="1000" b="0" i="0" u="none" strike="noStrike">
                        <a:solidFill>
                          <a:srgbClr val="000000"/>
                        </a:solidFill>
                        <a:effectLst/>
                        <a:latin typeface="Arial"/>
                      </a:endParaRPr>
                    </a:p>
                  </a:txBody>
                  <a:tcPr marL="9525" marR="9525" marT="9525" marB="0" anchor="ctr"/>
                </a:tc>
                <a:tc>
                  <a:txBody>
                    <a:bodyPr/>
                    <a:lstStyle/>
                    <a:p>
                      <a:pPr algn="r" fontAlgn="ctr"/>
                      <a:r>
                        <a:rPr lang="es-ES" sz="1000" u="none" strike="noStrike">
                          <a:effectLst/>
                        </a:rPr>
                        <a:t>15,36%</a:t>
                      </a:r>
                      <a:endParaRPr lang="es-ES" sz="1000" b="0" i="0" u="none" strike="noStrike">
                        <a:solidFill>
                          <a:srgbClr val="000000"/>
                        </a:solidFill>
                        <a:effectLst/>
                        <a:latin typeface="Arial"/>
                      </a:endParaRPr>
                    </a:p>
                  </a:txBody>
                  <a:tcPr marL="9525" marR="9525" marT="9525" marB="0" anchor="ctr"/>
                </a:tc>
                <a:tc>
                  <a:txBody>
                    <a:bodyPr/>
                    <a:lstStyle/>
                    <a:p>
                      <a:pPr algn="r" fontAlgn="ctr"/>
                      <a:r>
                        <a:rPr lang="es-ES" sz="1000" u="none" strike="noStrike">
                          <a:effectLst/>
                        </a:rPr>
                        <a:t>10,82%</a:t>
                      </a:r>
                      <a:endParaRPr lang="es-ES" sz="1000" b="0" i="0" u="none" strike="noStrike">
                        <a:solidFill>
                          <a:srgbClr val="000000"/>
                        </a:solidFill>
                        <a:effectLst/>
                        <a:latin typeface="Arial"/>
                      </a:endParaRPr>
                    </a:p>
                  </a:txBody>
                  <a:tcPr marL="9525" marR="9525" marT="9525" marB="0" anchor="ctr"/>
                </a:tc>
              </a:tr>
              <a:tr h="223481">
                <a:tc>
                  <a:txBody>
                    <a:bodyPr/>
                    <a:lstStyle/>
                    <a:p>
                      <a:pPr algn="l" fontAlgn="ctr"/>
                      <a:r>
                        <a:rPr lang="es-ES" sz="1000" u="none" strike="noStrike">
                          <a:effectLst/>
                        </a:rPr>
                        <a:t>2</a:t>
                      </a:r>
                      <a:endParaRPr lang="es-ES" sz="1000" b="1" i="0" u="none" strike="noStrike">
                        <a:solidFill>
                          <a:srgbClr val="000000"/>
                        </a:solidFill>
                        <a:effectLst/>
                        <a:latin typeface="Arial"/>
                      </a:endParaRPr>
                    </a:p>
                  </a:txBody>
                  <a:tcPr marL="9525" marR="9525" marT="9525" marB="0" anchor="ctr"/>
                </a:tc>
                <a:tc>
                  <a:txBody>
                    <a:bodyPr/>
                    <a:lstStyle/>
                    <a:p>
                      <a:pPr algn="l" fontAlgn="ctr"/>
                      <a:r>
                        <a:rPr lang="es-ES" sz="1000" u="none" strike="noStrike">
                          <a:effectLst/>
                        </a:rPr>
                        <a:t>INGRESOS DE CAPITAL </a:t>
                      </a:r>
                      <a:endParaRPr lang="es-ES" sz="1000" b="0" i="0" u="none" strike="noStrike">
                        <a:solidFill>
                          <a:srgbClr val="000000"/>
                        </a:solidFill>
                        <a:effectLst/>
                        <a:latin typeface="Arial"/>
                      </a:endParaRPr>
                    </a:p>
                  </a:txBody>
                  <a:tcPr marL="9525" marR="9525" marT="9525" marB="0" anchor="ctr"/>
                </a:tc>
                <a:tc>
                  <a:txBody>
                    <a:bodyPr/>
                    <a:lstStyle/>
                    <a:p>
                      <a:pPr algn="r" fontAlgn="ctr"/>
                      <a:r>
                        <a:rPr lang="es-ES" sz="1000" u="none" strike="noStrike">
                          <a:effectLst/>
                        </a:rPr>
                        <a:t>47,42%</a:t>
                      </a:r>
                      <a:endParaRPr lang="es-ES" sz="1000" b="0" i="0" u="none" strike="noStrike">
                        <a:solidFill>
                          <a:srgbClr val="000000"/>
                        </a:solidFill>
                        <a:effectLst/>
                        <a:latin typeface="Arial"/>
                      </a:endParaRPr>
                    </a:p>
                  </a:txBody>
                  <a:tcPr marL="9525" marR="9525" marT="9525" marB="0" anchor="ctr"/>
                </a:tc>
                <a:tc>
                  <a:txBody>
                    <a:bodyPr/>
                    <a:lstStyle/>
                    <a:p>
                      <a:pPr algn="r" fontAlgn="ctr"/>
                      <a:r>
                        <a:rPr lang="es-ES" sz="1000" u="none" strike="noStrike">
                          <a:effectLst/>
                        </a:rPr>
                        <a:t>37,24%</a:t>
                      </a:r>
                      <a:endParaRPr lang="es-ES" sz="1000" b="0" i="0" u="none" strike="noStrike">
                        <a:solidFill>
                          <a:srgbClr val="000000"/>
                        </a:solidFill>
                        <a:effectLst/>
                        <a:latin typeface="Arial"/>
                      </a:endParaRPr>
                    </a:p>
                  </a:txBody>
                  <a:tcPr marL="9525" marR="9525" marT="9525" marB="0" anchor="ctr"/>
                </a:tc>
              </a:tr>
              <a:tr h="223481">
                <a:tc>
                  <a:txBody>
                    <a:bodyPr/>
                    <a:lstStyle/>
                    <a:p>
                      <a:pPr algn="l" fontAlgn="ctr"/>
                      <a:r>
                        <a:rPr lang="es-ES" sz="1000" u="none" strike="noStrike">
                          <a:effectLst/>
                        </a:rPr>
                        <a:t>3</a:t>
                      </a:r>
                      <a:endParaRPr lang="es-ES" sz="1000" b="1" i="0" u="none" strike="noStrike">
                        <a:solidFill>
                          <a:srgbClr val="000000"/>
                        </a:solidFill>
                        <a:effectLst/>
                        <a:latin typeface="Arial"/>
                      </a:endParaRPr>
                    </a:p>
                  </a:txBody>
                  <a:tcPr marL="9525" marR="9525" marT="9525" marB="0" anchor="ctr"/>
                </a:tc>
                <a:tc>
                  <a:txBody>
                    <a:bodyPr/>
                    <a:lstStyle/>
                    <a:p>
                      <a:pPr algn="l" fontAlgn="ctr"/>
                      <a:r>
                        <a:rPr lang="es-ES" sz="1000" u="none" strike="noStrike">
                          <a:effectLst/>
                        </a:rPr>
                        <a:t>INGRESOS DE FINANCIAMIENTO</a:t>
                      </a:r>
                      <a:endParaRPr lang="es-ES" sz="1000" b="0" i="0" u="none" strike="noStrike">
                        <a:solidFill>
                          <a:srgbClr val="000000"/>
                        </a:solidFill>
                        <a:effectLst/>
                        <a:latin typeface="Arial"/>
                      </a:endParaRPr>
                    </a:p>
                  </a:txBody>
                  <a:tcPr marL="9525" marR="9525" marT="9525" marB="0" anchor="ctr"/>
                </a:tc>
                <a:tc>
                  <a:txBody>
                    <a:bodyPr/>
                    <a:lstStyle/>
                    <a:p>
                      <a:pPr algn="r" fontAlgn="ctr"/>
                      <a:r>
                        <a:rPr lang="es-ES" sz="1000" u="none" strike="noStrike">
                          <a:effectLst/>
                        </a:rPr>
                        <a:t>37,22%</a:t>
                      </a:r>
                      <a:endParaRPr lang="es-ES" sz="1000" b="0" i="0" u="none" strike="noStrike">
                        <a:solidFill>
                          <a:srgbClr val="000000"/>
                        </a:solidFill>
                        <a:effectLst/>
                        <a:latin typeface="Arial"/>
                      </a:endParaRPr>
                    </a:p>
                  </a:txBody>
                  <a:tcPr marL="9525" marR="9525" marT="9525" marB="0" anchor="ctr"/>
                </a:tc>
                <a:tc>
                  <a:txBody>
                    <a:bodyPr/>
                    <a:lstStyle/>
                    <a:p>
                      <a:pPr algn="r" fontAlgn="ctr"/>
                      <a:r>
                        <a:rPr lang="es-ES" sz="1000" u="none" strike="noStrike">
                          <a:effectLst/>
                        </a:rPr>
                        <a:t>51,94%</a:t>
                      </a:r>
                      <a:endParaRPr lang="es-ES" sz="1000" b="0" i="0" u="none" strike="noStrike">
                        <a:solidFill>
                          <a:srgbClr val="000000"/>
                        </a:solidFill>
                        <a:effectLst/>
                        <a:latin typeface="Arial"/>
                      </a:endParaRPr>
                    </a:p>
                  </a:txBody>
                  <a:tcPr marL="9525" marR="9525" marT="9525" marB="0" anchor="ctr"/>
                </a:tc>
              </a:tr>
              <a:tr h="223481">
                <a:tc>
                  <a:txBody>
                    <a:bodyPr/>
                    <a:lstStyle/>
                    <a:p>
                      <a:pPr algn="l" fontAlgn="ctr"/>
                      <a:r>
                        <a:rPr lang="es-ES" sz="1000" u="none" strike="noStrike">
                          <a:effectLst/>
                        </a:rPr>
                        <a:t> </a:t>
                      </a:r>
                      <a:endParaRPr lang="es-ES" sz="1000" b="0" i="0" u="none" strike="noStrike">
                        <a:solidFill>
                          <a:srgbClr val="000000"/>
                        </a:solidFill>
                        <a:effectLst/>
                        <a:latin typeface="Arial"/>
                      </a:endParaRPr>
                    </a:p>
                  </a:txBody>
                  <a:tcPr marL="9525" marR="9525" marT="9525" marB="0" anchor="ctr"/>
                </a:tc>
                <a:tc>
                  <a:txBody>
                    <a:bodyPr/>
                    <a:lstStyle/>
                    <a:p>
                      <a:pPr algn="l" fontAlgn="ctr"/>
                      <a:r>
                        <a:rPr lang="es-ES" sz="1000" b="1" u="none" strike="noStrike" dirty="0">
                          <a:effectLst/>
                        </a:rPr>
                        <a:t>TOTAL INGRESO</a:t>
                      </a:r>
                      <a:endParaRPr lang="es-ES" sz="1000" b="1" i="0" u="none" strike="noStrike" dirty="0">
                        <a:solidFill>
                          <a:srgbClr val="000000"/>
                        </a:solidFill>
                        <a:effectLst/>
                        <a:latin typeface="Arial"/>
                      </a:endParaRPr>
                    </a:p>
                  </a:txBody>
                  <a:tcPr marL="9525" marR="9525" marT="9525" marB="0" anchor="ctr"/>
                </a:tc>
                <a:tc>
                  <a:txBody>
                    <a:bodyPr/>
                    <a:lstStyle/>
                    <a:p>
                      <a:pPr algn="r" fontAlgn="ctr"/>
                      <a:r>
                        <a:rPr lang="es-ES" sz="1000" b="1" u="none" strike="noStrike" dirty="0">
                          <a:effectLst/>
                        </a:rPr>
                        <a:t>100%</a:t>
                      </a:r>
                      <a:endParaRPr lang="es-ES" sz="1000" b="1" i="0" u="none" strike="noStrike" dirty="0">
                        <a:solidFill>
                          <a:srgbClr val="000000"/>
                        </a:solidFill>
                        <a:effectLst/>
                        <a:latin typeface="Arial"/>
                      </a:endParaRPr>
                    </a:p>
                  </a:txBody>
                  <a:tcPr marL="9525" marR="9525" marT="9525" marB="0" anchor="ctr"/>
                </a:tc>
                <a:tc>
                  <a:txBody>
                    <a:bodyPr/>
                    <a:lstStyle/>
                    <a:p>
                      <a:pPr algn="r" fontAlgn="ctr"/>
                      <a:r>
                        <a:rPr lang="es-ES" sz="1000" b="1" u="none" strike="noStrike" dirty="0">
                          <a:effectLst/>
                        </a:rPr>
                        <a:t>100%</a:t>
                      </a:r>
                      <a:endParaRPr lang="es-ES" sz="1000" b="1" i="0" u="none" strike="noStrike" dirty="0">
                        <a:solidFill>
                          <a:srgbClr val="000000"/>
                        </a:solidFill>
                        <a:effectLst/>
                        <a:latin typeface="Arial"/>
                      </a:endParaRPr>
                    </a:p>
                  </a:txBody>
                  <a:tcPr marL="9525" marR="9525" marT="9525" marB="0" anchor="ctr"/>
                </a:tc>
              </a:tr>
            </a:tbl>
          </a:graphicData>
        </a:graphic>
      </p:graphicFrame>
      <p:graphicFrame>
        <p:nvGraphicFramePr>
          <p:cNvPr id="8" name="7 Gráfico"/>
          <p:cNvGraphicFramePr/>
          <p:nvPr>
            <p:extLst>
              <p:ext uri="{D42A27DB-BD31-4B8C-83A1-F6EECF244321}">
                <p14:modId xmlns:p14="http://schemas.microsoft.com/office/powerpoint/2010/main" val="1066079537"/>
              </p:ext>
            </p:extLst>
          </p:nvPr>
        </p:nvGraphicFramePr>
        <p:xfrm>
          <a:off x="179512" y="3933056"/>
          <a:ext cx="4320480" cy="2736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Gráfico"/>
          <p:cNvGraphicFramePr/>
          <p:nvPr>
            <p:extLst>
              <p:ext uri="{D42A27DB-BD31-4B8C-83A1-F6EECF244321}">
                <p14:modId xmlns:p14="http://schemas.microsoft.com/office/powerpoint/2010/main" val="2911463505"/>
              </p:ext>
            </p:extLst>
          </p:nvPr>
        </p:nvGraphicFramePr>
        <p:xfrm>
          <a:off x="4572000" y="3933056"/>
          <a:ext cx="4248472"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8421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404664"/>
            <a:ext cx="8820472" cy="6192688"/>
          </a:xfrm>
        </p:spPr>
        <p:txBody>
          <a:bodyPr>
            <a:normAutofit/>
          </a:bodyPr>
          <a:lstStyle/>
          <a:p>
            <a:pPr marL="0" indent="0">
              <a:buNone/>
            </a:pPr>
            <a:r>
              <a:rPr lang="es-ES" b="1" dirty="0" smtClean="0"/>
              <a:t>GASTOS</a:t>
            </a:r>
          </a:p>
          <a:p>
            <a:pPr marL="0" indent="0">
              <a:buNone/>
            </a:pPr>
            <a:endParaRPr lang="es-ES" b="1" dirty="0" smtClean="0"/>
          </a:p>
          <a:p>
            <a:pPr marL="0" indent="0">
              <a:buNone/>
            </a:pPr>
            <a:endParaRPr lang="es-ES" b="1" dirty="0"/>
          </a:p>
        </p:txBody>
      </p:sp>
      <p:graphicFrame>
        <p:nvGraphicFramePr>
          <p:cNvPr id="7" name="6 Tabla"/>
          <p:cNvGraphicFramePr>
            <a:graphicFrameLocks noGrp="1"/>
          </p:cNvGraphicFramePr>
          <p:nvPr>
            <p:extLst>
              <p:ext uri="{D42A27DB-BD31-4B8C-83A1-F6EECF244321}">
                <p14:modId xmlns:p14="http://schemas.microsoft.com/office/powerpoint/2010/main" val="3104084869"/>
              </p:ext>
            </p:extLst>
          </p:nvPr>
        </p:nvGraphicFramePr>
        <p:xfrm>
          <a:off x="2771800" y="1196752"/>
          <a:ext cx="4025901" cy="1962150"/>
        </p:xfrm>
        <a:graphic>
          <a:graphicData uri="http://schemas.openxmlformats.org/drawingml/2006/table">
            <a:tbl>
              <a:tblPr>
                <a:tableStyleId>{284E427A-3D55-4303-BF80-6455036E1DE7}</a:tableStyleId>
              </a:tblPr>
              <a:tblGrid>
                <a:gridCol w="545670"/>
                <a:gridCol w="2046618"/>
                <a:gridCol w="757871"/>
                <a:gridCol w="675742"/>
              </a:tblGrid>
              <a:tr h="485775">
                <a:tc>
                  <a:txBody>
                    <a:bodyPr/>
                    <a:lstStyle/>
                    <a:p>
                      <a:pPr algn="ctr" fontAlgn="ctr"/>
                      <a:r>
                        <a:rPr lang="es-ES" sz="1000" b="1" u="none" strike="noStrike" dirty="0">
                          <a:effectLst/>
                        </a:rPr>
                        <a:t>CODIGO</a:t>
                      </a:r>
                      <a:endParaRPr lang="es-ES" sz="1000" b="1" i="0" u="none" strike="noStrike" dirty="0">
                        <a:solidFill>
                          <a:srgbClr val="000000"/>
                        </a:solidFill>
                        <a:effectLst/>
                        <a:latin typeface="Arial"/>
                      </a:endParaRPr>
                    </a:p>
                  </a:txBody>
                  <a:tcPr marL="9525" marR="9525" marT="9525" marB="0" anchor="ctr"/>
                </a:tc>
                <a:tc>
                  <a:txBody>
                    <a:bodyPr/>
                    <a:lstStyle/>
                    <a:p>
                      <a:pPr algn="ctr" fontAlgn="ctr"/>
                      <a:r>
                        <a:rPr lang="es-ES" sz="1000" b="1" u="none" strike="noStrike" dirty="0">
                          <a:effectLst/>
                        </a:rPr>
                        <a:t>DENOMINACION </a:t>
                      </a:r>
                      <a:endParaRPr lang="es-ES" sz="1000" b="1" i="0" u="none" strike="noStrike" dirty="0">
                        <a:solidFill>
                          <a:srgbClr val="000000"/>
                        </a:solidFill>
                        <a:effectLst/>
                        <a:latin typeface="Arial"/>
                      </a:endParaRPr>
                    </a:p>
                  </a:txBody>
                  <a:tcPr marL="9525" marR="9525" marT="9525" marB="0" anchor="ctr"/>
                </a:tc>
                <a:tc>
                  <a:txBody>
                    <a:bodyPr/>
                    <a:lstStyle/>
                    <a:p>
                      <a:pPr algn="l" fontAlgn="b"/>
                      <a:r>
                        <a:rPr lang="es-ES" sz="1000" b="1" u="none" strike="noStrike">
                          <a:effectLst/>
                        </a:rPr>
                        <a:t>Vertical</a:t>
                      </a:r>
                      <a:br>
                        <a:rPr lang="es-ES" sz="1000" b="1" u="none" strike="noStrike">
                          <a:effectLst/>
                        </a:rPr>
                      </a:br>
                      <a:r>
                        <a:rPr lang="es-ES" sz="1000" b="1" u="none" strike="noStrike">
                          <a:effectLst/>
                        </a:rPr>
                        <a:t>% 2013</a:t>
                      </a:r>
                      <a:endParaRPr lang="es-ES" sz="1000" b="1" i="0" u="none" strike="noStrike">
                        <a:solidFill>
                          <a:srgbClr val="000000"/>
                        </a:solidFill>
                        <a:effectLst/>
                        <a:latin typeface="Calibri"/>
                      </a:endParaRPr>
                    </a:p>
                  </a:txBody>
                  <a:tcPr marL="9525" marR="9525" marT="9525" marB="0" anchor="b"/>
                </a:tc>
                <a:tc>
                  <a:txBody>
                    <a:bodyPr/>
                    <a:lstStyle/>
                    <a:p>
                      <a:pPr algn="ctr" fontAlgn="ctr"/>
                      <a:r>
                        <a:rPr lang="es-ES" sz="1000" b="1" u="none" strike="noStrike" dirty="0">
                          <a:effectLst/>
                        </a:rPr>
                        <a:t>Vertical</a:t>
                      </a:r>
                      <a:br>
                        <a:rPr lang="es-ES" sz="1000" b="1" u="none" strike="noStrike" dirty="0">
                          <a:effectLst/>
                        </a:rPr>
                      </a:br>
                      <a:r>
                        <a:rPr lang="es-ES" sz="1000" b="1" u="none" strike="noStrike" dirty="0">
                          <a:effectLst/>
                        </a:rPr>
                        <a:t>% 2014</a:t>
                      </a:r>
                      <a:endParaRPr lang="es-ES" sz="1000" b="1" i="0" u="none" strike="noStrike" dirty="0">
                        <a:solidFill>
                          <a:srgbClr val="000000"/>
                        </a:solidFill>
                        <a:effectLst/>
                        <a:latin typeface="Arial"/>
                      </a:endParaRPr>
                    </a:p>
                  </a:txBody>
                  <a:tcPr marL="9525" marR="9525" marT="9525" marB="0" anchor="ctr"/>
                </a:tc>
              </a:tr>
              <a:tr h="295275">
                <a:tc>
                  <a:txBody>
                    <a:bodyPr/>
                    <a:lstStyle/>
                    <a:p>
                      <a:pPr algn="l" fontAlgn="ctr"/>
                      <a:r>
                        <a:rPr lang="es-ES" sz="1000" u="none" strike="noStrike">
                          <a:effectLst/>
                        </a:rPr>
                        <a:t>5</a:t>
                      </a:r>
                      <a:endParaRPr lang="es-ES" sz="1000" b="0" i="0" u="none" strike="noStrike">
                        <a:solidFill>
                          <a:srgbClr val="000000"/>
                        </a:solidFill>
                        <a:effectLst/>
                        <a:latin typeface="Arial"/>
                      </a:endParaRPr>
                    </a:p>
                  </a:txBody>
                  <a:tcPr marL="9525" marR="9525" marT="9525" marB="0" anchor="ctr"/>
                </a:tc>
                <a:tc>
                  <a:txBody>
                    <a:bodyPr/>
                    <a:lstStyle/>
                    <a:p>
                      <a:pPr algn="l" fontAlgn="ctr"/>
                      <a:r>
                        <a:rPr lang="es-ES" sz="1000" u="none" strike="noStrike">
                          <a:effectLst/>
                        </a:rPr>
                        <a:t>GASTOS CORRIENTES</a:t>
                      </a:r>
                      <a:endParaRPr lang="es-ES" sz="1000" b="0" i="0" u="none" strike="noStrike">
                        <a:solidFill>
                          <a:srgbClr val="000000"/>
                        </a:solidFill>
                        <a:effectLst/>
                        <a:latin typeface="Arial"/>
                      </a:endParaRPr>
                    </a:p>
                  </a:txBody>
                  <a:tcPr marL="9525" marR="9525" marT="9525" marB="0" anchor="ctr"/>
                </a:tc>
                <a:tc>
                  <a:txBody>
                    <a:bodyPr/>
                    <a:lstStyle/>
                    <a:p>
                      <a:pPr algn="r" fontAlgn="ctr"/>
                      <a:r>
                        <a:rPr lang="es-ES" sz="1000" u="none" strike="noStrike">
                          <a:effectLst/>
                        </a:rPr>
                        <a:t>15,38%</a:t>
                      </a:r>
                      <a:endParaRPr lang="es-ES" sz="1000" b="0" i="0" u="none" strike="noStrike">
                        <a:solidFill>
                          <a:srgbClr val="000000"/>
                        </a:solidFill>
                        <a:effectLst/>
                        <a:latin typeface="Arial"/>
                      </a:endParaRPr>
                    </a:p>
                  </a:txBody>
                  <a:tcPr marL="9525" marR="9525" marT="9525" marB="0" anchor="ctr"/>
                </a:tc>
                <a:tc>
                  <a:txBody>
                    <a:bodyPr/>
                    <a:lstStyle/>
                    <a:p>
                      <a:pPr algn="r" fontAlgn="ctr"/>
                      <a:r>
                        <a:rPr lang="es-ES" sz="1000" u="none" strike="noStrike" dirty="0">
                          <a:effectLst/>
                        </a:rPr>
                        <a:t>11,81%</a:t>
                      </a:r>
                      <a:endParaRPr lang="es-ES" sz="1000" b="0" i="0" u="none" strike="noStrike" dirty="0">
                        <a:solidFill>
                          <a:srgbClr val="000000"/>
                        </a:solidFill>
                        <a:effectLst/>
                        <a:latin typeface="Arial"/>
                      </a:endParaRPr>
                    </a:p>
                  </a:txBody>
                  <a:tcPr marL="9525" marR="9525" marT="9525" marB="0" anchor="ctr"/>
                </a:tc>
              </a:tr>
              <a:tr h="295275">
                <a:tc>
                  <a:txBody>
                    <a:bodyPr/>
                    <a:lstStyle/>
                    <a:p>
                      <a:pPr algn="l" fontAlgn="ctr"/>
                      <a:r>
                        <a:rPr lang="es-ES" sz="1000" u="none" strike="noStrike">
                          <a:effectLst/>
                        </a:rPr>
                        <a:t>7</a:t>
                      </a:r>
                      <a:endParaRPr lang="es-ES" sz="1000" b="0" i="0" u="none" strike="noStrike">
                        <a:solidFill>
                          <a:srgbClr val="000000"/>
                        </a:solidFill>
                        <a:effectLst/>
                        <a:latin typeface="Arial"/>
                      </a:endParaRPr>
                    </a:p>
                  </a:txBody>
                  <a:tcPr marL="9525" marR="9525" marT="9525" marB="0" anchor="ctr"/>
                </a:tc>
                <a:tc>
                  <a:txBody>
                    <a:bodyPr/>
                    <a:lstStyle/>
                    <a:p>
                      <a:pPr algn="l" fontAlgn="ctr"/>
                      <a:r>
                        <a:rPr lang="es-ES" sz="1000" u="none" strike="noStrike" dirty="0">
                          <a:effectLst/>
                        </a:rPr>
                        <a:t>GASTOS DE INVERSION </a:t>
                      </a:r>
                      <a:endParaRPr lang="es-ES" sz="1000" b="0" i="0" u="none" strike="noStrike" dirty="0">
                        <a:solidFill>
                          <a:srgbClr val="000000"/>
                        </a:solidFill>
                        <a:effectLst/>
                        <a:latin typeface="Arial"/>
                      </a:endParaRPr>
                    </a:p>
                  </a:txBody>
                  <a:tcPr marL="9525" marR="9525" marT="9525" marB="0" anchor="ctr"/>
                </a:tc>
                <a:tc>
                  <a:txBody>
                    <a:bodyPr/>
                    <a:lstStyle/>
                    <a:p>
                      <a:pPr algn="r" fontAlgn="ctr"/>
                      <a:r>
                        <a:rPr lang="es-ES" sz="1000" u="none" strike="noStrike">
                          <a:effectLst/>
                        </a:rPr>
                        <a:t>81,32%</a:t>
                      </a:r>
                      <a:endParaRPr lang="es-ES" sz="1000" b="0" i="0" u="none" strike="noStrike">
                        <a:solidFill>
                          <a:srgbClr val="000000"/>
                        </a:solidFill>
                        <a:effectLst/>
                        <a:latin typeface="Arial"/>
                      </a:endParaRPr>
                    </a:p>
                  </a:txBody>
                  <a:tcPr marL="9525" marR="9525" marT="9525" marB="0" anchor="ctr"/>
                </a:tc>
                <a:tc>
                  <a:txBody>
                    <a:bodyPr/>
                    <a:lstStyle/>
                    <a:p>
                      <a:pPr algn="r" fontAlgn="ctr"/>
                      <a:r>
                        <a:rPr lang="es-ES" sz="1000" u="none" strike="noStrike">
                          <a:effectLst/>
                        </a:rPr>
                        <a:t>80,85%</a:t>
                      </a:r>
                      <a:endParaRPr lang="es-ES" sz="1000" b="0" i="0" u="none" strike="noStrike">
                        <a:solidFill>
                          <a:srgbClr val="000000"/>
                        </a:solidFill>
                        <a:effectLst/>
                        <a:latin typeface="Arial"/>
                      </a:endParaRPr>
                    </a:p>
                  </a:txBody>
                  <a:tcPr marL="9525" marR="9525" marT="9525" marB="0" anchor="ctr"/>
                </a:tc>
              </a:tr>
              <a:tr h="295275">
                <a:tc>
                  <a:txBody>
                    <a:bodyPr/>
                    <a:lstStyle/>
                    <a:p>
                      <a:pPr algn="l" fontAlgn="ctr"/>
                      <a:r>
                        <a:rPr lang="es-ES" sz="1000" u="none" strike="noStrike">
                          <a:effectLst/>
                        </a:rPr>
                        <a:t>8</a:t>
                      </a:r>
                      <a:endParaRPr lang="es-ES" sz="1000" b="0" i="0" u="none" strike="noStrike">
                        <a:solidFill>
                          <a:srgbClr val="000000"/>
                        </a:solidFill>
                        <a:effectLst/>
                        <a:latin typeface="Arial"/>
                      </a:endParaRPr>
                    </a:p>
                  </a:txBody>
                  <a:tcPr marL="9525" marR="9525" marT="9525" marB="0" anchor="ctr"/>
                </a:tc>
                <a:tc>
                  <a:txBody>
                    <a:bodyPr/>
                    <a:lstStyle/>
                    <a:p>
                      <a:pPr algn="l" fontAlgn="ctr"/>
                      <a:r>
                        <a:rPr lang="es-ES" sz="1000" u="none" strike="noStrike">
                          <a:effectLst/>
                        </a:rPr>
                        <a:t>GASTOS DE CAPITAL </a:t>
                      </a:r>
                      <a:endParaRPr lang="es-ES" sz="1000" b="0" i="0" u="none" strike="noStrike">
                        <a:solidFill>
                          <a:srgbClr val="000000"/>
                        </a:solidFill>
                        <a:effectLst/>
                        <a:latin typeface="Arial"/>
                      </a:endParaRPr>
                    </a:p>
                  </a:txBody>
                  <a:tcPr marL="9525" marR="9525" marT="9525" marB="0" anchor="ctr"/>
                </a:tc>
                <a:tc>
                  <a:txBody>
                    <a:bodyPr/>
                    <a:lstStyle/>
                    <a:p>
                      <a:pPr algn="r" fontAlgn="ctr"/>
                      <a:r>
                        <a:rPr lang="es-ES" sz="1000" u="none" strike="noStrike">
                          <a:effectLst/>
                        </a:rPr>
                        <a:t>0,50%</a:t>
                      </a:r>
                      <a:endParaRPr lang="es-ES" sz="1000" b="0" i="0" u="none" strike="noStrike">
                        <a:solidFill>
                          <a:srgbClr val="000000"/>
                        </a:solidFill>
                        <a:effectLst/>
                        <a:latin typeface="Arial"/>
                      </a:endParaRPr>
                    </a:p>
                  </a:txBody>
                  <a:tcPr marL="9525" marR="9525" marT="9525" marB="0" anchor="ctr"/>
                </a:tc>
                <a:tc>
                  <a:txBody>
                    <a:bodyPr/>
                    <a:lstStyle/>
                    <a:p>
                      <a:pPr algn="r" fontAlgn="ctr"/>
                      <a:r>
                        <a:rPr lang="es-ES" sz="1000" u="none" strike="noStrike">
                          <a:effectLst/>
                        </a:rPr>
                        <a:t>2,76%</a:t>
                      </a:r>
                      <a:endParaRPr lang="es-ES" sz="1000" b="0" i="0" u="none" strike="noStrike">
                        <a:solidFill>
                          <a:srgbClr val="000000"/>
                        </a:solidFill>
                        <a:effectLst/>
                        <a:latin typeface="Arial"/>
                      </a:endParaRPr>
                    </a:p>
                  </a:txBody>
                  <a:tcPr marL="9525" marR="9525" marT="9525" marB="0" anchor="ctr"/>
                </a:tc>
              </a:tr>
              <a:tr h="295275">
                <a:tc>
                  <a:txBody>
                    <a:bodyPr/>
                    <a:lstStyle/>
                    <a:p>
                      <a:pPr algn="l" fontAlgn="ctr"/>
                      <a:r>
                        <a:rPr lang="es-ES" sz="1000" u="none" strike="noStrike">
                          <a:effectLst/>
                        </a:rPr>
                        <a:t>9</a:t>
                      </a:r>
                      <a:endParaRPr lang="es-ES" sz="1000" b="0" i="0" u="none" strike="noStrike">
                        <a:solidFill>
                          <a:srgbClr val="000000"/>
                        </a:solidFill>
                        <a:effectLst/>
                        <a:latin typeface="Arial"/>
                      </a:endParaRPr>
                    </a:p>
                  </a:txBody>
                  <a:tcPr marL="9525" marR="9525" marT="9525" marB="0" anchor="ctr"/>
                </a:tc>
                <a:tc>
                  <a:txBody>
                    <a:bodyPr/>
                    <a:lstStyle/>
                    <a:p>
                      <a:pPr algn="l" fontAlgn="ctr"/>
                      <a:r>
                        <a:rPr lang="es-ES" sz="1000" u="none" strike="noStrike" dirty="0">
                          <a:effectLst/>
                        </a:rPr>
                        <a:t>APLICACIÓN DEL FINANCIAMIENTO </a:t>
                      </a:r>
                      <a:endParaRPr lang="es-ES" sz="1000" b="0" i="0" u="none" strike="noStrike" dirty="0">
                        <a:solidFill>
                          <a:srgbClr val="000000"/>
                        </a:solidFill>
                        <a:effectLst/>
                        <a:latin typeface="Arial"/>
                      </a:endParaRPr>
                    </a:p>
                  </a:txBody>
                  <a:tcPr marL="9525" marR="9525" marT="9525" marB="0" anchor="ctr"/>
                </a:tc>
                <a:tc>
                  <a:txBody>
                    <a:bodyPr/>
                    <a:lstStyle/>
                    <a:p>
                      <a:pPr algn="r" fontAlgn="ctr"/>
                      <a:r>
                        <a:rPr lang="es-ES" sz="1000" u="none" strike="noStrike">
                          <a:effectLst/>
                        </a:rPr>
                        <a:t>2,81%</a:t>
                      </a:r>
                      <a:endParaRPr lang="es-ES" sz="1000" b="0" i="0" u="none" strike="noStrike">
                        <a:solidFill>
                          <a:srgbClr val="000000"/>
                        </a:solidFill>
                        <a:effectLst/>
                        <a:latin typeface="Arial"/>
                      </a:endParaRPr>
                    </a:p>
                  </a:txBody>
                  <a:tcPr marL="9525" marR="9525" marT="9525" marB="0" anchor="ctr"/>
                </a:tc>
                <a:tc>
                  <a:txBody>
                    <a:bodyPr/>
                    <a:lstStyle/>
                    <a:p>
                      <a:pPr algn="r" fontAlgn="ctr"/>
                      <a:r>
                        <a:rPr lang="es-ES" sz="1000" u="none" strike="noStrike">
                          <a:effectLst/>
                        </a:rPr>
                        <a:t>4,58%</a:t>
                      </a:r>
                      <a:endParaRPr lang="es-ES" sz="1000" b="0" i="0" u="none" strike="noStrike">
                        <a:solidFill>
                          <a:srgbClr val="000000"/>
                        </a:solidFill>
                        <a:effectLst/>
                        <a:latin typeface="Arial"/>
                      </a:endParaRPr>
                    </a:p>
                  </a:txBody>
                  <a:tcPr marL="9525" marR="9525" marT="9525" marB="0" anchor="ctr"/>
                </a:tc>
              </a:tr>
              <a:tr h="295275">
                <a:tc>
                  <a:txBody>
                    <a:bodyPr/>
                    <a:lstStyle/>
                    <a:p>
                      <a:pPr algn="l" fontAlgn="b"/>
                      <a:r>
                        <a:rPr lang="es-ES" sz="1000" b="1" u="none" strike="noStrike" dirty="0">
                          <a:effectLst/>
                        </a:rPr>
                        <a:t> </a:t>
                      </a:r>
                      <a:endParaRPr lang="es-ES" sz="1000" b="1" i="0" u="none" strike="noStrike" dirty="0">
                        <a:solidFill>
                          <a:srgbClr val="000000"/>
                        </a:solidFill>
                        <a:effectLst/>
                        <a:latin typeface="MS Sans Serif"/>
                      </a:endParaRPr>
                    </a:p>
                  </a:txBody>
                  <a:tcPr marL="9525" marR="9525" marT="9525" marB="0" anchor="b"/>
                </a:tc>
                <a:tc>
                  <a:txBody>
                    <a:bodyPr/>
                    <a:lstStyle/>
                    <a:p>
                      <a:pPr algn="l" fontAlgn="b"/>
                      <a:r>
                        <a:rPr lang="es-ES" sz="1000" b="1" u="none" strike="noStrike" dirty="0">
                          <a:effectLst/>
                        </a:rPr>
                        <a:t>TOTAL</a:t>
                      </a:r>
                      <a:endParaRPr lang="es-ES" sz="1000" b="1" i="0" u="none" strike="noStrike" dirty="0">
                        <a:solidFill>
                          <a:srgbClr val="000000"/>
                        </a:solidFill>
                        <a:effectLst/>
                        <a:latin typeface="MS Sans Serif"/>
                      </a:endParaRPr>
                    </a:p>
                  </a:txBody>
                  <a:tcPr marL="9525" marR="9525" marT="9525" marB="0" anchor="b"/>
                </a:tc>
                <a:tc>
                  <a:txBody>
                    <a:bodyPr/>
                    <a:lstStyle/>
                    <a:p>
                      <a:pPr algn="r" fontAlgn="ctr"/>
                      <a:r>
                        <a:rPr lang="es-ES" sz="1000" b="1" u="none" strike="noStrike" dirty="0">
                          <a:effectLst/>
                        </a:rPr>
                        <a:t>100%</a:t>
                      </a:r>
                      <a:endParaRPr lang="es-ES" sz="1000" b="1" i="0" u="none" strike="noStrike" dirty="0">
                        <a:solidFill>
                          <a:srgbClr val="000000"/>
                        </a:solidFill>
                        <a:effectLst/>
                        <a:latin typeface="MS Sans Serif"/>
                      </a:endParaRPr>
                    </a:p>
                  </a:txBody>
                  <a:tcPr marL="9525" marR="9525" marT="9525" marB="0" anchor="ctr"/>
                </a:tc>
                <a:tc>
                  <a:txBody>
                    <a:bodyPr/>
                    <a:lstStyle/>
                    <a:p>
                      <a:pPr algn="r" fontAlgn="ctr"/>
                      <a:r>
                        <a:rPr lang="es-ES" sz="1000" b="1" u="none" strike="noStrike" dirty="0">
                          <a:effectLst/>
                        </a:rPr>
                        <a:t>100%</a:t>
                      </a:r>
                      <a:endParaRPr lang="es-ES" sz="1000" b="1" i="0" u="none" strike="noStrike" dirty="0">
                        <a:solidFill>
                          <a:srgbClr val="000000"/>
                        </a:solidFill>
                        <a:effectLst/>
                        <a:latin typeface="MS Sans Serif"/>
                      </a:endParaRPr>
                    </a:p>
                  </a:txBody>
                  <a:tcPr marL="9525" marR="9525" marT="9525" marB="0" anchor="ctr"/>
                </a:tc>
              </a:tr>
            </a:tbl>
          </a:graphicData>
        </a:graphic>
      </p:graphicFrame>
      <p:graphicFrame>
        <p:nvGraphicFramePr>
          <p:cNvPr id="10" name="9 Gráfico"/>
          <p:cNvGraphicFramePr/>
          <p:nvPr>
            <p:extLst>
              <p:ext uri="{D42A27DB-BD31-4B8C-83A1-F6EECF244321}">
                <p14:modId xmlns:p14="http://schemas.microsoft.com/office/powerpoint/2010/main" val="1211843007"/>
              </p:ext>
            </p:extLst>
          </p:nvPr>
        </p:nvGraphicFramePr>
        <p:xfrm>
          <a:off x="251520" y="3573016"/>
          <a:ext cx="4176464"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10 Gráfico"/>
          <p:cNvGraphicFramePr/>
          <p:nvPr>
            <p:extLst>
              <p:ext uri="{D42A27DB-BD31-4B8C-83A1-F6EECF244321}">
                <p14:modId xmlns:p14="http://schemas.microsoft.com/office/powerpoint/2010/main" val="2871286029"/>
              </p:ext>
            </p:extLst>
          </p:nvPr>
        </p:nvGraphicFramePr>
        <p:xfrm>
          <a:off x="4558353" y="3573016"/>
          <a:ext cx="4190111"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7645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5793507"/>
          </a:xfrm>
        </p:spPr>
        <p:txBody>
          <a:bodyPr/>
          <a:lstStyle/>
          <a:p>
            <a:pPr marL="0" indent="0">
              <a:buNone/>
            </a:pPr>
            <a:r>
              <a:rPr lang="es-ES" b="1" dirty="0" smtClean="0"/>
              <a:t>ESTADO DE SITUACIÓN FINANCIERA</a:t>
            </a:r>
          </a:p>
          <a:p>
            <a:pPr marL="0" indent="0">
              <a:buNone/>
            </a:pPr>
            <a:endParaRPr lang="es-ES" b="1" dirty="0"/>
          </a:p>
          <a:p>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4135372942"/>
              </p:ext>
            </p:extLst>
          </p:nvPr>
        </p:nvGraphicFramePr>
        <p:xfrm>
          <a:off x="1979712" y="1340768"/>
          <a:ext cx="4896544" cy="4464491"/>
        </p:xfrm>
        <a:graphic>
          <a:graphicData uri="http://schemas.openxmlformats.org/drawingml/2006/table">
            <a:tbl>
              <a:tblPr>
                <a:tableStyleId>{284E427A-3D55-4303-BF80-6455036E1DE7}</a:tableStyleId>
              </a:tblPr>
              <a:tblGrid>
                <a:gridCol w="794894"/>
                <a:gridCol w="2162110"/>
                <a:gridCol w="969770"/>
                <a:gridCol w="969770"/>
              </a:tblGrid>
              <a:tr h="423069">
                <a:tc>
                  <a:txBody>
                    <a:bodyPr/>
                    <a:lstStyle/>
                    <a:p>
                      <a:pPr algn="ctr" fontAlgn="ctr"/>
                      <a:r>
                        <a:rPr lang="es-ES" sz="1100" b="1" u="none" strike="noStrike" dirty="0">
                          <a:effectLst/>
                        </a:rPr>
                        <a:t>CUENTA</a:t>
                      </a:r>
                      <a:endParaRPr lang="es-ES" sz="1100" b="1" i="0" u="none" strike="noStrike" dirty="0">
                        <a:solidFill>
                          <a:srgbClr val="000000"/>
                        </a:solidFill>
                        <a:effectLst/>
                        <a:latin typeface="MS Sans Serif"/>
                      </a:endParaRPr>
                    </a:p>
                  </a:txBody>
                  <a:tcPr marL="9525" marR="9525" marT="9525" marB="0" anchor="ctr"/>
                </a:tc>
                <a:tc>
                  <a:txBody>
                    <a:bodyPr/>
                    <a:lstStyle/>
                    <a:p>
                      <a:pPr algn="ctr" fontAlgn="ctr"/>
                      <a:r>
                        <a:rPr lang="es-ES" sz="1100" b="1" u="none" strike="noStrike">
                          <a:effectLst/>
                        </a:rPr>
                        <a:t>DENOMINACION </a:t>
                      </a:r>
                      <a:endParaRPr lang="es-ES" sz="1100" b="1" i="0" u="none" strike="noStrike">
                        <a:solidFill>
                          <a:srgbClr val="000000"/>
                        </a:solidFill>
                        <a:effectLst/>
                        <a:latin typeface="MS Sans Serif"/>
                      </a:endParaRPr>
                    </a:p>
                  </a:txBody>
                  <a:tcPr marL="9525" marR="9525" marT="9525" marB="0" anchor="ctr"/>
                </a:tc>
                <a:tc>
                  <a:txBody>
                    <a:bodyPr/>
                    <a:lstStyle/>
                    <a:p>
                      <a:pPr algn="ctr" fontAlgn="ctr"/>
                      <a:r>
                        <a:rPr lang="es-ES" sz="1100" b="1" u="none" strike="noStrike">
                          <a:effectLst/>
                        </a:rPr>
                        <a:t>2013</a:t>
                      </a:r>
                      <a:endParaRPr lang="es-ES" sz="1100" b="1" i="0" u="none" strike="noStrike">
                        <a:solidFill>
                          <a:srgbClr val="000000"/>
                        </a:solidFill>
                        <a:effectLst/>
                        <a:latin typeface="MS Sans Serif"/>
                      </a:endParaRPr>
                    </a:p>
                  </a:txBody>
                  <a:tcPr marL="9525" marR="9525" marT="9525" marB="0" anchor="ctr"/>
                </a:tc>
                <a:tc>
                  <a:txBody>
                    <a:bodyPr/>
                    <a:lstStyle/>
                    <a:p>
                      <a:pPr algn="ctr" fontAlgn="ctr"/>
                      <a:r>
                        <a:rPr lang="es-ES" sz="1100" b="1" u="none" strike="noStrike" dirty="0">
                          <a:effectLst/>
                        </a:rPr>
                        <a:t>2014</a:t>
                      </a:r>
                      <a:endParaRPr lang="es-ES" sz="1100" b="1" i="0" u="none" strike="noStrike" dirty="0">
                        <a:solidFill>
                          <a:srgbClr val="000000"/>
                        </a:solidFill>
                        <a:effectLst/>
                        <a:latin typeface="MS Sans Serif"/>
                      </a:endParaRPr>
                    </a:p>
                  </a:txBody>
                  <a:tcPr marL="9525" marR="9525" marT="9525" marB="0" anchor="ctr"/>
                </a:tc>
              </a:tr>
              <a:tr h="367402">
                <a:tc>
                  <a:txBody>
                    <a:bodyPr/>
                    <a:lstStyle/>
                    <a:p>
                      <a:pPr algn="r" fontAlgn="b"/>
                      <a:r>
                        <a:rPr lang="es-ES" sz="1100" b="1" u="none" strike="noStrike" dirty="0">
                          <a:effectLst/>
                        </a:rPr>
                        <a:t>1</a:t>
                      </a:r>
                      <a:endParaRPr lang="es-ES" sz="1100" b="1" i="0" u="none" strike="noStrike" dirty="0">
                        <a:solidFill>
                          <a:srgbClr val="000000"/>
                        </a:solidFill>
                        <a:effectLst/>
                        <a:latin typeface="MS Sans Serif"/>
                      </a:endParaRPr>
                    </a:p>
                  </a:txBody>
                  <a:tcPr marL="9525" marR="9525" marT="9525" marB="0" anchor="b"/>
                </a:tc>
                <a:tc>
                  <a:txBody>
                    <a:bodyPr/>
                    <a:lstStyle/>
                    <a:p>
                      <a:pPr algn="l" fontAlgn="b"/>
                      <a:r>
                        <a:rPr lang="es-ES" sz="1100" b="1" u="none" strike="noStrike">
                          <a:effectLst/>
                        </a:rPr>
                        <a:t>ACTIVOS</a:t>
                      </a:r>
                      <a:endParaRPr lang="es-ES" sz="1100" b="1" i="0" u="none" strike="noStrike">
                        <a:solidFill>
                          <a:srgbClr val="000000"/>
                        </a:solidFill>
                        <a:effectLst/>
                        <a:latin typeface="MS Sans Serif"/>
                      </a:endParaRPr>
                    </a:p>
                  </a:txBody>
                  <a:tcPr marL="9525" marR="9525" marT="9525" marB="0" anchor="b"/>
                </a:tc>
                <a:tc>
                  <a:txBody>
                    <a:bodyPr/>
                    <a:lstStyle/>
                    <a:p>
                      <a:pPr algn="r" fontAlgn="b"/>
                      <a:r>
                        <a:rPr lang="es-ES" sz="1100" b="1" u="none" strike="noStrike" dirty="0">
                          <a:effectLst/>
                        </a:rPr>
                        <a:t>100%</a:t>
                      </a:r>
                      <a:endParaRPr lang="es-ES" sz="1100" b="1" i="0" u="none" strike="noStrike" dirty="0">
                        <a:solidFill>
                          <a:srgbClr val="000000"/>
                        </a:solidFill>
                        <a:effectLst/>
                        <a:latin typeface="Calibri"/>
                      </a:endParaRPr>
                    </a:p>
                  </a:txBody>
                  <a:tcPr marL="9525" marR="9525" marT="9525" marB="0" anchor="b"/>
                </a:tc>
                <a:tc>
                  <a:txBody>
                    <a:bodyPr/>
                    <a:lstStyle/>
                    <a:p>
                      <a:pPr algn="r" fontAlgn="b"/>
                      <a:r>
                        <a:rPr lang="es-ES" sz="1100" b="1" u="none" strike="noStrike" dirty="0">
                          <a:effectLst/>
                        </a:rPr>
                        <a:t>100%</a:t>
                      </a:r>
                      <a:endParaRPr lang="es-ES" sz="1100" b="1" i="0" u="none" strike="noStrike" dirty="0">
                        <a:solidFill>
                          <a:srgbClr val="000000"/>
                        </a:solidFill>
                        <a:effectLst/>
                        <a:latin typeface="Calibri"/>
                      </a:endParaRPr>
                    </a:p>
                  </a:txBody>
                  <a:tcPr marL="9525" marR="9525" marT="9525" marB="0" anchor="b"/>
                </a:tc>
              </a:tr>
              <a:tr h="367402">
                <a:tc>
                  <a:txBody>
                    <a:bodyPr/>
                    <a:lstStyle/>
                    <a:p>
                      <a:pPr algn="l" fontAlgn="b"/>
                      <a:r>
                        <a:rPr lang="es-ES" sz="1100" u="none" strike="noStrike" dirty="0">
                          <a:effectLst/>
                        </a:rPr>
                        <a:t> </a:t>
                      </a:r>
                      <a:endParaRPr lang="es-ES" sz="1100" b="0" i="0" u="none" strike="noStrike" dirty="0">
                        <a:solidFill>
                          <a:srgbClr val="000000"/>
                        </a:solidFill>
                        <a:effectLst/>
                        <a:latin typeface="MS Sans Serif"/>
                      </a:endParaRPr>
                    </a:p>
                  </a:txBody>
                  <a:tcPr marL="9525" marR="9525" marT="9525" marB="0" anchor="b"/>
                </a:tc>
                <a:tc>
                  <a:txBody>
                    <a:bodyPr/>
                    <a:lstStyle/>
                    <a:p>
                      <a:pPr algn="l" fontAlgn="b"/>
                      <a:r>
                        <a:rPr lang="es-ES" sz="1100" u="none" strike="noStrike" dirty="0">
                          <a:effectLst/>
                        </a:rPr>
                        <a:t>CORRIENTES</a:t>
                      </a:r>
                      <a:endParaRPr lang="es-ES" sz="1100" b="0" i="0" u="none" strike="noStrike" dirty="0">
                        <a:solidFill>
                          <a:srgbClr val="000000"/>
                        </a:solidFill>
                        <a:effectLst/>
                        <a:latin typeface="MS Sans Serif"/>
                      </a:endParaRPr>
                    </a:p>
                  </a:txBody>
                  <a:tcPr marL="9525" marR="9525" marT="9525" marB="0" anchor="b"/>
                </a:tc>
                <a:tc>
                  <a:txBody>
                    <a:bodyPr/>
                    <a:lstStyle/>
                    <a:p>
                      <a:pPr algn="r" fontAlgn="b"/>
                      <a:r>
                        <a:rPr lang="es-ES" sz="1100" u="none" strike="noStrike">
                          <a:effectLst/>
                        </a:rPr>
                        <a:t>63,83%</a:t>
                      </a:r>
                      <a:endParaRPr lang="es-ES" sz="1100" b="0" i="0" u="none" strike="noStrike">
                        <a:solidFill>
                          <a:srgbClr val="000000"/>
                        </a:solidFill>
                        <a:effectLst/>
                        <a:latin typeface="Calibri"/>
                      </a:endParaRPr>
                    </a:p>
                  </a:txBody>
                  <a:tcPr marL="9525" marR="9525" marT="9525" marB="0" anchor="b"/>
                </a:tc>
                <a:tc>
                  <a:txBody>
                    <a:bodyPr/>
                    <a:lstStyle/>
                    <a:p>
                      <a:pPr algn="r" fontAlgn="b"/>
                      <a:r>
                        <a:rPr lang="es-ES" sz="1100" u="none" strike="noStrike">
                          <a:effectLst/>
                        </a:rPr>
                        <a:t>31,91%</a:t>
                      </a:r>
                      <a:endParaRPr lang="es-ES" sz="1100" b="0" i="0" u="none" strike="noStrike">
                        <a:solidFill>
                          <a:srgbClr val="000000"/>
                        </a:solidFill>
                        <a:effectLst/>
                        <a:latin typeface="Calibri"/>
                      </a:endParaRPr>
                    </a:p>
                  </a:txBody>
                  <a:tcPr marL="9525" marR="9525" marT="9525" marB="0" anchor="b"/>
                </a:tc>
              </a:tr>
              <a:tr h="367402">
                <a:tc>
                  <a:txBody>
                    <a:bodyPr/>
                    <a:lstStyle/>
                    <a:p>
                      <a:pPr algn="l" fontAlgn="b"/>
                      <a:r>
                        <a:rPr lang="es-ES" sz="1100" u="none" strike="noStrike" dirty="0">
                          <a:effectLst/>
                        </a:rPr>
                        <a:t> </a:t>
                      </a:r>
                      <a:endParaRPr lang="es-ES" sz="1100" b="0" i="0" u="none" strike="noStrike" dirty="0">
                        <a:solidFill>
                          <a:srgbClr val="000000"/>
                        </a:solidFill>
                        <a:effectLst/>
                        <a:latin typeface="MS Sans Serif"/>
                      </a:endParaRPr>
                    </a:p>
                  </a:txBody>
                  <a:tcPr marL="9525" marR="9525" marT="9525" marB="0" anchor="b"/>
                </a:tc>
                <a:tc>
                  <a:txBody>
                    <a:bodyPr/>
                    <a:lstStyle/>
                    <a:p>
                      <a:pPr algn="l" fontAlgn="b"/>
                      <a:r>
                        <a:rPr lang="es-ES" sz="1100" u="none" strike="noStrike" dirty="0">
                          <a:effectLst/>
                        </a:rPr>
                        <a:t>LARGO PLAZO</a:t>
                      </a:r>
                      <a:endParaRPr lang="es-ES" sz="1100" b="0" i="0" u="none" strike="noStrike" dirty="0">
                        <a:solidFill>
                          <a:srgbClr val="000000"/>
                        </a:solidFill>
                        <a:effectLst/>
                        <a:latin typeface="MS Sans Serif"/>
                      </a:endParaRPr>
                    </a:p>
                  </a:txBody>
                  <a:tcPr marL="9525" marR="9525" marT="9525" marB="0" anchor="b"/>
                </a:tc>
                <a:tc>
                  <a:txBody>
                    <a:bodyPr/>
                    <a:lstStyle/>
                    <a:p>
                      <a:pPr algn="r" fontAlgn="b"/>
                      <a:r>
                        <a:rPr lang="es-ES" sz="1100" u="none" strike="noStrike">
                          <a:effectLst/>
                        </a:rPr>
                        <a:t>0,20%</a:t>
                      </a:r>
                      <a:endParaRPr lang="es-ES" sz="1100" b="0" i="0" u="none" strike="noStrike">
                        <a:solidFill>
                          <a:srgbClr val="000000"/>
                        </a:solidFill>
                        <a:effectLst/>
                        <a:latin typeface="Calibri"/>
                      </a:endParaRPr>
                    </a:p>
                  </a:txBody>
                  <a:tcPr marL="9525" marR="9525" marT="9525" marB="0" anchor="b"/>
                </a:tc>
                <a:tc>
                  <a:txBody>
                    <a:bodyPr/>
                    <a:lstStyle/>
                    <a:p>
                      <a:pPr algn="r" fontAlgn="b"/>
                      <a:r>
                        <a:rPr lang="es-ES" sz="1100" u="none" strike="noStrike" dirty="0">
                          <a:effectLst/>
                        </a:rPr>
                        <a:t>1,32%</a:t>
                      </a:r>
                      <a:endParaRPr lang="es-ES" sz="1100" b="0" i="0" u="none" strike="noStrike" dirty="0">
                        <a:solidFill>
                          <a:srgbClr val="000000"/>
                        </a:solidFill>
                        <a:effectLst/>
                        <a:latin typeface="Calibri"/>
                      </a:endParaRPr>
                    </a:p>
                  </a:txBody>
                  <a:tcPr marL="9525" marR="9525" marT="9525" marB="0" anchor="b"/>
                </a:tc>
              </a:tr>
              <a:tr h="367402">
                <a:tc>
                  <a:txBody>
                    <a:bodyPr/>
                    <a:lstStyle/>
                    <a:p>
                      <a:pPr algn="l" fontAlgn="b"/>
                      <a:r>
                        <a:rPr lang="es-ES" sz="1100" u="none" strike="noStrike" dirty="0">
                          <a:effectLst/>
                        </a:rPr>
                        <a:t> </a:t>
                      </a:r>
                      <a:endParaRPr lang="es-ES" sz="1100" b="0" i="0" u="none" strike="noStrike" dirty="0">
                        <a:solidFill>
                          <a:srgbClr val="000000"/>
                        </a:solidFill>
                        <a:effectLst/>
                        <a:latin typeface="MS Sans Serif"/>
                      </a:endParaRPr>
                    </a:p>
                  </a:txBody>
                  <a:tcPr marL="9525" marR="9525" marT="9525" marB="0" anchor="b"/>
                </a:tc>
                <a:tc>
                  <a:txBody>
                    <a:bodyPr/>
                    <a:lstStyle/>
                    <a:p>
                      <a:pPr algn="l" fontAlgn="b"/>
                      <a:r>
                        <a:rPr lang="es-ES" sz="1100" u="none" strike="noStrike">
                          <a:effectLst/>
                        </a:rPr>
                        <a:t>FIJOS</a:t>
                      </a:r>
                      <a:endParaRPr lang="es-ES" sz="1100" b="0" i="0" u="none" strike="noStrike">
                        <a:solidFill>
                          <a:srgbClr val="000000"/>
                        </a:solidFill>
                        <a:effectLst/>
                        <a:latin typeface="MS Sans Serif"/>
                      </a:endParaRPr>
                    </a:p>
                  </a:txBody>
                  <a:tcPr marL="9525" marR="9525" marT="9525" marB="0" anchor="b"/>
                </a:tc>
                <a:tc>
                  <a:txBody>
                    <a:bodyPr/>
                    <a:lstStyle/>
                    <a:p>
                      <a:pPr algn="r" fontAlgn="b"/>
                      <a:r>
                        <a:rPr lang="es-ES" sz="1100" u="none" strike="noStrike">
                          <a:effectLst/>
                        </a:rPr>
                        <a:t>35,97%</a:t>
                      </a:r>
                      <a:endParaRPr lang="es-ES" sz="1100" b="0" i="0" u="none" strike="noStrike">
                        <a:solidFill>
                          <a:srgbClr val="000000"/>
                        </a:solidFill>
                        <a:effectLst/>
                        <a:latin typeface="Calibri"/>
                      </a:endParaRPr>
                    </a:p>
                  </a:txBody>
                  <a:tcPr marL="9525" marR="9525" marT="9525" marB="0" anchor="b"/>
                </a:tc>
                <a:tc>
                  <a:txBody>
                    <a:bodyPr/>
                    <a:lstStyle/>
                    <a:p>
                      <a:pPr algn="r" fontAlgn="b"/>
                      <a:r>
                        <a:rPr lang="es-ES" sz="1100" u="none" strike="noStrike">
                          <a:effectLst/>
                        </a:rPr>
                        <a:t>66,76%</a:t>
                      </a:r>
                      <a:endParaRPr lang="es-ES" sz="1100" b="0" i="0" u="none" strike="noStrike">
                        <a:solidFill>
                          <a:srgbClr val="000000"/>
                        </a:solidFill>
                        <a:effectLst/>
                        <a:latin typeface="Calibri"/>
                      </a:endParaRPr>
                    </a:p>
                  </a:txBody>
                  <a:tcPr marL="9525" marR="9525" marT="9525" marB="0" anchor="b"/>
                </a:tc>
              </a:tr>
              <a:tr h="367402">
                <a:tc>
                  <a:txBody>
                    <a:bodyPr/>
                    <a:lstStyle/>
                    <a:p>
                      <a:pPr algn="r" fontAlgn="b"/>
                      <a:r>
                        <a:rPr lang="es-ES" sz="1100" b="1" u="none" strike="noStrike" dirty="0">
                          <a:effectLst/>
                        </a:rPr>
                        <a:t>2</a:t>
                      </a:r>
                      <a:endParaRPr lang="es-ES" sz="1100" b="1" i="0" u="none" strike="noStrike" dirty="0">
                        <a:solidFill>
                          <a:srgbClr val="000000"/>
                        </a:solidFill>
                        <a:effectLst/>
                        <a:latin typeface="MS Sans Serif"/>
                      </a:endParaRPr>
                    </a:p>
                  </a:txBody>
                  <a:tcPr marL="9525" marR="9525" marT="9525" marB="0" anchor="b"/>
                </a:tc>
                <a:tc>
                  <a:txBody>
                    <a:bodyPr/>
                    <a:lstStyle/>
                    <a:p>
                      <a:pPr algn="l" fontAlgn="b"/>
                      <a:r>
                        <a:rPr lang="es-ES" sz="1100" b="1" u="none" strike="noStrike" dirty="0">
                          <a:effectLst/>
                        </a:rPr>
                        <a:t>PASIVO</a:t>
                      </a:r>
                      <a:endParaRPr lang="es-ES" sz="1100" b="1" i="0" u="none" strike="noStrike" dirty="0">
                        <a:solidFill>
                          <a:srgbClr val="000000"/>
                        </a:solidFill>
                        <a:effectLst/>
                        <a:latin typeface="MS Sans Serif"/>
                      </a:endParaRPr>
                    </a:p>
                  </a:txBody>
                  <a:tcPr marL="9525" marR="9525" marT="9525" marB="0" anchor="b"/>
                </a:tc>
                <a:tc>
                  <a:txBody>
                    <a:bodyPr/>
                    <a:lstStyle/>
                    <a:p>
                      <a:pPr algn="r" fontAlgn="b"/>
                      <a:r>
                        <a:rPr lang="es-ES" sz="1100" b="1" u="none" strike="noStrike" dirty="0">
                          <a:effectLst/>
                        </a:rPr>
                        <a:t>0,35%</a:t>
                      </a:r>
                      <a:endParaRPr lang="es-ES" sz="1100" b="1" i="0" u="none" strike="noStrike" dirty="0">
                        <a:solidFill>
                          <a:srgbClr val="000000"/>
                        </a:solidFill>
                        <a:effectLst/>
                        <a:latin typeface="Calibri"/>
                      </a:endParaRPr>
                    </a:p>
                  </a:txBody>
                  <a:tcPr marL="9525" marR="9525" marT="9525" marB="0" anchor="b"/>
                </a:tc>
                <a:tc>
                  <a:txBody>
                    <a:bodyPr/>
                    <a:lstStyle/>
                    <a:p>
                      <a:pPr algn="r" fontAlgn="b"/>
                      <a:r>
                        <a:rPr lang="es-ES" sz="1100" b="1" u="none" strike="noStrike" dirty="0">
                          <a:effectLst/>
                        </a:rPr>
                        <a:t>16,32%</a:t>
                      </a:r>
                      <a:endParaRPr lang="es-ES" sz="1100" b="1" i="0" u="none" strike="noStrike" dirty="0">
                        <a:solidFill>
                          <a:srgbClr val="000000"/>
                        </a:solidFill>
                        <a:effectLst/>
                        <a:latin typeface="Calibri"/>
                      </a:endParaRPr>
                    </a:p>
                  </a:txBody>
                  <a:tcPr marL="9525" marR="9525" marT="9525" marB="0" anchor="b"/>
                </a:tc>
              </a:tr>
              <a:tr h="367402">
                <a:tc>
                  <a:txBody>
                    <a:bodyPr/>
                    <a:lstStyle/>
                    <a:p>
                      <a:pPr algn="l" fontAlgn="b"/>
                      <a:r>
                        <a:rPr lang="es-ES" sz="1100" u="none" strike="noStrike" dirty="0">
                          <a:effectLst/>
                        </a:rPr>
                        <a:t> </a:t>
                      </a:r>
                      <a:endParaRPr lang="es-ES" sz="1100" b="0" i="0" u="none" strike="noStrike" dirty="0">
                        <a:solidFill>
                          <a:srgbClr val="000000"/>
                        </a:solidFill>
                        <a:effectLst/>
                        <a:latin typeface="MS Sans Serif"/>
                      </a:endParaRPr>
                    </a:p>
                  </a:txBody>
                  <a:tcPr marL="9525" marR="9525" marT="9525" marB="0" anchor="b"/>
                </a:tc>
                <a:tc>
                  <a:txBody>
                    <a:bodyPr/>
                    <a:lstStyle/>
                    <a:p>
                      <a:pPr algn="l" fontAlgn="b"/>
                      <a:r>
                        <a:rPr lang="es-ES" sz="1100" u="none" strike="noStrike" dirty="0">
                          <a:effectLst/>
                        </a:rPr>
                        <a:t>CORRIENTE</a:t>
                      </a:r>
                      <a:endParaRPr lang="es-ES" sz="1100" b="0" i="0" u="none" strike="noStrike" dirty="0">
                        <a:solidFill>
                          <a:srgbClr val="000000"/>
                        </a:solidFill>
                        <a:effectLst/>
                        <a:latin typeface="MS Sans Serif"/>
                      </a:endParaRPr>
                    </a:p>
                  </a:txBody>
                  <a:tcPr marL="9525" marR="9525" marT="9525" marB="0" anchor="b"/>
                </a:tc>
                <a:tc>
                  <a:txBody>
                    <a:bodyPr/>
                    <a:lstStyle/>
                    <a:p>
                      <a:pPr algn="r" fontAlgn="b"/>
                      <a:r>
                        <a:rPr lang="es-ES" sz="1100" u="none" strike="noStrike">
                          <a:effectLst/>
                        </a:rPr>
                        <a:t>0,35%</a:t>
                      </a:r>
                      <a:endParaRPr lang="es-ES" sz="1100" b="0" i="0" u="none" strike="noStrike">
                        <a:solidFill>
                          <a:srgbClr val="000000"/>
                        </a:solidFill>
                        <a:effectLst/>
                        <a:latin typeface="Calibri"/>
                      </a:endParaRPr>
                    </a:p>
                  </a:txBody>
                  <a:tcPr marL="9525" marR="9525" marT="9525" marB="0" anchor="b"/>
                </a:tc>
                <a:tc>
                  <a:txBody>
                    <a:bodyPr/>
                    <a:lstStyle/>
                    <a:p>
                      <a:pPr algn="r" fontAlgn="b"/>
                      <a:r>
                        <a:rPr lang="es-ES" sz="1100" u="none" strike="noStrike">
                          <a:effectLst/>
                        </a:rPr>
                        <a:t>1,66%</a:t>
                      </a:r>
                      <a:endParaRPr lang="es-ES" sz="1100" b="0" i="0" u="none" strike="noStrike">
                        <a:solidFill>
                          <a:srgbClr val="000000"/>
                        </a:solidFill>
                        <a:effectLst/>
                        <a:latin typeface="Calibri"/>
                      </a:endParaRPr>
                    </a:p>
                  </a:txBody>
                  <a:tcPr marL="9525" marR="9525" marT="9525" marB="0" anchor="b"/>
                </a:tc>
              </a:tr>
              <a:tr h="367402">
                <a:tc>
                  <a:txBody>
                    <a:bodyPr/>
                    <a:lstStyle/>
                    <a:p>
                      <a:pPr algn="l" fontAlgn="b"/>
                      <a:r>
                        <a:rPr lang="es-ES" sz="1100" u="none" strike="noStrike" dirty="0">
                          <a:effectLst/>
                        </a:rPr>
                        <a:t> </a:t>
                      </a:r>
                      <a:endParaRPr lang="es-ES" sz="1100" b="0" i="0" u="none" strike="noStrike" dirty="0">
                        <a:solidFill>
                          <a:srgbClr val="000000"/>
                        </a:solidFill>
                        <a:effectLst/>
                        <a:latin typeface="MS Sans Serif"/>
                      </a:endParaRPr>
                    </a:p>
                  </a:txBody>
                  <a:tcPr marL="9525" marR="9525" marT="9525" marB="0" anchor="b"/>
                </a:tc>
                <a:tc>
                  <a:txBody>
                    <a:bodyPr/>
                    <a:lstStyle/>
                    <a:p>
                      <a:pPr algn="l" fontAlgn="b"/>
                      <a:r>
                        <a:rPr lang="es-ES" sz="1100" u="none" strike="noStrike" dirty="0">
                          <a:effectLst/>
                        </a:rPr>
                        <a:t>LARGO PLAZO</a:t>
                      </a:r>
                      <a:endParaRPr lang="es-ES" sz="1100" b="0" i="0" u="none" strike="noStrike" dirty="0">
                        <a:solidFill>
                          <a:srgbClr val="000000"/>
                        </a:solidFill>
                        <a:effectLst/>
                        <a:latin typeface="MS Sans Serif"/>
                      </a:endParaRPr>
                    </a:p>
                  </a:txBody>
                  <a:tcPr marL="9525" marR="9525" marT="9525" marB="0" anchor="b"/>
                </a:tc>
                <a:tc>
                  <a:txBody>
                    <a:bodyPr/>
                    <a:lstStyle/>
                    <a:p>
                      <a:pPr algn="r" fontAlgn="b"/>
                      <a:r>
                        <a:rPr lang="es-ES" sz="1100" u="none" strike="noStrike">
                          <a:effectLst/>
                        </a:rPr>
                        <a:t>0,00%</a:t>
                      </a:r>
                      <a:endParaRPr lang="es-ES" sz="1100" b="0" i="0" u="none" strike="noStrike">
                        <a:solidFill>
                          <a:srgbClr val="000000"/>
                        </a:solidFill>
                        <a:effectLst/>
                        <a:latin typeface="Calibri"/>
                      </a:endParaRPr>
                    </a:p>
                  </a:txBody>
                  <a:tcPr marL="9525" marR="9525" marT="9525" marB="0" anchor="b"/>
                </a:tc>
                <a:tc>
                  <a:txBody>
                    <a:bodyPr/>
                    <a:lstStyle/>
                    <a:p>
                      <a:pPr algn="r" fontAlgn="b"/>
                      <a:r>
                        <a:rPr lang="es-ES" sz="1100" u="none" strike="noStrike">
                          <a:effectLst/>
                        </a:rPr>
                        <a:t>14,67%</a:t>
                      </a:r>
                      <a:endParaRPr lang="es-ES" sz="1100" b="0" i="0" u="none" strike="noStrike">
                        <a:solidFill>
                          <a:srgbClr val="000000"/>
                        </a:solidFill>
                        <a:effectLst/>
                        <a:latin typeface="Calibri"/>
                      </a:endParaRPr>
                    </a:p>
                  </a:txBody>
                  <a:tcPr marL="9525" marR="9525" marT="9525" marB="0" anchor="b"/>
                </a:tc>
              </a:tr>
              <a:tr h="367402">
                <a:tc>
                  <a:txBody>
                    <a:bodyPr/>
                    <a:lstStyle/>
                    <a:p>
                      <a:pPr algn="r" fontAlgn="b"/>
                      <a:r>
                        <a:rPr lang="es-ES" sz="1100" b="1" u="none" strike="noStrike">
                          <a:effectLst/>
                        </a:rPr>
                        <a:t>3</a:t>
                      </a:r>
                      <a:endParaRPr lang="es-ES" sz="1100" b="1" i="0" u="none" strike="noStrike">
                        <a:solidFill>
                          <a:srgbClr val="000000"/>
                        </a:solidFill>
                        <a:effectLst/>
                        <a:latin typeface="MS Sans Serif"/>
                      </a:endParaRPr>
                    </a:p>
                  </a:txBody>
                  <a:tcPr marL="9525" marR="9525" marT="9525" marB="0" anchor="b"/>
                </a:tc>
                <a:tc>
                  <a:txBody>
                    <a:bodyPr/>
                    <a:lstStyle/>
                    <a:p>
                      <a:pPr algn="l" fontAlgn="b"/>
                      <a:r>
                        <a:rPr lang="es-ES" sz="1100" b="1" u="none" strike="noStrike" dirty="0">
                          <a:effectLst/>
                        </a:rPr>
                        <a:t>PATRIMONIO</a:t>
                      </a:r>
                      <a:endParaRPr lang="es-ES" sz="1100" b="1" i="0" u="none" strike="noStrike" dirty="0">
                        <a:solidFill>
                          <a:srgbClr val="000000"/>
                        </a:solidFill>
                        <a:effectLst/>
                        <a:latin typeface="MS Sans Serif"/>
                      </a:endParaRPr>
                    </a:p>
                  </a:txBody>
                  <a:tcPr marL="9525" marR="9525" marT="9525" marB="0" anchor="b"/>
                </a:tc>
                <a:tc>
                  <a:txBody>
                    <a:bodyPr/>
                    <a:lstStyle/>
                    <a:p>
                      <a:pPr algn="r" fontAlgn="b"/>
                      <a:r>
                        <a:rPr lang="es-ES" sz="1100" b="1" u="none" strike="noStrike" dirty="0">
                          <a:effectLst/>
                        </a:rPr>
                        <a:t>99,65%</a:t>
                      </a:r>
                      <a:endParaRPr lang="es-ES" sz="1100" b="1" i="0" u="none" strike="noStrike" dirty="0">
                        <a:solidFill>
                          <a:srgbClr val="000000"/>
                        </a:solidFill>
                        <a:effectLst/>
                        <a:latin typeface="Calibri"/>
                      </a:endParaRPr>
                    </a:p>
                  </a:txBody>
                  <a:tcPr marL="9525" marR="9525" marT="9525" marB="0" anchor="b"/>
                </a:tc>
                <a:tc>
                  <a:txBody>
                    <a:bodyPr/>
                    <a:lstStyle/>
                    <a:p>
                      <a:pPr algn="r" fontAlgn="b"/>
                      <a:r>
                        <a:rPr lang="es-ES" sz="1100" b="1" u="none" strike="noStrike" dirty="0">
                          <a:effectLst/>
                        </a:rPr>
                        <a:t>83,68%</a:t>
                      </a:r>
                      <a:endParaRPr lang="es-ES" sz="1100" b="1" i="0" u="none" strike="noStrike" dirty="0">
                        <a:solidFill>
                          <a:srgbClr val="000000"/>
                        </a:solidFill>
                        <a:effectLst/>
                        <a:latin typeface="Calibri"/>
                      </a:endParaRPr>
                    </a:p>
                  </a:txBody>
                  <a:tcPr marL="9525" marR="9525" marT="9525" marB="0" anchor="b"/>
                </a:tc>
              </a:tr>
              <a:tr h="367402">
                <a:tc>
                  <a:txBody>
                    <a:bodyPr/>
                    <a:lstStyle/>
                    <a:p>
                      <a:pPr algn="l" fontAlgn="b"/>
                      <a:r>
                        <a:rPr lang="es-ES" sz="1100" u="none" strike="noStrike">
                          <a:effectLst/>
                        </a:rPr>
                        <a:t> </a:t>
                      </a:r>
                      <a:endParaRPr lang="es-ES" sz="1100" b="0" i="0" u="none" strike="noStrike">
                        <a:solidFill>
                          <a:srgbClr val="000000"/>
                        </a:solidFill>
                        <a:effectLst/>
                        <a:latin typeface="MS Sans Serif"/>
                      </a:endParaRPr>
                    </a:p>
                  </a:txBody>
                  <a:tcPr marL="9525" marR="9525" marT="9525" marB="0" anchor="b"/>
                </a:tc>
                <a:tc>
                  <a:txBody>
                    <a:bodyPr/>
                    <a:lstStyle/>
                    <a:p>
                      <a:pPr algn="l" fontAlgn="b"/>
                      <a:r>
                        <a:rPr lang="es-ES" sz="1100" u="none" strike="noStrike" dirty="0">
                          <a:effectLst/>
                        </a:rPr>
                        <a:t>PATRIMONIO PUBLICO</a:t>
                      </a:r>
                      <a:endParaRPr lang="es-ES" sz="1100" b="0" i="0" u="none" strike="noStrike" dirty="0">
                        <a:solidFill>
                          <a:srgbClr val="000000"/>
                        </a:solidFill>
                        <a:effectLst/>
                        <a:latin typeface="MS Sans Serif"/>
                      </a:endParaRPr>
                    </a:p>
                  </a:txBody>
                  <a:tcPr marL="9525" marR="9525" marT="9525" marB="0" anchor="b"/>
                </a:tc>
                <a:tc>
                  <a:txBody>
                    <a:bodyPr/>
                    <a:lstStyle/>
                    <a:p>
                      <a:pPr algn="r" fontAlgn="b"/>
                      <a:r>
                        <a:rPr lang="es-ES" sz="1100" u="none" strike="noStrike">
                          <a:effectLst/>
                        </a:rPr>
                        <a:t>75,47%</a:t>
                      </a:r>
                      <a:endParaRPr lang="es-ES" sz="1100" b="0" i="0" u="none" strike="noStrike">
                        <a:solidFill>
                          <a:srgbClr val="000000"/>
                        </a:solidFill>
                        <a:effectLst/>
                        <a:latin typeface="Calibri"/>
                      </a:endParaRPr>
                    </a:p>
                  </a:txBody>
                  <a:tcPr marL="9525" marR="9525" marT="9525" marB="0" anchor="b"/>
                </a:tc>
                <a:tc>
                  <a:txBody>
                    <a:bodyPr/>
                    <a:lstStyle/>
                    <a:p>
                      <a:pPr algn="r" fontAlgn="b"/>
                      <a:r>
                        <a:rPr lang="es-ES" sz="1100" u="none" strike="noStrike" dirty="0">
                          <a:effectLst/>
                        </a:rPr>
                        <a:t>62,89%</a:t>
                      </a:r>
                      <a:endParaRPr lang="es-ES" sz="1100" b="0" i="0" u="none" strike="noStrike" dirty="0">
                        <a:solidFill>
                          <a:srgbClr val="000000"/>
                        </a:solidFill>
                        <a:effectLst/>
                        <a:latin typeface="Calibri"/>
                      </a:endParaRPr>
                    </a:p>
                  </a:txBody>
                  <a:tcPr marL="9525" marR="9525" marT="9525" marB="0" anchor="b"/>
                </a:tc>
              </a:tr>
              <a:tr h="367402">
                <a:tc>
                  <a:txBody>
                    <a:bodyPr/>
                    <a:lstStyle/>
                    <a:p>
                      <a:pPr algn="l" fontAlgn="b"/>
                      <a:r>
                        <a:rPr lang="es-ES" sz="1100" u="none" strike="noStrike">
                          <a:effectLst/>
                        </a:rPr>
                        <a:t> </a:t>
                      </a:r>
                      <a:endParaRPr lang="es-ES" sz="1100" b="0" i="0" u="none" strike="noStrike">
                        <a:solidFill>
                          <a:srgbClr val="000000"/>
                        </a:solidFill>
                        <a:effectLst/>
                        <a:latin typeface="MS Sans Serif"/>
                      </a:endParaRPr>
                    </a:p>
                  </a:txBody>
                  <a:tcPr marL="9525" marR="9525" marT="9525" marB="0" anchor="b"/>
                </a:tc>
                <a:tc>
                  <a:txBody>
                    <a:bodyPr/>
                    <a:lstStyle/>
                    <a:p>
                      <a:pPr algn="l" fontAlgn="b"/>
                      <a:r>
                        <a:rPr lang="es-ES" sz="1100" u="none" strike="noStrike">
                          <a:effectLst/>
                        </a:rPr>
                        <a:t>RESULTADO DEL EJERCICIO</a:t>
                      </a:r>
                      <a:endParaRPr lang="es-ES" sz="1100" b="0" i="0" u="none" strike="noStrike">
                        <a:solidFill>
                          <a:srgbClr val="000000"/>
                        </a:solidFill>
                        <a:effectLst/>
                        <a:latin typeface="MS Sans Serif"/>
                      </a:endParaRPr>
                    </a:p>
                  </a:txBody>
                  <a:tcPr marL="9525" marR="9525" marT="9525" marB="0" anchor="b"/>
                </a:tc>
                <a:tc>
                  <a:txBody>
                    <a:bodyPr/>
                    <a:lstStyle/>
                    <a:p>
                      <a:pPr algn="r" fontAlgn="b"/>
                      <a:r>
                        <a:rPr lang="es-ES" sz="1100" u="none" strike="noStrike">
                          <a:effectLst/>
                        </a:rPr>
                        <a:t>24,19%</a:t>
                      </a:r>
                      <a:endParaRPr lang="es-ES" sz="1100" b="0" i="0" u="none" strike="noStrike">
                        <a:solidFill>
                          <a:srgbClr val="000000"/>
                        </a:solidFill>
                        <a:effectLst/>
                        <a:latin typeface="Calibri"/>
                      </a:endParaRPr>
                    </a:p>
                  </a:txBody>
                  <a:tcPr marL="9525" marR="9525" marT="9525" marB="0" anchor="b"/>
                </a:tc>
                <a:tc>
                  <a:txBody>
                    <a:bodyPr/>
                    <a:lstStyle/>
                    <a:p>
                      <a:pPr algn="r" fontAlgn="b"/>
                      <a:r>
                        <a:rPr lang="es-ES" sz="1100" u="none" strike="noStrike">
                          <a:effectLst/>
                        </a:rPr>
                        <a:t>20,78%</a:t>
                      </a:r>
                      <a:endParaRPr lang="es-ES" sz="1100" b="0" i="0" u="none" strike="noStrike">
                        <a:solidFill>
                          <a:srgbClr val="000000"/>
                        </a:solidFill>
                        <a:effectLst/>
                        <a:latin typeface="Calibri"/>
                      </a:endParaRPr>
                    </a:p>
                  </a:txBody>
                  <a:tcPr marL="9525" marR="9525" marT="9525" marB="0" anchor="b"/>
                </a:tc>
              </a:tr>
              <a:tr h="367402">
                <a:tc>
                  <a:txBody>
                    <a:bodyPr/>
                    <a:lstStyle/>
                    <a:p>
                      <a:pPr algn="l" fontAlgn="b"/>
                      <a:r>
                        <a:rPr lang="es-ES" sz="1100" u="none" strike="noStrike">
                          <a:effectLst/>
                        </a:rPr>
                        <a:t> </a:t>
                      </a:r>
                      <a:endParaRPr lang="es-ES" sz="1100" b="1" i="0" u="none" strike="noStrike">
                        <a:solidFill>
                          <a:srgbClr val="000000"/>
                        </a:solidFill>
                        <a:effectLst/>
                        <a:latin typeface="MS Sans Serif"/>
                      </a:endParaRPr>
                    </a:p>
                  </a:txBody>
                  <a:tcPr marL="9525" marR="9525" marT="9525" marB="0" anchor="b"/>
                </a:tc>
                <a:tc>
                  <a:txBody>
                    <a:bodyPr/>
                    <a:lstStyle/>
                    <a:p>
                      <a:pPr algn="l" fontAlgn="b"/>
                      <a:r>
                        <a:rPr lang="es-ES" sz="1100" b="1" u="none" strike="noStrike" dirty="0">
                          <a:effectLst/>
                        </a:rPr>
                        <a:t>TOTAL ACTIVO</a:t>
                      </a:r>
                      <a:endParaRPr lang="es-ES" sz="1100" b="1" i="0" u="none" strike="noStrike" dirty="0">
                        <a:solidFill>
                          <a:srgbClr val="000000"/>
                        </a:solidFill>
                        <a:effectLst/>
                        <a:latin typeface="MS Sans Serif"/>
                      </a:endParaRPr>
                    </a:p>
                  </a:txBody>
                  <a:tcPr marL="9525" marR="9525" marT="9525" marB="0" anchor="b"/>
                </a:tc>
                <a:tc>
                  <a:txBody>
                    <a:bodyPr/>
                    <a:lstStyle/>
                    <a:p>
                      <a:pPr algn="r" fontAlgn="b"/>
                      <a:r>
                        <a:rPr lang="es-ES" sz="1100" b="1" u="none" strike="noStrike" dirty="0">
                          <a:effectLst/>
                        </a:rPr>
                        <a:t>100,00%</a:t>
                      </a:r>
                      <a:endParaRPr lang="es-ES" sz="1100" b="1" i="0" u="none" strike="noStrike" dirty="0">
                        <a:solidFill>
                          <a:srgbClr val="000000"/>
                        </a:solidFill>
                        <a:effectLst/>
                        <a:latin typeface="Calibri"/>
                      </a:endParaRPr>
                    </a:p>
                  </a:txBody>
                  <a:tcPr marL="9525" marR="9525" marT="9525" marB="0" anchor="b"/>
                </a:tc>
                <a:tc>
                  <a:txBody>
                    <a:bodyPr/>
                    <a:lstStyle/>
                    <a:p>
                      <a:pPr algn="r" fontAlgn="b"/>
                      <a:r>
                        <a:rPr lang="es-ES" sz="1100" b="1" u="none" strike="noStrike" dirty="0">
                          <a:effectLst/>
                        </a:rPr>
                        <a:t>100,00%</a:t>
                      </a:r>
                      <a:endParaRPr lang="es-ES" sz="1100" b="1"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538248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2737051980"/>
              </p:ext>
            </p:extLst>
          </p:nvPr>
        </p:nvGraphicFramePr>
        <p:xfrm>
          <a:off x="4932040" y="692696"/>
          <a:ext cx="4032448" cy="2376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3294157626"/>
              </p:ext>
            </p:extLst>
          </p:nvPr>
        </p:nvGraphicFramePr>
        <p:xfrm>
          <a:off x="251520" y="692696"/>
          <a:ext cx="4536504" cy="23762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Gráfico"/>
          <p:cNvGraphicFramePr/>
          <p:nvPr>
            <p:extLst>
              <p:ext uri="{D42A27DB-BD31-4B8C-83A1-F6EECF244321}">
                <p14:modId xmlns:p14="http://schemas.microsoft.com/office/powerpoint/2010/main" val="1264159017"/>
              </p:ext>
            </p:extLst>
          </p:nvPr>
        </p:nvGraphicFramePr>
        <p:xfrm>
          <a:off x="179512" y="3284984"/>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6 Gráfico"/>
          <p:cNvGraphicFramePr/>
          <p:nvPr>
            <p:extLst>
              <p:ext uri="{D42A27DB-BD31-4B8C-83A1-F6EECF244321}">
                <p14:modId xmlns:p14="http://schemas.microsoft.com/office/powerpoint/2010/main" val="3286418058"/>
              </p:ext>
            </p:extLst>
          </p:nvPr>
        </p:nvGraphicFramePr>
        <p:xfrm>
          <a:off x="4860032" y="3284984"/>
          <a:ext cx="4104456"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60395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23528" y="2204864"/>
            <a:ext cx="8229600" cy="2160240"/>
          </a:xfrm>
        </p:spPr>
        <p:txBody>
          <a:bodyPr>
            <a:noAutofit/>
          </a:bodyPr>
          <a:lstStyle/>
          <a:p>
            <a:r>
              <a:rPr lang="es-UY" sz="3000" dirty="0" smtClean="0">
                <a:latin typeface="Times New Roman" pitchFamily="18" charset="0"/>
                <a:cs typeface="Times New Roman" pitchFamily="18" charset="0"/>
              </a:rPr>
              <a:t> </a:t>
            </a:r>
            <a:r>
              <a:rPr lang="es-EC" sz="3000" b="1" dirty="0">
                <a:solidFill>
                  <a:srgbClr val="C00000"/>
                </a:solidFill>
                <a:latin typeface="Verdana" pitchFamily="34" charset="0"/>
                <a:ea typeface="+mn-ea"/>
                <a:cs typeface="+mn-cs"/>
              </a:rPr>
              <a:t>PROPUESTA</a:t>
            </a:r>
            <a:r>
              <a:rPr lang="es-EC" sz="3000" b="1" dirty="0">
                <a:solidFill>
                  <a:srgbClr val="C00000"/>
                </a:solidFill>
                <a:latin typeface="Times New Roman" pitchFamily="18" charset="0"/>
                <a:cs typeface="Times New Roman" pitchFamily="18" charset="0"/>
              </a:rPr>
              <a:t> </a:t>
            </a:r>
            <a:r>
              <a:rPr lang="es-EC" sz="3000" b="1" dirty="0">
                <a:solidFill>
                  <a:srgbClr val="C00000"/>
                </a:solidFill>
                <a:latin typeface="Verdana" pitchFamily="34" charset="0"/>
                <a:ea typeface="+mn-ea"/>
                <a:cs typeface="+mn-cs"/>
              </a:rPr>
              <a:t>DE CREACIÓN DE UN MODELO DE </a:t>
            </a:r>
            <a:r>
              <a:rPr lang="es-EC" sz="3000" b="1" dirty="0" smtClean="0">
                <a:solidFill>
                  <a:srgbClr val="C00000"/>
                </a:solidFill>
                <a:latin typeface="Verdana" pitchFamily="34" charset="0"/>
                <a:ea typeface="+mn-ea"/>
                <a:cs typeface="+mn-cs"/>
              </a:rPr>
              <a:t>GESTIÓN </a:t>
            </a:r>
            <a:r>
              <a:rPr lang="es-EC" sz="3000" b="1" dirty="0">
                <a:solidFill>
                  <a:srgbClr val="C00000"/>
                </a:solidFill>
                <a:latin typeface="Verdana" pitchFamily="34" charset="0"/>
                <a:ea typeface="+mn-ea"/>
                <a:cs typeface="+mn-cs"/>
              </a:rPr>
              <a:t>FINANCIERA PARA EL  GOBIERNO AUTÓMO DESCENTRALIZADO PARROQUIAL RURAL “PICAIHUA</a:t>
            </a:r>
            <a:endParaRPr lang="es-ES" sz="3000" b="1" dirty="0">
              <a:solidFill>
                <a:srgbClr val="C00000"/>
              </a:solidFill>
              <a:latin typeface="Verdana" pitchFamily="34" charset="0"/>
              <a:ea typeface="+mn-ea"/>
              <a:cs typeface="+mn-cs"/>
            </a:endParaRPr>
          </a:p>
        </p:txBody>
      </p:sp>
    </p:spTree>
    <p:extLst>
      <p:ext uri="{BB962C8B-B14F-4D97-AF65-F5344CB8AC3E}">
        <p14:creationId xmlns:p14="http://schemas.microsoft.com/office/powerpoint/2010/main" val="3006211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normAutofit/>
          </a:bodyPr>
          <a:lstStyle/>
          <a:p>
            <a:r>
              <a:rPr lang="es-ES" sz="3600" b="1" dirty="0" smtClean="0"/>
              <a:t>ANÁLISIS HORIZONTAL</a:t>
            </a:r>
            <a:endParaRPr lang="es-ES" sz="3600" b="1" dirty="0"/>
          </a:p>
        </p:txBody>
      </p:sp>
      <p:sp>
        <p:nvSpPr>
          <p:cNvPr id="3" name="2 Marcador de contenido"/>
          <p:cNvSpPr>
            <a:spLocks noGrp="1"/>
          </p:cNvSpPr>
          <p:nvPr>
            <p:ph idx="1"/>
          </p:nvPr>
        </p:nvSpPr>
        <p:spPr>
          <a:xfrm>
            <a:off x="467544" y="1196752"/>
            <a:ext cx="8229600" cy="4525963"/>
          </a:xfrm>
        </p:spPr>
        <p:txBody>
          <a:bodyPr/>
          <a:lstStyle/>
          <a:p>
            <a:pPr marL="0" indent="0">
              <a:buNone/>
            </a:pPr>
            <a:r>
              <a:rPr lang="es-ES" b="1" dirty="0" smtClean="0"/>
              <a:t>INGRESOS</a:t>
            </a:r>
            <a:endParaRPr lang="es-ES" b="1" dirty="0"/>
          </a:p>
        </p:txBody>
      </p:sp>
      <p:graphicFrame>
        <p:nvGraphicFramePr>
          <p:cNvPr id="6" name="5 Tabla"/>
          <p:cNvGraphicFramePr>
            <a:graphicFrameLocks noGrp="1"/>
          </p:cNvGraphicFramePr>
          <p:nvPr>
            <p:extLst>
              <p:ext uri="{D42A27DB-BD31-4B8C-83A1-F6EECF244321}">
                <p14:modId xmlns:p14="http://schemas.microsoft.com/office/powerpoint/2010/main" val="1763199261"/>
              </p:ext>
            </p:extLst>
          </p:nvPr>
        </p:nvGraphicFramePr>
        <p:xfrm>
          <a:off x="2411760" y="1556792"/>
          <a:ext cx="5040561" cy="1576712"/>
        </p:xfrm>
        <a:graphic>
          <a:graphicData uri="http://schemas.openxmlformats.org/drawingml/2006/table">
            <a:tbl>
              <a:tblPr>
                <a:tableStyleId>{284E427A-3D55-4303-BF80-6455036E1DE7}</a:tableStyleId>
              </a:tblPr>
              <a:tblGrid>
                <a:gridCol w="790676"/>
                <a:gridCol w="1616844"/>
                <a:gridCol w="1009605"/>
                <a:gridCol w="1623436"/>
              </a:tblGrid>
              <a:tr h="207699">
                <a:tc>
                  <a:txBody>
                    <a:bodyPr/>
                    <a:lstStyle/>
                    <a:p>
                      <a:pPr algn="l" fontAlgn="b"/>
                      <a:endParaRPr lang="es-ES" sz="1100" b="1" i="0" u="none" strike="noStrike" dirty="0">
                        <a:solidFill>
                          <a:srgbClr val="000000"/>
                        </a:solidFill>
                        <a:effectLst/>
                        <a:latin typeface="Calibri"/>
                      </a:endParaRPr>
                    </a:p>
                  </a:txBody>
                  <a:tcPr marL="9525" marR="9525" marT="9525" marB="0" anchor="b"/>
                </a:tc>
                <a:tc>
                  <a:txBody>
                    <a:bodyPr/>
                    <a:lstStyle/>
                    <a:p>
                      <a:pPr algn="l" fontAlgn="b"/>
                      <a:endParaRPr lang="es-ES" sz="1100" b="1" i="0" u="none" strike="noStrike" dirty="0">
                        <a:solidFill>
                          <a:srgbClr val="000000"/>
                        </a:solidFill>
                        <a:effectLst/>
                        <a:latin typeface="Calibri"/>
                      </a:endParaRPr>
                    </a:p>
                  </a:txBody>
                  <a:tcPr marL="9525" marR="9525" marT="9525" marB="0" anchor="b"/>
                </a:tc>
                <a:tc gridSpan="2">
                  <a:txBody>
                    <a:bodyPr/>
                    <a:lstStyle/>
                    <a:p>
                      <a:pPr algn="ctr" fontAlgn="ctr"/>
                      <a:r>
                        <a:rPr lang="es-ES" sz="1200" b="1" u="none" strike="noStrike" dirty="0" smtClean="0">
                          <a:effectLst/>
                        </a:rPr>
                        <a:t>VARIACIÓN</a:t>
                      </a:r>
                      <a:endParaRPr lang="es-ES" sz="1200" b="1" i="0" u="none" strike="noStrike" dirty="0">
                        <a:solidFill>
                          <a:srgbClr val="000000"/>
                        </a:solidFill>
                        <a:effectLst/>
                        <a:latin typeface="Times New Roman"/>
                      </a:endParaRPr>
                    </a:p>
                  </a:txBody>
                  <a:tcPr marL="9525" marR="9525" marT="9525" marB="0" anchor="ctr"/>
                </a:tc>
                <a:tc hMerge="1">
                  <a:txBody>
                    <a:bodyPr/>
                    <a:lstStyle/>
                    <a:p>
                      <a:endParaRPr lang="es-ES"/>
                    </a:p>
                  </a:txBody>
                  <a:tcPr/>
                </a:tc>
              </a:tr>
              <a:tr h="207699">
                <a:tc>
                  <a:txBody>
                    <a:bodyPr/>
                    <a:lstStyle/>
                    <a:p>
                      <a:pPr algn="ctr" fontAlgn="ctr"/>
                      <a:r>
                        <a:rPr lang="es-ES" sz="1200" b="1" u="none" strike="noStrike">
                          <a:effectLst/>
                        </a:rPr>
                        <a:t>CODIGO</a:t>
                      </a:r>
                      <a:endParaRPr lang="es-ES" sz="1200" b="1" i="0" u="none" strike="noStrike">
                        <a:solidFill>
                          <a:srgbClr val="000000"/>
                        </a:solidFill>
                        <a:effectLst/>
                        <a:latin typeface="Times New Roman"/>
                      </a:endParaRPr>
                    </a:p>
                  </a:txBody>
                  <a:tcPr marL="9525" marR="9525" marT="9525" marB="0" anchor="ctr"/>
                </a:tc>
                <a:tc>
                  <a:txBody>
                    <a:bodyPr/>
                    <a:lstStyle/>
                    <a:p>
                      <a:pPr algn="ctr" fontAlgn="ctr"/>
                      <a:r>
                        <a:rPr lang="es-ES" sz="1200" b="1" u="none" strike="noStrike">
                          <a:effectLst/>
                        </a:rPr>
                        <a:t>DENOMINACION </a:t>
                      </a:r>
                      <a:endParaRPr lang="es-ES" sz="1200" b="1" i="0" u="none" strike="noStrike">
                        <a:solidFill>
                          <a:srgbClr val="000000"/>
                        </a:solidFill>
                        <a:effectLst/>
                        <a:latin typeface="Times New Roman"/>
                      </a:endParaRPr>
                    </a:p>
                  </a:txBody>
                  <a:tcPr marL="9525" marR="9525" marT="9525" marB="0" anchor="ctr"/>
                </a:tc>
                <a:tc>
                  <a:txBody>
                    <a:bodyPr/>
                    <a:lstStyle/>
                    <a:p>
                      <a:pPr algn="ctr" fontAlgn="ctr"/>
                      <a:r>
                        <a:rPr lang="es-ES" sz="1200" b="1" u="none" strike="noStrike" dirty="0">
                          <a:effectLst/>
                        </a:rPr>
                        <a:t>Absoluta</a:t>
                      </a:r>
                      <a:endParaRPr lang="es-ES" sz="1200" b="1" i="0" u="none" strike="noStrike" dirty="0">
                        <a:solidFill>
                          <a:srgbClr val="000000"/>
                        </a:solidFill>
                        <a:effectLst/>
                        <a:latin typeface="Times New Roman"/>
                      </a:endParaRPr>
                    </a:p>
                  </a:txBody>
                  <a:tcPr marL="9525" marR="9525" marT="9525" marB="0" anchor="ctr"/>
                </a:tc>
                <a:tc>
                  <a:txBody>
                    <a:bodyPr/>
                    <a:lstStyle/>
                    <a:p>
                      <a:pPr algn="ctr" fontAlgn="ctr"/>
                      <a:r>
                        <a:rPr lang="es-ES" sz="1200" b="1" u="none" strike="noStrike" dirty="0">
                          <a:effectLst/>
                        </a:rPr>
                        <a:t>Relativa</a:t>
                      </a:r>
                      <a:endParaRPr lang="es-ES" sz="1200" b="1" i="0" u="none" strike="noStrike" dirty="0">
                        <a:solidFill>
                          <a:srgbClr val="000000"/>
                        </a:solidFill>
                        <a:effectLst/>
                        <a:latin typeface="Times New Roman"/>
                      </a:endParaRPr>
                    </a:p>
                  </a:txBody>
                  <a:tcPr marL="9525" marR="9525" marT="9525" marB="0" anchor="ctr"/>
                </a:tc>
              </a:tr>
              <a:tr h="289165">
                <a:tc>
                  <a:txBody>
                    <a:bodyPr/>
                    <a:lstStyle/>
                    <a:p>
                      <a:pPr algn="r" fontAlgn="ctr"/>
                      <a:r>
                        <a:rPr lang="es-ES" sz="1200" u="none" strike="noStrike">
                          <a:effectLst/>
                        </a:rPr>
                        <a:t>1</a:t>
                      </a:r>
                      <a:endParaRPr lang="es-ES" sz="1200" b="1" i="0" u="none" strike="noStrike">
                        <a:solidFill>
                          <a:srgbClr val="000000"/>
                        </a:solidFill>
                        <a:effectLst/>
                        <a:latin typeface="Times New Roman"/>
                      </a:endParaRPr>
                    </a:p>
                  </a:txBody>
                  <a:tcPr marL="9525" marR="9525" marT="9525" marB="0" anchor="ctr"/>
                </a:tc>
                <a:tc>
                  <a:txBody>
                    <a:bodyPr/>
                    <a:lstStyle/>
                    <a:p>
                      <a:pPr algn="l" fontAlgn="ctr"/>
                      <a:r>
                        <a:rPr lang="es-ES" sz="1200" u="none" strike="noStrike">
                          <a:effectLst/>
                        </a:rPr>
                        <a:t>INGRESOS CORRIENTES</a:t>
                      </a:r>
                      <a:endParaRPr lang="es-ES" sz="1200" b="1"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5.779,87</a:t>
                      </a:r>
                      <a:endParaRPr lang="es-ES" sz="1200" b="1"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7,53%</a:t>
                      </a:r>
                      <a:endParaRPr lang="es-ES" sz="1200" b="1" i="0" u="none" strike="noStrike">
                        <a:solidFill>
                          <a:srgbClr val="000000"/>
                        </a:solidFill>
                        <a:effectLst/>
                        <a:latin typeface="Times New Roman"/>
                      </a:endParaRPr>
                    </a:p>
                  </a:txBody>
                  <a:tcPr marL="9525" marR="9525" marT="9525" marB="0" anchor="ctr"/>
                </a:tc>
              </a:tr>
              <a:tr h="289165">
                <a:tc>
                  <a:txBody>
                    <a:bodyPr/>
                    <a:lstStyle/>
                    <a:p>
                      <a:pPr algn="r" fontAlgn="ctr"/>
                      <a:r>
                        <a:rPr lang="es-ES" sz="1200" u="none" strike="noStrike">
                          <a:effectLst/>
                        </a:rPr>
                        <a:t>2</a:t>
                      </a:r>
                      <a:endParaRPr lang="es-ES" sz="1200" b="1" i="0" u="none" strike="noStrike">
                        <a:solidFill>
                          <a:srgbClr val="000000"/>
                        </a:solidFill>
                        <a:effectLst/>
                        <a:latin typeface="Times New Roman"/>
                      </a:endParaRPr>
                    </a:p>
                  </a:txBody>
                  <a:tcPr marL="9525" marR="9525" marT="9525" marB="0" anchor="ctr"/>
                </a:tc>
                <a:tc>
                  <a:txBody>
                    <a:bodyPr/>
                    <a:lstStyle/>
                    <a:p>
                      <a:pPr algn="l" fontAlgn="ctr"/>
                      <a:r>
                        <a:rPr lang="es-ES" sz="1200" u="none" strike="noStrike">
                          <a:effectLst/>
                        </a:rPr>
                        <a:t>INGRESOS DE CAPITAL </a:t>
                      </a:r>
                      <a:endParaRPr lang="es-ES" sz="1200" b="1"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257.261,45</a:t>
                      </a:r>
                      <a:endParaRPr lang="es-ES" sz="1200" b="1"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60,81%</a:t>
                      </a:r>
                      <a:endParaRPr lang="es-ES" sz="1200" b="1" i="0" u="none" strike="noStrike">
                        <a:solidFill>
                          <a:srgbClr val="000000"/>
                        </a:solidFill>
                        <a:effectLst/>
                        <a:latin typeface="Times New Roman"/>
                      </a:endParaRPr>
                    </a:p>
                  </a:txBody>
                  <a:tcPr marL="9525" marR="9525" marT="9525" marB="0" anchor="ctr"/>
                </a:tc>
              </a:tr>
              <a:tr h="310741">
                <a:tc>
                  <a:txBody>
                    <a:bodyPr/>
                    <a:lstStyle/>
                    <a:p>
                      <a:pPr algn="r" fontAlgn="ctr"/>
                      <a:r>
                        <a:rPr lang="es-ES" sz="1200" u="none" strike="noStrike">
                          <a:effectLst/>
                        </a:rPr>
                        <a:t>3</a:t>
                      </a:r>
                      <a:endParaRPr lang="es-ES" sz="1200" b="1" i="0" u="none" strike="noStrike">
                        <a:solidFill>
                          <a:srgbClr val="000000"/>
                        </a:solidFill>
                        <a:effectLst/>
                        <a:latin typeface="Times New Roman"/>
                      </a:endParaRPr>
                    </a:p>
                  </a:txBody>
                  <a:tcPr marL="9525" marR="9525" marT="9525" marB="0" anchor="ctr"/>
                </a:tc>
                <a:tc>
                  <a:txBody>
                    <a:bodyPr/>
                    <a:lstStyle/>
                    <a:p>
                      <a:pPr algn="l" fontAlgn="ctr"/>
                      <a:r>
                        <a:rPr lang="es-ES" sz="1200" u="none" strike="noStrike" dirty="0">
                          <a:effectLst/>
                        </a:rPr>
                        <a:t>INGRESOS DE FINANCIAMIENTO</a:t>
                      </a:r>
                      <a:endParaRPr lang="es-ES" sz="1200" b="1" i="0" u="none" strike="noStrike" dirty="0">
                        <a:solidFill>
                          <a:srgbClr val="000000"/>
                        </a:solidFill>
                        <a:effectLst/>
                        <a:latin typeface="Times New Roman"/>
                      </a:endParaRPr>
                    </a:p>
                  </a:txBody>
                  <a:tcPr marL="9525" marR="9525" marT="9525" marB="0" anchor="ctr"/>
                </a:tc>
                <a:tc>
                  <a:txBody>
                    <a:bodyPr/>
                    <a:lstStyle/>
                    <a:p>
                      <a:pPr algn="r" fontAlgn="ctr"/>
                      <a:r>
                        <a:rPr lang="es-ES" sz="1200" u="none" strike="noStrike">
                          <a:effectLst/>
                        </a:rPr>
                        <a:t>210.166,90</a:t>
                      </a:r>
                      <a:endParaRPr lang="es-ES" sz="1200" b="1"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112,98%</a:t>
                      </a:r>
                      <a:endParaRPr lang="es-ES" sz="1200" b="1" i="0" u="none" strike="noStrike">
                        <a:solidFill>
                          <a:srgbClr val="000000"/>
                        </a:solidFill>
                        <a:effectLst/>
                        <a:latin typeface="Times New Roman"/>
                      </a:endParaRPr>
                    </a:p>
                  </a:txBody>
                  <a:tcPr marL="9525" marR="9525" marT="9525" marB="0" anchor="ctr"/>
                </a:tc>
              </a:tr>
              <a:tr h="207699">
                <a:tc>
                  <a:txBody>
                    <a:bodyPr/>
                    <a:lstStyle/>
                    <a:p>
                      <a:pPr algn="l" fontAlgn="ctr"/>
                      <a:r>
                        <a:rPr lang="es-ES" sz="1200" u="none" strike="noStrike">
                          <a:effectLst/>
                        </a:rPr>
                        <a:t> </a:t>
                      </a:r>
                      <a:endParaRPr lang="es-ES" sz="1200" b="0" i="0" u="none" strike="noStrike">
                        <a:solidFill>
                          <a:srgbClr val="000000"/>
                        </a:solidFill>
                        <a:effectLst/>
                        <a:latin typeface="Times New Roman"/>
                      </a:endParaRPr>
                    </a:p>
                  </a:txBody>
                  <a:tcPr marL="9525" marR="9525" marT="9525" marB="0" anchor="ctr"/>
                </a:tc>
                <a:tc>
                  <a:txBody>
                    <a:bodyPr/>
                    <a:lstStyle/>
                    <a:p>
                      <a:pPr algn="l" fontAlgn="ctr"/>
                      <a:r>
                        <a:rPr lang="es-ES" sz="1200" b="1" u="none" strike="noStrike" dirty="0">
                          <a:effectLst/>
                        </a:rPr>
                        <a:t>TOTAL INGRESO</a:t>
                      </a:r>
                      <a:endParaRPr lang="es-ES" sz="1200" b="1" i="0" u="none" strike="noStrike" dirty="0">
                        <a:solidFill>
                          <a:srgbClr val="000000"/>
                        </a:solidFill>
                        <a:effectLst/>
                        <a:latin typeface="Times New Roman"/>
                      </a:endParaRPr>
                    </a:p>
                  </a:txBody>
                  <a:tcPr marL="9525" marR="9525" marT="9525" marB="0" anchor="ctr"/>
                </a:tc>
                <a:tc>
                  <a:txBody>
                    <a:bodyPr/>
                    <a:lstStyle/>
                    <a:p>
                      <a:pPr algn="r" fontAlgn="ctr"/>
                      <a:r>
                        <a:rPr lang="es-ES" sz="1200" b="1" u="none" strike="noStrike" dirty="0">
                          <a:effectLst/>
                        </a:rPr>
                        <a:t>263.041,32</a:t>
                      </a:r>
                      <a:endParaRPr lang="es-ES" sz="1200" b="1" i="0" u="none" strike="noStrike" dirty="0">
                        <a:solidFill>
                          <a:srgbClr val="000000"/>
                        </a:solidFill>
                        <a:effectLst/>
                        <a:latin typeface="Times New Roman"/>
                      </a:endParaRPr>
                    </a:p>
                  </a:txBody>
                  <a:tcPr marL="9525" marR="9525" marT="9525" marB="0" anchor="ctr"/>
                </a:tc>
                <a:tc>
                  <a:txBody>
                    <a:bodyPr/>
                    <a:lstStyle/>
                    <a:p>
                      <a:pPr algn="r" fontAlgn="ctr"/>
                      <a:r>
                        <a:rPr lang="es-ES" sz="1200" b="1" u="none" strike="noStrike" dirty="0">
                          <a:effectLst/>
                        </a:rPr>
                        <a:t>52,63%</a:t>
                      </a:r>
                      <a:endParaRPr lang="es-ES" sz="1200" b="1" i="0" u="none" strike="noStrike" dirty="0">
                        <a:solidFill>
                          <a:srgbClr val="000000"/>
                        </a:solidFill>
                        <a:effectLst/>
                        <a:latin typeface="Times New Roman"/>
                      </a:endParaRPr>
                    </a:p>
                  </a:txBody>
                  <a:tcPr marL="9525" marR="9525" marT="9525" marB="0" anchor="ctr"/>
                </a:tc>
              </a:tr>
            </a:tbl>
          </a:graphicData>
        </a:graphic>
      </p:graphicFrame>
      <p:graphicFrame>
        <p:nvGraphicFramePr>
          <p:cNvPr id="9" name="3 Gráfico"/>
          <p:cNvGraphicFramePr>
            <a:graphicFrameLocks/>
          </p:cNvGraphicFramePr>
          <p:nvPr>
            <p:extLst>
              <p:ext uri="{D42A27DB-BD31-4B8C-83A1-F6EECF244321}">
                <p14:modId xmlns:p14="http://schemas.microsoft.com/office/powerpoint/2010/main" val="2574602090"/>
              </p:ext>
            </p:extLst>
          </p:nvPr>
        </p:nvGraphicFramePr>
        <p:xfrm>
          <a:off x="1979712" y="3645024"/>
          <a:ext cx="5544616" cy="2880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4349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0016"/>
            <a:ext cx="8229600" cy="1143000"/>
          </a:xfrm>
        </p:spPr>
        <p:txBody>
          <a:bodyPr/>
          <a:lstStyle/>
          <a:p>
            <a:pPr algn="l"/>
            <a:r>
              <a:rPr lang="es-ES" b="1" dirty="0" smtClean="0"/>
              <a:t>GASTOS</a:t>
            </a:r>
            <a:endParaRPr lang="es-ES" b="1" dirty="0"/>
          </a:p>
        </p:txBody>
      </p:sp>
      <p:graphicFrame>
        <p:nvGraphicFramePr>
          <p:cNvPr id="4" name="3 Tabla"/>
          <p:cNvGraphicFramePr>
            <a:graphicFrameLocks noGrp="1"/>
          </p:cNvGraphicFramePr>
          <p:nvPr>
            <p:extLst>
              <p:ext uri="{D42A27DB-BD31-4B8C-83A1-F6EECF244321}">
                <p14:modId xmlns:p14="http://schemas.microsoft.com/office/powerpoint/2010/main" val="2091966291"/>
              </p:ext>
            </p:extLst>
          </p:nvPr>
        </p:nvGraphicFramePr>
        <p:xfrm>
          <a:off x="1691680" y="1052736"/>
          <a:ext cx="4968553" cy="2088234"/>
        </p:xfrm>
        <a:graphic>
          <a:graphicData uri="http://schemas.openxmlformats.org/drawingml/2006/table">
            <a:tbl>
              <a:tblPr>
                <a:tableStyleId>{284E427A-3D55-4303-BF80-6455036E1DE7}</a:tableStyleId>
              </a:tblPr>
              <a:tblGrid>
                <a:gridCol w="673968"/>
                <a:gridCol w="2413745"/>
                <a:gridCol w="940420"/>
                <a:gridCol w="940420"/>
              </a:tblGrid>
              <a:tr h="293822">
                <a:tc>
                  <a:txBody>
                    <a:bodyPr/>
                    <a:lstStyle/>
                    <a:p>
                      <a:pPr algn="l" fontAlgn="b"/>
                      <a:r>
                        <a:rPr lang="es-ES" sz="900" b="1" u="none" strike="noStrike" dirty="0">
                          <a:effectLst/>
                        </a:rPr>
                        <a:t> </a:t>
                      </a:r>
                      <a:endParaRPr lang="es-ES" sz="900" b="1" i="0" u="none" strike="noStrike" dirty="0">
                        <a:solidFill>
                          <a:srgbClr val="000000"/>
                        </a:solidFill>
                        <a:effectLst/>
                        <a:latin typeface="Calibri"/>
                      </a:endParaRPr>
                    </a:p>
                  </a:txBody>
                  <a:tcPr marL="9525" marR="9525" marT="9525" marB="0" anchor="b"/>
                </a:tc>
                <a:tc>
                  <a:txBody>
                    <a:bodyPr/>
                    <a:lstStyle/>
                    <a:p>
                      <a:pPr algn="l" fontAlgn="b"/>
                      <a:r>
                        <a:rPr lang="es-ES" sz="900" b="1" u="none" strike="noStrike" dirty="0">
                          <a:effectLst/>
                        </a:rPr>
                        <a:t> </a:t>
                      </a:r>
                      <a:endParaRPr lang="es-ES" sz="900" b="1" i="0" u="none" strike="noStrike" dirty="0">
                        <a:solidFill>
                          <a:srgbClr val="000000"/>
                        </a:solidFill>
                        <a:effectLst/>
                        <a:latin typeface="Calibri"/>
                      </a:endParaRPr>
                    </a:p>
                  </a:txBody>
                  <a:tcPr marL="9525" marR="9525" marT="9525" marB="0" anchor="b"/>
                </a:tc>
                <a:tc gridSpan="2">
                  <a:txBody>
                    <a:bodyPr/>
                    <a:lstStyle/>
                    <a:p>
                      <a:pPr algn="ctr" fontAlgn="b"/>
                      <a:r>
                        <a:rPr lang="es-ES" sz="900" b="1" u="none" strike="noStrike">
                          <a:effectLst/>
                        </a:rPr>
                        <a:t>VARIACION</a:t>
                      </a:r>
                      <a:endParaRPr lang="es-ES" sz="900" b="1" i="0" u="none" strike="noStrike">
                        <a:solidFill>
                          <a:srgbClr val="000000"/>
                        </a:solidFill>
                        <a:effectLst/>
                        <a:latin typeface="MS Sans Serif"/>
                      </a:endParaRPr>
                    </a:p>
                  </a:txBody>
                  <a:tcPr marL="9525" marR="9525" marT="9525" marB="0" anchor="b"/>
                </a:tc>
                <a:tc hMerge="1">
                  <a:txBody>
                    <a:bodyPr/>
                    <a:lstStyle/>
                    <a:p>
                      <a:endParaRPr lang="es-ES"/>
                    </a:p>
                  </a:txBody>
                  <a:tcPr/>
                </a:tc>
              </a:tr>
              <a:tr h="293822">
                <a:tc>
                  <a:txBody>
                    <a:bodyPr/>
                    <a:lstStyle/>
                    <a:p>
                      <a:pPr algn="ctr" fontAlgn="ctr"/>
                      <a:r>
                        <a:rPr lang="es-ES" sz="900" b="1" u="none" strike="noStrike">
                          <a:effectLst/>
                        </a:rPr>
                        <a:t>CODIGO</a:t>
                      </a:r>
                      <a:endParaRPr lang="es-ES" sz="900" b="1" i="0" u="none" strike="noStrike">
                        <a:solidFill>
                          <a:srgbClr val="000000"/>
                        </a:solidFill>
                        <a:effectLst/>
                        <a:latin typeface="Arial"/>
                      </a:endParaRPr>
                    </a:p>
                  </a:txBody>
                  <a:tcPr marL="9525" marR="9525" marT="9525" marB="0" anchor="ctr"/>
                </a:tc>
                <a:tc>
                  <a:txBody>
                    <a:bodyPr/>
                    <a:lstStyle/>
                    <a:p>
                      <a:pPr algn="ctr" fontAlgn="ctr"/>
                      <a:r>
                        <a:rPr lang="es-ES" sz="900" b="1" u="none" strike="noStrike" dirty="0">
                          <a:effectLst/>
                        </a:rPr>
                        <a:t>DENOMINACION </a:t>
                      </a:r>
                      <a:endParaRPr lang="es-ES" sz="900" b="1" i="0" u="none" strike="noStrike" dirty="0">
                        <a:solidFill>
                          <a:srgbClr val="000000"/>
                        </a:solidFill>
                        <a:effectLst/>
                        <a:latin typeface="Arial"/>
                      </a:endParaRPr>
                    </a:p>
                  </a:txBody>
                  <a:tcPr marL="9525" marR="9525" marT="9525" marB="0" anchor="ctr"/>
                </a:tc>
                <a:tc>
                  <a:txBody>
                    <a:bodyPr/>
                    <a:lstStyle/>
                    <a:p>
                      <a:pPr algn="ctr" fontAlgn="ctr"/>
                      <a:r>
                        <a:rPr lang="es-ES" sz="900" b="1" u="none" strike="noStrike" dirty="0">
                          <a:effectLst/>
                        </a:rPr>
                        <a:t>Absoluta</a:t>
                      </a:r>
                      <a:endParaRPr lang="es-ES" sz="900" b="1" i="0" u="none" strike="noStrike" dirty="0">
                        <a:solidFill>
                          <a:srgbClr val="000000"/>
                        </a:solidFill>
                        <a:effectLst/>
                        <a:latin typeface="Arial"/>
                      </a:endParaRPr>
                    </a:p>
                  </a:txBody>
                  <a:tcPr marL="9525" marR="9525" marT="9525" marB="0" anchor="ctr"/>
                </a:tc>
                <a:tc>
                  <a:txBody>
                    <a:bodyPr/>
                    <a:lstStyle/>
                    <a:p>
                      <a:pPr algn="ctr" fontAlgn="ctr"/>
                      <a:r>
                        <a:rPr lang="es-ES" sz="900" b="1" u="none" strike="noStrike" dirty="0">
                          <a:effectLst/>
                        </a:rPr>
                        <a:t>Relativa</a:t>
                      </a:r>
                      <a:endParaRPr lang="es-ES" sz="900" b="1" i="0" u="none" strike="noStrike" dirty="0">
                        <a:solidFill>
                          <a:srgbClr val="000000"/>
                        </a:solidFill>
                        <a:effectLst/>
                        <a:latin typeface="Arial"/>
                      </a:endParaRPr>
                    </a:p>
                  </a:txBody>
                  <a:tcPr marL="9525" marR="9525" marT="9525" marB="0" anchor="ctr"/>
                </a:tc>
              </a:tr>
              <a:tr h="293822">
                <a:tc>
                  <a:txBody>
                    <a:bodyPr/>
                    <a:lstStyle/>
                    <a:p>
                      <a:pPr algn="l" fontAlgn="ctr"/>
                      <a:r>
                        <a:rPr lang="es-ES" sz="900" u="none" strike="noStrike">
                          <a:effectLst/>
                        </a:rPr>
                        <a:t>5</a:t>
                      </a:r>
                      <a:endParaRPr lang="es-ES" sz="900" b="0" i="0" u="none" strike="noStrike">
                        <a:solidFill>
                          <a:srgbClr val="000000"/>
                        </a:solidFill>
                        <a:effectLst/>
                        <a:latin typeface="Arial"/>
                      </a:endParaRPr>
                    </a:p>
                  </a:txBody>
                  <a:tcPr marL="9525" marR="9525" marT="9525" marB="0" anchor="ctr"/>
                </a:tc>
                <a:tc>
                  <a:txBody>
                    <a:bodyPr/>
                    <a:lstStyle/>
                    <a:p>
                      <a:pPr algn="l" fontAlgn="ctr"/>
                      <a:r>
                        <a:rPr lang="es-ES" sz="900" u="none" strike="noStrike">
                          <a:effectLst/>
                        </a:rPr>
                        <a:t>GASTOS CORRIENTES</a:t>
                      </a:r>
                      <a:endParaRPr lang="es-ES" sz="900" b="0" i="0" u="none" strike="noStrike">
                        <a:solidFill>
                          <a:srgbClr val="000000"/>
                        </a:solidFill>
                        <a:effectLst/>
                        <a:latin typeface="Arial"/>
                      </a:endParaRPr>
                    </a:p>
                  </a:txBody>
                  <a:tcPr marL="9525" marR="9525" marT="9525" marB="0" anchor="ctr"/>
                </a:tc>
                <a:tc>
                  <a:txBody>
                    <a:bodyPr/>
                    <a:lstStyle/>
                    <a:p>
                      <a:pPr algn="r" fontAlgn="b"/>
                      <a:r>
                        <a:rPr lang="es-ES" sz="900" u="none" strike="noStrike">
                          <a:effectLst/>
                        </a:rPr>
                        <a:t>13246,48</a:t>
                      </a:r>
                      <a:endParaRPr lang="es-ES" sz="900" b="0" i="0" u="none" strike="noStrike">
                        <a:solidFill>
                          <a:srgbClr val="000000"/>
                        </a:solidFill>
                        <a:effectLst/>
                        <a:latin typeface="Calibri"/>
                      </a:endParaRPr>
                    </a:p>
                  </a:txBody>
                  <a:tcPr marL="9525" marR="9525" marT="9525" marB="0" anchor="b"/>
                </a:tc>
                <a:tc>
                  <a:txBody>
                    <a:bodyPr/>
                    <a:lstStyle/>
                    <a:p>
                      <a:pPr algn="r" fontAlgn="b"/>
                      <a:r>
                        <a:rPr lang="es-ES" sz="900" u="none" strike="noStrike">
                          <a:effectLst/>
                        </a:rPr>
                        <a:t>17,24%</a:t>
                      </a:r>
                      <a:endParaRPr lang="es-ES" sz="900" b="0" i="0" u="none" strike="noStrike">
                        <a:solidFill>
                          <a:srgbClr val="000000"/>
                        </a:solidFill>
                        <a:effectLst/>
                        <a:latin typeface="Calibri"/>
                      </a:endParaRPr>
                    </a:p>
                  </a:txBody>
                  <a:tcPr marL="9525" marR="9525" marT="9525" marB="0" anchor="b"/>
                </a:tc>
              </a:tr>
              <a:tr h="293822">
                <a:tc>
                  <a:txBody>
                    <a:bodyPr/>
                    <a:lstStyle/>
                    <a:p>
                      <a:pPr algn="l" fontAlgn="ctr"/>
                      <a:r>
                        <a:rPr lang="es-ES" sz="900" u="none" strike="noStrike">
                          <a:effectLst/>
                        </a:rPr>
                        <a:t>7</a:t>
                      </a:r>
                      <a:endParaRPr lang="es-ES" sz="900" b="0" i="0" u="none" strike="noStrike">
                        <a:solidFill>
                          <a:srgbClr val="000000"/>
                        </a:solidFill>
                        <a:effectLst/>
                        <a:latin typeface="Arial"/>
                      </a:endParaRPr>
                    </a:p>
                  </a:txBody>
                  <a:tcPr marL="9525" marR="9525" marT="9525" marB="0" anchor="ctr"/>
                </a:tc>
                <a:tc>
                  <a:txBody>
                    <a:bodyPr/>
                    <a:lstStyle/>
                    <a:p>
                      <a:pPr algn="l" fontAlgn="ctr"/>
                      <a:r>
                        <a:rPr lang="es-ES" sz="900" u="none" strike="noStrike">
                          <a:effectLst/>
                        </a:rPr>
                        <a:t>GASTOS DE INVERSION </a:t>
                      </a:r>
                      <a:endParaRPr lang="es-ES" sz="900" b="0" i="0" u="none" strike="noStrike">
                        <a:solidFill>
                          <a:srgbClr val="000000"/>
                        </a:solidFill>
                        <a:effectLst/>
                        <a:latin typeface="Arial"/>
                      </a:endParaRPr>
                    </a:p>
                  </a:txBody>
                  <a:tcPr marL="9525" marR="9525" marT="9525" marB="0" anchor="ctr"/>
                </a:tc>
                <a:tc>
                  <a:txBody>
                    <a:bodyPr/>
                    <a:lstStyle/>
                    <a:p>
                      <a:pPr algn="r" fontAlgn="b"/>
                      <a:r>
                        <a:rPr lang="es-ES" sz="900" u="none" strike="noStrike">
                          <a:effectLst/>
                        </a:rPr>
                        <a:t>210346,39</a:t>
                      </a:r>
                      <a:endParaRPr lang="es-ES" sz="900" b="0" i="0" u="none" strike="noStrike">
                        <a:solidFill>
                          <a:srgbClr val="000000"/>
                        </a:solidFill>
                        <a:effectLst/>
                        <a:latin typeface="Calibri"/>
                      </a:endParaRPr>
                    </a:p>
                  </a:txBody>
                  <a:tcPr marL="9525" marR="9525" marT="9525" marB="0" anchor="b"/>
                </a:tc>
                <a:tc>
                  <a:txBody>
                    <a:bodyPr/>
                    <a:lstStyle/>
                    <a:p>
                      <a:pPr algn="r" fontAlgn="b"/>
                      <a:r>
                        <a:rPr lang="es-ES" sz="900" u="none" strike="noStrike">
                          <a:effectLst/>
                        </a:rPr>
                        <a:t>51,76%</a:t>
                      </a:r>
                      <a:endParaRPr lang="es-ES" sz="900" b="0" i="0" u="none" strike="noStrike">
                        <a:solidFill>
                          <a:srgbClr val="000000"/>
                        </a:solidFill>
                        <a:effectLst/>
                        <a:latin typeface="Calibri"/>
                      </a:endParaRPr>
                    </a:p>
                  </a:txBody>
                  <a:tcPr marL="9525" marR="9525" marT="9525" marB="0" anchor="b"/>
                </a:tc>
              </a:tr>
              <a:tr h="293822">
                <a:tc>
                  <a:txBody>
                    <a:bodyPr/>
                    <a:lstStyle/>
                    <a:p>
                      <a:pPr algn="l" fontAlgn="ctr"/>
                      <a:r>
                        <a:rPr lang="es-ES" sz="900" u="none" strike="noStrike">
                          <a:effectLst/>
                        </a:rPr>
                        <a:t>8</a:t>
                      </a:r>
                      <a:endParaRPr lang="es-ES" sz="900" b="0" i="0" u="none" strike="noStrike">
                        <a:solidFill>
                          <a:srgbClr val="000000"/>
                        </a:solidFill>
                        <a:effectLst/>
                        <a:latin typeface="Arial"/>
                      </a:endParaRPr>
                    </a:p>
                  </a:txBody>
                  <a:tcPr marL="9525" marR="9525" marT="9525" marB="0" anchor="ctr"/>
                </a:tc>
                <a:tc>
                  <a:txBody>
                    <a:bodyPr/>
                    <a:lstStyle/>
                    <a:p>
                      <a:pPr algn="l" fontAlgn="ctr"/>
                      <a:r>
                        <a:rPr lang="es-ES" sz="900" u="none" strike="noStrike">
                          <a:effectLst/>
                        </a:rPr>
                        <a:t>GASTOS DE CAPITAL </a:t>
                      </a:r>
                      <a:endParaRPr lang="es-ES" sz="900" b="0" i="0" u="none" strike="noStrike">
                        <a:solidFill>
                          <a:srgbClr val="000000"/>
                        </a:solidFill>
                        <a:effectLst/>
                        <a:latin typeface="Arial"/>
                      </a:endParaRPr>
                    </a:p>
                  </a:txBody>
                  <a:tcPr marL="9525" marR="9525" marT="9525" marB="0" anchor="ctr"/>
                </a:tc>
                <a:tc>
                  <a:txBody>
                    <a:bodyPr/>
                    <a:lstStyle/>
                    <a:p>
                      <a:pPr algn="r" fontAlgn="b"/>
                      <a:r>
                        <a:rPr lang="es-ES" sz="900" u="none" strike="noStrike">
                          <a:effectLst/>
                        </a:rPr>
                        <a:t>18533,71</a:t>
                      </a:r>
                      <a:endParaRPr lang="es-ES" sz="900" b="0" i="0" u="none" strike="noStrike">
                        <a:solidFill>
                          <a:srgbClr val="000000"/>
                        </a:solidFill>
                        <a:effectLst/>
                        <a:latin typeface="Calibri"/>
                      </a:endParaRPr>
                    </a:p>
                  </a:txBody>
                  <a:tcPr marL="9525" marR="9525" marT="9525" marB="0" anchor="b"/>
                </a:tc>
                <a:tc>
                  <a:txBody>
                    <a:bodyPr/>
                    <a:lstStyle/>
                    <a:p>
                      <a:pPr algn="r" fontAlgn="b"/>
                      <a:r>
                        <a:rPr lang="es-ES" sz="900" u="none" strike="noStrike">
                          <a:effectLst/>
                        </a:rPr>
                        <a:t>741,35%</a:t>
                      </a:r>
                      <a:endParaRPr lang="es-ES" sz="900" b="0" i="0" u="none" strike="noStrike">
                        <a:solidFill>
                          <a:srgbClr val="000000"/>
                        </a:solidFill>
                        <a:effectLst/>
                        <a:latin typeface="Calibri"/>
                      </a:endParaRPr>
                    </a:p>
                  </a:txBody>
                  <a:tcPr marL="9525" marR="9525" marT="9525" marB="0" anchor="b"/>
                </a:tc>
              </a:tr>
              <a:tr h="293822">
                <a:tc>
                  <a:txBody>
                    <a:bodyPr/>
                    <a:lstStyle/>
                    <a:p>
                      <a:pPr algn="l" fontAlgn="ctr"/>
                      <a:r>
                        <a:rPr lang="es-ES" sz="900" u="none" strike="noStrike">
                          <a:effectLst/>
                        </a:rPr>
                        <a:t>9</a:t>
                      </a:r>
                      <a:endParaRPr lang="es-ES" sz="900" b="0" i="0" u="none" strike="noStrike">
                        <a:solidFill>
                          <a:srgbClr val="000000"/>
                        </a:solidFill>
                        <a:effectLst/>
                        <a:latin typeface="Arial"/>
                      </a:endParaRPr>
                    </a:p>
                  </a:txBody>
                  <a:tcPr marL="9525" marR="9525" marT="9525" marB="0" anchor="ctr"/>
                </a:tc>
                <a:tc>
                  <a:txBody>
                    <a:bodyPr/>
                    <a:lstStyle/>
                    <a:p>
                      <a:pPr algn="l" fontAlgn="ctr"/>
                      <a:r>
                        <a:rPr lang="es-ES" sz="900" u="none" strike="noStrike">
                          <a:effectLst/>
                        </a:rPr>
                        <a:t>APLICACIÓN DEL FINANCIAMIENTO </a:t>
                      </a:r>
                      <a:endParaRPr lang="es-ES" sz="900" b="0" i="0" u="none" strike="noStrike">
                        <a:solidFill>
                          <a:srgbClr val="000000"/>
                        </a:solidFill>
                        <a:effectLst/>
                        <a:latin typeface="Arial"/>
                      </a:endParaRPr>
                    </a:p>
                  </a:txBody>
                  <a:tcPr marL="9525" marR="9525" marT="9525" marB="0" anchor="ctr"/>
                </a:tc>
                <a:tc>
                  <a:txBody>
                    <a:bodyPr/>
                    <a:lstStyle/>
                    <a:p>
                      <a:pPr algn="r" fontAlgn="b"/>
                      <a:r>
                        <a:rPr lang="es-ES" sz="900" u="none" strike="noStrike">
                          <a:effectLst/>
                        </a:rPr>
                        <a:t>20914,74</a:t>
                      </a:r>
                      <a:endParaRPr lang="es-ES" sz="900" b="0" i="0" u="none" strike="noStrike">
                        <a:solidFill>
                          <a:srgbClr val="000000"/>
                        </a:solidFill>
                        <a:effectLst/>
                        <a:latin typeface="Calibri"/>
                      </a:endParaRPr>
                    </a:p>
                  </a:txBody>
                  <a:tcPr marL="9525" marR="9525" marT="9525" marB="0" anchor="b"/>
                </a:tc>
                <a:tc>
                  <a:txBody>
                    <a:bodyPr/>
                    <a:lstStyle/>
                    <a:p>
                      <a:pPr algn="r" fontAlgn="b"/>
                      <a:r>
                        <a:rPr lang="es-ES" sz="900" u="none" strike="noStrike">
                          <a:effectLst/>
                        </a:rPr>
                        <a:t>149,10%</a:t>
                      </a:r>
                      <a:endParaRPr lang="es-ES" sz="900" b="0" i="0" u="none" strike="noStrike">
                        <a:solidFill>
                          <a:srgbClr val="000000"/>
                        </a:solidFill>
                        <a:effectLst/>
                        <a:latin typeface="Calibri"/>
                      </a:endParaRPr>
                    </a:p>
                  </a:txBody>
                  <a:tcPr marL="9525" marR="9525" marT="9525" marB="0" anchor="b"/>
                </a:tc>
              </a:tr>
              <a:tr h="325302">
                <a:tc>
                  <a:txBody>
                    <a:bodyPr/>
                    <a:lstStyle/>
                    <a:p>
                      <a:pPr algn="l" fontAlgn="b"/>
                      <a:r>
                        <a:rPr lang="es-ES" sz="900" b="1" u="none" strike="noStrike" dirty="0">
                          <a:effectLst/>
                        </a:rPr>
                        <a:t> </a:t>
                      </a:r>
                      <a:endParaRPr lang="es-ES" sz="900" b="1" i="0" u="none" strike="noStrike" dirty="0">
                        <a:solidFill>
                          <a:srgbClr val="000000"/>
                        </a:solidFill>
                        <a:effectLst/>
                        <a:latin typeface="MS Sans Serif"/>
                      </a:endParaRPr>
                    </a:p>
                  </a:txBody>
                  <a:tcPr marL="9525" marR="9525" marT="9525" marB="0" anchor="b"/>
                </a:tc>
                <a:tc>
                  <a:txBody>
                    <a:bodyPr/>
                    <a:lstStyle/>
                    <a:p>
                      <a:pPr algn="l" fontAlgn="b"/>
                      <a:r>
                        <a:rPr lang="es-ES" sz="900" b="1" u="none" strike="noStrike" dirty="0">
                          <a:effectLst/>
                        </a:rPr>
                        <a:t>TOTAL</a:t>
                      </a:r>
                      <a:endParaRPr lang="es-ES" sz="900" b="1" i="0" u="none" strike="noStrike" dirty="0">
                        <a:solidFill>
                          <a:srgbClr val="000000"/>
                        </a:solidFill>
                        <a:effectLst/>
                        <a:latin typeface="MS Sans Serif"/>
                      </a:endParaRPr>
                    </a:p>
                  </a:txBody>
                  <a:tcPr marL="9525" marR="9525" marT="9525" marB="0" anchor="b"/>
                </a:tc>
                <a:tc>
                  <a:txBody>
                    <a:bodyPr/>
                    <a:lstStyle/>
                    <a:p>
                      <a:pPr algn="r" fontAlgn="b"/>
                      <a:r>
                        <a:rPr lang="es-ES" sz="900" b="1" u="none" strike="noStrike" dirty="0">
                          <a:effectLst/>
                        </a:rPr>
                        <a:t>512836,16</a:t>
                      </a:r>
                      <a:endParaRPr lang="es-ES" sz="900" b="1" i="0" u="none" strike="noStrike" dirty="0">
                        <a:solidFill>
                          <a:srgbClr val="000000"/>
                        </a:solidFill>
                        <a:effectLst/>
                        <a:latin typeface="Calibri"/>
                      </a:endParaRPr>
                    </a:p>
                  </a:txBody>
                  <a:tcPr marL="9525" marR="9525" marT="9525" marB="0" anchor="b"/>
                </a:tc>
                <a:tc>
                  <a:txBody>
                    <a:bodyPr/>
                    <a:lstStyle/>
                    <a:p>
                      <a:pPr algn="r" fontAlgn="b"/>
                      <a:r>
                        <a:rPr lang="es-ES" sz="900" b="1" u="none" strike="noStrike" dirty="0">
                          <a:effectLst/>
                        </a:rPr>
                        <a:t>55,58%</a:t>
                      </a:r>
                      <a:endParaRPr lang="es-ES" sz="900" b="1" i="0" u="none" strike="noStrike" dirty="0">
                        <a:solidFill>
                          <a:srgbClr val="000000"/>
                        </a:solidFill>
                        <a:effectLst/>
                        <a:latin typeface="Calibri"/>
                      </a:endParaRPr>
                    </a:p>
                  </a:txBody>
                  <a:tcPr marL="9525" marR="9525" marT="9525" marB="0" anchor="b"/>
                </a:tc>
              </a:tr>
            </a:tbl>
          </a:graphicData>
        </a:graphic>
      </p:graphicFrame>
      <p:graphicFrame>
        <p:nvGraphicFramePr>
          <p:cNvPr id="5" name="4 Gráfico"/>
          <p:cNvGraphicFramePr>
            <a:graphicFrameLocks/>
          </p:cNvGraphicFramePr>
          <p:nvPr>
            <p:extLst>
              <p:ext uri="{D42A27DB-BD31-4B8C-83A1-F6EECF244321}">
                <p14:modId xmlns:p14="http://schemas.microsoft.com/office/powerpoint/2010/main" val="2624589547"/>
              </p:ext>
            </p:extLst>
          </p:nvPr>
        </p:nvGraphicFramePr>
        <p:xfrm>
          <a:off x="1619672" y="3356992"/>
          <a:ext cx="5112568" cy="2880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8535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S" sz="3500" b="1" dirty="0" smtClean="0"/>
              <a:t>SITUACIÓN FINANCIERA</a:t>
            </a:r>
            <a:endParaRPr lang="es-ES" sz="3500" b="1" dirty="0"/>
          </a:p>
        </p:txBody>
      </p:sp>
      <p:graphicFrame>
        <p:nvGraphicFramePr>
          <p:cNvPr id="4" name="3 Tabla"/>
          <p:cNvGraphicFramePr>
            <a:graphicFrameLocks noGrp="1"/>
          </p:cNvGraphicFramePr>
          <p:nvPr>
            <p:extLst>
              <p:ext uri="{D42A27DB-BD31-4B8C-83A1-F6EECF244321}">
                <p14:modId xmlns:p14="http://schemas.microsoft.com/office/powerpoint/2010/main" val="2828659596"/>
              </p:ext>
            </p:extLst>
          </p:nvPr>
        </p:nvGraphicFramePr>
        <p:xfrm>
          <a:off x="251520" y="1628800"/>
          <a:ext cx="3672408" cy="3979576"/>
        </p:xfrm>
        <a:graphic>
          <a:graphicData uri="http://schemas.openxmlformats.org/drawingml/2006/table">
            <a:tbl>
              <a:tblPr>
                <a:tableStyleId>{284E427A-3D55-4303-BF80-6455036E1DE7}</a:tableStyleId>
              </a:tblPr>
              <a:tblGrid>
                <a:gridCol w="576064"/>
                <a:gridCol w="1224136"/>
                <a:gridCol w="1008112"/>
                <a:gridCol w="864096"/>
              </a:tblGrid>
              <a:tr h="245990">
                <a:tc>
                  <a:txBody>
                    <a:bodyPr/>
                    <a:lstStyle/>
                    <a:p>
                      <a:pPr algn="l" fontAlgn="b"/>
                      <a:endParaRPr lang="es-ES" sz="1000" b="1" i="0" u="none" strike="noStrike" dirty="0">
                        <a:solidFill>
                          <a:srgbClr val="000000"/>
                        </a:solidFill>
                        <a:effectLst/>
                        <a:latin typeface="Calibri"/>
                      </a:endParaRPr>
                    </a:p>
                  </a:txBody>
                  <a:tcPr marL="9525" marR="9525" marT="9525" marB="0" anchor="b"/>
                </a:tc>
                <a:tc>
                  <a:txBody>
                    <a:bodyPr/>
                    <a:lstStyle/>
                    <a:p>
                      <a:pPr algn="l" fontAlgn="b"/>
                      <a:endParaRPr lang="es-ES" sz="1000" b="1" i="0" u="none" strike="noStrike" dirty="0">
                        <a:solidFill>
                          <a:srgbClr val="000000"/>
                        </a:solidFill>
                        <a:effectLst/>
                        <a:latin typeface="Calibri"/>
                      </a:endParaRPr>
                    </a:p>
                  </a:txBody>
                  <a:tcPr marL="9525" marR="9525" marT="9525" marB="0" anchor="b"/>
                </a:tc>
                <a:tc gridSpan="2">
                  <a:txBody>
                    <a:bodyPr/>
                    <a:lstStyle/>
                    <a:p>
                      <a:pPr algn="ctr" fontAlgn="b"/>
                      <a:r>
                        <a:rPr lang="es-ES" sz="1000" b="1" u="none" strike="noStrike">
                          <a:effectLst/>
                        </a:rPr>
                        <a:t>VARIACION</a:t>
                      </a:r>
                      <a:endParaRPr lang="es-ES" sz="1000" b="1" i="0" u="none" strike="noStrike">
                        <a:solidFill>
                          <a:srgbClr val="000000"/>
                        </a:solidFill>
                        <a:effectLst/>
                        <a:latin typeface="MS Sans Serif"/>
                      </a:endParaRPr>
                    </a:p>
                  </a:txBody>
                  <a:tcPr marL="9525" marR="9525" marT="9525" marB="0" anchor="b"/>
                </a:tc>
                <a:tc hMerge="1">
                  <a:txBody>
                    <a:bodyPr/>
                    <a:lstStyle/>
                    <a:p>
                      <a:endParaRPr lang="es-ES"/>
                    </a:p>
                  </a:txBody>
                  <a:tcPr/>
                </a:tc>
              </a:tr>
              <a:tr h="467381">
                <a:tc>
                  <a:txBody>
                    <a:bodyPr/>
                    <a:lstStyle/>
                    <a:p>
                      <a:pPr algn="ctr" fontAlgn="b"/>
                      <a:r>
                        <a:rPr lang="es-ES" sz="1000" b="1" u="none" strike="noStrike">
                          <a:effectLst/>
                        </a:rPr>
                        <a:t>CUENTA</a:t>
                      </a:r>
                      <a:endParaRPr lang="es-ES" sz="1000" b="1" i="0" u="none" strike="noStrike">
                        <a:solidFill>
                          <a:srgbClr val="000000"/>
                        </a:solidFill>
                        <a:effectLst/>
                        <a:latin typeface="MS Sans Serif"/>
                      </a:endParaRPr>
                    </a:p>
                  </a:txBody>
                  <a:tcPr marL="9525" marR="9525" marT="9525" marB="0" anchor="b"/>
                </a:tc>
                <a:tc>
                  <a:txBody>
                    <a:bodyPr/>
                    <a:lstStyle/>
                    <a:p>
                      <a:pPr algn="ctr" fontAlgn="b"/>
                      <a:r>
                        <a:rPr lang="es-ES" sz="1000" b="1" u="none" strike="noStrike" dirty="0">
                          <a:effectLst/>
                        </a:rPr>
                        <a:t>DENOMINACION </a:t>
                      </a:r>
                      <a:endParaRPr lang="es-ES" sz="1000" b="1" i="0" u="none" strike="noStrike" dirty="0">
                        <a:solidFill>
                          <a:srgbClr val="000000"/>
                        </a:solidFill>
                        <a:effectLst/>
                        <a:latin typeface="MS Sans Serif"/>
                      </a:endParaRPr>
                    </a:p>
                  </a:txBody>
                  <a:tcPr marL="9525" marR="9525" marT="9525" marB="0" anchor="b"/>
                </a:tc>
                <a:tc>
                  <a:txBody>
                    <a:bodyPr/>
                    <a:lstStyle/>
                    <a:p>
                      <a:pPr algn="ctr" fontAlgn="b"/>
                      <a:r>
                        <a:rPr lang="es-ES" sz="1000" b="1" i="0" u="none" strike="noStrike" dirty="0">
                          <a:solidFill>
                            <a:srgbClr val="000000"/>
                          </a:solidFill>
                          <a:effectLst/>
                          <a:latin typeface="MS Sans Serif"/>
                        </a:rPr>
                        <a:t>Absoluta</a:t>
                      </a:r>
                    </a:p>
                  </a:txBody>
                  <a:tcPr marL="9525" marR="9525" marT="9525" marB="0" anchor="b"/>
                </a:tc>
                <a:tc>
                  <a:txBody>
                    <a:bodyPr/>
                    <a:lstStyle/>
                    <a:p>
                      <a:pPr marL="0" algn="ctr" defTabSz="914400" rtl="0" eaLnBrk="1" fontAlgn="b" latinLnBrk="0" hangingPunct="1"/>
                      <a:r>
                        <a:rPr lang="es-ES" sz="1000" b="1" u="none" strike="noStrike" kern="1200" dirty="0">
                          <a:solidFill>
                            <a:schemeClr val="dk1"/>
                          </a:solidFill>
                          <a:effectLst/>
                          <a:latin typeface="+mn-lt"/>
                          <a:ea typeface="+mn-ea"/>
                          <a:cs typeface="+mn-cs"/>
                        </a:rPr>
                        <a:t>Relativa</a:t>
                      </a:r>
                    </a:p>
                  </a:txBody>
                  <a:tcPr marL="9525" marR="9525" marT="9525" marB="0" anchor="b"/>
                </a:tc>
              </a:tr>
              <a:tr h="295188">
                <a:tc>
                  <a:txBody>
                    <a:bodyPr/>
                    <a:lstStyle/>
                    <a:p>
                      <a:pPr algn="r" fontAlgn="b"/>
                      <a:r>
                        <a:rPr lang="es-ES" sz="1000" b="1" u="none" strike="noStrike" dirty="0">
                          <a:effectLst/>
                        </a:rPr>
                        <a:t>1</a:t>
                      </a:r>
                      <a:endParaRPr lang="es-ES" sz="1000" b="1" i="0" u="none" strike="noStrike" dirty="0">
                        <a:solidFill>
                          <a:srgbClr val="000000"/>
                        </a:solidFill>
                        <a:effectLst/>
                        <a:latin typeface="MS Sans Serif"/>
                      </a:endParaRPr>
                    </a:p>
                  </a:txBody>
                  <a:tcPr marL="9525" marR="9525" marT="9525" marB="0" anchor="b"/>
                </a:tc>
                <a:tc>
                  <a:txBody>
                    <a:bodyPr/>
                    <a:lstStyle/>
                    <a:p>
                      <a:pPr algn="l" fontAlgn="b"/>
                      <a:r>
                        <a:rPr lang="es-ES" sz="1000" b="1" u="none" strike="noStrike" dirty="0">
                          <a:effectLst/>
                        </a:rPr>
                        <a:t>ACTIVOS</a:t>
                      </a:r>
                      <a:endParaRPr lang="es-ES" sz="1000" b="1" i="0" u="none" strike="noStrike" dirty="0">
                        <a:solidFill>
                          <a:srgbClr val="000000"/>
                        </a:solidFill>
                        <a:effectLst/>
                        <a:latin typeface="MS Sans Serif"/>
                      </a:endParaRPr>
                    </a:p>
                  </a:txBody>
                  <a:tcPr marL="9525" marR="9525" marT="9525" marB="0" anchor="b"/>
                </a:tc>
                <a:tc>
                  <a:txBody>
                    <a:bodyPr/>
                    <a:lstStyle/>
                    <a:p>
                      <a:pPr algn="l" fontAlgn="b"/>
                      <a:r>
                        <a:rPr lang="es-ES" sz="1000" b="1" u="none" strike="noStrike" dirty="0">
                          <a:effectLst/>
                        </a:rPr>
                        <a:t>           43.491,95   </a:t>
                      </a:r>
                      <a:endParaRPr lang="es-ES" sz="1000" b="1" i="0" u="none" strike="noStrike" dirty="0">
                        <a:solidFill>
                          <a:srgbClr val="000000"/>
                        </a:solidFill>
                        <a:effectLst/>
                        <a:latin typeface="Calibri"/>
                      </a:endParaRPr>
                    </a:p>
                  </a:txBody>
                  <a:tcPr marL="9525" marR="9525" marT="9525" marB="0" anchor="b"/>
                </a:tc>
                <a:tc>
                  <a:txBody>
                    <a:bodyPr/>
                    <a:lstStyle/>
                    <a:p>
                      <a:pPr algn="r" fontAlgn="b"/>
                      <a:r>
                        <a:rPr lang="es-ES" sz="1000" b="1" u="none" strike="noStrike" dirty="0">
                          <a:effectLst/>
                        </a:rPr>
                        <a:t>9,40%</a:t>
                      </a:r>
                      <a:endParaRPr lang="es-ES" sz="1000" b="1" i="0" u="none" strike="noStrike" dirty="0">
                        <a:solidFill>
                          <a:srgbClr val="000000"/>
                        </a:solidFill>
                        <a:effectLst/>
                        <a:latin typeface="Calibri"/>
                      </a:endParaRPr>
                    </a:p>
                  </a:txBody>
                  <a:tcPr marL="9525" marR="9525" marT="9525" marB="0" anchor="b"/>
                </a:tc>
              </a:tr>
              <a:tr h="295188">
                <a:tc>
                  <a:txBody>
                    <a:bodyPr/>
                    <a:lstStyle/>
                    <a:p>
                      <a:pPr algn="l" fontAlgn="b"/>
                      <a:r>
                        <a:rPr lang="es-ES" sz="1000" u="none" strike="noStrike">
                          <a:effectLst/>
                        </a:rPr>
                        <a:t> </a:t>
                      </a:r>
                      <a:endParaRPr lang="es-ES" sz="1000" b="0" i="0" u="none" strike="noStrike">
                        <a:solidFill>
                          <a:srgbClr val="000000"/>
                        </a:solidFill>
                        <a:effectLst/>
                        <a:latin typeface="MS Sans Serif"/>
                      </a:endParaRPr>
                    </a:p>
                  </a:txBody>
                  <a:tcPr marL="9525" marR="9525" marT="9525" marB="0" anchor="b"/>
                </a:tc>
                <a:tc>
                  <a:txBody>
                    <a:bodyPr/>
                    <a:lstStyle/>
                    <a:p>
                      <a:pPr algn="l" fontAlgn="b"/>
                      <a:r>
                        <a:rPr lang="es-ES" sz="1000" u="none" strike="noStrike">
                          <a:effectLst/>
                        </a:rPr>
                        <a:t>CORRIENTES</a:t>
                      </a:r>
                      <a:endParaRPr lang="es-ES" sz="1000" b="0" i="0" u="none" strike="noStrike">
                        <a:solidFill>
                          <a:srgbClr val="000000"/>
                        </a:solidFill>
                        <a:effectLst/>
                        <a:latin typeface="MS Sans Serif"/>
                      </a:endParaRPr>
                    </a:p>
                  </a:txBody>
                  <a:tcPr marL="9525" marR="9525" marT="9525" marB="0" anchor="b"/>
                </a:tc>
                <a:tc>
                  <a:txBody>
                    <a:bodyPr/>
                    <a:lstStyle/>
                    <a:p>
                      <a:pPr algn="l" fontAlgn="b"/>
                      <a:r>
                        <a:rPr lang="es-ES" sz="1000" u="none" strike="noStrike" dirty="0">
                          <a:effectLst/>
                        </a:rPr>
                        <a:t>-       133.775,59   </a:t>
                      </a:r>
                      <a:endParaRPr lang="es-ES" sz="1000" b="0" i="0" u="none" strike="noStrike" dirty="0">
                        <a:solidFill>
                          <a:srgbClr val="000000"/>
                        </a:solidFill>
                        <a:effectLst/>
                        <a:latin typeface="Calibri"/>
                      </a:endParaRPr>
                    </a:p>
                  </a:txBody>
                  <a:tcPr marL="9525" marR="9525" marT="9525" marB="0" anchor="b"/>
                </a:tc>
                <a:tc>
                  <a:txBody>
                    <a:bodyPr/>
                    <a:lstStyle/>
                    <a:p>
                      <a:pPr algn="r" fontAlgn="b"/>
                      <a:r>
                        <a:rPr lang="es-ES" sz="1000" u="none" strike="noStrike" dirty="0">
                          <a:effectLst/>
                        </a:rPr>
                        <a:t>-45,30%</a:t>
                      </a:r>
                      <a:endParaRPr lang="es-ES" sz="1000" b="0" i="0" u="none" strike="noStrike" dirty="0">
                        <a:solidFill>
                          <a:srgbClr val="000000"/>
                        </a:solidFill>
                        <a:effectLst/>
                        <a:latin typeface="Calibri"/>
                      </a:endParaRPr>
                    </a:p>
                  </a:txBody>
                  <a:tcPr marL="9525" marR="9525" marT="9525" marB="0" anchor="b"/>
                </a:tc>
              </a:tr>
              <a:tr h="295188">
                <a:tc>
                  <a:txBody>
                    <a:bodyPr/>
                    <a:lstStyle/>
                    <a:p>
                      <a:pPr algn="l" fontAlgn="b"/>
                      <a:r>
                        <a:rPr lang="es-ES" sz="1000" u="none" strike="noStrike">
                          <a:effectLst/>
                        </a:rPr>
                        <a:t> </a:t>
                      </a:r>
                      <a:endParaRPr lang="es-ES" sz="1000" b="0" i="0" u="none" strike="noStrike">
                        <a:solidFill>
                          <a:srgbClr val="000000"/>
                        </a:solidFill>
                        <a:effectLst/>
                        <a:latin typeface="MS Sans Serif"/>
                      </a:endParaRPr>
                    </a:p>
                  </a:txBody>
                  <a:tcPr marL="9525" marR="9525" marT="9525" marB="0" anchor="b"/>
                </a:tc>
                <a:tc>
                  <a:txBody>
                    <a:bodyPr/>
                    <a:lstStyle/>
                    <a:p>
                      <a:pPr algn="l" fontAlgn="b"/>
                      <a:r>
                        <a:rPr lang="es-ES" sz="1000" u="none" strike="noStrike">
                          <a:effectLst/>
                        </a:rPr>
                        <a:t>LARGO PLAZO</a:t>
                      </a:r>
                      <a:endParaRPr lang="es-ES" sz="1000" b="0" i="0" u="none" strike="noStrike">
                        <a:solidFill>
                          <a:srgbClr val="000000"/>
                        </a:solidFill>
                        <a:effectLst/>
                        <a:latin typeface="MS Sans Serif"/>
                      </a:endParaRPr>
                    </a:p>
                  </a:txBody>
                  <a:tcPr marL="9525" marR="9525" marT="9525" marB="0" anchor="b"/>
                </a:tc>
                <a:tc>
                  <a:txBody>
                    <a:bodyPr/>
                    <a:lstStyle/>
                    <a:p>
                      <a:pPr algn="l" fontAlgn="b"/>
                      <a:r>
                        <a:rPr lang="es-ES" sz="1000" u="none" strike="noStrike">
                          <a:effectLst/>
                        </a:rPr>
                        <a:t>             5.792,04   </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638,83%</a:t>
                      </a:r>
                      <a:endParaRPr lang="es-ES" sz="1000" b="0" i="0" u="none" strike="noStrike">
                        <a:solidFill>
                          <a:srgbClr val="000000"/>
                        </a:solidFill>
                        <a:effectLst/>
                        <a:latin typeface="Calibri"/>
                      </a:endParaRPr>
                    </a:p>
                  </a:txBody>
                  <a:tcPr marL="9525" marR="9525" marT="9525" marB="0" anchor="b"/>
                </a:tc>
              </a:tr>
              <a:tr h="295188">
                <a:tc>
                  <a:txBody>
                    <a:bodyPr/>
                    <a:lstStyle/>
                    <a:p>
                      <a:pPr algn="l" fontAlgn="b"/>
                      <a:r>
                        <a:rPr lang="es-ES" sz="1000" u="none" strike="noStrike">
                          <a:effectLst/>
                        </a:rPr>
                        <a:t> </a:t>
                      </a:r>
                      <a:endParaRPr lang="es-ES" sz="1000" b="0" i="0" u="none" strike="noStrike">
                        <a:solidFill>
                          <a:srgbClr val="000000"/>
                        </a:solidFill>
                        <a:effectLst/>
                        <a:latin typeface="MS Sans Serif"/>
                      </a:endParaRPr>
                    </a:p>
                  </a:txBody>
                  <a:tcPr marL="9525" marR="9525" marT="9525" marB="0" anchor="b"/>
                </a:tc>
                <a:tc>
                  <a:txBody>
                    <a:bodyPr/>
                    <a:lstStyle/>
                    <a:p>
                      <a:pPr algn="l" fontAlgn="b"/>
                      <a:r>
                        <a:rPr lang="es-ES" sz="1000" u="none" strike="noStrike">
                          <a:effectLst/>
                        </a:rPr>
                        <a:t>FIJOS</a:t>
                      </a:r>
                      <a:endParaRPr lang="es-ES" sz="1000" b="0" i="0" u="none" strike="noStrike">
                        <a:solidFill>
                          <a:srgbClr val="000000"/>
                        </a:solidFill>
                        <a:effectLst/>
                        <a:latin typeface="MS Sans Serif"/>
                      </a:endParaRPr>
                    </a:p>
                  </a:txBody>
                  <a:tcPr marL="9525" marR="9525" marT="9525" marB="0" anchor="b"/>
                </a:tc>
                <a:tc>
                  <a:txBody>
                    <a:bodyPr/>
                    <a:lstStyle/>
                    <a:p>
                      <a:pPr algn="l" fontAlgn="b"/>
                      <a:r>
                        <a:rPr lang="es-ES" sz="1000" u="none" strike="noStrike">
                          <a:effectLst/>
                        </a:rPr>
                        <a:t>        171.475,50   </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103,04%</a:t>
                      </a:r>
                      <a:endParaRPr lang="es-ES" sz="1000" b="0" i="0" u="none" strike="noStrike">
                        <a:solidFill>
                          <a:srgbClr val="000000"/>
                        </a:solidFill>
                        <a:effectLst/>
                        <a:latin typeface="Calibri"/>
                      </a:endParaRPr>
                    </a:p>
                  </a:txBody>
                  <a:tcPr marL="9525" marR="9525" marT="9525" marB="0" anchor="b"/>
                </a:tc>
              </a:tr>
              <a:tr h="295188">
                <a:tc>
                  <a:txBody>
                    <a:bodyPr/>
                    <a:lstStyle/>
                    <a:p>
                      <a:pPr algn="r" fontAlgn="b"/>
                      <a:r>
                        <a:rPr lang="es-ES" sz="1000" b="1" u="none" strike="noStrike" dirty="0">
                          <a:effectLst/>
                        </a:rPr>
                        <a:t>2</a:t>
                      </a:r>
                      <a:endParaRPr lang="es-ES" sz="1000" b="1" i="0" u="none" strike="noStrike" dirty="0">
                        <a:solidFill>
                          <a:srgbClr val="000000"/>
                        </a:solidFill>
                        <a:effectLst/>
                        <a:latin typeface="MS Sans Serif"/>
                      </a:endParaRPr>
                    </a:p>
                  </a:txBody>
                  <a:tcPr marL="9525" marR="9525" marT="9525" marB="0" anchor="b"/>
                </a:tc>
                <a:tc>
                  <a:txBody>
                    <a:bodyPr/>
                    <a:lstStyle/>
                    <a:p>
                      <a:pPr algn="l" fontAlgn="b"/>
                      <a:r>
                        <a:rPr lang="es-ES" sz="1000" b="1" u="none" strike="noStrike" dirty="0">
                          <a:effectLst/>
                        </a:rPr>
                        <a:t>PASIVO</a:t>
                      </a:r>
                      <a:endParaRPr lang="es-ES" sz="1000" b="1" i="0" u="none" strike="noStrike" dirty="0">
                        <a:solidFill>
                          <a:srgbClr val="000000"/>
                        </a:solidFill>
                        <a:effectLst/>
                        <a:latin typeface="MS Sans Serif"/>
                      </a:endParaRPr>
                    </a:p>
                  </a:txBody>
                  <a:tcPr marL="9525" marR="9525" marT="9525" marB="0" anchor="b"/>
                </a:tc>
                <a:tc>
                  <a:txBody>
                    <a:bodyPr/>
                    <a:lstStyle/>
                    <a:p>
                      <a:pPr algn="l" fontAlgn="b"/>
                      <a:r>
                        <a:rPr lang="es-ES" sz="1000" b="1" u="none" strike="noStrike">
                          <a:effectLst/>
                        </a:rPr>
                        <a:t>           81.009,62   </a:t>
                      </a:r>
                      <a:endParaRPr lang="es-ES" sz="1000" b="1" i="0" u="none" strike="noStrike">
                        <a:solidFill>
                          <a:srgbClr val="000000"/>
                        </a:solidFill>
                        <a:effectLst/>
                        <a:latin typeface="Calibri"/>
                      </a:endParaRPr>
                    </a:p>
                  </a:txBody>
                  <a:tcPr marL="9525" marR="9525" marT="9525" marB="0" anchor="b"/>
                </a:tc>
                <a:tc>
                  <a:txBody>
                    <a:bodyPr/>
                    <a:lstStyle/>
                    <a:p>
                      <a:pPr algn="r" fontAlgn="b"/>
                      <a:r>
                        <a:rPr lang="es-ES" sz="1000" b="1" u="none" strike="noStrike" dirty="0" smtClean="0">
                          <a:effectLst/>
                        </a:rPr>
                        <a:t>534,15</a:t>
                      </a:r>
                      <a:r>
                        <a:rPr lang="es-ES" sz="1000" b="1" u="none" strike="noStrike" dirty="0">
                          <a:effectLst/>
                        </a:rPr>
                        <a:t>%</a:t>
                      </a:r>
                      <a:endParaRPr lang="es-ES" sz="1000" b="1" i="0" u="none" strike="noStrike" dirty="0">
                        <a:solidFill>
                          <a:srgbClr val="000000"/>
                        </a:solidFill>
                        <a:effectLst/>
                        <a:latin typeface="Calibri"/>
                      </a:endParaRPr>
                    </a:p>
                  </a:txBody>
                  <a:tcPr marL="9525" marR="9525" marT="9525" marB="0" anchor="b"/>
                </a:tc>
              </a:tr>
              <a:tr h="295188">
                <a:tc>
                  <a:txBody>
                    <a:bodyPr/>
                    <a:lstStyle/>
                    <a:p>
                      <a:pPr algn="l" fontAlgn="b"/>
                      <a:r>
                        <a:rPr lang="es-ES" sz="1000" u="none" strike="noStrike">
                          <a:effectLst/>
                        </a:rPr>
                        <a:t> </a:t>
                      </a:r>
                      <a:endParaRPr lang="es-ES" sz="1000" b="0" i="0" u="none" strike="noStrike">
                        <a:solidFill>
                          <a:srgbClr val="000000"/>
                        </a:solidFill>
                        <a:effectLst/>
                        <a:latin typeface="MS Sans Serif"/>
                      </a:endParaRPr>
                    </a:p>
                  </a:txBody>
                  <a:tcPr marL="9525" marR="9525" marT="9525" marB="0" anchor="b"/>
                </a:tc>
                <a:tc>
                  <a:txBody>
                    <a:bodyPr/>
                    <a:lstStyle/>
                    <a:p>
                      <a:pPr algn="l" fontAlgn="b"/>
                      <a:r>
                        <a:rPr lang="es-ES" sz="1000" u="none" strike="noStrike" dirty="0">
                          <a:effectLst/>
                        </a:rPr>
                        <a:t>CORRIENTE</a:t>
                      </a:r>
                      <a:endParaRPr lang="es-ES" sz="1000" b="0" i="0" u="none" strike="noStrike" dirty="0">
                        <a:solidFill>
                          <a:srgbClr val="000000"/>
                        </a:solidFill>
                        <a:effectLst/>
                        <a:latin typeface="MS Sans Serif"/>
                      </a:endParaRPr>
                    </a:p>
                  </a:txBody>
                  <a:tcPr marL="9525" marR="9525" marT="9525" marB="0" anchor="b"/>
                </a:tc>
                <a:tc>
                  <a:txBody>
                    <a:bodyPr/>
                    <a:lstStyle/>
                    <a:p>
                      <a:pPr algn="l" fontAlgn="b"/>
                      <a:r>
                        <a:rPr lang="es-ES" sz="1000" u="none" strike="noStrike" dirty="0">
                          <a:effectLst/>
                        </a:rPr>
                        <a:t>             6.771,79   </a:t>
                      </a:r>
                      <a:endParaRPr lang="es-ES" sz="1000" b="0" i="0" u="none" strike="noStrike" dirty="0">
                        <a:solidFill>
                          <a:srgbClr val="000000"/>
                        </a:solidFill>
                        <a:effectLst/>
                        <a:latin typeface="Calibri"/>
                      </a:endParaRPr>
                    </a:p>
                  </a:txBody>
                  <a:tcPr marL="9525" marR="9525" marT="9525" marB="0" anchor="b"/>
                </a:tc>
                <a:tc>
                  <a:txBody>
                    <a:bodyPr/>
                    <a:lstStyle/>
                    <a:p>
                      <a:pPr algn="r" fontAlgn="b"/>
                      <a:r>
                        <a:rPr lang="es-ES" sz="1000" u="none" strike="noStrike" dirty="0">
                          <a:effectLst/>
                        </a:rPr>
                        <a:t>420,82%</a:t>
                      </a:r>
                      <a:endParaRPr lang="es-ES" sz="1000" b="0" i="0" u="none" strike="noStrike" dirty="0">
                        <a:solidFill>
                          <a:srgbClr val="000000"/>
                        </a:solidFill>
                        <a:effectLst/>
                        <a:latin typeface="Calibri"/>
                      </a:endParaRPr>
                    </a:p>
                  </a:txBody>
                  <a:tcPr marL="9525" marR="9525" marT="9525" marB="0" anchor="b"/>
                </a:tc>
              </a:tr>
              <a:tr h="295188">
                <a:tc>
                  <a:txBody>
                    <a:bodyPr/>
                    <a:lstStyle/>
                    <a:p>
                      <a:pPr algn="l" fontAlgn="b"/>
                      <a:r>
                        <a:rPr lang="es-ES" sz="1000" u="none" strike="noStrike">
                          <a:effectLst/>
                        </a:rPr>
                        <a:t> </a:t>
                      </a:r>
                      <a:endParaRPr lang="es-ES" sz="1000" b="0" i="0" u="none" strike="noStrike">
                        <a:solidFill>
                          <a:srgbClr val="000000"/>
                        </a:solidFill>
                        <a:effectLst/>
                        <a:latin typeface="MS Sans Serif"/>
                      </a:endParaRPr>
                    </a:p>
                  </a:txBody>
                  <a:tcPr marL="9525" marR="9525" marT="9525" marB="0" anchor="b"/>
                </a:tc>
                <a:tc>
                  <a:txBody>
                    <a:bodyPr/>
                    <a:lstStyle/>
                    <a:p>
                      <a:pPr algn="l" fontAlgn="b"/>
                      <a:r>
                        <a:rPr lang="es-ES" sz="1000" u="none" strike="noStrike">
                          <a:effectLst/>
                        </a:rPr>
                        <a:t>LARGO PLAZO</a:t>
                      </a:r>
                      <a:endParaRPr lang="es-ES" sz="1000" b="0" i="0" u="none" strike="noStrike">
                        <a:solidFill>
                          <a:srgbClr val="000000"/>
                        </a:solidFill>
                        <a:effectLst/>
                        <a:latin typeface="MS Sans Serif"/>
                      </a:endParaRPr>
                    </a:p>
                  </a:txBody>
                  <a:tcPr marL="9525" marR="9525" marT="9525" marB="0" anchor="b"/>
                </a:tc>
                <a:tc>
                  <a:txBody>
                    <a:bodyPr/>
                    <a:lstStyle/>
                    <a:p>
                      <a:pPr algn="l" fontAlgn="b"/>
                      <a:r>
                        <a:rPr lang="es-ES" sz="1000" u="none" strike="noStrike">
                          <a:effectLst/>
                        </a:rPr>
                        <a:t>           74.237,83   </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0,00%</a:t>
                      </a:r>
                      <a:endParaRPr lang="es-ES" sz="1000" b="0" i="0" u="none" strike="noStrike">
                        <a:solidFill>
                          <a:srgbClr val="000000"/>
                        </a:solidFill>
                        <a:effectLst/>
                        <a:latin typeface="Calibri"/>
                      </a:endParaRPr>
                    </a:p>
                  </a:txBody>
                  <a:tcPr marL="9525" marR="9525" marT="9525" marB="0" anchor="b"/>
                </a:tc>
              </a:tr>
              <a:tr h="295188">
                <a:tc>
                  <a:txBody>
                    <a:bodyPr/>
                    <a:lstStyle/>
                    <a:p>
                      <a:pPr algn="r" fontAlgn="b"/>
                      <a:r>
                        <a:rPr lang="es-ES" sz="1000" b="1" u="none" strike="noStrike" dirty="0">
                          <a:effectLst/>
                        </a:rPr>
                        <a:t>3</a:t>
                      </a:r>
                      <a:endParaRPr lang="es-ES" sz="1000" b="1" i="0" u="none" strike="noStrike" dirty="0">
                        <a:solidFill>
                          <a:srgbClr val="000000"/>
                        </a:solidFill>
                        <a:effectLst/>
                        <a:latin typeface="MS Sans Serif"/>
                      </a:endParaRPr>
                    </a:p>
                  </a:txBody>
                  <a:tcPr marL="9525" marR="9525" marT="9525" marB="0" anchor="b"/>
                </a:tc>
                <a:tc>
                  <a:txBody>
                    <a:bodyPr/>
                    <a:lstStyle/>
                    <a:p>
                      <a:pPr algn="l" fontAlgn="b"/>
                      <a:r>
                        <a:rPr lang="es-ES" sz="1000" b="1" u="none" strike="noStrike" dirty="0">
                          <a:effectLst/>
                        </a:rPr>
                        <a:t>PATRIMONIO</a:t>
                      </a:r>
                      <a:endParaRPr lang="es-ES" sz="1000" b="1" i="0" u="none" strike="noStrike" dirty="0">
                        <a:solidFill>
                          <a:srgbClr val="000000"/>
                        </a:solidFill>
                        <a:effectLst/>
                        <a:latin typeface="MS Sans Serif"/>
                      </a:endParaRPr>
                    </a:p>
                  </a:txBody>
                  <a:tcPr marL="9525" marR="9525" marT="9525" marB="0" anchor="b"/>
                </a:tc>
                <a:tc>
                  <a:txBody>
                    <a:bodyPr/>
                    <a:lstStyle/>
                    <a:p>
                      <a:pPr algn="l" fontAlgn="b"/>
                      <a:r>
                        <a:rPr lang="es-ES" sz="1000" b="1" u="none" strike="noStrike" dirty="0">
                          <a:effectLst/>
                        </a:rPr>
                        <a:t>-         37.514,65   </a:t>
                      </a:r>
                      <a:endParaRPr lang="es-ES" sz="1000" b="1" i="0" u="none" strike="noStrike" dirty="0">
                        <a:solidFill>
                          <a:srgbClr val="000000"/>
                        </a:solidFill>
                        <a:effectLst/>
                        <a:latin typeface="Calibri"/>
                      </a:endParaRPr>
                    </a:p>
                  </a:txBody>
                  <a:tcPr marL="9525" marR="9525" marT="9525" marB="0" anchor="b"/>
                </a:tc>
                <a:tc>
                  <a:txBody>
                    <a:bodyPr/>
                    <a:lstStyle/>
                    <a:p>
                      <a:pPr algn="r" fontAlgn="b"/>
                      <a:r>
                        <a:rPr lang="es-ES" sz="1000" b="1" u="none" strike="noStrike" dirty="0">
                          <a:effectLst/>
                        </a:rPr>
                        <a:t>-8,14%</a:t>
                      </a:r>
                      <a:endParaRPr lang="es-ES" sz="1000" b="1" i="0" u="none" strike="noStrike" dirty="0">
                        <a:solidFill>
                          <a:srgbClr val="000000"/>
                        </a:solidFill>
                        <a:effectLst/>
                        <a:latin typeface="Calibri"/>
                      </a:endParaRPr>
                    </a:p>
                  </a:txBody>
                  <a:tcPr marL="9525" marR="9525" marT="9525" marB="0" anchor="b"/>
                </a:tc>
              </a:tr>
              <a:tr h="295188">
                <a:tc>
                  <a:txBody>
                    <a:bodyPr/>
                    <a:lstStyle/>
                    <a:p>
                      <a:pPr algn="l" fontAlgn="b"/>
                      <a:r>
                        <a:rPr lang="es-ES" sz="1000" u="none" strike="noStrike">
                          <a:effectLst/>
                        </a:rPr>
                        <a:t> </a:t>
                      </a:r>
                      <a:endParaRPr lang="es-ES" sz="1000" b="0" i="0" u="none" strike="noStrike">
                        <a:solidFill>
                          <a:srgbClr val="000000"/>
                        </a:solidFill>
                        <a:effectLst/>
                        <a:latin typeface="MS Sans Serif"/>
                      </a:endParaRPr>
                    </a:p>
                  </a:txBody>
                  <a:tcPr marL="9525" marR="9525" marT="9525" marB="0" anchor="b"/>
                </a:tc>
                <a:tc>
                  <a:txBody>
                    <a:bodyPr/>
                    <a:lstStyle/>
                    <a:p>
                      <a:pPr algn="l" fontAlgn="b"/>
                      <a:r>
                        <a:rPr lang="es-ES" sz="1000" u="none" strike="noStrike">
                          <a:effectLst/>
                        </a:rPr>
                        <a:t>PATRIMONIO PUBLICO</a:t>
                      </a:r>
                      <a:endParaRPr lang="es-ES" sz="1000" b="0" i="0" u="none" strike="noStrike">
                        <a:solidFill>
                          <a:srgbClr val="000000"/>
                        </a:solidFill>
                        <a:effectLst/>
                        <a:latin typeface="MS Sans Serif"/>
                      </a:endParaRPr>
                    </a:p>
                  </a:txBody>
                  <a:tcPr marL="9525" marR="9525" marT="9525" marB="0" anchor="b"/>
                </a:tc>
                <a:tc>
                  <a:txBody>
                    <a:bodyPr/>
                    <a:lstStyle/>
                    <a:p>
                      <a:pPr algn="l" fontAlgn="b"/>
                      <a:r>
                        <a:rPr lang="es-ES" sz="1000" u="none" strike="noStrike">
                          <a:effectLst/>
                        </a:rPr>
                        <a:t>-         30.807,11   </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-8,82%</a:t>
                      </a:r>
                      <a:endParaRPr lang="es-ES" sz="1000" b="0" i="0" u="none" strike="noStrike">
                        <a:solidFill>
                          <a:srgbClr val="000000"/>
                        </a:solidFill>
                        <a:effectLst/>
                        <a:latin typeface="Calibri"/>
                      </a:endParaRPr>
                    </a:p>
                  </a:txBody>
                  <a:tcPr marL="9525" marR="9525" marT="9525" marB="0" anchor="b"/>
                </a:tc>
              </a:tr>
              <a:tr h="295188">
                <a:tc>
                  <a:txBody>
                    <a:bodyPr/>
                    <a:lstStyle/>
                    <a:p>
                      <a:pPr algn="l" fontAlgn="b"/>
                      <a:r>
                        <a:rPr lang="es-ES" sz="1000" u="none" strike="noStrike">
                          <a:effectLst/>
                        </a:rPr>
                        <a:t> </a:t>
                      </a:r>
                      <a:endParaRPr lang="es-ES" sz="1000" b="0" i="0" u="none" strike="noStrike">
                        <a:solidFill>
                          <a:srgbClr val="000000"/>
                        </a:solidFill>
                        <a:effectLst/>
                        <a:latin typeface="MS Sans Serif"/>
                      </a:endParaRPr>
                    </a:p>
                  </a:txBody>
                  <a:tcPr marL="9525" marR="9525" marT="9525" marB="0" anchor="b"/>
                </a:tc>
                <a:tc>
                  <a:txBody>
                    <a:bodyPr/>
                    <a:lstStyle/>
                    <a:p>
                      <a:pPr algn="l" fontAlgn="b"/>
                      <a:r>
                        <a:rPr lang="es-ES" sz="1000" u="none" strike="noStrike">
                          <a:effectLst/>
                        </a:rPr>
                        <a:t>RESULTADO DEL EJERCICIO</a:t>
                      </a:r>
                      <a:endParaRPr lang="es-ES" sz="1000" b="0" i="0" u="none" strike="noStrike">
                        <a:solidFill>
                          <a:srgbClr val="000000"/>
                        </a:solidFill>
                        <a:effectLst/>
                        <a:latin typeface="MS Sans Serif"/>
                      </a:endParaRPr>
                    </a:p>
                  </a:txBody>
                  <a:tcPr marL="9525" marR="9525" marT="9525" marB="0" anchor="b"/>
                </a:tc>
                <a:tc>
                  <a:txBody>
                    <a:bodyPr/>
                    <a:lstStyle/>
                    <a:p>
                      <a:pPr algn="l" fontAlgn="b"/>
                      <a:r>
                        <a:rPr lang="es-ES" sz="1000" u="none" strike="noStrike">
                          <a:effectLst/>
                        </a:rPr>
                        <a:t>-            6.707,54   </a:t>
                      </a:r>
                      <a:endParaRPr lang="es-ES" sz="1000" b="0" i="0" u="none" strike="noStrike">
                        <a:solidFill>
                          <a:srgbClr val="000000"/>
                        </a:solidFill>
                        <a:effectLst/>
                        <a:latin typeface="Calibri"/>
                      </a:endParaRPr>
                    </a:p>
                  </a:txBody>
                  <a:tcPr marL="9525" marR="9525" marT="9525" marB="0" anchor="b"/>
                </a:tc>
                <a:tc>
                  <a:txBody>
                    <a:bodyPr/>
                    <a:lstStyle/>
                    <a:p>
                      <a:pPr algn="r" fontAlgn="b"/>
                      <a:r>
                        <a:rPr lang="es-ES" sz="1000" u="none" strike="noStrike">
                          <a:effectLst/>
                        </a:rPr>
                        <a:t>-5,99%</a:t>
                      </a:r>
                      <a:endParaRPr lang="es-ES" sz="1000" b="0" i="0" u="none" strike="noStrike">
                        <a:solidFill>
                          <a:srgbClr val="000000"/>
                        </a:solidFill>
                        <a:effectLst/>
                        <a:latin typeface="Calibri"/>
                      </a:endParaRPr>
                    </a:p>
                  </a:txBody>
                  <a:tcPr marL="9525" marR="9525" marT="9525" marB="0" anchor="b"/>
                </a:tc>
              </a:tr>
              <a:tr h="295188">
                <a:tc>
                  <a:txBody>
                    <a:bodyPr/>
                    <a:lstStyle/>
                    <a:p>
                      <a:pPr algn="l" fontAlgn="b"/>
                      <a:r>
                        <a:rPr lang="es-ES" sz="1000" b="1" u="none" strike="noStrike" dirty="0">
                          <a:effectLst/>
                        </a:rPr>
                        <a:t> </a:t>
                      </a:r>
                      <a:endParaRPr lang="es-ES" sz="1000" b="1" i="0" u="none" strike="noStrike" dirty="0">
                        <a:solidFill>
                          <a:srgbClr val="000000"/>
                        </a:solidFill>
                        <a:effectLst/>
                        <a:latin typeface="MS Sans Serif"/>
                      </a:endParaRPr>
                    </a:p>
                  </a:txBody>
                  <a:tcPr marL="9525" marR="9525" marT="9525" marB="0" anchor="b"/>
                </a:tc>
                <a:tc>
                  <a:txBody>
                    <a:bodyPr/>
                    <a:lstStyle/>
                    <a:p>
                      <a:pPr algn="l" fontAlgn="b"/>
                      <a:r>
                        <a:rPr lang="es-ES" sz="1000" b="1" u="none" strike="noStrike" dirty="0">
                          <a:effectLst/>
                        </a:rPr>
                        <a:t>TOTAL ACTIVO</a:t>
                      </a:r>
                      <a:endParaRPr lang="es-ES" sz="1000" b="1" i="0" u="none" strike="noStrike" dirty="0">
                        <a:solidFill>
                          <a:srgbClr val="000000"/>
                        </a:solidFill>
                        <a:effectLst/>
                        <a:latin typeface="MS Sans Serif"/>
                      </a:endParaRPr>
                    </a:p>
                  </a:txBody>
                  <a:tcPr marL="9525" marR="9525" marT="9525" marB="0" anchor="b"/>
                </a:tc>
                <a:tc>
                  <a:txBody>
                    <a:bodyPr/>
                    <a:lstStyle/>
                    <a:p>
                      <a:pPr algn="l" fontAlgn="b"/>
                      <a:r>
                        <a:rPr lang="es-ES" sz="1000" b="1" u="none" strike="noStrike" dirty="0">
                          <a:effectLst/>
                        </a:rPr>
                        <a:t>           43.494,97   </a:t>
                      </a:r>
                      <a:endParaRPr lang="es-ES" sz="1000" b="1" i="0" u="none" strike="noStrike" dirty="0">
                        <a:solidFill>
                          <a:srgbClr val="000000"/>
                        </a:solidFill>
                        <a:effectLst/>
                        <a:latin typeface="Calibri"/>
                      </a:endParaRPr>
                    </a:p>
                  </a:txBody>
                  <a:tcPr marL="9525" marR="9525" marT="9525" marB="0" anchor="b"/>
                </a:tc>
                <a:tc>
                  <a:txBody>
                    <a:bodyPr/>
                    <a:lstStyle/>
                    <a:p>
                      <a:pPr algn="r" fontAlgn="b"/>
                      <a:r>
                        <a:rPr lang="es-ES" sz="1000" b="1" u="none" strike="noStrike" dirty="0">
                          <a:effectLst/>
                        </a:rPr>
                        <a:t>9,40%</a:t>
                      </a:r>
                      <a:endParaRPr lang="es-ES" sz="1000" b="1" i="0" u="none" strike="noStrike" dirty="0">
                        <a:solidFill>
                          <a:srgbClr val="000000"/>
                        </a:solidFill>
                        <a:effectLst/>
                        <a:latin typeface="Calibri"/>
                      </a:endParaRPr>
                    </a:p>
                  </a:txBody>
                  <a:tcPr marL="9525" marR="9525" marT="9525" marB="0" anchor="b"/>
                </a:tc>
              </a:tr>
            </a:tbl>
          </a:graphicData>
        </a:graphic>
      </p:graphicFrame>
      <p:graphicFrame>
        <p:nvGraphicFramePr>
          <p:cNvPr id="5" name="4 Gráfico"/>
          <p:cNvGraphicFramePr/>
          <p:nvPr>
            <p:extLst>
              <p:ext uri="{D42A27DB-BD31-4B8C-83A1-F6EECF244321}">
                <p14:modId xmlns:p14="http://schemas.microsoft.com/office/powerpoint/2010/main" val="3247266743"/>
              </p:ext>
            </p:extLst>
          </p:nvPr>
        </p:nvGraphicFramePr>
        <p:xfrm>
          <a:off x="4211960" y="1988840"/>
          <a:ext cx="4752528" cy="30963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1757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solidFill>
                  <a:srgbClr val="002060"/>
                </a:solidFill>
                <a:latin typeface="Verdana" pitchFamily="34" charset="0"/>
              </a:rPr>
              <a:t>ANÁLISIS </a:t>
            </a:r>
            <a:r>
              <a:rPr lang="es-ES" b="1" dirty="0" smtClean="0">
                <a:solidFill>
                  <a:srgbClr val="002060"/>
                </a:solidFill>
                <a:latin typeface="Verdana" pitchFamily="34" charset="0"/>
              </a:rPr>
              <a:t>DE RAZONES FINANCIERAS</a:t>
            </a:r>
            <a:endParaRPr lang="es-ES" dirty="0"/>
          </a:p>
        </p:txBody>
      </p:sp>
      <p:sp>
        <p:nvSpPr>
          <p:cNvPr id="3" name="2 Marcador de contenido"/>
          <p:cNvSpPr>
            <a:spLocks noGrp="1"/>
          </p:cNvSpPr>
          <p:nvPr>
            <p:ph idx="1"/>
          </p:nvPr>
        </p:nvSpPr>
        <p:spPr>
          <a:xfrm>
            <a:off x="251520" y="1484784"/>
            <a:ext cx="8640960" cy="5040560"/>
          </a:xfrm>
        </p:spPr>
        <p:txBody>
          <a:bodyPr/>
          <a:lstStyle/>
          <a:p>
            <a:pPr marL="0" indent="0">
              <a:buNone/>
            </a:pPr>
            <a:r>
              <a:rPr lang="es-ES" b="1" dirty="0" smtClean="0"/>
              <a:t>LIQUIDEZ:</a:t>
            </a:r>
          </a:p>
          <a:p>
            <a:pPr marL="0" indent="0">
              <a:buNone/>
            </a:pPr>
            <a:endParaRPr lang="es-ES" b="1" dirty="0" smtClean="0"/>
          </a:p>
          <a:p>
            <a:pPr marL="0" indent="0">
              <a:buNone/>
            </a:pPr>
            <a:endParaRPr lang="es-ES" b="1" dirty="0"/>
          </a:p>
        </p:txBody>
      </p:sp>
      <p:graphicFrame>
        <p:nvGraphicFramePr>
          <p:cNvPr id="5" name="4 Tabla"/>
          <p:cNvGraphicFramePr>
            <a:graphicFrameLocks noGrp="1"/>
          </p:cNvGraphicFramePr>
          <p:nvPr>
            <p:extLst>
              <p:ext uri="{D42A27DB-BD31-4B8C-83A1-F6EECF244321}">
                <p14:modId xmlns:p14="http://schemas.microsoft.com/office/powerpoint/2010/main" val="1689830064"/>
              </p:ext>
            </p:extLst>
          </p:nvPr>
        </p:nvGraphicFramePr>
        <p:xfrm>
          <a:off x="1835696" y="2048309"/>
          <a:ext cx="5611900" cy="2148613"/>
        </p:xfrm>
        <a:graphic>
          <a:graphicData uri="http://schemas.openxmlformats.org/drawingml/2006/table">
            <a:tbl>
              <a:tblPr firstRow="1" firstCol="1" bandRow="1">
                <a:tableStyleId>{21E4AEA4-8DFA-4A89-87EB-49C32662AFE0}</a:tableStyleId>
              </a:tblPr>
              <a:tblGrid>
                <a:gridCol w="685738"/>
                <a:gridCol w="3145581"/>
                <a:gridCol w="772468"/>
                <a:gridCol w="1008113"/>
              </a:tblGrid>
              <a:tr h="372394">
                <a:tc>
                  <a:txBody>
                    <a:bodyPr/>
                    <a:lstStyle/>
                    <a:p>
                      <a:pPr algn="ctr">
                        <a:lnSpc>
                          <a:spcPct val="115000"/>
                        </a:lnSpc>
                        <a:spcAft>
                          <a:spcPts val="0"/>
                        </a:spcAft>
                      </a:pPr>
                      <a:r>
                        <a:rPr lang="es-ES" sz="1100" dirty="0">
                          <a:effectLst/>
                        </a:rPr>
                        <a:t>LIQUIDEZ</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dirty="0">
                          <a:effectLst/>
                        </a:rPr>
                        <a:t>FORMULA</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2013</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2014</a:t>
                      </a:r>
                      <a:endParaRPr lang="es-ES" sz="1100">
                        <a:effectLst/>
                        <a:latin typeface="Calibri"/>
                        <a:ea typeface="Calibri"/>
                        <a:cs typeface="Times New Roman"/>
                      </a:endParaRPr>
                    </a:p>
                  </a:txBody>
                  <a:tcPr marL="44450" marR="44450" marT="0" marB="0" anchor="b"/>
                </a:tc>
              </a:tr>
              <a:tr h="739227">
                <a:tc>
                  <a:txBody>
                    <a:bodyPr/>
                    <a:lstStyle/>
                    <a:p>
                      <a:pPr>
                        <a:lnSpc>
                          <a:spcPct val="115000"/>
                        </a:lnSpc>
                        <a:spcAft>
                          <a:spcPts val="0"/>
                        </a:spcAft>
                      </a:pPr>
                      <a:r>
                        <a:rPr lang="es-ES" sz="800">
                          <a:effectLst/>
                        </a:rPr>
                        <a:t>LIQUIDEZ</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endParaRPr lang="es-ES" sz="1400">
                        <a:solidFill>
                          <a:srgbClr val="000000"/>
                        </a:solidFill>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100" dirty="0">
                          <a:effectLst/>
                        </a:rPr>
                        <a:t>2,27</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dirty="0">
                          <a:effectLst/>
                        </a:rPr>
                        <a:t>4,61</a:t>
                      </a:r>
                      <a:endParaRPr lang="es-ES" sz="1100" dirty="0">
                        <a:effectLst/>
                        <a:latin typeface="Calibri"/>
                        <a:ea typeface="Calibri"/>
                        <a:cs typeface="Times New Roman"/>
                      </a:endParaRPr>
                    </a:p>
                  </a:txBody>
                  <a:tcPr marL="44450" marR="44450" marT="0" marB="0" anchor="b"/>
                </a:tc>
              </a:tr>
              <a:tr h="553651">
                <a:tc>
                  <a:txBody>
                    <a:bodyPr/>
                    <a:lstStyle/>
                    <a:p>
                      <a:pPr>
                        <a:lnSpc>
                          <a:spcPct val="115000"/>
                        </a:lnSpc>
                        <a:spcAft>
                          <a:spcPts val="0"/>
                        </a:spcAft>
                      </a:pPr>
                      <a:r>
                        <a:rPr lang="es-ES" sz="800">
                          <a:effectLst/>
                        </a:rPr>
                        <a:t>SOLVENCIA </a:t>
                      </a:r>
                      <a:br>
                        <a:rPr lang="es-ES" sz="800">
                          <a:effectLst/>
                        </a:rPr>
                      </a:br>
                      <a:r>
                        <a:rPr lang="es-ES" sz="800">
                          <a:effectLst/>
                        </a:rPr>
                        <a:t>INMEDIATA</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endParaRPr lang="es-ES" sz="1100">
                        <a:solidFill>
                          <a:srgbClr val="000000"/>
                        </a:solidFill>
                        <a:effectLst/>
                        <a:latin typeface="Calibri"/>
                        <a:ea typeface="Times New Roman"/>
                        <a:cs typeface="Calibri"/>
                      </a:endParaRPr>
                    </a:p>
                  </a:txBody>
                  <a:tcPr marL="44450" marR="44450" marT="0" marB="0" anchor="b"/>
                </a:tc>
                <a:tc>
                  <a:txBody>
                    <a:bodyPr/>
                    <a:lstStyle/>
                    <a:p>
                      <a:pPr algn="ctr">
                        <a:lnSpc>
                          <a:spcPct val="115000"/>
                        </a:lnSpc>
                        <a:spcAft>
                          <a:spcPts val="0"/>
                        </a:spcAft>
                      </a:pPr>
                      <a:r>
                        <a:rPr lang="es-ES" sz="1100" dirty="0">
                          <a:effectLst/>
                        </a:rPr>
                        <a:t>1,09</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dirty="0">
                          <a:effectLst/>
                        </a:rPr>
                        <a:t>3,49</a:t>
                      </a:r>
                      <a:endParaRPr lang="es-ES" sz="1100" dirty="0">
                        <a:effectLst/>
                        <a:latin typeface="Calibri"/>
                        <a:ea typeface="Calibri"/>
                        <a:cs typeface="Times New Roman"/>
                      </a:endParaRPr>
                    </a:p>
                  </a:txBody>
                  <a:tcPr marL="44450" marR="44450" marT="0" marB="0" anchor="b"/>
                </a:tc>
              </a:tr>
              <a:tr h="483341">
                <a:tc>
                  <a:txBody>
                    <a:bodyPr/>
                    <a:lstStyle/>
                    <a:p>
                      <a:pPr>
                        <a:lnSpc>
                          <a:spcPct val="115000"/>
                        </a:lnSpc>
                        <a:spcAft>
                          <a:spcPts val="0"/>
                        </a:spcAft>
                      </a:pPr>
                      <a:r>
                        <a:rPr lang="es-ES" sz="800">
                          <a:effectLst/>
                        </a:rPr>
                        <a:t>CAPITAL DE</a:t>
                      </a:r>
                      <a:br>
                        <a:rPr lang="es-ES" sz="800">
                          <a:effectLst/>
                        </a:rPr>
                      </a:br>
                      <a:r>
                        <a:rPr lang="es-ES" sz="800">
                          <a:effectLst/>
                        </a:rPr>
                        <a:t> TRABAJO</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endParaRPr lang="es-ES" sz="1400">
                        <a:solidFill>
                          <a:srgbClr val="000000"/>
                        </a:solidFill>
                        <a:effectLst/>
                        <a:latin typeface="Times New Roman"/>
                        <a:ea typeface="Times New Roman"/>
                        <a:cs typeface="Times New Roman"/>
                      </a:endParaRPr>
                    </a:p>
                  </a:txBody>
                  <a:tcPr marL="44450" marR="44450" marT="0" marB="0" anchor="ctr"/>
                </a:tc>
                <a:tc>
                  <a:txBody>
                    <a:bodyPr/>
                    <a:lstStyle/>
                    <a:p>
                      <a:pPr marL="0" algn="ctr" defTabSz="914400" rtl="0" eaLnBrk="1" latinLnBrk="0" hangingPunct="1">
                        <a:lnSpc>
                          <a:spcPct val="115000"/>
                        </a:lnSpc>
                        <a:spcAft>
                          <a:spcPts val="0"/>
                        </a:spcAft>
                      </a:pPr>
                      <a:r>
                        <a:rPr lang="es-ES" sz="1100" kern="1200" dirty="0">
                          <a:solidFill>
                            <a:schemeClr val="dk1"/>
                          </a:solidFill>
                          <a:effectLst/>
                          <a:latin typeface="+mn-lt"/>
                          <a:ea typeface="+mn-ea"/>
                          <a:cs typeface="+mn-cs"/>
                        </a:rPr>
                        <a:t>166.972,53</a:t>
                      </a:r>
                    </a:p>
                  </a:txBody>
                  <a:tcPr marL="44450" marR="44450" marT="0" marB="0" anchor="b"/>
                </a:tc>
                <a:tc>
                  <a:txBody>
                    <a:bodyPr/>
                    <a:lstStyle/>
                    <a:p>
                      <a:pPr marL="0" algn="ctr" defTabSz="914400" rtl="0" eaLnBrk="1" latinLnBrk="0" hangingPunct="1">
                        <a:lnSpc>
                          <a:spcPct val="115000"/>
                        </a:lnSpc>
                        <a:spcAft>
                          <a:spcPts val="0"/>
                        </a:spcAft>
                      </a:pPr>
                      <a:r>
                        <a:rPr lang="es-ES" sz="1100" kern="1200" dirty="0">
                          <a:solidFill>
                            <a:schemeClr val="dk1"/>
                          </a:solidFill>
                          <a:effectLst/>
                          <a:latin typeface="+mn-lt"/>
                          <a:ea typeface="+mn-ea"/>
                          <a:cs typeface="+mn-cs"/>
                        </a:rPr>
                        <a:t>342.524,92</a:t>
                      </a:r>
                    </a:p>
                  </a:txBody>
                  <a:tcPr marL="44450" marR="44450" marT="0" marB="0" anchor="b"/>
                </a:tc>
              </a:tr>
            </a:tbl>
          </a:graphicData>
        </a:graphic>
      </p:graphicFrame>
      <p:pic>
        <p:nvPicPr>
          <p:cNvPr id="16392" name="Imagen 3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2497" y="2549591"/>
            <a:ext cx="29718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6391" name="Imagen 3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62994" y="3274710"/>
            <a:ext cx="2200275" cy="295275"/>
          </a:xfrm>
          <a:prstGeom prst="rect">
            <a:avLst/>
          </a:prstGeom>
          <a:noFill/>
          <a:extLst>
            <a:ext uri="{909E8E84-426E-40DD-AFC4-6F175D3DCCD1}">
              <a14:hiddenFill xmlns:a14="http://schemas.microsoft.com/office/drawing/2010/main">
                <a:solidFill>
                  <a:srgbClr val="FFFFFF"/>
                </a:solidFill>
              </a14:hiddenFill>
            </a:ext>
          </a:extLst>
        </p:spPr>
      </p:pic>
      <p:pic>
        <p:nvPicPr>
          <p:cNvPr id="16" name="15 Imagen"/>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62994" y="3788136"/>
            <a:ext cx="28289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7" name="16 Imagen"/>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62994" y="3978636"/>
            <a:ext cx="857250" cy="17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311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1359866739"/>
              </p:ext>
            </p:extLst>
          </p:nvPr>
        </p:nvGraphicFramePr>
        <p:xfrm>
          <a:off x="2267744" y="332656"/>
          <a:ext cx="4968552" cy="29523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813266648"/>
              </p:ext>
            </p:extLst>
          </p:nvPr>
        </p:nvGraphicFramePr>
        <p:xfrm>
          <a:off x="2267744" y="3356992"/>
          <a:ext cx="4968552" cy="30243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86562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16632"/>
            <a:ext cx="8229600" cy="936104"/>
          </a:xfrm>
        </p:spPr>
        <p:txBody>
          <a:bodyPr/>
          <a:lstStyle/>
          <a:p>
            <a:pPr algn="l"/>
            <a:r>
              <a:rPr lang="es-ES" b="1" dirty="0" smtClean="0"/>
              <a:t>ENDEUDAMIENTO </a:t>
            </a:r>
            <a:endParaRPr lang="es-ES" b="1" dirty="0"/>
          </a:p>
        </p:txBody>
      </p:sp>
      <p:graphicFrame>
        <p:nvGraphicFramePr>
          <p:cNvPr id="4" name="3 Tabla"/>
          <p:cNvGraphicFramePr>
            <a:graphicFrameLocks noGrp="1"/>
          </p:cNvGraphicFramePr>
          <p:nvPr>
            <p:extLst>
              <p:ext uri="{D42A27DB-BD31-4B8C-83A1-F6EECF244321}">
                <p14:modId xmlns:p14="http://schemas.microsoft.com/office/powerpoint/2010/main" val="2638735812"/>
              </p:ext>
            </p:extLst>
          </p:nvPr>
        </p:nvGraphicFramePr>
        <p:xfrm>
          <a:off x="2267744" y="1306188"/>
          <a:ext cx="5688631" cy="1845472"/>
        </p:xfrm>
        <a:graphic>
          <a:graphicData uri="http://schemas.openxmlformats.org/drawingml/2006/table">
            <a:tbl>
              <a:tblPr firstRow="1" firstCol="1" bandRow="1">
                <a:tableStyleId>{21E4AEA4-8DFA-4A89-87EB-49C32662AFE0}</a:tableStyleId>
              </a:tblPr>
              <a:tblGrid>
                <a:gridCol w="1353712"/>
                <a:gridCol w="2905156"/>
                <a:gridCol w="669251"/>
                <a:gridCol w="760512"/>
              </a:tblGrid>
              <a:tr h="182789">
                <a:tc>
                  <a:txBody>
                    <a:bodyPr/>
                    <a:lstStyle/>
                    <a:p>
                      <a:pPr algn="ctr">
                        <a:lnSpc>
                          <a:spcPct val="115000"/>
                        </a:lnSpc>
                        <a:spcAft>
                          <a:spcPts val="0"/>
                        </a:spcAft>
                      </a:pPr>
                      <a:r>
                        <a:rPr lang="es-ES" sz="1100" dirty="0">
                          <a:effectLst/>
                        </a:rPr>
                        <a:t>ENDEUDAMIENTO</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FORMULA</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2013</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100">
                          <a:effectLst/>
                        </a:rPr>
                        <a:t>2014</a:t>
                      </a:r>
                      <a:endParaRPr lang="es-ES" sz="1100">
                        <a:effectLst/>
                        <a:latin typeface="Calibri"/>
                        <a:ea typeface="Calibri"/>
                        <a:cs typeface="Times New Roman"/>
                      </a:endParaRPr>
                    </a:p>
                  </a:txBody>
                  <a:tcPr marL="44450" marR="44450" marT="0" marB="0" anchor="b"/>
                </a:tc>
              </a:tr>
              <a:tr h="550895">
                <a:tc>
                  <a:txBody>
                    <a:bodyPr/>
                    <a:lstStyle/>
                    <a:p>
                      <a:pPr>
                        <a:lnSpc>
                          <a:spcPct val="115000"/>
                        </a:lnSpc>
                        <a:spcAft>
                          <a:spcPts val="0"/>
                        </a:spcAft>
                      </a:pPr>
                      <a:r>
                        <a:rPr lang="es-ES" sz="1000" dirty="0">
                          <a:effectLst/>
                        </a:rPr>
                        <a:t>ENDEUDAMIENTO</a:t>
                      </a:r>
                      <a:br>
                        <a:rPr lang="es-ES" sz="1000" dirty="0">
                          <a:effectLst/>
                        </a:rPr>
                      </a:br>
                      <a:r>
                        <a:rPr lang="es-ES" sz="1000" dirty="0">
                          <a:effectLst/>
                        </a:rPr>
                        <a:t>CONTABLE</a:t>
                      </a:r>
                      <a:endParaRPr lang="es-ES" sz="1100" dirty="0">
                        <a:effectLst/>
                        <a:latin typeface="Calibri"/>
                        <a:ea typeface="Calibri"/>
                        <a:cs typeface="Times New Roman"/>
                      </a:endParaRPr>
                    </a:p>
                  </a:txBody>
                  <a:tcPr marL="44450" marR="44450" marT="0" marB="0" anchor="b"/>
                </a:tc>
                <a:tc>
                  <a:txBody>
                    <a:bodyPr/>
                    <a:lstStyle/>
                    <a:p>
                      <a:pPr algn="just">
                        <a:lnSpc>
                          <a:spcPct val="115000"/>
                        </a:lnSpc>
                        <a:spcAft>
                          <a:spcPts val="0"/>
                        </a:spcAft>
                      </a:pPr>
                      <a:endParaRPr lang="es-ES" sz="1400">
                        <a:solidFill>
                          <a:srgbClr val="000000"/>
                        </a:solidFill>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000">
                          <a:effectLst/>
                        </a:rPr>
                        <a:t>8,12%</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14,31%</a:t>
                      </a:r>
                      <a:endParaRPr lang="es-ES" sz="1100">
                        <a:effectLst/>
                        <a:latin typeface="Calibri"/>
                        <a:ea typeface="Calibri"/>
                        <a:cs typeface="Times New Roman"/>
                      </a:endParaRPr>
                    </a:p>
                  </a:txBody>
                  <a:tcPr marL="44450" marR="44450" marT="0" marB="0" anchor="b"/>
                </a:tc>
              </a:tr>
              <a:tr h="505740">
                <a:tc>
                  <a:txBody>
                    <a:bodyPr/>
                    <a:lstStyle/>
                    <a:p>
                      <a:pPr>
                        <a:lnSpc>
                          <a:spcPct val="115000"/>
                        </a:lnSpc>
                        <a:spcAft>
                          <a:spcPts val="0"/>
                        </a:spcAft>
                      </a:pPr>
                      <a:r>
                        <a:rPr lang="es-ES" sz="1000">
                          <a:effectLst/>
                        </a:rPr>
                        <a:t>ENDEUDAMIENTO</a:t>
                      </a:r>
                      <a:br>
                        <a:rPr lang="es-ES" sz="1000">
                          <a:effectLst/>
                        </a:rPr>
                      </a:br>
                      <a:r>
                        <a:rPr lang="es-ES" sz="1000">
                          <a:effectLst/>
                        </a:rPr>
                        <a:t>A CORTO PLAZO</a:t>
                      </a:r>
                      <a:endParaRPr lang="es-ES" sz="1100">
                        <a:effectLst/>
                        <a:latin typeface="Calibri"/>
                        <a:ea typeface="Calibri"/>
                        <a:cs typeface="Times New Roman"/>
                      </a:endParaRPr>
                    </a:p>
                  </a:txBody>
                  <a:tcPr marL="44450" marR="44450" marT="0" marB="0" anchor="b"/>
                </a:tc>
                <a:tc>
                  <a:txBody>
                    <a:bodyPr/>
                    <a:lstStyle/>
                    <a:p>
                      <a:pPr algn="just">
                        <a:lnSpc>
                          <a:spcPct val="115000"/>
                        </a:lnSpc>
                        <a:spcAft>
                          <a:spcPts val="0"/>
                        </a:spcAft>
                      </a:pPr>
                      <a:endParaRPr lang="es-ES" sz="1400">
                        <a:solidFill>
                          <a:srgbClr val="000000"/>
                        </a:solidFill>
                        <a:effectLst/>
                        <a:latin typeface="Times New Roman"/>
                        <a:ea typeface="Times New Roman"/>
                        <a:cs typeface="Times New Roman"/>
                      </a:endParaRPr>
                    </a:p>
                  </a:txBody>
                  <a:tcPr marL="44450" marR="44450" marT="0" marB="0" anchor="ctr"/>
                </a:tc>
                <a:tc>
                  <a:txBody>
                    <a:bodyPr/>
                    <a:lstStyle/>
                    <a:p>
                      <a:pPr algn="r">
                        <a:lnSpc>
                          <a:spcPct val="115000"/>
                        </a:lnSpc>
                        <a:spcAft>
                          <a:spcPts val="0"/>
                        </a:spcAft>
                      </a:pPr>
                      <a:r>
                        <a:rPr lang="es-ES" sz="1000">
                          <a:effectLst/>
                        </a:rPr>
                        <a:t>11,05%</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a:effectLst/>
                        </a:rPr>
                        <a:t>12,17%</a:t>
                      </a:r>
                      <a:endParaRPr lang="es-ES" sz="1100">
                        <a:effectLst/>
                        <a:latin typeface="Calibri"/>
                        <a:ea typeface="Calibri"/>
                        <a:cs typeface="Times New Roman"/>
                      </a:endParaRPr>
                    </a:p>
                  </a:txBody>
                  <a:tcPr marL="44450" marR="44450" marT="0" marB="0" anchor="b"/>
                </a:tc>
              </a:tr>
              <a:tr h="596051">
                <a:tc>
                  <a:txBody>
                    <a:bodyPr/>
                    <a:lstStyle/>
                    <a:p>
                      <a:pPr>
                        <a:lnSpc>
                          <a:spcPct val="115000"/>
                        </a:lnSpc>
                        <a:spcAft>
                          <a:spcPts val="0"/>
                        </a:spcAft>
                      </a:pPr>
                      <a:r>
                        <a:rPr lang="es-ES" sz="1000">
                          <a:effectLst/>
                        </a:rPr>
                        <a:t>NIVEL DE </a:t>
                      </a:r>
                      <a:br>
                        <a:rPr lang="es-ES" sz="1000">
                          <a:effectLst/>
                        </a:rPr>
                      </a:br>
                      <a:r>
                        <a:rPr lang="es-ES" sz="1000">
                          <a:effectLst/>
                        </a:rPr>
                        <a:t>ENDEUDAMIENTO</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endParaRPr lang="es-ES" sz="1100">
                        <a:solidFill>
                          <a:srgbClr val="000000"/>
                        </a:solidFill>
                        <a:effectLst/>
                        <a:latin typeface="Calibri"/>
                        <a:ea typeface="Times New Roman"/>
                        <a:cs typeface="Calibri"/>
                      </a:endParaRPr>
                    </a:p>
                  </a:txBody>
                  <a:tcPr marL="44450" marR="44450" marT="0" marB="0" anchor="b"/>
                </a:tc>
                <a:tc>
                  <a:txBody>
                    <a:bodyPr/>
                    <a:lstStyle/>
                    <a:p>
                      <a:pPr algn="r">
                        <a:lnSpc>
                          <a:spcPct val="115000"/>
                        </a:lnSpc>
                        <a:spcAft>
                          <a:spcPts val="0"/>
                        </a:spcAft>
                      </a:pPr>
                      <a:r>
                        <a:rPr lang="es-ES" sz="1000" dirty="0" smtClean="0">
                          <a:effectLst/>
                        </a:rPr>
                        <a:t>3,15</a:t>
                      </a:r>
                      <a:r>
                        <a:rPr lang="es-ES" sz="1000" dirty="0">
                          <a:effectLst/>
                        </a:rPr>
                        <a:t>%</a:t>
                      </a:r>
                      <a:endParaRPr lang="es-ES" sz="11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000" dirty="0" smtClean="0">
                          <a:effectLst/>
                        </a:rPr>
                        <a:t>7,89</a:t>
                      </a:r>
                      <a:r>
                        <a:rPr lang="es-ES" sz="1000" dirty="0">
                          <a:effectLst/>
                        </a:rPr>
                        <a:t>%</a:t>
                      </a:r>
                      <a:endParaRPr lang="es-ES" sz="1100" dirty="0">
                        <a:effectLst/>
                        <a:latin typeface="Calibri"/>
                        <a:ea typeface="Calibri"/>
                        <a:cs typeface="Times New Roman"/>
                      </a:endParaRPr>
                    </a:p>
                  </a:txBody>
                  <a:tcPr marL="44450" marR="44450" marT="0" marB="0" anchor="b"/>
                </a:tc>
              </a:tr>
            </a:tbl>
          </a:graphicData>
        </a:graphic>
      </p:graphicFrame>
      <p:pic>
        <p:nvPicPr>
          <p:cNvPr id="17411" name="Imagen 4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21150" y="1628800"/>
            <a:ext cx="1514475" cy="276225"/>
          </a:xfrm>
          <a:prstGeom prst="rect">
            <a:avLst/>
          </a:prstGeom>
          <a:noFill/>
          <a:extLst>
            <a:ext uri="{909E8E84-426E-40DD-AFC4-6F175D3DCCD1}">
              <a14:hiddenFill xmlns:a14="http://schemas.microsoft.com/office/drawing/2010/main">
                <a:solidFill>
                  <a:srgbClr val="FFFFFF"/>
                </a:solidFill>
              </a14:hiddenFill>
            </a:ext>
          </a:extLst>
        </p:spPr>
      </p:pic>
      <p:pic>
        <p:nvPicPr>
          <p:cNvPr id="17410" name="Imagen 4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21150" y="2132856"/>
            <a:ext cx="16383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7409" name="Imagen 4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8762" y="2708920"/>
            <a:ext cx="1619250" cy="2762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7 Gráfico"/>
          <p:cNvGraphicFramePr/>
          <p:nvPr>
            <p:extLst>
              <p:ext uri="{D42A27DB-BD31-4B8C-83A1-F6EECF244321}">
                <p14:modId xmlns:p14="http://schemas.microsoft.com/office/powerpoint/2010/main" val="3714369328"/>
              </p:ext>
            </p:extLst>
          </p:nvPr>
        </p:nvGraphicFramePr>
        <p:xfrm>
          <a:off x="2250094" y="3284984"/>
          <a:ext cx="5706281" cy="31683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7476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564904"/>
            <a:ext cx="8229600" cy="1143000"/>
          </a:xfrm>
        </p:spPr>
        <p:txBody>
          <a:bodyPr>
            <a:normAutofit fontScale="90000"/>
          </a:bodyPr>
          <a:lstStyle/>
          <a:p>
            <a:r>
              <a:rPr lang="es-ES" b="1" dirty="0" smtClean="0">
                <a:solidFill>
                  <a:srgbClr val="002060"/>
                </a:solidFill>
                <a:latin typeface="Verdana" pitchFamily="34" charset="0"/>
              </a:rPr>
              <a:t>PROPUESTA DE UN MODELO DE GESTIÓN FINANCIERA</a:t>
            </a:r>
            <a:endParaRPr lang="es-ES" dirty="0"/>
          </a:p>
        </p:txBody>
      </p:sp>
    </p:spTree>
    <p:extLst>
      <p:ext uri="{BB962C8B-B14F-4D97-AF65-F5344CB8AC3E}">
        <p14:creationId xmlns:p14="http://schemas.microsoft.com/office/powerpoint/2010/main" val="28932280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404664"/>
            <a:ext cx="8352928" cy="6120680"/>
          </a:xfrm>
        </p:spPr>
        <p:txBody>
          <a:bodyPr/>
          <a:lstStyle/>
          <a:p>
            <a:pPr marL="0" indent="0">
              <a:buNone/>
            </a:pPr>
            <a:r>
              <a:rPr lang="es-ES" b="1" dirty="0" smtClean="0"/>
              <a:t>ESTRUCTURA</a:t>
            </a:r>
          </a:p>
          <a:p>
            <a:pPr marL="0" indent="0">
              <a:buNone/>
            </a:pPr>
            <a:r>
              <a:rPr lang="es-ES" b="1" dirty="0" smtClean="0"/>
              <a:t>FINANCIERA </a:t>
            </a:r>
          </a:p>
          <a:p>
            <a:pPr marL="0" indent="0">
              <a:buNone/>
            </a:pPr>
            <a:r>
              <a:rPr lang="es-ES" b="1" dirty="0" smtClean="0"/>
              <a:t>2013-2014</a:t>
            </a:r>
            <a:endParaRPr lang="es-ES" b="1" dirty="0"/>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807" t="27248" r="19884" b="14200"/>
          <a:stretch/>
        </p:blipFill>
        <p:spPr bwMode="auto">
          <a:xfrm>
            <a:off x="2699792" y="404664"/>
            <a:ext cx="5832648" cy="360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777" t="46710" r="22447" b="24781"/>
          <a:stretch/>
        </p:blipFill>
        <p:spPr bwMode="auto">
          <a:xfrm>
            <a:off x="3059832" y="3970641"/>
            <a:ext cx="5256584" cy="236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5191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S" b="1" dirty="0" smtClean="0"/>
              <a:t>METAS</a:t>
            </a:r>
            <a:endParaRPr lang="es-ES" b="1" dirty="0"/>
          </a:p>
        </p:txBody>
      </p:sp>
      <p:sp>
        <p:nvSpPr>
          <p:cNvPr id="3" name="2 Marcador de contenido"/>
          <p:cNvSpPr>
            <a:spLocks noGrp="1"/>
          </p:cNvSpPr>
          <p:nvPr>
            <p:ph idx="1"/>
          </p:nvPr>
        </p:nvSpPr>
        <p:spPr>
          <a:xfrm>
            <a:off x="467544" y="1196752"/>
            <a:ext cx="8229600" cy="4525963"/>
          </a:xfrm>
        </p:spPr>
        <p:txBody>
          <a:bodyPr>
            <a:normAutofit/>
          </a:bodyPr>
          <a:lstStyle/>
          <a:p>
            <a:pPr lvl="0"/>
            <a:r>
              <a:rPr lang="es-EC" sz="2000" dirty="0" smtClean="0"/>
              <a:t>Incrementar </a:t>
            </a:r>
            <a:r>
              <a:rPr lang="es-EC" sz="2000" dirty="0"/>
              <a:t>los ingresos a la tasa de crecimiento anual del 40.89%. </a:t>
            </a:r>
            <a:endParaRPr lang="es-ES" sz="2000" dirty="0"/>
          </a:p>
          <a:p>
            <a:pPr lvl="0"/>
            <a:r>
              <a:rPr lang="es-EC" sz="2000" dirty="0"/>
              <a:t>Mantener el crecimiento de Gasto Corriente en el factor de inflación anual. </a:t>
            </a:r>
            <a:endParaRPr lang="es-ES" sz="2000" dirty="0"/>
          </a:p>
          <a:p>
            <a:pPr lvl="0"/>
            <a:r>
              <a:rPr lang="es-EC" sz="2000" dirty="0"/>
              <a:t>Incrementar la participación de gastos de Inversión para fortalecer la obra pública. </a:t>
            </a:r>
            <a:endParaRPr lang="es-ES" sz="2000" dirty="0"/>
          </a:p>
          <a:p>
            <a:pPr lvl="0"/>
            <a:r>
              <a:rPr lang="es-EC" sz="2000" dirty="0"/>
              <a:t>Mantener la deuda en los mismos niveles de participación </a:t>
            </a:r>
            <a:endParaRPr lang="es-ES" sz="2000" dirty="0"/>
          </a:p>
          <a:p>
            <a:pPr lvl="0"/>
            <a:r>
              <a:rPr lang="es-EC" sz="2000" dirty="0"/>
              <a:t>Cumplir con las metas, estrategias  y objetivos establecidos en la actualización del PDOT 2015 – 2019 – </a:t>
            </a:r>
            <a:r>
              <a:rPr lang="es-EC" sz="2000" dirty="0" err="1"/>
              <a:t>Picaihua</a:t>
            </a:r>
            <a:endParaRPr lang="es-ES" sz="2000" dirty="0"/>
          </a:p>
          <a:p>
            <a:endParaRPr lang="es-ES" dirty="0"/>
          </a:p>
        </p:txBody>
      </p:sp>
    </p:spTree>
    <p:extLst>
      <p:ext uri="{BB962C8B-B14F-4D97-AF65-F5344CB8AC3E}">
        <p14:creationId xmlns:p14="http://schemas.microsoft.com/office/powerpoint/2010/main" val="25672137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SUPUESTOS DE PRESUPUESTACIÓN</a:t>
            </a:r>
            <a:endParaRPr lang="es-ES" b="1" dirty="0"/>
          </a:p>
        </p:txBody>
      </p:sp>
      <p:sp>
        <p:nvSpPr>
          <p:cNvPr id="3" name="2 Marcador de contenido"/>
          <p:cNvSpPr>
            <a:spLocks noGrp="1"/>
          </p:cNvSpPr>
          <p:nvPr>
            <p:ph idx="1"/>
          </p:nvPr>
        </p:nvSpPr>
        <p:spPr>
          <a:xfrm>
            <a:off x="457200" y="1556792"/>
            <a:ext cx="8229600" cy="4525963"/>
          </a:xfrm>
        </p:spPr>
        <p:txBody>
          <a:bodyPr>
            <a:normAutofit fontScale="85000" lnSpcReduction="10000"/>
          </a:bodyPr>
          <a:lstStyle/>
          <a:p>
            <a:pPr marL="0" indent="0">
              <a:buNone/>
            </a:pPr>
            <a:r>
              <a:rPr lang="es-EC" sz="2300" dirty="0" smtClean="0"/>
              <a:t>De acuerdo a información del Banco Central del Ecuador  se espera al 2016 que: la inflación  llegue al 3,7% anual y el PIB </a:t>
            </a:r>
            <a:r>
              <a:rPr lang="es-EC" sz="2300" dirty="0" smtClean="0"/>
              <a:t>crezca en 3,8</a:t>
            </a:r>
            <a:r>
              <a:rPr lang="es-EC" sz="2300" dirty="0" smtClean="0"/>
              <a:t>%</a:t>
            </a:r>
          </a:p>
          <a:p>
            <a:pPr marL="0" indent="0">
              <a:buNone/>
            </a:pPr>
            <a:r>
              <a:rPr lang="es-EC" sz="3500" b="1" dirty="0" smtClean="0"/>
              <a:t>INGRESOS</a:t>
            </a:r>
          </a:p>
          <a:p>
            <a:pPr algn="just">
              <a:buFont typeface="Wingdings" pitchFamily="2" charset="2"/>
              <a:buChar char="Ø"/>
            </a:pPr>
            <a:r>
              <a:rPr lang="es-EC" sz="2300" dirty="0" smtClean="0"/>
              <a:t>Los </a:t>
            </a:r>
            <a:r>
              <a:rPr lang="es-EC" sz="2300" dirty="0"/>
              <a:t>ingresos corrientes </a:t>
            </a:r>
            <a:r>
              <a:rPr lang="es-EC" sz="2300" dirty="0" smtClean="0"/>
              <a:t>crecen de acuerdo  al PIB esperado  </a:t>
            </a:r>
            <a:r>
              <a:rPr lang="es-EC" sz="2300" dirty="0"/>
              <a:t>del 3.8. </a:t>
            </a:r>
            <a:r>
              <a:rPr lang="es-EC" sz="2300" dirty="0" smtClean="0"/>
              <a:t>%;</a:t>
            </a:r>
          </a:p>
          <a:p>
            <a:pPr algn="just">
              <a:buFont typeface="Wingdings" pitchFamily="2" charset="2"/>
              <a:buChar char="Ø"/>
            </a:pPr>
            <a:r>
              <a:rPr lang="es-EC" sz="2300" dirty="0"/>
              <a:t>L</a:t>
            </a:r>
            <a:r>
              <a:rPr lang="es-EC" sz="2300" dirty="0" smtClean="0"/>
              <a:t>os </a:t>
            </a:r>
            <a:r>
              <a:rPr lang="es-EC" sz="2300" dirty="0"/>
              <a:t>ingresos de capital suben en un  42.33% (dato Promedio vertical) anual; y </a:t>
            </a:r>
            <a:endParaRPr lang="es-EC" sz="2300" dirty="0" smtClean="0"/>
          </a:p>
          <a:p>
            <a:pPr algn="just">
              <a:buFont typeface="Wingdings" pitchFamily="2" charset="2"/>
              <a:buChar char="Ø"/>
            </a:pPr>
            <a:r>
              <a:rPr lang="es-EC" sz="2300" dirty="0" smtClean="0"/>
              <a:t>los </a:t>
            </a:r>
            <a:r>
              <a:rPr lang="es-EC" sz="2300" dirty="0"/>
              <a:t>ingresos por financiamiento suben 44.83% (dato Promedio vertical</a:t>
            </a:r>
            <a:r>
              <a:rPr lang="es-EC" sz="2300" dirty="0" smtClean="0"/>
              <a:t>). </a:t>
            </a:r>
            <a:endParaRPr lang="es-ES" sz="2300" dirty="0"/>
          </a:p>
          <a:p>
            <a:pPr marL="0" indent="0">
              <a:buNone/>
            </a:pPr>
            <a:r>
              <a:rPr lang="es-ES" b="1" dirty="0" smtClean="0"/>
              <a:t>GASTOS</a:t>
            </a:r>
          </a:p>
          <a:p>
            <a:pPr>
              <a:buFont typeface="Wingdings" pitchFamily="2" charset="2"/>
              <a:buChar char="Ø"/>
            </a:pPr>
            <a:r>
              <a:rPr lang="es-EC" sz="2300" dirty="0"/>
              <a:t>L</a:t>
            </a:r>
            <a:r>
              <a:rPr lang="es-EC" sz="2300" dirty="0" smtClean="0"/>
              <a:t>os </a:t>
            </a:r>
            <a:r>
              <a:rPr lang="es-EC" sz="2300" dirty="0"/>
              <a:t>Gastos Corrientes </a:t>
            </a:r>
            <a:r>
              <a:rPr lang="es-EC" sz="2300" dirty="0" smtClean="0"/>
              <a:t> crecerán de acuerdo a </a:t>
            </a:r>
            <a:r>
              <a:rPr lang="es-EC" sz="2300" dirty="0"/>
              <a:t>la inflación del 3.7% </a:t>
            </a:r>
            <a:r>
              <a:rPr lang="es-EC" sz="2300" dirty="0" smtClean="0"/>
              <a:t>anual</a:t>
            </a:r>
          </a:p>
          <a:p>
            <a:pPr>
              <a:buFont typeface="Wingdings" pitchFamily="2" charset="2"/>
              <a:buChar char="Ø"/>
            </a:pPr>
            <a:r>
              <a:rPr lang="es-EC" sz="2300" dirty="0" smtClean="0"/>
              <a:t>Los </a:t>
            </a:r>
            <a:r>
              <a:rPr lang="es-EC" sz="2300" dirty="0"/>
              <a:t>gastos financieros a la tasa PIB del 3.8% y </a:t>
            </a:r>
            <a:endParaRPr lang="es-EC" sz="2300" dirty="0" smtClean="0"/>
          </a:p>
          <a:p>
            <a:pPr>
              <a:buFont typeface="Wingdings" pitchFamily="2" charset="2"/>
              <a:buChar char="Ø"/>
            </a:pPr>
            <a:r>
              <a:rPr lang="es-EC" sz="2300" dirty="0" smtClean="0"/>
              <a:t>Los </a:t>
            </a:r>
            <a:r>
              <a:rPr lang="es-EC" sz="2300" dirty="0"/>
              <a:t>gastos de inversión y de capital deben crecer en mayor proporción (por diferencia restante del ingreso </a:t>
            </a:r>
            <a:r>
              <a:rPr lang="es-EC" sz="2300" dirty="0" smtClean="0"/>
              <a:t>total)</a:t>
            </a:r>
          </a:p>
          <a:p>
            <a:pPr>
              <a:buFont typeface="Wingdings" pitchFamily="2" charset="2"/>
              <a:buChar char="Ø"/>
            </a:pPr>
            <a:r>
              <a:rPr lang="es-EC" sz="2300" dirty="0"/>
              <a:t> </a:t>
            </a:r>
            <a:r>
              <a:rPr lang="es-EC" sz="2300" dirty="0" smtClean="0"/>
              <a:t>Se toma como año base el presupuesto en ejecución 2015</a:t>
            </a:r>
            <a:endParaRPr lang="es-ES" sz="2300" dirty="0"/>
          </a:p>
        </p:txBody>
      </p:sp>
    </p:spTree>
    <p:extLst>
      <p:ext uri="{BB962C8B-B14F-4D97-AF65-F5344CB8AC3E}">
        <p14:creationId xmlns:p14="http://schemas.microsoft.com/office/powerpoint/2010/main" val="3291123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Marcador de contenido"/>
          <p:cNvSpPr txBox="1">
            <a:spLocks/>
          </p:cNvSpPr>
          <p:nvPr/>
        </p:nvSpPr>
        <p:spPr>
          <a:xfrm>
            <a:off x="784176" y="1700808"/>
            <a:ext cx="7959174"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800" b="1" dirty="0" smtClean="0">
                <a:solidFill>
                  <a:srgbClr val="002060"/>
                </a:solidFill>
                <a:latin typeface="Verdana" pitchFamily="34" charset="0"/>
              </a:rPr>
              <a:t>Siglas</a:t>
            </a:r>
            <a:endParaRPr lang="es-ES" sz="2800" b="1" dirty="0">
              <a:solidFill>
                <a:srgbClr val="002060"/>
              </a:solidFill>
              <a:latin typeface="Verdana" pitchFamily="34" charset="0"/>
            </a:endParaRPr>
          </a:p>
          <a:p>
            <a:r>
              <a:rPr lang="es-ES" sz="2000" dirty="0" smtClean="0"/>
              <a:t>Gobierno Autónomo Descentralizado   - </a:t>
            </a:r>
            <a:r>
              <a:rPr lang="es-ES" sz="2000" b="1" dirty="0" smtClean="0"/>
              <a:t>GAD</a:t>
            </a:r>
          </a:p>
          <a:p>
            <a:r>
              <a:rPr lang="es-ES" sz="2000" dirty="0"/>
              <a:t>Código Orgánico de Organización Territorial, Autonomía y Descentralización – </a:t>
            </a:r>
            <a:r>
              <a:rPr lang="es-ES" sz="2000" b="1" dirty="0" smtClean="0"/>
              <a:t>COOTAD</a:t>
            </a:r>
            <a:endParaRPr lang="es-ES" sz="2000" b="1" dirty="0"/>
          </a:p>
          <a:p>
            <a:r>
              <a:rPr lang="es-ES" sz="2000" dirty="0" smtClean="0"/>
              <a:t>Plan Operativo  </a:t>
            </a:r>
            <a:r>
              <a:rPr lang="es-ES" sz="2000" dirty="0"/>
              <a:t>Anual </a:t>
            </a:r>
            <a:r>
              <a:rPr lang="es-ES" sz="2000" dirty="0" smtClean="0"/>
              <a:t>  – </a:t>
            </a:r>
            <a:r>
              <a:rPr lang="es-ES" sz="2000" b="1" dirty="0" smtClean="0"/>
              <a:t>POA</a:t>
            </a:r>
          </a:p>
          <a:p>
            <a:r>
              <a:rPr lang="es-ES" sz="2000" dirty="0" smtClean="0"/>
              <a:t>Plan de Desarrollo  y  Ordenamiento Territorial - </a:t>
            </a:r>
            <a:r>
              <a:rPr lang="es-ES" sz="2000" b="1" dirty="0" smtClean="0"/>
              <a:t>PDOT</a:t>
            </a:r>
            <a:endParaRPr lang="es-ES" sz="2000" dirty="0" smtClean="0"/>
          </a:p>
          <a:p>
            <a:pPr marL="0" indent="0">
              <a:buNone/>
            </a:pPr>
            <a:endParaRPr lang="es-ES" sz="1800" dirty="0" smtClean="0"/>
          </a:p>
          <a:p>
            <a:pPr marL="0" indent="0">
              <a:buNone/>
            </a:pPr>
            <a:endParaRPr lang="es-ES" sz="1800" b="1" dirty="0" smtClean="0"/>
          </a:p>
          <a:p>
            <a:endParaRPr lang="es-ES" sz="1800" b="1" dirty="0"/>
          </a:p>
          <a:p>
            <a:pPr marL="0" indent="0">
              <a:buNone/>
            </a:pPr>
            <a:endParaRPr lang="es-ES" sz="1800" b="1" dirty="0" smtClean="0"/>
          </a:p>
        </p:txBody>
      </p:sp>
    </p:spTree>
    <p:extLst>
      <p:ext uri="{BB962C8B-B14F-4D97-AF65-F5344CB8AC3E}">
        <p14:creationId xmlns:p14="http://schemas.microsoft.com/office/powerpoint/2010/main" val="29576515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2656"/>
            <a:ext cx="8229600" cy="1858218"/>
          </a:xfrm>
        </p:spPr>
        <p:txBody>
          <a:bodyPr>
            <a:normAutofit fontScale="90000"/>
          </a:bodyPr>
          <a:lstStyle/>
          <a:p>
            <a:r>
              <a:rPr lang="es-ES" b="1" dirty="0" smtClean="0"/>
              <a:t>PRESUPUESTO 2015</a:t>
            </a:r>
            <a:r>
              <a:rPr lang="es-ES" dirty="0" smtClean="0"/>
              <a:t/>
            </a:r>
            <a:br>
              <a:rPr lang="es-ES" dirty="0" smtClean="0"/>
            </a:br>
            <a:r>
              <a:rPr lang="es-ES" dirty="0" smtClean="0"/>
              <a:t/>
            </a:r>
            <a:br>
              <a:rPr lang="es-ES" dirty="0" smtClean="0"/>
            </a:b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2791597389"/>
              </p:ext>
            </p:extLst>
          </p:nvPr>
        </p:nvGraphicFramePr>
        <p:xfrm>
          <a:off x="467544" y="2492896"/>
          <a:ext cx="3312368" cy="1944215"/>
        </p:xfrm>
        <a:graphic>
          <a:graphicData uri="http://schemas.openxmlformats.org/drawingml/2006/table">
            <a:tbl>
              <a:tblPr>
                <a:tableStyleId>{284E427A-3D55-4303-BF80-6455036E1DE7}</a:tableStyleId>
              </a:tblPr>
              <a:tblGrid>
                <a:gridCol w="679460"/>
                <a:gridCol w="1698650"/>
                <a:gridCol w="934258"/>
              </a:tblGrid>
              <a:tr h="388843">
                <a:tc>
                  <a:txBody>
                    <a:bodyPr/>
                    <a:lstStyle/>
                    <a:p>
                      <a:pPr algn="ctr" fontAlgn="ctr"/>
                      <a:r>
                        <a:rPr lang="es-ES" sz="900" b="1" u="none" strike="noStrike" dirty="0">
                          <a:effectLst/>
                        </a:rPr>
                        <a:t>CODIGO</a:t>
                      </a:r>
                      <a:endParaRPr lang="es-ES" sz="900" b="1" i="0" u="none" strike="noStrike" dirty="0">
                        <a:solidFill>
                          <a:srgbClr val="000000"/>
                        </a:solidFill>
                        <a:effectLst/>
                        <a:latin typeface="Arial"/>
                      </a:endParaRPr>
                    </a:p>
                  </a:txBody>
                  <a:tcPr marL="9525" marR="9525" marT="9525" marB="0" anchor="ctr"/>
                </a:tc>
                <a:tc>
                  <a:txBody>
                    <a:bodyPr/>
                    <a:lstStyle/>
                    <a:p>
                      <a:pPr algn="ctr" fontAlgn="ctr"/>
                      <a:r>
                        <a:rPr lang="es-ES" sz="900" b="1" u="none" strike="noStrike">
                          <a:effectLst/>
                        </a:rPr>
                        <a:t>DENOMINACION </a:t>
                      </a:r>
                      <a:endParaRPr lang="es-ES" sz="900" b="1" i="0" u="none" strike="noStrike">
                        <a:solidFill>
                          <a:srgbClr val="000000"/>
                        </a:solidFill>
                        <a:effectLst/>
                        <a:latin typeface="Arial"/>
                      </a:endParaRPr>
                    </a:p>
                  </a:txBody>
                  <a:tcPr marL="9525" marR="9525" marT="9525" marB="0" anchor="ctr"/>
                </a:tc>
                <a:tc>
                  <a:txBody>
                    <a:bodyPr/>
                    <a:lstStyle/>
                    <a:p>
                      <a:pPr algn="ctr" fontAlgn="ctr"/>
                      <a:r>
                        <a:rPr lang="es-ES" sz="900" b="1" u="none" strike="noStrike" dirty="0">
                          <a:effectLst/>
                        </a:rPr>
                        <a:t>2015</a:t>
                      </a:r>
                      <a:endParaRPr lang="es-ES" sz="900" b="1" i="0" u="none" strike="noStrike" dirty="0">
                        <a:solidFill>
                          <a:srgbClr val="000000"/>
                        </a:solidFill>
                        <a:effectLst/>
                        <a:latin typeface="Arial"/>
                      </a:endParaRPr>
                    </a:p>
                  </a:txBody>
                  <a:tcPr marL="9525" marR="9525" marT="9525" marB="0" anchor="ctr"/>
                </a:tc>
              </a:tr>
              <a:tr h="388843">
                <a:tc>
                  <a:txBody>
                    <a:bodyPr/>
                    <a:lstStyle/>
                    <a:p>
                      <a:pPr algn="l" fontAlgn="ctr"/>
                      <a:r>
                        <a:rPr lang="es-ES" sz="900" u="none" strike="noStrike">
                          <a:effectLst/>
                        </a:rPr>
                        <a:t>1</a:t>
                      </a:r>
                      <a:endParaRPr lang="es-ES" sz="900" b="1" i="0" u="none" strike="noStrike">
                        <a:solidFill>
                          <a:srgbClr val="000000"/>
                        </a:solidFill>
                        <a:effectLst/>
                        <a:latin typeface="Arial"/>
                      </a:endParaRPr>
                    </a:p>
                  </a:txBody>
                  <a:tcPr marL="9525" marR="9525" marT="9525" marB="0" anchor="ctr"/>
                </a:tc>
                <a:tc>
                  <a:txBody>
                    <a:bodyPr/>
                    <a:lstStyle/>
                    <a:p>
                      <a:pPr algn="l" fontAlgn="ctr"/>
                      <a:r>
                        <a:rPr lang="es-ES" sz="900" u="none" strike="noStrike" dirty="0">
                          <a:effectLst/>
                        </a:rPr>
                        <a:t>INGRESOS CORRIENTES</a:t>
                      </a:r>
                      <a:endParaRPr lang="es-ES" sz="900" b="0" i="0" u="none" strike="noStrike" dirty="0">
                        <a:solidFill>
                          <a:srgbClr val="000000"/>
                        </a:solidFill>
                        <a:effectLst/>
                        <a:latin typeface="Arial"/>
                      </a:endParaRPr>
                    </a:p>
                  </a:txBody>
                  <a:tcPr marL="9525" marR="9525" marT="9525" marB="0" anchor="ctr"/>
                </a:tc>
                <a:tc>
                  <a:txBody>
                    <a:bodyPr/>
                    <a:lstStyle/>
                    <a:p>
                      <a:pPr algn="r" fontAlgn="ctr"/>
                      <a:r>
                        <a:rPr lang="es-ES" sz="900" u="none" strike="noStrike" dirty="0">
                          <a:effectLst/>
                        </a:rPr>
                        <a:t>83.126,72</a:t>
                      </a:r>
                      <a:endParaRPr lang="es-ES" sz="900" b="0" i="0" u="none" strike="noStrike" dirty="0">
                        <a:solidFill>
                          <a:srgbClr val="000000"/>
                        </a:solidFill>
                        <a:effectLst/>
                        <a:latin typeface="Arial"/>
                      </a:endParaRPr>
                    </a:p>
                  </a:txBody>
                  <a:tcPr marL="9525" marR="9525" marT="9525" marB="0" anchor="ctr"/>
                </a:tc>
              </a:tr>
              <a:tr h="388843">
                <a:tc>
                  <a:txBody>
                    <a:bodyPr/>
                    <a:lstStyle/>
                    <a:p>
                      <a:pPr algn="l" fontAlgn="ctr"/>
                      <a:r>
                        <a:rPr lang="es-ES" sz="900" u="none" strike="noStrike">
                          <a:effectLst/>
                        </a:rPr>
                        <a:t>2</a:t>
                      </a:r>
                      <a:endParaRPr lang="es-ES" sz="900" b="1" i="0" u="none" strike="noStrike">
                        <a:solidFill>
                          <a:srgbClr val="000000"/>
                        </a:solidFill>
                        <a:effectLst/>
                        <a:latin typeface="Arial"/>
                      </a:endParaRPr>
                    </a:p>
                  </a:txBody>
                  <a:tcPr marL="9525" marR="9525" marT="9525" marB="0" anchor="ctr"/>
                </a:tc>
                <a:tc>
                  <a:txBody>
                    <a:bodyPr/>
                    <a:lstStyle/>
                    <a:p>
                      <a:pPr algn="l" fontAlgn="ctr"/>
                      <a:r>
                        <a:rPr lang="es-ES" sz="900" u="none" strike="noStrike">
                          <a:effectLst/>
                        </a:rPr>
                        <a:t>INGRESOS DE CAPITAL </a:t>
                      </a:r>
                      <a:endParaRPr lang="es-ES" sz="900" b="0" i="0" u="none" strike="noStrike">
                        <a:solidFill>
                          <a:srgbClr val="000000"/>
                        </a:solidFill>
                        <a:effectLst/>
                        <a:latin typeface="Arial"/>
                      </a:endParaRPr>
                    </a:p>
                  </a:txBody>
                  <a:tcPr marL="9525" marR="9525" marT="9525" marB="0" anchor="ctr"/>
                </a:tc>
                <a:tc>
                  <a:txBody>
                    <a:bodyPr/>
                    <a:lstStyle/>
                    <a:p>
                      <a:pPr algn="r" fontAlgn="ctr"/>
                      <a:r>
                        <a:rPr lang="es-ES" sz="900" u="none" strike="noStrike" dirty="0">
                          <a:effectLst/>
                        </a:rPr>
                        <a:t>262.422,24</a:t>
                      </a:r>
                      <a:endParaRPr lang="es-ES" sz="900" b="0" i="0" u="none" strike="noStrike" dirty="0">
                        <a:solidFill>
                          <a:srgbClr val="000000"/>
                        </a:solidFill>
                        <a:effectLst/>
                        <a:latin typeface="Arial"/>
                      </a:endParaRPr>
                    </a:p>
                  </a:txBody>
                  <a:tcPr marL="9525" marR="9525" marT="9525" marB="0" anchor="ctr"/>
                </a:tc>
              </a:tr>
              <a:tr h="388843">
                <a:tc>
                  <a:txBody>
                    <a:bodyPr/>
                    <a:lstStyle/>
                    <a:p>
                      <a:pPr algn="l" fontAlgn="ctr"/>
                      <a:r>
                        <a:rPr lang="es-ES" sz="900" u="none" strike="noStrike">
                          <a:effectLst/>
                        </a:rPr>
                        <a:t>3</a:t>
                      </a:r>
                      <a:endParaRPr lang="es-ES" sz="900" b="1" i="0" u="none" strike="noStrike">
                        <a:solidFill>
                          <a:srgbClr val="000000"/>
                        </a:solidFill>
                        <a:effectLst/>
                        <a:latin typeface="Arial"/>
                      </a:endParaRPr>
                    </a:p>
                  </a:txBody>
                  <a:tcPr marL="9525" marR="9525" marT="9525" marB="0" anchor="ctr"/>
                </a:tc>
                <a:tc>
                  <a:txBody>
                    <a:bodyPr/>
                    <a:lstStyle/>
                    <a:p>
                      <a:pPr algn="l" fontAlgn="ctr"/>
                      <a:r>
                        <a:rPr lang="es-ES" sz="900" u="none" strike="noStrike" dirty="0">
                          <a:effectLst/>
                        </a:rPr>
                        <a:t>INGRESOS DE FINANCIAMIENTO</a:t>
                      </a:r>
                      <a:endParaRPr lang="es-ES" sz="900" b="0" i="0" u="none" strike="noStrike" dirty="0">
                        <a:solidFill>
                          <a:srgbClr val="000000"/>
                        </a:solidFill>
                        <a:effectLst/>
                        <a:latin typeface="Arial"/>
                      </a:endParaRPr>
                    </a:p>
                  </a:txBody>
                  <a:tcPr marL="9525" marR="9525" marT="9525" marB="0" anchor="ctr"/>
                </a:tc>
                <a:tc>
                  <a:txBody>
                    <a:bodyPr/>
                    <a:lstStyle/>
                    <a:p>
                      <a:pPr algn="r" fontAlgn="ctr"/>
                      <a:r>
                        <a:rPr lang="es-ES" sz="900" u="none" strike="noStrike">
                          <a:effectLst/>
                        </a:rPr>
                        <a:t>161.276,08</a:t>
                      </a:r>
                      <a:endParaRPr lang="es-ES" sz="900" b="0" i="0" u="none" strike="noStrike">
                        <a:solidFill>
                          <a:srgbClr val="000000"/>
                        </a:solidFill>
                        <a:effectLst/>
                        <a:latin typeface="Arial"/>
                      </a:endParaRPr>
                    </a:p>
                  </a:txBody>
                  <a:tcPr marL="9525" marR="9525" marT="9525" marB="0" anchor="ctr"/>
                </a:tc>
              </a:tr>
              <a:tr h="388843">
                <a:tc>
                  <a:txBody>
                    <a:bodyPr/>
                    <a:lstStyle/>
                    <a:p>
                      <a:pPr algn="l" fontAlgn="ctr"/>
                      <a:r>
                        <a:rPr lang="es-ES" sz="900" b="1" u="none" strike="noStrike">
                          <a:effectLst/>
                        </a:rPr>
                        <a:t> </a:t>
                      </a:r>
                      <a:endParaRPr lang="es-ES" sz="900" b="1" i="0" u="none" strike="noStrike">
                        <a:solidFill>
                          <a:srgbClr val="000000"/>
                        </a:solidFill>
                        <a:effectLst/>
                        <a:latin typeface="Arial"/>
                      </a:endParaRPr>
                    </a:p>
                  </a:txBody>
                  <a:tcPr marL="9525" marR="9525" marT="9525" marB="0" anchor="ctr"/>
                </a:tc>
                <a:tc>
                  <a:txBody>
                    <a:bodyPr/>
                    <a:lstStyle/>
                    <a:p>
                      <a:pPr algn="l" fontAlgn="ctr"/>
                      <a:r>
                        <a:rPr lang="es-ES" sz="900" b="1" u="none" strike="noStrike" dirty="0">
                          <a:effectLst/>
                        </a:rPr>
                        <a:t>TOTAL INGRESO</a:t>
                      </a:r>
                      <a:endParaRPr lang="es-ES" sz="900" b="1" i="0" u="none" strike="noStrike" dirty="0">
                        <a:solidFill>
                          <a:srgbClr val="000000"/>
                        </a:solidFill>
                        <a:effectLst/>
                        <a:latin typeface="Arial"/>
                      </a:endParaRPr>
                    </a:p>
                  </a:txBody>
                  <a:tcPr marL="9525" marR="9525" marT="9525" marB="0" anchor="ctr"/>
                </a:tc>
                <a:tc>
                  <a:txBody>
                    <a:bodyPr/>
                    <a:lstStyle/>
                    <a:p>
                      <a:pPr algn="r" fontAlgn="ctr"/>
                      <a:r>
                        <a:rPr lang="es-ES" sz="900" b="1" u="none" strike="noStrike" dirty="0">
                          <a:effectLst/>
                        </a:rPr>
                        <a:t>506.825,04</a:t>
                      </a:r>
                      <a:endParaRPr lang="es-ES" sz="900" b="1" i="0" u="none" strike="noStrike" dirty="0">
                        <a:solidFill>
                          <a:srgbClr val="000000"/>
                        </a:solidFill>
                        <a:effectLst/>
                        <a:latin typeface="Arial"/>
                      </a:endParaRPr>
                    </a:p>
                  </a:txBody>
                  <a:tcPr marL="9525" marR="9525" marT="9525" marB="0" anchor="ctr"/>
                </a:tc>
              </a:tr>
            </a:tbl>
          </a:graphicData>
        </a:graphic>
      </p:graphicFrame>
      <p:sp>
        <p:nvSpPr>
          <p:cNvPr id="5" name="2 Marcador de contenido"/>
          <p:cNvSpPr>
            <a:spLocks noGrp="1"/>
          </p:cNvSpPr>
          <p:nvPr>
            <p:ph idx="1"/>
          </p:nvPr>
        </p:nvSpPr>
        <p:spPr>
          <a:xfrm>
            <a:off x="323528" y="1052736"/>
            <a:ext cx="8712968" cy="5544616"/>
          </a:xfrm>
        </p:spPr>
        <p:txBody>
          <a:bodyPr/>
          <a:lstStyle/>
          <a:p>
            <a:pPr marL="0" indent="0">
              <a:buNone/>
            </a:pPr>
            <a:endParaRPr lang="es-ES" b="1" dirty="0" smtClean="0"/>
          </a:p>
          <a:p>
            <a:pPr marL="0" indent="0">
              <a:buNone/>
            </a:pPr>
            <a:r>
              <a:rPr lang="es-ES" b="1" dirty="0" smtClean="0"/>
              <a:t>   INGRESOS			</a:t>
            </a:r>
            <a:r>
              <a:rPr lang="es-ES" b="1" dirty="0"/>
              <a:t> </a:t>
            </a:r>
            <a:r>
              <a:rPr lang="es-ES" b="1" dirty="0" smtClean="0"/>
              <a:t>  GASTOS</a:t>
            </a:r>
            <a:endParaRPr lang="es-ES" b="1" dirty="0"/>
          </a:p>
        </p:txBody>
      </p:sp>
      <p:graphicFrame>
        <p:nvGraphicFramePr>
          <p:cNvPr id="7" name="6 Tabla"/>
          <p:cNvGraphicFramePr>
            <a:graphicFrameLocks noGrp="1"/>
          </p:cNvGraphicFramePr>
          <p:nvPr>
            <p:extLst>
              <p:ext uri="{D42A27DB-BD31-4B8C-83A1-F6EECF244321}">
                <p14:modId xmlns:p14="http://schemas.microsoft.com/office/powerpoint/2010/main" val="397943109"/>
              </p:ext>
            </p:extLst>
          </p:nvPr>
        </p:nvGraphicFramePr>
        <p:xfrm>
          <a:off x="4572000" y="2492896"/>
          <a:ext cx="3744416" cy="1944215"/>
        </p:xfrm>
        <a:graphic>
          <a:graphicData uri="http://schemas.openxmlformats.org/drawingml/2006/table">
            <a:tbl>
              <a:tblPr>
                <a:tableStyleId>{284E427A-3D55-4303-BF80-6455036E1DE7}</a:tableStyleId>
              </a:tblPr>
              <a:tblGrid>
                <a:gridCol w="680777"/>
                <a:gridCol w="1911511"/>
                <a:gridCol w="1152128"/>
              </a:tblGrid>
              <a:tr h="318351">
                <a:tc>
                  <a:txBody>
                    <a:bodyPr/>
                    <a:lstStyle/>
                    <a:p>
                      <a:pPr algn="ctr" fontAlgn="ctr"/>
                      <a:r>
                        <a:rPr lang="es-ES" sz="900" b="1" u="none" strike="noStrike" dirty="0">
                          <a:effectLst/>
                        </a:rPr>
                        <a:t>CODIGO</a:t>
                      </a:r>
                      <a:endParaRPr lang="es-ES" sz="900" b="1" i="0" u="none" strike="noStrike" dirty="0">
                        <a:solidFill>
                          <a:srgbClr val="000000"/>
                        </a:solidFill>
                        <a:effectLst/>
                        <a:latin typeface="Arial"/>
                      </a:endParaRPr>
                    </a:p>
                  </a:txBody>
                  <a:tcPr marL="9525" marR="9525" marT="9525" marB="0" anchor="ctr"/>
                </a:tc>
                <a:tc>
                  <a:txBody>
                    <a:bodyPr/>
                    <a:lstStyle/>
                    <a:p>
                      <a:pPr algn="ctr" fontAlgn="ctr"/>
                      <a:r>
                        <a:rPr lang="es-ES" sz="900" b="1" u="none" strike="noStrike" dirty="0">
                          <a:effectLst/>
                        </a:rPr>
                        <a:t>DENOMINACION </a:t>
                      </a:r>
                      <a:endParaRPr lang="es-ES" sz="900" b="1" i="0" u="none" strike="noStrike" dirty="0">
                        <a:solidFill>
                          <a:srgbClr val="000000"/>
                        </a:solidFill>
                        <a:effectLst/>
                        <a:latin typeface="Arial"/>
                      </a:endParaRPr>
                    </a:p>
                  </a:txBody>
                  <a:tcPr marL="9525" marR="9525" marT="9525" marB="0" anchor="ctr"/>
                </a:tc>
                <a:tc>
                  <a:txBody>
                    <a:bodyPr/>
                    <a:lstStyle/>
                    <a:p>
                      <a:pPr algn="ctr" fontAlgn="ctr"/>
                      <a:r>
                        <a:rPr lang="es-ES" sz="900" b="1" u="none" strike="noStrike" dirty="0">
                          <a:effectLst/>
                        </a:rPr>
                        <a:t>2015</a:t>
                      </a:r>
                      <a:endParaRPr lang="es-ES" sz="900" b="1" i="0" u="none" strike="noStrike" dirty="0">
                        <a:solidFill>
                          <a:srgbClr val="000000"/>
                        </a:solidFill>
                        <a:effectLst/>
                        <a:latin typeface="Arial"/>
                      </a:endParaRPr>
                    </a:p>
                  </a:txBody>
                  <a:tcPr marL="9525" marR="9525" marT="9525" marB="0" anchor="ctr"/>
                </a:tc>
              </a:tr>
              <a:tr h="318351">
                <a:tc>
                  <a:txBody>
                    <a:bodyPr/>
                    <a:lstStyle/>
                    <a:p>
                      <a:pPr algn="l" fontAlgn="ctr"/>
                      <a:r>
                        <a:rPr lang="es-ES" sz="900" u="none" strike="noStrike">
                          <a:effectLst/>
                        </a:rPr>
                        <a:t>5</a:t>
                      </a:r>
                      <a:endParaRPr lang="es-ES" sz="900" b="1" i="0" u="none" strike="noStrike">
                        <a:solidFill>
                          <a:srgbClr val="000000"/>
                        </a:solidFill>
                        <a:effectLst/>
                        <a:latin typeface="Arial"/>
                      </a:endParaRPr>
                    </a:p>
                  </a:txBody>
                  <a:tcPr marL="9525" marR="9525" marT="9525" marB="0" anchor="ctr"/>
                </a:tc>
                <a:tc>
                  <a:txBody>
                    <a:bodyPr/>
                    <a:lstStyle/>
                    <a:p>
                      <a:pPr algn="l" fontAlgn="ctr"/>
                      <a:r>
                        <a:rPr lang="es-ES" sz="900" u="none" strike="noStrike">
                          <a:effectLst/>
                        </a:rPr>
                        <a:t>GASTOS CORRIENTES</a:t>
                      </a:r>
                      <a:endParaRPr lang="es-ES" sz="900" b="1" i="0" u="none" strike="noStrike">
                        <a:solidFill>
                          <a:srgbClr val="000000"/>
                        </a:solidFill>
                        <a:effectLst/>
                        <a:latin typeface="Arial"/>
                      </a:endParaRPr>
                    </a:p>
                  </a:txBody>
                  <a:tcPr marL="9525" marR="9525" marT="9525" marB="0" anchor="ctr"/>
                </a:tc>
                <a:tc>
                  <a:txBody>
                    <a:bodyPr/>
                    <a:lstStyle/>
                    <a:p>
                      <a:pPr algn="r" fontAlgn="ctr"/>
                      <a:r>
                        <a:rPr lang="es-ES" sz="900" u="none" strike="noStrike">
                          <a:effectLst/>
                        </a:rPr>
                        <a:t>80368,33</a:t>
                      </a:r>
                      <a:endParaRPr lang="es-ES" sz="900" b="1" i="0" u="none" strike="noStrike">
                        <a:solidFill>
                          <a:srgbClr val="000000"/>
                        </a:solidFill>
                        <a:effectLst/>
                        <a:latin typeface="Arial"/>
                      </a:endParaRPr>
                    </a:p>
                  </a:txBody>
                  <a:tcPr marL="9525" marR="9525" marT="9525" marB="0" anchor="ctr"/>
                </a:tc>
              </a:tr>
              <a:tr h="318351">
                <a:tc>
                  <a:txBody>
                    <a:bodyPr/>
                    <a:lstStyle/>
                    <a:p>
                      <a:pPr algn="l" fontAlgn="ctr"/>
                      <a:r>
                        <a:rPr lang="es-ES" sz="900" u="none" strike="noStrike">
                          <a:effectLst/>
                        </a:rPr>
                        <a:t>7</a:t>
                      </a:r>
                      <a:endParaRPr lang="es-ES" sz="900" b="1" i="0" u="none" strike="noStrike">
                        <a:solidFill>
                          <a:srgbClr val="000000"/>
                        </a:solidFill>
                        <a:effectLst/>
                        <a:latin typeface="Arial"/>
                      </a:endParaRPr>
                    </a:p>
                  </a:txBody>
                  <a:tcPr marL="9525" marR="9525" marT="9525" marB="0" anchor="ctr"/>
                </a:tc>
                <a:tc>
                  <a:txBody>
                    <a:bodyPr/>
                    <a:lstStyle/>
                    <a:p>
                      <a:pPr algn="l" fontAlgn="ctr"/>
                      <a:r>
                        <a:rPr lang="es-ES" sz="900" u="none" strike="noStrike" dirty="0">
                          <a:effectLst/>
                        </a:rPr>
                        <a:t>GASTOS DE INVERSION </a:t>
                      </a:r>
                      <a:endParaRPr lang="es-ES" sz="900" b="1" i="0" u="none" strike="noStrike" dirty="0">
                        <a:solidFill>
                          <a:srgbClr val="000000"/>
                        </a:solidFill>
                        <a:effectLst/>
                        <a:latin typeface="Arial"/>
                      </a:endParaRPr>
                    </a:p>
                  </a:txBody>
                  <a:tcPr marL="9525" marR="9525" marT="9525" marB="0" anchor="ctr"/>
                </a:tc>
                <a:tc>
                  <a:txBody>
                    <a:bodyPr/>
                    <a:lstStyle/>
                    <a:p>
                      <a:pPr algn="r" fontAlgn="ctr"/>
                      <a:r>
                        <a:rPr lang="es-ES" sz="900" u="none" strike="noStrike">
                          <a:effectLst/>
                        </a:rPr>
                        <a:t>379.949,53</a:t>
                      </a:r>
                      <a:endParaRPr lang="es-ES" sz="900" b="1" i="0" u="none" strike="noStrike">
                        <a:solidFill>
                          <a:srgbClr val="000000"/>
                        </a:solidFill>
                        <a:effectLst/>
                        <a:latin typeface="Arial"/>
                      </a:endParaRPr>
                    </a:p>
                  </a:txBody>
                  <a:tcPr marL="9525" marR="9525" marT="9525" marB="0" anchor="ctr"/>
                </a:tc>
              </a:tr>
              <a:tr h="318351">
                <a:tc>
                  <a:txBody>
                    <a:bodyPr/>
                    <a:lstStyle/>
                    <a:p>
                      <a:pPr algn="l" fontAlgn="ctr"/>
                      <a:r>
                        <a:rPr lang="es-ES" sz="900" u="none" strike="noStrike">
                          <a:effectLst/>
                        </a:rPr>
                        <a:t>8</a:t>
                      </a:r>
                      <a:endParaRPr lang="es-ES" sz="900" b="1" i="0" u="none" strike="noStrike">
                        <a:solidFill>
                          <a:srgbClr val="000000"/>
                        </a:solidFill>
                        <a:effectLst/>
                        <a:latin typeface="Arial"/>
                      </a:endParaRPr>
                    </a:p>
                  </a:txBody>
                  <a:tcPr marL="9525" marR="9525" marT="9525" marB="0" anchor="ctr"/>
                </a:tc>
                <a:tc>
                  <a:txBody>
                    <a:bodyPr/>
                    <a:lstStyle/>
                    <a:p>
                      <a:pPr algn="l" fontAlgn="ctr"/>
                      <a:r>
                        <a:rPr lang="es-ES" sz="900" u="none" strike="noStrike">
                          <a:effectLst/>
                        </a:rPr>
                        <a:t>GASTOS DE CAPITAL </a:t>
                      </a:r>
                      <a:endParaRPr lang="es-ES" sz="900" b="1" i="0" u="none" strike="noStrike">
                        <a:solidFill>
                          <a:srgbClr val="000000"/>
                        </a:solidFill>
                        <a:effectLst/>
                        <a:latin typeface="Arial"/>
                      </a:endParaRPr>
                    </a:p>
                  </a:txBody>
                  <a:tcPr marL="9525" marR="9525" marT="9525" marB="0" anchor="ctr"/>
                </a:tc>
                <a:tc>
                  <a:txBody>
                    <a:bodyPr/>
                    <a:lstStyle/>
                    <a:p>
                      <a:pPr algn="r" fontAlgn="ctr"/>
                      <a:r>
                        <a:rPr lang="es-ES" sz="900" u="none" strike="noStrike">
                          <a:effectLst/>
                        </a:rPr>
                        <a:t>5.000,00</a:t>
                      </a:r>
                      <a:endParaRPr lang="es-ES" sz="900" b="1" i="0" u="none" strike="noStrike">
                        <a:solidFill>
                          <a:srgbClr val="000000"/>
                        </a:solidFill>
                        <a:effectLst/>
                        <a:latin typeface="Arial"/>
                      </a:endParaRPr>
                    </a:p>
                  </a:txBody>
                  <a:tcPr marL="9525" marR="9525" marT="9525" marB="0" anchor="ctr"/>
                </a:tc>
              </a:tr>
              <a:tr h="318351">
                <a:tc>
                  <a:txBody>
                    <a:bodyPr/>
                    <a:lstStyle/>
                    <a:p>
                      <a:pPr algn="l" fontAlgn="ctr"/>
                      <a:r>
                        <a:rPr lang="es-ES" sz="900" u="none" strike="noStrike">
                          <a:effectLst/>
                        </a:rPr>
                        <a:t>9</a:t>
                      </a:r>
                      <a:endParaRPr lang="es-ES" sz="900" b="1" i="0" u="none" strike="noStrike">
                        <a:solidFill>
                          <a:srgbClr val="000000"/>
                        </a:solidFill>
                        <a:effectLst/>
                        <a:latin typeface="Arial"/>
                      </a:endParaRPr>
                    </a:p>
                  </a:txBody>
                  <a:tcPr marL="9525" marR="9525" marT="9525" marB="0" anchor="ctr"/>
                </a:tc>
                <a:tc>
                  <a:txBody>
                    <a:bodyPr/>
                    <a:lstStyle/>
                    <a:p>
                      <a:pPr algn="l" fontAlgn="ctr"/>
                      <a:r>
                        <a:rPr lang="es-ES" sz="900" u="none" strike="noStrike">
                          <a:effectLst/>
                        </a:rPr>
                        <a:t>APLICACIÓN DEL FINANCIAMIENTO </a:t>
                      </a:r>
                      <a:endParaRPr lang="es-ES" sz="900" b="1" i="0" u="none" strike="noStrike">
                        <a:solidFill>
                          <a:srgbClr val="000000"/>
                        </a:solidFill>
                        <a:effectLst/>
                        <a:latin typeface="Arial"/>
                      </a:endParaRPr>
                    </a:p>
                  </a:txBody>
                  <a:tcPr marL="9525" marR="9525" marT="9525" marB="0" anchor="ctr"/>
                </a:tc>
                <a:tc>
                  <a:txBody>
                    <a:bodyPr/>
                    <a:lstStyle/>
                    <a:p>
                      <a:pPr algn="r" fontAlgn="ctr"/>
                      <a:r>
                        <a:rPr lang="es-ES" sz="900" u="none" strike="noStrike">
                          <a:effectLst/>
                        </a:rPr>
                        <a:t>41.507,18</a:t>
                      </a:r>
                      <a:endParaRPr lang="es-ES" sz="900" b="1" i="0" u="none" strike="noStrike">
                        <a:solidFill>
                          <a:srgbClr val="000000"/>
                        </a:solidFill>
                        <a:effectLst/>
                        <a:latin typeface="Arial"/>
                      </a:endParaRPr>
                    </a:p>
                  </a:txBody>
                  <a:tcPr marL="9525" marR="9525" marT="9525" marB="0" anchor="ctr"/>
                </a:tc>
              </a:tr>
              <a:tr h="352460">
                <a:tc>
                  <a:txBody>
                    <a:bodyPr/>
                    <a:lstStyle/>
                    <a:p>
                      <a:pPr algn="l" fontAlgn="b"/>
                      <a:r>
                        <a:rPr lang="es-ES" sz="900" u="none" strike="noStrike">
                          <a:effectLst/>
                        </a:rPr>
                        <a:t> </a:t>
                      </a:r>
                      <a:endParaRPr lang="es-ES" sz="900" b="0" i="0" u="none" strike="noStrike">
                        <a:solidFill>
                          <a:srgbClr val="000000"/>
                        </a:solidFill>
                        <a:effectLst/>
                        <a:latin typeface="MS Sans Serif"/>
                      </a:endParaRPr>
                    </a:p>
                  </a:txBody>
                  <a:tcPr marL="9525" marR="9525" marT="9525" marB="0" anchor="b"/>
                </a:tc>
                <a:tc>
                  <a:txBody>
                    <a:bodyPr/>
                    <a:lstStyle/>
                    <a:p>
                      <a:pPr algn="l" fontAlgn="ctr"/>
                      <a:r>
                        <a:rPr lang="es-ES" sz="900" b="1" u="none" strike="noStrike" dirty="0">
                          <a:effectLst/>
                        </a:rPr>
                        <a:t>TOTAL</a:t>
                      </a:r>
                      <a:endParaRPr lang="es-ES" sz="900" b="1" i="0" u="none" strike="noStrike" dirty="0">
                        <a:solidFill>
                          <a:srgbClr val="000000"/>
                        </a:solidFill>
                        <a:effectLst/>
                        <a:latin typeface="MS Sans Serif"/>
                      </a:endParaRPr>
                    </a:p>
                  </a:txBody>
                  <a:tcPr marL="9525" marR="9525" marT="9525" marB="0" anchor="ctr"/>
                </a:tc>
                <a:tc>
                  <a:txBody>
                    <a:bodyPr/>
                    <a:lstStyle/>
                    <a:p>
                      <a:pPr algn="r" fontAlgn="ctr"/>
                      <a:r>
                        <a:rPr lang="es-ES" sz="900" b="1" u="none" strike="noStrike" dirty="0">
                          <a:effectLst/>
                        </a:rPr>
                        <a:t>506.825,04</a:t>
                      </a:r>
                      <a:endParaRPr lang="es-ES" sz="900" b="1" i="0" u="none" strike="noStrike" dirty="0">
                        <a:solidFill>
                          <a:srgbClr val="000000"/>
                        </a:solidFill>
                        <a:effectLst/>
                        <a:latin typeface="MS Sans Serif"/>
                      </a:endParaRPr>
                    </a:p>
                  </a:txBody>
                  <a:tcPr marL="9525" marR="9525" marT="9525" marB="0" anchor="ctr"/>
                </a:tc>
              </a:tr>
            </a:tbl>
          </a:graphicData>
        </a:graphic>
      </p:graphicFrame>
    </p:spTree>
    <p:extLst>
      <p:ext uri="{BB962C8B-B14F-4D97-AF65-F5344CB8AC3E}">
        <p14:creationId xmlns:p14="http://schemas.microsoft.com/office/powerpoint/2010/main" val="2613722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PRESUPUESTACIÓN </a:t>
            </a:r>
            <a:endParaRPr lang="es-ES" b="1" dirty="0"/>
          </a:p>
        </p:txBody>
      </p:sp>
      <p:graphicFrame>
        <p:nvGraphicFramePr>
          <p:cNvPr id="3" name="2 Tabla"/>
          <p:cNvGraphicFramePr>
            <a:graphicFrameLocks noGrp="1"/>
          </p:cNvGraphicFramePr>
          <p:nvPr>
            <p:extLst>
              <p:ext uri="{D42A27DB-BD31-4B8C-83A1-F6EECF244321}">
                <p14:modId xmlns:p14="http://schemas.microsoft.com/office/powerpoint/2010/main" val="3273185300"/>
              </p:ext>
            </p:extLst>
          </p:nvPr>
        </p:nvGraphicFramePr>
        <p:xfrm>
          <a:off x="1835696" y="2132856"/>
          <a:ext cx="5435600" cy="952500"/>
        </p:xfrm>
        <a:graphic>
          <a:graphicData uri="http://schemas.openxmlformats.org/drawingml/2006/table">
            <a:tbl>
              <a:tblPr>
                <a:tableStyleId>{284E427A-3D55-4303-BF80-6455036E1DE7}</a:tableStyleId>
              </a:tblPr>
              <a:tblGrid>
                <a:gridCol w="469626"/>
                <a:gridCol w="1802347"/>
                <a:gridCol w="812326"/>
                <a:gridCol w="761555"/>
                <a:gridCol w="761555"/>
                <a:gridCol w="828191"/>
              </a:tblGrid>
              <a:tr h="190500">
                <a:tc>
                  <a:txBody>
                    <a:bodyPr/>
                    <a:lstStyle/>
                    <a:p>
                      <a:pPr algn="ctr" fontAlgn="ctr"/>
                      <a:r>
                        <a:rPr lang="es-ES" sz="900" b="1" u="none" strike="noStrike" dirty="0">
                          <a:effectLst/>
                        </a:rPr>
                        <a:t>CODIGO</a:t>
                      </a:r>
                      <a:endParaRPr lang="es-ES" sz="900" b="1" i="0" u="none" strike="noStrike" dirty="0">
                        <a:solidFill>
                          <a:srgbClr val="000000"/>
                        </a:solidFill>
                        <a:effectLst/>
                        <a:latin typeface="Arial"/>
                      </a:endParaRPr>
                    </a:p>
                  </a:txBody>
                  <a:tcPr marL="9525" marR="9525" marT="9525" marB="0" anchor="ctr"/>
                </a:tc>
                <a:tc>
                  <a:txBody>
                    <a:bodyPr/>
                    <a:lstStyle/>
                    <a:p>
                      <a:pPr algn="ctr" fontAlgn="ctr"/>
                      <a:r>
                        <a:rPr lang="es-ES" sz="900" b="1" u="none" strike="noStrike" dirty="0">
                          <a:effectLst/>
                        </a:rPr>
                        <a:t>DENOMINACION </a:t>
                      </a:r>
                      <a:endParaRPr lang="es-ES" sz="900" b="1" i="0" u="none" strike="noStrike" dirty="0">
                        <a:solidFill>
                          <a:srgbClr val="000000"/>
                        </a:solidFill>
                        <a:effectLst/>
                        <a:latin typeface="Arial"/>
                      </a:endParaRPr>
                    </a:p>
                  </a:txBody>
                  <a:tcPr marL="9525" marR="9525" marT="9525" marB="0" anchor="ctr"/>
                </a:tc>
                <a:tc>
                  <a:txBody>
                    <a:bodyPr/>
                    <a:lstStyle/>
                    <a:p>
                      <a:pPr algn="ctr" fontAlgn="ctr"/>
                      <a:r>
                        <a:rPr lang="es-ES" sz="900" b="1" u="none" strike="noStrike">
                          <a:effectLst/>
                        </a:rPr>
                        <a:t>2015</a:t>
                      </a:r>
                      <a:endParaRPr lang="es-ES" sz="900" b="1" i="0" u="none" strike="noStrike">
                        <a:solidFill>
                          <a:srgbClr val="000000"/>
                        </a:solidFill>
                        <a:effectLst/>
                        <a:latin typeface="Arial"/>
                      </a:endParaRPr>
                    </a:p>
                  </a:txBody>
                  <a:tcPr marL="9525" marR="9525" marT="9525" marB="0" anchor="ctr"/>
                </a:tc>
                <a:tc>
                  <a:txBody>
                    <a:bodyPr/>
                    <a:lstStyle/>
                    <a:p>
                      <a:pPr algn="r" fontAlgn="b"/>
                      <a:r>
                        <a:rPr lang="es-ES" sz="1100" b="1" u="none" strike="noStrike">
                          <a:effectLst/>
                        </a:rPr>
                        <a:t>2016</a:t>
                      </a:r>
                      <a:endParaRPr lang="es-ES" sz="1100" b="1" i="0" u="none" strike="noStrike">
                        <a:solidFill>
                          <a:srgbClr val="000000"/>
                        </a:solidFill>
                        <a:effectLst/>
                        <a:latin typeface="Calibri"/>
                      </a:endParaRPr>
                    </a:p>
                  </a:txBody>
                  <a:tcPr marL="9525" marR="9525" marT="9525" marB="0" anchor="b"/>
                </a:tc>
                <a:tc>
                  <a:txBody>
                    <a:bodyPr/>
                    <a:lstStyle/>
                    <a:p>
                      <a:pPr algn="r" fontAlgn="b"/>
                      <a:r>
                        <a:rPr lang="es-ES" sz="1100" b="1" u="none" strike="noStrike">
                          <a:effectLst/>
                        </a:rPr>
                        <a:t>2017</a:t>
                      </a:r>
                      <a:endParaRPr lang="es-ES" sz="1100" b="1" i="0" u="none" strike="noStrike">
                        <a:solidFill>
                          <a:srgbClr val="000000"/>
                        </a:solidFill>
                        <a:effectLst/>
                        <a:latin typeface="Calibri"/>
                      </a:endParaRPr>
                    </a:p>
                  </a:txBody>
                  <a:tcPr marL="9525" marR="9525" marT="9525" marB="0" anchor="b"/>
                </a:tc>
                <a:tc>
                  <a:txBody>
                    <a:bodyPr/>
                    <a:lstStyle/>
                    <a:p>
                      <a:pPr algn="ctr" fontAlgn="ctr"/>
                      <a:r>
                        <a:rPr lang="es-ES" sz="900" b="1" u="none" strike="noStrike" dirty="0">
                          <a:effectLst/>
                        </a:rPr>
                        <a:t>2018</a:t>
                      </a:r>
                      <a:endParaRPr lang="es-ES" sz="900" b="1" i="0" u="none" strike="noStrike" dirty="0">
                        <a:solidFill>
                          <a:srgbClr val="000000"/>
                        </a:solidFill>
                        <a:effectLst/>
                        <a:latin typeface="Arial"/>
                      </a:endParaRPr>
                    </a:p>
                  </a:txBody>
                  <a:tcPr marL="9525" marR="9525" marT="9525" marB="0" anchor="ctr"/>
                </a:tc>
              </a:tr>
              <a:tr h="190500">
                <a:tc>
                  <a:txBody>
                    <a:bodyPr/>
                    <a:lstStyle/>
                    <a:p>
                      <a:pPr algn="l" fontAlgn="ctr"/>
                      <a:r>
                        <a:rPr lang="es-ES" sz="900" u="none" strike="noStrike">
                          <a:effectLst/>
                        </a:rPr>
                        <a:t>1</a:t>
                      </a:r>
                      <a:endParaRPr lang="es-ES" sz="900" b="0" i="0" u="none" strike="noStrike">
                        <a:solidFill>
                          <a:srgbClr val="000000"/>
                        </a:solidFill>
                        <a:effectLst/>
                        <a:latin typeface="Arial"/>
                      </a:endParaRPr>
                    </a:p>
                  </a:txBody>
                  <a:tcPr marL="9525" marR="9525" marT="9525" marB="0" anchor="ctr"/>
                </a:tc>
                <a:tc>
                  <a:txBody>
                    <a:bodyPr/>
                    <a:lstStyle/>
                    <a:p>
                      <a:pPr algn="l" fontAlgn="ctr"/>
                      <a:r>
                        <a:rPr lang="es-ES" sz="900" u="none" strike="noStrike" dirty="0">
                          <a:effectLst/>
                        </a:rPr>
                        <a:t>INGRESOS CORRIENTES</a:t>
                      </a:r>
                      <a:endParaRPr lang="es-ES" sz="900" b="0" i="0" u="none" strike="noStrike" dirty="0">
                        <a:solidFill>
                          <a:srgbClr val="000000"/>
                        </a:solidFill>
                        <a:effectLst/>
                        <a:latin typeface="Arial"/>
                      </a:endParaRPr>
                    </a:p>
                  </a:txBody>
                  <a:tcPr marL="9525" marR="9525" marT="9525" marB="0" anchor="ctr"/>
                </a:tc>
                <a:tc>
                  <a:txBody>
                    <a:bodyPr/>
                    <a:lstStyle/>
                    <a:p>
                      <a:pPr algn="r" fontAlgn="ctr"/>
                      <a:r>
                        <a:rPr lang="es-ES" sz="900" u="none" strike="noStrike">
                          <a:effectLst/>
                        </a:rPr>
                        <a:t>83.126,72</a:t>
                      </a:r>
                      <a:endParaRPr lang="es-ES" sz="900" b="0" i="0" u="none" strike="noStrike">
                        <a:solidFill>
                          <a:srgbClr val="000000"/>
                        </a:solidFill>
                        <a:effectLst/>
                        <a:latin typeface="Arial"/>
                      </a:endParaRPr>
                    </a:p>
                  </a:txBody>
                  <a:tcPr marL="9525" marR="9525" marT="9525" marB="0" anchor="ctr"/>
                </a:tc>
                <a:tc>
                  <a:txBody>
                    <a:bodyPr/>
                    <a:lstStyle/>
                    <a:p>
                      <a:pPr algn="r" fontAlgn="ctr"/>
                      <a:r>
                        <a:rPr lang="es-ES" sz="900" u="none" strike="noStrike">
                          <a:effectLst/>
                        </a:rPr>
                        <a:t>86.285,54</a:t>
                      </a:r>
                      <a:endParaRPr lang="es-ES" sz="900" b="0" i="0" u="none" strike="noStrike">
                        <a:solidFill>
                          <a:srgbClr val="000000"/>
                        </a:solidFill>
                        <a:effectLst/>
                        <a:latin typeface="Arial"/>
                      </a:endParaRPr>
                    </a:p>
                  </a:txBody>
                  <a:tcPr marL="9525" marR="9525" marT="9525" marB="0" anchor="ctr"/>
                </a:tc>
                <a:tc>
                  <a:txBody>
                    <a:bodyPr/>
                    <a:lstStyle/>
                    <a:p>
                      <a:pPr algn="r" fontAlgn="ctr"/>
                      <a:r>
                        <a:rPr lang="es-ES" sz="900" u="none" strike="noStrike">
                          <a:effectLst/>
                        </a:rPr>
                        <a:t>89.564,39</a:t>
                      </a:r>
                      <a:endParaRPr lang="es-ES" sz="900" b="0" i="0" u="none" strike="noStrike">
                        <a:solidFill>
                          <a:srgbClr val="000000"/>
                        </a:solidFill>
                        <a:effectLst/>
                        <a:latin typeface="Arial"/>
                      </a:endParaRPr>
                    </a:p>
                  </a:txBody>
                  <a:tcPr marL="9525" marR="9525" marT="9525" marB="0" anchor="ctr"/>
                </a:tc>
                <a:tc>
                  <a:txBody>
                    <a:bodyPr/>
                    <a:lstStyle/>
                    <a:p>
                      <a:pPr algn="r" fontAlgn="ctr"/>
                      <a:r>
                        <a:rPr lang="es-ES" sz="900" u="none" strike="noStrike" dirty="0">
                          <a:effectLst/>
                        </a:rPr>
                        <a:t>92.967,83</a:t>
                      </a:r>
                      <a:endParaRPr lang="es-ES" sz="900" b="0" i="0" u="none" strike="noStrike" dirty="0">
                        <a:solidFill>
                          <a:srgbClr val="000000"/>
                        </a:solidFill>
                        <a:effectLst/>
                        <a:latin typeface="Arial"/>
                      </a:endParaRPr>
                    </a:p>
                  </a:txBody>
                  <a:tcPr marL="9525" marR="9525" marT="9525" marB="0" anchor="ctr"/>
                </a:tc>
              </a:tr>
              <a:tr h="190500">
                <a:tc>
                  <a:txBody>
                    <a:bodyPr/>
                    <a:lstStyle/>
                    <a:p>
                      <a:pPr algn="l" fontAlgn="ctr"/>
                      <a:r>
                        <a:rPr lang="es-ES" sz="900" u="none" strike="noStrike">
                          <a:effectLst/>
                        </a:rPr>
                        <a:t>2</a:t>
                      </a:r>
                      <a:endParaRPr lang="es-ES" sz="900" b="0" i="0" u="none" strike="noStrike">
                        <a:solidFill>
                          <a:srgbClr val="000000"/>
                        </a:solidFill>
                        <a:effectLst/>
                        <a:latin typeface="Arial"/>
                      </a:endParaRPr>
                    </a:p>
                  </a:txBody>
                  <a:tcPr marL="9525" marR="9525" marT="9525" marB="0" anchor="ctr"/>
                </a:tc>
                <a:tc>
                  <a:txBody>
                    <a:bodyPr/>
                    <a:lstStyle/>
                    <a:p>
                      <a:pPr algn="l" fontAlgn="ctr"/>
                      <a:r>
                        <a:rPr lang="es-ES" sz="900" u="none" strike="noStrike" dirty="0">
                          <a:effectLst/>
                        </a:rPr>
                        <a:t>INGRESOS DE CAPITAL </a:t>
                      </a:r>
                      <a:endParaRPr lang="es-ES" sz="900" b="0" i="0" u="none" strike="noStrike" dirty="0">
                        <a:solidFill>
                          <a:srgbClr val="000000"/>
                        </a:solidFill>
                        <a:effectLst/>
                        <a:latin typeface="Arial"/>
                      </a:endParaRPr>
                    </a:p>
                  </a:txBody>
                  <a:tcPr marL="9525" marR="9525" marT="9525" marB="0" anchor="ctr"/>
                </a:tc>
                <a:tc>
                  <a:txBody>
                    <a:bodyPr/>
                    <a:lstStyle/>
                    <a:p>
                      <a:pPr algn="r" fontAlgn="ctr"/>
                      <a:r>
                        <a:rPr lang="es-ES" sz="900" u="none" strike="noStrike">
                          <a:effectLst/>
                        </a:rPr>
                        <a:t>262.422,24</a:t>
                      </a:r>
                      <a:endParaRPr lang="es-ES" sz="900" b="0" i="0" u="none" strike="noStrike">
                        <a:solidFill>
                          <a:srgbClr val="000000"/>
                        </a:solidFill>
                        <a:effectLst/>
                        <a:latin typeface="Arial"/>
                      </a:endParaRPr>
                    </a:p>
                  </a:txBody>
                  <a:tcPr marL="9525" marR="9525" marT="9525" marB="0" anchor="ctr"/>
                </a:tc>
                <a:tc>
                  <a:txBody>
                    <a:bodyPr/>
                    <a:lstStyle/>
                    <a:p>
                      <a:pPr algn="r" fontAlgn="ctr"/>
                      <a:r>
                        <a:rPr lang="es-ES" sz="900" u="none" strike="noStrike">
                          <a:effectLst/>
                        </a:rPr>
                        <a:t>373.505,57</a:t>
                      </a:r>
                      <a:endParaRPr lang="es-ES" sz="900" b="0" i="0" u="none" strike="noStrike">
                        <a:solidFill>
                          <a:srgbClr val="000000"/>
                        </a:solidFill>
                        <a:effectLst/>
                        <a:latin typeface="Arial"/>
                      </a:endParaRPr>
                    </a:p>
                  </a:txBody>
                  <a:tcPr marL="9525" marR="9525" marT="9525" marB="0" anchor="ctr"/>
                </a:tc>
                <a:tc>
                  <a:txBody>
                    <a:bodyPr/>
                    <a:lstStyle/>
                    <a:p>
                      <a:pPr algn="r" fontAlgn="ctr"/>
                      <a:r>
                        <a:rPr lang="es-ES" sz="900" u="none" strike="noStrike">
                          <a:effectLst/>
                        </a:rPr>
                        <a:t>531.610,48</a:t>
                      </a:r>
                      <a:endParaRPr lang="es-ES" sz="900" b="0" i="0" u="none" strike="noStrike">
                        <a:solidFill>
                          <a:srgbClr val="000000"/>
                        </a:solidFill>
                        <a:effectLst/>
                        <a:latin typeface="Arial"/>
                      </a:endParaRPr>
                    </a:p>
                  </a:txBody>
                  <a:tcPr marL="9525" marR="9525" marT="9525" marB="0" anchor="ctr"/>
                </a:tc>
                <a:tc>
                  <a:txBody>
                    <a:bodyPr/>
                    <a:lstStyle/>
                    <a:p>
                      <a:pPr algn="r" fontAlgn="ctr"/>
                      <a:r>
                        <a:rPr lang="es-ES" sz="900" u="none" strike="noStrike" dirty="0">
                          <a:effectLst/>
                        </a:rPr>
                        <a:t>756.641,20</a:t>
                      </a:r>
                      <a:endParaRPr lang="es-ES" sz="900" b="0" i="0" u="none" strike="noStrike" dirty="0">
                        <a:solidFill>
                          <a:srgbClr val="000000"/>
                        </a:solidFill>
                        <a:effectLst/>
                        <a:latin typeface="Arial"/>
                      </a:endParaRPr>
                    </a:p>
                  </a:txBody>
                  <a:tcPr marL="9525" marR="9525" marT="9525" marB="0" anchor="ctr"/>
                </a:tc>
              </a:tr>
              <a:tr h="190500">
                <a:tc>
                  <a:txBody>
                    <a:bodyPr/>
                    <a:lstStyle/>
                    <a:p>
                      <a:pPr algn="l" fontAlgn="ctr"/>
                      <a:r>
                        <a:rPr lang="es-ES" sz="900" u="none" strike="noStrike">
                          <a:effectLst/>
                        </a:rPr>
                        <a:t>3</a:t>
                      </a:r>
                      <a:endParaRPr lang="es-ES" sz="900" b="0" i="0" u="none" strike="noStrike">
                        <a:solidFill>
                          <a:srgbClr val="000000"/>
                        </a:solidFill>
                        <a:effectLst/>
                        <a:latin typeface="Arial"/>
                      </a:endParaRPr>
                    </a:p>
                  </a:txBody>
                  <a:tcPr marL="9525" marR="9525" marT="9525" marB="0" anchor="ctr"/>
                </a:tc>
                <a:tc>
                  <a:txBody>
                    <a:bodyPr/>
                    <a:lstStyle/>
                    <a:p>
                      <a:pPr algn="l" fontAlgn="ctr"/>
                      <a:r>
                        <a:rPr lang="es-ES" sz="900" u="none" strike="noStrike" dirty="0">
                          <a:effectLst/>
                        </a:rPr>
                        <a:t>INGRESOS DE FINANCIAMIENTO</a:t>
                      </a:r>
                      <a:endParaRPr lang="es-ES" sz="900" b="0" i="0" u="none" strike="noStrike" dirty="0">
                        <a:solidFill>
                          <a:srgbClr val="000000"/>
                        </a:solidFill>
                        <a:effectLst/>
                        <a:latin typeface="Arial"/>
                      </a:endParaRPr>
                    </a:p>
                  </a:txBody>
                  <a:tcPr marL="9525" marR="9525" marT="9525" marB="0" anchor="ctr"/>
                </a:tc>
                <a:tc>
                  <a:txBody>
                    <a:bodyPr/>
                    <a:lstStyle/>
                    <a:p>
                      <a:pPr algn="r" fontAlgn="ctr"/>
                      <a:r>
                        <a:rPr lang="es-ES" sz="900" u="none" strike="noStrike">
                          <a:effectLst/>
                        </a:rPr>
                        <a:t>161.276,08</a:t>
                      </a:r>
                      <a:endParaRPr lang="es-ES" sz="900" b="0" i="0" u="none" strike="noStrike">
                        <a:solidFill>
                          <a:srgbClr val="000000"/>
                        </a:solidFill>
                        <a:effectLst/>
                        <a:latin typeface="Arial"/>
                      </a:endParaRPr>
                    </a:p>
                  </a:txBody>
                  <a:tcPr marL="9525" marR="9525" marT="9525" marB="0" anchor="ctr"/>
                </a:tc>
                <a:tc>
                  <a:txBody>
                    <a:bodyPr/>
                    <a:lstStyle/>
                    <a:p>
                      <a:pPr algn="r" fontAlgn="ctr"/>
                      <a:r>
                        <a:rPr lang="es-ES" sz="900" u="none" strike="noStrike">
                          <a:effectLst/>
                        </a:rPr>
                        <a:t>252.123,88</a:t>
                      </a:r>
                      <a:endParaRPr lang="es-ES" sz="900" b="0" i="0" u="none" strike="noStrike">
                        <a:solidFill>
                          <a:srgbClr val="000000"/>
                        </a:solidFill>
                        <a:effectLst/>
                        <a:latin typeface="Arial"/>
                      </a:endParaRPr>
                    </a:p>
                  </a:txBody>
                  <a:tcPr marL="9525" marR="9525" marT="9525" marB="0" anchor="ctr"/>
                </a:tc>
                <a:tc>
                  <a:txBody>
                    <a:bodyPr/>
                    <a:lstStyle/>
                    <a:p>
                      <a:pPr algn="r" fontAlgn="ctr"/>
                      <a:r>
                        <a:rPr lang="es-ES" sz="900" u="none" strike="noStrike">
                          <a:effectLst/>
                        </a:rPr>
                        <a:t>400.905,82</a:t>
                      </a:r>
                      <a:endParaRPr lang="es-ES" sz="900" b="0" i="0" u="none" strike="noStrike">
                        <a:solidFill>
                          <a:srgbClr val="000000"/>
                        </a:solidFill>
                        <a:effectLst/>
                        <a:latin typeface="Arial"/>
                      </a:endParaRPr>
                    </a:p>
                  </a:txBody>
                  <a:tcPr marL="9525" marR="9525" marT="9525" marB="0" anchor="ctr"/>
                </a:tc>
                <a:tc>
                  <a:txBody>
                    <a:bodyPr/>
                    <a:lstStyle/>
                    <a:p>
                      <a:pPr algn="r" fontAlgn="ctr"/>
                      <a:r>
                        <a:rPr lang="es-ES" sz="900" u="none" strike="noStrike" dirty="0">
                          <a:effectLst/>
                        </a:rPr>
                        <a:t>642.927,68</a:t>
                      </a:r>
                      <a:endParaRPr lang="es-ES" sz="900" b="0" i="0" u="none" strike="noStrike" dirty="0">
                        <a:solidFill>
                          <a:srgbClr val="000000"/>
                        </a:solidFill>
                        <a:effectLst/>
                        <a:latin typeface="Arial"/>
                      </a:endParaRPr>
                    </a:p>
                  </a:txBody>
                  <a:tcPr marL="9525" marR="9525" marT="9525" marB="0" anchor="ctr"/>
                </a:tc>
              </a:tr>
              <a:tr h="190500">
                <a:tc>
                  <a:txBody>
                    <a:bodyPr/>
                    <a:lstStyle/>
                    <a:p>
                      <a:pPr algn="l" fontAlgn="ctr"/>
                      <a:r>
                        <a:rPr lang="es-ES" sz="900" u="none" strike="noStrike">
                          <a:effectLst/>
                        </a:rPr>
                        <a:t> </a:t>
                      </a:r>
                      <a:endParaRPr lang="es-ES" sz="900" b="0" i="0" u="none" strike="noStrike">
                        <a:solidFill>
                          <a:srgbClr val="000000"/>
                        </a:solidFill>
                        <a:effectLst/>
                        <a:latin typeface="Arial"/>
                      </a:endParaRPr>
                    </a:p>
                  </a:txBody>
                  <a:tcPr marL="9525" marR="9525" marT="9525" marB="0" anchor="ctr"/>
                </a:tc>
                <a:tc>
                  <a:txBody>
                    <a:bodyPr/>
                    <a:lstStyle/>
                    <a:p>
                      <a:pPr algn="l" fontAlgn="ctr"/>
                      <a:r>
                        <a:rPr lang="es-ES" sz="900" b="1" u="none" strike="noStrike" dirty="0">
                          <a:effectLst/>
                        </a:rPr>
                        <a:t>TOTAL INGRESO</a:t>
                      </a:r>
                      <a:endParaRPr lang="es-ES" sz="900" b="1" i="0" u="none" strike="noStrike" dirty="0">
                        <a:solidFill>
                          <a:srgbClr val="000000"/>
                        </a:solidFill>
                        <a:effectLst/>
                        <a:latin typeface="Arial"/>
                      </a:endParaRPr>
                    </a:p>
                  </a:txBody>
                  <a:tcPr marL="9525" marR="9525" marT="9525" marB="0" anchor="ctr"/>
                </a:tc>
                <a:tc>
                  <a:txBody>
                    <a:bodyPr/>
                    <a:lstStyle/>
                    <a:p>
                      <a:pPr algn="r" fontAlgn="ctr"/>
                      <a:r>
                        <a:rPr lang="es-ES" sz="900" b="1" u="none" strike="noStrike" dirty="0">
                          <a:effectLst/>
                        </a:rPr>
                        <a:t>506.825,04</a:t>
                      </a:r>
                      <a:endParaRPr lang="es-ES" sz="900" b="1" i="0" u="none" strike="noStrike" dirty="0">
                        <a:solidFill>
                          <a:srgbClr val="000000"/>
                        </a:solidFill>
                        <a:effectLst/>
                        <a:latin typeface="Arial"/>
                      </a:endParaRPr>
                    </a:p>
                  </a:txBody>
                  <a:tcPr marL="9525" marR="9525" marT="9525" marB="0" anchor="ctr"/>
                </a:tc>
                <a:tc>
                  <a:txBody>
                    <a:bodyPr/>
                    <a:lstStyle/>
                    <a:p>
                      <a:pPr algn="r" fontAlgn="ctr"/>
                      <a:r>
                        <a:rPr lang="es-ES" sz="900" b="1" u="none" strike="noStrike" dirty="0">
                          <a:effectLst/>
                        </a:rPr>
                        <a:t>711.914,99</a:t>
                      </a:r>
                      <a:endParaRPr lang="es-ES" sz="900" b="1" i="0" u="none" strike="noStrike" dirty="0">
                        <a:solidFill>
                          <a:srgbClr val="000000"/>
                        </a:solidFill>
                        <a:effectLst/>
                        <a:latin typeface="Arial"/>
                      </a:endParaRPr>
                    </a:p>
                  </a:txBody>
                  <a:tcPr marL="9525" marR="9525" marT="9525" marB="0" anchor="ctr"/>
                </a:tc>
                <a:tc>
                  <a:txBody>
                    <a:bodyPr/>
                    <a:lstStyle/>
                    <a:p>
                      <a:pPr algn="r" fontAlgn="ctr"/>
                      <a:r>
                        <a:rPr lang="es-ES" sz="900" b="1" u="none" strike="noStrike" dirty="0">
                          <a:effectLst/>
                        </a:rPr>
                        <a:t>1.022.080,69</a:t>
                      </a:r>
                      <a:endParaRPr lang="es-ES" sz="900" b="1" i="0" u="none" strike="noStrike" dirty="0">
                        <a:solidFill>
                          <a:srgbClr val="000000"/>
                        </a:solidFill>
                        <a:effectLst/>
                        <a:latin typeface="Arial"/>
                      </a:endParaRPr>
                    </a:p>
                  </a:txBody>
                  <a:tcPr marL="9525" marR="9525" marT="9525" marB="0" anchor="ctr"/>
                </a:tc>
                <a:tc>
                  <a:txBody>
                    <a:bodyPr/>
                    <a:lstStyle/>
                    <a:p>
                      <a:pPr algn="r" fontAlgn="ctr"/>
                      <a:r>
                        <a:rPr lang="es-ES" sz="900" b="1" u="none" strike="noStrike" dirty="0">
                          <a:effectLst/>
                        </a:rPr>
                        <a:t>1.492.536,71</a:t>
                      </a:r>
                      <a:endParaRPr lang="es-ES" sz="900" b="1" i="0" u="none" strike="noStrike" dirty="0">
                        <a:solidFill>
                          <a:srgbClr val="000000"/>
                        </a:solidFill>
                        <a:effectLst/>
                        <a:latin typeface="Arial"/>
                      </a:endParaRPr>
                    </a:p>
                  </a:txBody>
                  <a:tcPr marL="9525" marR="9525" marT="9525" marB="0" anchor="ctr"/>
                </a:tc>
              </a:tr>
            </a:tbl>
          </a:graphicData>
        </a:graphic>
      </p:graphicFrame>
      <p:sp>
        <p:nvSpPr>
          <p:cNvPr id="5" name="2 Marcador de contenido"/>
          <p:cNvSpPr>
            <a:spLocks noGrp="1"/>
          </p:cNvSpPr>
          <p:nvPr>
            <p:ph idx="1"/>
          </p:nvPr>
        </p:nvSpPr>
        <p:spPr>
          <a:xfrm>
            <a:off x="457200" y="1600200"/>
            <a:ext cx="8229600" cy="4525963"/>
          </a:xfrm>
        </p:spPr>
        <p:txBody>
          <a:bodyPr/>
          <a:lstStyle/>
          <a:p>
            <a:pPr marL="0" indent="0">
              <a:buNone/>
            </a:pPr>
            <a:r>
              <a:rPr lang="es-ES" b="1" dirty="0" smtClean="0"/>
              <a:t>INGRESOS</a:t>
            </a:r>
          </a:p>
          <a:p>
            <a:pPr marL="0" indent="0">
              <a:buNone/>
            </a:pPr>
            <a:endParaRPr lang="es-ES" dirty="0"/>
          </a:p>
          <a:p>
            <a:pPr marL="0" indent="0">
              <a:buNone/>
            </a:pPr>
            <a:endParaRPr lang="es-ES" dirty="0" smtClean="0"/>
          </a:p>
          <a:p>
            <a:pPr marL="0" indent="0">
              <a:buNone/>
            </a:pPr>
            <a:r>
              <a:rPr lang="es-ES" b="1" dirty="0" smtClean="0"/>
              <a:t>GASTOS </a:t>
            </a:r>
          </a:p>
          <a:p>
            <a:pPr marL="0" indent="0">
              <a:buNone/>
            </a:pPr>
            <a:endParaRPr lang="es-ES" dirty="0"/>
          </a:p>
          <a:p>
            <a:pPr marL="0" indent="0">
              <a:buNone/>
            </a:pPr>
            <a:endParaRPr lang="es-ES" dirty="0"/>
          </a:p>
        </p:txBody>
      </p:sp>
      <p:graphicFrame>
        <p:nvGraphicFramePr>
          <p:cNvPr id="8" name="7 Tabla"/>
          <p:cNvGraphicFramePr>
            <a:graphicFrameLocks noGrp="1"/>
          </p:cNvGraphicFramePr>
          <p:nvPr>
            <p:extLst>
              <p:ext uri="{D42A27DB-BD31-4B8C-83A1-F6EECF244321}">
                <p14:modId xmlns:p14="http://schemas.microsoft.com/office/powerpoint/2010/main" val="2061119417"/>
              </p:ext>
            </p:extLst>
          </p:nvPr>
        </p:nvGraphicFramePr>
        <p:xfrm>
          <a:off x="1835696" y="3933056"/>
          <a:ext cx="6048672" cy="1941195"/>
        </p:xfrm>
        <a:graphic>
          <a:graphicData uri="http://schemas.openxmlformats.org/drawingml/2006/table">
            <a:tbl>
              <a:tblPr>
                <a:tableStyleId>{284E427A-3D55-4303-BF80-6455036E1DE7}</a:tableStyleId>
              </a:tblPr>
              <a:tblGrid>
                <a:gridCol w="545048"/>
                <a:gridCol w="1399168"/>
                <a:gridCol w="792088"/>
                <a:gridCol w="1152128"/>
                <a:gridCol w="1152128"/>
                <a:gridCol w="1008112"/>
              </a:tblGrid>
              <a:tr h="266700">
                <a:tc>
                  <a:txBody>
                    <a:bodyPr/>
                    <a:lstStyle/>
                    <a:p>
                      <a:pPr algn="ctr" fontAlgn="ctr"/>
                      <a:r>
                        <a:rPr lang="es-ES" sz="900" b="1" u="none" strike="noStrike" dirty="0">
                          <a:effectLst/>
                        </a:rPr>
                        <a:t>CODIGO</a:t>
                      </a:r>
                      <a:endParaRPr lang="es-ES" sz="900" b="1" i="0" u="none" strike="noStrike" dirty="0">
                        <a:solidFill>
                          <a:srgbClr val="000000"/>
                        </a:solidFill>
                        <a:effectLst/>
                        <a:latin typeface="Arial"/>
                      </a:endParaRPr>
                    </a:p>
                  </a:txBody>
                  <a:tcPr marL="9525" marR="9525" marT="9525" marB="0" anchor="ctr"/>
                </a:tc>
                <a:tc>
                  <a:txBody>
                    <a:bodyPr/>
                    <a:lstStyle/>
                    <a:p>
                      <a:pPr algn="ctr" fontAlgn="ctr"/>
                      <a:r>
                        <a:rPr lang="es-ES" sz="900" b="1" u="none" strike="noStrike" dirty="0">
                          <a:effectLst/>
                        </a:rPr>
                        <a:t>DENOMINACION </a:t>
                      </a:r>
                      <a:endParaRPr lang="es-ES" sz="900" b="1" i="0" u="none" strike="noStrike" dirty="0">
                        <a:solidFill>
                          <a:srgbClr val="000000"/>
                        </a:solidFill>
                        <a:effectLst/>
                        <a:latin typeface="Arial"/>
                      </a:endParaRPr>
                    </a:p>
                  </a:txBody>
                  <a:tcPr marL="9525" marR="9525" marT="9525" marB="0" anchor="ctr"/>
                </a:tc>
                <a:tc>
                  <a:txBody>
                    <a:bodyPr/>
                    <a:lstStyle/>
                    <a:p>
                      <a:pPr algn="ctr" fontAlgn="ctr"/>
                      <a:r>
                        <a:rPr lang="es-ES" sz="900" b="1" u="none" strike="noStrike" dirty="0">
                          <a:effectLst/>
                        </a:rPr>
                        <a:t>2015</a:t>
                      </a:r>
                      <a:endParaRPr lang="es-ES" sz="900" b="1" i="0" u="none" strike="noStrike" dirty="0">
                        <a:solidFill>
                          <a:srgbClr val="000000"/>
                        </a:solidFill>
                        <a:effectLst/>
                        <a:latin typeface="Arial"/>
                      </a:endParaRPr>
                    </a:p>
                  </a:txBody>
                  <a:tcPr marL="9525" marR="9525" marT="9525" marB="0" anchor="ctr"/>
                </a:tc>
                <a:tc>
                  <a:txBody>
                    <a:bodyPr/>
                    <a:lstStyle/>
                    <a:p>
                      <a:pPr algn="ctr" fontAlgn="ctr"/>
                      <a:r>
                        <a:rPr lang="es-ES" sz="900" b="1" u="none" strike="noStrike" dirty="0">
                          <a:effectLst/>
                        </a:rPr>
                        <a:t>2016</a:t>
                      </a:r>
                      <a:endParaRPr lang="es-ES" sz="900" b="1" i="0" u="none" strike="noStrike" dirty="0">
                        <a:solidFill>
                          <a:srgbClr val="000000"/>
                        </a:solidFill>
                        <a:effectLst/>
                        <a:latin typeface="Arial"/>
                      </a:endParaRPr>
                    </a:p>
                  </a:txBody>
                  <a:tcPr marL="9525" marR="9525" marT="9525" marB="0" anchor="ctr"/>
                </a:tc>
                <a:tc>
                  <a:txBody>
                    <a:bodyPr/>
                    <a:lstStyle/>
                    <a:p>
                      <a:pPr algn="ctr" fontAlgn="ctr"/>
                      <a:r>
                        <a:rPr lang="es-ES" sz="900" b="1" u="none" strike="noStrike" dirty="0">
                          <a:effectLst/>
                        </a:rPr>
                        <a:t>2017</a:t>
                      </a:r>
                      <a:endParaRPr lang="es-ES" sz="900" b="1" i="0" u="none" strike="noStrike" dirty="0">
                        <a:solidFill>
                          <a:srgbClr val="000000"/>
                        </a:solidFill>
                        <a:effectLst/>
                        <a:latin typeface="Arial"/>
                      </a:endParaRPr>
                    </a:p>
                  </a:txBody>
                  <a:tcPr marL="9525" marR="9525" marT="9525" marB="0" anchor="ctr"/>
                </a:tc>
                <a:tc>
                  <a:txBody>
                    <a:bodyPr/>
                    <a:lstStyle/>
                    <a:p>
                      <a:pPr algn="ctr" fontAlgn="ctr"/>
                      <a:r>
                        <a:rPr lang="es-ES" sz="900" b="1" u="none" strike="noStrike" dirty="0">
                          <a:effectLst/>
                        </a:rPr>
                        <a:t>2018</a:t>
                      </a:r>
                      <a:endParaRPr lang="es-ES" sz="900" b="1" i="0" u="none" strike="noStrike" dirty="0">
                        <a:solidFill>
                          <a:srgbClr val="000000"/>
                        </a:solidFill>
                        <a:effectLst/>
                        <a:latin typeface="Arial"/>
                      </a:endParaRPr>
                    </a:p>
                  </a:txBody>
                  <a:tcPr marL="9525" marR="9525" marT="9525" marB="0" anchor="ctr"/>
                </a:tc>
              </a:tr>
              <a:tr h="266700">
                <a:tc>
                  <a:txBody>
                    <a:bodyPr/>
                    <a:lstStyle/>
                    <a:p>
                      <a:pPr algn="l" fontAlgn="ctr"/>
                      <a:r>
                        <a:rPr lang="es-ES" sz="900" u="none" strike="noStrike">
                          <a:effectLst/>
                        </a:rPr>
                        <a:t>5</a:t>
                      </a:r>
                      <a:endParaRPr lang="es-ES" sz="900" b="1" i="0" u="none" strike="noStrike">
                        <a:solidFill>
                          <a:srgbClr val="000000"/>
                        </a:solidFill>
                        <a:effectLst/>
                        <a:latin typeface="Arial"/>
                      </a:endParaRPr>
                    </a:p>
                  </a:txBody>
                  <a:tcPr marL="9525" marR="9525" marT="9525" marB="0" anchor="ctr"/>
                </a:tc>
                <a:tc>
                  <a:txBody>
                    <a:bodyPr/>
                    <a:lstStyle/>
                    <a:p>
                      <a:pPr algn="l" fontAlgn="ctr"/>
                      <a:r>
                        <a:rPr lang="es-ES" sz="900" u="none" strike="noStrike">
                          <a:effectLst/>
                        </a:rPr>
                        <a:t>GASTOS CORRIENTES</a:t>
                      </a:r>
                      <a:endParaRPr lang="es-ES" sz="900" b="1" i="0" u="none" strike="noStrike">
                        <a:solidFill>
                          <a:srgbClr val="000000"/>
                        </a:solidFill>
                        <a:effectLst/>
                        <a:latin typeface="Arial"/>
                      </a:endParaRPr>
                    </a:p>
                  </a:txBody>
                  <a:tcPr marL="9525" marR="9525" marT="9525" marB="0" anchor="ctr"/>
                </a:tc>
                <a:tc>
                  <a:txBody>
                    <a:bodyPr/>
                    <a:lstStyle/>
                    <a:p>
                      <a:pPr algn="r" fontAlgn="ctr"/>
                      <a:r>
                        <a:rPr lang="es-ES" sz="900" u="none" strike="noStrike">
                          <a:effectLst/>
                        </a:rPr>
                        <a:t>80368,33</a:t>
                      </a:r>
                      <a:endParaRPr lang="es-ES" sz="900" b="1" i="0" u="none" strike="noStrike">
                        <a:solidFill>
                          <a:srgbClr val="000000"/>
                        </a:solidFill>
                        <a:effectLst/>
                        <a:latin typeface="Arial"/>
                      </a:endParaRPr>
                    </a:p>
                  </a:txBody>
                  <a:tcPr marL="9525" marR="9525" marT="9525" marB="0" anchor="ctr"/>
                </a:tc>
                <a:tc>
                  <a:txBody>
                    <a:bodyPr/>
                    <a:lstStyle/>
                    <a:p>
                      <a:pPr algn="l" fontAlgn="b"/>
                      <a:r>
                        <a:rPr lang="es-ES" sz="1100" u="none" strike="noStrike">
                          <a:effectLst/>
                        </a:rPr>
                        <a:t>                83.341,96   </a:t>
                      </a:r>
                      <a:endParaRPr lang="es-ES" sz="1100" b="0" i="0" u="none" strike="noStrike">
                        <a:solidFill>
                          <a:srgbClr val="000000"/>
                        </a:solidFill>
                        <a:effectLst/>
                        <a:latin typeface="Calibri"/>
                      </a:endParaRPr>
                    </a:p>
                  </a:txBody>
                  <a:tcPr marL="9525" marR="9525" marT="9525" marB="0" anchor="b"/>
                </a:tc>
                <a:tc>
                  <a:txBody>
                    <a:bodyPr/>
                    <a:lstStyle/>
                    <a:p>
                      <a:pPr algn="l" fontAlgn="b"/>
                      <a:r>
                        <a:rPr lang="es-ES" sz="1100" u="none" strike="noStrike">
                          <a:effectLst/>
                        </a:rPr>
                        <a:t>                86.425,61   </a:t>
                      </a:r>
                      <a:endParaRPr lang="es-ES" sz="1100" b="0" i="0" u="none" strike="noStrike">
                        <a:solidFill>
                          <a:srgbClr val="000000"/>
                        </a:solidFill>
                        <a:effectLst/>
                        <a:latin typeface="Calibri"/>
                      </a:endParaRPr>
                    </a:p>
                  </a:txBody>
                  <a:tcPr marL="9525" marR="9525" marT="9525" marB="0" anchor="b"/>
                </a:tc>
                <a:tc>
                  <a:txBody>
                    <a:bodyPr/>
                    <a:lstStyle/>
                    <a:p>
                      <a:pPr algn="l" fontAlgn="b"/>
                      <a:r>
                        <a:rPr lang="es-ES" sz="1100" u="none" strike="noStrike">
                          <a:effectLst/>
                        </a:rPr>
                        <a:t>                89.623,36   </a:t>
                      </a:r>
                      <a:endParaRPr lang="es-ES" sz="1100" b="0" i="0" u="none" strike="noStrike">
                        <a:solidFill>
                          <a:srgbClr val="000000"/>
                        </a:solidFill>
                        <a:effectLst/>
                        <a:latin typeface="Calibri"/>
                      </a:endParaRPr>
                    </a:p>
                  </a:txBody>
                  <a:tcPr marL="9525" marR="9525" marT="9525" marB="0" anchor="b"/>
                </a:tc>
              </a:tr>
              <a:tr h="266700">
                <a:tc>
                  <a:txBody>
                    <a:bodyPr/>
                    <a:lstStyle/>
                    <a:p>
                      <a:pPr algn="l" fontAlgn="ctr"/>
                      <a:r>
                        <a:rPr lang="es-ES" sz="900" u="none" strike="noStrike">
                          <a:effectLst/>
                        </a:rPr>
                        <a:t>7</a:t>
                      </a:r>
                      <a:endParaRPr lang="es-ES" sz="900" b="1" i="0" u="none" strike="noStrike">
                        <a:solidFill>
                          <a:srgbClr val="000000"/>
                        </a:solidFill>
                        <a:effectLst/>
                        <a:latin typeface="Arial"/>
                      </a:endParaRPr>
                    </a:p>
                  </a:txBody>
                  <a:tcPr marL="9525" marR="9525" marT="9525" marB="0" anchor="ctr"/>
                </a:tc>
                <a:tc>
                  <a:txBody>
                    <a:bodyPr/>
                    <a:lstStyle/>
                    <a:p>
                      <a:pPr algn="l" fontAlgn="ctr"/>
                      <a:r>
                        <a:rPr lang="es-ES" sz="900" u="none" strike="noStrike">
                          <a:effectLst/>
                        </a:rPr>
                        <a:t>GASTOS DE INVERSION </a:t>
                      </a:r>
                      <a:endParaRPr lang="es-ES" sz="900" b="1" i="0" u="none" strike="noStrike">
                        <a:solidFill>
                          <a:srgbClr val="000000"/>
                        </a:solidFill>
                        <a:effectLst/>
                        <a:latin typeface="Arial"/>
                      </a:endParaRPr>
                    </a:p>
                  </a:txBody>
                  <a:tcPr marL="9525" marR="9525" marT="9525" marB="0" anchor="ctr"/>
                </a:tc>
                <a:tc>
                  <a:txBody>
                    <a:bodyPr/>
                    <a:lstStyle/>
                    <a:p>
                      <a:pPr algn="r" fontAlgn="ctr"/>
                      <a:r>
                        <a:rPr lang="es-ES" sz="900" u="none" strike="noStrike">
                          <a:effectLst/>
                        </a:rPr>
                        <a:t>379.949,53</a:t>
                      </a:r>
                      <a:endParaRPr lang="es-ES" sz="900" b="1" i="0" u="none" strike="noStrike">
                        <a:solidFill>
                          <a:srgbClr val="000000"/>
                        </a:solidFill>
                        <a:effectLst/>
                        <a:latin typeface="Arial"/>
                      </a:endParaRPr>
                    </a:p>
                  </a:txBody>
                  <a:tcPr marL="9525" marR="9525" marT="9525" marB="0" anchor="ctr"/>
                </a:tc>
                <a:tc>
                  <a:txBody>
                    <a:bodyPr/>
                    <a:lstStyle/>
                    <a:p>
                      <a:pPr algn="l" fontAlgn="b"/>
                      <a:r>
                        <a:rPr lang="es-ES" sz="1100" u="none" strike="noStrike">
                          <a:effectLst/>
                        </a:rPr>
                        <a:t>             580.298,57   </a:t>
                      </a:r>
                      <a:endParaRPr lang="es-ES" sz="1100" b="0" i="0" u="none" strike="noStrike">
                        <a:solidFill>
                          <a:srgbClr val="000000"/>
                        </a:solidFill>
                        <a:effectLst/>
                        <a:latin typeface="Calibri"/>
                      </a:endParaRPr>
                    </a:p>
                  </a:txBody>
                  <a:tcPr marL="9525" marR="9525" marT="9525" marB="0" anchor="b"/>
                </a:tc>
                <a:tc>
                  <a:txBody>
                    <a:bodyPr/>
                    <a:lstStyle/>
                    <a:p>
                      <a:pPr algn="l" fontAlgn="b"/>
                      <a:r>
                        <a:rPr lang="es-ES" sz="1100" u="none" strike="noStrike">
                          <a:effectLst/>
                        </a:rPr>
                        <a:t>             885.546,20   </a:t>
                      </a:r>
                      <a:endParaRPr lang="es-ES" sz="1100" b="0" i="0" u="none" strike="noStrike">
                        <a:solidFill>
                          <a:srgbClr val="000000"/>
                        </a:solidFill>
                        <a:effectLst/>
                        <a:latin typeface="Calibri"/>
                      </a:endParaRPr>
                    </a:p>
                  </a:txBody>
                  <a:tcPr marL="9525" marR="9525" marT="9525" marB="0" anchor="b"/>
                </a:tc>
                <a:tc>
                  <a:txBody>
                    <a:bodyPr/>
                    <a:lstStyle/>
                    <a:p>
                      <a:pPr algn="l" fontAlgn="b"/>
                      <a:r>
                        <a:rPr lang="es-ES" sz="1100" u="none" strike="noStrike">
                          <a:effectLst/>
                        </a:rPr>
                        <a:t>          1.350.900,33   </a:t>
                      </a:r>
                      <a:endParaRPr lang="es-ES" sz="1100" b="0" i="0" u="none" strike="noStrike">
                        <a:solidFill>
                          <a:srgbClr val="000000"/>
                        </a:solidFill>
                        <a:effectLst/>
                        <a:latin typeface="Calibri"/>
                      </a:endParaRPr>
                    </a:p>
                  </a:txBody>
                  <a:tcPr marL="9525" marR="9525" marT="9525" marB="0" anchor="b"/>
                </a:tc>
              </a:tr>
              <a:tr h="266700">
                <a:tc>
                  <a:txBody>
                    <a:bodyPr/>
                    <a:lstStyle/>
                    <a:p>
                      <a:pPr algn="l" fontAlgn="ctr"/>
                      <a:r>
                        <a:rPr lang="es-ES" sz="900" u="none" strike="noStrike">
                          <a:effectLst/>
                        </a:rPr>
                        <a:t>8</a:t>
                      </a:r>
                      <a:endParaRPr lang="es-ES" sz="900" b="1" i="0" u="none" strike="noStrike">
                        <a:solidFill>
                          <a:srgbClr val="000000"/>
                        </a:solidFill>
                        <a:effectLst/>
                        <a:latin typeface="Arial"/>
                      </a:endParaRPr>
                    </a:p>
                  </a:txBody>
                  <a:tcPr marL="9525" marR="9525" marT="9525" marB="0" anchor="ctr"/>
                </a:tc>
                <a:tc>
                  <a:txBody>
                    <a:bodyPr/>
                    <a:lstStyle/>
                    <a:p>
                      <a:pPr algn="l" fontAlgn="ctr"/>
                      <a:r>
                        <a:rPr lang="es-ES" sz="900" u="none" strike="noStrike">
                          <a:effectLst/>
                        </a:rPr>
                        <a:t>GASTOS DE CAPITAL </a:t>
                      </a:r>
                      <a:endParaRPr lang="es-ES" sz="900" b="1" i="0" u="none" strike="noStrike">
                        <a:solidFill>
                          <a:srgbClr val="000000"/>
                        </a:solidFill>
                        <a:effectLst/>
                        <a:latin typeface="Arial"/>
                      </a:endParaRPr>
                    </a:p>
                  </a:txBody>
                  <a:tcPr marL="9525" marR="9525" marT="9525" marB="0" anchor="ctr"/>
                </a:tc>
                <a:tc>
                  <a:txBody>
                    <a:bodyPr/>
                    <a:lstStyle/>
                    <a:p>
                      <a:pPr algn="r" fontAlgn="ctr"/>
                      <a:r>
                        <a:rPr lang="es-ES" sz="900" u="none" strike="noStrike">
                          <a:effectLst/>
                        </a:rPr>
                        <a:t>5.000,00</a:t>
                      </a:r>
                      <a:endParaRPr lang="es-ES" sz="900" b="1" i="0" u="none" strike="noStrike">
                        <a:solidFill>
                          <a:srgbClr val="000000"/>
                        </a:solidFill>
                        <a:effectLst/>
                        <a:latin typeface="Arial"/>
                      </a:endParaRPr>
                    </a:p>
                  </a:txBody>
                  <a:tcPr marL="9525" marR="9525" marT="9525" marB="0" anchor="ctr"/>
                </a:tc>
                <a:tc>
                  <a:txBody>
                    <a:bodyPr/>
                    <a:lstStyle/>
                    <a:p>
                      <a:pPr algn="l" fontAlgn="b"/>
                      <a:r>
                        <a:rPr lang="es-ES" sz="1100" u="none" strike="noStrike">
                          <a:effectLst/>
                        </a:rPr>
                        <a:t>                  5.190,00   </a:t>
                      </a:r>
                      <a:endParaRPr lang="es-ES" sz="1100" b="0" i="0" u="none" strike="noStrike">
                        <a:solidFill>
                          <a:srgbClr val="000000"/>
                        </a:solidFill>
                        <a:effectLst/>
                        <a:latin typeface="Calibri"/>
                      </a:endParaRPr>
                    </a:p>
                  </a:txBody>
                  <a:tcPr marL="9525" marR="9525" marT="9525" marB="0" anchor="b"/>
                </a:tc>
                <a:tc>
                  <a:txBody>
                    <a:bodyPr/>
                    <a:lstStyle/>
                    <a:p>
                      <a:pPr algn="l" fontAlgn="b"/>
                      <a:r>
                        <a:rPr lang="es-ES" sz="1100" u="none" strike="noStrike">
                          <a:effectLst/>
                        </a:rPr>
                        <a:t>                  5.387,22   </a:t>
                      </a:r>
                      <a:endParaRPr lang="es-ES" sz="1100" b="0" i="0" u="none" strike="noStrike">
                        <a:solidFill>
                          <a:srgbClr val="000000"/>
                        </a:solidFill>
                        <a:effectLst/>
                        <a:latin typeface="Calibri"/>
                      </a:endParaRPr>
                    </a:p>
                  </a:txBody>
                  <a:tcPr marL="9525" marR="9525" marT="9525" marB="0" anchor="b"/>
                </a:tc>
                <a:tc>
                  <a:txBody>
                    <a:bodyPr/>
                    <a:lstStyle/>
                    <a:p>
                      <a:pPr algn="l" fontAlgn="b"/>
                      <a:r>
                        <a:rPr lang="es-ES" sz="1100" u="none" strike="noStrike">
                          <a:effectLst/>
                        </a:rPr>
                        <a:t>                  5.591,93   </a:t>
                      </a:r>
                      <a:endParaRPr lang="es-ES" sz="1100" b="0" i="0" u="none" strike="noStrike">
                        <a:solidFill>
                          <a:srgbClr val="000000"/>
                        </a:solidFill>
                        <a:effectLst/>
                        <a:latin typeface="Calibri"/>
                      </a:endParaRPr>
                    </a:p>
                  </a:txBody>
                  <a:tcPr marL="9525" marR="9525" marT="9525" marB="0" anchor="b"/>
                </a:tc>
              </a:tr>
              <a:tr h="266700">
                <a:tc>
                  <a:txBody>
                    <a:bodyPr/>
                    <a:lstStyle/>
                    <a:p>
                      <a:pPr algn="l" fontAlgn="ctr"/>
                      <a:r>
                        <a:rPr lang="es-ES" sz="900" u="none" strike="noStrike">
                          <a:effectLst/>
                        </a:rPr>
                        <a:t>9</a:t>
                      </a:r>
                      <a:endParaRPr lang="es-ES" sz="900" b="1" i="0" u="none" strike="noStrike">
                        <a:solidFill>
                          <a:srgbClr val="000000"/>
                        </a:solidFill>
                        <a:effectLst/>
                        <a:latin typeface="Arial"/>
                      </a:endParaRPr>
                    </a:p>
                  </a:txBody>
                  <a:tcPr marL="9525" marR="9525" marT="9525" marB="0" anchor="ctr"/>
                </a:tc>
                <a:tc>
                  <a:txBody>
                    <a:bodyPr/>
                    <a:lstStyle/>
                    <a:p>
                      <a:pPr algn="l" fontAlgn="ctr"/>
                      <a:r>
                        <a:rPr lang="es-ES" sz="900" u="none" strike="noStrike">
                          <a:effectLst/>
                        </a:rPr>
                        <a:t>APLICACIÓN DEL FINANCIAMIENTO </a:t>
                      </a:r>
                      <a:endParaRPr lang="es-ES" sz="900" b="1" i="0" u="none" strike="noStrike">
                        <a:solidFill>
                          <a:srgbClr val="000000"/>
                        </a:solidFill>
                        <a:effectLst/>
                        <a:latin typeface="Arial"/>
                      </a:endParaRPr>
                    </a:p>
                  </a:txBody>
                  <a:tcPr marL="9525" marR="9525" marT="9525" marB="0" anchor="ctr"/>
                </a:tc>
                <a:tc>
                  <a:txBody>
                    <a:bodyPr/>
                    <a:lstStyle/>
                    <a:p>
                      <a:pPr algn="r" fontAlgn="ctr"/>
                      <a:r>
                        <a:rPr lang="es-ES" sz="900" u="none" strike="noStrike">
                          <a:effectLst/>
                        </a:rPr>
                        <a:t>41.507,18</a:t>
                      </a:r>
                      <a:endParaRPr lang="es-ES" sz="900" b="1" i="0" u="none" strike="noStrike">
                        <a:solidFill>
                          <a:srgbClr val="000000"/>
                        </a:solidFill>
                        <a:effectLst/>
                        <a:latin typeface="Arial"/>
                      </a:endParaRPr>
                    </a:p>
                  </a:txBody>
                  <a:tcPr marL="9525" marR="9525" marT="9525" marB="0" anchor="ctr"/>
                </a:tc>
                <a:tc>
                  <a:txBody>
                    <a:bodyPr/>
                    <a:lstStyle/>
                    <a:p>
                      <a:pPr algn="l" fontAlgn="b"/>
                      <a:r>
                        <a:rPr lang="es-ES" sz="1100" u="none" strike="noStrike">
                          <a:effectLst/>
                        </a:rPr>
                        <a:t>                43.084,45   </a:t>
                      </a:r>
                      <a:endParaRPr lang="es-ES" sz="1100" b="0" i="0" u="none" strike="noStrike">
                        <a:solidFill>
                          <a:srgbClr val="000000"/>
                        </a:solidFill>
                        <a:effectLst/>
                        <a:latin typeface="Calibri"/>
                      </a:endParaRPr>
                    </a:p>
                  </a:txBody>
                  <a:tcPr marL="9525" marR="9525" marT="9525" marB="0" anchor="b"/>
                </a:tc>
                <a:tc>
                  <a:txBody>
                    <a:bodyPr/>
                    <a:lstStyle/>
                    <a:p>
                      <a:pPr algn="l" fontAlgn="b"/>
                      <a:r>
                        <a:rPr lang="es-ES" sz="1100" u="none" strike="noStrike">
                          <a:effectLst/>
                        </a:rPr>
                        <a:t>                44.721,66   </a:t>
                      </a:r>
                      <a:endParaRPr lang="es-ES" sz="1100" b="0" i="0" u="none" strike="noStrike">
                        <a:solidFill>
                          <a:srgbClr val="000000"/>
                        </a:solidFill>
                        <a:effectLst/>
                        <a:latin typeface="Calibri"/>
                      </a:endParaRPr>
                    </a:p>
                  </a:txBody>
                  <a:tcPr marL="9525" marR="9525" marT="9525" marB="0" anchor="b"/>
                </a:tc>
                <a:tc>
                  <a:txBody>
                    <a:bodyPr/>
                    <a:lstStyle/>
                    <a:p>
                      <a:pPr algn="l" fontAlgn="b"/>
                      <a:r>
                        <a:rPr lang="es-ES" sz="1100" u="none" strike="noStrike">
                          <a:effectLst/>
                        </a:rPr>
                        <a:t>                46.421,09   </a:t>
                      </a:r>
                      <a:endParaRPr lang="es-ES" sz="1100" b="0" i="0" u="none" strike="noStrike">
                        <a:solidFill>
                          <a:srgbClr val="000000"/>
                        </a:solidFill>
                        <a:effectLst/>
                        <a:latin typeface="Calibri"/>
                      </a:endParaRPr>
                    </a:p>
                  </a:txBody>
                  <a:tcPr marL="9525" marR="9525" marT="9525" marB="0" anchor="b"/>
                </a:tc>
              </a:tr>
              <a:tr h="295275">
                <a:tc>
                  <a:txBody>
                    <a:bodyPr/>
                    <a:lstStyle/>
                    <a:p>
                      <a:pPr algn="l" fontAlgn="b"/>
                      <a:r>
                        <a:rPr lang="es-ES" sz="900" u="none" strike="noStrike">
                          <a:effectLst/>
                        </a:rPr>
                        <a:t> </a:t>
                      </a:r>
                      <a:endParaRPr lang="es-ES" sz="900" b="0" i="0" u="none" strike="noStrike">
                        <a:solidFill>
                          <a:srgbClr val="000000"/>
                        </a:solidFill>
                        <a:effectLst/>
                        <a:latin typeface="MS Sans Serif"/>
                      </a:endParaRPr>
                    </a:p>
                  </a:txBody>
                  <a:tcPr marL="9525" marR="9525" marT="9525" marB="0" anchor="b"/>
                </a:tc>
                <a:tc>
                  <a:txBody>
                    <a:bodyPr/>
                    <a:lstStyle/>
                    <a:p>
                      <a:pPr algn="l" fontAlgn="b"/>
                      <a:r>
                        <a:rPr lang="es-ES" sz="900" b="1" u="none" strike="noStrike" dirty="0">
                          <a:effectLst/>
                        </a:rPr>
                        <a:t>TOTAL</a:t>
                      </a:r>
                      <a:endParaRPr lang="es-ES" sz="900" b="1" i="0" u="none" strike="noStrike" dirty="0">
                        <a:solidFill>
                          <a:srgbClr val="000000"/>
                        </a:solidFill>
                        <a:effectLst/>
                        <a:latin typeface="MS Sans Serif"/>
                      </a:endParaRPr>
                    </a:p>
                  </a:txBody>
                  <a:tcPr marL="9525" marR="9525" marT="9525" marB="0" anchor="b"/>
                </a:tc>
                <a:tc>
                  <a:txBody>
                    <a:bodyPr/>
                    <a:lstStyle/>
                    <a:p>
                      <a:pPr algn="r" fontAlgn="ctr"/>
                      <a:r>
                        <a:rPr lang="es-ES" sz="900" b="1" u="none" strike="noStrike" dirty="0">
                          <a:effectLst/>
                        </a:rPr>
                        <a:t>506.825,04</a:t>
                      </a:r>
                      <a:endParaRPr lang="es-ES" sz="900" b="1" i="0" u="none" strike="noStrike" dirty="0">
                        <a:solidFill>
                          <a:srgbClr val="000000"/>
                        </a:solidFill>
                        <a:effectLst/>
                        <a:latin typeface="MS Sans Serif"/>
                      </a:endParaRPr>
                    </a:p>
                  </a:txBody>
                  <a:tcPr marL="9525" marR="9525" marT="9525" marB="0" anchor="ctr"/>
                </a:tc>
                <a:tc>
                  <a:txBody>
                    <a:bodyPr/>
                    <a:lstStyle/>
                    <a:p>
                      <a:pPr algn="r" fontAlgn="ctr"/>
                      <a:r>
                        <a:rPr lang="es-ES" sz="900" b="1" u="none" strike="noStrike" dirty="0">
                          <a:effectLst/>
                        </a:rPr>
                        <a:t>711.914,98</a:t>
                      </a:r>
                      <a:endParaRPr lang="es-ES" sz="900" b="1" i="0" u="none" strike="noStrike" dirty="0">
                        <a:solidFill>
                          <a:srgbClr val="000000"/>
                        </a:solidFill>
                        <a:effectLst/>
                        <a:latin typeface="MS Sans Serif"/>
                      </a:endParaRPr>
                    </a:p>
                  </a:txBody>
                  <a:tcPr marL="9525" marR="9525" marT="9525" marB="0" anchor="ctr"/>
                </a:tc>
                <a:tc>
                  <a:txBody>
                    <a:bodyPr/>
                    <a:lstStyle/>
                    <a:p>
                      <a:pPr algn="r" fontAlgn="ctr"/>
                      <a:r>
                        <a:rPr lang="es-ES" sz="900" b="1" u="none" strike="noStrike" dirty="0">
                          <a:effectLst/>
                        </a:rPr>
                        <a:t>1.022.080,69</a:t>
                      </a:r>
                      <a:endParaRPr lang="es-ES" sz="900" b="1" i="0" u="none" strike="noStrike" dirty="0">
                        <a:solidFill>
                          <a:srgbClr val="000000"/>
                        </a:solidFill>
                        <a:effectLst/>
                        <a:latin typeface="MS Sans Serif"/>
                      </a:endParaRPr>
                    </a:p>
                  </a:txBody>
                  <a:tcPr marL="9525" marR="9525" marT="9525" marB="0" anchor="ctr"/>
                </a:tc>
                <a:tc>
                  <a:txBody>
                    <a:bodyPr/>
                    <a:lstStyle/>
                    <a:p>
                      <a:pPr algn="r" fontAlgn="ctr"/>
                      <a:r>
                        <a:rPr lang="es-ES" sz="900" b="1" u="none" strike="noStrike" dirty="0">
                          <a:effectLst/>
                        </a:rPr>
                        <a:t>1.492.536,71</a:t>
                      </a:r>
                      <a:endParaRPr lang="es-ES" sz="900" b="1" i="0" u="none" strike="noStrike" dirty="0">
                        <a:solidFill>
                          <a:srgbClr val="000000"/>
                        </a:solidFill>
                        <a:effectLst/>
                        <a:latin typeface="MS Sans Serif"/>
                      </a:endParaRPr>
                    </a:p>
                  </a:txBody>
                  <a:tcPr marL="9525" marR="9525" marT="9525" marB="0" anchor="ctr"/>
                </a:tc>
              </a:tr>
            </a:tbl>
          </a:graphicData>
        </a:graphic>
      </p:graphicFrame>
    </p:spTree>
    <p:extLst>
      <p:ext uri="{BB962C8B-B14F-4D97-AF65-F5344CB8AC3E}">
        <p14:creationId xmlns:p14="http://schemas.microsoft.com/office/powerpoint/2010/main" val="26477957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0"/>
            <a:ext cx="8229600" cy="692696"/>
          </a:xfrm>
        </p:spPr>
        <p:txBody>
          <a:bodyPr>
            <a:normAutofit fontScale="90000"/>
          </a:bodyPr>
          <a:lstStyle/>
          <a:p>
            <a:r>
              <a:rPr lang="es-ES" sz="4000" b="1" dirty="0" smtClean="0"/>
              <a:t>ANÁLISIS</a:t>
            </a:r>
            <a:endParaRPr lang="es-ES" sz="4000" b="1" dirty="0"/>
          </a:p>
        </p:txBody>
      </p:sp>
      <p:sp>
        <p:nvSpPr>
          <p:cNvPr id="3" name="2 Marcador de contenido"/>
          <p:cNvSpPr>
            <a:spLocks noGrp="1"/>
          </p:cNvSpPr>
          <p:nvPr>
            <p:ph idx="1"/>
          </p:nvPr>
        </p:nvSpPr>
        <p:spPr>
          <a:xfrm>
            <a:off x="457200" y="764704"/>
            <a:ext cx="8229600" cy="5361459"/>
          </a:xfrm>
        </p:spPr>
        <p:txBody>
          <a:bodyPr/>
          <a:lstStyle/>
          <a:p>
            <a:pPr marL="0" indent="0">
              <a:buNone/>
            </a:pPr>
            <a:r>
              <a:rPr lang="es-EC" sz="2000" b="1" dirty="0"/>
              <a:t>Variación Porcentual – </a:t>
            </a:r>
            <a:r>
              <a:rPr lang="es-EC" sz="2000" b="1" dirty="0" smtClean="0"/>
              <a:t>Horizontal</a:t>
            </a:r>
          </a:p>
          <a:p>
            <a:pPr marL="0" indent="0" algn="just">
              <a:buNone/>
            </a:pPr>
            <a:r>
              <a:rPr lang="es-EC" sz="1800" dirty="0" smtClean="0"/>
              <a:t>Los ingresos </a:t>
            </a:r>
            <a:r>
              <a:rPr lang="es-EC" sz="1800" dirty="0"/>
              <a:t>crecen a un ritmo del 40.89% de acuerdo a los datos de análisis porcentual de los  años </a:t>
            </a:r>
            <a:r>
              <a:rPr lang="es-EC" sz="1800" dirty="0" smtClean="0"/>
              <a:t>2013-2014 </a:t>
            </a:r>
            <a:r>
              <a:rPr lang="es-EC" sz="1800" dirty="0"/>
              <a:t>los gastos corrientes deben mantenerse al margen del 3.8% anual del PIB</a:t>
            </a:r>
            <a:r>
              <a:rPr lang="es-EC" sz="1800" dirty="0" smtClean="0"/>
              <a:t>.</a:t>
            </a:r>
          </a:p>
          <a:p>
            <a:pPr marL="0" indent="0" algn="just">
              <a:buNone/>
            </a:pPr>
            <a:r>
              <a:rPr lang="es-EC" sz="1800" b="1" dirty="0" smtClean="0"/>
              <a:t>INGRESOS:</a:t>
            </a:r>
          </a:p>
          <a:p>
            <a:pPr marL="0" indent="0" algn="just">
              <a:buNone/>
            </a:pPr>
            <a:endParaRPr lang="es-ES" sz="1800" dirty="0"/>
          </a:p>
          <a:p>
            <a:pPr marL="0" indent="0">
              <a:buNone/>
            </a:pPr>
            <a:endParaRPr lang="es-ES" b="1" dirty="0"/>
          </a:p>
          <a:p>
            <a:pPr marL="0" indent="0">
              <a:buNone/>
            </a:pPr>
            <a:endParaRPr lang="es-ES" sz="2500" b="1" dirty="0" smtClean="0"/>
          </a:p>
          <a:p>
            <a:pPr marL="0" indent="0">
              <a:buNone/>
            </a:pPr>
            <a:r>
              <a:rPr lang="es-ES" sz="2500" b="1" dirty="0" smtClean="0"/>
              <a:t>GASTOS</a:t>
            </a:r>
            <a:endParaRPr lang="es-ES" sz="2500" b="1" dirty="0"/>
          </a:p>
        </p:txBody>
      </p:sp>
      <p:graphicFrame>
        <p:nvGraphicFramePr>
          <p:cNvPr id="4" name="3 Tabla"/>
          <p:cNvGraphicFramePr>
            <a:graphicFrameLocks noGrp="1"/>
          </p:cNvGraphicFramePr>
          <p:nvPr>
            <p:extLst>
              <p:ext uri="{D42A27DB-BD31-4B8C-83A1-F6EECF244321}">
                <p14:modId xmlns:p14="http://schemas.microsoft.com/office/powerpoint/2010/main" val="4001843908"/>
              </p:ext>
            </p:extLst>
          </p:nvPr>
        </p:nvGraphicFramePr>
        <p:xfrm>
          <a:off x="2627784" y="2348880"/>
          <a:ext cx="4454500" cy="952500"/>
        </p:xfrm>
        <a:graphic>
          <a:graphicData uri="http://schemas.openxmlformats.org/drawingml/2006/table">
            <a:tbl>
              <a:tblPr>
                <a:tableStyleId>{284E427A-3D55-4303-BF80-6455036E1DE7}</a:tableStyleId>
              </a:tblPr>
              <a:tblGrid>
                <a:gridCol w="469339"/>
                <a:gridCol w="1618893"/>
                <a:gridCol w="638076"/>
                <a:gridCol w="576064"/>
                <a:gridCol w="504056"/>
                <a:gridCol w="648072"/>
              </a:tblGrid>
              <a:tr h="190500">
                <a:tc>
                  <a:txBody>
                    <a:bodyPr/>
                    <a:lstStyle/>
                    <a:p>
                      <a:pPr algn="ctr" fontAlgn="ctr"/>
                      <a:r>
                        <a:rPr lang="es-ES" sz="900" b="1" u="none" strike="noStrike" dirty="0">
                          <a:effectLst/>
                        </a:rPr>
                        <a:t>CODIGO</a:t>
                      </a:r>
                      <a:endParaRPr lang="es-ES" sz="900" b="1" i="0" u="none" strike="noStrike" dirty="0">
                        <a:solidFill>
                          <a:srgbClr val="000000"/>
                        </a:solidFill>
                        <a:effectLst/>
                        <a:latin typeface="Arial"/>
                      </a:endParaRPr>
                    </a:p>
                  </a:txBody>
                  <a:tcPr marL="9525" marR="9525" marT="9525" marB="0" anchor="ctr"/>
                </a:tc>
                <a:tc>
                  <a:txBody>
                    <a:bodyPr/>
                    <a:lstStyle/>
                    <a:p>
                      <a:pPr algn="ctr" fontAlgn="ctr"/>
                      <a:r>
                        <a:rPr lang="es-ES" sz="900" b="1" u="none" strike="noStrike" dirty="0">
                          <a:effectLst/>
                        </a:rPr>
                        <a:t>DENOMINACION </a:t>
                      </a:r>
                      <a:endParaRPr lang="es-ES" sz="900" b="1" i="0" u="none" strike="noStrike" dirty="0">
                        <a:solidFill>
                          <a:srgbClr val="000000"/>
                        </a:solidFill>
                        <a:effectLst/>
                        <a:latin typeface="Arial"/>
                      </a:endParaRPr>
                    </a:p>
                  </a:txBody>
                  <a:tcPr marL="9525" marR="9525" marT="9525" marB="0" anchor="ctr"/>
                </a:tc>
                <a:tc>
                  <a:txBody>
                    <a:bodyPr/>
                    <a:lstStyle/>
                    <a:p>
                      <a:pPr algn="ctr" fontAlgn="ctr"/>
                      <a:r>
                        <a:rPr lang="es-ES" sz="900" b="1" u="none" strike="noStrike">
                          <a:effectLst/>
                        </a:rPr>
                        <a:t>2015</a:t>
                      </a:r>
                      <a:endParaRPr lang="es-ES" sz="900" b="1" i="0" u="none" strike="noStrike">
                        <a:solidFill>
                          <a:srgbClr val="000000"/>
                        </a:solidFill>
                        <a:effectLst/>
                        <a:latin typeface="Arial"/>
                      </a:endParaRPr>
                    </a:p>
                  </a:txBody>
                  <a:tcPr marL="9525" marR="9525" marT="9525" marB="0" anchor="ctr"/>
                </a:tc>
                <a:tc>
                  <a:txBody>
                    <a:bodyPr/>
                    <a:lstStyle/>
                    <a:p>
                      <a:pPr algn="r" fontAlgn="b"/>
                      <a:r>
                        <a:rPr lang="es-ES" sz="1100" b="1" u="none" strike="noStrike">
                          <a:effectLst/>
                        </a:rPr>
                        <a:t>2016</a:t>
                      </a:r>
                      <a:endParaRPr lang="es-ES" sz="1100" b="1" i="0" u="none" strike="noStrike">
                        <a:solidFill>
                          <a:srgbClr val="000000"/>
                        </a:solidFill>
                        <a:effectLst/>
                        <a:latin typeface="Calibri"/>
                      </a:endParaRPr>
                    </a:p>
                  </a:txBody>
                  <a:tcPr marL="9525" marR="9525" marT="9525" marB="0" anchor="b"/>
                </a:tc>
                <a:tc>
                  <a:txBody>
                    <a:bodyPr/>
                    <a:lstStyle/>
                    <a:p>
                      <a:pPr algn="r" fontAlgn="b"/>
                      <a:r>
                        <a:rPr lang="es-ES" sz="1100" b="1" u="none" strike="noStrike">
                          <a:effectLst/>
                        </a:rPr>
                        <a:t>2017</a:t>
                      </a:r>
                      <a:endParaRPr lang="es-ES" sz="1100" b="1" i="0" u="none" strike="noStrike">
                        <a:solidFill>
                          <a:srgbClr val="000000"/>
                        </a:solidFill>
                        <a:effectLst/>
                        <a:latin typeface="Calibri"/>
                      </a:endParaRPr>
                    </a:p>
                  </a:txBody>
                  <a:tcPr marL="9525" marR="9525" marT="9525" marB="0" anchor="b"/>
                </a:tc>
                <a:tc>
                  <a:txBody>
                    <a:bodyPr/>
                    <a:lstStyle/>
                    <a:p>
                      <a:pPr algn="ctr" fontAlgn="ctr"/>
                      <a:r>
                        <a:rPr lang="es-ES" sz="900" b="1" u="none" strike="noStrike" dirty="0">
                          <a:effectLst/>
                        </a:rPr>
                        <a:t>2018</a:t>
                      </a:r>
                      <a:endParaRPr lang="es-ES" sz="900" b="1" i="0" u="none" strike="noStrike" dirty="0">
                        <a:solidFill>
                          <a:srgbClr val="000000"/>
                        </a:solidFill>
                        <a:effectLst/>
                        <a:latin typeface="Arial"/>
                      </a:endParaRPr>
                    </a:p>
                  </a:txBody>
                  <a:tcPr marL="9525" marR="9525" marT="9525" marB="0" anchor="ctr"/>
                </a:tc>
              </a:tr>
              <a:tr h="190500">
                <a:tc>
                  <a:txBody>
                    <a:bodyPr/>
                    <a:lstStyle/>
                    <a:p>
                      <a:pPr algn="l" fontAlgn="ctr"/>
                      <a:r>
                        <a:rPr lang="es-ES" sz="900" u="none" strike="noStrike">
                          <a:effectLst/>
                        </a:rPr>
                        <a:t>1</a:t>
                      </a:r>
                      <a:endParaRPr lang="es-ES" sz="900" b="1" i="0" u="none" strike="noStrike">
                        <a:solidFill>
                          <a:srgbClr val="000000"/>
                        </a:solidFill>
                        <a:effectLst/>
                        <a:latin typeface="Arial"/>
                      </a:endParaRPr>
                    </a:p>
                  </a:txBody>
                  <a:tcPr marL="9525" marR="9525" marT="9525" marB="0" anchor="ctr"/>
                </a:tc>
                <a:tc>
                  <a:txBody>
                    <a:bodyPr/>
                    <a:lstStyle/>
                    <a:p>
                      <a:pPr algn="l" fontAlgn="ctr"/>
                      <a:r>
                        <a:rPr lang="es-ES" sz="900" u="none" strike="noStrike">
                          <a:effectLst/>
                        </a:rPr>
                        <a:t>INGRESOS CORRIENTES</a:t>
                      </a:r>
                      <a:endParaRPr lang="es-ES" sz="900" b="0" i="0" u="none" strike="noStrike">
                        <a:solidFill>
                          <a:srgbClr val="000000"/>
                        </a:solidFill>
                        <a:effectLst/>
                        <a:latin typeface="Arial"/>
                      </a:endParaRPr>
                    </a:p>
                  </a:txBody>
                  <a:tcPr marL="9525" marR="9525" marT="9525" marB="0" anchor="ctr"/>
                </a:tc>
                <a:tc>
                  <a:txBody>
                    <a:bodyPr/>
                    <a:lstStyle/>
                    <a:p>
                      <a:pPr algn="l" fontAlgn="ctr"/>
                      <a:r>
                        <a:rPr lang="es-ES" sz="900" u="none" strike="noStrike">
                          <a:effectLst/>
                        </a:rPr>
                        <a:t> </a:t>
                      </a:r>
                      <a:endParaRPr lang="es-ES" sz="900" b="0" i="0" u="none" strike="noStrike">
                        <a:solidFill>
                          <a:srgbClr val="000000"/>
                        </a:solidFill>
                        <a:effectLst/>
                        <a:latin typeface="Arial"/>
                      </a:endParaRPr>
                    </a:p>
                  </a:txBody>
                  <a:tcPr marL="9525" marR="9525" marT="9525" marB="0" anchor="ctr"/>
                </a:tc>
                <a:tc>
                  <a:txBody>
                    <a:bodyPr/>
                    <a:lstStyle/>
                    <a:p>
                      <a:pPr algn="r" fontAlgn="ctr"/>
                      <a:r>
                        <a:rPr lang="es-ES" sz="900" u="none" strike="noStrike">
                          <a:effectLst/>
                        </a:rPr>
                        <a:t>3,80%</a:t>
                      </a:r>
                      <a:endParaRPr lang="es-ES" sz="900" b="1" i="0" u="none" strike="noStrike">
                        <a:solidFill>
                          <a:srgbClr val="000000"/>
                        </a:solidFill>
                        <a:effectLst/>
                        <a:latin typeface="Arial"/>
                      </a:endParaRPr>
                    </a:p>
                  </a:txBody>
                  <a:tcPr marL="9525" marR="9525" marT="9525" marB="0" anchor="ctr"/>
                </a:tc>
                <a:tc>
                  <a:txBody>
                    <a:bodyPr/>
                    <a:lstStyle/>
                    <a:p>
                      <a:pPr algn="r" fontAlgn="ctr"/>
                      <a:r>
                        <a:rPr lang="es-ES" sz="900" u="none" strike="noStrike">
                          <a:effectLst/>
                        </a:rPr>
                        <a:t>3,80%</a:t>
                      </a:r>
                      <a:endParaRPr lang="es-ES" sz="900" b="1" i="0" u="none" strike="noStrike">
                        <a:solidFill>
                          <a:srgbClr val="000000"/>
                        </a:solidFill>
                        <a:effectLst/>
                        <a:latin typeface="Arial"/>
                      </a:endParaRPr>
                    </a:p>
                  </a:txBody>
                  <a:tcPr marL="9525" marR="9525" marT="9525" marB="0" anchor="ctr"/>
                </a:tc>
                <a:tc>
                  <a:txBody>
                    <a:bodyPr/>
                    <a:lstStyle/>
                    <a:p>
                      <a:pPr algn="r" fontAlgn="ctr"/>
                      <a:r>
                        <a:rPr lang="es-ES" sz="900" u="none" strike="noStrike" dirty="0">
                          <a:effectLst/>
                        </a:rPr>
                        <a:t>3,80%</a:t>
                      </a:r>
                      <a:endParaRPr lang="es-ES" sz="900" b="1" i="0" u="none" strike="noStrike" dirty="0">
                        <a:solidFill>
                          <a:srgbClr val="000000"/>
                        </a:solidFill>
                        <a:effectLst/>
                        <a:latin typeface="Arial"/>
                      </a:endParaRPr>
                    </a:p>
                  </a:txBody>
                  <a:tcPr marL="9525" marR="9525" marT="9525" marB="0" anchor="ctr"/>
                </a:tc>
              </a:tr>
              <a:tr h="190500">
                <a:tc>
                  <a:txBody>
                    <a:bodyPr/>
                    <a:lstStyle/>
                    <a:p>
                      <a:pPr algn="l" fontAlgn="ctr"/>
                      <a:r>
                        <a:rPr lang="es-ES" sz="900" u="none" strike="noStrike">
                          <a:effectLst/>
                        </a:rPr>
                        <a:t>2</a:t>
                      </a:r>
                      <a:endParaRPr lang="es-ES" sz="900" b="1" i="0" u="none" strike="noStrike">
                        <a:solidFill>
                          <a:srgbClr val="000000"/>
                        </a:solidFill>
                        <a:effectLst/>
                        <a:latin typeface="Arial"/>
                      </a:endParaRPr>
                    </a:p>
                  </a:txBody>
                  <a:tcPr marL="9525" marR="9525" marT="9525" marB="0" anchor="ctr"/>
                </a:tc>
                <a:tc>
                  <a:txBody>
                    <a:bodyPr/>
                    <a:lstStyle/>
                    <a:p>
                      <a:pPr algn="l" fontAlgn="ctr"/>
                      <a:r>
                        <a:rPr lang="es-ES" sz="900" u="none" strike="noStrike">
                          <a:effectLst/>
                        </a:rPr>
                        <a:t>INGRESOS DE CAPITAL </a:t>
                      </a:r>
                      <a:endParaRPr lang="es-ES" sz="900" b="0" i="0" u="none" strike="noStrike">
                        <a:solidFill>
                          <a:srgbClr val="000000"/>
                        </a:solidFill>
                        <a:effectLst/>
                        <a:latin typeface="Arial"/>
                      </a:endParaRPr>
                    </a:p>
                  </a:txBody>
                  <a:tcPr marL="9525" marR="9525" marT="9525" marB="0" anchor="ctr"/>
                </a:tc>
                <a:tc>
                  <a:txBody>
                    <a:bodyPr/>
                    <a:lstStyle/>
                    <a:p>
                      <a:pPr algn="l" fontAlgn="ctr"/>
                      <a:r>
                        <a:rPr lang="es-ES" sz="900" u="none" strike="noStrike" dirty="0">
                          <a:effectLst/>
                        </a:rPr>
                        <a:t> </a:t>
                      </a:r>
                      <a:endParaRPr lang="es-ES" sz="900" b="0" i="0" u="none" strike="noStrike" dirty="0">
                        <a:solidFill>
                          <a:srgbClr val="000000"/>
                        </a:solidFill>
                        <a:effectLst/>
                        <a:latin typeface="Arial"/>
                      </a:endParaRPr>
                    </a:p>
                  </a:txBody>
                  <a:tcPr marL="9525" marR="9525" marT="9525" marB="0" anchor="ctr"/>
                </a:tc>
                <a:tc>
                  <a:txBody>
                    <a:bodyPr/>
                    <a:lstStyle/>
                    <a:p>
                      <a:pPr algn="r" fontAlgn="ctr"/>
                      <a:r>
                        <a:rPr lang="es-ES" sz="900" u="none" strike="noStrike">
                          <a:effectLst/>
                        </a:rPr>
                        <a:t>-42,33%</a:t>
                      </a:r>
                      <a:endParaRPr lang="es-ES" sz="900" b="1" i="0" u="none" strike="noStrike">
                        <a:solidFill>
                          <a:srgbClr val="000000"/>
                        </a:solidFill>
                        <a:effectLst/>
                        <a:latin typeface="Arial"/>
                      </a:endParaRPr>
                    </a:p>
                  </a:txBody>
                  <a:tcPr marL="9525" marR="9525" marT="9525" marB="0" anchor="ctr"/>
                </a:tc>
                <a:tc>
                  <a:txBody>
                    <a:bodyPr/>
                    <a:lstStyle/>
                    <a:p>
                      <a:pPr algn="r" fontAlgn="ctr"/>
                      <a:r>
                        <a:rPr lang="es-ES" sz="900" u="none" strike="noStrike" dirty="0" smtClean="0">
                          <a:effectLst/>
                        </a:rPr>
                        <a:t>0,00%</a:t>
                      </a:r>
                      <a:endParaRPr lang="es-ES" sz="900" b="1" i="0" u="none" strike="noStrike" dirty="0">
                        <a:solidFill>
                          <a:srgbClr val="000000"/>
                        </a:solidFill>
                        <a:effectLst/>
                        <a:latin typeface="Arial"/>
                      </a:endParaRPr>
                    </a:p>
                  </a:txBody>
                  <a:tcPr marL="9525" marR="9525" marT="9525" marB="0" anchor="ctr"/>
                </a:tc>
                <a:tc>
                  <a:txBody>
                    <a:bodyPr/>
                    <a:lstStyle/>
                    <a:p>
                      <a:pPr algn="r" fontAlgn="ctr"/>
                      <a:r>
                        <a:rPr lang="es-ES" sz="900" u="none" strike="noStrike" dirty="0" smtClean="0">
                          <a:effectLst/>
                        </a:rPr>
                        <a:t>0,00%</a:t>
                      </a:r>
                      <a:endParaRPr lang="es-ES" sz="900" b="1" i="0" u="none" strike="noStrike" dirty="0">
                        <a:solidFill>
                          <a:srgbClr val="000000"/>
                        </a:solidFill>
                        <a:effectLst/>
                        <a:latin typeface="Arial"/>
                      </a:endParaRPr>
                    </a:p>
                  </a:txBody>
                  <a:tcPr marL="9525" marR="9525" marT="9525" marB="0" anchor="ctr"/>
                </a:tc>
              </a:tr>
              <a:tr h="190500">
                <a:tc>
                  <a:txBody>
                    <a:bodyPr/>
                    <a:lstStyle/>
                    <a:p>
                      <a:pPr algn="l" fontAlgn="ctr"/>
                      <a:r>
                        <a:rPr lang="es-ES" sz="900" u="none" strike="noStrike">
                          <a:effectLst/>
                        </a:rPr>
                        <a:t>3</a:t>
                      </a:r>
                      <a:endParaRPr lang="es-ES" sz="900" b="1" i="0" u="none" strike="noStrike">
                        <a:solidFill>
                          <a:srgbClr val="000000"/>
                        </a:solidFill>
                        <a:effectLst/>
                        <a:latin typeface="Arial"/>
                      </a:endParaRPr>
                    </a:p>
                  </a:txBody>
                  <a:tcPr marL="9525" marR="9525" marT="9525" marB="0" anchor="ctr"/>
                </a:tc>
                <a:tc>
                  <a:txBody>
                    <a:bodyPr/>
                    <a:lstStyle/>
                    <a:p>
                      <a:pPr algn="l" fontAlgn="ctr"/>
                      <a:r>
                        <a:rPr lang="es-ES" sz="900" u="none" strike="noStrike">
                          <a:effectLst/>
                        </a:rPr>
                        <a:t>INGRESOS DE FINANCIAMIENTO</a:t>
                      </a:r>
                      <a:endParaRPr lang="es-ES" sz="900" b="0" i="0" u="none" strike="noStrike">
                        <a:solidFill>
                          <a:srgbClr val="000000"/>
                        </a:solidFill>
                        <a:effectLst/>
                        <a:latin typeface="Arial"/>
                      </a:endParaRPr>
                    </a:p>
                  </a:txBody>
                  <a:tcPr marL="9525" marR="9525" marT="9525" marB="0" anchor="ctr"/>
                </a:tc>
                <a:tc>
                  <a:txBody>
                    <a:bodyPr/>
                    <a:lstStyle/>
                    <a:p>
                      <a:pPr algn="l" fontAlgn="ctr"/>
                      <a:r>
                        <a:rPr lang="es-ES" sz="900" u="none" strike="noStrike">
                          <a:effectLst/>
                        </a:rPr>
                        <a:t> </a:t>
                      </a:r>
                      <a:endParaRPr lang="es-ES" sz="900" b="0" i="0" u="none" strike="noStrike">
                        <a:solidFill>
                          <a:srgbClr val="000000"/>
                        </a:solidFill>
                        <a:effectLst/>
                        <a:latin typeface="Arial"/>
                      </a:endParaRPr>
                    </a:p>
                  </a:txBody>
                  <a:tcPr marL="9525" marR="9525" marT="9525" marB="0" anchor="ctr"/>
                </a:tc>
                <a:tc>
                  <a:txBody>
                    <a:bodyPr/>
                    <a:lstStyle/>
                    <a:p>
                      <a:pPr algn="r" fontAlgn="ctr"/>
                      <a:r>
                        <a:rPr lang="es-ES" sz="900" u="none" strike="noStrike">
                          <a:effectLst/>
                        </a:rPr>
                        <a:t>35%</a:t>
                      </a:r>
                      <a:endParaRPr lang="es-ES" sz="900" b="1" i="0" u="none" strike="noStrike">
                        <a:solidFill>
                          <a:srgbClr val="000000"/>
                        </a:solidFill>
                        <a:effectLst/>
                        <a:latin typeface="Arial"/>
                      </a:endParaRPr>
                    </a:p>
                  </a:txBody>
                  <a:tcPr marL="9525" marR="9525" marT="9525" marB="0" anchor="ctr"/>
                </a:tc>
                <a:tc>
                  <a:txBody>
                    <a:bodyPr/>
                    <a:lstStyle/>
                    <a:p>
                      <a:pPr algn="r" fontAlgn="ctr"/>
                      <a:r>
                        <a:rPr lang="es-ES" sz="900" u="none" strike="noStrike" dirty="0" smtClean="0">
                          <a:effectLst/>
                        </a:rPr>
                        <a:t>0,00%</a:t>
                      </a:r>
                      <a:endParaRPr lang="es-ES" sz="900" b="1" i="0" u="none" strike="noStrike" dirty="0">
                        <a:solidFill>
                          <a:srgbClr val="000000"/>
                        </a:solidFill>
                        <a:effectLst/>
                        <a:latin typeface="Arial"/>
                      </a:endParaRPr>
                    </a:p>
                  </a:txBody>
                  <a:tcPr marL="9525" marR="9525" marT="9525" marB="0" anchor="ctr"/>
                </a:tc>
                <a:tc>
                  <a:txBody>
                    <a:bodyPr/>
                    <a:lstStyle/>
                    <a:p>
                      <a:pPr algn="r" fontAlgn="ctr"/>
                      <a:r>
                        <a:rPr lang="es-ES" sz="900" u="none" strike="noStrike" dirty="0" smtClean="0">
                          <a:effectLst/>
                        </a:rPr>
                        <a:t>0,00%</a:t>
                      </a:r>
                      <a:endParaRPr lang="es-ES" sz="900" b="1" i="0" u="none" strike="noStrike" dirty="0">
                        <a:solidFill>
                          <a:srgbClr val="000000"/>
                        </a:solidFill>
                        <a:effectLst/>
                        <a:latin typeface="Arial"/>
                      </a:endParaRPr>
                    </a:p>
                  </a:txBody>
                  <a:tcPr marL="9525" marR="9525" marT="9525" marB="0" anchor="ctr"/>
                </a:tc>
              </a:tr>
              <a:tr h="190500">
                <a:tc>
                  <a:txBody>
                    <a:bodyPr/>
                    <a:lstStyle/>
                    <a:p>
                      <a:pPr algn="l" fontAlgn="ctr"/>
                      <a:r>
                        <a:rPr lang="es-ES" sz="900" u="none" strike="noStrike">
                          <a:effectLst/>
                        </a:rPr>
                        <a:t> </a:t>
                      </a:r>
                      <a:endParaRPr lang="es-ES" sz="900" b="0" i="0" u="none" strike="noStrike">
                        <a:solidFill>
                          <a:srgbClr val="000000"/>
                        </a:solidFill>
                        <a:effectLst/>
                        <a:latin typeface="Arial"/>
                      </a:endParaRPr>
                    </a:p>
                  </a:txBody>
                  <a:tcPr marL="9525" marR="9525" marT="9525" marB="0" anchor="ctr"/>
                </a:tc>
                <a:tc>
                  <a:txBody>
                    <a:bodyPr/>
                    <a:lstStyle/>
                    <a:p>
                      <a:pPr algn="l" fontAlgn="ctr"/>
                      <a:r>
                        <a:rPr lang="es-ES" sz="900" u="none" strike="noStrike" dirty="0">
                          <a:effectLst/>
                        </a:rPr>
                        <a:t>TOTAL INGRESO</a:t>
                      </a:r>
                      <a:endParaRPr lang="es-ES" sz="900" b="1" i="0" u="none" strike="noStrike" dirty="0">
                        <a:solidFill>
                          <a:srgbClr val="000000"/>
                        </a:solidFill>
                        <a:effectLst/>
                        <a:latin typeface="Arial"/>
                      </a:endParaRPr>
                    </a:p>
                  </a:txBody>
                  <a:tcPr marL="9525" marR="9525" marT="9525" marB="0" anchor="ctr"/>
                </a:tc>
                <a:tc>
                  <a:txBody>
                    <a:bodyPr/>
                    <a:lstStyle/>
                    <a:p>
                      <a:pPr algn="l" fontAlgn="ctr"/>
                      <a:r>
                        <a:rPr lang="es-ES" sz="900" u="none" strike="noStrike" dirty="0">
                          <a:effectLst/>
                        </a:rPr>
                        <a:t> </a:t>
                      </a:r>
                      <a:endParaRPr lang="es-ES" sz="900" b="1" i="0" u="none" strike="noStrike" dirty="0">
                        <a:solidFill>
                          <a:srgbClr val="000000"/>
                        </a:solidFill>
                        <a:effectLst/>
                        <a:latin typeface="Arial"/>
                      </a:endParaRPr>
                    </a:p>
                  </a:txBody>
                  <a:tcPr marL="9525" marR="9525" marT="9525" marB="0" anchor="ctr"/>
                </a:tc>
                <a:tc>
                  <a:txBody>
                    <a:bodyPr/>
                    <a:lstStyle/>
                    <a:p>
                      <a:pPr algn="r" fontAlgn="ctr"/>
                      <a:r>
                        <a:rPr lang="es-ES" sz="900" u="none" strike="noStrike" dirty="0">
                          <a:effectLst/>
                        </a:rPr>
                        <a:t>-</a:t>
                      </a:r>
                      <a:r>
                        <a:rPr lang="es-ES" sz="900" u="none" strike="noStrike" dirty="0" smtClean="0">
                          <a:effectLst/>
                        </a:rPr>
                        <a:t>28,98%</a:t>
                      </a:r>
                      <a:endParaRPr lang="es-ES" sz="900" b="1" i="0" u="none" strike="noStrike" dirty="0">
                        <a:solidFill>
                          <a:srgbClr val="000000"/>
                        </a:solidFill>
                        <a:effectLst/>
                        <a:latin typeface="Arial"/>
                      </a:endParaRPr>
                    </a:p>
                  </a:txBody>
                  <a:tcPr marL="9525" marR="9525" marT="9525" marB="0" anchor="ctr"/>
                </a:tc>
                <a:tc>
                  <a:txBody>
                    <a:bodyPr/>
                    <a:lstStyle/>
                    <a:p>
                      <a:pPr algn="r" fontAlgn="ctr"/>
                      <a:r>
                        <a:rPr lang="es-ES" sz="900" u="none" strike="noStrike" dirty="0">
                          <a:effectLst/>
                        </a:rPr>
                        <a:t>30,34%</a:t>
                      </a:r>
                      <a:endParaRPr lang="es-ES" sz="900" b="1" i="0" u="none" strike="noStrike" dirty="0">
                        <a:solidFill>
                          <a:srgbClr val="000000"/>
                        </a:solidFill>
                        <a:effectLst/>
                        <a:latin typeface="Arial"/>
                      </a:endParaRPr>
                    </a:p>
                  </a:txBody>
                  <a:tcPr marL="9525" marR="9525" marT="9525" marB="0" anchor="ctr"/>
                </a:tc>
                <a:tc>
                  <a:txBody>
                    <a:bodyPr/>
                    <a:lstStyle/>
                    <a:p>
                      <a:pPr algn="r" fontAlgn="ctr"/>
                      <a:r>
                        <a:rPr lang="es-ES" sz="900" u="none" strike="noStrike" dirty="0" smtClean="0">
                          <a:effectLst/>
                        </a:rPr>
                        <a:t>31,51%</a:t>
                      </a:r>
                      <a:endParaRPr lang="es-ES" sz="900" b="1" i="0" u="none" strike="noStrike" dirty="0">
                        <a:solidFill>
                          <a:srgbClr val="000000"/>
                        </a:solidFill>
                        <a:effectLst/>
                        <a:latin typeface="Arial"/>
                      </a:endParaRPr>
                    </a:p>
                  </a:txBody>
                  <a:tcPr marL="9525" marR="9525" marT="9525" marB="0" anchor="ct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675831703"/>
              </p:ext>
            </p:extLst>
          </p:nvPr>
        </p:nvGraphicFramePr>
        <p:xfrm>
          <a:off x="2627785" y="3754643"/>
          <a:ext cx="4824537" cy="1641152"/>
        </p:xfrm>
        <a:graphic>
          <a:graphicData uri="http://schemas.openxmlformats.org/drawingml/2006/table">
            <a:tbl>
              <a:tblPr firstRow="1" firstCol="1" bandRow="1">
                <a:tableStyleId>{284E427A-3D55-4303-BF80-6455036E1DE7}</a:tableStyleId>
              </a:tblPr>
              <a:tblGrid>
                <a:gridCol w="648071"/>
                <a:gridCol w="1729194"/>
                <a:gridCol w="611818"/>
                <a:gridCol w="611818"/>
                <a:gridCol w="611818"/>
                <a:gridCol w="611818"/>
              </a:tblGrid>
              <a:tr h="331418">
                <a:tc>
                  <a:txBody>
                    <a:bodyPr/>
                    <a:lstStyle/>
                    <a:p>
                      <a:pPr algn="ctr">
                        <a:lnSpc>
                          <a:spcPct val="115000"/>
                        </a:lnSpc>
                        <a:spcAft>
                          <a:spcPts val="0"/>
                        </a:spcAft>
                      </a:pPr>
                      <a:r>
                        <a:rPr lang="es-ES" sz="1200" dirty="0">
                          <a:effectLst/>
                        </a:rPr>
                        <a:t>CODIGO</a:t>
                      </a:r>
                      <a:endParaRPr lang="es-ES"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dirty="0">
                          <a:effectLst/>
                        </a:rPr>
                        <a:t>DENOMINACION </a:t>
                      </a:r>
                      <a:endParaRPr lang="es-ES"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2015</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2016</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2017</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2018</a:t>
                      </a:r>
                      <a:endParaRPr lang="es-ES" sz="1100">
                        <a:effectLst/>
                        <a:latin typeface="Calibri"/>
                        <a:ea typeface="Calibri"/>
                        <a:cs typeface="Times New Roman"/>
                      </a:endParaRPr>
                    </a:p>
                  </a:txBody>
                  <a:tcPr marL="44450" marR="44450" marT="0" marB="0" anchor="b"/>
                </a:tc>
              </a:tr>
              <a:tr h="216479">
                <a:tc>
                  <a:txBody>
                    <a:bodyPr/>
                    <a:lstStyle/>
                    <a:p>
                      <a:pPr>
                        <a:lnSpc>
                          <a:spcPct val="115000"/>
                        </a:lnSpc>
                        <a:spcAft>
                          <a:spcPts val="0"/>
                        </a:spcAft>
                      </a:pPr>
                      <a:r>
                        <a:rPr lang="es-ES" sz="1200">
                          <a:effectLst/>
                        </a:rPr>
                        <a:t>5</a:t>
                      </a:r>
                      <a:endParaRPr lang="es-ES"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200">
                          <a:effectLst/>
                        </a:rPr>
                        <a:t>GASTOS CORRIENTES</a:t>
                      </a:r>
                      <a:endParaRPr lang="es-ES" sz="1100">
                        <a:effectLst/>
                        <a:latin typeface="Calibri"/>
                        <a:ea typeface="Calibri"/>
                        <a:cs typeface="Times New Roman"/>
                      </a:endParaRPr>
                    </a:p>
                  </a:txBody>
                  <a:tcPr marL="44450" marR="44450" marT="0" marB="0" anchor="ctr"/>
                </a:tc>
                <a:tc>
                  <a:txBody>
                    <a:bodyPr/>
                    <a:lstStyle/>
                    <a:p>
                      <a:pPr>
                        <a:lnSpc>
                          <a:spcPct val="107000"/>
                        </a:lnSpc>
                      </a:pPr>
                      <a:endParaRPr lang="es-ES" sz="1100">
                        <a:effectLst/>
                        <a:latin typeface="Calibri"/>
                        <a:cs typeface="Times New Roman"/>
                      </a:endParaRPr>
                    </a:p>
                  </a:txBody>
                  <a:tcPr marL="44450" marR="44450" marT="0" marB="0" anchor="ctr"/>
                </a:tc>
                <a:tc>
                  <a:txBody>
                    <a:bodyPr/>
                    <a:lstStyle/>
                    <a:p>
                      <a:pPr algn="ctr">
                        <a:lnSpc>
                          <a:spcPct val="115000"/>
                        </a:lnSpc>
                        <a:spcAft>
                          <a:spcPts val="0"/>
                        </a:spcAft>
                      </a:pPr>
                      <a:r>
                        <a:rPr lang="es-ES" sz="1200">
                          <a:effectLst/>
                        </a:rPr>
                        <a:t>3,7%</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3,7%</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3,7%</a:t>
                      </a:r>
                      <a:endParaRPr lang="es-ES" sz="1100">
                        <a:effectLst/>
                        <a:latin typeface="Calibri"/>
                        <a:ea typeface="Calibri"/>
                        <a:cs typeface="Times New Roman"/>
                      </a:endParaRPr>
                    </a:p>
                  </a:txBody>
                  <a:tcPr marL="44450" marR="44450" marT="0" marB="0" anchor="b"/>
                </a:tc>
              </a:tr>
              <a:tr h="216479">
                <a:tc>
                  <a:txBody>
                    <a:bodyPr/>
                    <a:lstStyle/>
                    <a:p>
                      <a:pPr>
                        <a:lnSpc>
                          <a:spcPct val="115000"/>
                        </a:lnSpc>
                        <a:spcAft>
                          <a:spcPts val="0"/>
                        </a:spcAft>
                      </a:pPr>
                      <a:r>
                        <a:rPr lang="es-ES" sz="1200">
                          <a:effectLst/>
                        </a:rPr>
                        <a:t>7</a:t>
                      </a:r>
                      <a:endParaRPr lang="es-ES"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200">
                          <a:effectLst/>
                        </a:rPr>
                        <a:t>GASTOS DE INVERSION </a:t>
                      </a:r>
                      <a:endParaRPr lang="es-ES" sz="1100">
                        <a:effectLst/>
                        <a:latin typeface="Calibri"/>
                        <a:ea typeface="Calibri"/>
                        <a:cs typeface="Times New Roman"/>
                      </a:endParaRPr>
                    </a:p>
                  </a:txBody>
                  <a:tcPr marL="44450" marR="44450" marT="0" marB="0" anchor="ctr"/>
                </a:tc>
                <a:tc>
                  <a:txBody>
                    <a:bodyPr/>
                    <a:lstStyle/>
                    <a:p>
                      <a:pPr>
                        <a:lnSpc>
                          <a:spcPct val="107000"/>
                        </a:lnSpc>
                      </a:pPr>
                      <a:endParaRPr lang="es-ES" sz="1100">
                        <a:effectLst/>
                        <a:latin typeface="Calibri"/>
                        <a:cs typeface="Times New Roman"/>
                      </a:endParaRPr>
                    </a:p>
                  </a:txBody>
                  <a:tcPr marL="44450" marR="44450" marT="0" marB="0" anchor="ctr"/>
                </a:tc>
                <a:tc>
                  <a:txBody>
                    <a:bodyPr/>
                    <a:lstStyle/>
                    <a:p>
                      <a:pPr algn="ctr">
                        <a:lnSpc>
                          <a:spcPct val="115000"/>
                        </a:lnSpc>
                        <a:spcAft>
                          <a:spcPts val="0"/>
                        </a:spcAft>
                      </a:pPr>
                      <a:r>
                        <a:rPr lang="es-ES" sz="1200">
                          <a:effectLst/>
                        </a:rPr>
                        <a:t>81,51%</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86,64%</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90,51%</a:t>
                      </a:r>
                      <a:endParaRPr lang="es-ES" sz="1100">
                        <a:effectLst/>
                        <a:latin typeface="Calibri"/>
                        <a:ea typeface="Calibri"/>
                        <a:cs typeface="Times New Roman"/>
                      </a:endParaRPr>
                    </a:p>
                  </a:txBody>
                  <a:tcPr marL="44450" marR="44450" marT="0" marB="0" anchor="b"/>
                </a:tc>
              </a:tr>
              <a:tr h="216479">
                <a:tc>
                  <a:txBody>
                    <a:bodyPr/>
                    <a:lstStyle/>
                    <a:p>
                      <a:pPr>
                        <a:lnSpc>
                          <a:spcPct val="115000"/>
                        </a:lnSpc>
                        <a:spcAft>
                          <a:spcPts val="0"/>
                        </a:spcAft>
                      </a:pPr>
                      <a:r>
                        <a:rPr lang="es-ES" sz="1200">
                          <a:effectLst/>
                        </a:rPr>
                        <a:t>8</a:t>
                      </a:r>
                      <a:endParaRPr lang="es-ES"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200">
                          <a:effectLst/>
                        </a:rPr>
                        <a:t>GASTOS DE CAPITAL </a:t>
                      </a:r>
                      <a:endParaRPr lang="es-ES" sz="1100">
                        <a:effectLst/>
                        <a:latin typeface="Calibri"/>
                        <a:ea typeface="Calibri"/>
                        <a:cs typeface="Times New Roman"/>
                      </a:endParaRPr>
                    </a:p>
                  </a:txBody>
                  <a:tcPr marL="44450" marR="44450" marT="0" marB="0" anchor="ctr"/>
                </a:tc>
                <a:tc>
                  <a:txBody>
                    <a:bodyPr/>
                    <a:lstStyle/>
                    <a:p>
                      <a:pPr>
                        <a:lnSpc>
                          <a:spcPct val="107000"/>
                        </a:lnSpc>
                      </a:pPr>
                      <a:endParaRPr lang="es-ES" sz="1100">
                        <a:effectLst/>
                        <a:latin typeface="Calibri"/>
                        <a:cs typeface="Times New Roman"/>
                      </a:endParaRPr>
                    </a:p>
                  </a:txBody>
                  <a:tcPr marL="44450" marR="44450" marT="0" marB="0" anchor="ctr"/>
                </a:tc>
                <a:tc>
                  <a:txBody>
                    <a:bodyPr/>
                    <a:lstStyle/>
                    <a:p>
                      <a:pPr algn="ctr">
                        <a:lnSpc>
                          <a:spcPct val="115000"/>
                        </a:lnSpc>
                        <a:spcAft>
                          <a:spcPts val="0"/>
                        </a:spcAft>
                      </a:pPr>
                      <a:r>
                        <a:rPr lang="es-ES" sz="1200">
                          <a:effectLst/>
                        </a:rPr>
                        <a:t>3,8%</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3,8%</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3,8%</a:t>
                      </a:r>
                      <a:endParaRPr lang="es-ES" sz="1100">
                        <a:effectLst/>
                        <a:latin typeface="Calibri"/>
                        <a:ea typeface="Calibri"/>
                        <a:cs typeface="Times New Roman"/>
                      </a:endParaRPr>
                    </a:p>
                  </a:txBody>
                  <a:tcPr marL="44450" marR="44450" marT="0" marB="0" anchor="b"/>
                </a:tc>
              </a:tr>
              <a:tr h="331418">
                <a:tc>
                  <a:txBody>
                    <a:bodyPr/>
                    <a:lstStyle/>
                    <a:p>
                      <a:pPr>
                        <a:lnSpc>
                          <a:spcPct val="115000"/>
                        </a:lnSpc>
                        <a:spcAft>
                          <a:spcPts val="0"/>
                        </a:spcAft>
                      </a:pPr>
                      <a:r>
                        <a:rPr lang="es-ES" sz="1200">
                          <a:effectLst/>
                        </a:rPr>
                        <a:t>9</a:t>
                      </a:r>
                      <a:endParaRPr lang="es-ES"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200">
                          <a:effectLst/>
                        </a:rPr>
                        <a:t>APLICACIÓN DEL FINANCIAMIENTO </a:t>
                      </a:r>
                      <a:endParaRPr lang="es-ES" sz="1100">
                        <a:effectLst/>
                        <a:latin typeface="Calibri"/>
                        <a:ea typeface="Calibri"/>
                        <a:cs typeface="Times New Roman"/>
                      </a:endParaRPr>
                    </a:p>
                  </a:txBody>
                  <a:tcPr marL="44450" marR="44450" marT="0" marB="0" anchor="ctr"/>
                </a:tc>
                <a:tc>
                  <a:txBody>
                    <a:bodyPr/>
                    <a:lstStyle/>
                    <a:p>
                      <a:pPr>
                        <a:lnSpc>
                          <a:spcPct val="107000"/>
                        </a:lnSpc>
                      </a:pPr>
                      <a:endParaRPr lang="es-ES" sz="1100">
                        <a:effectLst/>
                        <a:latin typeface="Calibri"/>
                        <a:cs typeface="Times New Roman"/>
                      </a:endParaRPr>
                    </a:p>
                  </a:txBody>
                  <a:tcPr marL="44450" marR="44450" marT="0" marB="0" anchor="ctr"/>
                </a:tc>
                <a:tc>
                  <a:txBody>
                    <a:bodyPr/>
                    <a:lstStyle/>
                    <a:p>
                      <a:pPr algn="ctr">
                        <a:lnSpc>
                          <a:spcPct val="115000"/>
                        </a:lnSpc>
                        <a:spcAft>
                          <a:spcPts val="0"/>
                        </a:spcAft>
                      </a:pPr>
                      <a:r>
                        <a:rPr lang="es-ES" sz="1200">
                          <a:effectLst/>
                        </a:rPr>
                        <a:t>3,8%</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3,8%</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a:effectLst/>
                        </a:rPr>
                        <a:t>3,8%</a:t>
                      </a:r>
                      <a:endParaRPr lang="es-ES" sz="1100">
                        <a:effectLst/>
                        <a:latin typeface="Calibri"/>
                        <a:ea typeface="Calibri"/>
                        <a:cs typeface="Times New Roman"/>
                      </a:endParaRPr>
                    </a:p>
                  </a:txBody>
                  <a:tcPr marL="44450" marR="44450" marT="0" marB="0" anchor="b"/>
                </a:tc>
              </a:tr>
              <a:tr h="239673">
                <a:tc>
                  <a:txBody>
                    <a:bodyPr/>
                    <a:lstStyle/>
                    <a:p>
                      <a:pPr>
                        <a:lnSpc>
                          <a:spcPct val="115000"/>
                        </a:lnSpc>
                        <a:spcAft>
                          <a:spcPts val="0"/>
                        </a:spcAft>
                      </a:pPr>
                      <a:r>
                        <a:rPr lang="es-ES" sz="1200">
                          <a:effectLst/>
                        </a:rPr>
                        <a:t>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a:effectLst/>
                        </a:rPr>
                        <a:t>TOTAL</a:t>
                      </a:r>
                      <a:endParaRPr lang="es-ES" sz="1100">
                        <a:effectLst/>
                        <a:latin typeface="Calibri"/>
                        <a:ea typeface="Calibri"/>
                        <a:cs typeface="Times New Roman"/>
                      </a:endParaRPr>
                    </a:p>
                  </a:txBody>
                  <a:tcPr marL="44450" marR="44450" marT="0" marB="0" anchor="b"/>
                </a:tc>
                <a:tc>
                  <a:txBody>
                    <a:bodyPr/>
                    <a:lstStyle/>
                    <a:p>
                      <a:pPr>
                        <a:lnSpc>
                          <a:spcPct val="107000"/>
                        </a:lnSpc>
                      </a:pPr>
                      <a:endParaRPr lang="es-ES" sz="1100">
                        <a:effectLst/>
                        <a:latin typeface="Calibri"/>
                        <a:cs typeface="Times New Roman"/>
                      </a:endParaRPr>
                    </a:p>
                  </a:txBody>
                  <a:tcPr marL="44450" marR="44450" marT="0" marB="0" anchor="ctr"/>
                </a:tc>
                <a:tc>
                  <a:txBody>
                    <a:bodyPr/>
                    <a:lstStyle/>
                    <a:p>
                      <a:pPr algn="ctr">
                        <a:lnSpc>
                          <a:spcPct val="115000"/>
                        </a:lnSpc>
                        <a:spcAft>
                          <a:spcPts val="0"/>
                        </a:spcAft>
                      </a:pPr>
                      <a:r>
                        <a:rPr lang="es-ES" sz="1200">
                          <a:effectLst/>
                        </a:rPr>
                        <a:t>-28,98%</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30,34%</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dirty="0">
                          <a:effectLst/>
                        </a:rPr>
                        <a:t>31,51%</a:t>
                      </a:r>
                      <a:endParaRPr lang="es-ES" sz="11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7059461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332656"/>
            <a:ext cx="8229600" cy="5505475"/>
          </a:xfrm>
        </p:spPr>
        <p:txBody>
          <a:bodyPr>
            <a:normAutofit/>
          </a:bodyPr>
          <a:lstStyle/>
          <a:p>
            <a:pPr marL="0" indent="0">
              <a:buNone/>
            </a:pPr>
            <a:r>
              <a:rPr lang="es-EC" b="1" dirty="0"/>
              <a:t>Participación Porcentual – </a:t>
            </a:r>
            <a:r>
              <a:rPr lang="es-EC" b="1" dirty="0" smtClean="0"/>
              <a:t>Vertical</a:t>
            </a:r>
          </a:p>
          <a:p>
            <a:pPr marL="0" indent="0" algn="just">
              <a:buNone/>
            </a:pPr>
            <a:r>
              <a:rPr lang="es-EC" sz="1500" dirty="0"/>
              <a:t>La estructura de la  composición de los ingresos se muestra  con un 16.40% de ingresos corrientes, 51.71% de ingresos de capital y 31.82 % de ingresos de financiamiento. Con relación a los gastos la mayor concentración está en los gastos de inversión con un 74.97%, es decir se destinan más recursos provenientes de los ingresos en obra </a:t>
            </a:r>
            <a:r>
              <a:rPr lang="es-EC" sz="1500" dirty="0" smtClean="0"/>
              <a:t>pública:</a:t>
            </a:r>
          </a:p>
          <a:p>
            <a:pPr marL="0" indent="0" algn="just">
              <a:buNone/>
            </a:pPr>
            <a:endParaRPr lang="es-EC" sz="1500" dirty="0"/>
          </a:p>
          <a:p>
            <a:pPr marL="0" indent="0" algn="just">
              <a:buNone/>
            </a:pPr>
            <a:r>
              <a:rPr lang="es-EC" sz="2500" b="1" dirty="0" smtClean="0"/>
              <a:t>INGRESOS</a:t>
            </a:r>
            <a:endParaRPr lang="es-ES" sz="2500" b="1" dirty="0"/>
          </a:p>
          <a:p>
            <a:pPr marL="0" indent="0">
              <a:buNone/>
            </a:pPr>
            <a:r>
              <a:rPr lang="es-EC" b="1" dirty="0"/>
              <a:t> </a:t>
            </a:r>
            <a:endParaRPr lang="es-ES" dirty="0"/>
          </a:p>
          <a:p>
            <a:pPr marL="0" indent="0">
              <a:buNone/>
            </a:pPr>
            <a:endParaRPr lang="es-ES" dirty="0" smtClean="0"/>
          </a:p>
          <a:p>
            <a:pPr marL="0" indent="0">
              <a:buNone/>
            </a:pPr>
            <a:r>
              <a:rPr lang="es-ES" b="1" dirty="0" smtClean="0"/>
              <a:t>GASTOS</a:t>
            </a:r>
            <a:endParaRPr lang="es-ES" b="1" dirty="0"/>
          </a:p>
          <a:p>
            <a:pPr marL="0" indent="0">
              <a:buNone/>
            </a:pPr>
            <a:endParaRPr lang="es-ES" dirty="0"/>
          </a:p>
        </p:txBody>
      </p:sp>
      <p:graphicFrame>
        <p:nvGraphicFramePr>
          <p:cNvPr id="2" name="1 Tabla"/>
          <p:cNvGraphicFramePr>
            <a:graphicFrameLocks noGrp="1"/>
          </p:cNvGraphicFramePr>
          <p:nvPr>
            <p:extLst>
              <p:ext uri="{D42A27DB-BD31-4B8C-83A1-F6EECF244321}">
                <p14:modId xmlns:p14="http://schemas.microsoft.com/office/powerpoint/2010/main" val="3116438459"/>
              </p:ext>
            </p:extLst>
          </p:nvPr>
        </p:nvGraphicFramePr>
        <p:xfrm>
          <a:off x="2267744" y="2204864"/>
          <a:ext cx="5549900" cy="1030605"/>
        </p:xfrm>
        <a:graphic>
          <a:graphicData uri="http://schemas.openxmlformats.org/drawingml/2006/table">
            <a:tbl>
              <a:tblPr>
                <a:tableStyleId>{284E427A-3D55-4303-BF80-6455036E1DE7}</a:tableStyleId>
              </a:tblPr>
              <a:tblGrid>
                <a:gridCol w="762000"/>
                <a:gridCol w="2501900"/>
                <a:gridCol w="762000"/>
                <a:gridCol w="762000"/>
                <a:gridCol w="762000"/>
              </a:tblGrid>
              <a:tr h="209550">
                <a:tc>
                  <a:txBody>
                    <a:bodyPr/>
                    <a:lstStyle/>
                    <a:p>
                      <a:pPr algn="ctr" fontAlgn="ctr"/>
                      <a:r>
                        <a:rPr lang="es-ES" sz="1200" b="1" u="none" strike="noStrike" dirty="0">
                          <a:effectLst/>
                        </a:rPr>
                        <a:t>CODIGO</a:t>
                      </a:r>
                      <a:endParaRPr lang="es-ES" sz="1200" b="1" i="0" u="none" strike="noStrike" dirty="0">
                        <a:solidFill>
                          <a:srgbClr val="000000"/>
                        </a:solidFill>
                        <a:effectLst/>
                        <a:latin typeface="Times New Roman"/>
                      </a:endParaRPr>
                    </a:p>
                  </a:txBody>
                  <a:tcPr marL="9525" marR="9525" marT="9525" marB="0" anchor="ctr"/>
                </a:tc>
                <a:tc>
                  <a:txBody>
                    <a:bodyPr/>
                    <a:lstStyle/>
                    <a:p>
                      <a:pPr algn="ctr" fontAlgn="ctr"/>
                      <a:r>
                        <a:rPr lang="es-ES" sz="1200" b="1" u="none" strike="noStrike">
                          <a:effectLst/>
                        </a:rPr>
                        <a:t>DENOMINACION </a:t>
                      </a:r>
                      <a:endParaRPr lang="es-ES" sz="1200" b="1" i="0" u="none" strike="noStrike">
                        <a:solidFill>
                          <a:srgbClr val="000000"/>
                        </a:solidFill>
                        <a:effectLst/>
                        <a:latin typeface="Times New Roman"/>
                      </a:endParaRPr>
                    </a:p>
                  </a:txBody>
                  <a:tcPr marL="9525" marR="9525" marT="9525" marB="0" anchor="ctr"/>
                </a:tc>
                <a:tc>
                  <a:txBody>
                    <a:bodyPr/>
                    <a:lstStyle/>
                    <a:p>
                      <a:pPr algn="ctr" fontAlgn="ctr"/>
                      <a:r>
                        <a:rPr lang="es-ES" sz="1200" b="1" u="none" strike="noStrike" dirty="0" smtClean="0">
                          <a:effectLst/>
                        </a:rPr>
                        <a:t>2016</a:t>
                      </a:r>
                      <a:endParaRPr lang="es-ES" sz="1200" b="1" i="0" u="none" strike="noStrike" dirty="0">
                        <a:solidFill>
                          <a:srgbClr val="000000"/>
                        </a:solidFill>
                        <a:effectLst/>
                        <a:latin typeface="Times New Roman"/>
                      </a:endParaRPr>
                    </a:p>
                  </a:txBody>
                  <a:tcPr marL="9525" marR="9525" marT="9525" marB="0" anchor="ctr"/>
                </a:tc>
                <a:tc>
                  <a:txBody>
                    <a:bodyPr/>
                    <a:lstStyle/>
                    <a:p>
                      <a:pPr algn="r" fontAlgn="ctr"/>
                      <a:r>
                        <a:rPr lang="es-ES" sz="1200" b="1" u="none" strike="noStrike" dirty="0" smtClean="0">
                          <a:effectLst/>
                        </a:rPr>
                        <a:t>2017</a:t>
                      </a:r>
                      <a:endParaRPr lang="es-ES" sz="1200" b="1" i="0" u="none" strike="noStrike" dirty="0">
                        <a:solidFill>
                          <a:srgbClr val="000000"/>
                        </a:solidFill>
                        <a:effectLst/>
                        <a:latin typeface="Times New Roman"/>
                      </a:endParaRPr>
                    </a:p>
                  </a:txBody>
                  <a:tcPr marL="9525" marR="9525" marT="9525" marB="0" anchor="ctr"/>
                </a:tc>
                <a:tc>
                  <a:txBody>
                    <a:bodyPr/>
                    <a:lstStyle/>
                    <a:p>
                      <a:pPr algn="r" fontAlgn="ctr"/>
                      <a:r>
                        <a:rPr lang="es-ES" sz="1200" b="1" u="none" strike="noStrike" dirty="0" smtClean="0">
                          <a:effectLst/>
                        </a:rPr>
                        <a:t>2018</a:t>
                      </a:r>
                      <a:endParaRPr lang="es-ES" sz="1200" b="1" i="0" u="none" strike="noStrike" dirty="0">
                        <a:solidFill>
                          <a:srgbClr val="000000"/>
                        </a:solidFill>
                        <a:effectLst/>
                        <a:latin typeface="Times New Roman"/>
                      </a:endParaRPr>
                    </a:p>
                  </a:txBody>
                  <a:tcPr marL="9525" marR="9525" marT="9525" marB="0" anchor="ctr"/>
                </a:tc>
              </a:tr>
              <a:tr h="150490">
                <a:tc>
                  <a:txBody>
                    <a:bodyPr/>
                    <a:lstStyle/>
                    <a:p>
                      <a:pPr algn="r" fontAlgn="ctr"/>
                      <a:r>
                        <a:rPr lang="es-ES" sz="1200" u="none" strike="noStrike">
                          <a:effectLst/>
                        </a:rPr>
                        <a:t>1</a:t>
                      </a:r>
                      <a:endParaRPr lang="es-ES" sz="1200" b="0" i="0" u="none" strike="noStrike">
                        <a:solidFill>
                          <a:srgbClr val="000000"/>
                        </a:solidFill>
                        <a:effectLst/>
                        <a:latin typeface="Times New Roman"/>
                      </a:endParaRPr>
                    </a:p>
                  </a:txBody>
                  <a:tcPr marL="9525" marR="9525" marT="9525" marB="0" anchor="ctr"/>
                </a:tc>
                <a:tc>
                  <a:txBody>
                    <a:bodyPr/>
                    <a:lstStyle/>
                    <a:p>
                      <a:pPr algn="l" fontAlgn="ctr"/>
                      <a:r>
                        <a:rPr lang="es-ES" sz="1200" u="none" strike="noStrike">
                          <a:effectLst/>
                        </a:rPr>
                        <a:t>INGRESOS CORRIENTES</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16,40%</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12,12%</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8,76%</a:t>
                      </a:r>
                      <a:endParaRPr lang="es-ES" sz="1200" b="0" i="0" u="none" strike="noStrike">
                        <a:solidFill>
                          <a:srgbClr val="000000"/>
                        </a:solidFill>
                        <a:effectLst/>
                        <a:latin typeface="Times New Roman"/>
                      </a:endParaRPr>
                    </a:p>
                  </a:txBody>
                  <a:tcPr marL="9525" marR="9525" marT="9525" marB="0" anchor="ctr"/>
                </a:tc>
              </a:tr>
              <a:tr h="209550">
                <a:tc>
                  <a:txBody>
                    <a:bodyPr/>
                    <a:lstStyle/>
                    <a:p>
                      <a:pPr algn="r" fontAlgn="ctr"/>
                      <a:r>
                        <a:rPr lang="es-ES" sz="1200" u="none" strike="noStrike">
                          <a:effectLst/>
                        </a:rPr>
                        <a:t>2</a:t>
                      </a:r>
                      <a:endParaRPr lang="es-ES" sz="1200" b="0" i="0" u="none" strike="noStrike">
                        <a:solidFill>
                          <a:srgbClr val="000000"/>
                        </a:solidFill>
                        <a:effectLst/>
                        <a:latin typeface="Times New Roman"/>
                      </a:endParaRPr>
                    </a:p>
                  </a:txBody>
                  <a:tcPr marL="9525" marR="9525" marT="9525" marB="0" anchor="ctr"/>
                </a:tc>
                <a:tc>
                  <a:txBody>
                    <a:bodyPr/>
                    <a:lstStyle/>
                    <a:p>
                      <a:pPr algn="l" fontAlgn="ctr"/>
                      <a:r>
                        <a:rPr lang="es-ES" sz="1200" u="none" strike="noStrike" dirty="0">
                          <a:effectLst/>
                        </a:rPr>
                        <a:t>INGRESOS DE CAPITAL </a:t>
                      </a:r>
                      <a:endParaRPr lang="es-ES" sz="1200" b="0" i="0" u="none" strike="noStrike" dirty="0">
                        <a:solidFill>
                          <a:srgbClr val="000000"/>
                        </a:solidFill>
                        <a:effectLst/>
                        <a:latin typeface="Times New Roman"/>
                      </a:endParaRPr>
                    </a:p>
                  </a:txBody>
                  <a:tcPr marL="9525" marR="9525" marT="9525" marB="0" anchor="ctr"/>
                </a:tc>
                <a:tc>
                  <a:txBody>
                    <a:bodyPr/>
                    <a:lstStyle/>
                    <a:p>
                      <a:pPr algn="r" fontAlgn="ctr"/>
                      <a:r>
                        <a:rPr lang="es-ES" sz="1200" u="none" strike="noStrike" dirty="0">
                          <a:effectLst/>
                        </a:rPr>
                        <a:t>51,78%</a:t>
                      </a:r>
                      <a:endParaRPr lang="es-ES" sz="1200" b="0" i="0" u="none" strike="noStrike" dirty="0">
                        <a:solidFill>
                          <a:srgbClr val="000000"/>
                        </a:solidFill>
                        <a:effectLst/>
                        <a:latin typeface="Times New Roman"/>
                      </a:endParaRPr>
                    </a:p>
                  </a:txBody>
                  <a:tcPr marL="9525" marR="9525" marT="9525" marB="0" anchor="ctr"/>
                </a:tc>
                <a:tc>
                  <a:txBody>
                    <a:bodyPr/>
                    <a:lstStyle/>
                    <a:p>
                      <a:pPr algn="r" fontAlgn="ctr"/>
                      <a:r>
                        <a:rPr lang="es-ES" sz="1200" u="none" strike="noStrike">
                          <a:effectLst/>
                        </a:rPr>
                        <a:t>52,46%</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52,01%</a:t>
                      </a:r>
                      <a:endParaRPr lang="es-ES" sz="1200" b="0" i="0" u="none" strike="noStrike">
                        <a:solidFill>
                          <a:srgbClr val="000000"/>
                        </a:solidFill>
                        <a:effectLst/>
                        <a:latin typeface="Times New Roman"/>
                      </a:endParaRPr>
                    </a:p>
                  </a:txBody>
                  <a:tcPr marL="9525" marR="9525" marT="9525" marB="0" anchor="ctr"/>
                </a:tc>
              </a:tr>
              <a:tr h="209550">
                <a:tc>
                  <a:txBody>
                    <a:bodyPr/>
                    <a:lstStyle/>
                    <a:p>
                      <a:pPr algn="r" fontAlgn="ctr"/>
                      <a:r>
                        <a:rPr lang="es-ES" sz="1200" u="none" strike="noStrike">
                          <a:effectLst/>
                        </a:rPr>
                        <a:t>3</a:t>
                      </a:r>
                      <a:endParaRPr lang="es-ES" sz="1200" b="0" i="0" u="none" strike="noStrike">
                        <a:solidFill>
                          <a:srgbClr val="000000"/>
                        </a:solidFill>
                        <a:effectLst/>
                        <a:latin typeface="Times New Roman"/>
                      </a:endParaRPr>
                    </a:p>
                  </a:txBody>
                  <a:tcPr marL="9525" marR="9525" marT="9525" marB="0" anchor="ctr"/>
                </a:tc>
                <a:tc>
                  <a:txBody>
                    <a:bodyPr/>
                    <a:lstStyle/>
                    <a:p>
                      <a:pPr algn="l" fontAlgn="ctr"/>
                      <a:r>
                        <a:rPr lang="es-ES" sz="1200" u="none" strike="noStrike">
                          <a:effectLst/>
                        </a:rPr>
                        <a:t>INGRESOS DE FINANCIAMIENTO</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31,82%</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35,41%</a:t>
                      </a:r>
                      <a:endParaRPr lang="es-ES" sz="1200" b="0" i="0" u="none" strike="noStrike">
                        <a:solidFill>
                          <a:srgbClr val="000000"/>
                        </a:solidFill>
                        <a:effectLst/>
                        <a:latin typeface="Times New Roman"/>
                      </a:endParaRPr>
                    </a:p>
                  </a:txBody>
                  <a:tcPr marL="9525" marR="9525" marT="9525" marB="0" anchor="ctr"/>
                </a:tc>
                <a:tc>
                  <a:txBody>
                    <a:bodyPr/>
                    <a:lstStyle/>
                    <a:p>
                      <a:pPr algn="r" fontAlgn="ctr"/>
                      <a:r>
                        <a:rPr lang="es-ES" sz="1200" u="none" strike="noStrike">
                          <a:effectLst/>
                        </a:rPr>
                        <a:t>39,22%</a:t>
                      </a:r>
                      <a:endParaRPr lang="es-ES" sz="1200" b="0" i="0" u="none" strike="noStrike">
                        <a:solidFill>
                          <a:srgbClr val="000000"/>
                        </a:solidFill>
                        <a:effectLst/>
                        <a:latin typeface="Times New Roman"/>
                      </a:endParaRPr>
                    </a:p>
                  </a:txBody>
                  <a:tcPr marL="9525" marR="9525" marT="9525" marB="0" anchor="ctr"/>
                </a:tc>
              </a:tr>
              <a:tr h="209550">
                <a:tc>
                  <a:txBody>
                    <a:bodyPr/>
                    <a:lstStyle/>
                    <a:p>
                      <a:pPr algn="l" fontAlgn="ctr"/>
                      <a:r>
                        <a:rPr lang="es-ES" sz="1200" u="none" strike="noStrike">
                          <a:effectLst/>
                        </a:rPr>
                        <a:t> </a:t>
                      </a:r>
                      <a:endParaRPr lang="es-ES" sz="1200" b="0" i="0" u="none" strike="noStrike">
                        <a:solidFill>
                          <a:srgbClr val="000000"/>
                        </a:solidFill>
                        <a:effectLst/>
                        <a:latin typeface="Times New Roman"/>
                      </a:endParaRPr>
                    </a:p>
                  </a:txBody>
                  <a:tcPr marL="9525" marR="9525" marT="9525" marB="0" anchor="ctr"/>
                </a:tc>
                <a:tc>
                  <a:txBody>
                    <a:bodyPr/>
                    <a:lstStyle/>
                    <a:p>
                      <a:pPr algn="l" fontAlgn="ctr"/>
                      <a:r>
                        <a:rPr lang="es-ES" sz="1200" b="1" u="none" strike="noStrike" dirty="0">
                          <a:effectLst/>
                        </a:rPr>
                        <a:t>TOTAL INGRESO</a:t>
                      </a:r>
                      <a:endParaRPr lang="es-ES" sz="1200" b="1" i="0" u="none" strike="noStrike" dirty="0">
                        <a:solidFill>
                          <a:srgbClr val="000000"/>
                        </a:solidFill>
                        <a:effectLst/>
                        <a:latin typeface="Times New Roman"/>
                      </a:endParaRPr>
                    </a:p>
                  </a:txBody>
                  <a:tcPr marL="9525" marR="9525" marT="9525" marB="0" anchor="ctr"/>
                </a:tc>
                <a:tc>
                  <a:txBody>
                    <a:bodyPr/>
                    <a:lstStyle/>
                    <a:p>
                      <a:pPr algn="r" fontAlgn="ctr"/>
                      <a:r>
                        <a:rPr lang="es-ES" sz="1200" b="1" u="none" strike="noStrike" dirty="0">
                          <a:effectLst/>
                        </a:rPr>
                        <a:t>100%</a:t>
                      </a:r>
                      <a:endParaRPr lang="es-ES" sz="1200" b="1" i="0" u="none" strike="noStrike" dirty="0">
                        <a:solidFill>
                          <a:srgbClr val="000000"/>
                        </a:solidFill>
                        <a:effectLst/>
                        <a:latin typeface="Times New Roman"/>
                      </a:endParaRPr>
                    </a:p>
                  </a:txBody>
                  <a:tcPr marL="9525" marR="9525" marT="9525" marB="0" anchor="ctr"/>
                </a:tc>
                <a:tc>
                  <a:txBody>
                    <a:bodyPr/>
                    <a:lstStyle/>
                    <a:p>
                      <a:pPr algn="r" fontAlgn="ctr"/>
                      <a:r>
                        <a:rPr lang="es-ES" sz="1200" b="1" u="none" strike="noStrike" dirty="0">
                          <a:effectLst/>
                        </a:rPr>
                        <a:t>100%</a:t>
                      </a:r>
                      <a:endParaRPr lang="es-ES" sz="1200" b="1" i="0" u="none" strike="noStrike" dirty="0">
                        <a:solidFill>
                          <a:srgbClr val="000000"/>
                        </a:solidFill>
                        <a:effectLst/>
                        <a:latin typeface="Times New Roman"/>
                      </a:endParaRPr>
                    </a:p>
                  </a:txBody>
                  <a:tcPr marL="9525" marR="9525" marT="9525" marB="0" anchor="ctr"/>
                </a:tc>
                <a:tc>
                  <a:txBody>
                    <a:bodyPr/>
                    <a:lstStyle/>
                    <a:p>
                      <a:pPr algn="r" fontAlgn="ctr"/>
                      <a:r>
                        <a:rPr lang="es-ES" sz="1200" b="1" u="none" strike="noStrike" dirty="0">
                          <a:effectLst/>
                        </a:rPr>
                        <a:t>100%</a:t>
                      </a:r>
                      <a:endParaRPr lang="es-ES" sz="1200" b="1" i="0" u="none" strike="noStrike" dirty="0">
                        <a:solidFill>
                          <a:srgbClr val="000000"/>
                        </a:solidFill>
                        <a:effectLst/>
                        <a:latin typeface="Times New Roman"/>
                      </a:endParaRPr>
                    </a:p>
                  </a:txBody>
                  <a:tcPr marL="9525" marR="9525" marT="9525" marB="0" anchor="ct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2331300188"/>
              </p:ext>
            </p:extLst>
          </p:nvPr>
        </p:nvGraphicFramePr>
        <p:xfrm>
          <a:off x="2195736" y="3789041"/>
          <a:ext cx="5414380" cy="1801468"/>
        </p:xfrm>
        <a:graphic>
          <a:graphicData uri="http://schemas.openxmlformats.org/drawingml/2006/table">
            <a:tbl>
              <a:tblPr firstRow="1" firstCol="1" bandRow="1">
                <a:tableStyleId>{21E4AEA4-8DFA-4A89-87EB-49C32662AFE0}</a:tableStyleId>
              </a:tblPr>
              <a:tblGrid>
                <a:gridCol w="617187"/>
                <a:gridCol w="2246248"/>
                <a:gridCol w="850315"/>
                <a:gridCol w="850315"/>
                <a:gridCol w="850315"/>
              </a:tblGrid>
              <a:tr h="270375">
                <a:tc>
                  <a:txBody>
                    <a:bodyPr/>
                    <a:lstStyle/>
                    <a:p>
                      <a:pPr algn="ctr">
                        <a:lnSpc>
                          <a:spcPct val="115000"/>
                        </a:lnSpc>
                        <a:spcAft>
                          <a:spcPts val="0"/>
                        </a:spcAft>
                      </a:pPr>
                      <a:r>
                        <a:rPr lang="es-ES" sz="1200" dirty="0">
                          <a:effectLst/>
                        </a:rPr>
                        <a:t>ODIGO</a:t>
                      </a:r>
                      <a:endParaRPr lang="es-ES"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a:effectLst/>
                        </a:rPr>
                        <a:t>DENOMINACION </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dirty="0" smtClean="0">
                          <a:effectLst/>
                        </a:rPr>
                        <a:t>2016</a:t>
                      </a:r>
                      <a:endParaRPr lang="es-ES"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200" dirty="0" smtClean="0">
                          <a:effectLst/>
                        </a:rPr>
                        <a:t>2017</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dirty="0" smtClean="0">
                          <a:effectLst/>
                        </a:rPr>
                        <a:t>2018</a:t>
                      </a:r>
                      <a:endParaRPr lang="es-ES" sz="1100" dirty="0">
                        <a:effectLst/>
                        <a:latin typeface="Calibri"/>
                        <a:ea typeface="Calibri"/>
                        <a:cs typeface="Times New Roman"/>
                      </a:endParaRPr>
                    </a:p>
                  </a:txBody>
                  <a:tcPr marL="44450" marR="44450" marT="0" marB="0" anchor="ctr"/>
                </a:tc>
              </a:tr>
              <a:tr h="270375">
                <a:tc>
                  <a:txBody>
                    <a:bodyPr/>
                    <a:lstStyle/>
                    <a:p>
                      <a:pPr>
                        <a:lnSpc>
                          <a:spcPct val="115000"/>
                        </a:lnSpc>
                        <a:spcAft>
                          <a:spcPts val="0"/>
                        </a:spcAft>
                      </a:pPr>
                      <a:r>
                        <a:rPr lang="es-ES" sz="1200">
                          <a:effectLst/>
                        </a:rPr>
                        <a:t>5</a:t>
                      </a:r>
                      <a:endParaRPr lang="es-ES"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200" dirty="0">
                          <a:effectLst/>
                        </a:rPr>
                        <a:t>GASTOS CORRIENTES</a:t>
                      </a:r>
                      <a:endParaRPr lang="es-ES" sz="1100" dirty="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200">
                          <a:effectLst/>
                        </a:rPr>
                        <a:t>15,86%</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a:effectLst/>
                        </a:rPr>
                        <a:t>11,71%</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a:effectLst/>
                        </a:rPr>
                        <a:t>8,46%</a:t>
                      </a:r>
                      <a:endParaRPr lang="es-ES" sz="1100">
                        <a:effectLst/>
                        <a:latin typeface="Calibri"/>
                        <a:ea typeface="Calibri"/>
                        <a:cs typeface="Times New Roman"/>
                      </a:endParaRPr>
                    </a:p>
                  </a:txBody>
                  <a:tcPr marL="44450" marR="44450" marT="0" marB="0" anchor="b"/>
                </a:tc>
              </a:tr>
              <a:tr h="270375">
                <a:tc>
                  <a:txBody>
                    <a:bodyPr/>
                    <a:lstStyle/>
                    <a:p>
                      <a:pPr>
                        <a:lnSpc>
                          <a:spcPct val="115000"/>
                        </a:lnSpc>
                        <a:spcAft>
                          <a:spcPts val="0"/>
                        </a:spcAft>
                      </a:pPr>
                      <a:r>
                        <a:rPr lang="es-ES" sz="1200">
                          <a:effectLst/>
                        </a:rPr>
                        <a:t>7</a:t>
                      </a:r>
                      <a:endParaRPr lang="es-ES"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200">
                          <a:effectLst/>
                        </a:rPr>
                        <a:t>GASTOS DE INVERSION </a:t>
                      </a:r>
                      <a:endParaRPr lang="es-ES"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200">
                          <a:effectLst/>
                        </a:rPr>
                        <a:t>74,97%</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a:effectLst/>
                        </a:rPr>
                        <a:t>81,51%</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a:effectLst/>
                        </a:rPr>
                        <a:t>86,64%</a:t>
                      </a:r>
                      <a:endParaRPr lang="es-ES" sz="1100">
                        <a:effectLst/>
                        <a:latin typeface="Calibri"/>
                        <a:ea typeface="Calibri"/>
                        <a:cs typeface="Times New Roman"/>
                      </a:endParaRPr>
                    </a:p>
                  </a:txBody>
                  <a:tcPr marL="44450" marR="44450" marT="0" marB="0" anchor="b"/>
                </a:tc>
              </a:tr>
              <a:tr h="270375">
                <a:tc>
                  <a:txBody>
                    <a:bodyPr/>
                    <a:lstStyle/>
                    <a:p>
                      <a:pPr>
                        <a:lnSpc>
                          <a:spcPct val="115000"/>
                        </a:lnSpc>
                        <a:spcAft>
                          <a:spcPts val="0"/>
                        </a:spcAft>
                      </a:pPr>
                      <a:r>
                        <a:rPr lang="es-ES" sz="1200">
                          <a:effectLst/>
                        </a:rPr>
                        <a:t>8</a:t>
                      </a:r>
                      <a:endParaRPr lang="es-ES"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200">
                          <a:effectLst/>
                        </a:rPr>
                        <a:t>GASTOS DE CAPITAL </a:t>
                      </a:r>
                      <a:endParaRPr lang="es-ES"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200">
                          <a:effectLst/>
                        </a:rPr>
                        <a:t>0,99%</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a:effectLst/>
                        </a:rPr>
                        <a:t>0,73%</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a:effectLst/>
                        </a:rPr>
                        <a:t>0,53%</a:t>
                      </a:r>
                      <a:endParaRPr lang="es-ES" sz="1100">
                        <a:effectLst/>
                        <a:latin typeface="Calibri"/>
                        <a:ea typeface="Calibri"/>
                        <a:cs typeface="Times New Roman"/>
                      </a:endParaRPr>
                    </a:p>
                  </a:txBody>
                  <a:tcPr marL="44450" marR="44450" marT="0" marB="0" anchor="b"/>
                </a:tc>
              </a:tr>
              <a:tr h="419357">
                <a:tc>
                  <a:txBody>
                    <a:bodyPr/>
                    <a:lstStyle/>
                    <a:p>
                      <a:pPr>
                        <a:lnSpc>
                          <a:spcPct val="115000"/>
                        </a:lnSpc>
                        <a:spcAft>
                          <a:spcPts val="0"/>
                        </a:spcAft>
                      </a:pPr>
                      <a:r>
                        <a:rPr lang="es-ES" sz="1200">
                          <a:effectLst/>
                        </a:rPr>
                        <a:t>9</a:t>
                      </a:r>
                      <a:endParaRPr lang="es-ES" sz="11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200">
                          <a:effectLst/>
                        </a:rPr>
                        <a:t>APLICACIÓN DEL FINANCIAMIENTO </a:t>
                      </a:r>
                      <a:endParaRPr lang="es-ES" sz="11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200">
                          <a:effectLst/>
                        </a:rPr>
                        <a:t>8,19%</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a:effectLst/>
                        </a:rPr>
                        <a:t>6,05%</a:t>
                      </a:r>
                      <a:endParaRPr lang="es-ES" sz="110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a:effectLst/>
                        </a:rPr>
                        <a:t>4,38%</a:t>
                      </a:r>
                      <a:endParaRPr lang="es-ES" sz="1100">
                        <a:effectLst/>
                        <a:latin typeface="Calibri"/>
                        <a:ea typeface="Calibri"/>
                        <a:cs typeface="Times New Roman"/>
                      </a:endParaRPr>
                    </a:p>
                  </a:txBody>
                  <a:tcPr marL="44450" marR="44450" marT="0" marB="0" anchor="b"/>
                </a:tc>
              </a:tr>
              <a:tr h="299344">
                <a:tc>
                  <a:txBody>
                    <a:bodyPr/>
                    <a:lstStyle/>
                    <a:p>
                      <a:pPr>
                        <a:lnSpc>
                          <a:spcPct val="115000"/>
                        </a:lnSpc>
                        <a:spcAft>
                          <a:spcPts val="0"/>
                        </a:spcAft>
                      </a:pPr>
                      <a:r>
                        <a:rPr lang="es-ES" sz="1200">
                          <a:effectLst/>
                        </a:rPr>
                        <a:t>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200" b="1">
                          <a:effectLst/>
                        </a:rPr>
                        <a:t>TOTAL</a:t>
                      </a:r>
                      <a:endParaRPr lang="es-ES" sz="1100" b="1">
                        <a:effectLst/>
                        <a:latin typeface="Calibri"/>
                        <a:ea typeface="Calibri"/>
                        <a:cs typeface="Times New Roman"/>
                      </a:endParaRPr>
                    </a:p>
                  </a:txBody>
                  <a:tcPr marL="44450" marR="44450" marT="0" marB="0" anchor="b"/>
                </a:tc>
                <a:tc>
                  <a:txBody>
                    <a:bodyPr/>
                    <a:lstStyle/>
                    <a:p>
                      <a:pPr algn="r">
                        <a:lnSpc>
                          <a:spcPct val="115000"/>
                        </a:lnSpc>
                        <a:spcAft>
                          <a:spcPts val="0"/>
                        </a:spcAft>
                      </a:pPr>
                      <a:r>
                        <a:rPr lang="es-ES" sz="1200" b="1">
                          <a:effectLst/>
                        </a:rPr>
                        <a:t>100%</a:t>
                      </a:r>
                      <a:endParaRPr lang="es-ES" sz="1100" b="1">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200" b="1">
                          <a:effectLst/>
                        </a:rPr>
                        <a:t>100%</a:t>
                      </a:r>
                      <a:endParaRPr lang="es-ES" sz="1100" b="1">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200" b="1" dirty="0">
                          <a:effectLst/>
                        </a:rPr>
                        <a:t>100%</a:t>
                      </a:r>
                      <a:endParaRPr lang="es-ES" sz="1100" b="1"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17197417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811" t="36928" r="14021" b="15347"/>
          <a:stretch/>
        </p:blipFill>
        <p:spPr bwMode="auto">
          <a:xfrm>
            <a:off x="251520" y="1196753"/>
            <a:ext cx="8609145" cy="3491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2 Conector recto"/>
          <p:cNvCxnSpPr/>
          <p:nvPr/>
        </p:nvCxnSpPr>
        <p:spPr>
          <a:xfrm>
            <a:off x="307620" y="4687911"/>
            <a:ext cx="84969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1086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t>CONCLUSIONES</a:t>
            </a:r>
            <a:endParaRPr lang="es-ES" b="1" dirty="0"/>
          </a:p>
        </p:txBody>
      </p:sp>
      <p:sp>
        <p:nvSpPr>
          <p:cNvPr id="3" name="2 Marcador de contenido"/>
          <p:cNvSpPr>
            <a:spLocks noGrp="1"/>
          </p:cNvSpPr>
          <p:nvPr>
            <p:ph idx="1"/>
          </p:nvPr>
        </p:nvSpPr>
        <p:spPr/>
        <p:txBody>
          <a:bodyPr>
            <a:normAutofit/>
          </a:bodyPr>
          <a:lstStyle/>
          <a:p>
            <a:pPr marL="0" lvl="0" indent="0" algn="just">
              <a:buNone/>
            </a:pPr>
            <a:r>
              <a:rPr lang="es-EC" sz="2000" dirty="0" smtClean="0"/>
              <a:t>El </a:t>
            </a:r>
            <a:r>
              <a:rPr lang="es-EC" sz="2000" dirty="0"/>
              <a:t>alto nivel de gestión de las autoridades del GAD, ha permito mejorar las condiciones de vida de los habitantes de la parroquia, considerando además las buenas relaciones con los otros GAD Municipal y Provincial, permitirá en mediano o largo plazo mejorar la dotación de infraestructura públicas, el mejoramiento de la vialidad, los sistemas agroforestales, </a:t>
            </a:r>
            <a:r>
              <a:rPr lang="es-EC" sz="2000" dirty="0" smtClean="0"/>
              <a:t>para </a:t>
            </a:r>
            <a:r>
              <a:rPr lang="es-EC" sz="2000" dirty="0"/>
              <a:t>mejorar la producción agropecuarios, el fomento de la </a:t>
            </a:r>
            <a:r>
              <a:rPr lang="es-EC" sz="2000" dirty="0" err="1"/>
              <a:t>asociatividad</a:t>
            </a:r>
            <a:r>
              <a:rPr lang="es-EC" sz="2000" dirty="0"/>
              <a:t> de productores e industriales de la parroquia y el fortalecimiento organizativo deben ser las líneas de acción en las que trabaje el GAD Parroquial.   </a:t>
            </a:r>
            <a:endParaRPr lang="es-ES" sz="2000" dirty="0"/>
          </a:p>
          <a:p>
            <a:pPr marL="0" indent="0" algn="just">
              <a:buNone/>
            </a:pPr>
            <a:r>
              <a:rPr lang="es-EC" sz="2000" dirty="0"/>
              <a:t> </a:t>
            </a:r>
            <a:endParaRPr lang="es-ES" sz="2000" dirty="0"/>
          </a:p>
          <a:p>
            <a:pPr marL="0" indent="0">
              <a:buNone/>
            </a:pPr>
            <a:endParaRPr lang="es-ES" dirty="0"/>
          </a:p>
        </p:txBody>
      </p:sp>
    </p:spTree>
    <p:extLst>
      <p:ext uri="{BB962C8B-B14F-4D97-AF65-F5344CB8AC3E}">
        <p14:creationId xmlns:p14="http://schemas.microsoft.com/office/powerpoint/2010/main" val="38967731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ctr">
              <a:buNone/>
            </a:pPr>
            <a:r>
              <a:rPr lang="es-ES" sz="12000" b="1" dirty="0" smtClean="0">
                <a:latin typeface="Freestyle Script" pitchFamily="66" charset="0"/>
              </a:rPr>
              <a:t>GRACIAS POR SU ATENCIÓN</a:t>
            </a:r>
            <a:endParaRPr lang="es-ES" sz="12000" b="1" dirty="0">
              <a:latin typeface="Freestyle Script" pitchFamily="66" charset="0"/>
            </a:endParaRPr>
          </a:p>
        </p:txBody>
      </p:sp>
    </p:spTree>
    <p:extLst>
      <p:ext uri="{BB962C8B-B14F-4D97-AF65-F5344CB8AC3E}">
        <p14:creationId xmlns:p14="http://schemas.microsoft.com/office/powerpoint/2010/main" val="212434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548680"/>
            <a:ext cx="7776864" cy="864096"/>
          </a:xfrm>
        </p:spPr>
        <p:txBody>
          <a:bodyPr>
            <a:normAutofit/>
          </a:bodyPr>
          <a:lstStyle/>
          <a:p>
            <a:pPr marL="0" indent="0" algn="ctr">
              <a:buNone/>
            </a:pPr>
            <a:r>
              <a:rPr lang="es-ES" sz="2500" b="1" dirty="0" smtClean="0">
                <a:solidFill>
                  <a:srgbClr val="002060"/>
                </a:solidFill>
                <a:latin typeface="Verdana" pitchFamily="34" charset="0"/>
              </a:rPr>
              <a:t>PLANTEAMIENTO Y FORMULACIÓN DEL PROBLEMA</a:t>
            </a:r>
            <a:r>
              <a:rPr lang="es-ES" sz="2000" b="1" dirty="0" smtClean="0">
                <a:solidFill>
                  <a:srgbClr val="002060"/>
                </a:solidFill>
              </a:rPr>
              <a:t>:</a:t>
            </a:r>
          </a:p>
          <a:p>
            <a:pPr marL="0" indent="0" algn="ctr">
              <a:buNone/>
            </a:pPr>
            <a:endParaRPr lang="es-ES" sz="2500" dirty="0" smtClean="0"/>
          </a:p>
        </p:txBody>
      </p:sp>
      <p:graphicFrame>
        <p:nvGraphicFramePr>
          <p:cNvPr id="10" name="9 Diagrama"/>
          <p:cNvGraphicFramePr/>
          <p:nvPr>
            <p:extLst>
              <p:ext uri="{D42A27DB-BD31-4B8C-83A1-F6EECF244321}">
                <p14:modId xmlns:p14="http://schemas.microsoft.com/office/powerpoint/2010/main" val="2654142765"/>
              </p:ext>
            </p:extLst>
          </p:nvPr>
        </p:nvGraphicFramePr>
        <p:xfrm>
          <a:off x="467544" y="1700808"/>
          <a:ext cx="856895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6034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971600" y="476672"/>
            <a:ext cx="7776864"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s-ES" sz="2000" b="1" dirty="0" smtClean="0">
              <a:solidFill>
                <a:srgbClr val="002060"/>
              </a:solidFill>
            </a:endParaRPr>
          </a:p>
          <a:p>
            <a:pPr marL="0" indent="0" algn="ctr">
              <a:buFont typeface="Arial" pitchFamily="34" charset="0"/>
              <a:buNone/>
            </a:pPr>
            <a:endParaRPr lang="es-ES" sz="2500" dirty="0" smtClean="0"/>
          </a:p>
        </p:txBody>
      </p:sp>
      <p:sp>
        <p:nvSpPr>
          <p:cNvPr id="5" name="2 Marcador de contenido"/>
          <p:cNvSpPr txBox="1">
            <a:spLocks/>
          </p:cNvSpPr>
          <p:nvPr/>
        </p:nvSpPr>
        <p:spPr>
          <a:xfrm>
            <a:off x="611560" y="197024"/>
            <a:ext cx="7776864"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ES" sz="2500" b="1" dirty="0" smtClean="0">
                <a:solidFill>
                  <a:srgbClr val="002060"/>
                </a:solidFill>
                <a:latin typeface="Verdana" pitchFamily="34" charset="0"/>
              </a:rPr>
              <a:t>OBJETIVOS</a:t>
            </a:r>
            <a:endParaRPr lang="es-ES" sz="2000" b="1" dirty="0" smtClean="0">
              <a:solidFill>
                <a:srgbClr val="002060"/>
              </a:solidFill>
            </a:endParaRPr>
          </a:p>
          <a:p>
            <a:pPr marL="0" indent="0" algn="ctr">
              <a:buFont typeface="Arial" pitchFamily="34" charset="0"/>
              <a:buNone/>
            </a:pPr>
            <a:endParaRPr lang="es-ES" sz="2500" dirty="0" smtClean="0"/>
          </a:p>
        </p:txBody>
      </p:sp>
      <p:sp>
        <p:nvSpPr>
          <p:cNvPr id="11" name="10 Marcador de contenido"/>
          <p:cNvSpPr>
            <a:spLocks noGrp="1"/>
          </p:cNvSpPr>
          <p:nvPr>
            <p:ph idx="1"/>
          </p:nvPr>
        </p:nvSpPr>
        <p:spPr>
          <a:xfrm>
            <a:off x="457200" y="1639341"/>
            <a:ext cx="8229600" cy="4525963"/>
          </a:xfrm>
        </p:spPr>
        <p:txBody>
          <a:bodyPr>
            <a:normAutofit fontScale="85000" lnSpcReduction="20000"/>
          </a:bodyPr>
          <a:lstStyle/>
          <a:p>
            <a:pPr algn="just"/>
            <a:r>
              <a:rPr lang="es-ES" b="1" dirty="0" smtClean="0"/>
              <a:t>General: </a:t>
            </a:r>
          </a:p>
          <a:p>
            <a:pPr marL="0" indent="0" algn="just">
              <a:buNone/>
            </a:pPr>
            <a:r>
              <a:rPr lang="es-EC" dirty="0" smtClean="0"/>
              <a:t>Diseñar </a:t>
            </a:r>
            <a:r>
              <a:rPr lang="es-EC" dirty="0"/>
              <a:t>un modelo de Gestión Financiera para el Gobierno Autónomo Descentralizado </a:t>
            </a:r>
            <a:r>
              <a:rPr lang="es-EC" dirty="0" smtClean="0"/>
              <a:t>Parroquial Rural </a:t>
            </a:r>
            <a:r>
              <a:rPr lang="es-EC" dirty="0"/>
              <a:t>“Picaihua”. </a:t>
            </a:r>
            <a:endParaRPr lang="es-EC" dirty="0" smtClean="0"/>
          </a:p>
          <a:p>
            <a:pPr algn="just"/>
            <a:r>
              <a:rPr lang="es-ES" b="1" dirty="0" smtClean="0"/>
              <a:t>Específicos</a:t>
            </a:r>
            <a:r>
              <a:rPr lang="es-ES" dirty="0" smtClean="0"/>
              <a:t>: </a:t>
            </a:r>
          </a:p>
          <a:p>
            <a:pPr lvl="2" algn="just">
              <a:buFont typeface="Wingdings" pitchFamily="2" charset="2"/>
              <a:buChar char="Ø"/>
            </a:pPr>
            <a:r>
              <a:rPr lang="es-EC" dirty="0" smtClean="0"/>
              <a:t>Analizar </a:t>
            </a:r>
            <a:r>
              <a:rPr lang="es-EC" dirty="0"/>
              <a:t>la situación actual en la que se encuentra el GAD </a:t>
            </a:r>
            <a:endParaRPr lang="es-EC" dirty="0" smtClean="0"/>
          </a:p>
          <a:p>
            <a:pPr lvl="2" algn="just">
              <a:buFont typeface="Wingdings" pitchFamily="2" charset="2"/>
              <a:buChar char="Ø"/>
            </a:pPr>
            <a:r>
              <a:rPr lang="es-EC" dirty="0" smtClean="0"/>
              <a:t>Analizar </a:t>
            </a:r>
            <a:r>
              <a:rPr lang="es-EC" dirty="0" smtClean="0"/>
              <a:t>la ejecución presupuestaria  del GAD </a:t>
            </a:r>
            <a:r>
              <a:rPr lang="es-EC" dirty="0" err="1" smtClean="0"/>
              <a:t>Picaihua</a:t>
            </a:r>
            <a:r>
              <a:rPr lang="es-EC" dirty="0" smtClean="0"/>
              <a:t> con el uso de herramientas financieras para establecer riesgos y fortalezas financieras</a:t>
            </a:r>
            <a:endParaRPr lang="es-ES" dirty="0" smtClean="0"/>
          </a:p>
          <a:p>
            <a:pPr lvl="2" algn="just">
              <a:buFont typeface="Wingdings" pitchFamily="2" charset="2"/>
              <a:buChar char="Ø"/>
            </a:pPr>
            <a:r>
              <a:rPr lang="es-ES" dirty="0" smtClean="0"/>
              <a:t>Evaluar </a:t>
            </a:r>
            <a:r>
              <a:rPr lang="es-ES" dirty="0"/>
              <a:t>y diagnosticar a través de métodos financieros al </a:t>
            </a:r>
            <a:r>
              <a:rPr lang="es-ES" dirty="0" smtClean="0"/>
              <a:t>GAD Picaihua </a:t>
            </a:r>
            <a:endParaRPr lang="es-ES" dirty="0"/>
          </a:p>
          <a:p>
            <a:pPr lvl="2" algn="just">
              <a:buFont typeface="Wingdings" pitchFamily="2" charset="2"/>
              <a:buChar char="Ø"/>
            </a:pPr>
            <a:r>
              <a:rPr lang="es-EC" dirty="0"/>
              <a:t>Elaborar un Modelo de Gestión Financiera del GAD Picaihua.</a:t>
            </a:r>
            <a:endParaRPr lang="es-ES" dirty="0"/>
          </a:p>
          <a:p>
            <a:pPr lvl="2" algn="just">
              <a:buFont typeface="Wingdings" pitchFamily="2" charset="2"/>
              <a:buChar char="Ø"/>
            </a:pPr>
            <a:r>
              <a:rPr lang="es-EC" dirty="0"/>
              <a:t>Emitir conclusiones y recomendaciones de aplicabilidad del modelo financiero propuesto de acuerdo al análisis </a:t>
            </a:r>
            <a:r>
              <a:rPr lang="es-EC" dirty="0" smtClean="0"/>
              <a:t>efectuado. </a:t>
            </a:r>
            <a:endParaRPr lang="es-ES" dirty="0"/>
          </a:p>
          <a:p>
            <a:pPr lvl="2" algn="just"/>
            <a:endParaRPr lang="es-ES" dirty="0"/>
          </a:p>
          <a:p>
            <a:pPr marL="0" indent="0" algn="just">
              <a:buNone/>
            </a:pPr>
            <a:endParaRPr lang="es-ES" dirty="0"/>
          </a:p>
        </p:txBody>
      </p:sp>
    </p:spTree>
    <p:extLst>
      <p:ext uri="{BB962C8B-B14F-4D97-AF65-F5344CB8AC3E}">
        <p14:creationId xmlns:p14="http://schemas.microsoft.com/office/powerpoint/2010/main" val="3505405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000" b="1" dirty="0" smtClean="0"/>
              <a:t>GOBIERNO AUTÓNOMO DESCENTRALIZADO PARROQUIAL RURAL PICAIHUA</a:t>
            </a:r>
            <a:endParaRPr lang="es-ES" sz="3000" b="1" dirty="0"/>
          </a:p>
        </p:txBody>
      </p:sp>
      <p:sp>
        <p:nvSpPr>
          <p:cNvPr id="3" name="2 Marcador de contenido"/>
          <p:cNvSpPr>
            <a:spLocks noGrp="1"/>
          </p:cNvSpPr>
          <p:nvPr>
            <p:ph idx="1"/>
          </p:nvPr>
        </p:nvSpPr>
        <p:spPr>
          <a:xfrm>
            <a:off x="2411760" y="1628800"/>
            <a:ext cx="5256584" cy="792088"/>
          </a:xfrm>
        </p:spPr>
        <p:txBody>
          <a:bodyPr>
            <a:normAutofit fontScale="85000" lnSpcReduction="20000"/>
          </a:bodyPr>
          <a:lstStyle/>
          <a:p>
            <a:pPr marL="0" indent="0" algn="ctr">
              <a:buNone/>
            </a:pPr>
            <a:r>
              <a:rPr lang="es-ES" b="1" dirty="0">
                <a:solidFill>
                  <a:srgbClr val="002060"/>
                </a:solidFill>
                <a:latin typeface="Verdana" pitchFamily="34" charset="0"/>
              </a:rPr>
              <a:t>ANTECEDENTES </a:t>
            </a:r>
            <a:r>
              <a:rPr lang="es-ES" b="1" dirty="0" smtClean="0">
                <a:solidFill>
                  <a:srgbClr val="002060"/>
                </a:solidFill>
                <a:latin typeface="Verdana" pitchFamily="34" charset="0"/>
              </a:rPr>
              <a:t> GENERALES</a:t>
            </a:r>
            <a:endParaRPr lang="es-ES" b="1" dirty="0">
              <a:solidFill>
                <a:srgbClr val="C00000"/>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570471"/>
            <a:ext cx="3672408" cy="3420627"/>
          </a:xfrm>
          <a:prstGeom prst="rect">
            <a:avLst/>
          </a:prstGeom>
        </p:spPr>
      </p:pic>
      <p:pic>
        <p:nvPicPr>
          <p:cNvPr id="6" name="5 Imagen"/>
          <p:cNvPicPr/>
          <p:nvPr/>
        </p:nvPicPr>
        <p:blipFill rotWithShape="1">
          <a:blip r:embed="rId3"/>
          <a:srcRect l="13780" t="17156" r="68898" b="54835"/>
          <a:stretch/>
        </p:blipFill>
        <p:spPr bwMode="auto">
          <a:xfrm>
            <a:off x="5220072" y="2570472"/>
            <a:ext cx="3230472" cy="34206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46614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0000" lnSpcReduction="20000"/>
          </a:bodyPr>
          <a:lstStyle/>
          <a:p>
            <a:pPr algn="just">
              <a:buFont typeface="Wingdings" pitchFamily="2" charset="2"/>
              <a:buChar char="Ø"/>
            </a:pPr>
            <a:r>
              <a:rPr lang="es-EC" b="1" dirty="0" smtClean="0"/>
              <a:t>Misión  </a:t>
            </a:r>
            <a:r>
              <a:rPr lang="es-EC" dirty="0" smtClean="0"/>
              <a:t>Descentralizar </a:t>
            </a:r>
            <a:r>
              <a:rPr lang="es-EC" dirty="0"/>
              <a:t>las actividades de desarrollo parroquial,  facilitar, </a:t>
            </a:r>
            <a:r>
              <a:rPr lang="es-EC" dirty="0" smtClean="0"/>
              <a:t>promover, </a:t>
            </a:r>
            <a:r>
              <a:rPr lang="es-EC" dirty="0"/>
              <a:t>procesos y propuestas de desarrollo social sostenibles que nacen de la comunidad. </a:t>
            </a:r>
            <a:endParaRPr lang="es-ES" dirty="0"/>
          </a:p>
          <a:p>
            <a:pPr algn="just">
              <a:buFont typeface="Wingdings" pitchFamily="2" charset="2"/>
              <a:buChar char="Ø"/>
            </a:pPr>
            <a:r>
              <a:rPr lang="es-EC" b="1" dirty="0" smtClean="0"/>
              <a:t> </a:t>
            </a:r>
            <a:r>
              <a:rPr lang="es-EC" b="1" dirty="0"/>
              <a:t>Visión </a:t>
            </a:r>
            <a:r>
              <a:rPr lang="es-EC" b="1" dirty="0" smtClean="0"/>
              <a:t>: </a:t>
            </a:r>
            <a:r>
              <a:rPr lang="es-EC" dirty="0" smtClean="0"/>
              <a:t>Ser </a:t>
            </a:r>
            <a:r>
              <a:rPr lang="es-EC" dirty="0"/>
              <a:t>una </a:t>
            </a:r>
            <a:r>
              <a:rPr lang="es-EC" dirty="0" smtClean="0"/>
              <a:t>institución respetada</a:t>
            </a:r>
            <a:r>
              <a:rPr lang="es-EC" dirty="0"/>
              <a:t>, con los recursos necesarios para poder trabajar y gestionar  obras y proyectos, es decir brindar eficiente servicio a la comunidad en general</a:t>
            </a:r>
            <a:r>
              <a:rPr lang="es-EC" dirty="0" smtClean="0"/>
              <a:t>.</a:t>
            </a:r>
            <a:endParaRPr lang="es-ES" dirty="0"/>
          </a:p>
          <a:p>
            <a:pPr algn="just">
              <a:buFont typeface="Wingdings" pitchFamily="2" charset="2"/>
              <a:buChar char="Ø"/>
            </a:pPr>
            <a:r>
              <a:rPr lang="es-EC" b="1" dirty="0" smtClean="0"/>
              <a:t>  </a:t>
            </a:r>
            <a:r>
              <a:rPr lang="es-EC" b="1" dirty="0"/>
              <a:t>Objetivo </a:t>
            </a:r>
            <a:r>
              <a:rPr lang="es-EC" b="1" dirty="0" smtClean="0"/>
              <a:t>Estratégico: </a:t>
            </a:r>
            <a:r>
              <a:rPr lang="es-EC" dirty="0" smtClean="0"/>
              <a:t>Lograr </a:t>
            </a:r>
            <a:r>
              <a:rPr lang="es-EC" dirty="0"/>
              <a:t>que </a:t>
            </a:r>
            <a:r>
              <a:rPr lang="es-EC" dirty="0" err="1"/>
              <a:t>Picaihua</a:t>
            </a:r>
            <a:r>
              <a:rPr lang="es-EC" dirty="0"/>
              <a:t>, sea un territorio integrado e interconectado, con acceso a servicios básicos de calidad, de alta productividad agropecuaria e industrial, respetando la identidad cultural, con espacios recreativos que promueven las actividades deportivas y culturales, garantizando el uso sustentable del suelo, del agua y de los recursos naturales para generar oportunidades de trabajo equitativo, solidario y sostenible.</a:t>
            </a:r>
            <a:endParaRPr lang="es-ES" dirty="0"/>
          </a:p>
          <a:p>
            <a:pPr marL="0" indent="0">
              <a:buNone/>
            </a:pPr>
            <a:r>
              <a:rPr lang="es-ES" dirty="0" smtClean="0"/>
              <a:t> </a:t>
            </a:r>
            <a:endParaRPr lang="es-ES" dirty="0"/>
          </a:p>
        </p:txBody>
      </p:sp>
      <p:sp>
        <p:nvSpPr>
          <p:cNvPr id="4" name="1 Título"/>
          <p:cNvSpPr>
            <a:spLocks noGrp="1"/>
          </p:cNvSpPr>
          <p:nvPr>
            <p:ph type="title"/>
          </p:nvPr>
        </p:nvSpPr>
        <p:spPr>
          <a:xfrm>
            <a:off x="457200" y="274638"/>
            <a:ext cx="8229600" cy="1143000"/>
          </a:xfrm>
        </p:spPr>
        <p:txBody>
          <a:bodyPr/>
          <a:lstStyle/>
          <a:p>
            <a:r>
              <a:rPr lang="es-EC" b="1" dirty="0" smtClean="0"/>
              <a:t>FILOSOFÍA </a:t>
            </a:r>
            <a:endParaRPr lang="es-ES" dirty="0"/>
          </a:p>
        </p:txBody>
      </p:sp>
    </p:spTree>
    <p:extLst>
      <p:ext uri="{BB962C8B-B14F-4D97-AF65-F5344CB8AC3E}">
        <p14:creationId xmlns:p14="http://schemas.microsoft.com/office/powerpoint/2010/main" val="1873843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2224" y="1061120"/>
            <a:ext cx="8640960" cy="5368056"/>
          </a:xfrm>
        </p:spPr>
        <p:txBody>
          <a:bodyPr>
            <a:normAutofit/>
          </a:bodyPr>
          <a:lstStyle/>
          <a:p>
            <a:pPr marL="0" indent="0">
              <a:buNone/>
            </a:pPr>
            <a:r>
              <a:rPr lang="es-ES" b="1" dirty="0" smtClean="0"/>
              <a:t>FACTORES EXTERNOS</a:t>
            </a:r>
          </a:p>
          <a:p>
            <a:pPr>
              <a:buFont typeface="Wingdings" pitchFamily="2" charset="2"/>
              <a:buChar char="Ø"/>
            </a:pPr>
            <a:r>
              <a:rPr lang="es-ES" sz="2500" b="1" dirty="0" smtClean="0"/>
              <a:t>Inflación </a:t>
            </a:r>
          </a:p>
          <a:p>
            <a:pPr>
              <a:buFont typeface="Wingdings" pitchFamily="2" charset="2"/>
              <a:buChar char="Ø"/>
            </a:pPr>
            <a:endParaRPr lang="es-ES" sz="2500" b="1" dirty="0"/>
          </a:p>
          <a:p>
            <a:pPr>
              <a:buFont typeface="Wingdings" pitchFamily="2" charset="2"/>
              <a:buChar char="Ø"/>
            </a:pPr>
            <a:endParaRPr lang="es-ES" sz="2500" b="1" dirty="0" smtClean="0"/>
          </a:p>
          <a:p>
            <a:pPr>
              <a:buFont typeface="Wingdings" pitchFamily="2" charset="2"/>
              <a:buChar char="Ø"/>
            </a:pPr>
            <a:endParaRPr lang="es-ES" sz="2500" b="1" dirty="0"/>
          </a:p>
          <a:p>
            <a:pPr>
              <a:buFont typeface="Wingdings" pitchFamily="2" charset="2"/>
              <a:buChar char="Ø"/>
            </a:pPr>
            <a:endParaRPr lang="es-ES" sz="2500" b="1" dirty="0" smtClean="0"/>
          </a:p>
          <a:p>
            <a:pPr marL="0" indent="0">
              <a:buNone/>
            </a:pPr>
            <a:endParaRPr lang="es-ES" sz="2500" b="1" dirty="0" smtClean="0"/>
          </a:p>
          <a:p>
            <a:pPr>
              <a:buFont typeface="Wingdings" pitchFamily="2" charset="2"/>
              <a:buChar char="Ø"/>
            </a:pPr>
            <a:r>
              <a:rPr lang="es-ES" sz="2500" b="1" dirty="0" smtClean="0"/>
              <a:t> Producto Interno Bruto -PIB</a:t>
            </a:r>
            <a:endParaRPr lang="es-ES" sz="2500" b="1" dirty="0"/>
          </a:p>
          <a:p>
            <a:pPr marL="0" indent="0">
              <a:buNone/>
            </a:pPr>
            <a:endParaRPr lang="es-ES" sz="2500" b="1" dirty="0"/>
          </a:p>
        </p:txBody>
      </p:sp>
      <p:sp>
        <p:nvSpPr>
          <p:cNvPr id="4" name="2 Marcador de contenido"/>
          <p:cNvSpPr txBox="1">
            <a:spLocks/>
          </p:cNvSpPr>
          <p:nvPr/>
        </p:nvSpPr>
        <p:spPr>
          <a:xfrm>
            <a:off x="611560" y="197024"/>
            <a:ext cx="7776864" cy="86409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800" b="1" dirty="0">
                <a:solidFill>
                  <a:srgbClr val="002060"/>
                </a:solidFill>
                <a:latin typeface="Verdana" pitchFamily="34" charset="0"/>
              </a:rPr>
              <a:t>ANALISIS SITUACIONAL GAD PICAIHUA </a:t>
            </a:r>
          </a:p>
        </p:txBody>
      </p:sp>
      <p:graphicFrame>
        <p:nvGraphicFramePr>
          <p:cNvPr id="7" name="6 Tabla"/>
          <p:cNvGraphicFramePr>
            <a:graphicFrameLocks noGrp="1"/>
          </p:cNvGraphicFramePr>
          <p:nvPr>
            <p:extLst>
              <p:ext uri="{D42A27DB-BD31-4B8C-83A1-F6EECF244321}">
                <p14:modId xmlns:p14="http://schemas.microsoft.com/office/powerpoint/2010/main" val="4180010575"/>
              </p:ext>
            </p:extLst>
          </p:nvPr>
        </p:nvGraphicFramePr>
        <p:xfrm>
          <a:off x="635100" y="2276872"/>
          <a:ext cx="2307084" cy="936104"/>
        </p:xfrm>
        <a:graphic>
          <a:graphicData uri="http://schemas.openxmlformats.org/drawingml/2006/table">
            <a:tbl>
              <a:tblPr firstRow="1" firstCol="1" bandRow="1">
                <a:tableStyleId>{21E4AEA4-8DFA-4A89-87EB-49C32662AFE0}</a:tableStyleId>
              </a:tblPr>
              <a:tblGrid>
                <a:gridCol w="1135611"/>
                <a:gridCol w="1171473"/>
              </a:tblGrid>
              <a:tr h="561662">
                <a:tc>
                  <a:txBody>
                    <a:bodyPr/>
                    <a:lstStyle/>
                    <a:p>
                      <a:pPr algn="ctr">
                        <a:lnSpc>
                          <a:spcPct val="115000"/>
                        </a:lnSpc>
                        <a:spcAft>
                          <a:spcPts val="0"/>
                        </a:spcAft>
                      </a:pPr>
                      <a:r>
                        <a:rPr lang="es-EC" sz="1000" dirty="0">
                          <a:effectLst/>
                        </a:rPr>
                        <a:t>      PERIODO  </a:t>
                      </a:r>
                      <a:endParaRPr lang="es-ES" sz="10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dirty="0">
                          <a:effectLst/>
                        </a:rPr>
                        <a:t>PORCENTAJE DE </a:t>
                      </a:r>
                      <a:br>
                        <a:rPr lang="es-EC" sz="1000" dirty="0">
                          <a:effectLst/>
                        </a:rPr>
                      </a:br>
                      <a:r>
                        <a:rPr lang="es-EC" sz="1000" dirty="0">
                          <a:effectLst/>
                        </a:rPr>
                        <a:t>INFLACIÓN</a:t>
                      </a:r>
                      <a:br>
                        <a:rPr lang="es-EC" sz="1000" dirty="0">
                          <a:effectLst/>
                        </a:rPr>
                      </a:br>
                      <a:r>
                        <a:rPr lang="es-EC" sz="1000" dirty="0">
                          <a:effectLst/>
                        </a:rPr>
                        <a:t>ANUAL</a:t>
                      </a:r>
                      <a:endParaRPr lang="es-ES" sz="1000" dirty="0">
                        <a:effectLst/>
                        <a:latin typeface="Calibri"/>
                        <a:ea typeface="Calibri"/>
                        <a:cs typeface="Times New Roman"/>
                      </a:endParaRPr>
                    </a:p>
                  </a:txBody>
                  <a:tcPr marL="44450" marR="44450" marT="0" marB="0" anchor="b"/>
                </a:tc>
              </a:tr>
              <a:tr h="187221">
                <a:tc>
                  <a:txBody>
                    <a:bodyPr/>
                    <a:lstStyle/>
                    <a:p>
                      <a:pPr algn="ctr">
                        <a:lnSpc>
                          <a:spcPct val="115000"/>
                        </a:lnSpc>
                        <a:spcAft>
                          <a:spcPts val="0"/>
                        </a:spcAft>
                      </a:pPr>
                      <a:r>
                        <a:rPr lang="es-EC" sz="1000">
                          <a:effectLst/>
                        </a:rPr>
                        <a:t>Año 2013</a:t>
                      </a:r>
                      <a:endParaRPr lang="es-ES"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a:effectLst/>
                        </a:rPr>
                        <a:t>2,7</a:t>
                      </a:r>
                      <a:endParaRPr lang="es-ES" sz="1000">
                        <a:effectLst/>
                        <a:latin typeface="Calibri"/>
                        <a:ea typeface="Calibri"/>
                        <a:cs typeface="Times New Roman"/>
                      </a:endParaRPr>
                    </a:p>
                  </a:txBody>
                  <a:tcPr marL="44450" marR="44450" marT="0" marB="0" anchor="b"/>
                </a:tc>
              </a:tr>
              <a:tr h="187221">
                <a:tc>
                  <a:txBody>
                    <a:bodyPr/>
                    <a:lstStyle/>
                    <a:p>
                      <a:pPr algn="ctr">
                        <a:lnSpc>
                          <a:spcPct val="115000"/>
                        </a:lnSpc>
                        <a:spcAft>
                          <a:spcPts val="0"/>
                        </a:spcAft>
                      </a:pPr>
                      <a:r>
                        <a:rPr lang="es-EC" sz="1000">
                          <a:effectLst/>
                        </a:rPr>
                        <a:t>Año 2014</a:t>
                      </a:r>
                      <a:endParaRPr lang="es-ES"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dirty="0">
                          <a:effectLst/>
                        </a:rPr>
                        <a:t>3,67</a:t>
                      </a:r>
                      <a:endParaRPr lang="es-ES" sz="1000" dirty="0">
                        <a:effectLst/>
                        <a:latin typeface="Calibri"/>
                        <a:ea typeface="Calibri"/>
                        <a:cs typeface="Times New Roman"/>
                      </a:endParaRPr>
                    </a:p>
                  </a:txBody>
                  <a:tcPr marL="44450" marR="44450" marT="0" marB="0" anchor="b"/>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1192216695"/>
              </p:ext>
            </p:extLst>
          </p:nvPr>
        </p:nvGraphicFramePr>
        <p:xfrm>
          <a:off x="827584" y="5013175"/>
          <a:ext cx="2232248" cy="1080121"/>
        </p:xfrm>
        <a:graphic>
          <a:graphicData uri="http://schemas.openxmlformats.org/drawingml/2006/table">
            <a:tbl>
              <a:tblPr firstRow="1" firstCol="1" bandRow="1">
                <a:tableStyleId>{21E4AEA4-8DFA-4A89-87EB-49C32662AFE0}</a:tableStyleId>
              </a:tblPr>
              <a:tblGrid>
                <a:gridCol w="1098775"/>
                <a:gridCol w="1133473"/>
              </a:tblGrid>
              <a:tr h="439013">
                <a:tc>
                  <a:txBody>
                    <a:bodyPr/>
                    <a:lstStyle/>
                    <a:p>
                      <a:pPr algn="ctr">
                        <a:lnSpc>
                          <a:spcPct val="115000"/>
                        </a:lnSpc>
                        <a:spcAft>
                          <a:spcPts val="0"/>
                        </a:spcAft>
                      </a:pPr>
                      <a:r>
                        <a:rPr lang="es-EC" sz="1200" dirty="0">
                          <a:effectLst/>
                        </a:rPr>
                        <a:t>      PERIODO  </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000" dirty="0" smtClean="0">
                          <a:effectLst/>
                        </a:rPr>
                        <a:t>PIB</a:t>
                      </a:r>
                      <a:endParaRPr lang="es-ES" sz="1000" dirty="0">
                        <a:effectLst/>
                        <a:latin typeface="Calibri"/>
                        <a:ea typeface="Calibri"/>
                        <a:cs typeface="Times New Roman"/>
                      </a:endParaRPr>
                    </a:p>
                  </a:txBody>
                  <a:tcPr marL="44450" marR="44450" marT="0" marB="0" anchor="b"/>
                </a:tc>
              </a:tr>
              <a:tr h="320554">
                <a:tc>
                  <a:txBody>
                    <a:bodyPr/>
                    <a:lstStyle/>
                    <a:p>
                      <a:pPr algn="ctr">
                        <a:lnSpc>
                          <a:spcPct val="115000"/>
                        </a:lnSpc>
                        <a:spcAft>
                          <a:spcPts val="0"/>
                        </a:spcAft>
                      </a:pPr>
                      <a:r>
                        <a:rPr lang="es-EC" sz="1200">
                          <a:effectLst/>
                        </a:rPr>
                        <a:t>Año 2013</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dirty="0" smtClean="0">
                          <a:effectLst/>
                        </a:rPr>
                        <a:t>4,5%</a:t>
                      </a:r>
                      <a:endParaRPr lang="es-ES" sz="1100" dirty="0">
                        <a:effectLst/>
                        <a:latin typeface="Calibri"/>
                        <a:ea typeface="Calibri"/>
                        <a:cs typeface="Times New Roman"/>
                      </a:endParaRPr>
                    </a:p>
                  </a:txBody>
                  <a:tcPr marL="44450" marR="44450" marT="0" marB="0" anchor="b"/>
                </a:tc>
              </a:tr>
              <a:tr h="320554">
                <a:tc>
                  <a:txBody>
                    <a:bodyPr/>
                    <a:lstStyle/>
                    <a:p>
                      <a:pPr algn="ctr">
                        <a:lnSpc>
                          <a:spcPct val="115000"/>
                        </a:lnSpc>
                        <a:spcAft>
                          <a:spcPts val="0"/>
                        </a:spcAft>
                      </a:pPr>
                      <a:r>
                        <a:rPr lang="es-EC" sz="1200" dirty="0">
                          <a:effectLst/>
                        </a:rPr>
                        <a:t>Año 2014</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C" sz="1200" dirty="0" smtClean="0">
                          <a:effectLst/>
                        </a:rPr>
                        <a:t>4</a:t>
                      </a:r>
                      <a:r>
                        <a:rPr lang="es-EC" sz="1200" baseline="0" dirty="0" smtClean="0">
                          <a:effectLst/>
                        </a:rPr>
                        <a:t> </a:t>
                      </a:r>
                      <a:r>
                        <a:rPr lang="es-EC" sz="1200" dirty="0" smtClean="0">
                          <a:effectLst/>
                        </a:rPr>
                        <a:t>%</a:t>
                      </a:r>
                      <a:endParaRPr lang="es-ES" sz="1100" dirty="0">
                        <a:effectLst/>
                        <a:latin typeface="Calibri"/>
                        <a:ea typeface="Calibri"/>
                        <a:cs typeface="Times New Roman"/>
                      </a:endParaRPr>
                    </a:p>
                  </a:txBody>
                  <a:tcPr marL="44450" marR="44450" marT="0" marB="0" anchor="b"/>
                </a:tc>
              </a:tr>
            </a:tbl>
          </a:graphicData>
        </a:graphic>
      </p:graphicFrame>
      <p:graphicFrame>
        <p:nvGraphicFramePr>
          <p:cNvPr id="10" name="9 Gráfico"/>
          <p:cNvGraphicFramePr/>
          <p:nvPr>
            <p:extLst>
              <p:ext uri="{D42A27DB-BD31-4B8C-83A1-F6EECF244321}">
                <p14:modId xmlns:p14="http://schemas.microsoft.com/office/powerpoint/2010/main" val="1140580560"/>
              </p:ext>
            </p:extLst>
          </p:nvPr>
        </p:nvGraphicFramePr>
        <p:xfrm>
          <a:off x="3131840" y="2060848"/>
          <a:ext cx="2376264" cy="1440160"/>
        </p:xfrm>
        <a:graphic>
          <a:graphicData uri="http://schemas.openxmlformats.org/drawingml/2006/chart">
            <c:chart xmlns:c="http://schemas.openxmlformats.org/drawingml/2006/chart" xmlns:r="http://schemas.openxmlformats.org/officeDocument/2006/relationships" r:id="rId2"/>
          </a:graphicData>
        </a:graphic>
      </p:graphicFrame>
      <p:pic>
        <p:nvPicPr>
          <p:cNvPr id="11" name="10 Imagen"/>
          <p:cNvPicPr/>
          <p:nvPr/>
        </p:nvPicPr>
        <p:blipFill rotWithShape="1">
          <a:blip r:embed="rId3" cstate="print">
            <a:extLst>
              <a:ext uri="{28A0092B-C50C-407E-A947-70E740481C1C}">
                <a14:useLocalDpi xmlns:a14="http://schemas.microsoft.com/office/drawing/2010/main" val="0"/>
              </a:ext>
            </a:extLst>
          </a:blip>
          <a:srcRect l="21156" t="43729" r="48944" b="15254"/>
          <a:stretch/>
        </p:blipFill>
        <p:spPr bwMode="auto">
          <a:xfrm>
            <a:off x="3313246" y="5085184"/>
            <a:ext cx="2718916" cy="15121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8842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8363272" cy="6480720"/>
          </a:xfrm>
        </p:spPr>
        <p:txBody>
          <a:bodyPr>
            <a:normAutofit/>
          </a:bodyPr>
          <a:lstStyle/>
          <a:p>
            <a:pPr>
              <a:buFont typeface="Wingdings" pitchFamily="2" charset="2"/>
              <a:buChar char="Ø"/>
            </a:pPr>
            <a:r>
              <a:rPr lang="es-ES" sz="2500" b="1" dirty="0" smtClean="0"/>
              <a:t>Tasas </a:t>
            </a:r>
            <a:r>
              <a:rPr lang="es-ES" sz="2500" b="1" dirty="0"/>
              <a:t>de Interés </a:t>
            </a:r>
            <a:r>
              <a:rPr lang="es-ES" sz="2500" dirty="0" smtClean="0"/>
              <a:t> </a:t>
            </a:r>
          </a:p>
          <a:p>
            <a:pPr marL="0" indent="0">
              <a:buNone/>
            </a:pPr>
            <a:endParaRPr lang="es-ES" sz="2500" dirty="0"/>
          </a:p>
          <a:p>
            <a:pPr>
              <a:buFont typeface="Wingdings" pitchFamily="2" charset="2"/>
              <a:buChar char="Ø"/>
            </a:pPr>
            <a:endParaRPr lang="es-ES" sz="2500" dirty="0" smtClean="0"/>
          </a:p>
          <a:p>
            <a:pPr>
              <a:buFont typeface="Wingdings" pitchFamily="2" charset="2"/>
              <a:buChar char="Ø"/>
            </a:pPr>
            <a:endParaRPr lang="es-ES" sz="2500" dirty="0"/>
          </a:p>
          <a:p>
            <a:pPr marL="0" indent="0">
              <a:buNone/>
            </a:pPr>
            <a:endParaRPr lang="es-ES" sz="2500" b="1" dirty="0" smtClean="0"/>
          </a:p>
          <a:p>
            <a:pPr>
              <a:buFont typeface="Wingdings" pitchFamily="2" charset="2"/>
              <a:buChar char="Ø"/>
            </a:pPr>
            <a:endParaRPr lang="es-ES" sz="2500" b="1" dirty="0"/>
          </a:p>
          <a:p>
            <a:pPr>
              <a:buFont typeface="Wingdings" pitchFamily="2" charset="2"/>
              <a:buChar char="Ø"/>
            </a:pPr>
            <a:r>
              <a:rPr lang="es-ES" sz="2500" b="1" dirty="0" smtClean="0"/>
              <a:t>Canasta Básica </a:t>
            </a:r>
            <a:endParaRPr lang="es-ES" sz="2500" b="1" dirty="0"/>
          </a:p>
          <a:p>
            <a:pPr marL="0" indent="0">
              <a:buNone/>
            </a:pPr>
            <a:endParaRPr lang="es-ES" sz="2500" dirty="0" smtClean="0"/>
          </a:p>
          <a:p>
            <a:pPr marL="0" indent="0">
              <a:buNone/>
            </a:pPr>
            <a:endParaRPr lang="es-ES" sz="2500" dirty="0"/>
          </a:p>
          <a:p>
            <a:pPr marL="0" indent="0">
              <a:buNone/>
            </a:pPr>
            <a:endParaRPr lang="es-ES" sz="2500" dirty="0"/>
          </a:p>
        </p:txBody>
      </p:sp>
      <p:graphicFrame>
        <p:nvGraphicFramePr>
          <p:cNvPr id="4" name="3 Tabla"/>
          <p:cNvGraphicFramePr>
            <a:graphicFrameLocks noGrp="1"/>
          </p:cNvGraphicFramePr>
          <p:nvPr>
            <p:extLst>
              <p:ext uri="{D42A27DB-BD31-4B8C-83A1-F6EECF244321}">
                <p14:modId xmlns:p14="http://schemas.microsoft.com/office/powerpoint/2010/main" val="4146723844"/>
              </p:ext>
            </p:extLst>
          </p:nvPr>
        </p:nvGraphicFramePr>
        <p:xfrm>
          <a:off x="971600" y="1052736"/>
          <a:ext cx="2870200" cy="762000"/>
        </p:xfrm>
        <a:graphic>
          <a:graphicData uri="http://schemas.openxmlformats.org/drawingml/2006/table">
            <a:tbl>
              <a:tblPr firstRow="1" firstCol="1" bandRow="1">
                <a:tableStyleId>{21E4AEA4-8DFA-4A89-87EB-49C32662AFE0}</a:tableStyleId>
              </a:tblPr>
              <a:tblGrid>
                <a:gridCol w="762000"/>
                <a:gridCol w="1054100"/>
                <a:gridCol w="1054100"/>
              </a:tblGrid>
              <a:tr h="381000">
                <a:tc>
                  <a:txBody>
                    <a:bodyPr/>
                    <a:lstStyle/>
                    <a:p>
                      <a:pPr algn="ctr">
                        <a:lnSpc>
                          <a:spcPct val="115000"/>
                        </a:lnSpc>
                        <a:spcAft>
                          <a:spcPts val="0"/>
                        </a:spcAft>
                      </a:pPr>
                      <a:r>
                        <a:rPr lang="es-ES" sz="1000" dirty="0">
                          <a:effectLst/>
                        </a:rPr>
                        <a:t>PERIODO  </a:t>
                      </a:r>
                      <a:endParaRPr lang="es-ES" sz="10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dirty="0">
                          <a:effectLst/>
                        </a:rPr>
                        <a:t>TASA</a:t>
                      </a:r>
                      <a:br>
                        <a:rPr lang="es-ES" sz="1000" dirty="0">
                          <a:effectLst/>
                        </a:rPr>
                      </a:br>
                      <a:r>
                        <a:rPr lang="es-ES" sz="1000" dirty="0">
                          <a:effectLst/>
                        </a:rPr>
                        <a:t> ACTIVA %</a:t>
                      </a:r>
                      <a:endParaRPr lang="es-ES" sz="10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TASA </a:t>
                      </a:r>
                      <a:br>
                        <a:rPr lang="es-ES" sz="1000">
                          <a:effectLst/>
                        </a:rPr>
                      </a:br>
                      <a:r>
                        <a:rPr lang="es-ES" sz="1000">
                          <a:effectLst/>
                        </a:rPr>
                        <a:t>PASIVA %</a:t>
                      </a:r>
                      <a:endParaRPr lang="es-ES" sz="1000">
                        <a:effectLst/>
                        <a:latin typeface="Calibri"/>
                        <a:ea typeface="Calibri"/>
                        <a:cs typeface="Times New Roman"/>
                      </a:endParaRPr>
                    </a:p>
                  </a:txBody>
                  <a:tcPr marL="44450" marR="44450" marT="0" marB="0" anchor="b"/>
                </a:tc>
              </a:tr>
              <a:tr h="190500">
                <a:tc>
                  <a:txBody>
                    <a:bodyPr/>
                    <a:lstStyle/>
                    <a:p>
                      <a:pPr algn="ctr">
                        <a:lnSpc>
                          <a:spcPct val="115000"/>
                        </a:lnSpc>
                        <a:spcAft>
                          <a:spcPts val="0"/>
                        </a:spcAft>
                      </a:pPr>
                      <a:r>
                        <a:rPr lang="es-ES" sz="1000">
                          <a:effectLst/>
                        </a:rPr>
                        <a:t>Año 2013</a:t>
                      </a:r>
                      <a:endParaRPr lang="es-ES"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8,17%</a:t>
                      </a:r>
                      <a:endParaRPr lang="es-ES"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4,53%</a:t>
                      </a:r>
                      <a:endParaRPr lang="es-ES" sz="1000">
                        <a:effectLst/>
                        <a:latin typeface="Calibri"/>
                        <a:ea typeface="Calibri"/>
                        <a:cs typeface="Times New Roman"/>
                      </a:endParaRPr>
                    </a:p>
                  </a:txBody>
                  <a:tcPr marL="44450" marR="44450" marT="0" marB="0" anchor="b"/>
                </a:tc>
              </a:tr>
              <a:tr h="190500">
                <a:tc>
                  <a:txBody>
                    <a:bodyPr/>
                    <a:lstStyle/>
                    <a:p>
                      <a:pPr algn="ctr">
                        <a:lnSpc>
                          <a:spcPct val="115000"/>
                        </a:lnSpc>
                        <a:spcAft>
                          <a:spcPts val="0"/>
                        </a:spcAft>
                      </a:pPr>
                      <a:r>
                        <a:rPr lang="es-ES" sz="1000">
                          <a:effectLst/>
                        </a:rPr>
                        <a:t>Año 2014</a:t>
                      </a:r>
                      <a:endParaRPr lang="es-ES"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8,19%</a:t>
                      </a:r>
                      <a:endParaRPr lang="es-ES" sz="1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dirty="0">
                          <a:effectLst/>
                        </a:rPr>
                        <a:t>5,18%</a:t>
                      </a:r>
                      <a:endParaRPr lang="es-ES" sz="1000" dirty="0">
                        <a:effectLst/>
                        <a:latin typeface="Calibri"/>
                        <a:ea typeface="Calibri"/>
                        <a:cs typeface="Times New Roman"/>
                      </a:endParaRPr>
                    </a:p>
                  </a:txBody>
                  <a:tcPr marL="44450" marR="44450" marT="0" marB="0" anchor="b"/>
                </a:tc>
              </a:tr>
            </a:tbl>
          </a:graphicData>
        </a:graphic>
      </p:graphicFrame>
      <p:graphicFrame>
        <p:nvGraphicFramePr>
          <p:cNvPr id="6" name="5 Gráfico"/>
          <p:cNvGraphicFramePr/>
          <p:nvPr>
            <p:extLst>
              <p:ext uri="{D42A27DB-BD31-4B8C-83A1-F6EECF244321}">
                <p14:modId xmlns:p14="http://schemas.microsoft.com/office/powerpoint/2010/main" val="3128732270"/>
              </p:ext>
            </p:extLst>
          </p:nvPr>
        </p:nvGraphicFramePr>
        <p:xfrm>
          <a:off x="4067944" y="764704"/>
          <a:ext cx="4104456" cy="1800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Tabla"/>
          <p:cNvGraphicFramePr>
            <a:graphicFrameLocks noGrp="1"/>
          </p:cNvGraphicFramePr>
          <p:nvPr>
            <p:extLst>
              <p:ext uri="{D42A27DB-BD31-4B8C-83A1-F6EECF244321}">
                <p14:modId xmlns:p14="http://schemas.microsoft.com/office/powerpoint/2010/main" val="3586159638"/>
              </p:ext>
            </p:extLst>
          </p:nvPr>
        </p:nvGraphicFramePr>
        <p:xfrm>
          <a:off x="755576" y="4221088"/>
          <a:ext cx="2928156" cy="936105"/>
        </p:xfrm>
        <a:graphic>
          <a:graphicData uri="http://schemas.openxmlformats.org/drawingml/2006/table">
            <a:tbl>
              <a:tblPr firstRow="1" firstCol="1" bandRow="1">
                <a:tableStyleId>{21E4AEA4-8DFA-4A89-87EB-49C32662AFE0}</a:tableStyleId>
              </a:tblPr>
              <a:tblGrid>
                <a:gridCol w="1464078"/>
                <a:gridCol w="1464078"/>
              </a:tblGrid>
              <a:tr h="475221">
                <a:tc>
                  <a:txBody>
                    <a:bodyPr/>
                    <a:lstStyle/>
                    <a:p>
                      <a:pPr algn="ctr">
                        <a:lnSpc>
                          <a:spcPct val="115000"/>
                        </a:lnSpc>
                        <a:spcAft>
                          <a:spcPts val="0"/>
                        </a:spcAft>
                      </a:pPr>
                      <a:r>
                        <a:rPr lang="es-ES" sz="1200" dirty="0">
                          <a:effectLst/>
                        </a:rPr>
                        <a:t>PERIODO  </a:t>
                      </a:r>
                      <a:br>
                        <a:rPr lang="es-ES" sz="1200" dirty="0">
                          <a:effectLst/>
                        </a:rPr>
                      </a:b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dirty="0">
                          <a:effectLst/>
                        </a:rPr>
                        <a:t>CANASTA </a:t>
                      </a:r>
                      <a:br>
                        <a:rPr lang="es-ES" sz="1200" dirty="0">
                          <a:effectLst/>
                        </a:rPr>
                      </a:br>
                      <a:r>
                        <a:rPr lang="es-ES" sz="1200" dirty="0">
                          <a:effectLst/>
                        </a:rPr>
                        <a:t>BASICA </a:t>
                      </a:r>
                      <a:r>
                        <a:rPr lang="es-ES" sz="1200" dirty="0" smtClean="0">
                          <a:effectLst/>
                        </a:rPr>
                        <a:t> USD</a:t>
                      </a:r>
                      <a:endParaRPr lang="es-ES" sz="1100" dirty="0">
                        <a:effectLst/>
                        <a:latin typeface="Calibri"/>
                        <a:ea typeface="Calibri"/>
                        <a:cs typeface="Times New Roman"/>
                      </a:endParaRPr>
                    </a:p>
                  </a:txBody>
                  <a:tcPr marL="44450" marR="44450" marT="0" marB="0" anchor="b"/>
                </a:tc>
              </a:tr>
              <a:tr h="230442">
                <a:tc>
                  <a:txBody>
                    <a:bodyPr/>
                    <a:lstStyle/>
                    <a:p>
                      <a:pPr algn="ctr">
                        <a:lnSpc>
                          <a:spcPct val="115000"/>
                        </a:lnSpc>
                        <a:spcAft>
                          <a:spcPts val="0"/>
                        </a:spcAft>
                      </a:pPr>
                      <a:r>
                        <a:rPr lang="es-ES" sz="1200" dirty="0">
                          <a:effectLst/>
                        </a:rPr>
                        <a:t>Año 2013</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dirty="0">
                          <a:effectLst/>
                        </a:rPr>
                        <a:t>620,86</a:t>
                      </a:r>
                      <a:endParaRPr lang="es-ES" sz="1100" dirty="0">
                        <a:effectLst/>
                        <a:latin typeface="Calibri"/>
                        <a:ea typeface="Calibri"/>
                        <a:cs typeface="Times New Roman"/>
                      </a:endParaRPr>
                    </a:p>
                  </a:txBody>
                  <a:tcPr marL="44450" marR="44450" marT="0" marB="0" anchor="b"/>
                </a:tc>
              </a:tr>
              <a:tr h="230442">
                <a:tc>
                  <a:txBody>
                    <a:bodyPr/>
                    <a:lstStyle/>
                    <a:p>
                      <a:pPr algn="ctr">
                        <a:lnSpc>
                          <a:spcPct val="115000"/>
                        </a:lnSpc>
                        <a:spcAft>
                          <a:spcPts val="0"/>
                        </a:spcAft>
                      </a:pPr>
                      <a:r>
                        <a:rPr lang="es-ES" sz="1200">
                          <a:effectLst/>
                        </a:rPr>
                        <a:t>Año 2014</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200" dirty="0">
                          <a:effectLst/>
                        </a:rPr>
                        <a:t>646,3</a:t>
                      </a:r>
                      <a:endParaRPr lang="es-ES" sz="1100" dirty="0">
                        <a:effectLst/>
                        <a:latin typeface="Calibri"/>
                        <a:ea typeface="Calibri"/>
                        <a:cs typeface="Times New Roman"/>
                      </a:endParaRPr>
                    </a:p>
                  </a:txBody>
                  <a:tcPr marL="44450" marR="44450" marT="0" marB="0" anchor="b"/>
                </a:tc>
              </a:tr>
            </a:tbl>
          </a:graphicData>
        </a:graphic>
      </p:graphicFrame>
      <p:graphicFrame>
        <p:nvGraphicFramePr>
          <p:cNvPr id="9" name="8 Gráfico"/>
          <p:cNvGraphicFramePr/>
          <p:nvPr>
            <p:extLst>
              <p:ext uri="{D42A27DB-BD31-4B8C-83A1-F6EECF244321}">
                <p14:modId xmlns:p14="http://schemas.microsoft.com/office/powerpoint/2010/main" val="3373860429"/>
              </p:ext>
            </p:extLst>
          </p:nvPr>
        </p:nvGraphicFramePr>
        <p:xfrm>
          <a:off x="4283968" y="3789040"/>
          <a:ext cx="3816424" cy="15910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8313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1224</TotalTime>
  <Words>1798</Words>
  <Application>Microsoft Office PowerPoint</Application>
  <PresentationFormat>Presentación en pantalla (4:3)</PresentationFormat>
  <Paragraphs>739</Paragraphs>
  <Slides>36</Slides>
  <Notes>0</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Tema de Office</vt:lpstr>
      <vt:lpstr>Director: Eco. Gustavo Moncayo Alumna: Melida Morales</vt:lpstr>
      <vt:lpstr> PROPUESTA DE CREACIÓN DE UN MODELO DE GESTIÓN FINANCIERA PARA EL  GOBIERNO AUTÓMO DESCENTRALIZADO PARROQUIAL RURAL “PICAIHUA</vt:lpstr>
      <vt:lpstr>Presentación de PowerPoint</vt:lpstr>
      <vt:lpstr>Presentación de PowerPoint</vt:lpstr>
      <vt:lpstr>Presentación de PowerPoint</vt:lpstr>
      <vt:lpstr>GOBIERNO AUTÓNOMO DESCENTRALIZADO PARROQUIAL RURAL PICAIHUA</vt:lpstr>
      <vt:lpstr>FILOSOFÍA </vt:lpstr>
      <vt:lpstr>Presentación de PowerPoint</vt:lpstr>
      <vt:lpstr>Presentación de PowerPoint</vt:lpstr>
      <vt:lpstr>FACTORES INTERNOS </vt:lpstr>
      <vt:lpstr>Presentación de PowerPoint</vt:lpstr>
      <vt:lpstr>Presentación de PowerPoint</vt:lpstr>
      <vt:lpstr>Presentación de PowerPoint</vt:lpstr>
      <vt:lpstr> BASES FINANCIERAS  </vt:lpstr>
      <vt:lpstr>ESTADO DE SITUACIÓN FINANCIERA   </vt:lpstr>
      <vt:lpstr>ANÁLISIS FINANCIERO</vt:lpstr>
      <vt:lpstr>Presentación de PowerPoint</vt:lpstr>
      <vt:lpstr>Presentación de PowerPoint</vt:lpstr>
      <vt:lpstr>Presentación de PowerPoint</vt:lpstr>
      <vt:lpstr>ANÁLISIS HORIZONTAL</vt:lpstr>
      <vt:lpstr>GASTOS</vt:lpstr>
      <vt:lpstr>SITUACIÓN FINANCIERA</vt:lpstr>
      <vt:lpstr>ANÁLISIS DE RAZONES FINANCIERAS</vt:lpstr>
      <vt:lpstr>Presentación de PowerPoint</vt:lpstr>
      <vt:lpstr>ENDEUDAMIENTO </vt:lpstr>
      <vt:lpstr>PROPUESTA DE UN MODELO DE GESTIÓN FINANCIERA</vt:lpstr>
      <vt:lpstr>Presentación de PowerPoint</vt:lpstr>
      <vt:lpstr>METAS</vt:lpstr>
      <vt:lpstr>SUPUESTOS DE PRESUPUESTACIÓN</vt:lpstr>
      <vt:lpstr>PRESUPUESTO 2015  </vt:lpstr>
      <vt:lpstr>PRESUPUESTACIÓN </vt:lpstr>
      <vt:lpstr>ANÁLISIS</vt:lpstr>
      <vt:lpstr>Presentación de PowerPoint</vt:lpstr>
      <vt:lpstr>Presentación de PowerPoint</vt:lpstr>
      <vt:lpstr>CONCLUSIONES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Director: Eco. Gustavo Moncayo Alumna: Melida Morales</dc:title>
  <dc:creator>user</dc:creator>
  <cp:lastModifiedBy>user</cp:lastModifiedBy>
  <cp:revision>50</cp:revision>
  <dcterms:created xsi:type="dcterms:W3CDTF">2015-11-25T02:41:34Z</dcterms:created>
  <dcterms:modified xsi:type="dcterms:W3CDTF">2015-11-27T17:52:05Z</dcterms:modified>
</cp:coreProperties>
</file>