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262" r:id="rId6"/>
    <p:sldId id="278" r:id="rId7"/>
    <p:sldId id="279" r:id="rId8"/>
    <p:sldId id="280" r:id="rId9"/>
    <p:sldId id="263" r:id="rId10"/>
    <p:sldId id="265" r:id="rId11"/>
    <p:sldId id="266" r:id="rId12"/>
    <p:sldId id="281" r:id="rId13"/>
    <p:sldId id="282" r:id="rId14"/>
    <p:sldId id="267" r:id="rId15"/>
    <p:sldId id="283" r:id="rId16"/>
    <p:sldId id="28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86" r:id="rId28"/>
    <p:sldId id="277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Gramos de alimento balanceado - </a:t>
            </a:r>
            <a:r>
              <a:rPr lang="es-EC" dirty="0" smtClean="0"/>
              <a:t>Número </a:t>
            </a:r>
            <a:r>
              <a:rPr lang="es-EC" dirty="0"/>
              <a:t>de cargas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29653944298629337"/>
          <c:w val="0.51189960629921261"/>
          <c:h val="0.55875364537766115"/>
        </c:manualLayout>
      </c:layout>
      <c:scatterChart>
        <c:scatterStyle val="smoothMarker"/>
        <c:varyColors val="0"/>
        <c:ser>
          <c:idx val="0"/>
          <c:order val="0"/>
          <c:tx>
            <c:v>Gramos Requeridos</c:v>
          </c:tx>
          <c:xVal>
            <c:numRef>
              <c:f>Hoja1!$F$13:$F$22</c:f>
              <c:numCache>
                <c:formatCode>General</c:formatCode>
                <c:ptCount val="10"/>
                <c:pt idx="0">
                  <c:v>1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13</c:v>
                </c:pt>
                <c:pt idx="5">
                  <c:v>19</c:v>
                </c:pt>
                <c:pt idx="6">
                  <c:v>20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xVal>
          <c:yVal>
            <c:numRef>
              <c:f>Hoja1!$D$13:$D$22</c:f>
              <c:numCache>
                <c:formatCode>General</c:formatCode>
                <c:ptCount val="10"/>
                <c:pt idx="0">
                  <c:v>10</c:v>
                </c:pt>
                <c:pt idx="1">
                  <c:v>70</c:v>
                </c:pt>
                <c:pt idx="2">
                  <c:v>90</c:v>
                </c:pt>
                <c:pt idx="3">
                  <c:v>100</c:v>
                </c:pt>
                <c:pt idx="4">
                  <c:v>130</c:v>
                </c:pt>
                <c:pt idx="5">
                  <c:v>190</c:v>
                </c:pt>
                <c:pt idx="6">
                  <c:v>200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</c:numCache>
            </c:numRef>
          </c:yVal>
          <c:smooth val="1"/>
        </c:ser>
        <c:ser>
          <c:idx val="1"/>
          <c:order val="1"/>
          <c:tx>
            <c:v>Gramos Dosificados</c:v>
          </c:tx>
          <c:xVal>
            <c:numRef>
              <c:f>Hoja1!$F$13:$F$22</c:f>
              <c:numCache>
                <c:formatCode>General</c:formatCode>
                <c:ptCount val="10"/>
                <c:pt idx="0">
                  <c:v>1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13</c:v>
                </c:pt>
                <c:pt idx="5">
                  <c:v>19</c:v>
                </c:pt>
                <c:pt idx="6">
                  <c:v>20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xVal>
          <c:yVal>
            <c:numRef>
              <c:f>Hoja1!$E$13:$E$22</c:f>
              <c:numCache>
                <c:formatCode>General</c:formatCode>
                <c:ptCount val="10"/>
                <c:pt idx="0">
                  <c:v>10</c:v>
                </c:pt>
                <c:pt idx="1">
                  <c:v>67</c:v>
                </c:pt>
                <c:pt idx="2">
                  <c:v>89</c:v>
                </c:pt>
                <c:pt idx="3">
                  <c:v>98</c:v>
                </c:pt>
                <c:pt idx="4">
                  <c:v>131</c:v>
                </c:pt>
                <c:pt idx="5">
                  <c:v>190</c:v>
                </c:pt>
                <c:pt idx="6">
                  <c:v>199</c:v>
                </c:pt>
                <c:pt idx="7">
                  <c:v>240</c:v>
                </c:pt>
                <c:pt idx="8">
                  <c:v>271</c:v>
                </c:pt>
                <c:pt idx="9">
                  <c:v>302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62336"/>
        <c:axId val="69662912"/>
      </c:scatterChart>
      <c:valAx>
        <c:axId val="6966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 smtClean="0"/>
                  <a:t>Número </a:t>
                </a:r>
                <a:r>
                  <a:rPr lang="es-EC" dirty="0"/>
                  <a:t>de cargas</a:t>
                </a:r>
              </a:p>
            </c:rich>
          </c:tx>
          <c:layout>
            <c:manualLayout>
              <c:xMode val="edge"/>
              <c:yMode val="edge"/>
              <c:x val="0.33581628582551226"/>
              <c:y val="0.924826150541016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69662912"/>
        <c:crosses val="autoZero"/>
        <c:crossBetween val="midCat"/>
        <c:majorUnit val="5"/>
      </c:valAx>
      <c:valAx>
        <c:axId val="69662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Gramos de Alimento Balanceado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6623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5E76F-2606-4E9F-8BB9-E3CB607ED847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EF91-0476-4BE3-A61D-38E6B7E8DA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05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41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029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505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206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799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7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41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872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958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68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141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5B8C-C24F-4AE4-B329-2F89E5E5FC3F}" type="datetimeFigureOut">
              <a:rPr lang="es-EC" smtClean="0"/>
              <a:t>04/12/2015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4690-48B8-4C1F-B75A-1DEB4C4EA4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84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433048" y="1157177"/>
            <a:ext cx="6542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altLang="es-EC" sz="2000" b="1" dirty="0" smtClean="0">
                <a:solidFill>
                  <a:srgbClr val="40404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UNIVERSIDAD DE LAS FUERZAS ARMADAS - ESPE</a:t>
            </a:r>
            <a:endParaRPr lang="es-EC" altLang="es-EC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522386" y="1540292"/>
            <a:ext cx="4363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altLang="es-EC" sz="1600" b="1" dirty="0" smtClean="0">
                <a:solidFill>
                  <a:srgbClr val="40404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CARRERA DE INGENIERÍA MECATRÓNICA</a:t>
            </a:r>
            <a:endParaRPr lang="es-EC" altLang="es-EC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313672" y="2682783"/>
            <a:ext cx="6516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alt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“DISPENSADOR AUTOMÁTICO MÓVIL DE ALIMENTO BALANCEADO</a:t>
            </a:r>
          </a:p>
          <a:p>
            <a:pPr algn="ctr"/>
            <a:r>
              <a:rPr lang="es-EC" alt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PECES</a:t>
            </a:r>
            <a:r>
              <a:rPr lang="es-EC" altLang="es-EC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C" alt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EC" altLang="es-EC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99003" y="1982145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sz="1600" b="1" dirty="0"/>
              <a:t>PROYECTO PREVIO A LA OBTENCIÓN DEL TÍTULO DE             INGENIERO MECATRÓNICO</a:t>
            </a:r>
            <a:endParaRPr lang="en-US" altLang="es-EC" sz="1600" b="1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84804" y="3495052"/>
            <a:ext cx="37911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C" sz="1400" b="1" dirty="0">
                <a:cs typeface="Times New Roman" panose="02020603050405020304" pitchFamily="18" charset="0"/>
              </a:rPr>
              <a:t>REALIZADO POR</a:t>
            </a:r>
            <a:r>
              <a:rPr lang="es-ES" altLang="es-EC" sz="1400" b="1" dirty="0" smtClean="0">
                <a:cs typeface="Times New Roman" panose="02020603050405020304" pitchFamily="18" charset="0"/>
              </a:rPr>
              <a:t>:</a:t>
            </a:r>
          </a:p>
          <a:p>
            <a:endParaRPr lang="en-US" altLang="es-EC" sz="1400" dirty="0"/>
          </a:p>
          <a:p>
            <a:r>
              <a:rPr lang="es-ES" sz="1400" b="1" dirty="0"/>
              <a:t>ALBÁN GALÁRRAGA MICHAEL </a:t>
            </a:r>
            <a:r>
              <a:rPr lang="es-ES" sz="1400" b="1" dirty="0" smtClean="0"/>
              <a:t>JOSÉ.</a:t>
            </a:r>
            <a:endParaRPr lang="es-EC" sz="1400" dirty="0"/>
          </a:p>
          <a:p>
            <a:r>
              <a:rPr lang="es-ES" sz="1400" b="1" dirty="0"/>
              <a:t>SANUNGA PULGAR CHRISTIAN </a:t>
            </a:r>
            <a:r>
              <a:rPr lang="es-ES" sz="1400" b="1" dirty="0" smtClean="0"/>
              <a:t>HERNÁN</a:t>
            </a:r>
            <a:r>
              <a:rPr lang="es-ES" altLang="es-EC" sz="1400" b="1" dirty="0" smtClean="0">
                <a:cs typeface="Times New Roman" panose="02020603050405020304" pitchFamily="18" charset="0"/>
              </a:rPr>
              <a:t>.</a:t>
            </a:r>
            <a:endParaRPr lang="en-US" altLang="es-EC" sz="1400" dirty="0" smtClean="0"/>
          </a:p>
          <a:p>
            <a:endParaRPr lang="en-US" altLang="es-EC" sz="14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97334" y="4892676"/>
            <a:ext cx="3678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C" sz="1400" b="1" dirty="0">
                <a:cs typeface="Times New Roman" panose="02020603050405020304" pitchFamily="18" charset="0"/>
              </a:rPr>
              <a:t>DIRECTOR: ING</a:t>
            </a:r>
            <a:r>
              <a:rPr lang="es-ES" altLang="es-EC" sz="1400" b="1" dirty="0" smtClean="0">
                <a:cs typeface="Times New Roman" panose="02020603050405020304" pitchFamily="18" charset="0"/>
              </a:rPr>
              <a:t>. CÉSAR E. TUMIPAMBA.</a:t>
            </a:r>
            <a:endParaRPr lang="en-US" altLang="es-EC" sz="1400" dirty="0"/>
          </a:p>
          <a:p>
            <a:endParaRPr lang="en-US" altLang="es-EC" dirty="0"/>
          </a:p>
        </p:txBody>
      </p:sp>
    </p:spTree>
    <p:extLst>
      <p:ext uri="{BB962C8B-B14F-4D97-AF65-F5344CB8AC3E}">
        <p14:creationId xmlns:p14="http://schemas.microsoft.com/office/powerpoint/2010/main" val="24509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95399"/>
            <a:ext cx="7886700" cy="549274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GEOMETRÍA DE LA TOLVA</a:t>
            </a:r>
            <a:endParaRPr lang="es-EC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 descr="H:\Tipos de Tolv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3" y="2281049"/>
            <a:ext cx="3468014" cy="339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671" y="2281049"/>
            <a:ext cx="5099522" cy="339460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8650" y="659023"/>
            <a:ext cx="3302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DISEÑO 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21996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784144"/>
            <a:ext cx="7886700" cy="637409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SELECCIÓN DEL MATERIAL DE LA TOLVA</a:t>
            </a:r>
            <a:endParaRPr lang="es-EC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871453"/>
            <a:ext cx="7998620" cy="28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77112"/>
            <a:ext cx="7886700" cy="648426"/>
          </a:xfrm>
        </p:spPr>
        <p:txBody>
          <a:bodyPr>
            <a:normAutofit/>
          </a:bodyPr>
          <a:lstStyle/>
          <a:p>
            <a:r>
              <a:rPr lang="es-ES_tradnl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MECÁNICO DE LA MÁQUINA</a:t>
            </a:r>
            <a:endParaRPr lang="es-EC" sz="2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 descr="IMG_57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8735" r="24635" b="20195"/>
          <a:stretch>
            <a:fillRect/>
          </a:stretch>
        </p:blipFill>
        <p:spPr bwMode="auto">
          <a:xfrm>
            <a:off x="488373" y="1680301"/>
            <a:ext cx="1902287" cy="183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G_578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r="17883" b="6084"/>
          <a:stretch>
            <a:fillRect/>
          </a:stretch>
        </p:blipFill>
        <p:spPr bwMode="auto">
          <a:xfrm>
            <a:off x="2390660" y="1680301"/>
            <a:ext cx="1867781" cy="183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G_578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4379" r="24454" b="7298"/>
          <a:stretch>
            <a:fillRect/>
          </a:stretch>
        </p:blipFill>
        <p:spPr bwMode="auto">
          <a:xfrm>
            <a:off x="488373" y="3601709"/>
            <a:ext cx="2271312" cy="22360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64208" y="958918"/>
            <a:ext cx="7987746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 DE LA DENSIDAD DEL ALIMENTO BALANCEADO</a:t>
            </a:r>
            <a:endParaRPr lang="es-EC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963681" y="3878280"/>
                <a:ext cx="713337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/>
                  <a:t>V</a:t>
                </a:r>
                <a14:m>
                  <m:oMath xmlns:m="http://schemas.openxmlformats.org/officeDocument/2006/math">
                    <m:r>
                      <a:rPr lang="es-EC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81" y="3878280"/>
                <a:ext cx="713337" cy="496674"/>
              </a:xfrm>
              <a:prstGeom prst="rect">
                <a:avLst/>
              </a:prstGeom>
              <a:blipFill rotWithShape="0">
                <a:blip r:embed="rId6"/>
                <a:stretch>
                  <a:fillRect l="-6838" b="-24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99123" y="1500817"/>
          <a:ext cx="3894034" cy="43466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2643"/>
                <a:gridCol w="1470175"/>
                <a:gridCol w="1421216"/>
              </a:tblGrid>
              <a:tr h="217673">
                <a:tc gridSpan="3">
                  <a:txBody>
                    <a:bodyPr/>
                    <a:lstStyle/>
                    <a:p>
                      <a:pPr marL="22860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MEDICIONES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0430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Mediciones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Medida con </a:t>
                      </a:r>
                      <a:r>
                        <a:rPr lang="es-MX" sz="1000" dirty="0" smtClean="0">
                          <a:effectLst/>
                        </a:rPr>
                        <a:t>la masa del recipiente </a:t>
                      </a:r>
                      <a:r>
                        <a:rPr lang="es-MX" sz="1000" dirty="0">
                          <a:effectLst/>
                        </a:rPr>
                        <a:t>(g)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Medida sin </a:t>
                      </a:r>
                      <a:r>
                        <a:rPr lang="es-MX" sz="1000" dirty="0" smtClean="0">
                          <a:effectLst/>
                        </a:rPr>
                        <a:t>la masa del recipiente </a:t>
                      </a:r>
                      <a:r>
                        <a:rPr lang="es-MX" sz="1000" dirty="0">
                          <a:effectLst/>
                        </a:rPr>
                        <a:t>(g)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420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465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455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6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420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7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435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8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9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443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433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442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432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 gridSpan="3"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RESULTADOS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673">
                <a:tc gridSpan="2"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Suma Total (sin recipiente)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3460 (g)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 gridSpan="2"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Total de datos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10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 gridSpan="2"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Dato mínimo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420 (g)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 gridSpan="2"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Dato máximo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455 (g)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73">
                <a:tc gridSpan="2"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Media aritmética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432,5 (g)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921663" y="4374954"/>
                <a:ext cx="1277208" cy="46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=0,67</m:t>
                      </m:r>
                      <m:f>
                        <m:fPr>
                          <m:ctrlPr>
                            <a:rPr lang="es-EC" sz="14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sSup>
                            <m:sSupPr>
                              <m:ctrlPr>
                                <a:rPr lang="es-EC" sz="1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400" b="1" i="1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e>
                            <m:sup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63" y="4374954"/>
                <a:ext cx="1277208" cy="4643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878025" y="5046208"/>
                <a:ext cx="17388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C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=22388,05</m:t>
                      </m:r>
                      <m:sSup>
                        <m:sSupPr>
                          <m:ctrlPr>
                            <a:rPr lang="es-EC" sz="1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sz="1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25" y="5046208"/>
                <a:ext cx="173880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265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ESQUEMA GENERAL DEL PROYECTO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628650" y="1153391"/>
            <a:ext cx="8105721" cy="4775541"/>
            <a:chOff x="913952" y="1153391"/>
            <a:chExt cx="8105721" cy="477554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9094" y="1290638"/>
              <a:ext cx="5119688" cy="4638294"/>
            </a:xfrm>
            <a:prstGeom prst="rect">
              <a:avLst/>
            </a:prstGeom>
          </p:spPr>
        </p:pic>
        <p:cxnSp>
          <p:nvCxnSpPr>
            <p:cNvPr id="7" name="Conector recto de flecha 6"/>
            <p:cNvCxnSpPr/>
            <p:nvPr/>
          </p:nvCxnSpPr>
          <p:spPr>
            <a:xfrm flipV="1">
              <a:off x="4613564" y="1290638"/>
              <a:ext cx="540327" cy="465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/>
            <p:cNvSpPr/>
            <p:nvPr/>
          </p:nvSpPr>
          <p:spPr>
            <a:xfrm>
              <a:off x="5124002" y="1153391"/>
              <a:ext cx="2980303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</a:pPr>
              <a:r>
                <a:rPr lang="es-ES_tradnl" sz="1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SOPORTE SUPERIOR (ESTRUCTURA)</a:t>
              </a:r>
              <a:endParaRPr lang="es-EC" sz="16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6114711" y="2639291"/>
              <a:ext cx="192571" cy="36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6114711" y="2380759"/>
              <a:ext cx="2904962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</a:pPr>
              <a:r>
                <a:rPr lang="es-ES_tradnl" sz="1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BARRA DE SEPARACION LONG. FIJA</a:t>
              </a:r>
              <a:endParaRPr lang="es-EC" sz="16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 flipV="1">
              <a:off x="4686300" y="1933576"/>
              <a:ext cx="752475" cy="581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5390702" y="1820141"/>
              <a:ext cx="1606530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</a:pPr>
              <a:r>
                <a:rPr lang="es-EC" sz="1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VIGA DE SOPORTE</a:t>
              </a:r>
              <a:endParaRPr lang="es-EC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 flipH="1">
              <a:off x="2133600" y="2380759"/>
              <a:ext cx="1819275" cy="981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21"/>
            <p:cNvSpPr/>
            <p:nvPr/>
          </p:nvSpPr>
          <p:spPr>
            <a:xfrm>
              <a:off x="913952" y="3391766"/>
              <a:ext cx="1579278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</a:pPr>
              <a:r>
                <a:rPr lang="es-EC" sz="1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RIEL DE SOPORTE</a:t>
              </a:r>
              <a:endParaRPr lang="es-EC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7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03106"/>
            <a:ext cx="7886700" cy="475958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VIGA DE </a:t>
            </a:r>
            <a:r>
              <a:rPr lang="es-ES_tradnl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SOPORTE</a:t>
            </a:r>
            <a:endParaRPr lang="es-EC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41690"/>
            <a:ext cx="2687601" cy="389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91" y="1230107"/>
            <a:ext cx="3447891" cy="19910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7799282" y="1669108"/>
                <a:ext cx="1128001" cy="43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C" sz="1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sz="1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2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C" sz="12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sz="1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s-EC" sz="12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82" y="1669108"/>
                <a:ext cx="1128001" cy="436851"/>
              </a:xfrm>
              <a:prstGeom prst="rect">
                <a:avLst/>
              </a:prstGeom>
              <a:blipFill rotWithShape="0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225273" y="4644340"/>
                <a:ext cx="1747209" cy="438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s-EC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r>
                            <a:rPr lang="es-EC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C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r>
                            <a:rPr lang="es-EC" sz="12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73" y="4644340"/>
                <a:ext cx="1747209" cy="4380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3" y="3221184"/>
            <a:ext cx="3510455" cy="271347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37513" y="5720114"/>
                <a:ext cx="1959126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s-EC" sz="14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400" b="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14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sz="14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𝒂𝒅𝒎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 smtClean="0"/>
                  <a:t> = </a:t>
                </a:r>
                <a14:m>
                  <m:oMath xmlns:m="http://schemas.openxmlformats.org/officeDocument/2006/math">
                    <m:r>
                      <a:rPr lang="es-MX" sz="11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sz="1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100" b="1" i="1">
                        <a:latin typeface="Cambria Math" panose="02040503050406030204" pitchFamily="18" charset="0"/>
                      </a:rPr>
                      <m:t>𝟎𝟒𝟑𝟏𝟐</m:t>
                    </m:r>
                    <m:sSup>
                      <m:sSupPr>
                        <m:ctrlPr>
                          <a:rPr lang="es-EC" sz="1100" i="1">
                            <a:latin typeface="Cambria Math"/>
                          </a:rPr>
                        </m:ctrlPr>
                      </m:sSupPr>
                      <m:e>
                        <m:r>
                          <a:rPr lang="es-MX" sz="1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1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s-MX" sz="11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3" y="5720114"/>
                <a:ext cx="1959126" cy="429092"/>
              </a:xfrm>
              <a:prstGeom prst="rect">
                <a:avLst/>
              </a:prstGeom>
              <a:blipFill rotWithShape="0">
                <a:blip r:embed="rId8"/>
                <a:stretch>
                  <a:fillRect t="-5634" b="-84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37513" y="5118216"/>
                <a:ext cx="2013500" cy="403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EC" sz="1400" b="1" i="1">
                            <a:latin typeface="Cambria Math" panose="02040503050406030204" pitchFamily="18" charset="0"/>
                          </a:rPr>
                          <m:t>𝒂𝒅𝒎</m:t>
                        </m:r>
                      </m:sub>
                    </m:sSub>
                    <m:r>
                      <a:rPr lang="es-EC" sz="14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400" b="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14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</m:num>
                      <m:den>
                        <m:r>
                          <a:rPr lang="es-EC" sz="1400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s-EC" sz="14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C" sz="1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s-EC" sz="1400" b="0" i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es-EC" sz="1400" dirty="0" smtClean="0"/>
                  <a:t> = </a:t>
                </a:r>
                <a14:m>
                  <m:oMath xmlns:m="http://schemas.openxmlformats.org/officeDocument/2006/math">
                    <m:r>
                      <a:rPr lang="es-MX" sz="1200" i="1">
                        <a:latin typeface="Cambria Math" panose="02040503050406030204" pitchFamily="18" charset="0"/>
                      </a:rPr>
                      <m:t>266,67 </m:t>
                    </m:r>
                    <m:r>
                      <a:rPr lang="es-MX" sz="1200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es-EC" sz="12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3" y="5118216"/>
                <a:ext cx="2013500" cy="403508"/>
              </a:xfrm>
              <a:prstGeom prst="rect">
                <a:avLst/>
              </a:prstGeom>
              <a:blipFill rotWithShape="0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92283"/>
            <a:ext cx="7886700" cy="622010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MX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SELECCIÓN DEL RIEL DE SOPORTE</a:t>
            </a:r>
            <a:endParaRPr lang="es-EC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b="2174"/>
          <a:stretch/>
        </p:blipFill>
        <p:spPr bwMode="auto">
          <a:xfrm>
            <a:off x="692293" y="1299265"/>
            <a:ext cx="3100388" cy="3231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74" y="1382393"/>
            <a:ext cx="4197062" cy="166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7401"/>
            <a:ext cx="4248150" cy="280606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111114" y="4864799"/>
                <a:ext cx="1156086" cy="438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s-EC" sz="1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s-EC" sz="1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s-EC" sz="1200" b="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14" y="4864799"/>
                <a:ext cx="1156086" cy="438069"/>
              </a:xfrm>
              <a:prstGeom prst="rect">
                <a:avLst/>
              </a:prstGeom>
              <a:blipFill rotWithShape="0"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834712" y="800180"/>
                <a:ext cx="1113125" cy="453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C" sz="1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C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s-EC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12" y="800180"/>
                <a:ext cx="1113125" cy="4539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19303" y="4864799"/>
                <a:ext cx="1870961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s-EC" sz="14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400" b="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14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sz="14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s-EC" sz="1400" b="1" i="1">
                                <a:latin typeface="Cambria Math" panose="02040503050406030204" pitchFamily="18" charset="0"/>
                              </a:rPr>
                              <m:t>𝒂𝒅𝒎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 smtClean="0"/>
                  <a:t> = </a:t>
                </a:r>
                <a14:m>
                  <m:oMath xmlns:m="http://schemas.openxmlformats.org/officeDocument/2006/math">
                    <m:r>
                      <a:rPr lang="es-MX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sz="1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400" b="1" i="1">
                        <a:latin typeface="Cambria Math" panose="02040503050406030204" pitchFamily="18" charset="0"/>
                      </a:rPr>
                      <m:t>𝟖𝟗</m:t>
                    </m:r>
                    <m:sSup>
                      <m:sSupPr>
                        <m:ctrlPr>
                          <a:rPr lang="es-EC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4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s-MX" sz="1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3" y="4864799"/>
                <a:ext cx="1870961" cy="429092"/>
              </a:xfrm>
              <a:prstGeom prst="rect">
                <a:avLst/>
              </a:prstGeom>
              <a:blipFill rotWithShape="0">
                <a:blip r:embed="rId8"/>
                <a:stretch>
                  <a:fillRect t="-5714" b="-1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519303" y="5379679"/>
                <a:ext cx="1831014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es-EC" sz="1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48 </m:t>
                          </m:r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s-EC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1,76 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3" y="5379679"/>
                <a:ext cx="1831014" cy="5245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3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8418"/>
            <a:ext cx="7886700" cy="499918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REDUCCIÓN DE LA DEFORMACIÓN</a:t>
            </a: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9" y="1690689"/>
            <a:ext cx="43148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1" y="4346430"/>
            <a:ext cx="2657475" cy="1704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488912" y="3366884"/>
                <a:ext cx="2314352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es-EC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48 </m:t>
                          </m:r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12" y="3366884"/>
                <a:ext cx="2314352" cy="64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0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2245"/>
            <a:ext cx="8096709" cy="760412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SELECCIÓN DE </a:t>
            </a:r>
            <a:r>
              <a:rPr lang="es-ES_tradnl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CORREDERA</a:t>
            </a:r>
            <a:endParaRPr lang="es-EC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13191"/>
            <a:ext cx="5696638" cy="3431618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83" y="2778219"/>
            <a:ext cx="2366676" cy="16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2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27364"/>
            <a:ext cx="7886700" cy="724334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RELACIÓN DE TRANSMISIÓN DE VELOCIDADES Y CÁLCULO DE LOS DIÁMETROS DE LAS POLEAS</a:t>
            </a:r>
            <a:r>
              <a:rPr lang="es-ES_tradnl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773865" y="2013446"/>
                <a:ext cx="1014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65" y="2013446"/>
                <a:ext cx="10143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28650" y="2779379"/>
                <a:ext cx="52837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MX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Velocidad nominal de giro del motor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Velocidad de giro del eje.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79379"/>
                <a:ext cx="5283777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850873" y="4208319"/>
                <a:ext cx="860364" cy="612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73" y="4208319"/>
                <a:ext cx="860364" cy="6120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MX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POTENCIA TOTAL DEL SISTEMA Y SELECCIÓN DEL MOTOR.</a:t>
            </a:r>
            <a:endParaRPr lang="es-EC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7"/>
          <a:stretch/>
        </p:blipFill>
        <p:spPr bwMode="auto">
          <a:xfrm>
            <a:off x="738619" y="1757793"/>
            <a:ext cx="1911061" cy="3695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919757" y="2132504"/>
                <a:ext cx="27641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𝑓𝑟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𝑓𝑟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𝑓𝑟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𝑓𝑟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57" y="2132504"/>
                <a:ext cx="276415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265241" y="2132504"/>
                <a:ext cx="13933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=78,3  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241" y="2132504"/>
                <a:ext cx="139333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919757" y="3018760"/>
                <a:ext cx="1101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57" y="3018760"/>
                <a:ext cx="110126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265241" y="3050591"/>
                <a:ext cx="1311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241" y="3050591"/>
                <a:ext cx="131157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919757" y="3905016"/>
                <a:ext cx="13528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𝑃𝑜𝑡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57" y="3905016"/>
                <a:ext cx="135287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265241" y="3905016"/>
                <a:ext cx="25405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𝑃𝑜𝑡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225 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𝐻𝑃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241" y="3905016"/>
                <a:ext cx="254056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07837"/>
            <a:ext cx="7886700" cy="1292148"/>
          </a:xfrm>
        </p:spPr>
        <p:txBody>
          <a:bodyPr/>
          <a:lstStyle/>
          <a:p>
            <a:pPr algn="just"/>
            <a:r>
              <a:rPr lang="es-ES_tradnl" dirty="0"/>
              <a:t>Diseñar, construir e implementar un dispensador automático móvil de alimento balanceado para peces.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4778" y="2864122"/>
            <a:ext cx="7886700" cy="66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r>
              <a:rPr lang="es-EC" b="1" kern="0" dirty="0" smtClean="0">
                <a:solidFill>
                  <a:sysClr val="windowText" lastClr="000000"/>
                </a:solidFill>
              </a:rPr>
              <a:t/>
            </a:r>
            <a:br>
              <a:rPr lang="es-EC" b="1" kern="0" dirty="0" smtClean="0">
                <a:solidFill>
                  <a:sysClr val="windowText" lastClr="000000"/>
                </a:solidFill>
              </a:rPr>
            </a:br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04778" y="3404213"/>
            <a:ext cx="7886700" cy="247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_tradnl" dirty="0"/>
              <a:t>Diseñar la geometría y el material adecuados de cada uno de los elementos que integran el dispensador.</a:t>
            </a:r>
            <a:endParaRPr lang="es-EC" dirty="0"/>
          </a:p>
          <a:p>
            <a:pPr lvl="0" algn="just"/>
            <a:r>
              <a:rPr lang="es-ES_tradnl" dirty="0" smtClean="0"/>
              <a:t>Construir </a:t>
            </a:r>
            <a:r>
              <a:rPr lang="es-ES_tradnl" dirty="0"/>
              <a:t>un mecanismo para movilizar el sistema dispensador de alimento de manera fácil y segura. </a:t>
            </a:r>
            <a:endParaRPr lang="es-EC" dirty="0"/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26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88256" y="736253"/>
            <a:ext cx="656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DISEÑO ELECTRÓNICO DE LA MÁQUINA</a:t>
            </a:r>
            <a:endParaRPr lang="es-EC" sz="2400" b="1" kern="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7649" y="1197918"/>
            <a:ext cx="651510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COMPONENTES ELECTRÓNICOS DE LA MÁQUINA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4784"/>
            <a:ext cx="4229100" cy="19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6" y="3560410"/>
            <a:ext cx="39243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942975" y="354330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CIRCUITO DE INVERSIÓN DE GIRO PARA</a:t>
            </a:r>
          </a:p>
          <a:p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UN MOTOR DC</a:t>
            </a:r>
            <a:endParaRPr lang="es-EC" sz="1300" dirty="0"/>
          </a:p>
        </p:txBody>
      </p:sp>
      <p:sp>
        <p:nvSpPr>
          <p:cNvPr id="10" name="Rectángulo 9"/>
          <p:cNvSpPr/>
          <p:nvPr/>
        </p:nvSpPr>
        <p:spPr>
          <a:xfrm>
            <a:off x="4895849" y="571019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CIRCUITO DE INVERSIÓN DE GIRO PARA</a:t>
            </a:r>
          </a:p>
          <a:p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UN MOTOR </a:t>
            </a:r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endParaRPr lang="es-EC" sz="1300" dirty="0"/>
          </a:p>
        </p:txBody>
      </p:sp>
      <p:pic>
        <p:nvPicPr>
          <p:cNvPr id="12" name="Imagen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7373" r="3915" b="7969"/>
          <a:stretch/>
        </p:blipFill>
        <p:spPr bwMode="auto">
          <a:xfrm>
            <a:off x="1085851" y="4053867"/>
            <a:ext cx="3095625" cy="1744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933449" y="5905500"/>
            <a:ext cx="338137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CIRCUITO DE CONEXIÓN DEL BLOWER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val="42532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pic>
        <p:nvPicPr>
          <p:cNvPr id="5" name="Imagen 4" descr="http://www.vernier.com/images/cache/product.do-bta._hero.001.590.3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289807"/>
            <a:ext cx="2831308" cy="1761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838199" y="801981"/>
            <a:ext cx="210502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81136" y="2897087"/>
            <a:ext cx="21632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Sensor de oxígeno Vernier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 descr="http://vernier.lt/images/product.nh4-bta._hero.001.590.3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39" y="1198183"/>
            <a:ext cx="2352675" cy="16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5591175" y="2905125"/>
            <a:ext cx="215405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Sensor de amonio Vernier.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n 9" descr="http://ecx.images-amazon.com/images/I/311diLdbc8L._SY300_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16832"/>
          <a:stretch/>
        </p:blipFill>
        <p:spPr bwMode="auto">
          <a:xfrm>
            <a:off x="1385886" y="3543301"/>
            <a:ext cx="2081214" cy="1475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210677" y="5242162"/>
            <a:ext cx="24336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Sensor de temperatura PT100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n 11" descr="http://i00.i.aliimg.com/wsphoto/v0/2029074220/Rotary-Roller-Hinge-Lever-Micro-font-b-Basic-b-font-font-b-Switch-b-font-LXW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2857" r="22500" b="4285"/>
          <a:stretch/>
        </p:blipFill>
        <p:spPr bwMode="auto">
          <a:xfrm>
            <a:off x="5061346" y="3751131"/>
            <a:ext cx="1059657" cy="1604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http://www.moujenswitch.com/products/mj/Moujen_MJ-7104_switc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782664"/>
            <a:ext cx="1228578" cy="157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4471990" y="5568899"/>
            <a:ext cx="21002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Final de carrera de brazo.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40857" y="5568899"/>
            <a:ext cx="20345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Final de carrera abatible.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" y="602672"/>
            <a:ext cx="3351068" cy="394856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EQUIPO DE CONTROL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7805" t="5822" r="13171" b="17123"/>
          <a:stretch/>
        </p:blipFill>
        <p:spPr bwMode="auto">
          <a:xfrm>
            <a:off x="838308" y="1340142"/>
            <a:ext cx="2995937" cy="2036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12731" t="2569" r="12037" b="1469"/>
          <a:stretch/>
        </p:blipFill>
        <p:spPr bwMode="auto">
          <a:xfrm>
            <a:off x="6558936" y="1340142"/>
            <a:ext cx="1785830" cy="2826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/>
          <a:srcRect l="5367" t="1695" r="9322" b="1695"/>
          <a:stretch/>
        </p:blipFill>
        <p:spPr bwMode="auto">
          <a:xfrm>
            <a:off x="4108847" y="2982191"/>
            <a:ext cx="1762017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443523" y="3448050"/>
            <a:ext cx="1785505" cy="394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PLC </a:t>
            </a:r>
            <a:r>
              <a:rPr lang="es-ES_tradnl" sz="1300" dirty="0" err="1">
                <a:latin typeface="Arial" panose="020B0604020202020204" pitchFamily="34" charset="0"/>
                <a:ea typeface="Calibri" panose="020F0502020204030204" pitchFamily="34" charset="0"/>
              </a:rPr>
              <a:t>Xinje</a:t>
            </a:r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 XC3-RT-E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04455" y="4209618"/>
            <a:ext cx="28220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00" dirty="0" smtClean="0">
                <a:latin typeface="Arial" panose="020B0604020202020204" pitchFamily="34" charset="0"/>
                <a:ea typeface="Calibri" panose="020F0502020204030204" pitchFamily="34" charset="0"/>
              </a:rPr>
              <a:t>Módulo de temperatura XC-E6PT-P.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382971" y="5768254"/>
            <a:ext cx="321376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Módulo de entradas análogas PLC </a:t>
            </a:r>
            <a:r>
              <a:rPr lang="es-ES_tradnl" sz="1300" dirty="0" err="1">
                <a:latin typeface="Arial" panose="020B0604020202020204" pitchFamily="34" charset="0"/>
                <a:ea typeface="Calibri" panose="020F0502020204030204" pitchFamily="34" charset="0"/>
              </a:rPr>
              <a:t>Xinje</a:t>
            </a:r>
            <a:r>
              <a:rPr lang="es-ES_tradnl" sz="13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268" y="686954"/>
            <a:ext cx="4192732" cy="371044"/>
          </a:xfrm>
        </p:spPr>
        <p:txBody>
          <a:bodyPr/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DOSIFICACIÓN POR VOLUMEN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27797"/>
              </p:ext>
            </p:extLst>
          </p:nvPr>
        </p:nvGraphicFramePr>
        <p:xfrm>
          <a:off x="4546844" y="1297740"/>
          <a:ext cx="4410306" cy="38404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217646"/>
                <a:gridCol w="1235579"/>
                <a:gridCol w="1026362"/>
                <a:gridCol w="930719"/>
              </a:tblGrid>
              <a:tr h="448853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Gramos Requeridos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Gramos Dosificados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Cargas Teóricas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Cargas Reales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67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89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98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131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13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19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199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24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270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271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27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27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4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302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30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886493387"/>
              </p:ext>
            </p:extLst>
          </p:nvPr>
        </p:nvGraphicFramePr>
        <p:xfrm>
          <a:off x="142998" y="1385192"/>
          <a:ext cx="4260848" cy="280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19" y="42688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096" y="457130"/>
            <a:ext cx="4608368" cy="705138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INTERFAZ HUMANO MÁQUINA (HMI)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2376" t="4281" r="4632" b="3363"/>
          <a:stretch/>
        </p:blipFill>
        <p:spPr bwMode="auto">
          <a:xfrm>
            <a:off x="628650" y="1160751"/>
            <a:ext cx="3797877" cy="22994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912" t="2432" r="1277" b="2109"/>
          <a:stretch/>
        </p:blipFill>
        <p:spPr bwMode="auto">
          <a:xfrm>
            <a:off x="4707081" y="1160751"/>
            <a:ext cx="3860223" cy="22994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/>
          <a:srcRect l="1278" t="2447" r="1583" b="1834"/>
          <a:stretch/>
        </p:blipFill>
        <p:spPr bwMode="auto">
          <a:xfrm>
            <a:off x="2673061" y="3696131"/>
            <a:ext cx="3797877" cy="22578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3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/>
          <a:srcRect l="4199" t="5357" r="4160" b="6548"/>
          <a:stretch/>
        </p:blipFill>
        <p:spPr bwMode="auto">
          <a:xfrm>
            <a:off x="630555" y="1352550"/>
            <a:ext cx="3941445" cy="23241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3650" t="4820" r="2555" b="4795"/>
          <a:stretch/>
        </p:blipFill>
        <p:spPr bwMode="auto">
          <a:xfrm>
            <a:off x="4692824" y="3443179"/>
            <a:ext cx="4030345" cy="235267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8096" y="457130"/>
            <a:ext cx="4608368" cy="705138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INTERFAZ HUMANO MÁQUINA (HMI)</a:t>
            </a:r>
          </a:p>
        </p:txBody>
      </p:sp>
    </p:spTree>
    <p:extLst>
      <p:ext uri="{BB962C8B-B14F-4D97-AF65-F5344CB8AC3E}">
        <p14:creationId xmlns:p14="http://schemas.microsoft.com/office/powerpoint/2010/main" val="33500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635291"/>
            <a:ext cx="7886700" cy="434974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ANALISIS ECONÓMICO Y FINANCIERO</a:t>
            </a:r>
            <a:endParaRPr lang="es-EC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02847"/>
              </p:ext>
            </p:extLst>
          </p:nvPr>
        </p:nvGraphicFramePr>
        <p:xfrm>
          <a:off x="393532" y="1109535"/>
          <a:ext cx="4523994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642"/>
                <a:gridCol w="1087628"/>
                <a:gridCol w="974916"/>
                <a:gridCol w="812990"/>
                <a:gridCol w="1079818"/>
              </a:tblGrid>
              <a:tr h="6506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AÑO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INVERSIÓN </a:t>
                      </a:r>
                    </a:p>
                    <a:p>
                      <a:pPr algn="ctr"/>
                      <a:r>
                        <a:rPr lang="es-EC" sz="1400" dirty="0" smtClean="0"/>
                        <a:t>INICIAL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INGRESOS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GASTOS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FLUJO DE</a:t>
                      </a:r>
                    </a:p>
                    <a:p>
                      <a:pPr algn="ctr"/>
                      <a:r>
                        <a:rPr lang="es-EC" sz="1400" dirty="0" smtClean="0"/>
                        <a:t> EFECTIVO </a:t>
                      </a:r>
                    </a:p>
                    <a:p>
                      <a:pPr algn="ctr"/>
                      <a:r>
                        <a:rPr lang="es-EC" sz="1200" dirty="0" smtClean="0"/>
                        <a:t>(GANANCIAS)</a:t>
                      </a:r>
                      <a:endParaRPr lang="es-EC" sz="1200" dirty="0"/>
                    </a:p>
                  </a:txBody>
                  <a:tcPr anchor="ctr"/>
                </a:tc>
              </a:tr>
              <a:tr h="29590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5235,01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</a:tr>
              <a:tr h="29590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6333,33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1420,60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4912,73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90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6553,73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1470,04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5083,69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90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6781,80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1521,20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5260,61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90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7017,81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1574,13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5443,68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287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5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-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7262,03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1628,91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5633,12</a:t>
                      </a:r>
                      <a:endParaRPr lang="es-EC" sz="2000" dirty="0" smtClean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98845"/>
              </p:ext>
            </p:extLst>
          </p:nvPr>
        </p:nvGraphicFramePr>
        <p:xfrm>
          <a:off x="3704819" y="3823854"/>
          <a:ext cx="5226178" cy="21010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24535"/>
                <a:gridCol w="1078294"/>
                <a:gridCol w="2186051"/>
                <a:gridCol w="1237298"/>
              </a:tblGrid>
              <a:tr h="78788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AÑO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FLUJO DE </a:t>
                      </a:r>
                      <a:endParaRPr lang="es-EC" sz="1300" dirty="0" smtClean="0">
                        <a:effectLst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EFECTIVO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ACTUAL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FLUJO DE EFECTIVO </a:t>
                      </a:r>
                      <a:r>
                        <a:rPr lang="es-EC" sz="1300" dirty="0" smtClean="0">
                          <a:effectLst/>
                        </a:rPr>
                        <a:t>CON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LA </a:t>
                      </a:r>
                      <a:r>
                        <a:rPr lang="es-EC" sz="1300" dirty="0">
                          <a:effectLst/>
                        </a:rPr>
                        <a:t>IMPLEMENTACIÓN </a:t>
                      </a:r>
                      <a:r>
                        <a:rPr lang="es-EC" sz="1300" dirty="0" smtClean="0">
                          <a:effectLst/>
                        </a:rPr>
                        <a:t>DEL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SISTEMA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GANANCIAS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628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3542,83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4912,73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1369,90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628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3666,12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5083,69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1417,57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628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3793,71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5260,61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1466,90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628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3925,73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5443,68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1517,95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628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4062,34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5633,12</a:t>
                      </a:r>
                      <a:endParaRPr lang="es-EC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1570,77</a:t>
                      </a:r>
                      <a:endParaRPr lang="es-EC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9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28650" y="718622"/>
            <a:ext cx="274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Bef>
                <a:spcPts val="1000"/>
              </a:spcBef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BENEFICIO – COSTO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9653"/>
              </p:ext>
            </p:extLst>
          </p:nvPr>
        </p:nvGraphicFramePr>
        <p:xfrm>
          <a:off x="1266075" y="1449446"/>
          <a:ext cx="3089592" cy="253305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51522"/>
                <a:gridCol w="1083310"/>
                <a:gridCol w="1254760"/>
              </a:tblGrid>
              <a:tr h="249153">
                <a:tc gridSpan="3"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Relación Beneficio – Costo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27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COSTOS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BENEFICIOS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5235,01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1420,60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6333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1470,04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6554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1521,20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6782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1574,13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7018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1628,91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7262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555"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VAN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VAN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153"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10396,73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23012,01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135582" y="3703369"/>
                <a:ext cx="4572000" cy="17479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𝑅𝑒𝑙𝑎𝑐𝑖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s-MX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23012,01</m:t>
                          </m:r>
                        </m:num>
                        <m:den>
                          <m:r>
                            <a:rPr lang="es-MX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10396,73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25209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MX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𝑅𝑒𝑙𝑎𝑐𝑖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)=2,21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82" y="3703369"/>
                <a:ext cx="4572000" cy="17479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7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83252" y="1970591"/>
            <a:ext cx="6977496" cy="291681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b="1" dirty="0" smtClean="0"/>
              <a:t>CONCLUSIONES </a:t>
            </a:r>
            <a:br>
              <a:rPr lang="es-MX" sz="7200" b="1" dirty="0" smtClean="0"/>
            </a:br>
            <a:r>
              <a:rPr lang="es-MX" sz="7200" b="1" dirty="0" smtClean="0"/>
              <a:t>Y RECOMENDACIONES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679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853" y="695633"/>
            <a:ext cx="2180651" cy="681476"/>
          </a:xfrm>
        </p:spPr>
        <p:txBody>
          <a:bodyPr>
            <a:normAutofit/>
          </a:bodyPr>
          <a:lstStyle/>
          <a:p>
            <a:r>
              <a:rPr lang="es-EC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54227"/>
            <a:ext cx="7886700" cy="4722736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/>
              <a:t>Máquina dispensadora </a:t>
            </a:r>
            <a:r>
              <a:rPr lang="es-ES_tradnl" dirty="0" smtClean="0"/>
              <a:t>móvil.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lvl="0" algn="just"/>
            <a:r>
              <a:rPr lang="es-ES_tradnl" dirty="0"/>
              <a:t>Interfaz </a:t>
            </a:r>
            <a:r>
              <a:rPr lang="es-ES_tradnl" dirty="0" smtClean="0"/>
              <a:t>HMI.</a:t>
            </a:r>
            <a:endParaRPr lang="es-EC" dirty="0" smtClean="0"/>
          </a:p>
          <a:p>
            <a:pPr marL="0" indent="0" algn="just">
              <a:buNone/>
            </a:pPr>
            <a:r>
              <a:rPr lang="es-ES_tradnl" dirty="0" smtClean="0"/>
              <a:t> </a:t>
            </a:r>
            <a:endParaRPr lang="es-EC" dirty="0" smtClean="0"/>
          </a:p>
          <a:p>
            <a:pPr lvl="0" algn="just"/>
            <a:r>
              <a:rPr lang="es-ES_tradnl" dirty="0" smtClean="0"/>
              <a:t>Capacitación.</a:t>
            </a:r>
          </a:p>
          <a:p>
            <a:pPr marL="0" lvl="0" indent="0" algn="just">
              <a:buNone/>
            </a:pPr>
            <a:endParaRPr lang="es-ES_tradnl" dirty="0" smtClean="0"/>
          </a:p>
          <a:p>
            <a:pPr lvl="0" algn="just"/>
            <a:r>
              <a:rPr lang="es-ES_tradnl" dirty="0" smtClean="0"/>
              <a:t>Manuales.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lvl="0" algn="just"/>
            <a:r>
              <a:rPr lang="es-ES_tradnl" dirty="0" smtClean="0"/>
              <a:t>Planos.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15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20712"/>
            <a:ext cx="2808613" cy="565151"/>
          </a:xfrm>
        </p:spPr>
        <p:txBody>
          <a:bodyPr>
            <a:normAutofit/>
          </a:bodyPr>
          <a:lstStyle/>
          <a:p>
            <a:r>
              <a:rPr lang="es-EC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5257" y="4454007"/>
            <a:ext cx="3308207" cy="56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700" dirty="0"/>
              <a:t>Proceso de pesar </a:t>
            </a:r>
            <a:r>
              <a:rPr lang="es-ES_tradnl" sz="1700" dirty="0" smtClean="0"/>
              <a:t>el alimento</a:t>
            </a:r>
            <a:r>
              <a:rPr lang="es-ES_tradnl" sz="1700" dirty="0"/>
              <a:t>.</a:t>
            </a:r>
            <a:endParaRPr lang="es-EC" sz="1700" kern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64282" y="5427430"/>
            <a:ext cx="3736196" cy="64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800" dirty="0"/>
              <a:t>Proceso de </a:t>
            </a:r>
            <a:r>
              <a:rPr lang="es-ES_tradnl" sz="1800" dirty="0" smtClean="0"/>
              <a:t>alimentación manual.</a:t>
            </a:r>
            <a:endParaRPr lang="es-EC" sz="1800" dirty="0"/>
          </a:p>
          <a:p>
            <a:endParaRPr lang="es-EC" sz="24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 descr="C:\Users\Miky\Desktop\Tesis\Fotos_piscinas\IMG_43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r="23132" b="6050"/>
          <a:stretch/>
        </p:blipFill>
        <p:spPr bwMode="auto">
          <a:xfrm>
            <a:off x="505257" y="1636196"/>
            <a:ext cx="3560652" cy="2738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Mike\Desktop\Tesis\Fotos\IMG_60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7" r="1764" b="6471"/>
          <a:stretch/>
        </p:blipFill>
        <p:spPr bwMode="auto">
          <a:xfrm>
            <a:off x="5164282" y="2473036"/>
            <a:ext cx="3268215" cy="2785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26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204" y="596403"/>
            <a:ext cx="4869112" cy="594910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E IMPORTANCIA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5" name="Imagen 4" descr="C:\Users\Miky\Desktop\Tesis\Fotos_piscinas\IMG_42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67" y="1343227"/>
            <a:ext cx="2837215" cy="2424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de flecha 6"/>
          <p:cNvCxnSpPr/>
          <p:nvPr/>
        </p:nvCxnSpPr>
        <p:spPr>
          <a:xfrm flipV="1">
            <a:off x="2743202" y="1883885"/>
            <a:ext cx="1156771" cy="3966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3899973" y="1784733"/>
            <a:ext cx="1663747" cy="59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16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DISPENSADOR</a:t>
            </a:r>
            <a:r>
              <a:rPr lang="es-EC" b="1" kern="0" dirty="0" smtClean="0">
                <a:solidFill>
                  <a:sysClr val="windowText" lastClr="000000"/>
                </a:solidFill>
              </a:rPr>
              <a:t/>
            </a:r>
            <a:br>
              <a:rPr lang="es-EC" b="1" kern="0" dirty="0" smtClean="0">
                <a:solidFill>
                  <a:sysClr val="windowText" lastClr="000000"/>
                </a:solidFill>
              </a:rPr>
            </a:br>
            <a:endParaRPr lang="es-EC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Imagen 8" descr="C:\Users\Miky\Desktop\Tesis\datos_producción\DSC004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22" y="2767971"/>
            <a:ext cx="3153407" cy="238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809367" y="3919683"/>
            <a:ext cx="2848737" cy="565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700" dirty="0"/>
              <a:t>Piscina con dispensador fuera de funcionamiento.</a:t>
            </a:r>
            <a:endParaRPr lang="es-EC" sz="1700" kern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057216" y="5155894"/>
            <a:ext cx="3110113" cy="56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700" dirty="0"/>
              <a:t>Área de producción </a:t>
            </a:r>
            <a:r>
              <a:rPr lang="es-ES_tradnl" sz="1700" dirty="0" smtClean="0"/>
              <a:t>de truchas</a:t>
            </a:r>
            <a:r>
              <a:rPr lang="es-ES_tradnl" sz="1700" dirty="0"/>
              <a:t>.</a:t>
            </a:r>
            <a:endParaRPr lang="es-EC" sz="1700" kern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20638"/>
            <a:ext cx="7886700" cy="5229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FACTORES LIMITANTES DE PRODUCCIÓN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1698" t="1027" r="2830" b="1320"/>
          <a:stretch/>
        </p:blipFill>
        <p:spPr bwMode="auto">
          <a:xfrm>
            <a:off x="2660072" y="1166737"/>
            <a:ext cx="3657601" cy="4483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1043539"/>
            <a:ext cx="1663747" cy="59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16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</a:t>
            </a:r>
            <a:r>
              <a:rPr lang="es-EC" b="1" kern="0" dirty="0" smtClean="0">
                <a:solidFill>
                  <a:sysClr val="windowText" lastClr="000000"/>
                </a:solidFill>
              </a:rPr>
              <a:t/>
            </a:r>
            <a:br>
              <a:rPr lang="es-EC" b="1" kern="0" dirty="0" smtClean="0">
                <a:solidFill>
                  <a:sysClr val="windowText" lastClr="000000"/>
                </a:solidFill>
              </a:rPr>
            </a:br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61208" y="5657750"/>
            <a:ext cx="6774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anose="020B0604020202020204" pitchFamily="34" charset="0"/>
                <a:ea typeface="Calibri" panose="020F0502020204030204" pitchFamily="34" charset="0"/>
              </a:rPr>
              <a:t>Fuente: (</a:t>
            </a:r>
            <a:r>
              <a:rPr lang="es-ES_tradnl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Cachafeiro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, La Trucha: Cría Industrial, 1995, pág. 249)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72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59"/>
            <a:ext cx="9144000" cy="6896100"/>
          </a:xfrm>
          <a:prstGeom prst="rect">
            <a:avLst/>
          </a:prstGeom>
        </p:spPr>
      </p:pic>
      <p:pic>
        <p:nvPicPr>
          <p:cNvPr id="5" name="Marcador de contenido 4" descr="C:\Users\Mike\Desktop\Tesis\ahi si\IMG_000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58333" r="53967" b="10480"/>
          <a:stretch/>
        </p:blipFill>
        <p:spPr bwMode="auto">
          <a:xfrm rot="5400000">
            <a:off x="2623544" y="592809"/>
            <a:ext cx="4182661" cy="5672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12682" y="838551"/>
            <a:ext cx="969358" cy="36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OXÍGENO</a:t>
            </a:r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78683" y="5520331"/>
            <a:ext cx="54967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Cachafeiro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Oxígeno, 1995, pág. 238)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3"/>
          <a:srcRect l="4014" t="1866" r="5475" b="2960"/>
          <a:stretch/>
        </p:blipFill>
        <p:spPr bwMode="auto">
          <a:xfrm rot="21449626">
            <a:off x="1113595" y="1457658"/>
            <a:ext cx="7103846" cy="3653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43878" y="966165"/>
            <a:ext cx="1162903" cy="337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AMONÍACO</a:t>
            </a:r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95594" y="5309056"/>
            <a:ext cx="53528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</a:t>
            </a:r>
            <a:r>
              <a:rPr lang="es-ES_tradnl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Cachafeiro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Amoníaco, 1995, pág. 292)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548" y="541396"/>
            <a:ext cx="4229789" cy="593341"/>
          </a:xfrm>
        </p:spPr>
        <p:txBody>
          <a:bodyPr>
            <a:normAutofit/>
          </a:bodyPr>
          <a:lstStyle/>
          <a:p>
            <a:r>
              <a:rPr lang="es-EC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MÁQUINAS DOSIFICADORAS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53378" y="1575411"/>
            <a:ext cx="9784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35101"/>
              </p:ext>
            </p:extLst>
          </p:nvPr>
        </p:nvGraphicFramePr>
        <p:xfrm>
          <a:off x="4182800" y="1575411"/>
          <a:ext cx="4866838" cy="333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4" imgW="5267417" imgH="3295486" progId="Visio.Drawing.11">
                  <p:embed/>
                </p:oleObj>
              </mc:Choice>
              <mc:Fallback>
                <p:oleObj name="Visio" r:id="rId4" imgW="5267417" imgH="329548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800" y="1575411"/>
                        <a:ext cx="4866838" cy="3338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6"/>
          <a:srcRect l="584" t="1401" r="543" b="2774"/>
          <a:stretch/>
        </p:blipFill>
        <p:spPr bwMode="auto">
          <a:xfrm>
            <a:off x="280554" y="2161309"/>
            <a:ext cx="5247410" cy="2631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6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896</Words>
  <Application>Microsoft Office PowerPoint</Application>
  <PresentationFormat>Presentación en pantalla (4:3)</PresentationFormat>
  <Paragraphs>287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Visio</vt:lpstr>
      <vt:lpstr>Presentación de PowerPoint</vt:lpstr>
      <vt:lpstr>OBJETIVO GENERAL  </vt:lpstr>
      <vt:lpstr>ALCANCE</vt:lpstr>
      <vt:lpstr>ANTECEDENTES</vt:lpstr>
      <vt:lpstr>JUSTIFICACIÓN E IMPORTANCIA </vt:lpstr>
      <vt:lpstr>FACTORES LIMITANTES DE PRODUCCIÓN </vt:lpstr>
      <vt:lpstr>Presentación de PowerPoint</vt:lpstr>
      <vt:lpstr>Presentación de PowerPoint</vt:lpstr>
      <vt:lpstr>MÁQUINAS DOSIFICADORAS</vt:lpstr>
      <vt:lpstr>GEOMETRÍA DE LA TOLVA</vt:lpstr>
      <vt:lpstr>SELECCIÓN DEL MATERIAL DE LA TOLVA</vt:lpstr>
      <vt:lpstr>DISEÑO MECÁNICO DE LA MÁQUINA</vt:lpstr>
      <vt:lpstr>ESQUEMA GENERAL DEL PROYECTO</vt:lpstr>
      <vt:lpstr>DISEÑO DE LA VIGA DE SOPORTE</vt:lpstr>
      <vt:lpstr>SELECCIÓN DEL RIEL DE SOPORTE</vt:lpstr>
      <vt:lpstr>REDUCCIÓN DE LA DEFORMACIÓN</vt:lpstr>
      <vt:lpstr>SELECCIÓN DE CORREDERA</vt:lpstr>
      <vt:lpstr>RELACIÓN DE TRANSMISIÓN DE VELOCIDADES Y CÁLCULO DE LOS DIÁMETROS DE LAS POLEAS.</vt:lpstr>
      <vt:lpstr>POTENCIA TOTAL DEL SISTEMA Y SELECCIÓN DEL MOTOR.</vt:lpstr>
      <vt:lpstr>Presentación de PowerPoint</vt:lpstr>
      <vt:lpstr>Presentación de PowerPoint</vt:lpstr>
      <vt:lpstr>EQUIPO DE CONTROL</vt:lpstr>
      <vt:lpstr>DOSIFICACIÓN POR VOLUMEN</vt:lpstr>
      <vt:lpstr>INTERFAZ HUMANO MÁQUINA (HMI)</vt:lpstr>
      <vt:lpstr>INTERFAZ HUMANO MÁQUINA (HMI)</vt:lpstr>
      <vt:lpstr>ANALISIS ECONÓMICO Y FINANCIERO</vt:lpstr>
      <vt:lpstr>Presentación de PowerPoint</vt:lpstr>
      <vt:lpstr>CONCLUSIONES  Y 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</dc:creator>
  <cp:lastModifiedBy>Mike</cp:lastModifiedBy>
  <cp:revision>54</cp:revision>
  <dcterms:created xsi:type="dcterms:W3CDTF">2015-11-23T02:17:49Z</dcterms:created>
  <dcterms:modified xsi:type="dcterms:W3CDTF">2015-12-04T05:52:46Z</dcterms:modified>
</cp:coreProperties>
</file>