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0"/>
  </p:notesMasterIdLst>
  <p:sldIdLst>
    <p:sldId id="258" r:id="rId2"/>
    <p:sldId id="267" r:id="rId3"/>
    <p:sldId id="266" r:id="rId4"/>
    <p:sldId id="260" r:id="rId5"/>
    <p:sldId id="261" r:id="rId6"/>
    <p:sldId id="257" r:id="rId7"/>
    <p:sldId id="274" r:id="rId8"/>
    <p:sldId id="276" r:id="rId9"/>
    <p:sldId id="296" r:id="rId10"/>
    <p:sldId id="297" r:id="rId11"/>
    <p:sldId id="298" r:id="rId12"/>
    <p:sldId id="275" r:id="rId13"/>
    <p:sldId id="295" r:id="rId14"/>
    <p:sldId id="277" r:id="rId15"/>
    <p:sldId id="279" r:id="rId16"/>
    <p:sldId id="278" r:id="rId17"/>
    <p:sldId id="280" r:id="rId18"/>
    <p:sldId id="281" r:id="rId19"/>
    <p:sldId id="282" r:id="rId20"/>
    <p:sldId id="284" r:id="rId21"/>
    <p:sldId id="285" r:id="rId22"/>
    <p:sldId id="283" r:id="rId23"/>
    <p:sldId id="286" r:id="rId24"/>
    <p:sldId id="268" r:id="rId25"/>
    <p:sldId id="287" r:id="rId26"/>
    <p:sldId id="288" r:id="rId27"/>
    <p:sldId id="289" r:id="rId28"/>
    <p:sldId id="290" r:id="rId29"/>
    <p:sldId id="291" r:id="rId30"/>
    <p:sldId id="293" r:id="rId31"/>
    <p:sldId id="294" r:id="rId32"/>
    <p:sldId id="292" r:id="rId33"/>
    <p:sldId id="269" r:id="rId34"/>
    <p:sldId id="270" r:id="rId35"/>
    <p:sldId id="271" r:id="rId36"/>
    <p:sldId id="272" r:id="rId37"/>
    <p:sldId id="273" r:id="rId38"/>
    <p:sldId id="259" r:id="rId3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19" autoAdjust="0"/>
    <p:restoredTop sz="94660"/>
  </p:normalViewPr>
  <p:slideViewPr>
    <p:cSldViewPr snapToGrid="0">
      <p:cViewPr varScale="1">
        <p:scale>
          <a:sx n="74" d="100"/>
          <a:sy n="74"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3967607174103237"/>
          <c:y val="0.18603197118943429"/>
          <c:w val="0.66032392825896757"/>
          <c:h val="0.69976778944298634"/>
        </c:manualLayout>
      </c:layout>
      <c:bar3DChart>
        <c:barDir val="bar"/>
        <c:grouping val="percentStacked"/>
        <c:varyColors val="0"/>
        <c:ser>
          <c:idx val="0"/>
          <c:order val="0"/>
          <c:tx>
            <c:strRef>
              <c:f>Hoja1!$C$1</c:f>
              <c:strCache>
                <c:ptCount val="1"/>
                <c:pt idx="0">
                  <c:v>Excelente</c:v>
                </c:pt>
              </c:strCache>
            </c:strRef>
          </c:tx>
          <c:spPr>
            <a:solidFill>
              <a:schemeClr val="accent1">
                <a:alpha val="85000"/>
              </a:schemeClr>
            </a:solidFill>
            <a:ln w="9525" cap="flat" cmpd="sng" algn="ctr">
              <a:solidFill>
                <a:schemeClr val="bg1"/>
              </a:solidFill>
              <a:round/>
            </a:ln>
            <a:effectLst>
              <a:outerShdw blurRad="50800" dist="38100" dir="16200000" rotWithShape="0">
                <a:prstClr val="black">
                  <a:alpha val="0"/>
                </a:prstClr>
              </a:outerShdw>
            </a:effectLst>
            <a:scene3d>
              <a:camera prst="orthographicFront"/>
              <a:lightRig rig="threePt" dir="t"/>
            </a:scene3d>
            <a:sp3d contourW="9525" prstMaterial="dkEdge">
              <a:bevelT/>
              <a:contourClr>
                <a:schemeClr val="bg1"/>
              </a:contourClr>
            </a:sp3d>
          </c:spPr>
          <c:invertIfNegative val="0"/>
          <c:dLbls>
            <c:dLbl>
              <c:idx val="0"/>
              <c:tx>
                <c:rich>
                  <a:bodyPr/>
                  <a:lstStyle/>
                  <a:p>
                    <a:fld id="{2249420A-060F-4CD2-A574-91979619F8C3}" type="VALUE">
                      <a:rPr lang="en-US"/>
                      <a:pPr/>
                      <a:t>[VALOR]</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F19DCFAB-DE74-4D5F-AB62-B87229101D3B}" type="VALUE">
                      <a:rPr lang="en-US"/>
                      <a:pPr/>
                      <a:t>[VALOR]</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78DBF1B5-F2B6-4CD0-A1AA-0DAD77BE6E3C}" type="VALUE">
                      <a:rPr lang="en-US"/>
                      <a:pPr/>
                      <a:t>[VALOR]</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fld id="{1B5FAF83-CE95-4F9C-BA5B-776BD4943887}" type="VALUE">
                      <a:rPr lang="en-US"/>
                      <a:pPr/>
                      <a:t>[VALOR]</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Hoja1!$A$2:$B$5</c:f>
              <c:strCache>
                <c:ptCount val="4"/>
                <c:pt idx="0">
                  <c:v>Resumen</c:v>
                </c:pt>
                <c:pt idx="1">
                  <c:v>Fundameto Teórico</c:v>
                </c:pt>
                <c:pt idx="2">
                  <c:v>Procedimiento</c:v>
                </c:pt>
                <c:pt idx="3">
                  <c:v>Actividades</c:v>
                </c:pt>
              </c:strCache>
            </c:strRef>
          </c:cat>
          <c:val>
            <c:numRef>
              <c:f>Hoja1!$C$2:$C$5</c:f>
              <c:numCache>
                <c:formatCode>0.00</c:formatCode>
                <c:ptCount val="4"/>
                <c:pt idx="0">
                  <c:v>85.714285714285708</c:v>
                </c:pt>
                <c:pt idx="1">
                  <c:v>85.714285714285708</c:v>
                </c:pt>
                <c:pt idx="2" formatCode="General">
                  <c:v>100</c:v>
                </c:pt>
                <c:pt idx="3">
                  <c:v>57.142857142857146</c:v>
                </c:pt>
              </c:numCache>
            </c:numRef>
          </c:val>
        </c:ser>
        <c:ser>
          <c:idx val="1"/>
          <c:order val="1"/>
          <c:tx>
            <c:strRef>
              <c:f>Hoja1!$D$1</c:f>
              <c:strCache>
                <c:ptCount val="1"/>
                <c:pt idx="0">
                  <c:v>Bueno</c:v>
                </c:pt>
              </c:strCache>
            </c:strRef>
          </c:tx>
          <c:spPr>
            <a:solidFill>
              <a:schemeClr val="accent2">
                <a:alpha val="85000"/>
              </a:schemeClr>
            </a:solidFill>
            <a:ln w="9525" cap="flat" cmpd="sng" algn="ctr">
              <a:noFill/>
              <a:round/>
            </a:ln>
            <a:effectLst/>
            <a:scene3d>
              <a:camera prst="orthographicFront"/>
              <a:lightRig rig="threePt" dir="t"/>
            </a:scene3d>
            <a:sp3d>
              <a:bevelB/>
              <a:contourClr>
                <a:srgbClr val="000000"/>
              </a:contourClr>
            </a:sp3d>
          </c:spPr>
          <c:invertIfNegative val="0"/>
          <c:dLbls>
            <c:dLbl>
              <c:idx val="0"/>
              <c:tx>
                <c:rich>
                  <a:bodyPr/>
                  <a:lstStyle/>
                  <a:p>
                    <a:fld id="{D07DC400-9960-4AD2-ADE4-5053D2A7A983}" type="VALUE">
                      <a:rPr lang="en-US"/>
                      <a:pPr/>
                      <a:t>[VALOR]</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A6932FF1-65F5-4192-8AA9-01FF1A4059FA}" type="VALUE">
                      <a:rPr lang="en-US"/>
                      <a:pPr/>
                      <a:t>[VALOR]</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1.3888888888888888E-2"/>
                  <c:y val="-3.7037037037037125E-2"/>
                </c:manualLayout>
              </c:layout>
              <c:showLegendKey val="0"/>
              <c:showVal val="1"/>
              <c:showCatName val="0"/>
              <c:showSerName val="0"/>
              <c:showPercent val="0"/>
              <c:showBubbleSize val="0"/>
              <c:extLst>
                <c:ext xmlns:c15="http://schemas.microsoft.com/office/drawing/2012/chart" uri="{CE6537A1-D6FC-4f65-9D91-7224C49458BB}"/>
              </c:extLst>
            </c:dLbl>
            <c:dLbl>
              <c:idx val="3"/>
              <c:tx>
                <c:rich>
                  <a:bodyPr/>
                  <a:lstStyle/>
                  <a:p>
                    <a:fld id="{E78642E8-E869-4599-ADF2-211326EDC0E2}" type="VALUE">
                      <a:rPr lang="en-US"/>
                      <a:pPr/>
                      <a:t>[VALOR]</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Hoja1!$A$2:$B$5</c:f>
              <c:strCache>
                <c:ptCount val="4"/>
                <c:pt idx="0">
                  <c:v>Resumen</c:v>
                </c:pt>
                <c:pt idx="1">
                  <c:v>Fundameto Teórico</c:v>
                </c:pt>
                <c:pt idx="2">
                  <c:v>Procedimiento</c:v>
                </c:pt>
                <c:pt idx="3">
                  <c:v>Actividades</c:v>
                </c:pt>
              </c:strCache>
            </c:strRef>
          </c:cat>
          <c:val>
            <c:numRef>
              <c:f>Hoja1!$D$2:$D$5</c:f>
              <c:numCache>
                <c:formatCode>0.00</c:formatCode>
                <c:ptCount val="4"/>
                <c:pt idx="0">
                  <c:v>14.285714285714286</c:v>
                </c:pt>
                <c:pt idx="1">
                  <c:v>14.285714285714286</c:v>
                </c:pt>
                <c:pt idx="2" formatCode="General">
                  <c:v>0</c:v>
                </c:pt>
                <c:pt idx="3">
                  <c:v>42.857142857142854</c:v>
                </c:pt>
              </c:numCache>
            </c:numRef>
          </c:val>
        </c:ser>
        <c:ser>
          <c:idx val="2"/>
          <c:order val="2"/>
          <c:tx>
            <c:strRef>
              <c:f>Hoja1!$E$1</c:f>
              <c:strCache>
                <c:ptCount val="1"/>
                <c:pt idx="0">
                  <c:v>Regular</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elete val="1"/>
          </c:dLbls>
          <c:cat>
            <c:strRef>
              <c:f>Hoja1!$A$2:$B$5</c:f>
              <c:strCache>
                <c:ptCount val="4"/>
                <c:pt idx="0">
                  <c:v>Resumen</c:v>
                </c:pt>
                <c:pt idx="1">
                  <c:v>Fundameto Teórico</c:v>
                </c:pt>
                <c:pt idx="2">
                  <c:v>Procedimiento</c:v>
                </c:pt>
                <c:pt idx="3">
                  <c:v>Actividades</c:v>
                </c:pt>
              </c:strCache>
            </c:strRef>
          </c:cat>
          <c:val>
            <c:numRef>
              <c:f>Hoja1!$E$2:$E$5</c:f>
              <c:numCache>
                <c:formatCode>General</c:formatCode>
                <c:ptCount val="4"/>
                <c:pt idx="0">
                  <c:v>0</c:v>
                </c:pt>
                <c:pt idx="1">
                  <c:v>0</c:v>
                </c:pt>
                <c:pt idx="2">
                  <c:v>0</c:v>
                </c:pt>
                <c:pt idx="3">
                  <c:v>0</c:v>
                </c:pt>
              </c:numCache>
            </c:numRef>
          </c:val>
        </c:ser>
        <c:ser>
          <c:idx val="3"/>
          <c:order val="3"/>
          <c:tx>
            <c:strRef>
              <c:f>Hoja1!$F$1</c:f>
              <c:strCache>
                <c:ptCount val="1"/>
                <c:pt idx="0">
                  <c:v>Malo</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layout>
                <c:manualLayout>
                  <c:x val="1.6666666666666666E-2"/>
                  <c:y val="-4.16666666666666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666666666666666E-2"/>
                  <c:y val="-1.851851851851860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15:layout>
                    <c:manualLayout>
                      <c:w val="3.7666666666666668E-2"/>
                      <c:h val="9.2523330417031202E-2"/>
                    </c:manualLayout>
                  </c15:layout>
                </c:ext>
              </c:extLst>
            </c:dLbl>
            <c:dLbl>
              <c:idx val="2"/>
              <c:delete val="1"/>
              <c:extLst>
                <c:ext xmlns:c15="http://schemas.microsoft.com/office/drawing/2012/chart" uri="{CE6537A1-D6FC-4f65-9D91-7224C49458BB}"/>
              </c:extLst>
            </c:dLbl>
            <c:dLbl>
              <c:idx val="3"/>
              <c:layout>
                <c:manualLayout>
                  <c:x val="1.3888888888888888E-2"/>
                  <c:y val="-2.314814814814814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Hoja1!$A$2:$B$5</c:f>
              <c:strCache>
                <c:ptCount val="4"/>
                <c:pt idx="0">
                  <c:v>Resumen</c:v>
                </c:pt>
                <c:pt idx="1">
                  <c:v>Fundameto Teórico</c:v>
                </c:pt>
                <c:pt idx="2">
                  <c:v>Procedimiento</c:v>
                </c:pt>
                <c:pt idx="3">
                  <c:v>Actividades</c:v>
                </c:pt>
              </c:strCache>
            </c:strRef>
          </c:cat>
          <c:val>
            <c:numRef>
              <c:f>Hoja1!$F$2:$F$5</c:f>
              <c:numCache>
                <c:formatCode>General</c:formatCode>
                <c:ptCount val="4"/>
                <c:pt idx="0">
                  <c:v>0</c:v>
                </c:pt>
                <c:pt idx="1">
                  <c:v>0</c:v>
                </c:pt>
                <c:pt idx="2">
                  <c:v>0</c:v>
                </c:pt>
                <c:pt idx="3">
                  <c:v>0</c:v>
                </c:pt>
              </c:numCache>
            </c:numRef>
          </c:val>
        </c:ser>
        <c:dLbls>
          <c:showLegendKey val="0"/>
          <c:showVal val="1"/>
          <c:showCatName val="0"/>
          <c:showSerName val="0"/>
          <c:showPercent val="0"/>
          <c:showBubbleSize val="0"/>
        </c:dLbls>
        <c:gapWidth val="54"/>
        <c:gapDepth val="142"/>
        <c:shape val="box"/>
        <c:axId val="-1347750848"/>
        <c:axId val="-1347728000"/>
        <c:axId val="0"/>
      </c:bar3DChart>
      <c:catAx>
        <c:axId val="-134775084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tx1"/>
                </a:solidFill>
                <a:latin typeface="+mn-lt"/>
                <a:ea typeface="+mn-ea"/>
                <a:cs typeface="+mn-cs"/>
              </a:defRPr>
            </a:pPr>
            <a:endParaRPr lang="es-EC"/>
          </a:p>
        </c:txPr>
        <c:crossAx val="-1347728000"/>
        <c:crosses val="autoZero"/>
        <c:auto val="1"/>
        <c:lblAlgn val="ctr"/>
        <c:lblOffset val="100"/>
        <c:noMultiLvlLbl val="0"/>
      </c:catAx>
      <c:valAx>
        <c:axId val="-1347728000"/>
        <c:scaling>
          <c:orientation val="minMax"/>
        </c:scaling>
        <c:delete val="1"/>
        <c:axPos val="b"/>
        <c:numFmt formatCode="0%" sourceLinked="1"/>
        <c:majorTickMark val="none"/>
        <c:minorTickMark val="none"/>
        <c:tickLblPos val="nextTo"/>
        <c:crossAx val="-1347750848"/>
        <c:crosses val="autoZero"/>
        <c:crossBetween val="between"/>
      </c:valAx>
      <c:spPr>
        <a:noFill/>
        <a:ln>
          <a:noFill/>
        </a:ln>
        <a:effectLst/>
      </c:spPr>
    </c:plotArea>
    <c:legend>
      <c:legendPos val="t"/>
      <c:legendEntry>
        <c:idx val="1"/>
        <c:txPr>
          <a:bodyPr rot="0" spcFirstLastPara="1" vertOverflow="ellipsis" vert="horz" wrap="square" anchor="ctr" anchorCtr="1"/>
          <a:lstStyle/>
          <a:p>
            <a:pPr>
              <a:defRPr sz="900" b="0" i="0" u="none" strike="noStrike" kern="1200" baseline="0">
                <a:ln>
                  <a:noFill/>
                </a:ln>
                <a:solidFill>
                  <a:schemeClr val="dk1">
                    <a:lumMod val="75000"/>
                    <a:lumOff val="25000"/>
                  </a:schemeClr>
                </a:solidFill>
                <a:latin typeface="+mn-lt"/>
                <a:ea typeface="+mn-ea"/>
                <a:cs typeface="+mn-cs"/>
              </a:defRPr>
            </a:pPr>
            <a:endParaRPr lang="es-EC"/>
          </a:p>
        </c:txPr>
      </c:legendEntry>
      <c:layout>
        <c:manualLayout>
          <c:xMode val="edge"/>
          <c:yMode val="edge"/>
          <c:x val="0.32477230971128607"/>
          <c:y val="0.92118065477932443"/>
          <c:w val="0.48378871391076117"/>
          <c:h val="7.8819356764077961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633945282720164"/>
          <c:y val="3.4321693688110097E-2"/>
          <c:w val="0.83366054717279836"/>
          <c:h val="0.67617249990441719"/>
        </c:manualLayout>
      </c:layout>
      <c:bar3DChart>
        <c:barDir val="col"/>
        <c:grouping val="clustered"/>
        <c:varyColors val="0"/>
        <c:ser>
          <c:idx val="0"/>
          <c:order val="0"/>
          <c:tx>
            <c:strRef>
              <c:f>Hoja1!$Y$34</c:f>
              <c:strCache>
                <c:ptCount val="1"/>
                <c:pt idx="0">
                  <c:v>90%-100%</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cene3d>
                <a:camera prst="orthographicFront"/>
                <a:lightRig rig="threePt" dir="t"/>
              </a:scene3d>
              <a:sp3d contourW="9525" prstMaterial="dkEdge">
                <a:contourClr>
                  <a:schemeClr val="accent1">
                    <a:lumMod val="75000"/>
                  </a:schemeClr>
                </a:contourClr>
              </a:sp3d>
            </c:spPr>
          </c:dPt>
          <c:dPt>
            <c:idx val="1"/>
            <c:invertIfNegative val="0"/>
            <c:bubble3D val="0"/>
            <c:spPr>
              <a:solidFill>
                <a:schemeClr val="accent1">
                  <a:alpha val="85000"/>
                </a:schemeClr>
              </a:solidFill>
              <a:ln w="9525" cap="flat" cmpd="sng" algn="ctr">
                <a:solidFill>
                  <a:schemeClr val="accent1">
                    <a:lumMod val="75000"/>
                  </a:schemeClr>
                </a:solidFill>
                <a:round/>
              </a:ln>
              <a:effectLst/>
              <a:scene3d>
                <a:camera prst="orthographicFront"/>
                <a:lightRig rig="threePt" dir="t"/>
              </a:scene3d>
              <a:sp3d contourW="9525" prstMaterial="dkEdge">
                <a:contourClr>
                  <a:schemeClr val="accent1">
                    <a:lumMod val="75000"/>
                  </a:schemeClr>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Hoja1!$X$35:$X$36</c:f>
              <c:strCache>
                <c:ptCount val="2"/>
                <c:pt idx="0">
                  <c:v>Objetivos</c:v>
                </c:pt>
                <c:pt idx="1">
                  <c:v>Actividades</c:v>
                </c:pt>
              </c:strCache>
            </c:strRef>
          </c:cat>
          <c:val>
            <c:numRef>
              <c:f>Hoja1!$Y$35:$Y$36</c:f>
              <c:numCache>
                <c:formatCode>General</c:formatCode>
                <c:ptCount val="2"/>
                <c:pt idx="0" formatCode="0.00">
                  <c:v>85.714285714285708</c:v>
                </c:pt>
                <c:pt idx="1">
                  <c:v>100</c:v>
                </c:pt>
              </c:numCache>
            </c:numRef>
          </c:val>
        </c:ser>
        <c:ser>
          <c:idx val="1"/>
          <c:order val="1"/>
          <c:tx>
            <c:strRef>
              <c:f>Hoja1!$Z$34</c:f>
              <c:strCache>
                <c:ptCount val="1"/>
                <c:pt idx="0">
                  <c:v>75%-80%</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Hoja1!$X$35:$X$36</c:f>
              <c:strCache>
                <c:ptCount val="2"/>
                <c:pt idx="0">
                  <c:v>Objetivos</c:v>
                </c:pt>
                <c:pt idx="1">
                  <c:v>Actividades</c:v>
                </c:pt>
              </c:strCache>
            </c:strRef>
          </c:cat>
          <c:val>
            <c:numRef>
              <c:f>Hoja1!$Z$35:$Z$36</c:f>
              <c:numCache>
                <c:formatCode>General</c:formatCode>
                <c:ptCount val="2"/>
                <c:pt idx="0" formatCode="0.00">
                  <c:v>14.285714285714286</c:v>
                </c:pt>
                <c:pt idx="1">
                  <c:v>0</c:v>
                </c:pt>
              </c:numCache>
            </c:numRef>
          </c:val>
        </c:ser>
        <c:ser>
          <c:idx val="2"/>
          <c:order val="2"/>
          <c:tx>
            <c:strRef>
              <c:f>Hoja1!$AA$34</c:f>
              <c:strCache>
                <c:ptCount val="1"/>
                <c:pt idx="0">
                  <c:v>50%-75%</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Hoja1!$X$35:$X$36</c:f>
              <c:strCache>
                <c:ptCount val="2"/>
                <c:pt idx="0">
                  <c:v>Objetivos</c:v>
                </c:pt>
                <c:pt idx="1">
                  <c:v>Actividades</c:v>
                </c:pt>
              </c:strCache>
            </c:strRef>
          </c:cat>
          <c:val>
            <c:numRef>
              <c:f>Hoja1!$AA$35:$AA$36</c:f>
              <c:numCache>
                <c:formatCode>General</c:formatCode>
                <c:ptCount val="2"/>
                <c:pt idx="0">
                  <c:v>0</c:v>
                </c:pt>
                <c:pt idx="1">
                  <c:v>0</c:v>
                </c:pt>
              </c:numCache>
            </c:numRef>
          </c:val>
        </c:ser>
        <c:ser>
          <c:idx val="3"/>
          <c:order val="3"/>
          <c:tx>
            <c:strRef>
              <c:f>Hoja1!$AB$34</c:f>
              <c:strCache>
                <c:ptCount val="1"/>
                <c:pt idx="0">
                  <c:v>Menos de 50%</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Hoja1!$X$35:$X$36</c:f>
              <c:strCache>
                <c:ptCount val="2"/>
                <c:pt idx="0">
                  <c:v>Objetivos</c:v>
                </c:pt>
                <c:pt idx="1">
                  <c:v>Actividades</c:v>
                </c:pt>
              </c:strCache>
            </c:strRef>
          </c:cat>
          <c:val>
            <c:numRef>
              <c:f>Hoja1!$AB$35:$AB$36</c:f>
              <c:numCache>
                <c:formatCode>General</c:formatCode>
                <c:ptCount val="2"/>
                <c:pt idx="0">
                  <c:v>0</c:v>
                </c:pt>
                <c:pt idx="1">
                  <c:v>0</c:v>
                </c:pt>
              </c:numCache>
            </c:numRef>
          </c:val>
        </c:ser>
        <c:dLbls>
          <c:showLegendKey val="0"/>
          <c:showVal val="1"/>
          <c:showCatName val="0"/>
          <c:showSerName val="0"/>
          <c:showPercent val="0"/>
          <c:showBubbleSize val="0"/>
        </c:dLbls>
        <c:gapWidth val="130"/>
        <c:gapDepth val="163"/>
        <c:shape val="box"/>
        <c:axId val="-1347733984"/>
        <c:axId val="-1347725280"/>
        <c:axId val="0"/>
      </c:bar3DChart>
      <c:catAx>
        <c:axId val="-13477339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1" i="0" u="none" strike="noStrike" kern="1200" cap="all" baseline="0">
                <a:solidFill>
                  <a:schemeClr val="dk1">
                    <a:lumMod val="75000"/>
                    <a:lumOff val="25000"/>
                  </a:schemeClr>
                </a:solidFill>
                <a:latin typeface="+mn-lt"/>
                <a:ea typeface="+mn-ea"/>
                <a:cs typeface="+mn-cs"/>
              </a:defRPr>
            </a:pPr>
            <a:endParaRPr lang="es-EC"/>
          </a:p>
        </c:txPr>
        <c:crossAx val="-1347725280"/>
        <c:crosses val="autoZero"/>
        <c:auto val="1"/>
        <c:lblAlgn val="ctr"/>
        <c:lblOffset val="100"/>
        <c:noMultiLvlLbl val="0"/>
      </c:catAx>
      <c:valAx>
        <c:axId val="-1347725280"/>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C"/>
          </a:p>
        </c:txPr>
        <c:crossAx val="-134773398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C7ECA-D20F-4CBC-9A98-3EF028593E6E}" type="doc">
      <dgm:prSet loTypeId="urn:microsoft.com/office/officeart/2005/8/layout/hProcess9" loCatId="process" qsTypeId="urn:microsoft.com/office/officeart/2005/8/quickstyle/simple1" qsCatId="simple" csTypeId="urn:microsoft.com/office/officeart/2005/8/colors/colorful5" csCatId="colorful" phldr="1"/>
      <dgm:spPr/>
    </dgm:pt>
    <dgm:pt modelId="{9D12F9DE-3426-47D1-BF66-00412F9C1A1A}">
      <dgm:prSet phldrT="[Texto]"/>
      <dgm:spPr/>
      <dgm:t>
        <a:bodyPr/>
        <a:lstStyle/>
        <a:p>
          <a:r>
            <a:rPr lang="es-EC" b="1" dirty="0" smtClean="0">
              <a:latin typeface="Arial" panose="020B0604020202020204" pitchFamily="34" charset="0"/>
              <a:ea typeface="Times New Roman" panose="02020603050405020304" pitchFamily="18" charset="0"/>
              <a:cs typeface="Times New Roman" panose="02020603050405020304" pitchFamily="18" charset="0"/>
            </a:rPr>
            <a:t>Área:</a:t>
          </a:r>
          <a:r>
            <a:rPr lang="es-EC" dirty="0" smtClean="0">
              <a:latin typeface="Arial" panose="020B0604020202020204" pitchFamily="34" charset="0"/>
              <a:ea typeface="Times New Roman" panose="02020603050405020304" pitchFamily="18" charset="0"/>
              <a:cs typeface="Times New Roman" panose="02020603050405020304" pitchFamily="18" charset="0"/>
            </a:rPr>
            <a:t> Telecomunicaciones, Redes, </a:t>
          </a:r>
          <a:r>
            <a:rPr lang="es-EC" dirty="0" err="1" smtClean="0">
              <a:latin typeface="Arial" panose="020B0604020202020204" pitchFamily="34" charset="0"/>
              <a:ea typeface="Times New Roman" panose="02020603050405020304" pitchFamily="18" charset="0"/>
              <a:cs typeface="Times New Roman" panose="02020603050405020304" pitchFamily="18" charset="0"/>
            </a:rPr>
            <a:t>TICs</a:t>
          </a:r>
          <a:r>
            <a:rPr lang="es-EC" dirty="0" smtClean="0">
              <a:latin typeface="Arial" panose="020B0604020202020204" pitchFamily="34" charset="0"/>
              <a:ea typeface="Times New Roman" panose="02020603050405020304" pitchFamily="18" charset="0"/>
              <a:cs typeface="Times New Roman" panose="02020603050405020304" pitchFamily="18" charset="0"/>
            </a:rPr>
            <a:t>. </a:t>
          </a:r>
          <a:endParaRPr lang="es-EC" dirty="0"/>
        </a:p>
      </dgm:t>
    </dgm:pt>
    <dgm:pt modelId="{A1A3D329-7048-4F95-9820-EEBE6850C0D6}" type="parTrans" cxnId="{A67E1DC2-9146-4C4A-B45C-A5F6BF161486}">
      <dgm:prSet/>
      <dgm:spPr/>
      <dgm:t>
        <a:bodyPr/>
        <a:lstStyle/>
        <a:p>
          <a:endParaRPr lang="es-EC"/>
        </a:p>
      </dgm:t>
    </dgm:pt>
    <dgm:pt modelId="{08B98A59-F23B-40BB-8C34-347CB0BF5BEA}" type="sibTrans" cxnId="{A67E1DC2-9146-4C4A-B45C-A5F6BF161486}">
      <dgm:prSet/>
      <dgm:spPr/>
      <dgm:t>
        <a:bodyPr/>
        <a:lstStyle/>
        <a:p>
          <a:endParaRPr lang="es-EC"/>
        </a:p>
      </dgm:t>
    </dgm:pt>
    <dgm:pt modelId="{00FE26F0-46D3-452F-9222-1944AAD49133}">
      <dgm:prSet phldrT="[Texto]"/>
      <dgm:spPr/>
      <dgm:t>
        <a:bodyPr/>
        <a:lstStyle/>
        <a:p>
          <a:r>
            <a:rPr lang="es-EC" b="1" dirty="0" smtClean="0">
              <a:latin typeface="Arial" panose="020B0604020202020204" pitchFamily="34" charset="0"/>
              <a:ea typeface="Times New Roman" panose="02020603050405020304" pitchFamily="18" charset="0"/>
              <a:cs typeface="Times New Roman" panose="02020603050405020304" pitchFamily="18" charset="0"/>
            </a:rPr>
            <a:t>Nivel profesional:</a:t>
          </a:r>
          <a:r>
            <a:rPr lang="es-EC" dirty="0" smtClean="0">
              <a:latin typeface="Arial" panose="020B0604020202020204" pitchFamily="34" charset="0"/>
              <a:ea typeface="Times New Roman" panose="02020603050405020304" pitchFamily="18" charset="0"/>
              <a:cs typeface="Times New Roman" panose="02020603050405020304" pitchFamily="18" charset="0"/>
            </a:rPr>
            <a:t> Pregrado en adelante.</a:t>
          </a:r>
          <a:endParaRPr lang="es-EC" dirty="0"/>
        </a:p>
      </dgm:t>
    </dgm:pt>
    <dgm:pt modelId="{900BCB66-E5B3-4E7F-A31C-6EA37A5F96C2}" type="parTrans" cxnId="{06126189-807F-41A8-B498-2F384737372B}">
      <dgm:prSet/>
      <dgm:spPr/>
      <dgm:t>
        <a:bodyPr/>
        <a:lstStyle/>
        <a:p>
          <a:endParaRPr lang="es-EC"/>
        </a:p>
      </dgm:t>
    </dgm:pt>
    <dgm:pt modelId="{C4398E2E-E9D1-4EE4-AFBB-AFE5330905BF}" type="sibTrans" cxnId="{06126189-807F-41A8-B498-2F384737372B}">
      <dgm:prSet/>
      <dgm:spPr/>
      <dgm:t>
        <a:bodyPr/>
        <a:lstStyle/>
        <a:p>
          <a:endParaRPr lang="es-EC"/>
        </a:p>
      </dgm:t>
    </dgm:pt>
    <dgm:pt modelId="{DAC9B19B-8DCD-4897-BAB8-90A4AAC1CE5F}">
      <dgm:prSet phldrT="[Texto]"/>
      <dgm:spPr/>
      <dgm:t>
        <a:bodyPr/>
        <a:lstStyle/>
        <a:p>
          <a:r>
            <a:rPr lang="es-EC" b="1" dirty="0" smtClean="0">
              <a:latin typeface="Arial" panose="020B0604020202020204" pitchFamily="34" charset="0"/>
              <a:ea typeface="Times New Roman" panose="02020603050405020304" pitchFamily="18" charset="0"/>
              <a:cs typeface="Times New Roman" panose="02020603050405020304" pitchFamily="18" charset="0"/>
            </a:rPr>
            <a:t>Conocimientos previos:</a:t>
          </a:r>
          <a:r>
            <a:rPr lang="es-EC" dirty="0" smtClean="0">
              <a:latin typeface="Arial" panose="020B0604020202020204" pitchFamily="34" charset="0"/>
              <a:ea typeface="Times New Roman" panose="02020603050405020304" pitchFamily="18" charset="0"/>
              <a:cs typeface="Times New Roman" panose="02020603050405020304" pitchFamily="18" charset="0"/>
            </a:rPr>
            <a:t> MATLAB (medio)  Sistemas Digitales (medio), Sistemas de Comunicaciones (medio), Manejo de comandos en consola (medio).</a:t>
          </a:r>
          <a:endParaRPr lang="es-EC" dirty="0"/>
        </a:p>
      </dgm:t>
    </dgm:pt>
    <dgm:pt modelId="{2FA0BCE7-3850-43B7-B759-C245D92DCA49}" type="parTrans" cxnId="{A07C3740-7260-4DC6-A745-26BF9FA99B6F}">
      <dgm:prSet/>
      <dgm:spPr/>
      <dgm:t>
        <a:bodyPr/>
        <a:lstStyle/>
        <a:p>
          <a:endParaRPr lang="es-EC"/>
        </a:p>
      </dgm:t>
    </dgm:pt>
    <dgm:pt modelId="{51A075E8-3A1E-4DA3-A83F-D72F26219199}" type="sibTrans" cxnId="{A07C3740-7260-4DC6-A745-26BF9FA99B6F}">
      <dgm:prSet/>
      <dgm:spPr/>
      <dgm:t>
        <a:bodyPr/>
        <a:lstStyle/>
        <a:p>
          <a:endParaRPr lang="es-EC"/>
        </a:p>
      </dgm:t>
    </dgm:pt>
    <dgm:pt modelId="{13A83980-5A7F-4036-B6E0-191D5FD7D8AA}" type="pres">
      <dgm:prSet presAssocID="{29FC7ECA-D20F-4CBC-9A98-3EF028593E6E}" presName="CompostProcess" presStyleCnt="0">
        <dgm:presLayoutVars>
          <dgm:dir/>
          <dgm:resizeHandles val="exact"/>
        </dgm:presLayoutVars>
      </dgm:prSet>
      <dgm:spPr/>
    </dgm:pt>
    <dgm:pt modelId="{FEC3A076-70A3-4F32-BC26-9224CEC14F8A}" type="pres">
      <dgm:prSet presAssocID="{29FC7ECA-D20F-4CBC-9A98-3EF028593E6E}" presName="arrow" presStyleLbl="bgShp" presStyleIdx="0" presStyleCnt="1" custLinFactNeighborX="3963" custLinFactNeighborY="37956"/>
      <dgm:spPr/>
    </dgm:pt>
    <dgm:pt modelId="{150DBD0F-91CB-45AA-BDAC-502B8A12DD9E}" type="pres">
      <dgm:prSet presAssocID="{29FC7ECA-D20F-4CBC-9A98-3EF028593E6E}" presName="linearProcess" presStyleCnt="0"/>
      <dgm:spPr/>
    </dgm:pt>
    <dgm:pt modelId="{E2A65AE0-96B4-4C55-A0C0-051775F3816F}" type="pres">
      <dgm:prSet presAssocID="{9D12F9DE-3426-47D1-BF66-00412F9C1A1A}" presName="textNode" presStyleLbl="node1" presStyleIdx="0" presStyleCnt="3">
        <dgm:presLayoutVars>
          <dgm:bulletEnabled val="1"/>
        </dgm:presLayoutVars>
      </dgm:prSet>
      <dgm:spPr/>
      <dgm:t>
        <a:bodyPr/>
        <a:lstStyle/>
        <a:p>
          <a:endParaRPr lang="es-EC"/>
        </a:p>
      </dgm:t>
    </dgm:pt>
    <dgm:pt modelId="{219A7658-CF76-4E60-9542-CC8BA41D5B2D}" type="pres">
      <dgm:prSet presAssocID="{08B98A59-F23B-40BB-8C34-347CB0BF5BEA}" presName="sibTrans" presStyleCnt="0"/>
      <dgm:spPr/>
    </dgm:pt>
    <dgm:pt modelId="{A3A218F6-3EE9-4F11-BE67-5BDABA3FBB98}" type="pres">
      <dgm:prSet presAssocID="{00FE26F0-46D3-452F-9222-1944AAD49133}" presName="textNode" presStyleLbl="node1" presStyleIdx="1" presStyleCnt="3">
        <dgm:presLayoutVars>
          <dgm:bulletEnabled val="1"/>
        </dgm:presLayoutVars>
      </dgm:prSet>
      <dgm:spPr/>
      <dgm:t>
        <a:bodyPr/>
        <a:lstStyle/>
        <a:p>
          <a:endParaRPr lang="es-EC"/>
        </a:p>
      </dgm:t>
    </dgm:pt>
    <dgm:pt modelId="{7403FAD4-361B-4621-886C-32D626A14CB1}" type="pres">
      <dgm:prSet presAssocID="{C4398E2E-E9D1-4EE4-AFBB-AFE5330905BF}" presName="sibTrans" presStyleCnt="0"/>
      <dgm:spPr/>
    </dgm:pt>
    <dgm:pt modelId="{C7F3FEDE-F6EB-4A83-9A66-4058AF8430A9}" type="pres">
      <dgm:prSet presAssocID="{DAC9B19B-8DCD-4897-BAB8-90A4AAC1CE5F}" presName="textNode" presStyleLbl="node1" presStyleIdx="2" presStyleCnt="3">
        <dgm:presLayoutVars>
          <dgm:bulletEnabled val="1"/>
        </dgm:presLayoutVars>
      </dgm:prSet>
      <dgm:spPr/>
      <dgm:t>
        <a:bodyPr/>
        <a:lstStyle/>
        <a:p>
          <a:endParaRPr lang="es-EC"/>
        </a:p>
      </dgm:t>
    </dgm:pt>
  </dgm:ptLst>
  <dgm:cxnLst>
    <dgm:cxn modelId="{1455AC32-B182-4BBB-9B64-6714E125EC6A}" type="presOf" srcId="{29FC7ECA-D20F-4CBC-9A98-3EF028593E6E}" destId="{13A83980-5A7F-4036-B6E0-191D5FD7D8AA}" srcOrd="0" destOrd="0" presId="urn:microsoft.com/office/officeart/2005/8/layout/hProcess9"/>
    <dgm:cxn modelId="{3E85F578-6407-446F-A86C-B2B547EC8A66}" type="presOf" srcId="{DAC9B19B-8DCD-4897-BAB8-90A4AAC1CE5F}" destId="{C7F3FEDE-F6EB-4A83-9A66-4058AF8430A9}" srcOrd="0" destOrd="0" presId="urn:microsoft.com/office/officeart/2005/8/layout/hProcess9"/>
    <dgm:cxn modelId="{06126189-807F-41A8-B498-2F384737372B}" srcId="{29FC7ECA-D20F-4CBC-9A98-3EF028593E6E}" destId="{00FE26F0-46D3-452F-9222-1944AAD49133}" srcOrd="1" destOrd="0" parTransId="{900BCB66-E5B3-4E7F-A31C-6EA37A5F96C2}" sibTransId="{C4398E2E-E9D1-4EE4-AFBB-AFE5330905BF}"/>
    <dgm:cxn modelId="{A67E1DC2-9146-4C4A-B45C-A5F6BF161486}" srcId="{29FC7ECA-D20F-4CBC-9A98-3EF028593E6E}" destId="{9D12F9DE-3426-47D1-BF66-00412F9C1A1A}" srcOrd="0" destOrd="0" parTransId="{A1A3D329-7048-4F95-9820-EEBE6850C0D6}" sibTransId="{08B98A59-F23B-40BB-8C34-347CB0BF5BEA}"/>
    <dgm:cxn modelId="{024C8D99-545D-4652-BD78-ED4E4274FF17}" type="presOf" srcId="{00FE26F0-46D3-452F-9222-1944AAD49133}" destId="{A3A218F6-3EE9-4F11-BE67-5BDABA3FBB98}" srcOrd="0" destOrd="0" presId="urn:microsoft.com/office/officeart/2005/8/layout/hProcess9"/>
    <dgm:cxn modelId="{59132257-EA74-4652-8F2B-74984CD31AAE}" type="presOf" srcId="{9D12F9DE-3426-47D1-BF66-00412F9C1A1A}" destId="{E2A65AE0-96B4-4C55-A0C0-051775F3816F}" srcOrd="0" destOrd="0" presId="urn:microsoft.com/office/officeart/2005/8/layout/hProcess9"/>
    <dgm:cxn modelId="{A07C3740-7260-4DC6-A745-26BF9FA99B6F}" srcId="{29FC7ECA-D20F-4CBC-9A98-3EF028593E6E}" destId="{DAC9B19B-8DCD-4897-BAB8-90A4AAC1CE5F}" srcOrd="2" destOrd="0" parTransId="{2FA0BCE7-3850-43B7-B759-C245D92DCA49}" sibTransId="{51A075E8-3A1E-4DA3-A83F-D72F26219199}"/>
    <dgm:cxn modelId="{EC00FAE9-26B0-420F-ACE4-91630BB73444}" type="presParOf" srcId="{13A83980-5A7F-4036-B6E0-191D5FD7D8AA}" destId="{FEC3A076-70A3-4F32-BC26-9224CEC14F8A}" srcOrd="0" destOrd="0" presId="urn:microsoft.com/office/officeart/2005/8/layout/hProcess9"/>
    <dgm:cxn modelId="{B6BF9179-EDA9-43A4-8DE6-2DB0EAE9BA2A}" type="presParOf" srcId="{13A83980-5A7F-4036-B6E0-191D5FD7D8AA}" destId="{150DBD0F-91CB-45AA-BDAC-502B8A12DD9E}" srcOrd="1" destOrd="0" presId="urn:microsoft.com/office/officeart/2005/8/layout/hProcess9"/>
    <dgm:cxn modelId="{AD0FDD28-13BF-479D-A37D-A61993B51349}" type="presParOf" srcId="{150DBD0F-91CB-45AA-BDAC-502B8A12DD9E}" destId="{E2A65AE0-96B4-4C55-A0C0-051775F3816F}" srcOrd="0" destOrd="0" presId="urn:microsoft.com/office/officeart/2005/8/layout/hProcess9"/>
    <dgm:cxn modelId="{566200BC-B6C7-443F-931B-24D0F68DBD36}" type="presParOf" srcId="{150DBD0F-91CB-45AA-BDAC-502B8A12DD9E}" destId="{219A7658-CF76-4E60-9542-CC8BA41D5B2D}" srcOrd="1" destOrd="0" presId="urn:microsoft.com/office/officeart/2005/8/layout/hProcess9"/>
    <dgm:cxn modelId="{6163965F-4455-429C-B05F-3C4DE4B2A455}" type="presParOf" srcId="{150DBD0F-91CB-45AA-BDAC-502B8A12DD9E}" destId="{A3A218F6-3EE9-4F11-BE67-5BDABA3FBB98}" srcOrd="2" destOrd="0" presId="urn:microsoft.com/office/officeart/2005/8/layout/hProcess9"/>
    <dgm:cxn modelId="{9AC6741D-D1F3-4B9D-A700-C09DB42EF6C8}" type="presParOf" srcId="{150DBD0F-91CB-45AA-BDAC-502B8A12DD9E}" destId="{7403FAD4-361B-4621-886C-32D626A14CB1}" srcOrd="3" destOrd="0" presId="urn:microsoft.com/office/officeart/2005/8/layout/hProcess9"/>
    <dgm:cxn modelId="{33DF7B7D-8539-43F7-89C8-82ADEC378313}" type="presParOf" srcId="{150DBD0F-91CB-45AA-BDAC-502B8A12DD9E}" destId="{C7F3FEDE-F6EB-4A83-9A66-4058AF8430A9}"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513D8C-B81B-476E-9815-A3BC95B14335}" type="doc">
      <dgm:prSet loTypeId="urn:microsoft.com/office/officeart/2005/8/layout/pyramid4" loCatId="pyramid" qsTypeId="urn:microsoft.com/office/officeart/2005/8/quickstyle/simple5" qsCatId="simple" csTypeId="urn:microsoft.com/office/officeart/2005/8/colors/accent1_1" csCatId="accent1" phldr="1"/>
      <dgm:spPr/>
      <dgm:t>
        <a:bodyPr/>
        <a:lstStyle/>
        <a:p>
          <a:endParaRPr lang="es-EC"/>
        </a:p>
      </dgm:t>
    </dgm:pt>
    <dgm:pt modelId="{D00DA9AC-A90D-4841-BAA7-58C34862AB49}">
      <dgm:prSet phldrT="[Texto]" custT="1">
        <dgm:style>
          <a:lnRef idx="1">
            <a:schemeClr val="accent3"/>
          </a:lnRef>
          <a:fillRef idx="2">
            <a:schemeClr val="accent3"/>
          </a:fillRef>
          <a:effectRef idx="1">
            <a:schemeClr val="accent3"/>
          </a:effectRef>
          <a:fontRef idx="minor">
            <a:schemeClr val="dk1"/>
          </a:fontRef>
        </dgm:style>
      </dgm:prSet>
      <dgm:spPr>
        <a:solidFill>
          <a:schemeClr val="accent6">
            <a:lumMod val="40000"/>
            <a:lumOff val="60000"/>
          </a:schemeClr>
        </a:solidFill>
        <a:scene3d>
          <a:camera prst="orthographicFront"/>
          <a:lightRig rig="threePt" dir="t"/>
        </a:scene3d>
        <a:sp3d>
          <a:bevelT w="152400" h="50800" prst="softRound"/>
        </a:sp3d>
      </dgm:spPr>
      <dgm:t>
        <a:bodyPr/>
        <a:lstStyle/>
        <a:p>
          <a:pPr algn="l"/>
          <a:r>
            <a:rPr lang="es-EC" sz="2000" b="1" smtClean="0">
              <a:latin typeface="+mj-lt"/>
              <a:ea typeface="Times New Roman" panose="02020603050405020304" pitchFamily="18" charset="0"/>
              <a:cs typeface="Times New Roman" panose="02020603050405020304" pitchFamily="18" charset="0"/>
            </a:rPr>
            <a:t>DekTec</a:t>
          </a:r>
          <a:r>
            <a:rPr lang="es-EC" sz="1100" dirty="0" smtClean="0">
              <a:latin typeface="Arial" panose="020B0604020202020204" pitchFamily="34" charset="0"/>
              <a:ea typeface="Times New Roman" panose="02020603050405020304" pitchFamily="18" charset="0"/>
              <a:cs typeface="Times New Roman" panose="02020603050405020304" pitchFamily="18" charset="0"/>
            </a:rPr>
            <a:t>.</a:t>
          </a:r>
          <a:endParaRPr lang="es-EC" sz="1100" dirty="0"/>
        </a:p>
      </dgm:t>
    </dgm:pt>
    <dgm:pt modelId="{AADE1064-BC5A-4331-9BC6-046BF56B40B7}" type="parTrans" cxnId="{A7EF35BB-74A1-41F1-A1BF-AAFA8AF355C4}">
      <dgm:prSet/>
      <dgm:spPr/>
      <dgm:t>
        <a:bodyPr/>
        <a:lstStyle/>
        <a:p>
          <a:endParaRPr lang="es-EC"/>
        </a:p>
      </dgm:t>
    </dgm:pt>
    <dgm:pt modelId="{4C375323-FDE9-41B5-BBCC-43F9E7D73101}" type="sibTrans" cxnId="{A7EF35BB-74A1-41F1-A1BF-AAFA8AF355C4}">
      <dgm:prSet/>
      <dgm:spPr/>
      <dgm:t>
        <a:bodyPr/>
        <a:lstStyle/>
        <a:p>
          <a:endParaRPr lang="es-EC"/>
        </a:p>
      </dgm:t>
    </dgm:pt>
    <dgm:pt modelId="{5FCB6076-B056-46AD-AF96-C4F4FD9770F3}">
      <dgm:prSet phldrT="[Texto]" custT="1">
        <dgm:style>
          <a:lnRef idx="1">
            <a:schemeClr val="accent3"/>
          </a:lnRef>
          <a:fillRef idx="2">
            <a:schemeClr val="accent3"/>
          </a:fillRef>
          <a:effectRef idx="1">
            <a:schemeClr val="accent3"/>
          </a:effectRef>
          <a:fontRef idx="minor">
            <a:schemeClr val="dk1"/>
          </a:fontRef>
        </dgm:style>
      </dgm:prSet>
      <dgm:spPr>
        <a:solidFill>
          <a:schemeClr val="accent6">
            <a:lumMod val="40000"/>
            <a:lumOff val="60000"/>
          </a:schemeClr>
        </a:solidFill>
        <a:scene3d>
          <a:camera prst="orthographicFront"/>
          <a:lightRig rig="threePt" dir="t"/>
        </a:scene3d>
        <a:sp3d>
          <a:bevelT w="152400" h="50800" prst="softRound"/>
        </a:sp3d>
      </dgm:spPr>
      <dgm:t>
        <a:bodyPr/>
        <a:lstStyle/>
        <a:p>
          <a:endParaRPr lang="es-EC" sz="2000" b="1" dirty="0" smtClean="0">
            <a:latin typeface="+mj-lt"/>
            <a:ea typeface="Times New Roman" panose="02020603050405020304" pitchFamily="18" charset="0"/>
            <a:cs typeface="Times New Roman" panose="02020603050405020304" pitchFamily="18" charset="0"/>
          </a:endParaRPr>
        </a:p>
        <a:p>
          <a:endParaRPr lang="es-EC" sz="2000" b="1" dirty="0" smtClean="0">
            <a:latin typeface="+mj-lt"/>
            <a:ea typeface="Times New Roman" panose="02020603050405020304" pitchFamily="18" charset="0"/>
            <a:cs typeface="Times New Roman" panose="02020603050405020304" pitchFamily="18" charset="0"/>
          </a:endParaRPr>
        </a:p>
        <a:p>
          <a:r>
            <a:rPr lang="es-EC" sz="2000" b="1" dirty="0" smtClean="0">
              <a:latin typeface="+mn-lt"/>
              <a:ea typeface="Times New Roman" panose="02020603050405020304" pitchFamily="18" charset="0"/>
              <a:cs typeface="Times New Roman" panose="02020603050405020304" pitchFamily="18" charset="0"/>
            </a:rPr>
            <a:t>ESPE ANALYZER TS</a:t>
          </a:r>
          <a:endParaRPr lang="es-EC" sz="1400" dirty="0">
            <a:latin typeface="+mn-lt"/>
          </a:endParaRPr>
        </a:p>
      </dgm:t>
    </dgm:pt>
    <dgm:pt modelId="{7E2AA689-BA5D-47B0-B345-4B74C56D1112}" type="sibTrans" cxnId="{915E6710-EC21-4A24-86B6-5ACD045B9008}">
      <dgm:prSet/>
      <dgm:spPr/>
      <dgm:t>
        <a:bodyPr/>
        <a:lstStyle/>
        <a:p>
          <a:endParaRPr lang="es-EC"/>
        </a:p>
      </dgm:t>
    </dgm:pt>
    <dgm:pt modelId="{3DF8856D-5E4E-4DDF-9B78-2D9B08E30226}" type="parTrans" cxnId="{915E6710-EC21-4A24-86B6-5ACD045B9008}">
      <dgm:prSet/>
      <dgm:spPr/>
      <dgm:t>
        <a:bodyPr/>
        <a:lstStyle/>
        <a:p>
          <a:endParaRPr lang="es-EC"/>
        </a:p>
      </dgm:t>
    </dgm:pt>
    <dgm:pt modelId="{CC4B71EA-F1E1-4E81-A52A-CB2D2021FFFD}">
      <dgm:prSet phldrT="[Texto]" custT="1">
        <dgm:style>
          <a:lnRef idx="1">
            <a:schemeClr val="accent3"/>
          </a:lnRef>
          <a:fillRef idx="2">
            <a:schemeClr val="accent3"/>
          </a:fillRef>
          <a:effectRef idx="1">
            <a:schemeClr val="accent3"/>
          </a:effectRef>
          <a:fontRef idx="minor">
            <a:schemeClr val="dk1"/>
          </a:fontRef>
        </dgm:style>
      </dgm:prSet>
      <dgm:spPr>
        <a:solidFill>
          <a:schemeClr val="accent6">
            <a:lumMod val="40000"/>
            <a:lumOff val="60000"/>
          </a:schemeClr>
        </a:solidFill>
        <a:scene3d>
          <a:camera prst="orthographicFront"/>
          <a:lightRig rig="threePt" dir="t"/>
        </a:scene3d>
        <a:sp3d>
          <a:bevelT w="152400" h="50800" prst="softRound"/>
        </a:sp3d>
      </dgm:spPr>
      <dgm:t>
        <a:bodyPr/>
        <a:lstStyle/>
        <a:p>
          <a:r>
            <a:rPr lang="es-EC" sz="2000" b="1" dirty="0" smtClean="0">
              <a:latin typeface="+mj-lt"/>
              <a:ea typeface="Times New Roman" panose="02020603050405020304" pitchFamily="18" charset="0"/>
              <a:cs typeface="Times New Roman" panose="02020603050405020304" pitchFamily="18" charset="0"/>
            </a:rPr>
            <a:t>MATLAB</a:t>
          </a:r>
          <a:endParaRPr lang="es-EC" sz="1400" dirty="0">
            <a:latin typeface="+mj-lt"/>
          </a:endParaRPr>
        </a:p>
      </dgm:t>
    </dgm:pt>
    <dgm:pt modelId="{55E97E74-C09A-4E09-BED9-30CDE6349CBC}" type="sibTrans" cxnId="{872D4323-E4BA-445B-A1A0-B9799EE05FEA}">
      <dgm:prSet/>
      <dgm:spPr/>
      <dgm:t>
        <a:bodyPr/>
        <a:lstStyle/>
        <a:p>
          <a:endParaRPr lang="es-EC"/>
        </a:p>
      </dgm:t>
    </dgm:pt>
    <dgm:pt modelId="{6194EA36-E1F0-4265-B517-9854B1F3822B}" type="parTrans" cxnId="{872D4323-E4BA-445B-A1A0-B9799EE05FEA}">
      <dgm:prSet/>
      <dgm:spPr/>
      <dgm:t>
        <a:bodyPr/>
        <a:lstStyle/>
        <a:p>
          <a:endParaRPr lang="es-EC"/>
        </a:p>
      </dgm:t>
    </dgm:pt>
    <dgm:pt modelId="{23FE4C15-DC1C-4AC6-B0E7-488915E527FF}">
      <dgm:prSet phldrT="[Texto]" custT="1">
        <dgm:style>
          <a:lnRef idx="1">
            <a:schemeClr val="accent3"/>
          </a:lnRef>
          <a:fillRef idx="2">
            <a:schemeClr val="accent3"/>
          </a:fillRef>
          <a:effectRef idx="1">
            <a:schemeClr val="accent3"/>
          </a:effectRef>
          <a:fontRef idx="minor">
            <a:schemeClr val="dk1"/>
          </a:fontRef>
        </dgm:style>
      </dgm:prSet>
      <dgm:spPr>
        <a:solidFill>
          <a:schemeClr val="accent6">
            <a:lumMod val="40000"/>
            <a:lumOff val="60000"/>
          </a:schemeClr>
        </a:solidFill>
        <a:scene3d>
          <a:camera prst="orthographicFront"/>
          <a:lightRig rig="threePt" dir="t"/>
        </a:scene3d>
        <a:sp3d>
          <a:bevelT w="152400" h="50800" prst="softRound"/>
        </a:sp3d>
      </dgm:spPr>
      <dgm:t>
        <a:bodyPr/>
        <a:lstStyle/>
        <a:p>
          <a:r>
            <a:rPr lang="es-EC" sz="2000" b="1" dirty="0" smtClean="0">
              <a:ea typeface="Times New Roman" panose="02020603050405020304" pitchFamily="18" charset="0"/>
              <a:cs typeface="Times New Roman" panose="02020603050405020304" pitchFamily="18" charset="0"/>
            </a:rPr>
            <a:t>FFmpeg</a:t>
          </a:r>
          <a:r>
            <a:rPr lang="es-EC" sz="1200" dirty="0" smtClean="0">
              <a:ea typeface="Times New Roman" panose="02020603050405020304" pitchFamily="18" charset="0"/>
              <a:cs typeface="Times New Roman" panose="02020603050405020304" pitchFamily="18" charset="0"/>
            </a:rPr>
            <a:t> </a:t>
          </a:r>
        </a:p>
        <a:p>
          <a:r>
            <a:rPr lang="es-EC" sz="1200" dirty="0" smtClean="0">
              <a:ea typeface="Times New Roman" panose="02020603050405020304" pitchFamily="18" charset="0"/>
              <a:cs typeface="Times New Roman" panose="02020603050405020304" pitchFamily="18" charset="0"/>
            </a:rPr>
            <a:t>con versión copilada para librerías</a:t>
          </a:r>
          <a:r>
            <a:rPr lang="es-EC" sz="1200" u="none" dirty="0" smtClean="0">
              <a:solidFill>
                <a:schemeClr val="tx1"/>
              </a:solidFill>
              <a:ea typeface="Times New Roman" panose="02020603050405020304" pitchFamily="18" charset="0"/>
              <a:cs typeface="Times New Roman" panose="02020603050405020304" pitchFamily="18" charset="0"/>
            </a:rPr>
            <a:t>: libfacc, libx264</a:t>
          </a:r>
          <a:endParaRPr lang="es-EC" sz="1200" u="none" dirty="0">
            <a:solidFill>
              <a:schemeClr val="tx1"/>
            </a:solidFill>
          </a:endParaRPr>
        </a:p>
      </dgm:t>
    </dgm:pt>
    <dgm:pt modelId="{83F769C4-96BE-45DC-B0E8-19303EE142A7}" type="sibTrans" cxnId="{BC0A3991-E184-4409-B84A-2A454B2F34DB}">
      <dgm:prSet/>
      <dgm:spPr/>
      <dgm:t>
        <a:bodyPr/>
        <a:lstStyle/>
        <a:p>
          <a:endParaRPr lang="es-EC"/>
        </a:p>
      </dgm:t>
    </dgm:pt>
    <dgm:pt modelId="{BF7E1896-C00E-4EF0-9ED2-E881A22E29B2}" type="parTrans" cxnId="{BC0A3991-E184-4409-B84A-2A454B2F34DB}">
      <dgm:prSet/>
      <dgm:spPr/>
      <dgm:t>
        <a:bodyPr/>
        <a:lstStyle/>
        <a:p>
          <a:endParaRPr lang="es-EC"/>
        </a:p>
      </dgm:t>
    </dgm:pt>
    <dgm:pt modelId="{F0ACD53B-A3AC-49EF-9D0E-0FEA6092E3D7}" type="pres">
      <dgm:prSet presAssocID="{71513D8C-B81B-476E-9815-A3BC95B14335}" presName="compositeShape" presStyleCnt="0">
        <dgm:presLayoutVars>
          <dgm:chMax val="9"/>
          <dgm:dir/>
          <dgm:resizeHandles val="exact"/>
        </dgm:presLayoutVars>
      </dgm:prSet>
      <dgm:spPr/>
      <dgm:t>
        <a:bodyPr/>
        <a:lstStyle/>
        <a:p>
          <a:endParaRPr lang="es-EC"/>
        </a:p>
      </dgm:t>
    </dgm:pt>
    <dgm:pt modelId="{82C9FC2C-3F3F-441A-98D2-FA500D9DE3E5}" type="pres">
      <dgm:prSet presAssocID="{71513D8C-B81B-476E-9815-A3BC95B14335}" presName="triangle1" presStyleLbl="node1" presStyleIdx="0" presStyleCnt="4">
        <dgm:presLayoutVars>
          <dgm:bulletEnabled val="1"/>
        </dgm:presLayoutVars>
      </dgm:prSet>
      <dgm:spPr/>
      <dgm:t>
        <a:bodyPr/>
        <a:lstStyle/>
        <a:p>
          <a:endParaRPr lang="es-EC"/>
        </a:p>
      </dgm:t>
    </dgm:pt>
    <dgm:pt modelId="{47BE1416-469A-4D2B-8CD8-96F05302E56C}" type="pres">
      <dgm:prSet presAssocID="{71513D8C-B81B-476E-9815-A3BC95B14335}" presName="triangle2" presStyleLbl="node1" presStyleIdx="1" presStyleCnt="4">
        <dgm:presLayoutVars>
          <dgm:bulletEnabled val="1"/>
        </dgm:presLayoutVars>
      </dgm:prSet>
      <dgm:spPr/>
      <dgm:t>
        <a:bodyPr/>
        <a:lstStyle/>
        <a:p>
          <a:endParaRPr lang="es-EC"/>
        </a:p>
      </dgm:t>
    </dgm:pt>
    <dgm:pt modelId="{370915AA-60DD-4DF6-8567-9B9B64EBDAF8}" type="pres">
      <dgm:prSet presAssocID="{71513D8C-B81B-476E-9815-A3BC95B14335}" presName="triangle3" presStyleLbl="node1" presStyleIdx="2" presStyleCnt="4">
        <dgm:presLayoutVars>
          <dgm:bulletEnabled val="1"/>
        </dgm:presLayoutVars>
      </dgm:prSet>
      <dgm:spPr/>
      <dgm:t>
        <a:bodyPr/>
        <a:lstStyle/>
        <a:p>
          <a:endParaRPr lang="es-EC"/>
        </a:p>
      </dgm:t>
    </dgm:pt>
    <dgm:pt modelId="{B8FD64D8-3DB1-473E-A0BD-13FCBB8D3144}" type="pres">
      <dgm:prSet presAssocID="{71513D8C-B81B-476E-9815-A3BC95B14335}" presName="triangle4" presStyleLbl="node1" presStyleIdx="3" presStyleCnt="4">
        <dgm:presLayoutVars>
          <dgm:bulletEnabled val="1"/>
        </dgm:presLayoutVars>
      </dgm:prSet>
      <dgm:spPr/>
      <dgm:t>
        <a:bodyPr/>
        <a:lstStyle/>
        <a:p>
          <a:endParaRPr lang="es-EC"/>
        </a:p>
      </dgm:t>
    </dgm:pt>
  </dgm:ptLst>
  <dgm:cxnLst>
    <dgm:cxn modelId="{F78A6D2B-CF80-48ED-B5FE-880A9F2A34D3}" type="presOf" srcId="{D00DA9AC-A90D-4841-BAA7-58C34862AB49}" destId="{B8FD64D8-3DB1-473E-A0BD-13FCBB8D3144}" srcOrd="0" destOrd="0" presId="urn:microsoft.com/office/officeart/2005/8/layout/pyramid4"/>
    <dgm:cxn modelId="{BC0A3991-E184-4409-B84A-2A454B2F34DB}" srcId="{71513D8C-B81B-476E-9815-A3BC95B14335}" destId="{23FE4C15-DC1C-4AC6-B0E7-488915E527FF}" srcOrd="0" destOrd="0" parTransId="{BF7E1896-C00E-4EF0-9ED2-E881A22E29B2}" sibTransId="{83F769C4-96BE-45DC-B0E8-19303EE142A7}"/>
    <dgm:cxn modelId="{0A8FA8EF-A964-4C43-8677-C67AD70465BD}" type="presOf" srcId="{5FCB6076-B056-46AD-AF96-C4F4FD9770F3}" destId="{370915AA-60DD-4DF6-8567-9B9B64EBDAF8}" srcOrd="0" destOrd="0" presId="urn:microsoft.com/office/officeart/2005/8/layout/pyramid4"/>
    <dgm:cxn modelId="{A7EF35BB-74A1-41F1-A1BF-AAFA8AF355C4}" srcId="{71513D8C-B81B-476E-9815-A3BC95B14335}" destId="{D00DA9AC-A90D-4841-BAA7-58C34862AB49}" srcOrd="3" destOrd="0" parTransId="{AADE1064-BC5A-4331-9BC6-046BF56B40B7}" sibTransId="{4C375323-FDE9-41B5-BBCC-43F9E7D73101}"/>
    <dgm:cxn modelId="{872D4323-E4BA-445B-A1A0-B9799EE05FEA}" srcId="{71513D8C-B81B-476E-9815-A3BC95B14335}" destId="{CC4B71EA-F1E1-4E81-A52A-CB2D2021FFFD}" srcOrd="1" destOrd="0" parTransId="{6194EA36-E1F0-4265-B517-9854B1F3822B}" sibTransId="{55E97E74-C09A-4E09-BED9-30CDE6349CBC}"/>
    <dgm:cxn modelId="{C306DB34-B37A-49B6-B95B-E7C23F321426}" type="presOf" srcId="{23FE4C15-DC1C-4AC6-B0E7-488915E527FF}" destId="{82C9FC2C-3F3F-441A-98D2-FA500D9DE3E5}" srcOrd="0" destOrd="0" presId="urn:microsoft.com/office/officeart/2005/8/layout/pyramid4"/>
    <dgm:cxn modelId="{E50D1A22-4061-4237-9C37-57E8328D1A1F}" type="presOf" srcId="{71513D8C-B81B-476E-9815-A3BC95B14335}" destId="{F0ACD53B-A3AC-49EF-9D0E-0FEA6092E3D7}" srcOrd="0" destOrd="0" presId="urn:microsoft.com/office/officeart/2005/8/layout/pyramid4"/>
    <dgm:cxn modelId="{915E6710-EC21-4A24-86B6-5ACD045B9008}" srcId="{71513D8C-B81B-476E-9815-A3BC95B14335}" destId="{5FCB6076-B056-46AD-AF96-C4F4FD9770F3}" srcOrd="2" destOrd="0" parTransId="{3DF8856D-5E4E-4DDF-9B78-2D9B08E30226}" sibTransId="{7E2AA689-BA5D-47B0-B345-4B74C56D1112}"/>
    <dgm:cxn modelId="{C90598EC-4A2F-4144-A6E8-CE88C67972CE}" type="presOf" srcId="{CC4B71EA-F1E1-4E81-A52A-CB2D2021FFFD}" destId="{47BE1416-469A-4D2B-8CD8-96F05302E56C}" srcOrd="0" destOrd="0" presId="urn:microsoft.com/office/officeart/2005/8/layout/pyramid4"/>
    <dgm:cxn modelId="{F4BE8829-BA59-4344-8C30-711473D689FC}" type="presParOf" srcId="{F0ACD53B-A3AC-49EF-9D0E-0FEA6092E3D7}" destId="{82C9FC2C-3F3F-441A-98D2-FA500D9DE3E5}" srcOrd="0" destOrd="0" presId="urn:microsoft.com/office/officeart/2005/8/layout/pyramid4"/>
    <dgm:cxn modelId="{EF695E49-D082-4165-B0F2-2E2BBE0BBBD4}" type="presParOf" srcId="{F0ACD53B-A3AC-49EF-9D0E-0FEA6092E3D7}" destId="{47BE1416-469A-4D2B-8CD8-96F05302E56C}" srcOrd="1" destOrd="0" presId="urn:microsoft.com/office/officeart/2005/8/layout/pyramid4"/>
    <dgm:cxn modelId="{3350F6FB-02B8-4AD8-8205-93CBA12E5F45}" type="presParOf" srcId="{F0ACD53B-A3AC-49EF-9D0E-0FEA6092E3D7}" destId="{370915AA-60DD-4DF6-8567-9B9B64EBDAF8}" srcOrd="2" destOrd="0" presId="urn:microsoft.com/office/officeart/2005/8/layout/pyramid4"/>
    <dgm:cxn modelId="{C93D173C-D50B-4BCE-B4B4-90D9077CCDF4}" type="presParOf" srcId="{F0ACD53B-A3AC-49EF-9D0E-0FEA6092E3D7}" destId="{B8FD64D8-3DB1-473E-A0BD-13FCBB8D3144}"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 Id="rId4"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30D5-3B0F-4877-ACB2-07E3452DE303}" type="datetimeFigureOut">
              <a:rPr lang="es-EC" smtClean="0"/>
              <a:t>27/11/2015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8BE10-AE52-4AF3-878D-14A70DF0C76D}" type="slidenum">
              <a:rPr lang="es-EC" smtClean="0"/>
              <a:t>‹Nº›</a:t>
            </a:fld>
            <a:endParaRPr lang="es-EC"/>
          </a:p>
        </p:txBody>
      </p:sp>
    </p:spTree>
    <p:extLst>
      <p:ext uri="{BB962C8B-B14F-4D97-AF65-F5344CB8AC3E}">
        <p14:creationId xmlns:p14="http://schemas.microsoft.com/office/powerpoint/2010/main" val="155179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a:t>
            </a:fld>
            <a:endParaRPr lang="es-EC"/>
          </a:p>
        </p:txBody>
      </p:sp>
    </p:spTree>
    <p:extLst>
      <p:ext uri="{BB962C8B-B14F-4D97-AF65-F5344CB8AC3E}">
        <p14:creationId xmlns:p14="http://schemas.microsoft.com/office/powerpoint/2010/main" val="1423835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13</a:t>
            </a:fld>
            <a:endParaRPr lang="es-EC"/>
          </a:p>
        </p:txBody>
      </p:sp>
    </p:spTree>
    <p:extLst>
      <p:ext uri="{BB962C8B-B14F-4D97-AF65-F5344CB8AC3E}">
        <p14:creationId xmlns:p14="http://schemas.microsoft.com/office/powerpoint/2010/main" val="650107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14</a:t>
            </a:fld>
            <a:endParaRPr lang="es-EC"/>
          </a:p>
        </p:txBody>
      </p:sp>
    </p:spTree>
    <p:extLst>
      <p:ext uri="{BB962C8B-B14F-4D97-AF65-F5344CB8AC3E}">
        <p14:creationId xmlns:p14="http://schemas.microsoft.com/office/powerpoint/2010/main" val="92388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15</a:t>
            </a:fld>
            <a:endParaRPr lang="es-EC"/>
          </a:p>
        </p:txBody>
      </p:sp>
    </p:spTree>
    <p:extLst>
      <p:ext uri="{BB962C8B-B14F-4D97-AF65-F5344CB8AC3E}">
        <p14:creationId xmlns:p14="http://schemas.microsoft.com/office/powerpoint/2010/main" val="145165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16</a:t>
            </a:fld>
            <a:endParaRPr lang="es-EC"/>
          </a:p>
        </p:txBody>
      </p:sp>
    </p:spTree>
    <p:extLst>
      <p:ext uri="{BB962C8B-B14F-4D97-AF65-F5344CB8AC3E}">
        <p14:creationId xmlns:p14="http://schemas.microsoft.com/office/powerpoint/2010/main" val="91390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17</a:t>
            </a:fld>
            <a:endParaRPr lang="es-EC"/>
          </a:p>
        </p:txBody>
      </p:sp>
    </p:spTree>
    <p:extLst>
      <p:ext uri="{BB962C8B-B14F-4D97-AF65-F5344CB8AC3E}">
        <p14:creationId xmlns:p14="http://schemas.microsoft.com/office/powerpoint/2010/main" val="403961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18</a:t>
            </a:fld>
            <a:endParaRPr lang="es-EC"/>
          </a:p>
        </p:txBody>
      </p:sp>
    </p:spTree>
    <p:extLst>
      <p:ext uri="{BB962C8B-B14F-4D97-AF65-F5344CB8AC3E}">
        <p14:creationId xmlns:p14="http://schemas.microsoft.com/office/powerpoint/2010/main" val="2855484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19</a:t>
            </a:fld>
            <a:endParaRPr lang="es-EC"/>
          </a:p>
        </p:txBody>
      </p:sp>
    </p:spTree>
    <p:extLst>
      <p:ext uri="{BB962C8B-B14F-4D97-AF65-F5344CB8AC3E}">
        <p14:creationId xmlns:p14="http://schemas.microsoft.com/office/powerpoint/2010/main" val="1630127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20</a:t>
            </a:fld>
            <a:endParaRPr lang="es-EC"/>
          </a:p>
        </p:txBody>
      </p:sp>
    </p:spTree>
    <p:extLst>
      <p:ext uri="{BB962C8B-B14F-4D97-AF65-F5344CB8AC3E}">
        <p14:creationId xmlns:p14="http://schemas.microsoft.com/office/powerpoint/2010/main" val="126454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21</a:t>
            </a:fld>
            <a:endParaRPr lang="es-EC"/>
          </a:p>
        </p:txBody>
      </p:sp>
    </p:spTree>
    <p:extLst>
      <p:ext uri="{BB962C8B-B14F-4D97-AF65-F5344CB8AC3E}">
        <p14:creationId xmlns:p14="http://schemas.microsoft.com/office/powerpoint/2010/main" val="2188418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22</a:t>
            </a:fld>
            <a:endParaRPr lang="es-EC"/>
          </a:p>
        </p:txBody>
      </p:sp>
    </p:spTree>
    <p:extLst>
      <p:ext uri="{BB962C8B-B14F-4D97-AF65-F5344CB8AC3E}">
        <p14:creationId xmlns:p14="http://schemas.microsoft.com/office/powerpoint/2010/main" val="161610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a:t>
            </a:fld>
            <a:endParaRPr lang="es-EC"/>
          </a:p>
        </p:txBody>
      </p:sp>
    </p:spTree>
    <p:extLst>
      <p:ext uri="{BB962C8B-B14F-4D97-AF65-F5344CB8AC3E}">
        <p14:creationId xmlns:p14="http://schemas.microsoft.com/office/powerpoint/2010/main" val="1261900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23</a:t>
            </a:fld>
            <a:endParaRPr lang="es-EC"/>
          </a:p>
        </p:txBody>
      </p:sp>
    </p:spTree>
    <p:extLst>
      <p:ext uri="{BB962C8B-B14F-4D97-AF65-F5344CB8AC3E}">
        <p14:creationId xmlns:p14="http://schemas.microsoft.com/office/powerpoint/2010/main" val="13621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24</a:t>
            </a:fld>
            <a:endParaRPr lang="es-EC"/>
          </a:p>
        </p:txBody>
      </p:sp>
    </p:spTree>
    <p:extLst>
      <p:ext uri="{BB962C8B-B14F-4D97-AF65-F5344CB8AC3E}">
        <p14:creationId xmlns:p14="http://schemas.microsoft.com/office/powerpoint/2010/main" val="1658059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25</a:t>
            </a:fld>
            <a:endParaRPr lang="es-EC"/>
          </a:p>
        </p:txBody>
      </p:sp>
    </p:spTree>
    <p:extLst>
      <p:ext uri="{BB962C8B-B14F-4D97-AF65-F5344CB8AC3E}">
        <p14:creationId xmlns:p14="http://schemas.microsoft.com/office/powerpoint/2010/main" val="3213261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26</a:t>
            </a:fld>
            <a:endParaRPr lang="es-EC"/>
          </a:p>
        </p:txBody>
      </p:sp>
    </p:spTree>
    <p:extLst>
      <p:ext uri="{BB962C8B-B14F-4D97-AF65-F5344CB8AC3E}">
        <p14:creationId xmlns:p14="http://schemas.microsoft.com/office/powerpoint/2010/main" val="675794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27</a:t>
            </a:fld>
            <a:endParaRPr lang="es-EC"/>
          </a:p>
        </p:txBody>
      </p:sp>
    </p:spTree>
    <p:extLst>
      <p:ext uri="{BB962C8B-B14F-4D97-AF65-F5344CB8AC3E}">
        <p14:creationId xmlns:p14="http://schemas.microsoft.com/office/powerpoint/2010/main" val="3584931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28</a:t>
            </a:fld>
            <a:endParaRPr lang="es-EC"/>
          </a:p>
        </p:txBody>
      </p:sp>
    </p:spTree>
    <p:extLst>
      <p:ext uri="{BB962C8B-B14F-4D97-AF65-F5344CB8AC3E}">
        <p14:creationId xmlns:p14="http://schemas.microsoft.com/office/powerpoint/2010/main" val="1804523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29</a:t>
            </a:fld>
            <a:endParaRPr lang="es-EC"/>
          </a:p>
        </p:txBody>
      </p:sp>
    </p:spTree>
    <p:extLst>
      <p:ext uri="{BB962C8B-B14F-4D97-AF65-F5344CB8AC3E}">
        <p14:creationId xmlns:p14="http://schemas.microsoft.com/office/powerpoint/2010/main" val="3269384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30</a:t>
            </a:fld>
            <a:endParaRPr lang="es-EC"/>
          </a:p>
        </p:txBody>
      </p:sp>
    </p:spTree>
    <p:extLst>
      <p:ext uri="{BB962C8B-B14F-4D97-AF65-F5344CB8AC3E}">
        <p14:creationId xmlns:p14="http://schemas.microsoft.com/office/powerpoint/2010/main" val="662999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31</a:t>
            </a:fld>
            <a:endParaRPr lang="es-EC"/>
          </a:p>
        </p:txBody>
      </p:sp>
    </p:spTree>
    <p:extLst>
      <p:ext uri="{BB962C8B-B14F-4D97-AF65-F5344CB8AC3E}">
        <p14:creationId xmlns:p14="http://schemas.microsoft.com/office/powerpoint/2010/main" val="2021085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32</a:t>
            </a:fld>
            <a:endParaRPr lang="es-EC"/>
          </a:p>
        </p:txBody>
      </p:sp>
    </p:spTree>
    <p:extLst>
      <p:ext uri="{BB962C8B-B14F-4D97-AF65-F5344CB8AC3E}">
        <p14:creationId xmlns:p14="http://schemas.microsoft.com/office/powerpoint/2010/main" val="278291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baseline="0" dirty="0" smtClean="0"/>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146408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33</a:t>
            </a:fld>
            <a:endParaRPr lang="es-EC"/>
          </a:p>
        </p:txBody>
      </p:sp>
    </p:spTree>
    <p:extLst>
      <p:ext uri="{BB962C8B-B14F-4D97-AF65-F5344CB8AC3E}">
        <p14:creationId xmlns:p14="http://schemas.microsoft.com/office/powerpoint/2010/main" val="1736461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34</a:t>
            </a:fld>
            <a:endParaRPr lang="es-EC"/>
          </a:p>
        </p:txBody>
      </p:sp>
    </p:spTree>
    <p:extLst>
      <p:ext uri="{BB962C8B-B14F-4D97-AF65-F5344CB8AC3E}">
        <p14:creationId xmlns:p14="http://schemas.microsoft.com/office/powerpoint/2010/main" val="3845121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35</a:t>
            </a:fld>
            <a:endParaRPr lang="es-EC"/>
          </a:p>
        </p:txBody>
      </p:sp>
    </p:spTree>
    <p:extLst>
      <p:ext uri="{BB962C8B-B14F-4D97-AF65-F5344CB8AC3E}">
        <p14:creationId xmlns:p14="http://schemas.microsoft.com/office/powerpoint/2010/main" val="1965559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36</a:t>
            </a:fld>
            <a:endParaRPr lang="es-EC"/>
          </a:p>
        </p:txBody>
      </p:sp>
    </p:spTree>
    <p:extLst>
      <p:ext uri="{BB962C8B-B14F-4D97-AF65-F5344CB8AC3E}">
        <p14:creationId xmlns:p14="http://schemas.microsoft.com/office/powerpoint/2010/main" val="3803772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37</a:t>
            </a:fld>
            <a:endParaRPr lang="es-EC"/>
          </a:p>
        </p:txBody>
      </p:sp>
    </p:spTree>
    <p:extLst>
      <p:ext uri="{BB962C8B-B14F-4D97-AF65-F5344CB8AC3E}">
        <p14:creationId xmlns:p14="http://schemas.microsoft.com/office/powerpoint/2010/main" val="1400367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endParaRPr lang="en-US" sz="800" dirty="0" smtClean="0"/>
          </a:p>
        </p:txBody>
      </p:sp>
      <p:sp>
        <p:nvSpPr>
          <p:cNvPr id="6" name="Slide Image Placeholder 5"/>
          <p:cNvSpPr>
            <a:spLocks noGrp="1" noRot="1" noChangeAspect="1"/>
          </p:cNvSpPr>
          <p:nvPr>
            <p:ph type="sldImg"/>
          </p:nvPr>
        </p:nvSpPr>
        <p:spPr>
          <a:xfrm>
            <a:off x="15875" y="503238"/>
            <a:ext cx="4191000" cy="2359025"/>
          </a:xfrm>
        </p:spPr>
      </p:sp>
    </p:spTree>
    <p:extLst>
      <p:ext uri="{BB962C8B-B14F-4D97-AF65-F5344CB8AC3E}">
        <p14:creationId xmlns:p14="http://schemas.microsoft.com/office/powerpoint/2010/main" val="58676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4</a:t>
            </a:fld>
            <a:endParaRPr lang="es-EC"/>
          </a:p>
        </p:txBody>
      </p:sp>
    </p:spTree>
    <p:extLst>
      <p:ext uri="{BB962C8B-B14F-4D97-AF65-F5344CB8AC3E}">
        <p14:creationId xmlns:p14="http://schemas.microsoft.com/office/powerpoint/2010/main" val="180947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5</a:t>
            </a:fld>
            <a:endParaRPr lang="es-EC"/>
          </a:p>
        </p:txBody>
      </p:sp>
    </p:spTree>
    <p:extLst>
      <p:ext uri="{BB962C8B-B14F-4D97-AF65-F5344CB8AC3E}">
        <p14:creationId xmlns:p14="http://schemas.microsoft.com/office/powerpoint/2010/main" val="280641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6</a:t>
            </a:fld>
            <a:endParaRPr lang="es-EC"/>
          </a:p>
        </p:txBody>
      </p:sp>
    </p:spTree>
    <p:extLst>
      <p:ext uri="{BB962C8B-B14F-4D97-AF65-F5344CB8AC3E}">
        <p14:creationId xmlns:p14="http://schemas.microsoft.com/office/powerpoint/2010/main" val="348782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7</a:t>
            </a:fld>
            <a:endParaRPr lang="es-EC"/>
          </a:p>
        </p:txBody>
      </p:sp>
    </p:spTree>
    <p:extLst>
      <p:ext uri="{BB962C8B-B14F-4D97-AF65-F5344CB8AC3E}">
        <p14:creationId xmlns:p14="http://schemas.microsoft.com/office/powerpoint/2010/main" val="264161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8</a:t>
            </a:fld>
            <a:endParaRPr lang="es-EC"/>
          </a:p>
        </p:txBody>
      </p:sp>
    </p:spTree>
    <p:extLst>
      <p:ext uri="{BB962C8B-B14F-4D97-AF65-F5344CB8AC3E}">
        <p14:creationId xmlns:p14="http://schemas.microsoft.com/office/powerpoint/2010/main" val="416894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26A8BE10-AE52-4AF3-878D-14A70DF0C76D}" type="slidenum">
              <a:rPr lang="es-EC" smtClean="0"/>
              <a:t>12</a:t>
            </a:fld>
            <a:endParaRPr lang="es-EC"/>
          </a:p>
        </p:txBody>
      </p:sp>
    </p:spTree>
    <p:extLst>
      <p:ext uri="{BB962C8B-B14F-4D97-AF65-F5344CB8AC3E}">
        <p14:creationId xmlns:p14="http://schemas.microsoft.com/office/powerpoint/2010/main" val="88485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8748F64E-11ED-46A7-9C19-1106C263C20A}" type="datetimeFigureOut">
              <a:rPr lang="es-EC" smtClean="0"/>
              <a:t>27/11/2015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1954495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748F64E-11ED-46A7-9C19-1106C263C20A}" type="datetimeFigureOut">
              <a:rPr lang="es-EC" smtClean="0"/>
              <a:t>27/11/2015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410594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748F64E-11ED-46A7-9C19-1106C263C20A}" type="datetimeFigureOut">
              <a:rPr lang="es-EC" smtClean="0"/>
              <a:t>27/11/2015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1071943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74"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latin typeface="Arial" charset="0"/>
            </a:endParaRPr>
          </a:p>
        </p:txBody>
      </p:sp>
      <p:sp>
        <p:nvSpPr>
          <p:cNvPr id="4" name="Rectangle 25"/>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latin typeface="Arial" charset="0"/>
            </a:endParaRPr>
          </a:p>
        </p:txBody>
      </p:sp>
      <p:sp>
        <p:nvSpPr>
          <p:cNvPr id="5" name="Rectangle 26"/>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latin typeface="Arial" charset="0"/>
            </a:endParaRPr>
          </a:p>
        </p:txBody>
      </p:sp>
      <p:sp>
        <p:nvSpPr>
          <p:cNvPr id="6" name="Rectangle 27"/>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latin typeface="Arial" charset="0"/>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w="9525">
            <a:noFill/>
            <a:round/>
            <a:headEnd/>
            <a:tailEnd/>
          </a:ln>
          <a:effectLst/>
        </p:spPr>
        <p:txBody>
          <a:bodyPr wrap="none" anchor="ctr"/>
          <a:lstStyle/>
          <a:p>
            <a:pPr>
              <a:defRPr/>
            </a:pPr>
            <a:endParaRPr lang="es-ES" sz="1800">
              <a:latin typeface="Arial" charset="0"/>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34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748F64E-11ED-46A7-9C19-1106C263C20A}" type="datetimeFigureOut">
              <a:rPr lang="es-EC" smtClean="0"/>
              <a:t>27/11/2015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401570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748F64E-11ED-46A7-9C19-1106C263C20A}" type="datetimeFigureOut">
              <a:rPr lang="es-EC" smtClean="0"/>
              <a:t>27/11/2015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344310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8748F64E-11ED-46A7-9C19-1106C263C20A}" type="datetimeFigureOut">
              <a:rPr lang="es-EC" smtClean="0"/>
              <a:t>27/11/2015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9453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8748F64E-11ED-46A7-9C19-1106C263C20A}" type="datetimeFigureOut">
              <a:rPr lang="es-EC" smtClean="0"/>
              <a:t>27/11/2015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188632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8748F64E-11ED-46A7-9C19-1106C263C20A}" type="datetimeFigureOut">
              <a:rPr lang="es-EC" smtClean="0"/>
              <a:t>27/11/2015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283178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748F64E-11ED-46A7-9C19-1106C263C20A}" type="datetimeFigureOut">
              <a:rPr lang="es-EC" smtClean="0"/>
              <a:t>27/11/2015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3836801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748F64E-11ED-46A7-9C19-1106C263C20A}" type="datetimeFigureOut">
              <a:rPr lang="es-EC" smtClean="0"/>
              <a:t>27/11/2015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3203499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748F64E-11ED-46A7-9C19-1106C263C20A}" type="datetimeFigureOut">
              <a:rPr lang="es-EC" smtClean="0"/>
              <a:t>27/11/2015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34AEBF09-B62F-4CBA-8744-2114774EF6B7}" type="slidenum">
              <a:rPr lang="es-EC" smtClean="0"/>
              <a:t>‹Nº›</a:t>
            </a:fld>
            <a:endParaRPr lang="es-EC"/>
          </a:p>
        </p:txBody>
      </p:sp>
    </p:spTree>
    <p:extLst>
      <p:ext uri="{BB962C8B-B14F-4D97-AF65-F5344CB8AC3E}">
        <p14:creationId xmlns:p14="http://schemas.microsoft.com/office/powerpoint/2010/main" val="239508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8F64E-11ED-46A7-9C19-1106C263C20A}" type="datetimeFigureOut">
              <a:rPr lang="es-EC" smtClean="0"/>
              <a:t>27/11/2015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EBF09-B62F-4CBA-8744-2114774EF6B7}" type="slidenum">
              <a:rPr lang="es-EC" smtClean="0"/>
              <a:t>‹Nº›</a:t>
            </a:fld>
            <a:endParaRPr lang="es-EC"/>
          </a:p>
        </p:txBody>
      </p:sp>
    </p:spTree>
    <p:extLst>
      <p:ext uri="{BB962C8B-B14F-4D97-AF65-F5344CB8AC3E}">
        <p14:creationId xmlns:p14="http://schemas.microsoft.com/office/powerpoint/2010/main" val="4166641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10.xml"/><Relationship Id="rId7" Type="http://schemas.openxmlformats.org/officeDocument/2006/relationships/package" Target="../embeddings/Dibujo_de_Microsoft_Visio1.vsd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12.xml"/><Relationship Id="rId7" Type="http://schemas.openxmlformats.org/officeDocument/2006/relationships/package" Target="../embeddings/Dibujo_de_Microsoft_Visio2.vsd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4.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Dibujo_de_Microsoft_Visio3.vsdx"/><Relationship Id="rId11" Type="http://schemas.openxmlformats.org/officeDocument/2006/relationships/image" Target="../media/image33.png"/><Relationship Id="rId5" Type="http://schemas.openxmlformats.org/officeDocument/2006/relationships/oleObject" Target="../embeddings/oleObject4.bin"/><Relationship Id="rId10" Type="http://schemas.openxmlformats.org/officeDocument/2006/relationships/image" Target="../media/image32.emf"/><Relationship Id="rId4" Type="http://schemas.openxmlformats.org/officeDocument/2006/relationships/image" Target="../media/image6.png"/><Relationship Id="rId9" Type="http://schemas.openxmlformats.org/officeDocument/2006/relationships/package" Target="../embeddings/Dibujo_de_Microsoft_Visio4.vsdx"/></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6.xml"/><Relationship Id="rId7"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package" Target="../embeddings/Dibujo_de_Microsoft_Visio5.vsdx"/><Relationship Id="rId5" Type="http://schemas.openxmlformats.org/officeDocument/2006/relationships/oleObject" Target="../embeddings/oleObject6.bin"/><Relationship Id="rId10" Type="http://schemas.openxmlformats.org/officeDocument/2006/relationships/image" Target="../media/image36.emf"/><Relationship Id="rId4" Type="http://schemas.openxmlformats.org/officeDocument/2006/relationships/image" Target="../media/image6.png"/><Relationship Id="rId9" Type="http://schemas.openxmlformats.org/officeDocument/2006/relationships/package" Target="../embeddings/Dibujo_de_Microsoft_Visio6.vsdx"/></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notesSlide" Target="../notesSlides/notesSlide17.xml"/><Relationship Id="rId7" Type="http://schemas.openxmlformats.org/officeDocument/2006/relationships/package" Target="../embeddings/Dibujo_de_Microsoft_Visio7.vsd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11" Type="http://schemas.openxmlformats.org/officeDocument/2006/relationships/image" Target="../media/image38.emf"/><Relationship Id="rId5" Type="http://schemas.openxmlformats.org/officeDocument/2006/relationships/image" Target="../media/image39.png"/><Relationship Id="rId10" Type="http://schemas.openxmlformats.org/officeDocument/2006/relationships/package" Target="../embeddings/Dibujo_de_Microsoft_Visio8.vsdx"/><Relationship Id="rId4" Type="http://schemas.openxmlformats.org/officeDocument/2006/relationships/image" Target="../media/image6.png"/><Relationship Id="rId9"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42.emf"/><Relationship Id="rId3" Type="http://schemas.openxmlformats.org/officeDocument/2006/relationships/notesSlide" Target="../notesSlides/notesSlide19.xml"/><Relationship Id="rId7" Type="http://schemas.openxmlformats.org/officeDocument/2006/relationships/image" Target="../media/image40.emf"/><Relationship Id="rId12" Type="http://schemas.openxmlformats.org/officeDocument/2006/relationships/package" Target="../embeddings/Dibujo_de_Microsoft_Visio11.vsdx"/><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package" Target="../embeddings/Dibujo_de_Microsoft_Visio9.vsdx"/><Relationship Id="rId11" Type="http://schemas.openxmlformats.org/officeDocument/2006/relationships/oleObject" Target="../embeddings/oleObject12.bin"/><Relationship Id="rId5" Type="http://schemas.openxmlformats.org/officeDocument/2006/relationships/oleObject" Target="../embeddings/oleObject10.bin"/><Relationship Id="rId10" Type="http://schemas.openxmlformats.org/officeDocument/2006/relationships/image" Target="../media/image41.emf"/><Relationship Id="rId4" Type="http://schemas.openxmlformats.org/officeDocument/2006/relationships/image" Target="../media/image6.png"/><Relationship Id="rId9" Type="http://schemas.openxmlformats.org/officeDocument/2006/relationships/package" Target="../embeddings/Dibujo_de_Microsoft_Visio10.vsdx"/></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0.xml"/><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package" Target="../embeddings/Dibujo_de_Microsoft_Visio12.vsdx"/><Relationship Id="rId5" Type="http://schemas.openxmlformats.org/officeDocument/2006/relationships/oleObject" Target="../embeddings/oleObject13.bin"/><Relationship Id="rId10" Type="http://schemas.openxmlformats.org/officeDocument/2006/relationships/image" Target="../media/image44.emf"/><Relationship Id="rId4" Type="http://schemas.openxmlformats.org/officeDocument/2006/relationships/image" Target="../media/image6.png"/><Relationship Id="rId9" Type="http://schemas.openxmlformats.org/officeDocument/2006/relationships/package" Target="../embeddings/Dibujo_de_Microsoft_Visio13.vsdx"/></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package" Target="../embeddings/Dibujo_de_Microsoft_Visio16.vsdx"/><Relationship Id="rId3" Type="http://schemas.openxmlformats.org/officeDocument/2006/relationships/notesSlide" Target="../notesSlides/notesSlide21.xml"/><Relationship Id="rId7" Type="http://schemas.openxmlformats.org/officeDocument/2006/relationships/image" Target="../media/image45.emf"/><Relationship Id="rId12" Type="http://schemas.openxmlformats.org/officeDocument/2006/relationships/oleObject" Target="../embeddings/oleObject17.bin"/><Relationship Id="rId17" Type="http://schemas.openxmlformats.org/officeDocument/2006/relationships/image" Target="../media/image48.emf"/><Relationship Id="rId2" Type="http://schemas.openxmlformats.org/officeDocument/2006/relationships/slideLayout" Target="../slideLayouts/slideLayout2.xml"/><Relationship Id="rId16" Type="http://schemas.openxmlformats.org/officeDocument/2006/relationships/package" Target="../embeddings/Dibujo_de_Microsoft_Visio17.vsdx"/><Relationship Id="rId1" Type="http://schemas.openxmlformats.org/officeDocument/2006/relationships/vmlDrawing" Target="../drawings/vmlDrawing9.vml"/><Relationship Id="rId6" Type="http://schemas.openxmlformats.org/officeDocument/2006/relationships/package" Target="../embeddings/Dibujo_de_Microsoft_Visio14.vsdx"/><Relationship Id="rId11" Type="http://schemas.openxmlformats.org/officeDocument/2006/relationships/image" Target="../media/image46.emf"/><Relationship Id="rId5" Type="http://schemas.openxmlformats.org/officeDocument/2006/relationships/oleObject" Target="../embeddings/oleObject15.bin"/><Relationship Id="rId15" Type="http://schemas.openxmlformats.org/officeDocument/2006/relationships/oleObject" Target="../embeddings/oleObject18.bin"/><Relationship Id="rId10" Type="http://schemas.openxmlformats.org/officeDocument/2006/relationships/package" Target="../embeddings/Dibujo_de_Microsoft_Visio15.vsdx"/><Relationship Id="rId4" Type="http://schemas.openxmlformats.org/officeDocument/2006/relationships/image" Target="../media/image6.png"/><Relationship Id="rId9" Type="http://schemas.openxmlformats.org/officeDocument/2006/relationships/oleObject" Target="../embeddings/oleObject16.bin"/><Relationship Id="rId1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package" Target="../embeddings/Dibujo_de_Microsoft_Visio18.vsdx"/><Relationship Id="rId5" Type="http://schemas.openxmlformats.org/officeDocument/2006/relationships/oleObject" Target="../embeddings/oleObject19.bin"/><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package" Target="../embeddings/Dibujo_de_Microsoft_Visio19.vsdx"/><Relationship Id="rId5" Type="http://schemas.openxmlformats.org/officeDocument/2006/relationships/oleObject" Target="../embeddings/oleObject20.bin"/><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5.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package" Target="../embeddings/Dibujo_de_Microsoft_Visio20.vsdx"/><Relationship Id="rId5" Type="http://schemas.openxmlformats.org/officeDocument/2006/relationships/oleObject" Target="../embeddings/oleObject21.bin"/><Relationship Id="rId10" Type="http://schemas.openxmlformats.org/officeDocument/2006/relationships/image" Target="../media/image53.emf"/><Relationship Id="rId4" Type="http://schemas.openxmlformats.org/officeDocument/2006/relationships/image" Target="../media/image6.png"/><Relationship Id="rId9" Type="http://schemas.openxmlformats.org/officeDocument/2006/relationships/package" Target="../embeddings/Dibujo_de_Microsoft_Visio21.vsdx"/></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6.xml"/><Relationship Id="rId7" Type="http://schemas.openxmlformats.org/officeDocument/2006/relationships/image" Target="../media/image54.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package" Target="../embeddings/Dibujo_de_Microsoft_Visio22.vsdx"/><Relationship Id="rId5" Type="http://schemas.openxmlformats.org/officeDocument/2006/relationships/oleObject" Target="../embeddings/oleObject23.bin"/><Relationship Id="rId10" Type="http://schemas.openxmlformats.org/officeDocument/2006/relationships/image" Target="../media/image55.emf"/><Relationship Id="rId4" Type="http://schemas.openxmlformats.org/officeDocument/2006/relationships/image" Target="../media/image6.png"/><Relationship Id="rId9" Type="http://schemas.openxmlformats.org/officeDocument/2006/relationships/package" Target="../embeddings/Dibujo_de_Microsoft_Visio23.vsdx"/></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7.xml"/><Relationship Id="rId7"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package" Target="../embeddings/Dibujo_de_Microsoft_Visio24.vsdx"/><Relationship Id="rId5" Type="http://schemas.openxmlformats.org/officeDocument/2006/relationships/oleObject" Target="../embeddings/oleObject25.bin"/><Relationship Id="rId4" Type="http://schemas.openxmlformats.org/officeDocument/2006/relationships/image" Target="../media/image6.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fbcdn-sphotos-d-a.akamaihd.net/hphotos-ak-xfa1/v/t1.0-9/417577_433605169989_2018437673_n.jpg?oh=28301890d19496574686c16a4b8be556&amp;oe=56AD1F55&amp;__gda__=1459109789_b66ec304757a3c9db2a2e7f5fa113b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6806" y="217391"/>
            <a:ext cx="1152916" cy="8878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Rectángulo 1"/>
          <p:cNvSpPr/>
          <p:nvPr/>
        </p:nvSpPr>
        <p:spPr>
          <a:xfrm>
            <a:off x="2464905" y="1105287"/>
            <a:ext cx="7500730" cy="4370427"/>
          </a:xfrm>
          <a:prstGeom prst="rect">
            <a:avLst/>
          </a:prstGeom>
        </p:spPr>
        <p:txBody>
          <a:bodyPr wrap="square">
            <a:spAutoFit/>
          </a:bodyPr>
          <a:lstStyle/>
          <a:p>
            <a:pPr algn="ctr"/>
            <a:r>
              <a:rPr lang="es-EC" b="1" dirty="0" smtClean="0"/>
              <a:t>DEPARTAMENTO DE ELÉCTRICA Y ELECTRÓNICA</a:t>
            </a:r>
            <a:endParaRPr lang="es-EC" dirty="0" smtClean="0"/>
          </a:p>
          <a:p>
            <a:pPr algn="ctr"/>
            <a:endParaRPr lang="es-ES" altLang="es-EC" sz="2000" b="1" dirty="0" smtClean="0">
              <a:ea typeface="Times New Roman" panose="02020603050405020304" pitchFamily="18" charset="0"/>
              <a:cs typeface="Arial" panose="020B0604020202020204" pitchFamily="34" charset="0"/>
            </a:endParaRPr>
          </a:p>
          <a:p>
            <a:pPr algn="ctr"/>
            <a:r>
              <a:rPr lang="es-EC" b="1" dirty="0" smtClean="0"/>
              <a:t>PROYECTO DE TITULACIÓN PREVIO A LA OBTENCIÓN DEL TÍTULO DE INGENIERO EN ELECTRÓNICA Y TELECOMUNICACIONES</a:t>
            </a:r>
            <a:endParaRPr lang="es-EC" dirty="0" smtClean="0"/>
          </a:p>
          <a:p>
            <a:pPr algn="ctr"/>
            <a:endParaRPr lang="es-EC" altLang="es-EC" sz="1050" dirty="0" smtClean="0">
              <a:ea typeface="Times New Roman" panose="02020603050405020304" pitchFamily="18" charset="0"/>
              <a:cs typeface="Arial" panose="020B0604020202020204" pitchFamily="34" charset="0"/>
            </a:endParaRPr>
          </a:p>
          <a:p>
            <a:pPr algn="ctr"/>
            <a:endParaRPr lang="es-EC" altLang="es-EC" sz="1050" dirty="0" smtClean="0">
              <a:ea typeface="Times New Roman" panose="02020603050405020304" pitchFamily="18" charset="0"/>
              <a:cs typeface="Arial" panose="020B0604020202020204" pitchFamily="34" charset="0"/>
            </a:endParaRPr>
          </a:p>
          <a:p>
            <a:pPr algn="ctr"/>
            <a:r>
              <a:rPr lang="es-EC" altLang="es-EC" b="1" dirty="0" smtClean="0">
                <a:latin typeface="Calibri" panose="020F0502020204030204" pitchFamily="34" charset="0"/>
                <a:ea typeface="Calibri" panose="020F0502020204030204" pitchFamily="34" charset="0"/>
                <a:cs typeface="Arial" panose="020B0604020202020204" pitchFamily="34" charset="0"/>
              </a:rPr>
              <a:t>“</a:t>
            </a:r>
            <a:r>
              <a:rPr lang="es-EC" b="1" dirty="0" smtClean="0"/>
              <a:t>DISEÑO Y DESARROLLO DE GUÍAS DE LABORATORIO PARA GENERAR Y MANEJAR EL FLUJO DE TRANSPORTE DE TELEVISIÓN DIGITAL</a:t>
            </a:r>
            <a:r>
              <a:rPr lang="es-EC" altLang="es-EC" b="1" dirty="0" smtClean="0">
                <a:latin typeface="Calibri" panose="020F0502020204030204" pitchFamily="34" charset="0"/>
                <a:ea typeface="Calibri" panose="020F0502020204030204" pitchFamily="34" charset="0"/>
                <a:cs typeface="Calibri" panose="020F0502020204030204" pitchFamily="34" charset="0"/>
              </a:rPr>
              <a:t>”</a:t>
            </a:r>
            <a:endParaRPr lang="es-EC" altLang="es-EC" b="1" dirty="0" smtClean="0">
              <a:ea typeface="Calibri" panose="020F0502020204030204" pitchFamily="34" charset="0"/>
              <a:cs typeface="Calibri" panose="020F0502020204030204" pitchFamily="34" charset="0"/>
            </a:endParaRPr>
          </a:p>
          <a:p>
            <a:pPr algn="ctr"/>
            <a:endParaRPr lang="es-EC" altLang="es-EC" b="1" dirty="0" smtClean="0">
              <a:cs typeface="Arial" panose="020B0604020202020204" pitchFamily="34" charset="0"/>
            </a:endParaRPr>
          </a:p>
          <a:p>
            <a:pPr algn="ctr"/>
            <a:endParaRPr lang="es-EC" altLang="es-EC" sz="1050" dirty="0" smtClean="0">
              <a:cs typeface="Arial" panose="020B0604020202020204" pitchFamily="34" charset="0"/>
            </a:endParaRPr>
          </a:p>
          <a:p>
            <a:pPr algn="ctr"/>
            <a:r>
              <a:rPr lang="es-EC" altLang="es-EC" b="1" dirty="0" smtClean="0">
                <a:ea typeface="Calibri" panose="020F0502020204030204" pitchFamily="34" charset="0"/>
                <a:cs typeface="Calibri" panose="020F0502020204030204" pitchFamily="34" charset="0"/>
              </a:rPr>
              <a:t>AUTOR: DIANA CAROLINA YÁNEZ VILLAMARÍN</a:t>
            </a:r>
          </a:p>
          <a:p>
            <a:pPr algn="ctr"/>
            <a:endParaRPr lang="es-EC" altLang="es-EC" b="1" dirty="0" smtClean="0">
              <a:ea typeface="Calibri" panose="020F0502020204030204" pitchFamily="34" charset="0"/>
              <a:cs typeface="Calibri" panose="020F0502020204030204" pitchFamily="34" charset="0"/>
            </a:endParaRPr>
          </a:p>
          <a:p>
            <a:pPr algn="ctr"/>
            <a:r>
              <a:rPr lang="es-EC" altLang="es-EC" b="1" dirty="0" smtClean="0">
                <a:ea typeface="Calibri" panose="020F0502020204030204" pitchFamily="34" charset="0"/>
                <a:cs typeface="Calibri" panose="020F0502020204030204" pitchFamily="34" charset="0"/>
              </a:rPr>
              <a:t>                                             </a:t>
            </a:r>
            <a:endParaRPr lang="es-EC" altLang="es-EC" sz="1050" dirty="0" smtClean="0">
              <a:cs typeface="Arial" panose="020B0604020202020204" pitchFamily="34" charset="0"/>
            </a:endParaRPr>
          </a:p>
          <a:p>
            <a:pPr algn="ctr"/>
            <a:r>
              <a:rPr lang="es-EC" altLang="es-EC" dirty="0" smtClean="0">
                <a:cs typeface="Times New Roman" panose="02020603050405020304" pitchFamily="18" charset="0"/>
              </a:rPr>
              <a:t>                         </a:t>
            </a:r>
            <a:r>
              <a:rPr lang="es-EC" altLang="es-EC" b="1" dirty="0" smtClean="0">
                <a:cs typeface="Times New Roman" panose="02020603050405020304" pitchFamily="18" charset="0"/>
              </a:rPr>
              <a:t>Ing. Gonzalo Olmedo PhD.</a:t>
            </a:r>
            <a:r>
              <a:rPr lang="es-EC" altLang="es-EC" dirty="0" smtClean="0">
                <a:cs typeface="Times New Roman" panose="02020603050405020304" pitchFamily="18" charset="0"/>
              </a:rPr>
              <a:t>	  	</a:t>
            </a:r>
          </a:p>
          <a:p>
            <a:pPr algn="ctr"/>
            <a:r>
              <a:rPr lang="es-EC" altLang="es-EC" dirty="0" smtClean="0">
                <a:cs typeface="Times New Roman" panose="02020603050405020304" pitchFamily="18" charset="0"/>
              </a:rPr>
              <a:t> </a:t>
            </a:r>
            <a:r>
              <a:rPr lang="es-EC" altLang="es-EC" b="1" i="1" dirty="0" smtClean="0">
                <a:ea typeface="Calibri" panose="020F0502020204030204" pitchFamily="34" charset="0"/>
                <a:cs typeface="Calibri" panose="020F0502020204030204" pitchFamily="34" charset="0"/>
              </a:rPr>
              <a:t>DIRECTOR</a:t>
            </a:r>
            <a:endParaRPr lang="es-EC" altLang="es-EC" sz="1050" dirty="0" smtClean="0">
              <a:cs typeface="Arial" panose="020B0604020202020204" pitchFamily="34" charset="0"/>
            </a:endParaRPr>
          </a:p>
          <a:p>
            <a:pPr algn="ctr"/>
            <a:endParaRPr lang="es-EC" altLang="es-EC" sz="1050" dirty="0" smtClean="0">
              <a:cs typeface="Arial" panose="020B0604020202020204" pitchFamily="34" charset="0"/>
            </a:endParaRPr>
          </a:p>
          <a:p>
            <a:pPr algn="ctr"/>
            <a:r>
              <a:rPr lang="es-EC" altLang="es-EC" b="1" dirty="0" smtClean="0">
                <a:cs typeface="Arial" panose="020B0604020202020204" pitchFamily="34" charset="0"/>
              </a:rPr>
              <a:t>Noviembre, 2015</a:t>
            </a:r>
            <a:endParaRPr lang="es-EC" altLang="es-EC" dirty="0">
              <a:cs typeface="Arial" panose="020B0604020202020204" pitchFamily="34" charset="0"/>
            </a:endParaRPr>
          </a:p>
        </p:txBody>
      </p:sp>
    </p:spTree>
    <p:extLst>
      <p:ext uri="{BB962C8B-B14F-4D97-AF65-F5344CB8AC3E}">
        <p14:creationId xmlns:p14="http://schemas.microsoft.com/office/powerpoint/2010/main" val="63825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9411" y="1465440"/>
            <a:ext cx="4699716" cy="4351338"/>
          </a:xfrm>
        </p:spPr>
        <p:txBody>
          <a:bodyPr>
            <a:noAutofit/>
          </a:bodyPr>
          <a:lstStyle/>
          <a:p>
            <a:endParaRPr lang="es-EC" sz="1800" dirty="0"/>
          </a:p>
          <a:p>
            <a:pPr marL="0" indent="0">
              <a:buNone/>
            </a:pPr>
            <a:r>
              <a:rPr lang="es-EC" sz="1800" b="1" dirty="0"/>
              <a:t>Conoce la generación del flujo TS e identifica su estructura.</a:t>
            </a:r>
          </a:p>
          <a:p>
            <a:pPr marL="0" indent="0">
              <a:buNone/>
            </a:pPr>
            <a:r>
              <a:rPr lang="es-EC" sz="1800" dirty="0"/>
              <a:t> </a:t>
            </a:r>
          </a:p>
          <a:p>
            <a:pPr marL="0" indent="0">
              <a:buNone/>
            </a:pPr>
            <a:r>
              <a:rPr lang="es-EC" sz="1800" dirty="0"/>
              <a:t>Criterios de evaluación:</a:t>
            </a:r>
          </a:p>
          <a:p>
            <a:pPr marL="0" indent="0">
              <a:buNone/>
            </a:pPr>
            <a:endParaRPr lang="es-EC" sz="1800" dirty="0"/>
          </a:p>
          <a:p>
            <a:pPr marL="0"/>
            <a:r>
              <a:rPr lang="es-EC" sz="1800" dirty="0"/>
              <a:t> Resuelve conversión, consulta y reproducción de archivos audiovisuales mediante FFmpeg a través de archivos por lotes.</a:t>
            </a:r>
          </a:p>
          <a:p>
            <a:pPr marL="0"/>
            <a:endParaRPr lang="es-EC" sz="1800" dirty="0"/>
          </a:p>
          <a:p>
            <a:pPr marL="0" lvl="0"/>
            <a:r>
              <a:rPr lang="es-EC" sz="1800" dirty="0"/>
              <a:t>Desarrolla un analizador de paquetes en MATLAB  identificando el PID y su porcentaje dentro de un archivo TS.</a:t>
            </a:r>
          </a:p>
          <a:p>
            <a:pPr marL="0" indent="0">
              <a:buNone/>
            </a:pPr>
            <a:r>
              <a:rPr lang="es-EC" sz="1800" dirty="0"/>
              <a:t> </a:t>
            </a:r>
          </a:p>
        </p:txBody>
      </p:sp>
      <p:pic>
        <p:nvPicPr>
          <p:cNvPr id="4" name="Imagen 3"/>
          <p:cNvPicPr>
            <a:picLocks noChangeAspect="1"/>
          </p:cNvPicPr>
          <p:nvPr/>
        </p:nvPicPr>
        <p:blipFill>
          <a:blip r:embed="rId2"/>
          <a:stretch>
            <a:fillRect/>
          </a:stretch>
        </p:blipFill>
        <p:spPr>
          <a:xfrm>
            <a:off x="-106018" y="0"/>
            <a:ext cx="12298018" cy="755374"/>
          </a:xfrm>
          <a:prstGeom prst="rect">
            <a:avLst/>
          </a:prstGeom>
          <a:noFill/>
          <a:ln>
            <a:noFill/>
          </a:ln>
        </p:spPr>
      </p:pic>
      <p:sp>
        <p:nvSpPr>
          <p:cNvPr id="5" name="Rectángulo 4"/>
          <p:cNvSpPr/>
          <p:nvPr/>
        </p:nvSpPr>
        <p:spPr>
          <a:xfrm>
            <a:off x="-106018" y="793086"/>
            <a:ext cx="10045521" cy="707886"/>
          </a:xfrm>
          <a:prstGeom prst="rect">
            <a:avLst/>
          </a:prstGeom>
        </p:spPr>
        <p:txBody>
          <a:bodyPr wrap="square">
            <a:spAutoFit/>
          </a:bodyPr>
          <a:lstStyle/>
          <a:p>
            <a:pPr lvl="1"/>
            <a:endParaRPr lang="es-EC" sz="2000" i="1" dirty="0" smtClean="0"/>
          </a:p>
          <a:p>
            <a:pPr lvl="1"/>
            <a:r>
              <a:rPr lang="es-EC" sz="2000" i="1" dirty="0" smtClean="0"/>
              <a:t>RESULTADOS </a:t>
            </a:r>
            <a:r>
              <a:rPr lang="es-EC" sz="2000" i="1" dirty="0"/>
              <a:t>DE APRENDIZAJE Y CRITERIOS DE EVALUACIÓN</a:t>
            </a:r>
          </a:p>
        </p:txBody>
      </p:sp>
      <p:sp>
        <p:nvSpPr>
          <p:cNvPr id="6" name="Rectángulo 5"/>
          <p:cNvSpPr/>
          <p:nvPr/>
        </p:nvSpPr>
        <p:spPr>
          <a:xfrm>
            <a:off x="6042991" y="1833376"/>
            <a:ext cx="6096000" cy="4524315"/>
          </a:xfrm>
          <a:prstGeom prst="rect">
            <a:avLst/>
          </a:prstGeom>
        </p:spPr>
        <p:txBody>
          <a:bodyPr>
            <a:spAutoFit/>
          </a:bodyPr>
          <a:lstStyle/>
          <a:p>
            <a:pPr lvl="0"/>
            <a:r>
              <a:rPr lang="es-EC" b="1" dirty="0"/>
              <a:t>Maneja tablas PSI: PAT y PMT</a:t>
            </a:r>
            <a:endParaRPr lang="es-EC" sz="1600" dirty="0"/>
          </a:p>
          <a:p>
            <a:r>
              <a:rPr lang="es-EC" b="1" dirty="0"/>
              <a:t> </a:t>
            </a:r>
            <a:endParaRPr lang="es-EC" sz="1600" dirty="0"/>
          </a:p>
          <a:p>
            <a:r>
              <a:rPr lang="es-EC" b="1" i="1" dirty="0"/>
              <a:t> </a:t>
            </a:r>
            <a:r>
              <a:rPr lang="es-EC" i="1" dirty="0"/>
              <a:t>Criterios de evaluación:</a:t>
            </a:r>
            <a:endParaRPr lang="es-EC" sz="1600" dirty="0"/>
          </a:p>
          <a:p>
            <a:r>
              <a:rPr lang="es-EC" dirty="0"/>
              <a:t> </a:t>
            </a:r>
            <a:endParaRPr lang="es-EC" sz="1600" dirty="0"/>
          </a:p>
          <a:p>
            <a:pPr marL="285750" lvl="0" indent="-285750">
              <a:buFont typeface="Arial" panose="020B0604020202020204" pitchFamily="34" charset="0"/>
              <a:buChar char="•"/>
            </a:pPr>
            <a:r>
              <a:rPr lang="es-EC" dirty="0"/>
              <a:t>Identifica la estructura de tablas de información específica de programa.</a:t>
            </a:r>
            <a:endParaRPr lang="es-EC" sz="1600" dirty="0"/>
          </a:p>
          <a:p>
            <a:pPr marL="285750" indent="-285750">
              <a:buFont typeface="Arial" panose="020B0604020202020204" pitchFamily="34" charset="0"/>
              <a:buChar char="•"/>
            </a:pPr>
            <a:endParaRPr lang="es-EC" sz="1600" dirty="0"/>
          </a:p>
          <a:p>
            <a:pPr marL="285750" lvl="0" indent="-285750">
              <a:buFont typeface="Arial" panose="020B0604020202020204" pitchFamily="34" charset="0"/>
              <a:buChar char="•"/>
            </a:pPr>
            <a:r>
              <a:rPr lang="es-EC" dirty="0"/>
              <a:t>Desarrolla un analizador en MATLAB para determinar los PID asociados y  el tipo de Stream que transporta, dentro de una Tabla PMT.</a:t>
            </a:r>
            <a:endParaRPr lang="es-EC" sz="1600" dirty="0"/>
          </a:p>
          <a:p>
            <a:r>
              <a:rPr lang="es-EC" dirty="0"/>
              <a:t> </a:t>
            </a:r>
            <a:endParaRPr lang="es-EC" sz="1600" dirty="0"/>
          </a:p>
          <a:p>
            <a:pPr marL="285750" lvl="0" indent="-285750">
              <a:buFont typeface="Arial" panose="020B0604020202020204" pitchFamily="34" charset="0"/>
              <a:buChar char="•"/>
            </a:pPr>
            <a:r>
              <a:rPr lang="es-EC" dirty="0"/>
              <a:t>Cambia el  PID de un paquete con tabla PMT, restructura una Tabla PAT y genera el cálculo de CRC-32 empleando MATLAB, sin alterar la reproducción normal de streams de audio y video.</a:t>
            </a:r>
            <a:endParaRPr lang="es-EC" sz="1600" dirty="0"/>
          </a:p>
          <a:p>
            <a:endParaRPr lang="es-EC" dirty="0"/>
          </a:p>
        </p:txBody>
      </p:sp>
      <p:sp>
        <p:nvSpPr>
          <p:cNvPr id="7" name="Título 6"/>
          <p:cNvSpPr>
            <a:spLocks noGrp="1"/>
          </p:cNvSpPr>
          <p:nvPr>
            <p:ph type="title"/>
          </p:nvPr>
        </p:nvSpPr>
        <p:spPr>
          <a:xfrm>
            <a:off x="573157" y="159133"/>
            <a:ext cx="10515600" cy="492122"/>
          </a:xfrm>
          <a:prstGeom prst="rect">
            <a:avLst/>
          </a:prstGeom>
        </p:spPr>
        <p:txBody>
          <a:bodyPr>
            <a:spAutoFit/>
          </a:bodyPr>
          <a:lstStyle/>
          <a:p>
            <a:pPr lvl="0" algn="just">
              <a:lnSpc>
                <a:spcPct val="115000"/>
              </a:lnSpc>
              <a:spcAft>
                <a:spcPts val="0"/>
              </a:spcAft>
            </a:pPr>
            <a:r>
              <a:rPr lang="es-EC" sz="2400" b="1" dirty="0" smtClean="0">
                <a:latin typeface="Calibri" panose="020F0502020204030204" pitchFamily="34" charset="0"/>
                <a:ea typeface="Calibri" panose="020F0502020204030204" pitchFamily="34" charset="0"/>
                <a:cs typeface="Times New Roman" panose="02020603050405020304" pitchFamily="18" charset="0"/>
              </a:rPr>
              <a:t>METODOLOGÍA</a:t>
            </a:r>
            <a:endParaRPr lang="es-EC"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653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6018" y="0"/>
            <a:ext cx="12298018" cy="755374"/>
          </a:xfrm>
          <a:prstGeom prst="rect">
            <a:avLst/>
          </a:prstGeom>
          <a:noFill/>
          <a:ln>
            <a:noFill/>
          </a:ln>
        </p:spPr>
      </p:pic>
      <p:sp>
        <p:nvSpPr>
          <p:cNvPr id="5" name="Rectángulo 4"/>
          <p:cNvSpPr/>
          <p:nvPr/>
        </p:nvSpPr>
        <p:spPr>
          <a:xfrm>
            <a:off x="755561" y="1813541"/>
            <a:ext cx="4833871" cy="3416320"/>
          </a:xfrm>
          <a:prstGeom prst="rect">
            <a:avLst/>
          </a:prstGeom>
        </p:spPr>
        <p:txBody>
          <a:bodyPr wrap="square">
            <a:spAutoFit/>
          </a:bodyPr>
          <a:lstStyle/>
          <a:p>
            <a:pPr lvl="0"/>
            <a:r>
              <a:rPr lang="es-EC" b="1" dirty="0"/>
              <a:t>Introduce información adicional en un Flujo TS.</a:t>
            </a:r>
            <a:endParaRPr lang="es-EC" dirty="0"/>
          </a:p>
          <a:p>
            <a:r>
              <a:rPr lang="es-EC" b="1" dirty="0"/>
              <a:t> </a:t>
            </a:r>
            <a:endParaRPr lang="es-EC" dirty="0"/>
          </a:p>
          <a:p>
            <a:r>
              <a:rPr lang="es-EC" i="1" dirty="0"/>
              <a:t> Criterios de evaluación:</a:t>
            </a:r>
            <a:endParaRPr lang="es-EC" dirty="0"/>
          </a:p>
          <a:p>
            <a:r>
              <a:rPr lang="es-EC" b="1" dirty="0"/>
              <a:t> </a:t>
            </a:r>
            <a:endParaRPr lang="es-EC" dirty="0"/>
          </a:p>
          <a:p>
            <a:pPr lvl="0"/>
            <a:r>
              <a:rPr lang="es-EC" dirty="0"/>
              <a:t>Introduce información para un servicio, detallando nombre de canal proveedor y su tipo, mediante la modificación de la Tabla SDT en MATLAB</a:t>
            </a:r>
          </a:p>
          <a:p>
            <a:r>
              <a:rPr lang="es-EC" b="1" dirty="0"/>
              <a:t> </a:t>
            </a:r>
            <a:endParaRPr lang="es-EC" dirty="0"/>
          </a:p>
          <a:p>
            <a:r>
              <a:rPr lang="es-EC" b="1" dirty="0"/>
              <a:t> </a:t>
            </a:r>
            <a:endParaRPr lang="es-EC" sz="1600" dirty="0"/>
          </a:p>
          <a:p>
            <a:r>
              <a:rPr lang="es-EC" b="1" dirty="0"/>
              <a:t> </a:t>
            </a:r>
            <a:endParaRPr lang="es-EC" sz="1600" dirty="0"/>
          </a:p>
          <a:p>
            <a:r>
              <a:rPr lang="es-EC" b="1" dirty="0"/>
              <a:t> </a:t>
            </a:r>
            <a:endParaRPr lang="es-EC" sz="1600" dirty="0"/>
          </a:p>
        </p:txBody>
      </p:sp>
      <p:sp>
        <p:nvSpPr>
          <p:cNvPr id="6" name="Rectángulo 5"/>
          <p:cNvSpPr/>
          <p:nvPr/>
        </p:nvSpPr>
        <p:spPr>
          <a:xfrm>
            <a:off x="5907111" y="1708130"/>
            <a:ext cx="5207357" cy="4247317"/>
          </a:xfrm>
          <a:prstGeom prst="rect">
            <a:avLst/>
          </a:prstGeom>
        </p:spPr>
        <p:txBody>
          <a:bodyPr wrap="square">
            <a:spAutoFit/>
          </a:bodyPr>
          <a:lstStyle/>
          <a:p>
            <a:pPr lvl="0"/>
            <a:r>
              <a:rPr lang="es-EC" b="1" dirty="0"/>
              <a:t>Genera y transmite servicios en formatos para TDT basados ISDB-Tb</a:t>
            </a:r>
            <a:endParaRPr lang="es-EC" dirty="0"/>
          </a:p>
          <a:p>
            <a:r>
              <a:rPr lang="es-EC" b="1" dirty="0"/>
              <a:t> </a:t>
            </a:r>
            <a:endParaRPr lang="es-EC" dirty="0"/>
          </a:p>
          <a:p>
            <a:r>
              <a:rPr lang="es-EC" i="1" dirty="0"/>
              <a:t>Criterios de evaluación:</a:t>
            </a:r>
            <a:endParaRPr lang="es-EC" dirty="0"/>
          </a:p>
          <a:p>
            <a:r>
              <a:rPr lang="es-EC" i="1" dirty="0"/>
              <a:t> </a:t>
            </a:r>
            <a:endParaRPr lang="es-EC" dirty="0"/>
          </a:p>
          <a:p>
            <a:pPr lvl="0"/>
            <a:r>
              <a:rPr lang="es-EC" dirty="0"/>
              <a:t>Adapta un archivo audiovisual generando servicios en los formatos One Seg, SD y HD mediante FFmpeg.</a:t>
            </a:r>
          </a:p>
          <a:p>
            <a:r>
              <a:rPr lang="es-EC" dirty="0"/>
              <a:t> </a:t>
            </a:r>
          </a:p>
          <a:p>
            <a:pPr lvl="0"/>
            <a:r>
              <a:rPr lang="es-EC" dirty="0"/>
              <a:t>Multiplexa dos servicios en un mismo flujo con la herramienta MATLAB  permitiendo multiprogramación.</a:t>
            </a:r>
          </a:p>
          <a:p>
            <a:r>
              <a:rPr lang="es-EC" dirty="0"/>
              <a:t> </a:t>
            </a:r>
          </a:p>
          <a:p>
            <a:pPr lvl="0"/>
            <a:r>
              <a:rPr lang="es-EC" dirty="0"/>
              <a:t>Selecciona los parámetros de modulación  adecuados para la trasmisión de la señal en escenarios con mínimas y considerables pérdidas.</a:t>
            </a:r>
          </a:p>
        </p:txBody>
      </p:sp>
      <p:sp>
        <p:nvSpPr>
          <p:cNvPr id="7" name="Título 6"/>
          <p:cNvSpPr>
            <a:spLocks noGrp="1"/>
          </p:cNvSpPr>
          <p:nvPr>
            <p:ph type="title"/>
          </p:nvPr>
        </p:nvSpPr>
        <p:spPr>
          <a:xfrm>
            <a:off x="573157" y="159133"/>
            <a:ext cx="10515600" cy="492122"/>
          </a:xfrm>
          <a:prstGeom prst="rect">
            <a:avLst/>
          </a:prstGeom>
        </p:spPr>
        <p:txBody>
          <a:bodyPr>
            <a:spAutoFit/>
          </a:bodyPr>
          <a:lstStyle/>
          <a:p>
            <a:pPr lvl="0" algn="just">
              <a:lnSpc>
                <a:spcPct val="115000"/>
              </a:lnSpc>
              <a:spcAft>
                <a:spcPts val="0"/>
              </a:spcAft>
            </a:pPr>
            <a:r>
              <a:rPr lang="es-EC" sz="2400" b="1" dirty="0" smtClean="0">
                <a:latin typeface="Calibri" panose="020F0502020204030204" pitchFamily="34" charset="0"/>
                <a:ea typeface="Calibri" panose="020F0502020204030204" pitchFamily="34" charset="0"/>
                <a:cs typeface="Times New Roman" panose="02020603050405020304" pitchFamily="18" charset="0"/>
              </a:rPr>
              <a:t>METODOLOGÍA</a:t>
            </a:r>
            <a:endParaRPr lang="es-EC"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106018" y="793086"/>
            <a:ext cx="10045521" cy="707886"/>
          </a:xfrm>
          <a:prstGeom prst="rect">
            <a:avLst/>
          </a:prstGeom>
        </p:spPr>
        <p:txBody>
          <a:bodyPr wrap="square">
            <a:spAutoFit/>
          </a:bodyPr>
          <a:lstStyle/>
          <a:p>
            <a:pPr lvl="1"/>
            <a:endParaRPr lang="es-EC" sz="2000" i="1" dirty="0" smtClean="0"/>
          </a:p>
          <a:p>
            <a:pPr lvl="1"/>
            <a:r>
              <a:rPr lang="es-EC" sz="2000" i="1" dirty="0" smtClean="0"/>
              <a:t>RESULTADOS </a:t>
            </a:r>
            <a:r>
              <a:rPr lang="es-EC" sz="2000" i="1" dirty="0"/>
              <a:t>DE APRENDIZAJE Y CRITERIOS DE EVALUACIÓN</a:t>
            </a:r>
          </a:p>
        </p:txBody>
      </p:sp>
    </p:spTree>
    <p:extLst>
      <p:ext uri="{BB962C8B-B14F-4D97-AF65-F5344CB8AC3E}">
        <p14:creationId xmlns:p14="http://schemas.microsoft.com/office/powerpoint/2010/main" val="146604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7" name="Título 6"/>
          <p:cNvSpPr>
            <a:spLocks noGrp="1"/>
          </p:cNvSpPr>
          <p:nvPr>
            <p:ph type="title"/>
          </p:nvPr>
        </p:nvSpPr>
        <p:spPr>
          <a:xfrm>
            <a:off x="682060" y="1211945"/>
            <a:ext cx="2670740" cy="425501"/>
          </a:xfrm>
          <a:prstGeom prst="rect">
            <a:avLst/>
          </a:prstGeom>
        </p:spPr>
        <p:txBody>
          <a:bodyPr wrap="square">
            <a:spAutoFit/>
          </a:bodyPr>
          <a:lstStyle/>
          <a:p>
            <a:pPr lvl="0" algn="just">
              <a:lnSpc>
                <a:spcPct val="115000"/>
              </a:lnSpc>
              <a:spcAft>
                <a:spcPts val="0"/>
              </a:spcAft>
            </a:pPr>
            <a:r>
              <a:rPr lang="es-EC" sz="2000" i="1" dirty="0" smtClean="0">
                <a:latin typeface="Calibri" panose="020F0502020204030204" pitchFamily="34" charset="0"/>
                <a:ea typeface="Calibri" panose="020F0502020204030204" pitchFamily="34" charset="0"/>
                <a:cs typeface="Times New Roman" panose="02020603050405020304" pitchFamily="18" charset="0"/>
              </a:rPr>
              <a:t>SYLLABUS PROPUESTO</a:t>
            </a:r>
            <a:endParaRPr lang="es-EC"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776697" y="2766958"/>
            <a:ext cx="9006626" cy="553998"/>
          </a:xfrm>
          <a:prstGeom prst="rect">
            <a:avLst/>
          </a:prstGeom>
        </p:spPr>
        <p:txBody>
          <a:bodyPr wrap="square">
            <a:spAutoFit/>
          </a:bodyPr>
          <a:lstStyle/>
          <a:p>
            <a:pPr marL="342900" indent="-342900" algn="ctr">
              <a:lnSpc>
                <a:spcPct val="150000"/>
              </a:lnSpc>
              <a:spcAft>
                <a:spcPts val="1000"/>
              </a:spcAft>
              <a:buFont typeface="Wingdings" panose="05000000000000000000" pitchFamily="2" charset="2"/>
              <a:buChar char="q"/>
            </a:pPr>
            <a:r>
              <a:rPr lang="es-EC" sz="2000" dirty="0" smtClean="0">
                <a:latin typeface="Calibri" panose="020F0502020204030204" pitchFamily="34" charset="0"/>
                <a:ea typeface="Times New Roman" panose="02020603050405020304" pitchFamily="18" charset="0"/>
                <a:cs typeface="Arial" panose="020B0604020202020204" pitchFamily="34" charset="0"/>
              </a:rPr>
              <a:t>Tabla </a:t>
            </a:r>
            <a:r>
              <a:rPr lang="es-EC" sz="2000" dirty="0">
                <a:latin typeface="Calibri" panose="020F0502020204030204" pitchFamily="34" charset="0"/>
                <a:ea typeface="Times New Roman" panose="02020603050405020304" pitchFamily="18" charset="0"/>
                <a:cs typeface="Arial" panose="020B0604020202020204" pitchFamily="34" charset="0"/>
              </a:rPr>
              <a:t>de Asociación de Programas (PAT) y </a:t>
            </a:r>
            <a:r>
              <a:rPr lang="es-EC" sz="2000" dirty="0" smtClean="0">
                <a:latin typeface="Calibri" panose="020F0502020204030204" pitchFamily="34" charset="0"/>
                <a:ea typeface="Times New Roman" panose="02020603050405020304" pitchFamily="18" charset="0"/>
                <a:cs typeface="Arial" panose="020B0604020202020204" pitchFamily="34" charset="0"/>
              </a:rPr>
              <a:t>  Tabla  </a:t>
            </a:r>
            <a:r>
              <a:rPr lang="es-EC" sz="2000" dirty="0">
                <a:latin typeface="Calibri" panose="020F0502020204030204" pitchFamily="34" charset="0"/>
                <a:ea typeface="Times New Roman" panose="02020603050405020304" pitchFamily="18" charset="0"/>
                <a:cs typeface="Arial" panose="020B0604020202020204" pitchFamily="34" charset="0"/>
              </a:rPr>
              <a:t>de Mapa de Programas (PMT</a:t>
            </a:r>
            <a:r>
              <a:rPr lang="es-EC" sz="2000" dirty="0" smtClean="0">
                <a:latin typeface="Calibri" panose="020F0502020204030204" pitchFamily="34" charset="0"/>
                <a:ea typeface="Times New Roman" panose="02020603050405020304" pitchFamily="18" charset="0"/>
                <a:cs typeface="Arial" panose="020B0604020202020204" pitchFamily="34" charset="0"/>
              </a:rPr>
              <a:t>).</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932060" y="3649030"/>
            <a:ext cx="4536178" cy="400110"/>
          </a:xfrm>
          <a:prstGeom prst="rect">
            <a:avLst/>
          </a:prstGeom>
        </p:spPr>
        <p:txBody>
          <a:bodyPr wrap="none">
            <a:spAutoFit/>
          </a:bodyPr>
          <a:lstStyle/>
          <a:p>
            <a:pPr marL="342900" indent="-342900">
              <a:buFont typeface="Wingdings" panose="05000000000000000000" pitchFamily="2" charset="2"/>
              <a:buChar char="q"/>
            </a:pPr>
            <a:r>
              <a:rPr lang="es-EC" sz="2000" dirty="0">
                <a:latin typeface="Calibri" panose="020F0502020204030204" pitchFamily="34" charset="0"/>
                <a:ea typeface="Times New Roman" panose="02020603050405020304" pitchFamily="18" charset="0"/>
                <a:cs typeface="Arial" panose="020B0604020202020204" pitchFamily="34" charset="0"/>
              </a:rPr>
              <a:t>Información de TS adicional: Tabla </a:t>
            </a:r>
            <a:r>
              <a:rPr lang="es-EC" sz="2000" dirty="0" smtClean="0">
                <a:latin typeface="Calibri" panose="020F0502020204030204" pitchFamily="34" charset="0"/>
                <a:ea typeface="Times New Roman" panose="02020603050405020304" pitchFamily="18" charset="0"/>
                <a:cs typeface="Arial" panose="020B0604020202020204" pitchFamily="34" charset="0"/>
              </a:rPr>
              <a:t>SDT.</a:t>
            </a:r>
            <a:endParaRPr lang="es-EC" sz="2000" dirty="0"/>
          </a:p>
        </p:txBody>
      </p:sp>
      <p:sp>
        <p:nvSpPr>
          <p:cNvPr id="8" name="Rectángulo 7"/>
          <p:cNvSpPr/>
          <p:nvPr/>
        </p:nvSpPr>
        <p:spPr>
          <a:xfrm>
            <a:off x="932060" y="4377214"/>
            <a:ext cx="3064942" cy="400110"/>
          </a:xfrm>
          <a:prstGeom prst="rect">
            <a:avLst/>
          </a:prstGeom>
        </p:spPr>
        <p:txBody>
          <a:bodyPr wrap="none">
            <a:spAutoFit/>
          </a:bodyPr>
          <a:lstStyle/>
          <a:p>
            <a:pPr marL="342900" indent="-342900">
              <a:buFont typeface="Wingdings" panose="05000000000000000000" pitchFamily="2" charset="2"/>
              <a:buChar char="q"/>
            </a:pPr>
            <a:r>
              <a:rPr lang="es-EC" sz="2000" dirty="0">
                <a:latin typeface="Calibri" panose="020F0502020204030204" pitchFamily="34" charset="0"/>
                <a:ea typeface="Times New Roman" panose="02020603050405020304" pitchFamily="18" charset="0"/>
                <a:cs typeface="Arial" panose="020B0604020202020204" pitchFamily="34" charset="0"/>
              </a:rPr>
              <a:t>Pruebas de </a:t>
            </a:r>
            <a:r>
              <a:rPr lang="es-EC" sz="2000" dirty="0" smtClean="0">
                <a:latin typeface="Calibri" panose="020F0502020204030204" pitchFamily="34" charset="0"/>
                <a:ea typeface="Times New Roman" panose="02020603050405020304" pitchFamily="18" charset="0"/>
                <a:cs typeface="Arial" panose="020B0604020202020204" pitchFamily="34" charset="0"/>
              </a:rPr>
              <a:t>Transmisión.</a:t>
            </a:r>
            <a:endParaRPr lang="es-EC" sz="2000" dirty="0"/>
          </a:p>
        </p:txBody>
      </p:sp>
      <p:sp>
        <p:nvSpPr>
          <p:cNvPr id="9"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ángulo 11"/>
          <p:cNvSpPr/>
          <p:nvPr/>
        </p:nvSpPr>
        <p:spPr>
          <a:xfrm>
            <a:off x="932060" y="2094018"/>
            <a:ext cx="7004803" cy="400110"/>
          </a:xfrm>
          <a:prstGeom prst="rect">
            <a:avLst/>
          </a:prstGeom>
        </p:spPr>
        <p:txBody>
          <a:bodyPr wrap="none">
            <a:spAutoFit/>
          </a:bodyPr>
          <a:lstStyle/>
          <a:p>
            <a:pPr marL="342900" indent="-342900">
              <a:buFont typeface="Wingdings" panose="05000000000000000000" pitchFamily="2" charset="2"/>
              <a:buChar char="q"/>
            </a:pPr>
            <a:r>
              <a:rPr lang="es-EC" sz="2000" dirty="0">
                <a:latin typeface="Calibri" panose="020F0502020204030204" pitchFamily="34" charset="0"/>
                <a:ea typeface="Times New Roman" panose="02020603050405020304" pitchFamily="18" charset="0"/>
                <a:cs typeface="Arial" panose="020B0604020202020204" pitchFamily="34" charset="0"/>
              </a:rPr>
              <a:t>Formación del flujo TS e introducción al análisis de paquete </a:t>
            </a:r>
            <a:r>
              <a:rPr lang="es-EC" sz="2000" dirty="0" smtClean="0">
                <a:latin typeface="Calibri" panose="020F0502020204030204" pitchFamily="34" charset="0"/>
                <a:ea typeface="Times New Roman" panose="02020603050405020304" pitchFamily="18" charset="0"/>
                <a:cs typeface="Arial" panose="020B0604020202020204" pitchFamily="34" charset="0"/>
              </a:rPr>
              <a:t>TS.</a:t>
            </a:r>
            <a:endParaRPr lang="es-EC" sz="2000" dirty="0"/>
          </a:p>
        </p:txBody>
      </p:sp>
      <p:sp>
        <p:nvSpPr>
          <p:cNvPr id="13" name="Rectángulo 12"/>
          <p:cNvSpPr/>
          <p:nvPr/>
        </p:nvSpPr>
        <p:spPr>
          <a:xfrm>
            <a:off x="932060" y="242607"/>
            <a:ext cx="2155526" cy="461665"/>
          </a:xfrm>
          <a:prstGeom prst="rect">
            <a:avLst/>
          </a:prstGeom>
        </p:spPr>
        <p:txBody>
          <a:bodyPr wrap="none">
            <a:spAutoFit/>
          </a:bodyPr>
          <a:lstStyle/>
          <a:p>
            <a:r>
              <a:rPr lang="es-EC" sz="2400" b="1" dirty="0" smtClean="0">
                <a:latin typeface="Calibri" panose="020F0502020204030204" pitchFamily="34" charset="0"/>
                <a:ea typeface="Calibri" panose="020F0502020204030204" pitchFamily="34" charset="0"/>
                <a:cs typeface="Times New Roman" panose="02020603050405020304" pitchFamily="18" charset="0"/>
              </a:rPr>
              <a:t>METODOLOGÍA</a:t>
            </a:r>
            <a:endParaRPr lang="es-EC" sz="2400" dirty="0"/>
          </a:p>
        </p:txBody>
      </p:sp>
    </p:spTree>
    <p:extLst>
      <p:ext uri="{BB962C8B-B14F-4D97-AF65-F5344CB8AC3E}">
        <p14:creationId xmlns:p14="http://schemas.microsoft.com/office/powerpoint/2010/main" val="285202618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223295" y="853741"/>
            <a:ext cx="3995960" cy="369332"/>
          </a:xfrm>
          <a:prstGeom prst="rect">
            <a:avLst/>
          </a:prstGeom>
        </p:spPr>
        <p:txBody>
          <a:bodyPr wrap="square">
            <a:spAutoFit/>
          </a:bodyPr>
          <a:lstStyle/>
          <a:p>
            <a:pPr lvl="1"/>
            <a:r>
              <a:rPr lang="es-EC" i="1" dirty="0" smtClean="0"/>
              <a:t>MATERIAL PRESENTADO</a:t>
            </a:r>
            <a:endParaRPr lang="es-EC" i="1" dirty="0"/>
          </a:p>
        </p:txBody>
      </p:sp>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1695781" y="4564825"/>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2314436" y="7502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5733980" y="7579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 name="Imagen 3"/>
          <p:cNvPicPr>
            <a:picLocks noChangeAspect="1"/>
          </p:cNvPicPr>
          <p:nvPr/>
        </p:nvPicPr>
        <p:blipFill>
          <a:blip r:embed="rId5"/>
          <a:stretch>
            <a:fillRect/>
          </a:stretch>
        </p:blipFill>
        <p:spPr>
          <a:xfrm>
            <a:off x="4774613" y="1130928"/>
            <a:ext cx="2885244" cy="3270489"/>
          </a:xfrm>
          <a:prstGeom prst="rect">
            <a:avLst/>
          </a:prstGeom>
        </p:spPr>
      </p:pic>
      <p:sp>
        <p:nvSpPr>
          <p:cNvPr id="14" name="Rectángulo 13"/>
          <p:cNvSpPr/>
          <p:nvPr/>
        </p:nvSpPr>
        <p:spPr>
          <a:xfrm>
            <a:off x="7659857" y="788292"/>
            <a:ext cx="4439956" cy="1077876"/>
          </a:xfrm>
          <a:prstGeom prst="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C" sz="1000" dirty="0">
                <a:effectLst/>
                <a:latin typeface="Arial" panose="020B0604020202020204" pitchFamily="34" charset="0"/>
                <a:ea typeface="Times New Roman" panose="02020603050405020304" pitchFamily="18" charset="0"/>
                <a:cs typeface="Times New Roman" panose="02020603050405020304" pitchFamily="18" charset="0"/>
              </a:rPr>
              <a:t>ffmpeg.exe -i C:\TvDigital\fuente.mkv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vcodec</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libx264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profile:v</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baseline</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level</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1.3 -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vb</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300k -r 29.97 -s 320x240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acodec</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libfdk_aac</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profile:a</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aac_he_v2 -ab 32k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mpegts_flags</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latm</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ac</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2 -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ar</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48000 -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aspect</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4:3  -t 60 -f </a:t>
            </a:r>
            <a:r>
              <a:rPr lang="es-EC" sz="1000" dirty="0" err="1">
                <a:effectLst/>
                <a:latin typeface="Arial" panose="020B0604020202020204" pitchFamily="34" charset="0"/>
                <a:ea typeface="Times New Roman" panose="02020603050405020304" pitchFamily="18" charset="0"/>
                <a:cs typeface="Times New Roman" panose="02020603050405020304" pitchFamily="18" charset="0"/>
              </a:rPr>
              <a:t>mpegts</a:t>
            </a:r>
            <a:r>
              <a:rPr lang="es-EC" sz="1000" dirty="0">
                <a:effectLst/>
                <a:latin typeface="Arial" panose="020B0604020202020204" pitchFamily="34" charset="0"/>
                <a:ea typeface="Times New Roman" panose="02020603050405020304" pitchFamily="18" charset="0"/>
                <a:cs typeface="Times New Roman" panose="02020603050405020304" pitchFamily="18" charset="0"/>
              </a:rPr>
              <a:t> C:\TvDigital\OneSeg.ts</a:t>
            </a:r>
            <a:endParaRPr lang="es-EC" sz="1000" dirty="0">
              <a:effectLst/>
              <a:ea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4963163" y="23037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nvGraphicFramePr>
        <p:xfrm>
          <a:off x="465096" y="1170557"/>
          <a:ext cx="4403792" cy="2491619"/>
        </p:xfrm>
        <a:graphic>
          <a:graphicData uri="http://schemas.openxmlformats.org/presentationml/2006/ole">
            <mc:AlternateContent xmlns:mc="http://schemas.openxmlformats.org/markup-compatibility/2006">
              <mc:Choice xmlns:v="urn:schemas-microsoft-com:vml" Requires="v">
                <p:oleObj spid="_x0000_s28689" name="Visio" r:id="rId7" imgW="7134195" imgH="3772066" progId="Visio.Drawing.15">
                  <p:embed/>
                </p:oleObj>
              </mc:Choice>
              <mc:Fallback>
                <p:oleObj name="Visio" r:id="rId7" imgW="7134195" imgH="3772066" progId="Visio.Drawing.1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096" y="1170557"/>
                        <a:ext cx="4403792" cy="2491619"/>
                      </a:xfrm>
                      <a:prstGeom prst="rect">
                        <a:avLst/>
                      </a:prstGeom>
                      <a:noFill/>
                    </p:spPr>
                  </p:pic>
                </p:oleObj>
              </mc:Fallback>
            </mc:AlternateContent>
          </a:graphicData>
        </a:graphic>
      </p:graphicFrame>
      <p:pic>
        <p:nvPicPr>
          <p:cNvPr id="10" name="Imagen 9"/>
          <p:cNvPicPr>
            <a:picLocks noChangeAspect="1"/>
          </p:cNvPicPr>
          <p:nvPr/>
        </p:nvPicPr>
        <p:blipFill>
          <a:blip r:embed="rId9"/>
          <a:stretch>
            <a:fillRect/>
          </a:stretch>
        </p:blipFill>
        <p:spPr>
          <a:xfrm>
            <a:off x="8661591" y="1966014"/>
            <a:ext cx="2863245" cy="3051122"/>
          </a:xfrm>
          <a:prstGeom prst="rect">
            <a:avLst/>
          </a:prstGeom>
        </p:spPr>
      </p:pic>
      <p:pic>
        <p:nvPicPr>
          <p:cNvPr id="11" name="Imagen 10"/>
          <p:cNvPicPr>
            <a:picLocks noChangeAspect="1"/>
          </p:cNvPicPr>
          <p:nvPr/>
        </p:nvPicPr>
        <p:blipFill>
          <a:blip r:embed="rId10"/>
          <a:stretch>
            <a:fillRect/>
          </a:stretch>
        </p:blipFill>
        <p:spPr>
          <a:xfrm>
            <a:off x="1902799" y="4838992"/>
            <a:ext cx="6257925" cy="1657350"/>
          </a:xfrm>
          <a:prstGeom prst="rect">
            <a:avLst/>
          </a:prstGeom>
        </p:spPr>
      </p:pic>
      <p:sp>
        <p:nvSpPr>
          <p:cNvPr id="16" name="Rectángulo 15"/>
          <p:cNvSpPr/>
          <p:nvPr/>
        </p:nvSpPr>
        <p:spPr>
          <a:xfrm>
            <a:off x="582939" y="195429"/>
            <a:ext cx="4791761" cy="461665"/>
          </a:xfrm>
          <a:prstGeom prst="rect">
            <a:avLst/>
          </a:prstGeom>
        </p:spPr>
        <p:txBody>
          <a:bodyPr wrap="none">
            <a:spAutoFit/>
          </a:bodyPr>
          <a:lstStyle/>
          <a:p>
            <a:r>
              <a:rPr lang="es-EC" sz="2400" b="1" dirty="0">
                <a:latin typeface="Calibri" panose="020F0502020204030204" pitchFamily="34" charset="0"/>
                <a:ea typeface="Calibri" panose="020F0502020204030204" pitchFamily="34" charset="0"/>
                <a:cs typeface="Times New Roman" panose="02020603050405020304" pitchFamily="18" charset="0"/>
              </a:rPr>
              <a:t>REQUERIMIENTOS Y METODOLOGÍA</a:t>
            </a:r>
            <a:endParaRPr lang="es-EC" sz="2400" dirty="0"/>
          </a:p>
        </p:txBody>
      </p:sp>
    </p:spTree>
    <p:extLst>
      <p:ext uri="{BB962C8B-B14F-4D97-AF65-F5344CB8AC3E}">
        <p14:creationId xmlns:p14="http://schemas.microsoft.com/office/powerpoint/2010/main" val="3934045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6018" y="5678482"/>
            <a:ext cx="12298018" cy="1266836"/>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834885" y="193021"/>
            <a:ext cx="9886124" cy="461665"/>
          </a:xfrm>
          <a:prstGeom prst="rect">
            <a:avLst/>
          </a:prstGeom>
        </p:spPr>
        <p:txBody>
          <a:bodyPr wrap="squar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FORMACIÓN DEL FLUJO TS E INTRODUCCIÓN AL ANÁLISIS DE PAQUETE TS</a:t>
            </a:r>
            <a:r>
              <a:rPr lang="es-EC" sz="2000" b="1" dirty="0" smtClean="0">
                <a:latin typeface="Calibri" panose="020F0502020204030204" pitchFamily="34" charset="0"/>
                <a:ea typeface="Times New Roman" panose="02020603050405020304" pitchFamily="18" charset="0"/>
                <a:cs typeface="Arial" panose="020B0604020202020204" pitchFamily="34" charset="0"/>
              </a:rPr>
              <a:t>.</a:t>
            </a:r>
            <a:endParaRPr lang="es-EC" sz="2000" dirty="0"/>
          </a:p>
        </p:txBody>
      </p:sp>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p:cNvPicPr>
            <a:picLocks noChangeAspect="1"/>
          </p:cNvPicPr>
          <p:nvPr/>
        </p:nvPicPr>
        <p:blipFill>
          <a:blip r:embed="rId5"/>
          <a:stretch>
            <a:fillRect/>
          </a:stretch>
        </p:blipFill>
        <p:spPr>
          <a:xfrm>
            <a:off x="1577936" y="1788774"/>
            <a:ext cx="8422209" cy="3247828"/>
          </a:xfrm>
          <a:prstGeom prst="rect">
            <a:avLst/>
          </a:prstGeom>
        </p:spPr>
      </p:pic>
      <p:sp>
        <p:nvSpPr>
          <p:cNvPr id="18" name="Rectángulo redondeado 17"/>
          <p:cNvSpPr/>
          <p:nvPr/>
        </p:nvSpPr>
        <p:spPr>
          <a:xfrm>
            <a:off x="4430605" y="3531958"/>
            <a:ext cx="745711" cy="453504"/>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1</a:t>
            </a:r>
            <a:endParaRPr lang="es-EC" dirty="0">
              <a:solidFill>
                <a:schemeClr val="tx1"/>
              </a:solidFill>
            </a:endParaRPr>
          </a:p>
        </p:txBody>
      </p:sp>
      <p:sp>
        <p:nvSpPr>
          <p:cNvPr id="9" name="Elipse 8"/>
          <p:cNvSpPr/>
          <p:nvPr/>
        </p:nvSpPr>
        <p:spPr>
          <a:xfrm>
            <a:off x="2345635" y="1862251"/>
            <a:ext cx="4439477" cy="15240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091639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1" name="Imagen 20"/>
          <p:cNvPicPr/>
          <p:nvPr/>
        </p:nvPicPr>
        <p:blipFill>
          <a:blip r:embed="rId5">
            <a:extLst>
              <a:ext uri="{28A0092B-C50C-407E-A947-70E740481C1C}">
                <a14:useLocalDpi xmlns:a14="http://schemas.microsoft.com/office/drawing/2010/main" val="0"/>
              </a:ext>
            </a:extLst>
          </a:blip>
          <a:srcRect/>
          <a:stretch>
            <a:fillRect/>
          </a:stretch>
        </p:blipFill>
        <p:spPr bwMode="auto">
          <a:xfrm>
            <a:off x="967410" y="1172300"/>
            <a:ext cx="5069205" cy="2518410"/>
          </a:xfrm>
          <a:prstGeom prst="rect">
            <a:avLst/>
          </a:prstGeom>
          <a:noFill/>
          <a:ln>
            <a:noFill/>
          </a:ln>
        </p:spPr>
      </p:pic>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6" name="Objeto 25"/>
          <p:cNvGraphicFramePr>
            <a:graphicFrameLocks noChangeAspect="1"/>
          </p:cNvGraphicFramePr>
          <p:nvPr>
            <p:extLst>
              <p:ext uri="{D42A27DB-BD31-4B8C-83A1-F6EECF244321}">
                <p14:modId xmlns:p14="http://schemas.microsoft.com/office/powerpoint/2010/main" val="2801300155"/>
              </p:ext>
            </p:extLst>
          </p:nvPr>
        </p:nvGraphicFramePr>
        <p:xfrm>
          <a:off x="7089541" y="2144532"/>
          <a:ext cx="4991100" cy="4305300"/>
        </p:xfrm>
        <a:graphic>
          <a:graphicData uri="http://schemas.openxmlformats.org/presentationml/2006/ole">
            <mc:AlternateContent xmlns:mc="http://schemas.openxmlformats.org/markup-compatibility/2006">
              <mc:Choice xmlns:v="urn:schemas-microsoft-com:vml" Requires="v">
                <p:oleObj spid="_x0000_s9241" name="Visio" r:id="rId7" imgW="4991138" imgH="4305355" progId="Visio.Drawing.15">
                  <p:embed/>
                </p:oleObj>
              </mc:Choice>
              <mc:Fallback>
                <p:oleObj name="Visio" r:id="rId7" imgW="4991138" imgH="4305355" progId="Visio.Drawing.1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9541" y="2144532"/>
                        <a:ext cx="4991100" cy="430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Imagen 2"/>
          <p:cNvPicPr>
            <a:picLocks noChangeAspect="1"/>
          </p:cNvPicPr>
          <p:nvPr/>
        </p:nvPicPr>
        <p:blipFill>
          <a:blip r:embed="rId9"/>
          <a:stretch>
            <a:fillRect/>
          </a:stretch>
        </p:blipFill>
        <p:spPr>
          <a:xfrm>
            <a:off x="2247346" y="4732577"/>
            <a:ext cx="2009775" cy="1362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10"/>
          <a:stretch>
            <a:fillRect/>
          </a:stretch>
        </p:blipFill>
        <p:spPr>
          <a:xfrm>
            <a:off x="7790340" y="755374"/>
            <a:ext cx="2833151" cy="1389158"/>
          </a:xfrm>
          <a:prstGeom prst="rect">
            <a:avLst/>
          </a:prstGeom>
        </p:spPr>
      </p:pic>
      <p:pic>
        <p:nvPicPr>
          <p:cNvPr id="20" name="Imagen 19"/>
          <p:cNvPicPr/>
          <p:nvPr/>
        </p:nvPicPr>
        <p:blipFill>
          <a:blip r:embed="rId11">
            <a:extLst>
              <a:ext uri="{28A0092B-C50C-407E-A947-70E740481C1C}">
                <a14:useLocalDpi xmlns:a14="http://schemas.microsoft.com/office/drawing/2010/main" val="0"/>
              </a:ext>
            </a:extLst>
          </a:blip>
          <a:srcRect/>
          <a:stretch>
            <a:fillRect/>
          </a:stretch>
        </p:blipFill>
        <p:spPr bwMode="auto">
          <a:xfrm>
            <a:off x="4530331" y="5058978"/>
            <a:ext cx="2286000" cy="1530985"/>
          </a:xfrm>
          <a:prstGeom prst="rect">
            <a:avLst/>
          </a:prstGeom>
          <a:noFill/>
          <a:ln>
            <a:noFill/>
          </a:ln>
        </p:spPr>
      </p:pic>
    </p:spTree>
    <p:extLst>
      <p:ext uri="{BB962C8B-B14F-4D97-AF65-F5344CB8AC3E}">
        <p14:creationId xmlns:p14="http://schemas.microsoft.com/office/powerpoint/2010/main" val="156540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6018" y="5678482"/>
            <a:ext cx="12298018" cy="1266836"/>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834886" y="109043"/>
            <a:ext cx="10402957" cy="461665"/>
          </a:xfrm>
          <a:prstGeom prst="rect">
            <a:avLst/>
          </a:prstGeom>
        </p:spPr>
        <p:txBody>
          <a:bodyPr wrap="squar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FORMACIÓN DEL FLUJO TS E INTRODUCCIÓN AL ANÁLISIS DE PAQUETE TS.</a:t>
            </a:r>
            <a:endParaRPr lang="es-EC" sz="2400" dirty="0"/>
          </a:p>
        </p:txBody>
      </p:sp>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172" name="Picture 4" descr="http://www.caminosciudadreal.uclm.es/wp-content/uploads/2014/01/Matlab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0145" y="1830289"/>
            <a:ext cx="1620216" cy="61365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a:stretch>
            <a:fillRect/>
          </a:stretch>
        </p:blipFill>
        <p:spPr>
          <a:xfrm>
            <a:off x="1577936" y="1722185"/>
            <a:ext cx="8422209" cy="3247828"/>
          </a:xfrm>
          <a:prstGeom prst="rect">
            <a:avLst/>
          </a:prstGeom>
        </p:spPr>
      </p:pic>
      <p:pic>
        <p:nvPicPr>
          <p:cNvPr id="10242" name="Picture 2" descr="https://pixabay.com/static/uploads/photo/2013/07/13/11/33/arrow-158377_64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8824" flipV="1">
            <a:off x="9114045" y="2515027"/>
            <a:ext cx="1055270" cy="529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redondeado 9"/>
          <p:cNvSpPr/>
          <p:nvPr/>
        </p:nvSpPr>
        <p:spPr>
          <a:xfrm>
            <a:off x="8104428" y="1330733"/>
            <a:ext cx="745711" cy="453504"/>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a:t>
            </a:r>
          </a:p>
        </p:txBody>
      </p:sp>
      <p:sp>
        <p:nvSpPr>
          <p:cNvPr id="11" name="Elipse 10"/>
          <p:cNvSpPr/>
          <p:nvPr/>
        </p:nvSpPr>
        <p:spPr>
          <a:xfrm>
            <a:off x="7275442" y="1862251"/>
            <a:ext cx="2173357" cy="122550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917303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940902" y="1709529"/>
            <a:ext cx="173172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3847886876"/>
              </p:ext>
            </p:extLst>
          </p:nvPr>
        </p:nvGraphicFramePr>
        <p:xfrm>
          <a:off x="702366" y="1755249"/>
          <a:ext cx="5235350" cy="3479628"/>
        </p:xfrm>
        <a:graphic>
          <a:graphicData uri="http://schemas.openxmlformats.org/presentationml/2006/ole">
            <mc:AlternateContent xmlns:mc="http://schemas.openxmlformats.org/markup-compatibility/2006">
              <mc:Choice xmlns:v="urn:schemas-microsoft-com:vml" Requires="v">
                <p:oleObj spid="_x0000_s11306" name="Visio" r:id="rId6" imgW="3247870" imgH="2362089" progId="Visio.Drawing.15">
                  <p:embed/>
                </p:oleObj>
              </mc:Choice>
              <mc:Fallback>
                <p:oleObj name="Visio" r:id="rId6" imgW="3247870" imgH="2362089"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66" y="1755249"/>
                        <a:ext cx="5235350" cy="3479628"/>
                      </a:xfrm>
                      <a:prstGeom prst="rect">
                        <a:avLst/>
                      </a:prstGeom>
                      <a:noFill/>
                    </p:spPr>
                  </p:pic>
                </p:oleObj>
              </mc:Fallback>
            </mc:AlternateContent>
          </a:graphicData>
        </a:graphic>
      </p:graphicFrame>
      <p:sp>
        <p:nvSpPr>
          <p:cNvPr id="8" name="Rectangle 5"/>
          <p:cNvSpPr>
            <a:spLocks noChangeArrowheads="1"/>
          </p:cNvSpPr>
          <p:nvPr/>
        </p:nvSpPr>
        <p:spPr bwMode="auto">
          <a:xfrm>
            <a:off x="6414052" y="159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829981091"/>
              </p:ext>
            </p:extLst>
          </p:nvPr>
        </p:nvGraphicFramePr>
        <p:xfrm>
          <a:off x="6281216" y="1517901"/>
          <a:ext cx="5086350" cy="1638300"/>
        </p:xfrm>
        <a:graphic>
          <a:graphicData uri="http://schemas.openxmlformats.org/presentationml/2006/ole">
            <mc:AlternateContent xmlns:mc="http://schemas.openxmlformats.org/markup-compatibility/2006">
              <mc:Choice xmlns:v="urn:schemas-microsoft-com:vml" Requires="v">
                <p:oleObj spid="_x0000_s11307" name="Visio" r:id="rId9" imgW="5086452" imgH="1943266" progId="Visio.Drawing.15">
                  <p:embed/>
                </p:oleObj>
              </mc:Choice>
              <mc:Fallback>
                <p:oleObj name="Visio" r:id="rId9" imgW="5086452" imgH="1943266" progId="Visio.Drawing.15">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1216" y="1517901"/>
                        <a:ext cx="5086350" cy="163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Imagen 12"/>
          <p:cNvPicPr/>
          <p:nvPr/>
        </p:nvPicPr>
        <p:blipFill>
          <a:blip r:embed="rId11"/>
          <a:stretch>
            <a:fillRect/>
          </a:stretch>
        </p:blipFill>
        <p:spPr>
          <a:xfrm>
            <a:off x="6798365" y="3559076"/>
            <a:ext cx="4430852" cy="2984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84520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6" name="Rectángulo 5"/>
          <p:cNvSpPr/>
          <p:nvPr/>
        </p:nvSpPr>
        <p:spPr>
          <a:xfrm>
            <a:off x="633791" y="193021"/>
            <a:ext cx="9674087" cy="461665"/>
          </a:xfrm>
          <a:prstGeom prst="rect">
            <a:avLst/>
          </a:prstGeom>
        </p:spPr>
        <p:txBody>
          <a:bodyPr wrap="squar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TABLA DE ASOCIACIÓN DE PROGRAMAS (PAT)</a:t>
            </a:r>
            <a:endParaRPr lang="es-EC" sz="2400" dirty="0"/>
          </a:p>
        </p:txBody>
      </p:sp>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940902" y="1709529"/>
            <a:ext cx="173172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6414052" y="159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 name="Imagen 2"/>
          <p:cNvPicPr>
            <a:picLocks noChangeAspect="1"/>
          </p:cNvPicPr>
          <p:nvPr/>
        </p:nvPicPr>
        <p:blipFill>
          <a:blip r:embed="rId4"/>
          <a:stretch>
            <a:fillRect/>
          </a:stretch>
        </p:blipFill>
        <p:spPr>
          <a:xfrm>
            <a:off x="1643268" y="2019513"/>
            <a:ext cx="8195034" cy="3034748"/>
          </a:xfrm>
          <a:prstGeom prst="rect">
            <a:avLst/>
          </a:prstGeom>
        </p:spPr>
      </p:pic>
      <p:sp>
        <p:nvSpPr>
          <p:cNvPr id="10" name="Flecha derecha 9"/>
          <p:cNvSpPr/>
          <p:nvPr/>
        </p:nvSpPr>
        <p:spPr>
          <a:xfrm>
            <a:off x="5740785" y="4094922"/>
            <a:ext cx="1150345" cy="42406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redondeado 13"/>
          <p:cNvSpPr/>
          <p:nvPr/>
        </p:nvSpPr>
        <p:spPr>
          <a:xfrm>
            <a:off x="4725124" y="4080204"/>
            <a:ext cx="745711" cy="453504"/>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3</a:t>
            </a:r>
            <a:endParaRPr lang="es-EC" dirty="0">
              <a:solidFill>
                <a:schemeClr val="tx1"/>
              </a:solidFill>
            </a:endParaRPr>
          </a:p>
        </p:txBody>
      </p:sp>
    </p:spTree>
    <p:extLst>
      <p:ext uri="{BB962C8B-B14F-4D97-AF65-F5344CB8AC3E}">
        <p14:creationId xmlns:p14="http://schemas.microsoft.com/office/powerpoint/2010/main" val="2188310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940902" y="1709529"/>
            <a:ext cx="173172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6414052" y="159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940901" y="1904045"/>
            <a:ext cx="137348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1572474150"/>
              </p:ext>
            </p:extLst>
          </p:nvPr>
        </p:nvGraphicFramePr>
        <p:xfrm>
          <a:off x="833160" y="1938724"/>
          <a:ext cx="4252003" cy="2443315"/>
        </p:xfrm>
        <a:graphic>
          <a:graphicData uri="http://schemas.openxmlformats.org/presentationml/2006/ole">
            <mc:AlternateContent xmlns:mc="http://schemas.openxmlformats.org/markup-compatibility/2006">
              <mc:Choice xmlns:v="urn:schemas-microsoft-com:vml" Requires="v">
                <p:oleObj spid="_x0000_s12342" name="Visio" r:id="rId6" imgW="2581427" imgH="1495257" progId="Visio.Drawing.15">
                  <p:embed/>
                </p:oleObj>
              </mc:Choice>
              <mc:Fallback>
                <p:oleObj name="Visio" r:id="rId6" imgW="2581427" imgH="1495257"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160" y="1938724"/>
                        <a:ext cx="4252003" cy="2443315"/>
                      </a:xfrm>
                      <a:prstGeom prst="rect">
                        <a:avLst/>
                      </a:prstGeom>
                      <a:noFill/>
                    </p:spPr>
                  </p:pic>
                </p:oleObj>
              </mc:Fallback>
            </mc:AlternateContent>
          </a:graphicData>
        </a:graphic>
      </p:graphicFrame>
      <p:sp>
        <p:nvSpPr>
          <p:cNvPr id="13" name="Rectangle 6"/>
          <p:cNvSpPr>
            <a:spLocks noChangeArrowheads="1"/>
          </p:cNvSpPr>
          <p:nvPr/>
        </p:nvSpPr>
        <p:spPr bwMode="auto">
          <a:xfrm>
            <a:off x="3737113" y="4295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0"/>
          <p:cNvSpPr>
            <a:spLocks noChangeArrowheads="1"/>
          </p:cNvSpPr>
          <p:nvPr/>
        </p:nvSpPr>
        <p:spPr bwMode="auto">
          <a:xfrm>
            <a:off x="3352800" y="4334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4"/>
          <p:cNvSpPr>
            <a:spLocks noChangeArrowheads="1"/>
          </p:cNvSpPr>
          <p:nvPr/>
        </p:nvSpPr>
        <p:spPr bwMode="auto">
          <a:xfrm>
            <a:off x="1179444" y="4138585"/>
            <a:ext cx="146040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3" name="Rectangle 16"/>
          <p:cNvSpPr>
            <a:spLocks noChangeArrowheads="1"/>
          </p:cNvSpPr>
          <p:nvPr/>
        </p:nvSpPr>
        <p:spPr bwMode="auto">
          <a:xfrm>
            <a:off x="5330963" y="1412739"/>
            <a:ext cx="1740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7" name="Objeto 26"/>
          <p:cNvGraphicFramePr>
            <a:graphicFrameLocks noChangeAspect="1"/>
          </p:cNvGraphicFramePr>
          <p:nvPr>
            <p:extLst>
              <p:ext uri="{D42A27DB-BD31-4B8C-83A1-F6EECF244321}">
                <p14:modId xmlns:p14="http://schemas.microsoft.com/office/powerpoint/2010/main" val="556230788"/>
              </p:ext>
            </p:extLst>
          </p:nvPr>
        </p:nvGraphicFramePr>
        <p:xfrm>
          <a:off x="5085163" y="2006319"/>
          <a:ext cx="6161632" cy="2963246"/>
        </p:xfrm>
        <a:graphic>
          <a:graphicData uri="http://schemas.openxmlformats.org/presentationml/2006/ole">
            <mc:AlternateContent xmlns:mc="http://schemas.openxmlformats.org/markup-compatibility/2006">
              <mc:Choice xmlns:v="urn:schemas-microsoft-com:vml" Requires="v">
                <p:oleObj spid="_x0000_s12343" name="Visio" r:id="rId9" imgW="7724614" imgH="3028796" progId="Visio.Drawing.15">
                  <p:embed/>
                </p:oleObj>
              </mc:Choice>
              <mc:Fallback>
                <p:oleObj name="Visio" r:id="rId9" imgW="7724614" imgH="3028796" progId="Visio.Drawing.1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5163" y="2006319"/>
                        <a:ext cx="6161632" cy="2963246"/>
                      </a:xfrm>
                      <a:prstGeom prst="rect">
                        <a:avLst/>
                      </a:prstGeom>
                      <a:noFill/>
                    </p:spPr>
                  </p:pic>
                </p:oleObj>
              </mc:Fallback>
            </mc:AlternateContent>
          </a:graphicData>
        </a:graphic>
      </p:graphicFrame>
      <p:sp>
        <p:nvSpPr>
          <p:cNvPr id="28" name="Rectángulo 27"/>
          <p:cNvSpPr/>
          <p:nvPr/>
        </p:nvSpPr>
        <p:spPr>
          <a:xfrm>
            <a:off x="493919" y="141649"/>
            <a:ext cx="9674087" cy="461665"/>
          </a:xfrm>
          <a:prstGeom prst="rect">
            <a:avLst/>
          </a:prstGeom>
        </p:spPr>
        <p:txBody>
          <a:bodyPr wrap="squar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TABLA DE ASOCIACIÓN DE PROGRAMAS (PAT)</a:t>
            </a:r>
            <a:endParaRPr lang="es-EC" sz="2400" dirty="0"/>
          </a:p>
        </p:txBody>
      </p:sp>
      <p:sp>
        <p:nvSpPr>
          <p:cNvPr id="29" name="Rectángulo 28"/>
          <p:cNvSpPr/>
          <p:nvPr/>
        </p:nvSpPr>
        <p:spPr>
          <a:xfrm>
            <a:off x="672824" y="774654"/>
            <a:ext cx="9674087" cy="369332"/>
          </a:xfrm>
          <a:prstGeom prst="rect">
            <a:avLst/>
          </a:prstGeom>
        </p:spPr>
        <p:txBody>
          <a:bodyPr wrap="square">
            <a:spAutoFit/>
          </a:bodyPr>
          <a:lstStyle/>
          <a:p>
            <a:r>
              <a:rPr lang="es-EC" i="1" dirty="0" smtClean="0"/>
              <a:t>ESTRCUTURA DE TABLAS</a:t>
            </a:r>
            <a:endParaRPr lang="es-EC" i="1" dirty="0"/>
          </a:p>
        </p:txBody>
      </p:sp>
    </p:spTree>
    <p:extLst>
      <p:ext uri="{BB962C8B-B14F-4D97-AF65-F5344CB8AC3E}">
        <p14:creationId xmlns:p14="http://schemas.microsoft.com/office/powerpoint/2010/main" val="40467882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6018" y="5678482"/>
            <a:ext cx="12298018" cy="1266836"/>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7" name="Título 6"/>
          <p:cNvSpPr>
            <a:spLocks noGrp="1"/>
          </p:cNvSpPr>
          <p:nvPr>
            <p:ph type="title"/>
          </p:nvPr>
        </p:nvSpPr>
        <p:spPr>
          <a:xfrm>
            <a:off x="1089992" y="31662"/>
            <a:ext cx="105156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AGENDA</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Marcador de contenido 1"/>
          <p:cNvSpPr>
            <a:spLocks noGrp="1"/>
          </p:cNvSpPr>
          <p:nvPr>
            <p:ph idx="1"/>
          </p:nvPr>
        </p:nvSpPr>
        <p:spPr>
          <a:xfrm>
            <a:off x="785191" y="1136512"/>
            <a:ext cx="10515600" cy="4351338"/>
          </a:xfrm>
        </p:spPr>
        <p:txBody>
          <a:bodyPr>
            <a:normAutofit/>
          </a:bodyPr>
          <a:lstStyle/>
          <a:p>
            <a:r>
              <a:rPr lang="es-EC" dirty="0" smtClean="0"/>
              <a:t>Justificación e Importancia</a:t>
            </a:r>
          </a:p>
          <a:p>
            <a:pPr marL="285750" indent="-285750"/>
            <a:r>
              <a:rPr lang="es-EC" dirty="0" smtClean="0"/>
              <a:t>Objetivo </a:t>
            </a:r>
            <a:r>
              <a:rPr lang="es-EC" dirty="0"/>
              <a:t>Principal</a:t>
            </a:r>
          </a:p>
          <a:p>
            <a:pPr marL="285750" indent="-285750"/>
            <a:r>
              <a:rPr lang="es-EC" dirty="0"/>
              <a:t>Objetivos Específicos</a:t>
            </a:r>
          </a:p>
          <a:p>
            <a:pPr marL="285750" indent="-285750"/>
            <a:r>
              <a:rPr lang="es-EC" dirty="0" smtClean="0"/>
              <a:t>Requerimientos </a:t>
            </a:r>
          </a:p>
          <a:p>
            <a:pPr marL="285750" indent="-285750"/>
            <a:r>
              <a:rPr lang="es-EC" dirty="0" smtClean="0"/>
              <a:t> Metodología</a:t>
            </a:r>
            <a:endParaRPr lang="es-EC" dirty="0"/>
          </a:p>
          <a:p>
            <a:pPr marL="285750" indent="-285750"/>
            <a:r>
              <a:rPr lang="es-EC" dirty="0" smtClean="0"/>
              <a:t>Syllabus</a:t>
            </a:r>
            <a:endParaRPr lang="es-EC" dirty="0"/>
          </a:p>
          <a:p>
            <a:pPr marL="285750" indent="-285750"/>
            <a:r>
              <a:rPr lang="es-EC" dirty="0" smtClean="0"/>
              <a:t>Escenario de Prueba</a:t>
            </a:r>
            <a:endParaRPr lang="es-EC" dirty="0"/>
          </a:p>
          <a:p>
            <a:pPr marL="285750" indent="-285750"/>
            <a:r>
              <a:rPr lang="es-EC" dirty="0" smtClean="0"/>
              <a:t>Conclusiones </a:t>
            </a:r>
            <a:r>
              <a:rPr lang="es-EC" dirty="0"/>
              <a:t>y Recomendaciones</a:t>
            </a:r>
          </a:p>
          <a:p>
            <a:endParaRPr lang="es-EC" dirty="0"/>
          </a:p>
        </p:txBody>
      </p:sp>
    </p:spTree>
    <p:extLst>
      <p:ext uri="{BB962C8B-B14F-4D97-AF65-F5344CB8AC3E}">
        <p14:creationId xmlns:p14="http://schemas.microsoft.com/office/powerpoint/2010/main" val="962587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940902" y="1709529"/>
            <a:ext cx="173172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6414052" y="159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940901" y="1904045"/>
            <a:ext cx="137348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6"/>
          <p:cNvSpPr>
            <a:spLocks noChangeArrowheads="1"/>
          </p:cNvSpPr>
          <p:nvPr/>
        </p:nvSpPr>
        <p:spPr bwMode="auto">
          <a:xfrm>
            <a:off x="3737113" y="4295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0"/>
          <p:cNvSpPr>
            <a:spLocks noChangeArrowheads="1"/>
          </p:cNvSpPr>
          <p:nvPr/>
        </p:nvSpPr>
        <p:spPr bwMode="auto">
          <a:xfrm>
            <a:off x="3352800" y="4334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4"/>
          <p:cNvSpPr>
            <a:spLocks noChangeArrowheads="1"/>
          </p:cNvSpPr>
          <p:nvPr/>
        </p:nvSpPr>
        <p:spPr bwMode="auto">
          <a:xfrm>
            <a:off x="1179444" y="4138585"/>
            <a:ext cx="146040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3" name="Rectangle 16"/>
          <p:cNvSpPr>
            <a:spLocks noChangeArrowheads="1"/>
          </p:cNvSpPr>
          <p:nvPr/>
        </p:nvSpPr>
        <p:spPr bwMode="auto">
          <a:xfrm>
            <a:off x="5330963" y="1412739"/>
            <a:ext cx="1740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26" name="Imagen 25"/>
          <p:cNvPicPr/>
          <p:nvPr/>
        </p:nvPicPr>
        <p:blipFill>
          <a:blip r:embed="rId5">
            <a:extLst>
              <a:ext uri="{28A0092B-C50C-407E-A947-70E740481C1C}">
                <a14:useLocalDpi xmlns:a14="http://schemas.microsoft.com/office/drawing/2010/main" val="0"/>
              </a:ext>
            </a:extLst>
          </a:blip>
          <a:srcRect/>
          <a:stretch>
            <a:fillRect/>
          </a:stretch>
        </p:blipFill>
        <p:spPr bwMode="auto">
          <a:xfrm>
            <a:off x="7696038" y="1709529"/>
            <a:ext cx="2890416" cy="3426838"/>
          </a:xfrm>
          <a:prstGeom prst="rect">
            <a:avLst/>
          </a:prstGeom>
          <a:noFill/>
          <a:ln>
            <a:noFill/>
          </a:ln>
        </p:spPr>
      </p:pic>
      <p:graphicFrame>
        <p:nvGraphicFramePr>
          <p:cNvPr id="19" name="Objeto 18"/>
          <p:cNvGraphicFramePr>
            <a:graphicFrameLocks noChangeAspect="1"/>
          </p:cNvGraphicFramePr>
          <p:nvPr>
            <p:extLst>
              <p:ext uri="{D42A27DB-BD31-4B8C-83A1-F6EECF244321}">
                <p14:modId xmlns:p14="http://schemas.microsoft.com/office/powerpoint/2010/main" val="3147276887"/>
              </p:ext>
            </p:extLst>
          </p:nvPr>
        </p:nvGraphicFramePr>
        <p:xfrm>
          <a:off x="1521967" y="963526"/>
          <a:ext cx="4627475" cy="2614934"/>
        </p:xfrm>
        <a:graphic>
          <a:graphicData uri="http://schemas.openxmlformats.org/presentationml/2006/ole">
            <mc:AlternateContent xmlns:mc="http://schemas.openxmlformats.org/markup-compatibility/2006">
              <mc:Choice xmlns:v="urn:schemas-microsoft-com:vml" Requires="v">
                <p:oleObj spid="_x0000_s14373" name="Visio" r:id="rId7" imgW="4486199" imgH="3314582" progId="Visio.Drawing.15">
                  <p:embed/>
                </p:oleObj>
              </mc:Choice>
              <mc:Fallback>
                <p:oleObj name="Visio" r:id="rId7" imgW="4486199" imgH="3314582" progId="Visio.Drawing.1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1967" y="963526"/>
                        <a:ext cx="4627475" cy="2614934"/>
                      </a:xfrm>
                      <a:prstGeom prst="rect">
                        <a:avLst/>
                      </a:prstGeom>
                      <a:noFill/>
                    </p:spPr>
                  </p:pic>
                </p:oleObj>
              </mc:Fallback>
            </mc:AlternateContent>
          </a:graphicData>
        </a:graphic>
      </p:graphicFrame>
      <p:sp>
        <p:nvSpPr>
          <p:cNvPr id="3" name="Rectangle 2"/>
          <p:cNvSpPr>
            <a:spLocks noChangeArrowheads="1"/>
          </p:cNvSpPr>
          <p:nvPr/>
        </p:nvSpPr>
        <p:spPr bwMode="auto">
          <a:xfrm>
            <a:off x="1151075" y="43202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532543820"/>
              </p:ext>
            </p:extLst>
          </p:nvPr>
        </p:nvGraphicFramePr>
        <p:xfrm>
          <a:off x="1310239" y="4359836"/>
          <a:ext cx="5172075" cy="1295400"/>
        </p:xfrm>
        <a:graphic>
          <a:graphicData uri="http://schemas.openxmlformats.org/presentationml/2006/ole">
            <mc:AlternateContent xmlns:mc="http://schemas.openxmlformats.org/markup-compatibility/2006">
              <mc:Choice xmlns:v="urn:schemas-microsoft-com:vml" Requires="v">
                <p:oleObj spid="_x0000_s14374" name="Visio" r:id="rId10" imgW="6153064" imgH="1571441" progId="Visio.Drawing.15">
                  <p:embed/>
                </p:oleObj>
              </mc:Choice>
              <mc:Fallback>
                <p:oleObj name="Visio" r:id="rId10" imgW="6153064" imgH="1571441" progId="Visio.Drawing.15">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0239" y="4359836"/>
                        <a:ext cx="5172075"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ángulo 19"/>
          <p:cNvSpPr/>
          <p:nvPr/>
        </p:nvSpPr>
        <p:spPr>
          <a:xfrm>
            <a:off x="633791" y="193021"/>
            <a:ext cx="9674087" cy="461665"/>
          </a:xfrm>
          <a:prstGeom prst="rect">
            <a:avLst/>
          </a:prstGeom>
        </p:spPr>
        <p:txBody>
          <a:bodyPr wrap="squar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TABLA DE ASOCIACIÓN DE PROGRAMAS (PAT)</a:t>
            </a:r>
            <a:endParaRPr lang="es-EC" sz="2400" dirty="0"/>
          </a:p>
        </p:txBody>
      </p:sp>
    </p:spTree>
    <p:extLst>
      <p:ext uri="{BB962C8B-B14F-4D97-AF65-F5344CB8AC3E}">
        <p14:creationId xmlns:p14="http://schemas.microsoft.com/office/powerpoint/2010/main" val="9602633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6" name="Rectángulo 5"/>
          <p:cNvSpPr/>
          <p:nvPr/>
        </p:nvSpPr>
        <p:spPr>
          <a:xfrm>
            <a:off x="633791" y="193021"/>
            <a:ext cx="9674087" cy="461665"/>
          </a:xfrm>
          <a:prstGeom prst="rect">
            <a:avLst/>
          </a:prstGeom>
        </p:spPr>
        <p:txBody>
          <a:bodyPr wrap="square">
            <a:spAutoFit/>
          </a:bodyPr>
          <a:lstStyle/>
          <a:p>
            <a:r>
              <a:rPr lang="es-EC" sz="2400" b="1" smtClean="0">
                <a:latin typeface="Calibri" panose="020F0502020204030204" pitchFamily="34" charset="0"/>
                <a:ea typeface="Times New Roman" panose="02020603050405020304" pitchFamily="18" charset="0"/>
                <a:cs typeface="Arial" panose="020B0604020202020204" pitchFamily="34" charset="0"/>
              </a:rPr>
              <a:t>TABLA  DE MAPA DE PROGRAMAS (PMT</a:t>
            </a:r>
            <a:r>
              <a:rPr lang="en-US" sz="2400" b="1" smtClean="0">
                <a:latin typeface="Calibri" panose="020F0502020204030204" pitchFamily="34" charset="0"/>
                <a:ea typeface="Times New Roman" panose="02020603050405020304" pitchFamily="18" charset="0"/>
                <a:cs typeface="Arial" panose="020B0604020202020204" pitchFamily="34" charset="0"/>
              </a:rPr>
              <a:t>)</a:t>
            </a:r>
            <a:endParaRPr lang="es-EC" sz="2400" dirty="0"/>
          </a:p>
        </p:txBody>
      </p:sp>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940902" y="1709529"/>
            <a:ext cx="173172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6414052" y="159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 name="Imagen 2"/>
          <p:cNvPicPr>
            <a:picLocks noChangeAspect="1"/>
          </p:cNvPicPr>
          <p:nvPr/>
        </p:nvPicPr>
        <p:blipFill>
          <a:blip r:embed="rId4"/>
          <a:stretch>
            <a:fillRect/>
          </a:stretch>
        </p:blipFill>
        <p:spPr>
          <a:xfrm>
            <a:off x="1643268" y="2019513"/>
            <a:ext cx="8195034" cy="3034748"/>
          </a:xfrm>
          <a:prstGeom prst="rect">
            <a:avLst/>
          </a:prstGeom>
        </p:spPr>
      </p:pic>
      <p:sp>
        <p:nvSpPr>
          <p:cNvPr id="10" name="Flecha derecha 9"/>
          <p:cNvSpPr/>
          <p:nvPr/>
        </p:nvSpPr>
        <p:spPr>
          <a:xfrm flipH="1">
            <a:off x="7384196" y="4281916"/>
            <a:ext cx="1295978" cy="46972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redondeado 13"/>
          <p:cNvSpPr/>
          <p:nvPr/>
        </p:nvSpPr>
        <p:spPr>
          <a:xfrm>
            <a:off x="8853806" y="4298132"/>
            <a:ext cx="745711" cy="453504"/>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4</a:t>
            </a:r>
            <a:endParaRPr lang="es-EC" dirty="0">
              <a:solidFill>
                <a:schemeClr val="tx1"/>
              </a:solidFill>
            </a:endParaRPr>
          </a:p>
        </p:txBody>
      </p:sp>
    </p:spTree>
    <p:extLst>
      <p:ext uri="{BB962C8B-B14F-4D97-AF65-F5344CB8AC3E}">
        <p14:creationId xmlns:p14="http://schemas.microsoft.com/office/powerpoint/2010/main" val="1803257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940902" y="1709529"/>
            <a:ext cx="173172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6414052" y="159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2"/>
          <p:cNvSpPr>
            <a:spLocks noChangeArrowheads="1"/>
          </p:cNvSpPr>
          <p:nvPr/>
        </p:nvSpPr>
        <p:spPr bwMode="auto">
          <a:xfrm>
            <a:off x="940901" y="1904045"/>
            <a:ext cx="137348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6"/>
          <p:cNvSpPr>
            <a:spLocks noChangeArrowheads="1"/>
          </p:cNvSpPr>
          <p:nvPr/>
        </p:nvSpPr>
        <p:spPr bwMode="auto">
          <a:xfrm>
            <a:off x="3737113" y="4295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0"/>
          <p:cNvSpPr>
            <a:spLocks noChangeArrowheads="1"/>
          </p:cNvSpPr>
          <p:nvPr/>
        </p:nvSpPr>
        <p:spPr bwMode="auto">
          <a:xfrm>
            <a:off x="3352800" y="4334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4"/>
          <p:cNvSpPr>
            <a:spLocks noChangeArrowheads="1"/>
          </p:cNvSpPr>
          <p:nvPr/>
        </p:nvSpPr>
        <p:spPr bwMode="auto">
          <a:xfrm>
            <a:off x="1179444" y="4138585"/>
            <a:ext cx="146040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3" name="Rectangle 16"/>
          <p:cNvSpPr>
            <a:spLocks noChangeArrowheads="1"/>
          </p:cNvSpPr>
          <p:nvPr/>
        </p:nvSpPr>
        <p:spPr bwMode="auto">
          <a:xfrm>
            <a:off x="5330963" y="1412739"/>
            <a:ext cx="1740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4"/>
          <p:cNvSpPr>
            <a:spLocks noChangeArrowheads="1"/>
          </p:cNvSpPr>
          <p:nvPr/>
        </p:nvSpPr>
        <p:spPr bwMode="auto">
          <a:xfrm>
            <a:off x="940901" y="1373181"/>
            <a:ext cx="167356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4" name="Objeto 13"/>
          <p:cNvGraphicFramePr>
            <a:graphicFrameLocks noChangeAspect="1"/>
          </p:cNvGraphicFramePr>
          <p:nvPr>
            <p:extLst>
              <p:ext uri="{D42A27DB-BD31-4B8C-83A1-F6EECF244321}">
                <p14:modId xmlns:p14="http://schemas.microsoft.com/office/powerpoint/2010/main" val="3881331340"/>
              </p:ext>
            </p:extLst>
          </p:nvPr>
        </p:nvGraphicFramePr>
        <p:xfrm>
          <a:off x="706939" y="1491249"/>
          <a:ext cx="5707113" cy="2607779"/>
        </p:xfrm>
        <a:graphic>
          <a:graphicData uri="http://schemas.openxmlformats.org/presentationml/2006/ole">
            <mc:AlternateContent xmlns:mc="http://schemas.openxmlformats.org/markup-compatibility/2006">
              <mc:Choice xmlns:v="urn:schemas-microsoft-com:vml" Requires="v">
                <p:oleObj spid="_x0000_s15427" name="Visio" r:id="rId6" imgW="8877462" imgH="2962087" progId="Visio.Drawing.15">
                  <p:embed/>
                </p:oleObj>
              </mc:Choice>
              <mc:Fallback>
                <p:oleObj name="Visio" r:id="rId6" imgW="8877462" imgH="2962087" progId="Visio.Drawing.15">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39" y="1491249"/>
                        <a:ext cx="5707113" cy="2607779"/>
                      </a:xfrm>
                      <a:prstGeom prst="rect">
                        <a:avLst/>
                      </a:prstGeom>
                      <a:noFill/>
                    </p:spPr>
                  </p:pic>
                </p:oleObj>
              </mc:Fallback>
            </mc:AlternateContent>
          </a:graphicData>
        </a:graphic>
      </p:graphicFrame>
      <p:sp>
        <p:nvSpPr>
          <p:cNvPr id="15" name="Rectangle 7"/>
          <p:cNvSpPr>
            <a:spLocks noChangeArrowheads="1"/>
          </p:cNvSpPr>
          <p:nvPr/>
        </p:nvSpPr>
        <p:spPr bwMode="auto">
          <a:xfrm>
            <a:off x="8154685" y="16961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Objeto 15"/>
          <p:cNvGraphicFramePr>
            <a:graphicFrameLocks noChangeAspect="1"/>
          </p:cNvGraphicFramePr>
          <p:nvPr>
            <p:extLst>
              <p:ext uri="{D42A27DB-BD31-4B8C-83A1-F6EECF244321}">
                <p14:modId xmlns:p14="http://schemas.microsoft.com/office/powerpoint/2010/main" val="3858490012"/>
              </p:ext>
            </p:extLst>
          </p:nvPr>
        </p:nvGraphicFramePr>
        <p:xfrm>
          <a:off x="6870700" y="861671"/>
          <a:ext cx="4473161" cy="3362190"/>
        </p:xfrm>
        <a:graphic>
          <a:graphicData uri="http://schemas.openxmlformats.org/presentationml/2006/ole">
            <mc:AlternateContent xmlns:mc="http://schemas.openxmlformats.org/markup-compatibility/2006">
              <mc:Choice xmlns:v="urn:schemas-microsoft-com:vml" Requires="v">
                <p:oleObj spid="_x0000_s15428" name="Visio" r:id="rId9" imgW="4486199" imgH="3171689" progId="Visio.Drawing.15">
                  <p:embed/>
                </p:oleObj>
              </mc:Choice>
              <mc:Fallback>
                <p:oleObj name="Visio" r:id="rId9" imgW="4486199" imgH="3171689" progId="Visio.Drawing.15">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0700" y="861671"/>
                        <a:ext cx="4473161" cy="3362190"/>
                      </a:xfrm>
                      <a:prstGeom prst="rect">
                        <a:avLst/>
                      </a:prstGeom>
                      <a:noFill/>
                    </p:spPr>
                  </p:pic>
                </p:oleObj>
              </mc:Fallback>
            </mc:AlternateContent>
          </a:graphicData>
        </a:graphic>
      </p:graphicFrame>
      <p:sp>
        <p:nvSpPr>
          <p:cNvPr id="20" name="Rectangle 9"/>
          <p:cNvSpPr>
            <a:spLocks noChangeArrowheads="1"/>
          </p:cNvSpPr>
          <p:nvPr/>
        </p:nvSpPr>
        <p:spPr bwMode="auto">
          <a:xfrm>
            <a:off x="3447567" y="4920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2" name="Objeto 21"/>
          <p:cNvGraphicFramePr>
            <a:graphicFrameLocks noChangeAspect="1"/>
          </p:cNvGraphicFramePr>
          <p:nvPr>
            <p:extLst>
              <p:ext uri="{D42A27DB-BD31-4B8C-83A1-F6EECF244321}">
                <p14:modId xmlns:p14="http://schemas.microsoft.com/office/powerpoint/2010/main" val="3199266413"/>
              </p:ext>
            </p:extLst>
          </p:nvPr>
        </p:nvGraphicFramePr>
        <p:xfrm>
          <a:off x="3168269" y="4625010"/>
          <a:ext cx="6532321" cy="2117448"/>
        </p:xfrm>
        <a:graphic>
          <a:graphicData uri="http://schemas.openxmlformats.org/presentationml/2006/ole">
            <mc:AlternateContent xmlns:mc="http://schemas.openxmlformats.org/markup-compatibility/2006">
              <mc:Choice xmlns:v="urn:schemas-microsoft-com:vml" Requires="v">
                <p:oleObj spid="_x0000_s15429" name="Visio" r:id="rId12" imgW="6629257" imgH="2409847" progId="Visio.Drawing.15">
                  <p:embed/>
                </p:oleObj>
              </mc:Choice>
              <mc:Fallback>
                <p:oleObj name="Visio" r:id="rId12" imgW="6629257" imgH="2409847" progId="Visio.Drawing.15">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8269" y="4625010"/>
                        <a:ext cx="6532321" cy="2117448"/>
                      </a:xfrm>
                      <a:prstGeom prst="rect">
                        <a:avLst/>
                      </a:prstGeom>
                      <a:noFill/>
                    </p:spPr>
                  </p:pic>
                </p:oleObj>
              </mc:Fallback>
            </mc:AlternateContent>
          </a:graphicData>
        </a:graphic>
      </p:graphicFrame>
      <p:sp>
        <p:nvSpPr>
          <p:cNvPr id="26" name="Rectángulo 25"/>
          <p:cNvSpPr/>
          <p:nvPr/>
        </p:nvSpPr>
        <p:spPr>
          <a:xfrm>
            <a:off x="455138" y="6373125"/>
            <a:ext cx="1915909" cy="369332"/>
          </a:xfrm>
          <a:prstGeom prst="rect">
            <a:avLst/>
          </a:prstGeom>
        </p:spPr>
        <p:txBody>
          <a:bodyPr wrap="none">
            <a:spAutoFit/>
          </a:bodyPr>
          <a:lstStyle/>
          <a:p>
            <a:r>
              <a:rPr lang="es-EC" dirty="0">
                <a:solidFill>
                  <a:srgbClr val="000000"/>
                </a:solidFill>
                <a:latin typeface="Arial" panose="020B0604020202020204" pitchFamily="34" charset="0"/>
                <a:ea typeface="Times New Roman" panose="02020603050405020304" pitchFamily="18" charset="0"/>
              </a:rPr>
              <a:t>0X030 a 0x1FFE</a:t>
            </a:r>
            <a:endParaRPr lang="es-EC" dirty="0"/>
          </a:p>
        </p:txBody>
      </p:sp>
      <p:sp>
        <p:nvSpPr>
          <p:cNvPr id="27" name="Rectángulo 26"/>
          <p:cNvSpPr/>
          <p:nvPr/>
        </p:nvSpPr>
        <p:spPr>
          <a:xfrm>
            <a:off x="633791" y="193021"/>
            <a:ext cx="9674087" cy="461665"/>
          </a:xfrm>
          <a:prstGeom prst="rect">
            <a:avLst/>
          </a:prstGeom>
        </p:spPr>
        <p:txBody>
          <a:bodyPr wrap="square">
            <a:spAutoFit/>
          </a:bodyPr>
          <a:lstStyle/>
          <a:p>
            <a:r>
              <a:rPr lang="es-EC" sz="2400" b="1" smtClean="0">
                <a:latin typeface="Calibri" panose="020F0502020204030204" pitchFamily="34" charset="0"/>
                <a:ea typeface="Times New Roman" panose="02020603050405020304" pitchFamily="18" charset="0"/>
                <a:cs typeface="Arial" panose="020B0604020202020204" pitchFamily="34" charset="0"/>
              </a:rPr>
              <a:t>TABLA  DE MAPA DE PROGRAMAS (PMT</a:t>
            </a:r>
            <a:r>
              <a:rPr lang="en-US" sz="2400" b="1" smtClean="0">
                <a:latin typeface="Calibri" panose="020F0502020204030204" pitchFamily="34" charset="0"/>
                <a:ea typeface="Times New Roman" panose="02020603050405020304" pitchFamily="18" charset="0"/>
                <a:cs typeface="Arial" panose="020B0604020202020204" pitchFamily="34" charset="0"/>
              </a:rPr>
              <a:t>)</a:t>
            </a:r>
            <a:endParaRPr lang="es-EC" sz="2400" dirty="0"/>
          </a:p>
        </p:txBody>
      </p:sp>
    </p:spTree>
    <p:extLst>
      <p:ext uri="{BB962C8B-B14F-4D97-AF65-F5344CB8AC3E}">
        <p14:creationId xmlns:p14="http://schemas.microsoft.com/office/powerpoint/2010/main" val="767710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7" name="AutoShape 2" descr="http://www.caminosciudadreal.uclm.es/wp-content/uploads/2014/01/Matlab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10"/>
          <p:cNvSpPr>
            <a:spLocks noChangeArrowheads="1"/>
          </p:cNvSpPr>
          <p:nvPr/>
        </p:nvSpPr>
        <p:spPr bwMode="auto">
          <a:xfrm>
            <a:off x="185216" y="1373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940902" y="1709529"/>
            <a:ext cx="173172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6414052" y="1593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ángulo 3"/>
          <p:cNvSpPr/>
          <p:nvPr/>
        </p:nvSpPr>
        <p:spPr>
          <a:xfrm>
            <a:off x="460375" y="193021"/>
            <a:ext cx="3846582" cy="461665"/>
          </a:xfrm>
          <a:prstGeom prst="rect">
            <a:avLst/>
          </a:prstGeom>
        </p:spPr>
        <p:txBody>
          <a:bodyPr wrap="square">
            <a:spAutoFit/>
          </a:bodyPr>
          <a:lstStyle/>
          <a:p>
            <a:r>
              <a:rPr lang="es-EC" sz="2400" b="1" dirty="0" smtClean="0">
                <a:latin typeface="Calibri" panose="020F0502020204030204" pitchFamily="34" charset="0"/>
                <a:cs typeface="Arial" panose="020B0604020202020204" pitchFamily="34" charset="0"/>
              </a:rPr>
              <a:t>ESCRITURA DE UN NUEVO TS</a:t>
            </a:r>
            <a:endParaRPr lang="es-EC" sz="2400" dirty="0"/>
          </a:p>
        </p:txBody>
      </p:sp>
      <p:sp>
        <p:nvSpPr>
          <p:cNvPr id="9" name="Rectangle 2"/>
          <p:cNvSpPr>
            <a:spLocks noChangeArrowheads="1"/>
          </p:cNvSpPr>
          <p:nvPr/>
        </p:nvSpPr>
        <p:spPr bwMode="auto">
          <a:xfrm>
            <a:off x="940901" y="1904045"/>
            <a:ext cx="137348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6"/>
          <p:cNvSpPr>
            <a:spLocks noChangeArrowheads="1"/>
          </p:cNvSpPr>
          <p:nvPr/>
        </p:nvSpPr>
        <p:spPr bwMode="auto">
          <a:xfrm>
            <a:off x="3737113" y="4295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0"/>
          <p:cNvSpPr>
            <a:spLocks noChangeArrowheads="1"/>
          </p:cNvSpPr>
          <p:nvPr/>
        </p:nvSpPr>
        <p:spPr bwMode="auto">
          <a:xfrm>
            <a:off x="3352800" y="4334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4"/>
          <p:cNvSpPr>
            <a:spLocks noChangeArrowheads="1"/>
          </p:cNvSpPr>
          <p:nvPr/>
        </p:nvSpPr>
        <p:spPr bwMode="auto">
          <a:xfrm>
            <a:off x="1179444" y="4138585"/>
            <a:ext cx="146040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3" name="Rectangle 16"/>
          <p:cNvSpPr>
            <a:spLocks noChangeArrowheads="1"/>
          </p:cNvSpPr>
          <p:nvPr/>
        </p:nvSpPr>
        <p:spPr bwMode="auto">
          <a:xfrm>
            <a:off x="5330963" y="1412739"/>
            <a:ext cx="1740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4"/>
          <p:cNvSpPr>
            <a:spLocks noChangeArrowheads="1"/>
          </p:cNvSpPr>
          <p:nvPr/>
        </p:nvSpPr>
        <p:spPr bwMode="auto">
          <a:xfrm>
            <a:off x="940901" y="1373181"/>
            <a:ext cx="167356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7"/>
          <p:cNvSpPr>
            <a:spLocks noChangeArrowheads="1"/>
          </p:cNvSpPr>
          <p:nvPr/>
        </p:nvSpPr>
        <p:spPr bwMode="auto">
          <a:xfrm>
            <a:off x="8154685" y="16961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9"/>
          <p:cNvSpPr>
            <a:spLocks noChangeArrowheads="1"/>
          </p:cNvSpPr>
          <p:nvPr/>
        </p:nvSpPr>
        <p:spPr bwMode="auto">
          <a:xfrm>
            <a:off x="3447567" y="49206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6"/>
          <p:cNvSpPr>
            <a:spLocks noChangeArrowheads="1"/>
          </p:cNvSpPr>
          <p:nvPr/>
        </p:nvSpPr>
        <p:spPr bwMode="auto">
          <a:xfrm>
            <a:off x="702366" y="1074144"/>
            <a:ext cx="171972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3650756345"/>
              </p:ext>
            </p:extLst>
          </p:nvPr>
        </p:nvGraphicFramePr>
        <p:xfrm>
          <a:off x="336091" y="1373181"/>
          <a:ext cx="5526703" cy="4113192"/>
        </p:xfrm>
        <a:graphic>
          <a:graphicData uri="http://schemas.openxmlformats.org/presentationml/2006/ole">
            <mc:AlternateContent xmlns:mc="http://schemas.openxmlformats.org/markup-compatibility/2006">
              <mc:Choice xmlns:v="urn:schemas-microsoft-com:vml" Requires="v">
                <p:oleObj spid="_x0000_s17453" name="Visio" r:id="rId6" imgW="4533856" imgH="3381290" progId="Visio.Drawing.15">
                  <p:embed/>
                </p:oleObj>
              </mc:Choice>
              <mc:Fallback>
                <p:oleObj name="Visio" r:id="rId6" imgW="4533856" imgH="3381290" progId="Visio.Drawing.1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91" y="1373181"/>
                        <a:ext cx="5526703" cy="4113192"/>
                      </a:xfrm>
                      <a:prstGeom prst="rect">
                        <a:avLst/>
                      </a:prstGeom>
                      <a:noFill/>
                    </p:spPr>
                  </p:pic>
                </p:oleObj>
              </mc:Fallback>
            </mc:AlternateContent>
          </a:graphicData>
        </a:graphic>
      </p:graphicFrame>
      <p:sp>
        <p:nvSpPr>
          <p:cNvPr id="10"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Objeto 10"/>
          <p:cNvGraphicFramePr>
            <a:graphicFrameLocks noChangeAspect="1"/>
          </p:cNvGraphicFramePr>
          <p:nvPr>
            <p:extLst>
              <p:ext uri="{D42A27DB-BD31-4B8C-83A1-F6EECF244321}">
                <p14:modId xmlns:p14="http://schemas.microsoft.com/office/powerpoint/2010/main" val="4083225367"/>
              </p:ext>
            </p:extLst>
          </p:nvPr>
        </p:nvGraphicFramePr>
        <p:xfrm>
          <a:off x="6414052" y="2240393"/>
          <a:ext cx="5171794" cy="2840125"/>
        </p:xfrm>
        <a:graphic>
          <a:graphicData uri="http://schemas.openxmlformats.org/presentationml/2006/ole">
            <mc:AlternateContent xmlns:mc="http://schemas.openxmlformats.org/markup-compatibility/2006">
              <mc:Choice xmlns:v="urn:schemas-microsoft-com:vml" Requires="v">
                <p:oleObj spid="_x0000_s17454" name="Visio" r:id="rId9" imgW="9743990" imgH="3629173" progId="Visio.Drawing.15">
                  <p:embed/>
                </p:oleObj>
              </mc:Choice>
              <mc:Fallback>
                <p:oleObj name="Visio" r:id="rId9" imgW="9743990" imgH="3629173" progId="Visio.Drawing.15">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4052" y="2240393"/>
                        <a:ext cx="5171794" cy="2840125"/>
                      </a:xfrm>
                      <a:prstGeom prst="rect">
                        <a:avLst/>
                      </a:prstGeom>
                      <a:noFill/>
                    </p:spPr>
                  </p:pic>
                </p:oleObj>
              </mc:Fallback>
            </mc:AlternateContent>
          </a:graphicData>
        </a:graphic>
      </p:graphicFrame>
    </p:spTree>
    <p:extLst>
      <p:ext uri="{BB962C8B-B14F-4D97-AF65-F5344CB8AC3E}">
        <p14:creationId xmlns:p14="http://schemas.microsoft.com/office/powerpoint/2010/main" val="33869925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338843" y="193021"/>
            <a:ext cx="5890780" cy="461665"/>
          </a:xfrm>
          <a:prstGeom prst="rect">
            <a:avLst/>
          </a:prstGeom>
        </p:spPr>
        <p:txBody>
          <a:bodyPr wrap="non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INFORMACIÓN DE TS ADICIONAL: TABLA SDT</a:t>
            </a:r>
            <a:endParaRPr lang="es-EC" sz="2400" dirty="0"/>
          </a:p>
        </p:txBody>
      </p:sp>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3" name="Objeto 12"/>
          <p:cNvGraphicFramePr>
            <a:graphicFrameLocks noChangeAspect="1"/>
          </p:cNvGraphicFramePr>
          <p:nvPr>
            <p:extLst>
              <p:ext uri="{D42A27DB-BD31-4B8C-83A1-F6EECF244321}">
                <p14:modId xmlns:p14="http://schemas.microsoft.com/office/powerpoint/2010/main" val="1666774819"/>
              </p:ext>
            </p:extLst>
          </p:nvPr>
        </p:nvGraphicFramePr>
        <p:xfrm>
          <a:off x="125898" y="924397"/>
          <a:ext cx="6181176" cy="2393463"/>
        </p:xfrm>
        <a:graphic>
          <a:graphicData uri="http://schemas.openxmlformats.org/presentationml/2006/ole">
            <mc:AlternateContent xmlns:mc="http://schemas.openxmlformats.org/markup-compatibility/2006">
              <mc:Choice xmlns:v="urn:schemas-microsoft-com:vml" Requires="v">
                <p:oleObj spid="_x0000_s18515" name="Visio" r:id="rId6" imgW="9467881" imgH="3086029" progId="Visio.Drawing.15">
                  <p:embed/>
                </p:oleObj>
              </mc:Choice>
              <mc:Fallback>
                <p:oleObj name="Visio" r:id="rId6" imgW="9467881" imgH="3086029"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98" y="924397"/>
                        <a:ext cx="6181176" cy="2393463"/>
                      </a:xfrm>
                      <a:prstGeom prst="rect">
                        <a:avLst/>
                      </a:prstGeom>
                      <a:noFill/>
                    </p:spPr>
                  </p:pic>
                </p:oleObj>
              </mc:Fallback>
            </mc:AlternateContent>
          </a:graphicData>
        </a:graphic>
      </p:graphicFrame>
      <p:pic>
        <p:nvPicPr>
          <p:cNvPr id="14" name="Imagen 13"/>
          <p:cNvPicPr/>
          <p:nvPr/>
        </p:nvPicPr>
        <p:blipFill>
          <a:blip r:embed="rId8"/>
          <a:stretch>
            <a:fillRect/>
          </a:stretch>
        </p:blipFill>
        <p:spPr>
          <a:xfrm>
            <a:off x="1782546" y="4137259"/>
            <a:ext cx="3089635" cy="189082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Objeto 15"/>
          <p:cNvGraphicFramePr>
            <a:graphicFrameLocks noChangeAspect="1"/>
          </p:cNvGraphicFramePr>
          <p:nvPr>
            <p:extLst>
              <p:ext uri="{D42A27DB-BD31-4B8C-83A1-F6EECF244321}">
                <p14:modId xmlns:p14="http://schemas.microsoft.com/office/powerpoint/2010/main" val="96745213"/>
              </p:ext>
            </p:extLst>
          </p:nvPr>
        </p:nvGraphicFramePr>
        <p:xfrm>
          <a:off x="6552975" y="952513"/>
          <a:ext cx="5613158" cy="2205563"/>
        </p:xfrm>
        <a:graphic>
          <a:graphicData uri="http://schemas.openxmlformats.org/presentationml/2006/ole">
            <mc:AlternateContent xmlns:mc="http://schemas.openxmlformats.org/markup-compatibility/2006">
              <mc:Choice xmlns:v="urn:schemas-microsoft-com:vml" Requires="v">
                <p:oleObj spid="_x0000_s18516" name="Visio" r:id="rId10" imgW="6324781" imgH="2343138" progId="Visio.Drawing.15">
                  <p:embed/>
                </p:oleObj>
              </mc:Choice>
              <mc:Fallback>
                <p:oleObj name="Visio" r:id="rId10" imgW="6324781" imgH="2343138" progId="Visio.Drawing.15">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2975" y="952513"/>
                        <a:ext cx="5613158" cy="2205563"/>
                      </a:xfrm>
                      <a:prstGeom prst="rect">
                        <a:avLst/>
                      </a:prstGeom>
                      <a:noFill/>
                    </p:spPr>
                  </p:pic>
                </p:oleObj>
              </mc:Fallback>
            </mc:AlternateContent>
          </a:graphicData>
        </a:graphic>
      </p:graphicFrame>
      <p:sp>
        <p:nvSpPr>
          <p:cNvPr id="19" name="Rectangle 8"/>
          <p:cNvSpPr>
            <a:spLocks noChangeArrowheads="1"/>
          </p:cNvSpPr>
          <p:nvPr/>
        </p:nvSpPr>
        <p:spPr bwMode="auto">
          <a:xfrm>
            <a:off x="7421217" y="45950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0" name="Objeto 19"/>
          <p:cNvGraphicFramePr>
            <a:graphicFrameLocks noChangeAspect="1"/>
          </p:cNvGraphicFramePr>
          <p:nvPr>
            <p:extLst>
              <p:ext uri="{D42A27DB-BD31-4B8C-83A1-F6EECF244321}">
                <p14:modId xmlns:p14="http://schemas.microsoft.com/office/powerpoint/2010/main" val="3179326543"/>
              </p:ext>
            </p:extLst>
          </p:nvPr>
        </p:nvGraphicFramePr>
        <p:xfrm>
          <a:off x="6718821" y="3857791"/>
          <a:ext cx="4953000" cy="1600200"/>
        </p:xfrm>
        <a:graphic>
          <a:graphicData uri="http://schemas.openxmlformats.org/presentationml/2006/ole">
            <mc:AlternateContent xmlns:mc="http://schemas.openxmlformats.org/markup-compatibility/2006">
              <mc:Choice xmlns:v="urn:schemas-microsoft-com:vml" Requires="v">
                <p:oleObj spid="_x0000_s18517" name="Visio" r:id="rId13" imgW="9134659" imgH="2838525" progId="Visio.Drawing.15">
                  <p:embed/>
                </p:oleObj>
              </mc:Choice>
              <mc:Fallback>
                <p:oleObj name="Visio" r:id="rId13" imgW="9134659" imgH="2838525" progId="Visio.Drawing.15">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18821" y="3857791"/>
                        <a:ext cx="49530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2" name="Objeto 21"/>
          <p:cNvGraphicFramePr>
            <a:graphicFrameLocks noChangeAspect="1"/>
          </p:cNvGraphicFramePr>
          <p:nvPr>
            <p:extLst>
              <p:ext uri="{D42A27DB-BD31-4B8C-83A1-F6EECF244321}">
                <p14:modId xmlns:p14="http://schemas.microsoft.com/office/powerpoint/2010/main" val="3861569549"/>
              </p:ext>
            </p:extLst>
          </p:nvPr>
        </p:nvGraphicFramePr>
        <p:xfrm>
          <a:off x="7421217" y="5605654"/>
          <a:ext cx="3876675" cy="1019175"/>
        </p:xfrm>
        <a:graphic>
          <a:graphicData uri="http://schemas.openxmlformats.org/presentationml/2006/ole">
            <mc:AlternateContent xmlns:mc="http://schemas.openxmlformats.org/markup-compatibility/2006">
              <mc:Choice xmlns:v="urn:schemas-microsoft-com:vml" Requires="v">
                <p:oleObj spid="_x0000_s18518" name="Visio" r:id="rId16" imgW="3876491" imgH="1009725" progId="Visio.Drawing.15">
                  <p:embed/>
                </p:oleObj>
              </mc:Choice>
              <mc:Fallback>
                <p:oleObj name="Visio" r:id="rId16" imgW="3876491" imgH="1009725" progId="Visio.Drawing.15">
                  <p:embed/>
                  <p:pic>
                    <p:nvPicPr>
                      <p:cNvPr id="0"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21217" y="5605654"/>
                        <a:ext cx="3876675" cy="1019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28780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338843" y="193021"/>
            <a:ext cx="3705053" cy="461665"/>
          </a:xfrm>
          <a:prstGeom prst="rect">
            <a:avLst/>
          </a:prstGeom>
        </p:spPr>
        <p:txBody>
          <a:bodyPr wrap="non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PRUEBAS DE TRANSMISIÓN</a:t>
            </a:r>
            <a:endParaRPr lang="es-EC" sz="2400" dirty="0"/>
          </a:p>
        </p:txBody>
      </p:sp>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8"/>
          <p:cNvSpPr>
            <a:spLocks noChangeArrowheads="1"/>
          </p:cNvSpPr>
          <p:nvPr/>
        </p:nvSpPr>
        <p:spPr bwMode="auto">
          <a:xfrm>
            <a:off x="7421217" y="45950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3" name="Objeto 2"/>
          <p:cNvGraphicFramePr>
            <a:graphicFrameLocks noChangeAspect="1"/>
          </p:cNvGraphicFramePr>
          <p:nvPr>
            <p:extLst>
              <p:ext uri="{D42A27DB-BD31-4B8C-83A1-F6EECF244321}">
                <p14:modId xmlns:p14="http://schemas.microsoft.com/office/powerpoint/2010/main" val="3705866538"/>
              </p:ext>
            </p:extLst>
          </p:nvPr>
        </p:nvGraphicFramePr>
        <p:xfrm>
          <a:off x="753992" y="1603078"/>
          <a:ext cx="10232059" cy="3994470"/>
        </p:xfrm>
        <a:graphic>
          <a:graphicData uri="http://schemas.openxmlformats.org/presentationml/2006/ole">
            <mc:AlternateContent xmlns:mc="http://schemas.openxmlformats.org/markup-compatibility/2006">
              <mc:Choice xmlns:v="urn:schemas-microsoft-com:vml" Requires="v">
                <p:oleObj spid="_x0000_s19476" name="Visio" r:id="rId6" imgW="12220647" imgH="4267074" progId="Visio.Drawing.15">
                  <p:embed/>
                </p:oleObj>
              </mc:Choice>
              <mc:Fallback>
                <p:oleObj name="Visio" r:id="rId6" imgW="12220647" imgH="4267074"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992" y="1603078"/>
                        <a:ext cx="10232059" cy="3994470"/>
                      </a:xfrm>
                      <a:prstGeom prst="rect">
                        <a:avLst/>
                      </a:prstGeom>
                      <a:noFill/>
                    </p:spPr>
                  </p:pic>
                </p:oleObj>
              </mc:Fallback>
            </mc:AlternateContent>
          </a:graphicData>
        </a:graphic>
      </p:graphicFrame>
    </p:spTree>
    <p:extLst>
      <p:ext uri="{BB962C8B-B14F-4D97-AF65-F5344CB8AC3E}">
        <p14:creationId xmlns:p14="http://schemas.microsoft.com/office/powerpoint/2010/main" val="3150222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8"/>
          <p:cNvSpPr>
            <a:spLocks noChangeArrowheads="1"/>
          </p:cNvSpPr>
          <p:nvPr/>
        </p:nvSpPr>
        <p:spPr bwMode="auto">
          <a:xfrm>
            <a:off x="6195536" y="3605885"/>
            <a:ext cx="5455340" cy="369332"/>
          </a:xfrm>
          <a:prstGeom prst="rect">
            <a:avLst/>
          </a:prstGeom>
          <a:solidFill>
            <a:schemeClr val="accent3">
              <a:lumMod val="20000"/>
              <a:lumOff val="80000"/>
            </a:schemeClr>
          </a:solidFill>
          <a:scene3d>
            <a:camera prst="orthographicFront"/>
            <a:lightRig rig="threePt" dir="t"/>
          </a:scene3d>
          <a:sp3d>
            <a:bevelT w="139700" h="139700" prst="divot"/>
          </a:sp3d>
        </p:spPr>
        <p:style>
          <a:lnRef idx="1">
            <a:schemeClr val="accent5"/>
          </a:lnRef>
          <a:fillRef idx="2">
            <a:schemeClr val="accent5"/>
          </a:fillRef>
          <a:effectRef idx="1">
            <a:schemeClr val="accent5"/>
          </a:effectRef>
          <a:fontRef idx="minor">
            <a:schemeClr val="dk1"/>
          </a:fontRef>
        </p:style>
        <p:txBody>
          <a:bodyPr wrap="none">
            <a:spAutoFit/>
          </a:bodyPr>
          <a:lstStyle/>
          <a:p>
            <a:r>
              <a:rPr lang="es-EC" dirty="0">
                <a:solidFill>
                  <a:srgbClr val="000000"/>
                </a:solidFill>
                <a:latin typeface="Arial" panose="020B0604020202020204" pitchFamily="34" charset="0"/>
                <a:ea typeface="Times New Roman" panose="02020603050405020304" pitchFamily="18" charset="0"/>
              </a:rPr>
              <a:t>Perfiles y niveles para  códec de </a:t>
            </a:r>
            <a:r>
              <a:rPr lang="es-EC" dirty="0" smtClean="0">
                <a:solidFill>
                  <a:srgbClr val="000000"/>
                </a:solidFill>
                <a:latin typeface="Arial" panose="020B0604020202020204" pitchFamily="34" charset="0"/>
                <a:ea typeface="Times New Roman" panose="02020603050405020304" pitchFamily="18" charset="0"/>
              </a:rPr>
              <a:t>video </a:t>
            </a:r>
            <a:r>
              <a:rPr lang="es-EC" dirty="0">
                <a:solidFill>
                  <a:srgbClr val="000000"/>
                </a:solidFill>
                <a:latin typeface="Arial" panose="020B0604020202020204" pitchFamily="34" charset="0"/>
                <a:ea typeface="Times New Roman" panose="02020603050405020304" pitchFamily="18" charset="0"/>
              </a:rPr>
              <a:t>en ISDB-Tb.</a:t>
            </a:r>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4" name="Tabla 3"/>
          <p:cNvGraphicFramePr>
            <a:graphicFrameLocks noGrp="1"/>
          </p:cNvGraphicFramePr>
          <p:nvPr>
            <p:extLst>
              <p:ext uri="{D42A27DB-BD31-4B8C-83A1-F6EECF244321}">
                <p14:modId xmlns:p14="http://schemas.microsoft.com/office/powerpoint/2010/main" val="1605204753"/>
              </p:ext>
            </p:extLst>
          </p:nvPr>
        </p:nvGraphicFramePr>
        <p:xfrm>
          <a:off x="942568" y="1864572"/>
          <a:ext cx="4838699" cy="1860835"/>
        </p:xfrm>
        <a:graphic>
          <a:graphicData uri="http://schemas.openxmlformats.org/drawingml/2006/table">
            <a:tbl>
              <a:tblPr firstRow="1" firstCol="1" bandRow="1">
                <a:tableStyleId>{BDBED569-4797-4DF1-A0F4-6AAB3CD982D8}</a:tableStyleId>
              </a:tblPr>
              <a:tblGrid>
                <a:gridCol w="557037"/>
                <a:gridCol w="557037"/>
                <a:gridCol w="715950"/>
                <a:gridCol w="938877"/>
                <a:gridCol w="1034899"/>
                <a:gridCol w="1034899"/>
              </a:tblGrid>
              <a:tr h="311457">
                <a:tc>
                  <a:txBody>
                    <a:bodyPr/>
                    <a:lstStyle/>
                    <a:p>
                      <a:pPr algn="l">
                        <a:lnSpc>
                          <a:spcPct val="115000"/>
                        </a:lnSpc>
                        <a:spcAft>
                          <a:spcPts val="0"/>
                        </a:spcAft>
                        <a:tabLst>
                          <a:tab pos="812165" algn="ctr"/>
                        </a:tabLst>
                      </a:pPr>
                      <a:r>
                        <a:rPr lang="es-EC" sz="1000" dirty="0">
                          <a:effectLst/>
                        </a:rPr>
                        <a:t>Códec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Perfil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indent="-228600" algn="l">
                        <a:lnSpc>
                          <a:spcPct val="115000"/>
                        </a:lnSpc>
                        <a:spcAft>
                          <a:spcPts val="0"/>
                        </a:spcAft>
                      </a:pPr>
                      <a:r>
                        <a:rPr lang="es-EC" sz="1000">
                          <a:effectLst/>
                        </a:rPr>
                        <a:t>Nivel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N canales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Formatos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Receptor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9551">
                <a:tc rowSpan="3">
                  <a:txBody>
                    <a:bodyPr/>
                    <a:lstStyle/>
                    <a:p>
                      <a:pPr marL="160655" algn="l">
                        <a:lnSpc>
                          <a:spcPct val="115000"/>
                        </a:lnSpc>
                        <a:spcAft>
                          <a:spcPts val="0"/>
                        </a:spcAft>
                      </a:pPr>
                      <a:r>
                        <a:rPr lang="en-US" sz="1000">
                          <a:effectLst/>
                        </a:rPr>
                        <a:t> </a:t>
                      </a:r>
                      <a:endParaRPr lang="es-EC" sz="1100">
                        <a:effectLst/>
                      </a:endParaRPr>
                    </a:p>
                    <a:p>
                      <a:pPr marL="160655" algn="l">
                        <a:lnSpc>
                          <a:spcPct val="115000"/>
                        </a:lnSpc>
                        <a:spcAft>
                          <a:spcPts val="0"/>
                        </a:spcAft>
                      </a:pPr>
                      <a:r>
                        <a:rPr lang="en-US" sz="1000">
                          <a:effectLst/>
                        </a:rPr>
                        <a:t> </a:t>
                      </a:r>
                      <a:endParaRPr lang="es-EC" sz="1100">
                        <a:effectLst/>
                      </a:endParaRPr>
                    </a:p>
                    <a:p>
                      <a:pPr marL="160655" algn="l">
                        <a:lnSpc>
                          <a:spcPct val="115000"/>
                        </a:lnSpc>
                        <a:spcAft>
                          <a:spcPts val="0"/>
                        </a:spcAft>
                      </a:pPr>
                      <a:r>
                        <a:rPr lang="en-US" sz="1000">
                          <a:effectLst/>
                        </a:rPr>
                        <a:t> </a:t>
                      </a:r>
                      <a:endParaRPr lang="es-EC" sz="1100">
                        <a:effectLst/>
                      </a:endParaRPr>
                    </a:p>
                    <a:p>
                      <a:pPr marL="160655" algn="l">
                        <a:lnSpc>
                          <a:spcPct val="115000"/>
                        </a:lnSpc>
                        <a:spcAft>
                          <a:spcPts val="0"/>
                        </a:spcAft>
                      </a:pPr>
                      <a:r>
                        <a:rPr lang="en-US" sz="1000">
                          <a:effectLst/>
                        </a:rPr>
                        <a:t>AAC</a:t>
                      </a:r>
                      <a:endParaRPr lang="es-EC" sz="1100">
                        <a:effectLst/>
                      </a:endParaRPr>
                    </a:p>
                    <a:p>
                      <a:pPr marL="160655" algn="l">
                        <a:lnSpc>
                          <a:spcPct val="115000"/>
                        </a:lnSpc>
                        <a:spcAft>
                          <a:spcPts val="0"/>
                        </a:spcAft>
                      </a:pPr>
                      <a:r>
                        <a:rPr lang="en-U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84455" algn="l">
                        <a:lnSpc>
                          <a:spcPts val="1680"/>
                        </a:lnSpc>
                        <a:spcAft>
                          <a:spcPts val="0"/>
                        </a:spcAft>
                      </a:pPr>
                      <a:r>
                        <a:rPr lang="en-US" sz="1000">
                          <a:effectLst/>
                        </a:rPr>
                        <a:t>LC</a:t>
                      </a:r>
                      <a:endParaRPr lang="es-EC" sz="1100">
                        <a:effectLst/>
                      </a:endParaRPr>
                    </a:p>
                    <a:p>
                      <a:pPr marL="84455" algn="l">
                        <a:lnSpc>
                          <a:spcPts val="1680"/>
                        </a:lnSpc>
                        <a:spcAft>
                          <a:spcPts val="0"/>
                        </a:spcAft>
                      </a:pPr>
                      <a:r>
                        <a:rPr lang="en-US" sz="1000">
                          <a:effectLst/>
                        </a:rPr>
                        <a:t>HE v1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s-EC" sz="1000">
                          <a:effectLst/>
                        </a:rPr>
                        <a:t>L4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1200"/>
                        </a:spcBef>
                        <a:spcAft>
                          <a:spcPts val="0"/>
                        </a:spcAft>
                      </a:pPr>
                      <a:r>
                        <a:rPr lang="es-EC" sz="10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ts val="1680"/>
                        </a:lnSpc>
                        <a:spcAft>
                          <a:spcPts val="0"/>
                        </a:spcAft>
                      </a:pPr>
                      <a:r>
                        <a:rPr lang="es-EC" sz="1000" dirty="0">
                          <a:effectLst/>
                        </a:rPr>
                        <a:t> HDTV </a:t>
                      </a:r>
                      <a:endParaRPr lang="es-EC" sz="1100" dirty="0">
                        <a:effectLst/>
                      </a:endParaRPr>
                    </a:p>
                    <a:p>
                      <a:pPr algn="l">
                        <a:lnSpc>
                          <a:spcPts val="1680"/>
                        </a:lnSpc>
                        <a:spcAft>
                          <a:spcPts val="0"/>
                        </a:spcAft>
                      </a:pPr>
                      <a:r>
                        <a:rPr lang="es-EC" sz="1000" dirty="0">
                          <a:effectLst/>
                        </a:rPr>
                        <a:t> SDTV</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ts val="1680"/>
                        </a:lnSpc>
                        <a:spcAft>
                          <a:spcPts val="0"/>
                        </a:spcAft>
                      </a:pPr>
                      <a:r>
                        <a:rPr lang="es-EC" sz="1000" dirty="0">
                          <a:effectLst/>
                        </a:rPr>
                        <a:t>Fijo y Móvil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9551">
                <a:tc vMerge="1">
                  <a:txBody>
                    <a:bodyPr/>
                    <a:lstStyle/>
                    <a:p>
                      <a:endParaRPr lang="es-EC"/>
                    </a:p>
                  </a:txBody>
                  <a:tcPr/>
                </a:tc>
                <a:tc>
                  <a:txBody>
                    <a:bodyPr/>
                    <a:lstStyle/>
                    <a:p>
                      <a:pPr marL="84455" algn="l">
                        <a:lnSpc>
                          <a:spcPts val="1680"/>
                        </a:lnSpc>
                        <a:spcAft>
                          <a:spcPts val="0"/>
                        </a:spcAft>
                      </a:pPr>
                      <a:r>
                        <a:rPr lang="en-US" sz="1000">
                          <a:effectLst/>
                        </a:rPr>
                        <a:t>LC</a:t>
                      </a:r>
                      <a:endParaRPr lang="es-EC" sz="1100">
                        <a:effectLst/>
                      </a:endParaRPr>
                    </a:p>
                    <a:p>
                      <a:pPr marL="84455" algn="l">
                        <a:lnSpc>
                          <a:spcPts val="1680"/>
                        </a:lnSpc>
                        <a:spcAft>
                          <a:spcPts val="0"/>
                        </a:spcAft>
                      </a:pPr>
                      <a:r>
                        <a:rPr lang="en-US" sz="1000">
                          <a:effectLst/>
                        </a:rPr>
                        <a:t>HE v1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s-EC" sz="1000">
                          <a:effectLst/>
                        </a:rPr>
                        <a:t>L2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1200"/>
                        </a:spcBef>
                        <a:spcAft>
                          <a:spcPts val="0"/>
                        </a:spcAft>
                      </a:pPr>
                      <a:r>
                        <a:rPr lang="es-EC" sz="10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ts val="1680"/>
                        </a:lnSpc>
                        <a:spcAft>
                          <a:spcPts val="0"/>
                        </a:spcAft>
                      </a:pPr>
                      <a:r>
                        <a:rPr lang="es-EC" sz="1000" dirty="0">
                          <a:effectLst/>
                        </a:rPr>
                        <a:t> HDTV </a:t>
                      </a:r>
                      <a:endParaRPr lang="es-EC" sz="1100" dirty="0">
                        <a:effectLst/>
                      </a:endParaRPr>
                    </a:p>
                    <a:p>
                      <a:pPr algn="l">
                        <a:lnSpc>
                          <a:spcPts val="1680"/>
                        </a:lnSpc>
                        <a:spcAft>
                          <a:spcPts val="0"/>
                        </a:spcAft>
                      </a:pPr>
                      <a:r>
                        <a:rPr lang="es-EC" sz="1000" dirty="0">
                          <a:effectLst/>
                        </a:rPr>
                        <a:t> SDTV</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ts val="1680"/>
                        </a:lnSpc>
                        <a:spcAft>
                          <a:spcPts val="0"/>
                        </a:spcAft>
                      </a:pPr>
                      <a:r>
                        <a:rPr lang="es-EC" sz="1000">
                          <a:effectLst/>
                        </a:rPr>
                        <a:t>Fijo y Móvil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30276">
                <a:tc vMerge="1">
                  <a:txBody>
                    <a:bodyPr/>
                    <a:lstStyle/>
                    <a:p>
                      <a:endParaRPr lang="es-EC"/>
                    </a:p>
                  </a:txBody>
                  <a:tcPr/>
                </a:tc>
                <a:tc>
                  <a:txBody>
                    <a:bodyPr/>
                    <a:lstStyle/>
                    <a:p>
                      <a:pPr marL="84455" algn="l">
                        <a:lnSpc>
                          <a:spcPts val="1680"/>
                        </a:lnSpc>
                        <a:spcAft>
                          <a:spcPts val="0"/>
                        </a:spcAft>
                      </a:pPr>
                      <a:r>
                        <a:rPr lang="en-US" sz="1000">
                          <a:effectLst/>
                        </a:rPr>
                        <a:t>HE v2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s-EC" sz="1000">
                          <a:effectLst/>
                        </a:rPr>
                        <a:t>L2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1200"/>
                        </a:spcBef>
                        <a:spcAft>
                          <a:spcPts val="0"/>
                        </a:spcAft>
                      </a:pPr>
                      <a:r>
                        <a:rPr lang="es-EC" sz="10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ts val="1680"/>
                        </a:lnSpc>
                        <a:spcAft>
                          <a:spcPts val="0"/>
                        </a:spcAft>
                      </a:pPr>
                      <a:r>
                        <a:rPr lang="es-EC" sz="1000" dirty="0">
                          <a:effectLst/>
                        </a:rPr>
                        <a:t>One Seg</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ts val="1680"/>
                        </a:lnSpc>
                        <a:spcAft>
                          <a:spcPts val="0"/>
                        </a:spcAft>
                      </a:pPr>
                      <a:r>
                        <a:rPr lang="es-EC" sz="1000" dirty="0">
                          <a:effectLst/>
                        </a:rPr>
                        <a:t>Portátil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0" name="Rectángulo 9"/>
          <p:cNvSpPr/>
          <p:nvPr/>
        </p:nvSpPr>
        <p:spPr>
          <a:xfrm>
            <a:off x="627836" y="1219399"/>
            <a:ext cx="5468164" cy="369332"/>
          </a:xfrm>
          <a:prstGeom prst="rect">
            <a:avLst/>
          </a:prstGeom>
          <a:solidFill>
            <a:schemeClr val="accent3">
              <a:lumMod val="20000"/>
              <a:lumOff val="80000"/>
            </a:schemeClr>
          </a:solidFill>
          <a:scene3d>
            <a:camera prst="orthographicFront"/>
            <a:lightRig rig="threePt" dir="t"/>
          </a:scene3d>
          <a:sp3d>
            <a:bevelT w="139700" h="139700" prst="divot"/>
          </a:sp3d>
        </p:spPr>
        <p:style>
          <a:lnRef idx="1">
            <a:schemeClr val="accent5"/>
          </a:lnRef>
          <a:fillRef idx="2">
            <a:schemeClr val="accent5"/>
          </a:fillRef>
          <a:effectRef idx="1">
            <a:schemeClr val="accent5"/>
          </a:effectRef>
          <a:fontRef idx="minor">
            <a:schemeClr val="dk1"/>
          </a:fontRef>
        </p:style>
        <p:txBody>
          <a:bodyPr wrap="none">
            <a:spAutoFit/>
          </a:bodyPr>
          <a:lstStyle/>
          <a:p>
            <a:r>
              <a:rPr lang="es-EC" dirty="0">
                <a:solidFill>
                  <a:srgbClr val="000000"/>
                </a:solidFill>
                <a:latin typeface="Arial" panose="020B0604020202020204" pitchFamily="34" charset="0"/>
                <a:ea typeface="Times New Roman" panose="02020603050405020304" pitchFamily="18" charset="0"/>
              </a:rPr>
              <a:t>Perfiles y niveles para  códec de audio en ISDB-Tb.</a:t>
            </a:r>
            <a:endParaRPr lang="es-EC" dirty="0"/>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7" name="Tabla 16"/>
          <p:cNvGraphicFramePr>
            <a:graphicFrameLocks noGrp="1"/>
          </p:cNvGraphicFramePr>
          <p:nvPr>
            <p:extLst>
              <p:ext uri="{D42A27DB-BD31-4B8C-83A1-F6EECF244321}">
                <p14:modId xmlns:p14="http://schemas.microsoft.com/office/powerpoint/2010/main" val="319156702"/>
              </p:ext>
            </p:extLst>
          </p:nvPr>
        </p:nvGraphicFramePr>
        <p:xfrm>
          <a:off x="6495979" y="4295603"/>
          <a:ext cx="4867277" cy="1873250"/>
        </p:xfrm>
        <a:graphic>
          <a:graphicData uri="http://schemas.openxmlformats.org/drawingml/2006/table">
            <a:tbl>
              <a:tblPr firstRow="1" firstCol="1" bandRow="1">
                <a:tableStyleId>{BDBED569-4797-4DF1-A0F4-6AAB3CD982D8}</a:tableStyleId>
              </a:tblPr>
              <a:tblGrid>
                <a:gridCol w="615497"/>
                <a:gridCol w="541354"/>
                <a:gridCol w="850465"/>
                <a:gridCol w="850465"/>
                <a:gridCol w="1004748"/>
                <a:gridCol w="1004748"/>
              </a:tblGrid>
              <a:tr h="267970">
                <a:tc>
                  <a:txBody>
                    <a:bodyPr/>
                    <a:lstStyle/>
                    <a:p>
                      <a:pPr algn="l">
                        <a:lnSpc>
                          <a:spcPct val="115000"/>
                        </a:lnSpc>
                        <a:spcAft>
                          <a:spcPts val="0"/>
                        </a:spcAft>
                        <a:tabLst>
                          <a:tab pos="812165" algn="ctr"/>
                        </a:tabLst>
                      </a:pPr>
                      <a:r>
                        <a:rPr lang="es-EC" sz="1000" dirty="0">
                          <a:effectLst/>
                        </a:rPr>
                        <a:t>Códec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Perfil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indent="-228600" algn="l">
                        <a:lnSpc>
                          <a:spcPct val="115000"/>
                        </a:lnSpc>
                        <a:spcAft>
                          <a:spcPts val="0"/>
                        </a:spcAft>
                      </a:pPr>
                      <a:r>
                        <a:rPr lang="es-EC" sz="1000" dirty="0">
                          <a:effectLst/>
                        </a:rPr>
                        <a:t>Nivel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Resoluciones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Formatos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000">
                          <a:effectLst/>
                        </a:rPr>
                        <a:t>Receptor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441960">
                <a:tc rowSpan="2">
                  <a:txBody>
                    <a:bodyPr/>
                    <a:lstStyle/>
                    <a:p>
                      <a:pPr marL="160655" algn="just">
                        <a:lnSpc>
                          <a:spcPct val="115000"/>
                        </a:lnSpc>
                        <a:spcAft>
                          <a:spcPts val="0"/>
                        </a:spcAft>
                      </a:pPr>
                      <a:r>
                        <a:rPr lang="en-US" sz="1000">
                          <a:effectLst/>
                        </a:rPr>
                        <a:t> </a:t>
                      </a:r>
                      <a:endParaRPr lang="es-EC" sz="1100">
                        <a:effectLst/>
                      </a:endParaRPr>
                    </a:p>
                    <a:p>
                      <a:pPr marL="160655" algn="just">
                        <a:lnSpc>
                          <a:spcPct val="115000"/>
                        </a:lnSpc>
                        <a:spcAft>
                          <a:spcPts val="0"/>
                        </a:spcAft>
                      </a:pPr>
                      <a:r>
                        <a:rPr lang="en-US" sz="1000">
                          <a:effectLst/>
                        </a:rPr>
                        <a:t> </a:t>
                      </a:r>
                      <a:endParaRPr lang="es-EC" sz="1100">
                        <a:effectLst/>
                      </a:endParaRPr>
                    </a:p>
                    <a:p>
                      <a:pPr marL="160655" algn="just">
                        <a:lnSpc>
                          <a:spcPct val="115000"/>
                        </a:lnSpc>
                        <a:spcAft>
                          <a:spcPts val="0"/>
                        </a:spcAft>
                      </a:pPr>
                      <a:r>
                        <a:rPr lang="en-US" sz="1000">
                          <a:effectLst/>
                        </a:rPr>
                        <a:t> </a:t>
                      </a:r>
                      <a:endParaRPr lang="es-EC" sz="1100">
                        <a:effectLst/>
                      </a:endParaRPr>
                    </a:p>
                    <a:p>
                      <a:pPr marL="160655" algn="just">
                        <a:lnSpc>
                          <a:spcPct val="115000"/>
                        </a:lnSpc>
                        <a:spcAft>
                          <a:spcPts val="0"/>
                        </a:spcAft>
                      </a:pPr>
                      <a:r>
                        <a:rPr lang="en-US" sz="1000">
                          <a:effectLst/>
                        </a:rPr>
                        <a:t>H.264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000">
                          <a:effectLst/>
                        </a:rPr>
                        <a:t> </a:t>
                      </a:r>
                      <a:endParaRPr lang="es-EC" sz="1100">
                        <a:effectLst/>
                      </a:endParaRPr>
                    </a:p>
                    <a:p>
                      <a:pPr algn="just">
                        <a:lnSpc>
                          <a:spcPct val="115000"/>
                        </a:lnSpc>
                        <a:spcAft>
                          <a:spcPts val="0"/>
                        </a:spcAft>
                      </a:pPr>
                      <a:r>
                        <a:rPr lang="en-US" sz="1000">
                          <a:effectLst/>
                        </a:rPr>
                        <a:t>High</a:t>
                      </a:r>
                      <a:endParaRPr lang="es-EC" sz="1100">
                        <a:effectLst/>
                      </a:endParaRPr>
                    </a:p>
                    <a:p>
                      <a:pPr algn="just">
                        <a:lnSpc>
                          <a:spcPct val="115000"/>
                        </a:lnSpc>
                        <a:spcAft>
                          <a:spcPts val="0"/>
                        </a:spcAft>
                      </a:pPr>
                      <a:r>
                        <a:rPr lang="en-US" sz="1000">
                          <a:effectLst/>
                        </a:rPr>
                        <a:t>Main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680"/>
                        </a:lnSpc>
                        <a:spcBef>
                          <a:spcPts val="1200"/>
                        </a:spcBef>
                        <a:spcAft>
                          <a:spcPts val="0"/>
                        </a:spcAft>
                      </a:pPr>
                      <a:r>
                        <a:rPr lang="es-EC" sz="1000">
                          <a:effectLst/>
                        </a:rPr>
                        <a:t>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ts val="1680"/>
                        </a:lnSpc>
                        <a:spcAft>
                          <a:spcPts val="0"/>
                        </a:spcAft>
                      </a:pPr>
                      <a:r>
                        <a:rPr lang="es-EC" sz="1000">
                          <a:effectLst/>
                        </a:rPr>
                        <a:t>480, 720, 1080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000">
                          <a:effectLst/>
                        </a:rPr>
                        <a:t> </a:t>
                      </a:r>
                      <a:endParaRPr lang="es-EC" sz="1100">
                        <a:effectLst/>
                      </a:endParaRPr>
                    </a:p>
                    <a:p>
                      <a:pPr algn="just">
                        <a:lnSpc>
                          <a:spcPct val="115000"/>
                        </a:lnSpc>
                        <a:spcAft>
                          <a:spcPts val="0"/>
                        </a:spcAft>
                      </a:pPr>
                      <a:r>
                        <a:rPr lang="es-EC" sz="1000">
                          <a:effectLst/>
                        </a:rPr>
                        <a:t>HDTV  </a:t>
                      </a:r>
                      <a:endParaRPr lang="es-EC" sz="1100">
                        <a:effectLst/>
                      </a:endParaRPr>
                    </a:p>
                    <a:p>
                      <a:pPr algn="just">
                        <a:lnSpc>
                          <a:spcPct val="115000"/>
                        </a:lnSpc>
                        <a:spcAft>
                          <a:spcPts val="0"/>
                        </a:spcAft>
                      </a:pPr>
                      <a:r>
                        <a:rPr lang="es-EC" sz="1000">
                          <a:effectLst/>
                        </a:rPr>
                        <a:t>SDTV</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000">
                          <a:effectLst/>
                        </a:rPr>
                        <a:t> </a:t>
                      </a:r>
                      <a:endParaRPr lang="es-EC" sz="1100">
                        <a:effectLst/>
                      </a:endParaRPr>
                    </a:p>
                    <a:p>
                      <a:pPr algn="just">
                        <a:lnSpc>
                          <a:spcPct val="115000"/>
                        </a:lnSpc>
                        <a:spcAft>
                          <a:spcPts val="0"/>
                        </a:spcAft>
                      </a:pPr>
                      <a:r>
                        <a:rPr lang="es-EC" sz="1000">
                          <a:effectLst/>
                        </a:rPr>
                        <a:t>Fijo y Móvil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10185">
                <a:tc vMerge="1">
                  <a:txBody>
                    <a:bodyPr/>
                    <a:lstStyle/>
                    <a:p>
                      <a:endParaRPr lang="es-EC"/>
                    </a:p>
                  </a:txBody>
                  <a:tcPr/>
                </a:tc>
                <a:tc>
                  <a:txBody>
                    <a:bodyPr/>
                    <a:lstStyle/>
                    <a:p>
                      <a:pPr algn="just">
                        <a:lnSpc>
                          <a:spcPct val="115000"/>
                        </a:lnSpc>
                        <a:spcAft>
                          <a:spcPts val="0"/>
                        </a:spcAft>
                      </a:pPr>
                      <a:r>
                        <a:rPr lang="en-US" sz="1000">
                          <a:effectLst/>
                        </a:rPr>
                        <a:t> </a:t>
                      </a:r>
                      <a:endParaRPr lang="es-EC" sz="1100">
                        <a:effectLst/>
                      </a:endParaRPr>
                    </a:p>
                    <a:p>
                      <a:pPr algn="just">
                        <a:lnSpc>
                          <a:spcPct val="115000"/>
                        </a:lnSpc>
                        <a:spcAft>
                          <a:spcPts val="0"/>
                        </a:spcAft>
                      </a:pPr>
                      <a:r>
                        <a:rPr lang="en-US" sz="1000">
                          <a:effectLst/>
                        </a:rPr>
                        <a:t> </a:t>
                      </a:r>
                      <a:endParaRPr lang="es-EC" sz="1100">
                        <a:effectLst/>
                      </a:endParaRPr>
                    </a:p>
                    <a:p>
                      <a:pPr algn="just">
                        <a:lnSpc>
                          <a:spcPct val="115000"/>
                        </a:lnSpc>
                        <a:spcAft>
                          <a:spcPts val="0"/>
                        </a:spcAft>
                      </a:pPr>
                      <a:r>
                        <a:rPr lang="en-US" sz="1000">
                          <a:effectLst/>
                        </a:rPr>
                        <a:t> </a:t>
                      </a:r>
                      <a:endParaRPr lang="es-EC" sz="1100">
                        <a:effectLst/>
                      </a:endParaRPr>
                    </a:p>
                    <a:p>
                      <a:pPr algn="just">
                        <a:lnSpc>
                          <a:spcPct val="115000"/>
                        </a:lnSpc>
                        <a:spcAft>
                          <a:spcPts val="0"/>
                        </a:spcAft>
                      </a:pPr>
                      <a:r>
                        <a:rPr lang="en-US" sz="1000">
                          <a:effectLst/>
                        </a:rPr>
                        <a:t>Baseline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680"/>
                        </a:lnSpc>
                        <a:spcAft>
                          <a:spcPts val="0"/>
                        </a:spcAft>
                      </a:pPr>
                      <a:r>
                        <a:rPr lang="es-EC" sz="1000">
                          <a:effectLst/>
                        </a:rPr>
                        <a:t> </a:t>
                      </a:r>
                      <a:endParaRPr lang="es-EC" sz="1100">
                        <a:effectLst/>
                      </a:endParaRPr>
                    </a:p>
                    <a:p>
                      <a:pPr algn="ctr">
                        <a:lnSpc>
                          <a:spcPts val="1680"/>
                        </a:lnSpc>
                        <a:spcAft>
                          <a:spcPts val="0"/>
                        </a:spcAft>
                      </a:pPr>
                      <a:r>
                        <a:rPr lang="es-EC" sz="1000">
                          <a:effectLst/>
                        </a:rPr>
                        <a:t> </a:t>
                      </a:r>
                      <a:endParaRPr lang="es-EC" sz="1100">
                        <a:effectLst/>
                      </a:endParaRPr>
                    </a:p>
                    <a:p>
                      <a:pPr algn="ctr">
                        <a:lnSpc>
                          <a:spcPts val="1680"/>
                        </a:lnSpc>
                        <a:spcAft>
                          <a:spcPts val="0"/>
                        </a:spcAft>
                      </a:pPr>
                      <a:r>
                        <a:rPr lang="es-EC" sz="1000">
                          <a:effectLst/>
                        </a:rPr>
                        <a:t>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ts val="1680"/>
                        </a:lnSpc>
                        <a:spcAft>
                          <a:spcPts val="0"/>
                        </a:spcAft>
                      </a:pPr>
                      <a:r>
                        <a:rPr lang="es-EC" sz="1000">
                          <a:effectLst/>
                        </a:rPr>
                        <a:t>160x120, 160x90, 320x240, 320x180, 352x288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050" dirty="0">
                          <a:effectLst/>
                        </a:rPr>
                        <a:t> </a:t>
                      </a:r>
                      <a:endParaRPr lang="es-EC" sz="1100" dirty="0">
                        <a:effectLst/>
                      </a:endParaRPr>
                    </a:p>
                    <a:p>
                      <a:pPr algn="just">
                        <a:lnSpc>
                          <a:spcPct val="115000"/>
                        </a:lnSpc>
                        <a:spcAft>
                          <a:spcPts val="0"/>
                        </a:spcAft>
                      </a:pPr>
                      <a:r>
                        <a:rPr lang="es-EC" sz="1050" dirty="0">
                          <a:effectLst/>
                        </a:rPr>
                        <a:t> </a:t>
                      </a:r>
                      <a:endParaRPr lang="es-EC" sz="1100" dirty="0">
                        <a:effectLst/>
                      </a:endParaRPr>
                    </a:p>
                    <a:p>
                      <a:pPr algn="just">
                        <a:lnSpc>
                          <a:spcPct val="115000"/>
                        </a:lnSpc>
                        <a:spcAft>
                          <a:spcPts val="0"/>
                        </a:spcAft>
                      </a:pPr>
                      <a:r>
                        <a:rPr lang="es-EC" sz="1050" dirty="0">
                          <a:effectLst/>
                        </a:rPr>
                        <a:t> </a:t>
                      </a:r>
                      <a:endParaRPr lang="es-EC" sz="1100" dirty="0">
                        <a:effectLst/>
                      </a:endParaRPr>
                    </a:p>
                    <a:p>
                      <a:pPr algn="just">
                        <a:lnSpc>
                          <a:spcPct val="115000"/>
                        </a:lnSpc>
                        <a:spcAft>
                          <a:spcPts val="0"/>
                        </a:spcAft>
                      </a:pPr>
                      <a:r>
                        <a:rPr lang="es-EC" sz="1050" dirty="0">
                          <a:effectLst/>
                        </a:rPr>
                        <a:t>One Seg</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160655" algn="just">
                        <a:lnSpc>
                          <a:spcPct val="115000"/>
                        </a:lnSpc>
                        <a:spcAft>
                          <a:spcPts val="0"/>
                        </a:spcAft>
                      </a:pPr>
                      <a:r>
                        <a:rPr lang="es-EC" sz="1050" dirty="0">
                          <a:effectLst/>
                        </a:rPr>
                        <a:t> </a:t>
                      </a:r>
                      <a:endParaRPr lang="es-EC" sz="1100" dirty="0">
                        <a:effectLst/>
                      </a:endParaRPr>
                    </a:p>
                    <a:p>
                      <a:pPr marL="160655" algn="just">
                        <a:lnSpc>
                          <a:spcPct val="115000"/>
                        </a:lnSpc>
                        <a:spcAft>
                          <a:spcPts val="0"/>
                        </a:spcAft>
                      </a:pPr>
                      <a:r>
                        <a:rPr lang="es-EC" sz="1050" dirty="0">
                          <a:effectLst/>
                        </a:rPr>
                        <a:t> </a:t>
                      </a:r>
                      <a:endParaRPr lang="es-EC" sz="1100" dirty="0">
                        <a:effectLst/>
                      </a:endParaRPr>
                    </a:p>
                    <a:p>
                      <a:pPr marL="160655" algn="just">
                        <a:lnSpc>
                          <a:spcPct val="115000"/>
                        </a:lnSpc>
                        <a:spcAft>
                          <a:spcPts val="0"/>
                        </a:spcAft>
                      </a:pPr>
                      <a:r>
                        <a:rPr lang="es-EC" sz="1050" dirty="0">
                          <a:effectLst/>
                        </a:rPr>
                        <a:t> </a:t>
                      </a:r>
                      <a:endParaRPr lang="es-EC" sz="1100" dirty="0">
                        <a:effectLst/>
                      </a:endParaRPr>
                    </a:p>
                    <a:p>
                      <a:pPr marL="160655" algn="just">
                        <a:lnSpc>
                          <a:spcPct val="115000"/>
                        </a:lnSpc>
                        <a:spcAft>
                          <a:spcPts val="0"/>
                        </a:spcAft>
                      </a:pPr>
                      <a:r>
                        <a:rPr lang="es-EC" sz="1050" dirty="0">
                          <a:effectLst/>
                        </a:rPr>
                        <a:t>Portátil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40506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458113" y="740419"/>
            <a:ext cx="1583510" cy="461665"/>
          </a:xfrm>
          <a:prstGeom prst="rect">
            <a:avLst/>
          </a:prstGeom>
        </p:spPr>
        <p:txBody>
          <a:bodyPr wrap="none">
            <a:spAutoFit/>
          </a:bodyPr>
          <a:lstStyle/>
          <a:p>
            <a:r>
              <a:rPr lang="es-EC" sz="2400" b="1" dirty="0" smtClean="0">
                <a:latin typeface="Calibri" panose="020F0502020204030204" pitchFamily="34" charset="0"/>
                <a:cs typeface="Arial" panose="020B0604020202020204" pitchFamily="34" charset="0"/>
              </a:rPr>
              <a:t>SERVICIOS </a:t>
            </a:r>
            <a:endParaRPr lang="es-EC" sz="2400" dirty="0"/>
          </a:p>
        </p:txBody>
      </p:sp>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938914237"/>
              </p:ext>
            </p:extLst>
          </p:nvPr>
        </p:nvGraphicFramePr>
        <p:xfrm>
          <a:off x="700583" y="1337622"/>
          <a:ext cx="5090617" cy="4541249"/>
        </p:xfrm>
        <a:graphic>
          <a:graphicData uri="http://schemas.openxmlformats.org/drawingml/2006/table">
            <a:tbl>
              <a:tblPr firstRow="1" firstCol="1" bandRow="1">
                <a:tableStyleId>{BDBED569-4797-4DF1-A0F4-6AAB3CD982D8}</a:tableStyleId>
              </a:tblPr>
              <a:tblGrid>
                <a:gridCol w="848696"/>
                <a:gridCol w="848696"/>
                <a:gridCol w="716286"/>
                <a:gridCol w="983504"/>
                <a:gridCol w="765443"/>
                <a:gridCol w="927992"/>
              </a:tblGrid>
              <a:tr h="233328">
                <a:tc gridSpan="2">
                  <a:txBody>
                    <a:bodyPr/>
                    <a:lstStyle/>
                    <a:p>
                      <a:pPr algn="ctr">
                        <a:lnSpc>
                          <a:spcPct val="115000"/>
                        </a:lnSpc>
                        <a:spcAft>
                          <a:spcPts val="0"/>
                        </a:spcAft>
                      </a:pPr>
                      <a:r>
                        <a:rPr lang="es-EC" sz="1100" dirty="0">
                          <a:effectLst/>
                        </a:rPr>
                        <a:t>Parámetros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hMerge="1">
                  <a:txBody>
                    <a:bodyPr/>
                    <a:lstStyle/>
                    <a:p>
                      <a:endParaRPr lang="es-EC"/>
                    </a:p>
                  </a:txBody>
                  <a:tcPr/>
                </a:tc>
                <a:tc>
                  <a:txBody>
                    <a:bodyPr/>
                    <a:lstStyle/>
                    <a:p>
                      <a:pPr algn="just">
                        <a:lnSpc>
                          <a:spcPct val="115000"/>
                        </a:lnSpc>
                        <a:spcAft>
                          <a:spcPts val="0"/>
                        </a:spcAft>
                      </a:pPr>
                      <a:r>
                        <a:rPr lang="es-EC" sz="1100">
                          <a:effectLst/>
                        </a:rPr>
                        <a:t>Comando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dirty="0">
                          <a:effectLst/>
                        </a:rPr>
                        <a:t>One Seg</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SD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dirty="0">
                          <a:effectLst/>
                        </a:rPr>
                        <a:t>HD</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619216">
                <a:tc rowSpan="4">
                  <a:txBody>
                    <a:bodyPr/>
                    <a:lstStyle/>
                    <a:p>
                      <a:pPr marL="71755" marR="71755" algn="l">
                        <a:lnSpc>
                          <a:spcPct val="115000"/>
                        </a:lnSpc>
                        <a:spcAft>
                          <a:spcPts val="0"/>
                        </a:spcAft>
                      </a:pPr>
                      <a:r>
                        <a:rPr lang="es-ES" sz="1100">
                          <a:effectLst/>
                        </a:rPr>
                        <a:t>       VIDEO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vert="vert270"/>
                </a:tc>
                <a:tc>
                  <a:txBody>
                    <a:bodyPr/>
                    <a:lstStyle/>
                    <a:p>
                      <a:pPr algn="ctr">
                        <a:lnSpc>
                          <a:spcPct val="115000"/>
                        </a:lnSpc>
                        <a:spcAft>
                          <a:spcPts val="0"/>
                        </a:spcAft>
                      </a:pPr>
                      <a:r>
                        <a:rPr lang="es-ES" sz="1100">
                          <a:effectLst/>
                        </a:rPr>
                        <a:t>Códec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-vcodec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h.264</a:t>
                      </a:r>
                    </a:p>
                    <a:p>
                      <a:pPr algn="ctr">
                        <a:lnSpc>
                          <a:spcPct val="115000"/>
                        </a:lnSpc>
                        <a:spcAft>
                          <a:spcPts val="0"/>
                        </a:spcAft>
                      </a:pPr>
                      <a:r>
                        <a:rPr lang="es-EC" sz="1100">
                          <a:effectLst/>
                        </a:rPr>
                        <a:t>( Constrained baseline)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h.264 (Main)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dirty="0">
                          <a:effectLst/>
                        </a:rPr>
                        <a:t>h.264 (High)</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309608">
                <a:tc vMerge="1">
                  <a:txBody>
                    <a:bodyPr/>
                    <a:lstStyle/>
                    <a:p>
                      <a:endParaRPr lang="es-EC"/>
                    </a:p>
                  </a:txBody>
                  <a:tcPr/>
                </a:tc>
                <a:tc>
                  <a:txBody>
                    <a:bodyPr/>
                    <a:lstStyle/>
                    <a:p>
                      <a:pPr algn="ctr">
                        <a:lnSpc>
                          <a:spcPct val="115000"/>
                        </a:lnSpc>
                        <a:spcAft>
                          <a:spcPts val="0"/>
                        </a:spcAft>
                      </a:pPr>
                      <a:r>
                        <a:rPr lang="en-US" sz="1100">
                          <a:effectLst/>
                        </a:rPr>
                        <a:t>Tasa de bit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-vb</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300k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800k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1694k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309608">
                <a:tc vMerge="1">
                  <a:txBody>
                    <a:bodyPr/>
                    <a:lstStyle/>
                    <a:p>
                      <a:endParaRPr lang="es-EC"/>
                    </a:p>
                  </a:txBody>
                  <a:tcPr/>
                </a:tc>
                <a:tc>
                  <a:txBody>
                    <a:bodyPr/>
                    <a:lstStyle/>
                    <a:p>
                      <a:pPr algn="ctr">
                        <a:lnSpc>
                          <a:spcPct val="115000"/>
                        </a:lnSpc>
                        <a:spcAft>
                          <a:spcPts val="0"/>
                        </a:spcAft>
                      </a:pPr>
                      <a:r>
                        <a:rPr lang="en-US" sz="1100">
                          <a:effectLst/>
                        </a:rPr>
                        <a:t>No. </a:t>
                      </a:r>
                      <a:r>
                        <a:rPr lang="en-US" sz="1100" dirty="0">
                          <a:effectLst/>
                        </a:rPr>
                        <a:t>de </a:t>
                      </a:r>
                      <a:r>
                        <a:rPr lang="en-US" sz="1100" dirty="0" err="1">
                          <a:effectLst/>
                        </a:rPr>
                        <a:t>imágenes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gridSpan="3">
                  <a:txBody>
                    <a:bodyPr/>
                    <a:lstStyle/>
                    <a:p>
                      <a:pPr algn="ctr">
                        <a:lnSpc>
                          <a:spcPct val="115000"/>
                        </a:lnSpc>
                        <a:spcAft>
                          <a:spcPts val="0"/>
                        </a:spcAft>
                      </a:pPr>
                      <a:r>
                        <a:rPr lang="en-US" sz="1100">
                          <a:effectLst/>
                        </a:rPr>
                        <a:t>29,97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hMerge="1">
                  <a:txBody>
                    <a:bodyPr/>
                    <a:lstStyle/>
                    <a:p>
                      <a:endParaRPr lang="es-EC"/>
                    </a:p>
                  </a:txBody>
                  <a:tcPr/>
                </a:tc>
                <a:tc hMerge="1">
                  <a:txBody>
                    <a:bodyPr/>
                    <a:lstStyle/>
                    <a:p>
                      <a:endParaRPr lang="es-EC"/>
                    </a:p>
                  </a:txBody>
                  <a:tcPr/>
                </a:tc>
              </a:tr>
              <a:tr h="309608">
                <a:tc vMerge="1">
                  <a:txBody>
                    <a:bodyPr/>
                    <a:lstStyle/>
                    <a:p>
                      <a:endParaRPr lang="es-EC"/>
                    </a:p>
                  </a:txBody>
                  <a:tcPr/>
                </a:tc>
                <a:tc>
                  <a:txBody>
                    <a:bodyPr/>
                    <a:lstStyle/>
                    <a:p>
                      <a:pPr algn="ctr">
                        <a:lnSpc>
                          <a:spcPct val="115000"/>
                        </a:lnSpc>
                        <a:spcAft>
                          <a:spcPts val="0"/>
                        </a:spcAft>
                      </a:pPr>
                      <a:r>
                        <a:rPr lang="en-US" sz="1100">
                          <a:effectLst/>
                        </a:rPr>
                        <a:t>Resolución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320x2</a:t>
                      </a:r>
                      <a:r>
                        <a:rPr lang="es-ES" sz="1100">
                          <a:effectLst/>
                        </a:rPr>
                        <a:t>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S" sz="1100">
                          <a:effectLst/>
                        </a:rPr>
                        <a:t>480x480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S" sz="1100">
                          <a:effectLst/>
                        </a:rPr>
                        <a:t>1920x1080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464412">
                <a:tc rowSpan="4">
                  <a:txBody>
                    <a:bodyPr/>
                    <a:lstStyle/>
                    <a:p>
                      <a:pPr marL="71755" marR="71755" algn="l">
                        <a:lnSpc>
                          <a:spcPct val="115000"/>
                        </a:lnSpc>
                        <a:spcAft>
                          <a:spcPts val="0"/>
                        </a:spcAft>
                      </a:pPr>
                      <a:r>
                        <a:rPr lang="es-ES" sz="1100">
                          <a:effectLst/>
                        </a:rPr>
                        <a:t>   AUDIO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vert="vert270"/>
                </a:tc>
                <a:tc>
                  <a:txBody>
                    <a:bodyPr/>
                    <a:lstStyle/>
                    <a:p>
                      <a:pPr algn="ctr">
                        <a:lnSpc>
                          <a:spcPct val="115000"/>
                        </a:lnSpc>
                        <a:spcAft>
                          <a:spcPts val="0"/>
                        </a:spcAft>
                      </a:pPr>
                      <a:r>
                        <a:rPr lang="es-ES" sz="1100">
                          <a:effectLst/>
                        </a:rPr>
                        <a:t>Códec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-acodec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aac_latm(HE-AAC V2)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aac(LC)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n-US" sz="1100">
                          <a:effectLst/>
                        </a:rPr>
                        <a:t>aac(LC)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309608">
                <a:tc vMerge="1">
                  <a:txBody>
                    <a:bodyPr/>
                    <a:lstStyle/>
                    <a:p>
                      <a:endParaRPr lang="es-EC"/>
                    </a:p>
                  </a:txBody>
                  <a:tcPr/>
                </a:tc>
                <a:tc>
                  <a:txBody>
                    <a:bodyPr/>
                    <a:lstStyle/>
                    <a:p>
                      <a:pPr algn="ctr">
                        <a:lnSpc>
                          <a:spcPct val="115000"/>
                        </a:lnSpc>
                        <a:spcAft>
                          <a:spcPts val="0"/>
                        </a:spcAft>
                      </a:pPr>
                      <a:r>
                        <a:rPr lang="es-ES" sz="1100">
                          <a:effectLst/>
                        </a:rPr>
                        <a:t>Tasa de bit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nchor="ctr"/>
                </a:tc>
                <a:tc>
                  <a:txBody>
                    <a:bodyPr/>
                    <a:lstStyle/>
                    <a:p>
                      <a:pPr algn="ctr">
                        <a:lnSpc>
                          <a:spcPct val="115000"/>
                        </a:lnSpc>
                        <a:spcAft>
                          <a:spcPts val="0"/>
                        </a:spcAft>
                      </a:pPr>
                      <a:r>
                        <a:rPr lang="en-US" sz="1100">
                          <a:effectLst/>
                        </a:rPr>
                        <a:t>-ab</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32k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137k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dirty="0">
                          <a:effectLst/>
                        </a:rPr>
                        <a:t>192k</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154804">
                <a:tc vMerge="1">
                  <a:txBody>
                    <a:bodyPr/>
                    <a:lstStyle/>
                    <a:p>
                      <a:endParaRPr lang="es-EC"/>
                    </a:p>
                  </a:txBody>
                  <a:tcPr/>
                </a:tc>
                <a:tc>
                  <a:txBody>
                    <a:bodyPr/>
                    <a:lstStyle/>
                    <a:p>
                      <a:pPr algn="ctr">
                        <a:lnSpc>
                          <a:spcPct val="115000"/>
                        </a:lnSpc>
                        <a:spcAft>
                          <a:spcPts val="0"/>
                        </a:spcAft>
                      </a:pPr>
                      <a:r>
                        <a:rPr lang="es-ES" sz="1100">
                          <a:effectLst/>
                        </a:rPr>
                        <a:t>Canal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nchor="ctr"/>
                </a:tc>
                <a:tc>
                  <a:txBody>
                    <a:bodyPr/>
                    <a:lstStyle/>
                    <a:p>
                      <a:pPr algn="ctr">
                        <a:lnSpc>
                          <a:spcPct val="115000"/>
                        </a:lnSpc>
                        <a:spcAft>
                          <a:spcPts val="0"/>
                        </a:spcAft>
                      </a:pPr>
                      <a:r>
                        <a:rPr lang="es-EC" sz="1100">
                          <a:effectLst/>
                        </a:rPr>
                        <a:t>-ac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dirty="0">
                          <a:effectLst/>
                        </a:rPr>
                        <a:t>2</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464412">
                <a:tc vMerge="1">
                  <a:txBody>
                    <a:bodyPr/>
                    <a:lstStyle/>
                    <a:p>
                      <a:endParaRPr lang="es-EC"/>
                    </a:p>
                  </a:txBody>
                  <a:tcPr/>
                </a:tc>
                <a:tc>
                  <a:txBody>
                    <a:bodyPr/>
                    <a:lstStyle/>
                    <a:p>
                      <a:pPr algn="ctr">
                        <a:lnSpc>
                          <a:spcPct val="115000"/>
                        </a:lnSpc>
                        <a:spcAft>
                          <a:spcPts val="0"/>
                        </a:spcAft>
                      </a:pPr>
                      <a:r>
                        <a:rPr lang="es-ES" sz="1100">
                          <a:effectLst/>
                        </a:rPr>
                        <a:t>Frecuencia de muestreo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nchor="ctr"/>
                </a:tc>
                <a:tc>
                  <a:txBody>
                    <a:bodyPr/>
                    <a:lstStyle/>
                    <a:p>
                      <a:pPr algn="ctr">
                        <a:lnSpc>
                          <a:spcPct val="115000"/>
                        </a:lnSpc>
                        <a:spcAft>
                          <a:spcPts val="0"/>
                        </a:spcAft>
                      </a:pPr>
                      <a:r>
                        <a:rPr lang="es-EC" sz="1100" dirty="0">
                          <a:effectLst/>
                        </a:rPr>
                        <a:t>-</a:t>
                      </a:r>
                      <a:r>
                        <a:rPr lang="es-EC" sz="1100" dirty="0" err="1">
                          <a:effectLst/>
                        </a:rPr>
                        <a:t>ar</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tabLst>
                          <a:tab pos="1285875" algn="l"/>
                          <a:tab pos="1643380" algn="ctr"/>
                        </a:tabLst>
                      </a:pPr>
                      <a:r>
                        <a:rPr lang="es-EC" sz="1100">
                          <a:effectLst/>
                        </a:rPr>
                        <a:t> </a:t>
                      </a:r>
                    </a:p>
                    <a:p>
                      <a:pPr algn="ctr">
                        <a:lnSpc>
                          <a:spcPct val="115000"/>
                        </a:lnSpc>
                        <a:spcAft>
                          <a:spcPts val="0"/>
                        </a:spcAft>
                        <a:tabLst>
                          <a:tab pos="1285875" algn="l"/>
                          <a:tab pos="1643380" algn="ctr"/>
                        </a:tabLst>
                      </a:pPr>
                      <a:r>
                        <a:rPr lang="es-EC" sz="1100">
                          <a:effectLst/>
                        </a:rPr>
                        <a:t>48000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tabLst>
                          <a:tab pos="1285875" algn="l"/>
                          <a:tab pos="1643380" algn="ctr"/>
                        </a:tabLst>
                      </a:pPr>
                      <a:r>
                        <a:rPr lang="es-EC" sz="1100">
                          <a:effectLst/>
                        </a:rPr>
                        <a:t> </a:t>
                      </a:r>
                    </a:p>
                    <a:p>
                      <a:pPr algn="ctr">
                        <a:lnSpc>
                          <a:spcPct val="115000"/>
                        </a:lnSpc>
                        <a:spcAft>
                          <a:spcPts val="0"/>
                        </a:spcAft>
                        <a:tabLst>
                          <a:tab pos="1285875" algn="l"/>
                          <a:tab pos="1643380" algn="ctr"/>
                        </a:tabLst>
                      </a:pPr>
                      <a:r>
                        <a:rPr lang="es-EC" sz="1100">
                          <a:effectLst/>
                        </a:rPr>
                        <a:t>48000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tabLst>
                          <a:tab pos="1285875" algn="l"/>
                          <a:tab pos="1643380" algn="ctr"/>
                        </a:tabLst>
                      </a:pPr>
                      <a:r>
                        <a:rPr lang="es-EC" sz="1100" dirty="0">
                          <a:effectLst/>
                        </a:rPr>
                        <a:t> </a:t>
                      </a:r>
                    </a:p>
                    <a:p>
                      <a:pPr algn="ctr">
                        <a:lnSpc>
                          <a:spcPct val="115000"/>
                        </a:lnSpc>
                        <a:spcAft>
                          <a:spcPts val="0"/>
                        </a:spcAft>
                        <a:tabLst>
                          <a:tab pos="1285875" algn="l"/>
                          <a:tab pos="1643380" algn="ctr"/>
                        </a:tabLst>
                      </a:pPr>
                      <a:r>
                        <a:rPr lang="es-EC" sz="1100" dirty="0">
                          <a:effectLst/>
                        </a:rPr>
                        <a:t>44100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309608">
                <a:tc rowSpan="2">
                  <a:txBody>
                    <a:bodyPr/>
                    <a:lstStyle/>
                    <a:p>
                      <a:pPr marL="71755" marR="71755" algn="just">
                        <a:lnSpc>
                          <a:spcPct val="115000"/>
                        </a:lnSpc>
                        <a:spcAft>
                          <a:spcPts val="0"/>
                        </a:spcAft>
                      </a:pPr>
                      <a:r>
                        <a:rPr lang="es-EC" sz="1100">
                          <a:effectLst/>
                        </a:rPr>
                        <a:t>PRESENTACIÓN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vert="vert270"/>
                </a:tc>
                <a:tc>
                  <a:txBody>
                    <a:bodyPr/>
                    <a:lstStyle/>
                    <a:p>
                      <a:pPr algn="ctr">
                        <a:lnSpc>
                          <a:spcPct val="115000"/>
                        </a:lnSpc>
                        <a:spcAft>
                          <a:spcPts val="0"/>
                        </a:spcAft>
                      </a:pPr>
                      <a:r>
                        <a:rPr lang="es-EC" sz="1100">
                          <a:effectLst/>
                        </a:rPr>
                        <a:t>Ajuste pantalla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dirty="0">
                          <a:effectLst/>
                        </a:rPr>
                        <a:t>-</a:t>
                      </a:r>
                      <a:r>
                        <a:rPr lang="es-EC" sz="1100" dirty="0" err="1">
                          <a:effectLst/>
                        </a:rPr>
                        <a:t>aspect</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S" sz="1100">
                          <a:effectLst/>
                        </a:rPr>
                        <a:t>4</a:t>
                      </a:r>
                      <a:r>
                        <a:rPr lang="en-US" sz="11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S" sz="1100">
                          <a:effectLst/>
                        </a:rPr>
                        <a:t>4</a:t>
                      </a:r>
                      <a:r>
                        <a:rPr lang="en-US" sz="11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S" sz="1100">
                          <a:effectLst/>
                        </a:rPr>
                        <a:t>16:9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r>
              <a:tr h="867127">
                <a:tc vMerge="1">
                  <a:txBody>
                    <a:bodyPr/>
                    <a:lstStyle/>
                    <a:p>
                      <a:endParaRPr lang="es-EC"/>
                    </a:p>
                  </a:txBody>
                  <a:tcPr/>
                </a:tc>
                <a:tc>
                  <a:txBody>
                    <a:bodyPr/>
                    <a:lstStyle/>
                    <a:p>
                      <a:pPr algn="ctr">
                        <a:lnSpc>
                          <a:spcPct val="115000"/>
                        </a:lnSpc>
                        <a:spcAft>
                          <a:spcPts val="0"/>
                        </a:spcAft>
                      </a:pPr>
                      <a:r>
                        <a:rPr lang="es-EC" sz="1100">
                          <a:effectLst/>
                        </a:rPr>
                        <a:t> </a:t>
                      </a:r>
                    </a:p>
                    <a:p>
                      <a:pPr algn="ctr">
                        <a:lnSpc>
                          <a:spcPct val="115000"/>
                        </a:lnSpc>
                        <a:spcAft>
                          <a:spcPts val="0"/>
                        </a:spcAft>
                      </a:pPr>
                      <a:r>
                        <a:rPr lang="es-EC" sz="1100">
                          <a:effectLst/>
                        </a:rPr>
                        <a:t>Formato Contenedor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a:txBody>
                    <a:bodyPr/>
                    <a:lstStyle/>
                    <a:p>
                      <a:pPr algn="ctr">
                        <a:lnSpc>
                          <a:spcPct val="115000"/>
                        </a:lnSpc>
                        <a:spcAft>
                          <a:spcPts val="0"/>
                        </a:spcAft>
                      </a:pPr>
                      <a:r>
                        <a:rPr lang="es-EC" sz="1100">
                          <a:effectLst/>
                        </a:rPr>
                        <a:t> </a:t>
                      </a:r>
                    </a:p>
                    <a:p>
                      <a:pPr algn="ctr">
                        <a:lnSpc>
                          <a:spcPct val="115000"/>
                        </a:lnSpc>
                        <a:spcAft>
                          <a:spcPts val="0"/>
                        </a:spcAft>
                      </a:pPr>
                      <a:r>
                        <a:rPr lang="es-EC" sz="1100">
                          <a:effectLst/>
                        </a:rPr>
                        <a:t> </a:t>
                      </a:r>
                    </a:p>
                    <a:p>
                      <a:pPr algn="ctr">
                        <a:lnSpc>
                          <a:spcPct val="115000"/>
                        </a:lnSpc>
                        <a:spcAft>
                          <a:spcPts val="0"/>
                        </a:spcAft>
                      </a:pPr>
                      <a:r>
                        <a:rPr lang="es-EC" sz="1100">
                          <a:effectLst/>
                        </a:rPr>
                        <a:t>-f</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gridSpan="3">
                  <a:txBody>
                    <a:bodyPr/>
                    <a:lstStyle/>
                    <a:p>
                      <a:pPr algn="ctr">
                        <a:lnSpc>
                          <a:spcPct val="115000"/>
                        </a:lnSpc>
                        <a:spcAft>
                          <a:spcPts val="0"/>
                        </a:spcAft>
                      </a:pPr>
                      <a:r>
                        <a:rPr lang="es-EC" sz="1100" dirty="0">
                          <a:effectLst/>
                        </a:rPr>
                        <a:t> </a:t>
                      </a:r>
                    </a:p>
                    <a:p>
                      <a:pPr algn="ctr">
                        <a:lnSpc>
                          <a:spcPct val="115000"/>
                        </a:lnSpc>
                        <a:spcAft>
                          <a:spcPts val="0"/>
                        </a:spcAft>
                      </a:pPr>
                      <a:r>
                        <a:rPr lang="es-EC" sz="1100" dirty="0">
                          <a:effectLst/>
                        </a:rPr>
                        <a:t> </a:t>
                      </a:r>
                    </a:p>
                    <a:p>
                      <a:pPr algn="ctr">
                        <a:lnSpc>
                          <a:spcPct val="115000"/>
                        </a:lnSpc>
                        <a:spcAft>
                          <a:spcPts val="0"/>
                        </a:spcAft>
                      </a:pPr>
                      <a:r>
                        <a:rPr lang="es-EC" sz="1100" dirty="0" err="1">
                          <a:effectLst/>
                        </a:rPr>
                        <a:t>mpegts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575" marR="60575" marT="0" marB="0"/>
                </a:tc>
                <a:tc hMerge="1">
                  <a:txBody>
                    <a:bodyPr/>
                    <a:lstStyle/>
                    <a:p>
                      <a:endParaRPr lang="es-EC"/>
                    </a:p>
                  </a:txBody>
                  <a:tcPr/>
                </a:tc>
                <a:tc hMerge="1">
                  <a:txBody>
                    <a:bodyPr/>
                    <a:lstStyle/>
                    <a:p>
                      <a:endParaRPr lang="es-EC"/>
                    </a:p>
                  </a:txBody>
                  <a:tcPr/>
                </a:tc>
              </a:tr>
            </a:tbl>
          </a:graphicData>
        </a:graphic>
      </p:graphicFrame>
      <p:sp>
        <p:nvSpPr>
          <p:cNvPr id="7" name="Rectangle 2"/>
          <p:cNvSpPr>
            <a:spLocks noChangeArrowheads="1"/>
          </p:cNvSpPr>
          <p:nvPr/>
        </p:nvSpPr>
        <p:spPr bwMode="auto">
          <a:xfrm>
            <a:off x="5842000" y="814120"/>
            <a:ext cx="137892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658772013"/>
              </p:ext>
            </p:extLst>
          </p:nvPr>
        </p:nvGraphicFramePr>
        <p:xfrm>
          <a:off x="6096000" y="1463477"/>
          <a:ext cx="5359401" cy="3832299"/>
        </p:xfrm>
        <a:graphic>
          <a:graphicData uri="http://schemas.openxmlformats.org/presentationml/2006/ole">
            <mc:AlternateContent xmlns:mc="http://schemas.openxmlformats.org/markup-compatibility/2006">
              <mc:Choice xmlns:v="urn:schemas-microsoft-com:vml" Requires="v">
                <p:oleObj spid="_x0000_s23575" name="Visio" r:id="rId6" imgW="4924569" imgH="3200495" progId="Visio.Drawing.15">
                  <p:embed/>
                </p:oleObj>
              </mc:Choice>
              <mc:Fallback>
                <p:oleObj name="Visio" r:id="rId6" imgW="4924569" imgH="3200495"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463477"/>
                        <a:ext cx="5359401" cy="3832299"/>
                      </a:xfrm>
                      <a:prstGeom prst="rect">
                        <a:avLst/>
                      </a:prstGeom>
                      <a:noFill/>
                    </p:spPr>
                  </p:pic>
                </p:oleObj>
              </mc:Fallback>
            </mc:AlternateContent>
          </a:graphicData>
        </a:graphic>
      </p:graphicFrame>
    </p:spTree>
    <p:extLst>
      <p:ext uri="{BB962C8B-B14F-4D97-AF65-F5344CB8AC3E}">
        <p14:creationId xmlns:p14="http://schemas.microsoft.com/office/powerpoint/2010/main" val="1739139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338843" y="193021"/>
            <a:ext cx="4260012" cy="461665"/>
          </a:xfrm>
          <a:prstGeom prst="rect">
            <a:avLst/>
          </a:prstGeom>
        </p:spPr>
        <p:txBody>
          <a:bodyPr wrap="non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MULTIPLEXACION DE SERVICIOS</a:t>
            </a:r>
            <a:endParaRPr lang="es-EC" sz="2400" dirty="0"/>
          </a:p>
        </p:txBody>
      </p:sp>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155700" y="814120"/>
            <a:ext cx="1437237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307603025"/>
              </p:ext>
            </p:extLst>
          </p:nvPr>
        </p:nvGraphicFramePr>
        <p:xfrm>
          <a:off x="1270001" y="788502"/>
          <a:ext cx="8847525" cy="2567581"/>
        </p:xfrm>
        <a:graphic>
          <a:graphicData uri="http://schemas.openxmlformats.org/presentationml/2006/ole">
            <mc:AlternateContent xmlns:mc="http://schemas.openxmlformats.org/markup-compatibility/2006">
              <mc:Choice xmlns:v="urn:schemas-microsoft-com:vml" Requires="v">
                <p:oleObj spid="_x0000_s22571" name="Visio" r:id="rId6" imgW="14115963" imgH="2895758" progId="Visio.Drawing.15">
                  <p:embed/>
                </p:oleObj>
              </mc:Choice>
              <mc:Fallback>
                <p:oleObj name="Visio" r:id="rId6" imgW="14115963" imgH="2895758"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1" y="788502"/>
                        <a:ext cx="8847525" cy="2567581"/>
                      </a:xfrm>
                      <a:prstGeom prst="rect">
                        <a:avLst/>
                      </a:prstGeom>
                      <a:noFill/>
                    </p:spPr>
                  </p:pic>
                </p:oleObj>
              </mc:Fallback>
            </mc:AlternateContent>
          </a:graphicData>
        </a:graphic>
      </p:graphicFrame>
      <p:sp>
        <p:nvSpPr>
          <p:cNvPr id="7" name="Rectangle 4"/>
          <p:cNvSpPr>
            <a:spLocks noChangeArrowheads="1"/>
          </p:cNvSpPr>
          <p:nvPr/>
        </p:nvSpPr>
        <p:spPr bwMode="auto">
          <a:xfrm>
            <a:off x="1764965" y="3679188"/>
            <a:ext cx="196591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1449379356"/>
              </p:ext>
            </p:extLst>
          </p:nvPr>
        </p:nvGraphicFramePr>
        <p:xfrm>
          <a:off x="1764965" y="3414829"/>
          <a:ext cx="8216900" cy="3316171"/>
        </p:xfrm>
        <a:graphic>
          <a:graphicData uri="http://schemas.openxmlformats.org/presentationml/2006/ole">
            <mc:AlternateContent xmlns:mc="http://schemas.openxmlformats.org/markup-compatibility/2006">
              <mc:Choice xmlns:v="urn:schemas-microsoft-com:vml" Requires="v">
                <p:oleObj spid="_x0000_s22572" name="Visio" r:id="rId9" imgW="14201822" imgH="4848120" progId="Visio.Drawing.15">
                  <p:embed/>
                </p:oleObj>
              </mc:Choice>
              <mc:Fallback>
                <p:oleObj name="Visio" r:id="rId9" imgW="14201822" imgH="4848120" progId="Visio.Drawing.15">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4965" y="3414829"/>
                        <a:ext cx="8216900" cy="3316171"/>
                      </a:xfrm>
                      <a:prstGeom prst="rect">
                        <a:avLst/>
                      </a:prstGeom>
                      <a:noFill/>
                    </p:spPr>
                  </p:pic>
                </p:oleObj>
              </mc:Fallback>
            </mc:AlternateContent>
          </a:graphicData>
        </a:graphic>
      </p:graphicFrame>
    </p:spTree>
    <p:extLst>
      <p:ext uri="{BB962C8B-B14F-4D97-AF65-F5344CB8AC3E}">
        <p14:creationId xmlns:p14="http://schemas.microsoft.com/office/powerpoint/2010/main" val="4013234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Rectángulo 5"/>
          <p:cNvSpPr/>
          <p:nvPr/>
        </p:nvSpPr>
        <p:spPr>
          <a:xfrm>
            <a:off x="338843" y="193021"/>
            <a:ext cx="3705053" cy="461665"/>
          </a:xfrm>
          <a:prstGeom prst="rect">
            <a:avLst/>
          </a:prstGeom>
        </p:spPr>
        <p:txBody>
          <a:bodyPr wrap="non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PRUEBAS DE TRANSMISIÓN</a:t>
            </a:r>
            <a:endParaRPr lang="es-EC" sz="2400" dirty="0"/>
          </a:p>
        </p:txBody>
      </p:sp>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2314436" y="7502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3084604751"/>
              </p:ext>
            </p:extLst>
          </p:nvPr>
        </p:nvGraphicFramePr>
        <p:xfrm>
          <a:off x="338844" y="1888361"/>
          <a:ext cx="5054791" cy="2915662"/>
        </p:xfrm>
        <a:graphic>
          <a:graphicData uri="http://schemas.openxmlformats.org/presentationml/2006/ole">
            <mc:AlternateContent xmlns:mc="http://schemas.openxmlformats.org/markup-compatibility/2006">
              <mc:Choice xmlns:v="urn:schemas-microsoft-com:vml" Requires="v">
                <p:oleObj spid="_x0000_s21545" name="Visio" r:id="rId6" imgW="6181809" imgH="3581416" progId="Visio.Drawing.15">
                  <p:embed/>
                </p:oleObj>
              </mc:Choice>
              <mc:Fallback>
                <p:oleObj name="Visio" r:id="rId6" imgW="6181809" imgH="3581416"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844" y="1888361"/>
                        <a:ext cx="5054791" cy="2915662"/>
                      </a:xfrm>
                      <a:prstGeom prst="rect">
                        <a:avLst/>
                      </a:prstGeom>
                      <a:noFill/>
                    </p:spPr>
                  </p:pic>
                </p:oleObj>
              </mc:Fallback>
            </mc:AlternateContent>
          </a:graphicData>
        </a:graphic>
      </p:graphicFrame>
      <p:sp>
        <p:nvSpPr>
          <p:cNvPr id="7" name="Rectangle 4"/>
          <p:cNvSpPr>
            <a:spLocks noChangeArrowheads="1"/>
          </p:cNvSpPr>
          <p:nvPr/>
        </p:nvSpPr>
        <p:spPr bwMode="auto">
          <a:xfrm>
            <a:off x="5733980" y="7579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1975964093"/>
              </p:ext>
            </p:extLst>
          </p:nvPr>
        </p:nvGraphicFramePr>
        <p:xfrm>
          <a:off x="6574836" y="1888361"/>
          <a:ext cx="5042793" cy="2931503"/>
        </p:xfrm>
        <a:graphic>
          <a:graphicData uri="http://schemas.openxmlformats.org/presentationml/2006/ole">
            <mc:AlternateContent xmlns:mc="http://schemas.openxmlformats.org/markup-compatibility/2006">
              <mc:Choice xmlns:v="urn:schemas-microsoft-com:vml" Requires="v">
                <p:oleObj spid="_x0000_s21546" name="Visio" r:id="rId9" imgW="6181809" imgH="3581416" progId="Visio.Drawing.15">
                  <p:embed/>
                </p:oleObj>
              </mc:Choice>
              <mc:Fallback>
                <p:oleObj name="Visio" r:id="rId9" imgW="6181809" imgH="3581416" progId="Visio.Drawing.15">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4836" y="1888361"/>
                        <a:ext cx="5042793" cy="2931503"/>
                      </a:xfrm>
                      <a:prstGeom prst="rect">
                        <a:avLst/>
                      </a:prstGeom>
                      <a:noFill/>
                    </p:spPr>
                  </p:pic>
                </p:oleObj>
              </mc:Fallback>
            </mc:AlternateContent>
          </a:graphicData>
        </a:graphic>
      </p:graphicFrame>
    </p:spTree>
    <p:extLst>
      <p:ext uri="{BB962C8B-B14F-4D97-AF65-F5344CB8AC3E}">
        <p14:creationId xmlns:p14="http://schemas.microsoft.com/office/powerpoint/2010/main" val="401308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a:off x="-1905001" y="1"/>
            <a:ext cx="6858002" cy="6858000"/>
          </a:xfrm>
          <a:prstGeom prst="arc">
            <a:avLst>
              <a:gd name="adj1" fmla="val 16200000"/>
              <a:gd name="adj2" fmla="val 5370932"/>
            </a:avLst>
          </a:prstGeom>
          <a:solidFill>
            <a:schemeClr val="bg1"/>
          </a:solid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solidFill>
                <a:prstClr val="black"/>
              </a:solidFill>
            </a:endParaRPr>
          </a:p>
        </p:txBody>
      </p:sp>
      <p:sp>
        <p:nvSpPr>
          <p:cNvPr id="8" name="TextBox 7"/>
          <p:cNvSpPr txBox="1"/>
          <p:nvPr/>
        </p:nvSpPr>
        <p:spPr>
          <a:xfrm flipH="1">
            <a:off x="4652982" y="1340715"/>
            <a:ext cx="5548749" cy="430887"/>
          </a:xfrm>
          <a:prstGeom prst="rect">
            <a:avLst/>
          </a:prstGeom>
          <a:noFill/>
        </p:spPr>
        <p:txBody>
          <a:bodyPr wrap="square" rtlCol="0">
            <a:spAutoFit/>
          </a:bodyPr>
          <a:lstStyle/>
          <a:p>
            <a:r>
              <a:rPr lang="es-ES_tradnl" sz="2200" dirty="0" smtClean="0">
                <a:solidFill>
                  <a:prstClr val="black"/>
                </a:solidFill>
                <a:latin typeface="Corbel" pitchFamily="34" charset="0"/>
              </a:rPr>
              <a:t>Ecuador TVD</a:t>
            </a:r>
            <a:endParaRPr lang="es-ES_tradnl" sz="2200" dirty="0">
              <a:solidFill>
                <a:prstClr val="black"/>
              </a:solidFill>
              <a:latin typeface="Corbel" pitchFamily="34" charset="0"/>
            </a:endParaRPr>
          </a:p>
        </p:txBody>
      </p:sp>
      <p:sp>
        <p:nvSpPr>
          <p:cNvPr id="9" name="TextBox 8"/>
          <p:cNvSpPr txBox="1"/>
          <p:nvPr/>
        </p:nvSpPr>
        <p:spPr>
          <a:xfrm flipH="1">
            <a:off x="5150633" y="2626610"/>
            <a:ext cx="4754089" cy="461665"/>
          </a:xfrm>
          <a:prstGeom prst="rect">
            <a:avLst/>
          </a:prstGeom>
          <a:noFill/>
        </p:spPr>
        <p:txBody>
          <a:bodyPr wrap="square" rtlCol="0">
            <a:spAutoFit/>
          </a:bodyPr>
          <a:lstStyle/>
          <a:p>
            <a:r>
              <a:rPr lang="es-EC" sz="2400" dirty="0" smtClean="0"/>
              <a:t>Flujo de transporte TS</a:t>
            </a:r>
            <a:endParaRPr lang="es-EC" sz="2400" dirty="0">
              <a:solidFill>
                <a:prstClr val="black"/>
              </a:solidFill>
              <a:latin typeface="Corbel" pitchFamily="34" charset="0"/>
            </a:endParaRPr>
          </a:p>
        </p:txBody>
      </p:sp>
      <p:sp>
        <p:nvSpPr>
          <p:cNvPr id="10" name="TextBox 9"/>
          <p:cNvSpPr txBox="1"/>
          <p:nvPr/>
        </p:nvSpPr>
        <p:spPr>
          <a:xfrm flipH="1">
            <a:off x="5068922" y="3870519"/>
            <a:ext cx="4754088" cy="430887"/>
          </a:xfrm>
          <a:prstGeom prst="rect">
            <a:avLst/>
          </a:prstGeom>
          <a:noFill/>
        </p:spPr>
        <p:txBody>
          <a:bodyPr wrap="square" rtlCol="0">
            <a:spAutoFit/>
          </a:bodyPr>
          <a:lstStyle/>
          <a:p>
            <a:r>
              <a:rPr lang="es-ES" sz="2000" smtClean="0"/>
              <a:t> </a:t>
            </a:r>
            <a:r>
              <a:rPr lang="es-EC" sz="2200" smtClean="0">
                <a:solidFill>
                  <a:prstClr val="black"/>
                </a:solidFill>
                <a:latin typeface="Corbel" pitchFamily="34" charset="0"/>
              </a:rPr>
              <a:t>Análisis TS</a:t>
            </a:r>
            <a:endParaRPr lang="es-ES_tradnl" sz="2200" dirty="0">
              <a:solidFill>
                <a:prstClr val="black"/>
              </a:solidFill>
              <a:latin typeface="Corbel" pitchFamily="34" charset="0"/>
            </a:endParaRPr>
          </a:p>
        </p:txBody>
      </p:sp>
      <p:sp>
        <p:nvSpPr>
          <p:cNvPr id="12" name="TextBox 11"/>
          <p:cNvSpPr txBox="1"/>
          <p:nvPr/>
        </p:nvSpPr>
        <p:spPr>
          <a:xfrm flipH="1">
            <a:off x="4900055" y="5129816"/>
            <a:ext cx="6629335" cy="769441"/>
          </a:xfrm>
          <a:prstGeom prst="rect">
            <a:avLst/>
          </a:prstGeom>
          <a:noFill/>
        </p:spPr>
        <p:txBody>
          <a:bodyPr wrap="square" rtlCol="0">
            <a:spAutoFit/>
          </a:bodyPr>
          <a:lstStyle/>
          <a:p>
            <a:r>
              <a:rPr lang="es-ES_tradnl" sz="2200" dirty="0" smtClean="0">
                <a:solidFill>
                  <a:prstClr val="black"/>
                </a:solidFill>
                <a:latin typeface="Corbel" pitchFamily="34" charset="0"/>
              </a:rPr>
              <a:t>Aportes Significativos</a:t>
            </a:r>
            <a:r>
              <a:rPr lang="es-ES_tradnl" sz="2200" dirty="0">
                <a:solidFill>
                  <a:prstClr val="black"/>
                </a:solidFill>
                <a:latin typeface="Corbel" pitchFamily="34" charset="0"/>
              </a:rPr>
              <a:t>						</a:t>
            </a:r>
          </a:p>
        </p:txBody>
      </p:sp>
      <p:sp>
        <p:nvSpPr>
          <p:cNvPr id="15" name="Oval 14"/>
          <p:cNvSpPr/>
          <p:nvPr/>
        </p:nvSpPr>
        <p:spPr>
          <a:xfrm>
            <a:off x="4245677" y="137036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6" name="Oval 15"/>
          <p:cNvSpPr/>
          <p:nvPr/>
        </p:nvSpPr>
        <p:spPr>
          <a:xfrm>
            <a:off x="4744193" y="2638880"/>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7" name="Oval 16"/>
          <p:cNvSpPr/>
          <p:nvPr/>
        </p:nvSpPr>
        <p:spPr>
          <a:xfrm>
            <a:off x="4746175" y="3907396"/>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8" name="Oval 17"/>
          <p:cNvSpPr/>
          <p:nvPr/>
        </p:nvSpPr>
        <p:spPr>
          <a:xfrm>
            <a:off x="4257552" y="5175911"/>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9" name="Arc 18"/>
          <p:cNvSpPr/>
          <p:nvPr/>
        </p:nvSpPr>
        <p:spPr>
          <a:xfrm>
            <a:off x="0" y="1905000"/>
            <a:ext cx="3048000" cy="3048000"/>
          </a:xfrm>
          <a:prstGeom prst="arc">
            <a:avLst>
              <a:gd name="adj1" fmla="val 16200000"/>
              <a:gd name="adj2" fmla="val 5359794"/>
            </a:avLst>
          </a:prstGeom>
          <a:solidFill>
            <a:schemeClr val="bg1">
              <a:lumMod val="95000"/>
            </a:schemeClr>
          </a:solidFill>
          <a:ln>
            <a:noFill/>
          </a:ln>
          <a:effectLst>
            <a:innerShdw blurRad="304800" dist="50800" dir="189000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grpSp>
        <p:nvGrpSpPr>
          <p:cNvPr id="2" name="Group 24"/>
          <p:cNvGrpSpPr/>
          <p:nvPr/>
        </p:nvGrpSpPr>
        <p:grpSpPr>
          <a:xfrm rot="5400000">
            <a:off x="-1605150" y="3314700"/>
            <a:ext cx="6246420" cy="228600"/>
            <a:chOff x="-3200400" y="3314700"/>
            <a:chExt cx="6246420" cy="228600"/>
          </a:xfrm>
        </p:grpSpPr>
        <p:sp>
          <p:nvSpPr>
            <p:cNvPr id="13" name="Rounded Rectangle 12"/>
            <p:cNvSpPr/>
            <p:nvPr/>
          </p:nvSpPr>
          <p:spPr>
            <a:xfrm rot="5400000">
              <a:off x="1331520" y="1828800"/>
              <a:ext cx="228600" cy="3200400"/>
            </a:xfrm>
            <a:prstGeom prst="roundRect">
              <a:avLst>
                <a:gd name="adj" fmla="val 35051"/>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24" name="Rounded Rectangle 23"/>
            <p:cNvSpPr/>
            <p:nvPr/>
          </p:nvSpPr>
          <p:spPr>
            <a:xfrm rot="5400000">
              <a:off x="-1714500" y="1828800"/>
              <a:ext cx="228600" cy="3200400"/>
            </a:xfrm>
            <a:prstGeom prst="roundRect">
              <a:avLst>
                <a:gd name="adj" fmla="val 35051"/>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grpSp>
      <p:sp>
        <p:nvSpPr>
          <p:cNvPr id="22" name="TextBox 21"/>
          <p:cNvSpPr txBox="1"/>
          <p:nvPr/>
        </p:nvSpPr>
        <p:spPr>
          <a:xfrm flipH="1">
            <a:off x="4190970" y="6219182"/>
            <a:ext cx="8186559" cy="830997"/>
          </a:xfrm>
          <a:prstGeom prst="rect">
            <a:avLst/>
          </a:prstGeom>
          <a:noFill/>
        </p:spPr>
        <p:txBody>
          <a:bodyPr wrap="square" rtlCol="0">
            <a:spAutoFit/>
          </a:bodyPr>
          <a:lstStyle/>
          <a:p>
            <a:r>
              <a:rPr lang="es-EC" sz="2400" dirty="0"/>
              <a:t>R</a:t>
            </a:r>
            <a:r>
              <a:rPr lang="es-EC" sz="2400" dirty="0" smtClean="0"/>
              <a:t>equerimientos </a:t>
            </a:r>
            <a:r>
              <a:rPr lang="es-EC" sz="2400" dirty="0"/>
              <a:t>conceptuales, metodológicos y técnicos</a:t>
            </a:r>
            <a:r>
              <a:rPr lang="es-ES_tradnl" sz="2200" dirty="0">
                <a:solidFill>
                  <a:prstClr val="black"/>
                </a:solidFill>
                <a:latin typeface="Corbel" pitchFamily="34" charset="0"/>
              </a:rPr>
              <a:t>							</a:t>
            </a:r>
          </a:p>
        </p:txBody>
      </p:sp>
      <p:pic>
        <p:nvPicPr>
          <p:cNvPr id="20" name="Imagen 19"/>
          <p:cNvPicPr>
            <a:picLocks noChangeAspect="1"/>
          </p:cNvPicPr>
          <p:nvPr/>
        </p:nvPicPr>
        <p:blipFill>
          <a:blip r:embed="rId3"/>
          <a:stretch>
            <a:fillRect/>
          </a:stretch>
        </p:blipFill>
        <p:spPr>
          <a:xfrm>
            <a:off x="-106018" y="0"/>
            <a:ext cx="12298018" cy="755374"/>
          </a:xfrm>
          <a:prstGeom prst="rect">
            <a:avLst/>
          </a:prstGeom>
          <a:noFill/>
          <a:ln>
            <a:noFill/>
          </a:ln>
        </p:spPr>
      </p:pic>
      <p:sp>
        <p:nvSpPr>
          <p:cNvPr id="23" name="Oval 17"/>
          <p:cNvSpPr/>
          <p:nvPr/>
        </p:nvSpPr>
        <p:spPr>
          <a:xfrm>
            <a:off x="3344201" y="620308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25" name="Título 1"/>
          <p:cNvSpPr txBox="1">
            <a:spLocks/>
          </p:cNvSpPr>
          <p:nvPr/>
        </p:nvSpPr>
        <p:spPr>
          <a:xfrm>
            <a:off x="1188674" y="132047"/>
            <a:ext cx="5397656" cy="5174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2400" b="1" dirty="0" smtClean="0">
                <a:latin typeface="Arial" panose="020B0604020202020204" pitchFamily="34" charset="0"/>
                <a:cs typeface="Arial" panose="020B0604020202020204" pitchFamily="34" charset="0"/>
              </a:rPr>
              <a:t>JUSTIFICACIÓN E IMPORTANCIA</a:t>
            </a:r>
            <a:endParaRPr lang="es-EC" sz="2400" b="1" dirty="0">
              <a:latin typeface="Arial" panose="020B0604020202020204" pitchFamily="34" charset="0"/>
              <a:cs typeface="Arial" panose="020B0604020202020204" pitchFamily="34" charset="0"/>
            </a:endParaRPr>
          </a:p>
        </p:txBody>
      </p:sp>
      <p:pic>
        <p:nvPicPr>
          <p:cNvPr id="3076" name="Picture 4" descr="https://hbtl.files.wordpress.com/2010/12/2010-2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778" y="1045882"/>
            <a:ext cx="800000" cy="80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fayerwayer.com/up/2009/09/isd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6424" y="1145823"/>
            <a:ext cx="930645" cy="703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Imagen 2"/>
          <p:cNvPicPr>
            <a:picLocks noChangeAspect="1"/>
          </p:cNvPicPr>
          <p:nvPr/>
        </p:nvPicPr>
        <p:blipFill>
          <a:blip r:embed="rId6"/>
          <a:stretch>
            <a:fillRect/>
          </a:stretch>
        </p:blipFill>
        <p:spPr>
          <a:xfrm>
            <a:off x="8636035" y="1301690"/>
            <a:ext cx="1574765" cy="2812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p:cNvPicPr>
            <a:picLocks noChangeAspect="1"/>
          </p:cNvPicPr>
          <p:nvPr/>
        </p:nvPicPr>
        <p:blipFill>
          <a:blip r:embed="rId7"/>
          <a:stretch>
            <a:fillRect/>
          </a:stretch>
        </p:blipFill>
        <p:spPr>
          <a:xfrm>
            <a:off x="10474360" y="1336825"/>
            <a:ext cx="1209675" cy="609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7" name="Rectángulo redondeado 26"/>
          <p:cNvSpPr/>
          <p:nvPr/>
        </p:nvSpPr>
        <p:spPr>
          <a:xfrm>
            <a:off x="8772555" y="1810674"/>
            <a:ext cx="2264334" cy="1666428"/>
          </a:xfrm>
          <a:prstGeom prst="roundRect">
            <a:avLst/>
          </a:prstGeom>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C" dirty="0" smtClean="0">
                <a:latin typeface="Bell MT" panose="02020503060305020303" pitchFamily="18" charset="0"/>
              </a:rPr>
              <a:t>Implementación</a:t>
            </a:r>
          </a:p>
          <a:p>
            <a:pPr marL="285750" indent="-285750">
              <a:buFont typeface="Arial" panose="020B0604020202020204" pitchFamily="34" charset="0"/>
              <a:buChar char="•"/>
            </a:pPr>
            <a:r>
              <a:rPr lang="es-EC" dirty="0" smtClean="0">
                <a:latin typeface="Bell MT" panose="02020503060305020303" pitchFamily="18" charset="0"/>
              </a:rPr>
              <a:t>Producción</a:t>
            </a:r>
          </a:p>
          <a:p>
            <a:pPr marL="285750" indent="-285750">
              <a:buFont typeface="Arial" panose="020B0604020202020204" pitchFamily="34" charset="0"/>
              <a:buChar char="•"/>
            </a:pPr>
            <a:r>
              <a:rPr lang="es-EC" dirty="0" smtClean="0">
                <a:latin typeface="Bell MT" panose="02020503060305020303" pitchFamily="18" charset="0"/>
              </a:rPr>
              <a:t>Ginga</a:t>
            </a:r>
          </a:p>
          <a:p>
            <a:pPr marL="285750" indent="-285750">
              <a:buFont typeface="Arial" panose="020B0604020202020204" pitchFamily="34" charset="0"/>
              <a:buChar char="•"/>
            </a:pPr>
            <a:r>
              <a:rPr lang="es-EC" dirty="0" smtClean="0">
                <a:latin typeface="Bell MT" panose="02020503060305020303" pitchFamily="18" charset="0"/>
              </a:rPr>
              <a:t>Transmisión</a:t>
            </a:r>
          </a:p>
          <a:p>
            <a:pPr marL="285750" indent="-285750">
              <a:buFont typeface="Arial" panose="020B0604020202020204" pitchFamily="34" charset="0"/>
              <a:buChar char="•"/>
            </a:pPr>
            <a:r>
              <a:rPr lang="es-EC" dirty="0" smtClean="0">
                <a:latin typeface="Bell MT" panose="02020503060305020303" pitchFamily="18" charset="0"/>
              </a:rPr>
              <a:t>Recepción</a:t>
            </a:r>
          </a:p>
          <a:p>
            <a:pPr algn="ctr"/>
            <a:endParaRPr lang="es-EC" dirty="0"/>
          </a:p>
        </p:txBody>
      </p:sp>
      <p:pic>
        <p:nvPicPr>
          <p:cNvPr id="3080" name="Picture 8" descr="https://antonioesquivias.files.wordpress.com/2012/11/idea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9313" y="2344497"/>
            <a:ext cx="1613041" cy="990004"/>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a:blip r:embed="rId9"/>
          <a:stretch>
            <a:fillRect/>
          </a:stretch>
        </p:blipFill>
        <p:spPr>
          <a:xfrm>
            <a:off x="8799529" y="3806809"/>
            <a:ext cx="1247775" cy="923925"/>
          </a:xfrm>
          <a:prstGeom prst="rect">
            <a:avLst/>
          </a:prstGeom>
        </p:spPr>
      </p:pic>
      <p:pic>
        <p:nvPicPr>
          <p:cNvPr id="35" name="Imagen 34" descr="https://i.ytimg.com/vi/ck9IM-xQz9o/hqdefault.jpg"/>
          <p:cNvPicPr/>
          <p:nvPr/>
        </p:nvPicPr>
        <p:blipFill>
          <a:blip r:embed="rId10">
            <a:extLst>
              <a:ext uri="{28A0092B-C50C-407E-A947-70E740481C1C}">
                <a14:useLocalDpi xmlns:a14="http://schemas.microsoft.com/office/drawing/2010/main" val="0"/>
              </a:ext>
            </a:extLst>
          </a:blip>
          <a:srcRect/>
          <a:stretch>
            <a:fillRect/>
          </a:stretch>
        </p:blipFill>
        <p:spPr bwMode="auto">
          <a:xfrm>
            <a:off x="9372945" y="3771661"/>
            <a:ext cx="2487221" cy="1737535"/>
          </a:xfrm>
          <a:prstGeom prst="rect">
            <a:avLst/>
          </a:prstGeom>
          <a:noFill/>
          <a:ln>
            <a:noFill/>
          </a:ln>
        </p:spPr>
      </p:pic>
      <p:pic>
        <p:nvPicPr>
          <p:cNvPr id="30" name="Imagen 29"/>
          <p:cNvPicPr>
            <a:picLocks noChangeAspect="1"/>
          </p:cNvPicPr>
          <p:nvPr/>
        </p:nvPicPr>
        <p:blipFill>
          <a:blip r:embed="rId11"/>
          <a:stretch>
            <a:fillRect/>
          </a:stretch>
        </p:blipFill>
        <p:spPr>
          <a:xfrm>
            <a:off x="7776192" y="4653091"/>
            <a:ext cx="954279" cy="667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Imagen 31"/>
          <p:cNvPicPr>
            <a:picLocks noChangeAspect="1"/>
          </p:cNvPicPr>
          <p:nvPr/>
        </p:nvPicPr>
        <p:blipFill>
          <a:blip r:embed="rId12"/>
          <a:stretch>
            <a:fillRect/>
          </a:stretch>
        </p:blipFill>
        <p:spPr>
          <a:xfrm>
            <a:off x="8545514" y="5742094"/>
            <a:ext cx="723900" cy="314325"/>
          </a:xfrm>
          <a:prstGeom prst="rect">
            <a:avLst/>
          </a:prstGeom>
        </p:spPr>
      </p:pic>
      <p:pic>
        <p:nvPicPr>
          <p:cNvPr id="3082" name="Picture 10" descr="http://tynmedia.com/tynmag/wp-content/uploads/sites/3/2014/12/35950_62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35770" y="4824590"/>
            <a:ext cx="1315202" cy="795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3" name="Imagen 32"/>
          <p:cNvPicPr>
            <a:picLocks noChangeAspect="1"/>
          </p:cNvPicPr>
          <p:nvPr/>
        </p:nvPicPr>
        <p:blipFill>
          <a:blip r:embed="rId14"/>
          <a:stretch>
            <a:fillRect/>
          </a:stretch>
        </p:blipFill>
        <p:spPr>
          <a:xfrm>
            <a:off x="9372945" y="5708253"/>
            <a:ext cx="2752725" cy="400050"/>
          </a:xfrm>
          <a:prstGeom prst="rect">
            <a:avLst/>
          </a:prstGeom>
          <a:ln>
            <a:noFill/>
          </a:ln>
          <a:effectLst>
            <a:softEdge rad="112500"/>
          </a:effectLst>
        </p:spPr>
      </p:pic>
      <p:sp>
        <p:nvSpPr>
          <p:cNvPr id="34" name="Rectángulo 33"/>
          <p:cNvSpPr/>
          <p:nvPr/>
        </p:nvSpPr>
        <p:spPr>
          <a:xfrm>
            <a:off x="4257552" y="6854760"/>
            <a:ext cx="6096000" cy="646331"/>
          </a:xfrm>
          <a:prstGeom prst="rect">
            <a:avLst/>
          </a:prstGeom>
        </p:spPr>
        <p:txBody>
          <a:bodyPr>
            <a:spAutoFit/>
          </a:bodyPr>
          <a:lstStyle/>
          <a:p>
            <a:r>
              <a:rPr lang="es-EC" dirty="0">
                <a:latin typeface="Arial" panose="020B0604020202020204" pitchFamily="34" charset="0"/>
                <a:ea typeface="Times New Roman" panose="02020603050405020304" pitchFamily="18" charset="0"/>
              </a:rPr>
              <a:t>Comité Interinstitucional Técnico de Implementación de la Televisión Digital Terrestre – CITDT</a:t>
            </a:r>
            <a:endParaRPr lang="es-EC" dirty="0"/>
          </a:p>
        </p:txBody>
      </p:sp>
    </p:spTree>
    <p:extLst>
      <p:ext uri="{BB962C8B-B14F-4D97-AF65-F5344CB8AC3E}">
        <p14:creationId xmlns:p14="http://schemas.microsoft.com/office/powerpoint/2010/main" val="1898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7380000">
                                      <p:cBhvr>
                                        <p:cTn id="6" dur="1000" fill="hold"/>
                                        <p:tgtEl>
                                          <p:spTgt spid="2"/>
                                        </p:tgtEl>
                                        <p:attrNameLst>
                                          <p:attrName>r</p:attrName>
                                        </p:attrNameLst>
                                      </p:cBhvr>
                                    </p:animRot>
                                  </p:childTnLst>
                                </p:cTn>
                              </p:par>
                            </p:childTnLst>
                          </p:cTn>
                        </p:par>
                        <p:par>
                          <p:cTn id="7" fill="hold">
                            <p:stCondLst>
                              <p:cond delay="1000"/>
                            </p:stCondLst>
                            <p:childTnLst>
                              <p:par>
                                <p:cTn id="8" presetID="1" presetClass="emph" presetSubtype="2" fill="hold" nodeType="afterEffect">
                                  <p:stCondLst>
                                    <p:cond delay="0"/>
                                  </p:stCondLst>
                                  <p:childTnLst>
                                    <p:animClr clrSpc="rgb" dir="cw">
                                      <p:cBhvr>
                                        <p:cTn id="9" dur="500" fill="hold"/>
                                        <p:tgtEl>
                                          <p:spTgt spid="15"/>
                                        </p:tgtEl>
                                        <p:attrNameLst>
                                          <p:attrName>fillcolor</p:attrName>
                                        </p:attrNameLst>
                                      </p:cBhvr>
                                      <p:to>
                                        <a:srgbClr val="829975"/>
                                      </p:to>
                                    </p:animClr>
                                    <p:set>
                                      <p:cBhvr>
                                        <p:cTn id="10" dur="500" fill="hold"/>
                                        <p:tgtEl>
                                          <p:spTgt spid="15"/>
                                        </p:tgtEl>
                                        <p:attrNameLst>
                                          <p:attrName>fill.type</p:attrName>
                                        </p:attrNameLst>
                                      </p:cBhvr>
                                      <p:to>
                                        <p:strVal val="solid"/>
                                      </p:to>
                                    </p:set>
                                    <p:set>
                                      <p:cBhvr>
                                        <p:cTn id="11" dur="500" fill="hold"/>
                                        <p:tgtEl>
                                          <p:spTgt spid="15"/>
                                        </p:tgtEl>
                                        <p:attrNameLst>
                                          <p:attrName>fill.on</p:attrName>
                                        </p:attrNameLst>
                                      </p:cBhvr>
                                      <p:to>
                                        <p:strVal val="true"/>
                                      </p:to>
                                    </p:se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1320000">
                                      <p:cBhvr>
                                        <p:cTn id="42" dur="500" fill="hold"/>
                                        <p:tgtEl>
                                          <p:spTgt spid="2"/>
                                        </p:tgtEl>
                                        <p:attrNameLst>
                                          <p:attrName>r</p:attrName>
                                        </p:attrNameLst>
                                      </p:cBhvr>
                                    </p:animRot>
                                  </p:childTnLst>
                                </p:cTn>
                              </p:par>
                            </p:childTnLst>
                          </p:cTn>
                        </p:par>
                        <p:par>
                          <p:cTn id="43" fill="hold">
                            <p:stCondLst>
                              <p:cond delay="500"/>
                            </p:stCondLst>
                            <p:childTnLst>
                              <p:par>
                                <p:cTn id="44" presetID="1" presetClass="emph" presetSubtype="2" fill="hold" nodeType="afterEffect">
                                  <p:stCondLst>
                                    <p:cond delay="0"/>
                                  </p:stCondLst>
                                  <p:childTnLst>
                                    <p:animClr clrSpc="rgb" dir="cw">
                                      <p:cBhvr>
                                        <p:cTn id="45" dur="500" fill="hold"/>
                                        <p:tgtEl>
                                          <p:spTgt spid="16"/>
                                        </p:tgtEl>
                                        <p:attrNameLst>
                                          <p:attrName>fillcolor</p:attrName>
                                        </p:attrNameLst>
                                      </p:cBhvr>
                                      <p:to>
                                        <a:srgbClr val="829975"/>
                                      </p:to>
                                    </p:animClr>
                                    <p:set>
                                      <p:cBhvr>
                                        <p:cTn id="46" dur="500" fill="hold"/>
                                        <p:tgtEl>
                                          <p:spTgt spid="16"/>
                                        </p:tgtEl>
                                        <p:attrNameLst>
                                          <p:attrName>fill.type</p:attrName>
                                        </p:attrNameLst>
                                      </p:cBhvr>
                                      <p:to>
                                        <p:strVal val="solid"/>
                                      </p:to>
                                    </p:set>
                                    <p:set>
                                      <p:cBhvr>
                                        <p:cTn id="47" dur="500" fill="hold"/>
                                        <p:tgtEl>
                                          <p:spTgt spid="16"/>
                                        </p:tgtEl>
                                        <p:attrNameLst>
                                          <p:attrName>fill.on</p:attrName>
                                        </p:attrNameLst>
                                      </p:cBhvr>
                                      <p:to>
                                        <p:strVal val="true"/>
                                      </p:to>
                                    </p:se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nodeType="clickEffect">
                                  <p:stCondLst>
                                    <p:cond delay="0"/>
                                  </p:stCondLst>
                                  <p:childTnLst>
                                    <p:animRot by="1320000">
                                      <p:cBhvr>
                                        <p:cTn id="58" dur="500" fill="hold"/>
                                        <p:tgtEl>
                                          <p:spTgt spid="2"/>
                                        </p:tgtEl>
                                        <p:attrNameLst>
                                          <p:attrName>r</p:attrName>
                                        </p:attrNameLst>
                                      </p:cBhvr>
                                    </p:animRot>
                                  </p:childTnLst>
                                </p:cTn>
                              </p:par>
                            </p:childTnLst>
                          </p:cTn>
                        </p:par>
                        <p:par>
                          <p:cTn id="59" fill="hold">
                            <p:stCondLst>
                              <p:cond delay="500"/>
                            </p:stCondLst>
                            <p:childTnLst>
                              <p:par>
                                <p:cTn id="60" presetID="1" presetClass="emph" presetSubtype="2" fill="hold" nodeType="afterEffect">
                                  <p:stCondLst>
                                    <p:cond delay="0"/>
                                  </p:stCondLst>
                                  <p:childTnLst>
                                    <p:animClr clrSpc="rgb" dir="cw">
                                      <p:cBhvr>
                                        <p:cTn id="61" dur="500" fill="hold"/>
                                        <p:tgtEl>
                                          <p:spTgt spid="17"/>
                                        </p:tgtEl>
                                        <p:attrNameLst>
                                          <p:attrName>fillcolor</p:attrName>
                                        </p:attrNameLst>
                                      </p:cBhvr>
                                      <p:to>
                                        <a:srgbClr val="829975"/>
                                      </p:to>
                                    </p:animClr>
                                    <p:set>
                                      <p:cBhvr>
                                        <p:cTn id="62" dur="500" fill="hold"/>
                                        <p:tgtEl>
                                          <p:spTgt spid="17"/>
                                        </p:tgtEl>
                                        <p:attrNameLst>
                                          <p:attrName>fill.type</p:attrName>
                                        </p:attrNameLst>
                                      </p:cBhvr>
                                      <p:to>
                                        <p:strVal val="solid"/>
                                      </p:to>
                                    </p:set>
                                    <p:set>
                                      <p:cBhvr>
                                        <p:cTn id="63" dur="500" fill="hold"/>
                                        <p:tgtEl>
                                          <p:spTgt spid="17"/>
                                        </p:tgtEl>
                                        <p:attrNameLst>
                                          <p:attrName>fill.on</p:attrName>
                                        </p:attrNameLst>
                                      </p:cBhvr>
                                      <p:to>
                                        <p:strVal val="true"/>
                                      </p:to>
                                    </p:set>
                                  </p:childTnLst>
                                </p:cTn>
                              </p:par>
                              <p:par>
                                <p:cTn id="64" presetID="10"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8" presetClass="emph" presetSubtype="0" fill="hold" nodeType="clickEffect">
                                  <p:stCondLst>
                                    <p:cond delay="0"/>
                                  </p:stCondLst>
                                  <p:childTnLst>
                                    <p:animRot by="1320000">
                                      <p:cBhvr>
                                        <p:cTn id="82" dur="500" fill="hold"/>
                                        <p:tgtEl>
                                          <p:spTgt spid="2"/>
                                        </p:tgtEl>
                                        <p:attrNameLst>
                                          <p:attrName>r</p:attrName>
                                        </p:attrNameLst>
                                      </p:cBhvr>
                                    </p:animRot>
                                  </p:childTnLst>
                                </p:cTn>
                              </p:par>
                            </p:childTnLst>
                          </p:cTn>
                        </p:par>
                        <p:par>
                          <p:cTn id="83" fill="hold">
                            <p:stCondLst>
                              <p:cond delay="500"/>
                            </p:stCondLst>
                            <p:childTnLst>
                              <p:par>
                                <p:cTn id="84" presetID="1" presetClass="emph" presetSubtype="2" fill="hold" nodeType="afterEffect">
                                  <p:stCondLst>
                                    <p:cond delay="0"/>
                                  </p:stCondLst>
                                  <p:childTnLst>
                                    <p:animClr clrSpc="rgb" dir="cw">
                                      <p:cBhvr>
                                        <p:cTn id="85" dur="500" fill="hold"/>
                                        <p:tgtEl>
                                          <p:spTgt spid="18"/>
                                        </p:tgtEl>
                                        <p:attrNameLst>
                                          <p:attrName>fillcolor</p:attrName>
                                        </p:attrNameLst>
                                      </p:cBhvr>
                                      <p:to>
                                        <a:srgbClr val="829975"/>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par>
                                <p:cTn id="88" presetID="10"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08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8" presetClass="emph" presetSubtype="0" fill="hold" nodeType="clickEffect">
                                  <p:stCondLst>
                                    <p:cond delay="0"/>
                                  </p:stCondLst>
                                  <p:childTnLst>
                                    <p:animRot by="1320000">
                                      <p:cBhvr>
                                        <p:cTn id="110" dur="600" fill="hold"/>
                                        <p:tgtEl>
                                          <p:spTgt spid="2"/>
                                        </p:tgtEl>
                                        <p:attrNameLst>
                                          <p:attrName>r</p:attrName>
                                        </p:attrNameLst>
                                      </p:cBhvr>
                                    </p:animRot>
                                  </p:childTnLst>
                                </p:cTn>
                              </p:par>
                            </p:childTnLst>
                          </p:cTn>
                        </p:par>
                        <p:par>
                          <p:cTn id="111" fill="hold">
                            <p:stCondLst>
                              <p:cond delay="600"/>
                            </p:stCondLst>
                            <p:childTnLst>
                              <p:par>
                                <p:cTn id="112" presetID="1" presetClass="emph" presetSubtype="2" fill="hold" nodeType="afterEffect">
                                  <p:stCondLst>
                                    <p:cond delay="0"/>
                                  </p:stCondLst>
                                  <p:childTnLst>
                                    <p:animClr clrSpc="rgb" dir="cw">
                                      <p:cBhvr>
                                        <p:cTn id="113" dur="500" fill="hold"/>
                                        <p:tgtEl>
                                          <p:spTgt spid="23"/>
                                        </p:tgtEl>
                                        <p:attrNameLst>
                                          <p:attrName>fillcolor</p:attrName>
                                        </p:attrNameLst>
                                      </p:cBhvr>
                                      <p:to>
                                        <a:srgbClr val="829975"/>
                                      </p:to>
                                    </p:animClr>
                                    <p:set>
                                      <p:cBhvr>
                                        <p:cTn id="114" dur="500" fill="hold"/>
                                        <p:tgtEl>
                                          <p:spTgt spid="23"/>
                                        </p:tgtEl>
                                        <p:attrNameLst>
                                          <p:attrName>fill.type</p:attrName>
                                        </p:attrNameLst>
                                      </p:cBhvr>
                                      <p:to>
                                        <p:strVal val="solid"/>
                                      </p:to>
                                    </p:set>
                                    <p:set>
                                      <p:cBhvr>
                                        <p:cTn id="115" dur="500" fill="hold"/>
                                        <p:tgtEl>
                                          <p:spTgt spid="23"/>
                                        </p:tgtEl>
                                        <p:attrNameLst>
                                          <p:attrName>fill.on</p:attrName>
                                        </p:attrNameLst>
                                      </p:cBhvr>
                                      <p:to>
                                        <p:strVal val="true"/>
                                      </p:to>
                                    </p:set>
                                  </p:childTnLst>
                                </p:cTn>
                              </p:par>
                              <p:par>
                                <p:cTn id="116" presetID="10" presetClass="entr" presetSubtype="0" fill="hold" grpId="0" nodeType="withEffect">
                                  <p:stCondLst>
                                    <p:cond delay="100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22" grpId="0"/>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2314436" y="7502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5733980" y="7579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875552" y="765747"/>
            <a:ext cx="200629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4070689181"/>
              </p:ext>
            </p:extLst>
          </p:nvPr>
        </p:nvGraphicFramePr>
        <p:xfrm>
          <a:off x="528983" y="1087959"/>
          <a:ext cx="3570906" cy="4527639"/>
        </p:xfrm>
        <a:graphic>
          <a:graphicData uri="http://schemas.openxmlformats.org/presentationml/2006/ole">
            <mc:AlternateContent xmlns:mc="http://schemas.openxmlformats.org/markup-compatibility/2006">
              <mc:Choice xmlns:v="urn:schemas-microsoft-com:vml" Requires="v">
                <p:oleObj spid="_x0000_s24595" name="Visio" r:id="rId6" imgW="5695782" imgH="5962836" progId="Visio.Drawing.15">
                  <p:embed/>
                </p:oleObj>
              </mc:Choice>
              <mc:Fallback>
                <p:oleObj name="Visio" r:id="rId6" imgW="5695782" imgH="5962836"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983" y="1087959"/>
                        <a:ext cx="3570906" cy="4527639"/>
                      </a:xfrm>
                      <a:prstGeom prst="rect">
                        <a:avLst/>
                      </a:prstGeom>
                      <a:noFill/>
                    </p:spPr>
                  </p:pic>
                </p:oleObj>
              </mc:Fallback>
            </mc:AlternateContent>
          </a:graphicData>
        </a:graphic>
      </p:graphicFrame>
      <p:grpSp>
        <p:nvGrpSpPr>
          <p:cNvPr id="9" name="Grupo 8"/>
          <p:cNvGrpSpPr/>
          <p:nvPr/>
        </p:nvGrpSpPr>
        <p:grpSpPr>
          <a:xfrm>
            <a:off x="4692966" y="2178856"/>
            <a:ext cx="5829260" cy="3148517"/>
            <a:chOff x="4168066" y="1988820"/>
            <a:chExt cx="4702810" cy="2293179"/>
          </a:xfrm>
        </p:grpSpPr>
        <p:grpSp>
          <p:nvGrpSpPr>
            <p:cNvPr id="22" name="Grupo 21"/>
            <p:cNvGrpSpPr/>
            <p:nvPr/>
          </p:nvGrpSpPr>
          <p:grpSpPr>
            <a:xfrm>
              <a:off x="4168066" y="1988820"/>
              <a:ext cx="4702810" cy="2293179"/>
              <a:chOff x="0" y="0"/>
              <a:chExt cx="4702810" cy="2292350"/>
            </a:xfrm>
          </p:grpSpPr>
          <p:pic>
            <p:nvPicPr>
              <p:cNvPr id="24" name="Imagen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3200" y="0"/>
                <a:ext cx="1959610" cy="2292350"/>
              </a:xfrm>
              <a:prstGeom prst="rect">
                <a:avLst/>
              </a:prstGeom>
            </p:spPr>
          </p:pic>
          <p:pic>
            <p:nvPicPr>
              <p:cNvPr id="25" name="Imagen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927"/>
                <a:ext cx="2743200" cy="2007235"/>
              </a:xfrm>
              <a:prstGeom prst="rect">
                <a:avLst/>
              </a:prstGeom>
            </p:spPr>
          </p:pic>
        </p:grpSp>
        <p:sp>
          <p:nvSpPr>
            <p:cNvPr id="23" name="Rectángulo 22"/>
            <p:cNvSpPr/>
            <p:nvPr/>
          </p:nvSpPr>
          <p:spPr>
            <a:xfrm>
              <a:off x="7624371" y="3533929"/>
              <a:ext cx="415290" cy="110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26" name="Rectángulo 25"/>
          <p:cNvSpPr/>
          <p:nvPr/>
        </p:nvSpPr>
        <p:spPr>
          <a:xfrm>
            <a:off x="338843" y="193021"/>
            <a:ext cx="3705053" cy="461665"/>
          </a:xfrm>
          <a:prstGeom prst="rect">
            <a:avLst/>
          </a:prstGeom>
        </p:spPr>
        <p:txBody>
          <a:bodyPr wrap="non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PRUEBAS DE TRANSMISIÓN</a:t>
            </a:r>
            <a:endParaRPr lang="es-EC" sz="2400" dirty="0"/>
          </a:p>
        </p:txBody>
      </p:sp>
    </p:spTree>
    <p:extLst>
      <p:ext uri="{BB962C8B-B14F-4D97-AF65-F5344CB8AC3E}">
        <p14:creationId xmlns:p14="http://schemas.microsoft.com/office/powerpoint/2010/main" val="3542669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pic>
        <p:nvPicPr>
          <p:cNvPr id="9" name="Imagen 8"/>
          <p:cNvPicPr/>
          <p:nvPr/>
        </p:nvPicPr>
        <p:blipFill>
          <a:blip r:embed="rId4"/>
          <a:stretch>
            <a:fillRect/>
          </a:stretch>
        </p:blipFill>
        <p:spPr>
          <a:xfrm>
            <a:off x="652855" y="1539831"/>
            <a:ext cx="4865121" cy="3648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p:nvPr/>
        </p:nvPicPr>
        <p:blipFill>
          <a:blip r:embed="rId5"/>
          <a:stretch>
            <a:fillRect/>
          </a:stretch>
        </p:blipFill>
        <p:spPr>
          <a:xfrm>
            <a:off x="5769042" y="1539831"/>
            <a:ext cx="5394276" cy="3723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a:spLocks noChangeArrowheads="1"/>
          </p:cNvSpPr>
          <p:nvPr/>
        </p:nvSpPr>
        <p:spPr bwMode="auto">
          <a:xfrm>
            <a:off x="2314436" y="7502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5733980" y="7579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ángulo 15"/>
          <p:cNvSpPr/>
          <p:nvPr/>
        </p:nvSpPr>
        <p:spPr>
          <a:xfrm>
            <a:off x="338843" y="193021"/>
            <a:ext cx="3705053" cy="461665"/>
          </a:xfrm>
          <a:prstGeom prst="rect">
            <a:avLst/>
          </a:prstGeom>
        </p:spPr>
        <p:txBody>
          <a:bodyPr wrap="none">
            <a:spAutoFit/>
          </a:bodyPr>
          <a:lstStyle/>
          <a:p>
            <a:r>
              <a:rPr lang="es-EC" sz="2400" b="1" dirty="0" smtClean="0">
                <a:latin typeface="Calibri" panose="020F0502020204030204" pitchFamily="34" charset="0"/>
                <a:ea typeface="Times New Roman" panose="02020603050405020304" pitchFamily="18" charset="0"/>
                <a:cs typeface="Arial" panose="020B0604020202020204" pitchFamily="34" charset="0"/>
              </a:rPr>
              <a:t>PRUEBAS DE TRANSMISIÓN</a:t>
            </a:r>
            <a:endParaRPr lang="es-EC" sz="2400" dirty="0"/>
          </a:p>
        </p:txBody>
      </p:sp>
    </p:spTree>
    <p:extLst>
      <p:ext uri="{BB962C8B-B14F-4D97-AF65-F5344CB8AC3E}">
        <p14:creationId xmlns:p14="http://schemas.microsoft.com/office/powerpoint/2010/main" val="3596629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6" name="Rectángulo 5"/>
          <p:cNvSpPr/>
          <p:nvPr/>
        </p:nvSpPr>
        <p:spPr>
          <a:xfrm>
            <a:off x="338843" y="193021"/>
            <a:ext cx="3631507" cy="461665"/>
          </a:xfrm>
          <a:prstGeom prst="rect">
            <a:avLst/>
          </a:prstGeom>
        </p:spPr>
        <p:txBody>
          <a:bodyPr wrap="none">
            <a:spAutoFit/>
          </a:bodyPr>
          <a:lstStyle/>
          <a:p>
            <a:pPr lvl="1"/>
            <a:r>
              <a:rPr lang="es-EC" sz="2400" b="1" dirty="0"/>
              <a:t>ESCENARIO DE PRUEBA</a:t>
            </a:r>
          </a:p>
        </p:txBody>
      </p:sp>
      <p:sp>
        <p:nvSpPr>
          <p:cNvPr id="12" name="Rectangle 2"/>
          <p:cNvSpPr>
            <a:spLocks noChangeArrowheads="1"/>
          </p:cNvSpPr>
          <p:nvPr/>
        </p:nvSpPr>
        <p:spPr bwMode="auto">
          <a:xfrm>
            <a:off x="1764966" y="1652228"/>
            <a:ext cx="175946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p:cNvSpPr>
            <a:spLocks noChangeArrowheads="1"/>
          </p:cNvSpPr>
          <p:nvPr/>
        </p:nvSpPr>
        <p:spPr bwMode="auto">
          <a:xfrm>
            <a:off x="-64094" y="49373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225286" y="948393"/>
            <a:ext cx="13808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3" name="Rectangle 4"/>
          <p:cNvSpPr>
            <a:spLocks noChangeArrowheads="1"/>
          </p:cNvSpPr>
          <p:nvPr/>
        </p:nvSpPr>
        <p:spPr bwMode="auto">
          <a:xfrm>
            <a:off x="5266911" y="48786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anose="020B0604020202020204" pitchFamily="34" charset="0"/>
              </a:rPr>
              <a:t/>
            </a:r>
            <a:br>
              <a:rPr kumimoji="0" lang="es-EC" altLang="es-EC" sz="1800" b="0" i="0" u="none" strike="noStrike" cap="none" normalizeH="0" baseline="0" smtClean="0">
                <a:ln>
                  <a:noFill/>
                </a:ln>
                <a:solidFill>
                  <a:schemeClr val="tx1"/>
                </a:solidFill>
                <a:effectLst/>
                <a:latin typeface="Arial" panose="020B0604020202020204" pitchFamily="34" charset="0"/>
              </a:rPr>
            </a:b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2314436" y="7502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5733980" y="7579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Gráfico 15"/>
          <p:cNvGraphicFramePr/>
          <p:nvPr>
            <p:extLst>
              <p:ext uri="{D42A27DB-BD31-4B8C-83A1-F6EECF244321}">
                <p14:modId xmlns:p14="http://schemas.microsoft.com/office/powerpoint/2010/main" val="1759310781"/>
              </p:ext>
            </p:extLst>
          </p:nvPr>
        </p:nvGraphicFramePr>
        <p:xfrm>
          <a:off x="457200" y="1873834"/>
          <a:ext cx="5156200" cy="34601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áfico 16"/>
          <p:cNvGraphicFramePr/>
          <p:nvPr>
            <p:extLst>
              <p:ext uri="{D42A27DB-BD31-4B8C-83A1-F6EECF244321}">
                <p14:modId xmlns:p14="http://schemas.microsoft.com/office/powerpoint/2010/main" val="783348109"/>
              </p:ext>
            </p:extLst>
          </p:nvPr>
        </p:nvGraphicFramePr>
        <p:xfrm>
          <a:off x="6248400" y="1888361"/>
          <a:ext cx="4779327" cy="34456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5336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7" name="Título 6"/>
          <p:cNvSpPr>
            <a:spLocks noGrp="1"/>
          </p:cNvSpPr>
          <p:nvPr>
            <p:ph type="title"/>
          </p:nvPr>
        </p:nvSpPr>
        <p:spPr>
          <a:xfrm>
            <a:off x="573157" y="59170"/>
            <a:ext cx="105156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CONCLUSIONES</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715617" y="1305342"/>
            <a:ext cx="10747513" cy="2585323"/>
          </a:xfrm>
          <a:prstGeom prst="rect">
            <a:avLst/>
          </a:prstGeom>
        </p:spPr>
        <p:txBody>
          <a:bodyPr wrap="square">
            <a:spAutoFit/>
          </a:bodyPr>
          <a:lstStyle/>
          <a:p>
            <a:pPr marL="342900" lvl="0" indent="-342900" algn="just">
              <a:lnSpc>
                <a:spcPct val="150000"/>
              </a:lnSpc>
              <a:spcAft>
                <a:spcPts val="1000"/>
              </a:spcAft>
              <a:buFont typeface="Wingdings" panose="05000000000000000000" pitchFamily="2" charset="2"/>
              <a:buChar char="q"/>
            </a:pPr>
            <a:r>
              <a:rPr lang="es-EC" dirty="0" smtClean="0">
                <a:latin typeface="Arial" panose="020B0604020202020204" pitchFamily="34" charset="0"/>
                <a:ea typeface="Times New Roman" panose="02020603050405020304" pitchFamily="18" charset="0"/>
                <a:cs typeface="Times New Roman" panose="02020603050405020304" pitchFamily="18" charset="0"/>
              </a:rPr>
              <a:t>La </a:t>
            </a:r>
            <a:r>
              <a:rPr lang="es-EC" dirty="0">
                <a:latin typeface="Arial" panose="020B0604020202020204" pitchFamily="34" charset="0"/>
                <a:ea typeface="Times New Roman" panose="02020603050405020304" pitchFamily="18" charset="0"/>
                <a:cs typeface="Times New Roman" panose="02020603050405020304" pitchFamily="18" charset="0"/>
              </a:rPr>
              <a:t>documentación generada presenta un material adecuado para dictar un curso avanzado de manejo del flujo de transporte utilizado en  Televisión Digital, donde no solo de analiza  especificaciones generales, sino que se tiene un enfoque práctico y técnico,  que permite a estudiantes brindar soluciones y propuestas para la realización de proyectos de TVD en el campo laboral, siendo partícipes en la fabricación de equipos multiplexadores, decodificadores entre otros, sin limitarse a ser usuarios.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655569" y="3961949"/>
            <a:ext cx="10747513" cy="2585323"/>
          </a:xfrm>
          <a:prstGeom prst="rect">
            <a:avLst/>
          </a:prstGeom>
        </p:spPr>
        <p:txBody>
          <a:bodyPr wrap="square">
            <a:spAutoFit/>
          </a:bodyPr>
          <a:lstStyle/>
          <a:p>
            <a:pPr marL="342900" lvl="0" indent="-342900" algn="just">
              <a:lnSpc>
                <a:spcPct val="150000"/>
              </a:lnSpc>
              <a:spcAft>
                <a:spcPts val="1000"/>
              </a:spcAft>
              <a:buFont typeface="Wingdings" panose="05000000000000000000" pitchFamily="2" charset="2"/>
              <a:buChar char="q"/>
            </a:pPr>
            <a:r>
              <a:rPr lang="es-EC" dirty="0">
                <a:latin typeface="Arial" panose="020B0604020202020204" pitchFamily="34" charset="0"/>
                <a:ea typeface="Times New Roman" panose="02020603050405020304" pitchFamily="18" charset="0"/>
                <a:cs typeface="Times New Roman" panose="02020603050405020304" pitchFamily="18" charset="0"/>
              </a:rPr>
              <a:t>Las guías de práctica están distribuidas en 7, las cuales comprenden temas desde la adaptación de un archivo audiovisual, modificando parámetros de audio y video, llevándoles a formatos que se ajustan a requerimientos de un estándar es específico, en este caso se expone a ISBD-Tb,  hasta la manipulación de sus paquetes en los cuales se varía la información de cabeceras y Tablas PSI/SI, restructurando campos de CRC-32 de tal forma que no se altera su reproducción normal, posibilitando realizar multiprogramación, e insertar información adicional referente a servicios.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350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7" name="Título 6"/>
          <p:cNvSpPr>
            <a:spLocks noGrp="1"/>
          </p:cNvSpPr>
          <p:nvPr>
            <p:ph type="title"/>
          </p:nvPr>
        </p:nvSpPr>
        <p:spPr>
          <a:xfrm>
            <a:off x="573157" y="59170"/>
            <a:ext cx="105156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CONCLUSIONES</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655569" y="3961949"/>
            <a:ext cx="10747513" cy="423449"/>
          </a:xfrm>
          <a:prstGeom prst="rect">
            <a:avLst/>
          </a:prstGeom>
        </p:spPr>
        <p:txBody>
          <a:bodyPr wrap="square">
            <a:spAutoFit/>
          </a:bodyPr>
          <a:lstStyle/>
          <a:p>
            <a:pPr marL="342900" lvl="0" indent="-342900" algn="just">
              <a:lnSpc>
                <a:spcPct val="150000"/>
              </a:lnSpc>
              <a:spcAft>
                <a:spcPts val="1000"/>
              </a:spcAft>
              <a:buFont typeface="Symbol" panose="05050102010706020507" pitchFamily="18" charset="2"/>
              <a:buChar char=""/>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1249251" y="1096295"/>
            <a:ext cx="9839506" cy="1754326"/>
          </a:xfrm>
          <a:prstGeom prst="rect">
            <a:avLst/>
          </a:prstGeom>
        </p:spPr>
        <p:txBody>
          <a:bodyPr wrap="square">
            <a:spAutoFit/>
          </a:bodyPr>
          <a:lstStyle/>
          <a:p>
            <a:pPr marL="285750" lvl="0" indent="-285750" algn="just">
              <a:lnSpc>
                <a:spcPct val="150000"/>
              </a:lnSpc>
              <a:spcAft>
                <a:spcPts val="1000"/>
              </a:spcAft>
              <a:buFont typeface="Wingdings" panose="05000000000000000000" pitchFamily="2" charset="2"/>
              <a:buChar char="q"/>
            </a:pPr>
            <a:r>
              <a:rPr lang="es-EC" dirty="0">
                <a:latin typeface="Arial" panose="020B0604020202020204" pitchFamily="34" charset="0"/>
                <a:ea typeface="Times New Roman" panose="02020603050405020304" pitchFamily="18" charset="0"/>
                <a:cs typeface="Times New Roman" panose="02020603050405020304" pitchFamily="18" charset="0"/>
              </a:rPr>
              <a:t>Los esquemas referentes a estructura de datos de las guías prácticas no tienen por objeto evitar el uso de las normas técnicas del estándar ISDB–Tb, por el contrario es un nexo importante para interpretar la documentación técnica presentada, donde se encuentra un detalle completo, que por sí solo resultaría más complejo.</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1133341" y="3191542"/>
            <a:ext cx="10071326" cy="2585323"/>
          </a:xfrm>
          <a:prstGeom prst="rect">
            <a:avLst/>
          </a:prstGeom>
        </p:spPr>
        <p:txBody>
          <a:bodyPr wrap="square">
            <a:spAutoFit/>
          </a:bodyPr>
          <a:lstStyle/>
          <a:p>
            <a:pPr marL="342900" lvl="0" indent="-342900" algn="just">
              <a:lnSpc>
                <a:spcPct val="150000"/>
              </a:lnSpc>
              <a:spcAft>
                <a:spcPts val="1000"/>
              </a:spcAft>
              <a:buFont typeface="Wingdings" panose="05000000000000000000" pitchFamily="2" charset="2"/>
              <a:buChar char="q"/>
            </a:pPr>
            <a:r>
              <a:rPr lang="es-EC" dirty="0">
                <a:latin typeface="Arial" panose="020B0604020202020204" pitchFamily="34" charset="0"/>
                <a:ea typeface="Times New Roman" panose="02020603050405020304" pitchFamily="18" charset="0"/>
                <a:cs typeface="Times New Roman" panose="02020603050405020304" pitchFamily="18" charset="0"/>
              </a:rPr>
              <a:t>El flujo TS establecido por MPEG-2 es el utilizado en todos los estándares existentes de TVD, es por ello que las guías del presente trabajo no están limitadas al análisis exclusivo de  ISDBT-Tb, pueden ser adaptadas, ajustándose a los requerimientos de cada uno, donde se diferencian principalmente  en los </a:t>
            </a:r>
            <a:r>
              <a:rPr lang="es-EC" dirty="0" err="1">
                <a:latin typeface="Arial" panose="020B0604020202020204" pitchFamily="34" charset="0"/>
                <a:ea typeface="Times New Roman" panose="02020603050405020304" pitchFamily="18" charset="0"/>
                <a:cs typeface="Times New Roman" panose="02020603050405020304" pitchFamily="18" charset="0"/>
              </a:rPr>
              <a:t>códecs</a:t>
            </a:r>
            <a:r>
              <a:rPr lang="es-EC" dirty="0">
                <a:latin typeface="Arial" panose="020B0604020202020204" pitchFamily="34" charset="0"/>
                <a:ea typeface="Times New Roman" panose="02020603050405020304" pitchFamily="18" charset="0"/>
                <a:cs typeface="Times New Roman" panose="02020603050405020304" pitchFamily="18" charset="0"/>
              </a:rPr>
              <a:t> empleados, las técnicas de modulación y forma de transmisión. Así lo empleado en programación a través de MATLAB para modificar tablas y contenido del TS se mantiene.</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638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3717" y="14536"/>
            <a:ext cx="12298018" cy="755374"/>
          </a:xfrm>
          <a:prstGeom prst="rect">
            <a:avLst/>
          </a:prstGeom>
          <a:noFill/>
          <a:ln>
            <a:noFill/>
          </a:ln>
        </p:spPr>
      </p:pic>
      <p:sp>
        <p:nvSpPr>
          <p:cNvPr id="7" name="Título 6"/>
          <p:cNvSpPr>
            <a:spLocks noGrp="1"/>
          </p:cNvSpPr>
          <p:nvPr>
            <p:ph type="title"/>
          </p:nvPr>
        </p:nvSpPr>
        <p:spPr>
          <a:xfrm>
            <a:off x="573157" y="59170"/>
            <a:ext cx="105156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CONCLUSIONES</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655569" y="3961949"/>
            <a:ext cx="10747513" cy="423449"/>
          </a:xfrm>
          <a:prstGeom prst="rect">
            <a:avLst/>
          </a:prstGeom>
        </p:spPr>
        <p:txBody>
          <a:bodyPr wrap="square">
            <a:spAutoFit/>
          </a:bodyPr>
          <a:lstStyle/>
          <a:p>
            <a:pPr marL="342900" lvl="0" indent="-342900" algn="just">
              <a:lnSpc>
                <a:spcPct val="150000"/>
              </a:lnSpc>
              <a:spcAft>
                <a:spcPts val="1000"/>
              </a:spcAft>
              <a:buFont typeface="Symbol" panose="05050102010706020507" pitchFamily="18" charset="2"/>
              <a:buChar char=""/>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795294" y="1671001"/>
            <a:ext cx="10071326" cy="1798185"/>
          </a:xfrm>
          <a:prstGeom prst="rect">
            <a:avLst/>
          </a:prstGeom>
        </p:spPr>
        <p:txBody>
          <a:bodyPr wrap="square">
            <a:spAutoFit/>
          </a:bodyPr>
          <a:lstStyle/>
          <a:p>
            <a:pPr marL="342900" lvl="0" indent="-342900" algn="just">
              <a:lnSpc>
                <a:spcPct val="150000"/>
              </a:lnSpc>
              <a:spcAft>
                <a:spcPts val="1000"/>
              </a:spcAft>
              <a:buFont typeface="Wingdings" panose="05000000000000000000" pitchFamily="2" charset="2"/>
              <a:buChar char="q"/>
            </a:pPr>
            <a:r>
              <a:rPr lang="es-EC" dirty="0">
                <a:latin typeface="Arial" panose="020B0604020202020204" pitchFamily="34" charset="0"/>
                <a:ea typeface="Times New Roman" panose="02020603050405020304" pitchFamily="18" charset="0"/>
                <a:cs typeface="Times New Roman" panose="02020603050405020304" pitchFamily="18" charset="0"/>
              </a:rPr>
              <a:t>El escenario de prueba realizado ha permitido medir el impacto de aceptación, el alcance de competencias esperadas y realizar ciertas modificaciones enfocadas aclarar  enunciados de actividades, sentencias de programación y estructura de datos</a:t>
            </a:r>
            <a:r>
              <a:rPr lang="es-EC"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gn="just">
              <a:lnSpc>
                <a:spcPct val="150000"/>
              </a:lnSpc>
              <a:spcAft>
                <a:spcPts val="1000"/>
              </a:spcAft>
              <a:buFont typeface="Symbol" panose="05050102010706020507" pitchFamily="18" charset="2"/>
              <a:buChar char=""/>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ángulo 11"/>
          <p:cNvSpPr/>
          <p:nvPr/>
        </p:nvSpPr>
        <p:spPr>
          <a:xfrm>
            <a:off x="795294" y="3453375"/>
            <a:ext cx="10174310" cy="1754326"/>
          </a:xfrm>
          <a:prstGeom prst="rect">
            <a:avLst/>
          </a:prstGeom>
        </p:spPr>
        <p:txBody>
          <a:bodyPr wrap="square">
            <a:spAutoFit/>
          </a:bodyPr>
          <a:lstStyle/>
          <a:p>
            <a:pPr marL="342900" lvl="0" indent="-342900" algn="just">
              <a:lnSpc>
                <a:spcPct val="150000"/>
              </a:lnSpc>
              <a:spcAft>
                <a:spcPts val="1000"/>
              </a:spcAft>
              <a:buFont typeface="Wingdings" panose="05000000000000000000" pitchFamily="2" charset="2"/>
              <a:buChar char="q"/>
            </a:pPr>
            <a:r>
              <a:rPr lang="es-EC" dirty="0">
                <a:latin typeface="Arial" panose="020B0604020202020204" pitchFamily="34" charset="0"/>
                <a:ea typeface="Times New Roman" panose="02020603050405020304" pitchFamily="18" charset="0"/>
                <a:cs typeface="Times New Roman" panose="02020603050405020304" pitchFamily="18" charset="0"/>
              </a:rPr>
              <a:t>El presente trabajo de investigación es un aporte significativo para grupo de investigación </a:t>
            </a:r>
            <a:r>
              <a:rPr lang="es-EC" dirty="0" err="1">
                <a:latin typeface="Arial" panose="020B0604020202020204" pitchFamily="34" charset="0"/>
                <a:ea typeface="Times New Roman" panose="02020603050405020304" pitchFamily="18" charset="0"/>
                <a:cs typeface="Times New Roman" panose="02020603050405020304" pitchFamily="18" charset="0"/>
              </a:rPr>
              <a:t>Wicom</a:t>
            </a:r>
            <a:r>
              <a:rPr lang="es-EC" dirty="0">
                <a:latin typeface="Arial" panose="020B0604020202020204" pitchFamily="34" charset="0"/>
                <a:ea typeface="Times New Roman" panose="02020603050405020304" pitchFamily="18" charset="0"/>
                <a:cs typeface="Times New Roman" panose="02020603050405020304" pitchFamily="18" charset="0"/>
              </a:rPr>
              <a:t>/ESPETV y en si a la Universidad, permitiendo que nuevos desarrolladores e investigadores se capaciten y generen soluciones cada vez más avanzadas en el campo de TVD.</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361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3717" y="14536"/>
            <a:ext cx="12298018" cy="755374"/>
          </a:xfrm>
          <a:prstGeom prst="rect">
            <a:avLst/>
          </a:prstGeom>
          <a:noFill/>
          <a:ln>
            <a:noFill/>
          </a:ln>
        </p:spPr>
      </p:pic>
      <p:sp>
        <p:nvSpPr>
          <p:cNvPr id="7" name="Título 6"/>
          <p:cNvSpPr>
            <a:spLocks noGrp="1"/>
          </p:cNvSpPr>
          <p:nvPr>
            <p:ph type="title"/>
          </p:nvPr>
        </p:nvSpPr>
        <p:spPr>
          <a:xfrm>
            <a:off x="573157" y="59170"/>
            <a:ext cx="105156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RECOMENDACIONES</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655569" y="3961949"/>
            <a:ext cx="10747513" cy="423449"/>
          </a:xfrm>
          <a:prstGeom prst="rect">
            <a:avLst/>
          </a:prstGeom>
        </p:spPr>
        <p:txBody>
          <a:bodyPr wrap="square">
            <a:spAutoFit/>
          </a:bodyPr>
          <a:lstStyle/>
          <a:p>
            <a:pPr marL="342900" lvl="0" indent="-342900" algn="just">
              <a:lnSpc>
                <a:spcPct val="150000"/>
              </a:lnSpc>
              <a:spcAft>
                <a:spcPts val="1000"/>
              </a:spcAft>
              <a:buFont typeface="Symbol" panose="05050102010706020507" pitchFamily="18" charset="2"/>
              <a:buChar char=""/>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795294" y="1671001"/>
            <a:ext cx="10071326" cy="1708160"/>
          </a:xfrm>
          <a:prstGeom prst="rect">
            <a:avLst/>
          </a:prstGeom>
        </p:spPr>
        <p:txBody>
          <a:bodyPr wrap="square">
            <a:spAutoFit/>
          </a:bodyPr>
          <a:lstStyle/>
          <a:p>
            <a:pPr marL="285750" lvl="0" indent="-285750">
              <a:lnSpc>
                <a:spcPct val="150000"/>
              </a:lnSpc>
              <a:buFont typeface="Wingdings" panose="05000000000000000000" pitchFamily="2" charset="2"/>
              <a:buChar char="q"/>
            </a:pPr>
            <a:r>
              <a:rPr lang="es-EC" dirty="0">
                <a:latin typeface="Arial" panose="020B0604020202020204" pitchFamily="34" charset="0"/>
                <a:ea typeface="Times New Roman" panose="02020603050405020304" pitchFamily="18" charset="0"/>
                <a:cs typeface="Times New Roman" panose="02020603050405020304" pitchFamily="18" charset="0"/>
              </a:rPr>
              <a:t>Es importante diferenciar el flujo de transporte MPEG-2 TS del flujo de radiodifusión BTS pues en referencias varios autores llegan  confundir los términos al hablar exclusivamente de  Flujo TS, creando cierta confusión al estudiante.</a:t>
            </a:r>
          </a:p>
          <a:p>
            <a:pPr marL="342900" lvl="0" indent="-342900" algn="just">
              <a:lnSpc>
                <a:spcPct val="150000"/>
              </a:lnSpc>
              <a:spcAft>
                <a:spcPts val="1000"/>
              </a:spcAft>
              <a:buFont typeface="Symbol" panose="05050102010706020507" pitchFamily="18" charset="2"/>
              <a:buChar char=""/>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ángulo 11"/>
          <p:cNvSpPr/>
          <p:nvPr/>
        </p:nvSpPr>
        <p:spPr>
          <a:xfrm>
            <a:off x="795294" y="3379161"/>
            <a:ext cx="10174310" cy="2534027"/>
          </a:xfrm>
          <a:prstGeom prst="rect">
            <a:avLst/>
          </a:prstGeom>
        </p:spPr>
        <p:txBody>
          <a:bodyPr wrap="square">
            <a:spAutoFit/>
          </a:bodyPr>
          <a:lstStyle/>
          <a:p>
            <a:pPr marL="285750" lvl="0" indent="-285750" algn="just">
              <a:lnSpc>
                <a:spcPct val="150000"/>
              </a:lnSpc>
              <a:buFont typeface="Wingdings" panose="05000000000000000000" pitchFamily="2" charset="2"/>
              <a:buChar char="q"/>
            </a:pPr>
            <a:r>
              <a:rPr lang="es-EC" dirty="0">
                <a:latin typeface="Arial" panose="020B0604020202020204" pitchFamily="34" charset="0"/>
                <a:ea typeface="Times New Roman" panose="02020603050405020304" pitchFamily="18" charset="0"/>
                <a:cs typeface="Times New Roman" panose="02020603050405020304" pitchFamily="18" charset="0"/>
              </a:rPr>
              <a:t>La utilidad de software FFmpeg presenta versiones disponibles ya compiladas para  Windows, muchas de ellas no presentan habilitado la librería  </a:t>
            </a:r>
            <a:r>
              <a:rPr lang="es-EC" dirty="0" err="1">
                <a:latin typeface="Arial" panose="020B0604020202020204" pitchFamily="34" charset="0"/>
                <a:ea typeface="Times New Roman" panose="02020603050405020304" pitchFamily="18" charset="0"/>
                <a:cs typeface="Times New Roman" panose="02020603050405020304" pitchFamily="18" charset="0"/>
              </a:rPr>
              <a:t>Libfaac</a:t>
            </a:r>
            <a:r>
              <a:rPr lang="es-EC" dirty="0">
                <a:latin typeface="Arial" panose="020B0604020202020204" pitchFamily="34" charset="0"/>
                <a:ea typeface="Times New Roman" panose="02020603050405020304" pitchFamily="18" charset="0"/>
                <a:cs typeface="Times New Roman" panose="02020603050405020304" pitchFamily="18" charset="0"/>
              </a:rPr>
              <a:t> al no ser GPL (General </a:t>
            </a:r>
            <a:r>
              <a:rPr lang="es-EC" dirty="0" err="1">
                <a:latin typeface="Arial" panose="020B0604020202020204" pitchFamily="34" charset="0"/>
                <a:ea typeface="Times New Roman" panose="02020603050405020304" pitchFamily="18" charset="0"/>
                <a:cs typeface="Times New Roman" panose="02020603050405020304" pitchFamily="18" charset="0"/>
              </a:rPr>
              <a:t>Public</a:t>
            </a:r>
            <a:r>
              <a:rPr lang="es-EC" dirty="0">
                <a:latin typeface="Arial" panose="020B0604020202020204" pitchFamily="34" charset="0"/>
                <a:ea typeface="Times New Roman" panose="02020603050405020304" pitchFamily="18" charset="0"/>
                <a:cs typeface="Times New Roman" panose="02020603050405020304" pitchFamily="18" charset="0"/>
              </a:rPr>
              <a:t> </a:t>
            </a:r>
            <a:r>
              <a:rPr lang="es-EC" dirty="0" err="1">
                <a:latin typeface="Arial" panose="020B0604020202020204" pitchFamily="34" charset="0"/>
                <a:ea typeface="Times New Roman" panose="02020603050405020304" pitchFamily="18" charset="0"/>
                <a:cs typeface="Times New Roman" panose="02020603050405020304" pitchFamily="18" charset="0"/>
              </a:rPr>
              <a:t>License</a:t>
            </a:r>
            <a:r>
              <a:rPr lang="es-EC" dirty="0">
                <a:latin typeface="Arial" panose="020B0604020202020204" pitchFamily="34" charset="0"/>
                <a:ea typeface="Times New Roman" panose="02020603050405020304" pitchFamily="18" charset="0"/>
                <a:cs typeface="Times New Roman" panose="02020603050405020304" pitchFamily="18" charset="0"/>
              </a:rPr>
              <a:t>), misma que es necesaria para ejecutar el códec de audio AAC, por ello como opción se debe utilizar un software adicional para compilar una esta librería.  Para los usuarios de Linux este problema es resuelto al utilizar durante la instalación el comando --</a:t>
            </a:r>
            <a:r>
              <a:rPr lang="es-EC" dirty="0" err="1">
                <a:latin typeface="Arial" panose="020B0604020202020204" pitchFamily="34" charset="0"/>
                <a:ea typeface="Times New Roman" panose="02020603050405020304" pitchFamily="18" charset="0"/>
                <a:cs typeface="Times New Roman" panose="02020603050405020304" pitchFamily="18" charset="0"/>
              </a:rPr>
              <a:t>enable-nonfree</a:t>
            </a:r>
            <a:r>
              <a:rPr lang="es-EC" dirty="0">
                <a:latin typeface="Arial" panose="020B0604020202020204" pitchFamily="34" charset="0"/>
                <a:ea typeface="Times New Roman" panose="02020603050405020304" pitchFamily="18" charset="0"/>
                <a:cs typeface="Times New Roman" panose="02020603050405020304" pitchFamily="18" charset="0"/>
              </a:rPr>
              <a:t> requerido para poder compilar el soporte de la librería.</a:t>
            </a:r>
          </a:p>
        </p:txBody>
      </p:sp>
    </p:spTree>
    <p:extLst>
      <p:ext uri="{BB962C8B-B14F-4D97-AF65-F5344CB8AC3E}">
        <p14:creationId xmlns:p14="http://schemas.microsoft.com/office/powerpoint/2010/main" val="35388376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3717" y="14536"/>
            <a:ext cx="12298018" cy="755374"/>
          </a:xfrm>
          <a:prstGeom prst="rect">
            <a:avLst/>
          </a:prstGeom>
          <a:noFill/>
          <a:ln>
            <a:noFill/>
          </a:ln>
        </p:spPr>
      </p:pic>
      <p:sp>
        <p:nvSpPr>
          <p:cNvPr id="7" name="Título 6"/>
          <p:cNvSpPr>
            <a:spLocks noGrp="1"/>
          </p:cNvSpPr>
          <p:nvPr>
            <p:ph type="title"/>
          </p:nvPr>
        </p:nvSpPr>
        <p:spPr>
          <a:xfrm>
            <a:off x="573157" y="59170"/>
            <a:ext cx="105156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RECOMENDACIONES</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655569" y="3961949"/>
            <a:ext cx="10747513" cy="423449"/>
          </a:xfrm>
          <a:prstGeom prst="rect">
            <a:avLst/>
          </a:prstGeom>
        </p:spPr>
        <p:txBody>
          <a:bodyPr wrap="square">
            <a:spAutoFit/>
          </a:bodyPr>
          <a:lstStyle/>
          <a:p>
            <a:pPr marL="342900" lvl="0" indent="-342900" algn="just">
              <a:lnSpc>
                <a:spcPct val="150000"/>
              </a:lnSpc>
              <a:spcAft>
                <a:spcPts val="1000"/>
              </a:spcAft>
              <a:buFont typeface="Symbol" panose="05050102010706020507" pitchFamily="18" charset="2"/>
              <a:buChar char=""/>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1039629" y="1277042"/>
            <a:ext cx="10071326" cy="4993931"/>
          </a:xfrm>
          <a:prstGeom prst="rect">
            <a:avLst/>
          </a:prstGeom>
        </p:spPr>
        <p:txBody>
          <a:bodyPr wrap="square">
            <a:spAutoFit/>
          </a:bodyPr>
          <a:lstStyle/>
          <a:p>
            <a:pPr marL="285750" lvl="0" indent="-285750">
              <a:lnSpc>
                <a:spcPct val="150000"/>
              </a:lnSpc>
              <a:buFont typeface="Wingdings" panose="05000000000000000000" pitchFamily="2" charset="2"/>
              <a:buChar char="q"/>
            </a:pPr>
            <a:r>
              <a:rPr lang="es-EC" dirty="0">
                <a:latin typeface="Arial" panose="020B0604020202020204" pitchFamily="34" charset="0"/>
                <a:cs typeface="Arial" panose="020B0604020202020204" pitchFamily="34" charset="0"/>
              </a:rPr>
              <a:t>Al momento de modificar tablas PSI/SI, se debe tener en cuenta los diferentes contadores de longitud, mismos que deben variar según lo realizado. </a:t>
            </a:r>
          </a:p>
          <a:p>
            <a:pPr>
              <a:lnSpc>
                <a:spcPct val="150000"/>
              </a:lnSpc>
            </a:pPr>
            <a:endParaRPr lang="es-EC" dirty="0">
              <a:latin typeface="Arial" panose="020B0604020202020204" pitchFamily="34" charset="0"/>
              <a:cs typeface="Arial" panose="020B0604020202020204" pitchFamily="34" charset="0"/>
            </a:endParaRPr>
          </a:p>
          <a:p>
            <a:pPr marL="285750" lvl="0" indent="-285750">
              <a:lnSpc>
                <a:spcPct val="150000"/>
              </a:lnSpc>
              <a:buFont typeface="Wingdings" panose="05000000000000000000" pitchFamily="2" charset="2"/>
              <a:buChar char="q"/>
            </a:pPr>
            <a:r>
              <a:rPr lang="es-EC" dirty="0">
                <a:latin typeface="Arial" panose="020B0604020202020204" pitchFamily="34" charset="0"/>
                <a:cs typeface="Arial" panose="020B0604020202020204" pitchFamily="34" charset="0"/>
              </a:rPr>
              <a:t>Complementar cualquier información del material de prácticas con las normas ABNTNBR 15602  y ABNTNBR 15603 establecidas en el estándar brasileño.</a:t>
            </a:r>
          </a:p>
          <a:p>
            <a:pPr marL="285750" indent="-285750">
              <a:lnSpc>
                <a:spcPct val="150000"/>
              </a:lnSpc>
              <a:buFont typeface="Wingdings" panose="05000000000000000000" pitchFamily="2" charset="2"/>
              <a:buChar char="q"/>
            </a:pPr>
            <a:endParaRPr lang="es-EC" dirty="0">
              <a:latin typeface="Arial" panose="020B0604020202020204" pitchFamily="34" charset="0"/>
              <a:cs typeface="Arial" panose="020B0604020202020204" pitchFamily="34" charset="0"/>
            </a:endParaRPr>
          </a:p>
          <a:p>
            <a:pPr marL="285750" lvl="0" indent="-285750" algn="just">
              <a:lnSpc>
                <a:spcPct val="150000"/>
              </a:lnSpc>
              <a:buFont typeface="Wingdings" panose="05000000000000000000" pitchFamily="2" charset="2"/>
              <a:buChar char="q"/>
            </a:pPr>
            <a:r>
              <a:rPr lang="es-EC" dirty="0">
                <a:latin typeface="Arial" panose="020B0604020202020204" pitchFamily="34" charset="0"/>
                <a:cs typeface="Arial" panose="020B0604020202020204" pitchFamily="34" charset="0"/>
              </a:rPr>
              <a:t>Como trabajo futuro se menciona la posibilidad de extender el manejo de flujo de tablas SI como NIT, así como generar un multiplexor para añadir aplicaciones de interactividad ya generadas. Es conveniente recalcar que aplicaciones de GINGA, pueden tener un grado de dificultad alto y ser muy completas sin embargo estarán limitadas al decodificador es por ello que se podría realizar un enfoque que generar decodificadores cada vez más completos. </a:t>
            </a:r>
          </a:p>
          <a:p>
            <a:pPr marL="342900" lvl="0" indent="-342900" algn="just">
              <a:lnSpc>
                <a:spcPct val="150000"/>
              </a:lnSpc>
              <a:spcAft>
                <a:spcPts val="1000"/>
              </a:spcAft>
              <a:buFont typeface="Symbol" panose="05050102010706020507" pitchFamily="18" charset="2"/>
              <a:buChar char=""/>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458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049149"/>
            <a:ext cx="6096000" cy="1477328"/>
          </a:xfrm>
          <a:prstGeom prst="rect">
            <a:avLst/>
          </a:prstGeom>
        </p:spPr>
        <p:txBody>
          <a:bodyPr>
            <a:spAutoFit/>
          </a:bodyPr>
          <a:lstStyle/>
          <a:p>
            <a:pPr marL="709295" algn="just">
              <a:lnSpc>
                <a:spcPct val="150000"/>
              </a:lnSpc>
              <a:spcAft>
                <a:spcPts val="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r>
              <a:rPr lang="es-EC" dirty="0" smtClean="0">
                <a:effectLst/>
                <a:latin typeface="Arial" panose="020B0604020202020204" pitchFamily="34" charset="0"/>
                <a:ea typeface="Times New Roman" panose="02020603050405020304" pitchFamily="18" charset="0"/>
              </a:rPr>
              <a:t/>
            </a:r>
            <a:br>
              <a:rPr lang="es-EC" dirty="0" smtClean="0">
                <a:effectLst/>
                <a:latin typeface="Arial" panose="020B0604020202020204" pitchFamily="34" charset="0"/>
                <a:ea typeface="Times New Roman" panose="02020603050405020304" pitchFamily="18" charset="0"/>
              </a:rPr>
            </a:br>
            <a:endParaRPr lang="es-EC" dirty="0"/>
          </a:p>
        </p:txBody>
      </p:sp>
      <p:pic>
        <p:nvPicPr>
          <p:cNvPr id="3" name="Imagen 2"/>
          <p:cNvPicPr>
            <a:picLocks noChangeAspect="1"/>
          </p:cNvPicPr>
          <p:nvPr/>
        </p:nvPicPr>
        <p:blipFill>
          <a:blip r:embed="rId3"/>
          <a:stretch>
            <a:fillRect/>
          </a:stretch>
        </p:blipFill>
        <p:spPr>
          <a:xfrm>
            <a:off x="-106018" y="0"/>
            <a:ext cx="12298018" cy="755374"/>
          </a:xfrm>
          <a:prstGeom prst="rect">
            <a:avLst/>
          </a:prstGeom>
          <a:noFill/>
          <a:ln>
            <a:noFill/>
          </a:ln>
        </p:spPr>
      </p:pic>
      <p:pic>
        <p:nvPicPr>
          <p:cNvPr id="4" name="Imagen 3"/>
          <p:cNvPicPr>
            <a:picLocks noChangeAspect="1"/>
          </p:cNvPicPr>
          <p:nvPr/>
        </p:nvPicPr>
        <p:blipFill>
          <a:blip r:embed="rId4"/>
          <a:stretch>
            <a:fillRect/>
          </a:stretch>
        </p:blipFill>
        <p:spPr>
          <a:xfrm>
            <a:off x="-106018" y="5806422"/>
            <a:ext cx="12298018" cy="1138895"/>
          </a:xfrm>
          <a:prstGeom prst="rect">
            <a:avLst/>
          </a:prstGeom>
          <a:ln>
            <a:noFill/>
          </a:ln>
          <a:effectLst>
            <a:outerShdw blurRad="190500" algn="tl" rotWithShape="0">
              <a:srgbClr val="000000">
                <a:alpha val="70000"/>
              </a:srgbClr>
            </a:outerShdw>
          </a:effectLst>
        </p:spPr>
      </p:pic>
      <p:pic>
        <p:nvPicPr>
          <p:cNvPr id="6" name="Picture 2" descr="http://nubedemariaoficial.com/wp-content/uploads/2014/11/gracia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957" y="1804523"/>
            <a:ext cx="78676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34062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6018" y="5678482"/>
            <a:ext cx="12298018" cy="1266836"/>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6" name="Marcador de contenido 5"/>
          <p:cNvSpPr>
            <a:spLocks noGrp="1"/>
          </p:cNvSpPr>
          <p:nvPr>
            <p:ph idx="1"/>
          </p:nvPr>
        </p:nvSpPr>
        <p:spPr>
          <a:xfrm>
            <a:off x="2165961" y="2371577"/>
            <a:ext cx="8045609" cy="1937992"/>
          </a:xfrm>
        </p:spPr>
        <p:txBody>
          <a:bodyPr/>
          <a:lstStyle/>
          <a:p>
            <a:pPr marL="0" indent="0" algn="just">
              <a:lnSpc>
                <a:spcPct val="150000"/>
              </a:lnSpc>
              <a:buNone/>
            </a:pPr>
            <a:r>
              <a:rPr lang="es-EC" sz="2000" dirty="0">
                <a:latin typeface="Arial" panose="020B0604020202020204" pitchFamily="34" charset="0"/>
                <a:cs typeface="Arial" panose="020B0604020202020204" pitchFamily="34" charset="0"/>
              </a:rPr>
              <a:t>Desarrollar guías de laboratorio  para la generación y manipulación del flujo de transporte de TV Digital  en base a una metodológica basada en competencias.</a:t>
            </a:r>
          </a:p>
          <a:p>
            <a:endParaRPr lang="es-EC" dirty="0"/>
          </a:p>
        </p:txBody>
      </p:sp>
      <p:sp>
        <p:nvSpPr>
          <p:cNvPr id="7" name="Título 6"/>
          <p:cNvSpPr>
            <a:spLocks noGrp="1"/>
          </p:cNvSpPr>
          <p:nvPr>
            <p:ph type="title"/>
          </p:nvPr>
        </p:nvSpPr>
        <p:spPr>
          <a:xfrm>
            <a:off x="785191" y="871426"/>
            <a:ext cx="105156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OBJETIVO GENERAL</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852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6018" y="5678482"/>
            <a:ext cx="12298018" cy="1266836"/>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13" name="Oval 14"/>
          <p:cNvSpPr/>
          <p:nvPr/>
        </p:nvSpPr>
        <p:spPr>
          <a:xfrm>
            <a:off x="990599" y="2220808"/>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4" name="Oval 15"/>
          <p:cNvSpPr/>
          <p:nvPr/>
        </p:nvSpPr>
        <p:spPr>
          <a:xfrm>
            <a:off x="990600" y="3477275"/>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5" name="Rectángulo 14"/>
          <p:cNvSpPr/>
          <p:nvPr/>
        </p:nvSpPr>
        <p:spPr>
          <a:xfrm>
            <a:off x="1823026" y="2136251"/>
            <a:ext cx="8261878" cy="923330"/>
          </a:xfrm>
          <a:prstGeom prst="rect">
            <a:avLst/>
          </a:prstGeom>
        </p:spPr>
        <p:txBody>
          <a:bodyPr wrap="square">
            <a:spAutoFit/>
          </a:bodyPr>
          <a:lstStyle/>
          <a:p>
            <a:pPr algn="just"/>
            <a:r>
              <a:rPr lang="es-EC" dirty="0">
                <a:latin typeface="Arial" panose="020B0604020202020204" pitchFamily="34" charset="0"/>
                <a:ea typeface="Times New Roman" panose="02020603050405020304" pitchFamily="18" charset="0"/>
                <a:cs typeface="Times New Roman" panose="02020603050405020304" pitchFamily="18" charset="0"/>
              </a:rPr>
              <a:t>Estructurar  guías de laboratorio para cursos de TV Digital avanzados, con un contenido puntual y eficaz que permita  afianzar los conocimientos del estudiante.</a:t>
            </a:r>
          </a:p>
        </p:txBody>
      </p:sp>
      <p:sp>
        <p:nvSpPr>
          <p:cNvPr id="16" name="Rectángulo 15"/>
          <p:cNvSpPr/>
          <p:nvPr/>
        </p:nvSpPr>
        <p:spPr>
          <a:xfrm>
            <a:off x="1823026" y="3438246"/>
            <a:ext cx="8870375" cy="463075"/>
          </a:xfrm>
          <a:prstGeom prst="rect">
            <a:avLst/>
          </a:prstGeom>
        </p:spPr>
        <p:txBody>
          <a:bodyPr wrap="square">
            <a:spAutoFit/>
          </a:bodyPr>
          <a:lstStyle/>
          <a:p>
            <a:pPr lvl="0" algn="just">
              <a:lnSpc>
                <a:spcPct val="150000"/>
              </a:lnSpc>
              <a:spcAft>
                <a:spcPts val="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Realizar una guía para el docente, donde consten todas las prácticas resueltas.</a:t>
            </a:r>
            <a:endParaRPr lang="es-EC"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1823026" y="997974"/>
            <a:ext cx="60960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OBJETIVOS ESPECÍFICOS</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15"/>
          <p:cNvSpPr/>
          <p:nvPr/>
        </p:nvSpPr>
        <p:spPr>
          <a:xfrm>
            <a:off x="990598" y="447817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0" name="Rectángulo 9"/>
          <p:cNvSpPr/>
          <p:nvPr/>
        </p:nvSpPr>
        <p:spPr>
          <a:xfrm>
            <a:off x="1823026" y="4347549"/>
            <a:ext cx="8870375" cy="923330"/>
          </a:xfrm>
          <a:prstGeom prst="rect">
            <a:avLst/>
          </a:prstGeom>
        </p:spPr>
        <p:txBody>
          <a:bodyPr wrap="square">
            <a:spAutoFit/>
          </a:bodyPr>
          <a:lstStyle/>
          <a:p>
            <a:pPr lvl="0" algn="just">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Elaborar el procedimiento práctico de cada guía con pasos claros que refuerzan el conocimiento teórico y los temas relevantes que involucren el estado del arte del TS según ISDB-Tb.</a:t>
            </a:r>
          </a:p>
        </p:txBody>
      </p:sp>
    </p:spTree>
    <p:extLst>
      <p:ext uri="{BB962C8B-B14F-4D97-AF65-F5344CB8AC3E}">
        <p14:creationId xmlns:p14="http://schemas.microsoft.com/office/powerpoint/2010/main" val="45959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3"/>
                                        </p:tgtEl>
                                        <p:attrNameLst>
                                          <p:attrName>fillcolor</p:attrName>
                                        </p:attrNameLst>
                                      </p:cBhvr>
                                      <p:to>
                                        <a:srgbClr val="538135"/>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14"/>
                                        </p:tgtEl>
                                        <p:attrNameLst>
                                          <p:attrName>fillcolor</p:attrName>
                                        </p:attrNameLst>
                                      </p:cBhvr>
                                      <p:to>
                                        <a:srgbClr val="538135"/>
                                      </p:to>
                                    </p:animClr>
                                    <p:set>
                                      <p:cBhvr>
                                        <p:cTn id="16" dur="1000" fill="hold"/>
                                        <p:tgtEl>
                                          <p:spTgt spid="14"/>
                                        </p:tgtEl>
                                        <p:attrNameLst>
                                          <p:attrName>fill.type</p:attrName>
                                        </p:attrNameLst>
                                      </p:cBhvr>
                                      <p:to>
                                        <p:strVal val="solid"/>
                                      </p:to>
                                    </p:set>
                                    <p:set>
                                      <p:cBhvr>
                                        <p:cTn id="17" dur="1000" fill="hold"/>
                                        <p:tgtEl>
                                          <p:spTgt spid="14"/>
                                        </p:tgtEl>
                                        <p:attrNameLst>
                                          <p:attrName>fill.on</p:attrName>
                                        </p:attrNameLst>
                                      </p:cBhvr>
                                      <p:to>
                                        <p:strVal val="tru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9"/>
                                        </p:tgtEl>
                                        <p:attrNameLst>
                                          <p:attrName>fillcolor</p:attrName>
                                        </p:attrNameLst>
                                      </p:cBhvr>
                                      <p:to>
                                        <a:srgbClr val="538135"/>
                                      </p:to>
                                    </p:animClr>
                                    <p:set>
                                      <p:cBhvr>
                                        <p:cTn id="25" dur="1000" fill="hold"/>
                                        <p:tgtEl>
                                          <p:spTgt spid="9"/>
                                        </p:tgtEl>
                                        <p:attrNameLst>
                                          <p:attrName>fill.type</p:attrName>
                                        </p:attrNameLst>
                                      </p:cBhvr>
                                      <p:to>
                                        <p:strVal val="solid"/>
                                      </p:to>
                                    </p:set>
                                    <p:set>
                                      <p:cBhvr>
                                        <p:cTn id="26" dur="1000" fill="hold"/>
                                        <p:tgtEl>
                                          <p:spTgt spid="9"/>
                                        </p:tgtEl>
                                        <p:attrNameLst>
                                          <p:attrName>fill.on</p:attrName>
                                        </p:attrNameLst>
                                      </p:cBhvr>
                                      <p:to>
                                        <p:strVal val="tru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6018" y="5678482"/>
            <a:ext cx="12298018" cy="1266836"/>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4"/>
          <a:stretch>
            <a:fillRect/>
          </a:stretch>
        </p:blipFill>
        <p:spPr>
          <a:xfrm>
            <a:off x="-106018" y="0"/>
            <a:ext cx="12298018" cy="755374"/>
          </a:xfrm>
          <a:prstGeom prst="rect">
            <a:avLst/>
          </a:prstGeom>
          <a:noFill/>
          <a:ln>
            <a:noFill/>
          </a:ln>
        </p:spPr>
      </p:pic>
      <p:sp>
        <p:nvSpPr>
          <p:cNvPr id="13" name="Oval 14"/>
          <p:cNvSpPr/>
          <p:nvPr/>
        </p:nvSpPr>
        <p:spPr>
          <a:xfrm>
            <a:off x="990599" y="2220808"/>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4" name="Oval 15"/>
          <p:cNvSpPr/>
          <p:nvPr/>
        </p:nvSpPr>
        <p:spPr>
          <a:xfrm>
            <a:off x="990598" y="4050112"/>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15" name="Rectángulo 14"/>
          <p:cNvSpPr/>
          <p:nvPr/>
        </p:nvSpPr>
        <p:spPr>
          <a:xfrm>
            <a:off x="1712167" y="2120350"/>
            <a:ext cx="8261878" cy="1200329"/>
          </a:xfrm>
          <a:prstGeom prst="rect">
            <a:avLst/>
          </a:prstGeom>
        </p:spPr>
        <p:txBody>
          <a:bodyPr wrap="square">
            <a:spAutoFit/>
          </a:bodyPr>
          <a:lstStyle/>
          <a:p>
            <a:pPr lvl="0" algn="just">
              <a:spcAft>
                <a:spcPts val="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Analizar y esquematizar las principales tablas del estándar ISDB-Tb establecidas en las normas  ABNT NBR 15603 y ABNT NBR 15604 del estándar ISDB-Tb, para la desfragmentación, manipulación y recomposición del TS en MATLAB.</a:t>
            </a:r>
            <a:endParaRPr lang="es-EC" dirty="0" smtClean="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ángulo 15"/>
          <p:cNvSpPr/>
          <p:nvPr/>
        </p:nvSpPr>
        <p:spPr>
          <a:xfrm>
            <a:off x="1607803" y="3930996"/>
            <a:ext cx="8870375" cy="923330"/>
          </a:xfrm>
          <a:prstGeom prst="rect">
            <a:avLst/>
          </a:prstGeom>
        </p:spPr>
        <p:txBody>
          <a:bodyPr wrap="square">
            <a:spAutoFit/>
          </a:bodyPr>
          <a:lstStyle/>
          <a:p>
            <a:pPr algn="just">
              <a:lnSpc>
                <a:spcPct val="150000"/>
              </a:lnSpc>
            </a:pPr>
            <a:r>
              <a:rPr lang="es-EC" dirty="0" smtClean="0">
                <a:effectLst/>
                <a:latin typeface="Arial" panose="020B0604020202020204" pitchFamily="34" charset="0"/>
                <a:ea typeface="Times New Roman" panose="02020603050405020304" pitchFamily="18" charset="0"/>
                <a:cs typeface="Arial" panose="020B0604020202020204" pitchFamily="34" charset="0"/>
              </a:rPr>
              <a:t>Diseñar un escenario de prueba para evaluar los resultados del aprendizaje</a:t>
            </a:r>
          </a:p>
          <a:p>
            <a:pPr lvl="0" algn="just">
              <a:lnSpc>
                <a:spcPct val="150000"/>
              </a:lnSpc>
              <a:spcAft>
                <a:spcPts val="0"/>
              </a:spcAft>
            </a:pPr>
            <a:r>
              <a:rPr lang="es-EC" dirty="0" smtClean="0">
                <a:effectLst/>
                <a:latin typeface="Arial" panose="020B0604020202020204" pitchFamily="34" charset="0"/>
                <a:ea typeface="Times New Roman" panose="02020603050405020304" pitchFamily="18" charset="0"/>
                <a:cs typeface="Arial" panose="020B0604020202020204" pitchFamily="34" charset="0"/>
              </a:rPr>
              <a:t>.</a:t>
            </a:r>
          </a:p>
        </p:txBody>
      </p:sp>
      <p:sp>
        <p:nvSpPr>
          <p:cNvPr id="7" name="Rectángulo 6"/>
          <p:cNvSpPr/>
          <p:nvPr/>
        </p:nvSpPr>
        <p:spPr>
          <a:xfrm>
            <a:off x="1823026" y="997974"/>
            <a:ext cx="6096000" cy="692049"/>
          </a:xfrm>
          <a:prstGeom prst="rect">
            <a:avLst/>
          </a:prstGeom>
        </p:spPr>
        <p:txBody>
          <a:bodyPr>
            <a:spAutoFit/>
          </a:bodyPr>
          <a:lstStyle/>
          <a:p>
            <a:pPr lvl="0" algn="just">
              <a:lnSpc>
                <a:spcPct val="115000"/>
              </a:lnSpc>
              <a:spcAft>
                <a:spcPts val="0"/>
              </a:spcAft>
            </a:pPr>
            <a:r>
              <a:rPr lang="es-EC" sz="3600" b="1" dirty="0" smtClean="0">
                <a:latin typeface="Calibri" panose="020F0502020204030204" pitchFamily="34" charset="0"/>
                <a:ea typeface="Calibri" panose="020F0502020204030204" pitchFamily="34" charset="0"/>
                <a:cs typeface="Times New Roman" panose="02020603050405020304" pitchFamily="18" charset="0"/>
              </a:rPr>
              <a:t>OBJETIVOS ESPECÍFICOS</a:t>
            </a:r>
            <a:endParaRPr lang="es-EC"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9860924" y="1396945"/>
            <a:ext cx="6096000" cy="463075"/>
          </a:xfrm>
          <a:prstGeom prst="rect">
            <a:avLst/>
          </a:prstGeom>
        </p:spPr>
        <p:txBody>
          <a:bodyPr>
            <a:spAutoFit/>
          </a:bodyPr>
          <a:lstStyle/>
          <a:p>
            <a:pPr marL="457200">
              <a:lnSpc>
                <a:spcPct val="150000"/>
              </a:lnSpc>
              <a:spcAft>
                <a:spcPts val="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4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3"/>
                                        </p:tgtEl>
                                        <p:attrNameLst>
                                          <p:attrName>fillcolor</p:attrName>
                                        </p:attrNameLst>
                                      </p:cBhvr>
                                      <p:to>
                                        <a:srgbClr val="538135"/>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14"/>
                                        </p:tgtEl>
                                        <p:attrNameLst>
                                          <p:attrName>fillcolor</p:attrName>
                                        </p:attrNameLst>
                                      </p:cBhvr>
                                      <p:to>
                                        <a:srgbClr val="538135"/>
                                      </p:to>
                                    </p:animClr>
                                    <p:set>
                                      <p:cBhvr>
                                        <p:cTn id="16" dur="1000" fill="hold"/>
                                        <p:tgtEl>
                                          <p:spTgt spid="14"/>
                                        </p:tgtEl>
                                        <p:attrNameLst>
                                          <p:attrName>fill.type</p:attrName>
                                        </p:attrNameLst>
                                      </p:cBhvr>
                                      <p:to>
                                        <p:strVal val="solid"/>
                                      </p:to>
                                    </p:set>
                                    <p:set>
                                      <p:cBhvr>
                                        <p:cTn id="17" dur="1000" fill="hold"/>
                                        <p:tgtEl>
                                          <p:spTgt spid="14"/>
                                        </p:tgtEl>
                                        <p:attrNameLst>
                                          <p:attrName>fill.on</p:attrName>
                                        </p:attrNameLst>
                                      </p:cBhvr>
                                      <p:to>
                                        <p:strVal val="tru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7" name="Título 6"/>
          <p:cNvSpPr>
            <a:spLocks noGrp="1"/>
          </p:cNvSpPr>
          <p:nvPr>
            <p:ph type="title"/>
          </p:nvPr>
        </p:nvSpPr>
        <p:spPr>
          <a:xfrm>
            <a:off x="573157" y="159134"/>
            <a:ext cx="10515600" cy="492122"/>
          </a:xfrm>
          <a:prstGeom prst="rect">
            <a:avLst/>
          </a:prstGeom>
        </p:spPr>
        <p:txBody>
          <a:bodyPr>
            <a:spAutoFit/>
          </a:bodyPr>
          <a:lstStyle/>
          <a:p>
            <a:pPr lvl="0" algn="just">
              <a:lnSpc>
                <a:spcPct val="115000"/>
              </a:lnSpc>
              <a:spcAft>
                <a:spcPts val="0"/>
              </a:spcAft>
            </a:pPr>
            <a:r>
              <a:rPr lang="es-EC" sz="2400" b="1" dirty="0" smtClean="0">
                <a:latin typeface="Calibri" panose="020F0502020204030204" pitchFamily="34" charset="0"/>
                <a:ea typeface="Calibri" panose="020F0502020204030204" pitchFamily="34" charset="0"/>
                <a:cs typeface="Times New Roman" panose="02020603050405020304" pitchFamily="18" charset="0"/>
              </a:rPr>
              <a:t>REQUERIMIENTOS</a:t>
            </a:r>
            <a:endParaRPr lang="es-EC"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https://image.freepik.com/iconos-gratis/perfil-profesional-con-imagen_318-478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2865" y="3504627"/>
            <a:ext cx="1005892" cy="10058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2337898975"/>
              </p:ext>
            </p:extLst>
          </p:nvPr>
        </p:nvGraphicFramePr>
        <p:xfrm>
          <a:off x="0" y="1643270"/>
          <a:ext cx="9756875" cy="43732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ítulo 6"/>
          <p:cNvSpPr txBox="1">
            <a:spLocks/>
          </p:cNvSpPr>
          <p:nvPr/>
        </p:nvSpPr>
        <p:spPr>
          <a:xfrm>
            <a:off x="9756875" y="2466463"/>
            <a:ext cx="1782418" cy="69204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es-EC" sz="3600" b="1" dirty="0" smtClean="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PERFIL</a:t>
            </a:r>
            <a:endParaRPr lang="es-EC" sz="3600"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13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06018" y="0"/>
            <a:ext cx="12298018" cy="755374"/>
          </a:xfrm>
          <a:prstGeom prst="rect">
            <a:avLst/>
          </a:prstGeom>
          <a:noFill/>
          <a:ln>
            <a:noFill/>
          </a:ln>
        </p:spPr>
      </p:pic>
      <p:sp>
        <p:nvSpPr>
          <p:cNvPr id="7" name="Título 6"/>
          <p:cNvSpPr>
            <a:spLocks noGrp="1"/>
          </p:cNvSpPr>
          <p:nvPr>
            <p:ph type="title"/>
          </p:nvPr>
        </p:nvSpPr>
        <p:spPr>
          <a:xfrm>
            <a:off x="573157" y="159133"/>
            <a:ext cx="10515600" cy="492122"/>
          </a:xfrm>
          <a:prstGeom prst="rect">
            <a:avLst/>
          </a:prstGeom>
        </p:spPr>
        <p:txBody>
          <a:bodyPr>
            <a:spAutoFit/>
          </a:bodyPr>
          <a:lstStyle/>
          <a:p>
            <a:pPr lvl="0" algn="just">
              <a:lnSpc>
                <a:spcPct val="115000"/>
              </a:lnSpc>
              <a:spcAft>
                <a:spcPts val="0"/>
              </a:spcAft>
            </a:pPr>
            <a:r>
              <a:rPr lang="es-EC" sz="2400" b="1" dirty="0" smtClean="0">
                <a:latin typeface="Calibri" panose="020F0502020204030204" pitchFamily="34" charset="0"/>
                <a:ea typeface="Calibri" panose="020F0502020204030204" pitchFamily="34" charset="0"/>
                <a:cs typeface="Times New Roman" panose="02020603050405020304" pitchFamily="18" charset="0"/>
              </a:rPr>
              <a:t>REQUERIMIENTOS</a:t>
            </a:r>
            <a:endParaRPr lang="es-EC"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3419997912"/>
              </p:ext>
            </p:extLst>
          </p:nvPr>
        </p:nvGraphicFramePr>
        <p:xfrm>
          <a:off x="2245139" y="110635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ítulo 6"/>
          <p:cNvSpPr txBox="1">
            <a:spLocks/>
          </p:cNvSpPr>
          <p:nvPr/>
        </p:nvSpPr>
        <p:spPr>
          <a:xfrm>
            <a:off x="1010478" y="810389"/>
            <a:ext cx="2976294" cy="69204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es-EC" sz="3600" b="1" i="1" dirty="0" smtClean="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Herramientas</a:t>
            </a:r>
            <a:endParaRPr lang="es-EC" sz="3600" b="1" i="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41555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82C9FC2C-3F3F-441A-98D2-FA500D9DE3E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47BE1416-469A-4D2B-8CD8-96F05302E5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370915AA-60DD-4DF6-8567-9B9B64EBDAF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B8FD64D8-3DB1-473E-A0BD-13FCBB8D314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6018" y="0"/>
            <a:ext cx="12298018" cy="755374"/>
          </a:xfrm>
          <a:prstGeom prst="rect">
            <a:avLst/>
          </a:prstGeom>
          <a:noFill/>
          <a:ln>
            <a:noFill/>
          </a:ln>
        </p:spPr>
      </p:pic>
      <p:sp>
        <p:nvSpPr>
          <p:cNvPr id="5" name="Rectángulo 4"/>
          <p:cNvSpPr/>
          <p:nvPr/>
        </p:nvSpPr>
        <p:spPr>
          <a:xfrm>
            <a:off x="1000259" y="1310016"/>
            <a:ext cx="10191482" cy="4819268"/>
          </a:xfrm>
          <a:prstGeom prst="rect">
            <a:avLst/>
          </a:prstGeom>
        </p:spPr>
        <p:txBody>
          <a:bodyPr wrap="square">
            <a:spAutoFit/>
          </a:bodyPr>
          <a:lstStyle/>
          <a:p>
            <a:pPr>
              <a:lnSpc>
                <a:spcPct val="115000"/>
              </a:lnSpc>
              <a:spcAft>
                <a:spcPts val="1000"/>
              </a:spcAft>
            </a:pPr>
            <a:r>
              <a:rPr lang="es-EC" sz="2000" dirty="0">
                <a:ea typeface="Times New Roman" panose="02020603050405020304" pitchFamily="18" charset="0"/>
                <a:cs typeface="Times New Roman" panose="02020603050405020304" pitchFamily="18" charset="0"/>
              </a:rPr>
              <a:t> </a:t>
            </a:r>
            <a:endParaRPr lang="es-EC" sz="2000" dirty="0" smtClean="0">
              <a:ea typeface="Times New Roman" panose="02020603050405020304" pitchFamily="18" charset="0"/>
              <a:cs typeface="Times New Roman" panose="02020603050405020304" pitchFamily="18" charset="0"/>
            </a:endParaRPr>
          </a:p>
          <a:p>
            <a:pPr>
              <a:lnSpc>
                <a:spcPct val="115000"/>
              </a:lnSpc>
              <a:spcAft>
                <a:spcPts val="1000"/>
              </a:spcAft>
            </a:pPr>
            <a:r>
              <a:rPr lang="es-EC" sz="2000" b="1" dirty="0" smtClean="0">
                <a:solidFill>
                  <a:srgbClr val="000000"/>
                </a:solidFill>
                <a:ea typeface="Times New Roman" panose="02020603050405020304" pitchFamily="18" charset="0"/>
                <a:cs typeface="Times New Roman" panose="02020603050405020304" pitchFamily="18" charset="0"/>
              </a:rPr>
              <a:t>Objetivos </a:t>
            </a:r>
            <a:r>
              <a:rPr lang="es-EC" sz="2000" b="1" dirty="0">
                <a:solidFill>
                  <a:srgbClr val="000000"/>
                </a:solidFill>
                <a:ea typeface="Times New Roman" panose="02020603050405020304" pitchFamily="18" charset="0"/>
                <a:cs typeface="Times New Roman" panose="02020603050405020304" pitchFamily="18" charset="0"/>
              </a:rPr>
              <a:t>generales</a:t>
            </a:r>
            <a:endParaRPr lang="es-EC" sz="2000" b="1" dirty="0">
              <a:solidFill>
                <a:srgbClr val="4F81BD"/>
              </a:solidFill>
              <a:ea typeface="Times New Roman" panose="02020603050405020304" pitchFamily="18" charset="0"/>
              <a:cs typeface="Times New Roman" panose="02020603050405020304" pitchFamily="18" charset="0"/>
            </a:endParaRPr>
          </a:p>
          <a:p>
            <a:pPr algn="just">
              <a:lnSpc>
                <a:spcPct val="115000"/>
              </a:lnSpc>
              <a:spcAft>
                <a:spcPts val="1000"/>
              </a:spcAft>
            </a:pPr>
            <a:endParaRPr lang="es-EC" sz="2000"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sz="2000" dirty="0">
                <a:ea typeface="Times New Roman" panose="02020603050405020304" pitchFamily="18" charset="0"/>
                <a:cs typeface="Times New Roman" panose="02020603050405020304" pitchFamily="18" charset="0"/>
              </a:rPr>
              <a:t>Diferenciar terminología Audiovisual</a:t>
            </a:r>
            <a:r>
              <a:rPr lang="es-EC" sz="2000" dirty="0" smtClean="0">
                <a:ea typeface="Times New Roman" panose="02020603050405020304" pitchFamily="18" charset="0"/>
                <a:cs typeface="Times New Roman" panose="02020603050405020304" pitchFamily="18" charset="0"/>
              </a:rPr>
              <a:t>.</a:t>
            </a:r>
            <a:endParaRPr lang="es-EC" sz="2000"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sz="2000" dirty="0">
                <a:ea typeface="Times New Roman" panose="02020603050405020304" pitchFamily="18" charset="0"/>
                <a:cs typeface="Times New Roman" panose="02020603050405020304" pitchFamily="18" charset="0"/>
              </a:rPr>
              <a:t>Interpretar la documentación técnica presentada en las normas de  ISDB –Tb. </a:t>
            </a:r>
          </a:p>
          <a:p>
            <a:pPr marL="342900" lvl="0" indent="-342900">
              <a:lnSpc>
                <a:spcPct val="150000"/>
              </a:lnSpc>
              <a:spcAft>
                <a:spcPts val="0"/>
              </a:spcAft>
              <a:buFont typeface="Symbol" panose="05050102010706020507" pitchFamily="18" charset="2"/>
              <a:buChar char=""/>
            </a:pPr>
            <a:r>
              <a:rPr lang="es-EC" sz="2000" dirty="0">
                <a:ea typeface="Times New Roman" panose="02020603050405020304" pitchFamily="18" charset="0"/>
                <a:cs typeface="Times New Roman" panose="02020603050405020304" pitchFamily="18" charset="0"/>
              </a:rPr>
              <a:t>Aplicar lenguaje de programación para la enseñanza práctica del flujo de transporte de TVD</a:t>
            </a:r>
            <a:r>
              <a:rPr lang="es-EC" sz="2000" dirty="0" smtClean="0">
                <a:ea typeface="Times New Roman" panose="02020603050405020304" pitchFamily="18" charset="0"/>
                <a:cs typeface="Times New Roman" panose="02020603050405020304" pitchFamily="18" charset="0"/>
              </a:rPr>
              <a:t>.</a:t>
            </a:r>
            <a:endParaRPr lang="es-EC" sz="2000" dirty="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Symbol" panose="05050102010706020507" pitchFamily="18" charset="2"/>
              <a:buChar char=""/>
            </a:pPr>
            <a:r>
              <a:rPr lang="es-EC" sz="2000" dirty="0">
                <a:ea typeface="Times New Roman" panose="02020603050405020304" pitchFamily="18" charset="0"/>
                <a:cs typeface="Times New Roman" panose="02020603050405020304" pitchFamily="18" charset="0"/>
              </a:rPr>
              <a:t>Emular la generación y trasmisión de señales para TDT</a:t>
            </a:r>
            <a:r>
              <a:rPr lang="es-EC" sz="2000" dirty="0" smtClean="0">
                <a:ea typeface="Times New Roman" panose="02020603050405020304" pitchFamily="18" charset="0"/>
                <a:cs typeface="Times New Roman" panose="02020603050405020304" pitchFamily="18" charset="0"/>
              </a:rPr>
              <a:t>.</a:t>
            </a:r>
            <a:endParaRPr lang="es-EC" sz="2000" dirty="0">
              <a:effectLst/>
              <a:ea typeface="Times New Roman" panose="02020603050405020304" pitchFamily="18" charset="0"/>
              <a:cs typeface="Times New Roman" panose="02020603050405020304" pitchFamily="18" charset="0"/>
            </a:endParaRPr>
          </a:p>
          <a:p>
            <a:pPr marL="342900" indent="-342900">
              <a:lnSpc>
                <a:spcPct val="150000"/>
              </a:lnSpc>
              <a:spcAft>
                <a:spcPts val="1000"/>
              </a:spcAft>
              <a:buFont typeface="Symbol" panose="05050102010706020507" pitchFamily="18" charset="2"/>
              <a:buChar char=""/>
            </a:pPr>
            <a:r>
              <a:rPr lang="es-EC" sz="2000" dirty="0"/>
              <a:t>Determinar parámetros de modulación para obtener una tasa de transferencia adecuada en  servicios con formatos SD, HD y One Seg en escenarios diferentes de propagación.</a:t>
            </a:r>
          </a:p>
          <a:p>
            <a:pPr marL="342900" lvl="0" indent="-342900">
              <a:lnSpc>
                <a:spcPct val="150000"/>
              </a:lnSpc>
              <a:spcAft>
                <a:spcPts val="1000"/>
              </a:spcAft>
              <a:buFont typeface="Symbol" panose="05050102010706020507" pitchFamily="18" charset="2"/>
              <a:buChar char=""/>
            </a:pP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167525" y="1005618"/>
            <a:ext cx="4474751" cy="425501"/>
          </a:xfrm>
          <a:prstGeom prst="rect">
            <a:avLst/>
          </a:prstGeom>
        </p:spPr>
        <p:txBody>
          <a:bodyPr wrap="none">
            <a:spAutoFit/>
          </a:bodyPr>
          <a:lstStyle/>
          <a:p>
            <a:pPr lvl="1">
              <a:lnSpc>
                <a:spcPct val="115000"/>
              </a:lnSpc>
              <a:spcBef>
                <a:spcPts val="1000"/>
              </a:spcBef>
              <a:spcAft>
                <a:spcPts val="0"/>
              </a:spcAft>
              <a:buSzPts val="1200"/>
            </a:pPr>
            <a:r>
              <a:rPr lang="es-EC" sz="2000" i="1" dirty="0">
                <a:solidFill>
                  <a:srgbClr val="000000"/>
                </a:solidFill>
                <a:ea typeface="Times New Roman" panose="02020603050405020304" pitchFamily="18" charset="0"/>
                <a:cs typeface="Times New Roman" panose="02020603050405020304" pitchFamily="18" charset="0"/>
              </a:rPr>
              <a:t>ENSEÑANZAS DEL CICLO FORMATIVO</a:t>
            </a:r>
            <a:endParaRPr lang="es-EC" sz="2000" i="1" dirty="0">
              <a:solidFill>
                <a:srgbClr val="4F81BD"/>
              </a:solidFill>
              <a:ea typeface="Times New Roman" panose="02020603050405020304" pitchFamily="18" charset="0"/>
              <a:cs typeface="Times New Roman" panose="02020603050405020304" pitchFamily="18" charset="0"/>
            </a:endParaRPr>
          </a:p>
        </p:txBody>
      </p:sp>
      <p:sp>
        <p:nvSpPr>
          <p:cNvPr id="9" name="Título 6"/>
          <p:cNvSpPr>
            <a:spLocks noGrp="1"/>
          </p:cNvSpPr>
          <p:nvPr>
            <p:ph type="title"/>
          </p:nvPr>
        </p:nvSpPr>
        <p:spPr>
          <a:xfrm>
            <a:off x="573157" y="159133"/>
            <a:ext cx="10515600" cy="492122"/>
          </a:xfrm>
          <a:prstGeom prst="rect">
            <a:avLst/>
          </a:prstGeom>
        </p:spPr>
        <p:txBody>
          <a:bodyPr>
            <a:spAutoFit/>
          </a:bodyPr>
          <a:lstStyle/>
          <a:p>
            <a:pPr lvl="0" algn="just">
              <a:lnSpc>
                <a:spcPct val="115000"/>
              </a:lnSpc>
              <a:spcAft>
                <a:spcPts val="0"/>
              </a:spcAft>
            </a:pPr>
            <a:r>
              <a:rPr lang="es-EC" sz="2400" b="1" dirty="0" smtClean="0">
                <a:latin typeface="Calibri" panose="020F0502020204030204" pitchFamily="34" charset="0"/>
                <a:ea typeface="Calibri" panose="020F0502020204030204" pitchFamily="34" charset="0"/>
                <a:cs typeface="Times New Roman" panose="02020603050405020304" pitchFamily="18" charset="0"/>
              </a:rPr>
              <a:t>METODOLOGÍA</a:t>
            </a:r>
            <a:endParaRPr lang="es-EC"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08933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2264</TotalTime>
  <Words>1425</Words>
  <Application>Microsoft Office PowerPoint</Application>
  <PresentationFormat>Panorámica</PresentationFormat>
  <Paragraphs>344</Paragraphs>
  <Slides>38</Slides>
  <Notes>35</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38</vt:i4>
      </vt:variant>
    </vt:vector>
  </HeadingPairs>
  <TitlesOfParts>
    <vt:vector size="49" baseType="lpstr">
      <vt:lpstr>Arial</vt:lpstr>
      <vt:lpstr>Bell MT</vt:lpstr>
      <vt:lpstr>Calibri</vt:lpstr>
      <vt:lpstr>Calibri Light</vt:lpstr>
      <vt:lpstr>Corbel</vt:lpstr>
      <vt:lpstr>Symbol</vt:lpstr>
      <vt:lpstr>Times New Roman</vt:lpstr>
      <vt:lpstr>Wingdings</vt:lpstr>
      <vt:lpstr>Tema de Office</vt:lpstr>
      <vt:lpstr>CorelDRAW</vt:lpstr>
      <vt:lpstr>Visio</vt:lpstr>
      <vt:lpstr>Presentación de PowerPoint</vt:lpstr>
      <vt:lpstr>AGENDA</vt:lpstr>
      <vt:lpstr>Presentación de PowerPoint</vt:lpstr>
      <vt:lpstr>OBJETIVO GENERAL</vt:lpstr>
      <vt:lpstr>Presentación de PowerPoint</vt:lpstr>
      <vt:lpstr>Presentación de PowerPoint</vt:lpstr>
      <vt:lpstr>REQUERIMIENTOS</vt:lpstr>
      <vt:lpstr>REQUERIMIENTOS</vt:lpstr>
      <vt:lpstr>METODOLOGÍA</vt:lpstr>
      <vt:lpstr>METODOLOGÍA</vt:lpstr>
      <vt:lpstr>METODOLOGÍA</vt:lpstr>
      <vt:lpstr>SYLLABUS PROPUESTO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RECOMENDACIONES</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Diany Yánez</dc:creator>
  <cp:lastModifiedBy>Diany Yánez</cp:lastModifiedBy>
  <cp:revision>74</cp:revision>
  <dcterms:created xsi:type="dcterms:W3CDTF">2015-11-19T17:31:03Z</dcterms:created>
  <dcterms:modified xsi:type="dcterms:W3CDTF">2015-11-27T14:44:05Z</dcterms:modified>
</cp:coreProperties>
</file>