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8" r:id="rId11"/>
    <p:sldId id="269" r:id="rId12"/>
    <p:sldId id="265" r:id="rId13"/>
    <p:sldId id="266" r:id="rId14"/>
    <p:sldId id="267"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C555660-D2BA-4997-BB95-31B44F55A793}" type="datetimeFigureOut">
              <a:rPr lang="es-EC" smtClean="0"/>
              <a:t>05/12/2015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307895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555660-D2BA-4997-BB95-31B44F55A793}" type="datetimeFigureOut">
              <a:rPr lang="es-EC" smtClean="0"/>
              <a:t>05/12/2015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146609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555660-D2BA-4997-BB95-31B44F55A793}" type="datetimeFigureOut">
              <a:rPr lang="es-EC" smtClean="0"/>
              <a:t>05/12/2015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321933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C555660-D2BA-4997-BB95-31B44F55A793}" type="datetimeFigureOut">
              <a:rPr lang="es-EC" smtClean="0"/>
              <a:t>05/12/2015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123098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C555660-D2BA-4997-BB95-31B44F55A793}" type="datetimeFigureOut">
              <a:rPr lang="es-EC" smtClean="0"/>
              <a:t>05/12/2015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40940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C555660-D2BA-4997-BB95-31B44F55A793}" type="datetimeFigureOut">
              <a:rPr lang="es-EC" smtClean="0"/>
              <a:t>05/12/2015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276393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C555660-D2BA-4997-BB95-31B44F55A793}" type="datetimeFigureOut">
              <a:rPr lang="es-EC" smtClean="0"/>
              <a:t>05/12/2015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249236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C555660-D2BA-4997-BB95-31B44F55A793}" type="datetimeFigureOut">
              <a:rPr lang="es-EC" smtClean="0"/>
              <a:t>05/12/2015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74315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55660-D2BA-4997-BB95-31B44F55A793}" type="datetimeFigureOut">
              <a:rPr lang="es-EC" smtClean="0"/>
              <a:t>05/12/2015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266198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C555660-D2BA-4997-BB95-31B44F55A793}" type="datetimeFigureOut">
              <a:rPr lang="es-EC" smtClean="0"/>
              <a:t>05/12/2015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250103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C555660-D2BA-4997-BB95-31B44F55A793}" type="datetimeFigureOut">
              <a:rPr lang="es-EC" smtClean="0"/>
              <a:t>05/12/2015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343AD3B-359B-4794-B6C8-71CB660E4F67}" type="slidenum">
              <a:rPr lang="es-EC" smtClean="0"/>
              <a:t>‹Nº›</a:t>
            </a:fld>
            <a:endParaRPr lang="es-EC"/>
          </a:p>
        </p:txBody>
      </p:sp>
    </p:spTree>
    <p:extLst>
      <p:ext uri="{BB962C8B-B14F-4D97-AF65-F5344CB8AC3E}">
        <p14:creationId xmlns:p14="http://schemas.microsoft.com/office/powerpoint/2010/main" val="405744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55660-D2BA-4997-BB95-31B44F55A793}" type="datetimeFigureOut">
              <a:rPr lang="es-EC" smtClean="0"/>
              <a:t>05/12/2015</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3AD3B-359B-4794-B6C8-71CB660E4F67}" type="slidenum">
              <a:rPr lang="es-EC" smtClean="0"/>
              <a:t>‹Nº›</a:t>
            </a:fld>
            <a:endParaRPr lang="es-EC"/>
          </a:p>
        </p:txBody>
      </p:sp>
    </p:spTree>
    <p:extLst>
      <p:ext uri="{BB962C8B-B14F-4D97-AF65-F5344CB8AC3E}">
        <p14:creationId xmlns:p14="http://schemas.microsoft.com/office/powerpoint/2010/main" val="514481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nual-de-usuario.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5 CuadroTexto"/>
          <p:cNvSpPr txBox="1"/>
          <p:nvPr/>
        </p:nvSpPr>
        <p:spPr>
          <a:xfrm>
            <a:off x="955061" y="800423"/>
            <a:ext cx="7969997" cy="4970591"/>
          </a:xfrm>
          <a:prstGeom prst="rect">
            <a:avLst/>
          </a:prstGeom>
          <a:noFill/>
        </p:spPr>
        <p:txBody>
          <a:bodyPr wrap="square" rtlCol="0">
            <a:spAutoFit/>
          </a:bodyPr>
          <a:lstStyle/>
          <a:p>
            <a:pPr algn="ctr"/>
            <a:endParaRPr lang="en-US" sz="2000" b="1" dirty="0" smtClean="0">
              <a:latin typeface="Arial" pitchFamily="34" charset="0"/>
              <a:cs typeface="Arial" pitchFamily="34" charset="0"/>
            </a:endParaRPr>
          </a:p>
          <a:p>
            <a:pPr algn="ctr"/>
            <a:r>
              <a:rPr lang="en-US" sz="2400" b="1" dirty="0" smtClean="0">
                <a:latin typeface="Arial" pitchFamily="34" charset="0"/>
                <a:cs typeface="Arial" pitchFamily="34" charset="0"/>
              </a:rPr>
              <a:t>CARRERA </a:t>
            </a:r>
            <a:r>
              <a:rPr lang="en-US" sz="2400" b="1" dirty="0">
                <a:latin typeface="Arial" pitchFamily="34" charset="0"/>
                <a:cs typeface="Arial" pitchFamily="34" charset="0"/>
              </a:rPr>
              <a:t>DE INGENIERÍA MECÁNICA </a:t>
            </a:r>
          </a:p>
          <a:p>
            <a:pPr algn="ctr"/>
            <a:endParaRPr lang="en-US" sz="2400" b="1" dirty="0">
              <a:latin typeface="Arial" pitchFamily="34" charset="0"/>
              <a:cs typeface="Arial" pitchFamily="34" charset="0"/>
            </a:endParaRPr>
          </a:p>
          <a:p>
            <a:pPr algn="ctr"/>
            <a:r>
              <a:rPr lang="es-ES" sz="2400" b="1" dirty="0">
                <a:latin typeface="Arial" pitchFamily="34" charset="0"/>
                <a:cs typeface="Arial" pitchFamily="34" charset="0"/>
              </a:rPr>
              <a:t> </a:t>
            </a:r>
            <a:r>
              <a:rPr lang="es-US" sz="2300" b="1" dirty="0"/>
              <a:t>“ANÁLISIS DE PRODUCTIVIDAD Y RENDIMIENTO DE ELECTRODOS E-6010, E-6011 Y E-7018 PARA PROCESO SMAW”</a:t>
            </a:r>
            <a:endParaRPr lang="es-US" sz="2300" dirty="0"/>
          </a:p>
          <a:p>
            <a:pPr algn="ctr"/>
            <a:endParaRPr lang="es-EC" sz="2400" dirty="0">
              <a:latin typeface="Arial" pitchFamily="34" charset="0"/>
              <a:cs typeface="Arial" pitchFamily="34" charset="0"/>
            </a:endParaRPr>
          </a:p>
          <a:p>
            <a:pPr algn="ctr"/>
            <a:r>
              <a:rPr lang="es-EC" sz="2000" dirty="0" smtClean="0"/>
              <a:t>ARAUJO VIZUETE DANIEL EDUARDO</a:t>
            </a:r>
          </a:p>
          <a:p>
            <a:pPr algn="ctr"/>
            <a:r>
              <a:rPr lang="es-ES" sz="2000" dirty="0" smtClean="0"/>
              <a:t>GÁLVEZ POZO PABLO ESTEBAN </a:t>
            </a:r>
            <a:endParaRPr lang="es-US" sz="2000" dirty="0"/>
          </a:p>
          <a:p>
            <a:pPr algn="ctr"/>
            <a:r>
              <a:rPr lang="es-ES" sz="2000" dirty="0">
                <a:latin typeface="Arial" pitchFamily="34" charset="0"/>
                <a:cs typeface="Arial" pitchFamily="34" charset="0"/>
              </a:rPr>
              <a:t> </a:t>
            </a:r>
            <a:endParaRPr lang="es-EC" sz="2000" dirty="0">
              <a:latin typeface="Arial" pitchFamily="34" charset="0"/>
              <a:cs typeface="Arial" pitchFamily="34" charset="0"/>
            </a:endParaRPr>
          </a:p>
          <a:p>
            <a:pPr algn="ctr"/>
            <a:endParaRPr lang="es-US" sz="2000" dirty="0" smtClean="0"/>
          </a:p>
          <a:p>
            <a:pPr algn="ctr"/>
            <a:r>
              <a:rPr lang="es-US" sz="2000" dirty="0" smtClean="0"/>
              <a:t>DIRECTOR: ING. PATRICIO RIOFRÍO MSc.</a:t>
            </a:r>
          </a:p>
          <a:p>
            <a:pPr algn="ctr"/>
            <a:endParaRPr lang="es-ES" sz="2000" dirty="0" smtClean="0">
              <a:latin typeface="Arial" pitchFamily="34" charset="0"/>
              <a:cs typeface="Arial" pitchFamily="34" charset="0"/>
            </a:endParaRPr>
          </a:p>
          <a:p>
            <a:pPr algn="ctr"/>
            <a:endParaRPr lang="es-ES" sz="2000" dirty="0" smtClean="0">
              <a:latin typeface="Arial" pitchFamily="34" charset="0"/>
              <a:cs typeface="Arial" pitchFamily="34" charset="0"/>
            </a:endParaRPr>
          </a:p>
          <a:p>
            <a:pPr algn="ctr"/>
            <a:r>
              <a:rPr lang="es-ES" sz="2000" dirty="0">
                <a:latin typeface="Arial" pitchFamily="34" charset="0"/>
                <a:cs typeface="Arial" pitchFamily="34" charset="0"/>
              </a:rPr>
              <a:t> </a:t>
            </a:r>
            <a:r>
              <a:rPr lang="es-US" sz="2000" dirty="0"/>
              <a:t>SANGOLQUÍ, </a:t>
            </a:r>
            <a:r>
              <a:rPr lang="es-US" sz="2000" dirty="0" smtClean="0"/>
              <a:t>DICIEMBRE 2015</a:t>
            </a:r>
            <a:endParaRPr lang="es-US" sz="2000" dirty="0"/>
          </a:p>
          <a:p>
            <a:endParaRPr lang="es-EC" b="1" dirty="0"/>
          </a:p>
        </p:txBody>
      </p:sp>
    </p:spTree>
    <p:extLst>
      <p:ext uri="{BB962C8B-B14F-4D97-AF65-F5344CB8AC3E}">
        <p14:creationId xmlns:p14="http://schemas.microsoft.com/office/powerpoint/2010/main" val="2151130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Costos de la Productividad</a:t>
            </a:r>
            <a:endParaRPr lang="es-EC" dirty="0"/>
          </a:p>
        </p:txBody>
      </p:sp>
      <p:sp>
        <p:nvSpPr>
          <p:cNvPr id="5" name="Marcador de contenido 2"/>
          <p:cNvSpPr>
            <a:spLocks noGrp="1"/>
          </p:cNvSpPr>
          <p:nvPr>
            <p:ph idx="1"/>
          </p:nvPr>
        </p:nvSpPr>
        <p:spPr>
          <a:xfrm>
            <a:off x="628650" y="1416677"/>
            <a:ext cx="7886700" cy="553792"/>
          </a:xfrm>
        </p:spPr>
        <p:txBody>
          <a:bodyPr/>
          <a:lstStyle/>
          <a:p>
            <a:r>
              <a:rPr lang="es-ES" dirty="0" smtClean="0"/>
              <a:t>Costo de mano de obra</a:t>
            </a:r>
          </a:p>
          <a:p>
            <a:endParaRPr lang="es-EC" dirty="0"/>
          </a:p>
        </p:txBody>
      </p:sp>
      <mc:AlternateContent xmlns:mc="http://schemas.openxmlformats.org/markup-compatibility/2006" xmlns:a14="http://schemas.microsoft.com/office/drawing/2010/main">
        <mc:Choice Requires="a14">
          <p:sp>
            <p:nvSpPr>
              <p:cNvPr id="6" name="Rectángulo 5"/>
              <p:cNvSpPr/>
              <p:nvPr/>
            </p:nvSpPr>
            <p:spPr>
              <a:xfrm>
                <a:off x="1178417" y="1883707"/>
                <a:ext cx="7540580" cy="1125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𝐶𝑜𝑠𝑡𝑜</m:t>
                          </m:r>
                        </m:e>
                        <m:sub>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𝑂</m:t>
                          </m:r>
                          <m:r>
                            <a:rPr lang="es-EC" i="0">
                              <a:latin typeface="Cambria Math" panose="02040503050406030204" pitchFamily="18" charset="0"/>
                            </a:rPr>
                            <m:t>.</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r>
                            <a:rPr lang="es-EC" i="0">
                              <a:latin typeface="Cambria Math" panose="02040503050406030204" pitchFamily="18" charset="0"/>
                            </a:rPr>
                            <m:t>.</m:t>
                          </m:r>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𝐷</m:t>
                          </m:r>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den>
                              </m:f>
                            </m:e>
                          </m:d>
                          <m:r>
                            <a:rPr lang="es-EC" i="0">
                              <a:latin typeface="Cambria Math" panose="02040503050406030204" pitchFamily="18" charset="0"/>
                            </a:rPr>
                            <m:t>∗</m:t>
                          </m:r>
                          <m:r>
                            <a:rPr lang="es-EC" i="1">
                              <a:latin typeface="Cambria Math" panose="02040503050406030204" pitchFamily="18" charset="0"/>
                            </a:rPr>
                            <m:t>𝑇𝑎𝑟𝑖𝑓𝑎</m:t>
                          </m:r>
                          <m:r>
                            <a:rPr lang="es-EC" i="0">
                              <a:latin typeface="Cambria Math" panose="02040503050406030204" pitchFamily="18" charset="0"/>
                            </a:rPr>
                            <m:t> </m:t>
                          </m:r>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𝑂</m:t>
                          </m:r>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h</m:t>
                                  </m:r>
                                </m:den>
                              </m:f>
                            </m:e>
                          </m:d>
                        </m:num>
                        <m:den>
                          <m:d>
                            <m:dPr>
                              <m:begChr m:val=""/>
                              <m:ctrlPr>
                                <a:rPr lang="es-EC" i="1">
                                  <a:latin typeface="Cambria Math" panose="02040503050406030204" pitchFamily="18" charset="0"/>
                                </a:rPr>
                              </m:ctrlPr>
                            </m:dPr>
                            <m:e>
                              <m:r>
                                <a:rPr lang="es-EC" i="1">
                                  <a:latin typeface="Cambria Math" panose="02040503050406030204" pitchFamily="18" charset="0"/>
                                </a:rPr>
                                <m:t>𝑉𝑒𝑙𝑜𝑐𝑖𝑑𝑎𝑑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𝐷𝑒𝑝𝑜𝑠𝑖𝑐𝑖𝑜𝑛</m:t>
                              </m:r>
                              <m:r>
                                <a:rPr lang="es-EC" i="0">
                                  <a:latin typeface="Cambria Math" panose="02040503050406030204" pitchFamily="18" charset="0"/>
                                </a:rPr>
                                <m:t> </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h</m:t>
                                      </m:r>
                                    </m:den>
                                  </m:f>
                                </m:e>
                              </m:d>
                              <m:r>
                                <a:rPr lang="es-EC" i="0">
                                  <a:latin typeface="Cambria Math" panose="02040503050406030204" pitchFamily="18" charset="0"/>
                                </a:rPr>
                                <m:t>∗</m:t>
                              </m:r>
                              <m:r>
                                <a:rPr lang="es-EC" i="1">
                                  <a:latin typeface="Cambria Math" panose="02040503050406030204" pitchFamily="18" charset="0"/>
                                </a:rPr>
                                <m:t>𝐹𝑎𝑐𝑡𝑜𝑟</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𝑂𝑝𝑒𝑟𝑎𝑐𝑖𝑜𝑛</m:t>
                              </m:r>
                              <m:r>
                                <a:rPr lang="es-EC" i="0">
                                  <a:latin typeface="Cambria Math" panose="02040503050406030204" pitchFamily="18" charset="0"/>
                                </a:rPr>
                                <m:t> (%</m:t>
                              </m:r>
                            </m:e>
                          </m:d>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178417" y="1883707"/>
                <a:ext cx="7540580" cy="1125436"/>
              </a:xfrm>
              <a:prstGeom prst="rect">
                <a:avLst/>
              </a:prstGeom>
              <a:blipFill rotWithShape="0">
                <a:blip r:embed="rId2"/>
                <a:stretch>
                  <a:fillRect/>
                </a:stretch>
              </a:blipFill>
            </p:spPr>
            <p:txBody>
              <a:bodyPr/>
              <a:lstStyle/>
              <a:p>
                <a:r>
                  <a:rPr lang="es-EC">
                    <a:noFill/>
                  </a:rPr>
                  <a:t> </a:t>
                </a:r>
              </a:p>
            </p:txBody>
          </p:sp>
        </mc:Fallback>
      </mc:AlternateContent>
      <p:sp>
        <p:nvSpPr>
          <p:cNvPr id="7" name="Marcador de contenido 2"/>
          <p:cNvSpPr txBox="1">
            <a:spLocks/>
          </p:cNvSpPr>
          <p:nvPr/>
        </p:nvSpPr>
        <p:spPr>
          <a:xfrm>
            <a:off x="628650" y="3202161"/>
            <a:ext cx="7886700" cy="55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Costo de consumibles</a:t>
            </a:r>
          </a:p>
          <a:p>
            <a:endParaRPr lang="es-EC" dirty="0"/>
          </a:p>
        </p:txBody>
      </p:sp>
      <p:sp>
        <p:nvSpPr>
          <p:cNvPr id="9" name="Marcador de contenido 2"/>
          <p:cNvSpPr txBox="1">
            <a:spLocks/>
          </p:cNvSpPr>
          <p:nvPr/>
        </p:nvSpPr>
        <p:spPr>
          <a:xfrm>
            <a:off x="1313645" y="4089151"/>
            <a:ext cx="7201705" cy="1796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600" dirty="0" smtClean="0"/>
              <a:t>Costo de la varilla con recubrimiento impuesto por cada fabricante.</a:t>
            </a:r>
            <a:endParaRPr lang="es-EC" sz="2600" dirty="0"/>
          </a:p>
        </p:txBody>
      </p:sp>
    </p:spTree>
    <p:extLst>
      <p:ext uri="{BB962C8B-B14F-4D97-AF65-F5344CB8AC3E}">
        <p14:creationId xmlns:p14="http://schemas.microsoft.com/office/powerpoint/2010/main" val="3971987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365126"/>
            <a:ext cx="7886700" cy="1325563"/>
          </a:xfrm>
        </p:spPr>
        <p:txBody>
          <a:bodyPr/>
          <a:lstStyle/>
          <a:p>
            <a:r>
              <a:rPr lang="es-ES" dirty="0" smtClean="0"/>
              <a:t>Costos de la Productividad</a:t>
            </a:r>
            <a:endParaRPr lang="es-EC" dirty="0"/>
          </a:p>
        </p:txBody>
      </p:sp>
      <p:sp>
        <p:nvSpPr>
          <p:cNvPr id="5" name="Marcador de contenido 2"/>
          <p:cNvSpPr>
            <a:spLocks noGrp="1"/>
          </p:cNvSpPr>
          <p:nvPr>
            <p:ph idx="1"/>
          </p:nvPr>
        </p:nvSpPr>
        <p:spPr>
          <a:xfrm>
            <a:off x="628650" y="1416677"/>
            <a:ext cx="7886700" cy="553792"/>
          </a:xfrm>
        </p:spPr>
        <p:txBody>
          <a:bodyPr/>
          <a:lstStyle/>
          <a:p>
            <a:r>
              <a:rPr lang="es-ES" dirty="0" smtClean="0"/>
              <a:t>Costo de energía consumida</a:t>
            </a:r>
          </a:p>
          <a:p>
            <a:endParaRPr lang="es-EC" dirty="0"/>
          </a:p>
        </p:txBody>
      </p:sp>
      <p:sp>
        <p:nvSpPr>
          <p:cNvPr id="8" name="Marcador de contenido 2"/>
          <p:cNvSpPr txBox="1">
            <a:spLocks/>
          </p:cNvSpPr>
          <p:nvPr/>
        </p:nvSpPr>
        <p:spPr>
          <a:xfrm>
            <a:off x="683384" y="3163939"/>
            <a:ext cx="7886700" cy="55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Costo de depreciación de la máquina </a:t>
            </a:r>
          </a:p>
          <a:p>
            <a:endParaRPr lang="es-EC" dirty="0"/>
          </a:p>
        </p:txBody>
      </p:sp>
      <mc:AlternateContent xmlns:mc="http://schemas.openxmlformats.org/markup-compatibility/2006" xmlns:a14="http://schemas.microsoft.com/office/drawing/2010/main">
        <mc:Choice Requires="a14">
          <p:sp>
            <p:nvSpPr>
              <p:cNvPr id="9" name="Rectángulo 8"/>
              <p:cNvSpPr/>
              <p:nvPr/>
            </p:nvSpPr>
            <p:spPr>
              <a:xfrm>
                <a:off x="647163" y="4384129"/>
                <a:ext cx="7849674"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𝐷𝑒𝑝𝑟𝑒𝑐𝑖𝑎𝑐𝑖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h</m:t>
                              </m:r>
                            </m:den>
                          </m:f>
                        </m:e>
                      </m:d>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𝑉𝑎𝑙𝑜𝑟</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𝑎𝑐𝑡𝑖𝑣𝑜</m:t>
                              </m:r>
                              <m:r>
                                <a:rPr lang="es-EC" i="0">
                                  <a:latin typeface="Cambria Math" panose="02040503050406030204" pitchFamily="18" charset="0"/>
                                </a:rPr>
                                <m:t> </m:t>
                              </m:r>
                              <m:r>
                                <a:rPr lang="es-EC" i="1">
                                  <a:latin typeface="Cambria Math" panose="02040503050406030204" pitchFamily="18" charset="0"/>
                                </a:rPr>
                                <m:t>𝑓𝑖𝑗𝑜</m:t>
                              </m:r>
                              <m:d>
                                <m:dPr>
                                  <m:begChr m:val="["/>
                                  <m:endChr m:val="]"/>
                                  <m:ctrlPr>
                                    <a:rPr lang="es-EC" i="1">
                                      <a:latin typeface="Cambria Math" panose="02040503050406030204" pitchFamily="18" charset="0"/>
                                    </a:rPr>
                                  </m:ctrlPr>
                                </m:dPr>
                                <m:e>
                                  <m:r>
                                    <a:rPr lang="es-EC" i="0">
                                      <a:latin typeface="Cambria Math" panose="02040503050406030204" pitchFamily="18" charset="0"/>
                                    </a:rPr>
                                    <m:t>$</m:t>
                                  </m:r>
                                </m:e>
                              </m:d>
                              <m:r>
                                <a:rPr lang="es-EC" i="0">
                                  <a:latin typeface="Cambria Math" panose="02040503050406030204" pitchFamily="18" charset="0"/>
                                </a:rPr>
                                <m:t>−</m:t>
                              </m:r>
                              <m:r>
                                <a:rPr lang="es-EC" i="1">
                                  <a:latin typeface="Cambria Math" panose="02040503050406030204" pitchFamily="18" charset="0"/>
                                </a:rPr>
                                <m:t>𝑉𝑎𝑙𝑜𝑟</m:t>
                              </m:r>
                              <m:r>
                                <a:rPr lang="es-EC" i="0">
                                  <a:latin typeface="Cambria Math" panose="02040503050406030204" pitchFamily="18" charset="0"/>
                                </a:rPr>
                                <m:t> </m:t>
                              </m:r>
                              <m:r>
                                <a:rPr lang="es-EC" i="1">
                                  <a:latin typeface="Cambria Math" panose="02040503050406030204" pitchFamily="18" charset="0"/>
                                </a:rPr>
                                <m:t>𝑟𝑒𝑠𝑖𝑑𝑢𝑎𝑙</m:t>
                              </m:r>
                              <m:r>
                                <a:rPr lang="es-EC" i="0">
                                  <a:latin typeface="Cambria Math" panose="02040503050406030204" pitchFamily="18" charset="0"/>
                                </a:rPr>
                                <m:t> [%</m:t>
                              </m:r>
                            </m:e>
                          </m:d>
                        </m:num>
                        <m:den>
                          <m:d>
                            <m:dPr>
                              <m:begChr m:val=""/>
                              <m:endChr m:val="]"/>
                              <m:ctrlPr>
                                <a:rPr lang="es-EC" i="1">
                                  <a:latin typeface="Cambria Math" panose="02040503050406030204" pitchFamily="18" charset="0"/>
                                </a:rPr>
                              </m:ctrlPr>
                            </m:dPr>
                            <m:e>
                              <m:r>
                                <a:rPr lang="es-EC" i="1">
                                  <a:latin typeface="Cambria Math" panose="02040503050406030204" pitchFamily="18" charset="0"/>
                                </a:rPr>
                                <m:t>𝐻𝑜𝑟𝑎𝑠</m:t>
                              </m:r>
                              <m:r>
                                <a:rPr lang="es-EC" i="0">
                                  <a:latin typeface="Cambria Math" panose="02040503050406030204" pitchFamily="18" charset="0"/>
                                </a:rPr>
                                <m:t> </m:t>
                              </m:r>
                              <m:r>
                                <a:rPr lang="es-EC" i="1">
                                  <a:latin typeface="Cambria Math" panose="02040503050406030204" pitchFamily="18" charset="0"/>
                                </a:rPr>
                                <m:t>𝑒𝑠𝑡𝑖𝑚𝑎𝑑𝑎𝑠</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𝑡𝑟𝑎𝑏𝑎𝑗𝑜</m:t>
                              </m:r>
                              <m:r>
                                <a:rPr lang="es-EC" i="0">
                                  <a:latin typeface="Cambria Math" panose="02040503050406030204" pitchFamily="18" charset="0"/>
                                </a:rPr>
                                <m:t> [</m:t>
                              </m:r>
                              <m:r>
                                <a:rPr lang="es-EC" i="1">
                                  <a:latin typeface="Cambria Math" panose="02040503050406030204" pitchFamily="18" charset="0"/>
                                </a:rPr>
                                <m:t>h</m:t>
                              </m:r>
                            </m:e>
                          </m:d>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647163" y="4384129"/>
                <a:ext cx="7849674" cy="70872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0" y="1970469"/>
                <a:ext cx="9208394" cy="10082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𝐸𝑛𝑒𝑟𝑔</m:t>
                          </m:r>
                          <m:r>
                            <a:rPr lang="es-EC" i="0">
                              <a:latin typeface="Cambria Math" panose="02040503050406030204" pitchFamily="18" charset="0"/>
                            </a:rPr>
                            <m:t>í</m:t>
                          </m:r>
                          <m:r>
                            <a:rPr lang="es-EC" i="1">
                              <a:latin typeface="Cambria Math" panose="02040503050406030204" pitchFamily="18" charset="0"/>
                            </a:rPr>
                            <m:t>𝑎</m:t>
                          </m:r>
                        </m:sub>
                      </m:sSub>
                      <m:d>
                        <m:dPr>
                          <m:begChr m:val="["/>
                          <m:endChr m:val="]"/>
                          <m:ctrlPr>
                            <a:rPr lang="es-EC" i="1">
                              <a:latin typeface="Cambria Math" panose="02040503050406030204" pitchFamily="18" charset="0"/>
                            </a:rPr>
                          </m:ctrlPr>
                        </m:dPr>
                        <m:e>
                          <m:r>
                            <a:rPr lang="es-EC" i="0">
                              <a:latin typeface="Cambria Math" panose="02040503050406030204" pitchFamily="18" charset="0"/>
                            </a:rPr>
                            <m:t>$</m:t>
                          </m:r>
                        </m:e>
                      </m:d>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𝑉𝑜𝑙𝑡𝑎𝑗𝑒</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𝑉</m:t>
                              </m:r>
                            </m:e>
                          </m:d>
                          <m:r>
                            <a:rPr lang="es-EC" i="0">
                              <a:latin typeface="Cambria Math" panose="02040503050406030204" pitchFamily="18" charset="0"/>
                            </a:rPr>
                            <m:t>∗</m:t>
                          </m:r>
                          <m:r>
                            <a:rPr lang="es-EC" i="1">
                              <a:latin typeface="Cambria Math" panose="02040503050406030204" pitchFamily="18" charset="0"/>
                            </a:rPr>
                            <m:t>𝐴𝑚𝑝𝑒𝑟𝑎𝑗𝑒</m:t>
                          </m:r>
                          <m:d>
                            <m:dPr>
                              <m:ctrlPr>
                                <a:rPr lang="es-EC" i="1">
                                  <a:latin typeface="Cambria Math" panose="02040503050406030204" pitchFamily="18" charset="0"/>
                                </a:rPr>
                              </m:ctrlPr>
                            </m:dPr>
                            <m:e>
                              <m:r>
                                <a:rPr lang="es-EC" i="1">
                                  <a:latin typeface="Cambria Math" panose="02040503050406030204" pitchFamily="18" charset="0"/>
                                </a:rPr>
                                <m:t>𝐴𝑚𝑝</m:t>
                              </m:r>
                            </m:e>
                          </m:d>
                          <m:r>
                            <a:rPr lang="es-EC" i="0">
                              <a:latin typeface="Cambria Math" panose="02040503050406030204" pitchFamily="18" charset="0"/>
                            </a:rPr>
                            <m:t>∗</m:t>
                          </m:r>
                          <m:r>
                            <a:rPr lang="es-EC" i="1">
                              <a:latin typeface="Cambria Math" panose="02040503050406030204" pitchFamily="18" charset="0"/>
                            </a:rPr>
                            <m:t>𝐹</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𝑃𝑜𝑡𝑒𝑛𝑐𝑖𝑎</m:t>
                          </m:r>
                          <m:r>
                            <a:rPr lang="es-EC" i="0">
                              <a:latin typeface="Cambria Math" panose="02040503050406030204" pitchFamily="18" charset="0"/>
                            </a:rPr>
                            <m:t>∗</m:t>
                          </m:r>
                          <m:r>
                            <a:rPr lang="es-EC" i="1">
                              <a:latin typeface="Cambria Math" panose="02040503050406030204" pitchFamily="18" charset="0"/>
                            </a:rPr>
                            <m:t>𝑇</m:t>
                          </m:r>
                          <m:r>
                            <a:rPr lang="es-EC" i="0">
                              <a:latin typeface="Cambria Math" panose="02040503050406030204" pitchFamily="18" charset="0"/>
                            </a:rPr>
                            <m:t>.</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𝐴𝑟𝑐𝑜</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h</m:t>
                              </m:r>
                            </m:e>
                          </m:d>
                        </m:num>
                        <m:den>
                          <m:r>
                            <a:rPr lang="es-EC" i="0">
                              <a:latin typeface="Cambria Math" panose="02040503050406030204" pitchFamily="18" charset="0"/>
                            </a:rPr>
                            <m:t>1000</m:t>
                          </m:r>
                        </m:den>
                      </m:f>
                      <m:d>
                        <m:dPr>
                          <m:begChr m:val="["/>
                          <m:endChr m:val="]"/>
                          <m:ctrlPr>
                            <a:rPr lang="es-EC" i="1">
                              <a:latin typeface="Cambria Math" panose="02040503050406030204" pitchFamily="18" charset="0"/>
                            </a:rPr>
                          </m:ctrlPr>
                        </m:dPr>
                        <m:e>
                          <m:r>
                            <a:rPr lang="es-EC" i="1">
                              <a:latin typeface="Cambria Math" panose="02040503050406030204" pitchFamily="18" charset="0"/>
                            </a:rPr>
                            <m:t>𝐾𝑊h</m:t>
                          </m:r>
                        </m:e>
                      </m:d>
                      <m:r>
                        <a:rPr lang="es-EC" i="0">
                          <a:latin typeface="Cambria Math" panose="02040503050406030204" pitchFamily="18" charset="0"/>
                        </a:rPr>
                        <m:t>∗</m:t>
                      </m:r>
                      <m:r>
                        <a:rPr lang="es-EC" i="1">
                          <a:latin typeface="Cambria Math" panose="02040503050406030204" pitchFamily="18" charset="0"/>
                        </a:rPr>
                        <m:t>𝑇𝑎𝑟𝑖𝑓𝑎</m:t>
                      </m:r>
                      <m:r>
                        <a:rPr lang="es-EC" i="0">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𝐾𝑊h</m:t>
                              </m:r>
                            </m:den>
                          </m:f>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0" y="1970469"/>
                <a:ext cx="9208394" cy="1008289"/>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399398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OTROS INDICADORES </a:t>
            </a:r>
            <a:endParaRPr lang="es-EC" dirty="0"/>
          </a:p>
        </p:txBody>
      </p:sp>
      <p:sp>
        <p:nvSpPr>
          <p:cNvPr id="3" name="Marcador de contenido 2"/>
          <p:cNvSpPr>
            <a:spLocks noGrp="1"/>
          </p:cNvSpPr>
          <p:nvPr>
            <p:ph idx="1"/>
          </p:nvPr>
        </p:nvSpPr>
        <p:spPr>
          <a:xfrm>
            <a:off x="628650" y="1416677"/>
            <a:ext cx="7886700" cy="553792"/>
          </a:xfrm>
        </p:spPr>
        <p:txBody>
          <a:bodyPr/>
          <a:lstStyle/>
          <a:p>
            <a:r>
              <a:rPr lang="es-ES" dirty="0" smtClean="0"/>
              <a:t>Rendimiento [Kg/h]</a:t>
            </a:r>
          </a:p>
          <a:p>
            <a:endParaRPr lang="es-EC" dirty="0"/>
          </a:p>
        </p:txBody>
      </p:sp>
      <mc:AlternateContent xmlns:mc="http://schemas.openxmlformats.org/markup-compatibility/2006" xmlns:a14="http://schemas.microsoft.com/office/drawing/2010/main">
        <mc:Choice Requires="a14">
          <p:sp>
            <p:nvSpPr>
              <p:cNvPr id="4" name="Rectángulo 3"/>
              <p:cNvSpPr/>
              <p:nvPr/>
            </p:nvSpPr>
            <p:spPr>
              <a:xfrm>
                <a:off x="2254480" y="1970469"/>
                <a:ext cx="4351704" cy="680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m:t>
                      </m:r>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𝐶𝑎𝑛𝑡𝑖𝑑𝑎𝑑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𝑚𝑒𝑡𝑎𝑙</m:t>
                              </m:r>
                              <m:r>
                                <a:rPr lang="es-EC" i="0">
                                  <a:latin typeface="Cambria Math" panose="02040503050406030204" pitchFamily="18" charset="0"/>
                                </a:rPr>
                                <m:t> </m:t>
                              </m:r>
                              <m:r>
                                <a:rPr lang="es-EC" i="1">
                                  <a:latin typeface="Cambria Math" panose="02040503050406030204" pitchFamily="18" charset="0"/>
                                </a:rPr>
                                <m:t>𝑑𝑒𝑝𝑜𝑠𝑖𝑡𝑎𝑑𝑜</m:t>
                              </m:r>
                              <m:r>
                                <a:rPr lang="es-EC" i="0">
                                  <a:latin typeface="Cambria Math" panose="02040503050406030204" pitchFamily="18" charset="0"/>
                                </a:rPr>
                                <m:t> [</m:t>
                              </m:r>
                              <m:r>
                                <a:rPr lang="es-EC" i="1">
                                  <a:latin typeface="Cambria Math" panose="02040503050406030204" pitchFamily="18" charset="0"/>
                                </a:rPr>
                                <m:t>𝐾𝑔</m:t>
                              </m:r>
                            </m:e>
                          </m:d>
                        </m:num>
                        <m:den>
                          <m:d>
                            <m:dPr>
                              <m:begChr m:val=""/>
                              <m:endChr m:val="]"/>
                              <m:ctrlPr>
                                <a:rPr lang="es-EC" i="1">
                                  <a:latin typeface="Cambria Math" panose="02040503050406030204" pitchFamily="18" charset="0"/>
                                </a:rPr>
                              </m:ctrlPr>
                            </m:dPr>
                            <m:e>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𝐹𝑢𝑠𝑖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h𝑟</m:t>
                              </m:r>
                            </m:e>
                          </m:d>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254480" y="1970469"/>
                <a:ext cx="4351704" cy="680251"/>
              </a:xfrm>
              <a:prstGeom prst="rect">
                <a:avLst/>
              </a:prstGeom>
              <a:blipFill rotWithShape="0">
                <a:blip r:embed="rId2"/>
                <a:stretch>
                  <a:fillRect/>
                </a:stretch>
              </a:blipFill>
            </p:spPr>
            <p:txBody>
              <a:bodyPr/>
              <a:lstStyle/>
              <a:p>
                <a:r>
                  <a:rPr lang="es-EC">
                    <a:noFill/>
                  </a:rPr>
                  <a:t> </a:t>
                </a:r>
              </a:p>
            </p:txBody>
          </p:sp>
        </mc:Fallback>
      </mc:AlternateContent>
      <p:sp>
        <p:nvSpPr>
          <p:cNvPr id="5" name="Marcador de contenido 2"/>
          <p:cNvSpPr txBox="1">
            <a:spLocks/>
          </p:cNvSpPr>
          <p:nvPr/>
        </p:nvSpPr>
        <p:spPr>
          <a:xfrm>
            <a:off x="628650" y="2745124"/>
            <a:ext cx="7886700" cy="55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Eficiencia de deposición [%]</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1986566" y="3339477"/>
                <a:ext cx="5170868" cy="6802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𝑑𝑒𝑝</m:t>
                          </m:r>
                        </m:sub>
                      </m:sSub>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𝑀𝑎𝑡𝑒𝑟𝑖𝑎𝑙</m:t>
                              </m:r>
                              <m:r>
                                <a:rPr lang="es-EC" i="0">
                                  <a:latin typeface="Cambria Math" panose="02040503050406030204" pitchFamily="18" charset="0"/>
                                </a:rPr>
                                <m:t> </m:t>
                              </m:r>
                              <m:r>
                                <a:rPr lang="es-EC" i="1">
                                  <a:latin typeface="Cambria Math" panose="02040503050406030204" pitchFamily="18" charset="0"/>
                                </a:rPr>
                                <m:t>𝑑𝑒𝑝𝑜𝑠𝑖𝑡𝑎𝑑𝑜</m:t>
                              </m:r>
                              <m:r>
                                <a:rPr lang="es-EC" i="0">
                                  <a:latin typeface="Cambria Math" panose="02040503050406030204" pitchFamily="18" charset="0"/>
                                </a:rPr>
                                <m:t> [</m:t>
                              </m:r>
                              <m:r>
                                <a:rPr lang="es-EC" i="1">
                                  <a:latin typeface="Cambria Math" panose="02040503050406030204" pitchFamily="18" charset="0"/>
                                </a:rPr>
                                <m:t>𝑔</m:t>
                              </m:r>
                            </m:e>
                          </m:d>
                        </m:num>
                        <m:den>
                          <m:d>
                            <m:dPr>
                              <m:begChr m:val=""/>
                              <m:endChr m:val="]"/>
                              <m:ctrlPr>
                                <a:rPr lang="es-EC" i="1">
                                  <a:latin typeface="Cambria Math" panose="02040503050406030204" pitchFamily="18" charset="0"/>
                                </a:rPr>
                              </m:ctrlPr>
                            </m:dPr>
                            <m:e>
                              <m:r>
                                <a:rPr lang="es-EC" i="1">
                                  <a:latin typeface="Cambria Math" panose="02040503050406030204" pitchFamily="18" charset="0"/>
                                </a:rPr>
                                <m:t>𝑃𝑒𝑠𝑜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𝑒𝑙𝑒𝑐𝑡𝑟𝑜𝑑𝑜𝑠</m:t>
                              </m:r>
                              <m:r>
                                <a:rPr lang="es-EC" i="0">
                                  <a:latin typeface="Cambria Math" panose="02040503050406030204" pitchFamily="18" charset="0"/>
                                </a:rPr>
                                <m:t> </m:t>
                              </m:r>
                              <m:r>
                                <a:rPr lang="es-EC" i="1">
                                  <a:latin typeface="Cambria Math" panose="02040503050406030204" pitchFamily="18" charset="0"/>
                                </a:rPr>
                                <m:t>𝑢𝑡𝑙𝑖𝑧𝑎𝑑𝑜𝑠</m:t>
                              </m:r>
                              <m:r>
                                <a:rPr lang="es-EC" i="0">
                                  <a:latin typeface="Cambria Math" panose="02040503050406030204" pitchFamily="18" charset="0"/>
                                </a:rPr>
                                <m:t> [</m:t>
                              </m:r>
                              <m:r>
                                <a:rPr lang="es-EC" i="1">
                                  <a:latin typeface="Cambria Math" panose="02040503050406030204" pitchFamily="18" charset="0"/>
                                </a:rPr>
                                <m:t>𝑔</m:t>
                              </m:r>
                            </m:e>
                          </m:d>
                        </m:den>
                      </m:f>
                      <m:r>
                        <a:rPr lang="es-EC" i="0">
                          <a:latin typeface="Cambria Math" panose="02040503050406030204" pitchFamily="18" charset="0"/>
                        </a:rPr>
                        <m:t>∗100</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986566" y="3339477"/>
                <a:ext cx="5170868" cy="680251"/>
              </a:xfrm>
              <a:prstGeom prst="rect">
                <a:avLst/>
              </a:prstGeom>
              <a:blipFill rotWithShape="0">
                <a:blip r:embed="rId3"/>
                <a:stretch>
                  <a:fillRect/>
                </a:stretch>
              </a:blipFill>
            </p:spPr>
            <p:txBody>
              <a:bodyPr/>
              <a:lstStyle/>
              <a:p>
                <a:r>
                  <a:rPr lang="es-EC">
                    <a:noFill/>
                  </a:rPr>
                  <a:t> </a:t>
                </a:r>
              </a:p>
            </p:txBody>
          </p:sp>
        </mc:Fallback>
      </mc:AlternateContent>
      <p:sp>
        <p:nvSpPr>
          <p:cNvPr id="7" name="Marcador de contenido 2"/>
          <p:cNvSpPr txBox="1">
            <a:spLocks/>
          </p:cNvSpPr>
          <p:nvPr/>
        </p:nvSpPr>
        <p:spPr>
          <a:xfrm>
            <a:off x="628650" y="4240368"/>
            <a:ext cx="7886700" cy="55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Factor de operación [%]</a:t>
            </a:r>
            <a:endParaRPr lang="es-EC" dirty="0"/>
          </a:p>
        </p:txBody>
      </p:sp>
      <mc:AlternateContent xmlns:mc="http://schemas.openxmlformats.org/markup-compatibility/2006" xmlns:a14="http://schemas.microsoft.com/office/drawing/2010/main">
        <mc:Choice Requires="a14">
          <p:sp>
            <p:nvSpPr>
              <p:cNvPr id="8" name="Rectángulo 7"/>
              <p:cNvSpPr/>
              <p:nvPr/>
            </p:nvSpPr>
            <p:spPr>
              <a:xfrm>
                <a:off x="2498708" y="4794160"/>
                <a:ext cx="4146584" cy="680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𝑜𝑝</m:t>
                          </m:r>
                        </m:sub>
                      </m:sSub>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𝐴𝑟𝑐𝑜</m:t>
                              </m:r>
                              <m:r>
                                <a:rPr lang="es-EC" i="0">
                                  <a:latin typeface="Cambria Math" panose="02040503050406030204" pitchFamily="18" charset="0"/>
                                </a:rPr>
                                <m:t> [</m:t>
                              </m:r>
                              <m:r>
                                <a:rPr lang="es-EC" i="1">
                                  <a:latin typeface="Cambria Math" panose="02040503050406030204" pitchFamily="18" charset="0"/>
                                </a:rPr>
                                <m:t>h𝑟</m:t>
                              </m:r>
                            </m:e>
                          </m:d>
                        </m:num>
                        <m:den>
                          <m:d>
                            <m:dPr>
                              <m:begChr m:val=""/>
                              <m:endChr m:val="]"/>
                              <m:ctrlPr>
                                <a:rPr lang="es-EC" i="1">
                                  <a:latin typeface="Cambria Math" panose="02040503050406030204" pitchFamily="18" charset="0"/>
                                </a:rPr>
                              </m:ctrlPr>
                            </m:dPr>
                            <m:e>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𝑇𝑜𝑡𝑎𝑙</m:t>
                              </m:r>
                              <m:r>
                                <a:rPr lang="es-EC" i="0">
                                  <a:latin typeface="Cambria Math" panose="02040503050406030204" pitchFamily="18" charset="0"/>
                                </a:rPr>
                                <m:t> </m:t>
                              </m:r>
                              <m:r>
                                <a:rPr lang="es-EC" i="1">
                                  <a:latin typeface="Cambria Math" panose="02040503050406030204" pitchFamily="18" charset="0"/>
                                </a:rPr>
                                <m:t>𝑃𝑎𝑔𝑎𝑑𝑜</m:t>
                              </m:r>
                              <m:r>
                                <a:rPr lang="es-EC" i="0">
                                  <a:latin typeface="Cambria Math" panose="02040503050406030204" pitchFamily="18" charset="0"/>
                                </a:rPr>
                                <m:t> [</m:t>
                              </m:r>
                              <m:r>
                                <a:rPr lang="es-EC" i="1">
                                  <a:latin typeface="Cambria Math" panose="02040503050406030204" pitchFamily="18" charset="0"/>
                                </a:rPr>
                                <m:t>h𝑟</m:t>
                              </m:r>
                            </m:e>
                          </m:d>
                        </m:den>
                      </m:f>
                      <m:r>
                        <a:rPr lang="es-EC" i="0">
                          <a:latin typeface="Cambria Math" panose="02040503050406030204" pitchFamily="18" charset="0"/>
                        </a:rPr>
                        <m:t>∗100</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498708" y="4794160"/>
                <a:ext cx="4146584" cy="680251"/>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37319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704850" y="24063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OTROS INDICADORES </a:t>
            </a:r>
            <a:endParaRPr lang="es-EC" dirty="0"/>
          </a:p>
        </p:txBody>
      </p:sp>
      <p:sp>
        <p:nvSpPr>
          <p:cNvPr id="6" name="Marcador de contenido 2"/>
          <p:cNvSpPr>
            <a:spLocks noGrp="1"/>
          </p:cNvSpPr>
          <p:nvPr>
            <p:ph idx="1"/>
          </p:nvPr>
        </p:nvSpPr>
        <p:spPr>
          <a:xfrm>
            <a:off x="628650" y="1338091"/>
            <a:ext cx="7886700" cy="553792"/>
          </a:xfrm>
        </p:spPr>
        <p:txBody>
          <a:bodyPr/>
          <a:lstStyle/>
          <a:p>
            <a:r>
              <a:rPr lang="es-ES" dirty="0" smtClean="0"/>
              <a:t>Costo de 1 Kg de metal depositado [$]</a:t>
            </a:r>
          </a:p>
          <a:p>
            <a:endParaRPr lang="es-EC" dirty="0"/>
          </a:p>
        </p:txBody>
      </p:sp>
      <mc:AlternateContent xmlns:mc="http://schemas.openxmlformats.org/markup-compatibility/2006" xmlns:a14="http://schemas.microsoft.com/office/drawing/2010/main">
        <mc:Choice Requires="a14">
          <p:sp>
            <p:nvSpPr>
              <p:cNvPr id="11" name="Rectángulo 10"/>
              <p:cNvSpPr/>
              <p:nvPr/>
            </p:nvSpPr>
            <p:spPr>
              <a:xfrm>
                <a:off x="781049" y="1802825"/>
                <a:ext cx="7734300" cy="23916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1 </m:t>
                          </m:r>
                          <m:r>
                            <a:rPr lang="es-EC" i="1">
                              <a:latin typeface="Cambria Math" panose="02040503050406030204" pitchFamily="18" charset="0"/>
                            </a:rPr>
                            <m:t>𝐾𝑔</m:t>
                          </m:r>
                        </m:sub>
                      </m:sSub>
                      <m:r>
                        <a:rPr lang="es-EC" i="0">
                          <a:latin typeface="Cambria Math" panose="02040503050406030204" pitchFamily="18" charset="0"/>
                        </a:rPr>
                        <m:t>=</m:t>
                      </m:r>
                      <m:d>
                        <m:dPr>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𝐹𝑢𝑠𝑖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1 </m:t>
                              </m:r>
                              <m:r>
                                <a:rPr lang="es-EC" i="1">
                                  <a:latin typeface="Cambria Math" panose="02040503050406030204" pitchFamily="18" charset="0"/>
                                </a:rPr>
                                <m:t>𝐾𝑔</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1">
                                      <a:latin typeface="Cambria Math" panose="02040503050406030204" pitchFamily="18" charset="0"/>
                                    </a:rPr>
                                    <m:t>h𝑟</m:t>
                                  </m:r>
                                </m:e>
                              </m:d>
                            </m:e>
                            <m:e>
                              <m:r>
                                <a:rPr lang="es-EC" i="0">
                                  <a:latin typeface="Cambria Math" panose="02040503050406030204" pitchFamily="18" charset="0"/>
                                </a:rPr>
                                <m:t>+</m:t>
                              </m:r>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𝑒𝑠𝑝𝑒𝑐</m:t>
                              </m:r>
                              <m:r>
                                <a:rPr lang="es-EC" i="0">
                                  <a:latin typeface="Cambria Math" panose="02040503050406030204" pitchFamily="18" charset="0"/>
                                </a:rPr>
                                <m:t>í</m:t>
                              </m:r>
                              <m:r>
                                <a:rPr lang="es-EC" i="1">
                                  <a:latin typeface="Cambria Math" panose="02040503050406030204" pitchFamily="18" charset="0"/>
                                </a:rPr>
                                <m:t>𝑓𝑖𝑐𝑜</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1">
                                      <a:latin typeface="Cambria Math" panose="02040503050406030204" pitchFamily="18" charset="0"/>
                                    </a:rPr>
                                    <m:t>h𝑟</m:t>
                                  </m:r>
                                </m:e>
                              </m:d>
                            </m:e>
                            <m:e>
                              <m:r>
                                <a:rPr lang="es-EC" i="0">
                                  <a:latin typeface="Cambria Math" panose="02040503050406030204" pitchFamily="18" charset="0"/>
                                </a:rPr>
                                <m:t>+</m:t>
                              </m:r>
                              <m:r>
                                <a:rPr lang="es-EC" i="1">
                                  <a:latin typeface="Cambria Math" panose="02040503050406030204" pitchFamily="18" charset="0"/>
                                </a:rPr>
                                <m:t>𝑡𝑖𝑒𝑚𝑝𝑜𝑠</m:t>
                              </m:r>
                              <m:r>
                                <a:rPr lang="es-EC" i="0">
                                  <a:latin typeface="Cambria Math" panose="02040503050406030204" pitchFamily="18" charset="0"/>
                                </a:rPr>
                                <m:t> </m:t>
                              </m:r>
                              <m:r>
                                <a:rPr lang="es-EC" i="1">
                                  <a:latin typeface="Cambria Math" panose="02040503050406030204" pitchFamily="18" charset="0"/>
                                </a:rPr>
                                <m:t>𝑎𝑢𝑥𝑖𝑙𝑖𝑎𝑟𝑒𝑠</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1">
                                      <a:latin typeface="Cambria Math" panose="02040503050406030204" pitchFamily="18" charset="0"/>
                                    </a:rPr>
                                    <m:t>h𝑟</m:t>
                                  </m:r>
                                </m:e>
                              </m:d>
                            </m:e>
                          </m:eqArr>
                        </m:e>
                      </m:d>
                      <m:r>
                        <a:rPr lang="es-EC" i="0">
                          <a:latin typeface="Cambria Math" panose="02040503050406030204" pitchFamily="18" charset="0"/>
                        </a:rPr>
                        <m:t>∗</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1 </m:t>
                      </m:r>
                      <m:r>
                        <a:rPr lang="es-EC" i="1">
                          <a:latin typeface="Cambria Math" panose="02040503050406030204" pitchFamily="18" charset="0"/>
                        </a:rPr>
                        <m:t>h𝑜𝑟𝑎</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𝑠𝑜𝑙𝑑𝑎𝑑𝑜𝑟</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h𝑟</m:t>
                              </m:r>
                            </m:den>
                          </m:f>
                        </m:e>
                      </m:d>
                    </m:oMath>
                  </m:oMathPara>
                </a14:m>
                <a:endParaRPr lang="en-US" i="1" dirty="0" smtClean="0">
                  <a:latin typeface="Cambria Math" panose="02040503050406030204" pitchFamily="18" charset="0"/>
                </a:endParaRPr>
              </a:p>
              <a:p>
                <a:endParaRPr lang="en-US"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m:t>
                      </m:r>
                      <m:r>
                        <a:rPr lang="es-EC" i="1">
                          <a:latin typeface="Cambria Math" panose="02040503050406030204" pitchFamily="18" charset="0"/>
                        </a:rPr>
                        <m:t>𝐶𝑜𝑠𝑡𝑜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𝑐𝑜𝑛𝑠𝑢𝑚𝑖𝑏𝑙𝑒𝑠</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0">
                              <a:latin typeface="Cambria Math" panose="02040503050406030204" pitchFamily="18" charset="0"/>
                            </a:rPr>
                            <m:t>$</m:t>
                          </m:r>
                        </m:e>
                      </m:d>
                    </m:oMath>
                  </m:oMathPara>
                </a14:m>
                <a:endParaRPr lang="en-US"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𝑎𝑚𝑜𝑟𝑡𝑖𝑧𝑎𝑐𝑖𝑜𝑛</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0">
                              <a:latin typeface="Cambria Math" panose="02040503050406030204" pitchFamily="18" charset="0"/>
                            </a:rPr>
                            <m:t>$</m:t>
                          </m:r>
                        </m:e>
                      </m:d>
                    </m:oMath>
                  </m:oMathPara>
                </a14:m>
                <a:endParaRPr lang="en-US" i="1" dirty="0" smtClean="0">
                  <a:latin typeface="Cambria Math" panose="02040503050406030204" pitchFamily="18" charset="0"/>
                </a:endParaRPr>
              </a:p>
              <a:p>
                <a:pPr algn="ctr"/>
                <a14:m>
                  <m:oMath xmlns:m="http://schemas.openxmlformats.org/officeDocument/2006/math">
                    <m:r>
                      <a:rPr lang="es-EC" i="0">
                        <a:latin typeface="Cambria Math" panose="02040503050406030204" pitchFamily="18" charset="0"/>
                      </a:rPr>
                      <m:t>+</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𝑒𝑛𝑒𝑟𝑔𝑖𝑎</m:t>
                    </m:r>
                    <m:r>
                      <a:rPr lang="es-EC" i="0">
                        <a:latin typeface="Cambria Math" panose="02040503050406030204" pitchFamily="18" charset="0"/>
                      </a:rPr>
                      <m:t>[$</m:t>
                    </m:r>
                  </m:oMath>
                </a14:m>
                <a:r>
                  <a:rPr lang="es-EC" dirty="0" smtClean="0"/>
                  <a:t>]</a:t>
                </a:r>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781049" y="1802825"/>
                <a:ext cx="7734300" cy="2391617"/>
              </a:xfrm>
              <a:prstGeom prst="rect">
                <a:avLst/>
              </a:prstGeom>
              <a:blipFill rotWithShape="0">
                <a:blip r:embed="rId2"/>
                <a:stretch>
                  <a:fillRect b="-3316"/>
                </a:stretch>
              </a:blipFill>
            </p:spPr>
            <p:txBody>
              <a:bodyPr/>
              <a:lstStyle/>
              <a:p>
                <a:r>
                  <a:rPr lang="es-EC">
                    <a:noFill/>
                  </a:rPr>
                  <a:t> </a:t>
                </a:r>
              </a:p>
            </p:txBody>
          </p:sp>
        </mc:Fallback>
      </mc:AlternateContent>
      <p:sp>
        <p:nvSpPr>
          <p:cNvPr id="12" name="Marcador de contenido 2"/>
          <p:cNvSpPr txBox="1">
            <a:spLocks/>
          </p:cNvSpPr>
          <p:nvPr/>
        </p:nvSpPr>
        <p:spPr>
          <a:xfrm>
            <a:off x="628650" y="4299565"/>
            <a:ext cx="7886700" cy="553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Número de electrodos consumidos por metro</a:t>
            </a:r>
          </a:p>
          <a:p>
            <a:endParaRPr lang="es-EC" dirty="0"/>
          </a:p>
        </p:txBody>
      </p:sp>
      <mc:AlternateContent xmlns:mc="http://schemas.openxmlformats.org/markup-compatibility/2006" xmlns:a14="http://schemas.microsoft.com/office/drawing/2010/main">
        <mc:Choice Requires="a14">
          <p:sp>
            <p:nvSpPr>
              <p:cNvPr id="13" name="Rectángulo 12"/>
              <p:cNvSpPr/>
              <p:nvPr/>
            </p:nvSpPr>
            <p:spPr>
              <a:xfrm>
                <a:off x="781049" y="4902151"/>
                <a:ext cx="8169767" cy="9042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𝑁𝑜</m:t>
                      </m:r>
                      <m:r>
                        <a:rPr lang="es-EC" i="0">
                          <a:latin typeface="Cambria Math" panose="02040503050406030204" pitchFamily="18" charset="0"/>
                        </a:rPr>
                        <m:t>. </m:t>
                      </m:r>
                      <m:r>
                        <a:rPr lang="es-EC" i="1">
                          <a:latin typeface="Cambria Math" panose="02040503050406030204" pitchFamily="18" charset="0"/>
                        </a:rPr>
                        <m:t>𝐸𝑙𝑒𝑐</m:t>
                      </m:r>
                      <m:r>
                        <a:rPr lang="es-EC" i="0">
                          <a:latin typeface="Cambria Math" panose="02040503050406030204" pitchFamily="18" charset="0"/>
                        </a:rPr>
                        <m:t> </m:t>
                      </m:r>
                      <m:r>
                        <a:rPr lang="es-EC" i="1">
                          <a:latin typeface="Cambria Math" panose="02040503050406030204" pitchFamily="18" charset="0"/>
                        </a:rPr>
                        <m:t>𝑝𝑜𝑟</m:t>
                      </m:r>
                      <m:r>
                        <a:rPr lang="es-EC" i="0">
                          <a:latin typeface="Cambria Math" panose="02040503050406030204" pitchFamily="18" charset="0"/>
                        </a:rPr>
                        <m:t> </m:t>
                      </m:r>
                      <m:r>
                        <a:rPr lang="es-EC" i="1">
                          <a:latin typeface="Cambria Math" panose="02040503050406030204" pitchFamily="18" charset="0"/>
                        </a:rPr>
                        <m:t>𝑚𝑒𝑡𝑟𝑜</m:t>
                      </m:r>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𝐶𝑎𝑛𝑡𝑖𝑑𝑎𝑑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𝑚𝑎𝑡𝑒𝑟𝑖𝑎𝑙</m:t>
                              </m:r>
                              <m:r>
                                <a:rPr lang="es-EC" i="0">
                                  <a:latin typeface="Cambria Math" panose="02040503050406030204" pitchFamily="18" charset="0"/>
                                </a:rPr>
                                <m:t> </m:t>
                              </m:r>
                              <m:r>
                                <a:rPr lang="es-EC" i="1">
                                  <a:latin typeface="Cambria Math" panose="02040503050406030204" pitchFamily="18" charset="0"/>
                                </a:rPr>
                                <m:t>𝑑𝑒𝑝𝑜𝑠𝑖𝑡𝑎𝑑𝑜</m:t>
                              </m:r>
                              <m:r>
                                <a:rPr lang="es-EC" i="0">
                                  <a:latin typeface="Cambria Math" panose="02040503050406030204" pitchFamily="18" charset="0"/>
                                </a:rPr>
                                <m:t> </m:t>
                              </m:r>
                              <m:r>
                                <a:rPr lang="es-EC" i="1">
                                  <a:latin typeface="Cambria Math" panose="02040503050406030204" pitchFamily="18" charset="0"/>
                                </a:rPr>
                                <m:t>𝑒𝑛</m:t>
                              </m:r>
                              <m:r>
                                <a:rPr lang="es-EC" i="0">
                                  <a:latin typeface="Cambria Math" panose="02040503050406030204" pitchFamily="18" charset="0"/>
                                </a:rPr>
                                <m:t> 1 </m:t>
                              </m:r>
                              <m:r>
                                <a:rPr lang="es-EC" i="1">
                                  <a:latin typeface="Cambria Math" panose="02040503050406030204" pitchFamily="18" charset="0"/>
                                </a:rPr>
                                <m:t>𝑚𝑒𝑡𝑟𝑜</m:t>
                              </m:r>
                              <m:r>
                                <a:rPr lang="es-EC" i="0">
                                  <a:latin typeface="Cambria Math" panose="02040503050406030204" pitchFamily="18" charset="0"/>
                                </a:rPr>
                                <m:t> [</m:t>
                              </m:r>
                              <m:r>
                                <a:rPr lang="es-EC" i="1">
                                  <a:latin typeface="Cambria Math" panose="02040503050406030204" pitchFamily="18" charset="0"/>
                                </a:rPr>
                                <m:t>𝐾</m:t>
                              </m:r>
                              <m:f>
                                <m:fPr>
                                  <m:type m:val="lin"/>
                                  <m:ctrlPr>
                                    <a:rPr lang="es-EC" i="1">
                                      <a:latin typeface="Cambria Math" panose="02040503050406030204" pitchFamily="18" charset="0"/>
                                    </a:rPr>
                                  </m:ctrlPr>
                                </m:fPr>
                                <m:num>
                                  <m:r>
                                    <a:rPr lang="es-EC" i="1">
                                      <a:latin typeface="Cambria Math" panose="02040503050406030204" pitchFamily="18" charset="0"/>
                                    </a:rPr>
                                    <m:t>𝑔</m:t>
                                  </m:r>
                                </m:num>
                                <m:den>
                                  <m:r>
                                    <a:rPr lang="es-EC" i="1">
                                      <a:latin typeface="Cambria Math" panose="02040503050406030204" pitchFamily="18" charset="0"/>
                                    </a:rPr>
                                    <m:t>𝑚</m:t>
                                  </m:r>
                                </m:den>
                              </m:f>
                            </m:e>
                          </m:d>
                        </m:num>
                        <m:den>
                          <m:r>
                            <a:rPr lang="es-EC" i="1">
                              <a:latin typeface="Cambria Math" panose="02040503050406030204" pitchFamily="18" charset="0"/>
                            </a:rPr>
                            <m:t>𝑝𝑒𝑠𝑜</m:t>
                          </m:r>
                          <m:r>
                            <a:rPr lang="es-EC" i="0">
                              <a:latin typeface="Cambria Math" panose="02040503050406030204" pitchFamily="18" charset="0"/>
                            </a:rPr>
                            <m:t> </m:t>
                          </m:r>
                          <m:r>
                            <a:rPr lang="es-EC" i="1">
                              <a:latin typeface="Cambria Math" panose="02040503050406030204" pitchFamily="18" charset="0"/>
                            </a:rPr>
                            <m:t>𝑟𝑒𝑎𝑙</m:t>
                          </m:r>
                          <m:r>
                            <a:rPr lang="es-EC" i="0">
                              <a:latin typeface="Cambria Math" panose="02040503050406030204" pitchFamily="18" charset="0"/>
                            </a:rPr>
                            <m:t> </m:t>
                          </m:r>
                          <m:r>
                            <a:rPr lang="es-EC" i="1">
                              <a:latin typeface="Cambria Math" panose="02040503050406030204" pitchFamily="18" charset="0"/>
                            </a:rPr>
                            <m:t>𝑢𝑡𝑖𝑙𝑖𝑧𝑎𝑑𝑜</m:t>
                          </m:r>
                          <m:r>
                            <a:rPr lang="es-EC" i="0">
                              <a:latin typeface="Cambria Math" panose="02040503050406030204" pitchFamily="18" charset="0"/>
                            </a:rPr>
                            <m:t> </m:t>
                          </m:r>
                          <m:r>
                            <a:rPr lang="es-EC" i="1">
                              <a:latin typeface="Cambria Math" panose="02040503050406030204" pitchFamily="18" charset="0"/>
                            </a:rPr>
                            <m:t>𝑝𝑜𝑟</m:t>
                          </m:r>
                          <m:r>
                            <a:rPr lang="es-EC" i="0">
                              <a:latin typeface="Cambria Math" panose="02040503050406030204" pitchFamily="18" charset="0"/>
                            </a:rPr>
                            <m:t> </m:t>
                          </m:r>
                          <m:r>
                            <a:rPr lang="es-EC" i="1">
                              <a:latin typeface="Cambria Math" panose="02040503050406030204" pitchFamily="18" charset="0"/>
                            </a:rPr>
                            <m:t>𝑒𝑙𝑒𝑐𝑡𝑟𝑜𝑑𝑜</m:t>
                          </m:r>
                          <m:r>
                            <a:rPr lang="es-EC" i="0">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𝑒𝑙𝑒𝑐𝑡𝑟𝑜</m:t>
                                  </m:r>
                                </m:den>
                              </m:f>
                            </m:e>
                          </m:d>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781049" y="4902151"/>
                <a:ext cx="8169767" cy="904287"/>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911674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DISE</a:t>
            </a:r>
            <a:r>
              <a:rPr lang="es-ES" dirty="0" err="1" smtClean="0"/>
              <a:t>ÑO</a:t>
            </a:r>
            <a:r>
              <a:rPr lang="es-ES" dirty="0" smtClean="0"/>
              <a:t> EXPERIMENTAL</a:t>
            </a:r>
            <a:endParaRPr lang="es-EC" dirty="0"/>
          </a:p>
        </p:txBody>
      </p:sp>
      <p:sp>
        <p:nvSpPr>
          <p:cNvPr id="5" name="Rectángulo 4"/>
          <p:cNvSpPr/>
          <p:nvPr/>
        </p:nvSpPr>
        <p:spPr>
          <a:xfrm>
            <a:off x="628650" y="1544049"/>
            <a:ext cx="1915592" cy="138980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smtClean="0"/>
              <a:t>Consumibles:</a:t>
            </a:r>
          </a:p>
          <a:p>
            <a:pPr algn="ctr"/>
            <a:r>
              <a:rPr lang="es-ES" dirty="0" smtClean="0"/>
              <a:t>Ø 1/8’’</a:t>
            </a:r>
          </a:p>
          <a:p>
            <a:pPr algn="ctr"/>
            <a:r>
              <a:rPr lang="es-ES" dirty="0" smtClean="0"/>
              <a:t>E-6010</a:t>
            </a:r>
          </a:p>
          <a:p>
            <a:pPr algn="ctr"/>
            <a:r>
              <a:rPr lang="es-ES" dirty="0" smtClean="0"/>
              <a:t>E-6011</a:t>
            </a:r>
          </a:p>
          <a:p>
            <a:pPr algn="ctr"/>
            <a:r>
              <a:rPr lang="es-ES" dirty="0" smtClean="0"/>
              <a:t>E-7018     </a:t>
            </a:r>
            <a:endParaRPr lang="es-EC" dirty="0"/>
          </a:p>
        </p:txBody>
      </p:sp>
      <p:sp>
        <p:nvSpPr>
          <p:cNvPr id="6" name="Rectángulo 5"/>
          <p:cNvSpPr/>
          <p:nvPr/>
        </p:nvSpPr>
        <p:spPr>
          <a:xfrm>
            <a:off x="4897734" y="1560031"/>
            <a:ext cx="1575783" cy="54815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Material Base</a:t>
            </a:r>
            <a:endParaRPr lang="es-EC" dirty="0"/>
          </a:p>
        </p:txBody>
      </p:sp>
      <p:sp>
        <p:nvSpPr>
          <p:cNvPr id="7" name="Rectángulo 6"/>
          <p:cNvSpPr/>
          <p:nvPr/>
        </p:nvSpPr>
        <p:spPr>
          <a:xfrm>
            <a:off x="7002347" y="3081650"/>
            <a:ext cx="1279569" cy="56311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Posición</a:t>
            </a:r>
            <a:endParaRPr lang="es-EC" dirty="0"/>
          </a:p>
        </p:txBody>
      </p:sp>
      <p:sp>
        <p:nvSpPr>
          <p:cNvPr id="8" name="Rectángulo 7"/>
          <p:cNvSpPr/>
          <p:nvPr/>
        </p:nvSpPr>
        <p:spPr>
          <a:xfrm>
            <a:off x="7002348" y="1545067"/>
            <a:ext cx="1279569" cy="56311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Soldador</a:t>
            </a:r>
            <a:endParaRPr lang="es-EC" dirty="0"/>
          </a:p>
        </p:txBody>
      </p:sp>
      <p:sp>
        <p:nvSpPr>
          <p:cNvPr id="9" name="Rectángulo 8"/>
          <p:cNvSpPr/>
          <p:nvPr/>
        </p:nvSpPr>
        <p:spPr>
          <a:xfrm>
            <a:off x="5045841" y="3780699"/>
            <a:ext cx="1279569" cy="56526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Tipo de corriente</a:t>
            </a:r>
            <a:endParaRPr lang="es-EC" dirty="0"/>
          </a:p>
        </p:txBody>
      </p:sp>
      <p:sp>
        <p:nvSpPr>
          <p:cNvPr id="10" name="Rectángulo 9"/>
          <p:cNvSpPr/>
          <p:nvPr/>
        </p:nvSpPr>
        <p:spPr>
          <a:xfrm>
            <a:off x="3048020" y="3780698"/>
            <a:ext cx="1279569" cy="56526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Amperaje</a:t>
            </a:r>
            <a:endParaRPr lang="es-EC" dirty="0"/>
          </a:p>
        </p:txBody>
      </p:sp>
      <p:sp>
        <p:nvSpPr>
          <p:cNvPr id="11" name="Rectángulo 10"/>
          <p:cNvSpPr/>
          <p:nvPr/>
        </p:nvSpPr>
        <p:spPr>
          <a:xfrm>
            <a:off x="3089334" y="1542920"/>
            <a:ext cx="1279569" cy="56526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Marcas de electrodos</a:t>
            </a:r>
            <a:endParaRPr lang="es-EC" dirty="0"/>
          </a:p>
        </p:txBody>
      </p:sp>
      <p:sp>
        <p:nvSpPr>
          <p:cNvPr id="12" name="Rectángulo 11"/>
          <p:cNvSpPr/>
          <p:nvPr/>
        </p:nvSpPr>
        <p:spPr>
          <a:xfrm>
            <a:off x="3090816" y="2368596"/>
            <a:ext cx="1279569" cy="5652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A, B, C, </a:t>
            </a:r>
            <a:r>
              <a:rPr lang="es-ES" b="1" dirty="0" smtClean="0"/>
              <a:t>(D)</a:t>
            </a:r>
            <a:endParaRPr lang="es-EC" b="1" dirty="0"/>
          </a:p>
        </p:txBody>
      </p:sp>
      <p:sp>
        <p:nvSpPr>
          <p:cNvPr id="13" name="Rectángulo 12"/>
          <p:cNvSpPr/>
          <p:nvPr/>
        </p:nvSpPr>
        <p:spPr>
          <a:xfrm>
            <a:off x="5045841" y="2380453"/>
            <a:ext cx="1279569" cy="5652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err="1" smtClean="0"/>
              <a:t>ASTM</a:t>
            </a:r>
            <a:r>
              <a:rPr lang="es-ES" dirty="0" smtClean="0"/>
              <a:t> A36</a:t>
            </a:r>
            <a:endParaRPr lang="es-EC" b="1" dirty="0"/>
          </a:p>
        </p:txBody>
      </p:sp>
      <p:sp>
        <p:nvSpPr>
          <p:cNvPr id="14" name="Rectángulo 13"/>
          <p:cNvSpPr/>
          <p:nvPr/>
        </p:nvSpPr>
        <p:spPr>
          <a:xfrm>
            <a:off x="7002348" y="2326872"/>
            <a:ext cx="1279569" cy="5652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Calificado</a:t>
            </a:r>
            <a:endParaRPr lang="es-EC" b="1" dirty="0"/>
          </a:p>
        </p:txBody>
      </p:sp>
      <p:sp>
        <p:nvSpPr>
          <p:cNvPr id="15" name="Rectángulo 14"/>
          <p:cNvSpPr/>
          <p:nvPr/>
        </p:nvSpPr>
        <p:spPr>
          <a:xfrm>
            <a:off x="7002347" y="3815121"/>
            <a:ext cx="1279569" cy="5652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1G - PLANA</a:t>
            </a:r>
            <a:endParaRPr lang="es-EC" b="1" dirty="0"/>
          </a:p>
        </p:txBody>
      </p:sp>
      <p:sp>
        <p:nvSpPr>
          <p:cNvPr id="16" name="Rectángulo 15"/>
          <p:cNvSpPr/>
          <p:nvPr/>
        </p:nvSpPr>
        <p:spPr>
          <a:xfrm>
            <a:off x="4188057" y="4748392"/>
            <a:ext cx="4081781" cy="9919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DC + (Recomendada para SMAW)</a:t>
            </a:r>
          </a:p>
          <a:p>
            <a:pPr algn="ctr"/>
            <a:r>
              <a:rPr lang="es-ES" b="1" dirty="0" smtClean="0"/>
              <a:t>AC-</a:t>
            </a:r>
          </a:p>
          <a:p>
            <a:pPr algn="ctr"/>
            <a:r>
              <a:rPr lang="es-ES" b="1" dirty="0" smtClean="0"/>
              <a:t>DC-</a:t>
            </a:r>
          </a:p>
        </p:txBody>
      </p:sp>
      <p:sp>
        <p:nvSpPr>
          <p:cNvPr id="17" name="Rectángulo 16"/>
          <p:cNvSpPr/>
          <p:nvPr/>
        </p:nvSpPr>
        <p:spPr>
          <a:xfrm>
            <a:off x="562253" y="4671118"/>
            <a:ext cx="2945217" cy="14121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Rangos de Amperaje recomendados en catálogos para los electrodos analizados</a:t>
            </a:r>
            <a:endParaRPr lang="es-ES" b="1" dirty="0" smtClean="0"/>
          </a:p>
        </p:txBody>
      </p:sp>
      <p:cxnSp>
        <p:nvCxnSpPr>
          <p:cNvPr id="21" name="Conector recto de flecha 20"/>
          <p:cNvCxnSpPr/>
          <p:nvPr/>
        </p:nvCxnSpPr>
        <p:spPr>
          <a:xfrm>
            <a:off x="2544242" y="1867437"/>
            <a:ext cx="503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11" idx="3"/>
            <a:endCxn id="6" idx="1"/>
          </p:cNvCxnSpPr>
          <p:nvPr/>
        </p:nvCxnSpPr>
        <p:spPr>
          <a:xfrm>
            <a:off x="4368903" y="1825551"/>
            <a:ext cx="528831" cy="8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a:stCxn id="6" idx="3"/>
            <a:endCxn id="8" idx="1"/>
          </p:cNvCxnSpPr>
          <p:nvPr/>
        </p:nvCxnSpPr>
        <p:spPr>
          <a:xfrm flipV="1">
            <a:off x="6473517" y="1826624"/>
            <a:ext cx="528831" cy="7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30"/>
          <p:cNvCxnSpPr>
            <a:stCxn id="8" idx="3"/>
          </p:cNvCxnSpPr>
          <p:nvPr/>
        </p:nvCxnSpPr>
        <p:spPr>
          <a:xfrm flipV="1">
            <a:off x="8281917" y="1825551"/>
            <a:ext cx="233433"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8515350" y="1834106"/>
            <a:ext cx="0" cy="1553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a:endCxn id="7" idx="3"/>
          </p:cNvCxnSpPr>
          <p:nvPr/>
        </p:nvCxnSpPr>
        <p:spPr>
          <a:xfrm flipH="1" flipV="1">
            <a:off x="8281916" y="3363207"/>
            <a:ext cx="233434" cy="11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37"/>
          <p:cNvCxnSpPr>
            <a:stCxn id="7" idx="1"/>
          </p:cNvCxnSpPr>
          <p:nvPr/>
        </p:nvCxnSpPr>
        <p:spPr>
          <a:xfrm flipH="1">
            <a:off x="5666704" y="3363207"/>
            <a:ext cx="1335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endCxn id="9" idx="0"/>
          </p:cNvCxnSpPr>
          <p:nvPr/>
        </p:nvCxnSpPr>
        <p:spPr>
          <a:xfrm flipH="1">
            <a:off x="5685626" y="3363207"/>
            <a:ext cx="6836" cy="41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a:stCxn id="9" idx="1"/>
            <a:endCxn id="10" idx="3"/>
          </p:cNvCxnSpPr>
          <p:nvPr/>
        </p:nvCxnSpPr>
        <p:spPr>
          <a:xfrm flipH="1" flipV="1">
            <a:off x="4327589" y="4063329"/>
            <a:ext cx="7182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47"/>
          <p:cNvCxnSpPr>
            <a:stCxn id="11" idx="2"/>
            <a:endCxn id="12" idx="0"/>
          </p:cNvCxnSpPr>
          <p:nvPr/>
        </p:nvCxnSpPr>
        <p:spPr>
          <a:xfrm>
            <a:off x="3729119" y="2108181"/>
            <a:ext cx="1482" cy="260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cto 49"/>
          <p:cNvCxnSpPr>
            <a:stCxn id="6" idx="2"/>
            <a:endCxn id="13" idx="0"/>
          </p:cNvCxnSpPr>
          <p:nvPr/>
        </p:nvCxnSpPr>
        <p:spPr>
          <a:xfrm>
            <a:off x="5685626" y="2108181"/>
            <a:ext cx="0" cy="272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cto 51"/>
          <p:cNvCxnSpPr>
            <a:stCxn id="8" idx="2"/>
            <a:endCxn id="14" idx="0"/>
          </p:cNvCxnSpPr>
          <p:nvPr/>
        </p:nvCxnSpPr>
        <p:spPr>
          <a:xfrm>
            <a:off x="7642133" y="2108181"/>
            <a:ext cx="0" cy="218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cto 55"/>
          <p:cNvCxnSpPr>
            <a:stCxn id="9" idx="2"/>
          </p:cNvCxnSpPr>
          <p:nvPr/>
        </p:nvCxnSpPr>
        <p:spPr>
          <a:xfrm>
            <a:off x="5685626" y="4345960"/>
            <a:ext cx="6836" cy="213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recto 59"/>
          <p:cNvCxnSpPr/>
          <p:nvPr/>
        </p:nvCxnSpPr>
        <p:spPr>
          <a:xfrm>
            <a:off x="5692462" y="4559121"/>
            <a:ext cx="5280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recto 61"/>
          <p:cNvCxnSpPr>
            <a:stCxn id="10" idx="1"/>
          </p:cNvCxnSpPr>
          <p:nvPr/>
        </p:nvCxnSpPr>
        <p:spPr>
          <a:xfrm flipH="1">
            <a:off x="2034862" y="4063329"/>
            <a:ext cx="10131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63"/>
          <p:cNvCxnSpPr>
            <a:endCxn id="16" idx="0"/>
          </p:cNvCxnSpPr>
          <p:nvPr/>
        </p:nvCxnSpPr>
        <p:spPr>
          <a:xfrm>
            <a:off x="6220496" y="4559121"/>
            <a:ext cx="8452" cy="189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69"/>
          <p:cNvCxnSpPr>
            <a:stCxn id="15" idx="0"/>
            <a:endCxn id="7" idx="2"/>
          </p:cNvCxnSpPr>
          <p:nvPr/>
        </p:nvCxnSpPr>
        <p:spPr>
          <a:xfrm flipV="1">
            <a:off x="7642132" y="3644764"/>
            <a:ext cx="0" cy="170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1"/>
          <p:cNvCxnSpPr>
            <a:endCxn id="17" idx="0"/>
          </p:cNvCxnSpPr>
          <p:nvPr/>
        </p:nvCxnSpPr>
        <p:spPr>
          <a:xfrm>
            <a:off x="2034862" y="4097751"/>
            <a:ext cx="0" cy="5733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894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13947" y="557053"/>
            <a:ext cx="7562313" cy="549274"/>
          </a:xfrm>
        </p:spPr>
        <p:txBody>
          <a:bodyPr>
            <a:normAutofit fontScale="90000"/>
          </a:bodyPr>
          <a:lstStyle/>
          <a:p>
            <a:r>
              <a:rPr lang="es-ES" sz="3500" dirty="0"/>
              <a:t>UNIONES </a:t>
            </a:r>
            <a:r>
              <a:rPr lang="es-ES" sz="3500" dirty="0" err="1" smtClean="0"/>
              <a:t>PJP</a:t>
            </a:r>
            <a:r>
              <a:rPr lang="es-ES" sz="3500" dirty="0" smtClean="0"/>
              <a:t>(PENETRACIÓN PARCIAL)</a:t>
            </a:r>
            <a:endParaRPr lang="es-EC" sz="3500" dirty="0"/>
          </a:p>
        </p:txBody>
      </p:sp>
      <p:graphicFrame>
        <p:nvGraphicFramePr>
          <p:cNvPr id="5" name="Tabla 4"/>
          <p:cNvGraphicFramePr>
            <a:graphicFrameLocks noGrp="1"/>
          </p:cNvGraphicFramePr>
          <p:nvPr>
            <p:extLst>
              <p:ext uri="{D42A27DB-BD31-4B8C-83A1-F6EECF244321}">
                <p14:modId xmlns:p14="http://schemas.microsoft.com/office/powerpoint/2010/main" val="2863237147"/>
              </p:ext>
            </p:extLst>
          </p:nvPr>
        </p:nvGraphicFramePr>
        <p:xfrm>
          <a:off x="513947" y="1106327"/>
          <a:ext cx="8116105" cy="4661916"/>
        </p:xfrm>
        <a:graphic>
          <a:graphicData uri="http://schemas.openxmlformats.org/drawingml/2006/table">
            <a:tbl>
              <a:tblPr firstRow="1" firstCol="1" bandRow="1">
                <a:tableStyleId>{93296810-A885-4BE3-A3E7-6D5BEEA58F35}</a:tableStyleId>
              </a:tblPr>
              <a:tblGrid>
                <a:gridCol w="1740625"/>
                <a:gridCol w="1740625"/>
                <a:gridCol w="1741512"/>
                <a:gridCol w="1741512"/>
                <a:gridCol w="1151831"/>
              </a:tblGrid>
              <a:tr h="608978">
                <a:tc>
                  <a:txBody>
                    <a:bodyPr/>
                    <a:lstStyle/>
                    <a:p>
                      <a:pPr indent="180340" algn="ctr">
                        <a:lnSpc>
                          <a:spcPct val="115000"/>
                        </a:lnSpc>
                        <a:spcAft>
                          <a:spcPts val="0"/>
                        </a:spcAft>
                      </a:pPr>
                      <a:r>
                        <a:rPr lang="es-ES" sz="1900" dirty="0">
                          <a:effectLst/>
                        </a:rPr>
                        <a:t>Marca</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Electrodo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Amperaje [Amp]</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Observación</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dirty="0">
                          <a:effectLst/>
                        </a:rPr>
                        <a:t>No. </a:t>
                      </a:r>
                      <a:r>
                        <a:rPr lang="es-ES" sz="1900" dirty="0" smtClean="0">
                          <a:effectLst/>
                        </a:rPr>
                        <a:t>Réplicas</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rowSpan="10">
                  <a:txBody>
                    <a:bodyPr/>
                    <a:lstStyle/>
                    <a:p>
                      <a:pPr indent="180340" algn="just">
                        <a:lnSpc>
                          <a:spcPct val="115000"/>
                        </a:lnSpc>
                        <a:spcAft>
                          <a:spcPts val="0"/>
                        </a:spcAft>
                      </a:pPr>
                      <a:r>
                        <a:rPr lang="es-ES" sz="1900">
                          <a:effectLst/>
                        </a:rPr>
                        <a:t>A</a:t>
                      </a:r>
                      <a:endParaRPr lang="es-EC" sz="1900">
                        <a:effectLst/>
                      </a:endParaRPr>
                    </a:p>
                    <a:p>
                      <a:pPr indent="180340" algn="just">
                        <a:lnSpc>
                          <a:spcPct val="115000"/>
                        </a:lnSpc>
                        <a:spcAft>
                          <a:spcPts val="0"/>
                        </a:spcAft>
                      </a:pPr>
                      <a:r>
                        <a:rPr lang="es-ES" sz="1900">
                          <a:effectLst/>
                        </a:rPr>
                        <a:t>(Se repetirá para cada marca: B, C y D)</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4">
                  <a:txBody>
                    <a:bodyPr/>
                    <a:lstStyle/>
                    <a:p>
                      <a:pPr indent="8255" algn="ctr">
                        <a:lnSpc>
                          <a:spcPct val="115000"/>
                        </a:lnSpc>
                        <a:spcAft>
                          <a:spcPts val="0"/>
                        </a:spcAft>
                      </a:pPr>
                      <a:r>
                        <a:rPr lang="es-ES" sz="1900" dirty="0">
                          <a:effectLst/>
                        </a:rPr>
                        <a:t>E-6010</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75</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de raíz</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180340" algn="ctr">
                        <a:lnSpc>
                          <a:spcPct val="115000"/>
                        </a:lnSpc>
                        <a:spcAft>
                          <a:spcPts val="0"/>
                        </a:spcAft>
                      </a:pPr>
                      <a:r>
                        <a:rPr lang="es-ES" sz="1900">
                          <a:effectLst/>
                        </a:rPr>
                        <a:t>3</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90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relleno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105</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de raíz</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180340" algn="ctr">
                        <a:lnSpc>
                          <a:spcPct val="115000"/>
                        </a:lnSpc>
                        <a:spcAft>
                          <a:spcPts val="0"/>
                        </a:spcAft>
                      </a:pPr>
                      <a:r>
                        <a:rPr lang="es-ES" sz="1900">
                          <a:effectLst/>
                        </a:rPr>
                        <a:t>3</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120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relleno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309965">
                <a:tc vMerge="1">
                  <a:txBody>
                    <a:bodyPr/>
                    <a:lstStyle/>
                    <a:p>
                      <a:endParaRPr lang="es-EC"/>
                    </a:p>
                  </a:txBody>
                  <a:tcPr/>
                </a:tc>
                <a:tc rowSpan="4">
                  <a:txBody>
                    <a:bodyPr/>
                    <a:lstStyle/>
                    <a:p>
                      <a:pPr indent="8255" algn="ctr">
                        <a:lnSpc>
                          <a:spcPct val="115000"/>
                        </a:lnSpc>
                        <a:spcAft>
                          <a:spcPts val="0"/>
                        </a:spcAft>
                      </a:pPr>
                      <a:r>
                        <a:rPr lang="es-ES" sz="1900">
                          <a:effectLst/>
                        </a:rPr>
                        <a:t>E-6011</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75</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de raíz</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180340" algn="ctr">
                        <a:lnSpc>
                          <a:spcPct val="115000"/>
                        </a:lnSpc>
                        <a:spcAft>
                          <a:spcPts val="0"/>
                        </a:spcAft>
                      </a:pPr>
                      <a:r>
                        <a:rPr lang="es-ES" sz="1900">
                          <a:effectLst/>
                        </a:rPr>
                        <a:t>3</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90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relleno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105</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de raíz</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180340" algn="ctr">
                        <a:lnSpc>
                          <a:spcPct val="115000"/>
                        </a:lnSpc>
                        <a:spcAft>
                          <a:spcPts val="0"/>
                        </a:spcAft>
                      </a:pPr>
                      <a:r>
                        <a:rPr lang="es-ES" sz="1900">
                          <a:effectLst/>
                        </a:rPr>
                        <a:t>3</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120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relleno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309965">
                <a:tc vMerge="1">
                  <a:txBody>
                    <a:bodyPr/>
                    <a:lstStyle/>
                    <a:p>
                      <a:endParaRPr lang="es-EC"/>
                    </a:p>
                  </a:txBody>
                  <a:tcPr/>
                </a:tc>
                <a:tc rowSpan="2">
                  <a:txBody>
                    <a:bodyPr/>
                    <a:lstStyle/>
                    <a:p>
                      <a:pPr indent="8255" algn="ctr">
                        <a:lnSpc>
                          <a:spcPct val="115000"/>
                        </a:lnSpc>
                        <a:spcAft>
                          <a:spcPts val="0"/>
                        </a:spcAft>
                      </a:pPr>
                      <a:r>
                        <a:rPr lang="es-ES" sz="1900">
                          <a:effectLst/>
                        </a:rPr>
                        <a:t>E-7018</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900">
                          <a:effectLst/>
                        </a:rPr>
                        <a:t>110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de raíz</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indent="180340" algn="ctr">
                        <a:lnSpc>
                          <a:spcPct val="115000"/>
                        </a:lnSpc>
                        <a:spcAft>
                          <a:spcPts val="0"/>
                        </a:spcAft>
                      </a:pPr>
                      <a:r>
                        <a:rPr lang="es-ES" sz="1900" dirty="0">
                          <a:effectLst/>
                        </a:rPr>
                        <a:t>3</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vMerge="1">
                  <a:txBody>
                    <a:bodyPr/>
                    <a:lstStyle/>
                    <a:p>
                      <a:endParaRPr lang="es-EC"/>
                    </a:p>
                  </a:txBody>
                  <a:tcPr/>
                </a:tc>
                <a:tc vMerge="1">
                  <a:txBody>
                    <a:bodyPr/>
                    <a:lstStyle/>
                    <a:p>
                      <a:endParaRPr lang="es-EC"/>
                    </a:p>
                  </a:txBody>
                  <a:tcPr/>
                </a:tc>
                <a:tc>
                  <a:txBody>
                    <a:bodyPr/>
                    <a:lstStyle/>
                    <a:p>
                      <a:pPr indent="180340" algn="ctr">
                        <a:lnSpc>
                          <a:spcPct val="115000"/>
                        </a:lnSpc>
                        <a:spcAft>
                          <a:spcPts val="0"/>
                        </a:spcAft>
                      </a:pPr>
                      <a:r>
                        <a:rPr lang="es-ES" sz="1900">
                          <a:effectLst/>
                        </a:rPr>
                        <a:t>130</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6350" algn="ctr">
                        <a:lnSpc>
                          <a:spcPct val="115000"/>
                        </a:lnSpc>
                        <a:spcAft>
                          <a:spcPts val="0"/>
                        </a:spcAft>
                      </a:pPr>
                      <a:r>
                        <a:rPr lang="es-ES" sz="1900">
                          <a:effectLst/>
                        </a:rPr>
                        <a:t>1 pase relleno</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309965">
                <a:tc gridSpan="4">
                  <a:txBody>
                    <a:bodyPr/>
                    <a:lstStyle/>
                    <a:p>
                      <a:pPr indent="180340" algn="ctr">
                        <a:lnSpc>
                          <a:spcPct val="115000"/>
                        </a:lnSpc>
                        <a:spcAft>
                          <a:spcPts val="0"/>
                        </a:spcAft>
                      </a:pPr>
                      <a:r>
                        <a:rPr lang="es-ES" sz="1900">
                          <a:effectLst/>
                        </a:rPr>
                        <a:t>Total Uniones por Marca</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ctr">
                        <a:lnSpc>
                          <a:spcPct val="115000"/>
                        </a:lnSpc>
                        <a:spcAft>
                          <a:spcPts val="0"/>
                        </a:spcAft>
                      </a:pPr>
                      <a:r>
                        <a:rPr lang="es-ES" sz="1900">
                          <a:effectLst/>
                        </a:rPr>
                        <a:t>15</a:t>
                      </a:r>
                      <a:endParaRPr lang="es-EC" sz="19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9965">
                <a:tc gridSpan="4">
                  <a:txBody>
                    <a:bodyPr/>
                    <a:lstStyle/>
                    <a:p>
                      <a:pPr indent="180340" algn="ctr">
                        <a:lnSpc>
                          <a:spcPct val="115000"/>
                        </a:lnSpc>
                        <a:spcAft>
                          <a:spcPts val="0"/>
                        </a:spcAft>
                      </a:pPr>
                      <a:r>
                        <a:rPr lang="es-ES" sz="1900" dirty="0">
                          <a:effectLst/>
                        </a:rPr>
                        <a:t>Total de Uniones</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ctr">
                        <a:lnSpc>
                          <a:spcPct val="115000"/>
                        </a:lnSpc>
                        <a:spcAft>
                          <a:spcPts val="0"/>
                        </a:spcAft>
                      </a:pPr>
                      <a:r>
                        <a:rPr lang="es-ES" sz="1900" dirty="0">
                          <a:effectLst/>
                        </a:rPr>
                        <a:t>60</a:t>
                      </a:r>
                      <a:endParaRPr lang="es-EC" sz="19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17396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365126"/>
            <a:ext cx="7886700" cy="1325563"/>
          </a:xfrm>
        </p:spPr>
        <p:txBody>
          <a:bodyPr>
            <a:normAutofit/>
          </a:bodyPr>
          <a:lstStyle/>
          <a:p>
            <a:r>
              <a:rPr lang="es-ES" sz="3500" dirty="0" smtClean="0"/>
              <a:t>UNIONES </a:t>
            </a:r>
            <a:r>
              <a:rPr lang="es-ES" sz="3500" dirty="0" err="1" smtClean="0"/>
              <a:t>CJP</a:t>
            </a:r>
            <a:r>
              <a:rPr lang="es-ES" sz="3500" dirty="0" smtClean="0"/>
              <a:t>(PENETRACIÓN COMPLETA)</a:t>
            </a:r>
            <a:endParaRPr lang="es-EC" sz="3500" dirty="0"/>
          </a:p>
        </p:txBody>
      </p:sp>
      <p:graphicFrame>
        <p:nvGraphicFramePr>
          <p:cNvPr id="5" name="Tabla 4"/>
          <p:cNvGraphicFramePr>
            <a:graphicFrameLocks noGrp="1"/>
          </p:cNvGraphicFramePr>
          <p:nvPr>
            <p:extLst>
              <p:ext uri="{D42A27DB-BD31-4B8C-83A1-F6EECF244321}">
                <p14:modId xmlns:p14="http://schemas.microsoft.com/office/powerpoint/2010/main" val="71761366"/>
              </p:ext>
            </p:extLst>
          </p:nvPr>
        </p:nvGraphicFramePr>
        <p:xfrm>
          <a:off x="628650" y="1690689"/>
          <a:ext cx="8077468" cy="4038982"/>
        </p:xfrm>
        <a:graphic>
          <a:graphicData uri="http://schemas.openxmlformats.org/drawingml/2006/table">
            <a:tbl>
              <a:tblPr firstRow="1" firstCol="1" bandRow="1">
                <a:tableStyleId>{93296810-A885-4BE3-A3E7-6D5BEEA58F35}</a:tableStyleId>
              </a:tblPr>
              <a:tblGrid>
                <a:gridCol w="1279306"/>
                <a:gridCol w="1279306"/>
                <a:gridCol w="1244096"/>
                <a:gridCol w="1919410"/>
                <a:gridCol w="140327"/>
                <a:gridCol w="1037348"/>
                <a:gridCol w="140327"/>
                <a:gridCol w="1037348"/>
              </a:tblGrid>
              <a:tr h="1246479">
                <a:tc>
                  <a:txBody>
                    <a:bodyPr/>
                    <a:lstStyle/>
                    <a:p>
                      <a:pPr indent="180340" algn="ctr">
                        <a:lnSpc>
                          <a:spcPct val="115000"/>
                        </a:lnSpc>
                        <a:spcAft>
                          <a:spcPts val="0"/>
                        </a:spcAft>
                      </a:pPr>
                      <a:r>
                        <a:rPr lang="es-ES" sz="1800">
                          <a:effectLst/>
                        </a:rPr>
                        <a:t>Marca</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Electrodo</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Amperaje</a:t>
                      </a:r>
                      <a:endParaRPr lang="es-EC" sz="1800">
                        <a:effectLst/>
                      </a:endParaRPr>
                    </a:p>
                    <a:p>
                      <a:pPr indent="180340" algn="ctr">
                        <a:lnSpc>
                          <a:spcPct val="115000"/>
                        </a:lnSpc>
                        <a:spcAft>
                          <a:spcPts val="0"/>
                        </a:spcAft>
                      </a:pPr>
                      <a:r>
                        <a:rPr lang="es-ES" sz="1800">
                          <a:effectLst/>
                        </a:rPr>
                        <a:t>[Amp]</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Observación</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ctr">
                        <a:lnSpc>
                          <a:spcPct val="115000"/>
                        </a:lnSpc>
                        <a:spcAft>
                          <a:spcPts val="0"/>
                        </a:spcAft>
                      </a:pPr>
                      <a:r>
                        <a:rPr lang="es-ES" sz="1800">
                          <a:effectLst/>
                        </a:rPr>
                        <a:t>Corriente</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a:txBody>
                    <a:bodyPr/>
                    <a:lstStyle/>
                    <a:p>
                      <a:pPr indent="180340" algn="ctr">
                        <a:lnSpc>
                          <a:spcPct val="115000"/>
                        </a:lnSpc>
                        <a:spcAft>
                          <a:spcPts val="0"/>
                        </a:spcAft>
                      </a:pPr>
                      <a:r>
                        <a:rPr lang="es-ES" sz="1800">
                          <a:effectLst/>
                        </a:rPr>
                        <a:t>No. Replicas</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r>
              <a:tr h="398929">
                <a:tc rowSpan="6">
                  <a:txBody>
                    <a:bodyPr/>
                    <a:lstStyle/>
                    <a:p>
                      <a:pPr indent="180340" algn="ctr">
                        <a:lnSpc>
                          <a:spcPct val="115000"/>
                        </a:lnSpc>
                        <a:spcAft>
                          <a:spcPts val="0"/>
                        </a:spcAft>
                      </a:pPr>
                      <a:r>
                        <a:rPr lang="es-ES" sz="1800">
                          <a:effectLst/>
                        </a:rPr>
                        <a:t>A</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E-6011</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85</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Raíz</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rowSpan="2" gridSpan="2">
                  <a:txBody>
                    <a:bodyPr/>
                    <a:lstStyle/>
                    <a:p>
                      <a:pPr indent="180340" algn="ctr">
                        <a:lnSpc>
                          <a:spcPct val="115000"/>
                        </a:lnSpc>
                        <a:spcAft>
                          <a:spcPts val="0"/>
                        </a:spcAft>
                      </a:pPr>
                      <a:r>
                        <a:rPr lang="es-ES" sz="1800">
                          <a:effectLst/>
                        </a:rPr>
                        <a:t>D.C.+</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s-EC"/>
                    </a:p>
                  </a:txBody>
                  <a:tcPr/>
                </a:tc>
                <a:tc rowSpan="2">
                  <a:txBody>
                    <a:bodyPr/>
                    <a:lstStyle/>
                    <a:p>
                      <a:pPr indent="180340" algn="ctr">
                        <a:lnSpc>
                          <a:spcPct val="115000"/>
                        </a:lnSpc>
                        <a:spcAft>
                          <a:spcPts val="0"/>
                        </a:spcAft>
                      </a:pPr>
                      <a:r>
                        <a:rPr lang="es-ES" sz="1800">
                          <a:effectLst/>
                        </a:rPr>
                        <a:t>3</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8929">
                <a:tc vMerge="1">
                  <a:txBody>
                    <a:bodyPr/>
                    <a:lstStyle/>
                    <a:p>
                      <a:endParaRPr lang="es-EC"/>
                    </a:p>
                  </a:txBody>
                  <a:tcPr/>
                </a:tc>
                <a:tc>
                  <a:txBody>
                    <a:bodyPr/>
                    <a:lstStyle/>
                    <a:p>
                      <a:pPr indent="180340" algn="ctr">
                        <a:lnSpc>
                          <a:spcPct val="115000"/>
                        </a:lnSpc>
                        <a:spcAft>
                          <a:spcPts val="0"/>
                        </a:spcAft>
                      </a:pPr>
                      <a:r>
                        <a:rPr lang="es-ES" sz="1800">
                          <a:effectLst/>
                        </a:rPr>
                        <a:t>E-7018</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120</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Relleno</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r>
              <a:tr h="398929">
                <a:tc vMerge="1">
                  <a:txBody>
                    <a:bodyPr/>
                    <a:lstStyle/>
                    <a:p>
                      <a:endParaRPr lang="es-EC"/>
                    </a:p>
                  </a:txBody>
                  <a:tcPr/>
                </a:tc>
                <a:tc>
                  <a:txBody>
                    <a:bodyPr/>
                    <a:lstStyle/>
                    <a:p>
                      <a:pPr indent="180340" algn="ctr">
                        <a:lnSpc>
                          <a:spcPct val="115000"/>
                        </a:lnSpc>
                        <a:spcAft>
                          <a:spcPts val="0"/>
                        </a:spcAft>
                      </a:pPr>
                      <a:r>
                        <a:rPr lang="es-ES" sz="1800">
                          <a:effectLst/>
                        </a:rPr>
                        <a:t>E-6011</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85</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Raíz</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rowSpan="2" gridSpan="2">
                  <a:txBody>
                    <a:bodyPr/>
                    <a:lstStyle/>
                    <a:p>
                      <a:pPr indent="180340" algn="ctr">
                        <a:lnSpc>
                          <a:spcPct val="115000"/>
                        </a:lnSpc>
                        <a:spcAft>
                          <a:spcPts val="0"/>
                        </a:spcAft>
                      </a:pPr>
                      <a:r>
                        <a:rPr lang="es-ES" sz="1800">
                          <a:effectLst/>
                        </a:rPr>
                        <a:t>AC</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s-EC"/>
                    </a:p>
                  </a:txBody>
                  <a:tcPr/>
                </a:tc>
                <a:tc rowSpan="2">
                  <a:txBody>
                    <a:bodyPr/>
                    <a:lstStyle/>
                    <a:p>
                      <a:pPr indent="180340" algn="ctr">
                        <a:lnSpc>
                          <a:spcPct val="115000"/>
                        </a:lnSpc>
                        <a:spcAft>
                          <a:spcPts val="0"/>
                        </a:spcAft>
                      </a:pPr>
                      <a:r>
                        <a:rPr lang="es-ES" sz="1800">
                          <a:effectLst/>
                        </a:rPr>
                        <a:t>3</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8929">
                <a:tc vMerge="1">
                  <a:txBody>
                    <a:bodyPr/>
                    <a:lstStyle/>
                    <a:p>
                      <a:endParaRPr lang="es-EC"/>
                    </a:p>
                  </a:txBody>
                  <a:tcPr/>
                </a:tc>
                <a:tc>
                  <a:txBody>
                    <a:bodyPr/>
                    <a:lstStyle/>
                    <a:p>
                      <a:pPr indent="180340" algn="ctr">
                        <a:lnSpc>
                          <a:spcPct val="115000"/>
                        </a:lnSpc>
                        <a:spcAft>
                          <a:spcPts val="0"/>
                        </a:spcAft>
                      </a:pPr>
                      <a:r>
                        <a:rPr lang="es-ES" sz="1800">
                          <a:effectLst/>
                        </a:rPr>
                        <a:t>E-7018</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120</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Relleno</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r>
              <a:tr h="398929">
                <a:tc vMerge="1">
                  <a:txBody>
                    <a:bodyPr/>
                    <a:lstStyle/>
                    <a:p>
                      <a:endParaRPr lang="es-EC"/>
                    </a:p>
                  </a:txBody>
                  <a:tcPr/>
                </a:tc>
                <a:tc>
                  <a:txBody>
                    <a:bodyPr/>
                    <a:lstStyle/>
                    <a:p>
                      <a:pPr indent="180340" algn="ctr">
                        <a:lnSpc>
                          <a:spcPct val="115000"/>
                        </a:lnSpc>
                        <a:spcAft>
                          <a:spcPts val="0"/>
                        </a:spcAft>
                      </a:pPr>
                      <a:r>
                        <a:rPr lang="es-ES" sz="1800">
                          <a:effectLst/>
                        </a:rPr>
                        <a:t>E-6011</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85</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Raíz</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rowSpan="2" gridSpan="2">
                  <a:txBody>
                    <a:bodyPr/>
                    <a:lstStyle/>
                    <a:p>
                      <a:pPr indent="180340" algn="ctr">
                        <a:lnSpc>
                          <a:spcPct val="115000"/>
                        </a:lnSpc>
                        <a:spcAft>
                          <a:spcPts val="0"/>
                        </a:spcAft>
                      </a:pPr>
                      <a:r>
                        <a:rPr lang="es-ES" sz="1800">
                          <a:effectLst/>
                        </a:rPr>
                        <a:t>D.C-</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es-EC"/>
                    </a:p>
                  </a:txBody>
                  <a:tcPr/>
                </a:tc>
                <a:tc rowSpan="2">
                  <a:txBody>
                    <a:bodyPr/>
                    <a:lstStyle/>
                    <a:p>
                      <a:pPr indent="180340" algn="ctr">
                        <a:lnSpc>
                          <a:spcPct val="115000"/>
                        </a:lnSpc>
                        <a:spcAft>
                          <a:spcPts val="0"/>
                        </a:spcAft>
                      </a:pPr>
                      <a:r>
                        <a:rPr lang="es-ES" sz="1800">
                          <a:effectLst/>
                        </a:rPr>
                        <a:t>3</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8929">
                <a:tc vMerge="1">
                  <a:txBody>
                    <a:bodyPr/>
                    <a:lstStyle/>
                    <a:p>
                      <a:endParaRPr lang="es-EC"/>
                    </a:p>
                  </a:txBody>
                  <a:tcPr/>
                </a:tc>
                <a:tc>
                  <a:txBody>
                    <a:bodyPr/>
                    <a:lstStyle/>
                    <a:p>
                      <a:pPr indent="180340" algn="ctr">
                        <a:lnSpc>
                          <a:spcPct val="115000"/>
                        </a:lnSpc>
                        <a:spcAft>
                          <a:spcPts val="0"/>
                        </a:spcAft>
                      </a:pPr>
                      <a:r>
                        <a:rPr lang="es-ES" sz="1800">
                          <a:effectLst/>
                        </a:rPr>
                        <a:t>E-7018</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S" sz="1800">
                          <a:effectLst/>
                        </a:rPr>
                        <a:t>120</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indent="180340" algn="l">
                        <a:lnSpc>
                          <a:spcPct val="115000"/>
                        </a:lnSpc>
                        <a:spcAft>
                          <a:spcPts val="0"/>
                        </a:spcAft>
                      </a:pPr>
                      <a:r>
                        <a:rPr lang="es-ES" sz="1800">
                          <a:effectLst/>
                        </a:rPr>
                        <a:t>1 Pase de Relleno</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r>
              <a:tr h="398929">
                <a:tc gridSpan="7">
                  <a:txBody>
                    <a:bodyPr/>
                    <a:lstStyle/>
                    <a:p>
                      <a:pPr indent="180340" algn="ctr">
                        <a:lnSpc>
                          <a:spcPct val="115000"/>
                        </a:lnSpc>
                        <a:spcAft>
                          <a:spcPts val="0"/>
                        </a:spcAft>
                      </a:pPr>
                      <a:r>
                        <a:rPr lang="es-ES" sz="1800">
                          <a:effectLst/>
                        </a:rPr>
                        <a:t>Total de uniones</a:t>
                      </a:r>
                      <a:endParaRPr lang="es-EC" sz="18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ctr">
                        <a:lnSpc>
                          <a:spcPct val="115000"/>
                        </a:lnSpc>
                        <a:spcAft>
                          <a:spcPts val="0"/>
                        </a:spcAft>
                      </a:pPr>
                      <a:r>
                        <a:rPr lang="es-ES" sz="1800" dirty="0">
                          <a:effectLst/>
                        </a:rPr>
                        <a:t>9</a:t>
                      </a:r>
                      <a:endParaRPr lang="es-EC" sz="18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86384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DE UNIONES</a:t>
            </a: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597" y="1375631"/>
            <a:ext cx="2980547" cy="2075907"/>
          </a:xfrm>
          <a:prstGeom prst="rect">
            <a:avLst/>
          </a:prstGeom>
          <a:noFill/>
          <a:ln>
            <a:solidFill>
              <a:schemeClr val="tx1"/>
            </a:solidFill>
          </a:ln>
        </p:spPr>
      </p:pic>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97" y="3640466"/>
            <a:ext cx="2980547" cy="2219421"/>
          </a:xfrm>
          <a:prstGeom prst="rect">
            <a:avLst/>
          </a:prstGeom>
          <a:noFill/>
          <a:ln>
            <a:solidFill>
              <a:schemeClr val="tx1"/>
            </a:solidFill>
          </a:ln>
        </p:spPr>
      </p:pic>
      <p:graphicFrame>
        <p:nvGraphicFramePr>
          <p:cNvPr id="6" name="Tabla 5"/>
          <p:cNvGraphicFramePr>
            <a:graphicFrameLocks noGrp="1"/>
          </p:cNvGraphicFramePr>
          <p:nvPr>
            <p:extLst>
              <p:ext uri="{D42A27DB-BD31-4B8C-83A1-F6EECF244321}">
                <p14:modId xmlns:p14="http://schemas.microsoft.com/office/powerpoint/2010/main" val="2769527002"/>
              </p:ext>
            </p:extLst>
          </p:nvPr>
        </p:nvGraphicFramePr>
        <p:xfrm>
          <a:off x="3449818" y="1328806"/>
          <a:ext cx="5385088" cy="2213339"/>
        </p:xfrm>
        <a:graphic>
          <a:graphicData uri="http://schemas.openxmlformats.org/drawingml/2006/table">
            <a:tbl>
              <a:tblPr firstRow="1" firstCol="1" bandRow="1">
                <a:tableStyleId>{93296810-A885-4BE3-A3E7-6D5BEEA58F35}</a:tableStyleId>
              </a:tblPr>
              <a:tblGrid>
                <a:gridCol w="1262878"/>
                <a:gridCol w="983695"/>
                <a:gridCol w="1056439"/>
                <a:gridCol w="1152777"/>
                <a:gridCol w="929299"/>
              </a:tblGrid>
              <a:tr h="706103">
                <a:tc>
                  <a:txBody>
                    <a:bodyPr/>
                    <a:lstStyle/>
                    <a:p>
                      <a:pPr indent="180340" algn="ctr">
                        <a:lnSpc>
                          <a:spcPct val="115000"/>
                        </a:lnSpc>
                        <a:spcAft>
                          <a:spcPts val="0"/>
                        </a:spcAft>
                      </a:pPr>
                      <a:r>
                        <a:rPr lang="es-EC" sz="4400" dirty="0" err="1">
                          <a:effectLst/>
                        </a:rPr>
                        <a:t>PJP</a:t>
                      </a:r>
                      <a:endParaRPr lang="es-EC" sz="4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Espesor metal base</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Abertura de raíz</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Cara de Raíz</a:t>
                      </a:r>
                    </a:p>
                    <a:p>
                      <a:pPr indent="180340" algn="ctr">
                        <a:lnSpc>
                          <a:spcPct val="115000"/>
                        </a:lnSpc>
                        <a:spcAft>
                          <a:spcPts val="0"/>
                        </a:spcAft>
                      </a:pPr>
                      <a:r>
                        <a:rPr lang="es-EC" sz="1400">
                          <a:effectLst/>
                        </a:rPr>
                        <a:t> </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Ángulo de Canal</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10527">
                <a:tc>
                  <a:txBody>
                    <a:bodyPr/>
                    <a:lstStyle/>
                    <a:p>
                      <a:pPr indent="180340" algn="just">
                        <a:lnSpc>
                          <a:spcPct val="115000"/>
                        </a:lnSpc>
                        <a:spcAft>
                          <a:spcPts val="0"/>
                        </a:spcAft>
                      </a:pPr>
                      <a:r>
                        <a:rPr lang="es-EC" sz="1100" dirty="0">
                          <a:effectLst/>
                        </a:rPr>
                        <a:t>Requerimientos</a:t>
                      </a:r>
                      <a:endParaRPr lang="es-EC" sz="1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dirty="0">
                          <a:effectLst/>
                        </a:rPr>
                        <a:t>T1= ¼</a:t>
                      </a:r>
                      <a:r>
                        <a:rPr lang="es-ES" sz="1400" dirty="0">
                          <a:effectLst/>
                        </a:rPr>
                        <a:t>’’</a:t>
                      </a:r>
                      <a:endParaRPr lang="es-EC" sz="1400" dirty="0">
                        <a:effectLst/>
                      </a:endParaRPr>
                    </a:p>
                    <a:p>
                      <a:pPr indent="180340" algn="just">
                        <a:lnSpc>
                          <a:spcPct val="115000"/>
                        </a:lnSpc>
                        <a:spcAft>
                          <a:spcPts val="0"/>
                        </a:spcAft>
                      </a:pPr>
                      <a:r>
                        <a:rPr lang="es-EC" sz="1400" dirty="0">
                          <a:effectLst/>
                        </a:rPr>
                        <a:t>[ 6 mm] </a:t>
                      </a:r>
                      <a:r>
                        <a:rPr lang="es-EC" sz="1400" dirty="0" smtClean="0">
                          <a:effectLst/>
                        </a:rPr>
                        <a:t>     min</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dirty="0">
                          <a:effectLst/>
                        </a:rPr>
                        <a:t>R=0</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f= 1/32’’</a:t>
                      </a:r>
                    </a:p>
                    <a:p>
                      <a:pPr indent="180340" algn="ctr">
                        <a:lnSpc>
                          <a:spcPct val="115000"/>
                        </a:lnSpc>
                        <a:spcAft>
                          <a:spcPts val="0"/>
                        </a:spcAft>
                      </a:pPr>
                      <a:r>
                        <a:rPr lang="es-EC" sz="1400">
                          <a:effectLst/>
                        </a:rPr>
                        <a:t>[1 mm] min</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α=60º</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06103">
                <a:tc>
                  <a:txBody>
                    <a:bodyPr/>
                    <a:lstStyle/>
                    <a:p>
                      <a:pPr indent="180340" algn="just">
                        <a:lnSpc>
                          <a:spcPct val="115000"/>
                        </a:lnSpc>
                        <a:spcAft>
                          <a:spcPts val="0"/>
                        </a:spcAft>
                      </a:pPr>
                      <a:r>
                        <a:rPr lang="es-EC" sz="1400">
                          <a:effectLst/>
                        </a:rPr>
                        <a:t>Aceptados</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T1=3/8’’</a:t>
                      </a:r>
                    </a:p>
                    <a:p>
                      <a:pPr indent="180340" algn="just">
                        <a:lnSpc>
                          <a:spcPct val="115000"/>
                        </a:lnSpc>
                        <a:spcAft>
                          <a:spcPts val="0"/>
                        </a:spcAft>
                      </a:pPr>
                      <a:r>
                        <a:rPr lang="es-EC" sz="1400">
                          <a:effectLst/>
                        </a:rPr>
                        <a:t>[10 mm]</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R=0</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f=1/8’’</a:t>
                      </a:r>
                    </a:p>
                    <a:p>
                      <a:pPr indent="180340" algn="just">
                        <a:lnSpc>
                          <a:spcPct val="115000"/>
                        </a:lnSpc>
                        <a:spcAft>
                          <a:spcPts val="0"/>
                        </a:spcAft>
                      </a:pPr>
                      <a:r>
                        <a:rPr lang="en-US" sz="1400">
                          <a:effectLst/>
                        </a:rPr>
                        <a:t>[3 mm]</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dirty="0">
                          <a:effectLst/>
                        </a:rPr>
                        <a:t>α=60º</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69016645"/>
              </p:ext>
            </p:extLst>
          </p:nvPr>
        </p:nvGraphicFramePr>
        <p:xfrm>
          <a:off x="3449818" y="3640466"/>
          <a:ext cx="5385088" cy="2269264"/>
        </p:xfrm>
        <a:graphic>
          <a:graphicData uri="http://schemas.openxmlformats.org/drawingml/2006/table">
            <a:tbl>
              <a:tblPr firstRow="1" firstCol="1" bandRow="1">
                <a:tableStyleId>{93296810-A885-4BE3-A3E7-6D5BEEA58F35}</a:tableStyleId>
              </a:tblPr>
              <a:tblGrid>
                <a:gridCol w="1262877"/>
                <a:gridCol w="983695"/>
                <a:gridCol w="1056439"/>
                <a:gridCol w="1152777"/>
                <a:gridCol w="929300"/>
              </a:tblGrid>
              <a:tr h="846924">
                <a:tc>
                  <a:txBody>
                    <a:bodyPr/>
                    <a:lstStyle/>
                    <a:p>
                      <a:pPr indent="180340" algn="l">
                        <a:lnSpc>
                          <a:spcPct val="115000"/>
                        </a:lnSpc>
                        <a:spcAft>
                          <a:spcPts val="0"/>
                        </a:spcAft>
                      </a:pPr>
                      <a:r>
                        <a:rPr lang="es-EC" sz="4400" dirty="0" err="1">
                          <a:effectLst/>
                        </a:rPr>
                        <a:t>CJP</a:t>
                      </a:r>
                      <a:endParaRPr lang="es-EC" sz="4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Espesor metal base</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dirty="0">
                          <a:effectLst/>
                        </a:rPr>
                        <a:t>Abertura de raíz</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Cara de Raíz</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dirty="0">
                          <a:effectLst/>
                        </a:rPr>
                        <a:t>Ángulo de Canal</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86248">
                <a:tc>
                  <a:txBody>
                    <a:bodyPr/>
                    <a:lstStyle/>
                    <a:p>
                      <a:pPr indent="180340" algn="just">
                        <a:lnSpc>
                          <a:spcPct val="115000"/>
                        </a:lnSpc>
                        <a:spcAft>
                          <a:spcPts val="0"/>
                        </a:spcAft>
                      </a:pPr>
                      <a:r>
                        <a:rPr lang="es-EC" sz="1100" dirty="0">
                          <a:effectLst/>
                        </a:rPr>
                        <a:t>Requerimientos</a:t>
                      </a:r>
                      <a:endParaRPr lang="es-EC" sz="1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T1= U</a:t>
                      </a:r>
                    </a:p>
                    <a:p>
                      <a:pPr indent="180340" algn="just">
                        <a:lnSpc>
                          <a:spcPct val="115000"/>
                        </a:lnSpc>
                        <a:spcAft>
                          <a:spcPts val="0"/>
                        </a:spcAft>
                      </a:pPr>
                      <a:r>
                        <a:rPr lang="es-EC" sz="1400">
                          <a:effectLst/>
                        </a:rPr>
                        <a:t>[Ilimitado] </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R=0 a 3</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f= 0 a 1/8</a:t>
                      </a:r>
                      <a:r>
                        <a:rPr lang="es-ES" sz="1400">
                          <a:effectLst/>
                        </a:rPr>
                        <a:t>’’</a:t>
                      </a:r>
                      <a:endParaRPr lang="es-EC" sz="1400">
                        <a:effectLst/>
                      </a:endParaRPr>
                    </a:p>
                    <a:p>
                      <a:pPr indent="180340" algn="ctr">
                        <a:lnSpc>
                          <a:spcPct val="115000"/>
                        </a:lnSpc>
                        <a:spcAft>
                          <a:spcPts val="0"/>
                        </a:spcAft>
                      </a:pPr>
                      <a:r>
                        <a:rPr lang="es-EC" sz="1400">
                          <a:effectLst/>
                        </a:rPr>
                        <a:t>[0 a 3 mm] </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α=60º</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86248">
                <a:tc>
                  <a:txBody>
                    <a:bodyPr/>
                    <a:lstStyle/>
                    <a:p>
                      <a:pPr indent="180340" algn="just">
                        <a:lnSpc>
                          <a:spcPct val="115000"/>
                        </a:lnSpc>
                        <a:spcAft>
                          <a:spcPts val="0"/>
                        </a:spcAft>
                      </a:pPr>
                      <a:r>
                        <a:rPr lang="es-EC" sz="1400">
                          <a:effectLst/>
                        </a:rPr>
                        <a:t>Aceptados</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T1=3/8’’</a:t>
                      </a:r>
                    </a:p>
                    <a:p>
                      <a:pPr indent="180340" algn="just">
                        <a:lnSpc>
                          <a:spcPct val="115000"/>
                        </a:lnSpc>
                        <a:spcAft>
                          <a:spcPts val="0"/>
                        </a:spcAft>
                      </a:pPr>
                      <a:r>
                        <a:rPr lang="es-EC" sz="1400">
                          <a:effectLst/>
                        </a:rPr>
                        <a:t>[10 mm]</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a:effectLst/>
                        </a:rPr>
                        <a:t>R=3</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C" sz="1400">
                          <a:effectLst/>
                        </a:rPr>
                        <a:t>f=1/8’’</a:t>
                      </a:r>
                    </a:p>
                    <a:p>
                      <a:pPr indent="180340" algn="just">
                        <a:lnSpc>
                          <a:spcPct val="115000"/>
                        </a:lnSpc>
                        <a:spcAft>
                          <a:spcPts val="0"/>
                        </a:spcAft>
                      </a:pPr>
                      <a:r>
                        <a:rPr lang="en-US" sz="1400">
                          <a:effectLst/>
                        </a:rPr>
                        <a:t>[3 mm]</a:t>
                      </a:r>
                      <a:endParaRPr lang="es-EC" sz="14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400" dirty="0">
                          <a:effectLst/>
                        </a:rPr>
                        <a:t>α=60º</a:t>
                      </a:r>
                      <a:endParaRPr lang="es-EC"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ctángulo 7"/>
          <p:cNvSpPr/>
          <p:nvPr/>
        </p:nvSpPr>
        <p:spPr>
          <a:xfrm>
            <a:off x="406597" y="5895316"/>
            <a:ext cx="5530564"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rPr>
              <a:t>Dimensiones unión : 6 x 10 [</a:t>
            </a:r>
            <a:r>
              <a:rPr lang="es-EC" dirty="0" err="1" smtClean="0">
                <a:effectLst/>
                <a:latin typeface="Arial" panose="020B0604020202020204" pitchFamily="34" charset="0"/>
                <a:ea typeface="Calibri" panose="020F0502020204030204" pitchFamily="34" charset="0"/>
              </a:rPr>
              <a:t>pulg</a:t>
            </a:r>
            <a:r>
              <a:rPr lang="es-EC" dirty="0" smtClean="0">
                <a:effectLst/>
                <a:latin typeface="Arial" panose="020B0604020202020204" pitchFamily="34" charset="0"/>
                <a:ea typeface="Calibri" panose="020F0502020204030204" pitchFamily="34" charset="0"/>
              </a:rPr>
              <a:t>.] - 150 x 250 [mm]</a:t>
            </a:r>
            <a:endParaRPr lang="es-EC" dirty="0"/>
          </a:p>
        </p:txBody>
      </p:sp>
    </p:spTree>
    <p:extLst>
      <p:ext uri="{BB962C8B-B14F-4D97-AF65-F5344CB8AC3E}">
        <p14:creationId xmlns:p14="http://schemas.microsoft.com/office/powerpoint/2010/main" val="1394352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CONTROL DEL PROCEDIMIENTO </a:t>
            </a:r>
            <a:endParaRPr lang="es-EC" dirty="0"/>
          </a:p>
        </p:txBody>
      </p:sp>
      <p:sp>
        <p:nvSpPr>
          <p:cNvPr id="3" name="Marcador de contenido 2"/>
          <p:cNvSpPr>
            <a:spLocks noGrp="1"/>
          </p:cNvSpPr>
          <p:nvPr>
            <p:ph idx="1"/>
          </p:nvPr>
        </p:nvSpPr>
        <p:spPr>
          <a:xfrm>
            <a:off x="628650" y="1481070"/>
            <a:ext cx="7886700" cy="4695893"/>
          </a:xfrm>
        </p:spPr>
        <p:txBody>
          <a:bodyPr/>
          <a:lstStyle/>
          <a:p>
            <a:r>
              <a:rPr lang="es-ES" sz="2000" dirty="0" smtClean="0"/>
              <a:t>Comprobación del ángulo de biselado </a:t>
            </a:r>
          </a:p>
          <a:p>
            <a:r>
              <a:rPr lang="es-ES" sz="2000" dirty="0" smtClean="0"/>
              <a:t>Comprobación del amperaje mediante pinza amperimetrica</a:t>
            </a:r>
          </a:p>
          <a:p>
            <a:r>
              <a:rPr lang="es-ES" sz="2000" dirty="0" smtClean="0"/>
              <a:t>Control de la sobremonta del cordón de relleno</a:t>
            </a:r>
          </a:p>
          <a:p>
            <a:r>
              <a:rPr lang="es-ES" sz="2000" dirty="0" smtClean="0"/>
              <a:t>Longitud de colillas </a:t>
            </a:r>
            <a:r>
              <a:rPr lang="en-US" sz="2000" dirty="0" smtClean="0"/>
              <a:t>=</a:t>
            </a:r>
            <a:r>
              <a:rPr lang="es-ES" sz="2000" dirty="0" smtClean="0"/>
              <a:t> 7 cm.</a:t>
            </a:r>
          </a:p>
          <a:p>
            <a:endParaRPr lang="es-EC" dirty="0"/>
          </a:p>
        </p:txBody>
      </p:sp>
      <p:pic>
        <p:nvPicPr>
          <p:cNvPr id="4" name="Imagen 3"/>
          <p:cNvPicPr>
            <a:picLocks noChangeAspect="1"/>
          </p:cNvPicPr>
          <p:nvPr/>
        </p:nvPicPr>
        <p:blipFill>
          <a:blip r:embed="rId2"/>
          <a:stretch>
            <a:fillRect/>
          </a:stretch>
        </p:blipFill>
        <p:spPr>
          <a:xfrm>
            <a:off x="3605632" y="3123709"/>
            <a:ext cx="2556884" cy="3053254"/>
          </a:xfrm>
          <a:prstGeom prst="rect">
            <a:avLst/>
          </a:prstGeom>
        </p:spPr>
      </p:pic>
      <p:pic>
        <p:nvPicPr>
          <p:cNvPr id="5" name="Imagen 4"/>
          <p:cNvPicPr>
            <a:picLocks noChangeAspect="1"/>
          </p:cNvPicPr>
          <p:nvPr/>
        </p:nvPicPr>
        <p:blipFill rotWithShape="1">
          <a:blip r:embed="rId3"/>
          <a:srcRect l="21510" t="475" r="28978" b="-475"/>
          <a:stretch/>
        </p:blipFill>
        <p:spPr>
          <a:xfrm>
            <a:off x="6162516" y="2806633"/>
            <a:ext cx="2630799" cy="2988861"/>
          </a:xfrm>
          <a:prstGeom prst="rect">
            <a:avLst/>
          </a:prstGeom>
        </p:spPr>
      </p:pic>
      <p:pic>
        <p:nvPicPr>
          <p:cNvPr id="6" name="Imagen 5"/>
          <p:cNvPicPr/>
          <p:nvPr/>
        </p:nvPicPr>
        <p:blipFill rotWithShape="1">
          <a:blip r:embed="rId4"/>
          <a:srcRect l="36339" t="19894" r="23444" b="46990"/>
          <a:stretch/>
        </p:blipFill>
        <p:spPr bwMode="auto">
          <a:xfrm>
            <a:off x="721218" y="3123710"/>
            <a:ext cx="2820472" cy="30532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400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ELEMENTOS DEL PROCEDIMIENTO</a:t>
            </a:r>
            <a:endParaRPr lang="es-EC" dirty="0"/>
          </a:p>
        </p:txBody>
      </p:sp>
      <p:pic>
        <p:nvPicPr>
          <p:cNvPr id="4" name="Imagen 3" descr="C:\Users\DANIEL\Desktop\TESIS OCTUBRE\fotos\Maquinas de soldar\DSC_0025.JPG"/>
          <p:cNvPicPr/>
          <p:nvPr/>
        </p:nvPicPr>
        <p:blipFill rotWithShape="1">
          <a:blip r:embed="rId2" cstate="print">
            <a:extLst>
              <a:ext uri="{28A0092B-C50C-407E-A947-70E740481C1C}">
                <a14:useLocalDpi xmlns:a14="http://schemas.microsoft.com/office/drawing/2010/main" val="0"/>
              </a:ext>
            </a:extLst>
          </a:blip>
          <a:srcRect l="17448" t="3495" r="15101" b="9648"/>
          <a:stretch/>
        </p:blipFill>
        <p:spPr bwMode="auto">
          <a:xfrm rot="5400000">
            <a:off x="248222" y="1716414"/>
            <a:ext cx="3107225" cy="2346370"/>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srcRect l="2248" t="2251" r="15718"/>
          <a:stretch/>
        </p:blipFill>
        <p:spPr>
          <a:xfrm rot="16200000">
            <a:off x="4645978" y="-199860"/>
            <a:ext cx="2746617" cy="5818308"/>
          </a:xfrm>
          <a:prstGeom prst="rect">
            <a:avLst/>
          </a:prstGeom>
        </p:spPr>
      </p:pic>
      <p:pic>
        <p:nvPicPr>
          <p:cNvPr id="6" name="Imagen 5" descr="G:\IMG-20150928-WA0010.jpg"/>
          <p:cNvPicPr/>
          <p:nvPr/>
        </p:nvPicPr>
        <p:blipFill rotWithShape="1">
          <a:blip r:embed="rId4" cstate="print">
            <a:extLst>
              <a:ext uri="{28A0092B-C50C-407E-A947-70E740481C1C}">
                <a14:useLocalDpi xmlns:a14="http://schemas.microsoft.com/office/drawing/2010/main" val="0"/>
              </a:ext>
            </a:extLst>
          </a:blip>
          <a:srcRect l="15625" t="12724" r="7353" b="10435"/>
          <a:stretch/>
        </p:blipFill>
        <p:spPr bwMode="auto">
          <a:xfrm>
            <a:off x="3110132" y="4126183"/>
            <a:ext cx="2481482" cy="1930023"/>
          </a:xfrm>
          <a:prstGeom prst="rect">
            <a:avLst/>
          </a:prstGeom>
          <a:noFill/>
          <a:ln>
            <a:noFill/>
          </a:ln>
          <a:extLst>
            <a:ext uri="{53640926-AAD7-44D8-BBD7-CCE9431645EC}">
              <a14:shadowObscured xmlns:a14="http://schemas.microsoft.com/office/drawing/2010/main"/>
            </a:ext>
          </a:extLst>
        </p:spPr>
      </p:pic>
      <p:pic>
        <p:nvPicPr>
          <p:cNvPr id="7" name="Imagen 6" descr="G:\DSC_0012.JPG"/>
          <p:cNvPicPr/>
          <p:nvPr/>
        </p:nvPicPr>
        <p:blipFill rotWithShape="1">
          <a:blip r:embed="rId5" cstate="print">
            <a:extLst>
              <a:ext uri="{28A0092B-C50C-407E-A947-70E740481C1C}">
                <a14:useLocalDpi xmlns:a14="http://schemas.microsoft.com/office/drawing/2010/main" val="0"/>
              </a:ext>
            </a:extLst>
          </a:blip>
          <a:srcRect l="4228" t="19935" r="4044" b="12418"/>
          <a:stretch/>
        </p:blipFill>
        <p:spPr bwMode="auto">
          <a:xfrm>
            <a:off x="5726726" y="4126183"/>
            <a:ext cx="3201715" cy="1334459"/>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6"/>
          <a:srcRect t="44017" b="20773"/>
          <a:stretch/>
        </p:blipFill>
        <p:spPr bwMode="auto">
          <a:xfrm>
            <a:off x="628650" y="4546242"/>
            <a:ext cx="2346370" cy="1509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8096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ANTECEDENTES</a:t>
            </a:r>
            <a:endParaRPr lang="es-EC" dirty="0"/>
          </a:p>
        </p:txBody>
      </p:sp>
      <p:sp>
        <p:nvSpPr>
          <p:cNvPr id="3" name="Marcador de contenido 2"/>
          <p:cNvSpPr>
            <a:spLocks noGrp="1"/>
          </p:cNvSpPr>
          <p:nvPr>
            <p:ph idx="1"/>
          </p:nvPr>
        </p:nvSpPr>
        <p:spPr>
          <a:xfrm>
            <a:off x="628650" y="1477896"/>
            <a:ext cx="7886700" cy="4351338"/>
          </a:xfrm>
        </p:spPr>
        <p:txBody>
          <a:bodyPr anchor="ctr">
            <a:normAutofit/>
          </a:bodyPr>
          <a:lstStyle/>
          <a:p>
            <a:pPr algn="just"/>
            <a:r>
              <a:rPr lang="es-EC" sz="2500" dirty="0" smtClean="0"/>
              <a:t>La productividad ha ocupado un lugar prominente para apreciar el avance económico, tanto de las organizaciones como de las naciones. En la concepción general, la productividad es una medida de la eficiencia económica que resulta de la relación entre los recursos utilizados y la cantidad de productos o servicios elaborados. (Rodríguez </a:t>
            </a:r>
            <a:r>
              <a:rPr lang="es-EC" sz="2500" dirty="0" err="1" smtClean="0"/>
              <a:t>Combeller</a:t>
            </a:r>
            <a:r>
              <a:rPr lang="es-EC" sz="2500" dirty="0" smtClean="0"/>
              <a:t>, 1993)</a:t>
            </a:r>
            <a:endParaRPr lang="es-EC" sz="2500" dirty="0"/>
          </a:p>
        </p:txBody>
      </p:sp>
    </p:spTree>
    <p:extLst>
      <p:ext uri="{BB962C8B-B14F-4D97-AF65-F5344CB8AC3E}">
        <p14:creationId xmlns:p14="http://schemas.microsoft.com/office/powerpoint/2010/main" val="3759485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4101" y="225118"/>
            <a:ext cx="7886700" cy="1325563"/>
          </a:xfrm>
        </p:spPr>
        <p:txBody>
          <a:bodyPr/>
          <a:lstStyle/>
          <a:p>
            <a:r>
              <a:rPr lang="es-ES" dirty="0" smtClean="0"/>
              <a:t>ELEMENTOS DEL PROCEDIMIENTO</a:t>
            </a:r>
            <a:endParaRPr lang="es-EC" dirty="0"/>
          </a:p>
        </p:txBody>
      </p:sp>
      <p:pic>
        <p:nvPicPr>
          <p:cNvPr id="4" name="Imagen 3" descr="C:\Users\DANIEL\Desktop\TESIS OCTUBRE\Cordon de relleno\IMG-20150928-WA0019.jpg"/>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7789" t="7573" r="17876" b="6667"/>
          <a:stretch/>
        </p:blipFill>
        <p:spPr bwMode="auto">
          <a:xfrm rot="5400000">
            <a:off x="1125298" y="511054"/>
            <a:ext cx="1842467" cy="3170620"/>
          </a:xfrm>
          <a:prstGeom prst="rect">
            <a:avLst/>
          </a:prstGeom>
          <a:noFill/>
          <a:ln>
            <a:noFill/>
          </a:ln>
          <a:extLst>
            <a:ext uri="{53640926-AAD7-44D8-BBD7-CCE9431645EC}">
              <a14:shadowObscured xmlns:a14="http://schemas.microsoft.com/office/drawing/2010/main"/>
            </a:ext>
          </a:extLst>
        </p:spPr>
      </p:pic>
      <p:pic>
        <p:nvPicPr>
          <p:cNvPr id="5" name="Imagen 4" descr="C:\Users\DANIEL\Desktop\TESIS OCTUBRE\fotos\Maquinas de soldar\DSC_0033.JPG"/>
          <p:cNvPicPr/>
          <p:nvPr/>
        </p:nvPicPr>
        <p:blipFill rotWithShape="1">
          <a:blip r:embed="rId4" cstate="print">
            <a:extLst>
              <a:ext uri="{28A0092B-C50C-407E-A947-70E740481C1C}">
                <a14:useLocalDpi xmlns:a14="http://schemas.microsoft.com/office/drawing/2010/main" val="0"/>
              </a:ext>
            </a:extLst>
          </a:blip>
          <a:srcRect l="5513" t="7186" r="59206" b="10164"/>
          <a:stretch/>
        </p:blipFill>
        <p:spPr bwMode="auto">
          <a:xfrm rot="10800000">
            <a:off x="3745111" y="1153222"/>
            <a:ext cx="1414896" cy="1864376"/>
          </a:xfrm>
          <a:prstGeom prst="rect">
            <a:avLst/>
          </a:prstGeom>
          <a:noFill/>
          <a:ln>
            <a:noFill/>
          </a:ln>
          <a:extLst>
            <a:ext uri="{53640926-AAD7-44D8-BBD7-CCE9431645EC}">
              <a14:shadowObscured xmlns:a14="http://schemas.microsoft.com/office/drawing/2010/main"/>
            </a:ext>
          </a:extLst>
        </p:spPr>
      </p:pic>
      <p:pic>
        <p:nvPicPr>
          <p:cNvPr id="6" name="Imagen 5" descr="C:\Users\DANIEL\Desktop\TESIS OCTUBRE\Cordon de relleno\DSC_0008.JPG"/>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6316" t="2247" r="25959" b="49302"/>
          <a:stretch/>
        </p:blipFill>
        <p:spPr bwMode="auto">
          <a:xfrm>
            <a:off x="474101" y="3196845"/>
            <a:ext cx="3157741" cy="1633809"/>
          </a:xfrm>
          <a:prstGeom prst="rect">
            <a:avLst/>
          </a:prstGeom>
          <a:noFill/>
          <a:ln>
            <a:noFill/>
          </a:ln>
          <a:extLst>
            <a:ext uri="{53640926-AAD7-44D8-BBD7-CCE9431645EC}">
              <a14:shadowObscured xmlns:a14="http://schemas.microsoft.com/office/drawing/2010/main"/>
            </a:ext>
          </a:extLst>
        </p:spPr>
      </p:pic>
      <p:pic>
        <p:nvPicPr>
          <p:cNvPr id="7" name="Imagen 6" descr="C:\Users\DANIEL\Desktop\TESIS OCTUBRE\Cordon de relleno\DSC_0007.JPG"/>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847" t="14437" r="63936" b="10196"/>
          <a:stretch/>
        </p:blipFill>
        <p:spPr bwMode="auto">
          <a:xfrm rot="10800000">
            <a:off x="3760627" y="3181872"/>
            <a:ext cx="1399379" cy="1648782"/>
          </a:xfrm>
          <a:prstGeom prst="rect">
            <a:avLst/>
          </a:prstGeom>
          <a:noFill/>
          <a:ln>
            <a:noFill/>
          </a:ln>
          <a:extLst>
            <a:ext uri="{53640926-AAD7-44D8-BBD7-CCE9431645EC}">
              <a14:shadowObscured xmlns:a14="http://schemas.microsoft.com/office/drawing/2010/main"/>
            </a:ext>
          </a:extLst>
        </p:spPr>
      </p:pic>
      <p:sp>
        <p:nvSpPr>
          <p:cNvPr id="8" name="Título 1"/>
          <p:cNvSpPr txBox="1">
            <a:spLocks/>
          </p:cNvSpPr>
          <p:nvPr/>
        </p:nvSpPr>
        <p:spPr>
          <a:xfrm>
            <a:off x="2556382" y="3014341"/>
            <a:ext cx="1006967" cy="1193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err="1" smtClean="0"/>
              <a:t>CJP</a:t>
            </a:r>
            <a:endParaRPr lang="es-EC" dirty="0"/>
          </a:p>
        </p:txBody>
      </p:sp>
      <p:sp>
        <p:nvSpPr>
          <p:cNvPr id="9" name="Título 1"/>
          <p:cNvSpPr txBox="1">
            <a:spLocks/>
          </p:cNvSpPr>
          <p:nvPr/>
        </p:nvSpPr>
        <p:spPr>
          <a:xfrm>
            <a:off x="2637755" y="1092025"/>
            <a:ext cx="1006967" cy="944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err="1"/>
              <a:t>P</a:t>
            </a:r>
            <a:r>
              <a:rPr lang="es-ES" dirty="0" err="1" smtClean="0"/>
              <a:t>JP</a:t>
            </a:r>
            <a:endParaRPr lang="es-EC" dirty="0"/>
          </a:p>
        </p:txBody>
      </p:sp>
      <p:pic>
        <p:nvPicPr>
          <p:cNvPr id="10" name="Imagen 9"/>
          <p:cNvPicPr/>
          <p:nvPr/>
        </p:nvPicPr>
        <p:blipFill rotWithShape="1">
          <a:blip r:embed="rId9"/>
          <a:srcRect l="38561" t="19932" r="3185" b="29008"/>
          <a:stretch/>
        </p:blipFill>
        <p:spPr bwMode="auto">
          <a:xfrm>
            <a:off x="5569984" y="1305121"/>
            <a:ext cx="3280562" cy="2138374"/>
          </a:xfrm>
          <a:prstGeom prst="rect">
            <a:avLst/>
          </a:prstGeom>
          <a:ln>
            <a:noFill/>
          </a:ln>
          <a:extLst>
            <a:ext uri="{53640926-AAD7-44D8-BBD7-CCE9431645EC}">
              <a14:shadowObscured xmlns:a14="http://schemas.microsoft.com/office/drawing/2010/main"/>
            </a:ext>
          </a:extLst>
        </p:spPr>
      </p:pic>
      <p:pic>
        <p:nvPicPr>
          <p:cNvPr id="11" name="Imagen 10" descr="C:\Users\DANIEL\Desktop\Organizar\log sobrante.JPG"/>
          <p:cNvPicPr/>
          <p:nvPr/>
        </p:nvPicPr>
        <p:blipFill rotWithShape="1">
          <a:blip r:embed="rId10" cstate="print">
            <a:extLst>
              <a:ext uri="{28A0092B-C50C-407E-A947-70E740481C1C}">
                <a14:useLocalDpi xmlns:a14="http://schemas.microsoft.com/office/drawing/2010/main" val="0"/>
              </a:ext>
            </a:extLst>
          </a:blip>
          <a:srcRect l="4718" t="33196" r="-1960" b="24483"/>
          <a:stretch/>
        </p:blipFill>
        <p:spPr bwMode="auto">
          <a:xfrm>
            <a:off x="918422" y="4994928"/>
            <a:ext cx="3872519" cy="1036915"/>
          </a:xfrm>
          <a:prstGeom prst="rect">
            <a:avLst/>
          </a:prstGeom>
          <a:noFill/>
          <a:ln>
            <a:noFill/>
          </a:ln>
          <a:extLst>
            <a:ext uri="{53640926-AAD7-44D8-BBD7-CCE9431645EC}">
              <a14:shadowObscured xmlns:a14="http://schemas.microsoft.com/office/drawing/2010/main"/>
            </a:ext>
          </a:extLst>
        </p:spPr>
      </p:pic>
      <p:pic>
        <p:nvPicPr>
          <p:cNvPr id="12" name="Imagen 11" descr="C:\Users\DANIEL\Desktop\Organizar\IMG-20150928-WA0034.jpg"/>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9819" t="4753" r="52785" b="36483"/>
          <a:stretch/>
        </p:blipFill>
        <p:spPr bwMode="auto">
          <a:xfrm rot="5400000">
            <a:off x="6380695" y="2987883"/>
            <a:ext cx="1719478" cy="33007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7741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06879"/>
            <a:ext cx="8798685" cy="1325563"/>
          </a:xfrm>
        </p:spPr>
        <p:txBody>
          <a:bodyPr>
            <a:normAutofit/>
          </a:bodyPr>
          <a:lstStyle/>
          <a:p>
            <a:r>
              <a:rPr lang="es-ES" sz="4000" b="1" dirty="0" smtClean="0"/>
              <a:t>DATOS TOMADOS EN EL EXPERIMENTO</a:t>
            </a:r>
            <a:endParaRPr lang="es-EC" sz="4000" b="1" dirty="0"/>
          </a:p>
        </p:txBody>
      </p:sp>
      <p:sp>
        <p:nvSpPr>
          <p:cNvPr id="3" name="Marcador de contenido 2"/>
          <p:cNvSpPr>
            <a:spLocks noGrp="1"/>
          </p:cNvSpPr>
          <p:nvPr>
            <p:ph idx="1"/>
          </p:nvPr>
        </p:nvSpPr>
        <p:spPr>
          <a:xfrm>
            <a:off x="628650" y="1632442"/>
            <a:ext cx="7886700" cy="4351338"/>
          </a:xfrm>
        </p:spPr>
        <p:txBody>
          <a:bodyPr>
            <a:normAutofit fontScale="92500" lnSpcReduction="10000"/>
          </a:bodyPr>
          <a:lstStyle/>
          <a:p>
            <a:pPr lvl="0"/>
            <a:r>
              <a:rPr lang="es-EC" dirty="0"/>
              <a:t>Material Depositado para cordón de raíz</a:t>
            </a:r>
          </a:p>
          <a:p>
            <a:pPr lvl="0"/>
            <a:r>
              <a:rPr lang="es-EC" dirty="0"/>
              <a:t>Material Depositado para cordón de relleno</a:t>
            </a:r>
          </a:p>
          <a:p>
            <a:pPr lvl="0"/>
            <a:r>
              <a:rPr lang="es-EC" dirty="0"/>
              <a:t>Tiempo de Arco</a:t>
            </a:r>
          </a:p>
          <a:p>
            <a:pPr lvl="0"/>
            <a:r>
              <a:rPr lang="es-EC" dirty="0"/>
              <a:t>Tiempo total de la soldadura (incluido tiempos </a:t>
            </a:r>
            <a:r>
              <a:rPr lang="es-EC" dirty="0" smtClean="0"/>
              <a:t>muertos)</a:t>
            </a:r>
            <a:endParaRPr lang="es-EC" dirty="0"/>
          </a:p>
          <a:p>
            <a:pPr lvl="0"/>
            <a:r>
              <a:rPr lang="es-EC" dirty="0"/>
              <a:t>Número de electrodos enteros utilizados</a:t>
            </a:r>
          </a:p>
          <a:p>
            <a:pPr lvl="0"/>
            <a:r>
              <a:rPr lang="es-EC" dirty="0"/>
              <a:t>Longitud sobrante de último electrodo</a:t>
            </a:r>
          </a:p>
          <a:p>
            <a:pPr lvl="0"/>
            <a:r>
              <a:rPr lang="es-EC" dirty="0"/>
              <a:t>Peso promedio de los electrodos de cada marca y clasificación </a:t>
            </a:r>
          </a:p>
          <a:p>
            <a:pPr lvl="0"/>
            <a:r>
              <a:rPr lang="es-EC" dirty="0"/>
              <a:t>Longitud promedio de </a:t>
            </a:r>
            <a:r>
              <a:rPr lang="es-EC" dirty="0" smtClean="0"/>
              <a:t>electrodos</a:t>
            </a:r>
            <a:endParaRPr lang="es-EC" dirty="0"/>
          </a:p>
        </p:txBody>
      </p:sp>
    </p:spTree>
    <p:extLst>
      <p:ext uri="{BB962C8B-B14F-4D97-AF65-F5344CB8AC3E}">
        <p14:creationId xmlns:p14="http://schemas.microsoft.com/office/powerpoint/2010/main" val="3593023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23176" y="509123"/>
            <a:ext cx="1596980" cy="6181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Costo de la mano de obra</a:t>
            </a:r>
            <a:endParaRPr lang="es-EC" dirty="0"/>
          </a:p>
        </p:txBody>
      </p:sp>
      <p:sp>
        <p:nvSpPr>
          <p:cNvPr id="5" name="Rectángulo 4"/>
          <p:cNvSpPr/>
          <p:nvPr/>
        </p:nvSpPr>
        <p:spPr>
          <a:xfrm>
            <a:off x="3403242" y="1676868"/>
            <a:ext cx="1596980" cy="6181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Costo de consumibles</a:t>
            </a:r>
            <a:endParaRPr lang="es-EC" dirty="0"/>
          </a:p>
        </p:txBody>
      </p:sp>
      <p:sp>
        <p:nvSpPr>
          <p:cNvPr id="6" name="Rectángulo 5"/>
          <p:cNvSpPr/>
          <p:nvPr/>
        </p:nvSpPr>
        <p:spPr>
          <a:xfrm>
            <a:off x="3304503" y="3339940"/>
            <a:ext cx="1835239" cy="6181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Costo de energía consumida</a:t>
            </a:r>
            <a:endParaRPr lang="es-EC" dirty="0"/>
          </a:p>
        </p:txBody>
      </p:sp>
      <p:sp>
        <p:nvSpPr>
          <p:cNvPr id="7" name="Rectángulo 6"/>
          <p:cNvSpPr/>
          <p:nvPr/>
        </p:nvSpPr>
        <p:spPr>
          <a:xfrm>
            <a:off x="464713" y="4286024"/>
            <a:ext cx="2421228" cy="6181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Costo de depreciación del equipo</a:t>
            </a:r>
            <a:endParaRPr lang="es-EC" dirty="0"/>
          </a:p>
        </p:txBody>
      </p:sp>
      <p:sp>
        <p:nvSpPr>
          <p:cNvPr id="8" name="Rectángulo 7"/>
          <p:cNvSpPr/>
          <p:nvPr/>
        </p:nvSpPr>
        <p:spPr>
          <a:xfrm>
            <a:off x="464713" y="1676868"/>
            <a:ext cx="2072425" cy="61818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Cantidad de material depositado</a:t>
            </a:r>
            <a:endParaRPr lang="es-EC" dirty="0"/>
          </a:p>
        </p:txBody>
      </p:sp>
      <p:sp>
        <p:nvSpPr>
          <p:cNvPr id="9" name="Rectángulo 8"/>
          <p:cNvSpPr/>
          <p:nvPr/>
        </p:nvSpPr>
        <p:spPr>
          <a:xfrm>
            <a:off x="464713" y="2837183"/>
            <a:ext cx="2423374" cy="100551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2500" dirty="0" smtClean="0"/>
              <a:t>Parámetros de la Productividad</a:t>
            </a:r>
            <a:endParaRPr lang="es-EC" sz="2500" dirty="0"/>
          </a:p>
        </p:txBody>
      </p:sp>
      <p:cxnSp>
        <p:nvCxnSpPr>
          <p:cNvPr id="12" name="Conector recto 11"/>
          <p:cNvCxnSpPr>
            <a:stCxn id="9" idx="0"/>
          </p:cNvCxnSpPr>
          <p:nvPr/>
        </p:nvCxnSpPr>
        <p:spPr>
          <a:xfrm flipH="1" flipV="1">
            <a:off x="1674791" y="2295054"/>
            <a:ext cx="1609" cy="542129"/>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Conector recto 13"/>
          <p:cNvCxnSpPr/>
          <p:nvPr/>
        </p:nvCxnSpPr>
        <p:spPr>
          <a:xfrm flipV="1">
            <a:off x="2885941" y="818216"/>
            <a:ext cx="0" cy="2058085"/>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Conector recto 16"/>
          <p:cNvCxnSpPr>
            <a:endCxn id="4" idx="1"/>
          </p:cNvCxnSpPr>
          <p:nvPr/>
        </p:nvCxnSpPr>
        <p:spPr>
          <a:xfrm>
            <a:off x="2885941" y="818216"/>
            <a:ext cx="63723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Conector recto 18"/>
          <p:cNvCxnSpPr>
            <a:stCxn id="9" idx="3"/>
          </p:cNvCxnSpPr>
          <p:nvPr/>
        </p:nvCxnSpPr>
        <p:spPr>
          <a:xfrm>
            <a:off x="2888087" y="3339940"/>
            <a:ext cx="19694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Conector recto 21"/>
          <p:cNvCxnSpPr/>
          <p:nvPr/>
        </p:nvCxnSpPr>
        <p:spPr>
          <a:xfrm flipH="1">
            <a:off x="1674791" y="3842697"/>
            <a:ext cx="536" cy="443327"/>
          </a:xfrm>
          <a:prstGeom prst="line">
            <a:avLst/>
          </a:prstGeom>
        </p:spPr>
        <p:style>
          <a:lnRef idx="3">
            <a:schemeClr val="accent6"/>
          </a:lnRef>
          <a:fillRef idx="0">
            <a:schemeClr val="accent6"/>
          </a:fillRef>
          <a:effectRef idx="2">
            <a:schemeClr val="accent6"/>
          </a:effectRef>
          <a:fontRef idx="minor">
            <a:schemeClr val="tx1"/>
          </a:fontRef>
        </p:style>
      </p:cxnSp>
      <p:cxnSp>
        <p:nvCxnSpPr>
          <p:cNvPr id="27" name="Conector recto 26"/>
          <p:cNvCxnSpPr>
            <a:endCxn id="6" idx="1"/>
          </p:cNvCxnSpPr>
          <p:nvPr/>
        </p:nvCxnSpPr>
        <p:spPr>
          <a:xfrm flipV="1">
            <a:off x="2885941" y="3649033"/>
            <a:ext cx="418562" cy="8567"/>
          </a:xfrm>
          <a:prstGeom prst="line">
            <a:avLst/>
          </a:prstGeom>
        </p:spPr>
        <p:style>
          <a:lnRef idx="3">
            <a:schemeClr val="accent6"/>
          </a:lnRef>
          <a:fillRef idx="0">
            <a:schemeClr val="accent6"/>
          </a:fillRef>
          <a:effectRef idx="2">
            <a:schemeClr val="accent6"/>
          </a:effectRef>
          <a:fontRef idx="minor">
            <a:schemeClr val="tx1"/>
          </a:fontRef>
        </p:style>
      </p:cxnSp>
      <p:sp>
        <p:nvSpPr>
          <p:cNvPr id="29" name="Rectángulo 28"/>
          <p:cNvSpPr/>
          <p:nvPr/>
        </p:nvSpPr>
        <p:spPr>
          <a:xfrm>
            <a:off x="5757391" y="329600"/>
            <a:ext cx="3151030" cy="9772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Tarifa de un Soldador especializado 2,299 </a:t>
            </a:r>
            <a:r>
              <a:rPr lang="en-US" dirty="0" smtClean="0"/>
              <a:t>[$/h]</a:t>
            </a:r>
          </a:p>
          <a:p>
            <a:pPr algn="ctr"/>
            <a:r>
              <a:rPr lang="en-US" dirty="0" smtClean="0"/>
              <a:t>(</a:t>
            </a:r>
            <a:r>
              <a:rPr lang="en-US" dirty="0" err="1" smtClean="0"/>
              <a:t>Tabla</a:t>
            </a:r>
            <a:r>
              <a:rPr lang="es-EC" dirty="0" smtClean="0"/>
              <a:t> </a:t>
            </a:r>
            <a:r>
              <a:rPr lang="es-EC" dirty="0"/>
              <a:t>sectorial 2015</a:t>
            </a:r>
            <a:r>
              <a:rPr lang="en-US" dirty="0" smtClean="0"/>
              <a:t>)</a:t>
            </a:r>
            <a:endParaRPr lang="es-EC" dirty="0"/>
          </a:p>
        </p:txBody>
      </p:sp>
      <p:sp>
        <p:nvSpPr>
          <p:cNvPr id="30" name="Rectángulo 29"/>
          <p:cNvSpPr/>
          <p:nvPr/>
        </p:nvSpPr>
        <p:spPr>
          <a:xfrm>
            <a:off x="5757391" y="2766546"/>
            <a:ext cx="3151030" cy="1158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Costo del [</a:t>
            </a:r>
            <a:r>
              <a:rPr lang="es-ES" dirty="0" err="1" smtClean="0"/>
              <a:t>KWh</a:t>
            </a:r>
            <a:r>
              <a:rPr lang="es-ES" dirty="0" smtClean="0"/>
              <a:t>]en Ecuador 0,436 </a:t>
            </a:r>
            <a:r>
              <a:rPr lang="en-US" dirty="0" smtClean="0"/>
              <a:t>[$/KWh]</a:t>
            </a:r>
          </a:p>
          <a:p>
            <a:pPr algn="ctr"/>
            <a:r>
              <a:rPr lang="en-US" dirty="0" smtClean="0"/>
              <a:t>(</a:t>
            </a:r>
            <a:r>
              <a:rPr lang="en-US" dirty="0" err="1" smtClean="0"/>
              <a:t>Empresa</a:t>
            </a:r>
            <a:r>
              <a:rPr lang="en-US" dirty="0" smtClean="0"/>
              <a:t> El</a:t>
            </a:r>
            <a:r>
              <a:rPr lang="es-ES" dirty="0" smtClean="0"/>
              <a:t>é</a:t>
            </a:r>
            <a:r>
              <a:rPr lang="en-US" dirty="0" err="1" smtClean="0"/>
              <a:t>ctrica</a:t>
            </a:r>
            <a:r>
              <a:rPr lang="en-US" dirty="0" smtClean="0"/>
              <a:t> Quito, </a:t>
            </a:r>
            <a:r>
              <a:rPr lang="en-US" dirty="0" err="1" smtClean="0"/>
              <a:t>tarifa</a:t>
            </a:r>
            <a:r>
              <a:rPr lang="en-US" dirty="0" smtClean="0"/>
              <a:t> industrial 2015)</a:t>
            </a:r>
            <a:endParaRPr lang="es-EC" dirty="0"/>
          </a:p>
        </p:txBody>
      </p:sp>
      <p:graphicFrame>
        <p:nvGraphicFramePr>
          <p:cNvPr id="31" name="Tabla 30"/>
          <p:cNvGraphicFramePr>
            <a:graphicFrameLocks noGrp="1"/>
          </p:cNvGraphicFramePr>
          <p:nvPr>
            <p:extLst>
              <p:ext uri="{D42A27DB-BD31-4B8C-83A1-F6EECF244321}">
                <p14:modId xmlns:p14="http://schemas.microsoft.com/office/powerpoint/2010/main" val="3681008732"/>
              </p:ext>
            </p:extLst>
          </p:nvPr>
        </p:nvGraphicFramePr>
        <p:xfrm>
          <a:off x="5757390" y="1453265"/>
          <a:ext cx="3250841" cy="1226820"/>
        </p:xfrm>
        <a:graphic>
          <a:graphicData uri="http://schemas.openxmlformats.org/drawingml/2006/table">
            <a:tbl>
              <a:tblPr firstRow="1" firstCol="1" bandRow="1">
                <a:tableStyleId>{93296810-A885-4BE3-A3E7-6D5BEEA58F35}</a:tableStyleId>
              </a:tblPr>
              <a:tblGrid>
                <a:gridCol w="1053921"/>
                <a:gridCol w="1120462"/>
                <a:gridCol w="1076458"/>
              </a:tblGrid>
              <a:tr h="190500">
                <a:tc gridSpan="3">
                  <a:txBody>
                    <a:bodyPr/>
                    <a:lstStyle/>
                    <a:p>
                      <a:pPr indent="180340" algn="ctr">
                        <a:lnSpc>
                          <a:spcPct val="115000"/>
                        </a:lnSpc>
                        <a:spcAft>
                          <a:spcPts val="0"/>
                        </a:spcAft>
                      </a:pPr>
                      <a:r>
                        <a:rPr lang="es-EC" sz="1400" dirty="0">
                          <a:effectLst/>
                        </a:rPr>
                        <a:t>Costo de Consumibles [$/Kg]</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190500">
                <a:tc>
                  <a:txBody>
                    <a:bodyPr/>
                    <a:lstStyle/>
                    <a:p>
                      <a:pPr indent="180340" algn="ctr">
                        <a:lnSpc>
                          <a:spcPct val="115000"/>
                        </a:lnSpc>
                        <a:spcAft>
                          <a:spcPts val="0"/>
                        </a:spcAft>
                      </a:pPr>
                      <a:r>
                        <a:rPr lang="es-EC" sz="1400">
                          <a:effectLst/>
                        </a:rPr>
                        <a:t>Electrodo</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Cantidad</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dirty="0">
                          <a:effectLst/>
                        </a:rPr>
                        <a:t>Costo [$]</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180340" algn="ctr">
                        <a:lnSpc>
                          <a:spcPct val="115000"/>
                        </a:lnSpc>
                        <a:spcAft>
                          <a:spcPts val="0"/>
                        </a:spcAft>
                      </a:pPr>
                      <a:r>
                        <a:rPr lang="es-EC" sz="1400">
                          <a:effectLst/>
                        </a:rPr>
                        <a:t>E-6010</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1Kg</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4.5</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180340" algn="ctr">
                        <a:lnSpc>
                          <a:spcPct val="115000"/>
                        </a:lnSpc>
                        <a:spcAft>
                          <a:spcPts val="0"/>
                        </a:spcAft>
                      </a:pPr>
                      <a:r>
                        <a:rPr lang="es-EC" sz="1400">
                          <a:effectLst/>
                        </a:rPr>
                        <a:t>E-6011</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1Kg</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4.2</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180340" algn="ctr">
                        <a:lnSpc>
                          <a:spcPct val="115000"/>
                        </a:lnSpc>
                        <a:spcAft>
                          <a:spcPts val="0"/>
                        </a:spcAft>
                      </a:pPr>
                      <a:r>
                        <a:rPr lang="es-EC" sz="1400" dirty="0">
                          <a:effectLst/>
                        </a:rPr>
                        <a:t>E-7018</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1Kg</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dirty="0">
                          <a:effectLst/>
                        </a:rPr>
                        <a:t>5.9</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3" name="Tabla 32"/>
          <p:cNvGraphicFramePr>
            <a:graphicFrameLocks noGrp="1"/>
          </p:cNvGraphicFramePr>
          <p:nvPr>
            <p:extLst>
              <p:ext uri="{D42A27DB-BD31-4B8C-83A1-F6EECF244321}">
                <p14:modId xmlns:p14="http://schemas.microsoft.com/office/powerpoint/2010/main" val="2942179617"/>
              </p:ext>
            </p:extLst>
          </p:nvPr>
        </p:nvGraphicFramePr>
        <p:xfrm>
          <a:off x="4401888" y="4152022"/>
          <a:ext cx="4506533" cy="981456"/>
        </p:xfrm>
        <a:graphic>
          <a:graphicData uri="http://schemas.openxmlformats.org/drawingml/2006/table">
            <a:tbl>
              <a:tblPr firstRow="1" firstCol="1" bandRow="1">
                <a:tableStyleId>{93296810-A885-4BE3-A3E7-6D5BEEA58F35}</a:tableStyleId>
              </a:tblPr>
              <a:tblGrid>
                <a:gridCol w="2515879"/>
                <a:gridCol w="792134"/>
                <a:gridCol w="1198520"/>
              </a:tblGrid>
              <a:tr h="190500">
                <a:tc gridSpan="3">
                  <a:txBody>
                    <a:bodyPr/>
                    <a:lstStyle/>
                    <a:p>
                      <a:pPr indent="180340" algn="ctr">
                        <a:lnSpc>
                          <a:spcPct val="115000"/>
                        </a:lnSpc>
                        <a:spcAft>
                          <a:spcPts val="0"/>
                        </a:spcAft>
                      </a:pPr>
                      <a:r>
                        <a:rPr lang="es-EC" sz="1400" dirty="0">
                          <a:effectLst/>
                        </a:rPr>
                        <a:t>Parámetros para Costo de Energía Consumida</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190500">
                <a:tc>
                  <a:txBody>
                    <a:bodyPr/>
                    <a:lstStyle/>
                    <a:p>
                      <a:pPr indent="180340" algn="l">
                        <a:lnSpc>
                          <a:spcPct val="115000"/>
                        </a:lnSpc>
                        <a:spcAft>
                          <a:spcPts val="0"/>
                        </a:spcAft>
                      </a:pPr>
                      <a:r>
                        <a:rPr lang="es-EC" sz="1400">
                          <a:effectLst/>
                        </a:rPr>
                        <a:t>Alimentación de la Máquina</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dirty="0">
                          <a:effectLst/>
                        </a:rPr>
                        <a:t>220</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dirty="0">
                          <a:effectLst/>
                        </a:rPr>
                        <a:t>[Voltios]</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180340" algn="l">
                        <a:lnSpc>
                          <a:spcPct val="115000"/>
                        </a:lnSpc>
                        <a:spcAft>
                          <a:spcPts val="0"/>
                        </a:spcAft>
                      </a:pPr>
                      <a:r>
                        <a:rPr lang="es-EC" sz="1400">
                          <a:effectLst/>
                        </a:rPr>
                        <a:t>Costo de KWh en el País</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0.436</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[$/Kwh]</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a:txBody>
                    <a:bodyPr/>
                    <a:lstStyle/>
                    <a:p>
                      <a:pPr indent="180340" algn="l">
                        <a:lnSpc>
                          <a:spcPct val="115000"/>
                        </a:lnSpc>
                        <a:spcAft>
                          <a:spcPts val="0"/>
                        </a:spcAft>
                      </a:pPr>
                      <a:r>
                        <a:rPr lang="es-EC" sz="1400" dirty="0">
                          <a:effectLst/>
                        </a:rPr>
                        <a:t>Factor de Potencia Máquina</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a:effectLst/>
                        </a:rPr>
                        <a:t>0.62</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400" dirty="0">
                          <a:effectLst/>
                        </a:rPr>
                        <a:t>%</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41" name="Conector recto 40"/>
          <p:cNvCxnSpPr/>
          <p:nvPr/>
        </p:nvCxnSpPr>
        <p:spPr>
          <a:xfrm flipV="1">
            <a:off x="3085027" y="1985961"/>
            <a:ext cx="0" cy="1353979"/>
          </a:xfrm>
          <a:prstGeom prst="line">
            <a:avLst/>
          </a:prstGeom>
        </p:spPr>
        <p:style>
          <a:lnRef idx="3">
            <a:schemeClr val="accent6"/>
          </a:lnRef>
          <a:fillRef idx="0">
            <a:schemeClr val="accent6"/>
          </a:fillRef>
          <a:effectRef idx="2">
            <a:schemeClr val="accent6"/>
          </a:effectRef>
          <a:fontRef idx="minor">
            <a:schemeClr val="tx1"/>
          </a:fontRef>
        </p:style>
      </p:cxnSp>
      <p:cxnSp>
        <p:nvCxnSpPr>
          <p:cNvPr id="43" name="Conector recto 42"/>
          <p:cNvCxnSpPr>
            <a:endCxn id="5" idx="1"/>
          </p:cNvCxnSpPr>
          <p:nvPr/>
        </p:nvCxnSpPr>
        <p:spPr>
          <a:xfrm>
            <a:off x="3085027" y="1985961"/>
            <a:ext cx="31821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9" name="Conector recto de flecha 48"/>
          <p:cNvCxnSpPr>
            <a:stCxn id="4" idx="3"/>
          </p:cNvCxnSpPr>
          <p:nvPr/>
        </p:nvCxnSpPr>
        <p:spPr>
          <a:xfrm>
            <a:off x="5120156" y="818216"/>
            <a:ext cx="49771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1" name="Conector recto de flecha 50"/>
          <p:cNvCxnSpPr>
            <a:stCxn id="5" idx="3"/>
          </p:cNvCxnSpPr>
          <p:nvPr/>
        </p:nvCxnSpPr>
        <p:spPr>
          <a:xfrm>
            <a:off x="5000222" y="1985961"/>
            <a:ext cx="617649"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8" name="Conector recto 57"/>
          <p:cNvCxnSpPr/>
          <p:nvPr/>
        </p:nvCxnSpPr>
        <p:spPr>
          <a:xfrm>
            <a:off x="3696237" y="3958126"/>
            <a:ext cx="0" cy="655796"/>
          </a:xfrm>
          <a:prstGeom prst="line">
            <a:avLst/>
          </a:prstGeom>
        </p:spPr>
        <p:style>
          <a:lnRef idx="3">
            <a:schemeClr val="accent6"/>
          </a:lnRef>
          <a:fillRef idx="0">
            <a:schemeClr val="accent6"/>
          </a:fillRef>
          <a:effectRef idx="2">
            <a:schemeClr val="accent6"/>
          </a:effectRef>
          <a:fontRef idx="minor">
            <a:schemeClr val="tx1"/>
          </a:fontRef>
        </p:style>
      </p:cxnSp>
      <p:cxnSp>
        <p:nvCxnSpPr>
          <p:cNvPr id="60" name="Conector recto de flecha 59"/>
          <p:cNvCxnSpPr/>
          <p:nvPr/>
        </p:nvCxnSpPr>
        <p:spPr>
          <a:xfrm>
            <a:off x="3696237" y="4613922"/>
            <a:ext cx="625429"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2" name="Conector recto 61"/>
          <p:cNvCxnSpPr>
            <a:stCxn id="6" idx="3"/>
          </p:cNvCxnSpPr>
          <p:nvPr/>
        </p:nvCxnSpPr>
        <p:spPr>
          <a:xfrm>
            <a:off x="5139742" y="3649033"/>
            <a:ext cx="23906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4" name="Conector recto 63"/>
          <p:cNvCxnSpPr/>
          <p:nvPr/>
        </p:nvCxnSpPr>
        <p:spPr>
          <a:xfrm flipV="1">
            <a:off x="5378806" y="3339940"/>
            <a:ext cx="0" cy="309093"/>
          </a:xfrm>
          <a:prstGeom prst="line">
            <a:avLst/>
          </a:prstGeom>
        </p:spPr>
        <p:style>
          <a:lnRef idx="3">
            <a:schemeClr val="accent6"/>
          </a:lnRef>
          <a:fillRef idx="0">
            <a:schemeClr val="accent6"/>
          </a:fillRef>
          <a:effectRef idx="2">
            <a:schemeClr val="accent6"/>
          </a:effectRef>
          <a:fontRef idx="minor">
            <a:schemeClr val="tx1"/>
          </a:fontRef>
        </p:style>
      </p:cxnSp>
      <p:cxnSp>
        <p:nvCxnSpPr>
          <p:cNvPr id="66" name="Conector recto de flecha 65"/>
          <p:cNvCxnSpPr/>
          <p:nvPr/>
        </p:nvCxnSpPr>
        <p:spPr>
          <a:xfrm flipV="1">
            <a:off x="5378806" y="3339939"/>
            <a:ext cx="239065" cy="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aphicFrame>
        <p:nvGraphicFramePr>
          <p:cNvPr id="70" name="Tabla 69"/>
          <p:cNvGraphicFramePr>
            <a:graphicFrameLocks noGrp="1"/>
          </p:cNvGraphicFramePr>
          <p:nvPr>
            <p:extLst>
              <p:ext uri="{D42A27DB-BD31-4B8C-83A1-F6EECF244321}">
                <p14:modId xmlns:p14="http://schemas.microsoft.com/office/powerpoint/2010/main" val="3797232279"/>
              </p:ext>
            </p:extLst>
          </p:nvPr>
        </p:nvGraphicFramePr>
        <p:xfrm>
          <a:off x="1072423" y="5247188"/>
          <a:ext cx="4901506" cy="981456"/>
        </p:xfrm>
        <a:graphic>
          <a:graphicData uri="http://schemas.openxmlformats.org/drawingml/2006/table">
            <a:tbl>
              <a:tblPr firstRow="1" firstCol="1" bandRow="1">
                <a:tableStyleId>{93296810-A885-4BE3-A3E7-6D5BEEA58F35}</a:tableStyleId>
              </a:tblPr>
              <a:tblGrid>
                <a:gridCol w="2883513"/>
                <a:gridCol w="2017993"/>
              </a:tblGrid>
              <a:tr h="0">
                <a:tc>
                  <a:txBody>
                    <a:bodyPr/>
                    <a:lstStyle/>
                    <a:p>
                      <a:pPr indent="180340" algn="just">
                        <a:lnSpc>
                          <a:spcPct val="115000"/>
                        </a:lnSpc>
                        <a:spcAft>
                          <a:spcPts val="0"/>
                        </a:spcAft>
                      </a:pPr>
                      <a:r>
                        <a:rPr lang="es-EC" sz="1400" dirty="0">
                          <a:effectLst/>
                        </a:rPr>
                        <a:t>Costo Activo Fijo</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15000"/>
                        </a:lnSpc>
                        <a:spcAft>
                          <a:spcPts val="0"/>
                        </a:spcAft>
                      </a:pPr>
                      <a:r>
                        <a:rPr lang="es-EC" sz="1400" dirty="0">
                          <a:effectLst/>
                        </a:rPr>
                        <a:t>$2.265,00</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15000"/>
                        </a:lnSpc>
                        <a:spcAft>
                          <a:spcPts val="0"/>
                        </a:spcAft>
                      </a:pPr>
                      <a:r>
                        <a:rPr lang="es-EC" sz="1400" dirty="0">
                          <a:effectLst/>
                        </a:rPr>
                        <a:t>Valor Residual (10%)</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15000"/>
                        </a:lnSpc>
                        <a:spcAft>
                          <a:spcPts val="0"/>
                        </a:spcAft>
                      </a:pPr>
                      <a:r>
                        <a:rPr lang="es-EC" sz="1400">
                          <a:effectLst/>
                        </a:rPr>
                        <a:t>$226,50</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15000"/>
                        </a:lnSpc>
                        <a:spcAft>
                          <a:spcPts val="0"/>
                        </a:spcAft>
                      </a:pPr>
                      <a:r>
                        <a:rPr lang="es-EC" sz="1400" dirty="0">
                          <a:effectLst/>
                        </a:rPr>
                        <a:t>Vida útil en horas (estimadas)</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15000"/>
                        </a:lnSpc>
                        <a:spcAft>
                          <a:spcPts val="0"/>
                        </a:spcAft>
                      </a:pPr>
                      <a:r>
                        <a:rPr lang="es-EC" sz="1400">
                          <a:effectLst/>
                        </a:rPr>
                        <a:t>17.280</a:t>
                      </a:r>
                      <a:endParaRPr lang="es-EC" sz="14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180340" algn="just">
                        <a:lnSpc>
                          <a:spcPct val="115000"/>
                        </a:lnSpc>
                        <a:spcAft>
                          <a:spcPts val="0"/>
                        </a:spcAft>
                      </a:pPr>
                      <a:r>
                        <a:rPr lang="es-EC" sz="1400" dirty="0">
                          <a:effectLst/>
                        </a:rPr>
                        <a:t>DEPRECIACIÓN MÁQUINA</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15000"/>
                        </a:lnSpc>
                        <a:spcAft>
                          <a:spcPts val="0"/>
                        </a:spcAft>
                      </a:pPr>
                      <a:r>
                        <a:rPr lang="es-EC" sz="1400" dirty="0">
                          <a:effectLst/>
                        </a:rPr>
                        <a:t>$0,12</a:t>
                      </a:r>
                      <a:endParaRPr lang="es-EC" sz="14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cxnSp>
        <p:nvCxnSpPr>
          <p:cNvPr id="74" name="Conector recto 73"/>
          <p:cNvCxnSpPr/>
          <p:nvPr/>
        </p:nvCxnSpPr>
        <p:spPr>
          <a:xfrm>
            <a:off x="695459" y="4904210"/>
            <a:ext cx="0" cy="729248"/>
          </a:xfrm>
          <a:prstGeom prst="line">
            <a:avLst/>
          </a:prstGeom>
        </p:spPr>
        <p:style>
          <a:lnRef idx="3">
            <a:schemeClr val="accent6"/>
          </a:lnRef>
          <a:fillRef idx="0">
            <a:schemeClr val="accent6"/>
          </a:fillRef>
          <a:effectRef idx="2">
            <a:schemeClr val="accent6"/>
          </a:effectRef>
          <a:fontRef idx="minor">
            <a:schemeClr val="tx1"/>
          </a:fontRef>
        </p:style>
      </p:cxnSp>
      <p:cxnSp>
        <p:nvCxnSpPr>
          <p:cNvPr id="76" name="Conector recto de flecha 75"/>
          <p:cNvCxnSpPr/>
          <p:nvPr/>
        </p:nvCxnSpPr>
        <p:spPr>
          <a:xfrm>
            <a:off x="708338" y="5633458"/>
            <a:ext cx="23182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35725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Cálculo de la Productividad </a:t>
            </a:r>
            <a:endParaRPr lang="es-EC" dirty="0"/>
          </a:p>
        </p:txBody>
      </p:sp>
      <mc:AlternateContent xmlns:mc="http://schemas.openxmlformats.org/markup-compatibility/2006" xmlns:a14="http://schemas.microsoft.com/office/drawing/2010/main">
        <mc:Choice Requires="a14">
          <p:sp>
            <p:nvSpPr>
              <p:cNvPr id="4" name="Rectángulo 3"/>
              <p:cNvSpPr/>
              <p:nvPr/>
            </p:nvSpPr>
            <p:spPr>
              <a:xfrm>
                <a:off x="257578" y="1784398"/>
                <a:ext cx="8628844" cy="25539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𝑃𝑟𝑜𝑑𝑢𝑐𝑡𝑖𝑣𝑖𝑎𝑑</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𝑀𝑎𝑡𝑒𝑟𝑖𝑎𝑙</m:t>
                          </m:r>
                          <m:r>
                            <a:rPr lang="es-EC" i="0">
                              <a:latin typeface="Cambria Math" panose="02040503050406030204" pitchFamily="18" charset="0"/>
                            </a:rPr>
                            <m:t> </m:t>
                          </m:r>
                          <m:r>
                            <a:rPr lang="es-EC" i="1">
                              <a:latin typeface="Cambria Math" panose="02040503050406030204" pitchFamily="18" charset="0"/>
                            </a:rPr>
                            <m:t>𝐷𝑒𝑝𝑜𝑠𝑖𝑡𝑎𝑑𝑜</m:t>
                          </m:r>
                          <m:d>
                            <m:dPr>
                              <m:begChr m:val="["/>
                              <m:endChr m:val="]"/>
                              <m:ctrlPr>
                                <a:rPr lang="es-EC" i="1">
                                  <a:latin typeface="Cambria Math" panose="02040503050406030204" pitchFamily="18" charset="0"/>
                                </a:rPr>
                              </m:ctrlPr>
                            </m:dPr>
                            <m:e>
                              <m:r>
                                <a:rPr lang="es-EC" i="1">
                                  <a:latin typeface="Cambria Math" panose="02040503050406030204" pitchFamily="18" charset="0"/>
                                </a:rPr>
                                <m:t>𝑔</m:t>
                              </m:r>
                            </m:e>
                          </m:d>
                        </m:num>
                        <m:den>
                          <m:eqArr>
                            <m:eqArrPr>
                              <m:ctrlPr>
                                <a:rPr lang="es-EC" i="1">
                                  <a:latin typeface="Cambria Math" panose="02040503050406030204" pitchFamily="18" charset="0"/>
                                </a:rPr>
                              </m:ctrlPr>
                            </m:eqArrPr>
                            <m:e>
                              <m:r>
                                <a:rPr lang="es-EC" i="0">
                                  <a:latin typeface="Cambria Math" panose="02040503050406030204" pitchFamily="18" charset="0"/>
                                </a:rPr>
                                <m:t>&amp;</m:t>
                              </m:r>
                              <m:d>
                                <m:dPr>
                                  <m:ctrlPr>
                                    <a:rPr lang="es-EC" i="1">
                                      <a:latin typeface="Cambria Math" panose="02040503050406030204" pitchFamily="18" charset="0"/>
                                    </a:rPr>
                                  </m:ctrlPr>
                                </m:dPr>
                                <m:e>
                                  <m:r>
                                    <a:rPr lang="es-EC" i="1">
                                      <a:latin typeface="Cambria Math" panose="02040503050406030204" pitchFamily="18" charset="0"/>
                                    </a:rPr>
                                    <m:t>𝑇𝑎𝑟𝑖𝑓𝑎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𝑂</m:t>
                                  </m:r>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h</m:t>
                                          </m:r>
                                        </m:den>
                                      </m:f>
                                    </m:e>
                                  </m:d>
                                  <m:r>
                                    <a:rPr lang="es-EC" i="0">
                                      <a:latin typeface="Cambria Math" panose="02040503050406030204" pitchFamily="18" charset="0"/>
                                    </a:rPr>
                                    <m:t>∗</m:t>
                                  </m:r>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𝑇𝑜𝑡𝑎𝑙</m:t>
                                  </m:r>
                                  <m:r>
                                    <a:rPr lang="es-EC" i="0">
                                      <a:latin typeface="Cambria Math" panose="02040503050406030204" pitchFamily="18" charset="0"/>
                                    </a:rPr>
                                    <m:t> </m:t>
                                  </m:r>
                                  <m:d>
                                    <m:dPr>
                                      <m:begChr m:val="["/>
                                      <m:endChr m:val="]"/>
                                      <m:ctrlPr>
                                        <a:rPr lang="es-EC" i="1">
                                          <a:latin typeface="Cambria Math" panose="02040503050406030204" pitchFamily="18" charset="0"/>
                                        </a:rPr>
                                      </m:ctrlPr>
                                    </m:dPr>
                                    <m:e>
                                      <m:r>
                                        <a:rPr lang="es-EC" i="1">
                                          <a:latin typeface="Cambria Math" panose="02040503050406030204" pitchFamily="18" charset="0"/>
                                        </a:rPr>
                                        <m:t>h</m:t>
                                      </m:r>
                                    </m:e>
                                  </m:d>
                                </m:e>
                              </m:d>
                              <m:r>
                                <a:rPr lang="es-EC" i="0">
                                  <a:latin typeface="Cambria Math" panose="02040503050406030204" pitchFamily="18" charset="0"/>
                                </a:rPr>
                                <m:t>+</m:t>
                              </m:r>
                            </m:e>
                            <m:e>
                              <m:r>
                                <a:rPr lang="es-EC" i="0">
                                  <a:latin typeface="Cambria Math" panose="02040503050406030204" pitchFamily="18" charset="0"/>
                                </a:rPr>
                                <m:t>&amp;</m:t>
                              </m:r>
                              <m:d>
                                <m:dPr>
                                  <m:ctrlPr>
                                    <a:rPr lang="es-EC" i="1">
                                      <a:latin typeface="Cambria Math" panose="02040503050406030204" pitchFamily="18" charset="0"/>
                                    </a:rPr>
                                  </m:ctrlPr>
                                </m:dPr>
                                <m:e>
                                  <m:r>
                                    <a:rPr lang="es-EC" i="1">
                                      <a:latin typeface="Cambria Math" panose="02040503050406030204" pitchFamily="18" charset="0"/>
                                    </a:rPr>
                                    <m:t>𝐶𝑜𝑠𝑡𝑜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𝐶𝑜𝑛𝑠𝑢𝑚𝑖𝑏𝑙𝑒</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𝐾𝑔</m:t>
                                          </m:r>
                                        </m:den>
                                      </m:f>
                                    </m:e>
                                  </m:d>
                                  <m:r>
                                    <a:rPr lang="es-EC" i="0">
                                      <a:latin typeface="Cambria Math" panose="02040503050406030204" pitchFamily="18" charset="0"/>
                                    </a:rPr>
                                    <m:t>∗</m:t>
                                  </m:r>
                                  <m:r>
                                    <a:rPr lang="es-EC" i="1">
                                      <a:latin typeface="Cambria Math" panose="02040503050406030204" pitchFamily="18" charset="0"/>
                                    </a:rPr>
                                    <m:t>𝑃𝑒𝑠𝑜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𝑒𝑙𝑒𝑐𝑡𝑟𝑜𝑑𝑜𝑠</m:t>
                                  </m:r>
                                  <m:r>
                                    <a:rPr lang="es-EC" i="0">
                                      <a:latin typeface="Cambria Math" panose="02040503050406030204" pitchFamily="18" charset="0"/>
                                    </a:rPr>
                                    <m:t> </m:t>
                                  </m:r>
                                  <m:r>
                                    <a:rPr lang="es-EC" i="1">
                                      <a:latin typeface="Cambria Math" panose="02040503050406030204" pitchFamily="18" charset="0"/>
                                    </a:rPr>
                                    <m:t>𝑢𝑡𝑖𝑙𝑖𝑧𝑎𝑑𝑜𝑠</m:t>
                                  </m:r>
                                  <m:d>
                                    <m:dPr>
                                      <m:begChr m:val="["/>
                                      <m:endChr m:val="]"/>
                                      <m:ctrlPr>
                                        <a:rPr lang="es-EC" i="1">
                                          <a:latin typeface="Cambria Math" panose="02040503050406030204" pitchFamily="18" charset="0"/>
                                        </a:rPr>
                                      </m:ctrlPr>
                                    </m:dPr>
                                    <m:e>
                                      <m:r>
                                        <a:rPr lang="es-EC" i="1">
                                          <a:latin typeface="Cambria Math" panose="02040503050406030204" pitchFamily="18" charset="0"/>
                                        </a:rPr>
                                        <m:t>𝐾𝑔</m:t>
                                      </m:r>
                                    </m:e>
                                  </m:d>
                                </m:e>
                              </m:d>
                              <m:r>
                                <a:rPr lang="es-EC" i="0">
                                  <a:latin typeface="Cambria Math" panose="02040503050406030204" pitchFamily="18" charset="0"/>
                                </a:rPr>
                                <m:t>+</m:t>
                              </m:r>
                            </m:e>
                            <m:e>
                              <m:r>
                                <a:rPr lang="es-EC" i="0">
                                  <a:latin typeface="Cambria Math" panose="02040503050406030204" pitchFamily="18" charset="0"/>
                                </a:rPr>
                                <m:t>&amp;</m:t>
                              </m:r>
                              <m:d>
                                <m:dPr>
                                  <m:ctrlPr>
                                    <a:rPr lang="es-EC" i="1">
                                      <a:latin typeface="Cambria Math" panose="02040503050406030204" pitchFamily="18" charset="0"/>
                                    </a:rPr>
                                  </m:ctrlPr>
                                </m:dPr>
                                <m:e>
                                  <m:r>
                                    <a:rPr lang="es-EC" i="1">
                                      <a:latin typeface="Cambria Math" panose="02040503050406030204" pitchFamily="18" charset="0"/>
                                    </a:rPr>
                                    <m:t>𝑇𝑎𝑟𝑖𝑓𝑎</m:t>
                                  </m:r>
                                  <m:r>
                                    <a:rPr lang="es-EC" i="0">
                                      <a:latin typeface="Cambria Math" panose="02040503050406030204" pitchFamily="18" charset="0"/>
                                    </a:rPr>
                                    <m:t> </m:t>
                                  </m:r>
                                  <m:r>
                                    <a:rPr lang="es-EC" i="1">
                                      <a:latin typeface="Cambria Math" panose="02040503050406030204" pitchFamily="18" charset="0"/>
                                    </a:rPr>
                                    <m:t>𝐸𝑛𝑒𝑟𝑔𝑖𝑎</m:t>
                                  </m:r>
                                  <m:r>
                                    <a:rPr lang="es-EC" i="0">
                                      <a:latin typeface="Cambria Math" panose="02040503050406030204" pitchFamily="18" charset="0"/>
                                    </a:rPr>
                                    <m:t> </m:t>
                                  </m:r>
                                  <m:r>
                                    <a:rPr lang="es-EC" i="1">
                                      <a:latin typeface="Cambria Math" panose="02040503050406030204" pitchFamily="18" charset="0"/>
                                    </a:rPr>
                                    <m:t>𝐸𝑙𝑒𝑐𝑡𝑟𝑖𝑐𝑎</m:t>
                                  </m:r>
                                  <m:r>
                                    <a:rPr lang="es-EC" i="0">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𝐾𝑊h</m:t>
                                          </m:r>
                                        </m:den>
                                      </m:f>
                                    </m:e>
                                  </m:d>
                                  <m:r>
                                    <a:rPr lang="es-EC" i="0">
                                      <a:latin typeface="Cambria Math" panose="02040503050406030204" pitchFamily="18" charset="0"/>
                                    </a:rPr>
                                    <m:t>∗</m:t>
                                  </m:r>
                                  <m:r>
                                    <a:rPr lang="es-EC" i="1">
                                      <a:latin typeface="Cambria Math" panose="02040503050406030204" pitchFamily="18" charset="0"/>
                                    </a:rPr>
                                    <m:t>𝐸𝑛𝑒𝑟𝑔𝑖𝑎</m:t>
                                  </m:r>
                                  <m:r>
                                    <a:rPr lang="es-EC" i="0">
                                      <a:latin typeface="Cambria Math" panose="02040503050406030204" pitchFamily="18" charset="0"/>
                                    </a:rPr>
                                    <m:t> </m:t>
                                  </m:r>
                                  <m:r>
                                    <a:rPr lang="es-EC" i="1">
                                      <a:latin typeface="Cambria Math" panose="02040503050406030204" pitchFamily="18" charset="0"/>
                                    </a:rPr>
                                    <m:t>𝐶𝑜𝑛𝑠𝑢𝑚𝑖𝑑𝑎</m:t>
                                  </m:r>
                                  <m:d>
                                    <m:dPr>
                                      <m:begChr m:val="["/>
                                      <m:endChr m:val="]"/>
                                      <m:ctrlPr>
                                        <a:rPr lang="es-EC" i="1">
                                          <a:latin typeface="Cambria Math" panose="02040503050406030204" pitchFamily="18" charset="0"/>
                                        </a:rPr>
                                      </m:ctrlPr>
                                    </m:dPr>
                                    <m:e>
                                      <m:r>
                                        <a:rPr lang="es-EC" i="1">
                                          <a:latin typeface="Cambria Math" panose="02040503050406030204" pitchFamily="18" charset="0"/>
                                        </a:rPr>
                                        <m:t>𝐾𝑊h</m:t>
                                      </m:r>
                                    </m:e>
                                  </m:d>
                                </m:e>
                              </m:d>
                              <m:r>
                                <a:rPr lang="es-EC" i="0">
                                  <a:latin typeface="Cambria Math" panose="02040503050406030204" pitchFamily="18" charset="0"/>
                                </a:rPr>
                                <m:t>+</m:t>
                              </m:r>
                            </m:e>
                            <m:e>
                              <m:r>
                                <a:rPr lang="es-EC" i="0">
                                  <a:latin typeface="Cambria Math" panose="02040503050406030204" pitchFamily="18" charset="0"/>
                                </a:rPr>
                                <m:t>&amp;</m:t>
                              </m:r>
                              <m:d>
                                <m:dPr>
                                  <m:ctrlPr>
                                    <a:rPr lang="es-EC" i="1">
                                      <a:latin typeface="Cambria Math" panose="02040503050406030204" pitchFamily="18" charset="0"/>
                                    </a:rPr>
                                  </m:ctrlPr>
                                </m:dPr>
                                <m:e>
                                  <m:d>
                                    <m:dPr>
                                      <m:begChr m:val=""/>
                                      <m:endChr m:val="]"/>
                                      <m:ctrlPr>
                                        <a:rPr lang="es-EC" i="1">
                                          <a:latin typeface="Cambria Math" panose="02040503050406030204" pitchFamily="18" charset="0"/>
                                        </a:rPr>
                                      </m:ctrlPr>
                                    </m:dPr>
                                    <m:e>
                                      <m:r>
                                        <a:rPr lang="es-EC" i="1">
                                          <a:latin typeface="Cambria Math" panose="02040503050406030204" pitchFamily="18" charset="0"/>
                                        </a:rPr>
                                        <m:t>𝐷𝑒𝑝𝑟𝑒𝑐𝑖𝑎𝑐𝑖</m:t>
                                      </m:r>
                                      <m:r>
                                        <a:rPr lang="es-EC" i="0">
                                          <a:latin typeface="Cambria Math" panose="02040503050406030204" pitchFamily="18" charset="0"/>
                                        </a:rPr>
                                        <m:t>ó</m:t>
                                      </m:r>
                                      <m:r>
                                        <a:rPr lang="es-EC" i="1">
                                          <a:latin typeface="Cambria Math" panose="02040503050406030204" pitchFamily="18" charset="0"/>
                                        </a:rPr>
                                        <m:t>𝑛</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𝑀𝑎𝑞𝑢𝑖𝑛𝑎𝑟𝑖𝑎</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0">
                                                  <a:latin typeface="Cambria Math" panose="02040503050406030204" pitchFamily="18" charset="0"/>
                                                </a:rPr>
                                                <m:t>$</m:t>
                                              </m:r>
                                            </m:num>
                                            <m:den>
                                              <m:r>
                                                <a:rPr lang="es-EC" i="1">
                                                  <a:latin typeface="Cambria Math" panose="02040503050406030204" pitchFamily="18" charset="0"/>
                                                </a:rPr>
                                                <m:t>h</m:t>
                                              </m:r>
                                            </m:den>
                                          </m:f>
                                        </m:e>
                                      </m:d>
                                      <m:r>
                                        <a:rPr lang="es-EC" i="0">
                                          <a:latin typeface="Cambria Math" panose="02040503050406030204" pitchFamily="18" charset="0"/>
                                        </a:rPr>
                                        <m:t>∗</m:t>
                                      </m:r>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𝑇𝑜𝑡𝑎𝑙</m:t>
                                      </m:r>
                                      <m:r>
                                        <a:rPr lang="es-EC" i="0">
                                          <a:latin typeface="Cambria Math" panose="02040503050406030204" pitchFamily="18" charset="0"/>
                                        </a:rPr>
                                        <m:t> [</m:t>
                                      </m:r>
                                      <m:r>
                                        <a:rPr lang="es-EC" i="1">
                                          <a:latin typeface="Cambria Math" panose="02040503050406030204" pitchFamily="18" charset="0"/>
                                        </a:rPr>
                                        <m:t>h</m:t>
                                      </m:r>
                                    </m:e>
                                  </m:d>
                                </m:e>
                              </m:d>
                            </m:e>
                          </m:eqAr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57578" y="1784398"/>
                <a:ext cx="8628844" cy="2553904"/>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371341" y="4989092"/>
                <a:ext cx="8628844" cy="7886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500" i="1" smtClean="0">
                              <a:latin typeface="Cambria Math" panose="02040503050406030204" pitchFamily="18" charset="0"/>
                            </a:rPr>
                          </m:ctrlPr>
                        </m:sSubPr>
                        <m:e>
                          <m:r>
                            <a:rPr lang="es-EC" sz="2500" i="1">
                              <a:latin typeface="Cambria Math" panose="02040503050406030204" pitchFamily="18" charset="0"/>
                            </a:rPr>
                            <m:t>𝐼</m:t>
                          </m:r>
                        </m:e>
                        <m:sub>
                          <m:r>
                            <a:rPr lang="es-EC" sz="2500" i="1">
                              <a:latin typeface="Cambria Math" panose="02040503050406030204" pitchFamily="18" charset="0"/>
                            </a:rPr>
                            <m:t>𝑃𝑟𝑜𝑑𝑢𝑐𝑡𝑖𝑣𝑖𝑎𝑑</m:t>
                          </m:r>
                        </m:sub>
                      </m:sSub>
                      <m:r>
                        <a:rPr lang="es-ES" sz="2500" b="0" i="0" smtClean="0">
                          <a:latin typeface="Cambria Math" panose="02040503050406030204" pitchFamily="18" charset="0"/>
                        </a:rPr>
                        <m:t> </m:t>
                      </m:r>
                      <m:d>
                        <m:dPr>
                          <m:begChr m:val="["/>
                          <m:endChr m:val="]"/>
                          <m:ctrlPr>
                            <a:rPr lang="es-ES" sz="2500" b="0" i="1" smtClean="0">
                              <a:latin typeface="Cambria Math" panose="02040503050406030204" pitchFamily="18" charset="0"/>
                            </a:rPr>
                          </m:ctrlPr>
                        </m:dPr>
                        <m:e>
                          <m:f>
                            <m:fPr>
                              <m:ctrlPr>
                                <a:rPr lang="es-ES" sz="2500" b="0" i="1" smtClean="0">
                                  <a:latin typeface="Cambria Math" panose="02040503050406030204" pitchFamily="18" charset="0"/>
                                </a:rPr>
                              </m:ctrlPr>
                            </m:fPr>
                            <m:num>
                              <m:r>
                                <a:rPr lang="es-ES" sz="2500" b="0" i="1" smtClean="0">
                                  <a:latin typeface="Cambria Math" panose="02040503050406030204" pitchFamily="18" charset="0"/>
                                </a:rPr>
                                <m:t>𝑔</m:t>
                              </m:r>
                            </m:num>
                            <m:den>
                              <m:r>
                                <a:rPr lang="es-ES" sz="2500" b="0" i="1" smtClean="0">
                                  <a:latin typeface="Cambria Math" panose="02040503050406030204" pitchFamily="18" charset="0"/>
                                </a:rPr>
                                <m:t>$</m:t>
                              </m:r>
                            </m:den>
                          </m:f>
                        </m:e>
                      </m:d>
                    </m:oMath>
                  </m:oMathPara>
                </a14:m>
                <a:endParaRPr lang="es-EC" sz="2500" dirty="0"/>
              </a:p>
            </p:txBody>
          </p:sp>
        </mc:Choice>
        <mc:Fallback xmlns="">
          <p:sp>
            <p:nvSpPr>
              <p:cNvPr id="5" name="Rectángulo 4"/>
              <p:cNvSpPr>
                <a:spLocks noRot="1" noChangeAspect="1" noMove="1" noResize="1" noEditPoints="1" noAdjustHandles="1" noChangeArrowheads="1" noChangeShapeType="1" noTextEdit="1"/>
              </p:cNvSpPr>
              <p:nvPr/>
            </p:nvSpPr>
            <p:spPr>
              <a:xfrm>
                <a:off x="371341" y="4989092"/>
                <a:ext cx="8628844" cy="788614"/>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439428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28034" y="875763"/>
            <a:ext cx="2485622" cy="82424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PRODUCTIVIDAD IDEAL</a:t>
            </a:r>
            <a:endParaRPr lang="es-EC" dirty="0"/>
          </a:p>
        </p:txBody>
      </p:sp>
      <p:sp>
        <p:nvSpPr>
          <p:cNvPr id="6" name="Rectángulo 5"/>
          <p:cNvSpPr/>
          <p:nvPr/>
        </p:nvSpPr>
        <p:spPr>
          <a:xfrm>
            <a:off x="528034" y="3501707"/>
            <a:ext cx="2846231" cy="82424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PRODUCTIVIDAD NO IDEAL</a:t>
            </a:r>
            <a:endParaRPr lang="es-EC" dirty="0"/>
          </a:p>
        </p:txBody>
      </p:sp>
      <p:sp>
        <p:nvSpPr>
          <p:cNvPr id="7" name="Rectángulo 6"/>
          <p:cNvSpPr/>
          <p:nvPr/>
        </p:nvSpPr>
        <p:spPr>
          <a:xfrm>
            <a:off x="3571739" y="767365"/>
            <a:ext cx="3041561" cy="4271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Eficiencia de deposición</a:t>
            </a:r>
            <a:r>
              <a:rPr lang="en-US" dirty="0" smtClean="0"/>
              <a:t>=98%</a:t>
            </a:r>
            <a:r>
              <a:rPr lang="es-ES" dirty="0" smtClean="0"/>
              <a:t> </a:t>
            </a:r>
            <a:endParaRPr lang="es-EC" dirty="0"/>
          </a:p>
        </p:txBody>
      </p:sp>
      <p:sp>
        <p:nvSpPr>
          <p:cNvPr id="8" name="Rectángulo 7"/>
          <p:cNvSpPr/>
          <p:nvPr/>
        </p:nvSpPr>
        <p:spPr>
          <a:xfrm>
            <a:off x="3571739" y="1490729"/>
            <a:ext cx="2796862" cy="4292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Factor de Operación=100% </a:t>
            </a:r>
            <a:endParaRPr lang="es-EC" dirty="0"/>
          </a:p>
        </p:txBody>
      </p:sp>
      <p:sp>
        <p:nvSpPr>
          <p:cNvPr id="9" name="Rectángulo 8"/>
          <p:cNvSpPr/>
          <p:nvPr/>
        </p:nvSpPr>
        <p:spPr>
          <a:xfrm>
            <a:off x="3835755" y="3673697"/>
            <a:ext cx="3041561" cy="4271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Eficiencia de deposición</a:t>
            </a:r>
            <a:r>
              <a:rPr lang="en-US" dirty="0" smtClean="0"/>
              <a:t>=50%</a:t>
            </a:r>
            <a:r>
              <a:rPr lang="es-ES" dirty="0" smtClean="0"/>
              <a:t> </a:t>
            </a:r>
            <a:endParaRPr lang="es-EC" dirty="0"/>
          </a:p>
        </p:txBody>
      </p:sp>
      <p:sp>
        <p:nvSpPr>
          <p:cNvPr id="10" name="Rectángulo 9"/>
          <p:cNvSpPr/>
          <p:nvPr/>
        </p:nvSpPr>
        <p:spPr>
          <a:xfrm>
            <a:off x="3835755" y="4325955"/>
            <a:ext cx="2796862" cy="4292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t>Factor de Operación=5% </a:t>
            </a:r>
            <a:endParaRPr lang="es-EC" dirty="0"/>
          </a:p>
        </p:txBody>
      </p:sp>
      <p:sp>
        <p:nvSpPr>
          <p:cNvPr id="11" name="Rectángulo 10"/>
          <p:cNvSpPr/>
          <p:nvPr/>
        </p:nvSpPr>
        <p:spPr>
          <a:xfrm>
            <a:off x="2870913" y="2184850"/>
            <a:ext cx="2319273" cy="8242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4400" dirty="0" smtClean="0"/>
              <a:t>82 [g/$]</a:t>
            </a:r>
            <a:endParaRPr lang="es-EC" sz="4400" dirty="0"/>
          </a:p>
        </p:txBody>
      </p:sp>
      <p:sp>
        <p:nvSpPr>
          <p:cNvPr id="12" name="Rectángulo 11"/>
          <p:cNvSpPr/>
          <p:nvPr/>
        </p:nvSpPr>
        <p:spPr>
          <a:xfrm>
            <a:off x="7338806" y="872543"/>
            <a:ext cx="1633473" cy="93264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err="1" smtClean="0"/>
              <a:t>Valores</a:t>
            </a:r>
            <a:r>
              <a:rPr lang="en-US" sz="1400" dirty="0" smtClean="0"/>
              <a:t> m</a:t>
            </a:r>
            <a:r>
              <a:rPr lang="es-ES" sz="1400" dirty="0" smtClean="0"/>
              <a:t>á</a:t>
            </a:r>
            <a:r>
              <a:rPr lang="en-US" sz="1400" dirty="0" err="1" smtClean="0"/>
              <a:t>ximos</a:t>
            </a:r>
            <a:r>
              <a:rPr lang="en-US" sz="1400" dirty="0" smtClean="0"/>
              <a:t> </a:t>
            </a:r>
            <a:r>
              <a:rPr lang="en-US" sz="1400" dirty="0" err="1" smtClean="0"/>
              <a:t>registrados</a:t>
            </a:r>
            <a:r>
              <a:rPr lang="en-US" sz="1400" dirty="0" smtClean="0"/>
              <a:t> del </a:t>
            </a:r>
            <a:r>
              <a:rPr lang="en-US" sz="1400" dirty="0" err="1" smtClean="0"/>
              <a:t>proceso</a:t>
            </a:r>
            <a:r>
              <a:rPr lang="en-US" sz="1400" dirty="0" smtClean="0"/>
              <a:t> </a:t>
            </a:r>
          </a:p>
          <a:p>
            <a:pPr algn="ctr"/>
            <a:r>
              <a:rPr lang="en-US" sz="1400" dirty="0" smtClean="0"/>
              <a:t>SAW</a:t>
            </a:r>
            <a:endParaRPr lang="es-EC" sz="1400" dirty="0"/>
          </a:p>
        </p:txBody>
      </p:sp>
      <p:sp>
        <p:nvSpPr>
          <p:cNvPr id="15" name="Rectángulo 14"/>
          <p:cNvSpPr/>
          <p:nvPr/>
        </p:nvSpPr>
        <p:spPr>
          <a:xfrm>
            <a:off x="2870913" y="5013090"/>
            <a:ext cx="2319273" cy="8242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4400" dirty="0"/>
              <a:t>1</a:t>
            </a:r>
            <a:r>
              <a:rPr lang="es-ES" sz="4400" dirty="0" smtClean="0"/>
              <a:t>2 [g/$]</a:t>
            </a:r>
            <a:endParaRPr lang="es-EC" sz="4400" dirty="0"/>
          </a:p>
        </p:txBody>
      </p:sp>
      <p:cxnSp>
        <p:nvCxnSpPr>
          <p:cNvPr id="20" name="Conector recto de flecha 19"/>
          <p:cNvCxnSpPr>
            <a:stCxn id="5" idx="3"/>
          </p:cNvCxnSpPr>
          <p:nvPr/>
        </p:nvCxnSpPr>
        <p:spPr>
          <a:xfrm flipV="1">
            <a:off x="3013656" y="1063579"/>
            <a:ext cx="463640" cy="224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5" idx="3"/>
          </p:cNvCxnSpPr>
          <p:nvPr/>
        </p:nvCxnSpPr>
        <p:spPr>
          <a:xfrm>
            <a:off x="3013656" y="1287887"/>
            <a:ext cx="463640" cy="412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6" idx="3"/>
          </p:cNvCxnSpPr>
          <p:nvPr/>
        </p:nvCxnSpPr>
        <p:spPr>
          <a:xfrm>
            <a:off x="3374265" y="3913831"/>
            <a:ext cx="360608" cy="16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a:stCxn id="6" idx="3"/>
          </p:cNvCxnSpPr>
          <p:nvPr/>
        </p:nvCxnSpPr>
        <p:spPr>
          <a:xfrm>
            <a:off x="3374265" y="3913831"/>
            <a:ext cx="360608" cy="55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7338806" y="3723060"/>
            <a:ext cx="1684989" cy="93264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err="1"/>
              <a:t>V</a:t>
            </a:r>
            <a:r>
              <a:rPr lang="en-US" sz="1400" dirty="0" err="1" smtClean="0"/>
              <a:t>alores</a:t>
            </a:r>
            <a:r>
              <a:rPr lang="en-US" sz="1400" dirty="0" smtClean="0"/>
              <a:t> </a:t>
            </a:r>
            <a:r>
              <a:rPr lang="en-US" sz="1400" dirty="0" err="1" smtClean="0"/>
              <a:t>mínimos</a:t>
            </a:r>
            <a:r>
              <a:rPr lang="en-US" sz="1400" dirty="0" smtClean="0"/>
              <a:t> </a:t>
            </a:r>
            <a:r>
              <a:rPr lang="en-US" sz="1400" dirty="0" err="1" smtClean="0"/>
              <a:t>registrados</a:t>
            </a:r>
            <a:r>
              <a:rPr lang="en-US" sz="1400" dirty="0" smtClean="0"/>
              <a:t> del </a:t>
            </a:r>
            <a:r>
              <a:rPr lang="en-US" sz="1400" dirty="0" err="1" smtClean="0"/>
              <a:t>proceso</a:t>
            </a:r>
            <a:r>
              <a:rPr lang="en-US" sz="1400" dirty="0" smtClean="0"/>
              <a:t> </a:t>
            </a:r>
          </a:p>
          <a:p>
            <a:pPr algn="ctr"/>
            <a:r>
              <a:rPr lang="en-US" sz="1400" dirty="0" smtClean="0"/>
              <a:t>SMAW</a:t>
            </a:r>
            <a:endParaRPr lang="es-EC" sz="1400" dirty="0"/>
          </a:p>
        </p:txBody>
      </p:sp>
    </p:spTree>
    <p:extLst>
      <p:ext uri="{BB962C8B-B14F-4D97-AF65-F5344CB8AC3E}">
        <p14:creationId xmlns:p14="http://schemas.microsoft.com/office/powerpoint/2010/main" val="1145153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ANÁLISIS DE RESULTADOS </a:t>
            </a:r>
            <a:endParaRPr lang="es-EC" dirty="0"/>
          </a:p>
        </p:txBody>
      </p:sp>
      <p:pic>
        <p:nvPicPr>
          <p:cNvPr id="15" name="Imagen 14"/>
          <p:cNvPicPr>
            <a:picLocks noChangeAspect="1"/>
          </p:cNvPicPr>
          <p:nvPr/>
        </p:nvPicPr>
        <p:blipFill>
          <a:blip r:embed="rId2"/>
          <a:stretch>
            <a:fillRect/>
          </a:stretch>
        </p:blipFill>
        <p:spPr>
          <a:xfrm>
            <a:off x="1294528" y="1292784"/>
            <a:ext cx="6657975" cy="4581525"/>
          </a:xfrm>
          <a:prstGeom prst="rect">
            <a:avLst/>
          </a:prstGeom>
        </p:spPr>
      </p:pic>
    </p:spTree>
    <p:extLst>
      <p:ext uri="{BB962C8B-B14F-4D97-AF65-F5344CB8AC3E}">
        <p14:creationId xmlns:p14="http://schemas.microsoft.com/office/powerpoint/2010/main" val="4263747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373" y="68912"/>
            <a:ext cx="1960004" cy="585432"/>
          </a:xfrm>
        </p:spPr>
        <p:txBody>
          <a:bodyPr>
            <a:normAutofit fontScale="90000"/>
          </a:bodyPr>
          <a:lstStyle/>
          <a:p>
            <a:r>
              <a:rPr lang="es-ES" dirty="0" smtClean="0"/>
              <a:t>E-6010</a:t>
            </a:r>
            <a:endParaRPr lang="es-EC" dirty="0"/>
          </a:p>
        </p:txBody>
      </p:sp>
      <p:pic>
        <p:nvPicPr>
          <p:cNvPr id="3" name="Imagen 2"/>
          <p:cNvPicPr>
            <a:picLocks noChangeAspect="1"/>
          </p:cNvPicPr>
          <p:nvPr/>
        </p:nvPicPr>
        <p:blipFill rotWithShape="1">
          <a:blip r:embed="rId2"/>
          <a:srcRect r="14409"/>
          <a:stretch/>
        </p:blipFill>
        <p:spPr>
          <a:xfrm>
            <a:off x="467866" y="1156618"/>
            <a:ext cx="4529138" cy="4806302"/>
          </a:xfrm>
          <a:prstGeom prst="rect">
            <a:avLst/>
          </a:prstGeom>
        </p:spPr>
      </p:pic>
      <p:pic>
        <p:nvPicPr>
          <p:cNvPr id="5" name="Imagen 4"/>
          <p:cNvPicPr>
            <a:picLocks noChangeAspect="1"/>
          </p:cNvPicPr>
          <p:nvPr/>
        </p:nvPicPr>
        <p:blipFill rotWithShape="1">
          <a:blip r:embed="rId3"/>
          <a:srcRect r="5530"/>
          <a:stretch/>
        </p:blipFill>
        <p:spPr>
          <a:xfrm>
            <a:off x="5098625" y="1867437"/>
            <a:ext cx="3782302" cy="1030310"/>
          </a:xfrm>
          <a:prstGeom prst="rect">
            <a:avLst/>
          </a:prstGeom>
        </p:spPr>
      </p:pic>
      <p:pic>
        <p:nvPicPr>
          <p:cNvPr id="6" name="Imagen 5"/>
          <p:cNvPicPr>
            <a:picLocks noChangeAspect="1"/>
          </p:cNvPicPr>
          <p:nvPr/>
        </p:nvPicPr>
        <p:blipFill rotWithShape="1">
          <a:blip r:embed="rId2"/>
          <a:srcRect l="84902" t="34663" b="32110"/>
          <a:stretch/>
        </p:blipFill>
        <p:spPr>
          <a:xfrm>
            <a:off x="3979573" y="4572000"/>
            <a:ext cx="798951" cy="1596980"/>
          </a:xfrm>
          <a:prstGeom prst="rect">
            <a:avLst/>
          </a:prstGeom>
        </p:spPr>
      </p:pic>
      <p:pic>
        <p:nvPicPr>
          <p:cNvPr id="7" name="Imagen 6"/>
          <p:cNvPicPr>
            <a:picLocks noChangeAspect="1"/>
          </p:cNvPicPr>
          <p:nvPr/>
        </p:nvPicPr>
        <p:blipFill>
          <a:blip r:embed="rId4"/>
          <a:stretch>
            <a:fillRect/>
          </a:stretch>
        </p:blipFill>
        <p:spPr>
          <a:xfrm>
            <a:off x="5098625" y="3044762"/>
            <a:ext cx="3749161" cy="1328709"/>
          </a:xfrm>
          <a:prstGeom prst="rect">
            <a:avLst/>
          </a:prstGeom>
        </p:spPr>
      </p:pic>
    </p:spTree>
    <p:extLst>
      <p:ext uri="{BB962C8B-B14F-4D97-AF65-F5344CB8AC3E}">
        <p14:creationId xmlns:p14="http://schemas.microsoft.com/office/powerpoint/2010/main" val="3523908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637" y="1147762"/>
            <a:ext cx="5000625" cy="5019675"/>
          </a:xfrm>
          <a:prstGeom prst="rect">
            <a:avLst/>
          </a:prstGeom>
        </p:spPr>
      </p:pic>
      <p:pic>
        <p:nvPicPr>
          <p:cNvPr id="8" name="Imagen 7"/>
          <p:cNvPicPr>
            <a:picLocks noChangeAspect="1"/>
          </p:cNvPicPr>
          <p:nvPr/>
        </p:nvPicPr>
        <p:blipFill>
          <a:blip r:embed="rId3"/>
          <a:stretch>
            <a:fillRect/>
          </a:stretch>
        </p:blipFill>
        <p:spPr>
          <a:xfrm>
            <a:off x="5039262" y="1772523"/>
            <a:ext cx="3937312" cy="1112885"/>
          </a:xfrm>
          <a:prstGeom prst="rect">
            <a:avLst/>
          </a:prstGeom>
        </p:spPr>
      </p:pic>
      <p:pic>
        <p:nvPicPr>
          <p:cNvPr id="9" name="Imagen 8"/>
          <p:cNvPicPr>
            <a:picLocks noChangeAspect="1"/>
          </p:cNvPicPr>
          <p:nvPr/>
        </p:nvPicPr>
        <p:blipFill>
          <a:blip r:embed="rId4"/>
          <a:stretch>
            <a:fillRect/>
          </a:stretch>
        </p:blipFill>
        <p:spPr>
          <a:xfrm>
            <a:off x="5039262" y="3392443"/>
            <a:ext cx="3937312" cy="1330054"/>
          </a:xfrm>
          <a:prstGeom prst="rect">
            <a:avLst/>
          </a:prstGeom>
        </p:spPr>
      </p:pic>
      <p:sp>
        <p:nvSpPr>
          <p:cNvPr id="11" name="Título 1"/>
          <p:cNvSpPr>
            <a:spLocks noGrp="1"/>
          </p:cNvSpPr>
          <p:nvPr>
            <p:ph type="title"/>
          </p:nvPr>
        </p:nvSpPr>
        <p:spPr>
          <a:xfrm>
            <a:off x="216526" y="107549"/>
            <a:ext cx="1960004" cy="585432"/>
          </a:xfrm>
        </p:spPr>
        <p:txBody>
          <a:bodyPr>
            <a:normAutofit fontScale="90000"/>
          </a:bodyPr>
          <a:lstStyle/>
          <a:p>
            <a:r>
              <a:rPr lang="es-ES" dirty="0" smtClean="0"/>
              <a:t>E-6011</a:t>
            </a:r>
            <a:endParaRPr lang="es-EC" dirty="0"/>
          </a:p>
        </p:txBody>
      </p:sp>
    </p:spTree>
    <p:extLst>
      <p:ext uri="{BB962C8B-B14F-4D97-AF65-F5344CB8AC3E}">
        <p14:creationId xmlns:p14="http://schemas.microsoft.com/office/powerpoint/2010/main" val="4086682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05923" y="765287"/>
            <a:ext cx="7479819" cy="5017327"/>
          </a:xfrm>
          <a:prstGeom prst="rect">
            <a:avLst/>
          </a:prstGeom>
        </p:spPr>
      </p:pic>
      <p:sp>
        <p:nvSpPr>
          <p:cNvPr id="11" name="Título 1"/>
          <p:cNvSpPr>
            <a:spLocks noGrp="1"/>
          </p:cNvSpPr>
          <p:nvPr>
            <p:ph type="title"/>
          </p:nvPr>
        </p:nvSpPr>
        <p:spPr>
          <a:xfrm>
            <a:off x="190768" y="43154"/>
            <a:ext cx="1960004" cy="585432"/>
          </a:xfrm>
        </p:spPr>
        <p:txBody>
          <a:bodyPr>
            <a:normAutofit fontScale="90000"/>
          </a:bodyPr>
          <a:lstStyle/>
          <a:p>
            <a:r>
              <a:rPr lang="es-ES" dirty="0" smtClean="0"/>
              <a:t>E-7018</a:t>
            </a:r>
            <a:endParaRPr lang="es-EC" dirty="0"/>
          </a:p>
        </p:txBody>
      </p:sp>
    </p:spTree>
    <p:extLst>
      <p:ext uri="{BB962C8B-B14F-4D97-AF65-F5344CB8AC3E}">
        <p14:creationId xmlns:p14="http://schemas.microsoft.com/office/powerpoint/2010/main" val="2059188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373" y="68912"/>
            <a:ext cx="1960004" cy="585432"/>
          </a:xfrm>
        </p:spPr>
        <p:txBody>
          <a:bodyPr>
            <a:normAutofit fontScale="90000"/>
          </a:bodyPr>
          <a:lstStyle/>
          <a:p>
            <a:r>
              <a:rPr lang="es-ES" dirty="0" smtClean="0"/>
              <a:t>E-6010</a:t>
            </a:r>
            <a:endParaRPr lang="es-EC" dirty="0"/>
          </a:p>
        </p:txBody>
      </p:sp>
      <p:pic>
        <p:nvPicPr>
          <p:cNvPr id="4" name="Imagen 3"/>
          <p:cNvPicPr>
            <a:picLocks noChangeAspect="1"/>
          </p:cNvPicPr>
          <p:nvPr/>
        </p:nvPicPr>
        <p:blipFill>
          <a:blip r:embed="rId2"/>
          <a:stretch>
            <a:fillRect/>
          </a:stretch>
        </p:blipFill>
        <p:spPr>
          <a:xfrm>
            <a:off x="0" y="745565"/>
            <a:ext cx="5099954" cy="5320384"/>
          </a:xfrm>
          <a:prstGeom prst="rect">
            <a:avLst/>
          </a:prstGeom>
        </p:spPr>
      </p:pic>
      <p:pic>
        <p:nvPicPr>
          <p:cNvPr id="8" name="Imagen 7"/>
          <p:cNvPicPr>
            <a:picLocks noChangeAspect="1"/>
          </p:cNvPicPr>
          <p:nvPr/>
        </p:nvPicPr>
        <p:blipFill>
          <a:blip r:embed="rId3"/>
          <a:stretch>
            <a:fillRect/>
          </a:stretch>
        </p:blipFill>
        <p:spPr>
          <a:xfrm>
            <a:off x="4956322" y="1680626"/>
            <a:ext cx="4071768" cy="1178484"/>
          </a:xfrm>
          <a:prstGeom prst="rect">
            <a:avLst/>
          </a:prstGeom>
        </p:spPr>
      </p:pic>
      <p:pic>
        <p:nvPicPr>
          <p:cNvPr id="9" name="Imagen 8"/>
          <p:cNvPicPr>
            <a:picLocks noChangeAspect="1"/>
          </p:cNvPicPr>
          <p:nvPr/>
        </p:nvPicPr>
        <p:blipFill>
          <a:blip r:embed="rId4"/>
          <a:stretch>
            <a:fillRect/>
          </a:stretch>
        </p:blipFill>
        <p:spPr>
          <a:xfrm>
            <a:off x="4998947" y="3117756"/>
            <a:ext cx="4029143" cy="1033291"/>
          </a:xfrm>
          <a:prstGeom prst="rect">
            <a:avLst/>
          </a:prstGeom>
        </p:spPr>
      </p:pic>
    </p:spTree>
    <p:extLst>
      <p:ext uri="{BB962C8B-B14F-4D97-AF65-F5344CB8AC3E}">
        <p14:creationId xmlns:p14="http://schemas.microsoft.com/office/powerpoint/2010/main" val="3085388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CONSUMIBLES – Proceso SMAW</a:t>
            </a:r>
            <a:endParaRPr lang="es-EC" dirty="0"/>
          </a:p>
        </p:txBody>
      </p:sp>
      <p:sp>
        <p:nvSpPr>
          <p:cNvPr id="3" name="Marcador de contenido 2"/>
          <p:cNvSpPr>
            <a:spLocks noGrp="1"/>
          </p:cNvSpPr>
          <p:nvPr>
            <p:ph idx="1"/>
          </p:nvPr>
        </p:nvSpPr>
        <p:spPr>
          <a:xfrm>
            <a:off x="628650" y="1416676"/>
            <a:ext cx="7886700" cy="4625351"/>
          </a:xfrm>
        </p:spPr>
        <p:txBody>
          <a:bodyPr/>
          <a:lstStyle/>
          <a:p>
            <a:pPr algn="just"/>
            <a:r>
              <a:rPr lang="es-ES" dirty="0"/>
              <a:t>Los electrodos E-7018, E-6010 y E-6011 ubicados en la clasificación de los electrodos para soldar acero al carbono son los más utilizados debido a que sueldan materiales comunes, materiales que se utilizan en todo ámbito de la </a:t>
            </a:r>
            <a:r>
              <a:rPr lang="es-ES" dirty="0" smtClean="0"/>
              <a:t>construcción. </a:t>
            </a:r>
            <a:endParaRPr lang="es-EC" dirty="0"/>
          </a:p>
          <a:p>
            <a:endParaRPr lang="es-EC" dirty="0"/>
          </a:p>
        </p:txBody>
      </p:sp>
      <p:graphicFrame>
        <p:nvGraphicFramePr>
          <p:cNvPr id="6" name="Tabla 5"/>
          <p:cNvGraphicFramePr>
            <a:graphicFrameLocks noGrp="1"/>
          </p:cNvGraphicFramePr>
          <p:nvPr>
            <p:extLst>
              <p:ext uri="{D42A27DB-BD31-4B8C-83A1-F6EECF244321}">
                <p14:modId xmlns:p14="http://schemas.microsoft.com/office/powerpoint/2010/main" val="617431866"/>
              </p:ext>
            </p:extLst>
          </p:nvPr>
        </p:nvGraphicFramePr>
        <p:xfrm>
          <a:off x="1354110" y="4161254"/>
          <a:ext cx="6435780" cy="1613877"/>
        </p:xfrm>
        <a:graphic>
          <a:graphicData uri="http://schemas.openxmlformats.org/drawingml/2006/table">
            <a:tbl>
              <a:tblPr firstRow="1" firstCol="1" bandRow="1">
                <a:tableStyleId>{93296810-A885-4BE3-A3E7-6D5BEEA58F35}</a:tableStyleId>
              </a:tblPr>
              <a:tblGrid>
                <a:gridCol w="2686992"/>
                <a:gridCol w="1736531"/>
                <a:gridCol w="2012257"/>
              </a:tblGrid>
              <a:tr h="493889">
                <a:tc>
                  <a:txBody>
                    <a:bodyPr/>
                    <a:lstStyle/>
                    <a:p>
                      <a:pPr indent="180340" algn="ctr">
                        <a:lnSpc>
                          <a:spcPct val="115000"/>
                        </a:lnSpc>
                        <a:spcAft>
                          <a:spcPts val="0"/>
                        </a:spcAft>
                      </a:pPr>
                      <a:r>
                        <a:rPr lang="es-EC" sz="1600" dirty="0">
                          <a:effectLst/>
                        </a:rPr>
                        <a:t>Periodo</a:t>
                      </a:r>
                      <a:endParaRPr lang="es-EC" sz="16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a:effectLst/>
                        </a:rPr>
                        <a:t>Importaciones (Toneladas)</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dirty="0">
                          <a:effectLst/>
                        </a:rPr>
                        <a:t>Exportaciones (Toneladas)</a:t>
                      </a:r>
                      <a:endParaRPr lang="es-EC" sz="16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9129">
                <a:tc>
                  <a:txBody>
                    <a:bodyPr/>
                    <a:lstStyle/>
                    <a:p>
                      <a:pPr indent="180340" algn="l">
                        <a:lnSpc>
                          <a:spcPct val="115000"/>
                        </a:lnSpc>
                        <a:spcAft>
                          <a:spcPts val="0"/>
                        </a:spcAft>
                      </a:pPr>
                      <a:r>
                        <a:rPr lang="es-EC" sz="1600">
                          <a:effectLst/>
                        </a:rPr>
                        <a:t>Febrero 2014-Febrero 2015</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a:effectLst/>
                        </a:rPr>
                        <a:t>6,460.34</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a:effectLst/>
                        </a:rPr>
                        <a:t>442.54</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41944">
                <a:tc>
                  <a:txBody>
                    <a:bodyPr/>
                    <a:lstStyle/>
                    <a:p>
                      <a:pPr indent="180340" algn="l">
                        <a:lnSpc>
                          <a:spcPct val="115000"/>
                        </a:lnSpc>
                        <a:spcAft>
                          <a:spcPts val="0"/>
                        </a:spcAft>
                      </a:pPr>
                      <a:r>
                        <a:rPr lang="es-EC" sz="1600">
                          <a:effectLst/>
                        </a:rPr>
                        <a:t>Febrero 2013-Febrero 2014</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a:effectLst/>
                        </a:rPr>
                        <a:t>6,529.58</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dirty="0">
                          <a:effectLst/>
                        </a:rPr>
                        <a:t>11.98</a:t>
                      </a:r>
                      <a:endParaRPr lang="es-EC" sz="16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21972">
                <a:tc>
                  <a:txBody>
                    <a:bodyPr/>
                    <a:lstStyle/>
                    <a:p>
                      <a:pPr indent="180340" algn="l">
                        <a:lnSpc>
                          <a:spcPct val="115000"/>
                        </a:lnSpc>
                        <a:spcAft>
                          <a:spcPts val="0"/>
                        </a:spcAft>
                      </a:pPr>
                      <a:r>
                        <a:rPr lang="es-EC" sz="1600">
                          <a:effectLst/>
                        </a:rPr>
                        <a:t>Febrero 2012-Febrero 2013</a:t>
                      </a:r>
                      <a:endParaRPr lang="es-EC" sz="160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dirty="0">
                          <a:effectLst/>
                        </a:rPr>
                        <a:t>6,109.34</a:t>
                      </a:r>
                      <a:endParaRPr lang="es-EC" sz="16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15000"/>
                        </a:lnSpc>
                        <a:spcAft>
                          <a:spcPts val="0"/>
                        </a:spcAft>
                      </a:pPr>
                      <a:r>
                        <a:rPr lang="es-EC" sz="1600" dirty="0">
                          <a:effectLst/>
                        </a:rPr>
                        <a:t>1.84</a:t>
                      </a:r>
                      <a:endParaRPr lang="es-EC" sz="1600" dirty="0">
                        <a:solidFill>
                          <a:srgbClr val="3184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Rectangle 2"/>
          <p:cNvSpPr>
            <a:spLocks noChangeArrowheads="1"/>
          </p:cNvSpPr>
          <p:nvPr/>
        </p:nvSpPr>
        <p:spPr bwMode="auto">
          <a:xfrm>
            <a:off x="1129034" y="3607256"/>
            <a:ext cx="52852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es-EC" altLang="es-EC" sz="15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Total de toneladas de exportaci</a:t>
            </a:r>
            <a:r>
              <a:rPr kumimoji="0" lang="es-EC" altLang="es-EC" sz="15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C" altLang="es-EC" sz="15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n e importaci</a:t>
            </a:r>
            <a:r>
              <a:rPr kumimoji="0" lang="es-EC" altLang="es-EC" sz="15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C" altLang="es-EC" sz="1500" b="0" i="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n nacional</a:t>
            </a:r>
            <a:endParaRPr kumimoji="0" lang="es-EC" altLang="es-EC" sz="1500" b="0" i="0" u="none" strike="noStrike" cap="none" normalizeH="0" baseline="0" dirty="0" smtClean="0">
              <a:ln>
                <a:noFill/>
              </a:ln>
              <a:solidFill>
                <a:schemeClr val="tx1"/>
              </a:solidFill>
              <a:effectLst/>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s-ES" altLang="es-EC" sz="1500" b="1"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Fuente:</a:t>
            </a:r>
            <a:r>
              <a:rPr kumimoji="0" lang="es-ES" altLang="es-EC" sz="15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 Banco Central del Ecuador</a:t>
            </a:r>
            <a:endParaRPr kumimoji="0" lang="es-ES" altLang="es-EC" sz="15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950917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216526" y="107549"/>
            <a:ext cx="1960004" cy="585432"/>
          </a:xfrm>
        </p:spPr>
        <p:txBody>
          <a:bodyPr>
            <a:normAutofit fontScale="90000"/>
          </a:bodyPr>
          <a:lstStyle/>
          <a:p>
            <a:r>
              <a:rPr lang="es-ES" dirty="0" smtClean="0"/>
              <a:t>E-6011</a:t>
            </a:r>
            <a:endParaRPr lang="es-EC" dirty="0"/>
          </a:p>
        </p:txBody>
      </p:sp>
      <p:pic>
        <p:nvPicPr>
          <p:cNvPr id="2" name="Imagen 1"/>
          <p:cNvPicPr>
            <a:picLocks noChangeAspect="1"/>
          </p:cNvPicPr>
          <p:nvPr/>
        </p:nvPicPr>
        <p:blipFill>
          <a:blip r:embed="rId2"/>
          <a:stretch>
            <a:fillRect/>
          </a:stretch>
        </p:blipFill>
        <p:spPr>
          <a:xfrm>
            <a:off x="26295" y="692981"/>
            <a:ext cx="5312710" cy="5372968"/>
          </a:xfrm>
          <a:prstGeom prst="rect">
            <a:avLst/>
          </a:prstGeom>
        </p:spPr>
      </p:pic>
      <p:pic>
        <p:nvPicPr>
          <p:cNvPr id="3" name="Imagen 2"/>
          <p:cNvPicPr>
            <a:picLocks noChangeAspect="1"/>
          </p:cNvPicPr>
          <p:nvPr/>
        </p:nvPicPr>
        <p:blipFill>
          <a:blip r:embed="rId3"/>
          <a:stretch>
            <a:fillRect/>
          </a:stretch>
        </p:blipFill>
        <p:spPr>
          <a:xfrm>
            <a:off x="5199637" y="2378127"/>
            <a:ext cx="3850784" cy="1001338"/>
          </a:xfrm>
          <a:prstGeom prst="rect">
            <a:avLst/>
          </a:prstGeom>
        </p:spPr>
      </p:pic>
      <p:pic>
        <p:nvPicPr>
          <p:cNvPr id="5" name="Imagen 4"/>
          <p:cNvPicPr>
            <a:picLocks noChangeAspect="1"/>
          </p:cNvPicPr>
          <p:nvPr/>
        </p:nvPicPr>
        <p:blipFill>
          <a:blip r:embed="rId4"/>
          <a:stretch>
            <a:fillRect/>
          </a:stretch>
        </p:blipFill>
        <p:spPr>
          <a:xfrm>
            <a:off x="5240637" y="3522843"/>
            <a:ext cx="3809784" cy="997641"/>
          </a:xfrm>
          <a:prstGeom prst="rect">
            <a:avLst/>
          </a:prstGeom>
        </p:spPr>
      </p:pic>
    </p:spTree>
    <p:extLst>
      <p:ext uri="{BB962C8B-B14F-4D97-AF65-F5344CB8AC3E}">
        <p14:creationId xmlns:p14="http://schemas.microsoft.com/office/powerpoint/2010/main" val="2234103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190768" y="43154"/>
            <a:ext cx="1960004" cy="585432"/>
          </a:xfrm>
        </p:spPr>
        <p:txBody>
          <a:bodyPr>
            <a:normAutofit fontScale="90000"/>
          </a:bodyPr>
          <a:lstStyle/>
          <a:p>
            <a:r>
              <a:rPr lang="es-ES" dirty="0" smtClean="0"/>
              <a:t>E-7018</a:t>
            </a:r>
            <a:endParaRPr lang="es-EC" dirty="0"/>
          </a:p>
        </p:txBody>
      </p:sp>
      <p:pic>
        <p:nvPicPr>
          <p:cNvPr id="2" name="Imagen 1"/>
          <p:cNvPicPr>
            <a:picLocks noChangeAspect="1"/>
          </p:cNvPicPr>
          <p:nvPr/>
        </p:nvPicPr>
        <p:blipFill>
          <a:blip r:embed="rId2"/>
          <a:stretch>
            <a:fillRect/>
          </a:stretch>
        </p:blipFill>
        <p:spPr>
          <a:xfrm>
            <a:off x="699282" y="804056"/>
            <a:ext cx="7646228" cy="4804651"/>
          </a:xfrm>
          <a:prstGeom prst="rect">
            <a:avLst/>
          </a:prstGeom>
        </p:spPr>
      </p:pic>
    </p:spTree>
    <p:extLst>
      <p:ext uri="{BB962C8B-B14F-4D97-AF65-F5344CB8AC3E}">
        <p14:creationId xmlns:p14="http://schemas.microsoft.com/office/powerpoint/2010/main" val="31487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373" y="68912"/>
            <a:ext cx="1960004" cy="585432"/>
          </a:xfrm>
        </p:spPr>
        <p:txBody>
          <a:bodyPr>
            <a:normAutofit fontScale="90000"/>
          </a:bodyPr>
          <a:lstStyle/>
          <a:p>
            <a:r>
              <a:rPr lang="es-ES" dirty="0" smtClean="0"/>
              <a:t>E-6010</a:t>
            </a:r>
            <a:endParaRPr lang="es-EC" dirty="0"/>
          </a:p>
        </p:txBody>
      </p:sp>
      <p:pic>
        <p:nvPicPr>
          <p:cNvPr id="3" name="Imagen 2"/>
          <p:cNvPicPr>
            <a:picLocks noChangeAspect="1"/>
          </p:cNvPicPr>
          <p:nvPr/>
        </p:nvPicPr>
        <p:blipFill>
          <a:blip r:embed="rId2"/>
          <a:stretch>
            <a:fillRect/>
          </a:stretch>
        </p:blipFill>
        <p:spPr>
          <a:xfrm>
            <a:off x="234711" y="811370"/>
            <a:ext cx="4721611" cy="5163962"/>
          </a:xfrm>
          <a:prstGeom prst="rect">
            <a:avLst/>
          </a:prstGeom>
        </p:spPr>
      </p:pic>
      <p:pic>
        <p:nvPicPr>
          <p:cNvPr id="5" name="Imagen 4"/>
          <p:cNvPicPr>
            <a:picLocks noChangeAspect="1"/>
          </p:cNvPicPr>
          <p:nvPr/>
        </p:nvPicPr>
        <p:blipFill>
          <a:blip r:embed="rId3"/>
          <a:stretch>
            <a:fillRect/>
          </a:stretch>
        </p:blipFill>
        <p:spPr>
          <a:xfrm>
            <a:off x="4956322" y="1641452"/>
            <a:ext cx="4014654" cy="1055091"/>
          </a:xfrm>
          <a:prstGeom prst="rect">
            <a:avLst/>
          </a:prstGeom>
        </p:spPr>
      </p:pic>
      <p:pic>
        <p:nvPicPr>
          <p:cNvPr id="7" name="Imagen 6"/>
          <p:cNvPicPr>
            <a:picLocks noChangeAspect="1"/>
          </p:cNvPicPr>
          <p:nvPr/>
        </p:nvPicPr>
        <p:blipFill>
          <a:blip r:embed="rId4"/>
          <a:stretch>
            <a:fillRect/>
          </a:stretch>
        </p:blipFill>
        <p:spPr>
          <a:xfrm>
            <a:off x="5030041" y="3309534"/>
            <a:ext cx="3940935" cy="1346693"/>
          </a:xfrm>
          <a:prstGeom prst="rect">
            <a:avLst/>
          </a:prstGeom>
        </p:spPr>
      </p:pic>
    </p:spTree>
    <p:extLst>
      <p:ext uri="{BB962C8B-B14F-4D97-AF65-F5344CB8AC3E}">
        <p14:creationId xmlns:p14="http://schemas.microsoft.com/office/powerpoint/2010/main" val="740512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216526" y="107549"/>
            <a:ext cx="1960004" cy="585432"/>
          </a:xfrm>
        </p:spPr>
        <p:txBody>
          <a:bodyPr>
            <a:normAutofit fontScale="90000"/>
          </a:bodyPr>
          <a:lstStyle/>
          <a:p>
            <a:r>
              <a:rPr lang="es-ES" dirty="0" smtClean="0"/>
              <a:t>E-6011</a:t>
            </a:r>
            <a:endParaRPr lang="es-EC" dirty="0"/>
          </a:p>
        </p:txBody>
      </p:sp>
      <p:pic>
        <p:nvPicPr>
          <p:cNvPr id="4" name="Imagen 3"/>
          <p:cNvPicPr>
            <a:picLocks noChangeAspect="1"/>
          </p:cNvPicPr>
          <p:nvPr/>
        </p:nvPicPr>
        <p:blipFill>
          <a:blip r:embed="rId2"/>
          <a:stretch>
            <a:fillRect/>
          </a:stretch>
        </p:blipFill>
        <p:spPr>
          <a:xfrm>
            <a:off x="97329" y="802952"/>
            <a:ext cx="5034582" cy="5288755"/>
          </a:xfrm>
          <a:prstGeom prst="rect">
            <a:avLst/>
          </a:prstGeom>
        </p:spPr>
      </p:pic>
      <p:pic>
        <p:nvPicPr>
          <p:cNvPr id="7" name="Imagen 6"/>
          <p:cNvPicPr>
            <a:picLocks noChangeAspect="1"/>
          </p:cNvPicPr>
          <p:nvPr/>
        </p:nvPicPr>
        <p:blipFill>
          <a:blip r:embed="rId3"/>
          <a:stretch>
            <a:fillRect/>
          </a:stretch>
        </p:blipFill>
        <p:spPr>
          <a:xfrm>
            <a:off x="5131911" y="3485966"/>
            <a:ext cx="3850083" cy="1304975"/>
          </a:xfrm>
          <a:prstGeom prst="rect">
            <a:avLst/>
          </a:prstGeom>
        </p:spPr>
      </p:pic>
      <p:pic>
        <p:nvPicPr>
          <p:cNvPr id="6" name="Imagen 5"/>
          <p:cNvPicPr>
            <a:picLocks noChangeAspect="1"/>
          </p:cNvPicPr>
          <p:nvPr/>
        </p:nvPicPr>
        <p:blipFill>
          <a:blip r:embed="rId4"/>
          <a:stretch>
            <a:fillRect/>
          </a:stretch>
        </p:blipFill>
        <p:spPr>
          <a:xfrm>
            <a:off x="4983922" y="1790365"/>
            <a:ext cx="4134150" cy="1287686"/>
          </a:xfrm>
          <a:prstGeom prst="rect">
            <a:avLst/>
          </a:prstGeom>
        </p:spPr>
      </p:pic>
    </p:spTree>
    <p:extLst>
      <p:ext uri="{BB962C8B-B14F-4D97-AF65-F5344CB8AC3E}">
        <p14:creationId xmlns:p14="http://schemas.microsoft.com/office/powerpoint/2010/main" val="1591081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p:cNvSpPr>
            <a:spLocks noGrp="1"/>
          </p:cNvSpPr>
          <p:nvPr>
            <p:ph type="title"/>
          </p:nvPr>
        </p:nvSpPr>
        <p:spPr>
          <a:xfrm>
            <a:off x="190768" y="43154"/>
            <a:ext cx="1960004" cy="585432"/>
          </a:xfrm>
        </p:spPr>
        <p:txBody>
          <a:bodyPr>
            <a:normAutofit fontScale="90000"/>
          </a:bodyPr>
          <a:lstStyle/>
          <a:p>
            <a:r>
              <a:rPr lang="es-ES" dirty="0" smtClean="0"/>
              <a:t>E-7018</a:t>
            </a:r>
            <a:endParaRPr lang="es-EC" dirty="0"/>
          </a:p>
        </p:txBody>
      </p:sp>
      <p:pic>
        <p:nvPicPr>
          <p:cNvPr id="3" name="Imagen 2"/>
          <p:cNvPicPr>
            <a:picLocks noChangeAspect="1"/>
          </p:cNvPicPr>
          <p:nvPr/>
        </p:nvPicPr>
        <p:blipFill>
          <a:blip r:embed="rId2"/>
          <a:stretch>
            <a:fillRect/>
          </a:stretch>
        </p:blipFill>
        <p:spPr>
          <a:xfrm>
            <a:off x="811971" y="752541"/>
            <a:ext cx="7546417" cy="5088376"/>
          </a:xfrm>
          <a:prstGeom prst="rect">
            <a:avLst/>
          </a:prstGeom>
        </p:spPr>
      </p:pic>
    </p:spTree>
    <p:extLst>
      <p:ext uri="{BB962C8B-B14F-4D97-AF65-F5344CB8AC3E}">
        <p14:creationId xmlns:p14="http://schemas.microsoft.com/office/powerpoint/2010/main" val="3668228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373" y="68912"/>
            <a:ext cx="8914596" cy="585432"/>
          </a:xfrm>
        </p:spPr>
        <p:txBody>
          <a:bodyPr>
            <a:normAutofit fontScale="90000"/>
          </a:bodyPr>
          <a:lstStyle/>
          <a:p>
            <a:r>
              <a:rPr lang="es-ES" dirty="0" smtClean="0"/>
              <a:t>E-6011   -   85 [</a:t>
            </a:r>
            <a:r>
              <a:rPr lang="es-ES" dirty="0" err="1" smtClean="0"/>
              <a:t>Amp</a:t>
            </a:r>
            <a:r>
              <a:rPr lang="es-ES" dirty="0" smtClean="0"/>
              <a:t>]     -      Cordón de raíz </a:t>
            </a:r>
            <a:endParaRPr lang="es-EC" dirty="0"/>
          </a:p>
        </p:txBody>
      </p:sp>
      <p:pic>
        <p:nvPicPr>
          <p:cNvPr id="4" name="Imagen 3"/>
          <p:cNvPicPr>
            <a:picLocks noChangeAspect="1"/>
          </p:cNvPicPr>
          <p:nvPr/>
        </p:nvPicPr>
        <p:blipFill rotWithShape="1">
          <a:blip r:embed="rId2"/>
          <a:srcRect l="2021" r="14500" b="5509"/>
          <a:stretch/>
        </p:blipFill>
        <p:spPr>
          <a:xfrm>
            <a:off x="139366" y="620046"/>
            <a:ext cx="4329603" cy="2898758"/>
          </a:xfrm>
          <a:prstGeom prst="rect">
            <a:avLst/>
          </a:prstGeom>
        </p:spPr>
      </p:pic>
      <p:pic>
        <p:nvPicPr>
          <p:cNvPr id="8" name="Imagen 7"/>
          <p:cNvPicPr>
            <a:picLocks noChangeAspect="1"/>
          </p:cNvPicPr>
          <p:nvPr/>
        </p:nvPicPr>
        <p:blipFill rotWithShape="1">
          <a:blip r:embed="rId3"/>
          <a:srcRect r="17883" b="5405"/>
          <a:stretch/>
        </p:blipFill>
        <p:spPr>
          <a:xfrm>
            <a:off x="4725339" y="645806"/>
            <a:ext cx="4173963" cy="2898758"/>
          </a:xfrm>
          <a:prstGeom prst="rect">
            <a:avLst/>
          </a:prstGeom>
        </p:spPr>
      </p:pic>
      <p:pic>
        <p:nvPicPr>
          <p:cNvPr id="9" name="Imagen 8"/>
          <p:cNvPicPr>
            <a:picLocks noChangeAspect="1"/>
          </p:cNvPicPr>
          <p:nvPr/>
        </p:nvPicPr>
        <p:blipFill>
          <a:blip r:embed="rId4"/>
          <a:stretch>
            <a:fillRect/>
          </a:stretch>
        </p:blipFill>
        <p:spPr>
          <a:xfrm>
            <a:off x="6438831" y="3776382"/>
            <a:ext cx="924652" cy="1658502"/>
          </a:xfrm>
          <a:prstGeom prst="rect">
            <a:avLst/>
          </a:prstGeom>
        </p:spPr>
      </p:pic>
      <p:pic>
        <p:nvPicPr>
          <p:cNvPr id="10" name="Imagen 9"/>
          <p:cNvPicPr>
            <a:picLocks noChangeAspect="1"/>
          </p:cNvPicPr>
          <p:nvPr/>
        </p:nvPicPr>
        <p:blipFill rotWithShape="1">
          <a:blip r:embed="rId5"/>
          <a:srcRect r="17991"/>
          <a:stretch/>
        </p:blipFill>
        <p:spPr>
          <a:xfrm>
            <a:off x="78361" y="3494622"/>
            <a:ext cx="4017120" cy="2733841"/>
          </a:xfrm>
          <a:prstGeom prst="rect">
            <a:avLst/>
          </a:prstGeom>
        </p:spPr>
      </p:pic>
    </p:spTree>
    <p:extLst>
      <p:ext uri="{BB962C8B-B14F-4D97-AF65-F5344CB8AC3E}">
        <p14:creationId xmlns:p14="http://schemas.microsoft.com/office/powerpoint/2010/main" val="2038021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373" y="68912"/>
            <a:ext cx="8914596" cy="585432"/>
          </a:xfrm>
        </p:spPr>
        <p:txBody>
          <a:bodyPr>
            <a:noAutofit/>
          </a:bodyPr>
          <a:lstStyle/>
          <a:p>
            <a:r>
              <a:rPr lang="es-ES" sz="3600" dirty="0" smtClean="0"/>
              <a:t>E-7018   -   120 [</a:t>
            </a:r>
            <a:r>
              <a:rPr lang="es-ES" sz="3600" dirty="0" err="1" smtClean="0"/>
              <a:t>Amp</a:t>
            </a:r>
            <a:r>
              <a:rPr lang="es-ES" sz="3600" dirty="0" smtClean="0"/>
              <a:t>]     -      Cordón de relleno</a:t>
            </a:r>
            <a:endParaRPr lang="es-EC" sz="3600" dirty="0"/>
          </a:p>
        </p:txBody>
      </p:sp>
      <p:pic>
        <p:nvPicPr>
          <p:cNvPr id="9" name="Imagen 8"/>
          <p:cNvPicPr>
            <a:picLocks noChangeAspect="1"/>
          </p:cNvPicPr>
          <p:nvPr/>
        </p:nvPicPr>
        <p:blipFill>
          <a:blip r:embed="rId2"/>
          <a:stretch>
            <a:fillRect/>
          </a:stretch>
        </p:blipFill>
        <p:spPr>
          <a:xfrm>
            <a:off x="6194130" y="4008204"/>
            <a:ext cx="924652" cy="1658502"/>
          </a:xfrm>
          <a:prstGeom prst="rect">
            <a:avLst/>
          </a:prstGeom>
        </p:spPr>
      </p:pic>
      <p:pic>
        <p:nvPicPr>
          <p:cNvPr id="3" name="Imagen 2"/>
          <p:cNvPicPr>
            <a:picLocks noChangeAspect="1"/>
          </p:cNvPicPr>
          <p:nvPr/>
        </p:nvPicPr>
        <p:blipFill>
          <a:blip r:embed="rId3"/>
          <a:stretch>
            <a:fillRect/>
          </a:stretch>
        </p:blipFill>
        <p:spPr>
          <a:xfrm>
            <a:off x="452333" y="766074"/>
            <a:ext cx="3643148" cy="2666760"/>
          </a:xfrm>
          <a:prstGeom prst="rect">
            <a:avLst/>
          </a:prstGeom>
        </p:spPr>
      </p:pic>
      <p:pic>
        <p:nvPicPr>
          <p:cNvPr id="5" name="Imagen 4"/>
          <p:cNvPicPr>
            <a:picLocks noChangeAspect="1"/>
          </p:cNvPicPr>
          <p:nvPr/>
        </p:nvPicPr>
        <p:blipFill>
          <a:blip r:embed="rId4"/>
          <a:stretch>
            <a:fillRect/>
          </a:stretch>
        </p:blipFill>
        <p:spPr>
          <a:xfrm>
            <a:off x="4700789" y="668245"/>
            <a:ext cx="4095482" cy="3129368"/>
          </a:xfrm>
          <a:prstGeom prst="rect">
            <a:avLst/>
          </a:prstGeom>
        </p:spPr>
      </p:pic>
      <p:pic>
        <p:nvPicPr>
          <p:cNvPr id="6" name="Imagen 5"/>
          <p:cNvPicPr>
            <a:picLocks noChangeAspect="1"/>
          </p:cNvPicPr>
          <p:nvPr/>
        </p:nvPicPr>
        <p:blipFill>
          <a:blip r:embed="rId5"/>
          <a:stretch>
            <a:fillRect/>
          </a:stretch>
        </p:blipFill>
        <p:spPr>
          <a:xfrm>
            <a:off x="465212" y="3458592"/>
            <a:ext cx="3643148" cy="2773691"/>
          </a:xfrm>
          <a:prstGeom prst="rect">
            <a:avLst/>
          </a:prstGeom>
        </p:spPr>
      </p:pic>
    </p:spTree>
    <p:extLst>
      <p:ext uri="{BB962C8B-B14F-4D97-AF65-F5344CB8AC3E}">
        <p14:creationId xmlns:p14="http://schemas.microsoft.com/office/powerpoint/2010/main" val="3340387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362" y="77274"/>
            <a:ext cx="7886700" cy="621743"/>
          </a:xfrm>
        </p:spPr>
        <p:txBody>
          <a:bodyPr>
            <a:normAutofit/>
          </a:bodyPr>
          <a:lstStyle/>
          <a:p>
            <a:r>
              <a:rPr lang="es-ES" sz="3800" b="1" dirty="0"/>
              <a:t>Í</a:t>
            </a:r>
            <a:r>
              <a:rPr lang="en-US" sz="3800" b="1" dirty="0" err="1" smtClean="0"/>
              <a:t>NDICES</a:t>
            </a:r>
            <a:r>
              <a:rPr lang="en-US" sz="3800" b="1" dirty="0" smtClean="0"/>
              <a:t> </a:t>
            </a:r>
            <a:r>
              <a:rPr lang="en-US" sz="3800" b="1" dirty="0" err="1" smtClean="0"/>
              <a:t>GLOBALES</a:t>
            </a:r>
            <a:r>
              <a:rPr lang="en-US" sz="3800" b="1" dirty="0" smtClean="0"/>
              <a:t> DEL </a:t>
            </a:r>
            <a:r>
              <a:rPr lang="en-US" sz="3800" b="1" dirty="0" err="1" smtClean="0"/>
              <a:t>EXPERIMENTO</a:t>
            </a:r>
            <a:r>
              <a:rPr lang="en-US" sz="3800" b="1" dirty="0" smtClean="0"/>
              <a:t> </a:t>
            </a:r>
            <a:endParaRPr lang="es-EC" sz="3800" b="1" dirty="0"/>
          </a:p>
        </p:txBody>
      </p:sp>
      <p:graphicFrame>
        <p:nvGraphicFramePr>
          <p:cNvPr id="6" name="Tabla 5"/>
          <p:cNvGraphicFramePr>
            <a:graphicFrameLocks noGrp="1"/>
          </p:cNvGraphicFramePr>
          <p:nvPr>
            <p:extLst>
              <p:ext uri="{D42A27DB-BD31-4B8C-83A1-F6EECF244321}">
                <p14:modId xmlns:p14="http://schemas.microsoft.com/office/powerpoint/2010/main" val="3921614111"/>
              </p:ext>
            </p:extLst>
          </p:nvPr>
        </p:nvGraphicFramePr>
        <p:xfrm>
          <a:off x="399244" y="673781"/>
          <a:ext cx="8551572" cy="5083074"/>
        </p:xfrm>
        <a:graphic>
          <a:graphicData uri="http://schemas.openxmlformats.org/drawingml/2006/table">
            <a:tbl>
              <a:tblPr firstRow="1" firstCol="1" bandRow="1">
                <a:tableStyleId>{93296810-A885-4BE3-A3E7-6D5BEEA58F35}</a:tableStyleId>
              </a:tblPr>
              <a:tblGrid>
                <a:gridCol w="3411611"/>
                <a:gridCol w="852652"/>
                <a:gridCol w="852652"/>
                <a:gridCol w="993927"/>
                <a:gridCol w="856629"/>
                <a:gridCol w="1584101"/>
              </a:tblGrid>
              <a:tr h="498915">
                <a:tc rowSpan="2">
                  <a:txBody>
                    <a:bodyPr/>
                    <a:lstStyle/>
                    <a:p>
                      <a:pPr indent="180340" algn="ctr">
                        <a:lnSpc>
                          <a:spcPct val="200000"/>
                        </a:lnSpc>
                        <a:spcAft>
                          <a:spcPts val="0"/>
                        </a:spcAft>
                      </a:pPr>
                      <a:r>
                        <a:rPr lang="es-EC" sz="1800" dirty="0">
                          <a:effectLst/>
                        </a:rPr>
                        <a:t>INDICADOR</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gridSpan="4">
                  <a:txBody>
                    <a:bodyPr/>
                    <a:lstStyle/>
                    <a:p>
                      <a:pPr indent="180340" algn="ctr">
                        <a:lnSpc>
                          <a:spcPct val="200000"/>
                        </a:lnSpc>
                        <a:spcAft>
                          <a:spcPts val="0"/>
                        </a:spcAft>
                      </a:pPr>
                      <a:r>
                        <a:rPr lang="es-EC" sz="1800" dirty="0">
                          <a:effectLst/>
                        </a:rPr>
                        <a:t>MARCA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just"/>
                      <a:endParaRPr lang="es-EC" sz="1000">
                        <a:effectLst/>
                        <a:latin typeface="Calibri" panose="020F0502020204030204" pitchFamily="34" charset="0"/>
                      </a:endParaRPr>
                    </a:p>
                  </a:txBody>
                  <a:tcPr marL="65270" marR="65270" marT="0" marB="0" anchor="ctr"/>
                </a:tc>
              </a:tr>
              <a:tr h="839292">
                <a:tc vMerge="1">
                  <a:txBody>
                    <a:bodyPr/>
                    <a:lstStyle/>
                    <a:p>
                      <a:endParaRPr lang="es-EC"/>
                    </a:p>
                  </a:txBody>
                  <a:tcPr/>
                </a:tc>
                <a:tc>
                  <a:txBody>
                    <a:bodyPr/>
                    <a:lstStyle/>
                    <a:p>
                      <a:pPr indent="180340" algn="ctr">
                        <a:lnSpc>
                          <a:spcPct val="200000"/>
                        </a:lnSpc>
                        <a:spcAft>
                          <a:spcPts val="0"/>
                        </a:spcAft>
                      </a:pPr>
                      <a:r>
                        <a:rPr lang="es-EC" sz="2800">
                          <a:effectLst/>
                        </a:rPr>
                        <a:t>A</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2800">
                          <a:effectLst/>
                        </a:rPr>
                        <a:t>B</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2800">
                          <a:effectLst/>
                        </a:rPr>
                        <a:t>C</a:t>
                      </a:r>
                      <a:endParaRPr lang="es-EC" sz="28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2800" dirty="0">
                          <a:effectLst/>
                        </a:rPr>
                        <a:t>D</a:t>
                      </a:r>
                      <a:endParaRPr lang="es-EC"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b="1" dirty="0" smtClean="0">
                          <a:effectLst/>
                        </a:rPr>
                        <a:t>ÍNDICE</a:t>
                      </a:r>
                    </a:p>
                    <a:p>
                      <a:pPr indent="180340" algn="ctr">
                        <a:lnSpc>
                          <a:spcPct val="200000"/>
                        </a:lnSpc>
                        <a:spcAft>
                          <a:spcPts val="0"/>
                        </a:spcAft>
                      </a:pPr>
                      <a:r>
                        <a:rPr lang="es-EC" sz="1400" b="1" dirty="0" smtClean="0">
                          <a:effectLst/>
                        </a:rPr>
                        <a:t>GLOBAL</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a:effectLst/>
                        </a:rPr>
                        <a:t>PRODUCTIVIDAD [g/$]</a:t>
                      </a:r>
                      <a:endParaRPr lang="es-EC" sz="1800" b="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45,68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47,08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42,62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dirty="0">
                          <a:effectLst/>
                        </a:rPr>
                        <a:t>44,23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a:effectLst/>
                        </a:rPr>
                        <a:t>44,90</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a:effectLst/>
                        </a:rPr>
                        <a:t>RENDIMIENTO [Kg/h]</a:t>
                      </a:r>
                      <a:endParaRPr lang="es-EC" sz="1800" b="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0,89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0,96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0,85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0,89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a:effectLst/>
                        </a:rPr>
                        <a:t>0,90</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a:effectLst/>
                        </a:rPr>
                        <a:t>EFICIENCIA DE DEPOSICIÓN [%]</a:t>
                      </a:r>
                      <a:endParaRPr lang="es-EC" sz="1800" b="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62,10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59,68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60,62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dirty="0">
                          <a:effectLst/>
                        </a:rPr>
                        <a:t>60,26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dirty="0">
                          <a:effectLst/>
                        </a:rPr>
                        <a:t>60,70</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a:effectLst/>
                        </a:rPr>
                        <a:t>FACTOR DE OPERACIÓN [%]</a:t>
                      </a:r>
                      <a:endParaRPr lang="es-EC" sz="1800" b="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62,40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62,05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55,67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dirty="0">
                          <a:effectLst/>
                        </a:rPr>
                        <a:t>58,52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a:effectLst/>
                        </a:rPr>
                        <a:t>59,70</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a:effectLst/>
                        </a:rPr>
                        <a:t>COSTO 1KG DEPOSITADO [$]</a:t>
                      </a:r>
                      <a:endParaRPr lang="es-EC" sz="1800" b="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151,06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155,29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153,97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dirty="0">
                          <a:effectLst/>
                        </a:rPr>
                        <a:t>164,40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a:effectLst/>
                        </a:rPr>
                        <a:t>156,20</a:t>
                      </a:r>
                      <a:endParaRPr lang="es-EC" sz="1800" b="1">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r h="613499">
                <a:tc>
                  <a:txBody>
                    <a:bodyPr/>
                    <a:lstStyle/>
                    <a:p>
                      <a:pPr indent="180340" algn="ctr">
                        <a:lnSpc>
                          <a:spcPct val="200000"/>
                        </a:lnSpc>
                        <a:spcAft>
                          <a:spcPts val="0"/>
                        </a:spcAft>
                      </a:pPr>
                      <a:r>
                        <a:rPr lang="es-EC" sz="1800" b="0" dirty="0">
                          <a:effectLst/>
                        </a:rPr>
                        <a:t>No. ELECTRODOS</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7,23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7,50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dirty="0">
                          <a:effectLst/>
                        </a:rPr>
                        <a:t>7,46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400">
                          <a:effectLst/>
                        </a:rPr>
                        <a:t>8,03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c>
                  <a:txBody>
                    <a:bodyPr/>
                    <a:lstStyle/>
                    <a:p>
                      <a:pPr indent="180340" algn="ctr">
                        <a:lnSpc>
                          <a:spcPct val="200000"/>
                        </a:lnSpc>
                        <a:spcAft>
                          <a:spcPts val="0"/>
                        </a:spcAft>
                      </a:pPr>
                      <a:r>
                        <a:rPr lang="es-EC" sz="1800" b="1" dirty="0">
                          <a:effectLst/>
                        </a:rPr>
                        <a:t>7,60</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270" marR="65270" marT="0" marB="0" anchor="ctr"/>
                </a:tc>
              </a:tr>
            </a:tbl>
          </a:graphicData>
        </a:graphic>
      </p:graphicFrame>
    </p:spTree>
    <p:extLst>
      <p:ext uri="{BB962C8B-B14F-4D97-AF65-F5344CB8AC3E}">
        <p14:creationId xmlns:p14="http://schemas.microsoft.com/office/powerpoint/2010/main" val="16248830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362" y="77274"/>
            <a:ext cx="7886700" cy="621743"/>
          </a:xfrm>
        </p:spPr>
        <p:txBody>
          <a:bodyPr>
            <a:normAutofit fontScale="90000"/>
          </a:bodyPr>
          <a:lstStyle/>
          <a:p>
            <a:r>
              <a:rPr lang="es-ES" sz="3800" b="1" dirty="0"/>
              <a:t>Í</a:t>
            </a:r>
            <a:r>
              <a:rPr lang="en-US" sz="3800" b="1" dirty="0" err="1" smtClean="0"/>
              <a:t>NDICES</a:t>
            </a:r>
            <a:r>
              <a:rPr lang="en-US" sz="3800" b="1" dirty="0" smtClean="0"/>
              <a:t> </a:t>
            </a:r>
            <a:r>
              <a:rPr lang="en-US" sz="3800" b="1" dirty="0" err="1" smtClean="0"/>
              <a:t>GLOBALES</a:t>
            </a:r>
            <a:r>
              <a:rPr lang="en-US" sz="3800" b="1" dirty="0" smtClean="0"/>
              <a:t> </a:t>
            </a:r>
            <a:r>
              <a:rPr lang="en-US" sz="3800" b="1" dirty="0" err="1" smtClean="0"/>
              <a:t>POR</a:t>
            </a:r>
            <a:r>
              <a:rPr lang="en-US" sz="3800" b="1" dirty="0" smtClean="0"/>
              <a:t> </a:t>
            </a:r>
            <a:r>
              <a:rPr lang="en-US" sz="3800" b="1" dirty="0" err="1" smtClean="0"/>
              <a:t>TIPO</a:t>
            </a:r>
            <a:r>
              <a:rPr lang="en-US" sz="3800" b="1" dirty="0" smtClean="0"/>
              <a:t> DE </a:t>
            </a:r>
            <a:r>
              <a:rPr lang="en-US" sz="3800" b="1" dirty="0" err="1" smtClean="0"/>
              <a:t>ELECTRODO</a:t>
            </a:r>
            <a:endParaRPr lang="es-EC" sz="3800" b="1" dirty="0"/>
          </a:p>
        </p:txBody>
      </p:sp>
      <p:graphicFrame>
        <p:nvGraphicFramePr>
          <p:cNvPr id="3" name="Tabla 2"/>
          <p:cNvGraphicFramePr>
            <a:graphicFrameLocks noGrp="1"/>
          </p:cNvGraphicFramePr>
          <p:nvPr>
            <p:extLst>
              <p:ext uri="{D42A27DB-BD31-4B8C-83A1-F6EECF244321}">
                <p14:modId xmlns:p14="http://schemas.microsoft.com/office/powerpoint/2010/main" val="4113525202"/>
              </p:ext>
            </p:extLst>
          </p:nvPr>
        </p:nvGraphicFramePr>
        <p:xfrm>
          <a:off x="430837" y="824247"/>
          <a:ext cx="8449749" cy="5012670"/>
        </p:xfrm>
        <a:graphic>
          <a:graphicData uri="http://schemas.openxmlformats.org/drawingml/2006/table">
            <a:tbl>
              <a:tblPr firstRow="1" firstCol="1" bandRow="1">
                <a:tableStyleId>{93296810-A885-4BE3-A3E7-6D5BEEA58F35}</a:tableStyleId>
              </a:tblPr>
              <a:tblGrid>
                <a:gridCol w="4782925"/>
                <a:gridCol w="1232717"/>
                <a:gridCol w="1184856"/>
                <a:gridCol w="1249251"/>
              </a:tblGrid>
              <a:tr h="310596">
                <a:tc rowSpan="2">
                  <a:txBody>
                    <a:bodyPr/>
                    <a:lstStyle/>
                    <a:p>
                      <a:pPr indent="180340" algn="ctr">
                        <a:lnSpc>
                          <a:spcPct val="200000"/>
                        </a:lnSpc>
                        <a:spcAft>
                          <a:spcPts val="0"/>
                        </a:spcAft>
                      </a:pPr>
                      <a:r>
                        <a:rPr lang="es-EC" sz="2000" dirty="0">
                          <a:effectLst/>
                        </a:rPr>
                        <a:t>INDICADOR</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indent="180340" algn="ctr">
                        <a:lnSpc>
                          <a:spcPct val="200000"/>
                        </a:lnSpc>
                        <a:spcAft>
                          <a:spcPts val="0"/>
                        </a:spcAft>
                      </a:pPr>
                      <a:r>
                        <a:rPr lang="es-EC" sz="2000">
                          <a:effectLst/>
                        </a:rPr>
                        <a:t>MARCA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629010">
                <a:tc vMerge="1">
                  <a:txBody>
                    <a:bodyPr/>
                    <a:lstStyle/>
                    <a:p>
                      <a:endParaRPr lang="es-EC"/>
                    </a:p>
                  </a:txBody>
                  <a:tcPr/>
                </a:tc>
                <a:tc>
                  <a:txBody>
                    <a:bodyPr/>
                    <a:lstStyle/>
                    <a:p>
                      <a:pPr indent="180340" algn="ctr">
                        <a:lnSpc>
                          <a:spcPct val="200000"/>
                        </a:lnSpc>
                        <a:spcAft>
                          <a:spcPts val="0"/>
                        </a:spcAft>
                      </a:pPr>
                      <a:r>
                        <a:rPr lang="es-EC" sz="2000" b="1">
                          <a:effectLst/>
                        </a:rPr>
                        <a:t>E-6010</a:t>
                      </a:r>
                      <a:endParaRPr lang="es-EC"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b="1">
                          <a:effectLst/>
                        </a:rPr>
                        <a:t>E-6011</a:t>
                      </a:r>
                      <a:endParaRPr lang="es-EC"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b="1" dirty="0">
                          <a:effectLst/>
                        </a:rPr>
                        <a:t>E-7018</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a:effectLst/>
                        </a:rPr>
                        <a:t>PRODUCTIVIDAD [g/$]</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47,70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44,86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39,50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a:effectLst/>
                        </a:rPr>
                        <a:t>RENDIMIENTO [Kg/h]</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0,87</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0,88</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dirty="0">
                          <a:effectLst/>
                        </a:rPr>
                        <a:t>0,98</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a:effectLst/>
                        </a:rPr>
                        <a:t>EFICIENCIA DE DEPOSICIÓN [%]</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dirty="0">
                          <a:effectLst/>
                        </a:rPr>
                        <a:t>59,70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60,53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63,90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a:effectLst/>
                        </a:rPr>
                        <a:t>FACTOR DE OPERACIÓN [%]</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58,80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59,33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62,90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a:effectLst/>
                        </a:rPr>
                        <a:t>COSTO 1KG DEPOSITADO [$]</a:t>
                      </a:r>
                      <a:endParaRPr lang="es-EC" sz="20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145,90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133,86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204,20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29010">
                <a:tc>
                  <a:txBody>
                    <a:bodyPr/>
                    <a:lstStyle/>
                    <a:p>
                      <a:pPr indent="180340" algn="ctr">
                        <a:lnSpc>
                          <a:spcPct val="200000"/>
                        </a:lnSpc>
                        <a:spcAft>
                          <a:spcPts val="0"/>
                        </a:spcAft>
                      </a:pPr>
                      <a:r>
                        <a:rPr lang="es-EC" sz="2000" b="0" dirty="0">
                          <a:effectLst/>
                        </a:rPr>
                        <a:t>No. ELECTRODOS</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8,20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a:effectLst/>
                        </a:rPr>
                        <a:t>7,60</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2000" dirty="0">
                          <a:effectLst/>
                        </a:rPr>
                        <a:t>6,10</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72765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380" y="6181859"/>
            <a:ext cx="7886700" cy="845488"/>
          </a:xfrm>
        </p:spPr>
        <p:txBody>
          <a:bodyPr>
            <a:normAutofit/>
          </a:bodyPr>
          <a:lstStyle/>
          <a:p>
            <a:r>
              <a:rPr lang="es-EC" sz="2000" dirty="0" smtClean="0">
                <a:hlinkClick r:id="rId2" action="ppaction://hlinkfile"/>
              </a:rPr>
              <a:t>Manual-de-usuario.pdf</a:t>
            </a:r>
            <a:endParaRPr lang="es-EC" sz="2000" dirty="0"/>
          </a:p>
        </p:txBody>
      </p:sp>
      <p:sp>
        <p:nvSpPr>
          <p:cNvPr id="4" name="Rectángulo 3"/>
          <p:cNvSpPr/>
          <p:nvPr/>
        </p:nvSpPr>
        <p:spPr>
          <a:xfrm>
            <a:off x="450760" y="566671"/>
            <a:ext cx="8268235" cy="2400657"/>
          </a:xfrm>
          <a:prstGeom prst="rect">
            <a:avLst/>
          </a:prstGeom>
        </p:spPr>
        <p:txBody>
          <a:bodyPr wrap="square">
            <a:spAutoFit/>
          </a:bodyPr>
          <a:lstStyle/>
          <a:p>
            <a:pPr indent="180340" algn="just">
              <a:lnSpc>
                <a:spcPct val="150000"/>
              </a:lnSpc>
              <a:spcAft>
                <a:spcPts val="0"/>
              </a:spcAft>
            </a:pPr>
            <a:r>
              <a:rPr lang="es-ES" sz="2800" dirty="0" smtClean="0">
                <a:latin typeface="Arial" panose="020B0604020202020204" pitchFamily="34" charset="0"/>
                <a:ea typeface="Calibri" panose="020F0502020204030204" pitchFamily="34" charset="0"/>
                <a:cs typeface="Times New Roman" panose="02020603050405020304" pitchFamily="18" charset="0"/>
              </a:rPr>
              <a:t>Objetivo:</a:t>
            </a:r>
            <a:endParaRPr lang="es-EC" sz="2800" dirty="0" smtClean="0">
              <a:latin typeface="Arial" panose="020B060402020202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es-EC" i="1" dirty="0" smtClean="0">
                <a:latin typeface="Arial" panose="020B0604020202020204" pitchFamily="34" charset="0"/>
                <a:ea typeface="Calibri" panose="020F0502020204030204" pitchFamily="34" charset="0"/>
                <a:cs typeface="Times New Roman" panose="02020603050405020304" pitchFamily="18" charset="0"/>
              </a:rPr>
              <a:t>Recomendar </a:t>
            </a:r>
            <a:r>
              <a:rPr lang="es-EC" i="1" dirty="0">
                <a:latin typeface="Arial" panose="020B0604020202020204" pitchFamily="34" charset="0"/>
                <a:ea typeface="Calibri" panose="020F0502020204030204" pitchFamily="34" charset="0"/>
                <a:cs typeface="Times New Roman" panose="02020603050405020304" pitchFamily="18" charset="0"/>
              </a:rPr>
              <a:t>a los usuarios de la soldadura SMAW de taller y calculistas de costos de soldadura los valores más favorables de los parámetros de soldeo con los que los electrodos de 1/8’’ pueden trabajar para obtener un máximo aprovechamiento de sus capacidades e influir en el costo final de la soldadura.</a:t>
            </a:r>
            <a:endParaRPr lang="es-EC"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450761" y="3360453"/>
            <a:ext cx="8268235" cy="2585323"/>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Los </a:t>
            </a:r>
            <a:r>
              <a:rPr lang="es-EC" dirty="0" smtClean="0">
                <a:latin typeface="Arial" panose="020B0604020202020204" pitchFamily="34" charset="0"/>
                <a:ea typeface="Calibri" panose="020F0502020204030204" pitchFamily="34" charset="0"/>
              </a:rPr>
              <a:t>indicadores </a:t>
            </a:r>
            <a:r>
              <a:rPr lang="es-EC" dirty="0">
                <a:latin typeface="Arial" panose="020B0604020202020204" pitchFamily="34" charset="0"/>
                <a:ea typeface="Calibri" panose="020F0502020204030204" pitchFamily="34" charset="0"/>
              </a:rPr>
              <a:t>relevantes son los que permiten hacer un cálculo directo en cuanto a los </a:t>
            </a:r>
            <a:r>
              <a:rPr lang="es-EC" dirty="0" smtClean="0">
                <a:latin typeface="Arial" panose="020B0604020202020204" pitchFamily="34" charset="0"/>
                <a:ea typeface="Calibri" panose="020F0502020204030204" pitchFamily="34" charset="0"/>
              </a:rPr>
              <a:t>costos:</a:t>
            </a:r>
          </a:p>
          <a:p>
            <a:pPr marL="285750" indent="-285750" algn="just">
              <a:lnSpc>
                <a:spcPct val="15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Índice de </a:t>
            </a:r>
            <a:r>
              <a:rPr lang="es-EC" dirty="0">
                <a:latin typeface="Arial" panose="020B0604020202020204" pitchFamily="34" charset="0"/>
                <a:ea typeface="Calibri" panose="020F0502020204030204" pitchFamily="34" charset="0"/>
              </a:rPr>
              <a:t>productividad, </a:t>
            </a:r>
            <a:endParaRPr lang="es-EC" dirty="0" smtClean="0">
              <a:latin typeface="Arial" panose="020B0604020202020204" pitchFamily="34" charset="0"/>
              <a:ea typeface="Calibri" panose="020F0502020204030204" pitchFamily="34" charset="0"/>
            </a:endParaRPr>
          </a:p>
          <a:p>
            <a:pPr marL="285750" indent="-285750" algn="just">
              <a:lnSpc>
                <a:spcPct val="15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Rendimiento</a:t>
            </a:r>
            <a:r>
              <a:rPr lang="es-EC" dirty="0">
                <a:latin typeface="Arial" panose="020B0604020202020204" pitchFamily="34" charset="0"/>
                <a:ea typeface="Calibri" panose="020F0502020204030204" pitchFamily="34" charset="0"/>
              </a:rPr>
              <a:t>, </a:t>
            </a:r>
            <a:endParaRPr lang="es-EC" dirty="0" smtClean="0">
              <a:latin typeface="Arial" panose="020B0604020202020204" pitchFamily="34" charset="0"/>
              <a:ea typeface="Calibri" panose="020F0502020204030204" pitchFamily="34" charset="0"/>
            </a:endParaRPr>
          </a:p>
          <a:p>
            <a:pPr marL="285750" indent="-285750" algn="just">
              <a:lnSpc>
                <a:spcPct val="15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Costo </a:t>
            </a:r>
            <a:r>
              <a:rPr lang="es-EC" dirty="0">
                <a:latin typeface="Arial" panose="020B0604020202020204" pitchFamily="34" charset="0"/>
                <a:ea typeface="Calibri" panose="020F0502020204030204" pitchFamily="34" charset="0"/>
              </a:rPr>
              <a:t>del kilogramo de material de aporte depositado y </a:t>
            </a:r>
            <a:endParaRPr lang="es-EC" dirty="0" smtClean="0">
              <a:latin typeface="Arial" panose="020B0604020202020204" pitchFamily="34" charset="0"/>
              <a:ea typeface="Calibri" panose="020F0502020204030204" pitchFamily="34" charset="0"/>
            </a:endParaRPr>
          </a:p>
          <a:p>
            <a:pPr marL="285750" indent="-285750" algn="just">
              <a:lnSpc>
                <a:spcPct val="15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Número </a:t>
            </a:r>
            <a:r>
              <a:rPr lang="es-EC" dirty="0">
                <a:latin typeface="Arial" panose="020B0604020202020204" pitchFamily="34" charset="0"/>
                <a:ea typeface="Calibri" panose="020F0502020204030204" pitchFamily="34" charset="0"/>
              </a:rPr>
              <a:t>de electrodos utilizados por </a:t>
            </a:r>
            <a:r>
              <a:rPr lang="es-EC" dirty="0" smtClean="0">
                <a:latin typeface="Arial" panose="020B0604020202020204" pitchFamily="34" charset="0"/>
                <a:ea typeface="Calibri" panose="020F0502020204030204" pitchFamily="34" charset="0"/>
              </a:rPr>
              <a:t>metro.</a:t>
            </a:r>
            <a:endParaRPr lang="es-EC" dirty="0"/>
          </a:p>
        </p:txBody>
      </p:sp>
      <p:sp>
        <p:nvSpPr>
          <p:cNvPr id="5" name="Título 1"/>
          <p:cNvSpPr txBox="1">
            <a:spLocks/>
          </p:cNvSpPr>
          <p:nvPr/>
        </p:nvSpPr>
        <p:spPr>
          <a:xfrm>
            <a:off x="214380" y="-38381"/>
            <a:ext cx="7886700" cy="84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t>Manual de Usuario </a:t>
            </a:r>
            <a:endParaRPr lang="es-EC" dirty="0"/>
          </a:p>
        </p:txBody>
      </p:sp>
    </p:spTree>
    <p:extLst>
      <p:ext uri="{BB962C8B-B14F-4D97-AF65-F5344CB8AC3E}">
        <p14:creationId xmlns:p14="http://schemas.microsoft.com/office/powerpoint/2010/main" val="2713349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PROBLEMA </a:t>
            </a:r>
            <a:endParaRPr lang="es-EC" dirty="0"/>
          </a:p>
        </p:txBody>
      </p:sp>
      <p:sp>
        <p:nvSpPr>
          <p:cNvPr id="4" name="Rectángulo 3"/>
          <p:cNvSpPr/>
          <p:nvPr/>
        </p:nvSpPr>
        <p:spPr>
          <a:xfrm>
            <a:off x="3279685" y="2978405"/>
            <a:ext cx="2009104" cy="785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ADQUISICIÓN DE LOS CONSUMIBLES</a:t>
            </a:r>
            <a:endParaRPr lang="es-EC" dirty="0"/>
          </a:p>
        </p:txBody>
      </p:sp>
      <p:sp>
        <p:nvSpPr>
          <p:cNvPr id="5" name="Rectángulo 4"/>
          <p:cNvSpPr/>
          <p:nvPr/>
        </p:nvSpPr>
        <p:spPr>
          <a:xfrm>
            <a:off x="6272011" y="1813676"/>
            <a:ext cx="2009104" cy="78561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COSTUMBRE</a:t>
            </a:r>
            <a:endParaRPr lang="es-EC" dirty="0"/>
          </a:p>
        </p:txBody>
      </p:sp>
      <p:sp>
        <p:nvSpPr>
          <p:cNvPr id="7" name="Rectángulo 6"/>
          <p:cNvSpPr/>
          <p:nvPr/>
        </p:nvSpPr>
        <p:spPr>
          <a:xfrm>
            <a:off x="6156101" y="2852033"/>
            <a:ext cx="2240924" cy="78561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RECOMENDACIÓN DE LOS EXPENDEDORES</a:t>
            </a:r>
            <a:endParaRPr lang="es-EC" dirty="0"/>
          </a:p>
        </p:txBody>
      </p:sp>
      <p:sp>
        <p:nvSpPr>
          <p:cNvPr id="8" name="Rectángulo 7"/>
          <p:cNvSpPr/>
          <p:nvPr/>
        </p:nvSpPr>
        <p:spPr>
          <a:xfrm>
            <a:off x="6156101" y="3890390"/>
            <a:ext cx="2240924" cy="126115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COMPARACIÓN DE LA RESISTENCIA NOMINAL DEL ELECTRODO </a:t>
            </a:r>
            <a:endParaRPr lang="es-EC" dirty="0"/>
          </a:p>
        </p:txBody>
      </p:sp>
      <p:sp>
        <p:nvSpPr>
          <p:cNvPr id="9" name="Rectángulo 8"/>
          <p:cNvSpPr/>
          <p:nvPr/>
        </p:nvSpPr>
        <p:spPr>
          <a:xfrm>
            <a:off x="403270" y="2852033"/>
            <a:ext cx="2009104" cy="103835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ES" dirty="0" smtClean="0"/>
              <a:t>RECOMENDACIÓN DE LOS FABRICANTES</a:t>
            </a:r>
            <a:endParaRPr lang="es-EC" dirty="0"/>
          </a:p>
        </p:txBody>
      </p:sp>
      <p:cxnSp>
        <p:nvCxnSpPr>
          <p:cNvPr id="11" name="Conector recto de flecha 10"/>
          <p:cNvCxnSpPr>
            <a:stCxn id="4" idx="1"/>
            <a:endCxn id="9" idx="3"/>
          </p:cNvCxnSpPr>
          <p:nvPr/>
        </p:nvCxnSpPr>
        <p:spPr>
          <a:xfrm flipH="1">
            <a:off x="2412374" y="3371211"/>
            <a:ext cx="8673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4" idx="3"/>
            <a:endCxn id="5" idx="1"/>
          </p:cNvCxnSpPr>
          <p:nvPr/>
        </p:nvCxnSpPr>
        <p:spPr>
          <a:xfrm flipV="1">
            <a:off x="5288789" y="2206482"/>
            <a:ext cx="983222" cy="116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4" idx="3"/>
            <a:endCxn id="7" idx="1"/>
          </p:cNvCxnSpPr>
          <p:nvPr/>
        </p:nvCxnSpPr>
        <p:spPr>
          <a:xfrm flipV="1">
            <a:off x="5288789" y="3244839"/>
            <a:ext cx="867312" cy="126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4" idx="3"/>
            <a:endCxn id="8" idx="1"/>
          </p:cNvCxnSpPr>
          <p:nvPr/>
        </p:nvCxnSpPr>
        <p:spPr>
          <a:xfrm>
            <a:off x="5288789" y="3371211"/>
            <a:ext cx="867312" cy="1149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Multiplicar 17"/>
          <p:cNvSpPr/>
          <p:nvPr/>
        </p:nvSpPr>
        <p:spPr>
          <a:xfrm>
            <a:off x="6718444" y="855289"/>
            <a:ext cx="1116237" cy="989501"/>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664" y="1669126"/>
            <a:ext cx="1176714" cy="1146543"/>
          </a:xfrm>
          <a:prstGeom prst="rect">
            <a:avLst/>
          </a:prstGeom>
        </p:spPr>
      </p:pic>
    </p:spTree>
    <p:extLst>
      <p:ext uri="{BB962C8B-B14F-4D97-AF65-F5344CB8AC3E}">
        <p14:creationId xmlns:p14="http://schemas.microsoft.com/office/powerpoint/2010/main" val="39187660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85611"/>
            <a:ext cx="8618382" cy="5280338"/>
          </a:xfrm>
        </p:spPr>
        <p:txBody>
          <a:bodyPr>
            <a:normAutofit fontScale="85000" lnSpcReduction="10000"/>
          </a:bodyPr>
          <a:lstStyle/>
          <a:p>
            <a:pPr lvl="0" algn="just"/>
            <a:r>
              <a:rPr lang="es-EC" dirty="0"/>
              <a:t>Se diseñó el procedimiento de soldadura en base al Código </a:t>
            </a:r>
            <a:r>
              <a:rPr lang="es-EC" dirty="0" err="1"/>
              <a:t>AWS</a:t>
            </a:r>
            <a:r>
              <a:rPr lang="es-EC" dirty="0"/>
              <a:t> D1.1 en cuanto a proceso precalificado, material base, espesor de material base y clasificación de los consumibles utilizados, además de las características dimensionales de los dos tipos de uniones utilizadas (</a:t>
            </a:r>
            <a:r>
              <a:rPr lang="es-EC" dirty="0" err="1"/>
              <a:t>PJP</a:t>
            </a:r>
            <a:r>
              <a:rPr lang="es-EC" dirty="0"/>
              <a:t> y </a:t>
            </a:r>
            <a:r>
              <a:rPr lang="es-EC" dirty="0" err="1"/>
              <a:t>CJP</a:t>
            </a:r>
            <a:r>
              <a:rPr lang="es-EC" dirty="0"/>
              <a:t>). Las soldaduras de todas las uniones fueron registradas y guiadas por Especificaciones de Procedimiento de Soldadura (</a:t>
            </a:r>
            <a:r>
              <a:rPr lang="es-EC" dirty="0" err="1"/>
              <a:t>WPS</a:t>
            </a:r>
            <a:r>
              <a:rPr lang="es-EC" dirty="0"/>
              <a:t>) obtenidas del anexo N del Código </a:t>
            </a:r>
            <a:r>
              <a:rPr lang="es-EC" dirty="0" err="1"/>
              <a:t>AWS</a:t>
            </a:r>
            <a:r>
              <a:rPr lang="es-EC" dirty="0"/>
              <a:t> D1.1</a:t>
            </a:r>
            <a:r>
              <a:rPr lang="es-EC" dirty="0" smtClean="0"/>
              <a:t>.</a:t>
            </a:r>
          </a:p>
          <a:p>
            <a:pPr marL="0" lvl="0" indent="0" algn="just">
              <a:buNone/>
            </a:pPr>
            <a:endParaRPr lang="es-EC" dirty="0"/>
          </a:p>
          <a:p>
            <a:pPr lvl="0" algn="just"/>
            <a:r>
              <a:rPr lang="es-EC" dirty="0"/>
              <a:t>Se determinó la productividad, rendimiento, factor de operación, eficiencia de deposición, costo del kilogramo de metal depositado y número de electrodos utilizados por metro soldado para cordones de raíz y de relleno tomando en cuenta rangos de amperajes recomendados con corriente continua polaridad positiva. Adicionalmente se calcularon los seis indicadores antes nombrados para cordones de raíz a 85 [</a:t>
            </a:r>
            <a:r>
              <a:rPr lang="es-EC" dirty="0" err="1"/>
              <a:t>Amp</a:t>
            </a:r>
            <a:r>
              <a:rPr lang="es-EC" dirty="0"/>
              <a:t>] y de relleno a 120 [</a:t>
            </a:r>
            <a:r>
              <a:rPr lang="es-EC" dirty="0" err="1"/>
              <a:t>Amp</a:t>
            </a:r>
            <a:r>
              <a:rPr lang="es-EC" dirty="0"/>
              <a:t>] variando de tipo de corriente (DC+, DC- y AC</a:t>
            </a:r>
            <a:r>
              <a:rPr lang="es-EC" dirty="0" smtClean="0"/>
              <a:t>).</a:t>
            </a:r>
            <a:endParaRPr lang="es-EC" dirty="0"/>
          </a:p>
        </p:txBody>
      </p:sp>
    </p:spTree>
    <p:extLst>
      <p:ext uri="{BB962C8B-B14F-4D97-AF65-F5344CB8AC3E}">
        <p14:creationId xmlns:p14="http://schemas.microsoft.com/office/powerpoint/2010/main" val="2802496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34096"/>
            <a:ext cx="8618382" cy="5525038"/>
          </a:xfrm>
        </p:spPr>
        <p:txBody>
          <a:bodyPr>
            <a:normAutofit fontScale="85000" lnSpcReduction="10000"/>
          </a:bodyPr>
          <a:lstStyle/>
          <a:p>
            <a:pPr lvl="0" algn="just"/>
            <a:r>
              <a:rPr lang="es-EC" dirty="0"/>
              <a:t>Para cordones de raíz y de relleno realizados con electrodos E-6010 de todas las marcas la productividad calculada en base a costos de soldadura tiene una relación inversa con el amperaje, es decir que a amperajes bajos (75 [</a:t>
            </a:r>
            <a:r>
              <a:rPr lang="es-EC" dirty="0" err="1"/>
              <a:t>Amp</a:t>
            </a:r>
            <a:r>
              <a:rPr lang="es-EC" dirty="0"/>
              <a:t>] – 90 [</a:t>
            </a:r>
            <a:r>
              <a:rPr lang="es-EC" dirty="0" err="1"/>
              <a:t>Amp</a:t>
            </a:r>
            <a:r>
              <a:rPr lang="es-EC" dirty="0"/>
              <a:t>]) los índices de productividad son mayores. La productividad de la marca A en amperajes bajos destaca favorablemente sobre las demás marcas. </a:t>
            </a:r>
          </a:p>
          <a:p>
            <a:pPr algn="just"/>
            <a:endParaRPr lang="es-EC" dirty="0"/>
          </a:p>
          <a:p>
            <a:pPr lvl="0" algn="just"/>
            <a:r>
              <a:rPr lang="es-EC" dirty="0"/>
              <a:t>La productividad calculada en base a costos de soldadura de los electrodos E-6011 de las marcas B y D destacan favorablemente para cordones de raíz y de relleno respectivamente. Mientras que la marca C destaca desfavorablemente para todos los amperajes analizados. Los electrodos E-6011 de todas las marcas no muestran una tendencia general en cuanto a relación inversa o directa entre amperaje y productividad, lo que significa que la composición del revestimiento que cada marca aplica a sus electrodos brinda un comportamiento diferente a los amperajes analizados.</a:t>
            </a:r>
          </a:p>
          <a:p>
            <a:pPr marL="0" lvl="0" indent="0" algn="just">
              <a:buNone/>
            </a:pPr>
            <a:endParaRPr lang="es-EC" dirty="0"/>
          </a:p>
        </p:txBody>
      </p:sp>
    </p:spTree>
    <p:extLst>
      <p:ext uri="{BB962C8B-B14F-4D97-AF65-F5344CB8AC3E}">
        <p14:creationId xmlns:p14="http://schemas.microsoft.com/office/powerpoint/2010/main" val="575755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34096"/>
            <a:ext cx="8618382" cy="5525038"/>
          </a:xfrm>
        </p:spPr>
        <p:txBody>
          <a:bodyPr>
            <a:normAutofit fontScale="92500" lnSpcReduction="20000"/>
          </a:bodyPr>
          <a:lstStyle/>
          <a:p>
            <a:pPr lvl="0" algn="just"/>
            <a:r>
              <a:rPr lang="es-EC" dirty="0"/>
              <a:t>Los electrodos E-7018 de todas las marcas no muestran una tendencia general en cuanto a relación directa o inversa entre amperaje y  productividad calculada en base a costos de soldadura, la marca A y C tienen relación directa con el amperaje, contrario a las marcas B y D que tienen relación inversa. La marca C brinda la productividad más alta a 130 [</a:t>
            </a:r>
            <a:r>
              <a:rPr lang="es-EC" dirty="0" err="1"/>
              <a:t>Amp</a:t>
            </a:r>
            <a:r>
              <a:rPr lang="es-EC" dirty="0"/>
              <a:t>] y la marca A demuestra una depresión en la productividad a los 110 [</a:t>
            </a:r>
            <a:r>
              <a:rPr lang="es-EC" dirty="0" err="1"/>
              <a:t>Amp</a:t>
            </a:r>
            <a:r>
              <a:rPr lang="es-EC" dirty="0"/>
              <a:t>] lo que significa que la composición de su revestimiento afecta a la productividad del electrodo a amperajes bajos.</a:t>
            </a:r>
          </a:p>
          <a:p>
            <a:pPr marL="0" indent="0" algn="just">
              <a:buNone/>
            </a:pPr>
            <a:endParaRPr lang="es-EC" dirty="0"/>
          </a:p>
          <a:p>
            <a:pPr lvl="0" algn="just"/>
            <a:r>
              <a:rPr lang="es-EC" dirty="0"/>
              <a:t>Para todos los electrodos y marcas el rendimiento tiene una relación directa con el amperaje utilizado. El mayor rendimiento para electrodos E-6010 la tiene la marca B a 120 [</a:t>
            </a:r>
            <a:r>
              <a:rPr lang="es-EC" dirty="0" err="1"/>
              <a:t>Amp</a:t>
            </a:r>
            <a:r>
              <a:rPr lang="es-EC" dirty="0"/>
              <a:t>], para electrodos E-6011 la marca D a 120 [</a:t>
            </a:r>
            <a:r>
              <a:rPr lang="es-EC" dirty="0" err="1"/>
              <a:t>Amp</a:t>
            </a:r>
            <a:r>
              <a:rPr lang="es-EC" dirty="0"/>
              <a:t>] muy seguida de la marca B a 105 [</a:t>
            </a:r>
            <a:r>
              <a:rPr lang="es-EC" dirty="0" err="1"/>
              <a:t>Amp</a:t>
            </a:r>
            <a:r>
              <a:rPr lang="es-EC" dirty="0"/>
              <a:t>] y para electrodos E-7018 la marca C supera a las otras marcas en 110 [</a:t>
            </a:r>
            <a:r>
              <a:rPr lang="es-EC" dirty="0" err="1"/>
              <a:t>Amp</a:t>
            </a:r>
            <a:r>
              <a:rPr lang="es-EC" dirty="0"/>
              <a:t>] a 130 [</a:t>
            </a:r>
            <a:r>
              <a:rPr lang="es-EC" dirty="0" err="1"/>
              <a:t>Amp</a:t>
            </a:r>
            <a:r>
              <a:rPr lang="es-EC" dirty="0"/>
              <a:t>].</a:t>
            </a:r>
          </a:p>
          <a:p>
            <a:pPr marL="0" lvl="0" indent="0" algn="just">
              <a:buNone/>
            </a:pPr>
            <a:endParaRPr lang="es-EC" dirty="0"/>
          </a:p>
        </p:txBody>
      </p:sp>
    </p:spTree>
    <p:extLst>
      <p:ext uri="{BB962C8B-B14F-4D97-AF65-F5344CB8AC3E}">
        <p14:creationId xmlns:p14="http://schemas.microsoft.com/office/powerpoint/2010/main" val="722775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34095"/>
            <a:ext cx="8618382" cy="5589432"/>
          </a:xfrm>
        </p:spPr>
        <p:txBody>
          <a:bodyPr>
            <a:noAutofit/>
          </a:bodyPr>
          <a:lstStyle/>
          <a:p>
            <a:pPr lvl="0" algn="just"/>
            <a:r>
              <a:rPr lang="es-EC" sz="2000" dirty="0" smtClean="0"/>
              <a:t>Para electrodos E-6011 la marca A es la única que demuestra una regularidad en cuanto a la eficiencia de deposición para todos los amperajes, lo que significa que este es un electrodo tiene una tasa de deposición fija independientemente del amperaje utilizado. La marca C demuestra una escaza eficiencia de deposición para todos los amperajes analizados. Para electrodos E-7018 la eficiencia de deposición más notable a 110 [</a:t>
            </a:r>
            <a:r>
              <a:rPr lang="es-EC" sz="2000" dirty="0" err="1" smtClean="0"/>
              <a:t>Amp</a:t>
            </a:r>
            <a:r>
              <a:rPr lang="es-EC" sz="2000" dirty="0" smtClean="0"/>
              <a:t>] demuestra la marca D y a 130 [</a:t>
            </a:r>
            <a:r>
              <a:rPr lang="es-EC" sz="2000" dirty="0" err="1" smtClean="0"/>
              <a:t>Amp</a:t>
            </a:r>
            <a:r>
              <a:rPr lang="es-EC" sz="2000" dirty="0" smtClean="0"/>
              <a:t>] la marca A.</a:t>
            </a:r>
          </a:p>
          <a:p>
            <a:pPr marL="0" indent="0" algn="just">
              <a:buNone/>
            </a:pPr>
            <a:endParaRPr lang="es-EC" sz="2000" dirty="0" smtClean="0"/>
          </a:p>
          <a:p>
            <a:pPr lvl="0" algn="just"/>
            <a:r>
              <a:rPr lang="es-EC" sz="2000" dirty="0" smtClean="0"/>
              <a:t>El electrodo E-6010 de la marca A demuestra tener mejores características de productividad calculada en base a costos de soldadura que las demás marcas a amperajes bajos (75 [</a:t>
            </a:r>
            <a:r>
              <a:rPr lang="es-EC" sz="2000" dirty="0" err="1" smtClean="0"/>
              <a:t>Amp</a:t>
            </a:r>
            <a:r>
              <a:rPr lang="es-EC" sz="2000" dirty="0" smtClean="0"/>
              <a:t>] a 90 [</a:t>
            </a:r>
            <a:r>
              <a:rPr lang="es-EC" sz="2000" dirty="0" err="1" smtClean="0"/>
              <a:t>Amp</a:t>
            </a:r>
            <a:r>
              <a:rPr lang="es-EC" sz="2000" dirty="0" smtClean="0"/>
              <a:t>]).</a:t>
            </a:r>
          </a:p>
          <a:p>
            <a:pPr marL="0" indent="0" algn="just">
              <a:buNone/>
            </a:pPr>
            <a:endParaRPr lang="es-EC" sz="2000" dirty="0" smtClean="0"/>
          </a:p>
          <a:p>
            <a:pPr lvl="0" algn="just"/>
            <a:r>
              <a:rPr lang="es-EC" sz="2000" dirty="0" smtClean="0"/>
              <a:t>El electrodo E-6011 de la marca C demuestra los menores valores de los indicadores para todos los amperajes analizados. La composición de su revestimiento perjudica la productividad del electrodo. El electrodo E-6011 de las marcas A y B demuestran las mejores características de productividad para todos los amperajes analizados</a:t>
            </a:r>
            <a:r>
              <a:rPr lang="es-EC" sz="2100" dirty="0" smtClean="0"/>
              <a:t>. </a:t>
            </a:r>
            <a:endParaRPr lang="es-EC" sz="2100" dirty="0"/>
          </a:p>
        </p:txBody>
      </p:sp>
    </p:spTree>
    <p:extLst>
      <p:ext uri="{BB962C8B-B14F-4D97-AF65-F5344CB8AC3E}">
        <p14:creationId xmlns:p14="http://schemas.microsoft.com/office/powerpoint/2010/main" val="3870244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34095"/>
            <a:ext cx="8618382" cy="5589432"/>
          </a:xfrm>
        </p:spPr>
        <p:txBody>
          <a:bodyPr>
            <a:noAutofit/>
          </a:bodyPr>
          <a:lstStyle/>
          <a:p>
            <a:pPr lvl="0" algn="just"/>
            <a:r>
              <a:rPr lang="es-EC" sz="1950" dirty="0"/>
              <a:t>Los electrodos E-7018 de las marcas A y C demuestran ser los de mejores características de productividad</a:t>
            </a:r>
            <a:r>
              <a:rPr lang="es-EC" sz="1950" dirty="0" smtClean="0"/>
              <a:t>.</a:t>
            </a:r>
            <a:endParaRPr lang="es-EC" sz="1950" dirty="0"/>
          </a:p>
          <a:p>
            <a:pPr lvl="0" algn="just"/>
            <a:r>
              <a:rPr lang="es-EC" sz="1950" dirty="0"/>
              <a:t>Para pases de raíz con electrodos E-6011 las características de productividad más beneficiosas se dan al soldar con corriente alterna y para pases de relleno con E-7018 con corriente directa polaridad positiva</a:t>
            </a:r>
            <a:r>
              <a:rPr lang="es-EC" sz="1950" dirty="0" smtClean="0"/>
              <a:t>.</a:t>
            </a:r>
            <a:endParaRPr lang="es-EC" sz="1950" dirty="0"/>
          </a:p>
          <a:p>
            <a:pPr lvl="0" algn="just"/>
            <a:r>
              <a:rPr lang="es-EC" sz="1950" dirty="0"/>
              <a:t>Los cordones de relleno realizados a 130 [</a:t>
            </a:r>
            <a:r>
              <a:rPr lang="es-EC" sz="1950" dirty="0" err="1"/>
              <a:t>Amp</a:t>
            </a:r>
            <a:r>
              <a:rPr lang="es-EC" sz="1950" dirty="0"/>
              <a:t>] con E-7018 con corriente continua polaridad negativa presentan gran cantidad de picaduras en el cordón de soldadura por lo que no se recomienda esta combinación de electrodo y variables. </a:t>
            </a:r>
            <a:endParaRPr lang="es-EC" sz="1950" dirty="0" smtClean="0"/>
          </a:p>
          <a:p>
            <a:pPr algn="just"/>
            <a:r>
              <a:rPr lang="es-EC" sz="1950" dirty="0"/>
              <a:t>Los índices globales de rendimiento y eficiencia de deposición se asemejan a los datos bibliográficos. Para un rango de amperajes desde 75 [</a:t>
            </a:r>
            <a:r>
              <a:rPr lang="es-EC" sz="1950" dirty="0" err="1"/>
              <a:t>Amp</a:t>
            </a:r>
            <a:r>
              <a:rPr lang="es-EC" sz="1950" dirty="0"/>
              <a:t>] a 120 [</a:t>
            </a:r>
            <a:r>
              <a:rPr lang="es-EC" sz="1950" dirty="0" err="1"/>
              <a:t>Amp</a:t>
            </a:r>
            <a:r>
              <a:rPr lang="es-EC" sz="1950" dirty="0"/>
              <a:t>] el rendimiento calculado es de 0.9 [Kg/h], el rendimiento de bibliografía para el mismo rango de amperajes va desde 0.6 [Kg/h a 1.2 [Kg/h]. La eficiencia de deposición global calculada es de 60.7 [%] y la eficiencia de deposición bibliográfica es de 60 [%] a 70 [%]. El factor de operación global calculado es de 59.7 [%] y el de bibliografía va desde 5 [%] a 30 [%], esto se debe a que la limpieza de la escoria de las soldaduras se realizaron con el método del grateado lo que disminuye tiempos muertos de soldadura. </a:t>
            </a:r>
          </a:p>
          <a:p>
            <a:pPr lvl="0" algn="just"/>
            <a:endParaRPr lang="es-EC" sz="2000" dirty="0"/>
          </a:p>
        </p:txBody>
      </p:sp>
    </p:spTree>
    <p:extLst>
      <p:ext uri="{BB962C8B-B14F-4D97-AF65-F5344CB8AC3E}">
        <p14:creationId xmlns:p14="http://schemas.microsoft.com/office/powerpoint/2010/main" val="221177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Conclusiones </a:t>
            </a:r>
            <a:endParaRPr lang="es-EC" dirty="0"/>
          </a:p>
        </p:txBody>
      </p:sp>
      <p:sp>
        <p:nvSpPr>
          <p:cNvPr id="3" name="Marcador de contenido 2"/>
          <p:cNvSpPr>
            <a:spLocks noGrp="1"/>
          </p:cNvSpPr>
          <p:nvPr>
            <p:ph idx="1"/>
          </p:nvPr>
        </p:nvSpPr>
        <p:spPr>
          <a:xfrm>
            <a:off x="268041" y="734095"/>
            <a:ext cx="8618382" cy="5589432"/>
          </a:xfrm>
        </p:spPr>
        <p:txBody>
          <a:bodyPr>
            <a:noAutofit/>
          </a:bodyPr>
          <a:lstStyle/>
          <a:p>
            <a:pPr lvl="0" algn="just"/>
            <a:r>
              <a:rPr lang="es-EC" sz="2400" dirty="0"/>
              <a:t>Para un rango de 75 [</a:t>
            </a:r>
            <a:r>
              <a:rPr lang="es-EC" sz="2400" dirty="0" err="1"/>
              <a:t>Amp</a:t>
            </a:r>
            <a:r>
              <a:rPr lang="es-EC" sz="2400" dirty="0"/>
              <a:t>] a 120 [</a:t>
            </a:r>
            <a:r>
              <a:rPr lang="es-EC" sz="2400" dirty="0" err="1"/>
              <a:t>Amp</a:t>
            </a:r>
            <a:r>
              <a:rPr lang="es-EC" sz="2400" dirty="0"/>
              <a:t>] el rendimiento global calculado de los electrodos E-6011 es 0.88 [Kg/h] y es ligeramente mayor al rendimiento global de los electrodos E-6010 con 0.87 [Kg/h] concordando con la bibliografía. El electrodo E-7018 con un rendimiento global de 0.98 [Kg/h] para rangos 110 [</a:t>
            </a:r>
            <a:r>
              <a:rPr lang="es-EC" sz="2400" dirty="0" err="1"/>
              <a:t>Amp</a:t>
            </a:r>
            <a:r>
              <a:rPr lang="es-EC" sz="2400" dirty="0"/>
              <a:t>] a 130 [</a:t>
            </a:r>
            <a:r>
              <a:rPr lang="es-EC" sz="2400" dirty="0" err="1"/>
              <a:t>Amp</a:t>
            </a:r>
            <a:r>
              <a:rPr lang="es-EC" sz="2400" dirty="0"/>
              <a:t>] se ratifica como un electrodo de gran rendimiento.</a:t>
            </a:r>
          </a:p>
          <a:p>
            <a:pPr marL="0" indent="0" algn="just">
              <a:buNone/>
            </a:pPr>
            <a:endParaRPr lang="es-EC" sz="2400" dirty="0"/>
          </a:p>
          <a:p>
            <a:pPr lvl="0" algn="just"/>
            <a:r>
              <a:rPr lang="es-EC" sz="2400" dirty="0"/>
              <a:t>Se elaboró un manual de usuario basado en la marca A que posee valores de los indicadores que pueden ser de utilidad para el cálculo de costos. El manual contiene tablas y graficas de las tendencias de los índices de productividad, rendimiento, costo de 1 Kg de metal depositado y el número de electrodos utilizados por metro que podrían ayudar a los usuarios de taller y calculistas de costos de soldadura a tomar una mejor decisión en cuanto al electrodo y al amperaje utilizado.</a:t>
            </a:r>
          </a:p>
          <a:p>
            <a:r>
              <a:rPr lang="es-EC" sz="2400" dirty="0"/>
              <a:t> </a:t>
            </a:r>
          </a:p>
        </p:txBody>
      </p:sp>
    </p:spTree>
    <p:extLst>
      <p:ext uri="{BB962C8B-B14F-4D97-AF65-F5344CB8AC3E}">
        <p14:creationId xmlns:p14="http://schemas.microsoft.com/office/powerpoint/2010/main" val="36444827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8041" y="0"/>
            <a:ext cx="7886700" cy="639426"/>
          </a:xfrm>
        </p:spPr>
        <p:txBody>
          <a:bodyPr>
            <a:normAutofit fontScale="90000"/>
          </a:bodyPr>
          <a:lstStyle/>
          <a:p>
            <a:r>
              <a:rPr lang="es-ES" dirty="0" smtClean="0"/>
              <a:t>Recomendaciones</a:t>
            </a:r>
            <a:endParaRPr lang="es-EC" dirty="0"/>
          </a:p>
        </p:txBody>
      </p:sp>
      <p:sp>
        <p:nvSpPr>
          <p:cNvPr id="3" name="Marcador de contenido 2"/>
          <p:cNvSpPr>
            <a:spLocks noGrp="1"/>
          </p:cNvSpPr>
          <p:nvPr>
            <p:ph idx="1"/>
          </p:nvPr>
        </p:nvSpPr>
        <p:spPr>
          <a:xfrm>
            <a:off x="152132" y="772731"/>
            <a:ext cx="8618382" cy="5589432"/>
          </a:xfrm>
        </p:spPr>
        <p:txBody>
          <a:bodyPr>
            <a:noAutofit/>
          </a:bodyPr>
          <a:lstStyle/>
          <a:p>
            <a:pPr lvl="0" algn="just"/>
            <a:r>
              <a:rPr lang="es-EC" sz="2350" dirty="0" smtClean="0"/>
              <a:t>El número de posibilidades de distintos procedimientos que nacen de las variaciones de marca de electrodo, valores de amperaje, tipo de corriente y geometría de la unión es muy grande por lo que para próximos estudios se recomienda delimitar el alcance para de esta forma recortar el rango de posibilidades y así tener un análisis más enfocado a variaciones determinadas. </a:t>
            </a:r>
          </a:p>
          <a:p>
            <a:pPr lvl="0" algn="just"/>
            <a:r>
              <a:rPr lang="es-EC" sz="2350" dirty="0" smtClean="0"/>
              <a:t>Al ser el método SMAW netamente manual se recomienda dar un seguimiento minucioso a la técnica utilizada por el soldador mediante soldaduras de práctica en probetas similares antes de comenzar con el procedimiento real para que el material de aporte se deposite de la manera más homogénea para todos los ensayos. </a:t>
            </a:r>
          </a:p>
          <a:p>
            <a:pPr lvl="0" algn="just"/>
            <a:r>
              <a:rPr lang="es-EC" sz="2350" dirty="0" smtClean="0"/>
              <a:t>Como complemento a este estudio se recomienda realizar un análisis de comportamiento mecánico mediante ensayos destructivos para relacionar la productividad con el comportamiento mecánico de los electrodos.</a:t>
            </a:r>
            <a:endParaRPr lang="es-EC" sz="2350" dirty="0"/>
          </a:p>
        </p:txBody>
      </p:sp>
    </p:spTree>
    <p:extLst>
      <p:ext uri="{BB962C8B-B14F-4D97-AF65-F5344CB8AC3E}">
        <p14:creationId xmlns:p14="http://schemas.microsoft.com/office/powerpoint/2010/main" val="2638742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JUSTIFICACIÓN</a:t>
            </a:r>
            <a:endParaRPr lang="es-EC" dirty="0"/>
          </a:p>
        </p:txBody>
      </p:sp>
      <p:sp>
        <p:nvSpPr>
          <p:cNvPr id="3" name="Marcador de contenido 2"/>
          <p:cNvSpPr>
            <a:spLocks noGrp="1"/>
          </p:cNvSpPr>
          <p:nvPr>
            <p:ph idx="1"/>
          </p:nvPr>
        </p:nvSpPr>
        <p:spPr>
          <a:xfrm>
            <a:off x="628650" y="1690689"/>
            <a:ext cx="7886700" cy="4351338"/>
          </a:xfrm>
        </p:spPr>
        <p:txBody>
          <a:bodyPr anchor="ctr"/>
          <a:lstStyle/>
          <a:p>
            <a:pPr algn="just"/>
            <a:r>
              <a:rPr lang="es-EC" dirty="0"/>
              <a:t>Para usuarios que comúnmente consumen estos tres tipos de electrodos poseer una referencia de valores que indiquen la productividad y rendimiento del electrodo sería de gran utilidad al momento de realizar cualquier tipo de compra o al tomar una decisión en cuanto a los electrodos que se usarán en algún proyecto determinado.</a:t>
            </a:r>
          </a:p>
          <a:p>
            <a:pPr marL="0" indent="0">
              <a:buNone/>
            </a:pPr>
            <a:endParaRPr lang="es-EC" dirty="0"/>
          </a:p>
        </p:txBody>
      </p:sp>
    </p:spTree>
    <p:extLst>
      <p:ext uri="{BB962C8B-B14F-4D97-AF65-F5344CB8AC3E}">
        <p14:creationId xmlns:p14="http://schemas.microsoft.com/office/powerpoint/2010/main" val="3516450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ALCANCE</a:t>
            </a:r>
            <a:endParaRPr lang="es-EC" dirty="0"/>
          </a:p>
        </p:txBody>
      </p:sp>
      <p:sp>
        <p:nvSpPr>
          <p:cNvPr id="3" name="Marcador de contenido 2"/>
          <p:cNvSpPr>
            <a:spLocks noGrp="1"/>
          </p:cNvSpPr>
          <p:nvPr>
            <p:ph idx="1"/>
          </p:nvPr>
        </p:nvSpPr>
        <p:spPr>
          <a:xfrm>
            <a:off x="628650" y="1532587"/>
            <a:ext cx="7886700" cy="4250028"/>
          </a:xfrm>
        </p:spPr>
        <p:txBody>
          <a:bodyPr>
            <a:normAutofit lnSpcReduction="10000"/>
          </a:bodyPr>
          <a:lstStyle/>
          <a:p>
            <a:pPr algn="just"/>
            <a:r>
              <a:rPr lang="es-EC" dirty="0"/>
              <a:t>C</a:t>
            </a:r>
            <a:r>
              <a:rPr lang="es-EC" dirty="0" smtClean="0"/>
              <a:t>omparación </a:t>
            </a:r>
            <a:r>
              <a:rPr lang="es-EC" dirty="0"/>
              <a:t>de los índices de productividad, </a:t>
            </a:r>
            <a:r>
              <a:rPr lang="es-EC" dirty="0" smtClean="0"/>
              <a:t>rendimiento que </a:t>
            </a:r>
            <a:r>
              <a:rPr lang="es-EC" dirty="0"/>
              <a:t>presenten los electrodos revestidos: E-6011, E-6010 y E-7018 de 1/8’’ manufacturados por 4 distintos fabricantes y obtenidos mediante la variación del amperaje y tipo de corriente</a:t>
            </a:r>
            <a:r>
              <a:rPr lang="es-EC" dirty="0" smtClean="0"/>
              <a:t>.</a:t>
            </a:r>
          </a:p>
          <a:p>
            <a:pPr marL="0" indent="0" algn="just">
              <a:buNone/>
            </a:pPr>
            <a:endParaRPr lang="es-EC" dirty="0" smtClean="0"/>
          </a:p>
          <a:p>
            <a:pPr algn="just"/>
            <a:r>
              <a:rPr lang="es-EC" dirty="0" smtClean="0"/>
              <a:t>Elaboración de un </a:t>
            </a:r>
            <a:r>
              <a:rPr lang="es-EC" dirty="0"/>
              <a:t>práctico manual para el usuario que </a:t>
            </a:r>
            <a:r>
              <a:rPr lang="es-EC" dirty="0" smtClean="0"/>
              <a:t>contenga </a:t>
            </a:r>
            <a:r>
              <a:rPr lang="es-EC" dirty="0"/>
              <a:t>valores y graficas del comportamiento de los tres electrodos según los valores de amperaje determinados.</a:t>
            </a:r>
          </a:p>
        </p:txBody>
      </p:sp>
    </p:spTree>
    <p:extLst>
      <p:ext uri="{BB962C8B-B14F-4D97-AF65-F5344CB8AC3E}">
        <p14:creationId xmlns:p14="http://schemas.microsoft.com/office/powerpoint/2010/main" val="3883135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6982" y="300732"/>
            <a:ext cx="7886700" cy="1325563"/>
          </a:xfrm>
        </p:spPr>
        <p:txBody>
          <a:bodyPr/>
          <a:lstStyle/>
          <a:p>
            <a:r>
              <a:rPr lang="es-ES" dirty="0" smtClean="0"/>
              <a:t>OBJETIVOS</a:t>
            </a:r>
            <a:endParaRPr lang="es-EC" dirty="0"/>
          </a:p>
        </p:txBody>
      </p:sp>
      <p:sp>
        <p:nvSpPr>
          <p:cNvPr id="3" name="Marcador de contenido 2"/>
          <p:cNvSpPr>
            <a:spLocks noGrp="1"/>
          </p:cNvSpPr>
          <p:nvPr>
            <p:ph idx="1"/>
          </p:nvPr>
        </p:nvSpPr>
        <p:spPr>
          <a:xfrm>
            <a:off x="486982" y="1300766"/>
            <a:ext cx="7886700" cy="4721650"/>
          </a:xfrm>
        </p:spPr>
        <p:txBody>
          <a:bodyPr>
            <a:normAutofit/>
          </a:bodyPr>
          <a:lstStyle/>
          <a:p>
            <a:r>
              <a:rPr lang="es-EC" sz="2600" dirty="0" smtClean="0"/>
              <a:t>Calcular </a:t>
            </a:r>
            <a:r>
              <a:rPr lang="es-EC" sz="2600" dirty="0"/>
              <a:t>el índice de productividad y el rendimiento de los electrodos para proceso SMAW: E-6011, E-6010 y E-7018 de 1/8’’ de diámetro en determinados valores de </a:t>
            </a:r>
            <a:r>
              <a:rPr lang="es-EC" sz="2600" dirty="0" smtClean="0"/>
              <a:t>amperaje</a:t>
            </a:r>
          </a:p>
          <a:p>
            <a:endParaRPr lang="es-ES" sz="2600" dirty="0"/>
          </a:p>
          <a:p>
            <a:pPr lvl="0"/>
            <a:r>
              <a:rPr lang="es-EC" sz="2600" dirty="0" smtClean="0"/>
              <a:t>Diseñar </a:t>
            </a:r>
            <a:r>
              <a:rPr lang="es-EC" sz="2600" dirty="0"/>
              <a:t>un procedimiento de soldadura para las 69 uniones planificadas que incluya: material base, consumibles y unión según la </a:t>
            </a:r>
            <a:r>
              <a:rPr lang="es-EC" sz="2600" dirty="0" err="1"/>
              <a:t>AWS</a:t>
            </a:r>
            <a:r>
              <a:rPr lang="es-EC" sz="2600" dirty="0"/>
              <a:t> D1.1</a:t>
            </a:r>
            <a:r>
              <a:rPr lang="es-EC" sz="2600" dirty="0" smtClean="0"/>
              <a:t>.</a:t>
            </a:r>
          </a:p>
          <a:p>
            <a:pPr lvl="0"/>
            <a:endParaRPr lang="es-EC" sz="2600" dirty="0" smtClean="0"/>
          </a:p>
          <a:p>
            <a:pPr lvl="0"/>
            <a:r>
              <a:rPr lang="es-ES" sz="2600" dirty="0" smtClean="0"/>
              <a:t>Comparar los índices de productividad, rendimiento y otros indicadores derivados de estos.</a:t>
            </a:r>
            <a:endParaRPr lang="es-EC" sz="2600" dirty="0"/>
          </a:p>
          <a:p>
            <a:endParaRPr lang="es-ES" dirty="0" smtClean="0"/>
          </a:p>
          <a:p>
            <a:pPr marL="0" indent="0">
              <a:buNone/>
            </a:pPr>
            <a:endParaRPr lang="es-EC" dirty="0"/>
          </a:p>
        </p:txBody>
      </p:sp>
    </p:spTree>
    <p:extLst>
      <p:ext uri="{BB962C8B-B14F-4D97-AF65-F5344CB8AC3E}">
        <p14:creationId xmlns:p14="http://schemas.microsoft.com/office/powerpoint/2010/main" val="1457334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CONSUMIBLES ANALIZADOS</a:t>
            </a:r>
            <a:endParaRPr lang="es-EC" dirty="0"/>
          </a:p>
        </p:txBody>
      </p:sp>
      <p:sp>
        <p:nvSpPr>
          <p:cNvPr id="4" name="Rectángulo redondeado 3"/>
          <p:cNvSpPr/>
          <p:nvPr/>
        </p:nvSpPr>
        <p:spPr>
          <a:xfrm>
            <a:off x="1017431" y="2266682"/>
            <a:ext cx="1803042" cy="85000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ELECTRODOS CELULÓSICOS </a:t>
            </a:r>
            <a:endParaRPr lang="es-EC" dirty="0"/>
          </a:p>
        </p:txBody>
      </p:sp>
      <p:sp>
        <p:nvSpPr>
          <p:cNvPr id="5" name="Rectángulo redondeado 4"/>
          <p:cNvSpPr/>
          <p:nvPr/>
        </p:nvSpPr>
        <p:spPr>
          <a:xfrm>
            <a:off x="1017431" y="4040410"/>
            <a:ext cx="1803042" cy="85000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ELECTRODOS BÁSICOS </a:t>
            </a:r>
            <a:endParaRPr lang="es-EC" dirty="0"/>
          </a:p>
        </p:txBody>
      </p:sp>
      <p:sp>
        <p:nvSpPr>
          <p:cNvPr id="6" name="Rectángulo redondeado 5"/>
          <p:cNvSpPr/>
          <p:nvPr/>
        </p:nvSpPr>
        <p:spPr>
          <a:xfrm>
            <a:off x="6643352" y="1753918"/>
            <a:ext cx="1122608" cy="5198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E-6010</a:t>
            </a:r>
            <a:endParaRPr lang="es-EC" dirty="0"/>
          </a:p>
        </p:txBody>
      </p:sp>
      <p:sp>
        <p:nvSpPr>
          <p:cNvPr id="7" name="Rectángulo redondeado 6"/>
          <p:cNvSpPr/>
          <p:nvPr/>
        </p:nvSpPr>
        <p:spPr>
          <a:xfrm>
            <a:off x="6643352" y="2856780"/>
            <a:ext cx="1122608" cy="5198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E-6011</a:t>
            </a:r>
            <a:endParaRPr lang="es-EC" dirty="0"/>
          </a:p>
        </p:txBody>
      </p:sp>
      <p:sp>
        <p:nvSpPr>
          <p:cNvPr id="8" name="Rectángulo redondeado 7"/>
          <p:cNvSpPr/>
          <p:nvPr/>
        </p:nvSpPr>
        <p:spPr>
          <a:xfrm>
            <a:off x="6643352" y="4205505"/>
            <a:ext cx="1122608" cy="5198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dirty="0" smtClean="0"/>
              <a:t>E-7018</a:t>
            </a:r>
            <a:endParaRPr lang="es-EC" dirty="0"/>
          </a:p>
        </p:txBody>
      </p:sp>
      <p:sp>
        <p:nvSpPr>
          <p:cNvPr id="9" name="Rectángulo redondeado 8"/>
          <p:cNvSpPr/>
          <p:nvPr/>
        </p:nvSpPr>
        <p:spPr>
          <a:xfrm>
            <a:off x="3684967" y="2136728"/>
            <a:ext cx="2093890" cy="1109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CELULOSA -</a:t>
            </a:r>
          </a:p>
          <a:p>
            <a:pPr algn="ctr"/>
            <a:r>
              <a:rPr lang="es-ES" dirty="0" smtClean="0"/>
              <a:t>ALTO PORCENTAJE DE HIDRÓGENO</a:t>
            </a:r>
            <a:endParaRPr lang="es-EC" dirty="0"/>
          </a:p>
        </p:txBody>
      </p:sp>
      <p:cxnSp>
        <p:nvCxnSpPr>
          <p:cNvPr id="11" name="Conector recto de flecha 10"/>
          <p:cNvCxnSpPr>
            <a:stCxn id="4" idx="3"/>
            <a:endCxn id="9" idx="1"/>
          </p:cNvCxnSpPr>
          <p:nvPr/>
        </p:nvCxnSpPr>
        <p:spPr>
          <a:xfrm>
            <a:off x="2820473" y="2691685"/>
            <a:ext cx="8644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9" idx="3"/>
            <a:endCxn id="6" idx="1"/>
          </p:cNvCxnSpPr>
          <p:nvPr/>
        </p:nvCxnSpPr>
        <p:spPr>
          <a:xfrm flipV="1">
            <a:off x="5778857" y="2013826"/>
            <a:ext cx="864495" cy="677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9" idx="3"/>
            <a:endCxn id="7" idx="1"/>
          </p:cNvCxnSpPr>
          <p:nvPr/>
        </p:nvCxnSpPr>
        <p:spPr>
          <a:xfrm>
            <a:off x="5778857" y="2691685"/>
            <a:ext cx="864495" cy="425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redondeado 15"/>
          <p:cNvSpPr/>
          <p:nvPr/>
        </p:nvSpPr>
        <p:spPr>
          <a:xfrm>
            <a:off x="3515932" y="3910456"/>
            <a:ext cx="2498501" cy="1109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GRAN RENDIMIENTO - </a:t>
            </a:r>
          </a:p>
          <a:p>
            <a:pPr algn="ctr"/>
            <a:r>
              <a:rPr lang="es-ES" dirty="0" smtClean="0"/>
              <a:t>BAJO PORCENTAJE DE HIDRÓGENO</a:t>
            </a:r>
            <a:endParaRPr lang="es-EC" dirty="0"/>
          </a:p>
        </p:txBody>
      </p:sp>
      <p:cxnSp>
        <p:nvCxnSpPr>
          <p:cNvPr id="18" name="Conector recto de flecha 17"/>
          <p:cNvCxnSpPr>
            <a:stCxn id="5" idx="3"/>
            <a:endCxn id="16" idx="1"/>
          </p:cNvCxnSpPr>
          <p:nvPr/>
        </p:nvCxnSpPr>
        <p:spPr>
          <a:xfrm>
            <a:off x="2820473" y="4465413"/>
            <a:ext cx="6954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16" idx="3"/>
            <a:endCxn id="8" idx="1"/>
          </p:cNvCxnSpPr>
          <p:nvPr/>
        </p:nvCxnSpPr>
        <p:spPr>
          <a:xfrm>
            <a:off x="6014433" y="4465413"/>
            <a:ext cx="6289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ángulo redondeado 20"/>
          <p:cNvSpPr/>
          <p:nvPr/>
        </p:nvSpPr>
        <p:spPr>
          <a:xfrm>
            <a:off x="6579360" y="1277461"/>
            <a:ext cx="1935990" cy="3979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Diámetro 1/8’’</a:t>
            </a:r>
            <a:endParaRPr lang="es-EC" dirty="0"/>
          </a:p>
        </p:txBody>
      </p:sp>
    </p:spTree>
    <p:extLst>
      <p:ext uri="{BB962C8B-B14F-4D97-AF65-F5344CB8AC3E}">
        <p14:creationId xmlns:p14="http://schemas.microsoft.com/office/powerpoint/2010/main" val="420110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PRODUCTIVIDAD</a:t>
            </a:r>
          </a:p>
        </p:txBody>
      </p:sp>
      <mc:AlternateContent xmlns:mc="http://schemas.openxmlformats.org/markup-compatibility/2006" xmlns:a14="http://schemas.microsoft.com/office/drawing/2010/main">
        <mc:Choice Requires="a14">
          <p:sp>
            <p:nvSpPr>
              <p:cNvPr id="4" name="Rectángulo 3"/>
              <p:cNvSpPr/>
              <p:nvPr/>
            </p:nvSpPr>
            <p:spPr>
              <a:xfrm>
                <a:off x="628650" y="1399362"/>
                <a:ext cx="6899052" cy="7070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𝑃𝑅𝑂𝐷𝑈𝐶𝑇𝐼𝑉𝐼𝐷𝐴𝐷</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𝑃𝑅𝑂𝐷𝑈𝐶𝐶𝐼</m:t>
                          </m:r>
                          <m:r>
                            <a:rPr lang="es-EC" i="0">
                              <a:latin typeface="Cambria Math" panose="02040503050406030204" pitchFamily="18" charset="0"/>
                            </a:rPr>
                            <m:t>Ó</m:t>
                          </m:r>
                          <m:r>
                            <a:rPr lang="es-EC" i="1">
                              <a:latin typeface="Cambria Math" panose="02040503050406030204" pitchFamily="18" charset="0"/>
                            </a:rPr>
                            <m:t>𝑁</m:t>
                          </m:r>
                        </m:num>
                        <m:den>
                          <m:d>
                            <m:dPr>
                              <m:begChr m:val=""/>
                              <m:ctrlPr>
                                <a:rPr lang="es-EC" i="1">
                                  <a:latin typeface="Cambria Math" panose="02040503050406030204" pitchFamily="18" charset="0"/>
                                </a:rPr>
                              </m:ctrlPr>
                            </m:dPr>
                            <m:e>
                              <m:r>
                                <a:rPr lang="es-EC" i="1">
                                  <a:latin typeface="Cambria Math" panose="02040503050406030204" pitchFamily="18" charset="0"/>
                                </a:rPr>
                                <m:t>𝐼𝑁𝑆𝑈𝑀𝑂𝑆</m:t>
                              </m:r>
                              <m:r>
                                <a:rPr lang="es-EC" i="0">
                                  <a:latin typeface="Cambria Math" panose="02040503050406030204" pitchFamily="18" charset="0"/>
                                </a:rPr>
                                <m:t> (</m:t>
                              </m:r>
                              <m:r>
                                <a:rPr lang="es-EC" i="1">
                                  <a:latin typeface="Cambria Math" panose="02040503050406030204" pitchFamily="18" charset="0"/>
                                </a:rPr>
                                <m:t>𝑅𝐸𝐶𝑈𝑅𝑆𝑂𝑆</m:t>
                              </m:r>
                              <m:r>
                                <a:rPr lang="es-EC" i="0">
                                  <a:latin typeface="Cambria Math" panose="02040503050406030204" pitchFamily="18" charset="0"/>
                                </a:rPr>
                                <m:t> </m:t>
                              </m:r>
                              <m:r>
                                <a:rPr lang="es-EC" i="1">
                                  <a:latin typeface="Cambria Math" panose="02040503050406030204" pitchFamily="18" charset="0"/>
                                </a:rPr>
                                <m:t>𝑈𝑇𝐼𝐿𝐼𝑍𝐴𝐷𝑂𝑆</m:t>
                              </m:r>
                            </m:e>
                          </m:d>
                        </m:den>
                      </m:f>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28650" y="1399362"/>
                <a:ext cx="6899052" cy="707053"/>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885422" y="2761688"/>
                <a:ext cx="7373156" cy="6109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𝑃𝑅𝑂𝐷𝑈𝐶𝑇𝐼𝑉𝐼𝐷𝐴𝐷</m:t>
                      </m:r>
                      <m:r>
                        <a:rPr lang="es-EC" i="0">
                          <a:latin typeface="Cambria Math" panose="02040503050406030204" pitchFamily="18" charset="0"/>
                        </a:rPr>
                        <m:t>=</m:t>
                      </m:r>
                      <m:f>
                        <m:fPr>
                          <m:ctrlPr>
                            <a:rPr lang="es-EC" i="1">
                              <a:latin typeface="Cambria Math" panose="02040503050406030204" pitchFamily="18" charset="0"/>
                            </a:rPr>
                          </m:ctrlPr>
                        </m:fPr>
                        <m:num>
                          <m:r>
                            <a:rPr lang="es-ES" b="0" i="1" smtClean="0">
                              <a:latin typeface="Cambria Math" panose="02040503050406030204" pitchFamily="18" charset="0"/>
                            </a:rPr>
                            <m:t>𝑅𝐸𝑆𝑈𝐿𝑇𝐴𝐷𝑂</m:t>
                          </m:r>
                          <m:r>
                            <a:rPr lang="es-ES" b="0" i="1" smtClean="0">
                              <a:latin typeface="Cambria Math" panose="02040503050406030204" pitchFamily="18" charset="0"/>
                            </a:rPr>
                            <m:t> </m:t>
                          </m:r>
                          <m:r>
                            <a:rPr lang="es-ES" b="0" i="1" smtClean="0">
                              <a:latin typeface="Cambria Math" panose="02040503050406030204" pitchFamily="18" charset="0"/>
                            </a:rPr>
                            <m:t>𝐷𝐸</m:t>
                          </m:r>
                          <m:r>
                            <a:rPr lang="es-ES" b="0" i="1" smtClean="0">
                              <a:latin typeface="Cambria Math" panose="02040503050406030204" pitchFamily="18" charset="0"/>
                            </a:rPr>
                            <m:t> </m:t>
                          </m:r>
                          <m:r>
                            <a:rPr lang="es-ES" b="0" i="1" smtClean="0">
                              <a:latin typeface="Cambria Math" panose="02040503050406030204" pitchFamily="18" charset="0"/>
                            </a:rPr>
                            <m:t>𝑈𝑁</m:t>
                          </m:r>
                          <m:r>
                            <a:rPr lang="es-ES" b="0" i="1" smtClean="0">
                              <a:latin typeface="Cambria Math" panose="02040503050406030204" pitchFamily="18" charset="0"/>
                            </a:rPr>
                            <m:t> </m:t>
                          </m:r>
                          <m:r>
                            <a:rPr lang="es-ES" b="0" i="1" smtClean="0">
                              <a:latin typeface="Cambria Math" panose="02040503050406030204" pitchFamily="18" charset="0"/>
                            </a:rPr>
                            <m:t>𝑇𝑅𝐴𝐵𝐴𝐽𝑂</m:t>
                          </m:r>
                          <m:r>
                            <a:rPr lang="es-ES" b="0" i="1" smtClean="0">
                              <a:latin typeface="Cambria Math" panose="02040503050406030204" pitchFamily="18" charset="0"/>
                            </a:rPr>
                            <m:t> </m:t>
                          </m:r>
                          <m:r>
                            <a:rPr lang="es-ES" b="0" i="1" smtClean="0">
                              <a:latin typeface="Cambria Math" panose="02040503050406030204" pitchFamily="18" charset="0"/>
                            </a:rPr>
                            <m:t>𝐷𝐸</m:t>
                          </m:r>
                          <m:r>
                            <a:rPr lang="es-ES" b="0" i="1" smtClean="0">
                              <a:latin typeface="Cambria Math" panose="02040503050406030204" pitchFamily="18" charset="0"/>
                            </a:rPr>
                            <m:t> </m:t>
                          </m:r>
                          <m:r>
                            <a:rPr lang="es-ES" b="0" i="1" smtClean="0">
                              <a:latin typeface="Cambria Math" panose="02040503050406030204" pitchFamily="18" charset="0"/>
                            </a:rPr>
                            <m:t>𝑆𝑂𝐿𝐷𝐴𝐷𝑈𝑅𝐴</m:t>
                          </m:r>
                        </m:num>
                        <m:den>
                          <m:r>
                            <a:rPr lang="es-ES" b="0" i="1" smtClean="0">
                              <a:latin typeface="Cambria Math" panose="02040503050406030204" pitchFamily="18" charset="0"/>
                            </a:rPr>
                            <m:t>𝐶𝑂𝑆𝑇𝑂𝑆</m:t>
                          </m:r>
                          <m:r>
                            <a:rPr lang="es-ES" b="0" i="1" smtClean="0">
                              <a:latin typeface="Cambria Math" panose="02040503050406030204" pitchFamily="18" charset="0"/>
                            </a:rPr>
                            <m:t> </m:t>
                          </m:r>
                          <m:r>
                            <a:rPr lang="es-ES" b="0" i="1" smtClean="0">
                              <a:latin typeface="Cambria Math" panose="02040503050406030204" pitchFamily="18" charset="0"/>
                            </a:rPr>
                            <m:t>𝐼𝑁𝑉𝑂𝐿𝑈𝐶𝑅𝐴𝐷𝑂𝑆</m:t>
                          </m:r>
                        </m:den>
                      </m:f>
                      <m:r>
                        <a:rPr lang="es-EC" i="0">
                          <a:latin typeface="Cambria Math" panose="02040503050406030204" pitchFamily="18" charset="0"/>
                        </a:rPr>
                        <m:t> </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885422" y="2761688"/>
                <a:ext cx="7373156" cy="610936"/>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79549" y="4024707"/>
                <a:ext cx="7984901" cy="15628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m:t>
                      </m:r>
                      <m:r>
                        <a:rPr lang="es-ES" b="0" i="1" smtClean="0">
                          <a:latin typeface="Cambria Math" panose="02040503050406030204" pitchFamily="18" charset="0"/>
                        </a:rPr>
                        <m:t>𝑅𝑂𝐷𝑈𝐶𝑇𝐼𝑉𝐼𝐷𝐴𝐷</m:t>
                      </m:r>
                      <m:r>
                        <a:rPr lang="es-EC" i="0">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r>
                                <a:rPr lang="es-EC" i="1">
                                  <a:latin typeface="Cambria Math" panose="02040503050406030204" pitchFamily="18" charset="0"/>
                                </a:rPr>
                                <m:t>𝑐𝑎𝑛𝑡𝑖𝑑𝑎𝑑</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𝑚𝑎𝑡𝑒𝑟𝑖𝑎𝑙</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𝑎𝑝𝑜𝑟𝑡𝑒</m:t>
                              </m:r>
                              <m:r>
                                <a:rPr lang="es-EC" i="0">
                                  <a:latin typeface="Cambria Math" panose="02040503050406030204" pitchFamily="18" charset="0"/>
                                </a:rPr>
                                <m:t> </m:t>
                              </m:r>
                              <m:r>
                                <a:rPr lang="es-EC" i="1">
                                  <a:latin typeface="Cambria Math" panose="02040503050406030204" pitchFamily="18" charset="0"/>
                                </a:rPr>
                                <m:t>𝑑𝑒𝑝𝑜𝑠𝑖𝑡𝑎𝑑𝑜</m:t>
                              </m:r>
                              <m:r>
                                <a:rPr lang="es-EC" i="0">
                                  <a:latin typeface="Cambria Math" panose="02040503050406030204" pitchFamily="18" charset="0"/>
                                </a:rPr>
                                <m:t> [</m:t>
                              </m:r>
                              <m:r>
                                <a:rPr lang="es-EC" i="1">
                                  <a:latin typeface="Cambria Math" panose="02040503050406030204" pitchFamily="18" charset="0"/>
                                </a:rPr>
                                <m:t>𝑔</m:t>
                              </m:r>
                            </m:e>
                          </m:d>
                        </m:num>
                        <m:den>
                          <m:eqArr>
                            <m:eqArrPr>
                              <m:ctrlPr>
                                <a:rPr lang="es-EC" i="1">
                                  <a:latin typeface="Cambria Math" panose="02040503050406030204" pitchFamily="18" charset="0"/>
                                </a:rPr>
                              </m:ctrlPr>
                            </m:eqArrPr>
                            <m:e>
                              <m:r>
                                <a:rPr lang="es-EC" i="0">
                                  <a:latin typeface="Cambria Math" panose="02040503050406030204" pitchFamily="18" charset="0"/>
                                </a:rPr>
                                <m:t>&amp;</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𝑚𝑎𝑛𝑜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𝑜𝑏𝑟𝑎</m:t>
                              </m:r>
                              <m:r>
                                <a:rPr lang="es-EC" i="0">
                                  <a:latin typeface="Cambria Math" panose="02040503050406030204" pitchFamily="18" charset="0"/>
                                </a:rPr>
                                <m:t> [$]+</m:t>
                              </m:r>
                            </m:e>
                            <m:e>
                              <m:r>
                                <a:rPr lang="es-EC" i="0">
                                  <a:latin typeface="Cambria Math" panose="02040503050406030204" pitchFamily="18" charset="0"/>
                                </a:rPr>
                                <m:t>&amp;</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𝑐𝑜𝑛𝑠𝑢𝑚𝑖𝑏𝑙𝑒𝑠</m:t>
                              </m:r>
                              <m:r>
                                <a:rPr lang="es-EC" i="0">
                                  <a:latin typeface="Cambria Math" panose="02040503050406030204" pitchFamily="18" charset="0"/>
                                </a:rPr>
                                <m:t> [$]+</m:t>
                              </m:r>
                            </m:e>
                            <m:e>
                              <m:r>
                                <a:rPr lang="es-EC" i="0">
                                  <a:latin typeface="Cambria Math" panose="02040503050406030204" pitchFamily="18" charset="0"/>
                                </a:rPr>
                                <m:t>&amp;</m:t>
                              </m:r>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𝑒𝑛𝑒𝑟𝑔𝑖𝑎</m:t>
                              </m:r>
                              <m:r>
                                <a:rPr lang="es-EC" i="0">
                                  <a:latin typeface="Cambria Math" panose="02040503050406030204" pitchFamily="18" charset="0"/>
                                </a:rPr>
                                <m:t> </m:t>
                              </m:r>
                              <m:r>
                                <a:rPr lang="es-EC" i="1">
                                  <a:latin typeface="Cambria Math" panose="02040503050406030204" pitchFamily="18" charset="0"/>
                                </a:rPr>
                                <m:t>𝑐𝑜𝑛𝑠𝑢𝑚𝑖𝑑𝑎</m:t>
                              </m:r>
                              <m:r>
                                <a:rPr lang="es-EC" i="0">
                                  <a:latin typeface="Cambria Math" panose="02040503050406030204" pitchFamily="18" charset="0"/>
                                </a:rPr>
                                <m:t> [$]+</m:t>
                              </m:r>
                            </m:e>
                            <m:e>
                              <m:r>
                                <a:rPr lang="es-EC" i="0">
                                  <a:latin typeface="Cambria Math" panose="02040503050406030204" pitchFamily="18" charset="0"/>
                                </a:rPr>
                                <m:t>&amp;</m:t>
                              </m:r>
                              <m:d>
                                <m:dPr>
                                  <m:begChr m:val=""/>
                                  <m:endChr m:val="]"/>
                                  <m:ctrlPr>
                                    <a:rPr lang="es-EC" i="1">
                                      <a:latin typeface="Cambria Math" panose="02040503050406030204" pitchFamily="18" charset="0"/>
                                    </a:rPr>
                                  </m:ctrlPr>
                                </m:dPr>
                                <m:e>
                                  <m:r>
                                    <a:rPr lang="es-EC" i="1">
                                      <a:latin typeface="Cambria Math" panose="02040503050406030204" pitchFamily="18" charset="0"/>
                                    </a:rPr>
                                    <m:t>𝑐𝑜𝑠𝑡𝑜</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𝑑𝑒𝑝𝑟𝑒𝑐𝑖𝑎𝑐𝑖𝑜𝑛</m:t>
                                  </m:r>
                                  <m:r>
                                    <a:rPr lang="es-EC" i="0">
                                      <a:latin typeface="Cambria Math" panose="02040503050406030204" pitchFamily="18" charset="0"/>
                                    </a:rPr>
                                    <m:t> </m:t>
                                  </m:r>
                                  <m:r>
                                    <a:rPr lang="es-EC" i="1">
                                      <a:latin typeface="Cambria Math" panose="02040503050406030204" pitchFamily="18" charset="0"/>
                                    </a:rPr>
                                    <m:t>𝑑𝑒𝑙</m:t>
                                  </m:r>
                                  <m:r>
                                    <a:rPr lang="es-EC" i="0">
                                      <a:latin typeface="Cambria Math" panose="02040503050406030204" pitchFamily="18" charset="0"/>
                                    </a:rPr>
                                    <m:t> </m:t>
                                  </m:r>
                                  <m:r>
                                    <a:rPr lang="es-EC" i="1">
                                      <a:latin typeface="Cambria Math" panose="02040503050406030204" pitchFamily="18" charset="0"/>
                                    </a:rPr>
                                    <m:t>𝑒𝑞𝑢𝑖𝑝𝑜</m:t>
                                  </m:r>
                                  <m:r>
                                    <a:rPr lang="es-EC" i="0">
                                      <a:latin typeface="Cambria Math" panose="02040503050406030204" pitchFamily="18" charset="0"/>
                                    </a:rPr>
                                    <m:t> [$</m:t>
                                  </m:r>
                                </m:e>
                              </m:d>
                            </m:e>
                          </m:eqArr>
                        </m:den>
                      </m:f>
                      <m:r>
                        <a:rPr lang="es-EC" i="0">
                          <a:latin typeface="Cambria Math" panose="02040503050406030204" pitchFamily="18" charset="0"/>
                        </a:rPr>
                        <m:t> </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79549" y="4024707"/>
                <a:ext cx="7984901" cy="1562864"/>
              </a:xfrm>
              <a:prstGeom prst="rect">
                <a:avLst/>
              </a:prstGeom>
              <a:blipFill rotWithShape="0">
                <a:blip r:embed="rId4"/>
                <a:stretch>
                  <a:fillRect/>
                </a:stretch>
              </a:blipFill>
            </p:spPr>
            <p:txBody>
              <a:bodyPr/>
              <a:lstStyle/>
              <a:p>
                <a:r>
                  <a:rPr lang="es-EC">
                    <a:noFill/>
                  </a:rPr>
                  <a:t> </a:t>
                </a:r>
              </a:p>
            </p:txBody>
          </p:sp>
        </mc:Fallback>
      </mc:AlternateContent>
      <p:sp>
        <p:nvSpPr>
          <p:cNvPr id="7" name="Flecha abajo 6"/>
          <p:cNvSpPr/>
          <p:nvPr/>
        </p:nvSpPr>
        <p:spPr>
          <a:xfrm>
            <a:off x="1944710" y="2104820"/>
            <a:ext cx="270456" cy="65527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
        <p:nvSpPr>
          <p:cNvPr id="8" name="Flecha abajo 7"/>
          <p:cNvSpPr/>
          <p:nvPr/>
        </p:nvSpPr>
        <p:spPr>
          <a:xfrm>
            <a:off x="1944710" y="3371029"/>
            <a:ext cx="270456" cy="65527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14421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931</TotalTime>
  <Words>2554</Words>
  <Application>Microsoft Office PowerPoint</Application>
  <PresentationFormat>Presentación en pantalla (4:3)</PresentationFormat>
  <Paragraphs>428</Paragraphs>
  <Slides>46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Calibri</vt:lpstr>
      <vt:lpstr>Calibri Light</vt:lpstr>
      <vt:lpstr>Cambria Math</vt:lpstr>
      <vt:lpstr>Times New Roman</vt:lpstr>
      <vt:lpstr>Tema de Office</vt:lpstr>
      <vt:lpstr>Presentación de PowerPoint</vt:lpstr>
      <vt:lpstr>ANTECEDENTES</vt:lpstr>
      <vt:lpstr>CONSUMIBLES – Proceso SMAW</vt:lpstr>
      <vt:lpstr>PROBLEMA </vt:lpstr>
      <vt:lpstr>JUSTIFICACIÓN</vt:lpstr>
      <vt:lpstr>ALCANCE</vt:lpstr>
      <vt:lpstr>OBJETIVOS</vt:lpstr>
      <vt:lpstr>CONSUMIBLES ANALIZADOS</vt:lpstr>
      <vt:lpstr>PRODUCTIVIDAD</vt:lpstr>
      <vt:lpstr>Costos de la Productividad</vt:lpstr>
      <vt:lpstr>Costos de la Productividad</vt:lpstr>
      <vt:lpstr>OTROS INDICADORES </vt:lpstr>
      <vt:lpstr>Presentación de PowerPoint</vt:lpstr>
      <vt:lpstr>DISEÑO EXPERIMENTAL</vt:lpstr>
      <vt:lpstr>UNIONES PJP(PENETRACIÓN PARCIAL)</vt:lpstr>
      <vt:lpstr>UNIONES CJP(PENETRACIÓN COMPLETA)</vt:lpstr>
      <vt:lpstr>DISEÑO DE UNIONES</vt:lpstr>
      <vt:lpstr>CONTROL DEL PROCEDIMIENTO </vt:lpstr>
      <vt:lpstr>ELEMENTOS DEL PROCEDIMIENTO</vt:lpstr>
      <vt:lpstr>ELEMENTOS DEL PROCEDIMIENTO</vt:lpstr>
      <vt:lpstr>DATOS TOMADOS EN EL EXPERIMENTO</vt:lpstr>
      <vt:lpstr>Presentación de PowerPoint</vt:lpstr>
      <vt:lpstr>Cálculo de la Productividad </vt:lpstr>
      <vt:lpstr>Presentación de PowerPoint</vt:lpstr>
      <vt:lpstr>ANÁLISIS DE RESULTADOS </vt:lpstr>
      <vt:lpstr>E-6010</vt:lpstr>
      <vt:lpstr>E-6011</vt:lpstr>
      <vt:lpstr>E-7018</vt:lpstr>
      <vt:lpstr>E-6010</vt:lpstr>
      <vt:lpstr>E-6011</vt:lpstr>
      <vt:lpstr>E-7018</vt:lpstr>
      <vt:lpstr>E-6010</vt:lpstr>
      <vt:lpstr>E-6011</vt:lpstr>
      <vt:lpstr>E-7018</vt:lpstr>
      <vt:lpstr>E-6011   -   85 [Amp]     -      Cordón de raíz </vt:lpstr>
      <vt:lpstr>E-7018   -   120 [Amp]     -      Cordón de relleno</vt:lpstr>
      <vt:lpstr>ÍNDICES GLOBALES DEL EXPERIMENTO </vt:lpstr>
      <vt:lpstr>ÍNDICES GLOBALES POR TIPO DE ELECTRODO</vt:lpstr>
      <vt:lpstr>Manual-de-usuario.pdf</vt:lpstr>
      <vt:lpstr>Conclusiones </vt:lpstr>
      <vt:lpstr>Conclusiones </vt:lpstr>
      <vt:lpstr>Conclusiones </vt:lpstr>
      <vt:lpstr>Conclusiones </vt:lpstr>
      <vt:lpstr>Conclusiones </vt:lpstr>
      <vt:lpstr>Conclusiones </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dc:creator>
  <cp:lastModifiedBy>DANIEL</cp:lastModifiedBy>
  <cp:revision>54</cp:revision>
  <dcterms:created xsi:type="dcterms:W3CDTF">2015-11-10T17:05:29Z</dcterms:created>
  <dcterms:modified xsi:type="dcterms:W3CDTF">2015-12-06T04:45:20Z</dcterms:modified>
</cp:coreProperties>
</file>