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handoutMasterIdLst>
    <p:handoutMasterId r:id="rId34"/>
  </p:handoutMasterIdLst>
  <p:sldIdLst>
    <p:sldId id="314" r:id="rId2"/>
    <p:sldId id="320" r:id="rId3"/>
    <p:sldId id="321" r:id="rId4"/>
    <p:sldId id="316" r:id="rId5"/>
    <p:sldId id="317" r:id="rId6"/>
    <p:sldId id="318" r:id="rId7"/>
    <p:sldId id="296" r:id="rId8"/>
    <p:sldId id="297" r:id="rId9"/>
    <p:sldId id="319"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32"/>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69"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389670-046C-4CAD-96C0-E2B594DE8EB7}"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s-EC"/>
        </a:p>
      </dgm:t>
    </dgm:pt>
    <dgm:pt modelId="{34444766-43E8-4555-87B8-20225A5799CA}">
      <dgm:prSet phldrT="[Texto]"/>
      <dgm:spPr/>
      <dgm:t>
        <a:bodyPr/>
        <a:lstStyle/>
        <a:p>
          <a:r>
            <a:rPr lang="es-EC" dirty="0" smtClean="0"/>
            <a:t>En el mundo actual existe una serie de fraudes, errores, desviaciones materiales y riesgos, que pueden ocasionar a la compañía accidentes, robos, multas y una posible disolución de la sociedad; es por eso que es de suma importancia realizar una Auditoría Integral.</a:t>
          </a:r>
          <a:endParaRPr lang="es-EC" dirty="0"/>
        </a:p>
      </dgm:t>
    </dgm:pt>
    <dgm:pt modelId="{43A313EF-4601-4D4F-81A2-540665AC56B5}" type="parTrans" cxnId="{5FF9FD33-93B3-44AF-B252-DC0ED245AEBD}">
      <dgm:prSet/>
      <dgm:spPr/>
      <dgm:t>
        <a:bodyPr/>
        <a:lstStyle/>
        <a:p>
          <a:endParaRPr lang="es-EC"/>
        </a:p>
      </dgm:t>
    </dgm:pt>
    <dgm:pt modelId="{D698D0F3-8475-469B-A458-7773C0E568C2}" type="sibTrans" cxnId="{5FF9FD33-93B3-44AF-B252-DC0ED245AEBD}">
      <dgm:prSet/>
      <dgm:spPr/>
      <dgm:t>
        <a:bodyPr/>
        <a:lstStyle/>
        <a:p>
          <a:endParaRPr lang="es-EC"/>
        </a:p>
      </dgm:t>
    </dgm:pt>
    <dgm:pt modelId="{A22B0485-3E00-436D-921F-4E623E2C146E}">
      <dgm:prSet phldrT="[Texto]"/>
      <dgm:spPr/>
      <dgm:t>
        <a:bodyPr/>
        <a:lstStyle/>
        <a:p>
          <a:r>
            <a:rPr lang="es-EC" dirty="0" smtClean="0"/>
            <a:t>Con el objetivo de conocer, analizar, controlar y evaluar el estado actual de la compañía, lograr aumentar su participación en el mercado y mitigar sus riesgos.</a:t>
          </a:r>
          <a:endParaRPr lang="es-EC" dirty="0"/>
        </a:p>
      </dgm:t>
    </dgm:pt>
    <dgm:pt modelId="{C748B63D-4681-43A0-BCAB-1EA3FF4906A6}" type="parTrans" cxnId="{621EBD94-34DE-4B2A-B330-AF517E2ADA76}">
      <dgm:prSet/>
      <dgm:spPr/>
      <dgm:t>
        <a:bodyPr/>
        <a:lstStyle/>
        <a:p>
          <a:endParaRPr lang="es-EC"/>
        </a:p>
      </dgm:t>
    </dgm:pt>
    <dgm:pt modelId="{7BF537E3-7B40-4072-9A86-27C08CCB25EC}" type="sibTrans" cxnId="{621EBD94-34DE-4B2A-B330-AF517E2ADA76}">
      <dgm:prSet/>
      <dgm:spPr/>
      <dgm:t>
        <a:bodyPr/>
        <a:lstStyle/>
        <a:p>
          <a:endParaRPr lang="es-EC"/>
        </a:p>
      </dgm:t>
    </dgm:pt>
    <dgm:pt modelId="{F2657AB0-CDE6-4238-9591-4A1BD4DB57FC}">
      <dgm:prSet phldrT="[Texto]"/>
      <dgm:spPr/>
      <dgm:t>
        <a:bodyPr/>
        <a:lstStyle/>
        <a:p>
          <a:r>
            <a:rPr lang="es-EC" dirty="0" smtClean="0"/>
            <a:t>Es por ende que el presente proyecto de tesis tiene como finalidad realizar dicha auditoría al componente de inventarios de Ecuaex para poder conocer el estado actual de la compañía, mitigar los riesgos, aumentar la rentabilidad, analizar y controlar las posibles desviaciones materiales y evitar fraudes; en base a las correspondientes conclusiones y recomendaciones efectuadas en dicho examen.</a:t>
          </a:r>
          <a:endParaRPr lang="es-EC" dirty="0"/>
        </a:p>
      </dgm:t>
    </dgm:pt>
    <dgm:pt modelId="{A0FA2BCA-9AED-4380-A771-7FCF36F0BAC9}" type="parTrans" cxnId="{41B010D2-31EE-4972-8A1B-FA5F2857DA07}">
      <dgm:prSet/>
      <dgm:spPr/>
      <dgm:t>
        <a:bodyPr/>
        <a:lstStyle/>
        <a:p>
          <a:endParaRPr lang="es-EC"/>
        </a:p>
      </dgm:t>
    </dgm:pt>
    <dgm:pt modelId="{EFCF55AF-C331-4499-8734-D3B624893DBA}" type="sibTrans" cxnId="{41B010D2-31EE-4972-8A1B-FA5F2857DA07}">
      <dgm:prSet/>
      <dgm:spPr/>
      <dgm:t>
        <a:bodyPr/>
        <a:lstStyle/>
        <a:p>
          <a:endParaRPr lang="es-EC"/>
        </a:p>
      </dgm:t>
    </dgm:pt>
    <dgm:pt modelId="{B41363D8-90D2-4632-81BD-677DD7438B0D}" type="pres">
      <dgm:prSet presAssocID="{6B389670-046C-4CAD-96C0-E2B594DE8EB7}" presName="diagram" presStyleCnt="0">
        <dgm:presLayoutVars>
          <dgm:dir/>
          <dgm:resizeHandles val="exact"/>
        </dgm:presLayoutVars>
      </dgm:prSet>
      <dgm:spPr/>
      <dgm:t>
        <a:bodyPr/>
        <a:lstStyle/>
        <a:p>
          <a:endParaRPr lang="es-EC"/>
        </a:p>
      </dgm:t>
    </dgm:pt>
    <dgm:pt modelId="{5367B828-CA82-4F7A-B159-43028CDACAC3}" type="pres">
      <dgm:prSet presAssocID="{34444766-43E8-4555-87B8-20225A5799CA}" presName="node" presStyleLbl="node1" presStyleIdx="0" presStyleCnt="3">
        <dgm:presLayoutVars>
          <dgm:bulletEnabled val="1"/>
        </dgm:presLayoutVars>
      </dgm:prSet>
      <dgm:spPr/>
      <dgm:t>
        <a:bodyPr/>
        <a:lstStyle/>
        <a:p>
          <a:endParaRPr lang="es-EC"/>
        </a:p>
      </dgm:t>
    </dgm:pt>
    <dgm:pt modelId="{EADE5436-B649-4763-B295-31BD4E4FF5E2}" type="pres">
      <dgm:prSet presAssocID="{D698D0F3-8475-469B-A458-7773C0E568C2}" presName="sibTrans" presStyleCnt="0"/>
      <dgm:spPr/>
      <dgm:t>
        <a:bodyPr/>
        <a:lstStyle/>
        <a:p>
          <a:endParaRPr lang="es-EC"/>
        </a:p>
      </dgm:t>
    </dgm:pt>
    <dgm:pt modelId="{6F851430-8881-40FF-AD40-CF0F9929C889}" type="pres">
      <dgm:prSet presAssocID="{A22B0485-3E00-436D-921F-4E623E2C146E}" presName="node" presStyleLbl="node1" presStyleIdx="1" presStyleCnt="3">
        <dgm:presLayoutVars>
          <dgm:bulletEnabled val="1"/>
        </dgm:presLayoutVars>
      </dgm:prSet>
      <dgm:spPr/>
      <dgm:t>
        <a:bodyPr/>
        <a:lstStyle/>
        <a:p>
          <a:endParaRPr lang="es-EC"/>
        </a:p>
      </dgm:t>
    </dgm:pt>
    <dgm:pt modelId="{F4F66F6C-8820-4F45-93FC-81043DF6EAEC}" type="pres">
      <dgm:prSet presAssocID="{7BF537E3-7B40-4072-9A86-27C08CCB25EC}" presName="sibTrans" presStyleCnt="0"/>
      <dgm:spPr/>
      <dgm:t>
        <a:bodyPr/>
        <a:lstStyle/>
        <a:p>
          <a:endParaRPr lang="es-EC"/>
        </a:p>
      </dgm:t>
    </dgm:pt>
    <dgm:pt modelId="{984C5B4D-F916-42AB-9E68-C33F31FFF46D}" type="pres">
      <dgm:prSet presAssocID="{F2657AB0-CDE6-4238-9591-4A1BD4DB57FC}" presName="node" presStyleLbl="node1" presStyleIdx="2" presStyleCnt="3" custScaleX="217641" custScaleY="143168">
        <dgm:presLayoutVars>
          <dgm:bulletEnabled val="1"/>
        </dgm:presLayoutVars>
      </dgm:prSet>
      <dgm:spPr/>
      <dgm:t>
        <a:bodyPr/>
        <a:lstStyle/>
        <a:p>
          <a:endParaRPr lang="es-EC"/>
        </a:p>
      </dgm:t>
    </dgm:pt>
  </dgm:ptLst>
  <dgm:cxnLst>
    <dgm:cxn modelId="{687A020A-886C-4DF4-909E-F02C19E0954F}" type="presOf" srcId="{34444766-43E8-4555-87B8-20225A5799CA}" destId="{5367B828-CA82-4F7A-B159-43028CDACAC3}" srcOrd="0" destOrd="0" presId="urn:microsoft.com/office/officeart/2005/8/layout/default"/>
    <dgm:cxn modelId="{5FF9FD33-93B3-44AF-B252-DC0ED245AEBD}" srcId="{6B389670-046C-4CAD-96C0-E2B594DE8EB7}" destId="{34444766-43E8-4555-87B8-20225A5799CA}" srcOrd="0" destOrd="0" parTransId="{43A313EF-4601-4D4F-81A2-540665AC56B5}" sibTransId="{D698D0F3-8475-469B-A458-7773C0E568C2}"/>
    <dgm:cxn modelId="{41B010D2-31EE-4972-8A1B-FA5F2857DA07}" srcId="{6B389670-046C-4CAD-96C0-E2B594DE8EB7}" destId="{F2657AB0-CDE6-4238-9591-4A1BD4DB57FC}" srcOrd="2" destOrd="0" parTransId="{A0FA2BCA-9AED-4380-A771-7FCF36F0BAC9}" sibTransId="{EFCF55AF-C331-4499-8734-D3B624893DBA}"/>
    <dgm:cxn modelId="{F956C1F7-8E0C-4E70-825E-F2C81D4CA509}" type="presOf" srcId="{6B389670-046C-4CAD-96C0-E2B594DE8EB7}" destId="{B41363D8-90D2-4632-81BD-677DD7438B0D}" srcOrd="0" destOrd="0" presId="urn:microsoft.com/office/officeart/2005/8/layout/default"/>
    <dgm:cxn modelId="{621EBD94-34DE-4B2A-B330-AF517E2ADA76}" srcId="{6B389670-046C-4CAD-96C0-E2B594DE8EB7}" destId="{A22B0485-3E00-436D-921F-4E623E2C146E}" srcOrd="1" destOrd="0" parTransId="{C748B63D-4681-43A0-BCAB-1EA3FF4906A6}" sibTransId="{7BF537E3-7B40-4072-9A86-27C08CCB25EC}"/>
    <dgm:cxn modelId="{8B2DE3B2-E660-40ED-A0C6-99A8AB1C417A}" type="presOf" srcId="{A22B0485-3E00-436D-921F-4E623E2C146E}" destId="{6F851430-8881-40FF-AD40-CF0F9929C889}" srcOrd="0" destOrd="0" presId="urn:microsoft.com/office/officeart/2005/8/layout/default"/>
    <dgm:cxn modelId="{BA90B807-A712-48D3-809F-352696C6B7EC}" type="presOf" srcId="{F2657AB0-CDE6-4238-9591-4A1BD4DB57FC}" destId="{984C5B4D-F916-42AB-9E68-C33F31FFF46D}" srcOrd="0" destOrd="0" presId="urn:microsoft.com/office/officeart/2005/8/layout/default"/>
    <dgm:cxn modelId="{D75ED2CF-F26B-4FBC-8124-659720365DDF}" type="presParOf" srcId="{B41363D8-90D2-4632-81BD-677DD7438B0D}" destId="{5367B828-CA82-4F7A-B159-43028CDACAC3}" srcOrd="0" destOrd="0" presId="urn:microsoft.com/office/officeart/2005/8/layout/default"/>
    <dgm:cxn modelId="{5E417285-8EFA-4605-83DE-BB7CF56A267F}" type="presParOf" srcId="{B41363D8-90D2-4632-81BD-677DD7438B0D}" destId="{EADE5436-B649-4763-B295-31BD4E4FF5E2}" srcOrd="1" destOrd="0" presId="urn:microsoft.com/office/officeart/2005/8/layout/default"/>
    <dgm:cxn modelId="{018D0E4A-F275-409B-8E2F-1B6EC0969C79}" type="presParOf" srcId="{B41363D8-90D2-4632-81BD-677DD7438B0D}" destId="{6F851430-8881-40FF-AD40-CF0F9929C889}" srcOrd="2" destOrd="0" presId="urn:microsoft.com/office/officeart/2005/8/layout/default"/>
    <dgm:cxn modelId="{A1CC3172-5328-42B5-BC55-2D6DF1281A09}" type="presParOf" srcId="{B41363D8-90D2-4632-81BD-677DD7438B0D}" destId="{F4F66F6C-8820-4F45-93FC-81043DF6EAEC}" srcOrd="3" destOrd="0" presId="urn:microsoft.com/office/officeart/2005/8/layout/default"/>
    <dgm:cxn modelId="{9A4BC0C6-6040-4C8B-8CFC-1AB1DB2EEF31}" type="presParOf" srcId="{B41363D8-90D2-4632-81BD-677DD7438B0D}" destId="{984C5B4D-F916-42AB-9E68-C33F31FFF46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92A76C-7740-4568-AC51-17ADF5296445}" type="doc">
      <dgm:prSet loTypeId="urn:microsoft.com/office/officeart/2008/layout/RadialCluster" loCatId="cycle" qsTypeId="urn:microsoft.com/office/officeart/2005/8/quickstyle/simple1" qsCatId="simple" csTypeId="urn:microsoft.com/office/officeart/2005/8/colors/colorful5" csCatId="colorful" phldr="1"/>
      <dgm:spPr/>
      <dgm:t>
        <a:bodyPr/>
        <a:lstStyle/>
        <a:p>
          <a:endParaRPr lang="es-EC"/>
        </a:p>
      </dgm:t>
    </dgm:pt>
    <dgm:pt modelId="{5858B0AF-94CF-44EC-8E38-9A61555DB49E}">
      <dgm:prSet phldrT="[Texto]"/>
      <dgm:spPr/>
      <dgm:t>
        <a:bodyPr/>
        <a:lstStyle/>
        <a:p>
          <a:r>
            <a:rPr lang="es-EC" dirty="0" smtClean="0"/>
            <a:t>Ecuaex es una compañía totalmente Ecuatoriana, ubicada en la ciudad de San Francisco de Quito y que  cuyo giro de negocio es la fabricación de materiales siderúrgicos para la construcción.</a:t>
          </a:r>
          <a:endParaRPr lang="es-EC" dirty="0"/>
        </a:p>
      </dgm:t>
    </dgm:pt>
    <dgm:pt modelId="{FA78DBEA-1E9E-4E56-877A-A3C6C7148884}" type="parTrans" cxnId="{9AD6B023-1854-49A5-A96D-74226EA5D02B}">
      <dgm:prSet/>
      <dgm:spPr/>
      <dgm:t>
        <a:bodyPr/>
        <a:lstStyle/>
        <a:p>
          <a:endParaRPr lang="es-EC"/>
        </a:p>
      </dgm:t>
    </dgm:pt>
    <dgm:pt modelId="{48BD421E-77B6-45C7-A6DA-5B09E90FAE60}" type="sibTrans" cxnId="{9AD6B023-1854-49A5-A96D-74226EA5D02B}">
      <dgm:prSet/>
      <dgm:spPr/>
      <dgm:t>
        <a:bodyPr/>
        <a:lstStyle/>
        <a:p>
          <a:endParaRPr lang="es-EC"/>
        </a:p>
      </dgm:t>
    </dgm:pt>
    <dgm:pt modelId="{435D8742-CE78-4030-A489-603BD3A2897A}">
      <dgm:prSet phldrT="[Texto]"/>
      <dgm:spPr/>
      <dgm:t>
        <a:bodyPr/>
        <a:lstStyle/>
        <a:p>
          <a:r>
            <a:rPr lang="es-EC" dirty="0" smtClean="0"/>
            <a:t>Es considerada como Contribuyente Especial dentro de las obligación con la Admiración Tributaria.</a:t>
          </a:r>
          <a:endParaRPr lang="es-EC" dirty="0"/>
        </a:p>
      </dgm:t>
    </dgm:pt>
    <dgm:pt modelId="{2ECFBA11-7E7A-4C2C-AF22-8548A4E0D29A}" type="parTrans" cxnId="{B8BCAEC5-3CF5-4744-9CC7-B95C5EA3D9F2}">
      <dgm:prSet/>
      <dgm:spPr/>
      <dgm:t>
        <a:bodyPr/>
        <a:lstStyle/>
        <a:p>
          <a:endParaRPr lang="es-EC"/>
        </a:p>
      </dgm:t>
    </dgm:pt>
    <dgm:pt modelId="{D3CEEB45-3F3C-4A8F-AA70-FEEA1FFD17A6}" type="sibTrans" cxnId="{B8BCAEC5-3CF5-4744-9CC7-B95C5EA3D9F2}">
      <dgm:prSet/>
      <dgm:spPr/>
      <dgm:t>
        <a:bodyPr/>
        <a:lstStyle/>
        <a:p>
          <a:endParaRPr lang="es-EC"/>
        </a:p>
      </dgm:t>
    </dgm:pt>
    <dgm:pt modelId="{AB2D76B6-D527-4BBA-8DF3-C5CEC2F022BE}">
      <dgm:prSet phldrT="[Texto]"/>
      <dgm:spPr/>
      <dgm:t>
        <a:bodyPr/>
        <a:lstStyle/>
        <a:p>
          <a:r>
            <a:rPr lang="es-EC" dirty="0" smtClean="0"/>
            <a:t>Pero no conoce el actual en que se encuentra, las debilidades y amenazas existentes y los riesgos que esta sometida.</a:t>
          </a:r>
          <a:endParaRPr lang="es-EC" dirty="0"/>
        </a:p>
      </dgm:t>
    </dgm:pt>
    <dgm:pt modelId="{3A44064B-D135-4773-A832-C5AC6C4DB69F}" type="parTrans" cxnId="{0B6CEB08-F2BB-45CD-B82C-25AF905554F8}">
      <dgm:prSet/>
      <dgm:spPr/>
      <dgm:t>
        <a:bodyPr/>
        <a:lstStyle/>
        <a:p>
          <a:endParaRPr lang="es-EC"/>
        </a:p>
      </dgm:t>
    </dgm:pt>
    <dgm:pt modelId="{7FEFEB16-79E5-4732-8DF7-761A08D51007}" type="sibTrans" cxnId="{0B6CEB08-F2BB-45CD-B82C-25AF905554F8}">
      <dgm:prSet/>
      <dgm:spPr/>
      <dgm:t>
        <a:bodyPr/>
        <a:lstStyle/>
        <a:p>
          <a:endParaRPr lang="es-EC"/>
        </a:p>
      </dgm:t>
    </dgm:pt>
    <dgm:pt modelId="{98ADCBC6-FD8A-4A45-A331-D24BC8FA2472}">
      <dgm:prSet phldrT="[Texto]"/>
      <dgm:spPr/>
      <dgm:t>
        <a:bodyPr/>
        <a:lstStyle/>
        <a:p>
          <a:r>
            <a:rPr lang="es-EC" dirty="0" smtClean="0"/>
            <a:t>Posee delégalos en mercados internacionales.</a:t>
          </a:r>
          <a:endParaRPr lang="es-EC" dirty="0"/>
        </a:p>
      </dgm:t>
    </dgm:pt>
    <dgm:pt modelId="{E0791C8F-AF78-4F2F-B2C5-D5BD670B6F45}" type="parTrans" cxnId="{12A65EFD-DAAA-4580-ADB7-A56AB9607AF6}">
      <dgm:prSet/>
      <dgm:spPr/>
      <dgm:t>
        <a:bodyPr/>
        <a:lstStyle/>
        <a:p>
          <a:endParaRPr lang="es-EC"/>
        </a:p>
      </dgm:t>
    </dgm:pt>
    <dgm:pt modelId="{227E22EF-4803-4C9D-8441-03AAE82952BE}" type="sibTrans" cxnId="{12A65EFD-DAAA-4580-ADB7-A56AB9607AF6}">
      <dgm:prSet/>
      <dgm:spPr/>
      <dgm:t>
        <a:bodyPr/>
        <a:lstStyle/>
        <a:p>
          <a:endParaRPr lang="es-EC"/>
        </a:p>
      </dgm:t>
    </dgm:pt>
    <dgm:pt modelId="{A7F0E8D6-722D-4048-AD79-2D9E38FC4B7D}" type="pres">
      <dgm:prSet presAssocID="{C292A76C-7740-4568-AC51-17ADF5296445}" presName="Name0" presStyleCnt="0">
        <dgm:presLayoutVars>
          <dgm:chMax val="1"/>
          <dgm:chPref val="1"/>
          <dgm:dir/>
          <dgm:animOne val="branch"/>
          <dgm:animLvl val="lvl"/>
        </dgm:presLayoutVars>
      </dgm:prSet>
      <dgm:spPr/>
      <dgm:t>
        <a:bodyPr/>
        <a:lstStyle/>
        <a:p>
          <a:endParaRPr lang="es-EC"/>
        </a:p>
      </dgm:t>
    </dgm:pt>
    <dgm:pt modelId="{4142F246-AA13-4340-B8C8-371D16593876}" type="pres">
      <dgm:prSet presAssocID="{5858B0AF-94CF-44EC-8E38-9A61555DB49E}" presName="singleCycle" presStyleCnt="0"/>
      <dgm:spPr/>
    </dgm:pt>
    <dgm:pt modelId="{D4032274-B3BA-42AD-B795-99504A79BB30}" type="pres">
      <dgm:prSet presAssocID="{5858B0AF-94CF-44EC-8E38-9A61555DB49E}" presName="singleCenter" presStyleLbl="node1" presStyleIdx="0" presStyleCnt="4" custScaleX="215727" custScaleY="134919" custLinFactNeighborX="0" custLinFactNeighborY="-9683">
        <dgm:presLayoutVars>
          <dgm:chMax val="7"/>
          <dgm:chPref val="7"/>
        </dgm:presLayoutVars>
      </dgm:prSet>
      <dgm:spPr/>
      <dgm:t>
        <a:bodyPr/>
        <a:lstStyle/>
        <a:p>
          <a:endParaRPr lang="es-EC"/>
        </a:p>
      </dgm:t>
    </dgm:pt>
    <dgm:pt modelId="{23D6A3A3-5DF0-4C3E-A638-C97EEE1DA461}" type="pres">
      <dgm:prSet presAssocID="{2ECFBA11-7E7A-4C2C-AF22-8548A4E0D29A}" presName="Name56" presStyleLbl="parChTrans1D2" presStyleIdx="0" presStyleCnt="3"/>
      <dgm:spPr/>
      <dgm:t>
        <a:bodyPr/>
        <a:lstStyle/>
        <a:p>
          <a:endParaRPr lang="es-EC"/>
        </a:p>
      </dgm:t>
    </dgm:pt>
    <dgm:pt modelId="{C7D3307E-0596-412E-8889-C492DBF148B0}" type="pres">
      <dgm:prSet presAssocID="{435D8742-CE78-4030-A489-603BD3A2897A}" presName="text0" presStyleLbl="node1" presStyleIdx="1" presStyleCnt="4" custScaleX="355288">
        <dgm:presLayoutVars>
          <dgm:bulletEnabled val="1"/>
        </dgm:presLayoutVars>
      </dgm:prSet>
      <dgm:spPr/>
      <dgm:t>
        <a:bodyPr/>
        <a:lstStyle/>
        <a:p>
          <a:endParaRPr lang="es-EC"/>
        </a:p>
      </dgm:t>
    </dgm:pt>
    <dgm:pt modelId="{484D9065-2CF0-436E-BD13-82F0A6BCDFFE}" type="pres">
      <dgm:prSet presAssocID="{3A44064B-D135-4773-A832-C5AC6C4DB69F}" presName="Name56" presStyleLbl="parChTrans1D2" presStyleIdx="1" presStyleCnt="3"/>
      <dgm:spPr/>
      <dgm:t>
        <a:bodyPr/>
        <a:lstStyle/>
        <a:p>
          <a:endParaRPr lang="es-EC"/>
        </a:p>
      </dgm:t>
    </dgm:pt>
    <dgm:pt modelId="{F30217A1-81BE-46D1-BDD8-9370433F85B5}" type="pres">
      <dgm:prSet presAssocID="{AB2D76B6-D527-4BBA-8DF3-C5CEC2F022BE}" presName="text0" presStyleLbl="node1" presStyleIdx="2" presStyleCnt="4" custScaleX="217792" custScaleY="114460">
        <dgm:presLayoutVars>
          <dgm:bulletEnabled val="1"/>
        </dgm:presLayoutVars>
      </dgm:prSet>
      <dgm:spPr/>
      <dgm:t>
        <a:bodyPr/>
        <a:lstStyle/>
        <a:p>
          <a:endParaRPr lang="es-EC"/>
        </a:p>
      </dgm:t>
    </dgm:pt>
    <dgm:pt modelId="{AA212F35-C455-4F8A-8709-0B629C96D650}" type="pres">
      <dgm:prSet presAssocID="{E0791C8F-AF78-4F2F-B2C5-D5BD670B6F45}" presName="Name56" presStyleLbl="parChTrans1D2" presStyleIdx="2" presStyleCnt="3"/>
      <dgm:spPr/>
      <dgm:t>
        <a:bodyPr/>
        <a:lstStyle/>
        <a:p>
          <a:endParaRPr lang="es-EC"/>
        </a:p>
      </dgm:t>
    </dgm:pt>
    <dgm:pt modelId="{7AAB8E39-BC96-49B7-990A-0A9E8249AED2}" type="pres">
      <dgm:prSet presAssocID="{98ADCBC6-FD8A-4A45-A331-D24BC8FA2472}" presName="text0" presStyleLbl="node1" presStyleIdx="3" presStyleCnt="4" custScaleX="224556" custScaleY="102238">
        <dgm:presLayoutVars>
          <dgm:bulletEnabled val="1"/>
        </dgm:presLayoutVars>
      </dgm:prSet>
      <dgm:spPr/>
      <dgm:t>
        <a:bodyPr/>
        <a:lstStyle/>
        <a:p>
          <a:endParaRPr lang="es-EC"/>
        </a:p>
      </dgm:t>
    </dgm:pt>
  </dgm:ptLst>
  <dgm:cxnLst>
    <dgm:cxn modelId="{6E611A47-6679-43B5-93F7-0781AA1E6F4F}" type="presOf" srcId="{2ECFBA11-7E7A-4C2C-AF22-8548A4E0D29A}" destId="{23D6A3A3-5DF0-4C3E-A638-C97EEE1DA461}" srcOrd="0" destOrd="0" presId="urn:microsoft.com/office/officeart/2008/layout/RadialCluster"/>
    <dgm:cxn modelId="{0B6CEB08-F2BB-45CD-B82C-25AF905554F8}" srcId="{5858B0AF-94CF-44EC-8E38-9A61555DB49E}" destId="{AB2D76B6-D527-4BBA-8DF3-C5CEC2F022BE}" srcOrd="1" destOrd="0" parTransId="{3A44064B-D135-4773-A832-C5AC6C4DB69F}" sibTransId="{7FEFEB16-79E5-4732-8DF7-761A08D51007}"/>
    <dgm:cxn modelId="{BAA58F5E-EF82-4007-AEE4-B2E4D3231542}" type="presOf" srcId="{435D8742-CE78-4030-A489-603BD3A2897A}" destId="{C7D3307E-0596-412E-8889-C492DBF148B0}" srcOrd="0" destOrd="0" presId="urn:microsoft.com/office/officeart/2008/layout/RadialCluster"/>
    <dgm:cxn modelId="{5DB20B9C-A7A1-4C04-834B-2998EB2165C8}" type="presOf" srcId="{C292A76C-7740-4568-AC51-17ADF5296445}" destId="{A7F0E8D6-722D-4048-AD79-2D9E38FC4B7D}" srcOrd="0" destOrd="0" presId="urn:microsoft.com/office/officeart/2008/layout/RadialCluster"/>
    <dgm:cxn modelId="{BA6C6B28-89C5-4298-BDB2-CDC6004BE895}" type="presOf" srcId="{E0791C8F-AF78-4F2F-B2C5-D5BD670B6F45}" destId="{AA212F35-C455-4F8A-8709-0B629C96D650}" srcOrd="0" destOrd="0" presId="urn:microsoft.com/office/officeart/2008/layout/RadialCluster"/>
    <dgm:cxn modelId="{A579F1DC-FFC9-4AB3-A857-1449A39213DE}" type="presOf" srcId="{3A44064B-D135-4773-A832-C5AC6C4DB69F}" destId="{484D9065-2CF0-436E-BD13-82F0A6BCDFFE}" srcOrd="0" destOrd="0" presId="urn:microsoft.com/office/officeart/2008/layout/RadialCluster"/>
    <dgm:cxn modelId="{12A65EFD-DAAA-4580-ADB7-A56AB9607AF6}" srcId="{5858B0AF-94CF-44EC-8E38-9A61555DB49E}" destId="{98ADCBC6-FD8A-4A45-A331-D24BC8FA2472}" srcOrd="2" destOrd="0" parTransId="{E0791C8F-AF78-4F2F-B2C5-D5BD670B6F45}" sibTransId="{227E22EF-4803-4C9D-8441-03AAE82952BE}"/>
    <dgm:cxn modelId="{B8BCAEC5-3CF5-4744-9CC7-B95C5EA3D9F2}" srcId="{5858B0AF-94CF-44EC-8E38-9A61555DB49E}" destId="{435D8742-CE78-4030-A489-603BD3A2897A}" srcOrd="0" destOrd="0" parTransId="{2ECFBA11-7E7A-4C2C-AF22-8548A4E0D29A}" sibTransId="{D3CEEB45-3F3C-4A8F-AA70-FEEA1FFD17A6}"/>
    <dgm:cxn modelId="{08FA3947-CEDA-4355-8ABB-A06049E7A8B6}" type="presOf" srcId="{5858B0AF-94CF-44EC-8E38-9A61555DB49E}" destId="{D4032274-B3BA-42AD-B795-99504A79BB30}" srcOrd="0" destOrd="0" presId="urn:microsoft.com/office/officeart/2008/layout/RadialCluster"/>
    <dgm:cxn modelId="{B1010CB6-6804-419B-8DF0-5D390B7E5BD1}" type="presOf" srcId="{AB2D76B6-D527-4BBA-8DF3-C5CEC2F022BE}" destId="{F30217A1-81BE-46D1-BDD8-9370433F85B5}" srcOrd="0" destOrd="0" presId="urn:microsoft.com/office/officeart/2008/layout/RadialCluster"/>
    <dgm:cxn modelId="{1BD7EDD4-3658-4E65-AADF-FBB2BD646796}" type="presOf" srcId="{98ADCBC6-FD8A-4A45-A331-D24BC8FA2472}" destId="{7AAB8E39-BC96-49B7-990A-0A9E8249AED2}" srcOrd="0" destOrd="0" presId="urn:microsoft.com/office/officeart/2008/layout/RadialCluster"/>
    <dgm:cxn modelId="{9AD6B023-1854-49A5-A96D-74226EA5D02B}" srcId="{C292A76C-7740-4568-AC51-17ADF5296445}" destId="{5858B0AF-94CF-44EC-8E38-9A61555DB49E}" srcOrd="0" destOrd="0" parTransId="{FA78DBEA-1E9E-4E56-877A-A3C6C7148884}" sibTransId="{48BD421E-77B6-45C7-A6DA-5B09E90FAE60}"/>
    <dgm:cxn modelId="{F03A43BC-C983-4CE7-A6F7-26A7BA0A1E66}" type="presParOf" srcId="{A7F0E8D6-722D-4048-AD79-2D9E38FC4B7D}" destId="{4142F246-AA13-4340-B8C8-371D16593876}" srcOrd="0" destOrd="0" presId="urn:microsoft.com/office/officeart/2008/layout/RadialCluster"/>
    <dgm:cxn modelId="{9389F305-2971-4CF9-8B60-77DBE32B9835}" type="presParOf" srcId="{4142F246-AA13-4340-B8C8-371D16593876}" destId="{D4032274-B3BA-42AD-B795-99504A79BB30}" srcOrd="0" destOrd="0" presId="urn:microsoft.com/office/officeart/2008/layout/RadialCluster"/>
    <dgm:cxn modelId="{AE3AC6AF-18D6-4167-BED6-EF22AD33AAB4}" type="presParOf" srcId="{4142F246-AA13-4340-B8C8-371D16593876}" destId="{23D6A3A3-5DF0-4C3E-A638-C97EEE1DA461}" srcOrd="1" destOrd="0" presId="urn:microsoft.com/office/officeart/2008/layout/RadialCluster"/>
    <dgm:cxn modelId="{2260AB28-FC2B-4A52-8904-3B0797640FB9}" type="presParOf" srcId="{4142F246-AA13-4340-B8C8-371D16593876}" destId="{C7D3307E-0596-412E-8889-C492DBF148B0}" srcOrd="2" destOrd="0" presId="urn:microsoft.com/office/officeart/2008/layout/RadialCluster"/>
    <dgm:cxn modelId="{2ABE0AA0-33DE-4FA1-871D-2210DB15C345}" type="presParOf" srcId="{4142F246-AA13-4340-B8C8-371D16593876}" destId="{484D9065-2CF0-436E-BD13-82F0A6BCDFFE}" srcOrd="3" destOrd="0" presId="urn:microsoft.com/office/officeart/2008/layout/RadialCluster"/>
    <dgm:cxn modelId="{C5FC8868-8F05-4BE8-9C84-CDE585391A6E}" type="presParOf" srcId="{4142F246-AA13-4340-B8C8-371D16593876}" destId="{F30217A1-81BE-46D1-BDD8-9370433F85B5}" srcOrd="4" destOrd="0" presId="urn:microsoft.com/office/officeart/2008/layout/RadialCluster"/>
    <dgm:cxn modelId="{CF94C478-BEFC-4396-BA16-A6DC3C153492}" type="presParOf" srcId="{4142F246-AA13-4340-B8C8-371D16593876}" destId="{AA212F35-C455-4F8A-8709-0B629C96D650}" srcOrd="5" destOrd="0" presId="urn:microsoft.com/office/officeart/2008/layout/RadialCluster"/>
    <dgm:cxn modelId="{17632C74-DF34-49D0-91DF-BED496AFDEC6}" type="presParOf" srcId="{4142F246-AA13-4340-B8C8-371D16593876}" destId="{7AAB8E39-BC96-49B7-990A-0A9E8249AED2}"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FCD07C-6BB0-466A-8872-13ED184408F2}" type="doc">
      <dgm:prSet loTypeId="urn:microsoft.com/office/officeart/2009/layout/ReverseList" loCatId="relationship" qsTypeId="urn:microsoft.com/office/officeart/2005/8/quickstyle/simple1" qsCatId="simple" csTypeId="urn:microsoft.com/office/officeart/2005/8/colors/accent3_3" csCatId="accent3" phldr="1"/>
      <dgm:spPr/>
      <dgm:t>
        <a:bodyPr/>
        <a:lstStyle/>
        <a:p>
          <a:endParaRPr lang="es-EC"/>
        </a:p>
      </dgm:t>
    </dgm:pt>
    <dgm:pt modelId="{BA04359D-3C70-409F-A2F1-BDAF5ECCB27C}">
      <dgm:prSet phldrT="[Texto]" custT="1"/>
      <dgm:spPr/>
      <dgm:t>
        <a:bodyPr/>
        <a:lstStyle/>
        <a:p>
          <a:pPr algn="ctr"/>
          <a:r>
            <a:rPr lang="es-EC" sz="2400" dirty="0" smtClean="0">
              <a:solidFill>
                <a:schemeClr val="tx1"/>
              </a:solidFill>
            </a:rPr>
            <a:t>AUDITORÍA</a:t>
          </a:r>
          <a:r>
            <a:rPr lang="es-EC" sz="3200" dirty="0" smtClean="0">
              <a:solidFill>
                <a:schemeClr val="tx1"/>
              </a:solidFill>
            </a:rPr>
            <a:t> </a:t>
          </a:r>
          <a:r>
            <a:rPr lang="es-EC" sz="2400" dirty="0" smtClean="0">
              <a:solidFill>
                <a:schemeClr val="tx1"/>
              </a:solidFill>
            </a:rPr>
            <a:t>FINANCIERA</a:t>
          </a:r>
          <a:endParaRPr lang="es-EC" sz="3200" dirty="0">
            <a:solidFill>
              <a:schemeClr val="tx1"/>
            </a:solidFill>
          </a:endParaRPr>
        </a:p>
      </dgm:t>
    </dgm:pt>
    <dgm:pt modelId="{521B8123-2738-48DE-85EA-D3407A354CDA}" type="parTrans" cxnId="{EF4CC2D2-DE1C-43BC-A776-E3A9DFD637A9}">
      <dgm:prSet/>
      <dgm:spPr/>
      <dgm:t>
        <a:bodyPr/>
        <a:lstStyle/>
        <a:p>
          <a:endParaRPr lang="es-EC"/>
        </a:p>
      </dgm:t>
    </dgm:pt>
    <dgm:pt modelId="{E95EB11A-B2C6-417A-9C53-8AFB8896F4E8}" type="sibTrans" cxnId="{EF4CC2D2-DE1C-43BC-A776-E3A9DFD637A9}">
      <dgm:prSet/>
      <dgm:spPr/>
      <dgm:t>
        <a:bodyPr/>
        <a:lstStyle/>
        <a:p>
          <a:endParaRPr lang="es-EC"/>
        </a:p>
      </dgm:t>
    </dgm:pt>
    <dgm:pt modelId="{3BAA3DAF-C9BA-40CF-9331-E67EDC7BFAE8}">
      <dgm:prSet phldrT="[Texto]" custT="1"/>
      <dgm:spPr/>
      <dgm:t>
        <a:bodyPr/>
        <a:lstStyle/>
        <a:p>
          <a:pPr algn="just"/>
          <a:r>
            <a:rPr lang="es-EC" sz="2000" dirty="0" smtClean="0"/>
            <a:t>Es aquella que evalúa la razonabilidad de los Estados Financieros, como también pretende analizar la estructura de los libros contables de la compañía conforme a las Normas Internacionales de Información Financiera (NIIF´S).</a:t>
          </a:r>
          <a:endParaRPr lang="es-EC" sz="1200" dirty="0"/>
        </a:p>
      </dgm:t>
    </dgm:pt>
    <dgm:pt modelId="{788266C4-5E81-444F-81E6-07E9D5864FB0}" type="parTrans" cxnId="{A83FF9BC-FFCE-4B92-A2C0-A618EDC53C89}">
      <dgm:prSet/>
      <dgm:spPr/>
      <dgm:t>
        <a:bodyPr/>
        <a:lstStyle/>
        <a:p>
          <a:endParaRPr lang="es-EC"/>
        </a:p>
      </dgm:t>
    </dgm:pt>
    <dgm:pt modelId="{3A18FBF7-F1A1-4730-968F-BD8E962B8B53}" type="sibTrans" cxnId="{A83FF9BC-FFCE-4B92-A2C0-A618EDC53C89}">
      <dgm:prSet/>
      <dgm:spPr/>
      <dgm:t>
        <a:bodyPr/>
        <a:lstStyle/>
        <a:p>
          <a:endParaRPr lang="es-EC"/>
        </a:p>
      </dgm:t>
    </dgm:pt>
    <dgm:pt modelId="{CED84308-BF14-4C35-B019-80EA5B571196}">
      <dgm:prSet/>
      <dgm:spPr/>
      <dgm:t>
        <a:bodyPr/>
        <a:lstStyle/>
        <a:p>
          <a:endParaRPr lang="es-EC"/>
        </a:p>
      </dgm:t>
    </dgm:pt>
    <dgm:pt modelId="{9CEDDC9A-C61E-48E6-828E-AA98E55512C9}" type="parTrans" cxnId="{59A7560E-34F2-4215-90B0-F0F28A3BF39A}">
      <dgm:prSet/>
      <dgm:spPr/>
      <dgm:t>
        <a:bodyPr/>
        <a:lstStyle/>
        <a:p>
          <a:endParaRPr lang="es-EC"/>
        </a:p>
      </dgm:t>
    </dgm:pt>
    <dgm:pt modelId="{F7994DB2-64E1-4C1E-AE59-23473011644B}" type="sibTrans" cxnId="{59A7560E-34F2-4215-90B0-F0F28A3BF39A}">
      <dgm:prSet/>
      <dgm:spPr/>
      <dgm:t>
        <a:bodyPr/>
        <a:lstStyle/>
        <a:p>
          <a:endParaRPr lang="es-EC"/>
        </a:p>
      </dgm:t>
    </dgm:pt>
    <dgm:pt modelId="{8DFD73A6-F7D9-4AD3-AF3A-5F4B18F89B36}">
      <dgm:prSet/>
      <dgm:spPr/>
      <dgm:t>
        <a:bodyPr/>
        <a:lstStyle/>
        <a:p>
          <a:endParaRPr lang="es-EC"/>
        </a:p>
      </dgm:t>
    </dgm:pt>
    <dgm:pt modelId="{A389FEDB-2552-4ABC-8071-9DAFF1435BE8}" type="parTrans" cxnId="{39DE9650-85B7-4575-A652-6906687CF64A}">
      <dgm:prSet/>
      <dgm:spPr/>
      <dgm:t>
        <a:bodyPr/>
        <a:lstStyle/>
        <a:p>
          <a:endParaRPr lang="es-EC"/>
        </a:p>
      </dgm:t>
    </dgm:pt>
    <dgm:pt modelId="{B3BCB0F2-8153-4F9E-AFCE-33CA528B46B1}" type="sibTrans" cxnId="{39DE9650-85B7-4575-A652-6906687CF64A}">
      <dgm:prSet/>
      <dgm:spPr/>
      <dgm:t>
        <a:bodyPr/>
        <a:lstStyle/>
        <a:p>
          <a:endParaRPr lang="es-EC"/>
        </a:p>
      </dgm:t>
    </dgm:pt>
    <dgm:pt modelId="{56EAC1E4-FF46-4CDD-BC3B-4234699EFB00}">
      <dgm:prSet/>
      <dgm:spPr/>
      <dgm:t>
        <a:bodyPr/>
        <a:lstStyle/>
        <a:p>
          <a:endParaRPr lang="es-EC"/>
        </a:p>
      </dgm:t>
    </dgm:pt>
    <dgm:pt modelId="{00C829D6-E1BF-4AB7-95AA-71F7BC73EACD}" type="parTrans" cxnId="{2259BF54-E9BB-4887-B721-C67CC01F58B5}">
      <dgm:prSet/>
      <dgm:spPr/>
      <dgm:t>
        <a:bodyPr/>
        <a:lstStyle/>
        <a:p>
          <a:endParaRPr lang="es-EC"/>
        </a:p>
      </dgm:t>
    </dgm:pt>
    <dgm:pt modelId="{BCF89BFE-E98C-47E4-B64F-4C1FB63A9D0C}" type="sibTrans" cxnId="{2259BF54-E9BB-4887-B721-C67CC01F58B5}">
      <dgm:prSet/>
      <dgm:spPr/>
      <dgm:t>
        <a:bodyPr/>
        <a:lstStyle/>
        <a:p>
          <a:endParaRPr lang="es-EC"/>
        </a:p>
      </dgm:t>
    </dgm:pt>
    <dgm:pt modelId="{DC579292-2FEC-423B-B358-C1D55F2B8854}">
      <dgm:prSet/>
      <dgm:spPr/>
      <dgm:t>
        <a:bodyPr/>
        <a:lstStyle/>
        <a:p>
          <a:endParaRPr lang="es-EC"/>
        </a:p>
      </dgm:t>
    </dgm:pt>
    <dgm:pt modelId="{EE5C240A-1327-4AAF-BE1D-75A02B4B2E6A}" type="parTrans" cxnId="{74088BA5-AA01-4EF2-AFBF-BA950A345DE6}">
      <dgm:prSet/>
      <dgm:spPr/>
      <dgm:t>
        <a:bodyPr/>
        <a:lstStyle/>
        <a:p>
          <a:endParaRPr lang="es-EC"/>
        </a:p>
      </dgm:t>
    </dgm:pt>
    <dgm:pt modelId="{02C594B9-BD83-41AD-A4B2-1CDEA152B678}" type="sibTrans" cxnId="{74088BA5-AA01-4EF2-AFBF-BA950A345DE6}">
      <dgm:prSet/>
      <dgm:spPr/>
      <dgm:t>
        <a:bodyPr/>
        <a:lstStyle/>
        <a:p>
          <a:endParaRPr lang="es-EC"/>
        </a:p>
      </dgm:t>
    </dgm:pt>
    <dgm:pt modelId="{C78858F1-DA8C-412D-9521-F49D08360AB8}" type="pres">
      <dgm:prSet presAssocID="{E8FCD07C-6BB0-466A-8872-13ED184408F2}" presName="Name0" presStyleCnt="0">
        <dgm:presLayoutVars>
          <dgm:chMax val="2"/>
          <dgm:chPref val="2"/>
          <dgm:animLvl val="lvl"/>
        </dgm:presLayoutVars>
      </dgm:prSet>
      <dgm:spPr/>
      <dgm:t>
        <a:bodyPr/>
        <a:lstStyle/>
        <a:p>
          <a:endParaRPr lang="es-EC"/>
        </a:p>
      </dgm:t>
    </dgm:pt>
    <dgm:pt modelId="{316018C1-8A94-400C-BC64-91A956F585DB}" type="pres">
      <dgm:prSet presAssocID="{E8FCD07C-6BB0-466A-8872-13ED184408F2}" presName="LeftText" presStyleLbl="revTx" presStyleIdx="0" presStyleCnt="0">
        <dgm:presLayoutVars>
          <dgm:bulletEnabled val="1"/>
        </dgm:presLayoutVars>
      </dgm:prSet>
      <dgm:spPr/>
      <dgm:t>
        <a:bodyPr/>
        <a:lstStyle/>
        <a:p>
          <a:endParaRPr lang="es-EC"/>
        </a:p>
      </dgm:t>
    </dgm:pt>
    <dgm:pt modelId="{A3D13279-3521-4BA0-9C01-1B77BBAABA21}" type="pres">
      <dgm:prSet presAssocID="{E8FCD07C-6BB0-466A-8872-13ED184408F2}" presName="LeftNode" presStyleLbl="bgImgPlace1" presStyleIdx="0" presStyleCnt="2" custLinFactNeighborX="-21396" custLinFactNeighborY="-2208">
        <dgm:presLayoutVars>
          <dgm:chMax val="2"/>
          <dgm:chPref val="2"/>
        </dgm:presLayoutVars>
      </dgm:prSet>
      <dgm:spPr/>
      <dgm:t>
        <a:bodyPr/>
        <a:lstStyle/>
        <a:p>
          <a:endParaRPr lang="es-EC"/>
        </a:p>
      </dgm:t>
    </dgm:pt>
    <dgm:pt modelId="{7B9ED956-E2AB-4DDF-8D45-80CF545530D2}" type="pres">
      <dgm:prSet presAssocID="{E8FCD07C-6BB0-466A-8872-13ED184408F2}" presName="RightText" presStyleLbl="revTx" presStyleIdx="0" presStyleCnt="0">
        <dgm:presLayoutVars>
          <dgm:bulletEnabled val="1"/>
        </dgm:presLayoutVars>
      </dgm:prSet>
      <dgm:spPr/>
      <dgm:t>
        <a:bodyPr/>
        <a:lstStyle/>
        <a:p>
          <a:endParaRPr lang="es-EC"/>
        </a:p>
      </dgm:t>
    </dgm:pt>
    <dgm:pt modelId="{832DA414-D2E5-48B7-B1F1-C4E15264CF94}" type="pres">
      <dgm:prSet presAssocID="{E8FCD07C-6BB0-466A-8872-13ED184408F2}" presName="RightNode" presStyleLbl="bgImgPlace1" presStyleIdx="1" presStyleCnt="2" custScaleX="138471" custScaleY="103066" custLinFactNeighborX="55438" custLinFactNeighborY="-2208">
        <dgm:presLayoutVars>
          <dgm:chMax val="0"/>
          <dgm:chPref val="0"/>
        </dgm:presLayoutVars>
      </dgm:prSet>
      <dgm:spPr/>
      <dgm:t>
        <a:bodyPr/>
        <a:lstStyle/>
        <a:p>
          <a:endParaRPr lang="es-EC"/>
        </a:p>
      </dgm:t>
    </dgm:pt>
    <dgm:pt modelId="{9C1DE7EC-4381-4CFB-AEE2-9D915B8DBB27}" type="pres">
      <dgm:prSet presAssocID="{E8FCD07C-6BB0-466A-8872-13ED184408F2}" presName="TopArrow" presStyleLbl="node1" presStyleIdx="0" presStyleCnt="2"/>
      <dgm:spPr/>
    </dgm:pt>
    <dgm:pt modelId="{2C72CB88-7ED8-4046-BA5E-237BAC2877C1}" type="pres">
      <dgm:prSet presAssocID="{E8FCD07C-6BB0-466A-8872-13ED184408F2}" presName="BottomArrow" presStyleLbl="node1" presStyleIdx="1" presStyleCnt="2"/>
      <dgm:spPr/>
    </dgm:pt>
  </dgm:ptLst>
  <dgm:cxnLst>
    <dgm:cxn modelId="{2259BF54-E9BB-4887-B721-C67CC01F58B5}" srcId="{E8FCD07C-6BB0-466A-8872-13ED184408F2}" destId="{56EAC1E4-FF46-4CDD-BC3B-4234699EFB00}" srcOrd="2" destOrd="0" parTransId="{00C829D6-E1BF-4AB7-95AA-71F7BC73EACD}" sibTransId="{BCF89BFE-E98C-47E4-B64F-4C1FB63A9D0C}"/>
    <dgm:cxn modelId="{46854BE5-B21A-4745-B6AC-BCA011A9A6ED}" type="presOf" srcId="{3BAA3DAF-C9BA-40CF-9331-E67EDC7BFAE8}" destId="{7B9ED956-E2AB-4DDF-8D45-80CF545530D2}" srcOrd="0" destOrd="0" presId="urn:microsoft.com/office/officeart/2009/layout/ReverseList"/>
    <dgm:cxn modelId="{59A7560E-34F2-4215-90B0-F0F28A3BF39A}" srcId="{E8FCD07C-6BB0-466A-8872-13ED184408F2}" destId="{CED84308-BF14-4C35-B019-80EA5B571196}" srcOrd="3" destOrd="0" parTransId="{9CEDDC9A-C61E-48E6-828E-AA98E55512C9}" sibTransId="{F7994DB2-64E1-4C1E-AE59-23473011644B}"/>
    <dgm:cxn modelId="{04475BC9-3F13-4D41-8A47-48A23BB339AD}" type="presOf" srcId="{E8FCD07C-6BB0-466A-8872-13ED184408F2}" destId="{C78858F1-DA8C-412D-9521-F49D08360AB8}" srcOrd="0" destOrd="0" presId="urn:microsoft.com/office/officeart/2009/layout/ReverseList"/>
    <dgm:cxn modelId="{A83FF9BC-FFCE-4B92-A2C0-A618EDC53C89}" srcId="{E8FCD07C-6BB0-466A-8872-13ED184408F2}" destId="{3BAA3DAF-C9BA-40CF-9331-E67EDC7BFAE8}" srcOrd="1" destOrd="0" parTransId="{788266C4-5E81-444F-81E6-07E9D5864FB0}" sibTransId="{3A18FBF7-F1A1-4730-968F-BD8E962B8B53}"/>
    <dgm:cxn modelId="{551D62B1-4A5D-495E-BF7B-9EC6192BFFCE}" type="presOf" srcId="{3BAA3DAF-C9BA-40CF-9331-E67EDC7BFAE8}" destId="{832DA414-D2E5-48B7-B1F1-C4E15264CF94}" srcOrd="1" destOrd="0" presId="urn:microsoft.com/office/officeart/2009/layout/ReverseList"/>
    <dgm:cxn modelId="{EF4CC2D2-DE1C-43BC-A776-E3A9DFD637A9}" srcId="{E8FCD07C-6BB0-466A-8872-13ED184408F2}" destId="{BA04359D-3C70-409F-A2F1-BDAF5ECCB27C}" srcOrd="0" destOrd="0" parTransId="{521B8123-2738-48DE-85EA-D3407A354CDA}" sibTransId="{E95EB11A-B2C6-417A-9C53-8AFB8896F4E8}"/>
    <dgm:cxn modelId="{74088BA5-AA01-4EF2-AFBF-BA950A345DE6}" srcId="{56EAC1E4-FF46-4CDD-BC3B-4234699EFB00}" destId="{DC579292-2FEC-423B-B358-C1D55F2B8854}" srcOrd="0" destOrd="0" parTransId="{EE5C240A-1327-4AAF-BE1D-75A02B4B2E6A}" sibTransId="{02C594B9-BD83-41AD-A4B2-1CDEA152B678}"/>
    <dgm:cxn modelId="{0463E423-5DFF-4CA7-8354-1B675E3E85EC}" type="presOf" srcId="{BA04359D-3C70-409F-A2F1-BDAF5ECCB27C}" destId="{A3D13279-3521-4BA0-9C01-1B77BBAABA21}" srcOrd="1" destOrd="0" presId="urn:microsoft.com/office/officeart/2009/layout/ReverseList"/>
    <dgm:cxn modelId="{EF58D483-4656-4E30-BE15-946937FEBDC8}" type="presOf" srcId="{BA04359D-3C70-409F-A2F1-BDAF5ECCB27C}" destId="{316018C1-8A94-400C-BC64-91A956F585DB}" srcOrd="0" destOrd="0" presId="urn:microsoft.com/office/officeart/2009/layout/ReverseList"/>
    <dgm:cxn modelId="{39DE9650-85B7-4575-A652-6906687CF64A}" srcId="{CED84308-BF14-4C35-B019-80EA5B571196}" destId="{8DFD73A6-F7D9-4AD3-AF3A-5F4B18F89B36}" srcOrd="0" destOrd="0" parTransId="{A389FEDB-2552-4ABC-8071-9DAFF1435BE8}" sibTransId="{B3BCB0F2-8153-4F9E-AFCE-33CA528B46B1}"/>
    <dgm:cxn modelId="{72009AA9-FD80-4BF4-A14B-21ACD399EED1}" type="presParOf" srcId="{C78858F1-DA8C-412D-9521-F49D08360AB8}" destId="{316018C1-8A94-400C-BC64-91A956F585DB}" srcOrd="0" destOrd="0" presId="urn:microsoft.com/office/officeart/2009/layout/ReverseList"/>
    <dgm:cxn modelId="{EC0BF376-5B2F-4D0C-AD1B-9C892F66A82D}" type="presParOf" srcId="{C78858F1-DA8C-412D-9521-F49D08360AB8}" destId="{A3D13279-3521-4BA0-9C01-1B77BBAABA21}" srcOrd="1" destOrd="0" presId="urn:microsoft.com/office/officeart/2009/layout/ReverseList"/>
    <dgm:cxn modelId="{61D64E5E-9822-4CDD-B3D0-DE9AA0274678}" type="presParOf" srcId="{C78858F1-DA8C-412D-9521-F49D08360AB8}" destId="{7B9ED956-E2AB-4DDF-8D45-80CF545530D2}" srcOrd="2" destOrd="0" presId="urn:microsoft.com/office/officeart/2009/layout/ReverseList"/>
    <dgm:cxn modelId="{2E02FC1C-F1E9-4C26-A9D6-B9273B2262E3}" type="presParOf" srcId="{C78858F1-DA8C-412D-9521-F49D08360AB8}" destId="{832DA414-D2E5-48B7-B1F1-C4E15264CF94}" srcOrd="3" destOrd="0" presId="urn:microsoft.com/office/officeart/2009/layout/ReverseList"/>
    <dgm:cxn modelId="{8038E829-B0A2-45B4-8894-C2A4ADE226F9}" type="presParOf" srcId="{C78858F1-DA8C-412D-9521-F49D08360AB8}" destId="{9C1DE7EC-4381-4CFB-AEE2-9D915B8DBB27}" srcOrd="4" destOrd="0" presId="urn:microsoft.com/office/officeart/2009/layout/ReverseList"/>
    <dgm:cxn modelId="{31329F66-8A9F-4D29-ABAC-5FA49D5F4CA5}" type="presParOf" srcId="{C78858F1-DA8C-412D-9521-F49D08360AB8}" destId="{2C72CB88-7ED8-4046-BA5E-237BAC2877C1}"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FCD07C-6BB0-466A-8872-13ED184408F2}" type="doc">
      <dgm:prSet loTypeId="urn:microsoft.com/office/officeart/2009/layout/ReverseList" loCatId="relationship" qsTypeId="urn:microsoft.com/office/officeart/2005/8/quickstyle/simple1" qsCatId="simple" csTypeId="urn:microsoft.com/office/officeart/2005/8/colors/accent0_1" csCatId="mainScheme" phldr="1"/>
      <dgm:spPr/>
      <dgm:t>
        <a:bodyPr/>
        <a:lstStyle/>
        <a:p>
          <a:endParaRPr lang="es-EC"/>
        </a:p>
      </dgm:t>
    </dgm:pt>
    <dgm:pt modelId="{BA04359D-3C70-409F-A2F1-BDAF5ECCB27C}">
      <dgm:prSet phldrT="[Texto]" custT="1"/>
      <dgm:spPr/>
      <dgm:t>
        <a:bodyPr/>
        <a:lstStyle/>
        <a:p>
          <a:pPr algn="ctr"/>
          <a:r>
            <a:rPr lang="es-EC" sz="2400" dirty="0" smtClean="0"/>
            <a:t>AUDITORÍA</a:t>
          </a:r>
          <a:r>
            <a:rPr lang="es-EC" sz="3200" dirty="0" smtClean="0"/>
            <a:t> </a:t>
          </a:r>
          <a:r>
            <a:rPr lang="es-EC" sz="2400" dirty="0" smtClean="0"/>
            <a:t>DE GESTIÓN</a:t>
          </a:r>
          <a:endParaRPr lang="es-EC" sz="2400" dirty="0"/>
        </a:p>
      </dgm:t>
    </dgm:pt>
    <dgm:pt modelId="{521B8123-2738-48DE-85EA-D3407A354CDA}" type="parTrans" cxnId="{EF4CC2D2-DE1C-43BC-A776-E3A9DFD637A9}">
      <dgm:prSet/>
      <dgm:spPr/>
      <dgm:t>
        <a:bodyPr/>
        <a:lstStyle/>
        <a:p>
          <a:endParaRPr lang="es-EC"/>
        </a:p>
      </dgm:t>
    </dgm:pt>
    <dgm:pt modelId="{E95EB11A-B2C6-417A-9C53-8AFB8896F4E8}" type="sibTrans" cxnId="{EF4CC2D2-DE1C-43BC-A776-E3A9DFD637A9}">
      <dgm:prSet/>
      <dgm:spPr/>
      <dgm:t>
        <a:bodyPr/>
        <a:lstStyle/>
        <a:p>
          <a:endParaRPr lang="es-EC"/>
        </a:p>
      </dgm:t>
    </dgm:pt>
    <dgm:pt modelId="{3BAA3DAF-C9BA-40CF-9331-E67EDC7BFAE8}">
      <dgm:prSet phldrT="[Texto]" custT="1"/>
      <dgm:spPr/>
      <dgm:t>
        <a:bodyPr/>
        <a:lstStyle/>
        <a:p>
          <a:pPr algn="just"/>
          <a:r>
            <a:rPr lang="es-EC" sz="2000" dirty="0" smtClean="0"/>
            <a:t>En esta auditoría se evalúa las 5 E las </a:t>
          </a:r>
          <a:r>
            <a:rPr lang="es-EC" sz="2000" smtClean="0"/>
            <a:t>cuales son eficacia, eficiencia  </a:t>
          </a:r>
          <a:r>
            <a:rPr lang="es-EC" sz="2000" dirty="0" smtClean="0"/>
            <a:t>economía, ética</a:t>
          </a:r>
          <a:r>
            <a:rPr lang="es-EC" sz="2000" smtClean="0"/>
            <a:t>, y </a:t>
          </a:r>
          <a:r>
            <a:rPr lang="es-EC" sz="2000" dirty="0" smtClean="0"/>
            <a:t>ecología dirigido a los manuales de la compañía, para de esa manera evitar accidentes.</a:t>
          </a:r>
          <a:endParaRPr lang="es-EC" sz="1600" dirty="0"/>
        </a:p>
      </dgm:t>
    </dgm:pt>
    <dgm:pt modelId="{788266C4-5E81-444F-81E6-07E9D5864FB0}" type="parTrans" cxnId="{A83FF9BC-FFCE-4B92-A2C0-A618EDC53C89}">
      <dgm:prSet/>
      <dgm:spPr/>
      <dgm:t>
        <a:bodyPr/>
        <a:lstStyle/>
        <a:p>
          <a:endParaRPr lang="es-EC"/>
        </a:p>
      </dgm:t>
    </dgm:pt>
    <dgm:pt modelId="{3A18FBF7-F1A1-4730-968F-BD8E962B8B53}" type="sibTrans" cxnId="{A83FF9BC-FFCE-4B92-A2C0-A618EDC53C89}">
      <dgm:prSet/>
      <dgm:spPr/>
      <dgm:t>
        <a:bodyPr/>
        <a:lstStyle/>
        <a:p>
          <a:endParaRPr lang="es-EC"/>
        </a:p>
      </dgm:t>
    </dgm:pt>
    <dgm:pt modelId="{CED84308-BF14-4C35-B019-80EA5B571196}">
      <dgm:prSet/>
      <dgm:spPr/>
      <dgm:t>
        <a:bodyPr/>
        <a:lstStyle/>
        <a:p>
          <a:endParaRPr lang="es-EC"/>
        </a:p>
      </dgm:t>
    </dgm:pt>
    <dgm:pt modelId="{9CEDDC9A-C61E-48E6-828E-AA98E55512C9}" type="parTrans" cxnId="{59A7560E-34F2-4215-90B0-F0F28A3BF39A}">
      <dgm:prSet/>
      <dgm:spPr/>
      <dgm:t>
        <a:bodyPr/>
        <a:lstStyle/>
        <a:p>
          <a:endParaRPr lang="es-EC"/>
        </a:p>
      </dgm:t>
    </dgm:pt>
    <dgm:pt modelId="{F7994DB2-64E1-4C1E-AE59-23473011644B}" type="sibTrans" cxnId="{59A7560E-34F2-4215-90B0-F0F28A3BF39A}">
      <dgm:prSet/>
      <dgm:spPr/>
      <dgm:t>
        <a:bodyPr/>
        <a:lstStyle/>
        <a:p>
          <a:endParaRPr lang="es-EC"/>
        </a:p>
      </dgm:t>
    </dgm:pt>
    <dgm:pt modelId="{8DFD73A6-F7D9-4AD3-AF3A-5F4B18F89B36}">
      <dgm:prSet/>
      <dgm:spPr/>
      <dgm:t>
        <a:bodyPr/>
        <a:lstStyle/>
        <a:p>
          <a:endParaRPr lang="es-EC"/>
        </a:p>
      </dgm:t>
    </dgm:pt>
    <dgm:pt modelId="{A389FEDB-2552-4ABC-8071-9DAFF1435BE8}" type="parTrans" cxnId="{39DE9650-85B7-4575-A652-6906687CF64A}">
      <dgm:prSet/>
      <dgm:spPr/>
      <dgm:t>
        <a:bodyPr/>
        <a:lstStyle/>
        <a:p>
          <a:endParaRPr lang="es-EC"/>
        </a:p>
      </dgm:t>
    </dgm:pt>
    <dgm:pt modelId="{B3BCB0F2-8153-4F9E-AFCE-33CA528B46B1}" type="sibTrans" cxnId="{39DE9650-85B7-4575-A652-6906687CF64A}">
      <dgm:prSet/>
      <dgm:spPr/>
      <dgm:t>
        <a:bodyPr/>
        <a:lstStyle/>
        <a:p>
          <a:endParaRPr lang="es-EC"/>
        </a:p>
      </dgm:t>
    </dgm:pt>
    <dgm:pt modelId="{56EAC1E4-FF46-4CDD-BC3B-4234699EFB00}">
      <dgm:prSet/>
      <dgm:spPr/>
      <dgm:t>
        <a:bodyPr/>
        <a:lstStyle/>
        <a:p>
          <a:endParaRPr lang="es-EC"/>
        </a:p>
      </dgm:t>
    </dgm:pt>
    <dgm:pt modelId="{00C829D6-E1BF-4AB7-95AA-71F7BC73EACD}" type="parTrans" cxnId="{2259BF54-E9BB-4887-B721-C67CC01F58B5}">
      <dgm:prSet/>
      <dgm:spPr/>
      <dgm:t>
        <a:bodyPr/>
        <a:lstStyle/>
        <a:p>
          <a:endParaRPr lang="es-EC"/>
        </a:p>
      </dgm:t>
    </dgm:pt>
    <dgm:pt modelId="{BCF89BFE-E98C-47E4-B64F-4C1FB63A9D0C}" type="sibTrans" cxnId="{2259BF54-E9BB-4887-B721-C67CC01F58B5}">
      <dgm:prSet/>
      <dgm:spPr/>
      <dgm:t>
        <a:bodyPr/>
        <a:lstStyle/>
        <a:p>
          <a:endParaRPr lang="es-EC"/>
        </a:p>
      </dgm:t>
    </dgm:pt>
    <dgm:pt modelId="{DC579292-2FEC-423B-B358-C1D55F2B8854}">
      <dgm:prSet/>
      <dgm:spPr/>
      <dgm:t>
        <a:bodyPr/>
        <a:lstStyle/>
        <a:p>
          <a:endParaRPr lang="es-EC"/>
        </a:p>
      </dgm:t>
    </dgm:pt>
    <dgm:pt modelId="{EE5C240A-1327-4AAF-BE1D-75A02B4B2E6A}" type="parTrans" cxnId="{74088BA5-AA01-4EF2-AFBF-BA950A345DE6}">
      <dgm:prSet/>
      <dgm:spPr/>
      <dgm:t>
        <a:bodyPr/>
        <a:lstStyle/>
        <a:p>
          <a:endParaRPr lang="es-EC"/>
        </a:p>
      </dgm:t>
    </dgm:pt>
    <dgm:pt modelId="{02C594B9-BD83-41AD-A4B2-1CDEA152B678}" type="sibTrans" cxnId="{74088BA5-AA01-4EF2-AFBF-BA950A345DE6}">
      <dgm:prSet/>
      <dgm:spPr/>
      <dgm:t>
        <a:bodyPr/>
        <a:lstStyle/>
        <a:p>
          <a:endParaRPr lang="es-EC"/>
        </a:p>
      </dgm:t>
    </dgm:pt>
    <dgm:pt modelId="{C78858F1-DA8C-412D-9521-F49D08360AB8}" type="pres">
      <dgm:prSet presAssocID="{E8FCD07C-6BB0-466A-8872-13ED184408F2}" presName="Name0" presStyleCnt="0">
        <dgm:presLayoutVars>
          <dgm:chMax val="2"/>
          <dgm:chPref val="2"/>
          <dgm:animLvl val="lvl"/>
        </dgm:presLayoutVars>
      </dgm:prSet>
      <dgm:spPr/>
      <dgm:t>
        <a:bodyPr/>
        <a:lstStyle/>
        <a:p>
          <a:endParaRPr lang="es-EC"/>
        </a:p>
      </dgm:t>
    </dgm:pt>
    <dgm:pt modelId="{316018C1-8A94-400C-BC64-91A956F585DB}" type="pres">
      <dgm:prSet presAssocID="{E8FCD07C-6BB0-466A-8872-13ED184408F2}" presName="LeftText" presStyleLbl="revTx" presStyleIdx="0" presStyleCnt="0">
        <dgm:presLayoutVars>
          <dgm:bulletEnabled val="1"/>
        </dgm:presLayoutVars>
      </dgm:prSet>
      <dgm:spPr/>
      <dgm:t>
        <a:bodyPr/>
        <a:lstStyle/>
        <a:p>
          <a:endParaRPr lang="es-EC"/>
        </a:p>
      </dgm:t>
    </dgm:pt>
    <dgm:pt modelId="{A3D13279-3521-4BA0-9C01-1B77BBAABA21}" type="pres">
      <dgm:prSet presAssocID="{E8FCD07C-6BB0-466A-8872-13ED184408F2}" presName="LeftNode" presStyleLbl="bgImgPlace1" presStyleIdx="0" presStyleCnt="2">
        <dgm:presLayoutVars>
          <dgm:chMax val="2"/>
          <dgm:chPref val="2"/>
        </dgm:presLayoutVars>
      </dgm:prSet>
      <dgm:spPr/>
      <dgm:t>
        <a:bodyPr/>
        <a:lstStyle/>
        <a:p>
          <a:endParaRPr lang="es-EC"/>
        </a:p>
      </dgm:t>
    </dgm:pt>
    <dgm:pt modelId="{7B9ED956-E2AB-4DDF-8D45-80CF545530D2}" type="pres">
      <dgm:prSet presAssocID="{E8FCD07C-6BB0-466A-8872-13ED184408F2}" presName="RightText" presStyleLbl="revTx" presStyleIdx="0" presStyleCnt="0">
        <dgm:presLayoutVars>
          <dgm:bulletEnabled val="1"/>
        </dgm:presLayoutVars>
      </dgm:prSet>
      <dgm:spPr/>
      <dgm:t>
        <a:bodyPr/>
        <a:lstStyle/>
        <a:p>
          <a:endParaRPr lang="es-EC"/>
        </a:p>
      </dgm:t>
    </dgm:pt>
    <dgm:pt modelId="{832DA414-D2E5-48B7-B1F1-C4E15264CF94}" type="pres">
      <dgm:prSet presAssocID="{E8FCD07C-6BB0-466A-8872-13ED184408F2}" presName="RightNode" presStyleLbl="bgImgPlace1" presStyleIdx="1" presStyleCnt="2">
        <dgm:presLayoutVars>
          <dgm:chMax val="0"/>
          <dgm:chPref val="0"/>
        </dgm:presLayoutVars>
      </dgm:prSet>
      <dgm:spPr/>
      <dgm:t>
        <a:bodyPr/>
        <a:lstStyle/>
        <a:p>
          <a:endParaRPr lang="es-EC"/>
        </a:p>
      </dgm:t>
    </dgm:pt>
    <dgm:pt modelId="{9C1DE7EC-4381-4CFB-AEE2-9D915B8DBB27}" type="pres">
      <dgm:prSet presAssocID="{E8FCD07C-6BB0-466A-8872-13ED184408F2}" presName="TopArrow" presStyleLbl="node1" presStyleIdx="0" presStyleCnt="2"/>
      <dgm:spPr/>
      <dgm:t>
        <a:bodyPr/>
        <a:lstStyle/>
        <a:p>
          <a:endParaRPr lang="es-EC"/>
        </a:p>
      </dgm:t>
    </dgm:pt>
    <dgm:pt modelId="{2C72CB88-7ED8-4046-BA5E-237BAC2877C1}" type="pres">
      <dgm:prSet presAssocID="{E8FCD07C-6BB0-466A-8872-13ED184408F2}" presName="BottomArrow" presStyleLbl="node1" presStyleIdx="1" presStyleCnt="2"/>
      <dgm:spPr/>
      <dgm:t>
        <a:bodyPr/>
        <a:lstStyle/>
        <a:p>
          <a:endParaRPr lang="es-EC"/>
        </a:p>
      </dgm:t>
    </dgm:pt>
  </dgm:ptLst>
  <dgm:cxnLst>
    <dgm:cxn modelId="{2259BF54-E9BB-4887-B721-C67CC01F58B5}" srcId="{E8FCD07C-6BB0-466A-8872-13ED184408F2}" destId="{56EAC1E4-FF46-4CDD-BC3B-4234699EFB00}" srcOrd="2" destOrd="0" parTransId="{00C829D6-E1BF-4AB7-95AA-71F7BC73EACD}" sibTransId="{BCF89BFE-E98C-47E4-B64F-4C1FB63A9D0C}"/>
    <dgm:cxn modelId="{59A7560E-34F2-4215-90B0-F0F28A3BF39A}" srcId="{E8FCD07C-6BB0-466A-8872-13ED184408F2}" destId="{CED84308-BF14-4C35-B019-80EA5B571196}" srcOrd="3" destOrd="0" parTransId="{9CEDDC9A-C61E-48E6-828E-AA98E55512C9}" sibTransId="{F7994DB2-64E1-4C1E-AE59-23473011644B}"/>
    <dgm:cxn modelId="{A83FF9BC-FFCE-4B92-A2C0-A618EDC53C89}" srcId="{E8FCD07C-6BB0-466A-8872-13ED184408F2}" destId="{3BAA3DAF-C9BA-40CF-9331-E67EDC7BFAE8}" srcOrd="1" destOrd="0" parTransId="{788266C4-5E81-444F-81E6-07E9D5864FB0}" sibTransId="{3A18FBF7-F1A1-4730-968F-BD8E962B8B53}"/>
    <dgm:cxn modelId="{EF4CC2D2-DE1C-43BC-A776-E3A9DFD637A9}" srcId="{E8FCD07C-6BB0-466A-8872-13ED184408F2}" destId="{BA04359D-3C70-409F-A2F1-BDAF5ECCB27C}" srcOrd="0" destOrd="0" parTransId="{521B8123-2738-48DE-85EA-D3407A354CDA}" sibTransId="{E95EB11A-B2C6-417A-9C53-8AFB8896F4E8}"/>
    <dgm:cxn modelId="{74088BA5-AA01-4EF2-AFBF-BA950A345DE6}" srcId="{56EAC1E4-FF46-4CDD-BC3B-4234699EFB00}" destId="{DC579292-2FEC-423B-B358-C1D55F2B8854}" srcOrd="0" destOrd="0" parTransId="{EE5C240A-1327-4AAF-BE1D-75A02B4B2E6A}" sibTransId="{02C594B9-BD83-41AD-A4B2-1CDEA152B678}"/>
    <dgm:cxn modelId="{7A40079C-C19B-467C-AFB7-7752883DBA43}" type="presOf" srcId="{3BAA3DAF-C9BA-40CF-9331-E67EDC7BFAE8}" destId="{832DA414-D2E5-48B7-B1F1-C4E15264CF94}" srcOrd="1" destOrd="0" presId="urn:microsoft.com/office/officeart/2009/layout/ReverseList"/>
    <dgm:cxn modelId="{B5F3B90F-25A3-4E87-93B9-5884F0A38D14}" type="presOf" srcId="{BA04359D-3C70-409F-A2F1-BDAF5ECCB27C}" destId="{316018C1-8A94-400C-BC64-91A956F585DB}" srcOrd="0" destOrd="0" presId="urn:microsoft.com/office/officeart/2009/layout/ReverseList"/>
    <dgm:cxn modelId="{712924C8-CE2B-4D93-85B1-C749389BE69A}" type="presOf" srcId="{3BAA3DAF-C9BA-40CF-9331-E67EDC7BFAE8}" destId="{7B9ED956-E2AB-4DDF-8D45-80CF545530D2}" srcOrd="0" destOrd="0" presId="urn:microsoft.com/office/officeart/2009/layout/ReverseList"/>
    <dgm:cxn modelId="{FB6EC76F-5FE5-4D3B-AFC6-CBE134C2788F}" type="presOf" srcId="{E8FCD07C-6BB0-466A-8872-13ED184408F2}" destId="{C78858F1-DA8C-412D-9521-F49D08360AB8}" srcOrd="0" destOrd="0" presId="urn:microsoft.com/office/officeart/2009/layout/ReverseList"/>
    <dgm:cxn modelId="{019FED37-288C-4A2B-888C-59E41605BA62}" type="presOf" srcId="{BA04359D-3C70-409F-A2F1-BDAF5ECCB27C}" destId="{A3D13279-3521-4BA0-9C01-1B77BBAABA21}" srcOrd="1" destOrd="0" presId="urn:microsoft.com/office/officeart/2009/layout/ReverseList"/>
    <dgm:cxn modelId="{39DE9650-85B7-4575-A652-6906687CF64A}" srcId="{CED84308-BF14-4C35-B019-80EA5B571196}" destId="{8DFD73A6-F7D9-4AD3-AF3A-5F4B18F89B36}" srcOrd="0" destOrd="0" parTransId="{A389FEDB-2552-4ABC-8071-9DAFF1435BE8}" sibTransId="{B3BCB0F2-8153-4F9E-AFCE-33CA528B46B1}"/>
    <dgm:cxn modelId="{2F0739E5-BCB1-4AF5-A647-07A650358E32}" type="presParOf" srcId="{C78858F1-DA8C-412D-9521-F49D08360AB8}" destId="{316018C1-8A94-400C-BC64-91A956F585DB}" srcOrd="0" destOrd="0" presId="urn:microsoft.com/office/officeart/2009/layout/ReverseList"/>
    <dgm:cxn modelId="{57B67967-6036-450F-8DBE-98B61EAD6CFC}" type="presParOf" srcId="{C78858F1-DA8C-412D-9521-F49D08360AB8}" destId="{A3D13279-3521-4BA0-9C01-1B77BBAABA21}" srcOrd="1" destOrd="0" presId="urn:microsoft.com/office/officeart/2009/layout/ReverseList"/>
    <dgm:cxn modelId="{D7B4C1FE-E0F8-4008-AA4B-A55B78739C18}" type="presParOf" srcId="{C78858F1-DA8C-412D-9521-F49D08360AB8}" destId="{7B9ED956-E2AB-4DDF-8D45-80CF545530D2}" srcOrd="2" destOrd="0" presId="urn:microsoft.com/office/officeart/2009/layout/ReverseList"/>
    <dgm:cxn modelId="{C7CB6254-28FE-4117-B0DE-36982EC33EB4}" type="presParOf" srcId="{C78858F1-DA8C-412D-9521-F49D08360AB8}" destId="{832DA414-D2E5-48B7-B1F1-C4E15264CF94}" srcOrd="3" destOrd="0" presId="urn:microsoft.com/office/officeart/2009/layout/ReverseList"/>
    <dgm:cxn modelId="{9551AA3C-BCB5-4900-AC47-5D0DEABD27B1}" type="presParOf" srcId="{C78858F1-DA8C-412D-9521-F49D08360AB8}" destId="{9C1DE7EC-4381-4CFB-AEE2-9D915B8DBB27}" srcOrd="4" destOrd="0" presId="urn:microsoft.com/office/officeart/2009/layout/ReverseList"/>
    <dgm:cxn modelId="{F08B4576-1230-4EF1-91A1-B4FFEA222281}" type="presParOf" srcId="{C78858F1-DA8C-412D-9521-F49D08360AB8}" destId="{2C72CB88-7ED8-4046-BA5E-237BAC2877C1}"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E8FCD07C-6BB0-466A-8872-13ED184408F2}" type="doc">
      <dgm:prSet loTypeId="urn:microsoft.com/office/officeart/2009/layout/ReverseList" loCatId="relationship" qsTypeId="urn:microsoft.com/office/officeart/2005/8/quickstyle/simple1" qsCatId="simple" csTypeId="urn:microsoft.com/office/officeart/2005/8/colors/colorful4" csCatId="colorful" phldr="1"/>
      <dgm:spPr/>
      <dgm:t>
        <a:bodyPr/>
        <a:lstStyle/>
        <a:p>
          <a:endParaRPr lang="es-EC"/>
        </a:p>
      </dgm:t>
    </dgm:pt>
    <dgm:pt modelId="{BA04359D-3C70-409F-A2F1-BDAF5ECCB27C}">
      <dgm:prSet phldrT="[Texto]" custT="1"/>
      <dgm:spPr/>
      <dgm:t>
        <a:bodyPr/>
        <a:lstStyle/>
        <a:p>
          <a:pPr algn="ctr"/>
          <a:r>
            <a:rPr lang="es-EC" sz="2800" dirty="0" smtClean="0"/>
            <a:t>CONTROL INTERNO</a:t>
          </a:r>
          <a:endParaRPr lang="es-EC" sz="2800" dirty="0"/>
        </a:p>
      </dgm:t>
    </dgm:pt>
    <dgm:pt modelId="{521B8123-2738-48DE-85EA-D3407A354CDA}" type="parTrans" cxnId="{EF4CC2D2-DE1C-43BC-A776-E3A9DFD637A9}">
      <dgm:prSet/>
      <dgm:spPr/>
      <dgm:t>
        <a:bodyPr/>
        <a:lstStyle/>
        <a:p>
          <a:endParaRPr lang="es-EC"/>
        </a:p>
      </dgm:t>
    </dgm:pt>
    <dgm:pt modelId="{E95EB11A-B2C6-417A-9C53-8AFB8896F4E8}" type="sibTrans" cxnId="{EF4CC2D2-DE1C-43BC-A776-E3A9DFD637A9}">
      <dgm:prSet/>
      <dgm:spPr/>
      <dgm:t>
        <a:bodyPr/>
        <a:lstStyle/>
        <a:p>
          <a:endParaRPr lang="es-EC"/>
        </a:p>
      </dgm:t>
    </dgm:pt>
    <dgm:pt modelId="{3BAA3DAF-C9BA-40CF-9331-E67EDC7BFAE8}">
      <dgm:prSet phldrT="[Texto]" custT="1"/>
      <dgm:spPr/>
      <dgm:t>
        <a:bodyPr/>
        <a:lstStyle/>
        <a:p>
          <a:pPr algn="just"/>
          <a:r>
            <a:rPr lang="es-EC" sz="2000" dirty="0" smtClean="0"/>
            <a:t>Tiene como finalidad observar, analizar y evaluar los métodos de control que posee la compañía para poder mitigar los riesgos, a través del Sistema de Evaluación de Control Interno. </a:t>
          </a:r>
        </a:p>
        <a:p>
          <a:pPr algn="just"/>
          <a:endParaRPr lang="es-EC" sz="1200" dirty="0"/>
        </a:p>
      </dgm:t>
    </dgm:pt>
    <dgm:pt modelId="{788266C4-5E81-444F-81E6-07E9D5864FB0}" type="parTrans" cxnId="{A83FF9BC-FFCE-4B92-A2C0-A618EDC53C89}">
      <dgm:prSet/>
      <dgm:spPr/>
      <dgm:t>
        <a:bodyPr/>
        <a:lstStyle/>
        <a:p>
          <a:endParaRPr lang="es-EC"/>
        </a:p>
      </dgm:t>
    </dgm:pt>
    <dgm:pt modelId="{3A18FBF7-F1A1-4730-968F-BD8E962B8B53}" type="sibTrans" cxnId="{A83FF9BC-FFCE-4B92-A2C0-A618EDC53C89}">
      <dgm:prSet/>
      <dgm:spPr/>
      <dgm:t>
        <a:bodyPr/>
        <a:lstStyle/>
        <a:p>
          <a:endParaRPr lang="es-EC"/>
        </a:p>
      </dgm:t>
    </dgm:pt>
    <dgm:pt modelId="{CED84308-BF14-4C35-B019-80EA5B571196}">
      <dgm:prSet/>
      <dgm:spPr/>
      <dgm:t>
        <a:bodyPr/>
        <a:lstStyle/>
        <a:p>
          <a:endParaRPr lang="es-EC"/>
        </a:p>
      </dgm:t>
    </dgm:pt>
    <dgm:pt modelId="{9CEDDC9A-C61E-48E6-828E-AA98E55512C9}" type="parTrans" cxnId="{59A7560E-34F2-4215-90B0-F0F28A3BF39A}">
      <dgm:prSet/>
      <dgm:spPr/>
      <dgm:t>
        <a:bodyPr/>
        <a:lstStyle/>
        <a:p>
          <a:endParaRPr lang="es-EC"/>
        </a:p>
      </dgm:t>
    </dgm:pt>
    <dgm:pt modelId="{F7994DB2-64E1-4C1E-AE59-23473011644B}" type="sibTrans" cxnId="{59A7560E-34F2-4215-90B0-F0F28A3BF39A}">
      <dgm:prSet/>
      <dgm:spPr/>
      <dgm:t>
        <a:bodyPr/>
        <a:lstStyle/>
        <a:p>
          <a:endParaRPr lang="es-EC"/>
        </a:p>
      </dgm:t>
    </dgm:pt>
    <dgm:pt modelId="{8DFD73A6-F7D9-4AD3-AF3A-5F4B18F89B36}">
      <dgm:prSet/>
      <dgm:spPr/>
      <dgm:t>
        <a:bodyPr/>
        <a:lstStyle/>
        <a:p>
          <a:endParaRPr lang="es-EC"/>
        </a:p>
      </dgm:t>
    </dgm:pt>
    <dgm:pt modelId="{A389FEDB-2552-4ABC-8071-9DAFF1435BE8}" type="parTrans" cxnId="{39DE9650-85B7-4575-A652-6906687CF64A}">
      <dgm:prSet/>
      <dgm:spPr/>
      <dgm:t>
        <a:bodyPr/>
        <a:lstStyle/>
        <a:p>
          <a:endParaRPr lang="es-EC"/>
        </a:p>
      </dgm:t>
    </dgm:pt>
    <dgm:pt modelId="{B3BCB0F2-8153-4F9E-AFCE-33CA528B46B1}" type="sibTrans" cxnId="{39DE9650-85B7-4575-A652-6906687CF64A}">
      <dgm:prSet/>
      <dgm:spPr/>
      <dgm:t>
        <a:bodyPr/>
        <a:lstStyle/>
        <a:p>
          <a:endParaRPr lang="es-EC"/>
        </a:p>
      </dgm:t>
    </dgm:pt>
    <dgm:pt modelId="{56EAC1E4-FF46-4CDD-BC3B-4234699EFB00}">
      <dgm:prSet/>
      <dgm:spPr/>
      <dgm:t>
        <a:bodyPr/>
        <a:lstStyle/>
        <a:p>
          <a:endParaRPr lang="es-EC"/>
        </a:p>
      </dgm:t>
    </dgm:pt>
    <dgm:pt modelId="{00C829D6-E1BF-4AB7-95AA-71F7BC73EACD}" type="parTrans" cxnId="{2259BF54-E9BB-4887-B721-C67CC01F58B5}">
      <dgm:prSet/>
      <dgm:spPr/>
      <dgm:t>
        <a:bodyPr/>
        <a:lstStyle/>
        <a:p>
          <a:endParaRPr lang="es-EC"/>
        </a:p>
      </dgm:t>
    </dgm:pt>
    <dgm:pt modelId="{BCF89BFE-E98C-47E4-B64F-4C1FB63A9D0C}" type="sibTrans" cxnId="{2259BF54-E9BB-4887-B721-C67CC01F58B5}">
      <dgm:prSet/>
      <dgm:spPr/>
      <dgm:t>
        <a:bodyPr/>
        <a:lstStyle/>
        <a:p>
          <a:endParaRPr lang="es-EC"/>
        </a:p>
      </dgm:t>
    </dgm:pt>
    <dgm:pt modelId="{DC579292-2FEC-423B-B358-C1D55F2B8854}">
      <dgm:prSet/>
      <dgm:spPr/>
      <dgm:t>
        <a:bodyPr/>
        <a:lstStyle/>
        <a:p>
          <a:endParaRPr lang="es-EC"/>
        </a:p>
      </dgm:t>
    </dgm:pt>
    <dgm:pt modelId="{EE5C240A-1327-4AAF-BE1D-75A02B4B2E6A}" type="parTrans" cxnId="{74088BA5-AA01-4EF2-AFBF-BA950A345DE6}">
      <dgm:prSet/>
      <dgm:spPr/>
      <dgm:t>
        <a:bodyPr/>
        <a:lstStyle/>
        <a:p>
          <a:endParaRPr lang="es-EC"/>
        </a:p>
      </dgm:t>
    </dgm:pt>
    <dgm:pt modelId="{02C594B9-BD83-41AD-A4B2-1CDEA152B678}" type="sibTrans" cxnId="{74088BA5-AA01-4EF2-AFBF-BA950A345DE6}">
      <dgm:prSet/>
      <dgm:spPr/>
      <dgm:t>
        <a:bodyPr/>
        <a:lstStyle/>
        <a:p>
          <a:endParaRPr lang="es-EC"/>
        </a:p>
      </dgm:t>
    </dgm:pt>
    <dgm:pt modelId="{C78858F1-DA8C-412D-9521-F49D08360AB8}" type="pres">
      <dgm:prSet presAssocID="{E8FCD07C-6BB0-466A-8872-13ED184408F2}" presName="Name0" presStyleCnt="0">
        <dgm:presLayoutVars>
          <dgm:chMax val="2"/>
          <dgm:chPref val="2"/>
          <dgm:animLvl val="lvl"/>
        </dgm:presLayoutVars>
      </dgm:prSet>
      <dgm:spPr/>
      <dgm:t>
        <a:bodyPr/>
        <a:lstStyle/>
        <a:p>
          <a:endParaRPr lang="es-EC"/>
        </a:p>
      </dgm:t>
    </dgm:pt>
    <dgm:pt modelId="{316018C1-8A94-400C-BC64-91A956F585DB}" type="pres">
      <dgm:prSet presAssocID="{E8FCD07C-6BB0-466A-8872-13ED184408F2}" presName="LeftText" presStyleLbl="revTx" presStyleIdx="0" presStyleCnt="0">
        <dgm:presLayoutVars>
          <dgm:bulletEnabled val="1"/>
        </dgm:presLayoutVars>
      </dgm:prSet>
      <dgm:spPr/>
      <dgm:t>
        <a:bodyPr/>
        <a:lstStyle/>
        <a:p>
          <a:endParaRPr lang="es-EC"/>
        </a:p>
      </dgm:t>
    </dgm:pt>
    <dgm:pt modelId="{A3D13279-3521-4BA0-9C01-1B77BBAABA21}" type="pres">
      <dgm:prSet presAssocID="{E8FCD07C-6BB0-466A-8872-13ED184408F2}" presName="LeftNode" presStyleLbl="bgImgPlace1" presStyleIdx="0" presStyleCnt="2">
        <dgm:presLayoutVars>
          <dgm:chMax val="2"/>
          <dgm:chPref val="2"/>
        </dgm:presLayoutVars>
      </dgm:prSet>
      <dgm:spPr/>
      <dgm:t>
        <a:bodyPr/>
        <a:lstStyle/>
        <a:p>
          <a:endParaRPr lang="es-EC"/>
        </a:p>
      </dgm:t>
    </dgm:pt>
    <dgm:pt modelId="{7B9ED956-E2AB-4DDF-8D45-80CF545530D2}" type="pres">
      <dgm:prSet presAssocID="{E8FCD07C-6BB0-466A-8872-13ED184408F2}" presName="RightText" presStyleLbl="revTx" presStyleIdx="0" presStyleCnt="0">
        <dgm:presLayoutVars>
          <dgm:bulletEnabled val="1"/>
        </dgm:presLayoutVars>
      </dgm:prSet>
      <dgm:spPr/>
      <dgm:t>
        <a:bodyPr/>
        <a:lstStyle/>
        <a:p>
          <a:endParaRPr lang="es-EC"/>
        </a:p>
      </dgm:t>
    </dgm:pt>
    <dgm:pt modelId="{832DA414-D2E5-48B7-B1F1-C4E15264CF94}" type="pres">
      <dgm:prSet presAssocID="{E8FCD07C-6BB0-466A-8872-13ED184408F2}" presName="RightNode" presStyleLbl="bgImgPlace1" presStyleIdx="1" presStyleCnt="2" custLinFactNeighborX="37577" custLinFactNeighborY="769">
        <dgm:presLayoutVars>
          <dgm:chMax val="0"/>
          <dgm:chPref val="0"/>
        </dgm:presLayoutVars>
      </dgm:prSet>
      <dgm:spPr/>
      <dgm:t>
        <a:bodyPr/>
        <a:lstStyle/>
        <a:p>
          <a:endParaRPr lang="es-EC"/>
        </a:p>
      </dgm:t>
    </dgm:pt>
    <dgm:pt modelId="{9C1DE7EC-4381-4CFB-AEE2-9D915B8DBB27}" type="pres">
      <dgm:prSet presAssocID="{E8FCD07C-6BB0-466A-8872-13ED184408F2}" presName="TopArrow" presStyleLbl="node1" presStyleIdx="0" presStyleCnt="2"/>
      <dgm:spPr/>
      <dgm:t>
        <a:bodyPr/>
        <a:lstStyle/>
        <a:p>
          <a:endParaRPr lang="es-EC"/>
        </a:p>
      </dgm:t>
    </dgm:pt>
    <dgm:pt modelId="{2C72CB88-7ED8-4046-BA5E-237BAC2877C1}" type="pres">
      <dgm:prSet presAssocID="{E8FCD07C-6BB0-466A-8872-13ED184408F2}" presName="BottomArrow" presStyleLbl="node1" presStyleIdx="1" presStyleCnt="2"/>
      <dgm:spPr/>
      <dgm:t>
        <a:bodyPr/>
        <a:lstStyle/>
        <a:p>
          <a:endParaRPr lang="es-EC"/>
        </a:p>
      </dgm:t>
    </dgm:pt>
  </dgm:ptLst>
  <dgm:cxnLst>
    <dgm:cxn modelId="{59A7560E-34F2-4215-90B0-F0F28A3BF39A}" srcId="{E8FCD07C-6BB0-466A-8872-13ED184408F2}" destId="{CED84308-BF14-4C35-B019-80EA5B571196}" srcOrd="3" destOrd="0" parTransId="{9CEDDC9A-C61E-48E6-828E-AA98E55512C9}" sibTransId="{F7994DB2-64E1-4C1E-AE59-23473011644B}"/>
    <dgm:cxn modelId="{CFBE1CB7-E7CC-43AE-BA10-F48BDFAB8315}" type="presOf" srcId="{E8FCD07C-6BB0-466A-8872-13ED184408F2}" destId="{C78858F1-DA8C-412D-9521-F49D08360AB8}" srcOrd="0" destOrd="0" presId="urn:microsoft.com/office/officeart/2009/layout/ReverseList"/>
    <dgm:cxn modelId="{6BC7BC94-C82A-410B-94F2-E0A9BED823FA}" type="presOf" srcId="{3BAA3DAF-C9BA-40CF-9331-E67EDC7BFAE8}" destId="{7B9ED956-E2AB-4DDF-8D45-80CF545530D2}" srcOrd="0" destOrd="0" presId="urn:microsoft.com/office/officeart/2009/layout/ReverseList"/>
    <dgm:cxn modelId="{8A96035A-00A1-4570-9344-07348138AC3D}" type="presOf" srcId="{BA04359D-3C70-409F-A2F1-BDAF5ECCB27C}" destId="{316018C1-8A94-400C-BC64-91A956F585DB}" srcOrd="0" destOrd="0" presId="urn:microsoft.com/office/officeart/2009/layout/ReverseList"/>
    <dgm:cxn modelId="{66D714E5-AF92-48AD-B0DA-727235E0DF0F}" type="presOf" srcId="{3BAA3DAF-C9BA-40CF-9331-E67EDC7BFAE8}" destId="{832DA414-D2E5-48B7-B1F1-C4E15264CF94}" srcOrd="1" destOrd="0" presId="urn:microsoft.com/office/officeart/2009/layout/ReverseList"/>
    <dgm:cxn modelId="{EF4CC2D2-DE1C-43BC-A776-E3A9DFD637A9}" srcId="{E8FCD07C-6BB0-466A-8872-13ED184408F2}" destId="{BA04359D-3C70-409F-A2F1-BDAF5ECCB27C}" srcOrd="0" destOrd="0" parTransId="{521B8123-2738-48DE-85EA-D3407A354CDA}" sibTransId="{E95EB11A-B2C6-417A-9C53-8AFB8896F4E8}"/>
    <dgm:cxn modelId="{2259BF54-E9BB-4887-B721-C67CC01F58B5}" srcId="{E8FCD07C-6BB0-466A-8872-13ED184408F2}" destId="{56EAC1E4-FF46-4CDD-BC3B-4234699EFB00}" srcOrd="2" destOrd="0" parTransId="{00C829D6-E1BF-4AB7-95AA-71F7BC73EACD}" sibTransId="{BCF89BFE-E98C-47E4-B64F-4C1FB63A9D0C}"/>
    <dgm:cxn modelId="{F098E2A8-3AA0-482F-8D03-1F116890F8BF}" type="presOf" srcId="{BA04359D-3C70-409F-A2F1-BDAF5ECCB27C}" destId="{A3D13279-3521-4BA0-9C01-1B77BBAABA21}" srcOrd="1" destOrd="0" presId="urn:microsoft.com/office/officeart/2009/layout/ReverseList"/>
    <dgm:cxn modelId="{39DE9650-85B7-4575-A652-6906687CF64A}" srcId="{CED84308-BF14-4C35-B019-80EA5B571196}" destId="{8DFD73A6-F7D9-4AD3-AF3A-5F4B18F89B36}" srcOrd="0" destOrd="0" parTransId="{A389FEDB-2552-4ABC-8071-9DAFF1435BE8}" sibTransId="{B3BCB0F2-8153-4F9E-AFCE-33CA528B46B1}"/>
    <dgm:cxn modelId="{74088BA5-AA01-4EF2-AFBF-BA950A345DE6}" srcId="{56EAC1E4-FF46-4CDD-BC3B-4234699EFB00}" destId="{DC579292-2FEC-423B-B358-C1D55F2B8854}" srcOrd="0" destOrd="0" parTransId="{EE5C240A-1327-4AAF-BE1D-75A02B4B2E6A}" sibTransId="{02C594B9-BD83-41AD-A4B2-1CDEA152B678}"/>
    <dgm:cxn modelId="{A83FF9BC-FFCE-4B92-A2C0-A618EDC53C89}" srcId="{E8FCD07C-6BB0-466A-8872-13ED184408F2}" destId="{3BAA3DAF-C9BA-40CF-9331-E67EDC7BFAE8}" srcOrd="1" destOrd="0" parTransId="{788266C4-5E81-444F-81E6-07E9D5864FB0}" sibTransId="{3A18FBF7-F1A1-4730-968F-BD8E962B8B53}"/>
    <dgm:cxn modelId="{3742CA72-CB7C-4610-8B56-C839A86AA453}" type="presParOf" srcId="{C78858F1-DA8C-412D-9521-F49D08360AB8}" destId="{316018C1-8A94-400C-BC64-91A956F585DB}" srcOrd="0" destOrd="0" presId="urn:microsoft.com/office/officeart/2009/layout/ReverseList"/>
    <dgm:cxn modelId="{69F9A6F1-3A09-4112-A685-6BBFF524E22C}" type="presParOf" srcId="{C78858F1-DA8C-412D-9521-F49D08360AB8}" destId="{A3D13279-3521-4BA0-9C01-1B77BBAABA21}" srcOrd="1" destOrd="0" presId="urn:microsoft.com/office/officeart/2009/layout/ReverseList"/>
    <dgm:cxn modelId="{14B1BF2C-C447-47FC-8F06-8788E055E6D0}" type="presParOf" srcId="{C78858F1-DA8C-412D-9521-F49D08360AB8}" destId="{7B9ED956-E2AB-4DDF-8D45-80CF545530D2}" srcOrd="2" destOrd="0" presId="urn:microsoft.com/office/officeart/2009/layout/ReverseList"/>
    <dgm:cxn modelId="{C32B12F1-5CC6-4BC9-BFDC-4100F3A41F06}" type="presParOf" srcId="{C78858F1-DA8C-412D-9521-F49D08360AB8}" destId="{832DA414-D2E5-48B7-B1F1-C4E15264CF94}" srcOrd="3" destOrd="0" presId="urn:microsoft.com/office/officeart/2009/layout/ReverseList"/>
    <dgm:cxn modelId="{698785EB-65D2-43CD-8E33-DF04462432F1}" type="presParOf" srcId="{C78858F1-DA8C-412D-9521-F49D08360AB8}" destId="{9C1DE7EC-4381-4CFB-AEE2-9D915B8DBB27}" srcOrd="4" destOrd="0" presId="urn:microsoft.com/office/officeart/2009/layout/ReverseList"/>
    <dgm:cxn modelId="{D9EFC11F-90F8-401E-A734-5FEDB190D236}" type="presParOf" srcId="{C78858F1-DA8C-412D-9521-F49D08360AB8}" destId="{2C72CB88-7ED8-4046-BA5E-237BAC2877C1}"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FCD07C-6BB0-466A-8872-13ED184408F2}" type="doc">
      <dgm:prSet loTypeId="urn:microsoft.com/office/officeart/2009/layout/ReverseList" loCatId="relationship" qsTypeId="urn:microsoft.com/office/officeart/2005/8/quickstyle/simple1" qsCatId="simple" csTypeId="urn:microsoft.com/office/officeart/2005/8/colors/colorful3" csCatId="colorful" phldr="1"/>
      <dgm:spPr/>
      <dgm:t>
        <a:bodyPr/>
        <a:lstStyle/>
        <a:p>
          <a:endParaRPr lang="es-EC"/>
        </a:p>
      </dgm:t>
    </dgm:pt>
    <dgm:pt modelId="{BA04359D-3C70-409F-A2F1-BDAF5ECCB27C}">
      <dgm:prSet phldrT="[Texto]" custT="1"/>
      <dgm:spPr/>
      <dgm:t>
        <a:bodyPr/>
        <a:lstStyle/>
        <a:p>
          <a:pPr algn="ctr"/>
          <a:r>
            <a:rPr lang="es-EC" sz="2000" dirty="0" smtClean="0"/>
            <a:t>AUDITORÍA DE CUMPLIMIENTO</a:t>
          </a:r>
          <a:endParaRPr lang="es-EC" sz="2000" dirty="0"/>
        </a:p>
      </dgm:t>
    </dgm:pt>
    <dgm:pt modelId="{521B8123-2738-48DE-85EA-D3407A354CDA}" type="parTrans" cxnId="{EF4CC2D2-DE1C-43BC-A776-E3A9DFD637A9}">
      <dgm:prSet/>
      <dgm:spPr/>
      <dgm:t>
        <a:bodyPr/>
        <a:lstStyle/>
        <a:p>
          <a:endParaRPr lang="es-EC"/>
        </a:p>
      </dgm:t>
    </dgm:pt>
    <dgm:pt modelId="{E95EB11A-B2C6-417A-9C53-8AFB8896F4E8}" type="sibTrans" cxnId="{EF4CC2D2-DE1C-43BC-A776-E3A9DFD637A9}">
      <dgm:prSet/>
      <dgm:spPr/>
      <dgm:t>
        <a:bodyPr/>
        <a:lstStyle/>
        <a:p>
          <a:endParaRPr lang="es-EC"/>
        </a:p>
      </dgm:t>
    </dgm:pt>
    <dgm:pt modelId="{3BAA3DAF-C9BA-40CF-9331-E67EDC7BFAE8}">
      <dgm:prSet phldrT="[Texto]" custT="1"/>
      <dgm:spPr/>
      <dgm:t>
        <a:bodyPr/>
        <a:lstStyle/>
        <a:p>
          <a:pPr algn="just"/>
          <a:r>
            <a:rPr lang="es-EC" sz="2400" dirty="0" smtClean="0"/>
            <a:t>Estudia el correcto cumplimiento de las leyes, normas y reglamentos establecidos, como es el caso de las declaraciones del IVA e Impuesto a la Renta por parte de la compañía.</a:t>
          </a:r>
          <a:endParaRPr lang="es-EC" sz="2400" dirty="0"/>
        </a:p>
      </dgm:t>
    </dgm:pt>
    <dgm:pt modelId="{788266C4-5E81-444F-81E6-07E9D5864FB0}" type="parTrans" cxnId="{A83FF9BC-FFCE-4B92-A2C0-A618EDC53C89}">
      <dgm:prSet/>
      <dgm:spPr/>
      <dgm:t>
        <a:bodyPr/>
        <a:lstStyle/>
        <a:p>
          <a:endParaRPr lang="es-EC"/>
        </a:p>
      </dgm:t>
    </dgm:pt>
    <dgm:pt modelId="{3A18FBF7-F1A1-4730-968F-BD8E962B8B53}" type="sibTrans" cxnId="{A83FF9BC-FFCE-4B92-A2C0-A618EDC53C89}">
      <dgm:prSet/>
      <dgm:spPr/>
      <dgm:t>
        <a:bodyPr/>
        <a:lstStyle/>
        <a:p>
          <a:endParaRPr lang="es-EC"/>
        </a:p>
      </dgm:t>
    </dgm:pt>
    <dgm:pt modelId="{CED84308-BF14-4C35-B019-80EA5B571196}">
      <dgm:prSet/>
      <dgm:spPr/>
      <dgm:t>
        <a:bodyPr/>
        <a:lstStyle/>
        <a:p>
          <a:endParaRPr lang="es-EC"/>
        </a:p>
      </dgm:t>
    </dgm:pt>
    <dgm:pt modelId="{9CEDDC9A-C61E-48E6-828E-AA98E55512C9}" type="parTrans" cxnId="{59A7560E-34F2-4215-90B0-F0F28A3BF39A}">
      <dgm:prSet/>
      <dgm:spPr/>
      <dgm:t>
        <a:bodyPr/>
        <a:lstStyle/>
        <a:p>
          <a:endParaRPr lang="es-EC"/>
        </a:p>
      </dgm:t>
    </dgm:pt>
    <dgm:pt modelId="{F7994DB2-64E1-4C1E-AE59-23473011644B}" type="sibTrans" cxnId="{59A7560E-34F2-4215-90B0-F0F28A3BF39A}">
      <dgm:prSet/>
      <dgm:spPr/>
      <dgm:t>
        <a:bodyPr/>
        <a:lstStyle/>
        <a:p>
          <a:endParaRPr lang="es-EC"/>
        </a:p>
      </dgm:t>
    </dgm:pt>
    <dgm:pt modelId="{8DFD73A6-F7D9-4AD3-AF3A-5F4B18F89B36}">
      <dgm:prSet/>
      <dgm:spPr/>
      <dgm:t>
        <a:bodyPr/>
        <a:lstStyle/>
        <a:p>
          <a:endParaRPr lang="es-EC"/>
        </a:p>
      </dgm:t>
    </dgm:pt>
    <dgm:pt modelId="{A389FEDB-2552-4ABC-8071-9DAFF1435BE8}" type="parTrans" cxnId="{39DE9650-85B7-4575-A652-6906687CF64A}">
      <dgm:prSet/>
      <dgm:spPr/>
      <dgm:t>
        <a:bodyPr/>
        <a:lstStyle/>
        <a:p>
          <a:endParaRPr lang="es-EC"/>
        </a:p>
      </dgm:t>
    </dgm:pt>
    <dgm:pt modelId="{B3BCB0F2-8153-4F9E-AFCE-33CA528B46B1}" type="sibTrans" cxnId="{39DE9650-85B7-4575-A652-6906687CF64A}">
      <dgm:prSet/>
      <dgm:spPr/>
      <dgm:t>
        <a:bodyPr/>
        <a:lstStyle/>
        <a:p>
          <a:endParaRPr lang="es-EC"/>
        </a:p>
      </dgm:t>
    </dgm:pt>
    <dgm:pt modelId="{56EAC1E4-FF46-4CDD-BC3B-4234699EFB00}">
      <dgm:prSet/>
      <dgm:spPr/>
      <dgm:t>
        <a:bodyPr/>
        <a:lstStyle/>
        <a:p>
          <a:endParaRPr lang="es-EC"/>
        </a:p>
      </dgm:t>
    </dgm:pt>
    <dgm:pt modelId="{00C829D6-E1BF-4AB7-95AA-71F7BC73EACD}" type="parTrans" cxnId="{2259BF54-E9BB-4887-B721-C67CC01F58B5}">
      <dgm:prSet/>
      <dgm:spPr/>
      <dgm:t>
        <a:bodyPr/>
        <a:lstStyle/>
        <a:p>
          <a:endParaRPr lang="es-EC"/>
        </a:p>
      </dgm:t>
    </dgm:pt>
    <dgm:pt modelId="{BCF89BFE-E98C-47E4-B64F-4C1FB63A9D0C}" type="sibTrans" cxnId="{2259BF54-E9BB-4887-B721-C67CC01F58B5}">
      <dgm:prSet/>
      <dgm:spPr/>
      <dgm:t>
        <a:bodyPr/>
        <a:lstStyle/>
        <a:p>
          <a:endParaRPr lang="es-EC"/>
        </a:p>
      </dgm:t>
    </dgm:pt>
    <dgm:pt modelId="{DC579292-2FEC-423B-B358-C1D55F2B8854}">
      <dgm:prSet/>
      <dgm:spPr/>
      <dgm:t>
        <a:bodyPr/>
        <a:lstStyle/>
        <a:p>
          <a:endParaRPr lang="es-EC"/>
        </a:p>
      </dgm:t>
    </dgm:pt>
    <dgm:pt modelId="{EE5C240A-1327-4AAF-BE1D-75A02B4B2E6A}" type="parTrans" cxnId="{74088BA5-AA01-4EF2-AFBF-BA950A345DE6}">
      <dgm:prSet/>
      <dgm:spPr/>
      <dgm:t>
        <a:bodyPr/>
        <a:lstStyle/>
        <a:p>
          <a:endParaRPr lang="es-EC"/>
        </a:p>
      </dgm:t>
    </dgm:pt>
    <dgm:pt modelId="{02C594B9-BD83-41AD-A4B2-1CDEA152B678}" type="sibTrans" cxnId="{74088BA5-AA01-4EF2-AFBF-BA950A345DE6}">
      <dgm:prSet/>
      <dgm:spPr/>
      <dgm:t>
        <a:bodyPr/>
        <a:lstStyle/>
        <a:p>
          <a:endParaRPr lang="es-EC"/>
        </a:p>
      </dgm:t>
    </dgm:pt>
    <dgm:pt modelId="{C78858F1-DA8C-412D-9521-F49D08360AB8}" type="pres">
      <dgm:prSet presAssocID="{E8FCD07C-6BB0-466A-8872-13ED184408F2}" presName="Name0" presStyleCnt="0">
        <dgm:presLayoutVars>
          <dgm:chMax val="2"/>
          <dgm:chPref val="2"/>
          <dgm:animLvl val="lvl"/>
        </dgm:presLayoutVars>
      </dgm:prSet>
      <dgm:spPr/>
      <dgm:t>
        <a:bodyPr/>
        <a:lstStyle/>
        <a:p>
          <a:endParaRPr lang="es-EC"/>
        </a:p>
      </dgm:t>
    </dgm:pt>
    <dgm:pt modelId="{316018C1-8A94-400C-BC64-91A956F585DB}" type="pres">
      <dgm:prSet presAssocID="{E8FCD07C-6BB0-466A-8872-13ED184408F2}" presName="LeftText" presStyleLbl="revTx" presStyleIdx="0" presStyleCnt="0">
        <dgm:presLayoutVars>
          <dgm:bulletEnabled val="1"/>
        </dgm:presLayoutVars>
      </dgm:prSet>
      <dgm:spPr/>
      <dgm:t>
        <a:bodyPr/>
        <a:lstStyle/>
        <a:p>
          <a:endParaRPr lang="es-EC"/>
        </a:p>
      </dgm:t>
    </dgm:pt>
    <dgm:pt modelId="{A3D13279-3521-4BA0-9C01-1B77BBAABA21}" type="pres">
      <dgm:prSet presAssocID="{E8FCD07C-6BB0-466A-8872-13ED184408F2}" presName="LeftNode" presStyleLbl="bgImgPlace1" presStyleIdx="0" presStyleCnt="2" custLinFactNeighborX="-28266" custLinFactNeighborY="769">
        <dgm:presLayoutVars>
          <dgm:chMax val="2"/>
          <dgm:chPref val="2"/>
        </dgm:presLayoutVars>
      </dgm:prSet>
      <dgm:spPr/>
      <dgm:t>
        <a:bodyPr/>
        <a:lstStyle/>
        <a:p>
          <a:endParaRPr lang="es-EC"/>
        </a:p>
      </dgm:t>
    </dgm:pt>
    <dgm:pt modelId="{7B9ED956-E2AB-4DDF-8D45-80CF545530D2}" type="pres">
      <dgm:prSet presAssocID="{E8FCD07C-6BB0-466A-8872-13ED184408F2}" presName="RightText" presStyleLbl="revTx" presStyleIdx="0" presStyleCnt="0">
        <dgm:presLayoutVars>
          <dgm:bulletEnabled val="1"/>
        </dgm:presLayoutVars>
      </dgm:prSet>
      <dgm:spPr/>
      <dgm:t>
        <a:bodyPr/>
        <a:lstStyle/>
        <a:p>
          <a:endParaRPr lang="es-EC"/>
        </a:p>
      </dgm:t>
    </dgm:pt>
    <dgm:pt modelId="{832DA414-D2E5-48B7-B1F1-C4E15264CF94}" type="pres">
      <dgm:prSet presAssocID="{E8FCD07C-6BB0-466A-8872-13ED184408F2}" presName="RightNode" presStyleLbl="bgImgPlace1" presStyleIdx="1" presStyleCnt="2" custScaleX="157315">
        <dgm:presLayoutVars>
          <dgm:chMax val="0"/>
          <dgm:chPref val="0"/>
        </dgm:presLayoutVars>
      </dgm:prSet>
      <dgm:spPr/>
      <dgm:t>
        <a:bodyPr/>
        <a:lstStyle/>
        <a:p>
          <a:endParaRPr lang="es-EC"/>
        </a:p>
      </dgm:t>
    </dgm:pt>
    <dgm:pt modelId="{9C1DE7EC-4381-4CFB-AEE2-9D915B8DBB27}" type="pres">
      <dgm:prSet presAssocID="{E8FCD07C-6BB0-466A-8872-13ED184408F2}" presName="TopArrow" presStyleLbl="node1" presStyleIdx="0" presStyleCnt="2"/>
      <dgm:spPr/>
    </dgm:pt>
    <dgm:pt modelId="{2C72CB88-7ED8-4046-BA5E-237BAC2877C1}" type="pres">
      <dgm:prSet presAssocID="{E8FCD07C-6BB0-466A-8872-13ED184408F2}" presName="BottomArrow" presStyleLbl="node1" presStyleIdx="1" presStyleCnt="2"/>
      <dgm:spPr/>
    </dgm:pt>
  </dgm:ptLst>
  <dgm:cxnLst>
    <dgm:cxn modelId="{8F6EAEEC-0B38-4442-B957-125A8FCEC76B}" type="presOf" srcId="{BA04359D-3C70-409F-A2F1-BDAF5ECCB27C}" destId="{A3D13279-3521-4BA0-9C01-1B77BBAABA21}" srcOrd="1" destOrd="0" presId="urn:microsoft.com/office/officeart/2009/layout/ReverseList"/>
    <dgm:cxn modelId="{74088BA5-AA01-4EF2-AFBF-BA950A345DE6}" srcId="{56EAC1E4-FF46-4CDD-BC3B-4234699EFB00}" destId="{DC579292-2FEC-423B-B358-C1D55F2B8854}" srcOrd="0" destOrd="0" parTransId="{EE5C240A-1327-4AAF-BE1D-75A02B4B2E6A}" sibTransId="{02C594B9-BD83-41AD-A4B2-1CDEA152B678}"/>
    <dgm:cxn modelId="{39DE9650-85B7-4575-A652-6906687CF64A}" srcId="{CED84308-BF14-4C35-B019-80EA5B571196}" destId="{8DFD73A6-F7D9-4AD3-AF3A-5F4B18F89B36}" srcOrd="0" destOrd="0" parTransId="{A389FEDB-2552-4ABC-8071-9DAFF1435BE8}" sibTransId="{B3BCB0F2-8153-4F9E-AFCE-33CA528B46B1}"/>
    <dgm:cxn modelId="{85CE6A68-7F64-423A-B444-0399051395A9}" type="presOf" srcId="{3BAA3DAF-C9BA-40CF-9331-E67EDC7BFAE8}" destId="{7B9ED956-E2AB-4DDF-8D45-80CF545530D2}" srcOrd="0" destOrd="0" presId="urn:microsoft.com/office/officeart/2009/layout/ReverseList"/>
    <dgm:cxn modelId="{2259BF54-E9BB-4887-B721-C67CC01F58B5}" srcId="{E8FCD07C-6BB0-466A-8872-13ED184408F2}" destId="{56EAC1E4-FF46-4CDD-BC3B-4234699EFB00}" srcOrd="2" destOrd="0" parTransId="{00C829D6-E1BF-4AB7-95AA-71F7BC73EACD}" sibTransId="{BCF89BFE-E98C-47E4-B64F-4C1FB63A9D0C}"/>
    <dgm:cxn modelId="{40E45C03-C845-4071-B1C5-A65BBE3B8DD0}" type="presOf" srcId="{BA04359D-3C70-409F-A2F1-BDAF5ECCB27C}" destId="{316018C1-8A94-400C-BC64-91A956F585DB}" srcOrd="0" destOrd="0" presId="urn:microsoft.com/office/officeart/2009/layout/ReverseList"/>
    <dgm:cxn modelId="{59A7560E-34F2-4215-90B0-F0F28A3BF39A}" srcId="{E8FCD07C-6BB0-466A-8872-13ED184408F2}" destId="{CED84308-BF14-4C35-B019-80EA5B571196}" srcOrd="3" destOrd="0" parTransId="{9CEDDC9A-C61E-48E6-828E-AA98E55512C9}" sibTransId="{F7994DB2-64E1-4C1E-AE59-23473011644B}"/>
    <dgm:cxn modelId="{35D97F22-4973-424E-B0FF-579977E63677}" type="presOf" srcId="{E8FCD07C-6BB0-466A-8872-13ED184408F2}" destId="{C78858F1-DA8C-412D-9521-F49D08360AB8}" srcOrd="0" destOrd="0" presId="urn:microsoft.com/office/officeart/2009/layout/ReverseList"/>
    <dgm:cxn modelId="{A83FF9BC-FFCE-4B92-A2C0-A618EDC53C89}" srcId="{E8FCD07C-6BB0-466A-8872-13ED184408F2}" destId="{3BAA3DAF-C9BA-40CF-9331-E67EDC7BFAE8}" srcOrd="1" destOrd="0" parTransId="{788266C4-5E81-444F-81E6-07E9D5864FB0}" sibTransId="{3A18FBF7-F1A1-4730-968F-BD8E962B8B53}"/>
    <dgm:cxn modelId="{EF4CC2D2-DE1C-43BC-A776-E3A9DFD637A9}" srcId="{E8FCD07C-6BB0-466A-8872-13ED184408F2}" destId="{BA04359D-3C70-409F-A2F1-BDAF5ECCB27C}" srcOrd="0" destOrd="0" parTransId="{521B8123-2738-48DE-85EA-D3407A354CDA}" sibTransId="{E95EB11A-B2C6-417A-9C53-8AFB8896F4E8}"/>
    <dgm:cxn modelId="{E65F97CE-119B-4D1F-808A-26972588E8C6}" type="presOf" srcId="{3BAA3DAF-C9BA-40CF-9331-E67EDC7BFAE8}" destId="{832DA414-D2E5-48B7-B1F1-C4E15264CF94}" srcOrd="1" destOrd="0" presId="urn:microsoft.com/office/officeart/2009/layout/ReverseList"/>
    <dgm:cxn modelId="{C10E10CF-2EAC-49F1-9588-40DBC1B9A8A8}" type="presParOf" srcId="{C78858F1-DA8C-412D-9521-F49D08360AB8}" destId="{316018C1-8A94-400C-BC64-91A956F585DB}" srcOrd="0" destOrd="0" presId="urn:microsoft.com/office/officeart/2009/layout/ReverseList"/>
    <dgm:cxn modelId="{C2E2DDB1-FD32-4CE4-A278-26EA5737F3C3}" type="presParOf" srcId="{C78858F1-DA8C-412D-9521-F49D08360AB8}" destId="{A3D13279-3521-4BA0-9C01-1B77BBAABA21}" srcOrd="1" destOrd="0" presId="urn:microsoft.com/office/officeart/2009/layout/ReverseList"/>
    <dgm:cxn modelId="{15415794-41F0-4EF3-990D-87E8D92BC5F2}" type="presParOf" srcId="{C78858F1-DA8C-412D-9521-F49D08360AB8}" destId="{7B9ED956-E2AB-4DDF-8D45-80CF545530D2}" srcOrd="2" destOrd="0" presId="urn:microsoft.com/office/officeart/2009/layout/ReverseList"/>
    <dgm:cxn modelId="{7EA58D6C-0664-41F9-8D27-269C97ED38B6}" type="presParOf" srcId="{C78858F1-DA8C-412D-9521-F49D08360AB8}" destId="{832DA414-D2E5-48B7-B1F1-C4E15264CF94}" srcOrd="3" destOrd="0" presId="urn:microsoft.com/office/officeart/2009/layout/ReverseList"/>
    <dgm:cxn modelId="{ECB16F89-35DA-4ECB-BFC8-0A5FF27015C7}" type="presParOf" srcId="{C78858F1-DA8C-412D-9521-F49D08360AB8}" destId="{9C1DE7EC-4381-4CFB-AEE2-9D915B8DBB27}" srcOrd="4" destOrd="0" presId="urn:microsoft.com/office/officeart/2009/layout/ReverseList"/>
    <dgm:cxn modelId="{664F11E6-246E-474E-AC35-729111DAE7E5}" type="presParOf" srcId="{C78858F1-DA8C-412D-9521-F49D08360AB8}" destId="{2C72CB88-7ED8-4046-BA5E-237BAC2877C1}"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0AFF8E-35F2-47BE-945E-DABD9B51DEA0}"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lang="es-EC"/>
        </a:p>
      </dgm:t>
    </dgm:pt>
    <dgm:pt modelId="{F38126F6-4F1B-4DCE-AD04-438173AC49ED}">
      <dgm:prSet phldrT="[Texto]"/>
      <dgm:spPr/>
      <dgm:t>
        <a:bodyPr/>
        <a:lstStyle/>
        <a:p>
          <a:r>
            <a:rPr lang="es-EC" dirty="0" smtClean="0"/>
            <a:t>OBJETIVOS ESPECÍFICOS</a:t>
          </a:r>
          <a:endParaRPr lang="es-EC" dirty="0"/>
        </a:p>
      </dgm:t>
    </dgm:pt>
    <dgm:pt modelId="{AAA1F2A6-6CB4-4B54-B340-8DF7F26A6AE0}" type="parTrans" cxnId="{B5146B29-E9FE-4929-B7C2-2FAD130732A5}">
      <dgm:prSet/>
      <dgm:spPr/>
      <dgm:t>
        <a:bodyPr/>
        <a:lstStyle/>
        <a:p>
          <a:endParaRPr lang="es-EC"/>
        </a:p>
      </dgm:t>
    </dgm:pt>
    <dgm:pt modelId="{59707C21-BC0F-4979-A8C2-67055B75CC47}" type="sibTrans" cxnId="{B5146B29-E9FE-4929-B7C2-2FAD130732A5}">
      <dgm:prSet/>
      <dgm:spPr/>
      <dgm:t>
        <a:bodyPr/>
        <a:lstStyle/>
        <a:p>
          <a:endParaRPr lang="es-EC"/>
        </a:p>
      </dgm:t>
    </dgm:pt>
    <dgm:pt modelId="{52BDF61E-ED2A-4760-A8CF-CE9F68B40F59}">
      <dgm:prSet phldrT="[Texto]" custT="1"/>
      <dgm:spPr/>
      <dgm:t>
        <a:bodyPr/>
        <a:lstStyle/>
        <a:p>
          <a:pPr algn="just"/>
          <a:r>
            <a:rPr lang="es-EC" sz="2000" dirty="0" smtClean="0"/>
            <a:t>Conocer y analizar los antecedentes, la base legal, la historia y los servicios  que brinda la compañía para así poder observar el estado actual de la misma y sus reglamentos.</a:t>
          </a:r>
        </a:p>
      </dgm:t>
    </dgm:pt>
    <dgm:pt modelId="{1FB37639-AF26-4627-8DE4-AD3F1669EA42}" type="parTrans" cxnId="{E235185F-62BB-400B-B26E-E80355156348}">
      <dgm:prSet/>
      <dgm:spPr/>
      <dgm:t>
        <a:bodyPr/>
        <a:lstStyle/>
        <a:p>
          <a:endParaRPr lang="es-EC"/>
        </a:p>
      </dgm:t>
    </dgm:pt>
    <dgm:pt modelId="{AB3CBEEA-803A-4CFB-AB46-BB92266CC066}" type="sibTrans" cxnId="{E235185F-62BB-400B-B26E-E80355156348}">
      <dgm:prSet/>
      <dgm:spPr/>
      <dgm:t>
        <a:bodyPr/>
        <a:lstStyle/>
        <a:p>
          <a:endParaRPr lang="es-EC"/>
        </a:p>
      </dgm:t>
    </dgm:pt>
    <dgm:pt modelId="{3A19006F-E247-4057-B366-EE7C58AC5B37}">
      <dgm:prSet phldrT="[Texto]" custT="1"/>
      <dgm:spPr/>
      <dgm:t>
        <a:bodyPr/>
        <a:lstStyle/>
        <a:p>
          <a:pPr algn="just"/>
          <a:r>
            <a:rPr lang="es-EC" sz="1800" dirty="0" smtClean="0"/>
            <a:t>Realizar el marco teórico, la importancia y ejecutar criterios y clasificación de la Auditoría Integral orientados al área de Inventarios de Ecuaex.</a:t>
          </a:r>
          <a:endParaRPr lang="es-EC" sz="1800" dirty="0"/>
        </a:p>
      </dgm:t>
    </dgm:pt>
    <dgm:pt modelId="{E883121C-D82B-4CFA-932A-7B9E52F6A947}" type="parTrans" cxnId="{8833DA3A-AA6F-4131-B0EE-B159E411C1F4}">
      <dgm:prSet/>
      <dgm:spPr/>
      <dgm:t>
        <a:bodyPr/>
        <a:lstStyle/>
        <a:p>
          <a:endParaRPr lang="es-EC"/>
        </a:p>
      </dgm:t>
    </dgm:pt>
    <dgm:pt modelId="{3D3F00C7-040E-4A34-A69E-5CCFA5CA7512}" type="sibTrans" cxnId="{8833DA3A-AA6F-4131-B0EE-B159E411C1F4}">
      <dgm:prSet/>
      <dgm:spPr/>
      <dgm:t>
        <a:bodyPr/>
        <a:lstStyle/>
        <a:p>
          <a:endParaRPr lang="es-EC"/>
        </a:p>
      </dgm:t>
    </dgm:pt>
    <dgm:pt modelId="{3F5E8A62-8259-4523-A458-73FE3F74FDF4}">
      <dgm:prSet phldrT="[Texto]" custT="1"/>
      <dgm:spPr/>
      <dgm:t>
        <a:bodyPr/>
        <a:lstStyle/>
        <a:p>
          <a:r>
            <a:rPr lang="es-EC" sz="1800" dirty="0" smtClean="0"/>
            <a:t>Efectuar la fase dos de la auditoría que corresponde a la ejecución, examinando la razonabilidad de los saldos de los estados financieros, los manuales existentes, el sistema de control interno, el cumplimiento de las principales disposiciones legales y de esas maneras  evaluar la eficiencia, eficacia que tuvo la empresa correspondiente al ejercicio contable del 2014.</a:t>
          </a:r>
          <a:endParaRPr lang="es-EC" sz="1800" dirty="0"/>
        </a:p>
      </dgm:t>
    </dgm:pt>
    <dgm:pt modelId="{089701A9-0C78-493D-A12A-8F12A20F9E4A}" type="parTrans" cxnId="{125E4F6B-27EA-4A0B-9B16-F94534D28D3B}">
      <dgm:prSet/>
      <dgm:spPr/>
      <dgm:t>
        <a:bodyPr/>
        <a:lstStyle/>
        <a:p>
          <a:endParaRPr lang="es-EC"/>
        </a:p>
      </dgm:t>
    </dgm:pt>
    <dgm:pt modelId="{D2E5C001-CBB4-4659-8DB5-6ED1659575D1}" type="sibTrans" cxnId="{125E4F6B-27EA-4A0B-9B16-F94534D28D3B}">
      <dgm:prSet/>
      <dgm:spPr/>
      <dgm:t>
        <a:bodyPr/>
        <a:lstStyle/>
        <a:p>
          <a:endParaRPr lang="es-EC"/>
        </a:p>
      </dgm:t>
    </dgm:pt>
    <dgm:pt modelId="{58FD1BC8-8A77-4B57-AEF9-552A97A2A201}">
      <dgm:prSet phldrT="[Texto]" custT="1"/>
      <dgm:spPr/>
      <dgm:t>
        <a:bodyPr/>
        <a:lstStyle/>
        <a:p>
          <a:r>
            <a:rPr lang="es-EC" sz="2000" dirty="0" smtClean="0"/>
            <a:t>Finalmente realizar los papeles de trabajo correspondientes junto con  los hallazgos encontrados y el informe de auditoría para poder evaluar las posibles desviaciones y tomar decisiones acertadas.</a:t>
          </a:r>
          <a:endParaRPr lang="es-EC" sz="2000" dirty="0"/>
        </a:p>
      </dgm:t>
    </dgm:pt>
    <dgm:pt modelId="{4F2E647B-4C1F-4E5D-B238-817ABF2949BB}" type="parTrans" cxnId="{AE2D45E8-D237-42CC-A603-BCEAC7416BA4}">
      <dgm:prSet/>
      <dgm:spPr/>
      <dgm:t>
        <a:bodyPr/>
        <a:lstStyle/>
        <a:p>
          <a:endParaRPr lang="es-EC"/>
        </a:p>
      </dgm:t>
    </dgm:pt>
    <dgm:pt modelId="{24D3C858-CDE9-45FD-9A82-74762AF97ACA}" type="sibTrans" cxnId="{AE2D45E8-D237-42CC-A603-BCEAC7416BA4}">
      <dgm:prSet/>
      <dgm:spPr/>
      <dgm:t>
        <a:bodyPr/>
        <a:lstStyle/>
        <a:p>
          <a:endParaRPr lang="es-EC"/>
        </a:p>
      </dgm:t>
    </dgm:pt>
    <dgm:pt modelId="{23428628-F726-4C05-87C5-C74E502BC2A6}" type="pres">
      <dgm:prSet presAssocID="{2E0AFF8E-35F2-47BE-945E-DABD9B51DEA0}" presName="diagram" presStyleCnt="0">
        <dgm:presLayoutVars>
          <dgm:chMax val="1"/>
          <dgm:dir/>
          <dgm:animLvl val="ctr"/>
          <dgm:resizeHandles val="exact"/>
        </dgm:presLayoutVars>
      </dgm:prSet>
      <dgm:spPr/>
      <dgm:t>
        <a:bodyPr/>
        <a:lstStyle/>
        <a:p>
          <a:endParaRPr lang="es-EC"/>
        </a:p>
      </dgm:t>
    </dgm:pt>
    <dgm:pt modelId="{0160DDB0-FEFC-4FF4-863C-DCEED34562F7}" type="pres">
      <dgm:prSet presAssocID="{2E0AFF8E-35F2-47BE-945E-DABD9B51DEA0}" presName="matrix" presStyleCnt="0"/>
      <dgm:spPr/>
    </dgm:pt>
    <dgm:pt modelId="{E85B4AB7-B49F-463C-99AD-7BC98FA81C54}" type="pres">
      <dgm:prSet presAssocID="{2E0AFF8E-35F2-47BE-945E-DABD9B51DEA0}" presName="tile1" presStyleLbl="node1" presStyleIdx="0" presStyleCnt="4"/>
      <dgm:spPr/>
      <dgm:t>
        <a:bodyPr/>
        <a:lstStyle/>
        <a:p>
          <a:endParaRPr lang="es-EC"/>
        </a:p>
      </dgm:t>
    </dgm:pt>
    <dgm:pt modelId="{638D7A88-7507-4240-94C0-7D116378D67F}" type="pres">
      <dgm:prSet presAssocID="{2E0AFF8E-35F2-47BE-945E-DABD9B51DEA0}" presName="tile1text" presStyleLbl="node1" presStyleIdx="0" presStyleCnt="4">
        <dgm:presLayoutVars>
          <dgm:chMax val="0"/>
          <dgm:chPref val="0"/>
          <dgm:bulletEnabled val="1"/>
        </dgm:presLayoutVars>
      </dgm:prSet>
      <dgm:spPr/>
      <dgm:t>
        <a:bodyPr/>
        <a:lstStyle/>
        <a:p>
          <a:endParaRPr lang="es-EC"/>
        </a:p>
      </dgm:t>
    </dgm:pt>
    <dgm:pt modelId="{C42F8830-E605-4BFC-9F8A-A24C361785DB}" type="pres">
      <dgm:prSet presAssocID="{2E0AFF8E-35F2-47BE-945E-DABD9B51DEA0}" presName="tile2" presStyleLbl="node1" presStyleIdx="1" presStyleCnt="4"/>
      <dgm:spPr/>
      <dgm:t>
        <a:bodyPr/>
        <a:lstStyle/>
        <a:p>
          <a:endParaRPr lang="es-EC"/>
        </a:p>
      </dgm:t>
    </dgm:pt>
    <dgm:pt modelId="{6097915A-15B2-4F8D-B07A-A5486AF149AD}" type="pres">
      <dgm:prSet presAssocID="{2E0AFF8E-35F2-47BE-945E-DABD9B51DEA0}" presName="tile2text" presStyleLbl="node1" presStyleIdx="1" presStyleCnt="4">
        <dgm:presLayoutVars>
          <dgm:chMax val="0"/>
          <dgm:chPref val="0"/>
          <dgm:bulletEnabled val="1"/>
        </dgm:presLayoutVars>
      </dgm:prSet>
      <dgm:spPr/>
      <dgm:t>
        <a:bodyPr/>
        <a:lstStyle/>
        <a:p>
          <a:endParaRPr lang="es-EC"/>
        </a:p>
      </dgm:t>
    </dgm:pt>
    <dgm:pt modelId="{6C973CCB-3BF9-40E4-B9F2-075B78EFAA29}" type="pres">
      <dgm:prSet presAssocID="{2E0AFF8E-35F2-47BE-945E-DABD9B51DEA0}" presName="tile3" presStyleLbl="node1" presStyleIdx="2" presStyleCnt="4"/>
      <dgm:spPr/>
      <dgm:t>
        <a:bodyPr/>
        <a:lstStyle/>
        <a:p>
          <a:endParaRPr lang="es-EC"/>
        </a:p>
      </dgm:t>
    </dgm:pt>
    <dgm:pt modelId="{E005F630-2587-46B0-A98F-9247332984A8}" type="pres">
      <dgm:prSet presAssocID="{2E0AFF8E-35F2-47BE-945E-DABD9B51DEA0}" presName="tile3text" presStyleLbl="node1" presStyleIdx="2" presStyleCnt="4">
        <dgm:presLayoutVars>
          <dgm:chMax val="0"/>
          <dgm:chPref val="0"/>
          <dgm:bulletEnabled val="1"/>
        </dgm:presLayoutVars>
      </dgm:prSet>
      <dgm:spPr/>
      <dgm:t>
        <a:bodyPr/>
        <a:lstStyle/>
        <a:p>
          <a:endParaRPr lang="es-EC"/>
        </a:p>
      </dgm:t>
    </dgm:pt>
    <dgm:pt modelId="{F8358568-7CC8-4A40-A03E-9C61D990185B}" type="pres">
      <dgm:prSet presAssocID="{2E0AFF8E-35F2-47BE-945E-DABD9B51DEA0}" presName="tile4" presStyleLbl="node1" presStyleIdx="3" presStyleCnt="4"/>
      <dgm:spPr/>
      <dgm:t>
        <a:bodyPr/>
        <a:lstStyle/>
        <a:p>
          <a:endParaRPr lang="es-EC"/>
        </a:p>
      </dgm:t>
    </dgm:pt>
    <dgm:pt modelId="{959FEDD5-6F0C-497E-A6FD-08D7BBD37EE0}" type="pres">
      <dgm:prSet presAssocID="{2E0AFF8E-35F2-47BE-945E-DABD9B51DEA0}" presName="tile4text" presStyleLbl="node1" presStyleIdx="3" presStyleCnt="4">
        <dgm:presLayoutVars>
          <dgm:chMax val="0"/>
          <dgm:chPref val="0"/>
          <dgm:bulletEnabled val="1"/>
        </dgm:presLayoutVars>
      </dgm:prSet>
      <dgm:spPr/>
      <dgm:t>
        <a:bodyPr/>
        <a:lstStyle/>
        <a:p>
          <a:endParaRPr lang="es-EC"/>
        </a:p>
      </dgm:t>
    </dgm:pt>
    <dgm:pt modelId="{0C05F9B8-9FAF-4398-9A0C-1D3882192E7B}" type="pres">
      <dgm:prSet presAssocID="{2E0AFF8E-35F2-47BE-945E-DABD9B51DEA0}" presName="centerTile" presStyleLbl="fgShp" presStyleIdx="0" presStyleCnt="1">
        <dgm:presLayoutVars>
          <dgm:chMax val="0"/>
          <dgm:chPref val="0"/>
        </dgm:presLayoutVars>
      </dgm:prSet>
      <dgm:spPr/>
      <dgm:t>
        <a:bodyPr/>
        <a:lstStyle/>
        <a:p>
          <a:endParaRPr lang="es-EC"/>
        </a:p>
      </dgm:t>
    </dgm:pt>
  </dgm:ptLst>
  <dgm:cxnLst>
    <dgm:cxn modelId="{531C608E-353A-4CB3-8ADC-EDD266FBB17F}" type="presOf" srcId="{52BDF61E-ED2A-4760-A8CF-CE9F68B40F59}" destId="{638D7A88-7507-4240-94C0-7D116378D67F}" srcOrd="1" destOrd="0" presId="urn:microsoft.com/office/officeart/2005/8/layout/matrix1"/>
    <dgm:cxn modelId="{AE2D45E8-D237-42CC-A603-BCEAC7416BA4}" srcId="{F38126F6-4F1B-4DCE-AD04-438173AC49ED}" destId="{58FD1BC8-8A77-4B57-AEF9-552A97A2A201}" srcOrd="3" destOrd="0" parTransId="{4F2E647B-4C1F-4E5D-B238-817ABF2949BB}" sibTransId="{24D3C858-CDE9-45FD-9A82-74762AF97ACA}"/>
    <dgm:cxn modelId="{16288BD5-415A-49CA-A940-A6B46D60E735}" type="presOf" srcId="{3F5E8A62-8259-4523-A458-73FE3F74FDF4}" destId="{6C973CCB-3BF9-40E4-B9F2-075B78EFAA29}" srcOrd="0" destOrd="0" presId="urn:microsoft.com/office/officeart/2005/8/layout/matrix1"/>
    <dgm:cxn modelId="{B5146B29-E9FE-4929-B7C2-2FAD130732A5}" srcId="{2E0AFF8E-35F2-47BE-945E-DABD9B51DEA0}" destId="{F38126F6-4F1B-4DCE-AD04-438173AC49ED}" srcOrd="0" destOrd="0" parTransId="{AAA1F2A6-6CB4-4B54-B340-8DF7F26A6AE0}" sibTransId="{59707C21-BC0F-4979-A8C2-67055B75CC47}"/>
    <dgm:cxn modelId="{125E4F6B-27EA-4A0B-9B16-F94534D28D3B}" srcId="{F38126F6-4F1B-4DCE-AD04-438173AC49ED}" destId="{3F5E8A62-8259-4523-A458-73FE3F74FDF4}" srcOrd="2" destOrd="0" parTransId="{089701A9-0C78-493D-A12A-8F12A20F9E4A}" sibTransId="{D2E5C001-CBB4-4659-8DB5-6ED1659575D1}"/>
    <dgm:cxn modelId="{74FF2F65-AD12-4976-A077-D3B8A3779232}" type="presOf" srcId="{58FD1BC8-8A77-4B57-AEF9-552A97A2A201}" destId="{F8358568-7CC8-4A40-A03E-9C61D990185B}" srcOrd="0" destOrd="0" presId="urn:microsoft.com/office/officeart/2005/8/layout/matrix1"/>
    <dgm:cxn modelId="{E7ACDB6B-FEA7-4808-BCF9-76BAD9AF53BB}" type="presOf" srcId="{3A19006F-E247-4057-B366-EE7C58AC5B37}" destId="{C42F8830-E605-4BFC-9F8A-A24C361785DB}" srcOrd="0" destOrd="0" presId="urn:microsoft.com/office/officeart/2005/8/layout/matrix1"/>
    <dgm:cxn modelId="{28948B48-06AC-4EAE-BA2F-7FD22018641A}" type="presOf" srcId="{52BDF61E-ED2A-4760-A8CF-CE9F68B40F59}" destId="{E85B4AB7-B49F-463C-99AD-7BC98FA81C54}" srcOrd="0" destOrd="0" presId="urn:microsoft.com/office/officeart/2005/8/layout/matrix1"/>
    <dgm:cxn modelId="{2F439A61-362C-4E58-9135-1C8591C33E97}" type="presOf" srcId="{3A19006F-E247-4057-B366-EE7C58AC5B37}" destId="{6097915A-15B2-4F8D-B07A-A5486AF149AD}" srcOrd="1" destOrd="0" presId="urn:microsoft.com/office/officeart/2005/8/layout/matrix1"/>
    <dgm:cxn modelId="{8833DA3A-AA6F-4131-B0EE-B159E411C1F4}" srcId="{F38126F6-4F1B-4DCE-AD04-438173AC49ED}" destId="{3A19006F-E247-4057-B366-EE7C58AC5B37}" srcOrd="1" destOrd="0" parTransId="{E883121C-D82B-4CFA-932A-7B9E52F6A947}" sibTransId="{3D3F00C7-040E-4A34-A69E-5CCFA5CA7512}"/>
    <dgm:cxn modelId="{211BE7DA-08E0-4498-9878-88ECF8F4B4B3}" type="presOf" srcId="{3F5E8A62-8259-4523-A458-73FE3F74FDF4}" destId="{E005F630-2587-46B0-A98F-9247332984A8}" srcOrd="1" destOrd="0" presId="urn:microsoft.com/office/officeart/2005/8/layout/matrix1"/>
    <dgm:cxn modelId="{55614E88-3B8D-43DD-970D-717CC332668C}" type="presOf" srcId="{58FD1BC8-8A77-4B57-AEF9-552A97A2A201}" destId="{959FEDD5-6F0C-497E-A6FD-08D7BBD37EE0}" srcOrd="1" destOrd="0" presId="urn:microsoft.com/office/officeart/2005/8/layout/matrix1"/>
    <dgm:cxn modelId="{5E13BA5C-55A4-49EC-B651-764707504203}" type="presOf" srcId="{F38126F6-4F1B-4DCE-AD04-438173AC49ED}" destId="{0C05F9B8-9FAF-4398-9A0C-1D3882192E7B}" srcOrd="0" destOrd="0" presId="urn:microsoft.com/office/officeart/2005/8/layout/matrix1"/>
    <dgm:cxn modelId="{52C79ACC-BC8E-4CA7-8EE8-3B8E77DC77D4}" type="presOf" srcId="{2E0AFF8E-35F2-47BE-945E-DABD9B51DEA0}" destId="{23428628-F726-4C05-87C5-C74E502BC2A6}" srcOrd="0" destOrd="0" presId="urn:microsoft.com/office/officeart/2005/8/layout/matrix1"/>
    <dgm:cxn modelId="{E235185F-62BB-400B-B26E-E80355156348}" srcId="{F38126F6-4F1B-4DCE-AD04-438173AC49ED}" destId="{52BDF61E-ED2A-4760-A8CF-CE9F68B40F59}" srcOrd="0" destOrd="0" parTransId="{1FB37639-AF26-4627-8DE4-AD3F1669EA42}" sibTransId="{AB3CBEEA-803A-4CFB-AB46-BB92266CC066}"/>
    <dgm:cxn modelId="{E36D787B-187E-4AC7-BB34-AF582F2E4D2B}" type="presParOf" srcId="{23428628-F726-4C05-87C5-C74E502BC2A6}" destId="{0160DDB0-FEFC-4FF4-863C-DCEED34562F7}" srcOrd="0" destOrd="0" presId="urn:microsoft.com/office/officeart/2005/8/layout/matrix1"/>
    <dgm:cxn modelId="{52E3E8A9-6234-4E2F-864D-1E8CB56070C8}" type="presParOf" srcId="{0160DDB0-FEFC-4FF4-863C-DCEED34562F7}" destId="{E85B4AB7-B49F-463C-99AD-7BC98FA81C54}" srcOrd="0" destOrd="0" presId="urn:microsoft.com/office/officeart/2005/8/layout/matrix1"/>
    <dgm:cxn modelId="{A0EF3A79-BC62-4A0A-BE0F-30FB915604FA}" type="presParOf" srcId="{0160DDB0-FEFC-4FF4-863C-DCEED34562F7}" destId="{638D7A88-7507-4240-94C0-7D116378D67F}" srcOrd="1" destOrd="0" presId="urn:microsoft.com/office/officeart/2005/8/layout/matrix1"/>
    <dgm:cxn modelId="{40444ACE-94EF-4744-8227-86EFEEE1AF77}" type="presParOf" srcId="{0160DDB0-FEFC-4FF4-863C-DCEED34562F7}" destId="{C42F8830-E605-4BFC-9F8A-A24C361785DB}" srcOrd="2" destOrd="0" presId="urn:microsoft.com/office/officeart/2005/8/layout/matrix1"/>
    <dgm:cxn modelId="{F05022D8-6C08-4F1E-B99A-882D5AA6F6C5}" type="presParOf" srcId="{0160DDB0-FEFC-4FF4-863C-DCEED34562F7}" destId="{6097915A-15B2-4F8D-B07A-A5486AF149AD}" srcOrd="3" destOrd="0" presId="urn:microsoft.com/office/officeart/2005/8/layout/matrix1"/>
    <dgm:cxn modelId="{4E58E50B-EE52-43F1-9525-7D10936FC8F2}" type="presParOf" srcId="{0160DDB0-FEFC-4FF4-863C-DCEED34562F7}" destId="{6C973CCB-3BF9-40E4-B9F2-075B78EFAA29}" srcOrd="4" destOrd="0" presId="urn:microsoft.com/office/officeart/2005/8/layout/matrix1"/>
    <dgm:cxn modelId="{C8342E9A-5F90-43FE-92BF-E9054A7CAF84}" type="presParOf" srcId="{0160DDB0-FEFC-4FF4-863C-DCEED34562F7}" destId="{E005F630-2587-46B0-A98F-9247332984A8}" srcOrd="5" destOrd="0" presId="urn:microsoft.com/office/officeart/2005/8/layout/matrix1"/>
    <dgm:cxn modelId="{A1D5EFDE-6762-4A75-AD50-5D41DFA0757F}" type="presParOf" srcId="{0160DDB0-FEFC-4FF4-863C-DCEED34562F7}" destId="{F8358568-7CC8-4A40-A03E-9C61D990185B}" srcOrd="6" destOrd="0" presId="urn:microsoft.com/office/officeart/2005/8/layout/matrix1"/>
    <dgm:cxn modelId="{3115BE1A-37E8-44CE-83DA-4B56E3E2777C}" type="presParOf" srcId="{0160DDB0-FEFC-4FF4-863C-DCEED34562F7}" destId="{959FEDD5-6F0C-497E-A6FD-08D7BBD37EE0}" srcOrd="7" destOrd="0" presId="urn:microsoft.com/office/officeart/2005/8/layout/matrix1"/>
    <dgm:cxn modelId="{10EDD809-5ACE-458E-A4FC-AEFBB395E4B7}" type="presParOf" srcId="{23428628-F726-4C05-87C5-C74E502BC2A6}" destId="{0C05F9B8-9FAF-4398-9A0C-1D3882192E7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67B828-CA82-4F7A-B159-43028CDACAC3}">
      <dsp:nvSpPr>
        <dsp:cNvPr id="0" name=""/>
        <dsp:cNvSpPr/>
      </dsp:nvSpPr>
      <dsp:spPr>
        <a:xfrm>
          <a:off x="172522" y="467"/>
          <a:ext cx="4138785" cy="2483271"/>
        </a:xfrm>
        <a:prstGeom prst="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En el mundo actual existe una serie de fraudes, errores, desviaciones materiales y riesgos, que pueden ocasionar a la compañía accidentes, robos, multas y una posible disolución de la sociedad; es por eso que es de suma importancia realizar una Auditoría Integral.</a:t>
          </a:r>
          <a:endParaRPr lang="es-EC" sz="1900" kern="1200" dirty="0"/>
        </a:p>
      </dsp:txBody>
      <dsp:txXfrm>
        <a:off x="172522" y="467"/>
        <a:ext cx="4138785" cy="2483271"/>
      </dsp:txXfrm>
    </dsp:sp>
    <dsp:sp modelId="{6F851430-8881-40FF-AD40-CF0F9929C889}">
      <dsp:nvSpPr>
        <dsp:cNvPr id="0" name=""/>
        <dsp:cNvSpPr/>
      </dsp:nvSpPr>
      <dsp:spPr>
        <a:xfrm>
          <a:off x="4725187" y="467"/>
          <a:ext cx="4138785" cy="2483271"/>
        </a:xfrm>
        <a:prstGeom prst="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Con el objetivo de conocer, analizar, controlar y evaluar el estado actual de la compañía, lograr aumentar su participación en el mercado y mitigar sus riesgos.</a:t>
          </a:r>
          <a:endParaRPr lang="es-EC" sz="1900" kern="1200" dirty="0"/>
        </a:p>
      </dsp:txBody>
      <dsp:txXfrm>
        <a:off x="4725187" y="467"/>
        <a:ext cx="4138785" cy="2483271"/>
      </dsp:txXfrm>
    </dsp:sp>
    <dsp:sp modelId="{984C5B4D-F916-42AB-9E68-C33F31FFF46D}">
      <dsp:nvSpPr>
        <dsp:cNvPr id="0" name=""/>
        <dsp:cNvSpPr/>
      </dsp:nvSpPr>
      <dsp:spPr>
        <a:xfrm>
          <a:off x="14400" y="2897617"/>
          <a:ext cx="9007694" cy="3555250"/>
        </a:xfrm>
        <a:prstGeom prst="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Es por ende que el presente proyecto de tesis tiene como finalidad realizar dicha auditoría al componente de inventarios de Ecuaex para poder conocer el estado actual de la compañía, mitigar los riesgos, aumentar la rentabilidad, analizar y controlar las posibles desviaciones materiales y evitar fraudes; en base a las correspondientes conclusiones y recomendaciones efectuadas en dicho examen.</a:t>
          </a:r>
          <a:endParaRPr lang="es-EC" sz="1900" kern="1200" dirty="0"/>
        </a:p>
      </dsp:txBody>
      <dsp:txXfrm>
        <a:off x="14400" y="2897617"/>
        <a:ext cx="9007694" cy="3555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32274-B3BA-42AD-B795-99504A79BB30}">
      <dsp:nvSpPr>
        <dsp:cNvPr id="0" name=""/>
        <dsp:cNvSpPr/>
      </dsp:nvSpPr>
      <dsp:spPr>
        <a:xfrm>
          <a:off x="2505696" y="2041348"/>
          <a:ext cx="4176476" cy="2612032"/>
        </a:xfrm>
        <a:prstGeom prst="roundRect">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s-EC" sz="2100" kern="1200" dirty="0" smtClean="0"/>
            <a:t>Ecuaex es una compañía totalmente Ecuatoriana, ubicada en la ciudad de San Francisco de Quito y que  cuyo giro de negocio es la fabricación de materiales siderúrgicos para la construcción.</a:t>
          </a:r>
          <a:endParaRPr lang="es-EC" sz="2100" kern="1200" dirty="0"/>
        </a:p>
      </dsp:txBody>
      <dsp:txXfrm>
        <a:off x="2633205" y="2168857"/>
        <a:ext cx="3921458" cy="2357014"/>
      </dsp:txXfrm>
    </dsp:sp>
    <dsp:sp modelId="{23D6A3A3-5DF0-4C3E-A638-C97EEE1DA461}">
      <dsp:nvSpPr>
        <dsp:cNvPr id="0" name=""/>
        <dsp:cNvSpPr/>
      </dsp:nvSpPr>
      <dsp:spPr>
        <a:xfrm rot="16200000">
          <a:off x="4371959" y="1819373"/>
          <a:ext cx="443949" cy="0"/>
        </a:xfrm>
        <a:custGeom>
          <a:avLst/>
          <a:gdLst/>
          <a:ahLst/>
          <a:cxnLst/>
          <a:rect l="0" t="0" r="0" b="0"/>
          <a:pathLst>
            <a:path>
              <a:moveTo>
                <a:pt x="0" y="0"/>
              </a:moveTo>
              <a:lnTo>
                <a:pt x="443949" y="0"/>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D3307E-0596-412E-8889-C492DBF148B0}">
      <dsp:nvSpPr>
        <dsp:cNvPr id="0" name=""/>
        <dsp:cNvSpPr/>
      </dsp:nvSpPr>
      <dsp:spPr>
        <a:xfrm>
          <a:off x="2289677" y="300278"/>
          <a:ext cx="4608513" cy="1297120"/>
        </a:xfrm>
        <a:prstGeom prst="roundRect">
          <a:avLst/>
        </a:prstGeom>
        <a:solidFill>
          <a:schemeClr val="accent5">
            <a:hueOff val="-3311292"/>
            <a:satOff val="13270"/>
            <a:lumOff val="2876"/>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s-EC" sz="2100" kern="1200" dirty="0" smtClean="0"/>
            <a:t>Es considerada como Contribuyente Especial dentro de las obligación con la Admiración Tributaria.</a:t>
          </a:r>
          <a:endParaRPr lang="es-EC" sz="2100" kern="1200" dirty="0"/>
        </a:p>
      </dsp:txBody>
      <dsp:txXfrm>
        <a:off x="2352997" y="363598"/>
        <a:ext cx="4481873" cy="1170480"/>
      </dsp:txXfrm>
    </dsp:sp>
    <dsp:sp modelId="{484D9065-2CF0-436E-BD13-82F0A6BCDFFE}">
      <dsp:nvSpPr>
        <dsp:cNvPr id="0" name=""/>
        <dsp:cNvSpPr/>
      </dsp:nvSpPr>
      <dsp:spPr>
        <a:xfrm rot="2321620">
          <a:off x="6221846" y="4660877"/>
          <a:ext cx="23980" cy="0"/>
        </a:xfrm>
        <a:custGeom>
          <a:avLst/>
          <a:gdLst/>
          <a:ahLst/>
          <a:cxnLst/>
          <a:rect l="0" t="0" r="0" b="0"/>
          <a:pathLst>
            <a:path>
              <a:moveTo>
                <a:pt x="0" y="0"/>
              </a:moveTo>
              <a:lnTo>
                <a:pt x="23980" y="0"/>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0217A1-81BE-46D1-BDD8-9370433F85B5}">
      <dsp:nvSpPr>
        <dsp:cNvPr id="0" name=""/>
        <dsp:cNvSpPr/>
      </dsp:nvSpPr>
      <dsp:spPr>
        <a:xfrm>
          <a:off x="5757487" y="4668373"/>
          <a:ext cx="2825024" cy="1484684"/>
        </a:xfrm>
        <a:prstGeom prst="roundRect">
          <a:avLst/>
        </a:prstGeom>
        <a:solidFill>
          <a:schemeClr val="accent5">
            <a:hueOff val="-6622584"/>
            <a:satOff val="26541"/>
            <a:lumOff val="5752"/>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EC" sz="1800" kern="1200" dirty="0" smtClean="0"/>
            <a:t>Pero no conoce el actual en que se encuentra, las debilidades y amenazas existentes y los riesgos que esta sometida.</a:t>
          </a:r>
          <a:endParaRPr lang="es-EC" sz="1800" kern="1200" dirty="0"/>
        </a:p>
      </dsp:txBody>
      <dsp:txXfrm>
        <a:off x="5829963" y="4740849"/>
        <a:ext cx="2680072" cy="1339732"/>
      </dsp:txXfrm>
    </dsp:sp>
    <dsp:sp modelId="{AA212F35-C455-4F8A-8709-0B629C96D650}">
      <dsp:nvSpPr>
        <dsp:cNvPr id="0" name=""/>
        <dsp:cNvSpPr/>
      </dsp:nvSpPr>
      <dsp:spPr>
        <a:xfrm rot="8478380">
          <a:off x="2829161" y="4700511"/>
          <a:ext cx="150776" cy="0"/>
        </a:xfrm>
        <a:custGeom>
          <a:avLst/>
          <a:gdLst/>
          <a:ahLst/>
          <a:cxnLst/>
          <a:rect l="0" t="0" r="0" b="0"/>
          <a:pathLst>
            <a:path>
              <a:moveTo>
                <a:pt x="0" y="0"/>
              </a:moveTo>
              <a:lnTo>
                <a:pt x="150776" y="0"/>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AB8E39-BC96-49B7-990A-0A9E8249AED2}">
      <dsp:nvSpPr>
        <dsp:cNvPr id="0" name=""/>
        <dsp:cNvSpPr/>
      </dsp:nvSpPr>
      <dsp:spPr>
        <a:xfrm>
          <a:off x="561487" y="4747640"/>
          <a:ext cx="2912761" cy="1326150"/>
        </a:xfrm>
        <a:prstGeom prst="roundRect">
          <a:avLst/>
        </a:prstGeom>
        <a:solidFill>
          <a:schemeClr val="accent5">
            <a:hueOff val="-9933876"/>
            <a:satOff val="39811"/>
            <a:lumOff val="8628"/>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s-EC" sz="2600" kern="1200" dirty="0" smtClean="0"/>
            <a:t>Posee delégalos en mercados internacionales.</a:t>
          </a:r>
          <a:endParaRPr lang="es-EC" sz="2600" kern="1200" dirty="0"/>
        </a:p>
      </dsp:txBody>
      <dsp:txXfrm>
        <a:off x="626224" y="4812377"/>
        <a:ext cx="2783287" cy="11966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5.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6.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C" smtClean="0"/>
              <a:t>ERERERER</a:t>
            </a:r>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3CAB9-1037-4734-AE16-9ABC630770DA}" type="datetime1">
              <a:rPr lang="es-EC" smtClean="0"/>
              <a:t>30/11/2015</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s-EC" smtClean="0"/>
              <a:t>ERERER</a:t>
            </a:r>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B198A9-0E5B-4B69-BE6D-2F6FF5AF48F2}" type="slidenum">
              <a:rPr lang="es-EC" smtClean="0"/>
              <a:t>‹Nº›</a:t>
            </a:fld>
            <a:endParaRPr lang="es-EC"/>
          </a:p>
        </p:txBody>
      </p:sp>
    </p:spTree>
    <p:extLst>
      <p:ext uri="{BB962C8B-B14F-4D97-AF65-F5344CB8AC3E}">
        <p14:creationId xmlns:p14="http://schemas.microsoft.com/office/powerpoint/2010/main" val="30979609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C" smtClean="0"/>
              <a:t>ERERERER</a:t>
            </a: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A599C-4F89-4EE1-9BDA-94DDF7FDEE77}" type="datetime1">
              <a:rPr lang="es-EC" smtClean="0"/>
              <a:t>30/11/2015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s-EC" smtClean="0"/>
              <a:t>ERERER</a:t>
            </a: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192100-998D-4976-BBE0-4F152130FBFC}" type="slidenum">
              <a:rPr lang="es-EC" smtClean="0"/>
              <a:t>‹Nº›</a:t>
            </a:fld>
            <a:endParaRPr lang="es-EC"/>
          </a:p>
        </p:txBody>
      </p:sp>
    </p:spTree>
    <p:extLst>
      <p:ext uri="{BB962C8B-B14F-4D97-AF65-F5344CB8AC3E}">
        <p14:creationId xmlns:p14="http://schemas.microsoft.com/office/powerpoint/2010/main" val="203030431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25A9AA-7075-46AD-9367-9B51FBBF349C}" type="datetime1">
              <a:rPr lang="es-EC" smtClean="0"/>
              <a:t>30/11/2015</a:t>
            </a:fld>
            <a:endParaRPr lang="es-EC"/>
          </a:p>
        </p:txBody>
      </p:sp>
      <p:sp>
        <p:nvSpPr>
          <p:cNvPr id="5" name="Footer Placeholder 4"/>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6" name="Slide Number Placeholder 5"/>
          <p:cNvSpPr>
            <a:spLocks noGrp="1"/>
          </p:cNvSpPr>
          <p:nvPr>
            <p:ph type="sldNum" sz="quarter" idx="12"/>
          </p:nvPr>
        </p:nvSpPr>
        <p:spPr/>
        <p:txBody>
          <a:bodyPr/>
          <a:lstStyle/>
          <a:p>
            <a:fld id="{5DF1B050-4101-4BFA-BC71-4B34A5DFEEB9}" type="slidenum">
              <a:rPr lang="es-EC" smtClean="0"/>
              <a:t>‹Nº›</a:t>
            </a:fld>
            <a:endParaRPr lang="es-EC"/>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7648EBA-6E0D-483F-95C9-1BAB5768842E}" type="datetime1">
              <a:rPr lang="es-EC" smtClean="0"/>
              <a:t>30/11/2015</a:t>
            </a:fld>
            <a:endParaRPr lang="es-EC"/>
          </a:p>
        </p:txBody>
      </p:sp>
      <p:sp>
        <p:nvSpPr>
          <p:cNvPr id="5" name="Footer Placeholder 4"/>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6" name="Slide Number Placeholder 5"/>
          <p:cNvSpPr>
            <a:spLocks noGrp="1"/>
          </p:cNvSpPr>
          <p:nvPr>
            <p:ph type="sldNum" sz="quarter" idx="12"/>
          </p:nvPr>
        </p:nvSpPr>
        <p:spPr/>
        <p:txBody>
          <a:bodyPr/>
          <a:lstStyle/>
          <a:p>
            <a:fld id="{5DF1B050-4101-4BFA-BC71-4B34A5DFEEB9}" type="slidenum">
              <a:rPr lang="es-EC" smtClean="0"/>
              <a:t>‹Nº›</a:t>
            </a:fld>
            <a:endParaRPr lang="es-EC"/>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AB98A-7E33-4CDD-9C6C-BC2A05777170}" type="datetime1">
              <a:rPr lang="es-EC" smtClean="0"/>
              <a:t>30/11/2015</a:t>
            </a:fld>
            <a:endParaRPr lang="es-EC"/>
          </a:p>
        </p:txBody>
      </p:sp>
      <p:sp>
        <p:nvSpPr>
          <p:cNvPr id="5" name="Footer Placeholder 4"/>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6" name="Slide Number Placeholder 5"/>
          <p:cNvSpPr>
            <a:spLocks noGrp="1"/>
          </p:cNvSpPr>
          <p:nvPr>
            <p:ph type="sldNum" sz="quarter" idx="12"/>
          </p:nvPr>
        </p:nvSpPr>
        <p:spPr/>
        <p:txBody>
          <a:bodyPr/>
          <a:lstStyle/>
          <a:p>
            <a:fld id="{5DF1B050-4101-4BFA-BC71-4B34A5DFEEB9}" type="slidenum">
              <a:rPr lang="es-EC" smtClean="0"/>
              <a:t>‹Nº›</a:t>
            </a:fld>
            <a:endParaRPr lang="es-EC"/>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BFC84DE-34F9-42DC-8004-1996A62BF1FA}" type="datetime1">
              <a:rPr lang="es-EC" smtClean="0"/>
              <a:t>30/11/2015</a:t>
            </a:fld>
            <a:endParaRPr lang="es-EC"/>
          </a:p>
        </p:txBody>
      </p:sp>
      <p:sp>
        <p:nvSpPr>
          <p:cNvPr id="5" name="Footer Placeholder 4"/>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6" name="Slide Number Placeholder 5"/>
          <p:cNvSpPr>
            <a:spLocks noGrp="1"/>
          </p:cNvSpPr>
          <p:nvPr>
            <p:ph type="sldNum" sz="quarter" idx="12"/>
          </p:nvPr>
        </p:nvSpPr>
        <p:spPr/>
        <p:txBody>
          <a:bodyPr/>
          <a:lstStyle/>
          <a:p>
            <a:fld id="{5DF1B050-4101-4BFA-BC71-4B34A5DFEEB9}" type="slidenum">
              <a:rPr lang="es-EC" smtClean="0"/>
              <a:t>‹Nº›</a:t>
            </a:fld>
            <a:endParaRPr lang="es-EC"/>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7BC4CDB-FAC0-43DA-9FDB-068743F00BF9}" type="datetime1">
              <a:rPr lang="es-EC" smtClean="0"/>
              <a:t>30/11/2015</a:t>
            </a:fld>
            <a:endParaRPr lang="es-EC"/>
          </a:p>
        </p:txBody>
      </p:sp>
      <p:sp>
        <p:nvSpPr>
          <p:cNvPr id="5" name="Footer Placeholder 4"/>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6" name="Slide Number Placeholder 5"/>
          <p:cNvSpPr>
            <a:spLocks noGrp="1"/>
          </p:cNvSpPr>
          <p:nvPr>
            <p:ph type="sldNum" sz="quarter" idx="12"/>
          </p:nvPr>
        </p:nvSpPr>
        <p:spPr/>
        <p:txBody>
          <a:bodyPr/>
          <a:lstStyle/>
          <a:p>
            <a:fld id="{5DF1B050-4101-4BFA-BC71-4B34A5DFEEB9}" type="slidenum">
              <a:rPr lang="es-EC" smtClean="0"/>
              <a:t>‹Nº›</a:t>
            </a:fld>
            <a:endParaRPr lang="es-EC"/>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7DE3336-B2DE-49AE-B985-07AB6DB4CF8A}" type="datetime1">
              <a:rPr lang="es-EC" smtClean="0"/>
              <a:t>30/11/2015</a:t>
            </a:fld>
            <a:endParaRPr lang="es-EC"/>
          </a:p>
        </p:txBody>
      </p:sp>
      <p:sp>
        <p:nvSpPr>
          <p:cNvPr id="6" name="Footer Placeholder 5"/>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7" name="Slide Number Placeholder 6"/>
          <p:cNvSpPr>
            <a:spLocks noGrp="1"/>
          </p:cNvSpPr>
          <p:nvPr>
            <p:ph type="sldNum" sz="quarter" idx="12"/>
          </p:nvPr>
        </p:nvSpPr>
        <p:spPr/>
        <p:txBody>
          <a:bodyPr/>
          <a:lstStyle/>
          <a:p>
            <a:fld id="{5DF1B050-4101-4BFA-BC71-4B34A5DFEEB9}" type="slidenum">
              <a:rPr lang="es-EC" smtClean="0"/>
              <a:t>‹Nº›</a:t>
            </a:fld>
            <a:endParaRPr lang="es-EC"/>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C856E7B-E52A-43AF-AE21-0EA6D1114ADB}" type="datetime1">
              <a:rPr lang="es-EC" smtClean="0"/>
              <a:t>30/11/2015</a:t>
            </a:fld>
            <a:endParaRPr lang="es-EC"/>
          </a:p>
        </p:txBody>
      </p:sp>
      <p:sp>
        <p:nvSpPr>
          <p:cNvPr id="8" name="Footer Placeholder 7"/>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9" name="Slide Number Placeholder 8"/>
          <p:cNvSpPr>
            <a:spLocks noGrp="1"/>
          </p:cNvSpPr>
          <p:nvPr>
            <p:ph type="sldNum" sz="quarter" idx="12"/>
          </p:nvPr>
        </p:nvSpPr>
        <p:spPr/>
        <p:txBody>
          <a:bodyPr/>
          <a:lstStyle/>
          <a:p>
            <a:fld id="{5DF1B050-4101-4BFA-BC71-4B34A5DFEEB9}" type="slidenum">
              <a:rPr lang="es-EC" smtClean="0"/>
              <a:t>‹Nº›</a:t>
            </a:fld>
            <a:endParaRPr lang="es-EC"/>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395F02F-ECAF-498A-AFE0-EAA635945744}" type="datetime1">
              <a:rPr lang="es-EC" smtClean="0"/>
              <a:t>30/11/2015</a:t>
            </a:fld>
            <a:endParaRPr lang="es-EC"/>
          </a:p>
        </p:txBody>
      </p:sp>
      <p:sp>
        <p:nvSpPr>
          <p:cNvPr id="4" name="Footer Placeholder 3"/>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5" name="Slide Number Placeholder 4"/>
          <p:cNvSpPr>
            <a:spLocks noGrp="1"/>
          </p:cNvSpPr>
          <p:nvPr>
            <p:ph type="sldNum" sz="quarter" idx="12"/>
          </p:nvPr>
        </p:nvSpPr>
        <p:spPr/>
        <p:txBody>
          <a:bodyPr/>
          <a:lstStyle/>
          <a:p>
            <a:fld id="{5DF1B050-4101-4BFA-BC71-4B34A5DFEEB9}" type="slidenum">
              <a:rPr lang="es-EC" smtClean="0"/>
              <a:t>‹Nº›</a:t>
            </a:fld>
            <a:endParaRPr lang="es-EC"/>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46628-E79B-4F6C-A4BF-5BE77012094E}" type="datetime1">
              <a:rPr lang="es-EC" smtClean="0"/>
              <a:t>30/11/2015</a:t>
            </a:fld>
            <a:endParaRPr lang="es-EC"/>
          </a:p>
        </p:txBody>
      </p:sp>
      <p:sp>
        <p:nvSpPr>
          <p:cNvPr id="3" name="Footer Placeholder 2"/>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4" name="Slide Number Placeholder 3"/>
          <p:cNvSpPr>
            <a:spLocks noGrp="1"/>
          </p:cNvSpPr>
          <p:nvPr>
            <p:ph type="sldNum" sz="quarter" idx="12"/>
          </p:nvPr>
        </p:nvSpPr>
        <p:spPr/>
        <p:txBody>
          <a:bodyPr/>
          <a:lstStyle/>
          <a:p>
            <a:fld id="{5DF1B050-4101-4BFA-BC71-4B34A5DFEEB9}" type="slidenum">
              <a:rPr lang="es-EC" smtClean="0"/>
              <a:t>‹Nº›</a:t>
            </a:fld>
            <a:endParaRPr lang="es-EC"/>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A9C37DF-4C29-4228-BECC-6504FC8E24DF}" type="datetime1">
              <a:rPr lang="es-EC" smtClean="0"/>
              <a:t>30/11/2015</a:t>
            </a:fld>
            <a:endParaRPr lang="es-EC"/>
          </a:p>
        </p:txBody>
      </p:sp>
      <p:sp>
        <p:nvSpPr>
          <p:cNvPr id="6" name="Footer Placeholder 5"/>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7" name="Slide Number Placeholder 6"/>
          <p:cNvSpPr>
            <a:spLocks noGrp="1"/>
          </p:cNvSpPr>
          <p:nvPr>
            <p:ph type="sldNum" sz="quarter" idx="12"/>
          </p:nvPr>
        </p:nvSpPr>
        <p:spPr/>
        <p:txBody>
          <a:bodyPr/>
          <a:lstStyle/>
          <a:p>
            <a:fld id="{5DF1B050-4101-4BFA-BC71-4B34A5DFEEB9}" type="slidenum">
              <a:rPr lang="es-EC" smtClean="0"/>
              <a:t>‹Nº›</a:t>
            </a:fld>
            <a:endParaRPr lang="es-EC"/>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F717E09-1A22-42A6-8705-B56829CE1F25}" type="datetime1">
              <a:rPr lang="es-EC" smtClean="0"/>
              <a:t>30/11/2015</a:t>
            </a:fld>
            <a:endParaRPr lang="es-EC"/>
          </a:p>
        </p:txBody>
      </p:sp>
      <p:sp>
        <p:nvSpPr>
          <p:cNvPr id="6" name="Footer Placeholder 5"/>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7" name="Slide Number Placeholder 6"/>
          <p:cNvSpPr>
            <a:spLocks noGrp="1"/>
          </p:cNvSpPr>
          <p:nvPr>
            <p:ph type="sldNum" sz="quarter" idx="12"/>
          </p:nvPr>
        </p:nvSpPr>
        <p:spPr/>
        <p:txBody>
          <a:bodyPr/>
          <a:lstStyle/>
          <a:p>
            <a:fld id="{5DF1B050-4101-4BFA-BC71-4B34A5DFEEB9}" type="slidenum">
              <a:rPr lang="es-EC" smtClean="0"/>
              <a:t>‹Nº›</a:t>
            </a:fld>
            <a:endParaRPr lang="es-EC"/>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47BF507-8E25-4897-A348-64095AB8E660}" type="datetime1">
              <a:rPr lang="es-EC" smtClean="0"/>
              <a:t>30/11/2015</a:t>
            </a:fld>
            <a:endParaRPr lang="es-EC"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s-EC" dirty="0" smtClean="0"/>
              <a:t>ELABORADO POR :XAVIER SANTIAGO SIERRA </a:t>
            </a:r>
            <a:r>
              <a:rPr lang="es-EC" dirty="0" err="1" smtClean="0"/>
              <a:t>SIERRA</a:t>
            </a:r>
            <a:r>
              <a:rPr lang="es-EC" dirty="0" smtClean="0"/>
              <a:t> SUPERVISADO POR: ING. ANITA GÁLVEZ</a:t>
            </a:r>
            <a:endParaRPr lang="es-EC"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DF1B050-4101-4BFA-BC71-4B34A5DFEEB9}"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2" Type="http://schemas.openxmlformats.org/officeDocument/2006/relationships/hyperlink" Target="Analisis%20de%20los%20Estados%20Financieros.xls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Cuestionario%20de%20Control%20Interno.xls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Mat&#237;z%20de%20Hoja%20de%20Hallazgos.xlsx"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p:nvPr/>
        </p:nvPicPr>
        <p:blipFill>
          <a:blip r:embed="rId2">
            <a:extLst>
              <a:ext uri="{28A0092B-C50C-407E-A947-70E740481C1C}">
                <a14:useLocalDpi xmlns:a14="http://schemas.microsoft.com/office/drawing/2010/main" val="0"/>
              </a:ext>
            </a:extLst>
          </a:blip>
          <a:srcRect/>
          <a:stretch>
            <a:fillRect/>
          </a:stretch>
        </p:blipFill>
        <p:spPr bwMode="auto">
          <a:xfrm>
            <a:off x="6696811" y="3789040"/>
            <a:ext cx="2304256" cy="1584176"/>
          </a:xfrm>
          <a:prstGeom prst="rect">
            <a:avLst/>
          </a:prstGeom>
          <a:noFill/>
          <a:ln>
            <a:noFill/>
          </a:ln>
        </p:spPr>
      </p:pic>
      <p:pic>
        <p:nvPicPr>
          <p:cNvPr id="5" name="4 Imagen" descr="H:\UDE\Logo\UFA.jpg"/>
          <p:cNvPicPr/>
          <p:nvPr/>
        </p:nvPicPr>
        <p:blipFill>
          <a:blip r:embed="rId3">
            <a:extLst>
              <a:ext uri="{28A0092B-C50C-407E-A947-70E740481C1C}">
                <a14:useLocalDpi xmlns:a14="http://schemas.microsoft.com/office/drawing/2010/main" val="0"/>
              </a:ext>
            </a:extLst>
          </a:blip>
          <a:srcRect/>
          <a:stretch>
            <a:fillRect/>
          </a:stretch>
        </p:blipFill>
        <p:spPr bwMode="auto">
          <a:xfrm>
            <a:off x="0" y="332656"/>
            <a:ext cx="6732240" cy="6525344"/>
          </a:xfrm>
          <a:prstGeom prst="rect">
            <a:avLst/>
          </a:prstGeom>
          <a:noFill/>
          <a:ln>
            <a:noFill/>
          </a:ln>
        </p:spPr>
      </p:pic>
      <p:sp>
        <p:nvSpPr>
          <p:cNvPr id="2" name="1 Marcador de fecha"/>
          <p:cNvSpPr>
            <a:spLocks noGrp="1"/>
          </p:cNvSpPr>
          <p:nvPr>
            <p:ph type="dt" sz="half" idx="10"/>
          </p:nvPr>
        </p:nvSpPr>
        <p:spPr/>
        <p:txBody>
          <a:bodyPr/>
          <a:lstStyle/>
          <a:p>
            <a:fld id="{32C46628-E79B-4F6C-A4BF-5BE77012094E}" type="datetime1">
              <a:rPr lang="es-EC" smtClean="0"/>
              <a:t>30/11/2015</a:t>
            </a:fld>
            <a:endParaRPr lang="es-EC" dirty="0"/>
          </a:p>
        </p:txBody>
      </p:sp>
      <p:sp>
        <p:nvSpPr>
          <p:cNvPr id="3" name="2 Marcador de pie de página"/>
          <p:cNvSpPr>
            <a:spLocks noGrp="1"/>
          </p:cNvSpPr>
          <p:nvPr>
            <p:ph type="ftr" sz="quarter" idx="11"/>
          </p:nvPr>
        </p:nvSpPr>
        <p:spPr>
          <a:xfrm>
            <a:off x="3275856" y="18288"/>
            <a:ext cx="4267944"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a:t>
            </a:fld>
            <a:endParaRPr lang="es-EC" dirty="0"/>
          </a:p>
        </p:txBody>
      </p:sp>
      <p:pic>
        <p:nvPicPr>
          <p:cNvPr id="7" name="6 Imagen" descr="http://www.ecuaex.com/wp-content/uploads/2014/04/contactanos6.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9695" y="908720"/>
            <a:ext cx="1873291" cy="16024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682940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059832" y="18288"/>
            <a:ext cx="4483968"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10</a:t>
            </a:fld>
            <a:endParaRPr lang="es-EC"/>
          </a:p>
        </p:txBody>
      </p:sp>
      <p:graphicFrame>
        <p:nvGraphicFramePr>
          <p:cNvPr id="5" name="4 Diagrama"/>
          <p:cNvGraphicFramePr/>
          <p:nvPr>
            <p:extLst>
              <p:ext uri="{D42A27DB-BD31-4B8C-83A1-F6EECF244321}">
                <p14:modId xmlns:p14="http://schemas.microsoft.com/office/powerpoint/2010/main" val="2125622023"/>
              </p:ext>
            </p:extLst>
          </p:nvPr>
        </p:nvGraphicFramePr>
        <p:xfrm>
          <a:off x="179512" y="404664"/>
          <a:ext cx="8856984" cy="645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07676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203848" y="18288"/>
            <a:ext cx="4339952"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11</a:t>
            </a:fld>
            <a:endParaRPr lang="es-EC"/>
          </a:p>
        </p:txBody>
      </p:sp>
      <p:graphicFrame>
        <p:nvGraphicFramePr>
          <p:cNvPr id="5" name="4 Diagrama"/>
          <p:cNvGraphicFramePr/>
          <p:nvPr>
            <p:extLst>
              <p:ext uri="{D42A27DB-BD31-4B8C-83A1-F6EECF244321}">
                <p14:modId xmlns:p14="http://schemas.microsoft.com/office/powerpoint/2010/main" val="3279037309"/>
              </p:ext>
            </p:extLst>
          </p:nvPr>
        </p:nvGraphicFramePr>
        <p:xfrm>
          <a:off x="179512" y="404664"/>
          <a:ext cx="8856984" cy="645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90215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203848" y="18288"/>
            <a:ext cx="4339952"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12</a:t>
            </a:fld>
            <a:endParaRPr lang="es-EC"/>
          </a:p>
        </p:txBody>
      </p:sp>
      <p:graphicFrame>
        <p:nvGraphicFramePr>
          <p:cNvPr id="5" name="4 Diagrama"/>
          <p:cNvGraphicFramePr/>
          <p:nvPr>
            <p:extLst>
              <p:ext uri="{D42A27DB-BD31-4B8C-83A1-F6EECF244321}">
                <p14:modId xmlns:p14="http://schemas.microsoft.com/office/powerpoint/2010/main" val="727188969"/>
              </p:ext>
            </p:extLst>
          </p:nvPr>
        </p:nvGraphicFramePr>
        <p:xfrm>
          <a:off x="179512" y="404664"/>
          <a:ext cx="8856984" cy="645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27185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275856" y="18288"/>
            <a:ext cx="4267944"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13</a:t>
            </a:fld>
            <a:endParaRPr lang="es-EC"/>
          </a:p>
        </p:txBody>
      </p:sp>
      <p:graphicFrame>
        <p:nvGraphicFramePr>
          <p:cNvPr id="5" name="4 Diagrama"/>
          <p:cNvGraphicFramePr/>
          <p:nvPr>
            <p:extLst>
              <p:ext uri="{D42A27DB-BD31-4B8C-83A1-F6EECF244321}">
                <p14:modId xmlns:p14="http://schemas.microsoft.com/office/powerpoint/2010/main" val="3387465284"/>
              </p:ext>
            </p:extLst>
          </p:nvPr>
        </p:nvGraphicFramePr>
        <p:xfrm>
          <a:off x="179512" y="476672"/>
          <a:ext cx="8856984" cy="6381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44798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059832" y="18288"/>
            <a:ext cx="4483968"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14</a:t>
            </a:fld>
            <a:endParaRPr lang="es-EC"/>
          </a:p>
        </p:txBody>
      </p:sp>
      <p:sp>
        <p:nvSpPr>
          <p:cNvPr id="5" name="4 Paralelogramo"/>
          <p:cNvSpPr/>
          <p:nvPr/>
        </p:nvSpPr>
        <p:spPr>
          <a:xfrm>
            <a:off x="2123728" y="1988840"/>
            <a:ext cx="4752528" cy="2880320"/>
          </a:xfrm>
          <a:prstGeom prst="parallelogram">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C" sz="2000" dirty="0" smtClean="0"/>
              <a:t>FASES DE LA AUDITORÍA INTEGRAL</a:t>
            </a:r>
            <a:endParaRPr lang="es-EC" sz="2000" dirty="0"/>
          </a:p>
        </p:txBody>
      </p:sp>
      <p:pic>
        <p:nvPicPr>
          <p:cNvPr id="6" name="5 Imagen" descr="http://www.enciclopediafinanciera.com/images/fases-auditoria.JPG"/>
          <p:cNvPicPr/>
          <p:nvPr/>
        </p:nvPicPr>
        <p:blipFill>
          <a:blip r:embed="rId2">
            <a:extLst>
              <a:ext uri="{28A0092B-C50C-407E-A947-70E740481C1C}">
                <a14:useLocalDpi xmlns:a14="http://schemas.microsoft.com/office/drawing/2010/main" val="0"/>
              </a:ext>
            </a:extLst>
          </a:blip>
          <a:srcRect/>
          <a:stretch>
            <a:fillRect/>
          </a:stretch>
        </p:blipFill>
        <p:spPr bwMode="auto">
          <a:xfrm>
            <a:off x="899592" y="4896814"/>
            <a:ext cx="2038350" cy="1352550"/>
          </a:xfrm>
          <a:prstGeom prst="rect">
            <a:avLst/>
          </a:prstGeom>
          <a:noFill/>
          <a:ln>
            <a:noFill/>
          </a:ln>
        </p:spPr>
      </p:pic>
    </p:spTree>
    <p:extLst>
      <p:ext uri="{BB962C8B-B14F-4D97-AF65-F5344CB8AC3E}">
        <p14:creationId xmlns:p14="http://schemas.microsoft.com/office/powerpoint/2010/main" val="15711076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15</a:t>
            </a:fld>
            <a:endParaRPr lang="es-EC"/>
          </a:p>
        </p:txBody>
      </p:sp>
      <p:sp>
        <p:nvSpPr>
          <p:cNvPr id="5" name="4 Rectángulo"/>
          <p:cNvSpPr/>
          <p:nvPr/>
        </p:nvSpPr>
        <p:spPr>
          <a:xfrm>
            <a:off x="539552" y="836712"/>
            <a:ext cx="7920880" cy="3970318"/>
          </a:xfrm>
          <a:prstGeom prst="rect">
            <a:avLst/>
          </a:prstGeom>
        </p:spPr>
        <p:txBody>
          <a:bodyPr wrap="square">
            <a:spAutoFit/>
          </a:bodyPr>
          <a:lstStyle/>
          <a:p>
            <a:pPr marL="571500" indent="-571500">
              <a:buFont typeface="Wingdings" panose="05000000000000000000" pitchFamily="2" charset="2"/>
              <a:buChar char="ü"/>
            </a:pPr>
            <a:r>
              <a:rPr lang="es-EC" sz="3600" dirty="0"/>
              <a:t>Planificación:</a:t>
            </a:r>
            <a:br>
              <a:rPr lang="es-EC" sz="3600" dirty="0"/>
            </a:br>
            <a:r>
              <a:rPr lang="es-EC" sz="3600" dirty="0"/>
              <a:t/>
            </a:r>
            <a:br>
              <a:rPr lang="es-EC" sz="3600" dirty="0"/>
            </a:br>
            <a:r>
              <a:rPr lang="es-EC" sz="3600" dirty="0"/>
              <a:t>a) Preliminar: Conocimiento de la compañía.</a:t>
            </a:r>
            <a:br>
              <a:rPr lang="es-EC" sz="3600" dirty="0"/>
            </a:br>
            <a:r>
              <a:rPr lang="es-EC" sz="3600" dirty="0"/>
              <a:t/>
            </a:r>
            <a:br>
              <a:rPr lang="es-EC" sz="3600" dirty="0"/>
            </a:br>
            <a:r>
              <a:rPr lang="es-EC" sz="3600" dirty="0"/>
              <a:t>b) Especifica: Se determina el plan de auditoría y su programa</a:t>
            </a:r>
            <a:r>
              <a:rPr lang="es-EC" dirty="0"/>
              <a:t>.</a:t>
            </a:r>
          </a:p>
        </p:txBody>
      </p:sp>
    </p:spTree>
    <p:extLst>
      <p:ext uri="{BB962C8B-B14F-4D97-AF65-F5344CB8AC3E}">
        <p14:creationId xmlns:p14="http://schemas.microsoft.com/office/powerpoint/2010/main" val="7047409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843808" y="18288"/>
            <a:ext cx="4699992"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16</a:t>
            </a:fld>
            <a:endParaRPr lang="es-EC"/>
          </a:p>
        </p:txBody>
      </p:sp>
      <p:sp>
        <p:nvSpPr>
          <p:cNvPr id="5" name="4 Rectángulo"/>
          <p:cNvSpPr/>
          <p:nvPr/>
        </p:nvSpPr>
        <p:spPr>
          <a:xfrm>
            <a:off x="251520" y="1196752"/>
            <a:ext cx="8280920" cy="2862322"/>
          </a:xfrm>
          <a:prstGeom prst="rect">
            <a:avLst/>
          </a:prstGeom>
        </p:spPr>
        <p:txBody>
          <a:bodyPr wrap="square">
            <a:spAutoFit/>
          </a:bodyPr>
          <a:lstStyle/>
          <a:p>
            <a:pPr marL="571500" indent="-571500">
              <a:buFont typeface="Wingdings" panose="05000000000000000000" pitchFamily="2" charset="2"/>
              <a:buChar char="ü"/>
            </a:pPr>
            <a:r>
              <a:rPr lang="es-EC" sz="3600" dirty="0"/>
              <a:t>Ejecución:</a:t>
            </a:r>
            <a:br>
              <a:rPr lang="es-EC" sz="3600" dirty="0"/>
            </a:br>
            <a:r>
              <a:rPr lang="es-EC" sz="3600" dirty="0"/>
              <a:t/>
            </a:r>
            <a:br>
              <a:rPr lang="es-EC" sz="3600" dirty="0"/>
            </a:br>
            <a:r>
              <a:rPr lang="es-EC" sz="3600" dirty="0"/>
              <a:t>Se efectúa el examen en base al plan y programa de auditoría y a los papeles de trabajo.</a:t>
            </a:r>
          </a:p>
        </p:txBody>
      </p:sp>
    </p:spTree>
    <p:extLst>
      <p:ext uri="{BB962C8B-B14F-4D97-AF65-F5344CB8AC3E}">
        <p14:creationId xmlns:p14="http://schemas.microsoft.com/office/powerpoint/2010/main" val="20272448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987824" y="18288"/>
            <a:ext cx="4555976"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17</a:t>
            </a:fld>
            <a:endParaRPr lang="es-EC"/>
          </a:p>
        </p:txBody>
      </p:sp>
      <p:sp>
        <p:nvSpPr>
          <p:cNvPr id="5" name="4 Rectángulo"/>
          <p:cNvSpPr/>
          <p:nvPr/>
        </p:nvSpPr>
        <p:spPr>
          <a:xfrm>
            <a:off x="467544" y="620688"/>
            <a:ext cx="8424936" cy="3046988"/>
          </a:xfrm>
          <a:prstGeom prst="rect">
            <a:avLst/>
          </a:prstGeom>
        </p:spPr>
        <p:txBody>
          <a:bodyPr wrap="square">
            <a:spAutoFit/>
          </a:bodyPr>
          <a:lstStyle/>
          <a:p>
            <a:pPr marL="457200" indent="-457200">
              <a:buFont typeface="Wingdings" panose="05000000000000000000" pitchFamily="2" charset="2"/>
              <a:buChar char="ü"/>
            </a:pPr>
            <a:r>
              <a:rPr lang="es-EC" sz="3200" dirty="0"/>
              <a:t>Comunicación de resultados:</a:t>
            </a:r>
            <a:br>
              <a:rPr lang="es-EC" sz="3200" dirty="0"/>
            </a:br>
            <a:r>
              <a:rPr lang="es-EC" sz="3200" dirty="0"/>
              <a:t/>
            </a:r>
            <a:br>
              <a:rPr lang="es-EC" sz="3200" dirty="0"/>
            </a:br>
            <a:r>
              <a:rPr lang="es-EC" sz="3200" dirty="0"/>
              <a:t>Se da a conocer a la compañía y a las autoridades los resultados de la auditoría con sus hallazgos, comentarios, conclusiones y recomendaciones.</a:t>
            </a:r>
          </a:p>
        </p:txBody>
      </p:sp>
    </p:spTree>
    <p:extLst>
      <p:ext uri="{BB962C8B-B14F-4D97-AF65-F5344CB8AC3E}">
        <p14:creationId xmlns:p14="http://schemas.microsoft.com/office/powerpoint/2010/main" val="3988069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843808" y="18288"/>
            <a:ext cx="4699992"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18</a:t>
            </a:fld>
            <a:endParaRPr lang="es-EC"/>
          </a:p>
        </p:txBody>
      </p:sp>
      <p:sp>
        <p:nvSpPr>
          <p:cNvPr id="5" name="4 Rectángulo redondeado"/>
          <p:cNvSpPr/>
          <p:nvPr/>
        </p:nvSpPr>
        <p:spPr>
          <a:xfrm>
            <a:off x="2555776" y="2780928"/>
            <a:ext cx="4392488" cy="136815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C" sz="4000" dirty="0" smtClean="0"/>
              <a:t>OBJETIVOS</a:t>
            </a:r>
            <a:endParaRPr lang="es-EC" sz="4000" dirty="0"/>
          </a:p>
        </p:txBody>
      </p:sp>
      <p:pic>
        <p:nvPicPr>
          <p:cNvPr id="6" name="5 Imagen"/>
          <p:cNvPicPr/>
          <p:nvPr/>
        </p:nvPicPr>
        <p:blipFill>
          <a:blip r:embed="rId2">
            <a:extLst>
              <a:ext uri="{28A0092B-C50C-407E-A947-70E740481C1C}">
                <a14:useLocalDpi xmlns:a14="http://schemas.microsoft.com/office/drawing/2010/main" val="0"/>
              </a:ext>
            </a:extLst>
          </a:blip>
          <a:stretch>
            <a:fillRect/>
          </a:stretch>
        </p:blipFill>
        <p:spPr>
          <a:xfrm>
            <a:off x="6660232" y="4437112"/>
            <a:ext cx="2105025" cy="1701586"/>
          </a:xfrm>
          <a:prstGeom prst="rect">
            <a:avLst/>
          </a:prstGeom>
        </p:spPr>
      </p:pic>
    </p:spTree>
    <p:extLst>
      <p:ext uri="{BB962C8B-B14F-4D97-AF65-F5344CB8AC3E}">
        <p14:creationId xmlns:p14="http://schemas.microsoft.com/office/powerpoint/2010/main" val="3884885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059832" y="18288"/>
            <a:ext cx="4483968"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19</a:t>
            </a:fld>
            <a:endParaRPr lang="es-EC"/>
          </a:p>
        </p:txBody>
      </p:sp>
      <p:sp>
        <p:nvSpPr>
          <p:cNvPr id="5" name="4 Rectángulo redondeado"/>
          <p:cNvSpPr/>
          <p:nvPr/>
        </p:nvSpPr>
        <p:spPr>
          <a:xfrm>
            <a:off x="107504" y="836712"/>
            <a:ext cx="8856984" cy="583264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s-EC" sz="2400" dirty="0"/>
              <a:t>Realizar  una evaluación a los inventarios de Ecuaex por medio de una Auditoría Integral; con el fin de examinar la razonabilidad de los Estados Financieros, estudiar los procedimientos y manuales, observar los controles internos que se realizan, medir el cumplimiento de las leyes y normas, por medio de la realización de la Auditoría Financiera, Auditoría de Gestión, Control Interno y de la Auditoría de  Cumplimiento, en base a los papeles de trabajos correspondiente a la  auditoría; para establecer el estado actual de la compañía, emitir recomendaciones que sirvan para poder obtener un alto nivel competitivo en el mercado y poder mitigar los riesgos.</a:t>
            </a:r>
          </a:p>
          <a:p>
            <a:pPr algn="just"/>
            <a:endParaRPr lang="es-EC" sz="2400" dirty="0">
              <a:solidFill>
                <a:schemeClr val="tx1">
                  <a:lumMod val="95000"/>
                  <a:lumOff val="5000"/>
                </a:schemeClr>
              </a:solidFill>
            </a:endParaRPr>
          </a:p>
        </p:txBody>
      </p:sp>
      <p:sp>
        <p:nvSpPr>
          <p:cNvPr id="6" name="5 Rectángulo"/>
          <p:cNvSpPr/>
          <p:nvPr/>
        </p:nvSpPr>
        <p:spPr>
          <a:xfrm>
            <a:off x="4644008" y="476672"/>
            <a:ext cx="2952328" cy="3600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C" dirty="0" smtClean="0"/>
              <a:t>OBJETIVO GENERAL</a:t>
            </a:r>
            <a:endParaRPr lang="es-EC" dirty="0"/>
          </a:p>
        </p:txBody>
      </p:sp>
    </p:spTree>
    <p:extLst>
      <p:ext uri="{BB962C8B-B14F-4D97-AF65-F5344CB8AC3E}">
        <p14:creationId xmlns:p14="http://schemas.microsoft.com/office/powerpoint/2010/main" val="31143903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dirty="0"/>
          </a:p>
        </p:txBody>
      </p:sp>
      <p:sp>
        <p:nvSpPr>
          <p:cNvPr id="3" name="2 Marcador de pie de página"/>
          <p:cNvSpPr>
            <a:spLocks noGrp="1"/>
          </p:cNvSpPr>
          <p:nvPr>
            <p:ph type="ftr" sz="quarter" idx="11"/>
          </p:nvPr>
        </p:nvSpPr>
        <p:spPr>
          <a:xfrm>
            <a:off x="3131840" y="18288"/>
            <a:ext cx="4411960"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a:t>
            </a:fld>
            <a:endParaRPr lang="es-EC" dirty="0"/>
          </a:p>
        </p:txBody>
      </p:sp>
      <p:sp>
        <p:nvSpPr>
          <p:cNvPr id="6" name="5 Rectángulo"/>
          <p:cNvSpPr/>
          <p:nvPr/>
        </p:nvSpPr>
        <p:spPr>
          <a:xfrm>
            <a:off x="121770" y="476672"/>
            <a:ext cx="8914726" cy="6186309"/>
          </a:xfrm>
          <a:prstGeom prst="rect">
            <a:avLst/>
          </a:prstGeom>
        </p:spPr>
        <p:txBody>
          <a:bodyPr wrap="square">
            <a:spAutoFit/>
          </a:bodyPr>
          <a:lstStyle/>
          <a:p>
            <a:pPr algn="ctr"/>
            <a:endParaRPr lang="es-EC" b="1" u="sng" dirty="0"/>
          </a:p>
          <a:p>
            <a:pPr algn="ctr"/>
            <a:r>
              <a:rPr lang="es-EC" b="1" u="sng" dirty="0" smtClean="0"/>
              <a:t>DEPARTAMENTO </a:t>
            </a:r>
            <a:r>
              <a:rPr lang="es-EC" b="1" u="sng" dirty="0"/>
              <a:t>DE CIENCIAS ECONÓMICAS, ADMINISTRATIVAS Y DE COMERCIO</a:t>
            </a:r>
            <a:endParaRPr lang="es-EC" u="sng" dirty="0"/>
          </a:p>
          <a:p>
            <a:pPr algn="ctr"/>
            <a:r>
              <a:rPr lang="es-EC" b="1" dirty="0"/>
              <a:t> </a:t>
            </a:r>
            <a:endParaRPr lang="es-EC" dirty="0"/>
          </a:p>
          <a:p>
            <a:pPr algn="ctr"/>
            <a:r>
              <a:rPr lang="es-EC" b="1" u="sng" dirty="0"/>
              <a:t>FACULTAD INGENIERIA EN FINANZAS Y AUDITORÍA (C.P.A</a:t>
            </a:r>
            <a:r>
              <a:rPr lang="es-EC" b="1" u="sng" dirty="0" smtClean="0"/>
              <a:t>.).</a:t>
            </a:r>
          </a:p>
          <a:p>
            <a:r>
              <a:rPr lang="es-EC" b="1" dirty="0"/>
              <a:t>	</a:t>
            </a:r>
            <a:endParaRPr lang="es-EC" dirty="0"/>
          </a:p>
          <a:p>
            <a:pPr algn="ctr"/>
            <a:r>
              <a:rPr lang="es-EC" b="1" u="sng" dirty="0"/>
              <a:t>TRABAJO DE TITULACIÓN, PREVIO A LA OBTENCION DEL TITULO DE INGENIERO EN FINANZAS Y AUDITORÍA (C.P.A.). </a:t>
            </a:r>
            <a:endParaRPr lang="es-EC" u="sng" dirty="0"/>
          </a:p>
          <a:p>
            <a:pPr algn="ctr"/>
            <a:endParaRPr lang="es-EC" b="1" dirty="0" smtClean="0"/>
          </a:p>
          <a:p>
            <a:pPr algn="ctr"/>
            <a:r>
              <a:rPr lang="es-EC" b="1" dirty="0"/>
              <a:t> </a:t>
            </a:r>
            <a:r>
              <a:rPr lang="es-EC" b="1" u="sng" dirty="0" smtClean="0"/>
              <a:t>TEMA</a:t>
            </a:r>
            <a:r>
              <a:rPr lang="es-EC" b="1" u="sng" dirty="0"/>
              <a:t>: AUDITORÍA INTEGRAL AL COMPONENTE DE INVENTARIOS (ADQUISICION, ALMACENAMIENTO DE MAQUINARIA, ACCESORIOS Y REPUESTOS)  DE  ECUAEX, POR EL PERÍODO COMPRENDIDO DE 1 DE ENERO DE 2014 AL 31 DE DICIEMBRE DE 2014. </a:t>
            </a:r>
            <a:endParaRPr lang="es-EC" u="sng" dirty="0"/>
          </a:p>
          <a:p>
            <a:pPr algn="ctr"/>
            <a:endParaRPr lang="es-EC" b="1" dirty="0" smtClean="0"/>
          </a:p>
          <a:p>
            <a:pPr algn="ctr"/>
            <a:r>
              <a:rPr lang="es-EC" b="1" dirty="0"/>
              <a:t> </a:t>
            </a:r>
            <a:endParaRPr lang="es-EC" dirty="0"/>
          </a:p>
          <a:p>
            <a:pPr algn="ctr"/>
            <a:r>
              <a:rPr lang="es-EC" b="1" u="sng" dirty="0"/>
              <a:t>AUTOR: </a:t>
            </a:r>
            <a:r>
              <a:rPr lang="es-EC" b="1" u="sng" dirty="0" smtClean="0"/>
              <a:t>SIERRA </a:t>
            </a:r>
            <a:r>
              <a:rPr lang="es-EC" b="1" u="sng" dirty="0" smtClean="0"/>
              <a:t>SIERRA</a:t>
            </a:r>
            <a:r>
              <a:rPr lang="es-EC" b="1" u="sng" dirty="0" smtClean="0"/>
              <a:t> XAVIER SANTIAGO</a:t>
            </a:r>
            <a:endParaRPr lang="es-EC" u="sng" dirty="0"/>
          </a:p>
          <a:p>
            <a:pPr algn="ctr"/>
            <a:endParaRPr lang="es-EC" b="1" u="sng" dirty="0" smtClean="0"/>
          </a:p>
          <a:p>
            <a:pPr algn="ctr"/>
            <a:r>
              <a:rPr lang="es-EC" b="1" u="sng" dirty="0" smtClean="0"/>
              <a:t>DIRECTORA: ING. GÁLVEZ FONSECA ANA LUCIA</a:t>
            </a:r>
            <a:endParaRPr lang="es-EC" u="sng" dirty="0"/>
          </a:p>
          <a:p>
            <a:pPr algn="ctr"/>
            <a:endParaRPr lang="es-EC" b="1" u="sng" dirty="0" smtClean="0"/>
          </a:p>
          <a:p>
            <a:pPr algn="ctr"/>
            <a:r>
              <a:rPr lang="es-EC" b="1" u="sng" dirty="0" smtClean="0"/>
              <a:t>SANGOLQUÍ</a:t>
            </a:r>
          </a:p>
          <a:p>
            <a:pPr algn="ctr"/>
            <a:r>
              <a:rPr lang="es-EC" b="1" u="sng" dirty="0" smtClean="0"/>
              <a:t> </a:t>
            </a:r>
            <a:endParaRPr lang="es-EC" u="sng" dirty="0"/>
          </a:p>
          <a:p>
            <a:pPr algn="ctr"/>
            <a:r>
              <a:rPr lang="es-EC" b="1" u="sng" dirty="0"/>
              <a:t>2015</a:t>
            </a:r>
            <a:endParaRPr lang="es-EC" u="sng" dirty="0"/>
          </a:p>
        </p:txBody>
      </p:sp>
    </p:spTree>
    <p:extLst>
      <p:ext uri="{BB962C8B-B14F-4D97-AF65-F5344CB8AC3E}">
        <p14:creationId xmlns:p14="http://schemas.microsoft.com/office/powerpoint/2010/main" val="19660505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987824" y="18288"/>
            <a:ext cx="4555976"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20</a:t>
            </a:fld>
            <a:endParaRPr lang="es-EC"/>
          </a:p>
        </p:txBody>
      </p:sp>
      <p:graphicFrame>
        <p:nvGraphicFramePr>
          <p:cNvPr id="5" name="4 Diagrama"/>
          <p:cNvGraphicFramePr/>
          <p:nvPr>
            <p:extLst>
              <p:ext uri="{D42A27DB-BD31-4B8C-83A1-F6EECF244321}">
                <p14:modId xmlns:p14="http://schemas.microsoft.com/office/powerpoint/2010/main" val="2407490659"/>
              </p:ext>
            </p:extLst>
          </p:nvPr>
        </p:nvGraphicFramePr>
        <p:xfrm>
          <a:off x="0" y="404664"/>
          <a:ext cx="9144000" cy="645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3319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915816" y="18288"/>
            <a:ext cx="4627984"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21</a:t>
            </a:fld>
            <a:endParaRPr lang="es-EC"/>
          </a:p>
        </p:txBody>
      </p:sp>
      <p:sp>
        <p:nvSpPr>
          <p:cNvPr id="5" name="4 Triángulo isósceles"/>
          <p:cNvSpPr/>
          <p:nvPr/>
        </p:nvSpPr>
        <p:spPr>
          <a:xfrm>
            <a:off x="2267744" y="2636912"/>
            <a:ext cx="4680520" cy="1584176"/>
          </a:xfrm>
          <a:prstGeom prst="triangl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C" dirty="0" smtClean="0">
                <a:hlinkClick r:id="rId2" action="ppaction://hlinkfile"/>
              </a:rPr>
              <a:t>ANALISIS DE LOS ESTADOS FINANCIEROS</a:t>
            </a:r>
            <a:endParaRPr lang="es-EC" dirty="0"/>
          </a:p>
        </p:txBody>
      </p:sp>
    </p:spTree>
    <p:extLst>
      <p:ext uri="{BB962C8B-B14F-4D97-AF65-F5344CB8AC3E}">
        <p14:creationId xmlns:p14="http://schemas.microsoft.com/office/powerpoint/2010/main" val="27329929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843808" y="18288"/>
            <a:ext cx="4699992"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22</a:t>
            </a:fld>
            <a:endParaRPr lang="es-EC"/>
          </a:p>
        </p:txBody>
      </p:sp>
      <p:sp>
        <p:nvSpPr>
          <p:cNvPr id="5" name="4 Rectángulo redondeado"/>
          <p:cNvSpPr/>
          <p:nvPr/>
        </p:nvSpPr>
        <p:spPr>
          <a:xfrm>
            <a:off x="2411760" y="2137114"/>
            <a:ext cx="3960440" cy="179594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b="1" dirty="0" smtClean="0">
                <a:solidFill>
                  <a:schemeClr val="bg1"/>
                </a:solidFill>
                <a:hlinkClick r:id="rId2" action="ppaction://hlinkfile"/>
              </a:rPr>
              <a:t>CUESTIONARIO DE CONTROL INTERNO</a:t>
            </a:r>
            <a:endParaRPr lang="es-EC" b="1" dirty="0">
              <a:solidFill>
                <a:schemeClr val="bg1"/>
              </a:solidFill>
            </a:endParaRPr>
          </a:p>
        </p:txBody>
      </p:sp>
    </p:spTree>
    <p:extLst>
      <p:ext uri="{BB962C8B-B14F-4D97-AF65-F5344CB8AC3E}">
        <p14:creationId xmlns:p14="http://schemas.microsoft.com/office/powerpoint/2010/main" val="30317378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203848" y="18288"/>
            <a:ext cx="4339952"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23</a:t>
            </a:fld>
            <a:endParaRPr lang="es-EC"/>
          </a:p>
        </p:txBody>
      </p:sp>
      <mc:AlternateContent xmlns:mc="http://schemas.openxmlformats.org/markup-compatibility/2006" xmlns:a14="http://schemas.microsoft.com/office/drawing/2010/main">
        <mc:Choice Requires="a14">
          <p:sp>
            <p:nvSpPr>
              <p:cNvPr id="5" name="4 Rectángulo"/>
              <p:cNvSpPr/>
              <p:nvPr/>
            </p:nvSpPr>
            <p:spPr>
              <a:xfrm>
                <a:off x="1475656" y="548680"/>
                <a:ext cx="6120680" cy="516643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_tradnl" dirty="0" smtClean="0"/>
                  <a:t> </a:t>
                </a:r>
                <a:endParaRPr lang="es-EC" dirty="0"/>
              </a:p>
              <a:p>
                <a:pPr algn="ctr"/>
                <a14:m>
                  <m:oMathPara xmlns:m="http://schemas.openxmlformats.org/officeDocument/2006/math">
                    <m:oMathParaPr>
                      <m:jc m:val="centerGroup"/>
                    </m:oMathParaPr>
                    <m:oMath xmlns:m="http://schemas.openxmlformats.org/officeDocument/2006/math">
                      <m:r>
                        <m:rPr>
                          <m:sty m:val="p"/>
                        </m:rPr>
                        <a:rPr lang="es-ES_tradnl" i="0">
                          <a:latin typeface="Cambria Math"/>
                        </a:rPr>
                        <m:t>NC</m:t>
                      </m:r>
                      <m:r>
                        <a:rPr lang="es-ES_tradnl" i="0">
                          <a:latin typeface="Cambria Math"/>
                        </a:rPr>
                        <m:t>=</m:t>
                      </m:r>
                      <m:f>
                        <m:fPr>
                          <m:ctrlPr>
                            <a:rPr lang="es-EC" i="1">
                              <a:latin typeface="Cambria Math"/>
                            </a:rPr>
                          </m:ctrlPr>
                        </m:fPr>
                        <m:num>
                          <m:r>
                            <a:rPr lang="es-ES_tradnl" i="0">
                              <a:latin typeface="Cambria Math"/>
                            </a:rPr>
                            <m:t>100∗75</m:t>
                          </m:r>
                        </m:num>
                        <m:den>
                          <m:r>
                            <a:rPr lang="es-ES_tradnl" i="0">
                              <a:latin typeface="Cambria Math"/>
                            </a:rPr>
                            <m:t>108</m:t>
                          </m:r>
                        </m:den>
                      </m:f>
                    </m:oMath>
                  </m:oMathPara>
                </a14:m>
                <a:endParaRPr lang="es-EC" dirty="0"/>
              </a:p>
              <a:p>
                <a:pPr algn="ctr"/>
                <a14:m>
                  <m:oMathPara xmlns:m="http://schemas.openxmlformats.org/officeDocument/2006/math">
                    <m:oMathParaPr>
                      <m:jc m:val="centerGroup"/>
                    </m:oMathParaPr>
                    <m:oMath xmlns:m="http://schemas.openxmlformats.org/officeDocument/2006/math">
                      <m:r>
                        <m:rPr>
                          <m:sty m:val="p"/>
                        </m:rPr>
                        <a:rPr lang="es-ES_tradnl" i="0">
                          <a:latin typeface="Cambria Math"/>
                        </a:rPr>
                        <m:t>NC</m:t>
                      </m:r>
                      <m:r>
                        <a:rPr lang="es-ES_tradnl" i="0">
                          <a:latin typeface="Cambria Math"/>
                        </a:rPr>
                        <m:t>=69,44</m:t>
                      </m:r>
                    </m:oMath>
                  </m:oMathPara>
                </a14:m>
                <a:endParaRPr lang="es-EC" dirty="0"/>
              </a:p>
              <a:p>
                <a:pPr algn="ctr"/>
                <a:r>
                  <a:rPr lang="es-ES_tradnl" dirty="0"/>
                  <a:t> </a:t>
                </a:r>
                <a:endParaRPr lang="es-EC" dirty="0"/>
              </a:p>
              <a:p>
                <a:pPr algn="ctr"/>
                <a:r>
                  <a:rPr lang="es-ES_tradnl" dirty="0"/>
                  <a:t>RC = 100 -NC</a:t>
                </a:r>
                <a:endParaRPr lang="es-EC" dirty="0"/>
              </a:p>
              <a:p>
                <a:pPr algn="ctr"/>
                <a14:m>
                  <m:oMathPara xmlns:m="http://schemas.openxmlformats.org/officeDocument/2006/math">
                    <m:oMathParaPr>
                      <m:jc m:val="centerGroup"/>
                    </m:oMathParaPr>
                    <m:oMath xmlns:m="http://schemas.openxmlformats.org/officeDocument/2006/math">
                      <m:r>
                        <m:rPr>
                          <m:sty m:val="p"/>
                        </m:rPr>
                        <a:rPr lang="es-ES_tradnl" i="0">
                          <a:latin typeface="Cambria Math"/>
                        </a:rPr>
                        <m:t>RC</m:t>
                      </m:r>
                      <m:r>
                        <a:rPr lang="es-ES_tradnl" i="0">
                          <a:latin typeface="Cambria Math"/>
                        </a:rPr>
                        <m:t>= 100−69,44</m:t>
                      </m:r>
                    </m:oMath>
                  </m:oMathPara>
                </a14:m>
                <a:endParaRPr lang="es-EC" dirty="0"/>
              </a:p>
              <a:p>
                <a:pPr algn="ctr"/>
                <a14:m>
                  <m:oMathPara xmlns:m="http://schemas.openxmlformats.org/officeDocument/2006/math">
                    <m:oMathParaPr>
                      <m:jc m:val="centerGroup"/>
                    </m:oMathParaPr>
                    <m:oMath xmlns:m="http://schemas.openxmlformats.org/officeDocument/2006/math">
                      <m:r>
                        <m:rPr>
                          <m:sty m:val="p"/>
                        </m:rPr>
                        <a:rPr lang="es-ES_tradnl" i="0">
                          <a:latin typeface="Cambria Math"/>
                        </a:rPr>
                        <m:t>RC</m:t>
                      </m:r>
                      <m:r>
                        <a:rPr lang="es-ES_tradnl" i="0">
                          <a:latin typeface="Cambria Math"/>
                        </a:rPr>
                        <m:t>= 30,56</m:t>
                      </m:r>
                    </m:oMath>
                  </m:oMathPara>
                </a14:m>
                <a:endParaRPr lang="es-EC" dirty="0"/>
              </a:p>
              <a:p>
                <a:pPr algn="ctr"/>
                <a:r>
                  <a:rPr lang="es-ES_tradnl" dirty="0"/>
                  <a:t> </a:t>
                </a:r>
                <a:endParaRPr lang="es-EC" dirty="0"/>
              </a:p>
              <a:p>
                <a:pPr algn="ctr"/>
                <a:r>
                  <a:rPr lang="es-ES_tradnl" dirty="0"/>
                  <a:t> </a:t>
                </a:r>
                <a:endParaRPr lang="es-EC" dirty="0"/>
              </a:p>
              <a:p>
                <a:pPr algn="ctr"/>
                <a:r>
                  <a:rPr lang="es-EC" dirty="0" smtClean="0"/>
                  <a:t>RC= MODERADO - ALTO.</a:t>
                </a:r>
                <a:endParaRPr lang="es-EC" dirty="0"/>
              </a:p>
              <a:p>
                <a:pPr algn="ctr"/>
                <a:r>
                  <a:rPr lang="es-ES_tradnl" dirty="0"/>
                  <a:t> </a:t>
                </a:r>
                <a:endParaRPr lang="es-EC" dirty="0"/>
              </a:p>
              <a:p>
                <a:pPr algn="ctr"/>
                <a14:m>
                  <m:oMath xmlns:m="http://schemas.openxmlformats.org/officeDocument/2006/math">
                    <m:r>
                      <m:rPr>
                        <m:sty m:val="p"/>
                      </m:rPr>
                      <a:rPr lang="es-ES_tradnl" i="0">
                        <a:latin typeface="Cambria Math"/>
                      </a:rPr>
                      <m:t>NC</m:t>
                    </m:r>
                    <m:r>
                      <a:rPr lang="es-ES_tradnl" i="0" smtClean="0">
                        <a:latin typeface="Cambria Math"/>
                      </a:rPr>
                      <m:t>=</m:t>
                    </m:r>
                    <m:r>
                      <m:rPr>
                        <m:sty m:val="p"/>
                      </m:rPr>
                      <a:rPr lang="es-EC" b="0" i="0" smtClean="0">
                        <a:latin typeface="Cambria Math"/>
                      </a:rPr>
                      <m:t>BAJO</m:t>
                    </m:r>
                    <m:r>
                      <a:rPr lang="es-ES_tradnl" i="0">
                        <a:latin typeface="Cambria Math"/>
                      </a:rPr>
                      <m:t>−</m:t>
                    </m:r>
                    <m:r>
                      <m:rPr>
                        <m:sty m:val="p"/>
                      </m:rPr>
                      <a:rPr lang="es-ES_tradnl" i="0">
                        <a:latin typeface="Cambria Math"/>
                      </a:rPr>
                      <m:t>MODERADO</m:t>
                    </m:r>
                  </m:oMath>
                </a14:m>
                <a:r>
                  <a:rPr lang="es-ES_tradnl" dirty="0"/>
                  <a:t>.</a:t>
                </a:r>
                <a:endParaRPr lang="es-EC" dirty="0"/>
              </a:p>
              <a:p>
                <a:pPr algn="ctr"/>
                <a:r>
                  <a:rPr lang="es-ES_tradnl" dirty="0"/>
                  <a:t> </a:t>
                </a:r>
                <a:endParaRPr lang="es-EC" dirty="0"/>
              </a:p>
              <a:p>
                <a:pPr algn="ctr"/>
                <a:endParaRPr lang="es-EC" dirty="0"/>
              </a:p>
            </p:txBody>
          </p:sp>
        </mc:Choice>
        <mc:Fallback xmlns="">
          <p:sp>
            <p:nvSpPr>
              <p:cNvPr id="5" name="4 Rectángulo"/>
              <p:cNvSpPr>
                <a:spLocks noRot="1" noChangeAspect="1" noMove="1" noResize="1" noEditPoints="1" noAdjustHandles="1" noChangeArrowheads="1" noChangeShapeType="1" noTextEdit="1"/>
              </p:cNvSpPr>
              <p:nvPr/>
            </p:nvSpPr>
            <p:spPr>
              <a:xfrm>
                <a:off x="1475656" y="548680"/>
                <a:ext cx="6120680" cy="5166434"/>
              </a:xfrm>
              <a:prstGeom prst="rect">
                <a:avLst/>
              </a:prstGeom>
              <a:blipFill rotWithShape="1">
                <a:blip r:embed="rId2"/>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10429936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131840" y="18288"/>
            <a:ext cx="4411960"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24</a:t>
            </a:fld>
            <a:endParaRPr lang="es-EC"/>
          </a:p>
        </p:txBody>
      </p:sp>
      <p:sp>
        <p:nvSpPr>
          <p:cNvPr id="5" name="4 Rectángulo redondeado"/>
          <p:cNvSpPr/>
          <p:nvPr/>
        </p:nvSpPr>
        <p:spPr>
          <a:xfrm>
            <a:off x="395536" y="620688"/>
            <a:ext cx="8496944" cy="511256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_tradnl" dirty="0">
                <a:solidFill>
                  <a:schemeClr val="tx1"/>
                </a:solidFill>
              </a:rPr>
              <a:t>Riesgo de </a:t>
            </a:r>
            <a:r>
              <a:rPr lang="es-ES_tradnl" dirty="0" smtClean="0">
                <a:solidFill>
                  <a:schemeClr val="tx1"/>
                </a:solidFill>
              </a:rPr>
              <a:t>auditoría </a:t>
            </a:r>
            <a:r>
              <a:rPr lang="es-ES_tradnl" dirty="0">
                <a:solidFill>
                  <a:schemeClr val="tx1"/>
                </a:solidFill>
              </a:rPr>
              <a:t>(RA)= RI*RC*RD</a:t>
            </a:r>
            <a:endParaRPr lang="es-EC" dirty="0">
              <a:solidFill>
                <a:schemeClr val="tx1"/>
              </a:solidFill>
            </a:endParaRPr>
          </a:p>
          <a:p>
            <a:pPr algn="ctr"/>
            <a:r>
              <a:rPr lang="es-ES_tradnl" dirty="0">
                <a:solidFill>
                  <a:schemeClr val="tx1"/>
                </a:solidFill>
              </a:rPr>
              <a:t>                   </a:t>
            </a:r>
            <a:endParaRPr lang="es-EC" dirty="0">
              <a:solidFill>
                <a:schemeClr val="tx1"/>
              </a:solidFill>
            </a:endParaRPr>
          </a:p>
          <a:p>
            <a:pPr algn="ctr"/>
            <a:r>
              <a:rPr lang="es-ES_tradnl" dirty="0">
                <a:solidFill>
                  <a:schemeClr val="tx1"/>
                </a:solidFill>
              </a:rPr>
              <a:t>               </a:t>
            </a:r>
            <a:endParaRPr lang="es-EC" dirty="0">
              <a:solidFill>
                <a:schemeClr val="tx1"/>
              </a:solidFill>
            </a:endParaRPr>
          </a:p>
          <a:p>
            <a:pPr algn="ctr"/>
            <a:r>
              <a:rPr lang="es-ES_tradnl" dirty="0">
                <a:solidFill>
                  <a:schemeClr val="tx1"/>
                </a:solidFill>
              </a:rPr>
              <a:t>               Riesgo de </a:t>
            </a:r>
            <a:r>
              <a:rPr lang="es-ES_tradnl" dirty="0" smtClean="0">
                <a:solidFill>
                  <a:schemeClr val="tx1"/>
                </a:solidFill>
              </a:rPr>
              <a:t>auditoría</a:t>
            </a:r>
            <a:r>
              <a:rPr lang="es-ES_tradnl" dirty="0">
                <a:solidFill>
                  <a:schemeClr val="tx1"/>
                </a:solidFill>
              </a:rPr>
              <a:t>=  0,5278 *0,3056*0,15</a:t>
            </a:r>
            <a:endParaRPr lang="es-EC" dirty="0">
              <a:solidFill>
                <a:schemeClr val="tx1"/>
              </a:solidFill>
            </a:endParaRPr>
          </a:p>
          <a:p>
            <a:pPr algn="ctr"/>
            <a:r>
              <a:rPr lang="es-ES_tradnl" dirty="0">
                <a:solidFill>
                  <a:schemeClr val="tx1"/>
                </a:solidFill>
              </a:rPr>
              <a:t> </a:t>
            </a:r>
            <a:endParaRPr lang="es-EC" dirty="0">
              <a:solidFill>
                <a:schemeClr val="tx1"/>
              </a:solidFill>
            </a:endParaRPr>
          </a:p>
          <a:p>
            <a:pPr algn="ctr"/>
            <a:r>
              <a:rPr lang="es-ES_tradnl" dirty="0">
                <a:solidFill>
                  <a:schemeClr val="tx1"/>
                </a:solidFill>
              </a:rPr>
              <a:t> </a:t>
            </a:r>
            <a:endParaRPr lang="es-EC" dirty="0">
              <a:solidFill>
                <a:schemeClr val="tx1"/>
              </a:solidFill>
            </a:endParaRPr>
          </a:p>
          <a:p>
            <a:pPr algn="ctr"/>
            <a:r>
              <a:rPr lang="es-ES_tradnl" dirty="0">
                <a:solidFill>
                  <a:schemeClr val="tx1"/>
                </a:solidFill>
              </a:rPr>
              <a:t>Riesgo de </a:t>
            </a:r>
            <a:r>
              <a:rPr lang="es-ES_tradnl" dirty="0" smtClean="0">
                <a:solidFill>
                  <a:schemeClr val="tx1"/>
                </a:solidFill>
              </a:rPr>
              <a:t>auditoría</a:t>
            </a:r>
            <a:r>
              <a:rPr lang="es-ES_tradnl" dirty="0">
                <a:solidFill>
                  <a:schemeClr val="tx1"/>
                </a:solidFill>
              </a:rPr>
              <a:t>=  0,02.</a:t>
            </a:r>
            <a:endParaRPr lang="es-EC" dirty="0">
              <a:solidFill>
                <a:schemeClr val="tx1"/>
              </a:solidFill>
            </a:endParaRPr>
          </a:p>
          <a:p>
            <a:pPr algn="ctr"/>
            <a:r>
              <a:rPr lang="es-ES_tradnl" dirty="0">
                <a:solidFill>
                  <a:schemeClr val="tx1"/>
                </a:solidFill>
              </a:rPr>
              <a:t> </a:t>
            </a:r>
            <a:endParaRPr lang="es-EC" dirty="0">
              <a:solidFill>
                <a:schemeClr val="tx1"/>
              </a:solidFill>
            </a:endParaRPr>
          </a:p>
          <a:p>
            <a:pPr algn="ctr"/>
            <a:r>
              <a:rPr lang="es-ES_tradnl" dirty="0">
                <a:solidFill>
                  <a:schemeClr val="tx1"/>
                </a:solidFill>
              </a:rPr>
              <a:t>Riesgo de </a:t>
            </a:r>
            <a:r>
              <a:rPr lang="es-ES_tradnl" dirty="0" smtClean="0">
                <a:solidFill>
                  <a:schemeClr val="tx1"/>
                </a:solidFill>
              </a:rPr>
              <a:t>auditoría</a:t>
            </a:r>
            <a:r>
              <a:rPr lang="es-ES_tradnl" dirty="0">
                <a:solidFill>
                  <a:schemeClr val="tx1"/>
                </a:solidFill>
              </a:rPr>
              <a:t>=  2</a:t>
            </a:r>
            <a:r>
              <a:rPr lang="es-EC" dirty="0">
                <a:solidFill>
                  <a:schemeClr val="tx1"/>
                </a:solidFill>
              </a:rPr>
              <a:t>%</a:t>
            </a:r>
            <a:r>
              <a:rPr lang="es-ES_tradnl" dirty="0">
                <a:solidFill>
                  <a:schemeClr val="tx1"/>
                </a:solidFill>
              </a:rPr>
              <a:t>.</a:t>
            </a:r>
            <a:endParaRPr lang="es-EC" dirty="0">
              <a:solidFill>
                <a:schemeClr val="tx1"/>
              </a:solidFill>
            </a:endParaRPr>
          </a:p>
          <a:p>
            <a:pPr algn="ctr"/>
            <a:endParaRPr lang="es-EC" dirty="0">
              <a:solidFill>
                <a:schemeClr val="tx1"/>
              </a:solidFill>
            </a:endParaRPr>
          </a:p>
        </p:txBody>
      </p:sp>
    </p:spTree>
    <p:extLst>
      <p:ext uri="{BB962C8B-B14F-4D97-AF65-F5344CB8AC3E}">
        <p14:creationId xmlns:p14="http://schemas.microsoft.com/office/powerpoint/2010/main" val="2108131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987824" y="18288"/>
            <a:ext cx="4555976"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25</a:t>
            </a:fld>
            <a:endParaRPr lang="es-EC"/>
          </a:p>
        </p:txBody>
      </p:sp>
      <p:sp>
        <p:nvSpPr>
          <p:cNvPr id="5" name="4 Flecha abajo"/>
          <p:cNvSpPr/>
          <p:nvPr/>
        </p:nvSpPr>
        <p:spPr>
          <a:xfrm rot="17619285">
            <a:off x="1691680" y="1088740"/>
            <a:ext cx="4608512" cy="3456384"/>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dirty="0" smtClean="0">
                <a:solidFill>
                  <a:schemeClr val="tx1">
                    <a:lumMod val="75000"/>
                    <a:lumOff val="25000"/>
                  </a:schemeClr>
                </a:solidFill>
                <a:hlinkClick r:id="rId2" action="ppaction://hlinkfile"/>
              </a:rPr>
              <a:t>Matriz </a:t>
            </a:r>
          </a:p>
          <a:p>
            <a:pPr algn="ctr"/>
            <a:r>
              <a:rPr lang="es-EC" dirty="0" smtClean="0">
                <a:solidFill>
                  <a:schemeClr val="tx1">
                    <a:lumMod val="75000"/>
                    <a:lumOff val="25000"/>
                  </a:schemeClr>
                </a:solidFill>
                <a:hlinkClick r:id="rId2" action="ppaction://hlinkfile"/>
              </a:rPr>
              <a:t>De Hoja de Hallazgos</a:t>
            </a:r>
            <a:endParaRPr lang="es-EC" dirty="0">
              <a:solidFill>
                <a:schemeClr val="tx1">
                  <a:lumMod val="75000"/>
                  <a:lumOff val="25000"/>
                </a:schemeClr>
              </a:solidFill>
            </a:endParaRPr>
          </a:p>
        </p:txBody>
      </p:sp>
    </p:spTree>
    <p:extLst>
      <p:ext uri="{BB962C8B-B14F-4D97-AF65-F5344CB8AC3E}">
        <p14:creationId xmlns:p14="http://schemas.microsoft.com/office/powerpoint/2010/main" val="17888400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131840" y="18288"/>
            <a:ext cx="4411960"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26</a:t>
            </a:fld>
            <a:endParaRPr lang="es-EC"/>
          </a:p>
        </p:txBody>
      </p:sp>
      <p:sp>
        <p:nvSpPr>
          <p:cNvPr id="5" name="4 Flecha derecha"/>
          <p:cNvSpPr/>
          <p:nvPr/>
        </p:nvSpPr>
        <p:spPr>
          <a:xfrm>
            <a:off x="1331640" y="1196752"/>
            <a:ext cx="6768752" cy="3816424"/>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EC" sz="2800" b="1" dirty="0" smtClean="0"/>
              <a:t>CONCLUSIONES</a:t>
            </a:r>
            <a:endParaRPr lang="es-EC" b="1" dirty="0"/>
          </a:p>
        </p:txBody>
      </p:sp>
    </p:spTree>
    <p:extLst>
      <p:ext uri="{BB962C8B-B14F-4D97-AF65-F5344CB8AC3E}">
        <p14:creationId xmlns:p14="http://schemas.microsoft.com/office/powerpoint/2010/main" val="41500681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131840" y="18288"/>
            <a:ext cx="4411960"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27</a:t>
            </a:fld>
            <a:endParaRPr lang="es-EC"/>
          </a:p>
        </p:txBody>
      </p:sp>
      <p:sp>
        <p:nvSpPr>
          <p:cNvPr id="5" name="4 Flecha abajo"/>
          <p:cNvSpPr/>
          <p:nvPr/>
        </p:nvSpPr>
        <p:spPr>
          <a:xfrm>
            <a:off x="0" y="836712"/>
            <a:ext cx="9144000" cy="602128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marL="285750" lvl="0" indent="-285750">
              <a:buFont typeface="Wingdings" panose="05000000000000000000" pitchFamily="2" charset="2"/>
              <a:buChar char="Ø"/>
            </a:pPr>
            <a:endParaRPr lang="es-ES_tradnl" dirty="0" smtClean="0"/>
          </a:p>
          <a:p>
            <a:pPr lvl="0"/>
            <a:endParaRPr lang="es-ES_tradnl" dirty="0"/>
          </a:p>
          <a:p>
            <a:pPr marL="285750" lvl="0" indent="-285750">
              <a:buFont typeface="Wingdings" panose="05000000000000000000" pitchFamily="2" charset="2"/>
              <a:buChar char="Ø"/>
            </a:pPr>
            <a:r>
              <a:rPr lang="es-ES_tradnl" dirty="0" smtClean="0"/>
              <a:t>No </a:t>
            </a:r>
            <a:r>
              <a:rPr lang="es-ES_tradnl" dirty="0"/>
              <a:t>posee manuales y procedimientos actualizados, lo que impide el correcto funcionamiento de la industria, puesto que no se puedo lograr la eficiencia, economía y eficacia esperada para poder cumplir con los </a:t>
            </a:r>
            <a:r>
              <a:rPr lang="es-ES_tradnl" dirty="0" smtClean="0"/>
              <a:t>objetivos.</a:t>
            </a:r>
            <a:endParaRPr lang="es-EC" dirty="0"/>
          </a:p>
          <a:p>
            <a:pPr marL="285750" lvl="0" indent="-285750">
              <a:buFont typeface="Wingdings" panose="05000000000000000000" pitchFamily="2" charset="2"/>
              <a:buChar char="Ø"/>
            </a:pPr>
            <a:endParaRPr lang="es-ES_tradnl" dirty="0" smtClean="0"/>
          </a:p>
          <a:p>
            <a:pPr marL="285750" lvl="0" indent="-285750">
              <a:buFont typeface="Wingdings" panose="05000000000000000000" pitchFamily="2" charset="2"/>
              <a:buChar char="Ø"/>
            </a:pPr>
            <a:r>
              <a:rPr lang="es-ES_tradnl" dirty="0" smtClean="0"/>
              <a:t>Ecuaex </a:t>
            </a:r>
            <a:r>
              <a:rPr lang="es-ES_tradnl" dirty="0"/>
              <a:t>es una compañía totalmente ecuatoriana ubicada en el Distrito Metropolitano de Quito, conforme a sus Estados Financieros se encuentran razonablemente estructurados, lo que le permite obtener mayores </a:t>
            </a:r>
            <a:r>
              <a:rPr lang="es-ES_tradnl" dirty="0" smtClean="0"/>
              <a:t>ingresos</a:t>
            </a:r>
            <a:r>
              <a:rPr lang="es-ES_tradnl" dirty="0"/>
              <a:t>.</a:t>
            </a:r>
            <a:endParaRPr lang="es-EC" dirty="0"/>
          </a:p>
        </p:txBody>
      </p:sp>
    </p:spTree>
    <p:extLst>
      <p:ext uri="{BB962C8B-B14F-4D97-AF65-F5344CB8AC3E}">
        <p14:creationId xmlns:p14="http://schemas.microsoft.com/office/powerpoint/2010/main" val="15921631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915816" y="18288"/>
            <a:ext cx="4627984"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28</a:t>
            </a:fld>
            <a:endParaRPr lang="es-EC"/>
          </a:p>
        </p:txBody>
      </p:sp>
      <p:sp>
        <p:nvSpPr>
          <p:cNvPr id="5" name="4 Recortar y redondear rectángulo de esquina sencilla"/>
          <p:cNvSpPr/>
          <p:nvPr/>
        </p:nvSpPr>
        <p:spPr>
          <a:xfrm>
            <a:off x="0" y="404664"/>
            <a:ext cx="9144000" cy="6453336"/>
          </a:xfrm>
          <a:prstGeom prst="snipRoundRect">
            <a:avLst/>
          </a:prstGeom>
        </p:spPr>
        <p:style>
          <a:lnRef idx="2">
            <a:schemeClr val="accent4"/>
          </a:lnRef>
          <a:fillRef idx="1">
            <a:schemeClr val="lt1"/>
          </a:fillRef>
          <a:effectRef idx="0">
            <a:schemeClr val="accent4"/>
          </a:effectRef>
          <a:fontRef idx="minor">
            <a:schemeClr val="dk1"/>
          </a:fontRef>
        </p:style>
        <p:txBody>
          <a:bodyPr rtlCol="0" anchor="ctr"/>
          <a:lstStyle/>
          <a:p>
            <a:pPr marL="285750" lvl="0" indent="-285750" algn="just">
              <a:buFont typeface="Wingdings" panose="05000000000000000000" pitchFamily="2" charset="2"/>
              <a:buChar char="Ø"/>
            </a:pPr>
            <a:r>
              <a:rPr lang="es-ES_tradnl" dirty="0"/>
              <a:t>Es de gran necesidad que se realicen controles periódicos de la mercadería entrante y saliente de la compañía para poder evitar robos y pérdidas </a:t>
            </a:r>
            <a:r>
              <a:rPr lang="es-ES_tradnl" dirty="0" smtClean="0"/>
              <a:t>materiales.</a:t>
            </a:r>
            <a:endParaRPr lang="es-EC" dirty="0"/>
          </a:p>
          <a:p>
            <a:pPr marL="285750" lvl="0" indent="-285750" algn="just">
              <a:buFont typeface="Wingdings" panose="05000000000000000000" pitchFamily="2" charset="2"/>
              <a:buChar char="Ø"/>
            </a:pPr>
            <a:endParaRPr lang="es-ES_tradnl" dirty="0" smtClean="0"/>
          </a:p>
          <a:p>
            <a:pPr marL="285750" lvl="0" indent="-285750" algn="just">
              <a:buFont typeface="Wingdings" panose="05000000000000000000" pitchFamily="2" charset="2"/>
              <a:buChar char="Ø"/>
            </a:pPr>
            <a:r>
              <a:rPr lang="es-ES_tradnl" dirty="0" smtClean="0"/>
              <a:t>La </a:t>
            </a:r>
            <a:r>
              <a:rPr lang="es-ES_tradnl" dirty="0"/>
              <a:t>compañía es un ejemplo a seguir dentro de sus obligaciones con el Estado, puesto que después de haber efectuado una auditoría de cumplimiento se pudo observar que los pagos tributarios como la declaración del impuesto a la renta se encuentra al día evitando así multas y sanciones. </a:t>
            </a:r>
            <a:endParaRPr lang="es-EC" dirty="0"/>
          </a:p>
          <a:p>
            <a:pPr marL="285750" lvl="0" indent="-285750" algn="just">
              <a:buFont typeface="Wingdings" panose="05000000000000000000" pitchFamily="2" charset="2"/>
              <a:buChar char="Ø"/>
            </a:pPr>
            <a:endParaRPr lang="es-EC" dirty="0"/>
          </a:p>
          <a:p>
            <a:pPr marL="285750" lvl="0" indent="-285750" algn="just">
              <a:buFont typeface="Wingdings" panose="05000000000000000000" pitchFamily="2" charset="2"/>
              <a:buChar char="Ø"/>
            </a:pPr>
            <a:r>
              <a:rPr lang="es-ES_tradnl" dirty="0" smtClean="0"/>
              <a:t>Frente </a:t>
            </a:r>
            <a:r>
              <a:rPr lang="es-ES_tradnl" dirty="0"/>
              <a:t>a las nuevas políticas gubernamentales es importante que la compañía realice planes de contingencia como la compra de materias y accesorios nacionales, para así poder enfrentar a las salvaguardias y evitar la falta de rotación de los inventarios.</a:t>
            </a:r>
            <a:endParaRPr lang="es-EC" dirty="0"/>
          </a:p>
          <a:p>
            <a:pPr marL="285750" indent="-285750" algn="just">
              <a:buFont typeface="Wingdings" panose="05000000000000000000" pitchFamily="2" charset="2"/>
              <a:buChar char="Ø"/>
            </a:pPr>
            <a:endParaRPr lang="es-EC" dirty="0"/>
          </a:p>
          <a:p>
            <a:pPr algn="just"/>
            <a:endParaRPr lang="es-EC" dirty="0"/>
          </a:p>
          <a:p>
            <a:pPr lvl="0" algn="just"/>
            <a:r>
              <a:rPr lang="es-ES_tradnl" dirty="0"/>
              <a:t> </a:t>
            </a:r>
            <a:endParaRPr lang="es-EC" dirty="0"/>
          </a:p>
        </p:txBody>
      </p:sp>
    </p:spTree>
    <p:extLst>
      <p:ext uri="{BB962C8B-B14F-4D97-AF65-F5344CB8AC3E}">
        <p14:creationId xmlns:p14="http://schemas.microsoft.com/office/powerpoint/2010/main" val="35276388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915816" y="18288"/>
            <a:ext cx="4627984"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29</a:t>
            </a:fld>
            <a:endParaRPr lang="es-EC"/>
          </a:p>
        </p:txBody>
      </p:sp>
      <p:sp>
        <p:nvSpPr>
          <p:cNvPr id="5" name="4 Almacenamiento de acceso directo"/>
          <p:cNvSpPr/>
          <p:nvPr/>
        </p:nvSpPr>
        <p:spPr>
          <a:xfrm>
            <a:off x="683568" y="1700808"/>
            <a:ext cx="8064896" cy="2304256"/>
          </a:xfrm>
          <a:prstGeom prst="flowChartMagneticDrum">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C" sz="2800" b="1" dirty="0" smtClean="0"/>
              <a:t>RECOMENDACIONES</a:t>
            </a:r>
            <a:endParaRPr lang="es-EC" sz="1100" b="1" dirty="0"/>
          </a:p>
        </p:txBody>
      </p:sp>
    </p:spTree>
    <p:extLst>
      <p:ext uri="{BB962C8B-B14F-4D97-AF65-F5344CB8AC3E}">
        <p14:creationId xmlns:p14="http://schemas.microsoft.com/office/powerpoint/2010/main" val="37154350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3059832" y="18288"/>
            <a:ext cx="4483968"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3</a:t>
            </a:fld>
            <a:endParaRPr lang="es-EC"/>
          </a:p>
        </p:txBody>
      </p:sp>
      <p:graphicFrame>
        <p:nvGraphicFramePr>
          <p:cNvPr id="5" name="4 Diagrama"/>
          <p:cNvGraphicFramePr/>
          <p:nvPr>
            <p:extLst>
              <p:ext uri="{D42A27DB-BD31-4B8C-83A1-F6EECF244321}">
                <p14:modId xmlns:p14="http://schemas.microsoft.com/office/powerpoint/2010/main" val="3859832785"/>
              </p:ext>
            </p:extLst>
          </p:nvPr>
        </p:nvGraphicFramePr>
        <p:xfrm>
          <a:off x="107504" y="404664"/>
          <a:ext cx="9036496" cy="645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8669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p:txBody>
          <a:bodyPr/>
          <a:lstStyle/>
          <a:p>
            <a:r>
              <a:rPr lang="es-EC" smtClean="0"/>
              <a:t>ELABORADO POR :XAVIER SANTIAGO SIERRA SIERRA SUPERVISADO POR: ING. ANITA GÁLVEZ</a:t>
            </a:r>
            <a:endParaRPr lang="es-EC"/>
          </a:p>
        </p:txBody>
      </p:sp>
      <p:sp>
        <p:nvSpPr>
          <p:cNvPr id="4" name="3 Marcador de número de diapositiva"/>
          <p:cNvSpPr>
            <a:spLocks noGrp="1"/>
          </p:cNvSpPr>
          <p:nvPr>
            <p:ph type="sldNum" sz="quarter" idx="12"/>
          </p:nvPr>
        </p:nvSpPr>
        <p:spPr/>
        <p:txBody>
          <a:bodyPr/>
          <a:lstStyle/>
          <a:p>
            <a:fld id="{5DF1B050-4101-4BFA-BC71-4B34A5DFEEB9}" type="slidenum">
              <a:rPr lang="es-EC" smtClean="0"/>
              <a:t>30</a:t>
            </a:fld>
            <a:endParaRPr lang="es-EC"/>
          </a:p>
        </p:txBody>
      </p:sp>
      <p:sp>
        <p:nvSpPr>
          <p:cNvPr id="5" name="4 Llamada de flecha hacia abajo"/>
          <p:cNvSpPr/>
          <p:nvPr/>
        </p:nvSpPr>
        <p:spPr>
          <a:xfrm>
            <a:off x="539552" y="404664"/>
            <a:ext cx="8604448" cy="6408712"/>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marL="285750" lvl="0" indent="-285750">
              <a:buFont typeface="Arial" panose="020B0604020202020204" pitchFamily="34" charset="0"/>
              <a:buChar char="•"/>
            </a:pPr>
            <a:endParaRPr lang="es-ES_tradnl" dirty="0" smtClean="0"/>
          </a:p>
          <a:p>
            <a:pPr marL="285750" lvl="0" indent="-285750">
              <a:buFont typeface="Arial" panose="020B0604020202020204" pitchFamily="34" charset="0"/>
              <a:buChar char="•"/>
            </a:pPr>
            <a:endParaRPr lang="es-ES_tradnl" sz="2000" dirty="0"/>
          </a:p>
          <a:p>
            <a:pPr marL="285750" lvl="0" indent="-285750">
              <a:buFont typeface="Arial" panose="020B0604020202020204" pitchFamily="34" charset="0"/>
              <a:buChar char="•"/>
            </a:pPr>
            <a:endParaRPr lang="es-ES_tradnl" sz="2000" dirty="0" smtClean="0"/>
          </a:p>
          <a:p>
            <a:pPr marL="285750" lvl="0" indent="-285750">
              <a:buFont typeface="Arial" panose="020B0604020202020204" pitchFamily="34" charset="0"/>
              <a:buChar char="•"/>
            </a:pPr>
            <a:endParaRPr lang="es-ES_tradnl" sz="2000" dirty="0"/>
          </a:p>
          <a:p>
            <a:pPr lvl="0"/>
            <a:endParaRPr lang="es-ES_tradnl" dirty="0"/>
          </a:p>
          <a:p>
            <a:pPr marL="285750" lvl="0" indent="-285750">
              <a:buFont typeface="Wingdings" panose="05000000000000000000" pitchFamily="2" charset="2"/>
              <a:buChar char="ü"/>
            </a:pPr>
            <a:endParaRPr lang="es-ES_tradnl" dirty="0" smtClean="0"/>
          </a:p>
          <a:p>
            <a:pPr marL="285750" lvl="0" indent="-285750">
              <a:buFont typeface="Wingdings" panose="05000000000000000000" pitchFamily="2" charset="2"/>
              <a:buChar char="ü"/>
            </a:pPr>
            <a:r>
              <a:rPr lang="es-ES_tradnl" dirty="0" smtClean="0"/>
              <a:t>Se </a:t>
            </a:r>
            <a:r>
              <a:rPr lang="es-ES_tradnl" dirty="0"/>
              <a:t>recomienda al departamento Administrativo designar a una persona idónea para realizar la actualización del manual de opresiones de la compañía con el fin de evitar accidentes, mejorar su nivel competitivo e impedir pérdidas </a:t>
            </a:r>
            <a:r>
              <a:rPr lang="es-ES_tradnl" dirty="0" smtClean="0"/>
              <a:t>materiales.</a:t>
            </a:r>
          </a:p>
          <a:p>
            <a:pPr marL="285750" lvl="0" indent="-285750">
              <a:buFont typeface="Wingdings" panose="05000000000000000000" pitchFamily="2" charset="2"/>
              <a:buChar char="ü"/>
            </a:pPr>
            <a:endParaRPr lang="es-ES_tradnl" dirty="0"/>
          </a:p>
          <a:p>
            <a:pPr marL="285750" lvl="0" indent="-285750">
              <a:buFont typeface="Wingdings" panose="05000000000000000000" pitchFamily="2" charset="2"/>
              <a:buChar char="ü"/>
            </a:pPr>
            <a:r>
              <a:rPr lang="es-ES_tradnl" dirty="0" smtClean="0"/>
              <a:t>El </a:t>
            </a:r>
            <a:r>
              <a:rPr lang="es-ES_tradnl" dirty="0"/>
              <a:t>Departamento Financiero junto al Bodeguero deben efectuar mejores controles periódicos y así impedir robos y posibles desviaciones </a:t>
            </a:r>
            <a:r>
              <a:rPr lang="es-ES_tradnl" dirty="0" smtClean="0"/>
              <a:t>materiales.</a:t>
            </a:r>
            <a:endParaRPr lang="es-EC" dirty="0"/>
          </a:p>
          <a:p>
            <a:pPr marL="285750" lvl="0" indent="-285750">
              <a:buFont typeface="Wingdings" panose="05000000000000000000" pitchFamily="2" charset="2"/>
              <a:buChar char="ü"/>
            </a:pPr>
            <a:endParaRPr lang="es-EC" dirty="0"/>
          </a:p>
          <a:p>
            <a:pPr marL="285750" lvl="0" indent="-285750">
              <a:buFont typeface="Wingdings" panose="05000000000000000000" pitchFamily="2" charset="2"/>
              <a:buChar char="ü"/>
            </a:pPr>
            <a:r>
              <a:rPr lang="es-ES_tradnl" dirty="0" smtClean="0"/>
              <a:t>El </a:t>
            </a:r>
            <a:r>
              <a:rPr lang="es-ES_tradnl" dirty="0"/>
              <a:t>personal debe encontrarse totalmente comprometido con los objetivos </a:t>
            </a:r>
            <a:r>
              <a:rPr lang="es-ES_tradnl" dirty="0" smtClean="0"/>
              <a:t>de la compañía </a:t>
            </a:r>
            <a:r>
              <a:rPr lang="es-ES_tradnl" dirty="0"/>
              <a:t>y no debe perder tiempo en otras </a:t>
            </a:r>
            <a:r>
              <a:rPr lang="es-ES_tradnl" dirty="0" smtClean="0"/>
              <a:t>actividades que no sean propias de la empresa; cumplimiento toda </a:t>
            </a:r>
            <a:r>
              <a:rPr lang="es-ES_tradnl" dirty="0"/>
              <a:t>la jornada </a:t>
            </a:r>
            <a:r>
              <a:rPr lang="es-ES_tradnl" dirty="0" smtClean="0"/>
              <a:t>laboral.</a:t>
            </a:r>
            <a:endParaRPr lang="es-EC" dirty="0"/>
          </a:p>
          <a:p>
            <a:pPr marL="285750" lvl="0" indent="-285750">
              <a:buFont typeface="Wingdings" panose="05000000000000000000" pitchFamily="2" charset="2"/>
              <a:buChar char="ü"/>
            </a:pPr>
            <a:endParaRPr lang="es-EC" dirty="0"/>
          </a:p>
          <a:p>
            <a:pPr marL="285750" lvl="0" indent="-285750">
              <a:buFont typeface="Wingdings" panose="05000000000000000000" pitchFamily="2" charset="2"/>
              <a:buChar char="ü"/>
            </a:pPr>
            <a:r>
              <a:rPr lang="es-ES_tradnl" dirty="0" smtClean="0"/>
              <a:t>Finalmente </a:t>
            </a:r>
            <a:r>
              <a:rPr lang="es-ES_tradnl" dirty="0"/>
              <a:t>se </a:t>
            </a:r>
            <a:r>
              <a:rPr lang="es-ES_tradnl" dirty="0" smtClean="0"/>
              <a:t>recomienda al Gerente Financiero junto con la </a:t>
            </a:r>
            <a:r>
              <a:rPr lang="es-ES_tradnl" dirty="0"/>
              <a:t>Contadora de Ecueax seguir con el cumplimiento de las exigencias tributarias, para de esas maneras contribuir al desarrollo del país. </a:t>
            </a:r>
            <a:endParaRPr lang="es-EC" dirty="0"/>
          </a:p>
          <a:p>
            <a:pPr lvl="0"/>
            <a:endParaRPr lang="es-EC" dirty="0"/>
          </a:p>
          <a:p>
            <a:endParaRPr lang="es-EC" dirty="0"/>
          </a:p>
          <a:p>
            <a:r>
              <a:rPr lang="es-ES_tradnl" dirty="0"/>
              <a:t> </a:t>
            </a:r>
            <a:endParaRPr lang="es-EC" dirty="0"/>
          </a:p>
          <a:p>
            <a:r>
              <a:rPr lang="es-ES_tradnl" dirty="0"/>
              <a:t> </a:t>
            </a:r>
            <a:endParaRPr lang="es-EC" dirty="0"/>
          </a:p>
          <a:p>
            <a:r>
              <a:rPr lang="es-ES_tradnl" dirty="0"/>
              <a:t> </a:t>
            </a:r>
            <a:endParaRPr lang="es-EC" dirty="0"/>
          </a:p>
          <a:p>
            <a:pPr algn="ctr"/>
            <a:endParaRPr lang="es-EC" dirty="0"/>
          </a:p>
        </p:txBody>
      </p:sp>
    </p:spTree>
    <p:extLst>
      <p:ext uri="{BB962C8B-B14F-4D97-AF65-F5344CB8AC3E}">
        <p14:creationId xmlns:p14="http://schemas.microsoft.com/office/powerpoint/2010/main" val="34459445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a:p>
        </p:txBody>
      </p:sp>
      <p:sp>
        <p:nvSpPr>
          <p:cNvPr id="3" name="2 Marcador de pie de página"/>
          <p:cNvSpPr>
            <a:spLocks noGrp="1"/>
          </p:cNvSpPr>
          <p:nvPr>
            <p:ph type="ftr" sz="quarter" idx="11"/>
          </p:nvPr>
        </p:nvSpPr>
        <p:spPr>
          <a:xfrm>
            <a:off x="2987824" y="18288"/>
            <a:ext cx="4555976"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31</a:t>
            </a:fld>
            <a:endParaRPr lang="es-EC"/>
          </a:p>
        </p:txBody>
      </p:sp>
      <p:sp>
        <p:nvSpPr>
          <p:cNvPr id="5" name="1 Título"/>
          <p:cNvSpPr txBox="1">
            <a:spLocks/>
          </p:cNvSpPr>
          <p:nvPr/>
        </p:nvSpPr>
        <p:spPr>
          <a:xfrm>
            <a:off x="683568" y="2492896"/>
            <a:ext cx="8229600" cy="18002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EC" sz="4800" b="1" dirty="0" smtClean="0">
                <a:solidFill>
                  <a:schemeClr val="tx1"/>
                </a:solidFill>
              </a:rPr>
              <a:t>GRACIAS POR SU ATENCIÓN</a:t>
            </a:r>
            <a:endParaRPr lang="es-EC" sz="4800" b="1" dirty="0">
              <a:solidFill>
                <a:schemeClr val="tx1"/>
              </a:solidFill>
            </a:endParaRPr>
          </a:p>
        </p:txBody>
      </p:sp>
    </p:spTree>
    <p:extLst>
      <p:ext uri="{BB962C8B-B14F-4D97-AF65-F5344CB8AC3E}">
        <p14:creationId xmlns:p14="http://schemas.microsoft.com/office/powerpoint/2010/main" val="9532881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dirty="0"/>
          </a:p>
        </p:txBody>
      </p:sp>
      <p:sp>
        <p:nvSpPr>
          <p:cNvPr id="3" name="2 Marcador de pie de página"/>
          <p:cNvSpPr>
            <a:spLocks noGrp="1"/>
          </p:cNvSpPr>
          <p:nvPr>
            <p:ph type="ftr" sz="quarter" idx="11"/>
          </p:nvPr>
        </p:nvSpPr>
        <p:spPr>
          <a:xfrm>
            <a:off x="3131840" y="18288"/>
            <a:ext cx="4411960"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4</a:t>
            </a:fld>
            <a:endParaRPr lang="es-EC" dirty="0"/>
          </a:p>
        </p:txBody>
      </p:sp>
      <p:graphicFrame>
        <p:nvGraphicFramePr>
          <p:cNvPr id="6" name="5 Diagrama"/>
          <p:cNvGraphicFramePr/>
          <p:nvPr>
            <p:extLst>
              <p:ext uri="{D42A27DB-BD31-4B8C-83A1-F6EECF244321}">
                <p14:modId xmlns:p14="http://schemas.microsoft.com/office/powerpoint/2010/main" val="318234587"/>
              </p:ext>
            </p:extLst>
          </p:nvPr>
        </p:nvGraphicFramePr>
        <p:xfrm>
          <a:off x="0" y="404664"/>
          <a:ext cx="9144000" cy="645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74049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dirty="0"/>
          </a:p>
        </p:txBody>
      </p:sp>
      <p:sp>
        <p:nvSpPr>
          <p:cNvPr id="3" name="2 Marcador de pie de página"/>
          <p:cNvSpPr>
            <a:spLocks noGrp="1"/>
          </p:cNvSpPr>
          <p:nvPr>
            <p:ph type="ftr" sz="quarter" idx="11"/>
          </p:nvPr>
        </p:nvSpPr>
        <p:spPr>
          <a:xfrm>
            <a:off x="3059832" y="18288"/>
            <a:ext cx="4483968"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5</a:t>
            </a:fld>
            <a:endParaRPr lang="es-EC" dirty="0"/>
          </a:p>
        </p:txBody>
      </p:sp>
      <p:graphicFrame>
        <p:nvGraphicFramePr>
          <p:cNvPr id="8" name="7 Tabla"/>
          <p:cNvGraphicFramePr>
            <a:graphicFrameLocks noGrp="1"/>
          </p:cNvGraphicFramePr>
          <p:nvPr>
            <p:extLst>
              <p:ext uri="{D42A27DB-BD31-4B8C-83A1-F6EECF244321}">
                <p14:modId xmlns:p14="http://schemas.microsoft.com/office/powerpoint/2010/main" val="946590277"/>
              </p:ext>
            </p:extLst>
          </p:nvPr>
        </p:nvGraphicFramePr>
        <p:xfrm>
          <a:off x="1043608" y="908719"/>
          <a:ext cx="7776865" cy="4896547"/>
        </p:xfrm>
        <a:graphic>
          <a:graphicData uri="http://schemas.openxmlformats.org/drawingml/2006/table">
            <a:tbl>
              <a:tblPr firstRow="1" firstCol="1" bandRow="1"/>
              <a:tblGrid>
                <a:gridCol w="2934665"/>
                <a:gridCol w="2259694"/>
                <a:gridCol w="2582506"/>
              </a:tblGrid>
              <a:tr h="1980803">
                <a:tc>
                  <a:txBody>
                    <a:bodyPr/>
                    <a:lstStyle/>
                    <a:p>
                      <a:pPr algn="ctr">
                        <a:lnSpc>
                          <a:spcPct val="115000"/>
                        </a:lnSpc>
                        <a:spcAft>
                          <a:spcPts val="0"/>
                        </a:spcAft>
                      </a:pPr>
                      <a:r>
                        <a:rPr lang="es-EC" sz="1200" dirty="0">
                          <a:solidFill>
                            <a:srgbClr val="000000"/>
                          </a:solidFill>
                          <a:effectLst/>
                          <a:latin typeface="Arial"/>
                          <a:ea typeface="Times New Roman"/>
                          <a:cs typeface="Arial"/>
                        </a:rPr>
                        <a:t>Nombre</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Apellidos</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Número de acciones</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936">
                <a:tc>
                  <a:txBody>
                    <a:bodyPr/>
                    <a:lstStyle/>
                    <a:p>
                      <a:pPr algn="ctr">
                        <a:lnSpc>
                          <a:spcPct val="115000"/>
                        </a:lnSpc>
                        <a:spcAft>
                          <a:spcPts val="0"/>
                        </a:spcAft>
                      </a:pPr>
                      <a:r>
                        <a:rPr lang="es-EC" sz="1200" dirty="0">
                          <a:solidFill>
                            <a:srgbClr val="000000"/>
                          </a:solidFill>
                          <a:effectLst/>
                          <a:latin typeface="Arial"/>
                          <a:ea typeface="Times New Roman"/>
                          <a:cs typeface="Arial"/>
                        </a:rPr>
                        <a:t>Patricio Javier</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Cruz Cevallos</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24500 acciones</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936">
                <a:tc>
                  <a:txBody>
                    <a:bodyPr/>
                    <a:lstStyle/>
                    <a:p>
                      <a:pPr algn="ctr">
                        <a:lnSpc>
                          <a:spcPct val="115000"/>
                        </a:lnSpc>
                        <a:spcAft>
                          <a:spcPts val="0"/>
                        </a:spcAft>
                      </a:pPr>
                      <a:r>
                        <a:rPr lang="es-EC" sz="1200" dirty="0">
                          <a:solidFill>
                            <a:srgbClr val="000000"/>
                          </a:solidFill>
                          <a:effectLst/>
                          <a:latin typeface="Arial"/>
                          <a:ea typeface="Times New Roman"/>
                          <a:cs typeface="Arial"/>
                        </a:rPr>
                        <a:t>Andrés Reinaldo</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Cruz Caicedo</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5250 acciones</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936">
                <a:tc>
                  <a:txBody>
                    <a:bodyPr/>
                    <a:lstStyle/>
                    <a:p>
                      <a:pPr algn="ctr">
                        <a:lnSpc>
                          <a:spcPct val="115000"/>
                        </a:lnSpc>
                        <a:spcAft>
                          <a:spcPts val="0"/>
                        </a:spcAft>
                      </a:pPr>
                      <a:r>
                        <a:rPr lang="es-EC" sz="1200" dirty="0">
                          <a:solidFill>
                            <a:srgbClr val="000000"/>
                          </a:solidFill>
                          <a:effectLst/>
                          <a:latin typeface="Arial"/>
                          <a:ea typeface="Times New Roman"/>
                          <a:cs typeface="Arial"/>
                        </a:rPr>
                        <a:t>Gabriela Elizabeth</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Cruz Caicedo</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5250 acciones</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936">
                <a:tc>
                  <a:txBody>
                    <a:bodyPr/>
                    <a:lstStyle/>
                    <a:p>
                      <a:pPr>
                        <a:lnSpc>
                          <a:spcPct val="115000"/>
                        </a:lnSpc>
                      </a:pPr>
                      <a:endParaRPr lang="es-EC" sz="1100" dirty="0">
                        <a:effectLst/>
                        <a:latin typeface="Calibri"/>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Total= </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effectLst/>
                          <a:latin typeface="Arial"/>
                          <a:ea typeface="Times New Roman"/>
                          <a:cs typeface="Arial"/>
                        </a:rPr>
                        <a:t>35000 acciones</a:t>
                      </a:r>
                      <a:endParaRPr lang="es-EC" sz="1200" dirty="0">
                        <a:effectLst/>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6" name="Picture 2" descr="http://www.altroningenieria.com/images/galerias/galeria_del_home/altron_mixer_ecuaex_concreto_hormig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5157192"/>
            <a:ext cx="1656183" cy="1393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4875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C46628-E79B-4F6C-A4BF-5BE77012094E}" type="datetime1">
              <a:rPr lang="es-EC" smtClean="0"/>
              <a:t>30/11/2015</a:t>
            </a:fld>
            <a:endParaRPr lang="es-EC" dirty="0"/>
          </a:p>
        </p:txBody>
      </p:sp>
      <p:sp>
        <p:nvSpPr>
          <p:cNvPr id="3" name="2 Marcador de pie de página"/>
          <p:cNvSpPr>
            <a:spLocks noGrp="1"/>
          </p:cNvSpPr>
          <p:nvPr>
            <p:ph type="ftr" sz="quarter" idx="11"/>
          </p:nvPr>
        </p:nvSpPr>
        <p:spPr>
          <a:xfrm>
            <a:off x="2843808" y="18288"/>
            <a:ext cx="4699992" cy="329184"/>
          </a:xfrm>
        </p:spPr>
        <p:txBody>
          <a:bodyPr/>
          <a:lstStyle/>
          <a:p>
            <a:r>
              <a:rPr lang="es-EC" dirty="0" smtClean="0"/>
              <a:t>ELABORADO POR :XAVIER SANTIAGO SIERRA SIERRA SUPERVISADO POR: ING. ANITA GÁLVEZ</a:t>
            </a:r>
            <a:endParaRPr lang="es-EC" dirty="0"/>
          </a:p>
        </p:txBody>
      </p:sp>
      <p:sp>
        <p:nvSpPr>
          <p:cNvPr id="4" name="3 Marcador de número de diapositiva"/>
          <p:cNvSpPr>
            <a:spLocks noGrp="1"/>
          </p:cNvSpPr>
          <p:nvPr>
            <p:ph type="sldNum" sz="quarter" idx="12"/>
          </p:nvPr>
        </p:nvSpPr>
        <p:spPr/>
        <p:txBody>
          <a:bodyPr/>
          <a:lstStyle/>
          <a:p>
            <a:fld id="{5DF1B050-4101-4BFA-BC71-4B34A5DFEEB9}" type="slidenum">
              <a:rPr lang="es-EC" smtClean="0"/>
              <a:t>6</a:t>
            </a:fld>
            <a:endParaRPr lang="es-EC" dirty="0"/>
          </a:p>
        </p:txBody>
      </p:sp>
      <p:pic>
        <p:nvPicPr>
          <p:cNvPr id="5" name="4 Imagen"/>
          <p:cNvPicPr/>
          <p:nvPr/>
        </p:nvPicPr>
        <p:blipFill>
          <a:blip r:embed="rId2">
            <a:extLst>
              <a:ext uri="{28A0092B-C50C-407E-A947-70E740481C1C}">
                <a14:useLocalDpi xmlns:a14="http://schemas.microsoft.com/office/drawing/2010/main" val="0"/>
              </a:ext>
            </a:extLst>
          </a:blip>
          <a:srcRect/>
          <a:stretch>
            <a:fillRect/>
          </a:stretch>
        </p:blipFill>
        <p:spPr bwMode="auto">
          <a:xfrm>
            <a:off x="0" y="404664"/>
            <a:ext cx="9144000" cy="6453336"/>
          </a:xfrm>
          <a:prstGeom prst="rect">
            <a:avLst/>
          </a:prstGeom>
          <a:noFill/>
          <a:ln>
            <a:noFill/>
          </a:ln>
        </p:spPr>
      </p:pic>
    </p:spTree>
    <p:extLst>
      <p:ext uri="{BB962C8B-B14F-4D97-AF65-F5344CB8AC3E}">
        <p14:creationId xmlns:p14="http://schemas.microsoft.com/office/powerpoint/2010/main" val="22571962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988840"/>
            <a:ext cx="8229600" cy="3543672"/>
          </a:xfrm>
        </p:spPr>
        <p:txBody>
          <a:bodyPr/>
          <a:lstStyle/>
          <a:p>
            <a:pPr algn="ctr"/>
            <a:r>
              <a:rPr lang="es-EC" u="sng" dirty="0" smtClean="0">
                <a:solidFill>
                  <a:srgbClr val="C00000"/>
                </a:solidFill>
              </a:rPr>
              <a:t>AUDITORÍA INTEGRAL</a:t>
            </a:r>
            <a:endParaRPr lang="es-EC" u="sng" dirty="0">
              <a:solidFill>
                <a:srgbClr val="C00000"/>
              </a:solidFill>
            </a:endParaRPr>
          </a:p>
        </p:txBody>
      </p:sp>
      <p:sp>
        <p:nvSpPr>
          <p:cNvPr id="3" name="2 Marcador de fecha"/>
          <p:cNvSpPr>
            <a:spLocks noGrp="1"/>
          </p:cNvSpPr>
          <p:nvPr>
            <p:ph type="dt" sz="half" idx="10"/>
          </p:nvPr>
        </p:nvSpPr>
        <p:spPr/>
        <p:txBody>
          <a:bodyPr/>
          <a:lstStyle/>
          <a:p>
            <a:fld id="{7395F02F-ECAF-498A-AFE0-EAA635945744}" type="datetime1">
              <a:rPr lang="es-EC" smtClean="0"/>
              <a:t>30/11/2015</a:t>
            </a:fld>
            <a:endParaRPr lang="es-EC" dirty="0"/>
          </a:p>
        </p:txBody>
      </p:sp>
      <p:sp>
        <p:nvSpPr>
          <p:cNvPr id="4" name="3 Marcador de pie de página"/>
          <p:cNvSpPr>
            <a:spLocks noGrp="1"/>
          </p:cNvSpPr>
          <p:nvPr>
            <p:ph type="ftr" sz="quarter" idx="11"/>
          </p:nvPr>
        </p:nvSpPr>
        <p:spPr>
          <a:xfrm>
            <a:off x="2987824" y="18288"/>
            <a:ext cx="4555976" cy="329184"/>
          </a:xfrm>
        </p:spPr>
        <p:txBody>
          <a:bodyPr/>
          <a:lstStyle/>
          <a:p>
            <a:r>
              <a:rPr lang="es-EC" dirty="0" smtClean="0"/>
              <a:t>ELABORADO POR :XAVIER SANTIAGO SIERRA SIERRA SUPERVISADO POR: ING. ANITA GÁLVEZ</a:t>
            </a:r>
            <a:endParaRPr lang="es-EC" dirty="0"/>
          </a:p>
        </p:txBody>
      </p:sp>
      <p:sp>
        <p:nvSpPr>
          <p:cNvPr id="5" name="4 Marcador de número de diapositiva"/>
          <p:cNvSpPr>
            <a:spLocks noGrp="1"/>
          </p:cNvSpPr>
          <p:nvPr>
            <p:ph type="sldNum" sz="quarter" idx="12"/>
          </p:nvPr>
        </p:nvSpPr>
        <p:spPr/>
        <p:txBody>
          <a:bodyPr/>
          <a:lstStyle/>
          <a:p>
            <a:fld id="{5DF1B050-4101-4BFA-BC71-4B34A5DFEEB9}" type="slidenum">
              <a:rPr lang="es-EC" smtClean="0"/>
              <a:t>7</a:t>
            </a:fld>
            <a:endParaRPr lang="es-EC" dirty="0"/>
          </a:p>
        </p:txBody>
      </p:sp>
      <p:pic>
        <p:nvPicPr>
          <p:cNvPr id="6" name="5 Imagen" descr="Autobombas"/>
          <p:cNvPicPr/>
          <p:nvPr/>
        </p:nvPicPr>
        <p:blipFill>
          <a:blip r:embed="rId2">
            <a:extLst>
              <a:ext uri="{28A0092B-C50C-407E-A947-70E740481C1C}">
                <a14:useLocalDpi xmlns:a14="http://schemas.microsoft.com/office/drawing/2010/main" val="0"/>
              </a:ext>
            </a:extLst>
          </a:blip>
          <a:srcRect/>
          <a:stretch>
            <a:fillRect/>
          </a:stretch>
        </p:blipFill>
        <p:spPr bwMode="auto">
          <a:xfrm>
            <a:off x="251520" y="404665"/>
            <a:ext cx="2571750"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390035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7395F02F-ECAF-498A-AFE0-EAA635945744}" type="datetime1">
              <a:rPr lang="es-EC" smtClean="0"/>
              <a:t>30/11/2015</a:t>
            </a:fld>
            <a:endParaRPr lang="es-EC" dirty="0"/>
          </a:p>
        </p:txBody>
      </p:sp>
      <p:sp>
        <p:nvSpPr>
          <p:cNvPr id="4" name="3 Marcador de pie de página"/>
          <p:cNvSpPr>
            <a:spLocks noGrp="1"/>
          </p:cNvSpPr>
          <p:nvPr>
            <p:ph type="ftr" sz="quarter" idx="11"/>
          </p:nvPr>
        </p:nvSpPr>
        <p:spPr>
          <a:xfrm>
            <a:off x="2915816" y="18288"/>
            <a:ext cx="4627984" cy="329184"/>
          </a:xfrm>
        </p:spPr>
        <p:txBody>
          <a:bodyPr/>
          <a:lstStyle/>
          <a:p>
            <a:r>
              <a:rPr lang="es-EC" dirty="0" smtClean="0"/>
              <a:t>ELABORADO POR :XAVIER SANTIAGO SIERRA SIERRA SUPERVISADO POR: ING. ANITA GÁLVEZ</a:t>
            </a:r>
            <a:endParaRPr lang="es-EC" dirty="0"/>
          </a:p>
        </p:txBody>
      </p:sp>
      <p:sp>
        <p:nvSpPr>
          <p:cNvPr id="5" name="4 Marcador de número de diapositiva"/>
          <p:cNvSpPr>
            <a:spLocks noGrp="1"/>
          </p:cNvSpPr>
          <p:nvPr>
            <p:ph type="sldNum" sz="quarter" idx="12"/>
          </p:nvPr>
        </p:nvSpPr>
        <p:spPr/>
        <p:txBody>
          <a:bodyPr/>
          <a:lstStyle/>
          <a:p>
            <a:fld id="{5DF1B050-4101-4BFA-BC71-4B34A5DFEEB9}" type="slidenum">
              <a:rPr lang="es-EC" smtClean="0"/>
              <a:t>8</a:t>
            </a:fld>
            <a:endParaRPr lang="es-EC" dirty="0"/>
          </a:p>
        </p:txBody>
      </p:sp>
      <p:sp>
        <p:nvSpPr>
          <p:cNvPr id="6" name="5 Rectángulo redondeado"/>
          <p:cNvSpPr/>
          <p:nvPr/>
        </p:nvSpPr>
        <p:spPr>
          <a:xfrm>
            <a:off x="539552" y="836712"/>
            <a:ext cx="8136904" cy="5040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EC" sz="3200" dirty="0" smtClean="0"/>
              <a:t>Consiste en conocer, analizar y evaluar en forma completa el estado actual de la compañía, sus posibles desviaciones materiales, evitar errores o fraudes y mitigar riesgos.</a:t>
            </a:r>
          </a:p>
          <a:p>
            <a:pPr algn="just"/>
            <a:endParaRPr lang="es-EC" sz="3200" dirty="0"/>
          </a:p>
        </p:txBody>
      </p:sp>
    </p:spTree>
    <p:extLst>
      <p:ext uri="{BB962C8B-B14F-4D97-AF65-F5344CB8AC3E}">
        <p14:creationId xmlns:p14="http://schemas.microsoft.com/office/powerpoint/2010/main" val="6045299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533400"/>
            <a:ext cx="8928992" cy="6207968"/>
          </a:xfrm>
        </p:spPr>
        <p:txBody>
          <a:bodyPr>
            <a:normAutofit/>
          </a:bodyPr>
          <a:lstStyle/>
          <a:p>
            <a:r>
              <a:rPr lang="es-EC" sz="2800" u="sng" dirty="0" smtClean="0">
                <a:solidFill>
                  <a:srgbClr val="FF0000"/>
                </a:solidFill>
              </a:rPr>
              <a:t>AUDITORÍA </a:t>
            </a:r>
            <a:br>
              <a:rPr lang="es-EC" sz="2800" u="sng" dirty="0" smtClean="0">
                <a:solidFill>
                  <a:srgbClr val="FF0000"/>
                </a:solidFill>
              </a:rPr>
            </a:br>
            <a:r>
              <a:rPr lang="es-EC" sz="2800" u="sng" dirty="0" smtClean="0">
                <a:solidFill>
                  <a:srgbClr val="FF0000"/>
                </a:solidFill>
              </a:rPr>
              <a:t>INTEGRAL           </a:t>
            </a:r>
            <a:endParaRPr lang="es-EC" sz="2800" u="sng" dirty="0">
              <a:solidFill>
                <a:srgbClr val="FF0000"/>
              </a:solidFill>
            </a:endParaRPr>
          </a:p>
        </p:txBody>
      </p:sp>
      <p:sp>
        <p:nvSpPr>
          <p:cNvPr id="3" name="2 Marcador de fecha"/>
          <p:cNvSpPr>
            <a:spLocks noGrp="1"/>
          </p:cNvSpPr>
          <p:nvPr>
            <p:ph type="dt" sz="half" idx="10"/>
          </p:nvPr>
        </p:nvSpPr>
        <p:spPr/>
        <p:txBody>
          <a:bodyPr/>
          <a:lstStyle/>
          <a:p>
            <a:fld id="{7395F02F-ECAF-498A-AFE0-EAA635945744}" type="datetime1">
              <a:rPr lang="es-EC" smtClean="0"/>
              <a:t>30/11/2015</a:t>
            </a:fld>
            <a:endParaRPr lang="es-EC" dirty="0"/>
          </a:p>
        </p:txBody>
      </p:sp>
      <p:sp>
        <p:nvSpPr>
          <p:cNvPr id="4" name="3 Marcador de pie de página"/>
          <p:cNvSpPr>
            <a:spLocks noGrp="1"/>
          </p:cNvSpPr>
          <p:nvPr>
            <p:ph type="ftr" sz="quarter" idx="11"/>
          </p:nvPr>
        </p:nvSpPr>
        <p:spPr>
          <a:xfrm>
            <a:off x="2771800" y="18288"/>
            <a:ext cx="4772000" cy="329184"/>
          </a:xfrm>
        </p:spPr>
        <p:txBody>
          <a:bodyPr/>
          <a:lstStyle/>
          <a:p>
            <a:r>
              <a:rPr lang="es-EC" dirty="0" smtClean="0"/>
              <a:t>ELABORADO POR :XAVIER SANTIAGO SIERRA SIERRA SUPERVISADO POR: ING. ANITA GÁLVEZ</a:t>
            </a:r>
            <a:endParaRPr lang="es-EC" dirty="0"/>
          </a:p>
        </p:txBody>
      </p:sp>
      <p:sp>
        <p:nvSpPr>
          <p:cNvPr id="5" name="4 Marcador de número de diapositiva"/>
          <p:cNvSpPr>
            <a:spLocks noGrp="1"/>
          </p:cNvSpPr>
          <p:nvPr>
            <p:ph type="sldNum" sz="quarter" idx="12"/>
          </p:nvPr>
        </p:nvSpPr>
        <p:spPr/>
        <p:txBody>
          <a:bodyPr/>
          <a:lstStyle/>
          <a:p>
            <a:fld id="{5DF1B050-4101-4BFA-BC71-4B34A5DFEEB9}" type="slidenum">
              <a:rPr lang="es-EC" smtClean="0"/>
              <a:t>9</a:t>
            </a:fld>
            <a:endParaRPr lang="es-EC" dirty="0"/>
          </a:p>
        </p:txBody>
      </p:sp>
      <p:sp>
        <p:nvSpPr>
          <p:cNvPr id="6" name="5 Elipse"/>
          <p:cNvSpPr/>
          <p:nvPr/>
        </p:nvSpPr>
        <p:spPr>
          <a:xfrm>
            <a:off x="2267744" y="3356992"/>
            <a:ext cx="1584176" cy="79208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C" dirty="0" smtClean="0"/>
              <a:t>Se divide en:</a:t>
            </a:r>
            <a:endParaRPr lang="es-EC" dirty="0"/>
          </a:p>
        </p:txBody>
      </p:sp>
      <p:sp>
        <p:nvSpPr>
          <p:cNvPr id="7" name="6 Abrir llave"/>
          <p:cNvSpPr/>
          <p:nvPr/>
        </p:nvSpPr>
        <p:spPr>
          <a:xfrm>
            <a:off x="4211960" y="476672"/>
            <a:ext cx="432048" cy="626469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dirty="0"/>
          </a:p>
        </p:txBody>
      </p:sp>
      <p:sp>
        <p:nvSpPr>
          <p:cNvPr id="9" name="8 Rectángulo redondeado"/>
          <p:cNvSpPr/>
          <p:nvPr/>
        </p:nvSpPr>
        <p:spPr>
          <a:xfrm>
            <a:off x="4618789" y="620688"/>
            <a:ext cx="2761523" cy="12241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es-EC" dirty="0" smtClean="0"/>
              <a:t>Auditoría Financiera</a:t>
            </a:r>
            <a:endParaRPr lang="es-EC" dirty="0"/>
          </a:p>
        </p:txBody>
      </p:sp>
      <p:sp>
        <p:nvSpPr>
          <p:cNvPr id="10" name="9 Rectángulo redondeado"/>
          <p:cNvSpPr/>
          <p:nvPr/>
        </p:nvSpPr>
        <p:spPr>
          <a:xfrm>
            <a:off x="4618789" y="1973965"/>
            <a:ext cx="2761523" cy="122413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s-EC" dirty="0" smtClean="0"/>
              <a:t>Auditoría de Gestión </a:t>
            </a:r>
            <a:endParaRPr lang="es-EC" dirty="0"/>
          </a:p>
        </p:txBody>
      </p:sp>
      <p:sp>
        <p:nvSpPr>
          <p:cNvPr id="11" name="10 Rectángulo redondeado"/>
          <p:cNvSpPr/>
          <p:nvPr/>
        </p:nvSpPr>
        <p:spPr>
          <a:xfrm>
            <a:off x="4618788" y="3537012"/>
            <a:ext cx="2761523" cy="122413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s-EC" dirty="0" smtClean="0"/>
              <a:t>Control Interno </a:t>
            </a:r>
            <a:endParaRPr lang="es-EC" dirty="0"/>
          </a:p>
        </p:txBody>
      </p:sp>
      <p:sp>
        <p:nvSpPr>
          <p:cNvPr id="12" name="11 Rectángulo redondeado"/>
          <p:cNvSpPr/>
          <p:nvPr/>
        </p:nvSpPr>
        <p:spPr>
          <a:xfrm>
            <a:off x="4618788" y="4913548"/>
            <a:ext cx="2761523" cy="122413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s-EC" dirty="0" smtClean="0"/>
              <a:t>Auditoría de Cumplimiento</a:t>
            </a:r>
            <a:endParaRPr lang="es-EC" dirty="0"/>
          </a:p>
        </p:txBody>
      </p:sp>
      <p:pic>
        <p:nvPicPr>
          <p:cNvPr id="15" name="14 Imagen" descr="http://www.tipos.co/wp-content/uploads/2015/02/Auditor%C3%ADa.-Ilustraci%C3%B3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6797" y="4259585"/>
            <a:ext cx="1095375" cy="1619250"/>
          </a:xfrm>
          <a:prstGeom prst="rect">
            <a:avLst/>
          </a:prstGeom>
          <a:noFill/>
          <a:ln>
            <a:noFill/>
          </a:ln>
        </p:spPr>
      </p:pic>
    </p:spTree>
    <p:extLst>
      <p:ext uri="{BB962C8B-B14F-4D97-AF65-F5344CB8AC3E}">
        <p14:creationId xmlns:p14="http://schemas.microsoft.com/office/powerpoint/2010/main" val="833987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726</TotalTime>
  <Words>1564</Words>
  <Application>Microsoft Office PowerPoint</Application>
  <PresentationFormat>Presentación en pantalla (4:3)</PresentationFormat>
  <Paragraphs>219</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Claridad</vt:lpstr>
      <vt:lpstr>Presentación de PowerPoint</vt:lpstr>
      <vt:lpstr>Presentación de PowerPoint</vt:lpstr>
      <vt:lpstr>Presentación de PowerPoint</vt:lpstr>
      <vt:lpstr>Presentación de PowerPoint</vt:lpstr>
      <vt:lpstr>Presentación de PowerPoint</vt:lpstr>
      <vt:lpstr>Presentación de PowerPoint</vt:lpstr>
      <vt:lpstr>AUDITORÍA INTEGRAL</vt:lpstr>
      <vt:lpstr>Presentación de PowerPoint</vt:lpstr>
      <vt:lpstr>AUDITORÍA  INTEGRAL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Sierra Xavier</dc:creator>
  <cp:lastModifiedBy>Sierra Xavier</cp:lastModifiedBy>
  <cp:revision>85</cp:revision>
  <dcterms:created xsi:type="dcterms:W3CDTF">2015-07-09T15:09:40Z</dcterms:created>
  <dcterms:modified xsi:type="dcterms:W3CDTF">2015-12-01T05:22:35Z</dcterms:modified>
</cp:coreProperties>
</file>