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1"/>
  </p:sldMasterIdLst>
  <p:notesMasterIdLst>
    <p:notesMasterId r:id="rId40"/>
  </p:notesMasterIdLst>
  <p:sldIdLst>
    <p:sldId id="256" r:id="rId2"/>
    <p:sldId id="265" r:id="rId3"/>
    <p:sldId id="257" r:id="rId4"/>
    <p:sldId id="287" r:id="rId5"/>
    <p:sldId id="378" r:id="rId6"/>
    <p:sldId id="373" r:id="rId7"/>
    <p:sldId id="377" r:id="rId8"/>
    <p:sldId id="316" r:id="rId9"/>
    <p:sldId id="364" r:id="rId10"/>
    <p:sldId id="370" r:id="rId11"/>
    <p:sldId id="318" r:id="rId12"/>
    <p:sldId id="365" r:id="rId13"/>
    <p:sldId id="382" r:id="rId14"/>
    <p:sldId id="356" r:id="rId15"/>
    <p:sldId id="357" r:id="rId16"/>
    <p:sldId id="383" r:id="rId17"/>
    <p:sldId id="358" r:id="rId18"/>
    <p:sldId id="368" r:id="rId19"/>
    <p:sldId id="359" r:id="rId20"/>
    <p:sldId id="360" r:id="rId21"/>
    <p:sldId id="362" r:id="rId22"/>
    <p:sldId id="384" r:id="rId23"/>
    <p:sldId id="320" r:id="rId24"/>
    <p:sldId id="341" r:id="rId25"/>
    <p:sldId id="321" r:id="rId26"/>
    <p:sldId id="324" r:id="rId27"/>
    <p:sldId id="326" r:id="rId28"/>
    <p:sldId id="371" r:id="rId29"/>
    <p:sldId id="372" r:id="rId30"/>
    <p:sldId id="335" r:id="rId31"/>
    <p:sldId id="374" r:id="rId32"/>
    <p:sldId id="375" r:id="rId33"/>
    <p:sldId id="336" r:id="rId34"/>
    <p:sldId id="380" r:id="rId35"/>
    <p:sldId id="339" r:id="rId36"/>
    <p:sldId id="340" r:id="rId37"/>
    <p:sldId id="381" r:id="rId38"/>
    <p:sldId id="315" r:id="rId39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4662" autoAdjust="0"/>
  </p:normalViewPr>
  <p:slideViewPr>
    <p:cSldViewPr>
      <p:cViewPr>
        <p:scale>
          <a:sx n="70" d="100"/>
          <a:sy n="70" d="100"/>
        </p:scale>
        <p:origin x="-132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44AF2-5572-4932-9CE2-CF1B3B62EB0E}" type="datetimeFigureOut">
              <a:rPr lang="en-US" smtClean="0"/>
              <a:t>6/5/2015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E4DB6-3B59-4A34-91CD-2C5C33017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2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E4DB6-3B59-4A34-91CD-2C5C330176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5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E4DB6-3B59-4A34-91CD-2C5C330176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79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51B4540-A813-4A9E-B825-5D62B9EBFEB3}" type="datetimeFigureOut">
              <a:rPr lang="es-EC" smtClean="0"/>
              <a:pPr/>
              <a:t>05/06/2015</a:t>
            </a:fld>
            <a:endParaRPr lang="es-EC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4161416-CF6C-4D49-A1D7-EEB61AF4E1E7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4540-A813-4A9E-B825-5D62B9EBFEB3}" type="datetimeFigureOut">
              <a:rPr lang="es-EC" smtClean="0"/>
              <a:pPr/>
              <a:t>05/06/2015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1416-CF6C-4D49-A1D7-EEB61AF4E1E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4540-A813-4A9E-B825-5D62B9EBFEB3}" type="datetimeFigureOut">
              <a:rPr lang="es-EC" smtClean="0"/>
              <a:pPr/>
              <a:t>05/06/2015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1416-CF6C-4D49-A1D7-EEB61AF4E1E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4540-A813-4A9E-B825-5D62B9EBFEB3}" type="datetimeFigureOut">
              <a:rPr lang="es-EC" smtClean="0"/>
              <a:pPr/>
              <a:t>05/06/2015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1416-CF6C-4D49-A1D7-EEB61AF4E1E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4540-A813-4A9E-B825-5D62B9EBFEB3}" type="datetimeFigureOut">
              <a:rPr lang="es-EC" smtClean="0"/>
              <a:pPr/>
              <a:t>05/06/2015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1416-CF6C-4D49-A1D7-EEB61AF4E1E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4540-A813-4A9E-B825-5D62B9EBFEB3}" type="datetimeFigureOut">
              <a:rPr lang="es-EC" smtClean="0"/>
              <a:pPr/>
              <a:t>05/06/2015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1416-CF6C-4D49-A1D7-EEB61AF4E1E7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4540-A813-4A9E-B825-5D62B9EBFEB3}" type="datetimeFigureOut">
              <a:rPr lang="es-EC" smtClean="0"/>
              <a:pPr/>
              <a:t>05/06/2015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1416-CF6C-4D49-A1D7-EEB61AF4E1E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4540-A813-4A9E-B825-5D62B9EBFEB3}" type="datetimeFigureOut">
              <a:rPr lang="es-EC" smtClean="0"/>
              <a:pPr/>
              <a:t>05/06/2015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1416-CF6C-4D49-A1D7-EEB61AF4E1E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4540-A813-4A9E-B825-5D62B9EBFEB3}" type="datetimeFigureOut">
              <a:rPr lang="es-EC" smtClean="0"/>
              <a:pPr/>
              <a:t>05/06/2015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1416-CF6C-4D49-A1D7-EEB61AF4E1E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4540-A813-4A9E-B825-5D62B9EBFEB3}" type="datetimeFigureOut">
              <a:rPr lang="es-EC" smtClean="0"/>
              <a:pPr/>
              <a:t>05/06/2015</a:t>
            </a:fld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1416-CF6C-4D49-A1D7-EEB61AF4E1E7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4540-A813-4A9E-B825-5D62B9EBFEB3}" type="datetimeFigureOut">
              <a:rPr lang="es-EC" smtClean="0"/>
              <a:pPr/>
              <a:t>05/06/2015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1416-CF6C-4D49-A1D7-EEB61AF4E1E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51B4540-A813-4A9E-B825-5D62B9EBFEB3}" type="datetimeFigureOut">
              <a:rPr lang="es-EC" smtClean="0"/>
              <a:pPr/>
              <a:t>05/06/2015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E4161416-CF6C-4D49-A1D7-EEB61AF4E1E7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El%20mejor%20laboratorio%20de%20hidr&#225;ulica%20de%20Iberoam&#233;rica.mp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85786" y="908720"/>
            <a:ext cx="8072494" cy="1214446"/>
          </a:xfrm>
        </p:spPr>
        <p:txBody>
          <a:bodyPr>
            <a:noAutofit/>
          </a:bodyPr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/>
            </a:r>
            <a:br>
              <a:rPr lang="es-EC" sz="2000" b="1" dirty="0" smtClean="0">
                <a:solidFill>
                  <a:schemeClr val="tx1"/>
                </a:solidFill>
              </a:rPr>
            </a:br>
            <a:r>
              <a:rPr lang="es-EC" sz="2000" b="1" dirty="0">
                <a:solidFill>
                  <a:schemeClr val="tx1"/>
                </a:solidFill>
              </a:rPr>
              <a:t/>
            </a:r>
            <a:br>
              <a:rPr lang="es-EC" sz="2000" b="1" dirty="0">
                <a:solidFill>
                  <a:schemeClr val="tx1"/>
                </a:solidFill>
              </a:rPr>
            </a:br>
            <a:r>
              <a:rPr lang="es-EC" sz="2000" b="1" dirty="0">
                <a:solidFill>
                  <a:schemeClr val="tx1"/>
                </a:solidFill>
              </a:rPr>
              <a:t>DEPARTAMENTO DE CIENCIAS </a:t>
            </a:r>
            <a:r>
              <a:rPr lang="es-EC" sz="2000" b="1" dirty="0" smtClean="0">
                <a:solidFill>
                  <a:schemeClr val="tx1"/>
                </a:solidFill>
              </a:rPr>
              <a:t>DE LA TIERRA Y CONSTRUCCIÓN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5" name="7 CuadroTexto"/>
          <p:cNvSpPr txBox="1">
            <a:spLocks noChangeArrowheads="1"/>
          </p:cNvSpPr>
          <p:nvPr/>
        </p:nvSpPr>
        <p:spPr bwMode="auto">
          <a:xfrm>
            <a:off x="428596" y="2564904"/>
            <a:ext cx="69294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s-ES" sz="1800" b="1" dirty="0" smtClean="0">
                <a:latin typeface="+mj-lt"/>
              </a:rPr>
              <a:t>AUTORES:</a:t>
            </a:r>
          </a:p>
          <a:p>
            <a:r>
              <a:rPr lang="es-ES" sz="1800" b="1" dirty="0" smtClean="0">
                <a:latin typeface="+mj-lt"/>
              </a:rPr>
              <a:t>BRAZALES CERVANTES, PAOLO SEBASTIÁN.</a:t>
            </a:r>
            <a:endParaRPr lang="es-ES" sz="1800" dirty="0" smtClean="0">
              <a:latin typeface="+mj-lt"/>
            </a:endParaRPr>
          </a:p>
          <a:p>
            <a:r>
              <a:rPr lang="es-ES" sz="1800" b="1" dirty="0" smtClean="0">
                <a:latin typeface="+mj-lt"/>
              </a:rPr>
              <a:t>SALCEDO GARCÉS, EMILIA JACQUELINE.</a:t>
            </a:r>
            <a:endParaRPr lang="es-ES" sz="1800" dirty="0">
              <a:latin typeface="+mj-lt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28596" y="3861048"/>
            <a:ext cx="8501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/>
              <a:t>TEMA:</a:t>
            </a:r>
          </a:p>
          <a:p>
            <a:pPr algn="just"/>
            <a:r>
              <a:rPr lang="es-ES" b="1" dirty="0" smtClean="0"/>
              <a:t>“DISEÑO DEL LABORATORIO DE MODELOS HIDRÁULICOS DE LA UNIVERSIDAD DE LAS FUERZAS ARMADAS – ESPE.”</a:t>
            </a:r>
            <a:endParaRPr lang="es-EC" b="1" dirty="0"/>
          </a:p>
        </p:txBody>
      </p:sp>
      <p:sp>
        <p:nvSpPr>
          <p:cNvPr id="7" name="7 CuadroTexto"/>
          <p:cNvSpPr txBox="1">
            <a:spLocks noChangeArrowheads="1"/>
          </p:cNvSpPr>
          <p:nvPr/>
        </p:nvSpPr>
        <p:spPr bwMode="auto">
          <a:xfrm>
            <a:off x="428596" y="5229200"/>
            <a:ext cx="4487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s-ES" sz="1800" b="1" dirty="0" smtClean="0">
                <a:latin typeface="+mj-lt"/>
              </a:rPr>
              <a:t>DIRECTOR:</a:t>
            </a:r>
          </a:p>
          <a:p>
            <a:pPr lvl="0"/>
            <a:r>
              <a:rPr lang="es-ES" sz="1800" b="1" dirty="0" smtClean="0">
                <a:latin typeface="Arial" pitchFamily="34" charset="0"/>
              </a:rPr>
              <a:t>ING.  MARCO, MASABANDA </a:t>
            </a:r>
            <a:r>
              <a:rPr lang="en-US" sz="1800" b="1" dirty="0">
                <a:latin typeface="Arial" pitchFamily="34" charset="0"/>
              </a:rPr>
              <a:t>PhD </a:t>
            </a:r>
            <a:r>
              <a:rPr lang="es-ES" sz="1800" b="1" dirty="0" smtClean="0">
                <a:latin typeface="+mj-lt"/>
              </a:rPr>
              <a:t>CODIRECTOR:</a:t>
            </a:r>
          </a:p>
          <a:p>
            <a:pPr lvl="0"/>
            <a:r>
              <a:rPr lang="en-US" sz="1800" b="1" dirty="0" smtClean="0">
                <a:latin typeface="Arial" pitchFamily="34" charset="0"/>
              </a:rPr>
              <a:t>ING. WASHINGTON, SANDOVAL PhD.</a:t>
            </a:r>
            <a:endParaRPr lang="es-ES" sz="1800" b="1" dirty="0" smtClean="0">
              <a:latin typeface="+mj-lt"/>
            </a:endParaRPr>
          </a:p>
        </p:txBody>
      </p:sp>
      <p:pic>
        <p:nvPicPr>
          <p:cNvPr id="9" name="8 Imagen" descr="http://blogs.espe.edu.ec/wp-content/uploads/2013/09/Logo-RP-UFA-ESPE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5"/>
          <a:stretch/>
        </p:blipFill>
        <p:spPr bwMode="auto">
          <a:xfrm>
            <a:off x="2104115" y="161359"/>
            <a:ext cx="5111091" cy="1410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03937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648118" y="-71462"/>
            <a:ext cx="3567220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EQUIPO PARA</a:t>
            </a:r>
          </a:p>
          <a:p>
            <a:r>
              <a:rPr lang="es-MX" dirty="0"/>
              <a:t> MODELACION HIDRAULICA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1714480" y="2773916"/>
            <a:ext cx="1643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342900">
              <a:buSzPct val="76000"/>
            </a:pPr>
            <a:r>
              <a:rPr lang="es-ES" dirty="0" smtClean="0"/>
              <a:t>Tubo Pitot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715008" y="2285992"/>
            <a:ext cx="171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342900">
              <a:buSzPct val="76000"/>
            </a:pPr>
            <a:r>
              <a:rPr lang="es-ES" dirty="0" smtClean="0"/>
              <a:t>Sensor radar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500034" y="5929330"/>
            <a:ext cx="1643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342900">
              <a:buSzPct val="76000"/>
            </a:pPr>
            <a:r>
              <a:rPr lang="es-ES" dirty="0" smtClean="0"/>
              <a:t>Piezómetros</a:t>
            </a:r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4429124" y="5786454"/>
            <a:ext cx="4500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Sistema PIV láser para medición y visualización de caudal y velocidad</a:t>
            </a:r>
            <a:endParaRPr lang="es-ES" dirty="0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26 Imagen"/>
          <p:cNvPicPr/>
          <p:nvPr/>
        </p:nvPicPr>
        <p:blipFill rotWithShape="1">
          <a:blip r:embed="rId2"/>
          <a:srcRect l="42775" t="35869" r="33190" b="23189"/>
          <a:stretch/>
        </p:blipFill>
        <p:spPr bwMode="auto">
          <a:xfrm>
            <a:off x="5786446" y="857232"/>
            <a:ext cx="1428760" cy="1428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27 Imagen"/>
          <p:cNvPicPr/>
          <p:nvPr/>
        </p:nvPicPr>
        <p:blipFill rotWithShape="1">
          <a:blip r:embed="rId3"/>
          <a:srcRect l="83246" t="31664" r="6544" b="30152"/>
          <a:stretch/>
        </p:blipFill>
        <p:spPr bwMode="auto">
          <a:xfrm>
            <a:off x="857224" y="3286124"/>
            <a:ext cx="1357322" cy="2423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28 Imagen"/>
          <p:cNvPicPr/>
          <p:nvPr/>
        </p:nvPicPr>
        <p:blipFill rotWithShape="1">
          <a:blip r:embed="rId4"/>
          <a:srcRect l="45218" t="45290" r="40116" b="21014"/>
          <a:stretch/>
        </p:blipFill>
        <p:spPr bwMode="auto">
          <a:xfrm>
            <a:off x="2714612" y="4214818"/>
            <a:ext cx="1143008" cy="12745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29 Rectángulo"/>
          <p:cNvSpPr/>
          <p:nvPr/>
        </p:nvSpPr>
        <p:spPr>
          <a:xfrm>
            <a:off x="2357422" y="5783065"/>
            <a:ext cx="20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342900">
              <a:buSzPct val="76000"/>
            </a:pPr>
            <a:r>
              <a:rPr lang="es-ES" dirty="0" smtClean="0"/>
              <a:t>Medidor de </a:t>
            </a:r>
          </a:p>
          <a:p>
            <a:pPr marL="411480" indent="-342900">
              <a:buSzPct val="76000"/>
            </a:pPr>
            <a:r>
              <a:rPr lang="es-ES" dirty="0" smtClean="0"/>
              <a:t>presión digital</a:t>
            </a:r>
          </a:p>
        </p:txBody>
      </p:sp>
      <p:pic>
        <p:nvPicPr>
          <p:cNvPr id="31" name="30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r="4088"/>
          <a:stretch>
            <a:fillRect/>
          </a:stretch>
        </p:blipFill>
        <p:spPr bwMode="auto">
          <a:xfrm>
            <a:off x="4786314" y="2857496"/>
            <a:ext cx="3857652" cy="300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i01.i.aliimg.com/photo/v1/1473301517/China_original_Pitot_Tube_Flowmete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3" t="8358" r="13648" b="18568"/>
          <a:stretch/>
        </p:blipFill>
        <p:spPr bwMode="auto">
          <a:xfrm>
            <a:off x="1464447" y="633874"/>
            <a:ext cx="2143140" cy="205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692696"/>
            <a:ext cx="7358114" cy="4650286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s-ES" sz="2000" dirty="0" smtClean="0"/>
              <a:t>	Se realizarán prácticas estudiantiles en:</a:t>
            </a:r>
          </a:p>
          <a:p>
            <a:pPr>
              <a:lnSpc>
                <a:spcPct val="150000"/>
              </a:lnSpc>
              <a:buNone/>
            </a:pPr>
            <a:endParaRPr lang="es-ES" sz="700" dirty="0" smtClean="0"/>
          </a:p>
          <a:p>
            <a:pPr marL="1028700" lvl="2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s-ES" dirty="0" smtClean="0"/>
              <a:t>Hidrostática:</a:t>
            </a:r>
          </a:p>
          <a:p>
            <a:pPr marL="1239012" lvl="3" indent="-342900">
              <a:lnSpc>
                <a:spcPct val="150000"/>
              </a:lnSpc>
              <a:buClr>
                <a:schemeClr val="tx1"/>
              </a:buClr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Propiedades de los fluidos</a:t>
            </a:r>
          </a:p>
          <a:p>
            <a:pPr marL="1239012" lvl="3" indent="-342900">
              <a:lnSpc>
                <a:spcPct val="150000"/>
              </a:lnSpc>
              <a:buClr>
                <a:schemeClr val="tx1"/>
              </a:buClr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Centros de presión</a:t>
            </a:r>
          </a:p>
          <a:p>
            <a:pPr marL="1239012" lvl="3" indent="-342900">
              <a:lnSpc>
                <a:spcPct val="150000"/>
              </a:lnSpc>
              <a:buClr>
                <a:schemeClr val="tx1"/>
              </a:buClr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Presión hidrostática sobre superficies </a:t>
            </a:r>
            <a:r>
              <a:rPr lang="es-ES" sz="2000" dirty="0" smtClean="0"/>
              <a:t>planas y circulares </a:t>
            </a:r>
            <a:endParaRPr lang="es-ES" sz="2000" dirty="0" smtClean="0"/>
          </a:p>
          <a:p>
            <a:pPr marL="1028700" lvl="2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s-ES" dirty="0" smtClean="0"/>
              <a:t>Hidrodinámica: </a:t>
            </a:r>
          </a:p>
          <a:p>
            <a:pPr marL="1239012" lvl="3" indent="-342900">
              <a:lnSpc>
                <a:spcPct val="150000"/>
              </a:lnSpc>
              <a:buClr>
                <a:schemeClr val="tx1"/>
              </a:buClr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Medición </a:t>
            </a:r>
            <a:r>
              <a:rPr lang="es-ES" sz="2000" dirty="0" smtClean="0"/>
              <a:t>de flujo</a:t>
            </a:r>
          </a:p>
          <a:p>
            <a:pPr marL="1239012" lvl="3" indent="-342900">
              <a:lnSpc>
                <a:spcPct val="150000"/>
              </a:lnSpc>
              <a:buClr>
                <a:schemeClr val="tx1"/>
              </a:buClr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Régimen turbulento y laminar</a:t>
            </a:r>
          </a:p>
          <a:p>
            <a:pPr marL="1239012" lvl="3" indent="-342900">
              <a:lnSpc>
                <a:spcPct val="150000"/>
              </a:lnSpc>
              <a:buClr>
                <a:schemeClr val="tx1"/>
              </a:buClr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Pérdidas primarias y </a:t>
            </a:r>
            <a:r>
              <a:rPr lang="es-ES" sz="2000" dirty="0" smtClean="0"/>
              <a:t>secundarias</a:t>
            </a:r>
          </a:p>
          <a:p>
            <a:pPr marL="1239012" lvl="3" indent="-342900">
              <a:lnSpc>
                <a:spcPct val="150000"/>
              </a:lnSpc>
              <a:buClr>
                <a:schemeClr val="tx1"/>
              </a:buClr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Visualización de flujos</a:t>
            </a:r>
            <a:endParaRPr lang="es-ES" sz="2000" dirty="0" smtClean="0"/>
          </a:p>
          <a:p>
            <a:pPr>
              <a:lnSpc>
                <a:spcPct val="150000"/>
              </a:lnSpc>
            </a:pPr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4719556" y="-42962"/>
            <a:ext cx="34243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AREA DIDACTICA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719556" y="-24"/>
            <a:ext cx="34243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EQUIPO PARA</a:t>
            </a:r>
          </a:p>
          <a:p>
            <a:r>
              <a:rPr lang="es-MX" dirty="0"/>
              <a:t>AREA DIDACTICA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1449" name="Picture 9" descr="C:\Users\dell\Desktop\TESIS LABORATORIO\PDFS\im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693320"/>
            <a:ext cx="2500330" cy="1878820"/>
          </a:xfrm>
          <a:prstGeom prst="rect">
            <a:avLst/>
          </a:prstGeom>
          <a:noFill/>
        </p:spPr>
      </p:pic>
      <p:pic>
        <p:nvPicPr>
          <p:cNvPr id="62466" name="Picture 2" descr="http://www.edibon.com/products/img/units/fluidmechanicsaerodynamics/fluidmechanicsgeneral/AFT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7687" y="885669"/>
            <a:ext cx="4061965" cy="1971827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357158" y="2925545"/>
            <a:ext cx="4000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Tablero para medición de pérdidas de altura piezométrica</a:t>
            </a:r>
            <a:endParaRPr lang="es-ES" dirty="0"/>
          </a:p>
        </p:txBody>
      </p:sp>
      <p:sp>
        <p:nvSpPr>
          <p:cNvPr id="12" name="11 Rectángulo"/>
          <p:cNvSpPr/>
          <p:nvPr/>
        </p:nvSpPr>
        <p:spPr>
          <a:xfrm>
            <a:off x="4714876" y="2925545"/>
            <a:ext cx="3429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Medidor de pérdidas de fricción del flujo</a:t>
            </a:r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3428992" y="5643578"/>
            <a:ext cx="2500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Vertederos  de  pared  delgada 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6072198" y="5572140"/>
            <a:ext cx="2428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dirty="0" smtClean="0"/>
              <a:t>Medidor de centro  presión</a:t>
            </a:r>
            <a:endParaRPr lang="es-ES" dirty="0"/>
          </a:p>
        </p:txBody>
      </p:sp>
      <p:pic>
        <p:nvPicPr>
          <p:cNvPr id="15" name="14 Imagen"/>
          <p:cNvPicPr/>
          <p:nvPr/>
        </p:nvPicPr>
        <p:blipFill rotWithShape="1">
          <a:blip r:embed="rId4"/>
          <a:srcRect l="10471" t="17229" r="45550" b="28290"/>
          <a:stretch/>
        </p:blipFill>
        <p:spPr bwMode="auto">
          <a:xfrm>
            <a:off x="3286116" y="4000504"/>
            <a:ext cx="2428892" cy="15001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15 Imagen" descr="C:\Users\EE\Documents\PERFIL DE TESIS-DISEÑO Y CALCULO LAB. HIDRAULICA UFA-ESPE\equipamiento laboratorio\20141107_1207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3857628"/>
            <a:ext cx="2714645" cy="164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16 Imagen" descr="C:\Users\EE\Documents\PERFIL DE TESIS-DISEÑO Y CALCULO LAB. HIDRAULICA UFA-ESPE\equipamiento laboratorio\20141107_12122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2" r="26415"/>
          <a:stretch>
            <a:fillRect/>
          </a:stretch>
        </p:blipFill>
        <p:spPr bwMode="auto">
          <a:xfrm>
            <a:off x="1142976" y="871870"/>
            <a:ext cx="2286016" cy="19141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17 Rectángulo"/>
          <p:cNvSpPr/>
          <p:nvPr/>
        </p:nvSpPr>
        <p:spPr>
          <a:xfrm>
            <a:off x="428596" y="5845750"/>
            <a:ext cx="2857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dirty="0" smtClean="0"/>
              <a:t>Canales de flujo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2910" y="692696"/>
            <a:ext cx="8358246" cy="235745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" sz="2000" b="1" dirty="0" smtClean="0"/>
              <a:t>TALLER DE CARPINTER</a:t>
            </a:r>
            <a:r>
              <a:rPr lang="es-EC" sz="2000" b="1" dirty="0" smtClean="0"/>
              <a:t>ÍA</a:t>
            </a:r>
            <a:endParaRPr lang="es-ES" sz="2000" b="1" dirty="0" smtClean="0"/>
          </a:p>
          <a:p>
            <a:pPr>
              <a:buNone/>
            </a:pPr>
            <a:endParaRPr lang="es-ES" sz="900" b="1" dirty="0" smtClean="0"/>
          </a:p>
          <a:p>
            <a:pPr algn="just">
              <a:lnSpc>
                <a:spcPct val="150000"/>
              </a:lnSpc>
              <a:buNone/>
            </a:pPr>
            <a:endParaRPr lang="es-ES" sz="2000" dirty="0" smtClean="0"/>
          </a:p>
          <a:p>
            <a:pPr>
              <a:buNone/>
            </a:pPr>
            <a:endParaRPr lang="es-ES" sz="1800" dirty="0" smtClean="0"/>
          </a:p>
          <a:p>
            <a:pPr>
              <a:buNone/>
            </a:pPr>
            <a:endParaRPr lang="es-ES" sz="1800" dirty="0" smtClean="0"/>
          </a:p>
          <a:p>
            <a:pPr>
              <a:buNone/>
            </a:pPr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4505242" y="-27384"/>
            <a:ext cx="3852972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INSTALACIONES</a:t>
            </a:r>
          </a:p>
          <a:p>
            <a:r>
              <a:rPr lang="es-MX" dirty="0"/>
              <a:t>ADICIONALES 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1" name="10 Imagen"/>
          <p:cNvPicPr/>
          <p:nvPr/>
        </p:nvPicPr>
        <p:blipFill rotWithShape="1">
          <a:blip r:embed="rId3"/>
          <a:srcRect l="33230" t="54375" r="31264" b="9312"/>
          <a:stretch/>
        </p:blipFill>
        <p:spPr bwMode="auto">
          <a:xfrm>
            <a:off x="1835696" y="1268760"/>
            <a:ext cx="5388122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AutoShape 2" descr="Resultado de imagen para sierras electrica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Resultado de imagen para sierras electrica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Resultado de imagen para sierras electrica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971933"/>
            <a:ext cx="1800199" cy="114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9" descr="Resultado de imagen para esmeril dibuj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45217"/>
            <a:ext cx="2016224" cy="16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http://www.indumetan.com/wp-content/uploads/2014/06/Torno-industrial-convencion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028" y="4725215"/>
            <a:ext cx="2567228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Resultado de imagen para herramientas menores carpinteri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5145425"/>
            <a:ext cx="1368151" cy="10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29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2910" y="692696"/>
            <a:ext cx="8358246" cy="235745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" sz="2000" b="1" dirty="0" smtClean="0"/>
              <a:t>TANQUE CISTERNA</a:t>
            </a:r>
          </a:p>
          <a:p>
            <a:pPr>
              <a:buNone/>
            </a:pPr>
            <a:endParaRPr lang="es-ES" sz="900" b="1" dirty="0" smtClean="0"/>
          </a:p>
          <a:p>
            <a:pPr algn="just">
              <a:lnSpc>
                <a:spcPct val="150000"/>
              </a:lnSpc>
              <a:buNone/>
            </a:pPr>
            <a:r>
              <a:rPr lang="es-ES" sz="2000" dirty="0" smtClean="0"/>
              <a:t>Está en función de tres parámetros :</a:t>
            </a:r>
          </a:p>
          <a:p>
            <a:pPr algn="just">
              <a:lnSpc>
                <a:spcPct val="150000"/>
              </a:lnSpc>
              <a:buClr>
                <a:schemeClr val="tx1"/>
              </a:buClr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El volumen de agua que circula por el canal de aforo (32m</a:t>
            </a:r>
            <a:r>
              <a:rPr lang="es-ES" sz="2000" baseline="30000" dirty="0" smtClean="0"/>
              <a:t>3</a:t>
            </a:r>
            <a:r>
              <a:rPr lang="es-ES" sz="2000" dirty="0" smtClean="0"/>
              <a:t>)</a:t>
            </a:r>
          </a:p>
          <a:p>
            <a:pPr algn="just">
              <a:lnSpc>
                <a:spcPct val="150000"/>
              </a:lnSpc>
              <a:buClr>
                <a:schemeClr val="tx1"/>
              </a:buClr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Reserva destinada a la simulación hidráulica (8m</a:t>
            </a:r>
            <a:r>
              <a:rPr lang="es-ES" sz="2000" baseline="30000" dirty="0" smtClean="0"/>
              <a:t>3</a:t>
            </a:r>
            <a:r>
              <a:rPr lang="es-ES" sz="2000" dirty="0" smtClean="0"/>
              <a:t>)</a:t>
            </a:r>
          </a:p>
          <a:p>
            <a:pPr algn="just">
              <a:lnSpc>
                <a:spcPct val="150000"/>
              </a:lnSpc>
              <a:buClr>
                <a:schemeClr val="tx1"/>
              </a:buClr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Caudal saliente del sistema de bombeo.</a:t>
            </a:r>
          </a:p>
          <a:p>
            <a:pPr algn="ctr">
              <a:lnSpc>
                <a:spcPct val="150000"/>
              </a:lnSpc>
              <a:buNone/>
            </a:pPr>
            <a:r>
              <a:rPr lang="es-ES" sz="2000" dirty="0" smtClean="0"/>
              <a:t>V tanque= 32+8=40m</a:t>
            </a:r>
            <a:r>
              <a:rPr lang="es-ES" sz="2000" baseline="30000" dirty="0" smtClean="0"/>
              <a:t>3</a:t>
            </a:r>
            <a:endParaRPr lang="es-ES" sz="2000" dirty="0" smtClean="0"/>
          </a:p>
          <a:p>
            <a:pPr>
              <a:buNone/>
            </a:pPr>
            <a:endParaRPr lang="es-ES" sz="1800" dirty="0" smtClean="0"/>
          </a:p>
          <a:p>
            <a:pPr>
              <a:buNone/>
            </a:pPr>
            <a:endParaRPr lang="es-ES" sz="1800" dirty="0" smtClean="0"/>
          </a:p>
          <a:p>
            <a:pPr>
              <a:buNone/>
            </a:pPr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4505242" y="-27384"/>
            <a:ext cx="3852972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SISTEMA CIRCULACION </a:t>
            </a:r>
          </a:p>
          <a:p>
            <a:r>
              <a:rPr lang="es-MX" dirty="0"/>
              <a:t>DE AGUA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4221088"/>
            <a:ext cx="4357718" cy="723921"/>
          </a:xfrm>
          <a:prstGeom prst="rect">
            <a:avLst/>
          </a:prstGeom>
          <a:noFill/>
        </p:spPr>
      </p:pic>
      <p:sp>
        <p:nvSpPr>
          <p:cNvPr id="14" name="13 Rectángulo"/>
          <p:cNvSpPr/>
          <p:nvPr/>
        </p:nvSpPr>
        <p:spPr>
          <a:xfrm>
            <a:off x="678629" y="5071328"/>
            <a:ext cx="78581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000" dirty="0" smtClean="0"/>
              <a:t>Este es el tiempo que tarda en circular el agua desde que sale hasta que regresa a la cisterna</a:t>
            </a:r>
          </a:p>
          <a:p>
            <a:pPr algn="just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505242" y="-27384"/>
            <a:ext cx="3852972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SISTEMA CIRCULACION </a:t>
            </a:r>
          </a:p>
          <a:p>
            <a:r>
              <a:rPr lang="es-MX" dirty="0"/>
              <a:t>DE AGUA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35156" t="28125" r="25000" b="32500"/>
          <a:stretch>
            <a:fillRect/>
          </a:stretch>
        </p:blipFill>
        <p:spPr bwMode="auto">
          <a:xfrm>
            <a:off x="647457" y="3580346"/>
            <a:ext cx="4068559" cy="25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16 Imagen"/>
          <p:cNvPicPr>
            <a:picLocks noChangeAspect="1" noChangeArrowheads="1"/>
          </p:cNvPicPr>
          <p:nvPr/>
        </p:nvPicPr>
        <p:blipFill>
          <a:blip r:embed="rId4"/>
          <a:srcRect l="6603" t="32487" r="53697" b="26114"/>
          <a:stretch>
            <a:fillRect/>
          </a:stretch>
        </p:blipFill>
        <p:spPr bwMode="auto">
          <a:xfrm>
            <a:off x="4638440" y="3508869"/>
            <a:ext cx="4038016" cy="2368403"/>
          </a:xfrm>
          <a:prstGeom prst="rect">
            <a:avLst/>
          </a:prstGeom>
          <a:noFill/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12 Rectángulo"/>
          <p:cNvSpPr/>
          <p:nvPr/>
        </p:nvSpPr>
        <p:spPr>
          <a:xfrm>
            <a:off x="571472" y="649719"/>
            <a:ext cx="807249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000" dirty="0" smtClean="0"/>
              <a:t>El volumen del canal de aforo + volumen del tanque de distribución     </a:t>
            </a:r>
            <a:r>
              <a:rPr lang="en-US" sz="2000" dirty="0" smtClean="0"/>
              <a:t>≥ </a:t>
            </a:r>
            <a:r>
              <a:rPr lang="es-ES" sz="2000" dirty="0" smtClean="0"/>
              <a:t> (50% - 100%) Volumen tanque cisterna, para que la cisterna abastezca al sistema de circulación.</a:t>
            </a:r>
          </a:p>
          <a:p>
            <a:pPr>
              <a:lnSpc>
                <a:spcPct val="150000"/>
              </a:lnSpc>
            </a:pPr>
            <a:endParaRPr lang="es-ES" sz="2000" dirty="0" smtClean="0"/>
          </a:p>
          <a:p>
            <a:pPr>
              <a:lnSpc>
                <a:spcPct val="150000"/>
              </a:lnSpc>
            </a:pPr>
            <a:r>
              <a:rPr lang="es-ES" sz="2000" dirty="0" smtClean="0"/>
              <a:t>Las </a:t>
            </a:r>
            <a:r>
              <a:rPr lang="es-ES" sz="2000" dirty="0"/>
              <a:t>dimensiones internas  </a:t>
            </a:r>
            <a:r>
              <a:rPr lang="es-ES" sz="2000" dirty="0" smtClean="0"/>
              <a:t>finales: </a:t>
            </a:r>
          </a:p>
          <a:p>
            <a:pPr>
              <a:lnSpc>
                <a:spcPct val="150000"/>
              </a:lnSpc>
            </a:pPr>
            <a:r>
              <a:rPr lang="es-ES" sz="2000" dirty="0" smtClean="0"/>
              <a:t>largo: 5m, ancho: 4m, altura: 2m</a:t>
            </a:r>
            <a:endParaRPr lang="es-ES" sz="2000" dirty="0"/>
          </a:p>
          <a:p>
            <a:endParaRPr lang="es-E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323528" y="620688"/>
            <a:ext cx="8464454" cy="1357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2" indent="-274320">
              <a:spcBef>
                <a:spcPct val="20000"/>
              </a:spcBef>
              <a:buClr>
                <a:schemeClr val="tx1"/>
              </a:buClr>
              <a:buSzPct val="76000"/>
            </a:pPr>
            <a:endParaRPr lang="es-ES" b="1" dirty="0" smtClean="0"/>
          </a:p>
          <a:p>
            <a:pPr marL="342900" indent="-274320">
              <a:spcBef>
                <a:spcPct val="20000"/>
              </a:spcBef>
              <a:buClr>
                <a:schemeClr val="tx1"/>
              </a:buClr>
              <a:buSzPct val="76000"/>
              <a:buFont typeface="Wingdings 2" pitchFamily="18" charset="2"/>
              <a:buChar char=""/>
            </a:pPr>
            <a:endParaRPr lang="es-ES" dirty="0" smtClean="0"/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14 Imagen" descr="C:\Users\Paolo\Downloads\11332568_10153288431940977_2054733093_o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" t="25975" r="14136" b="27942"/>
          <a:stretch/>
        </p:blipFill>
        <p:spPr bwMode="auto">
          <a:xfrm>
            <a:off x="555141" y="1382156"/>
            <a:ext cx="8121315" cy="5071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2 Título"/>
          <p:cNvSpPr txBox="1">
            <a:spLocks/>
          </p:cNvSpPr>
          <p:nvPr/>
        </p:nvSpPr>
        <p:spPr>
          <a:xfrm>
            <a:off x="4505242" y="-27384"/>
            <a:ext cx="3852972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SISTEMA CIRCULACION </a:t>
            </a:r>
          </a:p>
          <a:p>
            <a:r>
              <a:rPr lang="es-MX" dirty="0"/>
              <a:t>DE AGUA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Rectángulo"/>
              <p:cNvSpPr/>
              <p:nvPr/>
            </p:nvSpPr>
            <p:spPr>
              <a:xfrm>
                <a:off x="530973" y="1207996"/>
                <a:ext cx="269336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/>
                        </a:rPr>
                        <m:t>𝑃</m:t>
                      </m:r>
                      <m:r>
                        <a:rPr lang="es-EC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100∗6</m:t>
                          </m:r>
                          <m:r>
                            <a:rPr lang="es-EC" b="0" i="1" smtClean="0">
                              <a:latin typeface="Cambria Math"/>
                            </a:rPr>
                            <m:t>.98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80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b="0" i="1" smtClean="0">
                          <a:latin typeface="Cambria Math"/>
                        </a:rPr>
                        <m:t>8,7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𝐻𝑃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73" y="1207996"/>
                <a:ext cx="2693366" cy="6127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2 Marcador de contenido"/>
          <p:cNvSpPr>
            <a:spLocks noGrp="1"/>
          </p:cNvSpPr>
          <p:nvPr>
            <p:ph idx="1"/>
          </p:nvPr>
        </p:nvSpPr>
        <p:spPr>
          <a:xfrm>
            <a:off x="99906" y="548680"/>
            <a:ext cx="8072494" cy="5604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s-ES" sz="2000" b="1" dirty="0" smtClean="0"/>
              <a:t>	ELECCIÓN DEL SISTEMA DE BOMBEO</a:t>
            </a:r>
          </a:p>
          <a:p>
            <a:pPr>
              <a:buNone/>
            </a:pPr>
            <a:r>
              <a:rPr lang="es-ES" sz="2000" dirty="0" smtClean="0"/>
              <a:t> </a:t>
            </a:r>
            <a:endParaRPr lang="es-ES" sz="1800" dirty="0" smtClean="0"/>
          </a:p>
          <a:p>
            <a:pPr>
              <a:buNone/>
            </a:pPr>
            <a:endParaRPr lang="es-EC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24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41411" y="620688"/>
            <a:ext cx="8072494" cy="107157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s-ES" sz="2000" b="1" dirty="0" smtClean="0"/>
              <a:t>	SISTEMA DE BOMBEO</a:t>
            </a:r>
          </a:p>
          <a:p>
            <a:pPr algn="just">
              <a:lnSpc>
                <a:spcPct val="150000"/>
              </a:lnSpc>
              <a:buNone/>
            </a:pPr>
            <a:r>
              <a:rPr lang="es-ES" sz="2000" dirty="0" smtClean="0"/>
              <a:t>	Constará de 2  bombas sumergibles tipo Flygt 3127 de baja capacidad cada una con capacidad de 100 l/s</a:t>
            </a:r>
          </a:p>
          <a:p>
            <a:pPr>
              <a:buNone/>
            </a:pPr>
            <a:r>
              <a:rPr lang="es-ES" sz="2000" dirty="0" smtClean="0"/>
              <a:t> </a:t>
            </a:r>
          </a:p>
          <a:p>
            <a:pPr>
              <a:buNone/>
            </a:pPr>
            <a:endParaRPr lang="es-ES" sz="1800" dirty="0" smtClean="0"/>
          </a:p>
          <a:p>
            <a:pPr>
              <a:buNone/>
            </a:pPr>
            <a:endParaRPr lang="es-ES" sz="1800" dirty="0" smtClean="0"/>
          </a:p>
          <a:p>
            <a:pPr>
              <a:buNone/>
            </a:pPr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4505242" y="-27384"/>
            <a:ext cx="3852972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SISTEMA CIRCULACION </a:t>
            </a:r>
          </a:p>
          <a:p>
            <a:r>
              <a:rPr lang="es-MX" dirty="0"/>
              <a:t>DE AGUA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" name="9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74672"/>
            <a:ext cx="3929090" cy="42066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4827330" y="2420888"/>
            <a:ext cx="3963290" cy="1928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VENTAJAS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lang="es-ES" sz="2000" dirty="0" smtClean="0"/>
          </a:p>
          <a:p>
            <a:pPr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 Tecnología patentada</a:t>
            </a:r>
          </a:p>
          <a:p>
            <a:pPr>
              <a:buSzPct val="50000"/>
              <a:buFont typeface="Wingdings 2" pitchFamily="18" charset="2"/>
              <a:buChar char=""/>
            </a:pPr>
            <a:endParaRPr lang="es-ES" sz="2000" dirty="0" smtClean="0"/>
          </a:p>
          <a:p>
            <a:pPr lvl="0"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 Diseño innovador</a:t>
            </a:r>
          </a:p>
          <a:p>
            <a:pPr lvl="0">
              <a:buSzPct val="50000"/>
              <a:buFont typeface="Wingdings 2" pitchFamily="18" charset="2"/>
              <a:buChar char=""/>
            </a:pPr>
            <a:endParaRPr lang="es-ES" sz="2000" dirty="0" smtClean="0"/>
          </a:p>
          <a:p>
            <a:pPr lvl="0"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 Alta eficiencia sostenida</a:t>
            </a:r>
          </a:p>
          <a:p>
            <a:pPr lvl="0">
              <a:buSzPct val="50000"/>
              <a:buFont typeface="Wingdings 2" pitchFamily="18" charset="2"/>
              <a:buChar char=""/>
            </a:pPr>
            <a:endParaRPr lang="es-ES" sz="2000" dirty="0" smtClean="0"/>
          </a:p>
          <a:p>
            <a:pPr lvl="0"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 Capacidad de autolimpieza</a:t>
            </a:r>
          </a:p>
          <a:p>
            <a:pPr lvl="0">
              <a:buSzPct val="50000"/>
              <a:buFont typeface="Wingdings 2" pitchFamily="18" charset="2"/>
              <a:buChar char=""/>
            </a:pPr>
            <a:endParaRPr lang="es-ES" sz="2000" dirty="0" smtClean="0"/>
          </a:p>
          <a:p>
            <a:pPr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 Diseño modular</a:t>
            </a: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505242" y="-27384"/>
            <a:ext cx="3852972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SISTEMA CIRCULACION </a:t>
            </a:r>
          </a:p>
          <a:p>
            <a:r>
              <a:rPr lang="es-MX" dirty="0"/>
              <a:t>DE AGUA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307975" y="2915619"/>
            <a:ext cx="4286280" cy="3143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274320" algn="just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6000"/>
              <a:defRPr/>
            </a:pPr>
            <a:r>
              <a:rPr lang="es-ES" dirty="0" smtClean="0"/>
              <a:t>	S</a:t>
            </a:r>
            <a:r>
              <a:rPr lang="es-ES" sz="2000" dirty="0" smtClean="0"/>
              <a:t>u función de autolimpieza, en el tiempo de uso, reduce el consumo de energía.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11 Imagen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1" t="13527" r="13631" b="20593"/>
          <a:stretch/>
        </p:blipFill>
        <p:spPr bwMode="auto">
          <a:xfrm>
            <a:off x="4716016" y="2780928"/>
            <a:ext cx="3857652" cy="37147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13 Imagen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1" t="39491" r="5208" b="28191"/>
          <a:stretch/>
        </p:blipFill>
        <p:spPr bwMode="auto">
          <a:xfrm>
            <a:off x="500034" y="714356"/>
            <a:ext cx="7215238" cy="2071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505242" y="-27384"/>
            <a:ext cx="3852972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SISTEMA CIRCULACION </a:t>
            </a:r>
          </a:p>
          <a:p>
            <a:r>
              <a:rPr lang="es-MX" dirty="0"/>
              <a:t>DE AGUA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576152" y="692696"/>
            <a:ext cx="7858180" cy="2214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74320"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TANQUE </a:t>
            </a:r>
            <a:r>
              <a:rPr lang="es-ES" sz="2000" b="1" dirty="0" smtClean="0"/>
              <a:t>DE DISTRIBUCIÓN </a:t>
            </a:r>
            <a:r>
              <a:rPr lang="es-ES" sz="2000" b="1" dirty="0" smtClean="0"/>
              <a:t>PARA EL</a:t>
            </a:r>
            <a:r>
              <a:rPr lang="es-ES" sz="2000" b="1" dirty="0" smtClean="0"/>
              <a:t> </a:t>
            </a:r>
            <a:r>
              <a:rPr lang="es-ES" sz="2000" b="1" dirty="0" smtClean="0"/>
              <a:t>MODELO</a:t>
            </a:r>
            <a:endParaRPr lang="es-ES" sz="2000" b="1" dirty="0" smtClean="0">
              <a:solidFill>
                <a:schemeClr val="tx2"/>
              </a:solidFill>
            </a:endParaRPr>
          </a:p>
          <a:p>
            <a:pPr indent="-274320">
              <a:spcBef>
                <a:spcPct val="20000"/>
              </a:spcBef>
              <a:buClr>
                <a:schemeClr val="accent1"/>
              </a:buClr>
              <a:buSzPct val="76000"/>
            </a:pPr>
            <a:endParaRPr lang="es-ES" sz="300" dirty="0" smtClean="0"/>
          </a:p>
          <a:p>
            <a:pPr indent="-274320" algn="just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es-ES" sz="2000" dirty="0" smtClean="0"/>
              <a:t>El llenado del tanque se lo realizará por intermedio de dos tuberías a presión de 6”, una a cada costado.</a:t>
            </a:r>
          </a:p>
          <a:p>
            <a:pPr indent="-274320" algn="just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es-ES" sz="2000" dirty="0" smtClean="0"/>
              <a:t>Volumen asumido = 8 m</a:t>
            </a:r>
            <a:r>
              <a:rPr lang="es-ES" sz="2000" baseline="30000" dirty="0" smtClean="0"/>
              <a:t>3</a:t>
            </a:r>
            <a:endParaRPr lang="es-ES" sz="2000" dirty="0" smtClean="0"/>
          </a:p>
          <a:p>
            <a:pPr algn="just">
              <a:lnSpc>
                <a:spcPct val="150000"/>
              </a:lnSpc>
            </a:pPr>
            <a:r>
              <a:rPr lang="es-ES" sz="2000" dirty="0" smtClean="0"/>
              <a:t>Dimensiones internas finales </a:t>
            </a:r>
            <a:r>
              <a:rPr lang="es-ES" sz="2000" dirty="0"/>
              <a:t> </a:t>
            </a:r>
            <a:r>
              <a:rPr lang="es-ES" sz="2000" dirty="0" smtClean="0"/>
              <a:t>largo: 4m, </a:t>
            </a:r>
            <a:r>
              <a:rPr lang="es-ES" sz="2000" dirty="0"/>
              <a:t> </a:t>
            </a:r>
            <a:r>
              <a:rPr lang="es-ES" sz="2000" dirty="0" smtClean="0"/>
              <a:t>ancho: 2m, altura: 1m</a:t>
            </a:r>
          </a:p>
          <a:p>
            <a:endParaRPr lang="es-ES" dirty="0" smtClean="0"/>
          </a:p>
          <a:p>
            <a:endParaRPr lang="es-ES" dirty="0" smtClean="0"/>
          </a:p>
          <a:p>
            <a:pPr marL="34290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13 Imagen"/>
          <p:cNvPicPr/>
          <p:nvPr/>
        </p:nvPicPr>
        <p:blipFill>
          <a:blip r:embed="rId2"/>
          <a:srcRect l="19526" t="34985" r="33029" b="37026"/>
          <a:stretch>
            <a:fillRect/>
          </a:stretch>
        </p:blipFill>
        <p:spPr bwMode="auto">
          <a:xfrm>
            <a:off x="719028" y="3573016"/>
            <a:ext cx="75724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 Título"/>
          <p:cNvSpPr txBox="1">
            <a:spLocks/>
          </p:cNvSpPr>
          <p:nvPr/>
        </p:nvSpPr>
        <p:spPr>
          <a:xfrm>
            <a:off x="4644008" y="78824"/>
            <a:ext cx="3424344" cy="6858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INDICE</a:t>
            </a:r>
            <a:r>
              <a:rPr kumimoji="0" lang="es-MX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818846" y="692696"/>
            <a:ext cx="792961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 smtClean="0"/>
              <a:t>INTRODUCCIÓN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smtClean="0"/>
              <a:t>OBJETIVOS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UBICACIÓN 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COMPONENTES </a:t>
            </a:r>
            <a:r>
              <a:rPr lang="es-ES" dirty="0" smtClean="0"/>
              <a:t>DEL </a:t>
            </a:r>
            <a:r>
              <a:rPr lang="es-ES" dirty="0" smtClean="0"/>
              <a:t>LABORATORIO</a:t>
            </a:r>
          </a:p>
          <a:p>
            <a:pPr marL="742950" lvl="1" indent="-285750">
              <a:lnSpc>
                <a:spcPct val="150000"/>
              </a:lnSpc>
              <a:buSzPct val="50000"/>
              <a:buFont typeface="Arial" panose="020B0604020202020204" pitchFamily="34" charset="0"/>
              <a:buChar char="•"/>
            </a:pPr>
            <a:r>
              <a:rPr lang="es-ES" dirty="0"/>
              <a:t>Instrumentación para modelación hidráulica</a:t>
            </a:r>
          </a:p>
          <a:p>
            <a:pPr marL="742950" lvl="1" indent="-285750">
              <a:lnSpc>
                <a:spcPct val="150000"/>
              </a:lnSpc>
              <a:buSzPct val="50000"/>
              <a:buFont typeface="Arial" panose="020B0604020202020204" pitchFamily="34" charset="0"/>
              <a:buChar char="•"/>
            </a:pPr>
            <a:r>
              <a:rPr lang="es-ES" dirty="0"/>
              <a:t>Equipamiento Área didáctica</a:t>
            </a:r>
          </a:p>
          <a:p>
            <a:pPr marL="742950" lvl="1" indent="-285750">
              <a:lnSpc>
                <a:spcPct val="150000"/>
              </a:lnSpc>
              <a:buSzPct val="50000"/>
              <a:buFont typeface="Arial" panose="020B0604020202020204" pitchFamily="34" charset="0"/>
              <a:buChar char="•"/>
            </a:pPr>
            <a:r>
              <a:rPr lang="es-ES" dirty="0"/>
              <a:t>Taller de carpintería</a:t>
            </a:r>
          </a:p>
          <a:p>
            <a:pPr marL="742950" lvl="1" indent="-285750">
              <a:lnSpc>
                <a:spcPct val="150000"/>
              </a:lnSpc>
              <a:buSzPct val="50000"/>
              <a:buFont typeface="Arial" panose="020B0604020202020204" pitchFamily="34" charset="0"/>
              <a:buChar char="•"/>
            </a:pPr>
            <a:r>
              <a:rPr lang="es-ES" dirty="0"/>
              <a:t>Sistema de almacenamiento y circulación de agua</a:t>
            </a:r>
          </a:p>
          <a:p>
            <a:pPr marL="742950" lvl="1" indent="-285750">
              <a:lnSpc>
                <a:spcPct val="150000"/>
              </a:lnSpc>
              <a:buSzPct val="50000"/>
              <a:buFont typeface="Arial" panose="020B0604020202020204" pitchFamily="34" charset="0"/>
              <a:buChar char="•"/>
            </a:pPr>
            <a:r>
              <a:rPr lang="es-ES" dirty="0"/>
              <a:t>Sistema de bombeo</a:t>
            </a:r>
          </a:p>
          <a:p>
            <a:pPr marL="742950" lvl="1" indent="-285750">
              <a:lnSpc>
                <a:spcPct val="150000"/>
              </a:lnSpc>
              <a:buSzPct val="50000"/>
              <a:buFont typeface="Arial" panose="020B0604020202020204" pitchFamily="34" charset="0"/>
              <a:buChar char="•"/>
            </a:pPr>
            <a:r>
              <a:rPr lang="es-ES" dirty="0"/>
              <a:t>Obra </a:t>
            </a:r>
            <a:r>
              <a:rPr lang="es-ES" dirty="0" smtClean="0"/>
              <a:t>civil - Instalaciones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ANALISIS DE PRECIOS </a:t>
            </a:r>
            <a:r>
              <a:rPr lang="es-ES" dirty="0" smtClean="0"/>
              <a:t>UNITARIOS 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smtClean="0"/>
              <a:t>CONCLUSIONES 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RECOMENDACIONES</a:t>
            </a:r>
          </a:p>
          <a:p>
            <a:pPr>
              <a:lnSpc>
                <a:spcPct val="150000"/>
              </a:lnSpc>
            </a:pP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80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505242" y="-27384"/>
            <a:ext cx="3852972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SISTEMA CIRCULACION </a:t>
            </a:r>
          </a:p>
          <a:p>
            <a:r>
              <a:rPr lang="es-MX" dirty="0"/>
              <a:t>DE AGUA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535261" y="620688"/>
            <a:ext cx="8072494" cy="1857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74320"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CANAL DE AFORO </a:t>
            </a:r>
          </a:p>
          <a:p>
            <a:pPr marL="342900" indent="-274320">
              <a:spcBef>
                <a:spcPct val="20000"/>
              </a:spcBef>
              <a:buClr>
                <a:schemeClr val="accent1"/>
              </a:buClr>
              <a:buSzPct val="76000"/>
            </a:pPr>
            <a:endParaRPr lang="es-ES" sz="500" b="1" dirty="0" smtClean="0">
              <a:solidFill>
                <a:schemeClr val="tx2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s-ES" sz="2000" dirty="0" smtClean="0"/>
              <a:t>Donde va a circular sometida a la presión atmosférica y movida por la pendiente del propio canal. </a:t>
            </a:r>
          </a:p>
          <a:p>
            <a:pPr algn="just">
              <a:lnSpc>
                <a:spcPct val="150000"/>
              </a:lnSpc>
            </a:pPr>
            <a:r>
              <a:rPr lang="es-ES" sz="2000" dirty="0" smtClean="0"/>
              <a:t>Dimensiones:</a:t>
            </a:r>
          </a:p>
          <a:p>
            <a:pPr algn="just">
              <a:lnSpc>
                <a:spcPct val="150000"/>
              </a:lnSpc>
            </a:pPr>
            <a:r>
              <a:rPr lang="es-ES" sz="2000" dirty="0"/>
              <a:t>A</a:t>
            </a:r>
            <a:r>
              <a:rPr lang="es-ES" sz="2000" dirty="0" smtClean="0"/>
              <a:t>ncho 1.30m, tramos largos variables y alturas variables entre 0.9 -1.2 m</a:t>
            </a:r>
          </a:p>
          <a:p>
            <a:pPr marL="34290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38281" t="33125" r="34766" b="32187"/>
          <a:stretch>
            <a:fillRect/>
          </a:stretch>
        </p:blipFill>
        <p:spPr bwMode="auto">
          <a:xfrm>
            <a:off x="2483768" y="3429000"/>
            <a:ext cx="3819799" cy="307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505242" y="-27384"/>
            <a:ext cx="3852972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SISTEMA CIRCULACION </a:t>
            </a:r>
          </a:p>
          <a:p>
            <a:r>
              <a:rPr lang="es-MX" dirty="0"/>
              <a:t>DE AGUA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500034" y="548680"/>
            <a:ext cx="8072494" cy="3000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TRAMPA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ARENA</a:t>
            </a:r>
          </a:p>
          <a:p>
            <a:pPr>
              <a:lnSpc>
                <a:spcPct val="150000"/>
              </a:lnSpc>
            </a:pPr>
            <a:r>
              <a:rPr lang="es-ES" sz="2000" dirty="0" smtClean="0"/>
              <a:t>La acumulación de material exigirá más potencia y reducirá la eficiencia de las bombas.</a:t>
            </a:r>
          </a:p>
          <a:p>
            <a:pPr>
              <a:lnSpc>
                <a:spcPct val="150000"/>
              </a:lnSpc>
            </a:pPr>
            <a:r>
              <a:rPr lang="es-ES" sz="2000" dirty="0" smtClean="0"/>
              <a:t>Descarga: por intermedio de una válvula hacia  la caja de revisión mas cercana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 l="32422" t="21875" r="35351" b="29375"/>
          <a:stretch>
            <a:fillRect/>
          </a:stretch>
        </p:blipFill>
        <p:spPr bwMode="auto">
          <a:xfrm>
            <a:off x="725339" y="3643314"/>
            <a:ext cx="241790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 l="20117" t="18124" r="28906" b="27500"/>
          <a:stretch>
            <a:fillRect/>
          </a:stretch>
        </p:blipFill>
        <p:spPr bwMode="auto">
          <a:xfrm>
            <a:off x="3500430" y="2928934"/>
            <a:ext cx="514353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2 Título"/>
          <p:cNvSpPr txBox="1">
            <a:spLocks/>
          </p:cNvSpPr>
          <p:nvPr/>
        </p:nvSpPr>
        <p:spPr>
          <a:xfrm>
            <a:off x="4500562" y="-27384"/>
            <a:ext cx="3852972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/>
              <a:t>INSTALACIONES </a:t>
            </a:r>
            <a:endParaRPr lang="es-ES" dirty="0"/>
          </a:p>
          <a:p>
            <a:r>
              <a:rPr lang="es-ES" dirty="0"/>
              <a:t>BÁSICAS</a:t>
            </a:r>
            <a:endParaRPr lang="es-ES" dirty="0"/>
          </a:p>
        </p:txBody>
      </p:sp>
      <p:pic>
        <p:nvPicPr>
          <p:cNvPr id="1026" name="Picture 2" descr="C:\Users\Paolo\Downloads\11426564_10153289647285977_128572360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t="21044" r="15373" b="29524"/>
          <a:stretch/>
        </p:blipFill>
        <p:spPr bwMode="auto">
          <a:xfrm>
            <a:off x="646450" y="1772816"/>
            <a:ext cx="788599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57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620688"/>
            <a:ext cx="8208912" cy="105789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s-ES" sz="2000" dirty="0" smtClean="0"/>
              <a:t>	Carga admisible del terreno de </a:t>
            </a:r>
            <a:r>
              <a:rPr lang="es-ES" sz="2000" b="1" dirty="0" smtClean="0"/>
              <a:t>σa=22 T/m2.</a:t>
            </a:r>
            <a:endParaRPr lang="es-ES" sz="2000" dirty="0" smtClean="0"/>
          </a:p>
          <a:p>
            <a:pPr algn="just">
              <a:buNone/>
            </a:pPr>
            <a:r>
              <a:rPr lang="es-ES" sz="2000" dirty="0" smtClean="0"/>
              <a:t>	El numero de golpes que se obtiene del ensayo SPT es N=22 por lo tanto el perfil de suelo correspondiente es el </a:t>
            </a:r>
            <a:r>
              <a:rPr lang="es-ES" sz="2000" b="1" dirty="0" smtClean="0"/>
              <a:t>Tipo D.</a:t>
            </a:r>
            <a:endParaRPr lang="es-ES" sz="2000" dirty="0" smtClean="0"/>
          </a:p>
          <a:p>
            <a:pPr>
              <a:buNone/>
            </a:pPr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4719556" y="-99392"/>
            <a:ext cx="34243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ENSAYO SPT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9" name="8 Imagen"/>
          <p:cNvPicPr/>
          <p:nvPr/>
        </p:nvPicPr>
        <p:blipFill rotWithShape="1">
          <a:blip r:embed="rId2"/>
          <a:srcRect l="30423" t="32936" r="23396" b="20312"/>
          <a:stretch/>
        </p:blipFill>
        <p:spPr bwMode="auto">
          <a:xfrm>
            <a:off x="571472" y="1844824"/>
            <a:ext cx="8072494" cy="46434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719556" y="-99392"/>
            <a:ext cx="34243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ENSAYO SPT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26" name="Picture 2" descr="C:\RESPALDO C TOSHIBA 2015\Documents\TESIS_DISEÑO LABORATORIO MODELACION HIDRAULICA\ENSAYO SPT\20150205_140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412776"/>
            <a:ext cx="8156430" cy="458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3666" y="709796"/>
            <a:ext cx="8634798" cy="214314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s-ES" sz="2000" dirty="0" smtClean="0"/>
              <a:t>	Siguiendo la Norma Ecuatoriana de la Construcción  2015 se obtuvieron las siguientes cargas que posteriormente fueron ingresadas al programa SAP 2000</a:t>
            </a:r>
          </a:p>
          <a:p>
            <a:pPr algn="just">
              <a:buNone/>
            </a:pPr>
            <a:r>
              <a:rPr lang="es-ES" sz="2000" dirty="0" smtClean="0"/>
              <a:t>	Obra Civil: 320 m2</a:t>
            </a:r>
          </a:p>
          <a:p>
            <a:pPr algn="just">
              <a:buNone/>
            </a:pPr>
            <a:r>
              <a:rPr lang="es-ES" sz="2000" dirty="0" smtClean="0"/>
              <a:t>	Largo: 20,00 m de longitud, ancho:16,00 m, altura de 7.70 m</a:t>
            </a:r>
          </a:p>
          <a:p>
            <a:pPr>
              <a:buNone/>
            </a:pPr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4719556" y="-99392"/>
            <a:ext cx="34243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NAVE INDUSTRIAL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138329"/>
              </p:ext>
            </p:extLst>
          </p:nvPr>
        </p:nvGraphicFramePr>
        <p:xfrm>
          <a:off x="611560" y="3356992"/>
          <a:ext cx="3286148" cy="1417320"/>
        </p:xfrm>
        <a:graphic>
          <a:graphicData uri="http://schemas.openxmlformats.org/drawingml/2006/table">
            <a:tbl>
              <a:tblPr/>
              <a:tblGrid>
                <a:gridCol w="659338"/>
                <a:gridCol w="1626678"/>
                <a:gridCol w="1000132"/>
              </a:tblGrid>
              <a:tr h="16192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CARGAS CUBIERTA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619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MUERTA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22.00 kg/m²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VIVA (CUBIERTA)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70.00 kg/m²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BARLOBENTO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3.93 kg/m²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SOTAVENTO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10.72 kg/m²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GRANIZO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CARGA MINIMA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50.00 kg/m²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SOBRECARGA ALERO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100.00 kg/m²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SISMICA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70.53 kg/m²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597794"/>
              </p:ext>
            </p:extLst>
          </p:nvPr>
        </p:nvGraphicFramePr>
        <p:xfrm>
          <a:off x="1115616" y="5157192"/>
          <a:ext cx="2311401" cy="531495"/>
        </p:xfrm>
        <a:graphic>
          <a:graphicData uri="http://schemas.openxmlformats.org/drawingml/2006/table">
            <a:tbl>
              <a:tblPr/>
              <a:tblGrid>
                <a:gridCol w="1143008"/>
                <a:gridCol w="1168393"/>
              </a:tblGrid>
              <a:tr h="1619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CARGAS CONTRAPISO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MUERTA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602.72 kg/m²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VIVA (FABRICA)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600.00 kg/m²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 descr="C:\Users\dell\Downloads\11287428_10204360193991365_1544393549_o.jpg"/>
          <p:cNvPicPr>
            <a:picLocks noChangeAspect="1" noChangeArrowheads="1"/>
          </p:cNvPicPr>
          <p:nvPr/>
        </p:nvPicPr>
        <p:blipFill>
          <a:blip r:embed="rId2"/>
          <a:srcRect l="25781" t="20819" r="21875" b="8313"/>
          <a:stretch>
            <a:fillRect/>
          </a:stretch>
        </p:blipFill>
        <p:spPr bwMode="auto">
          <a:xfrm>
            <a:off x="3923928" y="2861456"/>
            <a:ext cx="4718746" cy="35918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857232"/>
            <a:ext cx="8072494" cy="41152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s-ES" sz="1800" dirty="0" smtClean="0"/>
              <a:t>	</a:t>
            </a:r>
            <a:r>
              <a:rPr lang="es-ES" sz="2000" dirty="0"/>
              <a:t>D</a:t>
            </a:r>
            <a:r>
              <a:rPr lang="es-ES" sz="2000" dirty="0" smtClean="0"/>
              <a:t>imensiones finales del pórtico</a:t>
            </a: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4719556" y="-99392"/>
            <a:ext cx="34243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NAVE INDUSTRIAL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9570" t="22812" r="14258" b="23750"/>
          <a:stretch>
            <a:fillRect/>
          </a:stretch>
        </p:blipFill>
        <p:spPr bwMode="auto">
          <a:xfrm>
            <a:off x="497527" y="1988840"/>
            <a:ext cx="8146439" cy="451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4348" y="714356"/>
            <a:ext cx="7358114" cy="22860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" sz="2000" b="1" dirty="0" smtClean="0"/>
              <a:t>	MEZZANINE</a:t>
            </a:r>
          </a:p>
          <a:p>
            <a:pPr>
              <a:lnSpc>
                <a:spcPct val="150000"/>
              </a:lnSpc>
              <a:buNone/>
            </a:pPr>
            <a:r>
              <a:rPr lang="es-ES" sz="2000" dirty="0" smtClean="0"/>
              <a:t>	Viguetas de IPE 180  y vigas IPE 200  y como columna un tubo de 100x100x5 mm</a:t>
            </a:r>
          </a:p>
          <a:p>
            <a:pPr>
              <a:lnSpc>
                <a:spcPct val="150000"/>
              </a:lnSpc>
              <a:buNone/>
            </a:pPr>
            <a:endParaRPr lang="es-ES" sz="1800" dirty="0" smtClean="0"/>
          </a:p>
          <a:p>
            <a:pPr>
              <a:buNone/>
            </a:pPr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4719556" y="-99392"/>
            <a:ext cx="34243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NAVE INDUSTRIAL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8" name="7 Imagen"/>
          <p:cNvPicPr/>
          <p:nvPr/>
        </p:nvPicPr>
        <p:blipFill>
          <a:blip r:embed="rId2"/>
          <a:srcRect l="32664" t="30955" r="21658" b="44315"/>
          <a:stretch>
            <a:fillRect/>
          </a:stretch>
        </p:blipFill>
        <p:spPr bwMode="auto">
          <a:xfrm>
            <a:off x="1071538" y="3356992"/>
            <a:ext cx="707236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253165"/>
              </p:ext>
            </p:extLst>
          </p:nvPr>
        </p:nvGraphicFramePr>
        <p:xfrm>
          <a:off x="3393273" y="2255143"/>
          <a:ext cx="2428892" cy="885825"/>
        </p:xfrm>
        <a:graphic>
          <a:graphicData uri="http://schemas.openxmlformats.org/drawingml/2006/table">
            <a:tbl>
              <a:tblPr/>
              <a:tblGrid>
                <a:gridCol w="763192"/>
                <a:gridCol w="451254"/>
                <a:gridCol w="1214446"/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CARGAS MEZZANINE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MUERTA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216.50 kg/m²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VIVA (OFICINA)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240.00 kg/m²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VIVA REDUCIDA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120.00 kg/m²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SISMICA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1686.80 kg/m²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4719556" y="-99392"/>
            <a:ext cx="34243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NAVE INDUSTRIAL</a:t>
            </a:r>
            <a:endParaRPr lang="es-EC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6367" t="19143" r="29000" b="20312"/>
          <a:stretch>
            <a:fillRect/>
          </a:stretch>
        </p:blipFill>
        <p:spPr bwMode="auto">
          <a:xfrm>
            <a:off x="1142975" y="714356"/>
            <a:ext cx="6786611" cy="575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4719556" y="-27384"/>
            <a:ext cx="34243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NAVE INDUSTRIAL</a:t>
            </a:r>
            <a:endParaRPr lang="es-EC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1679" t="18750" r="35547" b="21250"/>
          <a:stretch>
            <a:fillRect/>
          </a:stretch>
        </p:blipFill>
        <p:spPr bwMode="auto">
          <a:xfrm>
            <a:off x="1357290" y="676190"/>
            <a:ext cx="6643734" cy="58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44008" y="-99392"/>
            <a:ext cx="3424344" cy="685880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>
                <a:solidFill>
                  <a:srgbClr val="FFFF00"/>
                </a:solidFill>
              </a:rPr>
              <a:t>INTRODUCCIÓN</a:t>
            </a:r>
            <a:endParaRPr lang="es-EC" sz="2800" b="1" dirty="0">
              <a:solidFill>
                <a:srgbClr val="FFFF00"/>
              </a:solidFill>
            </a:endParaRPr>
          </a:p>
        </p:txBody>
      </p:sp>
      <p:sp>
        <p:nvSpPr>
          <p:cNvPr id="4" name="AutoShape 2" descr="data:image/jpeg;base64,/9j/4AAQSkZJRgABAQAAAQABAAD/2wCEAAkGBxQSEhMUEBQVEhQQFRUQFRAUDxAPEA8UFRQXFhYUFBQYHCggGBolHBQUITEhJSkrLi4uFx8zODUsNygtLisBCgoKDg0OGxAQFy8fHiUuLCwsKywtLy0wLCwsLCwsLCwsLCwsLCwsLCwsLCwsLCwsLCwsLCwsLCwsLCwrLCwsOP/AABEIAOEA4QMBIgACEQEDEQH/xAAbAAEAAwEBAQEAAAAAAAAAAAAAAwQFAgEGB//EAEIQAAIBAgMDCAcGBQMEAwAAAAECAAMRBBIhBQYxEyIyQVFhcbMzNIGCg5GxFCNCUnKhB2LB0fBzwuFDU6KyFRYk/8QAGgEAAwEBAQEAAAAAAAAAAAAAAAIDAQQFBv/EACoRAAIBBAEDBAIBBQAAAAAAAAABAgMRITESBEOBMjNBUSJCExRxkbHh/9oADAMBAAIRAxEAPwD9xiIgAiIgBib5+p1fh+akrZ6nJAaItgOJZj/aWd8/U6vw/NSUsRU5iDuB/aRfueCvb8neCqWcD2TVnz9JtQZvoY89iROxF4nqyZoCXkgsBOc0r4vEZRpxOgmoCctEr4KqWXXUjSWDMYHhnkTy8APZ5PbxADgzwiezyAHJEjdZLOGEAKlZZe3cH3A/1K/n1JTrCXd3vQD/AFK3n1I8DGaUREoKIiIAIiIAIiIAIiIAYm+nqdb3PNSZ9ZrhO5B9Job6ep1vc81JlE8O5R9JLueCvb8nSibWHN1XwExRNbZ7cwd2keoTiWhPRPFgmSQwMyMbVzMewaTSxNXKpP8Al5ikysEKzS2Y2h8ZemfsvgfGX7xJLIx5Fp7PIoHs5M9vBEAFpzadQYAcEThpIROTACrU65c2D6Ef6lbznlaoJa2D6H4lbznjwMZoRESgoiIgAiIgAiIgAiIgBib5+p1fh+akyKRuB4D6TX3z9Tq/D81Ji4bor4CTXueCnb8lhRNPZnAiZwl7Zranwjz0IjRtODPS05zSIxn7UfgL95mdeWMVUuxPsEr2l4qyEZpbLOh8ZelLZa80+MvWk5bHAnN51aeRWB6J7mkOIqW0HEznB9cTnmwyji5ZiIjii05adXnDTAIqqyfYg+6+JW855BUk+xPRfErec8eBjL8REoKIiIAIiIAIiIAIiIAYm+nqdb3PNSYeFPNXwm5vp6nW9zzUmFQbRfASa9zwU7fkuCWtntzvESiDJsI/PHjKvRNG0TKuOxK06buxsEBJPYOsycmYu82H5ai9G+XlUZL2va4teRSuOzKwe1Gqc40Xp0yM4qu1JQy9RKXzLca6ydNpUsucVEy8M2dcvC9r3/aY2IoYivQNJqaqyhDm5UNRrFGU5LDUBgLG40v1yNtjVKlXlWpqitWpOaJZWuKVNwXYDQscyC3YglxD7DAbTpCmrGogWobKS62c6aKb6nWeJvHRcnknWpkqclUIdF5Ii92OYgkacBcnqnz9DYVVVBpKBVFaq9NxUQU1pO6kq9NhzlNiebqDLi7Dq8pYqgAxn2rPmHPpkG/N43F+uRksjXN3Zu26GIUNRqq4a9rHnHLx0Os9r7YooFLVaYFTRL1FGc8Obc6+yfO4LZGIojDlaaFsOa1MryoUOlQkq4NjaxyjL8uyVdk7IrYdqZKU6v3CUW+9AaiUZiShK6qc3d0YknZDRyzVxG30WmKlSyl3NMIatHWzlSxa+WwAuesC81KW1KKMEeqiuxChGqKGJPAAX7J8nQ2FWpc4U6dYlK9LI1QAU89Z3UglTzSGAYcdBLOH3UqLh6yc1nejh6SVD0i1IWJJOq2YEjXvkqcU2Um3Y+2Bns8E9lSR5OTO5yYAQ1JPsT0XxK3nPIagk2xPRfErec8eBjL8REoKIiIAIiIAIiIAIiIAYm+nqdX4fmpMOgvNXwH0m3vr6lW9zzEmNh25o8BJ9zwU7fk6ktI6jxE8tOlEqTNgTF2ucwe3HKVFuJNjNs9G/deYG0g3J1Cl8+U5bcb9Vv2k4LJrM7Yez2pU+eec4UlQCFQhLEAEnXQkm88w3L/aDmzcnd73CciEsvJ5CBmzXve/f3StQWty1P0nJc7pZs1/uulbW3pLX74xL4koFpq2dKtR2Y80NTSo5RA3A5hkHtlbmH09HDty1FwOYtKqpPUCzJYftLL02+0KfwCkwvYaOXX28AZ89tOhiszNSz5MqgBSbjm3OgOgv2a6CSrhcQC1QlygdL0ecWenzc3NY9XO7zeRkMjSxCuMUHBfk2olQARyYfMOI7bSF6bcupHQFNgTp0syka8eE+edcXylwKmUAc3+W4Nhra44W4y+pq8qzOtU07k01W4Oa/41ve1tBfTjOapll4YRercp9oTp8nlFsmTLnuc3K31tbLa3fJd5ziORAwgblNecuU2sjFbhuILZR/lpl4ajiOTtWzkisjk02Jc02IZ1W1jYHSw6rSSimJViW5U2yFQCWOQVSSDY5c+S19L3vHpoWbPrFnU5RrgHUX1sRY/KdGOTAnJntp4YARVDJ9iH7r4lbznkDiWNi+i+JW8548DGXoiJQUREQAREQAREQAREQAxN9PU63ueakx8OOavhNjfT1Ot8PzUmNhOivgJNe54KdvyWVWdZYWd3liZcrVPuh32Exto1CtKoy8VRmB7CFNvpNbGCyJ3TMxlLOjqDbOpXwuIqNZ+dbq7z1GQ1q+L5Q06NWu+GFDLbIpJ+8HhNfdkY3EpSxVXECmlX7wYVaQK8nqApc9Z0nW7+6+IoIKFWvSqYcI9Jqa0MtRldTccpx65NsLd3F4VkpU8UjYVGNqT0b1QhJOQP2cJphXwm82JOxsTiDU++o1Xpo9l0CugAtw6zIt9N68TTGHGGqBTTwq4zEXAvUBCc23aefNCv/D6tarQTFBMDXqmu9Hkr1gSwYqtT8pIneI3EpVa2IqYjLVFVFpUV5w+zoi5R16n+0jKUVspGLZT29tStWr4Gnhq5oLi0dy6qrnRQw0Mz8TvbicGuNpVyterhhTalVy8mH5Vgq514XHH2S+u5WIRcHyWJRamCFRFdqRcMrnQZSeIEuUNxUaliVxVRq9XGW5SsQEy5SCgRRoACJG8VspaRnvj8bgKmDq18R9pp4utTw9WmUCck1Xg1Mjs1+Uyam9uLFSqaeKL11xhw9PAGmpSrTz26XVYfSfWbN3KrPUw7Y7FfaKWDYPSpCkKZZltkaq34iLD957X/AIeZqFamKoWrUxf22nXCG9I5r5e06X+crG1icss+4WdXngBtrx6+y8GYYe3kT1QJFWr9Q+ciQXIkpVM2RRQ+WWXk+xPRfErec8hYSfYvoviVvOedECTL0REoKIiIAIiIAIiIAIiIAYe+vqVb4fmpMbC6KvgJs77epVvc81JkhLZe9Qf2En3PBXt+ScNOlNyPESESXCC7DsGsqSRb2geaPH+kz80u4s3QHvmdeZHRp3mkmHN2HiJXljArdvDWa9AjTxNWw8ZTzSDaeLyBmOuWwt7Z5Tq5gCOBFxPOnNSlY7IQajcnvOwZ87tXeRKGIw9BhdsQSL3sEA4E+J0m/RNyIcXgG1k0kNgJKDKVPFoXZAyl0ALIGBZA18pI6r2PjLU6bWOa50TKlet1DhPa9XqEryNSp9FYQvsWk2GXWQy7QSwiU1dmzdlYVTYSbYvovfrec8iqSbY3ovfrec87YnO9F6IiOKIiIAIiIAIiIAIiIAYe+3qVb4fmpM59adM/ygTR319SrfD81JQwovQHatj+0l3PBXt+SCWcJoGPYPrIbSwgtSP8xtKywTR63oh/nXKJl7/o/wCdsxdqUSy3UkMmotJTm4Qckr2HpxU5qLdrlu8pbJ2oaVRqdXok6MeK9Yv3ayrs/atyFq6dWfq77zveqgMyuvBgFJGoJHD9vpPP6nqVOmqlN62j0aHTcZunUW9M0Num9F/Ff/YGUtgYq6lD+HUeHZK2Dxpem1JuNuae3rt+0oYKtkqKe+x8DoROF1r1YzXydkaFqUoM+H/iPtE//Ilhf/8AOKdvEAOfrP1vE7YShhnxLdFKYf8AUT0R7SQJ+Gb5OWxuJJ/7hH7AfQTa3s3gL4DBYcHVqa1anEXynKg/8SZ9N/EpKB4PK17n0n8HcY9fF4+tUN2qCmzHvapVIA7gNB4T9L2ttVKCFqhsBp3nuA7Z+Y/wcqLRoYusxsMyLfuRWb/fO8ZjXx2JVfwlgFX8q31bxtecnWVVGXFHf0HRutecvStn6RhqwdVYXswDAHQ6i8lvIhzQBwAHytI8NjEqFgjBihs1jex75yCuO7aLtFLkfOX5Xwi6X7ZYnTBWRzTeSOp/eS7E9F8St5zyGof6ybYnoviVvOeWgSlovxESgoiIgAiIgAiIgAiIgBh76+pVvh+akpbHN1y9q/SXd9vUq3ueakz9jm2TvFpL9/BT9PIKyziBZEHtnlWnz7d8bTqqpAJAsOs2lG0tipXwjKx+IrUlutmpnQi2qnxlShtVT0uafmJ9Bh3RqbC6m99LjXSfK7S2YVuyar2dY/4nl15VqTc6cuS+j0unjRqrhUjxf2RbUwVvvE1QmxtrY/2kOExFxyTnmNwPWh6iO6c4bFMnDVT0l4hh4SatSpsLjmZuB4r4HrBnkSmpSco4+0etGPCKjPP0yA0mpuCeo3BHA9skxtMZg68C2o7G/wCZPVBCguLqeaw7T1MD4ThmVWGuZHAB7Rb+ohFf4Bu+fk/MN8qRqYguou1So1Egdbqco9pUrG+dMXw3JjRaPJCw6Rp1HS/t1mpRKjF4xav/AEGbGU7jiUFre3Op9k52HhBUw+GxFXnDDtXGU656hcMgPcLk+yfYfyKnTUn8HzUaUqtTjHbZboYZsNhaVEnWpevVXsZrAIfAD5z6Dc6mqF8RVIVaYyAn8x1Nu+31mbVwxqPzjZaarnfibkZiB2sSeE521XGYU6Yy06Qtlve7fiYnrN7ieHUm3NyZ9dSoJUVQj5f+y/tveKpiDkpXVCbAAnO57+zwn2e6+yuQpKv4m5znv7PZPld18ClMfaMQQoHQDHj/ADW+k0MXvwFuKCZj1O2g8QOM2DSzI5OqpSqL+Hp4/itv/p9+vCdWmLuxia9SlnxIALm6qFy2XvmxO9O6ufPVIOEnFnNWT7F9F8St5zyF5Nsb0XxK3nPKQJSL0REoKIiIAIiIAIiIAIiIAYW+/qVb3PNSZeANlU9gE1N+PUq3ueYkysGeavgPpJr3PBTt+TadL1FPUReZ+1MOtUsGHDh2jwM08O91B7BaZGIrHMQo11OvACFlJWkroxScXdGHiNhVBdqXPA6gbMP7zOGJqIekVI6jf6GfY4NKxzZXVeHGmW/3Suuy6hGc1KZ46GgDf23nj1+is707o9Wj1uLVLM+bbGB+kFB/NlFj421ECoF6SaHiVa4bv7JuVdkMeFQDtHJr+3Cdtsaotvvge409PrOVUKuXY6v6mmsIyKNIKLhs1N9CCDb224GSLheaRoACGszCzKdOaer2zXpbNYEZX8Vy3BlipsvLrmF+AJQFrdhY8dZaFCW2iM+pSwmfmu1aTo+Lq1KebI6YU1VKuGw1RgxzW61sB4SPBbDy06VBNRSd+UqE6ZjlJPy09k/QKmwmzBmqKyl+UKciFY2p5bZgddddbyH/AOvC6882DM7gD0jFMtz39c9PqKjlFQOfopQpzc3v4PkaVRq9R2UBUoXdQSAuc8Gc+IJ9kiw1OlSvUb722mY3CO/5VHE95M+oxW6ecKq1OTRdSip0je9yb6nvnbbno3SckKLIlrIo8AbnXW84+Mj1l1tH7wfBV6r1nubszaBRqO4KO6fabsbrJTIqYormFitMstl727TNBd1DlAoulE8C60eefeLXAlJ/4fM3SxJPihP+6UhRlHPG7Mr9fSqx4KfBf2yfaUKit0WBt2EH6SUTD3b2D9jVwamfOb9HLb9zNKrWJ4aD95187LOz5+pTjztF3X2SVqoH7yzsNr0vfrec8ynmnsH0I/XW8541Gbk2TqRSRoxEToJCIiACIiACIiACIiAGDvz6jX8E8xJj4Xor4D6TY369Rr+CeYkyqS2Cj+UfSIvX4H/TyaeGb7tu6/0lOX8MOZb83+f0lAiNEVl3ZzamTYlrAAdnCVtnnU+H9Z07XMhXdsFaaTMenUxmgyU2a/Szaa5iNOOhyj5z3G1MbmNlpkAKQbqARoW6+POOnA24zTfDioCh0DgrccRcSlW3eDsRyrqvEooVKfVwXq4cPHjJRzGw73c8T7XlzBaYYFuZdTmSyWYHWxuX+XfIhiMW5HMp34EZhlBvpwN/Hs6ryWpsBcro1Wq4cAEswuACDZT1aj9z3W5wm7SgkirVXiTZwoJbrNo11oXOz2tUxZJDBVCrplKksesi/DTt01kXKYrqVLA6ZiuYjtuDbt/wSbG7GWqgR3eym+YMM17EX1GmhI9siO74N/vq2trfeaLY30HsEm2r5Hs0jgVMWoN0R9NBoLELw0PWQRp2jj1SJ9sPBaV78Lnhx437l+fdr0mwBYDlapIuAc5uLhRx46ZdPGbGy9nCgpGYtc3u1ieAH9P3M2KTMbsTYIPkXlLB7c4DgD3an6z2rXtw4zitXvoJWmzqLSMhB/J0xvxnMQZF5LHLTS2B6Efrrec8zWmlsH0I/XW8550dPtkKujRiInWQEREAEREAEREAEREAMDfv1Cv4L5iyoVvSpsPygH5S5v16jX8F8xZU2UwKBTwIFpN+sovQWXbKtPxEr4kWY/P5yXHcVHYIxQuFPaIyYpLgkspPbIpbTSw7pVnJWldlqZLhOlLLnKCes/vIcIOM4rPmPdMvxia1ykRtU6z851RxqFSFdWPWA6sR42mXtxUamVdM+bQArdS3HW0+BTZ+HZqlXALUwjgmmTTYlKjA8XU/hvrpEi1d5yEpJYP0n7bTzZc65vy51zfKWaYzcJ+UbH2Dh6JU4umK2JrsfvWeqRe9x1i2k/VNlNTWkvJAhSLgG9z36zUot7DnfRoUlA065ziX6hPKXDMZXZrmUlK0TIq7yckTmdXnJkCons8WSU6d4JXCWDynSvNDYvovfq+c8hy2Em2P6P36vnPO2lHic05XL0REsTEREAEREAEREAEREAMHfr1Gv4J5izP2evQ8B9Job9eo1/BPMWcYAKyoRxCi/wApNv8APwUXoPMcDm9kloLmVb/hM7xaXF+z6TjCg5TMb/G5lrs6VrsfbIkW+kko8fnJaKZRczlS5FngOLLaVJZxDXUd8rWhU3g2BXx1LMjfy2PtE+D3Xxlk5MJTbWoSzlhYhz1z9IagWQj83XxsJ+fbf3dfCq9egx5xLGiqs1yxv1cOMlG9OpyttGSgqq43sQ7axgdsMMqqy11sVYsCNbifoOBp6Ko4AD2T4Pd3d5q/JYmuzEqSVpFSoQ3tex4mfomDTKtzb/OE2N5Vb/BtlCPFElduqQQTeI0ndglY8tE9M8Aijo9Rby9Tp2E5o0reMlnRCNiEpN6I3kux/R+/V855C7Dtkuxz9179XznloPJNovRESooiIgAiIgAiIgAiIgBgb9+oYjwXzFnmzaGVVI61Gnsnu/nqGI/SvmLItjvdRc3so/pJS9RRegspVIYhuBvJwoFlkVGuGNjxHXOqvSBiSdkEcsjpdL5z2u19JKFAPjKbPr7ZFrirFVl3J8QdFnFKlfwkrLc9wkgqDh2RlDOTOWDirUtoJVbvnj1NTOC8lJtspFJEtJbmS4h+qeUSFFz1yuXjaVhNs7vOhPEF5OqgcTBRubdHCITJ0pAf3nQcWvIK1a+gjtKCyJdyZ1Ur9nzkbMTOLxmknJsqopBpf2H6Ifrrec8z2aaGwvQj9dbznlun2yVU0IiJ1kBERABERABERABERADA379QxH6V8xZV2N0R+kf0iIj9RRegnwnS9hk9Xq8YiTqaCOz1uqUj0oiSqfBWltlyRLxbwiI8hYlaePETmLImxHRkERHntCQ0XafCR4jqiJVekn+xMeHsleeRI1vgtDYnQiIgzPDNPYHoR+ut5zxE6On2yFXRoxETrICIiACIiA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" name="AutoShape 4" descr="data:image/jpeg;base64,/9j/4AAQSkZJRgABAQAAAQABAAD/2wCEAAkGBxQSEhMUEBQVEhQQFRUQFRAUDxAPEA8UFRQXFhYUFBQYHCggGBolHBQUITEhJSkrLi4uFx8zODUsNygtLisBCgoKDg0OGxAQFy8fHiUuLCwsKywtLy0wLCwsLCwsLCwsLCwsLCwsLCwsLCwsLCwsLCwsLCwsLCwsLCwrLCwsOP/AABEIAOEA4QMBIgACEQEDEQH/xAAbAAEAAwEBAQEAAAAAAAAAAAAAAwQFAgEGB//EAEIQAAIBAgMDCAcGBQMEAwAAAAECAAMRBBIhBQYxEyIyQVFhcbMzNIGCg5GxFCNCUnKhB2LB0fBzwuFDU6KyFRYk/8QAGgEAAwEBAQEAAAAAAAAAAAAAAAIDAQQFBv/EACoRAAIBBAEDBAIBBQAAAAAAAAABAgMRITESBEOBMjNBUSJCExRxkbHh/9oADAMBAAIRAxEAPwD9xiIgAiIgBib5+p1fh+akrZ6nJAaItgOJZj/aWd8/U6vw/NSUsRU5iDuB/aRfueCvb8neCqWcD2TVnz9JtQZvoY89iROxF4nqyZoCXkgsBOc0r4vEZRpxOgmoCctEr4KqWXXUjSWDMYHhnkTy8APZ5PbxADgzwiezyAHJEjdZLOGEAKlZZe3cH3A/1K/n1JTrCXd3vQD/AFK3n1I8DGaUREoKIiIAIiIAIiIAIiIAYm+nqdb3PNSZ9ZrhO5B9Job6ep1vc81JlE8O5R9JLueCvb8nSibWHN1XwExRNbZ7cwd2keoTiWhPRPFgmSQwMyMbVzMewaTSxNXKpP8Al5ikysEKzS2Y2h8ZemfsvgfGX7xJLIx5Fp7PIoHs5M9vBEAFpzadQYAcEThpIROTACrU65c2D6Ef6lbznlaoJa2D6H4lbznjwMZoRESgoiIgAiIgAiIgAiIgBib5+p1fh+akyKRuB4D6TX3z9Tq/D81Ji4bor4CTXueCnb8lhRNPZnAiZwl7Zranwjz0IjRtODPS05zSIxn7UfgL95mdeWMVUuxPsEr2l4qyEZpbLOh8ZelLZa80+MvWk5bHAnN51aeRWB6J7mkOIqW0HEznB9cTnmwyji5ZiIjii05adXnDTAIqqyfYg+6+JW855BUk+xPRfErec8eBjL8REoKIiIAIiIAIiIAIiIAYm+nqdb3PNSYeFPNXwm5vp6nW9zzUmFQbRfASa9zwU7fkuCWtntzvESiDJsI/PHjKvRNG0TKuOxK06buxsEBJPYOsycmYu82H5ai9G+XlUZL2va4teRSuOzKwe1Gqc40Xp0yM4qu1JQy9RKXzLca6ydNpUsucVEy8M2dcvC9r3/aY2IoYivQNJqaqyhDm5UNRrFGU5LDUBgLG40v1yNtjVKlXlWpqitWpOaJZWuKVNwXYDQscyC3YglxD7DAbTpCmrGogWobKS62c6aKb6nWeJvHRcnknWpkqclUIdF5Ii92OYgkacBcnqnz9DYVVVBpKBVFaq9NxUQU1pO6kq9NhzlNiebqDLi7Dq8pYqgAxn2rPmHPpkG/N43F+uRksjXN3Zu26GIUNRqq4a9rHnHLx0Os9r7YooFLVaYFTRL1FGc8Obc6+yfO4LZGIojDlaaFsOa1MryoUOlQkq4NjaxyjL8uyVdk7IrYdqZKU6v3CUW+9AaiUZiShK6qc3d0YknZDRyzVxG30WmKlSyl3NMIatHWzlSxa+WwAuesC81KW1KKMEeqiuxChGqKGJPAAX7J8nQ2FWpc4U6dYlK9LI1QAU89Z3UglTzSGAYcdBLOH3UqLh6yc1nejh6SVD0i1IWJJOq2YEjXvkqcU2Um3Y+2Bns8E9lSR5OTO5yYAQ1JPsT0XxK3nPIagk2xPRfErec8eBjL8REoKIiIAIiIAIiIAIiIAYm+nqdX4fmpMOgvNXwH0m3vr6lW9zzEmNh25o8BJ9zwU7fk6ktI6jxE8tOlEqTNgTF2ucwe3HKVFuJNjNs9G/deYG0g3J1Cl8+U5bcb9Vv2k4LJrM7Yez2pU+eec4UlQCFQhLEAEnXQkm88w3L/aDmzcnd73CciEsvJ5CBmzXve/f3StQWty1P0nJc7pZs1/uulbW3pLX74xL4koFpq2dKtR2Y80NTSo5RA3A5hkHtlbmH09HDty1FwOYtKqpPUCzJYftLL02+0KfwCkwvYaOXX28AZ89tOhiszNSz5MqgBSbjm3OgOgv2a6CSrhcQC1QlygdL0ecWenzc3NY9XO7zeRkMjSxCuMUHBfk2olQARyYfMOI7bSF6bcupHQFNgTp0syka8eE+edcXylwKmUAc3+W4Nhra44W4y+pq8qzOtU07k01W4Oa/41ve1tBfTjOapll4YRercp9oTp8nlFsmTLnuc3K31tbLa3fJd5ziORAwgblNecuU2sjFbhuILZR/lpl4ajiOTtWzkisjk02Jc02IZ1W1jYHSw6rSSimJViW5U2yFQCWOQVSSDY5c+S19L3vHpoWbPrFnU5RrgHUX1sRY/KdGOTAnJntp4YARVDJ9iH7r4lbznkDiWNi+i+JW8548DGXoiJQUREQAREQAREQAREQAxN9PU63ueakx8OOavhNjfT1Ot8PzUmNhOivgJNe54KdvyWVWdZYWd3liZcrVPuh32Exto1CtKoy8VRmB7CFNvpNbGCyJ3TMxlLOjqDbOpXwuIqNZ+dbq7z1GQ1q+L5Q06NWu+GFDLbIpJ+8HhNfdkY3EpSxVXECmlX7wYVaQK8nqApc9Z0nW7+6+IoIKFWvSqYcI9Jqa0MtRldTccpx65NsLd3F4VkpU8UjYVGNqT0b1QhJOQP2cJphXwm82JOxsTiDU++o1Xpo9l0CugAtw6zIt9N68TTGHGGqBTTwq4zEXAvUBCc23aefNCv/D6tarQTFBMDXqmu9Hkr1gSwYqtT8pIneI3EpVa2IqYjLVFVFpUV5w+zoi5R16n+0jKUVspGLZT29tStWr4Gnhq5oLi0dy6qrnRQw0Mz8TvbicGuNpVyterhhTalVy8mH5Vgq514XHH2S+u5WIRcHyWJRamCFRFdqRcMrnQZSeIEuUNxUaliVxVRq9XGW5SsQEy5SCgRRoACJG8VspaRnvj8bgKmDq18R9pp4utTw9WmUCck1Xg1Mjs1+Uyam9uLFSqaeKL11xhw9PAGmpSrTz26XVYfSfWbN3KrPUw7Y7FfaKWDYPSpCkKZZltkaq34iLD957X/AIeZqFamKoWrUxf22nXCG9I5r5e06X+crG1icss+4WdXngBtrx6+y8GYYe3kT1QJFWr9Q+ciQXIkpVM2RRQ+WWXk+xPRfErec8hYSfYvoviVvOedECTL0REoKIiIAIiIAIiIAIiIAYe+vqVb4fmpMbC6KvgJs77epVvc81JkhLZe9Qf2En3PBXt+ScNOlNyPESESXCC7DsGsqSRb2geaPH+kz80u4s3QHvmdeZHRp3mkmHN2HiJXljArdvDWa9AjTxNWw8ZTzSDaeLyBmOuWwt7Z5Tq5gCOBFxPOnNSlY7IQajcnvOwZ87tXeRKGIw9BhdsQSL3sEA4E+J0m/RNyIcXgG1k0kNgJKDKVPFoXZAyl0ALIGBZA18pI6r2PjLU6bWOa50TKlet1DhPa9XqEryNSp9FYQvsWk2GXWQy7QSwiU1dmzdlYVTYSbYvovfrec8iqSbY3ovfrec87YnO9F6IiOKIiIAIiIAIiIAIiIAYe+3qVb4fmpM59adM/ygTR319SrfD81JQwovQHatj+0l3PBXt+SCWcJoGPYPrIbSwgtSP8xtKywTR63oh/nXKJl7/o/wCdsxdqUSy3UkMmotJTm4Qckr2HpxU5qLdrlu8pbJ2oaVRqdXok6MeK9Yv3ayrs/atyFq6dWfq77zveqgMyuvBgFJGoJHD9vpPP6nqVOmqlN62j0aHTcZunUW9M0Num9F/Ff/YGUtgYq6lD+HUeHZK2Dxpem1JuNuae3rt+0oYKtkqKe+x8DoROF1r1YzXydkaFqUoM+H/iPtE//Ilhf/8AOKdvEAOfrP1vE7YShhnxLdFKYf8AUT0R7SQJ+Gb5OWxuJJ/7hH7AfQTa3s3gL4DBYcHVqa1anEXynKg/8SZ9N/EpKB4PK17n0n8HcY9fF4+tUN2qCmzHvapVIA7gNB4T9L2ttVKCFqhsBp3nuA7Z+Y/wcqLRoYusxsMyLfuRWb/fO8ZjXx2JVfwlgFX8q31bxtecnWVVGXFHf0HRutecvStn6RhqwdVYXswDAHQ6i8lvIhzQBwAHytI8NjEqFgjBihs1jex75yCuO7aLtFLkfOX5Xwi6X7ZYnTBWRzTeSOp/eS7E9F8St5zyGof6ybYnoviVvOeWgSlovxESgoiIgAiIgAiIgAiIgBh76+pVvh+akpbHN1y9q/SXd9vUq3ueakz9jm2TvFpL9/BT9PIKyziBZEHtnlWnz7d8bTqqpAJAsOs2lG0tipXwjKx+IrUlutmpnQi2qnxlShtVT0uafmJ9Bh3RqbC6m99LjXSfK7S2YVuyar2dY/4nl15VqTc6cuS+j0unjRqrhUjxf2RbUwVvvE1QmxtrY/2kOExFxyTnmNwPWh6iO6c4bFMnDVT0l4hh4SatSpsLjmZuB4r4HrBnkSmpSco4+0etGPCKjPP0yA0mpuCeo3BHA9skxtMZg68C2o7G/wCZPVBCguLqeaw7T1MD4ThmVWGuZHAB7Rb+ohFf4Bu+fk/MN8qRqYguou1So1Egdbqco9pUrG+dMXw3JjRaPJCw6Rp1HS/t1mpRKjF4xav/AEGbGU7jiUFre3Op9k52HhBUw+GxFXnDDtXGU656hcMgPcLk+yfYfyKnTUn8HzUaUqtTjHbZboYZsNhaVEnWpevVXsZrAIfAD5z6Dc6mqF8RVIVaYyAn8x1Nu+31mbVwxqPzjZaarnfibkZiB2sSeE521XGYU6Yy06Qtlve7fiYnrN7ieHUm3NyZ9dSoJUVQj5f+y/tveKpiDkpXVCbAAnO57+zwn2e6+yuQpKv4m5znv7PZPld18ClMfaMQQoHQDHj/ADW+k0MXvwFuKCZj1O2g8QOM2DSzI5OqpSqL+Hp4/itv/p9+vCdWmLuxia9SlnxIALm6qFy2XvmxO9O6ufPVIOEnFnNWT7F9F8St5zyF5Nsb0XxK3nPKQJSL0REoKIiIAIiIAIiIAIiIAYW+/qVb3PNSZeANlU9gE1N+PUq3ueYkysGeavgPpJr3PBTt+TadL1FPUReZ+1MOtUsGHDh2jwM08O91B7BaZGIrHMQo11OvACFlJWkroxScXdGHiNhVBdqXPA6gbMP7zOGJqIekVI6jf6GfY4NKxzZXVeHGmW/3Suuy6hGc1KZ46GgDf23nj1+is707o9Wj1uLVLM+bbGB+kFB/NlFj421ECoF6SaHiVa4bv7JuVdkMeFQDtHJr+3Cdtsaotvvge409PrOVUKuXY6v6mmsIyKNIKLhs1N9CCDb224GSLheaRoACGszCzKdOaer2zXpbNYEZX8Vy3BlipsvLrmF+AJQFrdhY8dZaFCW2iM+pSwmfmu1aTo+Lq1KebI6YU1VKuGw1RgxzW61sB4SPBbDy06VBNRSd+UqE6ZjlJPy09k/QKmwmzBmqKyl+UKciFY2p5bZgddddbyH/AOvC6882DM7gD0jFMtz39c9PqKjlFQOfopQpzc3v4PkaVRq9R2UBUoXdQSAuc8Gc+IJ9kiw1OlSvUb722mY3CO/5VHE95M+oxW6ecKq1OTRdSip0je9yb6nvnbbno3SckKLIlrIo8AbnXW84+Mj1l1tH7wfBV6r1nubszaBRqO4KO6fabsbrJTIqYormFitMstl727TNBd1DlAoulE8C60eefeLXAlJ/4fM3SxJPihP+6UhRlHPG7Mr9fSqx4KfBf2yfaUKit0WBt2EH6SUTD3b2D9jVwamfOb9HLb9zNKrWJ4aD95187LOz5+pTjztF3X2SVqoH7yzsNr0vfrec8ynmnsH0I/XW8541Gbk2TqRSRoxEToJCIiACIiACIiACIiAGDvz6jX8E8xJj4Xor4D6TY369Rr+CeYkyqS2Cj+UfSIvX4H/TyaeGb7tu6/0lOX8MOZb83+f0lAiNEVl3ZzamTYlrAAdnCVtnnU+H9Z07XMhXdsFaaTMenUxmgyU2a/Szaa5iNOOhyj5z3G1MbmNlpkAKQbqARoW6+POOnA24zTfDioCh0DgrccRcSlW3eDsRyrqvEooVKfVwXq4cPHjJRzGw73c8T7XlzBaYYFuZdTmSyWYHWxuX+XfIhiMW5HMp34EZhlBvpwN/Hs6ryWpsBcro1Wq4cAEswuACDZT1aj9z3W5wm7SgkirVXiTZwoJbrNo11oXOz2tUxZJDBVCrplKksesi/DTt01kXKYrqVLA6ZiuYjtuDbt/wSbG7GWqgR3eym+YMM17EX1GmhI9siO74N/vq2trfeaLY30HsEm2r5Hs0jgVMWoN0R9NBoLELw0PWQRp2jj1SJ9sPBaV78Lnhx437l+fdr0mwBYDlapIuAc5uLhRx46ZdPGbGy9nCgpGYtc3u1ieAH9P3M2KTMbsTYIPkXlLB7c4DgD3an6z2rXtw4zitXvoJWmzqLSMhB/J0xvxnMQZF5LHLTS2B6Efrrec8zWmlsH0I/XW8550dPtkKujRiInWQEREAEREAEREAEREAMDfv1Cv4L5iyoVvSpsPygH5S5v16jX8F8xZU2UwKBTwIFpN+sovQWXbKtPxEr4kWY/P5yXHcVHYIxQuFPaIyYpLgkspPbIpbTSw7pVnJWldlqZLhOlLLnKCes/vIcIOM4rPmPdMvxia1ykRtU6z851RxqFSFdWPWA6sR42mXtxUamVdM+bQArdS3HW0+BTZ+HZqlXALUwjgmmTTYlKjA8XU/hvrpEi1d5yEpJYP0n7bTzZc65vy51zfKWaYzcJ+UbH2Dh6JU4umK2JrsfvWeqRe9x1i2k/VNlNTWkvJAhSLgG9z36zUot7DnfRoUlA065ziX6hPKXDMZXZrmUlK0TIq7yckTmdXnJkCons8WSU6d4JXCWDynSvNDYvovfq+c8hy2Em2P6P36vnPO2lHic05XL0REsTEREAEREAEREAEREAMHfr1Gv4J5izP2evQ8B9Job9eo1/BPMWcYAKyoRxCi/wApNv8APwUXoPMcDm9kloLmVb/hM7xaXF+z6TjCg5TMb/G5lrs6VrsfbIkW+kko8fnJaKZRczlS5FngOLLaVJZxDXUd8rWhU3g2BXx1LMjfy2PtE+D3Xxlk5MJTbWoSzlhYhz1z9IagWQj83XxsJ+fbf3dfCq9egx5xLGiqs1yxv1cOMlG9OpyttGSgqq43sQ7axgdsMMqqy11sVYsCNbifoOBp6Ko4AD2T4Pd3d5q/JYmuzEqSVpFSoQ3tex4mfomDTKtzb/OE2N5Vb/BtlCPFElduqQQTeI0ndglY8tE9M8Aijo9Rby9Tp2E5o0reMlnRCNiEpN6I3kux/R+/V855C7Dtkuxz9179XznloPJNovRESooiIgAiIgAiIgAiIgBgb9+oYjwXzFnmzaGVVI61Gnsnu/nqGI/SvmLItjvdRc3so/pJS9RRegspVIYhuBvJwoFlkVGuGNjxHXOqvSBiSdkEcsjpdL5z2u19JKFAPjKbPr7ZFrirFVl3J8QdFnFKlfwkrLc9wkgqDh2RlDOTOWDirUtoJVbvnj1NTOC8lJtspFJEtJbmS4h+qeUSFFz1yuXjaVhNs7vOhPEF5OqgcTBRubdHCITJ0pAf3nQcWvIK1a+gjtKCyJdyZ1Ur9nzkbMTOLxmknJsqopBpf2H6Ifrrec8z2aaGwvQj9dbznlun2yVU0IiJ1kBERABERABERABERADA379QxH6V8xZV2N0R+kf0iIj9RRegnwnS9hk9Xq8YiTqaCOz1uqUj0oiSqfBWltlyRLxbwiI8hYlaePETmLImxHRkERHntCQ0XafCR4jqiJVekn+xMeHsleeRI1vgtDYnQiIgzPDNPYHoR+ut5zxE6On2yFXRoxETrICIiACIiA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6" name="25 Rectángulo"/>
          <p:cNvSpPr/>
          <p:nvPr/>
        </p:nvSpPr>
        <p:spPr>
          <a:xfrm>
            <a:off x="714348" y="1124744"/>
            <a:ext cx="771530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000" dirty="0" smtClean="0"/>
              <a:t>Debido al </a:t>
            </a:r>
            <a:r>
              <a:rPr lang="es-ES" sz="2000" dirty="0" smtClean="0"/>
              <a:t>cambio </a:t>
            </a:r>
            <a:r>
              <a:rPr lang="es-ES" sz="2000" dirty="0" smtClean="0"/>
              <a:t>de la Matriz Productiva Ecuatoriana, las Universidades deberían contar con espacio y tecnología para modelar proyectos hídricos. </a:t>
            </a:r>
          </a:p>
          <a:p>
            <a:pPr algn="just">
              <a:lnSpc>
                <a:spcPct val="150000"/>
              </a:lnSpc>
            </a:pPr>
            <a:endParaRPr lang="es-ES" sz="2000" dirty="0" smtClean="0"/>
          </a:p>
          <a:p>
            <a:pPr algn="just">
              <a:lnSpc>
                <a:spcPct val="150000"/>
              </a:lnSpc>
            </a:pPr>
            <a:r>
              <a:rPr lang="es-ES" sz="2000" dirty="0" smtClean="0"/>
              <a:t>El presente proyecto </a:t>
            </a:r>
            <a:r>
              <a:rPr lang="es-ES" sz="2000" dirty="0" smtClean="0"/>
              <a:t>es una solución que permite mejorar </a:t>
            </a:r>
            <a:r>
              <a:rPr lang="es-ES" sz="2000" dirty="0" smtClean="0"/>
              <a:t>la infraestructura de la Universidad de las Fuerzas Armadas – </a:t>
            </a:r>
            <a:r>
              <a:rPr lang="es-ES" sz="2000" dirty="0" smtClean="0"/>
              <a:t>ESPE en el </a:t>
            </a:r>
            <a:r>
              <a:rPr lang="es-EC" sz="2000" dirty="0"/>
              <a:t>á</a:t>
            </a:r>
            <a:r>
              <a:rPr lang="es-EC" sz="2000" dirty="0" smtClean="0"/>
              <a:t>rea de modelación hidráulica</a:t>
            </a:r>
            <a:endParaRPr lang="es-ES" sz="2000" dirty="0" smtClean="0"/>
          </a:p>
          <a:p>
            <a:pPr>
              <a:lnSpc>
                <a:spcPct val="150000"/>
              </a:lnSpc>
            </a:pPr>
            <a:endParaRPr lang="es-ES" sz="2000" dirty="0" smtClean="0"/>
          </a:p>
          <a:p>
            <a:pPr algn="just">
              <a:lnSpc>
                <a:spcPct val="150000"/>
              </a:lnSpc>
            </a:pPr>
            <a:r>
              <a:rPr lang="es-ES" sz="2000" dirty="0" smtClean="0"/>
              <a:t>El proyecto también contempla espacios adecuados </a:t>
            </a:r>
            <a:r>
              <a:rPr lang="es-ES" sz="2000" dirty="0" smtClean="0"/>
              <a:t>para las </a:t>
            </a:r>
            <a:r>
              <a:rPr lang="es-ES" sz="2000" dirty="0" smtClean="0"/>
              <a:t>instalaciones de los equipos </a:t>
            </a:r>
            <a:r>
              <a:rPr lang="es-ES" sz="2000" dirty="0" smtClean="0"/>
              <a:t>hidráulicos </a:t>
            </a:r>
            <a:r>
              <a:rPr lang="es-ES" sz="2000" dirty="0" smtClean="0"/>
              <a:t>del área </a:t>
            </a:r>
            <a:r>
              <a:rPr lang="es-ES" sz="2000" dirty="0" smtClean="0"/>
              <a:t>didáctica.  </a:t>
            </a:r>
          </a:p>
          <a:p>
            <a:endParaRPr lang="es-ES" sz="2000" dirty="0" smtClean="0"/>
          </a:p>
        </p:txBody>
      </p:sp>
    </p:spTree>
    <p:extLst>
      <p:ext uri="{BB962C8B-B14F-4D97-AF65-F5344CB8AC3E}">
        <p14:creationId xmlns:p14="http://schemas.microsoft.com/office/powerpoint/2010/main" val="197322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505242" y="-99392"/>
            <a:ext cx="3852972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CIMENTACION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 l="7617" t="35625" r="29687" b="24062"/>
          <a:stretch>
            <a:fillRect/>
          </a:stretch>
        </p:blipFill>
        <p:spPr bwMode="auto">
          <a:xfrm>
            <a:off x="1285852" y="1643050"/>
            <a:ext cx="5357850" cy="215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2 Marcador de contenido"/>
          <p:cNvSpPr txBox="1">
            <a:spLocks/>
          </p:cNvSpPr>
          <p:nvPr/>
        </p:nvSpPr>
        <p:spPr>
          <a:xfrm>
            <a:off x="500034" y="548680"/>
            <a:ext cx="8072494" cy="928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S" sz="2000" dirty="0" smtClean="0"/>
              <a:t>Dimensiones finales para la zapata aislada:1.5x1.5x0.4 m con una profundidad de desplante de 1.8 m</a:t>
            </a:r>
          </a:p>
          <a:p>
            <a:pPr marL="342900" marR="0" lvl="0" indent="-27432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 l="9961" t="36562" r="60742" b="38125"/>
          <a:stretch>
            <a:fillRect/>
          </a:stretch>
        </p:blipFill>
        <p:spPr bwMode="auto">
          <a:xfrm>
            <a:off x="500034" y="4259109"/>
            <a:ext cx="3500462" cy="189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Rectángulo"/>
          <p:cNvSpPr/>
          <p:nvPr/>
        </p:nvSpPr>
        <p:spPr>
          <a:xfrm>
            <a:off x="3929058" y="3786190"/>
            <a:ext cx="1643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342900">
              <a:buSzPct val="76000"/>
            </a:pPr>
            <a:r>
              <a:rPr lang="es-ES" dirty="0" smtClean="0"/>
              <a:t>Plinto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715008" y="6000768"/>
            <a:ext cx="2857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342900">
              <a:buSzPct val="76000"/>
            </a:pPr>
            <a:r>
              <a:rPr lang="es-ES" dirty="0" smtClean="0"/>
              <a:t>Cadena de Amarre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2000232" y="6072206"/>
            <a:ext cx="1643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342900">
              <a:buSzPct val="76000"/>
            </a:pPr>
            <a:r>
              <a:rPr lang="es-ES" dirty="0" smtClean="0"/>
              <a:t>Pedestal</a:t>
            </a: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/>
          <a:srcRect l="12305" t="23437" r="37890" b="31562"/>
          <a:stretch>
            <a:fillRect/>
          </a:stretch>
        </p:blipFill>
        <p:spPr bwMode="auto">
          <a:xfrm>
            <a:off x="5286380" y="4143380"/>
            <a:ext cx="3214710" cy="181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559510"/>
            <a:ext cx="8072494" cy="13573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s-ES" sz="2000" b="1" dirty="0" smtClean="0"/>
              <a:t>DISTRIBUCION DE AGUA POTABLE</a:t>
            </a:r>
          </a:p>
          <a:p>
            <a:pPr>
              <a:lnSpc>
                <a:spcPct val="150000"/>
              </a:lnSpc>
              <a:buNone/>
            </a:pPr>
            <a:r>
              <a:rPr lang="es-ES" sz="2000" dirty="0" smtClean="0"/>
              <a:t>Instalaciones 1/2 ¨ y 3/4 ¨ </a:t>
            </a:r>
          </a:p>
          <a:p>
            <a:pPr>
              <a:lnSpc>
                <a:spcPct val="150000"/>
              </a:lnSpc>
              <a:buNone/>
            </a:pPr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4719556" y="-27384"/>
            <a:ext cx="34243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INSTALACIONES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467544" y="1556792"/>
            <a:ext cx="8072494" cy="1643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274320" algn="just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es-EC" sz="2000" b="1" dirty="0" smtClean="0">
                <a:solidFill>
                  <a:schemeClr val="tx2"/>
                </a:solidFill>
              </a:rPr>
              <a:t>DESAGÜE</a:t>
            </a:r>
            <a:r>
              <a:rPr lang="es-ES" sz="2000" b="1" dirty="0" smtClean="0">
                <a:solidFill>
                  <a:schemeClr val="tx2"/>
                </a:solidFill>
              </a:rPr>
              <a:t> PLUVIAL</a:t>
            </a:r>
          </a:p>
          <a:p>
            <a:pPr marL="342900" lvl="0" indent="-274320" algn="just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es-ES" sz="2000" dirty="0" smtClean="0">
                <a:solidFill>
                  <a:schemeClr val="tx2"/>
                </a:solidFill>
              </a:rPr>
              <a:t>Bajantes (2 por lado ) 4 ¨  </a:t>
            </a: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Canaletas (</a:t>
            </a:r>
            <a:r>
              <a:rPr kumimoji="0" lang="es-ES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pendiente 1%) </a:t>
            </a:r>
            <a:r>
              <a:rPr lang="es-ES" sz="2000" dirty="0" smtClean="0">
                <a:solidFill>
                  <a:schemeClr val="tx2"/>
                </a:solidFill>
              </a:rPr>
              <a:t> 170x150x117</a:t>
            </a:r>
          </a:p>
          <a:p>
            <a:pPr marL="342900" lvl="0" indent="-274320" algn="just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es-ES" sz="2000" dirty="0" smtClean="0">
                <a:solidFill>
                  <a:schemeClr val="tx2"/>
                </a:solidFill>
              </a:rPr>
              <a:t>Colector ( pendiente 1%)  6 ¨ </a:t>
            </a: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467544" y="3686443"/>
            <a:ext cx="8072494" cy="1357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es-EC" sz="2000" b="1" dirty="0" smtClean="0">
                <a:solidFill>
                  <a:schemeClr val="tx2"/>
                </a:solidFill>
              </a:rPr>
              <a:t>DESAGÜE</a:t>
            </a:r>
            <a:r>
              <a:rPr lang="es-ES" sz="2000" b="1" dirty="0" smtClean="0">
                <a:solidFill>
                  <a:schemeClr val="tx2"/>
                </a:solidFill>
              </a:rPr>
              <a:t> DE AGUAS RESIDUALES</a:t>
            </a:r>
          </a:p>
          <a:p>
            <a:pPr marL="342900" lvl="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es-ES" sz="2000" dirty="0" smtClean="0">
                <a:solidFill>
                  <a:schemeClr val="tx2"/>
                </a:solidFill>
              </a:rPr>
              <a:t>Ramales( pendiente 1%)  4¨ </a:t>
            </a:r>
          </a:p>
          <a:p>
            <a:pPr marL="342900" lvl="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es-ES" sz="2000" dirty="0" smtClean="0">
                <a:solidFill>
                  <a:schemeClr val="tx2"/>
                </a:solidFill>
              </a:rPr>
              <a:t>Bajante de aguas residuales  4¨ </a:t>
            </a:r>
          </a:p>
          <a:p>
            <a:pPr marL="34290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es-ES" sz="2000" dirty="0" smtClean="0">
                <a:solidFill>
                  <a:schemeClr val="tx2"/>
                </a:solidFill>
              </a:rPr>
              <a:t>Colectores Horizontales de aguas residuales  4¨ 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611560" y="5240030"/>
            <a:ext cx="8072494" cy="781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6000"/>
            </a:pPr>
            <a:endParaRPr lang="es-ES" sz="2000" dirty="0" smtClean="0">
              <a:solidFill>
                <a:schemeClr val="tx2"/>
              </a:solidFill>
            </a:endParaRPr>
          </a:p>
          <a:p>
            <a:pPr marL="34290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es-ES" sz="2000" b="1" dirty="0" smtClean="0">
                <a:solidFill>
                  <a:schemeClr val="tx2"/>
                </a:solidFill>
              </a:rPr>
              <a:t>CAJAS DE REVISION (2): </a:t>
            </a:r>
            <a:r>
              <a:rPr lang="es-ES" sz="2000" dirty="0" smtClean="0">
                <a:solidFill>
                  <a:schemeClr val="tx2"/>
                </a:solidFill>
              </a:rPr>
              <a:t>50x50 </a:t>
            </a:r>
            <a:r>
              <a:rPr lang="es-ES" sz="2000" dirty="0">
                <a:solidFill>
                  <a:schemeClr val="tx2"/>
                </a:solidFill>
              </a:rPr>
              <a:t>cm</a:t>
            </a:r>
          </a:p>
          <a:p>
            <a:pPr marL="342900" lvl="0" indent="-274320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es-ES" sz="2000" b="1" dirty="0" smtClean="0">
                <a:solidFill>
                  <a:schemeClr val="tx2"/>
                </a:solidFill>
              </a:rPr>
              <a:t> </a:t>
            </a:r>
            <a:r>
              <a:rPr lang="es-ES" dirty="0" smtClean="0">
                <a:solidFill>
                  <a:schemeClr val="tx2"/>
                </a:solidFill>
              </a:rPr>
              <a:t> 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309" y="1196752"/>
            <a:ext cx="8072494" cy="47149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s-ES" sz="2000" b="1" dirty="0" smtClean="0"/>
              <a:t>INSTALACION DE VENTILACION</a:t>
            </a:r>
          </a:p>
          <a:p>
            <a:pPr>
              <a:lnSpc>
                <a:spcPct val="150000"/>
              </a:lnSpc>
              <a:buNone/>
            </a:pPr>
            <a:r>
              <a:rPr lang="es-ES" sz="2000" dirty="0" smtClean="0"/>
              <a:t>Dimensión  50 mm o 2 ¨ </a:t>
            </a:r>
          </a:p>
          <a:p>
            <a:pPr>
              <a:lnSpc>
                <a:spcPct val="150000"/>
              </a:lnSpc>
              <a:buNone/>
            </a:pPr>
            <a:r>
              <a:rPr lang="es-ES" sz="2000" b="1" dirty="0" smtClean="0"/>
              <a:t>INSTALACION ELECTRICA</a:t>
            </a:r>
          </a:p>
          <a:p>
            <a:pPr>
              <a:lnSpc>
                <a:spcPct val="150000"/>
              </a:lnSpc>
              <a:buNone/>
            </a:pPr>
            <a:r>
              <a:rPr lang="es-ES" sz="2000" dirty="0"/>
              <a:t>Potencia  19.3 KW</a:t>
            </a:r>
          </a:p>
          <a:p>
            <a:pPr>
              <a:lnSpc>
                <a:spcPct val="150000"/>
              </a:lnSpc>
              <a:buNone/>
            </a:pPr>
            <a:r>
              <a:rPr lang="es-ES" sz="2000" dirty="0" smtClean="0"/>
              <a:t>Bajo voltaje 220 V</a:t>
            </a:r>
          </a:p>
          <a:p>
            <a:pPr>
              <a:lnSpc>
                <a:spcPct val="150000"/>
              </a:lnSpc>
              <a:buNone/>
            </a:pPr>
            <a:r>
              <a:rPr lang="es-ES" sz="2000" dirty="0" smtClean="0"/>
              <a:t>Diámetro </a:t>
            </a:r>
            <a:r>
              <a:rPr lang="es-ES" sz="2000" dirty="0"/>
              <a:t>para las instalaciones 1/2 ¨</a:t>
            </a:r>
          </a:p>
          <a:p>
            <a:pPr>
              <a:lnSpc>
                <a:spcPct val="150000"/>
              </a:lnSpc>
              <a:buNone/>
            </a:pPr>
            <a:r>
              <a:rPr lang="es-ES" sz="2000" dirty="0" smtClean="0"/>
              <a:t>Pozo de revisión  60x60x80</a:t>
            </a:r>
          </a:p>
          <a:p>
            <a:pPr>
              <a:buNone/>
            </a:pPr>
            <a:endParaRPr lang="es-ES" sz="1800" dirty="0" smtClean="0"/>
          </a:p>
          <a:p>
            <a:pPr>
              <a:buNone/>
            </a:pPr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4719556" y="-99392"/>
            <a:ext cx="34243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INSTALACIONES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505242" y="-27384"/>
            <a:ext cx="3852972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ANALISIS DE PRECIOS UNITARIOS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531954" y="993838"/>
            <a:ext cx="8072494" cy="1643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S" dirty="0" smtClean="0"/>
              <a:t>Los precios unitarios son basados en los precios de la Cámara de Construcción de Quito</a:t>
            </a:r>
            <a:r>
              <a:rPr lang="es-ES" dirty="0"/>
              <a:t>.</a:t>
            </a: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176370"/>
              </p:ext>
            </p:extLst>
          </p:nvPr>
        </p:nvGraphicFramePr>
        <p:xfrm>
          <a:off x="2463749" y="2420888"/>
          <a:ext cx="4208904" cy="1717170"/>
        </p:xfrm>
        <a:graphic>
          <a:graphicData uri="http://schemas.openxmlformats.org/drawingml/2006/table">
            <a:tbl>
              <a:tblPr firstRow="1" firstCol="1" bandRow="1"/>
              <a:tblGrid>
                <a:gridCol w="3072086"/>
                <a:gridCol w="1136818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222222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DESCRIPCIÓN</a:t>
                      </a:r>
                      <a:endParaRPr lang="en-US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INVERSIÓN</a:t>
                      </a:r>
                      <a:endParaRPr lang="en-US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OBRA CIVIL</a:t>
                      </a:r>
                      <a:endParaRPr lang="en-US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129360,73</a:t>
                      </a:r>
                      <a:endParaRPr lang="en-US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SISTEMA DE ALMACENAMIENTO, CIRCULACIÓN Y BOMBEO</a:t>
                      </a:r>
                      <a:endParaRPr lang="en-US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21244,54</a:t>
                      </a:r>
                      <a:endParaRPr lang="en-US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INSTRUMENTACIÓN HIDRÁULICA</a:t>
                      </a:r>
                      <a:endParaRPr lang="en-US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127427,68</a:t>
                      </a:r>
                      <a:endParaRPr lang="en-US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ÁREA DIDÁCTICA</a:t>
                      </a:r>
                      <a:endParaRPr lang="en-US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78027,68</a:t>
                      </a:r>
                      <a:endParaRPr lang="en-US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TALLER CARPINTERÍA</a:t>
                      </a:r>
                      <a:endParaRPr lang="en-US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27250</a:t>
                      </a:r>
                      <a:endParaRPr lang="en-US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2309542" y="5046641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VALOR </a:t>
            </a:r>
            <a:r>
              <a:rPr lang="es-EC" b="1" dirty="0" smtClean="0"/>
              <a:t>TOTAL DE INVERSIÓN: </a:t>
            </a:r>
            <a:r>
              <a:rPr lang="es-EC" b="1" dirty="0" smtClean="0"/>
              <a:t>383310,63 </a:t>
            </a:r>
            <a:r>
              <a:rPr lang="es-EC" b="1" dirty="0"/>
              <a:t>USD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505242" y="-99392"/>
            <a:ext cx="3852972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CONCLUSIONES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899592" y="1146974"/>
            <a:ext cx="7416824" cy="2642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r>
              <a:rPr lang="es-ES" dirty="0" smtClean="0"/>
              <a:t> </a:t>
            </a:r>
            <a:r>
              <a:rPr lang="es-ES" sz="2000" dirty="0" smtClean="0"/>
              <a:t>Estructuralmente se diseñó considerando todas las cargas posibles, tales como: muerta, viva, viento, granizo, sísmica; cumpliendo con las verificaciones de la Norma Ecuatoriana de la Construcción 2015.</a:t>
            </a:r>
          </a:p>
          <a:p>
            <a:pPr lvl="0" algn="just">
              <a:lnSpc>
                <a:spcPct val="150000"/>
              </a:lnSpc>
              <a:buSzPct val="50000"/>
            </a:pPr>
            <a:endParaRPr lang="es-ES" sz="1050" dirty="0" smtClean="0"/>
          </a:p>
          <a:p>
            <a:pPr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 Es importante la creación de espacios con la capacidad de investigar modelos hidráulicos ya que la Universidad esta participando activamente en la creación de Proyectos Hídricos de acuerdo a la Nueva Matriz Productiva Ecuatoriana.</a:t>
            </a:r>
          </a:p>
          <a:p>
            <a:pPr algn="just">
              <a:buSzPct val="50000"/>
            </a:pPr>
            <a:endParaRPr lang="es-ES" sz="1400" dirty="0" smtClean="0"/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5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505242" y="-99392"/>
            <a:ext cx="3852972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CONCLUSIONES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797374" y="620688"/>
            <a:ext cx="7560840" cy="5643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   La instrumentación básica recomendada permitirá  la investigación de modelos y la ejecución de prácticas de Laboratorio a los estudiantes de la Carrera de Ingeniería Civil.</a:t>
            </a:r>
          </a:p>
          <a:p>
            <a:pPr algn="just">
              <a:lnSpc>
                <a:spcPct val="150000"/>
              </a:lnSpc>
              <a:buSzPct val="50000"/>
            </a:pPr>
            <a:endParaRPr lang="es-ES" sz="200" dirty="0" smtClean="0"/>
          </a:p>
          <a:p>
            <a:pPr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   Al simular los fenómenos naturales en modelos hidráulicos, es importante no desperdiciar este recurso. Para ello se ha diseñado el sistema de circulación, donde el agua es aprovechada al máximo y no existen pérdidas considerables.</a:t>
            </a:r>
          </a:p>
          <a:p>
            <a:pPr algn="just">
              <a:lnSpc>
                <a:spcPct val="150000"/>
              </a:lnSpc>
              <a:buSzPct val="50000"/>
            </a:pPr>
            <a:endParaRPr lang="es-ES" sz="400" dirty="0" smtClean="0"/>
          </a:p>
          <a:p>
            <a:pPr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   El costo de la estructura y del equipamiento debe ser considerado una inversión  que se recuperará con la </a:t>
            </a:r>
            <a:r>
              <a:rPr lang="es-ES" sz="2000" dirty="0" smtClean="0"/>
              <a:t>ejecución de </a:t>
            </a:r>
            <a:r>
              <a:rPr lang="es-ES" sz="2000" dirty="0" smtClean="0"/>
              <a:t>futuros modelos hidráulicos.</a:t>
            </a:r>
          </a:p>
          <a:p>
            <a:pPr>
              <a:buSzPct val="76000"/>
            </a:pPr>
            <a:endParaRPr lang="es-ES" dirty="0" smtClean="0"/>
          </a:p>
          <a:p>
            <a:pPr lvl="0">
              <a:buSzPct val="76000"/>
            </a:pPr>
            <a:endParaRPr lang="es-ES" dirty="0" smtClean="0"/>
          </a:p>
          <a:p>
            <a:pPr lvl="0">
              <a:buSzPct val="76000"/>
              <a:buFont typeface="Wingdings 2" pitchFamily="18" charset="2"/>
              <a:buChar char=""/>
            </a:pPr>
            <a:endParaRPr lang="es-ES" dirty="0" smtClean="0"/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463444" y="-171400"/>
            <a:ext cx="3852972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RECOMENDACIONES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1000100" y="857232"/>
            <a:ext cx="7215238" cy="3435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r>
              <a:rPr lang="es-ES" sz="2000" dirty="0"/>
              <a:t> </a:t>
            </a:r>
            <a:r>
              <a:rPr lang="es-ES" sz="2000" dirty="0" smtClean="0"/>
              <a:t>  Iniciar lo más pronto posible la construcción del Laboratorio de Modelos Hidráulicos en base a los planos desarrollados en este proyecto.</a:t>
            </a:r>
          </a:p>
          <a:p>
            <a:pPr lvl="0"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endParaRPr lang="es-ES" sz="800" dirty="0" smtClean="0"/>
          </a:p>
          <a:p>
            <a:pPr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r>
              <a:rPr lang="es-ES" sz="2000" dirty="0"/>
              <a:t> </a:t>
            </a:r>
            <a:r>
              <a:rPr lang="es-ES" sz="2000" dirty="0" smtClean="0"/>
              <a:t>  Adquirir todos los equipos del listado mínimo presentado para el inicio de las investigaciones de modelos hidráulicos.</a:t>
            </a:r>
          </a:p>
          <a:p>
            <a:pPr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endParaRPr lang="es-ES" sz="800" dirty="0" smtClean="0"/>
          </a:p>
          <a:p>
            <a:pPr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r>
              <a:rPr lang="es-ES" sz="2000" dirty="0"/>
              <a:t> </a:t>
            </a:r>
            <a:r>
              <a:rPr lang="es-ES" sz="2000" dirty="0" smtClean="0"/>
              <a:t>  Seguir las recomendaciones estructurales planteadas en este trabajo para asegurar el normal funcionamiento y disminuir los riesgos propios de una construcción en una zona sísmica.</a:t>
            </a:r>
          </a:p>
          <a:p>
            <a:pPr algn="just">
              <a:buSzPct val="50000"/>
              <a:buFont typeface="Wingdings 2" pitchFamily="18" charset="2"/>
              <a:buChar char=""/>
            </a:pPr>
            <a:endParaRPr lang="es-ES" sz="800" dirty="0" smtClean="0"/>
          </a:p>
          <a:p>
            <a:pPr algn="just">
              <a:buSzPct val="50000"/>
            </a:pPr>
            <a:endParaRPr lang="es-ES" dirty="0" smtClean="0"/>
          </a:p>
          <a:p>
            <a:pPr lvl="0">
              <a:buSzPct val="76000"/>
            </a:pPr>
            <a:endParaRPr lang="es-ES" dirty="0" smtClean="0"/>
          </a:p>
          <a:p>
            <a:pPr lvl="0">
              <a:buSzPct val="76000"/>
              <a:buFont typeface="Wingdings 2" pitchFamily="18" charset="2"/>
              <a:buChar char=""/>
            </a:pPr>
            <a:endParaRPr lang="es-ES" dirty="0" smtClean="0"/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463444" y="-171400"/>
            <a:ext cx="3852972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RECOMENDACIONES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1000100" y="857232"/>
            <a:ext cx="7215238" cy="5000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buSzPct val="50000"/>
            </a:pPr>
            <a:endParaRPr lang="es-ES" sz="800" dirty="0" smtClean="0"/>
          </a:p>
          <a:p>
            <a:pPr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   Continuar con el diseño de las siguientes etapas del Laboratorio de Modelos Hidráulicos.</a:t>
            </a:r>
          </a:p>
          <a:p>
            <a:pPr algn="just">
              <a:lnSpc>
                <a:spcPct val="150000"/>
              </a:lnSpc>
              <a:buSzPct val="50000"/>
            </a:pPr>
            <a:endParaRPr lang="es-ES" sz="800" dirty="0" smtClean="0"/>
          </a:p>
          <a:p>
            <a:pPr lvl="0"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   Realizar mantenimientos periódicos en las instalaciones del sistema de circulación, ya que la acumulación de arena exigirá más potencia y reducirá la eficiencia de la bomba</a:t>
            </a:r>
          </a:p>
          <a:p>
            <a:pPr>
              <a:buSzPct val="76000"/>
              <a:buFont typeface="Wingdings 2" pitchFamily="18" charset="2"/>
              <a:buChar char=""/>
            </a:pPr>
            <a:endParaRPr lang="es-ES" dirty="0" smtClean="0"/>
          </a:p>
          <a:p>
            <a:pPr lvl="0">
              <a:buSzPct val="76000"/>
            </a:pPr>
            <a:endParaRPr lang="es-ES" dirty="0" smtClean="0"/>
          </a:p>
          <a:p>
            <a:pPr lvl="0">
              <a:buSzPct val="76000"/>
              <a:buFont typeface="Wingdings 2" pitchFamily="18" charset="2"/>
              <a:buChar char=""/>
            </a:pPr>
            <a:endParaRPr lang="es-ES" dirty="0" smtClean="0"/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57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RESPALDO C TOSHIBA 2015\Documents\TESIS_DISEÑO LABORATORIO MODELACION HIDRAULICA\PERFIL DE TESIS-DISEÑO Y CALCULO LAB. HIDRAULICA UFA-ESPE\equipamiento laboratorio\20141107_121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5" y="404664"/>
            <a:ext cx="893262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91217" y="3674938"/>
            <a:ext cx="58272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GRACIAS POR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SU ATENCIÓN 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2 Rectángulo">
            <a:hlinkClick r:id="rId3" action="ppaction://hlinksldjump"/>
          </p:cNvPr>
          <p:cNvSpPr/>
          <p:nvPr/>
        </p:nvSpPr>
        <p:spPr>
          <a:xfrm>
            <a:off x="6669618" y="5926793"/>
            <a:ext cx="2401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INICIO</a:t>
            </a:r>
            <a:endParaRPr lang="es-E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076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719556" y="-99392"/>
            <a:ext cx="34243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OBJETIVOS</a:t>
            </a:r>
            <a:endParaRPr lang="es-EC" dirty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1983252" y="1268760"/>
            <a:ext cx="5472608" cy="1285884"/>
          </a:xfrm>
          <a:prstGeom prst="rect">
            <a:avLst/>
          </a:prstGeom>
        </p:spPr>
        <p:txBody>
          <a:bodyPr>
            <a:noAutofit/>
          </a:bodyPr>
          <a:lstStyle/>
          <a:p>
            <a:pPr lvl="2"/>
            <a:r>
              <a:rPr lang="es-EC" sz="2000" b="1" dirty="0"/>
              <a:t>	</a:t>
            </a:r>
            <a:r>
              <a:rPr lang="es-EC" sz="2000" b="1" dirty="0" smtClean="0"/>
              <a:t> </a:t>
            </a:r>
            <a:r>
              <a:rPr lang="es-EC" sz="2000" b="1" dirty="0" smtClean="0"/>
              <a:t>OBJETIVO </a:t>
            </a:r>
            <a:r>
              <a:rPr lang="es-EC" sz="2000" b="1" dirty="0" smtClean="0"/>
              <a:t>GENERAL </a:t>
            </a:r>
            <a:endParaRPr lang="es-EC" sz="2000" b="1" dirty="0" smtClean="0"/>
          </a:p>
          <a:p>
            <a:pPr lvl="2"/>
            <a:endParaRPr lang="es-EC" b="1" dirty="0"/>
          </a:p>
          <a:p>
            <a:pPr lvl="2"/>
            <a:endParaRPr lang="es-EC" b="1" dirty="0" smtClean="0"/>
          </a:p>
          <a:p>
            <a:pPr algn="just">
              <a:lnSpc>
                <a:spcPct val="150000"/>
              </a:lnSpc>
            </a:pPr>
            <a:r>
              <a:rPr lang="es-ES" sz="2000" dirty="0" smtClean="0"/>
              <a:t>Diseñar el Laboratorio de Modelos Hidráulicos de la Universidad de las Fuerzas Armadas – ESPE, el cual estará acorde al desarrollo tecnológico y científico actual.</a:t>
            </a:r>
          </a:p>
          <a:p>
            <a:pPr marL="1028700" lvl="2" indent="-342900" algn="just">
              <a:spcBef>
                <a:spcPct val="20000"/>
              </a:spcBef>
              <a:buClr>
                <a:schemeClr val="accent1"/>
              </a:buClr>
              <a:buSzPct val="76000"/>
              <a:buFont typeface="+mj-lt"/>
              <a:buAutoNum type="arabicPeriod"/>
            </a:pPr>
            <a:endParaRPr lang="es-ES" dirty="0" smtClean="0"/>
          </a:p>
          <a:p>
            <a:pPr marL="34290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tabLst/>
              <a:defRPr/>
            </a:pPr>
            <a:endParaRPr kumimoji="0" lang="es-EC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65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 txBox="1">
            <a:spLocks/>
          </p:cNvSpPr>
          <p:nvPr/>
        </p:nvSpPr>
        <p:spPr>
          <a:xfrm>
            <a:off x="24044" y="836712"/>
            <a:ext cx="8286808" cy="3857652"/>
          </a:xfrm>
          <a:prstGeom prst="rect">
            <a:avLst/>
          </a:prstGeom>
        </p:spPr>
        <p:txBody>
          <a:bodyPr>
            <a:noAutofit/>
          </a:bodyPr>
          <a:lstStyle/>
          <a:p>
            <a:pPr lvl="2" algn="ctr"/>
            <a:r>
              <a:rPr lang="es-EC" sz="2000" b="1" dirty="0" smtClean="0"/>
              <a:t>ESPECÍFICOS</a:t>
            </a:r>
          </a:p>
          <a:p>
            <a:pPr marL="1028700" lvl="2" indent="-342900" algn="just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76000"/>
              <a:buFont typeface="+mj-lt"/>
              <a:buAutoNum type="arabicPeriod"/>
            </a:pPr>
            <a:r>
              <a:rPr lang="es-EC" sz="2000" dirty="0" smtClean="0"/>
              <a:t>Elaborar planos arquitectónicos de acuerdo a los requerimientos técnicos y tecnológicos de un moderno laboratorio.</a:t>
            </a:r>
          </a:p>
          <a:p>
            <a:pPr marL="1028700" lvl="2" indent="-342900" algn="just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76000"/>
              <a:buFont typeface="+mj-lt"/>
              <a:buAutoNum type="arabicPeriod"/>
            </a:pPr>
            <a:r>
              <a:rPr lang="es-EC" sz="2000" dirty="0" smtClean="0"/>
              <a:t>Realizar el diseño estructural de acuerdo a la Norma Ecuatoriana de la Construcción (NEC-2015)</a:t>
            </a:r>
          </a:p>
          <a:p>
            <a:pPr marL="1028700" lvl="2" indent="-342900" algn="just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76000"/>
              <a:buFont typeface="+mj-lt"/>
              <a:buAutoNum type="arabicPeriod"/>
            </a:pPr>
            <a:r>
              <a:rPr lang="es-ES" sz="2000" dirty="0" smtClean="0"/>
              <a:t>Realizar el diseño hidráulico para determinar los componentes, dimensiones de la red y funcionamiento de las instalaciones que permitan  una adaptabilidad de los futuros modelos.</a:t>
            </a:r>
          </a:p>
          <a:p>
            <a:pPr marL="1028700" lvl="2" indent="-342900" algn="just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76000"/>
              <a:buFont typeface="+mj-lt"/>
              <a:buAutoNum type="arabicPeriod"/>
            </a:pPr>
            <a:r>
              <a:rPr lang="es-EC" sz="2000" dirty="0" smtClean="0"/>
              <a:t>Recomendar una instrumentación mínima para equipar el laboratorio de modelos hidráulicos y el área didáctica.</a:t>
            </a:r>
            <a:endParaRPr lang="es-ES" sz="2000" dirty="0" smtClean="0"/>
          </a:p>
          <a:p>
            <a:pPr marL="342900" marR="0" lvl="0" indent="-27432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2 Título"/>
          <p:cNvSpPr txBox="1">
            <a:spLocks/>
          </p:cNvSpPr>
          <p:nvPr/>
        </p:nvSpPr>
        <p:spPr>
          <a:xfrm>
            <a:off x="4719556" y="-42962"/>
            <a:ext cx="34243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OBJETIVOS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253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620688"/>
            <a:ext cx="8072494" cy="128588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s-ES" sz="2000" dirty="0" smtClean="0"/>
              <a:t>	Campus Matriz </a:t>
            </a:r>
            <a:r>
              <a:rPr lang="es-EC" sz="2000" dirty="0" smtClean="0"/>
              <a:t>de la Universidad de las Fuerzas Armadas – ESPE </a:t>
            </a:r>
            <a:r>
              <a:rPr lang="es-EC" sz="2000" dirty="0"/>
              <a:t> </a:t>
            </a:r>
            <a:r>
              <a:rPr lang="es-EC" sz="2000" dirty="0" smtClean="0"/>
              <a:t>en </a:t>
            </a:r>
            <a:r>
              <a:rPr lang="es-EC" sz="2000" dirty="0" smtClean="0"/>
              <a:t>la </a:t>
            </a:r>
            <a:r>
              <a:rPr lang="es-EC" sz="2000" dirty="0" smtClean="0"/>
              <a:t>ciudad de Sangolquí</a:t>
            </a:r>
            <a:r>
              <a:rPr lang="es-ES" sz="2000" dirty="0" smtClean="0"/>
              <a:t>, </a:t>
            </a:r>
            <a:r>
              <a:rPr lang="es-ES" sz="2000" dirty="0" smtClean="0"/>
              <a:t>en la zona designada para los laboratorios de los diferentes departamentos, específicamente entre </a:t>
            </a:r>
            <a:r>
              <a:rPr lang="es-ES" sz="2000" dirty="0" smtClean="0"/>
              <a:t>los Laboratorios de Ingeniería Mecánica e Ingeniería Electrónica</a:t>
            </a: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4719556" y="-42962"/>
            <a:ext cx="34243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UBICACION</a:t>
            </a:r>
            <a:endParaRPr lang="es-EC" dirty="0"/>
          </a:p>
        </p:txBody>
      </p:sp>
      <p:sp>
        <p:nvSpPr>
          <p:cNvPr id="61442" name="AutoShape 2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4" name="AutoShape 4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6" name="AutoShape 6" descr="Resultado de imagen para equipos de laboratorios hidraul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1448" name="AutoShape 8" descr="data:image/jpeg;base64,/9j/4AAQSkZJRgABAQAAAQABAAD/2wCEAAkGBxQTEhQUExQWFBQXGBcVGBcXGBUXHBgVFxgXHBUVFxgYHSggGBolHBcUITEhJSkrLi4uFx8zODMsNygtLiwBCgoKDg0OGxAQGiwlHyQsLCwsLCwsLCwsLCwsLCwsLCwsLCwsLCwsLCwsLCwsLCwsLCwsLCwsLCwsLCwsLCwsLP/AABEIAMMBAwMBIgACEQEDEQH/xAAcAAABBQEBAQAAAAAAAAAAAAAEAAIDBQYBBwj/xABEEAACAAQDBAcEBwcDBAMBAAABAgADESEEEjEFQVFxBhMiYYGRoTKxwfAUI0JScpLRByQzYoKy4VOi8TRDc9IVwsNU/8QAGgEAAwEBAQEAAAAAAAAAAAAAAQIDAAQFBv/EACoRAAICAQMEAgIBBQEAAAAAAAABAhEDEiExBBMyQSJRYXGRQlKBofAU/9oADAMBAAIRAxEAPwDPLLI0bzh6zWrSleVvfHVZTYMvmIlMhuEQKjkmxOjwNlbgYkV6boNmoLWHrAi4lYmWeOMGwUEqYeDA4eHCbBsFE9YkRohWcu+0O7O4wQE3XUZRuNa+AtBasIqZj3U60J90OM/gaQDFnPnBRFcAZjUHGOSMPMmG2nE6ecW0iSVIkyhnnvagvl4sToBS9Y1mo4EYEYeQM01rHu41O4d/+Adn0f2GuHSntTG9t+JvYcFFT5k6mObD2SmGU5mBmNd3NLngK6LB52hLH219/uhkjNgvRxfq2/FFuIpsBilly3J0Myn+0H4w5turuHrBQpkf2tHtSORHmbxTy56JKBClXCdl1pXPuOZSCL84tOn00TzIJXsq1DStga6ndXSMzOwyoCVci4GWooQdD6Rql6ZmzT9Cek+KfFSpM2ZnRswIN7AEqcxuDb0j1LrBxjxno4CcTKZKFhWhHJv8+UbrETurGafOWWu+pA/zDNUY1L4tBqwiM7QXdU8hHnGP6dYeXXqUac33m7K+tzGY2r01xU6wfql4S7ebamCotgtHrm1OkkuSKzGSX+I1P5ReMXtf9pEu4lq0w/zdlfyjXzjzSZMLGpJJ4k1hkMsf2K5/Rd7X6UYjEBlLBQVZaAUFCDblGqxWzusxcssxUZMLLYrqczzFIUkEWN7iPO0N/P3R6rjw3XSmNl/dGsLFjPIZa7qBgfKFnFLgaLs1vR7YOHkglEGfPMBmN2nPbbVjvi1M0daF3lC3gCo+MQbJHZf/AMs31djHJzUxMvvlTfR5P6woSTax+onUt9W/9pguA9pmsidr/DfcfumCpZsOQjGHQoaXHEQoxjwDBSQWBOi9o8h80hj4xgbU8Yi63sldxpXw0iKVKoakk+kQKBM+Z1gAYC17Vgc4bgzj+pv1ifNHC8EJAZDbpjeND7xDHzr/ANz/AGr8KQUbwNiToov82EEBLsmezVDmtKUyjLbvrWLLsBgpDVNaXG7XQQPhJGQ+Ar3mt4MCdpTwr7owLO9Uv3Cf6jEiS0/0/wDc0PEOEEFkNVzoMlN51oQQaanuiwVU+6PKBsVKFJL7yzLzsYlEo8Kc6D3wUjWHY5P3ZqWtu5iNF0NwSiS8wAZ2lrVqCtApFKxSTk/dW/BGn6EL+7Dvlj3sISK3YXwY36SeJh4nHjAE6YEHaIUd+p5AXMNXEuM1FoAyqWmWoXpSw/EDekVENhjP+nt/qIfOUsVLzgt2YAecQHpAKGVMQl6qci6AKoCs0y1mF6UreKzaGKLnQKo0UaD9T3wUagzauJRpYykGpvxAHEeMZfpC7UlhadpsppfXS+6LBXrp88YY6mkAJDhxMw8wK05c1KApQHS1DW+sVOMdye25fvJJuOe+K7au0ck4AIuaoANc1V5Vtu9YOM9Faa7iqqQGHflS+ouCTDQdMElZFHVUk0AqeAvBeF2pgyQSK9zZwD5MY9ETCIiHIipatgBuh55NPoSMLMFhOj0+ZcJlHF+z6a+kW+E6Hi/WTCaHRBTcDqefCNgRA7zVTOzMFUEVJNBcAaxF5ZMooJFNidhyJUmYVQFgjdpu0a0OldIu9pA55DMezTDEU+/161qOFGX5ERbSH1Uz8De6INobOAXCs7vNHU4emZtCZ8rQLQEUYihjRd8hZv8ADY6VL6wPMRfrHNCwrc1sNTrAeK2pXEyerlTX+rnCuXqxQmSa1mZai27jB2ycLLQzsiKv1hrlAH2V4QsT/wBTh99Unf8A5fpDigu0ZuIeVM/hyhkbTNObQ7xlVT5wRg8AWROsmTH7I+1kGg3S6V8YM2j/AAn/AAn3RzAzAJUqpF0XX8IjGENnSv8AST8q/pCjqzeep3HjCjGPnAMa0BrC+kU4+IgjF00A7XcPjAqYJzxX3RzFUELiKiJVeABhn4r50g2VKal6QUEkd6CsLASiXDH+anO3+fWIzLLsFHj8/O6LuVhKZQBxHpDpCNjAL+EG4aRUMeAJ9DCTC+f+YscDgsyzFNQGRhY0PstoRpBoUrlWJFQ8Iim9GiVJSfiJZAJs+bdvDAxYYXoq7ID9JnrUDtdZL1I4MvpDUYznSrFrLElMwWfUsKsQAreyTUgC4N++LqVJNATQmgqQagmlyDwim6UbOvOQTnm5stmSX7S1QEEXPs0ud+kE7J6JY3IiBTJk3H1mUKGOfcQLWBsDrARmac/9K2/sNp3Viv2H0nmoiywAgoopvZWLnMG0pW1qGxhmNwU+Qy4dMTKfPKmTHIlrSooMoKmtaHU8IK6OYbFK8hw+FX6tArNKaoUrZfbFaAGpqNYVLcL4IcPsCe8tmWWRmkvVm7NTWtSX7R8jzifpFsr6PKxU13YvLWU4Eta9okUqWqxAyjTLFhiNvGWCMRiZDVSclJazFNyMo9sjW/KK/aO2hNWcJcpysxEUs1EAy1qauQD5xSkI5UZeVj5aIueYATSzEZiTuoLk90H4jZkx1/hGgIbtnJde0LCp1G8RmsRLkdYjTJklShDKqsZrZxozCUCCRQUGakWc7aTzdBi534QJI83JI8oG/oV5YIAxuKno5lS1QMFzEKK0qd5bStSdIrnwk+eaTJ4B+4hZz4otot8BsDE5mZcPKUsalpxace61cvpF7L6MYpxSZimRfuygsseSiCTedLgpZGwmQKVlKrWXPNKy6mwrkJqT3UvAv1chir1Kq5Z8ozNMYHU5iAK0jW4HoPJRgxzuwINWYkkggju1AjF7czJPn5DQmY1d+hNNYVid6TYTsvYQxE5582gzEkS0RQFFewq8CBS8ejSMzA5hS5FO7h8IyXQ1GCLm1JHyBHoEjD3b8bD1gol3JybVgfVGM30rxKLKnSXLBnXsDIxDGgoc1KUrbWN3Kwhjxr9pOLEraU5WJ9iSacKy1imPHGcqbofHqg9XJfbE2ohwmWc/1oVlGa5I+zQd2nhBmL6SyMmHADO0uSkpgVoAyzJTkgk69hhXvjzfD7QVm7OtDW1OFIK68x6OPosPN2afUZOKo9o6J9NBicS8kSiomFnBzA0ooFCP6Y1WLl/XSDwEweaj9I8G6K7cOFxCzgofKGGUmlcwprQxotoftPxLOhVJSUJpZmNSCL1amndHN1WKMJ1HiimHI3H5Hr2Lkkq1L2OpPDugHBLM+jyMtP4aVNvujjHjmM6c42ZrPZQT9gKvuEU07aMyZTO7vuGZibDQAE2Ec9FO4j3FsYQbzVr/AORP/aFHgOfuEKNQO5+D1Wf0bB0yHmpln80sgf7YppWwC6llWaoqyn2JoqpKnQq1Kg7jG5BgXZdg44TZnq1fjE9KLWYKbsV1NB1ZPAnq2/LNC+lYCxeFmS/blslTSpU0JPfpHrViKEAjgb+kYXpZhlV5yqAEojZRZQSt6KLCFlGgpgXR7Y7uWIUk9k6fZNaG+laRpZewmDSg1BmYjj9k60h2xtppKZmelOrl8KVGbee6INr9NFLSupUuUmAihsSQwFTSw7xWHpJC8ludjKs+TLY2cPpa6itLxJteZhsNkysmbOuYFtU+0O830pGNxu28TNbPOZUC6ZLZQbHtn2a2vbSInxCzgktFJGYGstSwzCwZnUGuupMazNpBm1/2nSmdsNLl5M3YDLS6soNQbU9rhGI6TyqSkWSmY5UUut2acah9KmmWnlFvs7YvWTpxlSFZlbK0xyqrVaAKi9uwAA3aRfy+i0w3mTZaWI7MvPQHWhmkqPBRGsk80UYfD9HHDTWOIu4C0CMxBIBL9k1sRSnfFiQ4SXJnYlCiFGBIyO2Q1AesxnIJ17N41a7Ewi2mTmmn7pmk+GSXb0i22bsiUBSRhGpxEoIPOZSsbcTuyfCM1trpBNVkWhzTEXKkiSO0hWo7blQDTUUgZMDi5gH1OUbutmlqDd2JQVad1TFptmRl2kmZe0skED7p7QOniI0PRKU2Mw4nM3VFq0VF4Ej2nrm04CAJryTdL0ZLD9GZ++eJXESJaIfz3b1icdD5AvNLzTxmOzf3GPQsHsKWZKtMMxiUqw6xlFaXoJZAjzTbsiW2IlrLUhCALnMbm9SdT3w8IamLLFLlsspMjBybL1S9y5SfJbxYSJ6k5Zct2OtAmW3N8sRYXDAywJapLDAeytTY6lidbRJ/8eS2Znep1vSvOkK2h10y9sLpM/01X8cxRT8oaDMDgpkyYEDylBTPVUZ9HylaswHjSK6Xs9N9TzYmLjYuJSVOC6Dq2AoLVLg6+cCyqwwXoLnbAyjMJrs1rHqwveaKoPrHiPSVf3nEAbpr/wBxj6Dn4tSDQ13++PnvpNmGJxGU5SZjVpvobV4wGTyxSao0nR1a9TpQFCeJpu5R6ds9R27f9xvfHlHRWUwWXXirFq7helI9EkbSKZre07HzpBRzY5JN2aACkeA/tcwbPtOcQCexJ0/8Yj1+ZtluAjzTpjNd8bMcFLrKFGQtfKRx+axbF5F45E3SMLszZM0k0UjnaDApFjrFm0+cysD1ZqQaioLAC9Bu0itmsa7vCPUwbITLyPRqXhj4gW5wq2iF2uvP4GOXrfNfoOLgmbE928RzrzuHzWGO0MluKCOMqO65uAhREWjkYxqh0k2mN5/KvxiNOkW0lrQkVJY9lLsaVN+Qiymb9YhZddYh3H9HXoOYbbW1Xp9YBW9wthvJ7JtBMmRiZ6kzZrTQ4AzS5YSw0ozZRTvpeLTCfxJX80gDyJEV3R6cWLq3ayvat6CgsBuENdnLHJJycRbPwCMPsi5p1jtMaxIzFBQCtOMF7Qw2WWKOwBdQ2VcnZuSAfavTjA+yVpiZp7iPATGi022oMg1+/L9SR8Y1gabhqbObPmymRXk4XNUWaYwJ9SxixWdizTLLVRXdQ28T8IB6Hhfo8q24j1MH7amsGGW1jpXugObRTtQSsy4xUxZwly3ZM8+eGpYE9kgE/wBRixmYWZ9ps35T/dWKLbWIyTKkE1nzV8WCGvhSDdnZiT1aZiaAZmA7zaHjqrYlirTwWP0meg+rmFafh79KCCk21i//AOhvP/EVmJlYgL7C1YW/lPBrxKuFcAEvzoo184O5V0S4+e0zGYZnYkiSCTbtkZhUnxjmw9vTJOGkqpAAXfxqdIixAIxOFAp/DNSfujNYeNIpJU2sqXVQQtQNeO8b4C3ZDE/lK/8AuTYyum05EEuq2sLboo5mIZpqGm6ooL2IinOJb72/yg7CipFTUxaM1Ao1Zptn4wCWoZqHgd3dE03GrT2h5xShOUdEscBHM2iibLBtsSwdSddATEkjbQzVCOaDU0FLxXZbQ5rC5hdSDZocFtdnahXKKG5Ye4CPMtvKWxM8Lch2JpuqbRtcB7an50jCdIlrPm/jMNdo5cr+Zo9gPVJYX+Wp4Aajn+sapZlQfxGMf0bl5UTKDcg33LvqeXwjVSmt4n3wyONumyeZujzDp5jmTGMoYAZJR0ruOtI9KZqx5d+0Gn0xrfYl/wBsWxeRXB5lQm1H/kPmIhbFkmBSIcgjvxSZ0ySDRNtEMyZ7PP4GOjSIZm7nEOr81+jY0TmZEUp+yI4YZK0Eco5KWjkMhRjHpLrrrEMwa6wS++x0iFx3HTjHIdpZ4M9vD6+wy+TwLsbATA8xwtVYilCNVqptWu6JsPLDNJIU5QGFzWhqDqI0H0ZL3K17zFUeapackmZ3B4d/pMwhSR2gaDQ5q0PfeD9qqeqao3yzfumLFlJwSqaq9DvsLm1zTU2jmPwjTVKs4KsKECq761rxtGoOv46Sm6JzMslQaijML23xb4uSJh9qlBuodf8AiCJE2YtQyZhoLiw8oixeMoB9VWpvVdBe9oWUbKrOq3Rh+kho54DEerS6n3CLDo9iZSkE+2ARfTupFi8uWZk55iqyHK6qy6FVIJq1hwieVgsM4FFQE7gRX0MVUvjRzwyKPKIfp4YtetDuhM8ErsOUK5QRyYwyZs9MwTrCGIqFJWtONKVpGsbvRAcY1MRhSASSGW2lKmpPK0UCNSXTgzj/AHGNBtFBKm4WrVoWW+pzEU8qxGeipvSbqzN7OmYk01gInCcVJ2ZyRMFrVvFngPb0gleijC4cG9bgiJE2NNU1AU+P6w01qexZZIfYSgNTyEPAiD6NPB9n+0/GE3WjVG/K3wiLhIopxCaWjk5KqRxECjEONUPiG+Ihpx/EDzHxgaJDaolngLMo+dIxO1+1PmioFDW9hemhjV7PxoMxRSl+6MltxKzZgN7/AAENFNLc5crWv/Be9G8SCiBbmykd281jTSjrzMZjo0oSWlNTS3M3PgL+EaaUdecURyS5JY836cya4xu9JY/2x6OYwvTGT+81pqq076C/j8CIrj5K9P5GPeSR7j+sNMqh7ovXwDXIF1ufwniO6LXZ2xFdcra0zUpu+ax1wOuRkGHZgaYTax1HCNNtvYRlrVQaGtuBW7CvK8Zqavs8xviXVO5L9GxoVTwPpEcsmgt7okKfNYilrbz398cw46p4H0hRzL81hRjF0ekmJ/0x+VohfbuKO4Dw/UwfipW+9OcBlBwiCOuzYdDJ5nYZhOGb6wg0taikEEaEQ3E7RxEos0qcxlBsqiaA+am4A38QYqeje0+rWZJC+1VgwPsmlDX0h2IzFRXMVDErwvutw74ezzcqayMuMF07GmIw9D96U3/1a3rGhwXSHBzSAuKVGP2Zo6s14Amxjz2ZJB1ig2ioOnaAIFud4yYYRUme+dU1KgZhxW8DMfDnHi+ysZiZSIcO81AM4OQnLXNW49nfvEa/Z3TbFgKJypNGahJCq2Xs37Nt7bt0EefSy9M2xQHUA+AiJ8DLP2fhCbaMr+WhuCprUcfkRPLmK3ssCeH/ABG2OScJx5QEdmLuZl8YhmbNmVBWaai3Hf31i0KHdflHI1E9RUz8HNJVmyuUupIFQe6lI5jZ04oVKnd7JZTrftCtP8RcVjlYNG1FXhtrkCjy2tauYEnv0EELtWWdQw8B8CYLyjgIifDIdVEYFoaMdJP26cwR7xEqTEb2XU8mEDts5NwI5GIJmyVO/wAwDGBsWTpQVgLCY2XNByMDTcdfKBf/AIthoRyuICTDYlKATGNAAdGqd57QMYKovlw4BByiovWgr50jzzbVPpE0E5QDqd5taNZ9NnrrQ81A/tpGU6QD94m8/gIzHxvfcuuieIDywAD2bV494jRSjrzil6N4dQi5b2Hfel4uMMCRUihqajgeEFCS5JxFb0s2WJuGV1/iI7U41y5gPEBx4CLIQ3CN1jT5JNwEmp+Jcuah5e8xSHJTp/IzuHlKWltumLQjvFmHPQwTKHU4gK1D9iu7Kwqjcjp4QTJwlnXRk+sTmpo4/KQfCBseOsVZg9pao34Tda8iffHSnR2UWeGwq4lcRJYATJfbTkK9nvHtLyIMeP7Vw3VzCh+y9By3ehEeqy8X1eKw+IW6uMkzuNAQSPy+RjLftJ2R+9ZkoAzKN+9rabrxLNzY8FsYsxFL08/eYs32PNH3fP8AxAknZ8wrULUVO8bmIiAaZDCiY4KZ9wxyCCi5mIeJ84h+iwcUrvhJJqdTHMjrJdl4cKrEamg8OfnA4xcqRPZprFcwBAClswAo1QNN14OmzZaCmcVoddxpavjSM3t+arlGJzAChUEjtE6j53Q6RwKLlN2Lae1pbFspeh7svvMTbJVOqq5AqzC/OtPWKKilgAtKkCpvSsXGyZplodDTO9wDoN1dNBBknFHRDFF7IL2VKXrJSBswMxgaE3QhaE7q2MH7XlLKWaRehFK103+7fFRj8fMBUBiAygjQUqNLCFN2iMnVlM1gCb3bdqTUnhTfGhK1QcmNqaknsvRqtt4CVIlF0msGpVQxXtGlSKAC1IqJ22s0g3Kt7NBal65lO/QxTTdnYueVM0MaAAZmUEKNwFaiCNtyXajFETKtLHXhrDx0qSbGlbTVFrsXpjNlLldzMNbFjm/pJN432A22zS0cr2WAPH3/AKx4pIqCDQmPVegONEzD5N8s08GFR65obIt9jizQWi0aAbWkk0JCnvOX1NvWDQFNweVd/I6Rhv2nTFTCUAAaY6r4C59wjzzDbUn4cgSZsyXQAEKxyk96nsnyhSMMOuNnvvVH/i8MIjyzZ/7Q8TLUGaqTb0tWW3mtR6R6Rs3aZmykmFSudQ1GoxFdASNYwjwT9BccMIT1O7yNfQ3h4ynQ+doxJxa5I6Q2kTmWYjIgikbR5/0xwy/STYewnxj0BhGI6Xj94/oT4wCmJ/IzJkUutuVvdEuG2pOQik2YBWtMxNTv1iUiIJknfBOmzU4HpFNOXtZgbUIW3pF1hZplzVnm5Vgzd6EUNPCsYXZrUbLxuOYjb4KaGWndQ+MPEpBIvdsSOpxIYXRhmHAqwNfSoirwqqrshoUIKHhe8tvhFrOPW4RPvyuweX2SfTzigLC3AihHeO0P/sIeyoMw7JU8SAeBW6ehIiPpKzTsOkwVMyWVJA+1kINu8r6iJZxAdt6sAfEfJiOSKFkrVWBH/qfWJNlEZM7UmD2kmDmtfdAeD2kFF7GrEgg72J4d8Xb4ZQSLinBmHxiN8MD9pvGh94iWoegQbXT+TzhROcEOI/IsKDqNRFhnteCBAxQrnopJUArcANXUdxieYW7WUDQFa7zvU/r3xOmPZR7T/it87orcf7B8PfFltY1KzB7LgeB3g9/6RXT7qRFBAGQWY9kFiL24DfFvIf6tz/IB+ZgIr5GEI1ald1ffSLHDTERTVesFQMpqOO8QJytDQW43H6J+FfcYE2ixDKw7j4jfBu0Jy1RlWgyigJJpc798CYkF1BOtTCQdblJpUXJbrEVsxl5gpPabeoJqd/8AmKnEpmzHhSnKkWMy0mnDKPJEEB4ZyGvwHof0gwa037v/AEaUflX4IsBtgKMrorr32I5OLjlHouypSYGc2dqBkWqAlzWtcwIUW9oUjGYnBSpnaXstqCKajTn4xcdIMYzLLnZa1XKRmqcwZu6O3LGcVT4PMm1LZHf2lY4TnwqJdMpmH+ojLUcgfOMg0xGrllzCxPtVsOJAAglMa0+dLXKc5CSVqQO4V4axu06GOo+se/BFt5nXyiKUa3dFccJRVUeezkoUH3RmPON90BxD0mZixXs5a1oCK1C7uGkDYzYEtVYnMcoY3y7hXhFPsjaLy5avLmEZixKEAgUYgV5gCF8tojqLi7Z6e80VXmfcYcs3W59/vjFYbpSar1i2B9pb7iNIuF29KpXP6GvlC6WUajLkvpeJIXN3VsSPn0gj6eR7VD+IfEfrGNmdJkAoFZrEVNF9YFbpS50VaWtUk2PGGUJHPPBiZvhiFOoI71II+fGMP0wIOJtpkT4xJL6TI1M6FTUGovvvpQxNO+jz2zls7UVaFiLA8BQ7zGaa5RKPS07TM3EqYGY2iNfeQQPM2jWtLRFbKqrY6AcOMTNOhdRddP8AbMxg9gTKhiVUA8amx7ovZC5DQx2RNt/U39xjjuCR4/CDGQ/aSWxdYCfSo3OMp+BiqxFVLKRvr6/8wRhz5axFiRr3RaxaAposCIZMewI3Q4jURFKNj3e6EoYA2gvbJGhofOBSTFogBNDwjkzCiJSW5RMq80cg44TlCgGspZOJdlkvSgJyzFpzob3F4a+cK9yWlvnW/tJrlPqPKI5bM3Xyq0KmqHu3e6HGcT1M2uoyON199O4++CYbNlh6r/25ozqfuvv87HmDFTLw1DlY3EWnU+3J0p9ZLPC9af0t6GBsahdBMAows44Ea/PAxmZEf0UDcfOFNw1qC16xJhZoca3if6MIRsogKZJrQW0pfuMPTDVFKwYsgDQROuHbh8PfGVvgLaXILjMpFEqLnNzFASO60BlcvHtdm5r3+GkGjCuDegux1qb6RyZhAaFibEG1B74EcbWzGeRcoAVd4tCOLYPLDHshq8yRSvugl2lrax8zCG1VUEqpJ8APSOnHKSpejmyKPITOw0t6E2NiDoQdxB1jYYHpOElqjPNmgSlXMGIbrcvaJzG4qT5R5/N2gxrlAAPG8Dmex3kdwt7ovJqcrlH+CS+KpM0OPnGYazJjkcGaApMyRLXKDXzaKjnHYZZIw8YiOLlyy1fayj2ZdedB7oBxGPc6UXl/mB6w0mJyyuXIyikNmzWOpJgvAtQQBMMTYV7QsZOxmti3Ey2sOE0b9YDSZEykaxeMdRO6LWRjnA7LmnA3HrFjK2832gDytGdVeBiTOefpDPp01wBZWjTYbassilaGpN+8k6wTKxALC4IofhGPFN9R88YllihqCfA/pHO+ma3RVZl7N9LYw6cd/hFVsfHZqqT2qV8tYsW3+cBqg3YFOMQq1+cPnmlYFZ4FGHu+Vg3geR+REszELStYGnEFDu+bRXTDXlFcXTPI7fAmTMoL8hDY9q2Ap3woFhR6XYh/av4OLuz+wGY4TFLX7a08R3+AjksV66TTTtLybTyIiyxAkghnKVW4qdD3CIZm2pK6Gv4R8Y81dI/6pJHY+o+kCmXNeXKcJ9YtiptUaNc8ResFjZ75yajIwuD97cR4awJN6R/dTzPwEBTtuTToQvIQ3awrltg7mR8bFnI2CqEsXNOFAAPEwRMmSZY1U91axl5uKdvaYnmYiLVjN414xMtb5kaKdttAKKLdwI8orpm0/ur5kmK2HQj+XI6engnbGOd9OVoidq6mvOGwoypGbbOwyaLHlDgY4TCtmRxGsOQh1YhkqaC26kSpLvQmnzxhNQ1CLRxQTpFhJwfZ9qoPCkQTRLQ0ObuufeIFh0gZrwNoYYJCJ97zv6Rzqn0HPh5QA0cXCsO1uprp74a5O7TwjhzbyYklWF1r4kQDDpcwjUQVKeukCytbnKPOC5OFJJNezxtF8c2ico2ErDxA2VgaC9ON4cuLAsRQ90dcc0TnlBhFI4q00sY7LcHQ1hwMXTT3EdoM2Xiis1CdK0842Af09xjDLYxssJMzKOUc3URWzK4n6I8YmsVcxqDlf9YtsdMCip3xQzpuY8OAhcGBz3fAcuRR/Y2Y9eXCIyYdWIyY9OKSVI4m73OVhQqxyGAZLNHQ8NjmaPntZ6ukkzRzNEeeFngqQNJLWO5oHLxwtG1h0hOeOZ4aFWlSSDyhrEDfXujajaSQzI6oJ0BiIzeAA8I6Z7aVgWGg2ThxTtG/AQRhzLQ1YGnD9aRUK5GlonE5ip3kmkCzB2N2qNJaBO83P+Iq5k0tqaw5pR3VPfpEuFTKwJIF+4wAllghlSrdnuh0zq2HaBYbqUHiIUzC9aRU2GohYmQVuPZEEIxdnSmplfwiR9mKKDrCCYiGOAFKKeQPoawVhJM06jL+LXy1howlJ1FCyko8gGK2fNS5Wo4i8ClydY1aTDShIrpYboFxmCV76HiALxb/AMmSrJd+F0Z4GsH4DFBLZRfeY6+ymr9kjxrEM7BOm4kcYg006ZXngJnTqNW1DoR/iIZmIVjUi/OI5c5lsRbgRHVaXvVhygpgaOpLBupI7+HjDkxbA0Pa79Imw0jerW4NB+HwGlh+kVjka4EcLI5bg3uI0mHxAVFPAUiseRl3fPdCLmlN0dmKEsu74ITksfHJJicQXNT4d0QGFDSY7kqVI5Lt7iLQwx2OVgmOQo5CgmMbMYwyFCj5k9g7WJZKgkVhQowBYwUa0R1hQoITschQoYB0Q5YUKMY7BEqaQBQ0jsKAYmkzSWuawQcOoINBWFCjGLmQKC0QTR2XhQowRHDIURsozBlv4xfze1KzNdqm8KFHp9B4yOHq+UVboDqAYci6woUdlHPYoq9oWao14woUcfWL4I6en8mBTVv6wRgx2Dz+MKFHmnYRTLPa1dYtcLMNr74UKCYMmG9OENMKFH0GPxR5M+RsNMchQwqOGGkwoUYI0mFChR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 l="32812" t="33750" r="25000" b="21250"/>
          <a:stretch>
            <a:fillRect/>
          </a:stretch>
        </p:blipFill>
        <p:spPr bwMode="auto">
          <a:xfrm>
            <a:off x="1072108" y="2204864"/>
            <a:ext cx="6380212" cy="425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268760"/>
            <a:ext cx="7488948" cy="4248472"/>
          </a:xfrm>
        </p:spPr>
        <p:txBody>
          <a:bodyPr>
            <a:normAutofit/>
          </a:bodyPr>
          <a:lstStyle/>
          <a:p>
            <a:pPr lvl="0">
              <a:lnSpc>
                <a:spcPct val="200000"/>
              </a:lnSpc>
              <a:buClrTx/>
              <a:buSzPct val="50000"/>
            </a:pPr>
            <a:r>
              <a:rPr lang="es-ES" sz="2000" dirty="0">
                <a:solidFill>
                  <a:schemeClr val="tx1"/>
                </a:solidFill>
              </a:rPr>
              <a:t>Instrumentación para </a:t>
            </a:r>
            <a:r>
              <a:rPr lang="es-ES" sz="2000" dirty="0" smtClean="0">
                <a:solidFill>
                  <a:schemeClr val="tx1"/>
                </a:solidFill>
              </a:rPr>
              <a:t>modelación hidráulica</a:t>
            </a:r>
            <a:endParaRPr lang="es-ES" sz="2000" dirty="0">
              <a:solidFill>
                <a:schemeClr val="tx1"/>
              </a:solidFill>
            </a:endParaRPr>
          </a:p>
          <a:p>
            <a:pPr lvl="0">
              <a:lnSpc>
                <a:spcPct val="200000"/>
              </a:lnSpc>
              <a:buClrTx/>
              <a:buSzPct val="50000"/>
            </a:pPr>
            <a:r>
              <a:rPr lang="es-ES" sz="2000" dirty="0" smtClean="0">
                <a:solidFill>
                  <a:schemeClr val="tx1"/>
                </a:solidFill>
              </a:rPr>
              <a:t>Equipamiento </a:t>
            </a:r>
            <a:r>
              <a:rPr lang="es-ES" sz="2000" dirty="0">
                <a:solidFill>
                  <a:schemeClr val="tx1"/>
                </a:solidFill>
              </a:rPr>
              <a:t>Área didáctica</a:t>
            </a:r>
          </a:p>
          <a:p>
            <a:pPr>
              <a:lnSpc>
                <a:spcPct val="200000"/>
              </a:lnSpc>
              <a:buClrTx/>
              <a:buSzPct val="50000"/>
            </a:pPr>
            <a:r>
              <a:rPr lang="es-ES" sz="2000" dirty="0">
                <a:solidFill>
                  <a:schemeClr val="tx1"/>
                </a:solidFill>
              </a:rPr>
              <a:t>Taller de carpintería</a:t>
            </a:r>
          </a:p>
          <a:p>
            <a:pPr lvl="0">
              <a:lnSpc>
                <a:spcPct val="200000"/>
              </a:lnSpc>
              <a:buClrTx/>
              <a:buSzPct val="50000"/>
            </a:pPr>
            <a:r>
              <a:rPr lang="es-ES" sz="2000" dirty="0" smtClean="0">
                <a:solidFill>
                  <a:schemeClr val="tx1"/>
                </a:solidFill>
              </a:rPr>
              <a:t>Sistema </a:t>
            </a:r>
            <a:r>
              <a:rPr lang="es-ES" sz="2000" dirty="0">
                <a:solidFill>
                  <a:schemeClr val="tx1"/>
                </a:solidFill>
              </a:rPr>
              <a:t>de almacenamiento </a:t>
            </a:r>
            <a:r>
              <a:rPr lang="es-ES" sz="2000" dirty="0" smtClean="0">
                <a:solidFill>
                  <a:schemeClr val="tx1"/>
                </a:solidFill>
              </a:rPr>
              <a:t>y circulación </a:t>
            </a:r>
            <a:r>
              <a:rPr lang="es-ES" sz="2000" dirty="0">
                <a:solidFill>
                  <a:schemeClr val="tx1"/>
                </a:solidFill>
              </a:rPr>
              <a:t>de </a:t>
            </a:r>
            <a:r>
              <a:rPr lang="es-ES" sz="2000" dirty="0" smtClean="0">
                <a:solidFill>
                  <a:schemeClr val="tx1"/>
                </a:solidFill>
              </a:rPr>
              <a:t>agua</a:t>
            </a:r>
          </a:p>
          <a:p>
            <a:pPr lvl="0">
              <a:lnSpc>
                <a:spcPct val="200000"/>
              </a:lnSpc>
              <a:buClrTx/>
              <a:buSzPct val="50000"/>
            </a:pPr>
            <a:r>
              <a:rPr lang="es-ES" sz="2000" dirty="0" smtClean="0">
                <a:solidFill>
                  <a:schemeClr val="tx1"/>
                </a:solidFill>
              </a:rPr>
              <a:t>Sistema de bombeo</a:t>
            </a:r>
          </a:p>
          <a:p>
            <a:pPr lvl="0">
              <a:lnSpc>
                <a:spcPct val="200000"/>
              </a:lnSpc>
              <a:buClrTx/>
              <a:buSzPct val="50000"/>
            </a:pPr>
            <a:r>
              <a:rPr lang="es-ES" sz="2000" dirty="0" smtClean="0">
                <a:solidFill>
                  <a:schemeClr val="tx1"/>
                </a:solidFill>
              </a:rPr>
              <a:t>Obra civil</a:t>
            </a:r>
          </a:p>
          <a:p>
            <a:pPr lvl="0">
              <a:buClrTx/>
              <a:buSzPct val="50000"/>
            </a:pPr>
            <a:endParaRPr lang="en-US" sz="20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2 Título"/>
          <p:cNvSpPr txBox="1">
            <a:spLocks/>
          </p:cNvSpPr>
          <p:nvPr/>
        </p:nvSpPr>
        <p:spPr>
          <a:xfrm>
            <a:off x="4719556" y="-42962"/>
            <a:ext cx="34243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COMPONENTES DEL LABORATORIO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7982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572000" y="-42962"/>
            <a:ext cx="3638658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AREA DE </a:t>
            </a:r>
            <a:r>
              <a:rPr lang="es-MX" dirty="0" smtClean="0"/>
              <a:t>MODELACIÓN </a:t>
            </a:r>
            <a:r>
              <a:rPr lang="es-MX" dirty="0"/>
              <a:t>HIDRAULICA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571472" y="692048"/>
            <a:ext cx="814393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342900" algn="just">
              <a:lnSpc>
                <a:spcPct val="150000"/>
              </a:lnSpc>
            </a:pPr>
            <a:r>
              <a:rPr lang="es-ES" dirty="0" smtClean="0"/>
              <a:t>	</a:t>
            </a:r>
            <a:r>
              <a:rPr lang="es-ES" sz="2000" dirty="0" smtClean="0"/>
              <a:t>Se realizarán  investigaciones experimentales en modelos físicos a escala :</a:t>
            </a:r>
          </a:p>
          <a:p>
            <a:pPr marL="411480" indent="-342900"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Disipación de energía.</a:t>
            </a:r>
          </a:p>
          <a:p>
            <a:pPr marL="411480" indent="-342900"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Flujos de agua sobre vertedores ,canales y tuberías.</a:t>
            </a:r>
          </a:p>
          <a:p>
            <a:pPr marL="411480" indent="-342900"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Obras de captación y regulación.</a:t>
            </a:r>
          </a:p>
          <a:p>
            <a:pPr marL="411480" indent="-342900"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Centrales hidroeléctricas</a:t>
            </a:r>
            <a:r>
              <a:rPr lang="es-ES" sz="2000" dirty="0" smtClean="0"/>
              <a:t>.</a:t>
            </a:r>
          </a:p>
          <a:p>
            <a:pPr marL="411480" indent="-342900" algn="just">
              <a:lnSpc>
                <a:spcPct val="150000"/>
              </a:lnSpc>
              <a:buSzPct val="50000"/>
              <a:buFont typeface="Wingdings 2" pitchFamily="18" charset="2"/>
              <a:buChar char=""/>
            </a:pPr>
            <a:r>
              <a:rPr lang="es-ES" sz="2000" dirty="0" smtClean="0"/>
              <a:t>Otras</a:t>
            </a:r>
            <a:endParaRPr lang="es-ES" sz="2000" dirty="0" smtClean="0"/>
          </a:p>
          <a:p>
            <a:pPr marL="411480" indent="-342900">
              <a:buFont typeface="Arial" pitchFamily="34" charset="0"/>
              <a:buChar char="•"/>
            </a:pPr>
            <a:endParaRPr lang="es-ES" dirty="0" smtClean="0"/>
          </a:p>
        </p:txBody>
      </p:sp>
      <p:pic>
        <p:nvPicPr>
          <p:cNvPr id="8" name="Picture 3" descr="C:\RESPALDO C TOSHIBA 2015\Documents\TESIS_DISEÑO LABORATORIO MODELACION HIDRAULICA\PERFIL DE TESIS-DISEÑO Y CALCULO LAB. HIDRAULICA UFA-ESPE\equipamiento laboratorio\20140815_110251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36" y="3573016"/>
            <a:ext cx="3797295" cy="28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 txBox="1">
            <a:spLocks/>
          </p:cNvSpPr>
          <p:nvPr/>
        </p:nvSpPr>
        <p:spPr>
          <a:xfrm>
            <a:off x="4648118" y="-71462"/>
            <a:ext cx="3567220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defPPr>
              <a:defRPr lang="es-EC"/>
            </a:defPPr>
            <a:lvl1pPr algn="ctr">
              <a:spcBef>
                <a:spcPct val="0"/>
              </a:spcBef>
              <a:buNone/>
              <a:defRPr sz="28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/>
              <a:t>EQUIPOS PARA</a:t>
            </a:r>
          </a:p>
          <a:p>
            <a:r>
              <a:rPr lang="es-MX" dirty="0"/>
              <a:t> MODELACION HIDRAULICA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1357290" y="3416858"/>
            <a:ext cx="1643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342900">
              <a:buSzPct val="76000"/>
            </a:pPr>
            <a:r>
              <a:rPr lang="es-ES" dirty="0" smtClean="0"/>
              <a:t>Limnímetros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pSp>
        <p:nvGrpSpPr>
          <p:cNvPr id="6145" name="Lienzo 116"/>
          <p:cNvGrpSpPr>
            <a:grpSpLocks/>
          </p:cNvGrpSpPr>
          <p:nvPr/>
        </p:nvGrpSpPr>
        <p:grpSpPr bwMode="auto">
          <a:xfrm>
            <a:off x="3428992" y="4071942"/>
            <a:ext cx="5072098" cy="1785950"/>
            <a:chOff x="0" y="0"/>
            <a:chExt cx="47491" cy="14414"/>
          </a:xfrm>
        </p:grpSpPr>
        <p:sp>
          <p:nvSpPr>
            <p:cNvPr id="6148" name="AutoShape 4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47491" cy="1441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pic>
          <p:nvPicPr>
            <p:cNvPr id="169" name="169 Imagen"/>
            <p:cNvPicPr>
              <a:picLocks noChangeAspect="1" noChangeArrowheads="1"/>
            </p:cNvPicPr>
            <p:nvPr/>
          </p:nvPicPr>
          <p:blipFill>
            <a:blip r:embed="rId2"/>
            <a:srcRect l="35648" t="24377" r="32796" b="27684"/>
            <a:stretch>
              <a:fillRect/>
            </a:stretch>
          </p:blipFill>
          <p:spPr bwMode="auto">
            <a:xfrm>
              <a:off x="11380" y="0"/>
              <a:ext cx="16461" cy="14057"/>
            </a:xfrm>
            <a:prstGeom prst="rect">
              <a:avLst/>
            </a:prstGeom>
            <a:noFill/>
          </p:spPr>
        </p:pic>
        <p:pic>
          <p:nvPicPr>
            <p:cNvPr id="118" name="118 Imagen"/>
            <p:cNvPicPr>
              <a:picLocks noChangeAspect="1"/>
            </p:cNvPicPr>
            <p:nvPr/>
          </p:nvPicPr>
          <p:blipFill>
            <a:blip r:embed="rId3"/>
            <a:srcRect l="51816" t="40102" r="15231" b="15523"/>
            <a:stretch>
              <a:fillRect/>
            </a:stretch>
          </p:blipFill>
          <p:spPr bwMode="auto">
            <a:xfrm>
              <a:off x="30076" y="0"/>
              <a:ext cx="17218" cy="13036"/>
            </a:xfrm>
            <a:prstGeom prst="rect">
              <a:avLst/>
            </a:prstGeom>
            <a:noFill/>
          </p:spPr>
        </p:pic>
      </p:grp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150" name="Lienzo 53"/>
          <p:cNvGrpSpPr>
            <a:grpSpLocks/>
          </p:cNvGrpSpPr>
          <p:nvPr/>
        </p:nvGrpSpPr>
        <p:grpSpPr bwMode="auto">
          <a:xfrm>
            <a:off x="-571536" y="3917968"/>
            <a:ext cx="5200650" cy="2082800"/>
            <a:chOff x="0" y="0"/>
            <a:chExt cx="51993" cy="20821"/>
          </a:xfrm>
        </p:grpSpPr>
        <p:sp>
          <p:nvSpPr>
            <p:cNvPr id="6153" name="AutoShape 9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1993" cy="2082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C"/>
            </a:p>
          </p:txBody>
        </p:sp>
        <p:pic>
          <p:nvPicPr>
            <p:cNvPr id="54" name="54 Imagen"/>
            <p:cNvPicPr>
              <a:picLocks noChangeAspect="1"/>
            </p:cNvPicPr>
            <p:nvPr/>
          </p:nvPicPr>
          <p:blipFill>
            <a:blip r:embed="rId4"/>
            <a:srcRect l="38809" t="20508" r="36972" b="15"/>
            <a:stretch>
              <a:fillRect/>
            </a:stretch>
          </p:blipFill>
          <p:spPr bwMode="auto">
            <a:xfrm>
              <a:off x="12063" y="0"/>
              <a:ext cx="11327" cy="20467"/>
            </a:xfrm>
            <a:prstGeom prst="rect">
              <a:avLst/>
            </a:prstGeom>
            <a:noFill/>
          </p:spPr>
        </p:pic>
        <p:pic>
          <p:nvPicPr>
            <p:cNvPr id="69" name="69 Imagen"/>
            <p:cNvPicPr>
              <a:picLocks noChangeAspect="1"/>
            </p:cNvPicPr>
            <p:nvPr/>
          </p:nvPicPr>
          <p:blipFill>
            <a:blip r:embed="rId5"/>
            <a:srcRect l="13995" t="4671" r="33194" b="3613"/>
            <a:stretch>
              <a:fillRect/>
            </a:stretch>
          </p:blipFill>
          <p:spPr bwMode="auto">
            <a:xfrm>
              <a:off x="24421" y="0"/>
              <a:ext cx="17880" cy="20195"/>
            </a:xfrm>
            <a:prstGeom prst="rect">
              <a:avLst/>
            </a:prstGeom>
            <a:noFill/>
          </p:spPr>
        </p:pic>
      </p:grpSp>
      <p:sp>
        <p:nvSpPr>
          <p:cNvPr id="16" name="15 Rectángulo"/>
          <p:cNvSpPr/>
          <p:nvPr/>
        </p:nvSpPr>
        <p:spPr>
          <a:xfrm>
            <a:off x="428596" y="6060064"/>
            <a:ext cx="4143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342900">
              <a:buSzPct val="76000"/>
            </a:pPr>
            <a:r>
              <a:rPr lang="es-ES" dirty="0" smtClean="0"/>
              <a:t>Medidor de flujo acústico y digital</a:t>
            </a:r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5357818" y="5988626"/>
            <a:ext cx="2143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342900">
              <a:buSzPct val="76000"/>
            </a:pPr>
            <a:r>
              <a:rPr lang="es-ES" dirty="0" smtClean="0"/>
              <a:t>Micro Molinete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4286248" y="3416858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342900">
              <a:buSzPct val="76000"/>
            </a:pPr>
            <a:r>
              <a:rPr lang="es-ES" dirty="0" smtClean="0"/>
              <a:t>Tableros multipiezométricos</a:t>
            </a:r>
          </a:p>
        </p:txBody>
      </p:sp>
      <p:pic>
        <p:nvPicPr>
          <p:cNvPr id="1026" name="Picture 2" descr="http://www.upm.es/sfs/E.T.S.I.%20Montes/Laboratorios/Hidraulica/IMG_01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092" y="1107186"/>
            <a:ext cx="3025158" cy="226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monografias.com/trabajos60/instrumentos-basicos-medicion/Image26234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985" y="614418"/>
            <a:ext cx="11049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4794</TotalTime>
  <Words>1165</Words>
  <Application>Microsoft Office PowerPoint</Application>
  <PresentationFormat>Presentación en pantalla (4:3)</PresentationFormat>
  <Paragraphs>311</Paragraphs>
  <Slides>38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Austin</vt:lpstr>
      <vt:lpstr>  DEPARTAMENTO DE CIENCIAS DE LA TIERRA Y CONSTRUCCIÓN</vt:lpstr>
      <vt:lpstr>Presentación de PowerPoint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GEMY</dc:creator>
  <cp:lastModifiedBy>Paolo</cp:lastModifiedBy>
  <cp:revision>374</cp:revision>
  <dcterms:created xsi:type="dcterms:W3CDTF">2013-04-07T17:34:46Z</dcterms:created>
  <dcterms:modified xsi:type="dcterms:W3CDTF">2015-06-05T17:46:39Z</dcterms:modified>
</cp:coreProperties>
</file>