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5">
  <p:sldMasterIdLst>
    <p:sldMasterId id="2147483648" r:id="rId1"/>
  </p:sldMasterIdLst>
  <p:sldIdLst>
    <p:sldId id="256" r:id="rId2"/>
    <p:sldId id="510" r:id="rId3"/>
    <p:sldId id="257" r:id="rId4"/>
    <p:sldId id="294" r:id="rId5"/>
    <p:sldId id="295" r:id="rId6"/>
    <p:sldId id="296" r:id="rId7"/>
    <p:sldId id="297" r:id="rId8"/>
    <p:sldId id="298" r:id="rId9"/>
    <p:sldId id="305" r:id="rId10"/>
    <p:sldId id="308" r:id="rId11"/>
    <p:sldId id="310" r:id="rId12"/>
    <p:sldId id="311" r:id="rId13"/>
    <p:sldId id="312" r:id="rId14"/>
    <p:sldId id="314" r:id="rId15"/>
    <p:sldId id="316" r:id="rId16"/>
    <p:sldId id="318" r:id="rId17"/>
    <p:sldId id="319" r:id="rId18"/>
    <p:sldId id="320" r:id="rId19"/>
    <p:sldId id="321" r:id="rId20"/>
    <p:sldId id="322" r:id="rId21"/>
    <p:sldId id="323" r:id="rId22"/>
    <p:sldId id="325" r:id="rId23"/>
    <p:sldId id="326" r:id="rId24"/>
    <p:sldId id="327" r:id="rId25"/>
    <p:sldId id="329" r:id="rId26"/>
    <p:sldId id="330" r:id="rId27"/>
    <p:sldId id="331" r:id="rId28"/>
    <p:sldId id="332" r:id="rId29"/>
    <p:sldId id="333" r:id="rId30"/>
    <p:sldId id="334" r:id="rId31"/>
    <p:sldId id="338" r:id="rId32"/>
    <p:sldId id="335" r:id="rId33"/>
    <p:sldId id="336" r:id="rId34"/>
    <p:sldId id="337" r:id="rId35"/>
    <p:sldId id="340" r:id="rId36"/>
    <p:sldId id="341" r:id="rId37"/>
    <p:sldId id="343" r:id="rId38"/>
    <p:sldId id="345" r:id="rId39"/>
    <p:sldId id="346" r:id="rId40"/>
    <p:sldId id="348" r:id="rId41"/>
    <p:sldId id="349" r:id="rId42"/>
    <p:sldId id="350" r:id="rId43"/>
    <p:sldId id="351" r:id="rId44"/>
    <p:sldId id="352" r:id="rId45"/>
    <p:sldId id="353" r:id="rId46"/>
    <p:sldId id="354" r:id="rId47"/>
    <p:sldId id="355" r:id="rId48"/>
    <p:sldId id="356" r:id="rId49"/>
    <p:sldId id="357" r:id="rId50"/>
    <p:sldId id="358" r:id="rId51"/>
    <p:sldId id="359" r:id="rId52"/>
    <p:sldId id="360" r:id="rId53"/>
    <p:sldId id="361" r:id="rId54"/>
    <p:sldId id="362" r:id="rId55"/>
    <p:sldId id="363" r:id="rId56"/>
    <p:sldId id="364" r:id="rId57"/>
    <p:sldId id="365" r:id="rId58"/>
    <p:sldId id="366" r:id="rId59"/>
    <p:sldId id="367" r:id="rId60"/>
    <p:sldId id="368" r:id="rId61"/>
    <p:sldId id="369" r:id="rId62"/>
    <p:sldId id="370" r:id="rId63"/>
    <p:sldId id="371" r:id="rId64"/>
    <p:sldId id="372" r:id="rId65"/>
    <p:sldId id="373" r:id="rId66"/>
    <p:sldId id="374" r:id="rId67"/>
    <p:sldId id="375" r:id="rId68"/>
    <p:sldId id="376" r:id="rId69"/>
    <p:sldId id="377" r:id="rId70"/>
    <p:sldId id="378" r:id="rId71"/>
    <p:sldId id="379" r:id="rId72"/>
    <p:sldId id="380" r:id="rId73"/>
    <p:sldId id="381" r:id="rId74"/>
    <p:sldId id="382" r:id="rId75"/>
    <p:sldId id="383" r:id="rId76"/>
    <p:sldId id="384" r:id="rId77"/>
    <p:sldId id="385" r:id="rId78"/>
    <p:sldId id="386" r:id="rId79"/>
    <p:sldId id="387" r:id="rId80"/>
    <p:sldId id="388" r:id="rId81"/>
    <p:sldId id="389" r:id="rId82"/>
    <p:sldId id="390" r:id="rId83"/>
    <p:sldId id="391" r:id="rId84"/>
    <p:sldId id="392" r:id="rId85"/>
    <p:sldId id="393" r:id="rId86"/>
    <p:sldId id="394" r:id="rId87"/>
    <p:sldId id="395" r:id="rId88"/>
    <p:sldId id="396" r:id="rId89"/>
    <p:sldId id="397" r:id="rId90"/>
    <p:sldId id="398" r:id="rId91"/>
    <p:sldId id="399" r:id="rId92"/>
    <p:sldId id="401" r:id="rId93"/>
    <p:sldId id="402" r:id="rId94"/>
    <p:sldId id="403" r:id="rId95"/>
    <p:sldId id="404" r:id="rId96"/>
    <p:sldId id="405" r:id="rId97"/>
    <p:sldId id="406" r:id="rId98"/>
    <p:sldId id="407" r:id="rId99"/>
    <p:sldId id="408" r:id="rId100"/>
    <p:sldId id="409" r:id="rId101"/>
    <p:sldId id="410" r:id="rId102"/>
    <p:sldId id="412" r:id="rId103"/>
    <p:sldId id="413" r:id="rId104"/>
    <p:sldId id="414" r:id="rId105"/>
    <p:sldId id="415" r:id="rId106"/>
    <p:sldId id="416" r:id="rId107"/>
    <p:sldId id="417" r:id="rId108"/>
    <p:sldId id="418" r:id="rId109"/>
    <p:sldId id="419" r:id="rId110"/>
    <p:sldId id="422" r:id="rId111"/>
    <p:sldId id="421" r:id="rId112"/>
    <p:sldId id="423" r:id="rId113"/>
    <p:sldId id="424" r:id="rId114"/>
    <p:sldId id="426" r:id="rId115"/>
    <p:sldId id="427" r:id="rId116"/>
    <p:sldId id="428" r:id="rId117"/>
    <p:sldId id="429" r:id="rId118"/>
    <p:sldId id="430" r:id="rId119"/>
    <p:sldId id="431" r:id="rId120"/>
    <p:sldId id="432" r:id="rId121"/>
    <p:sldId id="434" r:id="rId122"/>
    <p:sldId id="435" r:id="rId123"/>
    <p:sldId id="436" r:id="rId124"/>
    <p:sldId id="437" r:id="rId125"/>
    <p:sldId id="438" r:id="rId126"/>
    <p:sldId id="439" r:id="rId127"/>
    <p:sldId id="440" r:id="rId128"/>
    <p:sldId id="441" r:id="rId129"/>
    <p:sldId id="442" r:id="rId130"/>
    <p:sldId id="443" r:id="rId131"/>
    <p:sldId id="444" r:id="rId132"/>
    <p:sldId id="445" r:id="rId133"/>
    <p:sldId id="446" r:id="rId134"/>
    <p:sldId id="447" r:id="rId135"/>
    <p:sldId id="448" r:id="rId136"/>
    <p:sldId id="449" r:id="rId137"/>
    <p:sldId id="450" r:id="rId138"/>
    <p:sldId id="452" r:id="rId139"/>
    <p:sldId id="453" r:id="rId140"/>
    <p:sldId id="454" r:id="rId141"/>
    <p:sldId id="456" r:id="rId142"/>
    <p:sldId id="457" r:id="rId143"/>
    <p:sldId id="458" r:id="rId144"/>
    <p:sldId id="459" r:id="rId145"/>
    <p:sldId id="460" r:id="rId146"/>
    <p:sldId id="461" r:id="rId147"/>
    <p:sldId id="462" r:id="rId148"/>
    <p:sldId id="463" r:id="rId149"/>
    <p:sldId id="465" r:id="rId150"/>
    <p:sldId id="467" r:id="rId151"/>
    <p:sldId id="468" r:id="rId152"/>
    <p:sldId id="469" r:id="rId153"/>
    <p:sldId id="470" r:id="rId154"/>
    <p:sldId id="471" r:id="rId155"/>
    <p:sldId id="472" r:id="rId156"/>
    <p:sldId id="473" r:id="rId157"/>
    <p:sldId id="474" r:id="rId158"/>
    <p:sldId id="476" r:id="rId159"/>
    <p:sldId id="477" r:id="rId160"/>
    <p:sldId id="478" r:id="rId161"/>
    <p:sldId id="479" r:id="rId162"/>
    <p:sldId id="480" r:id="rId163"/>
    <p:sldId id="481" r:id="rId164"/>
    <p:sldId id="482" r:id="rId165"/>
    <p:sldId id="483" r:id="rId166"/>
    <p:sldId id="484" r:id="rId167"/>
    <p:sldId id="485" r:id="rId168"/>
    <p:sldId id="486" r:id="rId169"/>
    <p:sldId id="487" r:id="rId170"/>
    <p:sldId id="488" r:id="rId171"/>
    <p:sldId id="489" r:id="rId172"/>
    <p:sldId id="490" r:id="rId173"/>
    <p:sldId id="492" r:id="rId174"/>
    <p:sldId id="493" r:id="rId175"/>
    <p:sldId id="494" r:id="rId176"/>
    <p:sldId id="491" r:id="rId177"/>
    <p:sldId id="495" r:id="rId178"/>
    <p:sldId id="496" r:id="rId179"/>
    <p:sldId id="497" r:id="rId180"/>
    <p:sldId id="498" r:id="rId181"/>
    <p:sldId id="499" r:id="rId182"/>
    <p:sldId id="500" r:id="rId183"/>
    <p:sldId id="501" r:id="rId184"/>
    <p:sldId id="502" r:id="rId185"/>
    <p:sldId id="503" r:id="rId186"/>
    <p:sldId id="504" r:id="rId187"/>
    <p:sldId id="505" r:id="rId188"/>
    <p:sldId id="506" r:id="rId189"/>
    <p:sldId id="507" r:id="rId190"/>
    <p:sldId id="508" r:id="rId191"/>
    <p:sldId id="509" r:id="rId19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96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93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theme" Target="theme/theme1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4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2.png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1.png"/><Relationship Id="rId4" Type="http://schemas.openxmlformats.org/officeDocument/2006/relationships/image" Target="../media/image180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3.png"/><Relationship Id="rId4" Type="http://schemas.openxmlformats.org/officeDocument/2006/relationships/image" Target="../media/image18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5.jpeg"/><Relationship Id="rId4" Type="http://schemas.openxmlformats.org/officeDocument/2006/relationships/image" Target="../media/image184.png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image" Target="../media/image190.png"/><Relationship Id="rId7" Type="http://schemas.openxmlformats.org/officeDocument/2006/relationships/image" Target="../media/image194.png"/><Relationship Id="rId2" Type="http://schemas.openxmlformats.org/officeDocument/2006/relationships/image" Target="../media/image18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5" Type="http://schemas.openxmlformats.org/officeDocument/2006/relationships/image" Target="../media/image192.png"/><Relationship Id="rId4" Type="http://schemas.openxmlformats.org/officeDocument/2006/relationships/image" Target="../media/image191.png"/></Relationships>
</file>

<file path=ppt/slides/_rels/slide1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image" Target="../media/image197.png"/><Relationship Id="rId7" Type="http://schemas.openxmlformats.org/officeDocument/2006/relationships/image" Target="../media/image201.png"/><Relationship Id="rId2" Type="http://schemas.openxmlformats.org/officeDocument/2006/relationships/image" Target="../media/image19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9.png"/><Relationship Id="rId4" Type="http://schemas.openxmlformats.org/officeDocument/2006/relationships/image" Target="../media/image198.png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emf"/><Relationship Id="rId2" Type="http://schemas.openxmlformats.org/officeDocument/2006/relationships/image" Target="../media/image204.emf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6.emf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image" Target="../media/image208.png"/><Relationship Id="rId7" Type="http://schemas.openxmlformats.org/officeDocument/2006/relationships/image" Target="../media/image212.png"/><Relationship Id="rId2" Type="http://schemas.openxmlformats.org/officeDocument/2006/relationships/image" Target="../media/image20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5" Type="http://schemas.openxmlformats.org/officeDocument/2006/relationships/image" Target="../media/image210.png"/><Relationship Id="rId4" Type="http://schemas.openxmlformats.org/officeDocument/2006/relationships/image" Target="../media/image209.png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6.png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6.png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3.wmf"/><Relationship Id="rId4" Type="http://schemas.openxmlformats.org/officeDocument/2006/relationships/oleObject" Target="../embeddings/oleObject3.bin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89213" y="3451539"/>
            <a:ext cx="8915399" cy="2452124"/>
          </a:xfrm>
        </p:spPr>
        <p:txBody>
          <a:bodyPr>
            <a:normAutofit/>
          </a:bodyPr>
          <a:lstStyle/>
          <a:p>
            <a:pPr algn="ctr"/>
            <a:r>
              <a:rPr lang="es-EC" sz="2800" dirty="0">
                <a:solidFill>
                  <a:schemeClr val="bg2">
                    <a:lumMod val="10000"/>
                  </a:schemeClr>
                </a:solidFill>
              </a:rPr>
              <a:t>DISEÑO Y CONSTRUCCIÓN DE LÍNEA DE CONFORMADO AUTOMÁTICO EN FRÍO PARA PERFILES “T”  DE CIELO RASO EN LA EMPRESA RIELEX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678" y="541052"/>
            <a:ext cx="6461417" cy="166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87612" y="1161143"/>
            <a:ext cx="8915400" cy="1219200"/>
          </a:xfrm>
        </p:spPr>
        <p:txBody>
          <a:bodyPr/>
          <a:lstStyle/>
          <a:p>
            <a:r>
              <a:rPr lang="es-EC" dirty="0" smtClean="0"/>
              <a:t>bajo </a:t>
            </a:r>
            <a:r>
              <a:rPr lang="es-EC" dirty="0"/>
              <a:t>contenido de carbono, </a:t>
            </a:r>
            <a:endParaRPr lang="es-EC" dirty="0" smtClean="0"/>
          </a:p>
          <a:p>
            <a:r>
              <a:rPr lang="es-EC" dirty="0" smtClean="0"/>
              <a:t>material </a:t>
            </a:r>
            <a:r>
              <a:rPr lang="es-EC" dirty="0"/>
              <a:t>comercial, fácil de conseguir, y con un bajo costo. </a:t>
            </a:r>
          </a:p>
        </p:txBody>
      </p:sp>
      <p:graphicFrame>
        <p:nvGraphicFramePr>
          <p:cNvPr id="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2721337"/>
              </p:ext>
            </p:extLst>
          </p:nvPr>
        </p:nvGraphicFramePr>
        <p:xfrm>
          <a:off x="2429555" y="2982232"/>
          <a:ext cx="9457642" cy="1267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8731"/>
                <a:gridCol w="949879"/>
                <a:gridCol w="949879"/>
                <a:gridCol w="949879"/>
                <a:gridCol w="949879"/>
                <a:gridCol w="949879"/>
                <a:gridCol w="949879"/>
                <a:gridCol w="949879"/>
                <a:gridCol w="949879"/>
                <a:gridCol w="949879"/>
              </a:tblGrid>
              <a:tr h="41402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NORMA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COMPOSICIÓN QUÍMICA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PROPIEDADES MECÁNICAS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606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%C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%Mn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%P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%S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%Si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%Cu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Sy (MPa)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Sut (MPa)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Alarg %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1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ASTM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 36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0.29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0.80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1.2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0.04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Máx.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0.05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Máx.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Máx.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Máx.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250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min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400 min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550 máx.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20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min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28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580571"/>
                <a:ext cx="8915400" cy="608148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s-EC" dirty="0"/>
                  <a:t>Si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s-EC">
                        <a:latin typeface="Cambria Math" panose="02040503050406030204" pitchFamily="18" charset="0"/>
                      </a:rPr>
                      <m:t>=52.8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s-EC" dirty="0" smtClean="0"/>
              </a:p>
              <a:p>
                <a:pPr marL="0" indent="0">
                  <a:buNone/>
                </a:pPr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Entonces </a:t>
                </a:r>
                <a:endParaRPr lang="es-EC" dirty="0" smtClean="0"/>
              </a:p>
              <a:p>
                <a:pPr marL="0" indent="0">
                  <a:buNone/>
                </a:pPr>
                <a:endParaRPr lang="es-EC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𝑚𝑖𝑛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𝑑𝑟𝑧</m:t>
                        </m:r>
                      </m:sub>
                    </m:sSub>
                    <m:r>
                      <a:rPr lang="es-EC">
                        <a:latin typeface="Cambria Math" panose="02040503050406030204" pitchFamily="18" charset="0"/>
                      </a:rPr>
                      <m:t>=52.8+2(11.8)</m:t>
                    </m:r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𝑚𝑖𝑛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𝑑𝑟𝑧</m:t>
                        </m:r>
                      </m:sub>
                    </m:sSub>
                    <m:r>
                      <a:rPr lang="es-EC">
                        <a:latin typeface="Cambria Math" panose="02040503050406030204" pitchFamily="18" charset="0"/>
                      </a:rPr>
                      <m:t>=76.4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s-EC">
                        <a:latin typeface="Cambria Math" panose="02040503050406030204" pitchFamily="18" charset="0"/>
                      </a:rPr>
                      <m:t> →80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s-EC" dirty="0"/>
                  <a:t> </a:t>
                </a:r>
                <a:endParaRPr lang="es-EC" dirty="0" smtClean="0"/>
              </a:p>
              <a:p>
                <a:endParaRPr lang="es-EC" dirty="0"/>
              </a:p>
              <a:p>
                <a:r>
                  <a:rPr lang="es-EC" dirty="0" smtClean="0"/>
                  <a:t>distancia </a:t>
                </a:r>
                <a:r>
                  <a:rPr lang="es-EC" dirty="0"/>
                  <a:t>vertical entre los centros de los rodillos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s-EC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EC" dirty="0"/>
                  <a:t>93 mm, </a:t>
                </a:r>
                <a:endParaRPr lang="es-EC" dirty="0" smtClean="0"/>
              </a:p>
              <a:p>
                <a:r>
                  <a:rPr lang="es-EC" dirty="0" smtClean="0"/>
                  <a:t>velocidad </a:t>
                </a:r>
                <a:r>
                  <a:rPr lang="es-EC" dirty="0"/>
                  <a:t>lineal sea la misma, para los 2 rodillos, el diámetro de la directriz sería: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𝑑𝑟𝑧</m:t>
                        </m:r>
                      </m:sub>
                    </m:sSub>
                    <m:r>
                      <a:rPr lang="es-EC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C">
                                <a:latin typeface="Cambria Math" panose="02040503050406030204" pitchFamily="18" charset="0"/>
                              </a:rPr>
                              <m:t>93</m:t>
                            </m:r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EC">
                                <a:latin typeface="Cambria Math" panose="02040503050406030204" pitchFamily="18" charset="0"/>
                              </a:rPr>
                              <m:t>0.4</m:t>
                            </m:r>
                          </m:num>
                          <m:den>
                            <m:r>
                              <a:rPr lang="es-EC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𝑑𝑟𝑧</m:t>
                        </m:r>
                      </m:sub>
                    </m:sSub>
                    <m:r>
                      <a:rPr lang="es-EC">
                        <a:latin typeface="Cambria Math" panose="02040503050406030204" pitchFamily="18" charset="0"/>
                      </a:rPr>
                      <m:t>=92.6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s-EC" dirty="0"/>
                  <a:t>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𝑚𝑖𝑛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𝑑𝑟𝑧</m:t>
                        </m:r>
                      </m:sub>
                    </m:sSub>
                  </m:oMath>
                </a14:m>
                <a:endParaRPr lang="es-EC" dirty="0"/>
              </a:p>
              <a:p>
                <a:endParaRPr lang="es-EC" dirty="0"/>
              </a:p>
              <a:p>
                <a:r>
                  <a:rPr lang="es-EC" dirty="0"/>
                  <a:t>Se recomienda un incremento entre el diámetro de paso a paso entre  0.015 and 0.025 in. (0.4 a 0.6 mm), entre las tres primeras estaciones, posteriormente se debe conservar el diámetro 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580571"/>
                <a:ext cx="8915400" cy="6081486"/>
              </a:xfrm>
              <a:blipFill rotWithShape="0">
                <a:blip r:embed="rId2"/>
                <a:stretch>
                  <a:fillRect l="-616" t="-100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63853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297" y="349773"/>
            <a:ext cx="8911687" cy="1280890"/>
          </a:xfrm>
        </p:spPr>
        <p:txBody>
          <a:bodyPr/>
          <a:lstStyle/>
          <a:p>
            <a:r>
              <a:rPr lang="es-EC" dirty="0" smtClean="0"/>
              <a:t>CÁLCULO </a:t>
            </a:r>
            <a:r>
              <a:rPr lang="es-EC" dirty="0"/>
              <a:t>DE </a:t>
            </a:r>
            <a:r>
              <a:rPr lang="es-EC" dirty="0" smtClean="0"/>
              <a:t>RODILLOS</a:t>
            </a:r>
            <a:endParaRPr lang="es-EC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589211" y="1012897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 smtClean="0"/>
              <a:t>RODILLOS PARA PRIMERA ESTACIÓN</a:t>
            </a: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777" y="3565543"/>
            <a:ext cx="5632126" cy="11105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337" y="2117852"/>
            <a:ext cx="3735799" cy="464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6196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277" y="1083536"/>
            <a:ext cx="3459871" cy="3198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315" y="2608164"/>
            <a:ext cx="3410962" cy="331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9610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RODILLOS PARA SEGUNDA ESTACIÓN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624" y="1905000"/>
            <a:ext cx="5026352" cy="1603828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914" y="2013756"/>
            <a:ext cx="2265372" cy="44763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2090057" y="4165599"/>
            <a:ext cx="5762172" cy="2496457"/>
          </a:xfrm>
        </p:spPr>
        <p:txBody>
          <a:bodyPr>
            <a:normAutofit lnSpcReduction="10000"/>
          </a:bodyPr>
          <a:lstStyle/>
          <a:p>
            <a:r>
              <a:rPr lang="es-EC" dirty="0" smtClean="0"/>
              <a:t>incremento </a:t>
            </a:r>
            <a:r>
              <a:rPr lang="es-EC" dirty="0"/>
              <a:t>de 0.4 mm </a:t>
            </a:r>
            <a:endParaRPr lang="es-EC" dirty="0" smtClean="0"/>
          </a:p>
          <a:p>
            <a:r>
              <a:rPr lang="es-EC" dirty="0" smtClean="0"/>
              <a:t>espacio </a:t>
            </a:r>
            <a:r>
              <a:rPr lang="es-EC" dirty="0"/>
              <a:t>en el rodillo superior donde se desplazará sin rozamiento </a:t>
            </a:r>
            <a:endParaRPr lang="es-EC" dirty="0" smtClean="0"/>
          </a:p>
          <a:p>
            <a:r>
              <a:rPr lang="es-EC" dirty="0" smtClean="0"/>
              <a:t>holgura </a:t>
            </a:r>
            <a:r>
              <a:rPr lang="es-EC" dirty="0"/>
              <a:t>entre el perfil y el rodillo inferior para evitar daño en la superficie por la </a:t>
            </a:r>
            <a:r>
              <a:rPr lang="es-EC" dirty="0" smtClean="0"/>
              <a:t>diferencia </a:t>
            </a:r>
            <a:r>
              <a:rPr lang="es-EC" dirty="0"/>
              <a:t>de velocidad </a:t>
            </a:r>
            <a:r>
              <a:rPr lang="es-EC" dirty="0" smtClean="0"/>
              <a:t>entre </a:t>
            </a:r>
            <a:r>
              <a:rPr lang="es-EC" dirty="0"/>
              <a:t>rodillos</a:t>
            </a:r>
          </a:p>
          <a:p>
            <a:pPr lvl="0"/>
            <a:r>
              <a:rPr lang="es-EC" dirty="0" smtClean="0"/>
              <a:t>rodillo </a:t>
            </a:r>
            <a:r>
              <a:rPr lang="es-EC" dirty="0"/>
              <a:t>macho </a:t>
            </a:r>
            <a:r>
              <a:rPr lang="es-EC" dirty="0" smtClean="0"/>
              <a:t>tiene solo </a:t>
            </a:r>
            <a:r>
              <a:rPr lang="es-EC" dirty="0"/>
              <a:t>el 50% de la posible área de contacto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7343195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137" y="435429"/>
            <a:ext cx="3612611" cy="29427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686" y="3378152"/>
            <a:ext cx="3155942" cy="294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2395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RODILLOS PARA TERCERA ESTACIÓN</a:t>
            </a:r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2090056" y="4165600"/>
            <a:ext cx="5936343" cy="2271486"/>
          </a:xfrm>
        </p:spPr>
        <p:txBody>
          <a:bodyPr>
            <a:normAutofit/>
          </a:bodyPr>
          <a:lstStyle/>
          <a:p>
            <a:r>
              <a:rPr lang="es-EC" dirty="0" smtClean="0"/>
              <a:t>incremento </a:t>
            </a:r>
            <a:r>
              <a:rPr lang="es-EC" dirty="0"/>
              <a:t>de 0.4 mm en cada estación </a:t>
            </a:r>
            <a:endParaRPr lang="es-EC" dirty="0" smtClean="0"/>
          </a:p>
          <a:p>
            <a:r>
              <a:rPr lang="es-EC" dirty="0" smtClean="0"/>
              <a:t>sección </a:t>
            </a:r>
            <a:r>
              <a:rPr lang="es-EC" dirty="0"/>
              <a:t>libre para movimiento de la placa </a:t>
            </a:r>
            <a:endParaRPr lang="es-EC" dirty="0" smtClean="0"/>
          </a:p>
          <a:p>
            <a:pPr lvl="0"/>
            <a:r>
              <a:rPr lang="es-EC" dirty="0" smtClean="0"/>
              <a:t>la </a:t>
            </a:r>
            <a:r>
              <a:rPr lang="es-EC" dirty="0"/>
              <a:t>superficie de rodillo únicamente tiene contacto en el 50% de la zona que se está doblando</a:t>
            </a:r>
          </a:p>
          <a:p>
            <a:pPr marL="0" lvl="0" indent="0">
              <a:buNone/>
            </a:pPr>
            <a:r>
              <a:rPr lang="es-EC" dirty="0" smtClean="0"/>
              <a:t>.</a:t>
            </a:r>
            <a:endParaRPr lang="es-EC" dirty="0"/>
          </a:p>
          <a:p>
            <a:endParaRPr lang="es-EC" dirty="0" smtClean="0"/>
          </a:p>
          <a:p>
            <a:endParaRPr lang="es-EC" dirty="0"/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2013756"/>
            <a:ext cx="4000500" cy="160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043" y="1838325"/>
            <a:ext cx="2091871" cy="45966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938020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2178645" y="4165600"/>
            <a:ext cx="4338269" cy="2271486"/>
          </a:xfrm>
        </p:spPr>
        <p:txBody>
          <a:bodyPr/>
          <a:lstStyle/>
          <a:p>
            <a:r>
              <a:rPr lang="es-EC" dirty="0"/>
              <a:t>Por facilidad de construcción, así como de montaje y desmontaje, el rodillo se construirá en 2 sólidos separados</a:t>
            </a: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255" y="561434"/>
            <a:ext cx="3444830" cy="3194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085" y="3454400"/>
            <a:ext cx="5206744" cy="2982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813953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RODILLOS PARA CUARTA ESTACIÓN</a:t>
            </a:r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2090057" y="4165600"/>
            <a:ext cx="5063982" cy="2271486"/>
          </a:xfrm>
        </p:spPr>
        <p:txBody>
          <a:bodyPr>
            <a:normAutofit lnSpcReduction="10000"/>
          </a:bodyPr>
          <a:lstStyle/>
          <a:p>
            <a:r>
              <a:rPr lang="es-EC" dirty="0"/>
              <a:t>A partir de este juego de rodillos no se incrementará el diámetro en cada </a:t>
            </a:r>
            <a:r>
              <a:rPr lang="es-EC" dirty="0" smtClean="0"/>
              <a:t>estación</a:t>
            </a:r>
            <a:endParaRPr lang="es-EC" dirty="0"/>
          </a:p>
          <a:p>
            <a:pPr lvl="0"/>
            <a:r>
              <a:rPr lang="es-EC" dirty="0" smtClean="0"/>
              <a:t>sección </a:t>
            </a:r>
            <a:r>
              <a:rPr lang="es-EC" dirty="0"/>
              <a:t>libre para movimiento de la placa.</a:t>
            </a:r>
          </a:p>
          <a:p>
            <a:pPr lvl="0"/>
            <a:r>
              <a:rPr lang="es-EC" dirty="0" smtClean="0"/>
              <a:t>conformado con un ángulo pequeño</a:t>
            </a:r>
          </a:p>
          <a:p>
            <a:pPr lvl="0"/>
            <a:r>
              <a:rPr lang="es-EC" dirty="0" smtClean="0"/>
              <a:t>rodillo aplica fuerza </a:t>
            </a:r>
            <a:r>
              <a:rPr lang="es-EC" dirty="0"/>
              <a:t>únicamente </a:t>
            </a:r>
            <a:r>
              <a:rPr lang="es-EC" dirty="0" smtClean="0"/>
              <a:t>lateral</a:t>
            </a:r>
            <a:endParaRPr lang="es-EC" dirty="0"/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1774099"/>
            <a:ext cx="3905250" cy="1713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468" y="1620309"/>
            <a:ext cx="1641460" cy="5090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402906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2090057" y="4165600"/>
            <a:ext cx="5063982" cy="2271486"/>
          </a:xfrm>
        </p:spPr>
        <p:txBody>
          <a:bodyPr/>
          <a:lstStyle/>
          <a:p>
            <a:r>
              <a:rPr lang="es-EC" dirty="0"/>
              <a:t>Por facilidad de construcción, así como de montaje y desmontaje, el rodillo se construirá en 2 sólidos separados</a:t>
            </a:r>
          </a:p>
        </p:txBody>
      </p:sp>
      <p:pic>
        <p:nvPicPr>
          <p:cNvPr id="7" name="Imagen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861" y="1050520"/>
            <a:ext cx="2420011" cy="2327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64" y="2822979"/>
            <a:ext cx="3802108" cy="34718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908923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RODILLOS PARA QUINTA ESTACIÓN</a:t>
            </a: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4" y="1414960"/>
            <a:ext cx="4562835" cy="253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263" y="1905000"/>
            <a:ext cx="1838960" cy="448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Marcador de contenido 2"/>
          <p:cNvSpPr>
            <a:spLocks noGrp="1"/>
          </p:cNvSpPr>
          <p:nvPr>
            <p:ph idx="1"/>
          </p:nvPr>
        </p:nvSpPr>
        <p:spPr>
          <a:xfrm>
            <a:off x="2090057" y="4165600"/>
            <a:ext cx="5063982" cy="2271486"/>
          </a:xfrm>
        </p:spPr>
        <p:txBody>
          <a:bodyPr>
            <a:normAutofit/>
          </a:bodyPr>
          <a:lstStyle/>
          <a:p>
            <a:pPr lvl="0"/>
            <a:r>
              <a:rPr lang="es-EC" dirty="0" smtClean="0"/>
              <a:t>sección </a:t>
            </a:r>
            <a:r>
              <a:rPr lang="es-EC" dirty="0"/>
              <a:t>libre para movimiento de la placa </a:t>
            </a:r>
          </a:p>
          <a:p>
            <a:pPr lvl="0"/>
            <a:r>
              <a:rPr lang="es-EC" dirty="0" smtClean="0"/>
              <a:t>rodillo aplica únicamente fuerza </a:t>
            </a:r>
            <a:r>
              <a:rPr lang="es-EC" dirty="0"/>
              <a:t>lateral. </a:t>
            </a:r>
          </a:p>
          <a:p>
            <a:pPr lvl="0"/>
            <a:r>
              <a:rPr lang="es-EC" dirty="0" smtClean="0"/>
              <a:t>El </a:t>
            </a:r>
            <a:r>
              <a:rPr lang="es-EC" dirty="0"/>
              <a:t>punto más bajo del perfil mantendrá una holgura con la chapa para evitar las distorsiones por diferencias en velocidad lineal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30438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CÁLCULO </a:t>
            </a:r>
            <a:r>
              <a:rPr lang="es-EC" dirty="0"/>
              <a:t>DEL  RADIO DE DOBLADO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92925" y="1905000"/>
                <a:ext cx="8915400" cy="377762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lang="es-EC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 panose="02040503050406030204" pitchFamily="18" charset="0"/>
                          </a:rPr>
                          <m:t>max</m:t>
                        </m:r>
                      </m:sub>
                    </m:sSub>
                    <m:r>
                      <a:rPr lang="es-EC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s-EC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s-EC">
                            <a:latin typeface="Cambria Math" panose="02040503050406030204" pitchFamily="18" charset="0"/>
                          </a:rPr>
                          <m:t> × </m:t>
                        </m:r>
                        <m:r>
                          <m:rPr>
                            <m:sty m:val="p"/>
                          </m:rPr>
                          <a:rPr lang="es-EC">
                            <a:latin typeface="Cambria Math" panose="02040503050406030204" pitchFamily="18" charset="0"/>
                          </a:rPr>
                          <m:t>E</m:t>
                        </m:r>
                      </m:num>
                      <m:den>
                        <m:r>
                          <a:rPr lang="es-EC">
                            <a:latin typeface="Cambria Math" panose="02040503050406030204" pitchFamily="18" charset="0"/>
                          </a:rPr>
                          <m:t>2 ×</m:t>
                        </m:r>
                        <m:sSub>
                          <m:sSub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s-EC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s-EC">
                                <a:latin typeface="Cambria Math" panose="02040503050406030204" pitchFamily="18" charset="0"/>
                              </a:rPr>
                              <m:t>y</m:t>
                            </m:r>
                          </m:sub>
                        </m:sSub>
                      </m:den>
                    </m:f>
                  </m:oMath>
                </a14:m>
                <a:r>
                  <a:rPr lang="es-EC" dirty="0"/>
                  <a:t>  	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es-EC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s-EC">
                        <a:latin typeface="Cambria Math" panose="02040503050406030204" pitchFamily="18" charset="0"/>
                      </a:rPr>
                      <m:t>t</m:t>
                    </m:r>
                    <m:r>
                      <a:rPr lang="es-EC">
                        <a:latin typeface="Cambria Math" panose="02040503050406030204" pitchFamily="18" charset="0"/>
                      </a:rPr>
                      <m:t> ×</m:t>
                    </m:r>
                    <m:r>
                      <m:rPr>
                        <m:sty m:val="p"/>
                      </m:rPr>
                      <a:rPr lang="es-EC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endParaRPr lang="es-EC" dirty="0" smtClean="0"/>
              </a:p>
              <a:p>
                <a:pPr marL="0" indent="0">
                  <a:buNone/>
                </a:pPr>
                <a:endParaRPr lang="es-EC" dirty="0" smtClean="0"/>
              </a:p>
              <a:p>
                <a:pPr marL="0" indent="0">
                  <a:buNone/>
                </a:pPr>
                <a:r>
                  <a:rPr lang="es-EC" dirty="0" smtClean="0"/>
                  <a:t>Donde</a:t>
                </a:r>
                <a:r>
                  <a:rPr lang="es-EC" dirty="0"/>
                  <a:t>:</a:t>
                </a:r>
              </a:p>
              <a:p>
                <a:pPr marL="0" indent="0">
                  <a:buNone/>
                </a:pPr>
                <a:endParaRPr lang="es-EC" dirty="0" smtClean="0"/>
              </a:p>
              <a:p>
                <a:pPr marL="0" indent="0">
                  <a:buNone/>
                </a:pPr>
                <a:r>
                  <a:rPr lang="es-EC" dirty="0" smtClean="0"/>
                  <a:t>E</a:t>
                </a:r>
                <a:r>
                  <a:rPr lang="es-EC" dirty="0"/>
                  <a:t>	 	módulo de elasticidad de material [N/mm</a:t>
                </a:r>
                <a:r>
                  <a:rPr lang="es-EC" baseline="30000" dirty="0"/>
                  <a:t>2</a:t>
                </a:r>
                <a:r>
                  <a:rPr lang="es-EC" dirty="0"/>
                  <a:t>]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es-EC" dirty="0"/>
                  <a:t> 		Esfuerzo de fluencia [N/mm</a:t>
                </a:r>
                <a:r>
                  <a:rPr lang="es-EC" baseline="30000" dirty="0"/>
                  <a:t>2</a:t>
                </a:r>
                <a:r>
                  <a:rPr lang="es-EC" dirty="0"/>
                  <a:t>]</a:t>
                </a:r>
              </a:p>
              <a:p>
                <a:pPr marL="0" indent="0">
                  <a:buNone/>
                </a:pPr>
                <a:r>
                  <a:rPr lang="es-EC" dirty="0"/>
                  <a:t>t		espesor del material base [mm]</a:t>
                </a:r>
              </a:p>
              <a:p>
                <a:pPr marL="0" indent="0">
                  <a:buNone/>
                </a:pPr>
                <a:r>
                  <a:rPr lang="es-EC" dirty="0"/>
                  <a:t>c 		coeficiente del material, mostrado en tabla </a:t>
                </a:r>
              </a:p>
              <a:p>
                <a:pPr marL="0" indent="0">
                  <a:buNone/>
                </a:pPr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92925" y="1905000"/>
                <a:ext cx="8915400" cy="3777622"/>
              </a:xfrm>
              <a:blipFill rotWithShape="0">
                <a:blip r:embed="rId2"/>
                <a:stretch>
                  <a:fillRect l="-410" b="-193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882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2090057" y="4165600"/>
            <a:ext cx="5063982" cy="2271486"/>
          </a:xfrm>
        </p:spPr>
        <p:txBody>
          <a:bodyPr/>
          <a:lstStyle/>
          <a:p>
            <a:r>
              <a:rPr lang="es-EC" dirty="0"/>
              <a:t>Por facilidad de construcción, así como de montaje y desmontaje, el rodillo se construirá en </a:t>
            </a:r>
            <a:r>
              <a:rPr lang="es-EC" dirty="0" smtClean="0"/>
              <a:t>3 </a:t>
            </a:r>
            <a:r>
              <a:rPr lang="es-EC" dirty="0"/>
              <a:t>sólidos separados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510" y="703870"/>
            <a:ext cx="2642804" cy="2375068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595" y="3509149"/>
            <a:ext cx="4649833" cy="2927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528627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RODILLOS PARA SEXTA ESTACIÓN</a:t>
            </a: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1450839"/>
            <a:ext cx="3381375" cy="2475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890" y="1450839"/>
            <a:ext cx="1047185" cy="49209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Marcador de contenido 2"/>
          <p:cNvSpPr>
            <a:spLocks noGrp="1"/>
          </p:cNvSpPr>
          <p:nvPr>
            <p:ph idx="1"/>
          </p:nvPr>
        </p:nvSpPr>
        <p:spPr>
          <a:xfrm>
            <a:off x="2090057" y="4165600"/>
            <a:ext cx="5878286" cy="2271486"/>
          </a:xfrm>
        </p:spPr>
        <p:txBody>
          <a:bodyPr>
            <a:normAutofit/>
          </a:bodyPr>
          <a:lstStyle/>
          <a:p>
            <a:pPr lvl="0"/>
            <a:r>
              <a:rPr lang="es-EC" dirty="0" smtClean="0"/>
              <a:t>perfil sobredoblado</a:t>
            </a:r>
          </a:p>
          <a:p>
            <a:pPr lvl="0"/>
            <a:r>
              <a:rPr lang="es-EC" dirty="0" smtClean="0"/>
              <a:t>conformado </a:t>
            </a:r>
            <a:r>
              <a:rPr lang="es-EC" dirty="0"/>
              <a:t>se realizará aplicando una fuerza lateral </a:t>
            </a:r>
          </a:p>
          <a:p>
            <a:pPr lvl="0"/>
            <a:r>
              <a:rPr lang="es-EC" dirty="0" smtClean="0"/>
              <a:t>se </a:t>
            </a:r>
            <a:r>
              <a:rPr lang="es-EC" dirty="0"/>
              <a:t>mantendrá una holgura entre el punto más bajo del perfil con la chapa evitando las distorsiones por diferencias en velocidad lineal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5540366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2090057" y="4165600"/>
            <a:ext cx="5063982" cy="2271486"/>
          </a:xfrm>
        </p:spPr>
        <p:txBody>
          <a:bodyPr/>
          <a:lstStyle/>
          <a:p>
            <a:r>
              <a:rPr lang="es-EC" dirty="0"/>
              <a:t>Por facilidad de construcción, así como de montaje y desmontaje, el rodillo se construirá en 2 sólidos separados</a:t>
            </a:r>
          </a:p>
        </p:txBody>
      </p:sp>
      <p:pic>
        <p:nvPicPr>
          <p:cNvPr id="7" name="Imagen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861" y="1050520"/>
            <a:ext cx="2420011" cy="2327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64" y="2822979"/>
            <a:ext cx="3802108" cy="34718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560411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RODILLOS DE ENDEREZADO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esfuerzos </a:t>
            </a:r>
            <a:r>
              <a:rPr lang="es-EC" dirty="0"/>
              <a:t>residuales, que provocan </a:t>
            </a:r>
            <a:r>
              <a:rPr lang="es-EC" dirty="0" smtClean="0"/>
              <a:t>curvatura </a:t>
            </a:r>
            <a:r>
              <a:rPr lang="es-EC" dirty="0"/>
              <a:t>a lo largo del perfil, </a:t>
            </a:r>
            <a:endParaRPr lang="es-EC" dirty="0" smtClean="0"/>
          </a:p>
          <a:p>
            <a:r>
              <a:rPr lang="es-EC" dirty="0" smtClean="0"/>
              <a:t>se </a:t>
            </a:r>
            <a:r>
              <a:rPr lang="es-EC" dirty="0"/>
              <a:t>incorpora una estación de enderezado al final del proceso. </a:t>
            </a:r>
          </a:p>
          <a:p>
            <a:r>
              <a:rPr lang="es-EC" dirty="0" smtClean="0"/>
              <a:t>operaciones </a:t>
            </a:r>
            <a:r>
              <a:rPr lang="es-EC" dirty="0"/>
              <a:t>de flexión </a:t>
            </a:r>
            <a:r>
              <a:rPr lang="es-EC" dirty="0" smtClean="0"/>
              <a:t>alternada.</a:t>
            </a:r>
            <a:endParaRPr lang="es-EC" dirty="0"/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290" y="3933371"/>
            <a:ext cx="6383604" cy="19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2542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391886"/>
                <a:ext cx="8915400" cy="6110513"/>
              </a:xfrm>
            </p:spPr>
            <p:txBody>
              <a:bodyPr>
                <a:normAutofit/>
              </a:bodyPr>
              <a:lstStyle/>
              <a:p>
                <a:r>
                  <a:rPr lang="es-EC" dirty="0" smtClean="0"/>
                  <a:t>distancia máxima que pueden recorrer los rodillos superiores en dirección de los rodillos inferiores (Zmax)</a:t>
                </a:r>
              </a:p>
              <a:p>
                <a:pPr marL="0" indent="0">
                  <a:buNone/>
                </a:pPr>
                <a:endParaRPr lang="es-EC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𝐷𝑟𝑡𝑧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s-EC" dirty="0" smtClean="0"/>
              </a:p>
              <a:p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Donde</a:t>
                </a:r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𝐷𝑟𝑡𝑧</m:t>
                        </m:r>
                      </m:sub>
                    </m:sSub>
                  </m:oMath>
                </a14:m>
                <a:r>
                  <a:rPr lang="es-EC" dirty="0"/>
                  <a:t> 	Radio del rodillo respecto a la directriz</a:t>
                </a:r>
              </a:p>
              <a:p>
                <a:r>
                  <a:rPr lang="es-EC" dirty="0"/>
                  <a:t>t 		espesor de la lámina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s-EC" dirty="0"/>
                  <a:t>		distancia vertical entre centros de rodillos</a:t>
                </a:r>
              </a:p>
              <a:p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Despejando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𝐷𝑟𝑡𝑧</m:t>
                        </m:r>
                      </m:sub>
                    </m:sSub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𝐷𝑟𝑡𝑧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EC" dirty="0"/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391886"/>
                <a:ext cx="8915400" cy="6110513"/>
              </a:xfrm>
              <a:blipFill rotWithShape="0">
                <a:blip r:embed="rId2"/>
                <a:stretch>
                  <a:fillRect l="-616" t="-49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125" y="1115286"/>
            <a:ext cx="2325688" cy="2096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349071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3039155" y="2525485"/>
                <a:ext cx="8915400" cy="5054879"/>
              </a:xfrm>
            </p:spPr>
            <p:txBody>
              <a:bodyPr/>
              <a:lstStyle/>
              <a:p>
                <a:r>
                  <a:rPr lang="es-EC" dirty="0"/>
                  <a:t>D</a:t>
                </a:r>
                <a:r>
                  <a:rPr lang="es-EC" baseline="-25000" dirty="0"/>
                  <a:t>v</a:t>
                </a:r>
                <a:r>
                  <a:rPr lang="es-EC" dirty="0"/>
                  <a:t> 	= 72.5 </a:t>
                </a:r>
                <a:r>
                  <a:rPr lang="es-EC" dirty="0" smtClean="0"/>
                  <a:t>mm (</a:t>
                </a:r>
                <a:r>
                  <a:rPr lang="es-EC" dirty="0"/>
                  <a:t>datos del </a:t>
                </a:r>
                <a:r>
                  <a:rPr lang="es-EC" dirty="0" smtClean="0"/>
                  <a:t>bastidor)</a:t>
                </a:r>
                <a:endParaRPr lang="es-EC" dirty="0"/>
              </a:p>
              <a:p>
                <a:r>
                  <a:rPr lang="es-EC" dirty="0"/>
                  <a:t>t 	= </a:t>
                </a:r>
                <a:r>
                  <a:rPr lang="es-EC" dirty="0" err="1"/>
                  <a:t>0.4mm</a:t>
                </a:r>
                <a:endParaRPr lang="es-EC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𝐷𝑟𝑡𝑧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i="1">
                            <a:latin typeface="Cambria Math" panose="02040503050406030204" pitchFamily="18" charset="0"/>
                          </a:rPr>
                          <m:t>72.5−0.4</m:t>
                        </m:r>
                      </m:num>
                      <m:den>
                        <m:r>
                          <a:rPr lang="es-EC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𝐷𝑟𝑡𝑧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=36.05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 →36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:endParaRPr lang="es-EC" dirty="0" smtClean="0"/>
              </a:p>
              <a:p>
                <a:pPr marL="0" indent="0">
                  <a:buNone/>
                </a:pPr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39155" y="2525485"/>
                <a:ext cx="8915400" cy="5054879"/>
              </a:xfrm>
              <a:blipFill rotWithShape="0">
                <a:blip r:embed="rId2"/>
                <a:stretch>
                  <a:fillRect l="-479" t="-60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57" y="470959"/>
            <a:ext cx="2278743" cy="5959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77505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CÁLCULO DE CHAVETA PARA RODILLOS DE ENDEREZADO</a:t>
            </a:r>
            <a:r>
              <a:rPr lang="es-EC" baseline="30000" dirty="0"/>
              <a:t> 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C" dirty="0"/>
                  <a:t>d 		=25 mm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s-EC" dirty="0"/>
                  <a:t> 	</a:t>
                </a:r>
                <a:r>
                  <a:rPr lang="es-EC" dirty="0" smtClean="0"/>
                  <a:t>	=</a:t>
                </a:r>
                <a:r>
                  <a:rPr lang="es-EC" dirty="0"/>
                  <a:t>72 mm </a:t>
                </a:r>
              </a:p>
              <a:p>
                <a:r>
                  <a:rPr lang="es-EC" dirty="0"/>
                  <a:t>t		</a:t>
                </a:r>
                <a:r>
                  <a:rPr lang="es-EC" dirty="0" smtClean="0"/>
                  <a:t>	=</a:t>
                </a:r>
                <a:r>
                  <a:rPr lang="es-EC" dirty="0"/>
                  <a:t>0.4 mm</a:t>
                </a:r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=0.34 × </m:t>
                      </m:r>
                      <m:sSup>
                        <m:sSup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0.65</m:t>
                          </m:r>
                        </m:sup>
                      </m:sSup>
                      <m:r>
                        <a:rPr lang="es-EC" i="1">
                          <a:latin typeface="Cambria Math" panose="02040503050406030204" pitchFamily="18" charset="0"/>
                        </a:rPr>
                        <m:t>+0.000506</m:t>
                      </m:r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72</m:t>
                              </m:r>
                            </m:e>
                            <m:sup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1.43</m:t>
                              </m:r>
                            </m:sup>
                          </m:sSup>
                        </m:e>
                      </m:d>
                      <m:r>
                        <a:rPr lang="es-EC" i="1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4.8×0.4</m:t>
                          </m:r>
                        </m:e>
                        <m: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0.51</m:t>
                          </m:r>
                        </m:sup>
                      </m:sSup>
                      <m:r>
                        <a:rPr lang="es-EC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C" dirty="0" smtClean="0"/>
              </a:p>
              <a:p>
                <a:pPr marL="0" indent="0">
                  <a:buNone/>
                </a:pPr>
                <a:endParaRPr lang="es-EC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s-EC" dirty="0"/>
                  <a:t>5.99 mm </a:t>
                </a:r>
              </a:p>
              <a:p>
                <a:r>
                  <a:rPr lang="es-EC" dirty="0"/>
                  <a:t>Por lo tanto se ocupará una chaveta de 6 mm</a:t>
                </a:r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79" t="-80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47906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CÁLCULO DE CHAVETERO EN RODILLOS DE ENDEREZADO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s-EC" dirty="0"/>
                  <a:t>Ancho Chavetero 	= W + </a:t>
                </a:r>
                <a:r>
                  <a:rPr lang="es-EC" dirty="0" smtClean="0"/>
                  <a:t>b</a:t>
                </a:r>
                <a:endParaRPr lang="es-EC" dirty="0"/>
              </a:p>
              <a:p>
                <a:pPr marL="0" indent="0">
                  <a:buNone/>
                </a:pPr>
                <a:r>
                  <a:rPr lang="es-EC" dirty="0" smtClean="0"/>
                  <a:t>			</a:t>
                </a:r>
                <a:r>
                  <a:rPr lang="es-EC" dirty="0"/>
                  <a:t>			= 6 + 1.5 </a:t>
                </a:r>
              </a:p>
              <a:p>
                <a:pPr marL="0" indent="0">
                  <a:buNone/>
                </a:pPr>
                <a:r>
                  <a:rPr lang="es-EC" dirty="0"/>
                  <a:t>	</a:t>
                </a:r>
                <a:r>
                  <a:rPr lang="es-EC" dirty="0" smtClean="0"/>
                  <a:t>			</a:t>
                </a:r>
                <a:r>
                  <a:rPr lang="es-EC" dirty="0"/>
                  <a:t>		= 7.5 mm</a:t>
                </a:r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r>
                  <a:rPr lang="es-EC" dirty="0"/>
                  <a:t>Profundidad Chavetero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i="1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s-EC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EC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C" dirty="0"/>
                  <a:t>+ </a:t>
                </a:r>
                <a:r>
                  <a:rPr lang="es-EC" dirty="0" smtClean="0"/>
                  <a:t>b</a:t>
                </a:r>
                <a:endParaRPr lang="es-EC" dirty="0"/>
              </a:p>
              <a:p>
                <a:pPr marL="0" indent="0">
                  <a:buNone/>
                </a:pPr>
                <a:r>
                  <a:rPr lang="es-EC" dirty="0" smtClean="0"/>
                  <a:t>			</a:t>
                </a:r>
                <a:r>
                  <a:rPr lang="es-EC" dirty="0"/>
                  <a:t>			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s-EC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s-EC" dirty="0"/>
                  <a:t> + </a:t>
                </a:r>
                <a:r>
                  <a:rPr lang="es-EC" dirty="0" smtClean="0"/>
                  <a:t>1.5</a:t>
                </a:r>
                <a:r>
                  <a:rPr lang="es-EC" dirty="0"/>
                  <a:t>	</a:t>
                </a:r>
              </a:p>
              <a:p>
                <a:pPr marL="0" indent="0">
                  <a:buNone/>
                </a:pPr>
                <a:r>
                  <a:rPr lang="es-EC" dirty="0"/>
                  <a:t>	</a:t>
                </a:r>
                <a:r>
                  <a:rPr lang="es-EC" dirty="0" smtClean="0"/>
                  <a:t>				</a:t>
                </a:r>
                <a:r>
                  <a:rPr lang="es-EC" dirty="0"/>
                  <a:t>		= 4.5 mm</a:t>
                </a:r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79" t="-80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0" y="2339721"/>
            <a:ext cx="3365379" cy="336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1200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261257"/>
                <a:ext cx="8915400" cy="63717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𝑤𝑚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pPr marL="0" indent="0">
                  <a:buNone/>
                </a:pPr>
                <a:r>
                  <a:rPr lang="es-EC" dirty="0"/>
                  <a:t>Donde:</a:t>
                </a:r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r>
                  <a:rPr lang="es-EC" dirty="0"/>
                  <a:t>R</a:t>
                </a:r>
                <a:r>
                  <a:rPr lang="es-EC" baseline="-25000" dirty="0"/>
                  <a:t>w</a:t>
                </a:r>
                <a:r>
                  <a:rPr lang="es-EC" dirty="0"/>
                  <a:t> 	Radio máx. rodillos</a:t>
                </a:r>
              </a:p>
              <a:p>
                <a:r>
                  <a:rPr lang="es-EC" dirty="0"/>
                  <a:t>t		espesor de la lámina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s-EC" dirty="0"/>
                  <a:t> 		Distancia horizontal entre centros de rodillos</a:t>
                </a:r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r>
                  <a:rPr lang="en-US" dirty="0"/>
                  <a:t>R</a:t>
                </a:r>
                <a:r>
                  <a:rPr lang="en-US" baseline="-25000" dirty="0"/>
                  <a:t>w	</a:t>
                </a:r>
                <a:r>
                  <a:rPr lang="en-US" dirty="0"/>
                  <a:t>=36 mm</a:t>
                </a:r>
                <a:endParaRPr lang="es-EC" dirty="0"/>
              </a:p>
              <a:p>
                <a:r>
                  <a:rPr lang="en-US" dirty="0"/>
                  <a:t>t	=0.4 mm</a:t>
                </a:r>
                <a:endParaRPr lang="es-EC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/>
                  <a:t>	=52.5 mm</a:t>
                </a:r>
                <a:endParaRPr lang="es-EC" dirty="0"/>
              </a:p>
              <a:p>
                <a:endParaRPr lang="es-EC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𝑤𝑚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=2 (36)+0.4−</m:t>
                    </m:r>
                    <m:rad>
                      <m:radPr>
                        <m:degHide m:val="on"/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EC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C" i="1">
                                    <a:latin typeface="Cambria Math" panose="02040503050406030204" pitchFamily="18" charset="0"/>
                                  </a:rPr>
                                  <m:t>2×36+0.4</m:t>
                                </m:r>
                              </m:e>
                            </m:d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C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52.5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𝑤𝑚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=22.54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 →20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C" dirty="0"/>
                  <a:t> </a:t>
                </a:r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261257"/>
                <a:ext cx="8915400" cy="6371772"/>
              </a:xfrm>
              <a:blipFill rotWithShape="0">
                <a:blip r:embed="rId2"/>
                <a:stretch>
                  <a:fillRect l="-61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74595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653143"/>
            <a:ext cx="8915400" cy="5258079"/>
          </a:xfrm>
        </p:spPr>
        <p:txBody>
          <a:bodyPr/>
          <a:lstStyle/>
          <a:p>
            <a:r>
              <a:rPr lang="es-EC" dirty="0"/>
              <a:t>Se recomienda la utilización de cuatro rodillos de </a:t>
            </a:r>
            <a:r>
              <a:rPr lang="es-EC" dirty="0" smtClean="0"/>
              <a:t>enderezado en placas </a:t>
            </a:r>
            <a:r>
              <a:rPr lang="es-EC" dirty="0"/>
              <a:t>en acero dúctil</a:t>
            </a: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942" y="1869666"/>
            <a:ext cx="5065939" cy="3571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4607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419179"/>
              </p:ext>
            </p:extLst>
          </p:nvPr>
        </p:nvGraphicFramePr>
        <p:xfrm>
          <a:off x="3352801" y="621082"/>
          <a:ext cx="7518400" cy="5784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3655"/>
                <a:gridCol w="3024905"/>
                <a:gridCol w="1114920"/>
                <a:gridCol w="1114920"/>
              </a:tblGrid>
              <a:tr h="981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Material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58" marR="324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Dirección de doblado comparada con la dirección de avance en los rodillos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58" marR="324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Material recocido blando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58" marR="324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Material con tratamiento de endurecido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58" marR="32458" marT="0" marB="0" anchor="ctr"/>
                </a:tc>
              </a:tr>
              <a:tr h="39311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Al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58" marR="324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Transversal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58" marR="324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0.01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58" marR="324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0.30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58" marR="32458" marT="0" marB="0" anchor="ctr"/>
                </a:tc>
              </a:tr>
              <a:tr h="39311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Longitudinal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58" marR="324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0.30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58" marR="324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0.80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58" marR="32458" marT="0" marB="0" anchor="ctr"/>
                </a:tc>
              </a:tr>
              <a:tr h="39311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Cu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58" marR="324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Transversal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58" marR="324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0.01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58" marR="324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1.00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58" marR="32458" marT="0" marB="0" anchor="ctr"/>
                </a:tc>
              </a:tr>
              <a:tr h="39311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Longitudinal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58" marR="324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0.30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58" marR="324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2.00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58" marR="32458" marT="0" marB="0" anchor="ctr"/>
                </a:tc>
              </a:tr>
              <a:tr h="39311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Ms 67, Ms 72, CuZn 37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58" marR="324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Transversal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58" marR="324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0.01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58" marR="324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0.40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58" marR="32458" marT="0" marB="0" anchor="ctr"/>
                </a:tc>
              </a:tr>
              <a:tr h="39311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Longitudinal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58" marR="324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0.30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58" marR="324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0.80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58" marR="32458" marT="0" marB="0" anchor="ctr"/>
                </a:tc>
              </a:tr>
              <a:tr h="39311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St 13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58" marR="324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Transversal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58" marR="324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0.01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58" marR="324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0.40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58" marR="32458" marT="0" marB="0" anchor="ctr"/>
                </a:tc>
              </a:tr>
              <a:tr h="39311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Longitudinal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58" marR="324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0.40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58" marR="324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0.80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58" marR="32458" marT="0" marB="0" anchor="ctr"/>
                </a:tc>
              </a:tr>
              <a:tr h="39311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 15 – C 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St 37 – St 42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58" marR="324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Transversal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58" marR="324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0.10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58" marR="324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 dirty="0">
                          <a:solidFill>
                            <a:srgbClr val="FF0000"/>
                          </a:solidFill>
                          <a:effectLst/>
                        </a:rPr>
                        <a:t>0.50</a:t>
                      </a:r>
                      <a:endParaRPr lang="es-EC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58" marR="32458" marT="0" marB="0" anchor="ctr"/>
                </a:tc>
              </a:tr>
              <a:tr h="39311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Longitudinal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58" marR="324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0.50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58" marR="324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1.00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58" marR="32458" marT="0" marB="0" anchor="ctr"/>
                </a:tc>
              </a:tr>
              <a:tr h="39311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 35 – C 45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St 50 – St 70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58" marR="324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Transversal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58" marR="324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0.30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58" marR="324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0.80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58" marR="32458" marT="0" marB="0" anchor="ctr"/>
                </a:tc>
              </a:tr>
              <a:tr h="39311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Longitudinal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58" marR="324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0.80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58" marR="324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1.50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58" marR="3245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96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MATERIAL DE LOS RODILLOS </a:t>
            </a: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2589212" y="1498321"/>
            <a:ext cx="8915400" cy="535967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s-EC" dirty="0"/>
              <a:t>Producción de corto plazo. </a:t>
            </a:r>
          </a:p>
          <a:p>
            <a:pPr marL="0" indent="0">
              <a:buNone/>
            </a:pPr>
            <a:endParaRPr lang="es-EC" dirty="0"/>
          </a:p>
          <a:p>
            <a:r>
              <a:rPr lang="es-EC" dirty="0" smtClean="0"/>
              <a:t>se </a:t>
            </a:r>
            <a:r>
              <a:rPr lang="es-EC" dirty="0"/>
              <a:t>construyen rodillos en acero de bajo carbono o hierro gris. </a:t>
            </a:r>
            <a:endParaRPr lang="es-EC" dirty="0" smtClean="0"/>
          </a:p>
          <a:p>
            <a:r>
              <a:rPr lang="es-EC" dirty="0" smtClean="0"/>
              <a:t>metal </a:t>
            </a:r>
            <a:r>
              <a:rPr lang="es-EC" dirty="0"/>
              <a:t>de trabajo es suave y los radios de las esquinas son </a:t>
            </a:r>
            <a:r>
              <a:rPr lang="es-EC" dirty="0" smtClean="0"/>
              <a:t>amplios</a:t>
            </a:r>
          </a:p>
          <a:p>
            <a:r>
              <a:rPr lang="es-EC" dirty="0" smtClean="0"/>
              <a:t>fácilmente </a:t>
            </a:r>
            <a:r>
              <a:rPr lang="es-EC" dirty="0"/>
              <a:t>maquinados y sobretodo </a:t>
            </a:r>
            <a:r>
              <a:rPr lang="es-EC" dirty="0" smtClean="0"/>
              <a:t>económicos</a:t>
            </a:r>
          </a:p>
          <a:p>
            <a:pPr marL="0" lvl="0" indent="0">
              <a:buNone/>
            </a:pPr>
            <a:endParaRPr lang="es-EC" dirty="0" smtClean="0"/>
          </a:p>
          <a:p>
            <a:pPr marL="0" lvl="0" indent="0">
              <a:buNone/>
            </a:pPr>
            <a:r>
              <a:rPr lang="es-EC" dirty="0" smtClean="0"/>
              <a:t>Producción </a:t>
            </a:r>
            <a:r>
              <a:rPr lang="es-EC" dirty="0"/>
              <a:t>mediano plazo. </a:t>
            </a:r>
          </a:p>
          <a:p>
            <a:endParaRPr lang="es-EC" dirty="0"/>
          </a:p>
          <a:p>
            <a:r>
              <a:rPr lang="es-EC" dirty="0" smtClean="0"/>
              <a:t>acero </a:t>
            </a:r>
            <a:r>
              <a:rPr lang="es-EC" dirty="0"/>
              <a:t>para herramientas, como </a:t>
            </a:r>
            <a:r>
              <a:rPr lang="es-EC" dirty="0" err="1"/>
              <a:t>O1</a:t>
            </a:r>
            <a:r>
              <a:rPr lang="es-EC" dirty="0"/>
              <a:t> o </a:t>
            </a:r>
            <a:r>
              <a:rPr lang="es-EC" dirty="0" err="1"/>
              <a:t>L6</a:t>
            </a:r>
            <a:r>
              <a:rPr lang="es-EC" dirty="0"/>
              <a:t>, con un acabado superficial de templado, rectificado o pulido. </a:t>
            </a:r>
          </a:p>
          <a:p>
            <a:r>
              <a:rPr lang="es-EC" dirty="0" smtClean="0"/>
              <a:t>materiales baratos </a:t>
            </a:r>
            <a:r>
              <a:rPr lang="es-EC" dirty="0"/>
              <a:t>y más fáciles de maquinar </a:t>
            </a:r>
            <a:endParaRPr lang="es-EC" dirty="0" smtClean="0"/>
          </a:p>
          <a:p>
            <a:r>
              <a:rPr lang="es-EC" dirty="0" smtClean="0"/>
              <a:t>Pueden </a:t>
            </a:r>
            <a:r>
              <a:rPr lang="es-EC" dirty="0"/>
              <a:t>ser tratados térmicamente mediante procedimientos simples. </a:t>
            </a:r>
          </a:p>
          <a:p>
            <a:r>
              <a:rPr lang="es-EC" dirty="0" smtClean="0"/>
              <a:t>se </a:t>
            </a:r>
            <a:r>
              <a:rPr lang="es-EC" dirty="0"/>
              <a:t>pueden tratar con cromo para reducir el rayado durante el proceso, y minimizar la corrosión o picaduras</a:t>
            </a:r>
            <a:r>
              <a:rPr lang="es-EC" dirty="0" smtClean="0"/>
              <a:t>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0987350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551543"/>
            <a:ext cx="8915400" cy="535967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s-EC" dirty="0"/>
              <a:t>Producción a largo plazo. </a:t>
            </a:r>
          </a:p>
          <a:p>
            <a:endParaRPr lang="es-EC" dirty="0"/>
          </a:p>
          <a:p>
            <a:r>
              <a:rPr lang="es-EC" dirty="0" smtClean="0"/>
              <a:t>Para </a:t>
            </a:r>
            <a:r>
              <a:rPr lang="es-EC" dirty="0"/>
              <a:t>series largas de producción (&gt; 1,5 </a:t>
            </a:r>
            <a:r>
              <a:rPr lang="es-EC" dirty="0" smtClean="0"/>
              <a:t>millones)</a:t>
            </a:r>
          </a:p>
          <a:p>
            <a:r>
              <a:rPr lang="es-EC" dirty="0" smtClean="0"/>
              <a:t>aceros </a:t>
            </a:r>
            <a:r>
              <a:rPr lang="es-EC" dirty="0"/>
              <a:t>para herramientas de alto cromo y alto carbono, (alrededor de 1,5% de carbono y 12% de cromo), con una dureza de 60-63 Rockwell "C", tales como </a:t>
            </a:r>
            <a:r>
              <a:rPr lang="es-EC" dirty="0" err="1"/>
              <a:t>D2</a:t>
            </a:r>
            <a:r>
              <a:rPr lang="es-EC" dirty="0"/>
              <a:t>. </a:t>
            </a:r>
            <a:endParaRPr lang="es-EC" dirty="0" smtClean="0"/>
          </a:p>
          <a:p>
            <a:r>
              <a:rPr lang="es-EC" dirty="0" smtClean="0"/>
              <a:t>cuestan </a:t>
            </a:r>
            <a:r>
              <a:rPr lang="es-EC" dirty="0"/>
              <a:t>casi el doble que el AISI-</a:t>
            </a:r>
            <a:r>
              <a:rPr lang="es-EC" dirty="0" err="1"/>
              <a:t>O1</a:t>
            </a:r>
            <a:r>
              <a:rPr lang="es-EC" dirty="0"/>
              <a:t>, son más difíciles de mecanizar y </a:t>
            </a:r>
            <a:r>
              <a:rPr lang="es-EC" dirty="0" smtClean="0"/>
              <a:t>rectificar</a:t>
            </a:r>
          </a:p>
          <a:p>
            <a:r>
              <a:rPr lang="es-EC" dirty="0" smtClean="0"/>
              <a:t>requieren </a:t>
            </a:r>
            <a:r>
              <a:rPr lang="es-EC" dirty="0"/>
              <a:t>tratamientos térmicos más complejos. </a:t>
            </a:r>
            <a:endParaRPr lang="es-EC" dirty="0" smtClean="0"/>
          </a:p>
          <a:p>
            <a:r>
              <a:rPr lang="es-EC" dirty="0" smtClean="0"/>
              <a:t>Tienen </a:t>
            </a:r>
            <a:r>
              <a:rPr lang="es-EC" dirty="0"/>
              <a:t>mayor duración entre rectificados, lo que resulta ser más económico para las producciones grandes, </a:t>
            </a:r>
            <a:endParaRPr lang="es-EC" dirty="0" smtClean="0"/>
          </a:p>
          <a:p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5387977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856343"/>
            <a:ext cx="8915400" cy="5054879"/>
          </a:xfrm>
        </p:spPr>
        <p:txBody>
          <a:bodyPr/>
          <a:lstStyle/>
          <a:p>
            <a:r>
              <a:rPr lang="es-EC" dirty="0"/>
              <a:t>En el plan de producción se estableció un total de 16500 m mensuales de riel. </a:t>
            </a:r>
            <a:endParaRPr lang="es-EC" dirty="0" smtClean="0"/>
          </a:p>
          <a:p>
            <a:r>
              <a:rPr lang="es-EC" dirty="0" smtClean="0"/>
              <a:t>Con </a:t>
            </a:r>
            <a:r>
              <a:rPr lang="es-EC" dirty="0"/>
              <a:t>una producción de 5 años se planifica construir </a:t>
            </a:r>
            <a:r>
              <a:rPr lang="es-EC" dirty="0" err="1"/>
              <a:t>990000m</a:t>
            </a:r>
            <a:r>
              <a:rPr lang="es-EC" dirty="0"/>
              <a:t> </a:t>
            </a:r>
            <a:r>
              <a:rPr lang="es-EC" dirty="0" smtClean="0"/>
              <a:t>de riel</a:t>
            </a:r>
            <a:endParaRPr lang="es-EC" dirty="0"/>
          </a:p>
          <a:p>
            <a:pPr marL="0" indent="0">
              <a:buNone/>
            </a:pPr>
            <a:endParaRPr lang="es-EC" dirty="0" smtClean="0"/>
          </a:p>
          <a:p>
            <a:r>
              <a:rPr lang="es-EC" dirty="0" smtClean="0"/>
              <a:t>El </a:t>
            </a:r>
            <a:r>
              <a:rPr lang="es-EC" dirty="0"/>
              <a:t>material escogido para los rodillos es el AISI-</a:t>
            </a:r>
            <a:r>
              <a:rPr lang="es-EC" dirty="0" err="1"/>
              <a:t>O1</a:t>
            </a:r>
            <a:r>
              <a:rPr lang="es-EC" dirty="0"/>
              <a:t> (</a:t>
            </a:r>
            <a:r>
              <a:rPr lang="es-EC" dirty="0" err="1"/>
              <a:t>BÖHLER</a:t>
            </a:r>
            <a:r>
              <a:rPr lang="es-EC" dirty="0"/>
              <a:t> K 460). </a:t>
            </a:r>
            <a:endParaRPr lang="es-EC" dirty="0" smtClean="0"/>
          </a:p>
          <a:p>
            <a:pPr lvl="1"/>
            <a:r>
              <a:rPr lang="es-EC" dirty="0" smtClean="0"/>
              <a:t>gran </a:t>
            </a:r>
            <a:r>
              <a:rPr lang="es-EC" dirty="0"/>
              <a:t>resistencia a la deformación, </a:t>
            </a:r>
            <a:endParaRPr lang="es-EC" dirty="0" smtClean="0"/>
          </a:p>
          <a:p>
            <a:pPr lvl="1"/>
            <a:r>
              <a:rPr lang="es-EC" dirty="0" smtClean="0"/>
              <a:t>buena </a:t>
            </a:r>
            <a:r>
              <a:rPr lang="es-EC" dirty="0"/>
              <a:t>resistencia al desgaste </a:t>
            </a:r>
            <a:endParaRPr lang="es-EC" dirty="0" smtClean="0"/>
          </a:p>
          <a:p>
            <a:pPr lvl="1"/>
            <a:r>
              <a:rPr lang="es-EC" dirty="0" smtClean="0"/>
              <a:t>facilidad </a:t>
            </a:r>
            <a:r>
              <a:rPr lang="es-EC" dirty="0"/>
              <a:t>de mecanizado (La </a:t>
            </a:r>
            <a:r>
              <a:rPr lang="es-EC" dirty="0" err="1"/>
              <a:t>maquinabilidad</a:t>
            </a:r>
            <a:r>
              <a:rPr lang="es-EC" dirty="0"/>
              <a:t> y rectificabilidad en estado recocido es aproximadamente un 90% de un acero tipo </a:t>
            </a:r>
            <a:r>
              <a:rPr lang="es-EC" dirty="0" err="1"/>
              <a:t>W1</a:t>
            </a:r>
            <a:r>
              <a:rPr lang="es-EC" dirty="0"/>
              <a:t>). </a:t>
            </a:r>
            <a:endParaRPr lang="es-EC" dirty="0" smtClean="0"/>
          </a:p>
          <a:p>
            <a:pPr marL="457200" lvl="1" indent="0">
              <a:buNone/>
            </a:pPr>
            <a:endParaRPr lang="es-EC" dirty="0"/>
          </a:p>
          <a:p>
            <a:r>
              <a:rPr lang="es-EC" dirty="0" smtClean="0"/>
              <a:t>proceso </a:t>
            </a:r>
            <a:r>
              <a:rPr lang="es-EC" dirty="0"/>
              <a:t>de uno a un millón y medio de metros de perfil procesados antes de rectificar, </a:t>
            </a:r>
            <a:endParaRPr lang="es-EC" dirty="0" smtClean="0"/>
          </a:p>
          <a:p>
            <a:r>
              <a:rPr lang="es-EC" dirty="0" smtClean="0"/>
              <a:t>4 </a:t>
            </a:r>
            <a:r>
              <a:rPr lang="es-EC" dirty="0"/>
              <a:t>a 5 rectificadas antes de desecharlos</a:t>
            </a:r>
            <a:r>
              <a:rPr lang="es-EC" dirty="0" smtClean="0"/>
              <a:t>.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7317345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i="1" dirty="0"/>
              <a:t>Propiedades químicas y mecánicas del acero AISI </a:t>
            </a:r>
            <a:r>
              <a:rPr lang="es-EC" i="1" dirty="0" err="1"/>
              <a:t>O1</a:t>
            </a:r>
            <a:r>
              <a:rPr lang="es-EC" dirty="0"/>
              <a:t> </a:t>
            </a:r>
            <a:r>
              <a:rPr lang="es-US" dirty="0"/>
              <a:t>(Aceros </a:t>
            </a:r>
            <a:r>
              <a:rPr lang="es-US" dirty="0" err="1"/>
              <a:t>Böhler</a:t>
            </a:r>
            <a:r>
              <a:rPr lang="es-US" dirty="0"/>
              <a:t> del Ecuador S.A., </a:t>
            </a:r>
            <a:r>
              <a:rPr lang="es-US" dirty="0" smtClean="0"/>
              <a:t>2008)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952052"/>
              </p:ext>
            </p:extLst>
          </p:nvPr>
        </p:nvGraphicFramePr>
        <p:xfrm>
          <a:off x="2046515" y="2656114"/>
          <a:ext cx="10000342" cy="2801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9135"/>
                <a:gridCol w="807225"/>
                <a:gridCol w="733222"/>
                <a:gridCol w="773958"/>
                <a:gridCol w="773958"/>
                <a:gridCol w="916529"/>
                <a:gridCol w="753589"/>
                <a:gridCol w="997998"/>
                <a:gridCol w="1018364"/>
                <a:gridCol w="997998"/>
                <a:gridCol w="1018366"/>
              </a:tblGrid>
              <a:tr h="51956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NORMA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COMPOSICIÓN QUÍMICA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600">
                          <a:effectLst/>
                        </a:rPr>
                        <a:t>PROPIEDADES MECÁNICAS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12083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%C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%Mn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%Cr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%V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%Si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%W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Sy (MPa)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Sut (MPa)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Alarg%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600">
                          <a:effectLst/>
                        </a:rPr>
                        <a:t>Dureza HRC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5522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AISI O1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0.95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1.10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0.55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0.10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0.25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0.55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1480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1610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0.72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600" dirty="0">
                          <a:effectLst/>
                        </a:rPr>
                        <a:t>51.7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563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600" dirty="0">
                          <a:effectLst/>
                        </a:rPr>
                        <a:t>63-65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56138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ACABADO </a:t>
            </a:r>
            <a:r>
              <a:rPr lang="es-EC" dirty="0"/>
              <a:t>SUPERFICIAL DE LOS RODILLOS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513943"/>
          </a:xfrm>
        </p:spPr>
        <p:txBody>
          <a:bodyPr>
            <a:normAutofit/>
          </a:bodyPr>
          <a:lstStyle/>
          <a:p>
            <a:r>
              <a:rPr lang="es-EC" dirty="0" smtClean="0"/>
              <a:t>desgastan </a:t>
            </a:r>
            <a:r>
              <a:rPr lang="es-EC" dirty="0"/>
              <a:t>gradualmente los rodillos ocasionando rayas en su superficie</a:t>
            </a:r>
            <a:r>
              <a:rPr lang="es-EC" dirty="0" smtClean="0"/>
              <a:t>.</a:t>
            </a:r>
          </a:p>
          <a:p>
            <a:r>
              <a:rPr lang="es-EC" dirty="0" smtClean="0"/>
              <a:t>suficiente </a:t>
            </a:r>
            <a:r>
              <a:rPr lang="es-EC" dirty="0"/>
              <a:t>la calidad de acabado superficial que se consigue con el maquinado en torno, rectificado, y tratamientos térmicos. </a:t>
            </a:r>
            <a:endParaRPr lang="es-EC" dirty="0" smtClean="0"/>
          </a:p>
          <a:p>
            <a:r>
              <a:rPr lang="es-EC" dirty="0" smtClean="0"/>
              <a:t>superficies </a:t>
            </a:r>
            <a:r>
              <a:rPr lang="es-EC" dirty="0"/>
              <a:t>más delicadas  como acero pre-lacado, inoxidable o  galvanizado, es recomendable mecanizar nuevamente el rodillo después del tratamiento </a:t>
            </a:r>
            <a:r>
              <a:rPr lang="es-EC" dirty="0" smtClean="0"/>
              <a:t>térmico</a:t>
            </a:r>
          </a:p>
          <a:p>
            <a:r>
              <a:rPr lang="es-EC" dirty="0" smtClean="0"/>
              <a:t>Para mayor </a:t>
            </a:r>
            <a:r>
              <a:rPr lang="es-EC" dirty="0"/>
              <a:t>dureza que la conseguida con tratamiento térmico, se utiliza un recubrimiento anti desgaste como el cromo duro</a:t>
            </a:r>
            <a:r>
              <a:rPr lang="es-EC" dirty="0" smtClean="0"/>
              <a:t>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3128960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POTENCIA </a:t>
            </a:r>
            <a:r>
              <a:rPr lang="es-EC" dirty="0"/>
              <a:t>REQUERIDA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Depende de la pérdida de par a través del engranaje de accionamiento y de la fricción entre el material y los rodillos. </a:t>
            </a:r>
            <a:endParaRPr lang="es-EC" dirty="0" smtClean="0"/>
          </a:p>
          <a:p>
            <a:r>
              <a:rPr lang="es-EC" dirty="0" smtClean="0"/>
              <a:t>Se </a:t>
            </a:r>
            <a:r>
              <a:rPr lang="es-EC" dirty="0"/>
              <a:t>recomienda que las perfiladoras tengan motores de 10 a 50 caballos de fuerza en máquinas pequeñas y de 50 a 125 CV en las máquinas más grandes.</a:t>
            </a:r>
          </a:p>
          <a:p>
            <a:r>
              <a:rPr lang="es-EC" dirty="0"/>
              <a:t>Para la perfiladora que se está diseñando se dispone de un motor de 15 </a:t>
            </a:r>
            <a:r>
              <a:rPr lang="es-EC" dirty="0" smtClean="0"/>
              <a:t>hp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52778574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VELOCIDAD </a:t>
            </a:r>
            <a:r>
              <a:rPr lang="es-EC" dirty="0"/>
              <a:t>DE CONFORMADO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1436913"/>
            <a:ext cx="9196388" cy="5109029"/>
          </a:xfrm>
        </p:spPr>
        <p:txBody>
          <a:bodyPr>
            <a:normAutofit/>
          </a:bodyPr>
          <a:lstStyle/>
          <a:p>
            <a:r>
              <a:rPr lang="es-EC" dirty="0"/>
              <a:t>0,5 m / min </a:t>
            </a:r>
            <a:r>
              <a:rPr lang="es-EC" dirty="0" smtClean="0"/>
              <a:t>: Para </a:t>
            </a:r>
            <a:r>
              <a:rPr lang="es-EC" dirty="0"/>
              <a:t>formas complejas, con materiales de elevada dureza como el </a:t>
            </a:r>
            <a:r>
              <a:rPr lang="es-EC" dirty="0" smtClean="0"/>
              <a:t>titanio. </a:t>
            </a:r>
            <a:endParaRPr lang="es-EC" dirty="0"/>
          </a:p>
          <a:p>
            <a:r>
              <a:rPr lang="es-EC" dirty="0"/>
              <a:t>245 </a:t>
            </a:r>
            <a:r>
              <a:rPr lang="es-EC" dirty="0" smtClean="0"/>
              <a:t>m/min: producción </a:t>
            </a:r>
            <a:r>
              <a:rPr lang="es-EC" dirty="0"/>
              <a:t>con condiciones ideales, es decir: </a:t>
            </a:r>
          </a:p>
          <a:p>
            <a:pPr lvl="1"/>
            <a:r>
              <a:rPr lang="es-EC" dirty="0"/>
              <a:t>Formas muy simples, </a:t>
            </a:r>
          </a:p>
          <a:p>
            <a:pPr lvl="1"/>
            <a:r>
              <a:rPr lang="es-EC" dirty="0"/>
              <a:t>Materia prima con baja resistencia a la </a:t>
            </a:r>
            <a:r>
              <a:rPr lang="es-EC" dirty="0" smtClean="0"/>
              <a:t>fluencia, </a:t>
            </a:r>
            <a:r>
              <a:rPr lang="es-EC" dirty="0"/>
              <a:t>en espesores inferiores a 0,91 mm </a:t>
            </a:r>
          </a:p>
          <a:p>
            <a:pPr lvl="1"/>
            <a:r>
              <a:rPr lang="es-EC" dirty="0" smtClean="0"/>
              <a:t>Corte </a:t>
            </a:r>
            <a:r>
              <a:rPr lang="es-EC" dirty="0"/>
              <a:t>en longitudes relativamente largos (alrededor de 25 m, o 80 pies). </a:t>
            </a:r>
            <a:endParaRPr lang="es-EC" dirty="0" smtClean="0"/>
          </a:p>
          <a:p>
            <a:pPr marL="457200" lvl="1" indent="0">
              <a:buNone/>
            </a:pPr>
            <a:endParaRPr lang="es-EC" dirty="0"/>
          </a:p>
          <a:p>
            <a:r>
              <a:rPr lang="es-EC" dirty="0" smtClean="0"/>
              <a:t>velocidades </a:t>
            </a:r>
            <a:r>
              <a:rPr lang="es-EC" dirty="0"/>
              <a:t>muy altas </a:t>
            </a:r>
            <a:r>
              <a:rPr lang="es-EC" dirty="0" smtClean="0"/>
              <a:t>se </a:t>
            </a:r>
            <a:r>
              <a:rPr lang="es-EC" dirty="0"/>
              <a:t>requieren más estaciones </a:t>
            </a:r>
            <a:endParaRPr lang="es-EC" dirty="0" smtClean="0"/>
          </a:p>
          <a:p>
            <a:pPr marL="0" indent="0">
              <a:buNone/>
            </a:pPr>
            <a:endParaRPr lang="es-EC" dirty="0" smtClean="0"/>
          </a:p>
          <a:p>
            <a:r>
              <a:rPr lang="es-EC" dirty="0" smtClean="0"/>
              <a:t>En </a:t>
            </a:r>
            <a:r>
              <a:rPr lang="es-EC" dirty="0"/>
              <a:t>el plan de producción de estableció una velocidad de 103.125 m/hora o 1.71 m/min del proceso para cumplir con los </a:t>
            </a:r>
            <a:r>
              <a:rPr lang="es-EC" dirty="0" smtClean="0"/>
              <a:t>pedidos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3538797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LUBRICANTES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evitar </a:t>
            </a:r>
            <a:r>
              <a:rPr lang="es-EC" dirty="0"/>
              <a:t>el sobrecalentamiento y prolongar la vida de los elementos de la perfiladora.</a:t>
            </a:r>
          </a:p>
          <a:p>
            <a:r>
              <a:rPr lang="es-EC" dirty="0" smtClean="0"/>
              <a:t>perfiles </a:t>
            </a:r>
            <a:r>
              <a:rPr lang="es-EC" dirty="0"/>
              <a:t>pintados, recubiertos o con formas complejas que puedan atrapar el lubricante, no se permite lubricación. </a:t>
            </a:r>
            <a:endParaRPr lang="es-EC" dirty="0" smtClean="0"/>
          </a:p>
          <a:p>
            <a:endParaRPr lang="es-EC" dirty="0"/>
          </a:p>
          <a:p>
            <a:r>
              <a:rPr lang="es-EC" dirty="0" smtClean="0"/>
              <a:t>En </a:t>
            </a:r>
            <a:r>
              <a:rPr lang="es-EC" dirty="0"/>
              <a:t>esta perfiladora no se utilizará ningún </a:t>
            </a:r>
            <a:r>
              <a:rPr lang="es-EC" dirty="0" smtClean="0"/>
              <a:t>lubricante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1087174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DISEÑO </a:t>
            </a:r>
            <a:r>
              <a:rPr lang="es-EC" dirty="0"/>
              <a:t>DE ELEMENTOS PARA CORTE DE PERFILES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2627085"/>
            <a:ext cx="8915400" cy="3777622"/>
          </a:xfrm>
        </p:spPr>
        <p:txBody>
          <a:bodyPr/>
          <a:lstStyle/>
          <a:p>
            <a:r>
              <a:rPr lang="es-EC" dirty="0"/>
              <a:t>La conformación del perfil se hace en forma continua, </a:t>
            </a:r>
            <a:endParaRPr lang="es-EC" dirty="0" smtClean="0"/>
          </a:p>
          <a:p>
            <a:r>
              <a:rPr lang="es-EC" dirty="0" smtClean="0"/>
              <a:t>se </a:t>
            </a:r>
            <a:r>
              <a:rPr lang="es-EC" dirty="0"/>
              <a:t>debe cumplir con los requerimientos de longitud para la venta comercial</a:t>
            </a:r>
            <a:r>
              <a:rPr lang="es-EC" dirty="0" smtClean="0"/>
              <a:t>.</a:t>
            </a:r>
          </a:p>
          <a:p>
            <a:r>
              <a:rPr lang="es-EC" dirty="0" smtClean="0"/>
              <a:t> </a:t>
            </a:r>
            <a:r>
              <a:rPr lang="es-EC" dirty="0"/>
              <a:t>Se pide que los perfiles sean de 3 m, 1.2 m y 0.6 m</a:t>
            </a:r>
            <a:r>
              <a:rPr lang="es-EC" dirty="0" smtClean="0"/>
              <a:t>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0287845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MECANISMO </a:t>
            </a:r>
            <a:r>
              <a:rPr lang="es-EC" dirty="0"/>
              <a:t>DE CORTE</a:t>
            </a: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434" y="1905000"/>
            <a:ext cx="4791075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834" y="3771677"/>
            <a:ext cx="3114675" cy="2543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5532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473098" y="188686"/>
                <a:ext cx="8915400" cy="2032000"/>
              </a:xfrm>
            </p:spPr>
            <p:txBody>
              <a:bodyPr/>
              <a:lstStyle/>
              <a:p>
                <a:r>
                  <a:rPr lang="es-EC" dirty="0"/>
                  <a:t>E	=2.1 x 10</a:t>
                </a:r>
                <a:r>
                  <a:rPr lang="es-EC" baseline="30000" dirty="0"/>
                  <a:t>5</a:t>
                </a:r>
                <a:r>
                  <a:rPr lang="es-EC" dirty="0"/>
                  <a:t> ­ [N/mm</a:t>
                </a:r>
                <a:r>
                  <a:rPr lang="es-EC" baseline="30000" dirty="0"/>
                  <a:t>2</a:t>
                </a:r>
                <a:r>
                  <a:rPr lang="es-EC" dirty="0"/>
                  <a:t>]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</m:oMath>
                </a14:m>
                <a:r>
                  <a:rPr lang="es-EC" dirty="0"/>
                  <a:t> 	=250 [N/mm</a:t>
                </a:r>
                <a:r>
                  <a:rPr lang="es-EC" baseline="30000" dirty="0"/>
                  <a:t>2</a:t>
                </a:r>
                <a:r>
                  <a:rPr lang="es-EC" dirty="0"/>
                  <a:t>]</a:t>
                </a:r>
              </a:p>
              <a:p>
                <a:r>
                  <a:rPr lang="es-EC" dirty="0"/>
                  <a:t>t 	=0.4 [mm]</a:t>
                </a:r>
              </a:p>
              <a:p>
                <a:r>
                  <a:rPr lang="es-EC" dirty="0"/>
                  <a:t>c 	=0.5, material de </a:t>
                </a:r>
                <a:r>
                  <a:rPr lang="es-EC" dirty="0" err="1"/>
                  <a:t>c15</a:t>
                </a:r>
                <a:r>
                  <a:rPr lang="es-EC" dirty="0"/>
                  <a:t> que tendrá un endurecido por deformación</a:t>
                </a:r>
              </a:p>
              <a:p>
                <a:pPr marL="0" indent="0">
                  <a:buNone/>
                </a:pPr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3098" y="188686"/>
                <a:ext cx="8915400" cy="2032000"/>
              </a:xfrm>
              <a:blipFill rotWithShape="0">
                <a:blip r:embed="rId2"/>
                <a:stretch>
                  <a:fillRect l="-479" t="-180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229" y="2220686"/>
            <a:ext cx="4233941" cy="347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4396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940" y="1722250"/>
            <a:ext cx="6644232" cy="30819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855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CÁLCULO </a:t>
            </a:r>
            <a:r>
              <a:rPr lang="es-EC" dirty="0"/>
              <a:t>DE FUERZA DE CORTE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´</m:t>
                          </m:r>
                        </m:den>
                      </m:f>
                    </m:oMath>
                  </m:oMathPara>
                </a14:m>
                <a:endParaRPr lang="es-EC" dirty="0" smtClean="0"/>
              </a:p>
              <a:p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Donde:</a:t>
                </a:r>
              </a:p>
              <a:p>
                <a:endParaRPr lang="es-EC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s-EC" dirty="0"/>
                  <a:t>		Fuerza de corte en kgf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s-EC" dirty="0"/>
                  <a:t>		Esfuerzo cortante MPa</a:t>
                </a:r>
              </a:p>
              <a:p>
                <a:r>
                  <a:rPr lang="es-EC" dirty="0"/>
                  <a:t>A´		área resistente al esfuerzo cortante</a:t>
                </a:r>
              </a:p>
              <a:p>
                <a:pPr marL="0" indent="0">
                  <a:buNone/>
                </a:pPr>
                <a:r>
                  <a:rPr lang="es-EC" b="1" dirty="0"/>
                  <a:t> </a:t>
                </a:r>
                <a:endParaRPr lang="es-EC" dirty="0"/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1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520195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168298" y="812800"/>
                <a:ext cx="8915400" cy="511293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s-EC" dirty="0"/>
                  <a:t>Despejando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s-EC" dirty="0"/>
                  <a:t>	</a:t>
                </a:r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´ × </m:t>
                      </m:r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Pero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´=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 × </m:t>
                      </m:r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Donde</a:t>
                </a:r>
              </a:p>
              <a:p>
                <a:endParaRPr lang="es-EC" dirty="0"/>
              </a:p>
              <a:p>
                <a:r>
                  <a:rPr lang="es-EC" dirty="0"/>
                  <a:t>P</a:t>
                </a:r>
                <a:r>
                  <a:rPr lang="es-EC" baseline="-25000" dirty="0"/>
                  <a:t>c</a:t>
                </a:r>
                <a:r>
                  <a:rPr lang="es-EC" dirty="0"/>
                  <a:t> 		Perímetro de corte en mm.</a:t>
                </a:r>
              </a:p>
              <a:p>
                <a:r>
                  <a:rPr lang="es-EC" dirty="0"/>
                  <a:t>t 		Espesor de la chapa en mm.</a:t>
                </a:r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pPr marL="0" indent="0">
                  <a:buNone/>
                </a:pPr>
                <a:r>
                  <a:rPr lang="es-EC" dirty="0"/>
                  <a:t>Entonces </a:t>
                </a:r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 × </m:t>
                      </m:r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</a:rPr>
                        <m:t>× </m:t>
                      </m:r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s-EC" dirty="0"/>
              </a:p>
              <a:p>
                <a:r>
                  <a:rPr lang="es-EC" dirty="0"/>
                  <a:t>Donde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s-EC" dirty="0"/>
                  <a:t> esta entre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s-EC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s-EC" dirty="0"/>
                  <a:t> y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s-EC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s-EC" dirty="0"/>
                  <a:t> de S</a:t>
                </a:r>
                <a:r>
                  <a:rPr lang="es-EC" baseline="-25000" dirty="0"/>
                  <a:t>ut</a:t>
                </a:r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68298" y="812800"/>
                <a:ext cx="8915400" cy="5112936"/>
              </a:xfrm>
              <a:blipFill rotWithShape="0">
                <a:blip r:embed="rId2"/>
                <a:stretch>
                  <a:fillRect l="-616" t="-119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691403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738348"/>
              </p:ext>
            </p:extLst>
          </p:nvPr>
        </p:nvGraphicFramePr>
        <p:xfrm>
          <a:off x="1705092" y="214815"/>
          <a:ext cx="10191396" cy="63650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8566"/>
                <a:gridCol w="1698566"/>
                <a:gridCol w="1698566"/>
                <a:gridCol w="1698566"/>
                <a:gridCol w="1698566"/>
                <a:gridCol w="1698566"/>
              </a:tblGrid>
              <a:tr h="38036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Material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Resistencia a la rotura S</a:t>
                      </a:r>
                      <a:r>
                        <a:rPr lang="es-EC" sz="1000" baseline="-25000">
                          <a:effectLst/>
                        </a:rPr>
                        <a:t>ut </a:t>
                      </a:r>
                      <a:r>
                        <a:rPr lang="es-EC" sz="1000">
                          <a:effectLst/>
                        </a:rPr>
                        <a:t>[Kg/mm</a:t>
                      </a:r>
                      <a:r>
                        <a:rPr lang="es-EC" sz="1000" baseline="30000">
                          <a:effectLst/>
                        </a:rPr>
                        <a:t>2</a:t>
                      </a:r>
                      <a:r>
                        <a:rPr lang="es-EC" sz="1000">
                          <a:effectLst/>
                        </a:rPr>
                        <a:t>]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Resistencia a la cortadura S</a:t>
                      </a:r>
                      <a:r>
                        <a:rPr lang="es-EC" sz="1000" baseline="-25000">
                          <a:effectLst/>
                        </a:rPr>
                        <a:t>r </a:t>
                      </a:r>
                      <a:r>
                        <a:rPr lang="es-EC" sz="1000">
                          <a:effectLst/>
                        </a:rPr>
                        <a:t>[Kg/mm</a:t>
                      </a:r>
                      <a:r>
                        <a:rPr lang="es-EC" sz="1000" baseline="30000">
                          <a:effectLst/>
                        </a:rPr>
                        <a:t>2</a:t>
                      </a:r>
                      <a:r>
                        <a:rPr lang="es-EC" sz="1000">
                          <a:effectLst/>
                        </a:rPr>
                        <a:t>]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Peso específico Kg/dm</a:t>
                      </a:r>
                      <a:r>
                        <a:rPr lang="es-EC" sz="1000" baseline="30000">
                          <a:effectLst/>
                        </a:rPr>
                        <a:t>3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</a:tr>
              <a:tr h="25768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Recocido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Crudo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Recocido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Crudo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2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Acero laminado con 0.1% de C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31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32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 row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7.8-7.9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400">
                        <a:effectLst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</a:tr>
              <a:tr h="332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Acero laminado con 0.2% de C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32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2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Acero laminado con 0.3% de C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44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48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2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Acero laminado con 0.4% de C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56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56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2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Acero laminado con 0.6% de C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56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72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2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Acero laminado con 0.8% de C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110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72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61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Acero laminado con 1.0% de C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130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2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Acero laminado inoxidable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52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34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Acero laminado al silicio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56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56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63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Aluminio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7.5-9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16-18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6-7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13-15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2.7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</a:tr>
              <a:tr h="166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Anticorodal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11-13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32-36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9-10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25-29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2.8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</a:tr>
              <a:tr h="166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Avional (duraluminio)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16-20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38-45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13-16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30-36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2.8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</a:tr>
              <a:tr h="3324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Aluminio laminado en aleación (siluminio)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12-15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10-12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2.7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</a:tr>
              <a:tr h="166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Alpaca laminada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35-45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56-58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28-36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45-46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8.3-8.45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</a:tr>
              <a:tr h="166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Bronce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40-50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50-75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32-40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40-60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8.4-8.9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</a:tr>
              <a:tr h="166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Cinc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12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7.1-7.2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</a:tr>
              <a:tr h="166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Cobre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22-27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31-37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18-22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25-30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8.9-9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</a:tr>
              <a:tr h="166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Estaño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4-5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3-4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7.40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</a:tr>
              <a:tr h="166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Fibra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17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-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</a:tr>
              <a:tr h="166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Latón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28-37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44-50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22-30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35-40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8.5-8.6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</a:tr>
              <a:tr h="166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Oro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18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30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19.30-19.35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</a:tr>
              <a:tr h="166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Plata laminada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29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29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23.5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23.5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10.5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</a:tr>
              <a:tr h="166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Plomo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2.5-4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2-3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000" dirty="0">
                          <a:effectLst/>
                        </a:rPr>
                        <a:t>11.4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96" marR="7839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61870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69029" y="159657"/>
                <a:ext cx="9622971" cy="6552039"/>
              </a:xfrm>
            </p:spPr>
            <p:txBody>
              <a:bodyPr>
                <a:normAutofit/>
              </a:bodyPr>
              <a:lstStyle/>
              <a:p>
                <a:r>
                  <a:rPr lang="es-EC" dirty="0"/>
                  <a:t>t	=0.4 mm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s-EC" dirty="0"/>
                  <a:t>	=80 mm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𝑢𝑡</m:t>
                        </m:r>
                      </m:sub>
                    </m:sSub>
                  </m:oMath>
                </a14:m>
                <a:r>
                  <a:rPr lang="es-EC" dirty="0"/>
                  <a:t>=550 MPa</a:t>
                </a:r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s-EC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𝑢𝑡</m:t>
                        </m:r>
                      </m:sub>
                    </m:sSub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s-EC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s-EC" i="1">
                        <a:latin typeface="Cambria Math" panose="02040503050406030204" pitchFamily="18" charset="0"/>
                      </a:rPr>
                      <m:t>×550</m:t>
                    </m:r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=440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𝑀𝑃𝑎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 →44.89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𝐾𝑔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s-EC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r>
                  <a:rPr lang="es-EC" dirty="0"/>
                  <a:t>Por lo tanto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 0.4× 80× 440</m:t>
                    </m:r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=14080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 →1436, 73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𝐾𝑔</m:t>
                    </m:r>
                  </m:oMath>
                </a14:m>
                <a:r>
                  <a:rPr lang="es-EC" dirty="0"/>
                  <a:t> </a:t>
                </a:r>
                <a:endParaRPr lang="es-EC" dirty="0" smtClean="0"/>
              </a:p>
              <a:p>
                <a:endParaRPr lang="es-EC" dirty="0"/>
              </a:p>
              <a:p>
                <a:r>
                  <a:rPr lang="es-EC" dirty="0" smtClean="0"/>
                  <a:t>rozamiento </a:t>
                </a:r>
                <a:r>
                  <a:rPr lang="es-EC" dirty="0"/>
                  <a:t>generado entre el material </a:t>
                </a:r>
                <a:r>
                  <a:rPr lang="es-EC" dirty="0" smtClean="0"/>
                  <a:t>y </a:t>
                </a:r>
                <a:r>
                  <a:rPr lang="es-EC" dirty="0"/>
                  <a:t>las paredes de la matriz </a:t>
                </a:r>
                <a:endParaRPr lang="es-EC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=14080×1.1</m:t>
                    </m:r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=15488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 →1580, 4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𝐾𝑔</m:t>
                    </m:r>
                  </m:oMath>
                </a14:m>
                <a:r>
                  <a:rPr lang="es-EC" dirty="0"/>
                  <a:t> </a:t>
                </a:r>
              </a:p>
              <a:p>
                <a:endParaRPr lang="es-EC" dirty="0"/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69029" y="159657"/>
                <a:ext cx="9622971" cy="6552039"/>
              </a:xfrm>
              <a:blipFill rotWithShape="0">
                <a:blip r:embed="rId2"/>
                <a:stretch>
                  <a:fillRect l="-443" t="-46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80647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CÁLCULO </a:t>
            </a:r>
            <a:r>
              <a:rPr lang="es-EC" dirty="0"/>
              <a:t>DE FUERZA DE EXTRACCIÓN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591056"/>
                <a:ext cx="8915400" cy="49194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</a:rPr>
                        <m:t>=0.1×</m:t>
                      </m:r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s-EC" dirty="0"/>
              </a:p>
              <a:p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Donde</a:t>
                </a:r>
              </a:p>
              <a:p>
                <a:endParaRPr lang="es-EC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</m:oMath>
                </a14:m>
                <a:r>
                  <a:rPr lang="es-EC" dirty="0"/>
                  <a:t>	Fuerza de extracción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s-EC" dirty="0"/>
                  <a:t>		Fuerza de corte</a:t>
                </a:r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r>
                  <a:rPr lang="es-EC" dirty="0"/>
                  <a:t>Para el corte que se está calculando</a:t>
                </a:r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=0.1×15488</m:t>
                    </m:r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=1548.8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s-EC" dirty="0"/>
                  <a:t> </a:t>
                </a:r>
                <a:br>
                  <a:rPr lang="es-EC" dirty="0"/>
                </a:br>
                <a:r>
                  <a:rPr lang="es-EC" dirty="0"/>
                  <a:t> </a:t>
                </a:r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591056"/>
                <a:ext cx="8915400" cy="4919472"/>
              </a:xfrm>
              <a:blipFill rotWithShape="0">
                <a:blip r:embed="rId2"/>
                <a:stretch>
                  <a:fillRect l="-61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304636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SELECCIÓN </a:t>
            </a:r>
            <a:r>
              <a:rPr lang="es-EC" dirty="0"/>
              <a:t>DE PRENSA PARA CORTE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833870"/>
              </p:ext>
            </p:extLst>
          </p:nvPr>
        </p:nvGraphicFramePr>
        <p:xfrm>
          <a:off x="2996851" y="2631948"/>
          <a:ext cx="7158292" cy="1859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9146"/>
                <a:gridCol w="3579146"/>
              </a:tblGrid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CILINDRO NEUMÁTICO DE 180 X 50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FUERZA PROPORCIONADA 1600 KG (15680 N) @ 110 PSI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EJE DE 25 mm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CAMISA DE 125 mm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13" name="irc_mi" descr="http://image.made-in-china.com/43f34j10FMeEglzaayup/Tie-Rod-Type-Pneumatic-Cylin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109" y="2631948"/>
            <a:ext cx="17430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69236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SELECCIÓN </a:t>
            </a:r>
            <a:r>
              <a:rPr lang="es-EC" dirty="0"/>
              <a:t>DE MATERIAL PARA LA CUCHILLA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356181"/>
              </p:ext>
            </p:extLst>
          </p:nvPr>
        </p:nvGraphicFramePr>
        <p:xfrm>
          <a:off x="2592925" y="1905000"/>
          <a:ext cx="8915400" cy="3916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5900"/>
                <a:gridCol w="1485900"/>
                <a:gridCol w="1485900"/>
                <a:gridCol w="1485900"/>
                <a:gridCol w="1485900"/>
                <a:gridCol w="1485900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Materia prima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Espesor -6.4 mm (1/4”)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Espesor 6.4-12.7 mm (1/4”-1/2”)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Espesor &gt;12.7mm (1/2”)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Baja Producción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Alta Producción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Baja Producción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Alta Producción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Acero al carbono (más de 0.35% C) y de baja aleación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A8, H13, L6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 err="1">
                          <a:effectLst/>
                        </a:rPr>
                        <a:t>A8</a:t>
                      </a:r>
                      <a:r>
                        <a:rPr lang="es-EC" sz="1200" dirty="0">
                          <a:effectLst/>
                        </a:rPr>
                        <a:t>, </a:t>
                      </a:r>
                      <a:r>
                        <a:rPr lang="es-EC" sz="1200" dirty="0" err="1">
                          <a:effectLst/>
                        </a:rPr>
                        <a:t>H13</a:t>
                      </a:r>
                      <a:r>
                        <a:rPr lang="es-EC" sz="1200" dirty="0">
                          <a:effectLst/>
                        </a:rPr>
                        <a:t>, </a:t>
                      </a:r>
                      <a:r>
                        <a:rPr lang="es-EC" sz="1200" dirty="0" err="1">
                          <a:effectLst/>
                        </a:rPr>
                        <a:t>L6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S5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Acero al carbono (hasta 0.35% C) y de baja aleación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A8, H13, L6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 err="1">
                          <a:solidFill>
                            <a:srgbClr val="FF0000"/>
                          </a:solidFill>
                          <a:effectLst/>
                        </a:rPr>
                        <a:t>D2</a:t>
                      </a:r>
                      <a:endParaRPr lang="es-EC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A8, H13, L6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S5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Acero inoxidable y aleaciones resistentes a la temperatura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A8, H13, L6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S5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Aceros silicón electrical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 err="1">
                          <a:effectLst/>
                        </a:rPr>
                        <a:t>D2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D2, carburo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S5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Cobre aleaciones</a:t>
                      </a:r>
                    </a:p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Aluminio y aleaciones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A8, H13, L6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A2, D2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A8, H13, L6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S5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Titanio y aleación de titanio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 err="1">
                          <a:effectLst/>
                        </a:rPr>
                        <a:t>D2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-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-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200" dirty="0">
                          <a:effectLst/>
                        </a:rPr>
                        <a:t>-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34422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i="1" dirty="0"/>
              <a:t>Propiedades químicas y mecánicas de acero AISI </a:t>
            </a:r>
            <a:r>
              <a:rPr lang="es-EC" i="1" dirty="0" err="1" smtClean="0"/>
              <a:t>D2</a:t>
            </a:r>
            <a:endParaRPr lang="es-EC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579216"/>
              </p:ext>
            </p:extLst>
          </p:nvPr>
        </p:nvGraphicFramePr>
        <p:xfrm>
          <a:off x="2270803" y="3084728"/>
          <a:ext cx="9691011" cy="1425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1001"/>
                <a:gridCol w="881001"/>
                <a:gridCol w="881001"/>
                <a:gridCol w="881001"/>
                <a:gridCol w="881001"/>
                <a:gridCol w="881001"/>
                <a:gridCol w="881001"/>
                <a:gridCol w="881001"/>
                <a:gridCol w="881001"/>
                <a:gridCol w="881001"/>
                <a:gridCol w="881001"/>
              </a:tblGrid>
              <a:tr h="45003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NORMA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46" marR="74546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COMPOSICIÓN QUÍMICA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46" marR="74546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600">
                          <a:effectLst/>
                        </a:rPr>
                        <a:t>PROPIEDADES MECÁNICAS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46" marR="74546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131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%C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46" marR="745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%Mn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46" marR="745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%Mo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46" marR="745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%V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46" marR="745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%Cr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46" marR="745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%Si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46" marR="745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Sy (MPa)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46" marR="745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Sut (MPa)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46" marR="745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Alarg%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46" marR="745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600" dirty="0">
                          <a:effectLst/>
                        </a:rPr>
                        <a:t>Dureza HRC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46" marR="74546" marT="0" marB="0" anchor="ctr"/>
                </a:tc>
              </a:tr>
              <a:tr h="16565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AISI D2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46" marR="7454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1.55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46" marR="7454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0.30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46" marR="7454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0.75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46" marR="7454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0.75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46" marR="7454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11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46" marR="7454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0.30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46" marR="7454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1385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46" marR="7454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1390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46" marR="7454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0.74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46" marR="7454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600" dirty="0">
                          <a:effectLst/>
                        </a:rPr>
                        <a:t>53.3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46" marR="74546" marT="0" marB="0" anchor="ctr"/>
                </a:tc>
              </a:tr>
              <a:tr h="16772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600" dirty="0">
                          <a:effectLst/>
                        </a:rPr>
                        <a:t>63-65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546" marR="7454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10142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TRATAMIENTO </a:t>
            </a:r>
            <a:r>
              <a:rPr lang="es-EC" dirty="0"/>
              <a:t>TÉRMICO DEL MATERIAL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2133600"/>
            <a:ext cx="9133396" cy="4340352"/>
          </a:xfrm>
        </p:spPr>
        <p:txBody>
          <a:bodyPr/>
          <a:lstStyle/>
          <a:p>
            <a:r>
              <a:rPr lang="es-EC" dirty="0" smtClean="0"/>
              <a:t>material </a:t>
            </a:r>
            <a:r>
              <a:rPr lang="es-EC" dirty="0"/>
              <a:t>con elevada dureza, se minimiza el desgaste y se incrementa la vida útil de la herramienta</a:t>
            </a:r>
            <a:r>
              <a:rPr lang="es-EC" dirty="0" smtClean="0"/>
              <a:t>.</a:t>
            </a:r>
          </a:p>
          <a:p>
            <a:r>
              <a:rPr lang="es-EC" dirty="0" smtClean="0"/>
              <a:t>existe </a:t>
            </a:r>
            <a:r>
              <a:rPr lang="es-EC" dirty="0"/>
              <a:t>el riesgo de rotura de la </a:t>
            </a:r>
            <a:r>
              <a:rPr lang="es-EC" dirty="0" smtClean="0"/>
              <a:t>cuchilla,</a:t>
            </a:r>
          </a:p>
          <a:p>
            <a:r>
              <a:rPr lang="es-EC" dirty="0" smtClean="0"/>
              <a:t>es </a:t>
            </a:r>
            <a:r>
              <a:rPr lang="es-EC" dirty="0"/>
              <a:t>conveniente no utilizar la dureza máxima obtenible en el tratamiento térmico.</a:t>
            </a:r>
          </a:p>
          <a:p>
            <a:r>
              <a:rPr lang="es-EC" dirty="0"/>
              <a:t>Ensayos realizados para cuchillas construidas con </a:t>
            </a:r>
            <a:r>
              <a:rPr lang="es-EC" dirty="0" smtClean="0"/>
              <a:t>AISI </a:t>
            </a:r>
            <a:r>
              <a:rPr lang="es-EC" dirty="0" err="1"/>
              <a:t>D2</a:t>
            </a:r>
            <a:r>
              <a:rPr lang="es-EC" dirty="0" smtClean="0"/>
              <a:t>, se verifico que operan </a:t>
            </a:r>
            <a:r>
              <a:rPr lang="es-EC" dirty="0"/>
              <a:t>con éxito en 58 a 60 HRC para cizallar acero bajo en carbono de hasta 6,4 mm (1/4 in.) de espesor para evitar roturas</a:t>
            </a:r>
          </a:p>
        </p:txBody>
      </p:sp>
    </p:spTree>
    <p:extLst>
      <p:ext uri="{BB962C8B-B14F-4D97-AF65-F5344CB8AC3E}">
        <p14:creationId xmlns:p14="http://schemas.microsoft.com/office/powerpoint/2010/main" val="626450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45670" y="362857"/>
                <a:ext cx="9094788" cy="63500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s-EC" dirty="0" smtClean="0"/>
                  <a:t>Para radios 1, 2,5 y 6 de la figura 44 se calcula con un ángulo de 180°</a:t>
                </a:r>
              </a:p>
              <a:p>
                <a:pPr marL="0" indent="0">
                  <a:buNone/>
                </a:pPr>
                <a:endParaRPr lang="es-EC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func>
                          <m:func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EC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1,2,5,6</m:t>
                            </m:r>
                          </m:e>
                        </m:func>
                      </m:sub>
                    </m:sSub>
                    <m:r>
                      <a:rPr lang="es-EC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>
                            <a:latin typeface="Cambria Math" panose="02040503050406030204" pitchFamily="18" charset="0"/>
                          </a:rPr>
                          <m:t>0.4 × 2.1 ×</m:t>
                        </m:r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es-EC">
                            <a:latin typeface="Cambria Math" panose="02040503050406030204" pitchFamily="18" charset="0"/>
                          </a:rPr>
                          <m:t>2 ×250</m:t>
                        </m:r>
                      </m:den>
                    </m:f>
                  </m:oMath>
                </a14:m>
                <a:r>
                  <a:rPr lang="es-EC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func>
                          <m:func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EC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1,2,5,6</m:t>
                            </m:r>
                          </m:e>
                        </m:func>
                      </m:sub>
                    </m:sSub>
                    <m:r>
                      <a:rPr lang="es-EC">
                        <a:latin typeface="Cambria Math" panose="02040503050406030204" pitchFamily="18" charset="0"/>
                      </a:rPr>
                      <m:t>=168 </m:t>
                    </m:r>
                    <m:r>
                      <m:rPr>
                        <m:sty m:val="p"/>
                      </m:rPr>
                      <a:rPr lang="es-EC">
                        <a:latin typeface="Cambria Math" panose="02040503050406030204" pitchFamily="18" charset="0"/>
                      </a:rPr>
                      <m:t>mm</m:t>
                    </m:r>
                    <m:r>
                      <a:rPr lang="es-EC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C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func>
                          <m:func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EC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1,2,5,6</m:t>
                            </m:r>
                          </m:e>
                        </m:func>
                      </m:sub>
                    </m:sSub>
                    <m:r>
                      <a:rPr lang="es-EC">
                        <a:latin typeface="Cambria Math" panose="02040503050406030204" pitchFamily="18" charset="0"/>
                      </a:rPr>
                      <m:t>=0.4 ×0.5</m:t>
                    </m:r>
                  </m:oMath>
                </a14:m>
                <a:r>
                  <a:rPr lang="es-EC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func>
                          <m:func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EC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1,2,5,6</m:t>
                            </m:r>
                          </m:e>
                        </m:func>
                      </m:sub>
                    </m:sSub>
                    <m:r>
                      <a:rPr lang="es-EC">
                        <a:latin typeface="Cambria Math" panose="02040503050406030204" pitchFamily="18" charset="0"/>
                      </a:rPr>
                      <m:t>=0.2 </m:t>
                    </m:r>
                    <m:r>
                      <m:rPr>
                        <m:sty m:val="p"/>
                      </m:rPr>
                      <a:rPr lang="es-EC">
                        <a:latin typeface="Cambria Math" panose="02040503050406030204" pitchFamily="18" charset="0"/>
                      </a:rPr>
                      <m:t>mm</m:t>
                    </m:r>
                    <m:r>
                      <a:rPr lang="es-EC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:endParaRPr lang="es-EC" dirty="0"/>
              </a:p>
              <a:p>
                <a:r>
                  <a:rPr lang="es-EC" dirty="0"/>
                  <a:t>Para radios 3 y 4 de la figura 44 se calculan con un ángulo de 90°</a:t>
                </a:r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func>
                          <m:func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EC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3,4</m:t>
                            </m:r>
                          </m:e>
                        </m:func>
                      </m:sub>
                    </m:sSub>
                    <m:r>
                      <a:rPr lang="es-EC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>
                            <a:latin typeface="Cambria Math" panose="02040503050406030204" pitchFamily="18" charset="0"/>
                          </a:rPr>
                          <m:t>0.4 × 2.1 ×</m:t>
                        </m:r>
                        <m:sSup>
                          <m:sSupPr>
                            <m:ctrlPr>
                              <a:rPr lang="es-EC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s-EC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es-EC">
                            <a:latin typeface="Cambria Math" panose="02040503050406030204" pitchFamily="18" charset="0"/>
                          </a:rPr>
                          <m:t>2 × 250</m:t>
                        </m:r>
                      </m:den>
                    </m:f>
                  </m:oMath>
                </a14:m>
                <a:r>
                  <a:rPr lang="es-EC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func>
                          <m:func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EC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3,4</m:t>
                            </m:r>
                          </m:e>
                        </m:func>
                      </m:sub>
                    </m:sSub>
                    <m:r>
                      <a:rPr lang="es-EC">
                        <a:latin typeface="Cambria Math" panose="02040503050406030204" pitchFamily="18" charset="0"/>
                      </a:rPr>
                      <m:t>=168 </m:t>
                    </m:r>
                    <m:r>
                      <m:rPr>
                        <m:sty m:val="p"/>
                      </m:rPr>
                      <a:rPr lang="es-EC">
                        <a:latin typeface="Cambria Math" panose="02040503050406030204" pitchFamily="18" charset="0"/>
                      </a:rPr>
                      <m:t>mm</m:t>
                    </m:r>
                    <m:r>
                      <a:rPr lang="es-EC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C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func>
                          <m:func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EC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3,4</m:t>
                            </m:r>
                          </m:e>
                        </m:func>
                      </m:sub>
                    </m:sSub>
                    <m:r>
                      <a:rPr lang="es-EC">
                        <a:latin typeface="Cambria Math" panose="02040503050406030204" pitchFamily="18" charset="0"/>
                      </a:rPr>
                      <m:t>=0.4×0.5</m:t>
                    </m:r>
                  </m:oMath>
                </a14:m>
                <a:r>
                  <a:rPr lang="es-EC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func>
                          <m:func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EC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3,4</m:t>
                            </m:r>
                          </m:e>
                        </m:func>
                      </m:sub>
                    </m:sSub>
                    <m:r>
                      <a:rPr lang="es-EC">
                        <a:latin typeface="Cambria Math" panose="02040503050406030204" pitchFamily="18" charset="0"/>
                      </a:rPr>
                      <m:t>=0.2 </m:t>
                    </m:r>
                    <m:r>
                      <m:rPr>
                        <m:sty m:val="p"/>
                      </m:rPr>
                      <a:rPr lang="es-EC">
                        <a:latin typeface="Cambria Math" panose="02040503050406030204" pitchFamily="18" charset="0"/>
                      </a:rPr>
                      <m:t>mm</m:t>
                    </m:r>
                    <m:r>
                      <a:rPr lang="es-EC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:endParaRPr lang="es-EC" dirty="0"/>
              </a:p>
              <a:p>
                <a:r>
                  <a:rPr lang="es-EC" dirty="0"/>
                  <a:t>Independientemente del ángulo doblado, el radio para doblar en la dirección de laminación debe ser de al menos 0.2 </a:t>
                </a:r>
                <a:r>
                  <a:rPr lang="es-EC" dirty="0" smtClean="0"/>
                  <a:t>mm</a:t>
                </a:r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5670" y="362857"/>
                <a:ext cx="9094788" cy="6350000"/>
              </a:xfrm>
              <a:blipFill rotWithShape="0">
                <a:blip r:embed="rId2"/>
                <a:stretch>
                  <a:fillRect l="-469" t="-105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83492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965" y="1905000"/>
            <a:ext cx="4418647" cy="37034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APLASTAMIENTO </a:t>
            </a:r>
            <a:r>
              <a:rPr lang="es-EC" dirty="0"/>
              <a:t>EN LA CUCHILLA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212848" y="2133600"/>
                <a:ext cx="6126480" cy="4724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EC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45°</m:t>
                            </m:r>
                          </m:e>
                        </m:d>
                      </m:e>
                    </m:func>
                    <m:r>
                      <a:rPr lang="es-EC" i="1">
                        <a:latin typeface="Cambria Math" panose="02040503050406030204" pitchFamily="18" charset="0"/>
                      </a:rPr>
                      <m:t>×15680</m:t>
                    </m:r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=11087.43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s-EC" dirty="0"/>
                  <a:t> </a:t>
                </a:r>
                <a:endParaRPr lang="es-EC" dirty="0" smtClean="0"/>
              </a:p>
              <a:p>
                <a:endParaRPr lang="es-EC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𝑝𝑟𝑜𝑦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Donde:</a:t>
                </a:r>
              </a:p>
              <a:p>
                <a:endParaRPr lang="es-EC" dirty="0"/>
              </a:p>
              <a:p>
                <a:r>
                  <a:rPr lang="es-EC" dirty="0"/>
                  <a:t>F		fuerza perpendicular al plano de análisis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𝑝𝑟𝑜𝑦</m:t>
                        </m:r>
                      </m:sub>
                    </m:sSub>
                  </m:oMath>
                </a14:m>
                <a:r>
                  <a:rPr lang="es-EC" dirty="0"/>
                  <a:t> 	</a:t>
                </a:r>
                <a:r>
                  <a:rPr lang="es-EC" dirty="0" err="1"/>
                  <a:t>Aréa</a:t>
                </a:r>
                <a:r>
                  <a:rPr lang="es-EC" dirty="0"/>
                  <a:t> proyectada en el plano</a:t>
                </a:r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12848" y="2133600"/>
                <a:ext cx="6126480" cy="4724400"/>
              </a:xfrm>
              <a:blipFill rotWithShape="0">
                <a:blip r:embed="rId3"/>
                <a:stretch>
                  <a:fillRect l="-79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873741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C" dirty="0"/>
              <a:t>CUCHILLA FIJA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353312"/>
                <a:ext cx="8915400" cy="5504688"/>
              </a:xfrm>
            </p:spPr>
            <p:txBody>
              <a:bodyPr>
                <a:normAutofit/>
              </a:bodyPr>
              <a:lstStyle/>
              <a:p>
                <a:r>
                  <a:rPr lang="es-EC" dirty="0"/>
                  <a:t>Planos A y </a:t>
                </a:r>
                <a:r>
                  <a:rPr lang="es-EC" dirty="0" smtClean="0"/>
                  <a:t>B</a:t>
                </a:r>
                <a:endParaRPr lang="es-EC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EC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>
                              <a:latin typeface="Cambria Math" panose="02040503050406030204" pitchFamily="18" charset="0"/>
                            </a:rPr>
                            <m:t>11087.43</m:t>
                          </m:r>
                        </m:num>
                        <m:den>
                          <m:d>
                            <m:d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>
                                  <a:latin typeface="Cambria Math" panose="02040503050406030204" pitchFamily="18" charset="0"/>
                                </a:rPr>
                                <m:t>11.8× 2 ×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r>
                            <a:rPr lang="es-EC">
                              <a:latin typeface="Cambria Math" panose="02040503050406030204" pitchFamily="18" charset="0"/>
                            </a:rPr>
                            <m:t> +(6 ×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s-EC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s-EC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EC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>
                              <a:latin typeface="Cambria Math" panose="02040503050406030204" pitchFamily="18" charset="0"/>
                            </a:rPr>
                            <m:t>11087.43</m:t>
                          </m:r>
                        </m:num>
                        <m:den>
                          <m:r>
                            <a:rPr lang="es-EC">
                              <a:latin typeface="Cambria Math" panose="02040503050406030204" pitchFamily="18" charset="0"/>
                            </a:rPr>
                            <m:t> 29.6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Despejando 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s-EC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>
                              <a:latin typeface="Cambria Math" panose="02040503050406030204" pitchFamily="18" charset="0"/>
                            </a:rPr>
                            <m:t>11087.43</m:t>
                          </m:r>
                        </m:num>
                        <m:den>
                          <m:r>
                            <a:rPr lang="es-EC">
                              <a:latin typeface="Cambria Math" panose="02040503050406030204" pitchFamily="18" charset="0"/>
                            </a:rPr>
                            <m:t> 29.6 </m:t>
                          </m:r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r>
                  <a:rPr lang="es-EC" dirty="0"/>
                  <a:t>Para el acero AISI </a:t>
                </a:r>
                <a:r>
                  <a:rPr lang="es-EC" dirty="0" err="1"/>
                  <a:t>D2</a:t>
                </a:r>
                <a:r>
                  <a:rPr lang="es-EC" dirty="0"/>
                  <a:t> para cuchillas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s-EC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s-EC" dirty="0"/>
                  <a:t>1385 MPa, pero se ocupará un factor de seguridad de 8 considerando el impacto durante el corte</a:t>
                </a:r>
              </a:p>
              <a:p>
                <a:endParaRPr lang="es-EC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 =</m:t>
                    </m:r>
                    <m:r>
                      <a:rPr lang="es-EC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>
                            <a:latin typeface="Cambria Math" panose="02040503050406030204" pitchFamily="18" charset="0"/>
                          </a:rPr>
                          <m:t>11087.43</m:t>
                        </m:r>
                      </m:num>
                      <m:den>
                        <m:r>
                          <a:rPr lang="es-EC">
                            <a:latin typeface="Cambria Math" panose="02040503050406030204" pitchFamily="18" charset="0"/>
                          </a:rPr>
                          <m:t> 29.2 ×173.13 </m:t>
                        </m:r>
                      </m:den>
                    </m:f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 =2.19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s-EC" dirty="0"/>
                  <a:t> </a:t>
                </a:r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353312"/>
                <a:ext cx="8915400" cy="5504688"/>
              </a:xfrm>
              <a:blipFill rotWithShape="0">
                <a:blip r:embed="rId2"/>
                <a:stretch>
                  <a:fillRect l="-616" t="-55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165" y="624110"/>
            <a:ext cx="2419350" cy="3304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4355136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353312"/>
                <a:ext cx="8915400" cy="5504688"/>
              </a:xfrm>
            </p:spPr>
            <p:txBody>
              <a:bodyPr>
                <a:normAutofit/>
              </a:bodyPr>
              <a:lstStyle/>
              <a:p>
                <a:r>
                  <a:rPr lang="es-EC" dirty="0" smtClean="0"/>
                  <a:t>Plano </a:t>
                </a:r>
                <a:r>
                  <a:rPr lang="es-EC" dirty="0"/>
                  <a:t>C</a:t>
                </a:r>
                <a:endParaRPr lang="es-EC" dirty="0" smtClean="0"/>
              </a:p>
              <a:p>
                <a:endParaRPr lang="es-EC" dirty="0"/>
              </a:p>
              <a:p>
                <a:pPr marL="0" indent="0" algn="ctr">
                  <a:buNone/>
                </a:pPr>
                <a:r>
                  <a:rPr lang="es-EC" b="1" dirty="0"/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s-EC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>
                            <a:latin typeface="Cambria Math" panose="02040503050406030204" pitchFamily="18" charset="0"/>
                          </a:rPr>
                          <m:t>11087.43</m:t>
                        </m:r>
                      </m:num>
                      <m:den>
                        <m:r>
                          <a:rPr lang="es-EC">
                            <a:latin typeface="Cambria Math" panose="02040503050406030204" pitchFamily="18" charset="0"/>
                          </a:rPr>
                          <m:t>31.4 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r>
                  <a:rPr lang="es-EC" dirty="0"/>
                  <a:t>Despejando 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s-EC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>
                              <a:latin typeface="Cambria Math" panose="02040503050406030204" pitchFamily="18" charset="0"/>
                            </a:rPr>
                            <m:t>11087.43</m:t>
                          </m:r>
                        </m:num>
                        <m:den>
                          <m:r>
                            <a:rPr lang="es-EC">
                              <a:latin typeface="Cambria Math" panose="02040503050406030204" pitchFamily="18" charset="0"/>
                            </a:rPr>
                            <m:t> 31.4 </m:t>
                          </m:r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r>
                  <a:rPr lang="es-EC" dirty="0"/>
                  <a:t>Para el acero AISI </a:t>
                </a:r>
                <a:r>
                  <a:rPr lang="es-EC" dirty="0" err="1"/>
                  <a:t>D2</a:t>
                </a:r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s-EC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>
                            <a:latin typeface="Cambria Math" panose="02040503050406030204" pitchFamily="18" charset="0"/>
                          </a:rPr>
                          <m:t>11087.43</m:t>
                        </m:r>
                      </m:num>
                      <m:den>
                        <m:r>
                          <a:rPr lang="es-EC">
                            <a:latin typeface="Cambria Math" panose="02040503050406030204" pitchFamily="18" charset="0"/>
                          </a:rPr>
                          <m:t> 31.4 × 173.13</m:t>
                        </m:r>
                      </m:den>
                    </m:f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s-EC">
                        <a:latin typeface="Cambria Math" panose="02040503050406030204" pitchFamily="18" charset="0"/>
                      </a:rPr>
                      <m:t> =2.03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s-EC" dirty="0"/>
                  <a:t> </a:t>
                </a:r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353312"/>
                <a:ext cx="8915400" cy="5504688"/>
              </a:xfrm>
              <a:blipFill rotWithShape="0">
                <a:blip r:embed="rId2"/>
                <a:stretch>
                  <a:fillRect l="-479" t="-55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7" y="2888071"/>
            <a:ext cx="2962275" cy="33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758627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C" dirty="0"/>
              <a:t>CUCHILLA </a:t>
            </a:r>
            <a:r>
              <a:rPr lang="es-EC" dirty="0" smtClean="0"/>
              <a:t>MÓVIL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353312"/>
                <a:ext cx="8915400" cy="5504688"/>
              </a:xfrm>
            </p:spPr>
            <p:txBody>
              <a:bodyPr>
                <a:normAutofit/>
              </a:bodyPr>
              <a:lstStyle/>
              <a:p>
                <a:r>
                  <a:rPr lang="es-EC" dirty="0"/>
                  <a:t>Planos D</a:t>
                </a:r>
                <a:r>
                  <a:rPr lang="es-EC" dirty="0" smtClean="0"/>
                  <a:t> </a:t>
                </a:r>
                <a:r>
                  <a:rPr lang="es-EC" dirty="0"/>
                  <a:t>y E</a:t>
                </a:r>
                <a:endParaRPr lang="es-EC" dirty="0" smtClean="0"/>
              </a:p>
              <a:p>
                <a:endParaRPr lang="es-EC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EC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>
                              <a:latin typeface="Cambria Math" panose="02040503050406030204" pitchFamily="18" charset="0"/>
                            </a:rPr>
                            <m:t>11087.43</m:t>
                          </m:r>
                        </m:num>
                        <m:den>
                          <m:d>
                            <m:d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>
                                  <a:latin typeface="Cambria Math" panose="02040503050406030204" pitchFamily="18" charset="0"/>
                                </a:rPr>
                                <m:t>24 ×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r>
                            <a:rPr lang="es-EC">
                              <a:latin typeface="Cambria Math" panose="02040503050406030204" pitchFamily="18" charset="0"/>
                            </a:rPr>
                            <m:t> +(2.8 ×2 ×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s-EC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s-EC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EC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>
                              <a:latin typeface="Cambria Math" panose="02040503050406030204" pitchFamily="18" charset="0"/>
                            </a:rPr>
                            <m:t>11087.43</m:t>
                          </m:r>
                        </m:num>
                        <m:den>
                          <m:r>
                            <a:rPr lang="es-EC">
                              <a:latin typeface="Cambria Math" panose="02040503050406030204" pitchFamily="18" charset="0"/>
                            </a:rPr>
                            <m:t> 29.6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s-EC" dirty="0"/>
              </a:p>
              <a:p>
                <a:pPr marL="0" indent="0">
                  <a:buNone/>
                </a:pPr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Despejando 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s-EC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>
                              <a:latin typeface="Cambria Math" panose="02040503050406030204" pitchFamily="18" charset="0"/>
                            </a:rPr>
                            <m:t>11087.43</m:t>
                          </m:r>
                        </m:num>
                        <m:den>
                          <m:r>
                            <a:rPr lang="es-EC">
                              <a:latin typeface="Cambria Math" panose="02040503050406030204" pitchFamily="18" charset="0"/>
                            </a:rPr>
                            <m:t> 29.6 </m:t>
                          </m:r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pPr marL="0" indent="0">
                  <a:buNone/>
                </a:pPr>
                <a:r>
                  <a:rPr lang="es-EC" dirty="0"/>
                  <a:t>Para el acero de herramienta AISI </a:t>
                </a:r>
                <a:r>
                  <a:rPr lang="es-EC" dirty="0" err="1"/>
                  <a:t>D2</a:t>
                </a:r>
                <a:endParaRPr lang="es-EC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 =  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i="1">
                            <a:latin typeface="Cambria Math" panose="02040503050406030204" pitchFamily="18" charset="0"/>
                          </a:rPr>
                          <m:t>11087.43</m:t>
                        </m:r>
                      </m:num>
                      <m:den>
                        <m:r>
                          <a:rPr lang="es-EC" i="1">
                            <a:latin typeface="Cambria Math" panose="02040503050406030204" pitchFamily="18" charset="0"/>
                          </a:rPr>
                          <m:t> 29.2 × 173.13</m:t>
                        </m:r>
                      </m:den>
                    </m:f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 =2.19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s-EC" dirty="0"/>
                  <a:t> </a:t>
                </a:r>
                <a:br>
                  <a:rPr lang="es-EC" dirty="0"/>
                </a:br>
                <a:endParaRPr lang="es-EC" dirty="0"/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353312"/>
                <a:ext cx="8915400" cy="5504688"/>
              </a:xfrm>
              <a:blipFill rotWithShape="0">
                <a:blip r:embed="rId2"/>
                <a:stretch>
                  <a:fillRect l="-616" t="-55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822" y="2262568"/>
            <a:ext cx="2447925" cy="3686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5290754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353312"/>
                <a:ext cx="8915400" cy="5504688"/>
              </a:xfrm>
            </p:spPr>
            <p:txBody>
              <a:bodyPr>
                <a:normAutofit/>
              </a:bodyPr>
              <a:lstStyle/>
              <a:p>
                <a:r>
                  <a:rPr lang="es-EC" dirty="0" smtClean="0"/>
                  <a:t>Plano F</a:t>
                </a:r>
              </a:p>
              <a:p>
                <a:endParaRPr lang="es-EC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EC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>
                              <a:latin typeface="Cambria Math" panose="02040503050406030204" pitchFamily="18" charset="0"/>
                            </a:rPr>
                            <m:t>11087.43</m:t>
                          </m:r>
                        </m:num>
                        <m:den>
                          <m:r>
                            <a:rPr lang="es-EC">
                              <a:latin typeface="Cambria Math" panose="02040503050406030204" pitchFamily="18" charset="0"/>
                            </a:rPr>
                            <m:t>31.4 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pPr marL="0" indent="0">
                  <a:buNone/>
                </a:pPr>
                <a:r>
                  <a:rPr lang="es-EC" dirty="0"/>
                  <a:t>Despejando 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s-EC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>
                              <a:latin typeface="Cambria Math" panose="02040503050406030204" pitchFamily="18" charset="0"/>
                            </a:rPr>
                            <m:t>11087.43</m:t>
                          </m:r>
                        </m:num>
                        <m:den>
                          <m:r>
                            <a:rPr lang="es-EC">
                              <a:latin typeface="Cambria Math" panose="02040503050406030204" pitchFamily="18" charset="0"/>
                            </a:rPr>
                            <m:t> 31.4 </m:t>
                          </m:r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C" dirty="0"/>
              </a:p>
              <a:p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Para el acero AISI </a:t>
                </a:r>
                <a:r>
                  <a:rPr lang="es-EC" dirty="0" err="1"/>
                  <a:t>D2</a:t>
                </a:r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s-EC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>
                            <a:latin typeface="Cambria Math" panose="02040503050406030204" pitchFamily="18" charset="0"/>
                          </a:rPr>
                          <m:t>11087.43</m:t>
                        </m:r>
                      </m:num>
                      <m:den>
                        <m:r>
                          <a:rPr lang="es-EC">
                            <a:latin typeface="Cambria Math" panose="02040503050406030204" pitchFamily="18" charset="0"/>
                          </a:rPr>
                          <m:t> 31.4 × 173.13</m:t>
                        </m:r>
                      </m:den>
                    </m:f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s-EC">
                        <a:latin typeface="Cambria Math" panose="02040503050406030204" pitchFamily="18" charset="0"/>
                      </a:rPr>
                      <m:t> =2.03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s-EC" dirty="0"/>
                  <a:t> </a:t>
                </a:r>
                <a:endParaRPr lang="es-EC" dirty="0" smtClean="0"/>
              </a:p>
              <a:p>
                <a:endParaRPr lang="es-EC" dirty="0"/>
              </a:p>
              <a:p>
                <a:r>
                  <a:rPr lang="es-EC" dirty="0"/>
                  <a:t>Se escoge el mayor espesor requerido para la cuchilla, por lo tanto e =  2.2 mm</a:t>
                </a:r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353312"/>
                <a:ext cx="8915400" cy="5504688"/>
              </a:xfrm>
              <a:blipFill rotWithShape="0">
                <a:blip r:embed="rId2"/>
                <a:stretch>
                  <a:fillRect l="-616" t="-554" r="-616" b="-77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572" y="1610813"/>
            <a:ext cx="2962275" cy="33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327897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DESGARRE </a:t>
            </a:r>
            <a:r>
              <a:rPr lang="es-EC" dirty="0"/>
              <a:t>EN LA CUCHILLA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320800"/>
                <a:ext cx="8915400" cy="55372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𝐴𝐷𝑀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s-EC" i="1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s-EC" dirty="0"/>
                  <a:t> </a:t>
                </a:r>
              </a:p>
              <a:p>
                <a:pPr marL="0" indent="0" algn="ctr">
                  <a:buNone/>
                </a:pPr>
                <a:r>
                  <a:rPr lang="es-EC" dirty="0" smtClean="0"/>
                  <a:t>Siendo 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s-EC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s-EC" dirty="0"/>
              </a:p>
              <a:p>
                <a:endParaRPr lang="es-EC" dirty="0" smtClean="0"/>
              </a:p>
              <a:p>
                <a:pPr marL="0" indent="0">
                  <a:buNone/>
                </a:pPr>
                <a:r>
                  <a:rPr lang="es-EC" dirty="0" smtClean="0"/>
                  <a:t>Entonces</a:t>
                </a:r>
                <a:endParaRPr lang="es-EC" dirty="0"/>
              </a:p>
              <a:p>
                <a:endParaRPr lang="es-EC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i="1">
                            <a:latin typeface="Cambria Math" panose="02040503050406030204" pitchFamily="18" charset="0"/>
                          </a:rPr>
                          <m:t>11087.43</m:t>
                        </m:r>
                      </m:num>
                      <m:den>
                        <m:r>
                          <a:rPr lang="es-EC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=5543.7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:r>
                  <a:rPr lang="es-EC" b="1" dirty="0"/>
                  <a:t> </a:t>
                </a:r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Siendo que el área de corte es</a:t>
                </a:r>
                <a:r>
                  <a:rPr lang="es-EC" dirty="0" smtClean="0"/>
                  <a:t>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 ×</m:t>
                    </m:r>
                    <m:r>
                      <a:rPr lang="es-EC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s-EC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𝐴𝐷𝑀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  <a:r>
                  <a:rPr lang="es-EC" dirty="0" smtClean="0"/>
                  <a:t>Despejando </a:t>
                </a:r>
                <a:r>
                  <a:rPr lang="es-EC" dirty="0"/>
                  <a:t>d</a:t>
                </a:r>
                <a:r>
                  <a:rPr lang="es-EC" baseline="-25000" dirty="0"/>
                  <a:t>p</a:t>
                </a:r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𝐴𝐷𝑀</m:t>
                              </m:r>
                            </m:sub>
                          </m:s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  </a:t>
                </a:r>
              </a:p>
              <a:p>
                <a:pPr marL="0" indent="0">
                  <a:buNone/>
                </a:pPr>
                <a:endParaRPr lang="es-EC" dirty="0"/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320800"/>
                <a:ext cx="8915400" cy="5537200"/>
              </a:xfrm>
              <a:blipFill rotWithShape="0">
                <a:blip r:embed="rId2"/>
                <a:stretch>
                  <a:fillRect l="-479" t="-22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3743370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661784" y="507999"/>
                <a:ext cx="8915400" cy="5834743"/>
              </a:xfrm>
            </p:spPr>
            <p:txBody>
              <a:bodyPr>
                <a:normAutofit/>
              </a:bodyPr>
              <a:lstStyle/>
              <a:p>
                <a:r>
                  <a:rPr lang="es-EC" dirty="0"/>
                  <a:t>e 	= 2.3 mm</a:t>
                </a:r>
              </a:p>
              <a:p>
                <a:r>
                  <a:rPr lang="es-EC" dirty="0"/>
                  <a:t>V 	=  5543.7 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𝐴𝐷𝑀</m:t>
                        </m:r>
                      </m:sub>
                    </m:sSub>
                  </m:oMath>
                </a14:m>
                <a:r>
                  <a:rPr lang="es-EC" dirty="0"/>
                  <a:t>= 173.15 MPa</a:t>
                </a:r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i="1">
                            <a:latin typeface="Cambria Math" panose="02040503050406030204" pitchFamily="18" charset="0"/>
                          </a:rPr>
                          <m:t>5543.7</m:t>
                        </m:r>
                      </m:num>
                      <m:den>
                        <m:r>
                          <a:rPr lang="es-EC" i="1">
                            <a:latin typeface="Cambria Math" panose="02040503050406030204" pitchFamily="18" charset="0"/>
                          </a:rPr>
                          <m:t>  173.15 ×2.2</m:t>
                        </m:r>
                      </m:den>
                    </m:f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=14.5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s-EC" dirty="0"/>
                  <a:t> </a:t>
                </a:r>
              </a:p>
              <a:p>
                <a:endParaRPr lang="es-EC" dirty="0" smtClean="0"/>
              </a:p>
              <a:p>
                <a:pPr marL="0" indent="0">
                  <a:buNone/>
                </a:pPr>
                <a:r>
                  <a:rPr lang="es-EC" dirty="0"/>
                  <a:t>Con esta distancia la matriz de corte excede la longitud esperada para la matriz, así que se compensará el área de falla incrementando a 6 mm el espesor de la cuchilla</a:t>
                </a:r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pPr marL="0" indent="0">
                  <a:buNone/>
                </a:pPr>
                <a:r>
                  <a:rPr lang="es-EC" dirty="0"/>
                  <a:t>Por lo tanto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i="1">
                            <a:latin typeface="Cambria Math" panose="02040503050406030204" pitchFamily="18" charset="0"/>
                          </a:rPr>
                          <m:t>5543.7</m:t>
                        </m:r>
                      </m:num>
                      <m:den>
                        <m:r>
                          <a:rPr lang="es-EC" i="1">
                            <a:latin typeface="Cambria Math" panose="02040503050406030204" pitchFamily="18" charset="0"/>
                          </a:rPr>
                          <m:t>  173.15 ×6</m:t>
                        </m:r>
                      </m:den>
                    </m:f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=5.3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s-EC" dirty="0"/>
                  <a:t> </a:t>
                </a:r>
              </a:p>
              <a:p>
                <a:endParaRPr lang="es-EC" dirty="0"/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1784" y="507999"/>
                <a:ext cx="8915400" cy="5834743"/>
              </a:xfrm>
              <a:blipFill rotWithShape="0">
                <a:blip r:embed="rId2"/>
                <a:stretch>
                  <a:fillRect l="-616" t="-52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7430955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560" y="986893"/>
            <a:ext cx="3141754" cy="4319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700" y="938070"/>
            <a:ext cx="3154499" cy="4416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4585" y="1180339"/>
            <a:ext cx="3048000" cy="417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63237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/>
            </a:r>
            <a:br>
              <a:rPr lang="es-EC" dirty="0"/>
            </a:br>
            <a:r>
              <a:rPr lang="es-EC" dirty="0" smtClean="0"/>
              <a:t>DIMENSIONES </a:t>
            </a:r>
            <a:r>
              <a:rPr lang="es-EC" dirty="0"/>
              <a:t>FINALES DE LA CUCHILLA</a:t>
            </a:r>
            <a:br>
              <a:rPr lang="es-EC" dirty="0"/>
            </a:br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85" y="2438917"/>
            <a:ext cx="4424454" cy="3810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069" y="2088312"/>
            <a:ext cx="3150417" cy="4512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1647333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DISEÑO </a:t>
            </a:r>
            <a:r>
              <a:rPr lang="es-EC" dirty="0"/>
              <a:t>DE BASTIDOR GUÍA PARA CUCHILLA</a:t>
            </a: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958" y="2168207"/>
            <a:ext cx="7745941" cy="3797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2780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6638" y="1377042"/>
            <a:ext cx="8911687" cy="1280890"/>
          </a:xfrm>
        </p:spPr>
        <p:txBody>
          <a:bodyPr/>
          <a:lstStyle/>
          <a:p>
            <a:r>
              <a:rPr lang="es-EC" dirty="0"/>
              <a:t>CÁLCULO DE SECCIONES CURVAS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96638" y="2235202"/>
            <a:ext cx="8915400" cy="885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dirty="0" smtClean="0"/>
              <a:t>tolerancia </a:t>
            </a:r>
            <a:r>
              <a:rPr lang="es-EC" dirty="0"/>
              <a:t>del curvado por rodillo, y se debe añadir al tamaño de la tira necesaria para construir el perfil. </a:t>
            </a:r>
          </a:p>
          <a:p>
            <a:pPr marL="0" indent="0">
              <a:buNone/>
            </a:pPr>
            <a:endParaRPr lang="es-EC" dirty="0"/>
          </a:p>
          <a:p>
            <a:endParaRPr lang="es-EC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174982" y="525232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 smtClean="0"/>
              <a:t>ANCHO DE LA TIRA </a:t>
            </a:r>
            <a:endParaRPr lang="es-EC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596638" y="290920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 smtClean="0"/>
              <a:t>Primer método</a:t>
            </a:r>
            <a:br>
              <a:rPr lang="es-EC" dirty="0" smtClean="0"/>
            </a:b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arcador de contenido 2"/>
              <p:cNvSpPr txBox="1">
                <a:spLocks/>
              </p:cNvSpPr>
              <p:nvPr/>
            </p:nvSpPr>
            <p:spPr>
              <a:xfrm>
                <a:off x="2596638" y="3498862"/>
                <a:ext cx="9499448" cy="335913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EC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s-EC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s-EC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s-EC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EC">
                              <a:latin typeface="Cambria Math" panose="02040503050406030204" pitchFamily="18" charset="0"/>
                            </a:rPr>
                            <m:t>α</m:t>
                          </m:r>
                        </m:num>
                        <m:den>
                          <m:r>
                            <a:rPr lang="es-EC">
                              <a:latin typeface="Cambria Math" panose="02040503050406030204" pitchFamily="18" charset="0"/>
                            </a:rPr>
                            <m:t>57.3</m:t>
                          </m:r>
                        </m:den>
                      </m:f>
                    </m:oMath>
                  </m:oMathPara>
                </a14:m>
                <a:endParaRPr lang="es-EC" dirty="0" smtClean="0"/>
              </a:p>
              <a:p>
                <a:pPr marL="0" indent="0">
                  <a:buNone/>
                </a:pPr>
                <a:endParaRPr lang="es-EC" dirty="0"/>
              </a:p>
              <a:p>
                <a:r>
                  <a:rPr lang="es-EC" dirty="0"/>
                  <a:t>Si el radio de curvatura interior es inferior a dos veces el espesor del material, entonces</a:t>
                </a:r>
                <a:r>
                  <a:rPr lang="es-EC" dirty="0" smtClean="0"/>
                  <a:t>:</a:t>
                </a:r>
                <a14:m>
                  <m:oMath xmlns:m="http://schemas.openxmlformats.org/officeDocument/2006/math">
                    <m:r>
                      <a:rPr lang="es-EC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C">
                        <a:latin typeface="Cambria Math" panose="02040503050406030204" pitchFamily="18" charset="0"/>
                      </a:rPr>
                      <m:t>r</m:t>
                    </m:r>
                    <m:r>
                      <a:rPr lang="es-EC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+0.4×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s-EC" dirty="0"/>
              </a:p>
              <a:p>
                <a:r>
                  <a:rPr lang="es-EC" dirty="0"/>
                  <a:t>Si el radio de curvatura en el interior es mayor que </a:t>
                </a:r>
                <a:r>
                  <a:rPr lang="es-EC" dirty="0" err="1"/>
                  <a:t>2t</a:t>
                </a:r>
                <a:r>
                  <a:rPr lang="es-EC" dirty="0"/>
                  <a:t>, entonces:</a:t>
                </a:r>
                <a14:m>
                  <m:oMath xmlns:m="http://schemas.openxmlformats.org/officeDocument/2006/math">
                    <m:r>
                      <a:rPr lang="es-EC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C">
                        <a:latin typeface="Cambria Math" panose="02040503050406030204" pitchFamily="18" charset="0"/>
                      </a:rPr>
                      <m:t>r</m:t>
                    </m:r>
                    <m:r>
                      <a:rPr lang="es-EC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+0.5×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s-EC" dirty="0"/>
              </a:p>
              <a:p>
                <a:pPr marL="0" indent="0">
                  <a:buNone/>
                </a:pPr>
                <a:endParaRPr lang="es-EC" dirty="0" smtClean="0"/>
              </a:p>
              <a:p>
                <a:pPr marL="0" indent="0">
                  <a:buNone/>
                </a:pPr>
                <a:r>
                  <a:rPr lang="es-EC" dirty="0" smtClean="0"/>
                  <a:t>Donde:</a:t>
                </a:r>
                <a:endParaRPr lang="es-EC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s-EC" dirty="0"/>
                  <a:t> 	Longitud de sección curva en milímetros (pulgadas),</a:t>
                </a:r>
              </a:p>
              <a:p>
                <a:r>
                  <a:rPr lang="es-EC" dirty="0"/>
                  <a:t>r 		radio de curvatura en milímetros (pulgadas</a:t>
                </a:r>
                <a:r>
                  <a:rPr lang="es-EC" dirty="0" smtClean="0"/>
                  <a:t>),</a:t>
                </a:r>
                <a:endParaRPr lang="es-EC" dirty="0"/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6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638" y="3498862"/>
                <a:ext cx="9499448" cy="3359137"/>
              </a:xfrm>
              <a:prstGeom prst="rect">
                <a:avLst/>
              </a:prstGeom>
              <a:blipFill rotWithShape="0">
                <a:blip r:embed="rId2"/>
                <a:stretch>
                  <a:fillRect l="-449" b="-54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9045607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727" y="1611087"/>
            <a:ext cx="3995828" cy="397909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356983" y="1324149"/>
                <a:ext cx="8915400" cy="55338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𝑝𝑟𝑜𝑦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C" dirty="0"/>
              </a:p>
              <a:p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Para la primera cara en </a:t>
                </a:r>
                <a:r>
                  <a:rPr lang="es-EC" dirty="0" smtClean="0"/>
                  <a:t>contacto</a:t>
                </a:r>
                <a:endParaRPr lang="es-EC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i="1">
                            <a:latin typeface="Cambria Math" panose="02040503050406030204" pitchFamily="18" charset="0"/>
                          </a:rPr>
                          <m:t>11087.43</m:t>
                        </m:r>
                      </m:num>
                      <m:den>
                        <m:r>
                          <a:rPr lang="es-EC" i="1">
                            <a:latin typeface="Cambria Math" panose="02040503050406030204" pitchFamily="18" charset="0"/>
                          </a:rPr>
                          <m:t>6 ×41.4</m:t>
                        </m:r>
                      </m:den>
                    </m:f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=44.64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Para la segunda cara en </a:t>
                </a:r>
                <a:r>
                  <a:rPr lang="es-EC" dirty="0" smtClean="0"/>
                  <a:t>contacto</a:t>
                </a:r>
                <a:r>
                  <a:rPr lang="es-EC" dirty="0"/>
                  <a:t>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  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i="1">
                            <a:latin typeface="Cambria Math" panose="02040503050406030204" pitchFamily="18" charset="0"/>
                          </a:rPr>
                          <m:t>11087.43</m:t>
                        </m:r>
                      </m:num>
                      <m:den>
                        <m:r>
                          <a:rPr lang="es-EC" i="1">
                            <a:latin typeface="Cambria Math" panose="02040503050406030204" pitchFamily="18" charset="0"/>
                          </a:rPr>
                          <m:t>6 ×34.6</m:t>
                        </m:r>
                      </m:den>
                    </m:f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=53.4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𝑀𝑃𝑎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𝑚𝑎𝑛𝑑𝑎</m:t>
                    </m:r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:endParaRPr lang="es-EC" dirty="0"/>
              </a:p>
              <a:p>
                <a:r>
                  <a:rPr lang="es-EC" dirty="0"/>
                  <a:t>Por lo tanto el material de bastidor, por lo menos deberá tener una S</a:t>
                </a:r>
                <a:r>
                  <a:rPr lang="es-EC" baseline="-25000" dirty="0"/>
                  <a:t>y</a:t>
                </a:r>
                <a:r>
                  <a:rPr lang="es-EC" dirty="0"/>
                  <a:t> de 53.4 MPa.</a:t>
                </a:r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56983" y="1324149"/>
                <a:ext cx="8915400" cy="5533851"/>
              </a:xfrm>
              <a:blipFill rotWithShape="0">
                <a:blip r:embed="rId3"/>
                <a:stretch>
                  <a:fillRect l="-61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0039"/>
          </a:xfrm>
        </p:spPr>
        <p:txBody>
          <a:bodyPr/>
          <a:lstStyle/>
          <a:p>
            <a:r>
              <a:rPr lang="es-EC" dirty="0" smtClean="0"/>
              <a:t>APLASTAMIENTO </a:t>
            </a:r>
            <a:r>
              <a:rPr lang="es-EC" dirty="0"/>
              <a:t>DEL BASTIDOR</a:t>
            </a:r>
          </a:p>
        </p:txBody>
      </p:sp>
    </p:spTree>
    <p:extLst>
      <p:ext uri="{BB962C8B-B14F-4D97-AF65-F5344CB8AC3E}">
        <p14:creationId xmlns:p14="http://schemas.microsoft.com/office/powerpoint/2010/main" val="3649052134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CÁLCULO </a:t>
            </a:r>
            <a:r>
              <a:rPr lang="pt-BR" dirty="0"/>
              <a:t>DE PAREDES POR DESGARRE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335314"/>
                <a:ext cx="8915400" cy="5522686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𝐴𝐷𝑀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s-EC" dirty="0"/>
              </a:p>
              <a:p>
                <a:pPr marL="0" indent="0">
                  <a:buNone/>
                </a:pPr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Siendo 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EC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i="1">
                            <a:latin typeface="Cambria Math" panose="02040503050406030204" pitchFamily="18" charset="0"/>
                          </a:rPr>
                          <m:t>11087.43</m:t>
                        </m:r>
                      </m:num>
                      <m:den>
                        <m:r>
                          <a:rPr lang="es-EC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=5543.7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El área de corte es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pPr marL="0" indent="0">
                  <a:buNone/>
                </a:pPr>
                <a:r>
                  <a:rPr lang="es-EC" dirty="0"/>
                  <a:t>Con esto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𝐴𝐷𝑀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s-EC" dirty="0"/>
              </a:p>
              <a:p>
                <a:pPr marL="0" indent="0">
                  <a:buNone/>
                </a:pPr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Despejando </a:t>
                </a:r>
                <a:r>
                  <a:rPr lang="es-EC" dirty="0" smtClean="0"/>
                  <a:t>d</a:t>
                </a:r>
                <a:r>
                  <a:rPr lang="es-EC" baseline="-25000" dirty="0" smtClean="0"/>
                  <a:t>p</a:t>
                </a:r>
                <a:endParaRPr lang="es-EC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𝐴𝐷𝑀</m:t>
                              </m:r>
                            </m:sub>
                          </m:s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335314"/>
                <a:ext cx="8915400" cy="5522686"/>
              </a:xfrm>
              <a:blipFill rotWithShape="0">
                <a:blip r:embed="rId2"/>
                <a:stretch>
                  <a:fillRect l="-27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147518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186" y="2817444"/>
            <a:ext cx="3863286" cy="39035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487612" y="711200"/>
                <a:ext cx="8915400" cy="3777622"/>
              </a:xfrm>
            </p:spPr>
            <p:txBody>
              <a:bodyPr/>
              <a:lstStyle/>
              <a:p>
                <a:r>
                  <a:rPr lang="es-EC" dirty="0"/>
                  <a:t>e 	= 6 mm</a:t>
                </a:r>
              </a:p>
              <a:p>
                <a:r>
                  <a:rPr lang="es-EC" dirty="0"/>
                  <a:t>V 	=  5543.7 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𝐴𝐷𝑀</m:t>
                        </m:r>
                      </m:sub>
                    </m:sSub>
                  </m:oMath>
                </a14:m>
                <a:r>
                  <a:rPr lang="es-EC" dirty="0"/>
                  <a:t>= 125 MPa</a:t>
                </a:r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i="1">
                            <a:latin typeface="Cambria Math" panose="02040503050406030204" pitchFamily="18" charset="0"/>
                          </a:rPr>
                          <m:t>5543.7</m:t>
                        </m:r>
                      </m:num>
                      <m:den>
                        <m:r>
                          <a:rPr lang="es-EC" i="1">
                            <a:latin typeface="Cambria Math" panose="02040503050406030204" pitchFamily="18" charset="0"/>
                          </a:rPr>
                          <m:t>  125 ×6</m:t>
                        </m:r>
                      </m:den>
                    </m:f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=7.39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s-EC" dirty="0"/>
                  <a:t> </a:t>
                </a:r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7612" y="711200"/>
                <a:ext cx="8915400" cy="3777622"/>
              </a:xfrm>
              <a:blipFill rotWithShape="0">
                <a:blip r:embed="rId3"/>
                <a:stretch>
                  <a:fillRect l="-478" t="-96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472" y="430814"/>
            <a:ext cx="3833540" cy="4058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572683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MEDIDAS </a:t>
            </a:r>
            <a:r>
              <a:rPr lang="es-EC" dirty="0"/>
              <a:t>FINALES DE BASTIDOR</a:t>
            </a:r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515" y="1803399"/>
            <a:ext cx="8095284" cy="4665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1798746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34354" y="1868710"/>
            <a:ext cx="8911687" cy="1280890"/>
          </a:xfrm>
        </p:spPr>
        <p:txBody>
          <a:bodyPr/>
          <a:lstStyle/>
          <a:p>
            <a:r>
              <a:rPr lang="es-EC" dirty="0" smtClean="0"/>
              <a:t>VELOCIDAD </a:t>
            </a:r>
            <a:r>
              <a:rPr lang="es-EC" dirty="0"/>
              <a:t>DE CORTE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34354" y="2931886"/>
            <a:ext cx="8915400" cy="3777622"/>
          </a:xfrm>
        </p:spPr>
        <p:txBody>
          <a:bodyPr/>
          <a:lstStyle/>
          <a:p>
            <a:r>
              <a:rPr lang="es-EC" dirty="0" smtClean="0"/>
              <a:t>velocidad </a:t>
            </a:r>
            <a:r>
              <a:rPr lang="es-EC" dirty="0"/>
              <a:t>baja se produce una superficie </a:t>
            </a:r>
            <a:r>
              <a:rPr lang="es-EC" dirty="0" smtClean="0"/>
              <a:t>áspera</a:t>
            </a:r>
          </a:p>
          <a:p>
            <a:r>
              <a:rPr lang="es-EC" dirty="0" smtClean="0"/>
              <a:t>Se </a:t>
            </a:r>
            <a:r>
              <a:rPr lang="es-EC" dirty="0"/>
              <a:t>recomiendan velocidades de corte de 21 a 24 m / min (70 a 80 pies / min) para el cizallado con cuchillas construidas en metales recocidos. 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93227183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DISEÑO </a:t>
            </a:r>
            <a:r>
              <a:rPr lang="es-EC" dirty="0"/>
              <a:t>SISTEMA DE CONTROL Y AUTOMATIZACIÓN</a:t>
            </a: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722" y="3006770"/>
            <a:ext cx="8258091" cy="2319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1877725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DIAGRAMA </a:t>
            </a:r>
            <a:r>
              <a:rPr lang="es-EC" dirty="0"/>
              <a:t>DE CONTROL</a:t>
            </a: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317" y="1430020"/>
            <a:ext cx="2155190" cy="9499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592925" y="2741521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 smtClean="0"/>
              <a:t>DIAGRAMA DE POTENCIA</a:t>
            </a:r>
            <a:endParaRPr lang="es-EC" dirty="0"/>
          </a:p>
        </p:txBody>
      </p:sp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094" y="3615146"/>
            <a:ext cx="4191635" cy="2849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4605642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VÁLVULA SOLENOIDE DE CONTROL 3/2 RETORNO CON RESORTE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347070"/>
              </p:ext>
            </p:extLst>
          </p:nvPr>
        </p:nvGraphicFramePr>
        <p:xfrm>
          <a:off x="2854735" y="2205718"/>
          <a:ext cx="4749165" cy="44900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9145"/>
                <a:gridCol w="270002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Modelo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600">
                          <a:effectLst/>
                        </a:rPr>
                        <a:t>3v310-08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90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Símbolo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5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Fluido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600" dirty="0">
                          <a:effectLst/>
                        </a:rPr>
                        <a:t>Aire (filtrado por elemento de 40 µm)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9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Actuador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600" dirty="0">
                          <a:effectLst/>
                        </a:rPr>
                        <a:t>Retorno por resorte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Tamaño de puerto 1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600" dirty="0">
                          <a:effectLst/>
                        </a:rPr>
                        <a:t>Entrada=salida=1/4”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57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Tamaño de orificio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600" dirty="0">
                          <a:effectLst/>
                        </a:rPr>
                        <a:t>25.0 mm</a:t>
                      </a:r>
                      <a:r>
                        <a:rPr lang="es-EC" sz="1600" baseline="30000" dirty="0">
                          <a:effectLst/>
                        </a:rPr>
                        <a:t>2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Tipo válvula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600" dirty="0">
                          <a:effectLst/>
                        </a:rPr>
                        <a:t>3 puertos 2 posiciones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3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Lubricación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600" dirty="0">
                          <a:effectLst/>
                        </a:rPr>
                        <a:t>No requerida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Presión de operación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600" dirty="0">
                          <a:effectLst/>
                        </a:rPr>
                        <a:t>0.15-0.8 MPa (21-114 psi)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Presión de prueba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600" dirty="0">
                          <a:effectLst/>
                        </a:rPr>
                        <a:t>1.5 MPa (215 psi)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2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Temperatura °C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600" dirty="0">
                          <a:effectLst/>
                        </a:rPr>
                        <a:t>-21 – 70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85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Material del cuerpo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600" dirty="0">
                          <a:effectLst/>
                        </a:rPr>
                        <a:t>Aleación de aluminio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561769"/>
              </p:ext>
            </p:extLst>
          </p:nvPr>
        </p:nvGraphicFramePr>
        <p:xfrm>
          <a:off x="5789614" y="2437946"/>
          <a:ext cx="10953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Imagen de mapa de bits" r:id="rId3" imgW="1219370" imgH="914286" progId="Paint.Picture">
                  <p:embed/>
                </p:oleObj>
              </mc:Choice>
              <mc:Fallback>
                <p:oleObj name="Imagen de mapa de bits" r:id="rId3" imgW="1219370" imgH="91428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614" y="2437946"/>
                        <a:ext cx="1095375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n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899" y="2437946"/>
            <a:ext cx="3141345" cy="2042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0929187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VÁLVULA NEUMÁTICA DE CONTROL AIRE-AIRE 5/2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662710"/>
              </p:ext>
            </p:extLst>
          </p:nvPr>
        </p:nvGraphicFramePr>
        <p:xfrm>
          <a:off x="2592925" y="1937657"/>
          <a:ext cx="5283200" cy="4750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3384"/>
                <a:gridCol w="3019816"/>
              </a:tblGrid>
              <a:tr h="362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Modelo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600">
                          <a:effectLst/>
                        </a:rPr>
                        <a:t>4A320-08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75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Símbolo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5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Fluido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600">
                          <a:effectLst/>
                        </a:rPr>
                        <a:t>Aire (filtrado por elemento de 40 µm)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9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Actuador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600">
                          <a:effectLst/>
                        </a:rPr>
                        <a:t>Control exterior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Tamaño de puerto 1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600">
                          <a:effectLst/>
                        </a:rPr>
                        <a:t>Entrada=salida=control=1/4”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57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Tamaño de orificio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600">
                          <a:effectLst/>
                        </a:rPr>
                        <a:t>25.0 mm</a:t>
                      </a:r>
                      <a:r>
                        <a:rPr lang="es-EC" sz="1600" baseline="30000">
                          <a:effectLst/>
                        </a:rPr>
                        <a:t>2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Tipo válvula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600">
                          <a:effectLst/>
                        </a:rPr>
                        <a:t>5 puertos 2 posiciones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3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Lubricación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600" dirty="0">
                          <a:effectLst/>
                        </a:rPr>
                        <a:t>No requerida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Presión de operación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600" dirty="0">
                          <a:effectLst/>
                        </a:rPr>
                        <a:t>0.15-0.8 MPa (21-114 psi)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Presión de prueba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600" dirty="0">
                          <a:effectLst/>
                        </a:rPr>
                        <a:t>1.5 MPa (215 psi)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2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Temperatura °C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600" dirty="0">
                          <a:effectLst/>
                        </a:rPr>
                        <a:t>-20 - 70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2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Material del cuerpo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600" dirty="0">
                          <a:effectLst/>
                        </a:rPr>
                        <a:t>Aleación de aluminio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85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Frecuencia Máxima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600" dirty="0">
                          <a:effectLst/>
                        </a:rPr>
                        <a:t>5 ciclos /seg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0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Peso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600" dirty="0">
                          <a:effectLst/>
                        </a:rPr>
                        <a:t>365 g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200770"/>
              </p:ext>
            </p:extLst>
          </p:nvPr>
        </p:nvGraphicFramePr>
        <p:xfrm>
          <a:off x="5593669" y="2365331"/>
          <a:ext cx="164782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Imagen de mapa de bits" r:id="rId3" imgW="1628571" imgH="1133633" progId="Paint.Picture">
                  <p:embed/>
                </p:oleObj>
              </mc:Choice>
              <mc:Fallback>
                <p:oleObj name="Imagen de mapa de bits" r:id="rId3" imgW="1628571" imgH="113363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3669" y="2365331"/>
                        <a:ext cx="1647825" cy="109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n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906" y="2365331"/>
            <a:ext cx="3446780" cy="2350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6190091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VÁLVULA NEUMÁTICA 3/2 DE CONTROL ACCIONADA POR RODILLO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950305"/>
              </p:ext>
            </p:extLst>
          </p:nvPr>
        </p:nvGraphicFramePr>
        <p:xfrm>
          <a:off x="2293752" y="1905000"/>
          <a:ext cx="4755016" cy="49547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3073"/>
                <a:gridCol w="2481943"/>
              </a:tblGrid>
              <a:tr h="47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Modelo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600">
                          <a:effectLst/>
                        </a:rPr>
                        <a:t>S3R08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99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Símbolo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5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Fluido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600">
                          <a:effectLst/>
                        </a:rPr>
                        <a:t>Aire (filtrado por elemento de 40 µm)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9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Operación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600">
                          <a:effectLst/>
                        </a:rPr>
                        <a:t>Actuador tipo control directo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Tamaño de puerto 1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600">
                          <a:effectLst/>
                        </a:rPr>
                        <a:t>Entrada=salida= 1/4”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57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Tamaño de orificio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600">
                          <a:effectLst/>
                        </a:rPr>
                        <a:t>12.0 mm</a:t>
                      </a:r>
                      <a:r>
                        <a:rPr lang="es-EC" sz="1600" baseline="30000">
                          <a:effectLst/>
                        </a:rPr>
                        <a:t>2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Tipo válvula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600">
                          <a:effectLst/>
                        </a:rPr>
                        <a:t>3 puertos 2 posiciones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3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Lubricación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600">
                          <a:effectLst/>
                        </a:rPr>
                        <a:t>No requerida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Presión de operación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600" dirty="0">
                          <a:effectLst/>
                        </a:rPr>
                        <a:t>0 -0.8 MPa (0-114 psi)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Presión de prueba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600" dirty="0">
                          <a:effectLst/>
                        </a:rPr>
                        <a:t>1.5 MPa (215 psi)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2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Temperatura °C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600" dirty="0">
                          <a:effectLst/>
                        </a:rPr>
                        <a:t>-20 – 70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2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Material del cuerpo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600" dirty="0">
                          <a:effectLst/>
                        </a:rPr>
                        <a:t>Aleación de aluminio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5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Frecuencia Máxima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600" dirty="0">
                          <a:effectLst/>
                        </a:rPr>
                        <a:t>5 ciclos /seg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403764"/>
              </p:ext>
            </p:extLst>
          </p:nvPr>
        </p:nvGraphicFramePr>
        <p:xfrm>
          <a:off x="5375955" y="2187349"/>
          <a:ext cx="8191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Imagen de mapa de bits" r:id="rId3" imgW="838095" imgH="1380952" progId="Paint.Picture">
                  <p:embed/>
                </p:oleObj>
              </mc:Choice>
              <mc:Fallback>
                <p:oleObj name="Imagen de mapa de bits" r:id="rId3" imgW="838095" imgH="138095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955" y="2187349"/>
                        <a:ext cx="81915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n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2187349"/>
            <a:ext cx="1828800" cy="2980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6807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841829"/>
                <a:ext cx="8915400" cy="5820228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C" dirty="0"/>
                  <a:t> = 0.2 mm</a:t>
                </a:r>
              </a:p>
              <a:p>
                <a:r>
                  <a:rPr lang="es-EC" dirty="0"/>
                  <a:t>t = 0.4 </a:t>
                </a:r>
                <a:r>
                  <a:rPr lang="es-EC" dirty="0" smtClean="0"/>
                  <a:t>mm</a:t>
                </a:r>
              </a:p>
              <a:p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Para radios 1, 2,5 y 6 se calcula con un ángulo </a:t>
                </a:r>
                <a14:m>
                  <m:oMath xmlns:m="http://schemas.openxmlformats.org/officeDocument/2006/math">
                    <m:r>
                      <a:rPr lang="es-EC">
                        <a:latin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s-EC" dirty="0"/>
                  <a:t> = 180°</a:t>
                </a:r>
                <a:endParaRPr lang="es-EC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C">
                        <a:latin typeface="Cambria Math" panose="02040503050406030204" pitchFamily="18" charset="0"/>
                      </a:rPr>
                      <m:t>r</m:t>
                    </m:r>
                    <m:r>
                      <a:rPr lang="es-EC">
                        <a:latin typeface="Cambria Math" panose="02040503050406030204" pitchFamily="18" charset="0"/>
                      </a:rPr>
                      <m:t>=0.2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+0.4×0.4</m:t>
                    </m:r>
                  </m:oMath>
                </a14:m>
                <a:endParaRPr lang="es-EC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C">
                        <a:latin typeface="Cambria Math" panose="02040503050406030204" pitchFamily="18" charset="0"/>
                      </a:rPr>
                      <m:t>r</m:t>
                    </m:r>
                    <m:r>
                      <a:rPr lang="es-EC">
                        <a:latin typeface="Cambria Math" panose="02040503050406030204" pitchFamily="18" charset="0"/>
                      </a:rPr>
                      <m:t>=0.36 </m:t>
                    </m:r>
                    <m:r>
                      <m:rPr>
                        <m:sty m:val="p"/>
                      </m:rPr>
                      <a:rPr lang="es-EC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endParaRPr lang="es-EC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s-EC">
                        <a:latin typeface="Cambria Math" panose="02040503050406030204" pitchFamily="18" charset="0"/>
                      </a:rPr>
                      <m:t>=0.36×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>
                            <a:latin typeface="Cambria Math" panose="02040503050406030204" pitchFamily="18" charset="0"/>
                          </a:rPr>
                          <m:t>180</m:t>
                        </m:r>
                      </m:num>
                      <m:den>
                        <m:r>
                          <a:rPr lang="es-EC">
                            <a:latin typeface="Cambria Math" panose="02040503050406030204" pitchFamily="18" charset="0"/>
                          </a:rPr>
                          <m:t>57.3</m:t>
                        </m:r>
                      </m:den>
                    </m:f>
                  </m:oMath>
                </a14:m>
                <a:endParaRPr lang="es-EC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s-EC">
                        <a:latin typeface="Cambria Math" panose="02040503050406030204" pitchFamily="18" charset="0"/>
                      </a:rPr>
                      <m:t>=1.13 </m:t>
                    </m:r>
                    <m:r>
                      <m:rPr>
                        <m:sty m:val="p"/>
                      </m:rPr>
                      <a:rPr lang="es-EC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endParaRPr lang="es-EC" dirty="0"/>
              </a:p>
              <a:p>
                <a:pPr marL="0" indent="0">
                  <a:buNone/>
                </a:pPr>
                <a:endParaRPr lang="es-EC" dirty="0" smtClean="0"/>
              </a:p>
              <a:p>
                <a:pPr marL="0" indent="0">
                  <a:buNone/>
                </a:pPr>
                <a:r>
                  <a:rPr lang="es-EC" dirty="0"/>
                  <a:t>Para radios 3 y 4 se calcula con un ángulo </a:t>
                </a:r>
                <a14:m>
                  <m:oMath xmlns:m="http://schemas.openxmlformats.org/officeDocument/2006/math">
                    <m:r>
                      <a:rPr lang="es-EC">
                        <a:latin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s-EC" dirty="0"/>
                  <a:t> =  90°</a:t>
                </a:r>
              </a:p>
              <a:p>
                <a:pPr marL="0" indent="0">
                  <a:buNone/>
                </a:pPr>
                <a:endParaRPr lang="es-EC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C">
                        <a:latin typeface="Cambria Math" panose="02040503050406030204" pitchFamily="18" charset="0"/>
                      </a:rPr>
                      <m:t>r</m:t>
                    </m:r>
                    <m:r>
                      <a:rPr lang="es-EC">
                        <a:latin typeface="Cambria Math" panose="02040503050406030204" pitchFamily="18" charset="0"/>
                      </a:rPr>
                      <m:t>=0.2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+0.4×0.4</m:t>
                    </m:r>
                  </m:oMath>
                </a14:m>
                <a:endParaRPr lang="es-EC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C">
                        <a:latin typeface="Cambria Math" panose="02040503050406030204" pitchFamily="18" charset="0"/>
                      </a:rPr>
                      <m:t>r</m:t>
                    </m:r>
                    <m:r>
                      <a:rPr lang="es-EC">
                        <a:latin typeface="Cambria Math" panose="02040503050406030204" pitchFamily="18" charset="0"/>
                      </a:rPr>
                      <m:t>=0.36 </m:t>
                    </m:r>
                    <m:r>
                      <m:rPr>
                        <m:sty m:val="p"/>
                      </m:rPr>
                      <a:rPr lang="es-EC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endParaRPr lang="es-EC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s-EC">
                        <a:latin typeface="Cambria Math" panose="02040503050406030204" pitchFamily="18" charset="0"/>
                      </a:rPr>
                      <m:t>=0.36×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es-EC">
                            <a:latin typeface="Cambria Math" panose="02040503050406030204" pitchFamily="18" charset="0"/>
                          </a:rPr>
                          <m:t>57.3</m:t>
                        </m:r>
                      </m:den>
                    </m:f>
                  </m:oMath>
                </a14:m>
                <a:endParaRPr lang="es-EC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s-EC">
                        <a:latin typeface="Cambria Math" panose="02040503050406030204" pitchFamily="18" charset="0"/>
                      </a:rPr>
                      <m:t>=0.565 </m:t>
                    </m:r>
                    <m:r>
                      <m:rPr>
                        <m:sty m:val="p"/>
                      </m:rPr>
                      <a:rPr lang="es-EC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endParaRPr lang="es-EC" dirty="0"/>
              </a:p>
              <a:p>
                <a:pPr marL="0" indent="0">
                  <a:buNone/>
                </a:pPr>
                <a:endParaRPr lang="es-EC" dirty="0" smtClean="0"/>
              </a:p>
              <a:p>
                <a:pPr marL="0" indent="0">
                  <a:buNone/>
                </a:pPr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841829"/>
                <a:ext cx="8915400" cy="5820228"/>
              </a:xfrm>
              <a:blipFill rotWithShape="0">
                <a:blip r:embed="rId2"/>
                <a:stretch>
                  <a:fillRect l="-479" t="-733" b="-73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391099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34868" y="367380"/>
            <a:ext cx="8911687" cy="1280890"/>
          </a:xfrm>
        </p:spPr>
        <p:txBody>
          <a:bodyPr/>
          <a:lstStyle/>
          <a:p>
            <a:r>
              <a:rPr lang="es-EC" dirty="0" smtClean="0"/>
              <a:t>SENSOR </a:t>
            </a:r>
            <a:r>
              <a:rPr lang="es-EC" dirty="0"/>
              <a:t>INDUCTIVO 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60148"/>
              </p:ext>
            </p:extLst>
          </p:nvPr>
        </p:nvGraphicFramePr>
        <p:xfrm>
          <a:off x="2473099" y="1105036"/>
          <a:ext cx="6191930" cy="5698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5587"/>
                <a:gridCol w="3396343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No. de Modelo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LM24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10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Símbolo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0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Marca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Winston/OEM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Embalaje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 dirty="0" err="1">
                          <a:effectLst/>
                        </a:rPr>
                        <a:t>Export</a:t>
                      </a:r>
                      <a:r>
                        <a:rPr lang="es-EC" sz="1400" dirty="0">
                          <a:effectLst/>
                        </a:rPr>
                        <a:t> Standard </a:t>
                      </a:r>
                      <a:r>
                        <a:rPr lang="es-EC" sz="1400" dirty="0" err="1">
                          <a:effectLst/>
                        </a:rPr>
                        <a:t>Carton</a:t>
                      </a:r>
                      <a:r>
                        <a:rPr lang="es-EC" sz="1400" dirty="0">
                          <a:effectLst/>
                        </a:rPr>
                        <a:t> Box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Estándar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CE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Origen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China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57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Código del HS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90330000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0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Distancia de detección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8 mm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0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Voltaje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DC 6-36 V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0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Corriente de la consumición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DC&lt; 15 </a:t>
                      </a:r>
                      <a:r>
                        <a:rPr lang="es-EC" sz="1400" dirty="0" err="1">
                          <a:effectLst/>
                        </a:rPr>
                        <a:t>mA</a:t>
                      </a:r>
                      <a:r>
                        <a:rPr lang="es-EC" sz="1400" dirty="0">
                          <a:effectLst/>
                        </a:rPr>
                        <a:t>, AC&lt; 10 </a:t>
                      </a:r>
                      <a:r>
                        <a:rPr lang="es-EC" sz="1400" dirty="0" err="1">
                          <a:effectLst/>
                        </a:rPr>
                        <a:t>mA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06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Objeto detectado estándar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24*24*1 (hierro </a:t>
                      </a:r>
                      <a:r>
                        <a:rPr lang="es-EC" sz="1400" dirty="0" err="1">
                          <a:effectLst/>
                        </a:rPr>
                        <a:t>A3</a:t>
                      </a:r>
                      <a:r>
                        <a:rPr lang="es-EC" sz="1400" dirty="0">
                          <a:effectLst/>
                        </a:rPr>
                        <a:t>)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0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Precisión relanzada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0.05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2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DC/AC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200 Hz/25 Hz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2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Temperatura del entorno de trabajo de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-25º C~+70º C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85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Resistencia de aislante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50 </a:t>
                      </a:r>
                      <a:r>
                        <a:rPr lang="es-EC" sz="1400" dirty="0" err="1">
                          <a:effectLst/>
                        </a:rPr>
                        <a:t>MΩ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2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Material del Shell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Metal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43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Grado de la protección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 dirty="0" err="1">
                          <a:effectLst/>
                        </a:rPr>
                        <a:t>IP67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6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Modelo de Altemative en el país y en el extranjero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 dirty="0" err="1">
                          <a:effectLst/>
                        </a:rPr>
                        <a:t>LJ24A3</a:t>
                      </a:r>
                      <a:r>
                        <a:rPr lang="es-EC" sz="1400" dirty="0">
                          <a:effectLst/>
                        </a:rPr>
                        <a:t>-10-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0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Corriente de la consumición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DC&lt; 15 </a:t>
                      </a:r>
                      <a:r>
                        <a:rPr lang="es-EC" sz="1400" dirty="0" err="1">
                          <a:effectLst/>
                        </a:rPr>
                        <a:t>mA</a:t>
                      </a:r>
                      <a:r>
                        <a:rPr lang="es-EC" sz="1400" dirty="0">
                          <a:effectLst/>
                        </a:rPr>
                        <a:t>, AC&lt; 10 </a:t>
                      </a:r>
                      <a:r>
                        <a:rPr lang="es-EC" sz="1400" dirty="0" err="1">
                          <a:effectLst/>
                        </a:rPr>
                        <a:t>mA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2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Objeto detectado estándar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24*24*1 (hierro </a:t>
                      </a:r>
                      <a:r>
                        <a:rPr lang="es-EC" sz="1400" dirty="0" err="1">
                          <a:effectLst/>
                        </a:rPr>
                        <a:t>A3</a:t>
                      </a:r>
                      <a:r>
                        <a:rPr lang="es-EC" sz="1400" dirty="0">
                          <a:effectLst/>
                        </a:rPr>
                        <a:t>)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331717"/>
              </p:ext>
            </p:extLst>
          </p:nvPr>
        </p:nvGraphicFramePr>
        <p:xfrm>
          <a:off x="6485886" y="1320796"/>
          <a:ext cx="100965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Imagen de mapa de bits" r:id="rId3" imgW="1000000" imgH="1009791" progId="Paint.Picture">
                  <p:embed/>
                </p:oleObj>
              </mc:Choice>
              <mc:Fallback>
                <p:oleObj name="Imagen de mapa de bits" r:id="rId3" imgW="1000000" imgH="1009791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5886" y="1320796"/>
                        <a:ext cx="1009650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n 5" descr="C:\Users\altek\Downloads\11198863_10152936954207903_246796293_n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639" y="1320796"/>
            <a:ext cx="3277235" cy="2458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1026891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DISTRIBUCIÓN </a:t>
            </a:r>
            <a:r>
              <a:rPr lang="es-EC" dirty="0"/>
              <a:t>DE LA MAQUINARIA EN PLANTA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C" dirty="0"/>
              <a:t>SEGURIDAD Y SATISFACCIÓN</a:t>
            </a:r>
            <a:r>
              <a:rPr lang="es-EC" dirty="0" smtClean="0"/>
              <a:t>.</a:t>
            </a:r>
            <a:r>
              <a:rPr lang="es-EC" dirty="0"/>
              <a:t> </a:t>
            </a:r>
          </a:p>
          <a:p>
            <a:pPr lvl="0"/>
            <a:r>
              <a:rPr lang="es-EC" dirty="0"/>
              <a:t>MÍNIMA DISTANCIA RECORRIDA</a:t>
            </a:r>
            <a:r>
              <a:rPr lang="es-EC" dirty="0" smtClean="0"/>
              <a:t>.</a:t>
            </a:r>
          </a:p>
          <a:p>
            <a:pPr lvl="0"/>
            <a:r>
              <a:rPr lang="es-EC" dirty="0" smtClean="0"/>
              <a:t>ORDEN </a:t>
            </a:r>
            <a:r>
              <a:rPr lang="es-EC" dirty="0"/>
              <a:t>PARA LA CIRCULACIÓN</a:t>
            </a:r>
          </a:p>
          <a:p>
            <a:r>
              <a:rPr lang="es-EC" dirty="0" smtClean="0"/>
              <a:t>OPTIMIZACIÓN </a:t>
            </a:r>
            <a:r>
              <a:rPr lang="es-EC" dirty="0"/>
              <a:t>EN EL USO DEL </a:t>
            </a:r>
            <a:r>
              <a:rPr lang="es-EC" dirty="0" smtClean="0"/>
              <a:t>ESPACIO</a:t>
            </a:r>
            <a:endParaRPr lang="es-EC" dirty="0"/>
          </a:p>
          <a:p>
            <a:pPr lvl="0"/>
            <a:r>
              <a:rPr lang="es-EC" dirty="0"/>
              <a:t>FLEXIBILIDAD.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61849523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FLUJO </a:t>
            </a:r>
            <a:r>
              <a:rPr lang="es-EC" dirty="0"/>
              <a:t>DEL PROCESO</a:t>
            </a:r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280" y="1764405"/>
            <a:ext cx="5246976" cy="4430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011949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MAQUINARIA </a:t>
            </a:r>
            <a:r>
              <a:rPr lang="es-EC" dirty="0"/>
              <a:t>EN LÍNEAS DE CONFORMADO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i="1" dirty="0"/>
              <a:t>Equipos en línea 1 </a:t>
            </a:r>
            <a:endParaRPr lang="es-EC" dirty="0"/>
          </a:p>
          <a:p>
            <a:r>
              <a:rPr lang="es-EC" dirty="0" smtClean="0"/>
              <a:t>Debobinadora</a:t>
            </a:r>
          </a:p>
          <a:p>
            <a:r>
              <a:rPr lang="es-EC" dirty="0"/>
              <a:t>Módulo de </a:t>
            </a:r>
            <a:r>
              <a:rPr lang="es-EC" dirty="0" smtClean="0"/>
              <a:t>rodillos</a:t>
            </a:r>
          </a:p>
          <a:p>
            <a:r>
              <a:rPr lang="es-EC" dirty="0"/>
              <a:t>Troquel móvil de </a:t>
            </a:r>
            <a:r>
              <a:rPr lang="es-EC" dirty="0" smtClean="0"/>
              <a:t>corte</a:t>
            </a:r>
          </a:p>
          <a:p>
            <a:endParaRPr lang="es-EC" dirty="0"/>
          </a:p>
          <a:p>
            <a:pPr marL="0" indent="0">
              <a:buNone/>
            </a:pPr>
            <a:r>
              <a:rPr lang="es-EC" i="1" dirty="0"/>
              <a:t>Equipos en línea </a:t>
            </a:r>
            <a:r>
              <a:rPr lang="es-EC" i="1" dirty="0" smtClean="0"/>
              <a:t>2</a:t>
            </a:r>
          </a:p>
          <a:p>
            <a:r>
              <a:rPr lang="es-EC" dirty="0"/>
              <a:t>Troquel de </a:t>
            </a:r>
            <a:r>
              <a:rPr lang="es-EC" dirty="0" smtClean="0"/>
              <a:t>Punzonado</a:t>
            </a:r>
          </a:p>
          <a:p>
            <a:r>
              <a:rPr lang="es-EC" dirty="0"/>
              <a:t>Troquel de corte de enlaces</a:t>
            </a:r>
          </a:p>
        </p:txBody>
      </p:sp>
    </p:spTree>
    <p:extLst>
      <p:ext uri="{BB962C8B-B14F-4D97-AF65-F5344CB8AC3E}">
        <p14:creationId xmlns:p14="http://schemas.microsoft.com/office/powerpoint/2010/main" val="2688824822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CARACTERÍSTICAS </a:t>
            </a:r>
            <a:r>
              <a:rPr lang="es-EC" dirty="0"/>
              <a:t>DE LAS LÍNEAS DE CONFORMADO</a:t>
            </a: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568" y="3052294"/>
            <a:ext cx="9650572" cy="1783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3857701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DISTRIBUCIÓN DE LÍNEA DE PRODUCCIÓN DENTRO DE LA PLANTA POR EL MÉTODO </a:t>
            </a:r>
            <a:r>
              <a:rPr lang="es-EC" dirty="0" err="1"/>
              <a:t>S.L.P</a:t>
            </a:r>
            <a:endParaRPr lang="es-EC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723" y="1811627"/>
            <a:ext cx="4882815" cy="5009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8823651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ANÁLISIS </a:t>
            </a:r>
            <a:r>
              <a:rPr lang="es-EC" dirty="0"/>
              <a:t>DE PRODUCTOS-CANTIDADES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2276800"/>
              </p:ext>
            </p:extLst>
          </p:nvPr>
        </p:nvGraphicFramePr>
        <p:xfrm>
          <a:off x="2592925" y="1681734"/>
          <a:ext cx="8915400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8850"/>
                <a:gridCol w="2228850"/>
                <a:gridCol w="2228850"/>
                <a:gridCol w="2228850"/>
              </a:tblGrid>
              <a:tr h="573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MATERIAL NECESARIO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METROS POR BOBINA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BOBINAS NECESARIAS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2000" dirty="0">
                          <a:effectLst/>
                        </a:rPr>
                        <a:t>DURACIÓN DE CADA BOBINA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16500 m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60 m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275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2000" dirty="0">
                          <a:effectLst/>
                        </a:rPr>
                        <a:t>35 min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627001"/>
              </p:ext>
            </p:extLst>
          </p:nvPr>
        </p:nvGraphicFramePr>
        <p:xfrm>
          <a:off x="2589213" y="2939732"/>
          <a:ext cx="8915400" cy="23958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3080"/>
                <a:gridCol w="1783080"/>
                <a:gridCol w="1783080"/>
                <a:gridCol w="1783080"/>
                <a:gridCol w="1783080"/>
              </a:tblGrid>
              <a:tr h="40767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PRODUCTO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SUBPRODUCTO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CARACTERÍSTICAS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92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LARGO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AGUJEROS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UNIÓN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6103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PERFIL EN FORMA T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PERFIL “T” PRINCIPAL: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 m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Cada 30 cm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Paralela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90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PERFIL “T” SECUNDARIO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1.2 m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Punto medio (60 cm)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Perpendicular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371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PERFIL “T” FINAL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0.6 m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Ninguno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Perpendicular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PERFIL EN ÁNGULO DE 90°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 m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ninguno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ninguna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692510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DIAGRAMA </a:t>
            </a:r>
            <a:r>
              <a:rPr lang="es-EC" dirty="0"/>
              <a:t>DE PROCESO</a:t>
            </a:r>
          </a:p>
        </p:txBody>
      </p:sp>
      <p:pic>
        <p:nvPicPr>
          <p:cNvPr id="20" name="Marcador de contenido 1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959" y="2133600"/>
            <a:ext cx="4783907" cy="3778250"/>
          </a:xfrm>
          <a:prstGeom prst="rect">
            <a:avLst/>
          </a:prstGeom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26554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i="1" dirty="0"/>
              <a:t>Diagrama de proceso en línea 1</a:t>
            </a:r>
            <a:endParaRPr lang="es-EC" dirty="0"/>
          </a:p>
        </p:txBody>
      </p:sp>
      <p:pic>
        <p:nvPicPr>
          <p:cNvPr id="11" name="Marcador de contenido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8293" y="2625305"/>
            <a:ext cx="6234346" cy="3336583"/>
          </a:xfrm>
          <a:prstGeom prst="rect">
            <a:avLst/>
          </a:prstGeom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9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9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9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19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266678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i="1" dirty="0"/>
              <a:t>Diagrama de proceso en línea 2</a:t>
            </a:r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1568" y="1905000"/>
            <a:ext cx="5973640" cy="517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48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Segundo método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92925" y="1799772"/>
                <a:ext cx="8915400" cy="377762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lang="es-EC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s-EC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s-EC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s-EC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s-EC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s-EC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C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EC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</m:d>
                      <m:r>
                        <a:rPr lang="es-EC">
                          <a:latin typeface="Cambria Math" panose="02040503050406030204" pitchFamily="18" charset="0"/>
                        </a:rPr>
                        <m:t>×0.01745× </m:t>
                      </m:r>
                      <m:r>
                        <m:rPr>
                          <m:sty m:val="p"/>
                        </m:rPr>
                        <a:rPr lang="es-EC">
                          <a:latin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es-EC" dirty="0"/>
              </a:p>
              <a:p>
                <a:pPr marL="0" indent="0">
                  <a:buNone/>
                </a:pPr>
                <a:endParaRPr lang="es-EC" dirty="0" smtClean="0"/>
              </a:p>
              <a:p>
                <a:pPr marL="0" indent="0">
                  <a:buNone/>
                </a:pPr>
                <a:r>
                  <a:rPr lang="es-EC" dirty="0"/>
                  <a:t>Donde:</a:t>
                </a:r>
              </a:p>
              <a:p>
                <a:pPr marL="0" indent="0">
                  <a:buNone/>
                </a:pPr>
                <a:endParaRPr lang="es-EC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s-EC" dirty="0"/>
                  <a:t> 	 </a:t>
                </a:r>
                <a:r>
                  <a:rPr lang="es-EC" dirty="0" smtClean="0"/>
                  <a:t>	Longitud </a:t>
                </a:r>
                <a:r>
                  <a:rPr lang="es-EC" dirty="0"/>
                  <a:t>de sección curva en milímetros (pulgadas),</a:t>
                </a:r>
              </a:p>
              <a:p>
                <a:r>
                  <a:rPr lang="es-EC" dirty="0"/>
                  <a:t>p		 factor basado en la relación de radio de curvatura interior para el espesor del material expresado como un porcentaje</a:t>
                </a:r>
              </a:p>
              <a:p>
                <a14:m>
                  <m:oMath xmlns:m="http://schemas.openxmlformats.org/officeDocument/2006/math">
                    <m:r>
                      <a:rPr lang="es-EC">
                        <a:latin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s-EC" dirty="0"/>
                  <a:t>		Ángulo (en grados) de la sección transversal donde se dobla el perfil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C" dirty="0"/>
                  <a:t>		 Radio de curvatura interior en milímetros (pulgadas), </a:t>
                </a:r>
              </a:p>
              <a:p>
                <a:r>
                  <a:rPr lang="es-EC" dirty="0"/>
                  <a:t>t 		 espesor del metal en milímetros (pulgadas).</a:t>
                </a:r>
              </a:p>
              <a:p>
                <a:pPr marL="0" indent="0">
                  <a:buNone/>
                </a:pPr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92925" y="1799772"/>
                <a:ext cx="8915400" cy="3777622"/>
              </a:xfrm>
              <a:blipFill rotWithShape="0">
                <a:blip r:embed="rId2"/>
                <a:stretch>
                  <a:fillRect l="-410" b="-16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2586737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RELACIÓN </a:t>
            </a:r>
            <a:r>
              <a:rPr lang="es-EC" dirty="0"/>
              <a:t>ENTRE ÁREAS FUNCIONALES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2428674"/>
            <a:ext cx="9298182" cy="333204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016" y="2428674"/>
            <a:ext cx="9298182" cy="333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67907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5889" y="1025596"/>
            <a:ext cx="6622158" cy="531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6467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DIAGRAMA </a:t>
            </a:r>
            <a:r>
              <a:rPr lang="pt-BR" dirty="0"/>
              <a:t>RELACIONAL DE ÁREAS </a:t>
            </a:r>
            <a:r>
              <a:rPr lang="pt-BR" dirty="0" err="1"/>
              <a:t>FUNCIONALES</a:t>
            </a:r>
            <a:r>
              <a:rPr lang="pt-BR" dirty="0"/>
              <a:t>: </a:t>
            </a:r>
            <a:endParaRPr lang="es-EC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914" y="3012153"/>
            <a:ext cx="5222107" cy="2729203"/>
          </a:xfrm>
          <a:prstGeom prst="rect">
            <a:avLst/>
          </a:prstGeom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53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96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965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96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53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53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998770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2120" y="0"/>
            <a:ext cx="5533320" cy="650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81787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i="1" dirty="0"/>
              <a:t>Superficie necesaria en cada línea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946917"/>
              </p:ext>
            </p:extLst>
          </p:nvPr>
        </p:nvGraphicFramePr>
        <p:xfrm>
          <a:off x="1766253" y="3679253"/>
          <a:ext cx="8915400" cy="24060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1540"/>
                <a:gridCol w="891540"/>
                <a:gridCol w="891540"/>
                <a:gridCol w="891540"/>
                <a:gridCol w="891540"/>
                <a:gridCol w="891540"/>
                <a:gridCol w="891540"/>
                <a:gridCol w="891540"/>
                <a:gridCol w="891540"/>
                <a:gridCol w="891540"/>
              </a:tblGrid>
              <a:tr h="42481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GRUPO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EQUIPOS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Se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Sg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Sv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St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843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L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ÁREA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ÁREA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K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ÁREA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LÍNEA 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Debobinadora</a:t>
                      </a:r>
                      <a:endParaRPr lang="es-EC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Módulo de rodillos</a:t>
                      </a:r>
                      <a:endParaRPr lang="es-EC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Troquel móvil de corte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2m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0.5m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1m</a:t>
                      </a:r>
                      <a:r>
                        <a:rPr lang="es-EC" sz="1000" baseline="300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2m</a:t>
                      </a:r>
                      <a:r>
                        <a:rPr lang="es-EC" sz="1000" baseline="300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0.05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0.15m</a:t>
                      </a:r>
                      <a:r>
                        <a:rPr lang="es-EC" sz="1000" baseline="300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000">
                          <a:effectLst/>
                        </a:rPr>
                        <a:t>3.15m</a:t>
                      </a:r>
                      <a:r>
                        <a:rPr lang="es-EC" sz="1000" baseline="300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LÍNEA 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Troquel de Punzonado</a:t>
                      </a:r>
                      <a:endParaRPr lang="es-EC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Troquel de corte de enlaces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1m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0.5m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0.5m</a:t>
                      </a:r>
                      <a:r>
                        <a:rPr lang="es-EC" sz="1000" baseline="300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1m</a:t>
                      </a:r>
                      <a:r>
                        <a:rPr lang="es-EC" sz="1000" baseline="300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0.05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0.07m</a:t>
                      </a:r>
                      <a:r>
                        <a:rPr lang="es-EC" sz="1000" baseline="300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000" dirty="0" err="1">
                          <a:effectLst/>
                        </a:rPr>
                        <a:t>1.57m</a:t>
                      </a:r>
                      <a:r>
                        <a:rPr lang="es-EC" sz="1000" baseline="30000" dirty="0" err="1">
                          <a:effectLst/>
                        </a:rPr>
                        <a:t>2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rcador de contenido 2"/>
              <p:cNvSpPr txBox="1">
                <a:spLocks/>
              </p:cNvSpPr>
              <p:nvPr/>
            </p:nvSpPr>
            <p:spPr>
              <a:xfrm>
                <a:off x="2461196" y="1548384"/>
                <a:ext cx="8915400" cy="37776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s-EC" dirty="0"/>
              </a:p>
              <a:p>
                <a:pPr marL="0" indent="0"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e>
                      </m:d>
                      <m:r>
                        <a:rPr lang="es-EC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s-EC" dirty="0"/>
              </a:p>
              <a:p>
                <a:pPr marL="0" indent="0">
                  <a:buFont typeface="Wingdings 3" charset="2"/>
                  <a:buNone/>
                </a:pPr>
                <a:r>
                  <a:rPr lang="es-EC" dirty="0"/>
                  <a:t>Donde</a:t>
                </a:r>
              </a:p>
              <a:p>
                <a:r>
                  <a:rPr lang="es-EC" dirty="0"/>
                  <a:t>n 		número de lados accesibles a las máquinas </a:t>
                </a:r>
              </a:p>
              <a:p>
                <a:r>
                  <a:rPr lang="es-EC" dirty="0"/>
                  <a:t>k		coeficiente entre 0,05 y 3</a:t>
                </a:r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5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196" y="1548384"/>
                <a:ext cx="8915400" cy="3777622"/>
              </a:xfrm>
              <a:prstGeom prst="rect">
                <a:avLst/>
              </a:prstGeom>
              <a:blipFill rotWithShape="0">
                <a:blip r:embed="rId2"/>
                <a:stretch>
                  <a:fillRect l="-61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293707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493" y="1664208"/>
            <a:ext cx="7564497" cy="3496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0748574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GENERACIÓN </a:t>
            </a:r>
            <a:r>
              <a:rPr lang="es-EC" dirty="0"/>
              <a:t>DE DISEÑO PREVIO</a:t>
            </a: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476" y="1719071"/>
            <a:ext cx="2942730" cy="49645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9864254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SERVICIOS </a:t>
            </a:r>
            <a:r>
              <a:rPr lang="es-EC" dirty="0"/>
              <a:t>AUXILIARES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820104"/>
              </p:ext>
            </p:extLst>
          </p:nvPr>
        </p:nvGraphicFramePr>
        <p:xfrm>
          <a:off x="2592925" y="2907792"/>
          <a:ext cx="3848162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4081"/>
                <a:gridCol w="1924081"/>
              </a:tblGrid>
              <a:tr h="904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Servicio auxiliar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Áreas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4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Al personal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vías de acceso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supervisión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seguridad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Al material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Inspección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 la maquinaria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Mantenimiento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072" y="277622"/>
            <a:ext cx="3685540" cy="6266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8257272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LAS </a:t>
            </a:r>
            <a:r>
              <a:rPr lang="es-EC" dirty="0"/>
              <a:t>ESPERAS</a:t>
            </a: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563" y="347853"/>
            <a:ext cx="3696970" cy="6198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4202015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5289203" cy="128089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MOVIMIENTO </a:t>
            </a:r>
            <a:r>
              <a:rPr lang="es-EC" dirty="0"/>
              <a:t>DE </a:t>
            </a: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>PRODUCTOS Y MATERIALES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38" y="624110"/>
            <a:ext cx="3925894" cy="6233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0777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74698" y="551543"/>
            <a:ext cx="8915400" cy="3777622"/>
          </a:xfrm>
        </p:spPr>
        <p:txBody>
          <a:bodyPr/>
          <a:lstStyle/>
          <a:p>
            <a:r>
              <a:rPr lang="es-EC" dirty="0"/>
              <a:t>Para obtener el factor de curvatura p, se divide el radio de curvatura interior por el espesor del material, y con esa relación se puede determinar p utilizando el </a:t>
            </a:r>
            <a:r>
              <a:rPr lang="es-EC" dirty="0" smtClean="0"/>
              <a:t>nomograma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557" y="1896155"/>
            <a:ext cx="5119054" cy="40973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3517314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AMPLIACIÓN FUTURA</a:t>
            </a:r>
            <a:br>
              <a:rPr lang="es-EC" dirty="0" smtClean="0"/>
            </a:br>
            <a:r>
              <a:rPr lang="es-EC" dirty="0" smtClean="0"/>
              <a:t> </a:t>
            </a:r>
            <a:r>
              <a:rPr lang="es-EC" dirty="0"/>
              <a:t>DEL ÁREA</a:t>
            </a:r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494" y="335481"/>
            <a:ext cx="3568762" cy="5996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1805002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4923443" cy="128089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DISEÑO </a:t>
            </a:r>
            <a:r>
              <a:rPr lang="es-EC" dirty="0"/>
              <a:t>FINAL DE LA DISTRIBUCIÓN EN PLANTA</a:t>
            </a: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368" y="366141"/>
            <a:ext cx="3713480" cy="6198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0038055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CONTROL DE CALIDAD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37360" y="1463040"/>
            <a:ext cx="9767252" cy="4448182"/>
          </a:xfrm>
        </p:spPr>
        <p:txBody>
          <a:bodyPr/>
          <a:lstStyle/>
          <a:p>
            <a:pPr marL="0" indent="0">
              <a:buNone/>
            </a:pPr>
            <a:r>
              <a:rPr lang="es-EC" dirty="0"/>
              <a:t>TOLERANCIAS TRANSVERSALES DEL PROCESO DE PERFILADO</a:t>
            </a:r>
            <a:endParaRPr lang="es-EC" dirty="0" smtClean="0"/>
          </a:p>
          <a:p>
            <a:r>
              <a:rPr lang="es-EC" dirty="0" smtClean="0"/>
              <a:t>± </a:t>
            </a:r>
            <a:r>
              <a:rPr lang="es-EC" dirty="0"/>
              <a:t>0,25 a 0,78 ± mm (0,010 en 0,030 </a:t>
            </a:r>
            <a:r>
              <a:rPr lang="es-EC" dirty="0" smtClean="0"/>
              <a:t>in)</a:t>
            </a:r>
          </a:p>
          <a:p>
            <a:r>
              <a:rPr lang="es-EC" dirty="0" smtClean="0"/>
              <a:t>tolerancia </a:t>
            </a:r>
            <a:r>
              <a:rPr lang="es-EC" dirty="0"/>
              <a:t>angular de ± 1 °, </a:t>
            </a:r>
            <a:endParaRPr lang="es-EC" dirty="0" smtClean="0"/>
          </a:p>
          <a:p>
            <a:r>
              <a:rPr lang="es-EC" dirty="0" smtClean="0"/>
              <a:t>tolerancia </a:t>
            </a:r>
            <a:r>
              <a:rPr lang="es-EC" dirty="0"/>
              <a:t>controlada por el espesor de ± 0,05 mm (0,002 in</a:t>
            </a:r>
            <a:r>
              <a:rPr lang="es-EC" dirty="0" smtClean="0"/>
              <a:t>.)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C" dirty="0"/>
              <a:t>TOLERANCIAS DE RECTITUD DEL PROCESO DE </a:t>
            </a:r>
            <a:r>
              <a:rPr lang="es-EC" dirty="0" smtClean="0"/>
              <a:t>PERFILADO</a:t>
            </a:r>
          </a:p>
          <a:p>
            <a:pPr marL="0" indent="0">
              <a:buNone/>
            </a:pPr>
            <a:r>
              <a:rPr lang="es-EC" dirty="0"/>
              <a:t>Comba(camber) </a:t>
            </a:r>
            <a:r>
              <a:rPr lang="es-EC" dirty="0" smtClean="0"/>
              <a:t>: </a:t>
            </a:r>
            <a:r>
              <a:rPr lang="es-EC" dirty="0"/>
              <a:t>La comba máxima permisible es de 3,2 mm / m (⅜ in En 10 pies.).</a:t>
            </a:r>
          </a:p>
          <a:p>
            <a:pPr marL="0" lvl="0" indent="0">
              <a:buNone/>
            </a:pPr>
            <a:endParaRPr lang="es-EC" dirty="0" smtClean="0"/>
          </a:p>
          <a:p>
            <a:pPr marL="0" lvl="0" indent="0">
              <a:buNone/>
            </a:pPr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488" y="4740377"/>
            <a:ext cx="2621280" cy="2009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2207088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660" y="658368"/>
            <a:ext cx="4850384" cy="6053328"/>
          </a:xfrm>
        </p:spPr>
        <p:txBody>
          <a:bodyPr>
            <a:normAutofit/>
          </a:bodyPr>
          <a:lstStyle/>
          <a:p>
            <a:pPr lvl="0"/>
            <a:r>
              <a:rPr lang="es-EC" dirty="0"/>
              <a:t>Curva o barrido </a:t>
            </a:r>
            <a:r>
              <a:rPr lang="es-EC" dirty="0" smtClean="0"/>
              <a:t>dentro </a:t>
            </a:r>
            <a:r>
              <a:rPr lang="es-EC" dirty="0"/>
              <a:t>de ± 1 mm / m </a:t>
            </a:r>
            <a:r>
              <a:rPr lang="es-EC" dirty="0" smtClean="0"/>
              <a:t>(± </a:t>
            </a:r>
            <a:r>
              <a:rPr lang="es-EC" dirty="0"/>
              <a:t>⅛ in En 10 pies</a:t>
            </a:r>
            <a:r>
              <a:rPr lang="es-EC" dirty="0" smtClean="0"/>
              <a:t>),</a:t>
            </a:r>
          </a:p>
          <a:p>
            <a:pPr marL="0" lvl="0" indent="0">
              <a:buNone/>
            </a:pPr>
            <a:endParaRPr lang="es-EC" dirty="0"/>
          </a:p>
          <a:p>
            <a:r>
              <a:rPr lang="es-EC" dirty="0" smtClean="0"/>
              <a:t>Arco </a:t>
            </a:r>
            <a:r>
              <a:rPr lang="es-EC" dirty="0"/>
              <a:t>± 1 mm / m (± ⅛ in En 10 pies</a:t>
            </a:r>
            <a:r>
              <a:rPr lang="es-EC" dirty="0" smtClean="0"/>
              <a:t>).</a:t>
            </a:r>
          </a:p>
          <a:p>
            <a:pPr marL="0" indent="0">
              <a:buNone/>
            </a:pPr>
            <a:endParaRPr lang="es-EC" dirty="0"/>
          </a:p>
          <a:p>
            <a:r>
              <a:rPr lang="es-EC" dirty="0" smtClean="0"/>
              <a:t>Torsión menos </a:t>
            </a:r>
            <a:r>
              <a:rPr lang="es-EC" dirty="0"/>
              <a:t>de 5 ° en 3 m (10 pies).</a:t>
            </a:r>
          </a:p>
          <a:p>
            <a:endParaRPr lang="es-EC" dirty="0"/>
          </a:p>
          <a:p>
            <a:pPr marL="0" lvl="0" indent="0">
              <a:buNone/>
            </a:pPr>
            <a:r>
              <a:rPr lang="es-EC" dirty="0" smtClean="0"/>
              <a:t> </a:t>
            </a:r>
          </a:p>
          <a:p>
            <a:pPr lvl="0"/>
            <a:endParaRPr lang="es-EC" dirty="0"/>
          </a:p>
          <a:p>
            <a:pPr lvl="0"/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044" y="90303"/>
            <a:ext cx="2590800" cy="1944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860" y="1486279"/>
            <a:ext cx="2590800" cy="2198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63" y="2196404"/>
            <a:ext cx="3552825" cy="21767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2413444" y="4534915"/>
            <a:ext cx="891540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s-EC" smtClean="0"/>
              <a:t>TOLERANCIAS DEL PROCESO DE CORTE  </a:t>
            </a:r>
          </a:p>
          <a:p>
            <a:r>
              <a:rPr lang="es-EC" smtClean="0"/>
              <a:t>Para el material fino (0,38-0,64 mm o 0,015 a 0,025 in de espesor), se tiene una tolerancia de ± 0,51 a 2,36 ± mm (0,020 a 0,093 in)</a:t>
            </a:r>
          </a:p>
          <a:p>
            <a:r>
              <a:rPr lang="es-EC" smtClean="0"/>
              <a:t>para el material de más de 0,64 mm (0,025 in) de espesor, las tolerancia es de ± 0.38 a ± 1,52 mm (desde 0,015 hasta 0,060 in.) </a:t>
            </a:r>
          </a:p>
          <a:p>
            <a:endParaRPr lang="es-EC" smtClean="0"/>
          </a:p>
          <a:p>
            <a:endParaRPr lang="es-EC" smtClean="0"/>
          </a:p>
          <a:p>
            <a:endParaRPr lang="es-EC" smtClean="0"/>
          </a:p>
          <a:p>
            <a:endParaRPr lang="es-EC" smtClean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92037779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1117886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DESARROLLAR </a:t>
            </a:r>
            <a:r>
              <a:rPr lang="es-EC" dirty="0"/>
              <a:t>UN MEDIO PARA MEDIAR LA CARACTERÍSTICA DE CONTROL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592925" y="3001550"/>
            <a:ext cx="826763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 smtClean="0"/>
              <a:t>TOMAR </a:t>
            </a:r>
            <a:r>
              <a:rPr lang="es-EC" dirty="0"/>
              <a:t>LAS ACCIONES NECESARIAS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592925" y="4519454"/>
            <a:ext cx="826763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 smtClean="0"/>
              <a:t>MEJORA </a:t>
            </a:r>
            <a:r>
              <a:rPr lang="es-EC" dirty="0"/>
              <a:t>CONTINUA DE LA CALIDAD</a:t>
            </a:r>
          </a:p>
        </p:txBody>
      </p:sp>
    </p:spTree>
    <p:extLst>
      <p:ext uri="{BB962C8B-B14F-4D97-AF65-F5344CB8AC3E}">
        <p14:creationId xmlns:p14="http://schemas.microsoft.com/office/powerpoint/2010/main" val="3979331457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i="1" dirty="0"/>
              <a:t>Total de costos directos para la construcción de maquinaria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479131"/>
              </p:ext>
            </p:extLst>
          </p:nvPr>
        </p:nvGraphicFramePr>
        <p:xfrm>
          <a:off x="3979100" y="2689987"/>
          <a:ext cx="4744276" cy="1531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2164"/>
                <a:gridCol w="1755648"/>
                <a:gridCol w="1426464"/>
              </a:tblGrid>
              <a:tr h="25527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ÍTEM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VALOR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PORCENTAJE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27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Materiales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$ 1177,37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15,26%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27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Instrumentación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$ 395,21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5,12%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27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Mano de obra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$ 3840,40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49,79%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27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559560" algn="r"/>
                        </a:tabLst>
                      </a:pPr>
                      <a:r>
                        <a:rPr lang="es-ES" sz="1100">
                          <a:effectLst/>
                        </a:rPr>
                        <a:t>Maquinaria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$ 2300,00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29,82%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527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TOTALES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$ 7712,98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100,00%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750249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TOTAL </a:t>
            </a:r>
            <a:r>
              <a:rPr lang="es-EC" dirty="0"/>
              <a:t>CONSTRUCCIÓN MAQUINARIA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863753"/>
              </p:ext>
            </p:extLst>
          </p:nvPr>
        </p:nvGraphicFramePr>
        <p:xfrm>
          <a:off x="3807143" y="2615185"/>
          <a:ext cx="5892980" cy="15800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6490"/>
                <a:gridCol w="2946490"/>
              </a:tblGrid>
              <a:tr h="480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Total costos Directos</a:t>
                      </a:r>
                      <a:endParaRPr lang="es-EC" sz="2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781" marR="1267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2000">
                          <a:effectLst/>
                        </a:rPr>
                        <a:t>$ 7.712,98</a:t>
                      </a:r>
                      <a:endParaRPr lang="es-EC" sz="2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781" marR="126781" marT="0" marB="0" anchor="ctr"/>
                </a:tc>
              </a:tr>
              <a:tr h="6198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Total costos Indirectos</a:t>
                      </a:r>
                      <a:endParaRPr lang="es-EC" sz="2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781" marR="1267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2000">
                          <a:effectLst/>
                        </a:rPr>
                        <a:t>$ 3.850,00</a:t>
                      </a:r>
                      <a:endParaRPr lang="es-EC" sz="2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781" marR="126781" marT="0" marB="0" anchor="ctr"/>
                </a:tc>
              </a:tr>
              <a:tr h="480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INVERSIÓN TOTAL</a:t>
                      </a:r>
                      <a:endParaRPr lang="es-EC" sz="2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781" marR="1267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2000" dirty="0">
                          <a:effectLst/>
                        </a:rPr>
                        <a:t>$ 11.562,98</a:t>
                      </a:r>
                      <a:endParaRPr lang="es-EC" sz="2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6781" marR="12678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59484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i="1" dirty="0"/>
              <a:t>Total egresos para la producción anual y mensual</a:t>
            </a:r>
            <a:endParaRPr lang="es-EC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815475"/>
              </p:ext>
            </p:extLst>
          </p:nvPr>
        </p:nvGraphicFramePr>
        <p:xfrm>
          <a:off x="3942525" y="2269744"/>
          <a:ext cx="5055172" cy="3566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3793"/>
                <a:gridCol w="1263793"/>
                <a:gridCol w="1263793"/>
                <a:gridCol w="1263793"/>
              </a:tblGrid>
              <a:tr h="252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ÍTEM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VALOR / METRO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VALOR MENSUAL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1800">
                          <a:effectLst/>
                        </a:rPr>
                        <a:t>VALOR ANUAL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2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Materia Prima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0,29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$ 4.785,00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$ 57.420,00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2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Mano de obra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$ 3.511,00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$ 42.132,00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47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Mantenimiento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$ 75,00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$ 900,00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2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Gastos adicionales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0,15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$ 2.475,00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800">
                          <a:effectLst/>
                        </a:rPr>
                        <a:t>$ 29.700,00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2290">
                <a:tc>
                  <a:txBody>
                    <a:bodyPr/>
                    <a:lstStyle/>
                    <a:p>
                      <a:endParaRPr lang="es-EC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TOTAL</a:t>
                      </a:r>
                      <a:endParaRPr lang="es-EC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$ 10846,00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800" dirty="0">
                          <a:effectLst/>
                        </a:rPr>
                        <a:t>$ 130152,00</a:t>
                      </a:r>
                      <a:endParaRPr lang="es-EC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33244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COSTO </a:t>
            </a:r>
            <a:r>
              <a:rPr lang="es-EC" dirty="0"/>
              <a:t>- BENEFICIO PROYECTADOS: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527817"/>
              </p:ext>
            </p:extLst>
          </p:nvPr>
        </p:nvGraphicFramePr>
        <p:xfrm>
          <a:off x="2341374" y="2243150"/>
          <a:ext cx="8962261" cy="29489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2900"/>
                <a:gridCol w="1319871"/>
                <a:gridCol w="1242488"/>
                <a:gridCol w="1242488"/>
                <a:gridCol w="1389625"/>
                <a:gridCol w="1390714"/>
                <a:gridCol w="138417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Año</a:t>
                      </a:r>
                      <a:endParaRPr lang="es-EC" sz="2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93" marR="762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0</a:t>
                      </a:r>
                      <a:endParaRPr lang="es-EC" sz="2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93" marR="762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2015</a:t>
                      </a:r>
                      <a:endParaRPr lang="es-EC" sz="2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93" marR="762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2016</a:t>
                      </a:r>
                      <a:endParaRPr lang="es-EC" sz="2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93" marR="762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2017</a:t>
                      </a:r>
                      <a:endParaRPr lang="es-EC" sz="2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93" marR="762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2018</a:t>
                      </a:r>
                      <a:endParaRPr lang="es-EC" sz="2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93" marR="762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1500">
                          <a:effectLst/>
                        </a:rPr>
                        <a:t>2019</a:t>
                      </a:r>
                      <a:endParaRPr lang="es-EC" sz="2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93" marR="76293" marT="0" marB="0" anchor="ctr"/>
                </a:tc>
              </a:tr>
              <a:tr h="47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Inversión</a:t>
                      </a:r>
                      <a:endParaRPr lang="es-EC" sz="2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93" marR="762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$141714,98</a:t>
                      </a:r>
                      <a:endParaRPr lang="es-EC" sz="2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93" marR="76293" marT="0" marB="0" anchor="ctr"/>
                </a:tc>
                <a:tc>
                  <a:txBody>
                    <a:bodyPr/>
                    <a:lstStyle/>
                    <a:p>
                      <a:endParaRPr lang="es-EC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93" marR="76293" marT="0" marB="0" anchor="ctr"/>
                </a:tc>
                <a:tc>
                  <a:txBody>
                    <a:bodyPr/>
                    <a:lstStyle/>
                    <a:p>
                      <a:endParaRPr lang="es-EC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93" marR="76293" marT="0" marB="0" anchor="ctr"/>
                </a:tc>
                <a:tc>
                  <a:txBody>
                    <a:bodyPr/>
                    <a:lstStyle/>
                    <a:p>
                      <a:endParaRPr lang="es-EC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93" marR="76293" marT="0" marB="0" anchor="ctr"/>
                </a:tc>
                <a:tc>
                  <a:txBody>
                    <a:bodyPr/>
                    <a:lstStyle/>
                    <a:p>
                      <a:endParaRPr lang="es-EC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93" marR="76293" marT="0" marB="0" anchor="ctr"/>
                </a:tc>
                <a:tc>
                  <a:txBody>
                    <a:bodyPr/>
                    <a:lstStyle/>
                    <a:p>
                      <a:endParaRPr lang="es-EC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93" marR="76293" marT="0" marB="0" anchor="ctr"/>
                </a:tc>
              </a:tr>
              <a:tr h="326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Ingresos</a:t>
                      </a:r>
                      <a:endParaRPr lang="es-EC" sz="2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93" marR="76293" marT="0" marB="0" anchor="ctr"/>
                </a:tc>
                <a:tc>
                  <a:txBody>
                    <a:bodyPr/>
                    <a:lstStyle/>
                    <a:p>
                      <a:endParaRPr lang="es-EC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93" marR="762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$197998,62</a:t>
                      </a:r>
                      <a:endParaRPr lang="es-EC" sz="2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93" marR="762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$217798,48</a:t>
                      </a:r>
                      <a:endParaRPr lang="es-EC" sz="2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93" marR="762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$239.578,33</a:t>
                      </a:r>
                      <a:endParaRPr lang="es-EC" sz="2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93" marR="762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$263.536,16</a:t>
                      </a:r>
                      <a:endParaRPr lang="es-EC" sz="2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93" marR="762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1500">
                          <a:effectLst/>
                        </a:rPr>
                        <a:t>$289.889,78</a:t>
                      </a:r>
                      <a:endParaRPr lang="es-EC" sz="2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93" marR="76293" marT="0" marB="0" anchor="ctr"/>
                </a:tc>
              </a:tr>
              <a:tr h="326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Egresos</a:t>
                      </a:r>
                      <a:endParaRPr lang="es-EC" sz="2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93" marR="76293" marT="0" marB="0" anchor="ctr"/>
                </a:tc>
                <a:tc>
                  <a:txBody>
                    <a:bodyPr/>
                    <a:lstStyle/>
                    <a:p>
                      <a:endParaRPr lang="es-EC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93" marR="762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$130152,00</a:t>
                      </a:r>
                      <a:endParaRPr lang="es-EC" sz="2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93" marR="762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$148589,80</a:t>
                      </a:r>
                      <a:endParaRPr lang="es-EC" sz="2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93" marR="762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$167.101,37</a:t>
                      </a:r>
                      <a:endParaRPr lang="es-EC" sz="2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93" marR="762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$185.691,60</a:t>
                      </a:r>
                      <a:endParaRPr lang="es-EC" sz="2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93" marR="762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1500">
                          <a:effectLst/>
                        </a:rPr>
                        <a:t>$204.365,74</a:t>
                      </a:r>
                      <a:endParaRPr lang="es-EC" sz="2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93" marR="76293" marT="0" marB="0" anchor="ctr"/>
                </a:tc>
              </a:tr>
              <a:tr h="47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Flujo Neto</a:t>
                      </a:r>
                      <a:endParaRPr lang="es-EC" sz="2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93" marR="762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$141714,98</a:t>
                      </a:r>
                      <a:endParaRPr lang="es-EC" sz="2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93" marR="762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$67846,62</a:t>
                      </a:r>
                      <a:endParaRPr lang="es-EC" sz="2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93" marR="762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$69208,68</a:t>
                      </a:r>
                      <a:endParaRPr lang="es-EC" sz="2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93" marR="762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$72.476,96</a:t>
                      </a:r>
                      <a:endParaRPr lang="es-EC" sz="2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93" marR="762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$77.844,56</a:t>
                      </a:r>
                      <a:endParaRPr lang="es-EC" sz="2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93" marR="762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S" sz="1500">
                          <a:effectLst/>
                        </a:rPr>
                        <a:t>$85.524,04</a:t>
                      </a:r>
                      <a:endParaRPr lang="es-EC" sz="2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93" marR="76293" marT="0" marB="0" anchor="ctr"/>
                </a:tc>
              </a:tr>
              <a:tr h="326970">
                <a:tc>
                  <a:txBody>
                    <a:bodyPr/>
                    <a:lstStyle/>
                    <a:p>
                      <a:endParaRPr lang="es-EC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93" marR="7629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TASA DESCUENTO</a:t>
                      </a:r>
                      <a:endParaRPr lang="es-EC" sz="2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93" marR="76293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12,00%</a:t>
                      </a:r>
                      <a:endParaRPr lang="es-EC" sz="2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93" marR="7629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 </a:t>
                      </a:r>
                      <a:endParaRPr lang="es-EC" sz="2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93" marR="762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 </a:t>
                      </a:r>
                      <a:endParaRPr lang="es-EC" sz="2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93" marR="762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500">
                          <a:effectLst/>
                        </a:rPr>
                        <a:t> </a:t>
                      </a:r>
                      <a:endParaRPr lang="es-EC" sz="2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93" marR="76293" marT="0" marB="0" anchor="b"/>
                </a:tc>
              </a:tr>
              <a:tr h="470837">
                <a:tc>
                  <a:txBody>
                    <a:bodyPr/>
                    <a:lstStyle/>
                    <a:p>
                      <a:endParaRPr lang="es-EC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93" marR="7629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TASA INTERNA DE RETORNO (TIR)</a:t>
                      </a:r>
                      <a:endParaRPr lang="es-EC" sz="2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93" marR="76293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42%</a:t>
                      </a:r>
                      <a:endParaRPr lang="es-EC" sz="2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93" marR="762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 </a:t>
                      </a:r>
                      <a:endParaRPr lang="es-EC" sz="2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93" marR="76293" marT="0" marB="0" anchor="b"/>
                </a:tc>
                <a:tc>
                  <a:txBody>
                    <a:bodyPr/>
                    <a:lstStyle/>
                    <a:p>
                      <a:endParaRPr lang="es-EC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93" marR="76293" marT="0" marB="0" anchor="b"/>
                </a:tc>
                <a:tc>
                  <a:txBody>
                    <a:bodyPr/>
                    <a:lstStyle/>
                    <a:p>
                      <a:endParaRPr lang="es-EC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93" marR="76293" marT="0" marB="0" anchor="b"/>
                </a:tc>
              </a:tr>
              <a:tr h="326970">
                <a:tc>
                  <a:txBody>
                    <a:bodyPr/>
                    <a:lstStyle/>
                    <a:p>
                      <a:endParaRPr lang="es-EC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93" marR="76293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VALOR ACTUAL NETO</a:t>
                      </a:r>
                      <a:endParaRPr lang="es-EC" sz="2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93" marR="76293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$123623,03 </a:t>
                      </a:r>
                      <a:endParaRPr lang="es-EC" sz="2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93" marR="7629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</a:rPr>
                        <a:t> </a:t>
                      </a:r>
                      <a:endParaRPr lang="es-EC" sz="2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93" marR="76293" marT="0" marB="0" anchor="b"/>
                </a:tc>
                <a:tc>
                  <a:txBody>
                    <a:bodyPr/>
                    <a:lstStyle/>
                    <a:p>
                      <a:endParaRPr lang="es-EC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93" marR="76293" marT="0" marB="0" anchor="b"/>
                </a:tc>
                <a:tc>
                  <a:txBody>
                    <a:bodyPr/>
                    <a:lstStyle/>
                    <a:p>
                      <a:endParaRPr lang="es-EC" sz="1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93" marR="76293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642320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INGRESOS </a:t>
            </a:r>
            <a:r>
              <a:rPr lang="es-EC" dirty="0"/>
              <a:t>– </a:t>
            </a:r>
            <a:r>
              <a:rPr lang="es-EC" dirty="0" smtClean="0"/>
              <a:t>EGRESOS</a:t>
            </a:r>
            <a:br>
              <a:rPr lang="es-EC" dirty="0" smtClean="0"/>
            </a:br>
            <a:r>
              <a:rPr lang="es-EC" dirty="0" smtClean="0"/>
              <a:t> </a:t>
            </a:r>
            <a:r>
              <a:rPr lang="es-EC" dirty="0"/>
              <a:t>PROYECTADOS: </a:t>
            </a: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>TIR </a:t>
            </a:r>
            <a:r>
              <a:rPr lang="es-EC" dirty="0"/>
              <a:t>/ VAN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9090757"/>
              </p:ext>
            </p:extLst>
          </p:nvPr>
        </p:nvGraphicFramePr>
        <p:xfrm>
          <a:off x="7261394" y="229800"/>
          <a:ext cx="4077167" cy="6628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8483"/>
                <a:gridCol w="517594"/>
                <a:gridCol w="594218"/>
                <a:gridCol w="594218"/>
                <a:gridCol w="594218"/>
                <a:gridCol w="594218"/>
                <a:gridCol w="594218"/>
              </a:tblGrid>
              <a:tr h="164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INGRESOS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</a:tr>
              <a:tr h="164192"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AÑO 0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AÑO 1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AÑO 2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AÑO 3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AÑO 4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700">
                          <a:effectLst/>
                        </a:rPr>
                        <a:t>AÑO 5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</a:tr>
              <a:tr h="217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Capital propio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</a:tr>
              <a:tr h="217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Ingreso por ventas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$ 197.998,62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$ 217.798,48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$239.578,33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$263.536,16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700">
                          <a:effectLst/>
                        </a:rPr>
                        <a:t>$ 289.889,78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</a:tr>
              <a:tr h="217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TOTAL INGRESOS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$ 197.998,62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$ 217.798,48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$239.578,33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$263.536,16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700">
                          <a:effectLst/>
                        </a:rPr>
                        <a:t>$ 289.889,78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</a:tr>
              <a:tr h="164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EGRESOS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</a:tr>
              <a:tr h="164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Inversiones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$ 141.715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</a:tr>
              <a:tr h="217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Gastos de Nómina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$42.132,00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$ 49.764,61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$ 57.397,22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$65.029,83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700">
                          <a:effectLst/>
                        </a:rPr>
                        <a:t>$ 72.662,43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</a:tr>
              <a:tr h="217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Costos directos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$ 11.563,00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$ 11.910,00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$ 12.267,00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$12.635,00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700">
                          <a:effectLst/>
                        </a:rPr>
                        <a:t>$ 13.014,00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</a:tr>
              <a:tr h="217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Costos indirectos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$ 3.850,00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$ 3.927,00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$ 4.006,00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$4.086,00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700">
                          <a:effectLst/>
                        </a:rPr>
                        <a:t>$ 4.167,00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</a:tr>
              <a:tr h="4340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Gastos de administración y servicios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$ 4.000,00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$ 4.080,00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$ 4.162,00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$ 4.245,00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700">
                          <a:effectLst/>
                        </a:rPr>
                        <a:t>$ 4.330,00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</a:tr>
              <a:tr h="4340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Gastos de comercialización y ventas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$ 6.000,00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$ 6.480,00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$ 6.998,00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$ 7.558,00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700">
                          <a:effectLst/>
                        </a:rPr>
                        <a:t>$ 8.163,00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</a:tr>
              <a:tr h="164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Imprevistos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$ 578,15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$ 595,50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$ 613,35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$ 631,75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700">
                          <a:effectLst/>
                        </a:rPr>
                        <a:t>$ 650,70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</a:tr>
              <a:tr h="217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TOTAL EGRESOS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$ 141.715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$ 68.123,15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$ 76.757,11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$ 85.443,57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$ 94.185,58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700">
                          <a:effectLst/>
                        </a:rPr>
                        <a:t>$ 102.987,13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</a:tr>
              <a:tr h="21704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SALDO DE CAJA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$ 129.875,47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$ 141.041,37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$ 154.134,76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$ 169.350,58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700">
                          <a:effectLst/>
                        </a:rPr>
                        <a:t>$ 186.902,65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</a:tr>
              <a:tr h="325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Depreciación activos fijos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$ 2.000,00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$ 2.000,00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$ 2.000,00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$ 2.000,00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700">
                          <a:effectLst/>
                        </a:rPr>
                        <a:t>$ 2.000,00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</a:tr>
              <a:tr h="21704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UTILIDAD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$ 127.875,47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$ 139.041,37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$ 152.134,76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$ 167.350,58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700">
                          <a:effectLst/>
                        </a:rPr>
                        <a:t>$ 184.902,65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</a:tr>
              <a:tr h="4340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Participación trabajador (15%)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$ 19.181,32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$ 20.856,21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$ 22.820,21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$ 25.102,59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700">
                          <a:effectLst/>
                        </a:rPr>
                        <a:t>$ 27.735,40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</a:tr>
              <a:tr h="4340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Utilidad después de participación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$ 108.694,15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$ 118.185,17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$ 129.314,55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$ 142.248,00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700">
                          <a:effectLst/>
                        </a:rPr>
                        <a:t>$ 157.167,25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</a:tr>
              <a:tr h="325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Impuesto a la renta (25%)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$ 27.173,54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$ 29.546,29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$ 32.328,64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$ 35.562,00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700">
                          <a:effectLst/>
                        </a:rPr>
                        <a:t>$ 39.291,81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</a:tr>
              <a:tr h="325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Utilidad después del I.R.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-$ 141.715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$ 81.520,61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$ 88.638,87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$ 96.985,91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$ 106.686,00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700">
                          <a:effectLst/>
                        </a:rPr>
                        <a:t>$ 117.875,44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</a:tr>
              <a:tr h="21704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SALDO DE CAJA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$ 129.875,47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$ 141.041,37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$ 154.134,76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$ 169.350,58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700">
                          <a:effectLst/>
                        </a:rPr>
                        <a:t>$ 186.902,65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</a:tr>
              <a:tr h="217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Inversión inicial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$ 141.715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</a:tr>
              <a:tr h="217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flujo de efectivo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-$141.715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</a:tr>
              <a:tr h="325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Tasa interna de retorno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58%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</a:tr>
              <a:tr h="164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VAN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205453</a:t>
                      </a:r>
                      <a:endParaRPr lang="es-EC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  <a:tc>
                  <a:txBody>
                    <a:bodyPr/>
                    <a:lstStyle/>
                    <a:p>
                      <a:endParaRPr lang="es-EC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487" marR="3648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30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711200"/>
                <a:ext cx="8746445" cy="5200022"/>
              </a:xfrm>
            </p:spPr>
            <p:txBody>
              <a:bodyPr>
                <a:normAutofit/>
              </a:bodyPr>
              <a:lstStyle/>
              <a:p>
                <a:endParaRPr lang="es-EC" dirty="0"/>
              </a:p>
              <a:p>
                <a:r>
                  <a:rPr lang="es-EC" dirty="0"/>
                  <a:t>Para un radio menor que uno</a:t>
                </a:r>
              </a:p>
              <a:p>
                <a:endParaRPr lang="es-EC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C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s-EC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EC">
                          <a:latin typeface="Cambria Math" panose="02040503050406030204" pitchFamily="18" charset="0"/>
                        </a:rPr>
                        <m:t>×0.04+0.3</m:t>
                      </m:r>
                    </m:oMath>
                  </m:oMathPara>
                </a14:m>
                <a:endParaRPr lang="es-EC" dirty="0"/>
              </a:p>
              <a:p>
                <a:endParaRPr lang="es-EC" dirty="0"/>
              </a:p>
              <a:p>
                <a:r>
                  <a:rPr lang="es-EC" dirty="0" smtClean="0"/>
                  <a:t>Para </a:t>
                </a:r>
                <a:r>
                  <a:rPr lang="es-EC" dirty="0"/>
                  <a:t>un radio mayor  o igual a uno:</a:t>
                </a:r>
              </a:p>
              <a:p>
                <a:endParaRPr lang="es-EC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C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s-EC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C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s-EC">
                          <a:latin typeface="Cambria Math" panose="02040503050406030204" pitchFamily="18" charset="0"/>
                        </a:rPr>
                        <m:t>×0.6+0.34</m:t>
                      </m:r>
                    </m:oMath>
                  </m:oMathPara>
                </a14:m>
                <a:endParaRPr lang="es-EC" dirty="0"/>
              </a:p>
              <a:p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Donde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s-EC" dirty="0"/>
                  <a:t>		 Es el radio de curvatura en el interior dividido por el espesor del </a:t>
                </a:r>
                <a:r>
                  <a:rPr lang="es-EC" dirty="0" smtClean="0"/>
                  <a:t>			material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s-EC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s-EC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s-EC">
                            <a:latin typeface="Cambria Math" panose="02040503050406030204" pitchFamily="18" charset="0"/>
                          </a:rPr>
                          <m:t>t</m:t>
                        </m:r>
                      </m:den>
                    </m:f>
                  </m:oMath>
                </a14:m>
                <a:endParaRPr lang="es-EC" dirty="0"/>
              </a:p>
              <a:p>
                <a:pPr marL="0" indent="0">
                  <a:buNone/>
                </a:pPr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711200"/>
                <a:ext cx="8746445" cy="5200022"/>
              </a:xfrm>
              <a:blipFill rotWithShape="0">
                <a:blip r:embed="rId2"/>
                <a:stretch>
                  <a:fillRect l="-62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868952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CONCLUSIONES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65333" y="2121408"/>
            <a:ext cx="10966869" cy="4974336"/>
          </a:xfrm>
        </p:spPr>
        <p:txBody>
          <a:bodyPr>
            <a:normAutofit/>
          </a:bodyPr>
          <a:lstStyle/>
          <a:p>
            <a:pPr lvl="0"/>
            <a:r>
              <a:rPr lang="es-EC" dirty="0"/>
              <a:t>Se diseñó, construyó e </a:t>
            </a:r>
            <a:r>
              <a:rPr lang="es-EC" dirty="0" smtClean="0"/>
              <a:t>implementó</a:t>
            </a:r>
          </a:p>
          <a:p>
            <a:r>
              <a:rPr lang="es-EC" dirty="0" smtClean="0"/>
              <a:t>se determinó las características del producto</a:t>
            </a:r>
          </a:p>
          <a:p>
            <a:r>
              <a:rPr lang="es-EC" dirty="0" smtClean="0"/>
              <a:t>Se </a:t>
            </a:r>
            <a:r>
              <a:rPr lang="es-EC" dirty="0"/>
              <a:t>introdujo una variación al proceso tradicional, </a:t>
            </a:r>
            <a:endParaRPr lang="es-EC" dirty="0" smtClean="0"/>
          </a:p>
          <a:p>
            <a:pPr lvl="0"/>
            <a:r>
              <a:rPr lang="es-EC" dirty="0" smtClean="0"/>
              <a:t>La </a:t>
            </a:r>
            <a:r>
              <a:rPr lang="es-EC" dirty="0"/>
              <a:t>distribución de la maquinaria se realizó analizando la ubicación </a:t>
            </a:r>
            <a:r>
              <a:rPr lang="es-EC" dirty="0" smtClean="0"/>
              <a:t>adecuada</a:t>
            </a:r>
          </a:p>
          <a:p>
            <a:pPr lvl="0"/>
            <a:r>
              <a:rPr lang="es-EC" dirty="0" smtClean="0"/>
              <a:t>Se </a:t>
            </a:r>
            <a:r>
              <a:rPr lang="es-EC" dirty="0"/>
              <a:t>planificó una redistribución gradual en la planta a futuro</a:t>
            </a:r>
            <a:r>
              <a:rPr lang="es-EC" dirty="0" smtClean="0"/>
              <a:t>.</a:t>
            </a:r>
          </a:p>
          <a:p>
            <a:pPr lvl="0"/>
            <a:r>
              <a:rPr lang="es-EC" dirty="0" smtClean="0"/>
              <a:t>Los </a:t>
            </a:r>
            <a:r>
              <a:rPr lang="es-EC" dirty="0"/>
              <a:t>elementos mecánicos se diseñaron utilizando las recomendaciones para cumplir la producción anual planificada</a:t>
            </a:r>
            <a:r>
              <a:rPr lang="es-EC" dirty="0" smtClean="0"/>
              <a:t>.. </a:t>
            </a:r>
            <a:endParaRPr lang="es-EC" dirty="0"/>
          </a:p>
          <a:p>
            <a:r>
              <a:rPr lang="es-EC" dirty="0"/>
              <a:t>En el control de calidad realizado, se verificó la funcionalidad de la </a:t>
            </a:r>
            <a:r>
              <a:rPr lang="es-EC" dirty="0" smtClean="0"/>
              <a:t>maquinaria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18180263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RECOMENDACIONES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1572768"/>
            <a:ext cx="9426004" cy="4338454"/>
          </a:xfrm>
        </p:spPr>
        <p:txBody>
          <a:bodyPr>
            <a:normAutofit/>
          </a:bodyPr>
          <a:lstStyle/>
          <a:p>
            <a:pPr lvl="0"/>
            <a:r>
              <a:rPr lang="es-EC" dirty="0" smtClean="0"/>
              <a:t>evitar </a:t>
            </a:r>
            <a:r>
              <a:rPr lang="es-EC" dirty="0"/>
              <a:t>asumir valores sin un  respaldo </a:t>
            </a:r>
            <a:endParaRPr lang="es-EC" dirty="0" smtClean="0"/>
          </a:p>
          <a:p>
            <a:pPr lvl="0"/>
            <a:r>
              <a:rPr lang="es-EC" dirty="0" smtClean="0"/>
              <a:t>buscar </a:t>
            </a:r>
            <a:r>
              <a:rPr lang="es-EC" dirty="0"/>
              <a:t>una geometría transversal </a:t>
            </a:r>
            <a:endParaRPr lang="es-EC" dirty="0" smtClean="0"/>
          </a:p>
          <a:p>
            <a:pPr lvl="0"/>
            <a:r>
              <a:rPr lang="es-EC" dirty="0" smtClean="0"/>
              <a:t>Se </a:t>
            </a:r>
            <a:r>
              <a:rPr lang="es-EC" dirty="0"/>
              <a:t>debe pulir las caras de </a:t>
            </a:r>
            <a:r>
              <a:rPr lang="es-EC" dirty="0" smtClean="0"/>
              <a:t>los rodillos </a:t>
            </a:r>
          </a:p>
          <a:p>
            <a:pPr lvl="0"/>
            <a:r>
              <a:rPr lang="es-EC" dirty="0" smtClean="0"/>
              <a:t>la </a:t>
            </a:r>
            <a:r>
              <a:rPr lang="es-EC" dirty="0"/>
              <a:t>distribución de la maquinaria deben proponerse varias opciones </a:t>
            </a:r>
            <a:endParaRPr lang="es-EC" dirty="0" smtClean="0"/>
          </a:p>
          <a:p>
            <a:pPr lvl="0"/>
            <a:r>
              <a:rPr lang="es-EC" dirty="0" smtClean="0"/>
              <a:t>ubicar </a:t>
            </a:r>
            <a:r>
              <a:rPr lang="es-EC" dirty="0"/>
              <a:t>el nuevo proceso en un espacio vacío </a:t>
            </a:r>
            <a:endParaRPr lang="es-EC" dirty="0" smtClean="0"/>
          </a:p>
          <a:p>
            <a:pPr lvl="0"/>
            <a:r>
              <a:rPr lang="es-EC" dirty="0" smtClean="0"/>
              <a:t>fijar </a:t>
            </a:r>
            <a:r>
              <a:rPr lang="es-EC" dirty="0"/>
              <a:t>3 sensores en la correspondiente </a:t>
            </a:r>
            <a:r>
              <a:rPr lang="es-EC" dirty="0" smtClean="0"/>
              <a:t>posición</a:t>
            </a:r>
            <a:endParaRPr lang="es-EC" dirty="0"/>
          </a:p>
          <a:p>
            <a:pPr lvl="0"/>
            <a:r>
              <a:rPr lang="es-EC" dirty="0"/>
              <a:t>Antes de iniciar el proceso, se deben realizar las pruebas en la maquinaria, y </a:t>
            </a:r>
            <a:r>
              <a:rPr lang="es-EC" dirty="0" smtClean="0"/>
              <a:t>recalibrarla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68087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92924" y="1538513"/>
            <a:ext cx="8911688" cy="4717143"/>
          </a:xfrm>
        </p:spPr>
        <p:txBody>
          <a:bodyPr>
            <a:normAutofit/>
          </a:bodyPr>
          <a:lstStyle/>
          <a:p>
            <a:r>
              <a:rPr lang="es-EC" dirty="0" smtClean="0"/>
              <a:t>Diseñar</a:t>
            </a:r>
            <a:r>
              <a:rPr lang="es-EC" dirty="0"/>
              <a:t>, construir e implementar en la empresa </a:t>
            </a:r>
            <a:r>
              <a:rPr lang="es-EC" dirty="0" smtClean="0"/>
              <a:t>Rielex</a:t>
            </a:r>
          </a:p>
          <a:p>
            <a:r>
              <a:rPr lang="es-EC" dirty="0" smtClean="0"/>
              <a:t>Analizar </a:t>
            </a:r>
            <a:r>
              <a:rPr lang="es-EC" dirty="0"/>
              <a:t>geometrías y espesores usados </a:t>
            </a:r>
            <a:r>
              <a:rPr lang="es-EC" dirty="0" smtClean="0"/>
              <a:t>en </a:t>
            </a:r>
            <a:r>
              <a:rPr lang="es-EC" dirty="0"/>
              <a:t>el mercado.</a:t>
            </a:r>
          </a:p>
          <a:p>
            <a:pPr lvl="0"/>
            <a:r>
              <a:rPr lang="es-EC" dirty="0"/>
              <a:t>Proponer alternativas para el proceso </a:t>
            </a:r>
            <a:endParaRPr lang="es-EC" dirty="0" smtClean="0"/>
          </a:p>
          <a:p>
            <a:pPr lvl="0"/>
            <a:r>
              <a:rPr lang="es-EC" dirty="0" smtClean="0"/>
              <a:t>Distribuir </a:t>
            </a:r>
            <a:r>
              <a:rPr lang="es-EC" dirty="0"/>
              <a:t>la maquinaria necesaria </a:t>
            </a:r>
            <a:endParaRPr lang="es-EC" dirty="0" smtClean="0"/>
          </a:p>
          <a:p>
            <a:pPr lvl="0"/>
            <a:r>
              <a:rPr lang="es-EC" dirty="0" smtClean="0"/>
              <a:t>Plantear </a:t>
            </a:r>
            <a:r>
              <a:rPr lang="es-EC" dirty="0"/>
              <a:t>la redistribución de la maquinaria actual </a:t>
            </a:r>
            <a:endParaRPr lang="es-EC" dirty="0" smtClean="0"/>
          </a:p>
          <a:p>
            <a:pPr lvl="0"/>
            <a:r>
              <a:rPr lang="es-EC" dirty="0" smtClean="0"/>
              <a:t>Diseñar</a:t>
            </a:r>
            <a:r>
              <a:rPr lang="es-EC" dirty="0"/>
              <a:t>, construir y adaptar los elementos mecánicos y los circuitos electroneumáticos </a:t>
            </a:r>
            <a:endParaRPr lang="es-EC" dirty="0" smtClean="0"/>
          </a:p>
          <a:p>
            <a:pPr lvl="0"/>
            <a:r>
              <a:rPr lang="es-EC" dirty="0" smtClean="0"/>
              <a:t>Realizar </a:t>
            </a:r>
            <a:r>
              <a:rPr lang="es-EC" dirty="0"/>
              <a:t>las pruebas de control </a:t>
            </a:r>
            <a:r>
              <a:rPr lang="es-EC"/>
              <a:t>de </a:t>
            </a:r>
            <a:r>
              <a:rPr lang="es-EC" smtClean="0"/>
              <a:t>calidad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43470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60183" y="159656"/>
                <a:ext cx="9399588" cy="669834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C" dirty="0"/>
                  <a:t> = 0.2 mm</a:t>
                </a:r>
              </a:p>
              <a:p>
                <a:r>
                  <a:rPr lang="es-EC" dirty="0"/>
                  <a:t>t = 0.4 </a:t>
                </a:r>
                <a:r>
                  <a:rPr lang="es-EC" dirty="0" smtClean="0"/>
                  <a:t>mm</a:t>
                </a:r>
                <a:endParaRPr lang="es-EC" dirty="0"/>
              </a:p>
              <a:p>
                <a:pPr marL="0" lvl="0" indent="0">
                  <a:buNone/>
                </a:pPr>
                <a:r>
                  <a:rPr lang="es-EC" dirty="0"/>
                  <a:t>Primero se calcula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s-EC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0.2</m:t>
                          </m:r>
                        </m:num>
                        <m:den>
                          <m:r>
                            <a:rPr lang="es-EC">
                              <a:latin typeface="Cambria Math" panose="02040503050406030204" pitchFamily="18" charset="0"/>
                            </a:rPr>
                            <m:t>0.4</m:t>
                          </m:r>
                        </m:den>
                      </m:f>
                    </m:oMath>
                  </m:oMathPara>
                </a14:m>
                <a:endParaRPr lang="es-EC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s-EC" dirty="0" smtClean="0"/>
              </a:p>
              <a:p>
                <a:pPr marL="0" indent="0">
                  <a:buNone/>
                </a:pPr>
                <a:endParaRPr lang="es-EC" dirty="0"/>
              </a:p>
              <a:p>
                <a:pPr lvl="0"/>
                <a:r>
                  <a:rPr lang="es-EC" dirty="0"/>
                  <a:t>Como r = </a:t>
                </a:r>
                <a:r>
                  <a:rPr lang="es-EC" dirty="0" smtClean="0"/>
                  <a:t>0.2</a:t>
                </a:r>
              </a:p>
              <a:p>
                <a:pPr marL="0" lvl="0" indent="0" algn="ctr">
                  <a:buNone/>
                </a:pPr>
                <a:r>
                  <a:rPr lang="es-EC" dirty="0"/>
                  <a:t>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C">
                        <a:latin typeface="Cambria Math" panose="02040503050406030204" pitchFamily="18" charset="0"/>
                      </a:rPr>
                      <m:t>p</m:t>
                    </m:r>
                    <m:r>
                      <a:rPr lang="es-EC">
                        <a:latin typeface="Cambria Math" panose="02040503050406030204" pitchFamily="18" charset="0"/>
                      </a:rPr>
                      <m:t>=0.5×0.04+0.3</m:t>
                    </m:r>
                  </m:oMath>
                </a14:m>
                <a:endParaRPr lang="es-EC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C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s-EC">
                          <a:latin typeface="Cambria Math" panose="02040503050406030204" pitchFamily="18" charset="0"/>
                        </a:rPr>
                        <m:t>=0.32</m:t>
                      </m:r>
                    </m:oMath>
                  </m:oMathPara>
                </a14:m>
                <a:endParaRPr lang="es-EC" dirty="0"/>
              </a:p>
              <a:p>
                <a:pPr marL="0" indent="0">
                  <a:buNone/>
                </a:pPr>
                <a:endParaRPr lang="es-EC" dirty="0"/>
              </a:p>
              <a:p>
                <a:r>
                  <a:rPr lang="es-EC" dirty="0"/>
                  <a:t>Para radios 1, 2,5 y 6 se calcula con un ángulo </a:t>
                </a:r>
                <a14:m>
                  <m:oMath xmlns:m="http://schemas.openxmlformats.org/officeDocument/2006/math">
                    <m:r>
                      <a:rPr lang="es-EC">
                        <a:latin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s-EC" dirty="0"/>
                  <a:t> = 180</a:t>
                </a:r>
                <a:r>
                  <a:rPr lang="es-EC" dirty="0" smtClean="0"/>
                  <a:t>°</a:t>
                </a:r>
                <a:endParaRPr lang="es-EC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s-EC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>
                              <a:latin typeface="Cambria Math" panose="02040503050406030204" pitchFamily="18" charset="0"/>
                            </a:rPr>
                            <m:t>0.4×0.32+0.2</m:t>
                          </m:r>
                        </m:e>
                      </m:d>
                      <m:r>
                        <a:rPr lang="es-EC">
                          <a:latin typeface="Cambria Math" panose="02040503050406030204" pitchFamily="18" charset="0"/>
                        </a:rPr>
                        <m:t>×0.01745× 180</m:t>
                      </m:r>
                    </m:oMath>
                  </m:oMathPara>
                </a14:m>
                <a:endParaRPr lang="es-EC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s-EC">
                          <a:latin typeface="Cambria Math" panose="02040503050406030204" pitchFamily="18" charset="0"/>
                        </a:rPr>
                        <m:t>=1.03</m:t>
                      </m:r>
                    </m:oMath>
                  </m:oMathPara>
                </a14:m>
                <a:endParaRPr lang="es-EC" dirty="0"/>
              </a:p>
              <a:p>
                <a:endParaRPr lang="es-EC" dirty="0"/>
              </a:p>
              <a:p>
                <a:r>
                  <a:rPr lang="es-EC" dirty="0"/>
                  <a:t>Para radios 3 y 4 se calcula con un ángulo </a:t>
                </a:r>
                <a14:m>
                  <m:oMath xmlns:m="http://schemas.openxmlformats.org/officeDocument/2006/math">
                    <m:r>
                      <a:rPr lang="es-EC">
                        <a:latin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s-EC" dirty="0"/>
                  <a:t> =  90</a:t>
                </a:r>
                <a:r>
                  <a:rPr lang="es-EC" dirty="0" smtClean="0"/>
                  <a:t>°</a:t>
                </a:r>
                <a:endParaRPr lang="es-EC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s-EC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>
                              <a:latin typeface="Cambria Math" panose="02040503050406030204" pitchFamily="18" charset="0"/>
                            </a:rPr>
                            <m:t>0.4×0.32+0.2</m:t>
                          </m:r>
                        </m:e>
                      </m:d>
                      <m:r>
                        <a:rPr lang="es-EC">
                          <a:latin typeface="Cambria Math" panose="02040503050406030204" pitchFamily="18" charset="0"/>
                        </a:rPr>
                        <m:t>×0.01745× 90</m:t>
                      </m:r>
                    </m:oMath>
                  </m:oMathPara>
                </a14:m>
                <a:endParaRPr lang="es-EC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s-EC">
                          <a:latin typeface="Cambria Math" panose="02040503050406030204" pitchFamily="18" charset="0"/>
                        </a:rPr>
                        <m:t>=0.515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60183" y="159656"/>
                <a:ext cx="9399588" cy="6698343"/>
              </a:xfrm>
              <a:blipFill rotWithShape="0">
                <a:blip r:embed="rId2"/>
                <a:stretch>
                  <a:fillRect l="-584" t="-45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6639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Marcador de contenido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45895756"/>
                  </p:ext>
                </p:extLst>
              </p:nvPr>
            </p:nvGraphicFramePr>
            <p:xfrm>
              <a:off x="4665119" y="1165657"/>
              <a:ext cx="3921760" cy="211201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92860"/>
                    <a:gridCol w="1314450"/>
                    <a:gridCol w="1314450"/>
                  </a:tblGrid>
                  <a:tr h="405130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Radios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Método 1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Método 2</a:t>
                          </a:r>
                          <a:endParaRPr lang="es-EC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55575"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C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s-EC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EC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s-EC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a14:m>
                          <a:r>
                            <a:rPr lang="es-EC" sz="1600" dirty="0">
                              <a:effectLst/>
                            </a:rPr>
                            <a:t> mm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C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s-EC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s-EC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s-EC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a14:m>
                          <a:r>
                            <a:rPr lang="es-EC" sz="1600">
                              <a:effectLst/>
                            </a:rPr>
                            <a:t>mm</a:t>
                          </a:r>
                          <a:endParaRPr lang="es-EC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6383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1</a:t>
                          </a:r>
                          <a:endParaRPr lang="es-EC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1.13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1.03</a:t>
                          </a:r>
                          <a:endParaRPr lang="es-EC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858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2</a:t>
                          </a:r>
                          <a:endParaRPr lang="es-EC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1.13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1.03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032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3</a:t>
                          </a:r>
                          <a:endParaRPr lang="es-EC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0.565</a:t>
                          </a:r>
                          <a:endParaRPr lang="es-EC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0.515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858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4</a:t>
                          </a:r>
                          <a:endParaRPr lang="es-EC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0.565</a:t>
                          </a:r>
                          <a:endParaRPr lang="es-EC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0.515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207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5</a:t>
                          </a:r>
                          <a:endParaRPr lang="es-EC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1.13</a:t>
                          </a:r>
                          <a:endParaRPr lang="es-EC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1.03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6858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6</a:t>
                          </a:r>
                          <a:endParaRPr lang="es-EC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1.13</a:t>
                          </a:r>
                          <a:endParaRPr lang="es-EC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1.03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Marcador de contenido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45895756"/>
                  </p:ext>
                </p:extLst>
              </p:nvPr>
            </p:nvGraphicFramePr>
            <p:xfrm>
              <a:off x="4665119" y="1165657"/>
              <a:ext cx="3921760" cy="211201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92860"/>
                    <a:gridCol w="1314450"/>
                    <a:gridCol w="1314450"/>
                  </a:tblGrid>
                  <a:tr h="405130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Radios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Método 1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Método 2</a:t>
                          </a:r>
                          <a:endParaRPr lang="es-EC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43840">
                    <a:tc v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98611" t="-170000" r="-101852" b="-64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 anchor="ctr">
                        <a:blipFill rotWithShape="0">
                          <a:blip r:embed="rId2"/>
                          <a:stretch>
                            <a:fillRect l="-198611" t="-170000" r="-1852" b="-647500"/>
                          </a:stretch>
                        </a:blipFill>
                      </a:tcPr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1</a:t>
                          </a:r>
                          <a:endParaRPr lang="es-EC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1.13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1.03</a:t>
                          </a:r>
                          <a:endParaRPr lang="es-EC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2</a:t>
                          </a:r>
                          <a:endParaRPr lang="es-EC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1.13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1.03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3</a:t>
                          </a:r>
                          <a:endParaRPr lang="es-EC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0.565</a:t>
                          </a:r>
                          <a:endParaRPr lang="es-EC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0.515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4</a:t>
                          </a:r>
                          <a:endParaRPr lang="es-EC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0.565</a:t>
                          </a:r>
                          <a:endParaRPr lang="es-EC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0.515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5</a:t>
                          </a:r>
                          <a:endParaRPr lang="es-EC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1.13</a:t>
                          </a:r>
                          <a:endParaRPr lang="es-EC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1.03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6</a:t>
                          </a:r>
                          <a:endParaRPr lang="es-EC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s-EC" sz="1600">
                              <a:effectLst/>
                            </a:rPr>
                            <a:t>1.13</a:t>
                          </a:r>
                          <a:endParaRPr lang="es-EC" sz="160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600"/>
                            </a:spcAft>
                          </a:pPr>
                          <a:r>
                            <a:rPr lang="es-EC" sz="1600" dirty="0">
                              <a:effectLst/>
                            </a:rPr>
                            <a:t>1.03</a:t>
                          </a:r>
                          <a:endParaRPr lang="es-EC" sz="16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Marcador de contenido 2"/>
          <p:cNvSpPr txBox="1">
            <a:spLocks/>
          </p:cNvSpPr>
          <p:nvPr/>
        </p:nvSpPr>
        <p:spPr>
          <a:xfrm>
            <a:off x="2690812" y="899885"/>
            <a:ext cx="891540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Marcador de contenido 2"/>
              <p:cNvSpPr txBox="1">
                <a:spLocks/>
              </p:cNvSpPr>
              <p:nvPr/>
            </p:nvSpPr>
            <p:spPr>
              <a:xfrm>
                <a:off x="2856138" y="3543439"/>
                <a:ext cx="8915400" cy="37776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pPr lvl="0"/>
                <a:r>
                  <a:rPr lang="es-EC" dirty="0"/>
                  <a:t>Total Secciones </a:t>
                </a:r>
                <a:r>
                  <a:rPr lang="es-EC" dirty="0" smtClean="0"/>
                  <a:t>curvas</a:t>
                </a:r>
                <a:r>
                  <a:rPr lang="es-EC" dirty="0"/>
                  <a:t> </a:t>
                </a:r>
                <a:endParaRPr lang="es-EC" dirty="0" smtClean="0"/>
              </a:p>
              <a:p>
                <a:pPr marL="0" lvl="0" indent="0">
                  <a:buNone/>
                </a:pPr>
                <a:endParaRPr lang="es-EC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𝑇𝑜𝑡𝑎𝑙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=2 × 0.515+4 × 1.03</m:t>
                    </m:r>
                  </m:oMath>
                </a14:m>
                <a:endParaRPr lang="es-EC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𝑇𝑜𝑡𝑎𝑙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=5.15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s-EC" dirty="0"/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8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138" y="3543439"/>
                <a:ext cx="8915400" cy="3777622"/>
              </a:xfrm>
              <a:prstGeom prst="rect">
                <a:avLst/>
              </a:prstGeom>
              <a:blipFill rotWithShape="0">
                <a:blip r:embed="rId3"/>
                <a:stretch>
                  <a:fillRect l="-47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4192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689326" y="3025675"/>
                <a:ext cx="2447245" cy="3777622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s-EC" dirty="0"/>
                  <a:t>Sección plana 1</a:t>
                </a:r>
              </a:p>
              <a:p>
                <a:endParaRPr lang="es-EC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</a:rPr>
                        <m:t>=2.8−0.6</m:t>
                      </m:r>
                    </m:oMath>
                  </m:oMathPara>
                </a14:m>
                <a:endParaRPr lang="es-EC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</a:rPr>
                        <m:t>=2.2 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pPr lvl="0"/>
                <a:r>
                  <a:rPr lang="es-EC" dirty="0"/>
                  <a:t>Sección plana 2</a:t>
                </a:r>
              </a:p>
              <a:p>
                <a:endParaRPr lang="es-EC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</a:rPr>
                        <m:t>=6−2 (0.6)</m:t>
                      </m:r>
                    </m:oMath>
                  </m:oMathPara>
                </a14:m>
                <a:endParaRPr lang="es-EC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</a:rPr>
                        <m:t>=4.8 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s-EC" dirty="0"/>
              </a:p>
              <a:p>
                <a:pPr marL="0" indent="0">
                  <a:buNone/>
                </a:pPr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89326" y="3025675"/>
                <a:ext cx="2447245" cy="3777622"/>
              </a:xfrm>
              <a:blipFill rotWithShape="0">
                <a:blip r:embed="rId2"/>
                <a:stretch>
                  <a:fillRect l="-1741" t="-80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943" y="0"/>
            <a:ext cx="3519289" cy="278531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rcador de contenido 2"/>
              <p:cNvSpPr txBox="1">
                <a:spLocks/>
              </p:cNvSpPr>
              <p:nvPr/>
            </p:nvSpPr>
            <p:spPr>
              <a:xfrm>
                <a:off x="4197917" y="3080378"/>
                <a:ext cx="2884261" cy="37776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s-EC" dirty="0"/>
                  <a:t>Sección plana 3</a:t>
                </a:r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</a:rPr>
                        <m:t>=2.8−2 (0.6)</m:t>
                      </m:r>
                    </m:oMath>
                  </m:oMathPara>
                </a14:m>
                <a:endParaRPr lang="es-EC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</a:rPr>
                        <m:t>=1.6 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s-EC" dirty="0"/>
              </a:p>
              <a:p>
                <a:endParaRPr lang="es-EC" dirty="0"/>
              </a:p>
              <a:p>
                <a:pPr lvl="0"/>
                <a:r>
                  <a:rPr lang="es-EC" dirty="0"/>
                  <a:t>Sección plana 4</a:t>
                </a:r>
              </a:p>
              <a:p>
                <a:pPr marL="0" indent="0">
                  <a:buNone/>
                </a:pPr>
                <a:endParaRPr lang="es-EC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</a:rPr>
                        <m:t>=33−2</m:t>
                      </m:r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0.4</m:t>
                          </m:r>
                        </m:e>
                      </m:d>
                      <m:r>
                        <a:rPr lang="es-EC" i="1">
                          <a:latin typeface="Cambria Math" panose="02040503050406030204" pitchFamily="18" charset="0"/>
                        </a:rPr>
                        <m:t>−2(0.6)</m:t>
                      </m:r>
                    </m:oMath>
                  </m:oMathPara>
                </a14:m>
                <a:endParaRPr lang="es-EC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</a:rPr>
                        <m:t>=31 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s-EC" dirty="0"/>
              </a:p>
              <a:p>
                <a:pPr marL="0" indent="0">
                  <a:buNone/>
                </a:pPr>
                <a:endParaRPr lang="es-EC" dirty="0"/>
              </a:p>
            </p:txBody>
          </p:sp>
        </mc:Choice>
        <mc:Fallback xmlns="">
          <p:sp>
            <p:nvSpPr>
              <p:cNvPr id="5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917" y="3080378"/>
                <a:ext cx="2884261" cy="3777622"/>
              </a:xfrm>
              <a:prstGeom prst="rect">
                <a:avLst/>
              </a:prstGeom>
              <a:blipFill rotWithShape="0">
                <a:blip r:embed="rId4"/>
                <a:stretch>
                  <a:fillRect l="-1480" t="-806" r="-63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Marcador de contenido 2"/>
              <p:cNvSpPr txBox="1">
                <a:spLocks/>
              </p:cNvSpPr>
              <p:nvPr/>
            </p:nvSpPr>
            <p:spPr>
              <a:xfrm>
                <a:off x="7143525" y="3080378"/>
                <a:ext cx="2392362" cy="32913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s-EC" dirty="0"/>
                  <a:t>Sección plana 5</a:t>
                </a:r>
              </a:p>
              <a:p>
                <a:pPr marL="0" indent="0">
                  <a:buNone/>
                </a:pPr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𝑆 𝑝5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s-EC" dirty="0"/>
                  <a:t>=11.8−2 (0.6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EC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  </m:t>
                    </m:r>
                    <m:r>
                      <a:rPr lang="es-EC">
                        <a:latin typeface="Cambria Math" panose="02040503050406030204" pitchFamily="18" charset="0"/>
                      </a:rPr>
                      <m:t>10.6 </m:t>
                    </m:r>
                    <m:r>
                      <m:rPr>
                        <m:sty m:val="p"/>
                      </m:rPr>
                      <a:rPr lang="es-EC">
                        <a:latin typeface="Cambria Math" panose="02040503050406030204" pitchFamily="18" charset="0"/>
                      </a:rPr>
                      <m:t>mm</m:t>
                    </m:r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:endParaRPr lang="es-EC" dirty="0"/>
              </a:p>
              <a:p>
                <a:pPr lvl="0"/>
                <a:r>
                  <a:rPr lang="es-EC" dirty="0"/>
                  <a:t>Sección plana 6</a:t>
                </a:r>
              </a:p>
              <a:p>
                <a:pPr marL="0" indent="0">
                  <a:buNone/>
                </a:pPr>
                <a:endParaRPr lang="es-EC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=24−2 (0.6)</m:t>
                    </m:r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=22.8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s-EC" dirty="0"/>
                  <a:t> </a:t>
                </a:r>
              </a:p>
              <a:p>
                <a:endParaRPr lang="es-EC" dirty="0"/>
              </a:p>
              <a:p>
                <a:pPr marL="0" indent="0">
                  <a:buNone/>
                </a:pPr>
                <a:endParaRPr lang="es-EC" dirty="0"/>
              </a:p>
              <a:p>
                <a:pPr marL="0" indent="0">
                  <a:buNone/>
                </a:pPr>
                <a:endParaRPr lang="es-EC" dirty="0"/>
              </a:p>
            </p:txBody>
          </p:sp>
        </mc:Choice>
        <mc:Fallback xmlns="">
          <p:sp>
            <p:nvSpPr>
              <p:cNvPr id="6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525" y="3080378"/>
                <a:ext cx="2392362" cy="3291393"/>
              </a:xfrm>
              <a:prstGeom prst="rect">
                <a:avLst/>
              </a:prstGeom>
              <a:blipFill rotWithShape="0">
                <a:blip r:embed="rId5"/>
                <a:stretch>
                  <a:fillRect l="-1786" t="-1296" b="-55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Marcador de contenido 2"/>
              <p:cNvSpPr txBox="1">
                <a:spLocks/>
              </p:cNvSpPr>
              <p:nvPr/>
            </p:nvSpPr>
            <p:spPr>
              <a:xfrm>
                <a:off x="9628557" y="3080378"/>
                <a:ext cx="2752045" cy="23044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s-EC" dirty="0"/>
                  <a:t>Sección plana 7</a:t>
                </a:r>
              </a:p>
              <a:p>
                <a:pPr marL="0" indent="0">
                  <a:buNone/>
                </a:pPr>
                <a:endParaRPr lang="es-EC" dirty="0"/>
              </a:p>
              <a:p>
                <a:pPr marL="0" indent="0">
                  <a:buNone/>
                </a:pPr>
                <a:endParaRPr lang="es-EC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=11.8−0.6</m:t>
                    </m:r>
                  </m:oMath>
                </a14:m>
                <a:r>
                  <a:rPr lang="es-EC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=11.2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s-EC" dirty="0"/>
              </a:p>
            </p:txBody>
          </p:sp>
        </mc:Choice>
        <mc:Fallback xmlns="">
          <p:sp>
            <p:nvSpPr>
              <p:cNvPr id="7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8557" y="3080378"/>
                <a:ext cx="2752045" cy="2304422"/>
              </a:xfrm>
              <a:prstGeom prst="rect">
                <a:avLst/>
              </a:prstGeom>
              <a:blipFill rotWithShape="0">
                <a:blip r:embed="rId6"/>
                <a:stretch>
                  <a:fillRect l="-1549" t="-132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689326" y="260978"/>
            <a:ext cx="8911687" cy="1280890"/>
          </a:xfrm>
        </p:spPr>
        <p:txBody>
          <a:bodyPr>
            <a:normAutofit/>
          </a:bodyPr>
          <a:lstStyle/>
          <a:p>
            <a:r>
              <a:rPr lang="es-EC" sz="3200" dirty="0" smtClean="0"/>
              <a:t>CÁLCULO </a:t>
            </a:r>
            <a:r>
              <a:rPr lang="es-EC" sz="3200" dirty="0"/>
              <a:t>DE SECCIONES PLANAS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Marcador de contenido 2"/>
              <p:cNvSpPr txBox="1">
                <a:spLocks/>
              </p:cNvSpPr>
              <p:nvPr/>
            </p:nvSpPr>
            <p:spPr>
              <a:xfrm>
                <a:off x="1689326" y="1167846"/>
                <a:ext cx="6724877" cy="18578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C" dirty="0"/>
                  <a:t> = 0.2 mm</a:t>
                </a:r>
              </a:p>
              <a:p>
                <a:r>
                  <a:rPr lang="es-EC" dirty="0"/>
                  <a:t>t = 0.4 </a:t>
                </a:r>
                <a:r>
                  <a:rPr lang="es-EC" dirty="0" smtClean="0"/>
                  <a:t>mm</a:t>
                </a:r>
                <a:endParaRPr lang="es-EC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>
                          <a:latin typeface="Cambria Math" panose="02040503050406030204" pitchFamily="18" charset="0"/>
                        </a:rPr>
                        <m:t>0.2+0.4</m:t>
                      </m:r>
                    </m:oMath>
                  </m:oMathPara>
                </a14:m>
                <a:endParaRPr lang="es-EC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>
                          <a:latin typeface="Cambria Math" panose="02040503050406030204" pitchFamily="18" charset="0"/>
                        </a:rPr>
                        <m:t>0.6 </m:t>
                      </m:r>
                      <m:r>
                        <m:rPr>
                          <m:sty m:val="p"/>
                        </m:rPr>
                        <a:rPr lang="es-EC"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es-EC" dirty="0"/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9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326" y="1167846"/>
                <a:ext cx="6724877" cy="1857829"/>
              </a:xfrm>
              <a:prstGeom prst="rect">
                <a:avLst/>
              </a:prstGeom>
              <a:blipFill rotWithShape="0">
                <a:blip r:embed="rId7"/>
                <a:stretch>
                  <a:fillRect l="-635" t="-197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4422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TOTAL SECCIONES PLANAS</a:t>
            </a:r>
            <a:br>
              <a:rPr lang="es-EC" dirty="0"/>
            </a:b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s-EC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=2.2+4.8+1.6+31+10.6+22.8+1</m:t>
                    </m:r>
                  </m:oMath>
                </a14:m>
                <a:r>
                  <a:rPr lang="es-EC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=74 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s-EC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=2.2+4.8+1.6+31+10.6+22.8+11.2</m:t>
                    </m:r>
                  </m:oMath>
                </a14:m>
                <a:r>
                  <a:rPr lang="es-EC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=84.2 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s-EC" dirty="0"/>
                  <a:t> </a:t>
                </a:r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7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2239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CÁLCULO DE ANCHO DE LA TIRA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92925" y="1611086"/>
                <a:ext cx="8915400" cy="3777622"/>
              </a:xfrm>
            </p:spPr>
            <p:txBody>
              <a:bodyPr/>
              <a:lstStyle/>
              <a:p>
                <a:r>
                  <a:rPr lang="es-EC" b="1" dirty="0" smtClean="0"/>
                  <a:t>ANCHO TOTAL</a:t>
                </a:r>
                <a:endParaRPr lang="es-EC" dirty="0"/>
              </a:p>
              <a:p>
                <a:pPr marL="0" indent="0">
                  <a:buNone/>
                </a:pPr>
                <a:endParaRPr lang="es-EC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s-EC">
                        <a:latin typeface="Cambria Math" panose="02040503050406030204" pitchFamily="18" charset="0"/>
                      </a:rPr>
                      <m:t>84.5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+5.15</m:t>
                    </m:r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=89.65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s-EC" dirty="0"/>
                  <a:t> </a:t>
                </a:r>
              </a:p>
              <a:p>
                <a:endParaRPr lang="es-EC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s-EC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C">
                        <a:latin typeface="Cambria Math" panose="02040503050406030204" pitchFamily="18" charset="0"/>
                      </a:rPr>
                      <m:t>74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+5.15</m:t>
                    </m:r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=79.15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s-EC" dirty="0"/>
                  <a:t> </a:t>
                </a:r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92925" y="1611086"/>
                <a:ext cx="8915400" cy="3777622"/>
              </a:xfrm>
              <a:blipFill rotWithShape="0">
                <a:blip r:embed="rId2"/>
                <a:stretch>
                  <a:fillRect l="-478" t="-80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Marcador de contenido 2"/>
              <p:cNvSpPr txBox="1">
                <a:spLocks/>
              </p:cNvSpPr>
              <p:nvPr/>
            </p:nvSpPr>
            <p:spPr>
              <a:xfrm>
                <a:off x="2458584" y="5388708"/>
                <a:ext cx="8915400" cy="37776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EC" dirty="0" smtClean="0"/>
                  <a:t>Mercado hay rollos de </a:t>
                </a:r>
                <a:r>
                  <a:rPr lang="es-EC" dirty="0" err="1"/>
                  <a:t>80mm</a:t>
                </a:r>
                <a:r>
                  <a:rPr lang="es-EC" dirty="0"/>
                  <a:t> o de </a:t>
                </a:r>
                <a:r>
                  <a:rPr lang="es-EC" dirty="0" err="1"/>
                  <a:t>90mm</a:t>
                </a:r>
                <a:r>
                  <a:rPr lang="es-EC" dirty="0"/>
                  <a:t>, </a:t>
                </a:r>
              </a:p>
              <a:p>
                <a:pPr marL="0" indent="0">
                  <a:buFont typeface="Wingdings 3" charset="2"/>
                  <a:buNone/>
                </a:pPr>
                <a:r>
                  <a:rPr lang="es-EC" dirty="0"/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=80−79.15+1</m:t>
                    </m:r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Font typeface="Wingdings 3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=1.85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s-EC" dirty="0"/>
                  <a:t> </a:t>
                </a:r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4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584" y="5388708"/>
                <a:ext cx="8915400" cy="3777622"/>
              </a:xfrm>
              <a:prstGeom prst="rect">
                <a:avLst/>
              </a:prstGeom>
              <a:blipFill rotWithShape="0">
                <a:blip r:embed="rId3"/>
                <a:stretch>
                  <a:fillRect l="-478" t="-968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1099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DETERMINACIÓN </a:t>
            </a:r>
            <a:r>
              <a:rPr lang="es-EC" dirty="0"/>
              <a:t>DEL NÚMERO DE PASES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Depende de:</a:t>
            </a:r>
          </a:p>
          <a:p>
            <a:pPr lvl="1"/>
            <a:r>
              <a:rPr lang="es-EC" dirty="0" smtClean="0"/>
              <a:t>complejidad </a:t>
            </a:r>
          </a:p>
          <a:p>
            <a:pPr lvl="1"/>
            <a:r>
              <a:rPr lang="es-EC" dirty="0" smtClean="0"/>
              <a:t>tolerancias</a:t>
            </a:r>
            <a:r>
              <a:rPr lang="es-EC" dirty="0"/>
              <a:t>, </a:t>
            </a:r>
            <a:endParaRPr lang="es-EC" dirty="0" smtClean="0"/>
          </a:p>
          <a:p>
            <a:pPr lvl="1"/>
            <a:r>
              <a:rPr lang="es-EC" dirty="0" smtClean="0"/>
              <a:t>acabado </a:t>
            </a:r>
            <a:r>
              <a:rPr lang="es-EC" dirty="0"/>
              <a:t>de la </a:t>
            </a:r>
            <a:r>
              <a:rPr lang="es-EC" dirty="0" smtClean="0"/>
              <a:t>superficie</a:t>
            </a:r>
          </a:p>
          <a:p>
            <a:pPr lvl="1"/>
            <a:r>
              <a:rPr lang="es-EC" dirty="0" smtClean="0"/>
              <a:t>propiedades </a:t>
            </a:r>
            <a:r>
              <a:rPr lang="es-EC" dirty="0"/>
              <a:t>del material</a:t>
            </a:r>
            <a:r>
              <a:rPr lang="es-EC" dirty="0" smtClean="0"/>
              <a:t>.</a:t>
            </a:r>
          </a:p>
          <a:p>
            <a:endParaRPr lang="es-EC" dirty="0"/>
          </a:p>
          <a:p>
            <a:r>
              <a:rPr lang="es-EC" dirty="0" smtClean="0"/>
              <a:t>mientras </a:t>
            </a:r>
            <a:r>
              <a:rPr lang="es-EC" dirty="0"/>
              <a:t>menos pasos </a:t>
            </a:r>
            <a:r>
              <a:rPr lang="es-EC" dirty="0" smtClean="0"/>
              <a:t>menor </a:t>
            </a:r>
            <a:r>
              <a:rPr lang="es-EC" dirty="0"/>
              <a:t>será el costo de la maquinaria y de la operación. </a:t>
            </a:r>
          </a:p>
          <a:p>
            <a:r>
              <a:rPr lang="es-EC" dirty="0" smtClean="0"/>
              <a:t>muy </a:t>
            </a:r>
            <a:r>
              <a:rPr lang="es-EC" dirty="0"/>
              <a:t>pocos los pasos </a:t>
            </a:r>
            <a:r>
              <a:rPr lang="es-EC" dirty="0" smtClean="0"/>
              <a:t>no </a:t>
            </a:r>
            <a:r>
              <a:rPr lang="es-EC" dirty="0"/>
              <a:t>existirá una transición suave entre </a:t>
            </a:r>
            <a:r>
              <a:rPr lang="es-EC" dirty="0" smtClean="0"/>
              <a:t>formas</a:t>
            </a:r>
            <a:endParaRPr lang="es-EC" dirty="0"/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060" y="1722120"/>
            <a:ext cx="4297680" cy="2194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9006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</a:t>
            </a:r>
            <a:r>
              <a:rPr lang="es-EC" dirty="0" smtClean="0"/>
              <a:t>étodos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473200"/>
                <a:ext cx="8915400" cy="52451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s-EC" dirty="0" smtClean="0"/>
                  <a:t>Experiencia</a:t>
                </a:r>
              </a:p>
              <a:p>
                <a:r>
                  <a:rPr lang="es-EC" dirty="0" smtClean="0"/>
                  <a:t>Software</a:t>
                </a:r>
              </a:p>
              <a:p>
                <a:r>
                  <a:rPr lang="es-EC" dirty="0"/>
                  <a:t>ecuación empírica </a:t>
                </a:r>
                <a:endParaRPr lang="es-EC" dirty="0" smtClean="0"/>
              </a:p>
              <a:p>
                <a:pPr marL="0" indent="0">
                  <a:buNone/>
                </a:pPr>
                <a:endParaRPr lang="es-EC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0.237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0.8</m:t>
                              </m:r>
                            </m:sup>
                          </m:s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0.834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0.87</m:t>
                                  </m:r>
                                </m:sup>
                              </m:sSup>
                            </m:den>
                          </m:f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90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s-EC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C" i="1"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s-EC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2.1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0.003</m:t>
                                      </m:r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𝑢𝑡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0.015</m:t>
                          </m:r>
                        </m:sup>
                      </m:sSup>
                      <m:r>
                        <a:rPr lang="es-EC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1+0.5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s-EC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𝑧𝑠</m:t>
                      </m:r>
                    </m:oMath>
                  </m:oMathPara>
                </a14:m>
                <a:endParaRPr lang="es-EC" dirty="0" smtClean="0"/>
              </a:p>
              <a:p>
                <a:pPr marL="0" indent="0">
                  <a:buNone/>
                </a:pPr>
                <a:endParaRPr lang="es-EC" dirty="0"/>
              </a:p>
              <a:p>
                <a:r>
                  <a:rPr lang="es-EC" dirty="0"/>
                  <a:t>n 		número de pases</a:t>
                </a:r>
              </a:p>
              <a:p>
                <a:r>
                  <a:rPr lang="es-EC" dirty="0"/>
                  <a:t>h		</a:t>
                </a:r>
                <a:r>
                  <a:rPr lang="es-EC" dirty="0" smtClean="0"/>
                  <a:t>	Altura </a:t>
                </a:r>
                <a:r>
                  <a:rPr lang="es-EC" dirty="0"/>
                  <a:t>máxima deformada desde la sección guía de la sección transversal </a:t>
                </a:r>
              </a:p>
              <a:p>
                <a:r>
                  <a:rPr lang="es-EC" dirty="0"/>
                  <a:t>t 		</a:t>
                </a:r>
                <a:r>
                  <a:rPr lang="es-EC" dirty="0" smtClean="0"/>
                  <a:t>	 </a:t>
                </a:r>
                <a:r>
                  <a:rPr lang="es-EC" dirty="0"/>
                  <a:t>espesor del material</a:t>
                </a:r>
              </a:p>
              <a:p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s-EC" dirty="0" smtClean="0"/>
                  <a:t>  </a:t>
                </a:r>
                <a:r>
                  <a:rPr lang="es-EC" dirty="0"/>
                  <a:t>		ángulo formado en el lado que es más grande de la guía</a:t>
                </a:r>
              </a:p>
              <a:p>
                <a:r>
                  <a:rPr lang="es-EC" dirty="0"/>
                  <a:t>Sy 	</a:t>
                </a:r>
                <a:r>
                  <a:rPr lang="es-EC" dirty="0" smtClean="0"/>
                  <a:t>	 </a:t>
                </a:r>
                <a:r>
                  <a:rPr lang="es-EC" dirty="0"/>
                  <a:t>esfuerzo de fluencia  (MPa)</a:t>
                </a:r>
              </a:p>
              <a:p>
                <a:r>
                  <a:rPr lang="es-EC" dirty="0"/>
                  <a:t>S</a:t>
                </a:r>
                <a:r>
                  <a:rPr lang="es-EC" baseline="-25000" dirty="0"/>
                  <a:t>ut</a:t>
                </a:r>
                <a:r>
                  <a:rPr lang="es-EC" dirty="0"/>
                  <a:t> 	</a:t>
                </a:r>
                <a:r>
                  <a:rPr lang="es-EC" dirty="0" smtClean="0"/>
                  <a:t>	Esfuerzo </a:t>
                </a:r>
                <a:r>
                  <a:rPr lang="es-EC" dirty="0"/>
                  <a:t>último de tensión (MPa)</a:t>
                </a:r>
              </a:p>
              <a:p>
                <a:r>
                  <a:rPr lang="es-EC" dirty="0"/>
                  <a:t>z  		perforado agujero / muesca y el factor tira continuidad</a:t>
                </a:r>
              </a:p>
              <a:p>
                <a:r>
                  <a:rPr lang="es-EC" dirty="0"/>
                  <a:t>s 		 factor de forma</a:t>
                </a:r>
              </a:p>
              <a:p>
                <a:r>
                  <a:rPr lang="es-EC" dirty="0"/>
                  <a:t>e  		número de pases extra</a:t>
                </a:r>
              </a:p>
              <a:p>
                <a:r>
                  <a:rPr lang="es-EC" dirty="0"/>
                  <a:t>f  		factor de tolerancia</a:t>
                </a:r>
              </a:p>
              <a:p>
                <a:pPr marL="0" indent="0">
                  <a:buNone/>
                </a:pPr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473200"/>
                <a:ext cx="8915400" cy="5245100"/>
              </a:xfrm>
              <a:blipFill rotWithShape="0">
                <a:blip r:embed="rId2"/>
                <a:stretch>
                  <a:fillRect l="-274" t="-1163" r="-821" b="-46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40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Altura máxima deformada desde la sección guía de la sección </a:t>
            </a:r>
            <a:r>
              <a:rPr lang="es-EC" dirty="0" smtClean="0"/>
              <a:t>(h)</a:t>
            </a:r>
            <a:endParaRPr lang="es-EC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532" y="2427065"/>
            <a:ext cx="3704762" cy="3191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4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s-EC" dirty="0" smtClean="0"/>
                  <a:t>ángulo </a:t>
                </a:r>
                <a:r>
                  <a:rPr lang="es-EC" dirty="0"/>
                  <a:t>formado en el lado que es más grande de la </a:t>
                </a:r>
                <a:r>
                  <a:rPr lang="es-EC" dirty="0" smtClean="0"/>
                  <a:t>guía (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s-EC" dirty="0" smtClean="0"/>
                  <a:t>)</a:t>
                </a:r>
                <a:r>
                  <a:rPr lang="es-EC" dirty="0"/>
                  <a:t/>
                </a:r>
                <a:br>
                  <a:rPr lang="es-EC" dirty="0"/>
                </a:br>
                <a:endParaRPr lang="es-EC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710" t="-616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294" y="2422725"/>
            <a:ext cx="3895238" cy="32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2970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Sy 	 esfuerzo de fluencia  (MPa)</a:t>
            </a:r>
            <a:br>
              <a:rPr lang="es-EC" dirty="0"/>
            </a:br>
            <a:r>
              <a:rPr lang="es-EC" dirty="0"/>
              <a:t>S</a:t>
            </a:r>
            <a:r>
              <a:rPr lang="es-EC" baseline="-25000" dirty="0"/>
              <a:t>ut</a:t>
            </a:r>
            <a:r>
              <a:rPr lang="es-EC" dirty="0"/>
              <a:t> 	Esfuerzo último de tensión (MPa)</a:t>
            </a:r>
            <a:br>
              <a:rPr lang="es-EC" dirty="0"/>
            </a:b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351868"/>
              </p:ext>
            </p:extLst>
          </p:nvPr>
        </p:nvGraphicFramePr>
        <p:xfrm>
          <a:off x="2589212" y="3228975"/>
          <a:ext cx="9457642" cy="1267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8731"/>
                <a:gridCol w="949879"/>
                <a:gridCol w="949879"/>
                <a:gridCol w="949879"/>
                <a:gridCol w="949879"/>
                <a:gridCol w="949879"/>
                <a:gridCol w="949879"/>
                <a:gridCol w="949879"/>
                <a:gridCol w="949879"/>
                <a:gridCol w="949879"/>
              </a:tblGrid>
              <a:tr h="41402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NORMA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COMPOSICIÓN QUÍMICA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PROPIEDADES MECÁNICAS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606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%C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%Mn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%P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%S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%Si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%Cu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Sy (MPa)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Sut (MPa)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>
                          <a:effectLst/>
                        </a:rPr>
                        <a:t>Alarg %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1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ASTM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 36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0.29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0.80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1.2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0.04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Máx.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0.05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Máx.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Máx.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Máx.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250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min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400 min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550 máx.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20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400" dirty="0">
                          <a:effectLst/>
                        </a:rPr>
                        <a:t>min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161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La empresa pretende brindar servicio de construcción de perfiles e instalación de cielo raso para decorar estructuras que en ella se construyen</a:t>
            </a:r>
            <a:endParaRPr lang="es-EC" dirty="0"/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038" y="3374024"/>
            <a:ext cx="5229225" cy="28917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797642" y="719644"/>
            <a:ext cx="8911687" cy="1280890"/>
          </a:xfrm>
        </p:spPr>
        <p:txBody>
          <a:bodyPr/>
          <a:lstStyle/>
          <a:p>
            <a:r>
              <a:rPr lang="es-EC" sz="5400" dirty="0" smtClean="0"/>
              <a:t>ANTECEDENTES</a:t>
            </a:r>
            <a:endParaRPr lang="es-EC" sz="5400" dirty="0"/>
          </a:p>
        </p:txBody>
      </p:sp>
    </p:spTree>
    <p:extLst>
      <p:ext uri="{BB962C8B-B14F-4D97-AF65-F5344CB8AC3E}">
        <p14:creationId xmlns:p14="http://schemas.microsoft.com/office/powerpoint/2010/main" val="397897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z  	</a:t>
            </a:r>
            <a:r>
              <a:rPr lang="es-EC" dirty="0" smtClean="0"/>
              <a:t>perforado </a:t>
            </a:r>
            <a:r>
              <a:rPr lang="es-EC" dirty="0"/>
              <a:t>agujero / muesca y el factor tira continuidad</a:t>
            </a:r>
            <a:br>
              <a:rPr lang="es-EC" dirty="0"/>
            </a:br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580" y="1905000"/>
            <a:ext cx="9016692" cy="4088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0726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700" y="432569"/>
            <a:ext cx="7560628" cy="59217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21707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s 	</a:t>
            </a:r>
            <a:r>
              <a:rPr lang="es-EC" dirty="0" smtClean="0"/>
              <a:t>factor </a:t>
            </a:r>
            <a:r>
              <a:rPr lang="es-EC" dirty="0"/>
              <a:t>de forma</a:t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4557486"/>
            <a:ext cx="8915400" cy="1353736"/>
          </a:xfrm>
        </p:spPr>
        <p:txBody>
          <a:bodyPr/>
          <a:lstStyle/>
          <a:p>
            <a:r>
              <a:rPr lang="es-EC" dirty="0"/>
              <a:t>Para el caso de este diseño se utilizará un factor de forma s = 1.05 para los cálculos</a:t>
            </a:r>
          </a:p>
          <a:p>
            <a:endParaRPr lang="es-EC" dirty="0"/>
          </a:p>
        </p:txBody>
      </p:sp>
      <p:pic>
        <p:nvPicPr>
          <p:cNvPr id="4" name="Picture 4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1905000"/>
            <a:ext cx="8689864" cy="1498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6133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/>
              <a:t>f  	factor de </a:t>
            </a:r>
            <a:r>
              <a:rPr lang="es-EC" dirty="0" smtClean="0"/>
              <a:t>tolerancia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312970"/>
              </p:ext>
            </p:extLst>
          </p:nvPr>
        </p:nvGraphicFramePr>
        <p:xfrm>
          <a:off x="2592925" y="1539644"/>
          <a:ext cx="7085748" cy="14011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3734"/>
                <a:gridCol w="3502014"/>
              </a:tblGrid>
              <a:tr h="3434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700" dirty="0">
                          <a:effectLst/>
                        </a:rPr>
                        <a:t>Exactitud de medidas</a:t>
                      </a:r>
                      <a:endParaRPr lang="es-EC" sz="1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166" marR="991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700" dirty="0">
                          <a:effectLst/>
                        </a:rPr>
                        <a:t>Factor de tolerancia</a:t>
                      </a:r>
                      <a:endParaRPr lang="es-EC" sz="1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166" marR="99166" marT="0" marB="0" anchor="ctr"/>
                </a:tc>
              </a:tr>
              <a:tr h="2644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700">
                          <a:effectLst/>
                        </a:rPr>
                        <a:t>Holgada (construcción)</a:t>
                      </a:r>
                      <a:endParaRPr lang="es-EC" sz="1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166" marR="991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700">
                          <a:effectLst/>
                        </a:rPr>
                        <a:t>0</a:t>
                      </a:r>
                      <a:endParaRPr lang="es-EC" sz="1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166" marR="99166" marT="0" marB="0" anchor="ctr"/>
                </a:tc>
              </a:tr>
              <a:tr h="2644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700">
                          <a:effectLst/>
                        </a:rPr>
                        <a:t>media</a:t>
                      </a:r>
                      <a:endParaRPr lang="es-EC" sz="1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166" marR="991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700">
                          <a:effectLst/>
                        </a:rPr>
                        <a:t>0.5-1.0</a:t>
                      </a:r>
                      <a:endParaRPr lang="es-EC" sz="1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166" marR="99166" marT="0" marB="0" anchor="ctr"/>
                </a:tc>
              </a:tr>
              <a:tr h="2644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700">
                          <a:effectLst/>
                        </a:rPr>
                        <a:t>Ajustado</a:t>
                      </a:r>
                      <a:endParaRPr lang="es-EC" sz="1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166" marR="991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700">
                          <a:effectLst/>
                        </a:rPr>
                        <a:t>1.1-1.7</a:t>
                      </a:r>
                      <a:endParaRPr lang="es-EC" sz="1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166" marR="99166" marT="0" marB="0" anchor="ctr"/>
                </a:tc>
              </a:tr>
              <a:tr h="2644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700">
                          <a:effectLst/>
                        </a:rPr>
                        <a:t>Extremadamente ajustado</a:t>
                      </a:r>
                      <a:endParaRPr lang="es-EC" sz="1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166" marR="9916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700" dirty="0">
                          <a:effectLst/>
                        </a:rPr>
                        <a:t>1.9-2</a:t>
                      </a:r>
                      <a:endParaRPr lang="es-EC" sz="1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166" marR="99166" marT="0" marB="0" anchor="ctr"/>
                </a:tc>
              </a:tr>
            </a:tbl>
          </a:graphicData>
        </a:graphic>
      </p:graphicFrame>
      <p:sp>
        <p:nvSpPr>
          <p:cNvPr id="5" name="Marcador de contenido 2"/>
          <p:cNvSpPr txBox="1">
            <a:spLocks/>
          </p:cNvSpPr>
          <p:nvPr/>
        </p:nvSpPr>
        <p:spPr>
          <a:xfrm>
            <a:off x="2226354" y="3439885"/>
            <a:ext cx="8915400" cy="1353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/>
              <a:t>Para el caso de este diseño se utilizará un factor de tolerancia f = 0 para los cálculos</a:t>
            </a:r>
          </a:p>
          <a:p>
            <a:endParaRPr lang="es-EC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2357102" y="5829440"/>
            <a:ext cx="9383332" cy="565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e </a:t>
            </a:r>
            <a:r>
              <a:rPr lang="es-EC" dirty="0"/>
              <a:t>	 = 1 (considerando una estación de enderezado)</a:t>
            </a:r>
          </a:p>
          <a:p>
            <a:pPr marL="0" indent="0">
              <a:buFont typeface="Wingdings 3" charset="2"/>
              <a:buNone/>
            </a:pPr>
            <a:r>
              <a:rPr lang="es-EC" dirty="0"/>
              <a:t> </a:t>
            </a:r>
          </a:p>
          <a:p>
            <a:endParaRPr lang="es-EC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592924" y="4793621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/>
              <a:t>e</a:t>
            </a:r>
            <a:r>
              <a:rPr lang="es-EC" dirty="0" smtClean="0"/>
              <a:t>  	pasos adicionales</a:t>
            </a:r>
            <a:br>
              <a:rPr lang="es-EC" dirty="0" smtClean="0"/>
            </a:b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957428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808668" y="414528"/>
                <a:ext cx="9383332" cy="56570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0.237×11.8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0.8</m:t>
                            </m:r>
                          </m:sup>
                        </m:sSup>
                        <m:r>
                          <a:rPr lang="es-EC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0.834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s-EC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C" i="1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e>
                              <m:sup>
                                <m:r>
                                  <a:rPr lang="es-EC" i="1">
                                    <a:latin typeface="Cambria Math" panose="02040503050406030204" pitchFamily="18" charset="0"/>
                                  </a:rPr>
                                  <m:t>0.87</m:t>
                                </m:r>
                              </m:sup>
                            </m:sSup>
                          </m:den>
                        </m:f>
                        <m:r>
                          <a:rPr lang="es-EC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90</m:t>
                            </m:r>
                          </m:num>
                          <m:den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90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C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s-EC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i="1">
                                        <a:latin typeface="Cambria Math" panose="02040503050406030204" pitchFamily="18" charset="0"/>
                                      </a:rPr>
                                      <m:t>250</m:t>
                                    </m:r>
                                  </m:e>
                                  <m:sup>
                                    <m:r>
                                      <a:rPr lang="es-EC" i="1">
                                        <a:latin typeface="Cambria Math" panose="02040503050406030204" pitchFamily="18" charset="0"/>
                                      </a:rPr>
                                      <m:t>2.1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s-EC" i="1">
                                    <a:latin typeface="Cambria Math" panose="02040503050406030204" pitchFamily="18" charset="0"/>
                                  </a:rPr>
                                  <m:t>0.003×400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s-EC" i="1">
                            <a:latin typeface="Cambria Math" panose="02040503050406030204" pitchFamily="18" charset="0"/>
                          </a:rPr>
                          <m:t>0.015</m:t>
                        </m:r>
                      </m:sup>
                    </m:sSup>
                    <m:r>
                      <a:rPr lang="es-EC" i="1">
                        <a:latin typeface="Cambria Math" panose="02040503050406030204" pitchFamily="18" charset="0"/>
                      </a:rPr>
                      <m:t>1.05</m:t>
                    </m:r>
                    <m:d>
                      <m:d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1+0.5×0</m:t>
                        </m:r>
                      </m:e>
                    </m:d>
                    <m:r>
                      <a:rPr lang="es-EC" i="1">
                        <a:latin typeface="Cambria Math" panose="02040503050406030204" pitchFamily="18" charset="0"/>
                      </a:rPr>
                      <m:t>+1+0+5×0×1.05</m:t>
                    </m:r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=6.68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𝑝𝑎𝑠𝑎𝑑𝑎𝑠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C" dirty="0"/>
                  <a:t> </a:t>
                </a:r>
                <a:endParaRPr lang="es-EC" dirty="0" smtClean="0"/>
              </a:p>
              <a:p>
                <a:endParaRPr lang="es-EC" dirty="0"/>
              </a:p>
              <a:p>
                <a:endParaRPr lang="es-EC" dirty="0" smtClean="0"/>
              </a:p>
              <a:p>
                <a:pPr marL="0" indent="0">
                  <a:buNone/>
                </a:pPr>
                <a:r>
                  <a:rPr lang="es-EC" dirty="0" smtClean="0"/>
                  <a:t>				6 </a:t>
                </a:r>
                <a:r>
                  <a:rPr lang="es-EC" dirty="0"/>
                  <a:t>pasadas para conformado en bastidor</a:t>
                </a:r>
              </a:p>
              <a:p>
                <a:r>
                  <a:rPr lang="es-EC" dirty="0"/>
                  <a:t>	n= 				</a:t>
                </a:r>
              </a:p>
              <a:p>
                <a:pPr marL="0" indent="0">
                  <a:buNone/>
                </a:pPr>
                <a:r>
                  <a:rPr lang="es-EC" dirty="0" smtClean="0"/>
                  <a:t>				1 </a:t>
                </a:r>
                <a:r>
                  <a:rPr lang="es-EC" dirty="0"/>
                  <a:t>pasada para enderezado</a:t>
                </a:r>
              </a:p>
              <a:p>
                <a:endParaRPr lang="es-EC" dirty="0"/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08668" y="414528"/>
                <a:ext cx="9383332" cy="5657088"/>
              </a:xfrm>
              <a:blipFill rotWithShape="0">
                <a:blip r:embed="rId3"/>
                <a:stretch>
                  <a:fillRect l="-45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61 Abrir llave"/>
          <p:cNvSpPr/>
          <p:nvPr/>
        </p:nvSpPr>
        <p:spPr>
          <a:xfrm>
            <a:off x="4283809" y="2294119"/>
            <a:ext cx="215265" cy="1216025"/>
          </a:xfrm>
          <a:prstGeom prst="leftBrace">
            <a:avLst>
              <a:gd name="adj1" fmla="val 120391"/>
              <a:gd name="adj2" fmla="val 4907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997449"/>
              </p:ext>
            </p:extLst>
          </p:nvPr>
        </p:nvGraphicFramePr>
        <p:xfrm>
          <a:off x="2998942" y="3888377"/>
          <a:ext cx="8079779" cy="2688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Imagen de mapa de bits" r:id="rId4" imgW="6276190" imgH="2076740" progId="Paint.Picture">
                  <p:embed/>
                </p:oleObj>
              </mc:Choice>
              <mc:Fallback>
                <p:oleObj name="Imagen de mapa de bits" r:id="rId4" imgW="6276190" imgH="207674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8942" y="3888377"/>
                        <a:ext cx="8079779" cy="26883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62973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PULMÓN </a:t>
            </a:r>
            <a:r>
              <a:rPr lang="es-EC" dirty="0"/>
              <a:t>DE CHAPA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2133600"/>
            <a:ext cx="3372676" cy="3777622"/>
          </a:xfrm>
        </p:spPr>
        <p:txBody>
          <a:bodyPr/>
          <a:lstStyle/>
          <a:p>
            <a:r>
              <a:rPr lang="es-EC" dirty="0" smtClean="0"/>
              <a:t>compensar </a:t>
            </a:r>
            <a:r>
              <a:rPr lang="es-EC" dirty="0"/>
              <a:t>variaciones en el espesor y ancho del material base</a:t>
            </a:r>
            <a:r>
              <a:rPr lang="es-EC" dirty="0" smtClean="0"/>
              <a:t>,</a:t>
            </a:r>
          </a:p>
          <a:p>
            <a:r>
              <a:rPr lang="es-EC" dirty="0" smtClean="0"/>
              <a:t>zona sin </a:t>
            </a:r>
            <a:r>
              <a:rPr lang="es-EC" dirty="0"/>
              <a:t>deformación,  </a:t>
            </a:r>
            <a:endParaRPr lang="es-EC" dirty="0" smtClean="0"/>
          </a:p>
          <a:p>
            <a:r>
              <a:rPr lang="es-EC" dirty="0" smtClean="0"/>
              <a:t>conseguir </a:t>
            </a:r>
            <a:r>
              <a:rPr lang="es-EC" dirty="0"/>
              <a:t>las tolerancias requeridas. </a:t>
            </a:r>
          </a:p>
          <a:p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652" y="1826898"/>
            <a:ext cx="5140960" cy="4391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30251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042" y="801521"/>
            <a:ext cx="3076190" cy="241904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Marcador de contenido 2"/>
              <p:cNvSpPr txBox="1">
                <a:spLocks/>
              </p:cNvSpPr>
              <p:nvPr/>
            </p:nvSpPr>
            <p:spPr>
              <a:xfrm>
                <a:off x="3367168" y="3809854"/>
                <a:ext cx="7416945" cy="24748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EC" dirty="0"/>
                  <a:t>secciones planas 1 y 7 con longitudes de 2.2 mm y 1,85 </a:t>
                </a:r>
                <a:r>
                  <a:rPr lang="es-EC" dirty="0" smtClean="0"/>
                  <a:t>mm</a:t>
                </a:r>
              </a:p>
              <a:p>
                <a:r>
                  <a:rPr lang="es-EC" dirty="0" smtClean="0"/>
                  <a:t> </a:t>
                </a:r>
                <a:r>
                  <a:rPr lang="es-EC" dirty="0"/>
                  <a:t>para homogenizar el doblado y contrarrestar los esfuerzos en los rodillos </a:t>
                </a:r>
                <a:endParaRPr lang="es-EC" dirty="0" smtClean="0"/>
              </a:p>
              <a:p>
                <a:r>
                  <a:rPr lang="es-EC" dirty="0" smtClean="0"/>
                  <a:t>aprovechar </a:t>
                </a:r>
                <a:r>
                  <a:rPr lang="es-EC" dirty="0"/>
                  <a:t>en lo posible las simetrías  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 1,7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i="1">
                            <a:latin typeface="Cambria Math" panose="02040503050406030204" pitchFamily="18" charset="0"/>
                          </a:rPr>
                          <m:t>2.2+1.85</m:t>
                        </m:r>
                      </m:num>
                      <m:den>
                        <m:r>
                          <a:rPr lang="es-EC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s-EC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 1,7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=2.025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s-EC" dirty="0"/>
              </a:p>
              <a:p>
                <a:pPr marL="0" indent="0">
                  <a:buNone/>
                </a:pPr>
                <a:endParaRPr lang="es-EC" dirty="0"/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6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168" y="3809854"/>
                <a:ext cx="7416945" cy="2474831"/>
              </a:xfrm>
              <a:prstGeom prst="rect">
                <a:avLst/>
              </a:prstGeom>
              <a:blipFill rotWithShape="0">
                <a:blip r:embed="rId3"/>
                <a:stretch>
                  <a:fillRect l="-575" t="-1478" r="-90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67624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781955"/>
            <a:ext cx="8911687" cy="1280890"/>
          </a:xfrm>
        </p:spPr>
        <p:txBody>
          <a:bodyPr/>
          <a:lstStyle/>
          <a:p>
            <a:r>
              <a:rPr lang="es-EC" dirty="0" smtClean="0"/>
              <a:t>SELECCIÓN </a:t>
            </a:r>
            <a:r>
              <a:rPr lang="es-EC" dirty="0"/>
              <a:t>DE SUPERFICIE DIRECTRIZ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98485" y="1542142"/>
            <a:ext cx="8915400" cy="3777622"/>
          </a:xfrm>
        </p:spPr>
        <p:txBody>
          <a:bodyPr/>
          <a:lstStyle/>
          <a:p>
            <a:r>
              <a:rPr lang="es-EC" dirty="0" smtClean="0"/>
              <a:t>sin deformación</a:t>
            </a:r>
            <a:r>
              <a:rPr lang="es-EC" dirty="0"/>
              <a:t>. </a:t>
            </a:r>
            <a:endParaRPr lang="es-EC" dirty="0" smtClean="0"/>
          </a:p>
          <a:p>
            <a:r>
              <a:rPr lang="es-EC" dirty="0" smtClean="0"/>
              <a:t>Alrededor </a:t>
            </a:r>
            <a:r>
              <a:rPr lang="es-EC" dirty="0"/>
              <a:t>de esta superficie se realizaran los </a:t>
            </a:r>
            <a:r>
              <a:rPr lang="es-EC" dirty="0" smtClean="0"/>
              <a:t>doblados</a:t>
            </a:r>
          </a:p>
          <a:p>
            <a:r>
              <a:rPr lang="es-EC" dirty="0" smtClean="0"/>
              <a:t>diámetro </a:t>
            </a:r>
            <a:r>
              <a:rPr lang="es-EC" dirty="0"/>
              <a:t>fijo </a:t>
            </a:r>
            <a:r>
              <a:rPr lang="es-EC" dirty="0" smtClean="0"/>
              <a:t>rodillo a </a:t>
            </a:r>
            <a:r>
              <a:rPr lang="es-EC" dirty="0"/>
              <a:t>lo largo del proceso </a:t>
            </a:r>
            <a:endParaRPr lang="es-EC" dirty="0" smtClean="0"/>
          </a:p>
          <a:p>
            <a:r>
              <a:rPr lang="es-EC" dirty="0" smtClean="0"/>
              <a:t>centro </a:t>
            </a:r>
            <a:r>
              <a:rPr lang="es-EC" dirty="0"/>
              <a:t>de gravedad dentro de la superficie guía </a:t>
            </a:r>
            <a:endParaRPr lang="es-EC" dirty="0" smtClean="0"/>
          </a:p>
          <a:p>
            <a:pPr lvl="1"/>
            <a:r>
              <a:rPr lang="es-EC" dirty="0" smtClean="0"/>
              <a:t>oscile </a:t>
            </a:r>
            <a:r>
              <a:rPr lang="es-EC" dirty="0"/>
              <a:t>lo menos posible </a:t>
            </a:r>
            <a:endParaRPr lang="es-EC" dirty="0" smtClean="0"/>
          </a:p>
          <a:p>
            <a:pPr lvl="1"/>
            <a:r>
              <a:rPr lang="es-EC" dirty="0" smtClean="0"/>
              <a:t>evitar </a:t>
            </a:r>
            <a:r>
              <a:rPr lang="es-EC" dirty="0"/>
              <a:t>alabeos en la chapa  para disminuir las  tensiones residuales. </a:t>
            </a:r>
          </a:p>
          <a:p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1" y="3923813"/>
            <a:ext cx="3550332" cy="27919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953142" y="246738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mtClean="0"/>
              <a:t>DIAGRAMA DE FLOR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804192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RETORNO </a:t>
            </a:r>
            <a:r>
              <a:rPr lang="es-EC" dirty="0"/>
              <a:t>ELÁSTICO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92925" y="1667190"/>
            <a:ext cx="9323304" cy="3777622"/>
          </a:xfrm>
        </p:spPr>
        <p:txBody>
          <a:bodyPr>
            <a:normAutofit/>
          </a:bodyPr>
          <a:lstStyle/>
          <a:p>
            <a:r>
              <a:rPr lang="es-EC" dirty="0" smtClean="0"/>
              <a:t>tendencia </a:t>
            </a:r>
            <a:r>
              <a:rPr lang="es-EC" dirty="0"/>
              <a:t>de la lámina metálica a recuperar su posición </a:t>
            </a:r>
            <a:r>
              <a:rPr lang="es-EC" dirty="0" smtClean="0"/>
              <a:t>origina</a:t>
            </a:r>
          </a:p>
          <a:p>
            <a:r>
              <a:rPr lang="es-EC" dirty="0" smtClean="0"/>
              <a:t>La </a:t>
            </a:r>
            <a:r>
              <a:rPr lang="es-EC" dirty="0"/>
              <a:t>deformación </a:t>
            </a:r>
            <a:r>
              <a:rPr lang="es-EC" dirty="0" smtClean="0"/>
              <a:t>progresiva </a:t>
            </a:r>
            <a:r>
              <a:rPr lang="es-EC" dirty="0"/>
              <a:t>minimiza el efecto de retorno elástico </a:t>
            </a:r>
            <a:endParaRPr lang="es-EC" dirty="0" smtClean="0"/>
          </a:p>
          <a:p>
            <a:r>
              <a:rPr lang="es-EC" dirty="0" smtClean="0"/>
              <a:t>diseño </a:t>
            </a:r>
            <a:r>
              <a:rPr lang="es-EC" dirty="0"/>
              <a:t>de la flor no se contempla esta distorsión sino hasta una última </a:t>
            </a:r>
            <a:r>
              <a:rPr lang="es-EC" dirty="0" smtClean="0"/>
              <a:t>etapa</a:t>
            </a:r>
          </a:p>
          <a:p>
            <a:r>
              <a:rPr lang="es-EC" dirty="0" smtClean="0"/>
              <a:t>Las </a:t>
            </a:r>
            <a:r>
              <a:rPr lang="es-EC" dirty="0"/>
              <a:t>tolerancias afectadas por el retorno elástico acumulado durante todo el proceso se  compensan con una </a:t>
            </a:r>
            <a:r>
              <a:rPr lang="es-EC" dirty="0" err="1" smtClean="0"/>
              <a:t>sobreconformación</a:t>
            </a:r>
            <a:r>
              <a:rPr lang="es-EC" dirty="0"/>
              <a:t>.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143500" y="4965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556547"/>
              </p:ext>
            </p:extLst>
          </p:nvPr>
        </p:nvGraphicFramePr>
        <p:xfrm>
          <a:off x="4652507" y="3808600"/>
          <a:ext cx="4360863" cy="231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Imagen de mapa de bits" r:id="rId3" imgW="3115110" imgH="1609524" progId="Paint.Picture">
                  <p:embed/>
                </p:oleObj>
              </mc:Choice>
              <mc:Fallback>
                <p:oleObj name="Imagen de mapa de bits" r:id="rId3" imgW="3115110" imgH="1609524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2507" y="3808600"/>
                        <a:ext cx="4360863" cy="2314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34345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45669" y="110671"/>
                <a:ext cx="8915400" cy="475552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s-EC" i="1">
                          <a:latin typeface="Cambria Math" panose="02040503050406030204" pitchFamily="18" charset="0"/>
                        </a:rPr>
                        <m:t>=1+4</m:t>
                      </m:r>
                      <m:sSup>
                        <m:sSup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sSub>
                                    <m:sSub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s-EC" i="1">
                          <a:latin typeface="Cambria Math" panose="02040503050406030204" pitchFamily="18" charset="0"/>
                        </a:rPr>
                        <m:t>−3</m:t>
                      </m:r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EC" dirty="0" smtClean="0"/>
              </a:p>
              <a:p>
                <a:pPr marL="0" indent="0">
                  <a:buNone/>
                </a:pPr>
                <a:r>
                  <a:rPr lang="es-EC" dirty="0" smtClean="0"/>
                  <a:t>Donde</a:t>
                </a:r>
                <a:r>
                  <a:rPr lang="es-EC" dirty="0"/>
                  <a:t> 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C" dirty="0"/>
                  <a:t>  	Radio inicial de doblado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s-EC" dirty="0"/>
                  <a:t> 	Radio final de doblado</a:t>
                </a:r>
              </a:p>
              <a:p>
                <a:r>
                  <a:rPr lang="es-EC" dirty="0"/>
                  <a:t>E 		módulo de elasticidad de material [N/mm</a:t>
                </a:r>
                <a:r>
                  <a:rPr lang="es-EC" baseline="30000" dirty="0"/>
                  <a:t>2</a:t>
                </a:r>
                <a:r>
                  <a:rPr lang="es-EC" dirty="0"/>
                  <a:t>]</a:t>
                </a:r>
              </a:p>
              <a:p>
                <a:r>
                  <a:rPr lang="es-EC" dirty="0"/>
                  <a:t>Sy  	esfuerzo de fluencia  (MPa)</a:t>
                </a:r>
              </a:p>
              <a:p>
                <a:r>
                  <a:rPr lang="es-EC" dirty="0"/>
                  <a:t>t  		espesor del material</a:t>
                </a:r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5669" y="110671"/>
                <a:ext cx="8915400" cy="4755522"/>
              </a:xfrm>
              <a:blipFill rotWithShape="0">
                <a:blip r:embed="rId2"/>
                <a:stretch>
                  <a:fillRect l="-61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Marcador de contenido 2"/>
              <p:cNvSpPr txBox="1">
                <a:spLocks/>
              </p:cNvSpPr>
              <p:nvPr/>
            </p:nvSpPr>
            <p:spPr>
              <a:xfrm>
                <a:off x="2545669" y="3556000"/>
                <a:ext cx="8915400" cy="37776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C" sz="1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19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s-EC" sz="19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C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sz="19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s-EC" sz="19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s-EC" sz="19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s-EC" sz="1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s-EC" sz="1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C" sz="19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EC" sz="1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sz="19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s-EC" sz="19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s-EC" sz="19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EC" sz="19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  <m:r>
                            <a:rPr lang="es-EC" sz="1900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d>
                            <m:dPr>
                              <m:ctrlPr>
                                <a:rPr lang="es-EC" sz="1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C" sz="19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EC" sz="1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C" sz="19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s-EC" sz="19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s-EC" sz="19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EC" sz="19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  <m:r>
                            <a:rPr lang="es-EC" sz="1900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s-EC" sz="1900" dirty="0" smtClean="0"/>
              </a:p>
              <a:p>
                <a:pPr marL="0" indent="0">
                  <a:buFont typeface="Wingdings 3" charset="2"/>
                  <a:buNone/>
                </a:pPr>
                <a:r>
                  <a:rPr lang="es-EC" dirty="0" smtClean="0"/>
                  <a:t>Donde</a:t>
                </a:r>
                <a:endParaRPr lang="es-EC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C" dirty="0"/>
                  <a:t>  	Radio inicial de doblado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s-EC" dirty="0"/>
                  <a:t> 	Radio final de doblado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C" dirty="0"/>
                  <a:t> 	</a:t>
                </a:r>
                <a:r>
                  <a:rPr lang="es-EC" dirty="0" smtClean="0"/>
                  <a:t>Ángulo </a:t>
                </a:r>
                <a:r>
                  <a:rPr lang="es-EC" dirty="0"/>
                  <a:t>de diseño para doblado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s-EC" dirty="0"/>
                  <a:t> 	Ángulo de doblado buscado</a:t>
                </a:r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4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669" y="3556000"/>
                <a:ext cx="8915400" cy="3777622"/>
              </a:xfrm>
              <a:prstGeom prst="rect">
                <a:avLst/>
              </a:prstGeom>
              <a:blipFill rotWithShape="0">
                <a:blip r:embed="rId3"/>
                <a:stretch>
                  <a:fillRect l="-61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405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es-EC" sz="3800" b="1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Estudio del Mercado Preliminar</a:t>
            </a:r>
            <a:r>
              <a:rPr lang="es-EC" b="1" cap="all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/>
            </a:r>
            <a:br>
              <a:rPr lang="es-EC" b="1" cap="all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34369" y="1792404"/>
            <a:ext cx="9147863" cy="5065595"/>
          </a:xfrm>
        </p:spPr>
        <p:txBody>
          <a:bodyPr>
            <a:normAutofit/>
          </a:bodyPr>
          <a:lstStyle/>
          <a:p>
            <a:r>
              <a:rPr lang="es-EC" dirty="0"/>
              <a:t>nuevas técnicas de la </a:t>
            </a:r>
            <a:r>
              <a:rPr lang="es-EC" dirty="0" smtClean="0"/>
              <a:t>construcción</a:t>
            </a:r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/>
          </a:p>
          <a:p>
            <a:r>
              <a:rPr lang="es-EC" dirty="0" smtClean="0"/>
              <a:t>Características</a:t>
            </a:r>
          </a:p>
          <a:p>
            <a:pPr lvl="1"/>
            <a:r>
              <a:rPr lang="es-EC" dirty="0"/>
              <a:t>Alisan el sonido, </a:t>
            </a:r>
          </a:p>
          <a:p>
            <a:pPr lvl="1"/>
            <a:r>
              <a:rPr lang="es-EC" dirty="0"/>
              <a:t>Mantienen la temperatura adecuada sin producir condensaciones, </a:t>
            </a:r>
          </a:p>
          <a:p>
            <a:pPr lvl="1"/>
            <a:r>
              <a:rPr lang="es-EC" dirty="0"/>
              <a:t>No son inflamables </a:t>
            </a:r>
          </a:p>
          <a:p>
            <a:pPr lvl="1"/>
            <a:r>
              <a:rPr lang="es-EC" dirty="0"/>
              <a:t>Tienen buena estética para la </a:t>
            </a:r>
            <a:r>
              <a:rPr lang="es-EC" dirty="0" smtClean="0"/>
              <a:t>decoración</a:t>
            </a:r>
          </a:p>
          <a:p>
            <a:pPr lvl="1"/>
            <a:r>
              <a:rPr lang="es-EC" dirty="0"/>
              <a:t>facilidad de remover las planchas </a:t>
            </a:r>
          </a:p>
          <a:p>
            <a:pPr lvl="1"/>
            <a:endParaRPr lang="es-EC" dirty="0" smtClean="0"/>
          </a:p>
          <a:p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768" y="1494366"/>
            <a:ext cx="3402330" cy="315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161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ANÁLISIS DE RETORNO ELÁSTICO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473200"/>
                <a:ext cx="8915400" cy="5384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s-EC" dirty="0"/>
                  <a:t>Se despeja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s-EC" dirty="0"/>
                  <a:t> 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 sz="260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 sz="2600">
                            <a:latin typeface="Cambria Math" panose="02040503050406030204" pitchFamily="18" charset="0"/>
                          </a:rPr>
                          <m:t>f</m:t>
                        </m:r>
                      </m:sub>
                    </m:sSub>
                    <m:r>
                      <a:rPr lang="es-EC" sz="26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C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s-EC" sz="260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s-EC" sz="260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num>
                      <m:den>
                        <m:r>
                          <a:rPr lang="es-EC" sz="2600">
                            <a:latin typeface="Cambria Math" panose="02040503050406030204" pitchFamily="18" charset="0"/>
                          </a:rPr>
                          <m:t>1+4</m:t>
                        </m:r>
                        <m:sSup>
                          <m:sSupPr>
                            <m:ctrlPr>
                              <a:rPr lang="es-EC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EC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EC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s-EC" sz="2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C" sz="2600">
                                            <a:latin typeface="Cambria Math" panose="02040503050406030204" pitchFamily="18" charset="0"/>
                                          </a:rPr>
                                          <m:t>R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s-EC" sz="2600">
                                            <a:latin typeface="Cambria Math" panose="02040503050406030204" pitchFamily="18" charset="0"/>
                                          </a:rPr>
                                          <m:t>i</m:t>
                                        </m:r>
                                      </m:sub>
                                    </m:sSub>
                                    <m:r>
                                      <a:rPr lang="es-EC" sz="2600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sSub>
                                      <m:sSubPr>
                                        <m:ctrlPr>
                                          <a:rPr lang="es-EC" sz="2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C" sz="2600"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s-EC" sz="2600">
                                            <a:latin typeface="Cambria Math" panose="02040503050406030204" pitchFamily="18" charset="0"/>
                                          </a:rPr>
                                          <m:t>y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s-EC" sz="260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  <m:r>
                                      <a:rPr lang="es-EC" sz="2600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s-EC" sz="260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s-EC" sz="26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s-EC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C" sz="2600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s-EC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C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s-EC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C" sz="260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s-EC" sz="260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  <m:r>
                                  <a:rPr lang="es-EC" sz="260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s-EC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C" sz="260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s-EC" sz="260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s-EC" sz="260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r>
                                  <a:rPr lang="es-EC" sz="260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m:rPr>
                                    <m:sty m:val="p"/>
                                  </m:rPr>
                                  <a:rPr lang="es-EC" sz="260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s-EC" sz="2600" dirty="0"/>
                  <a:t> </a:t>
                </a:r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pPr marL="0" indent="0">
                  <a:buNone/>
                </a:pPr>
                <a:r>
                  <a:rPr lang="es-EC" dirty="0"/>
                  <a:t>Con los </a:t>
                </a:r>
                <a:r>
                  <a:rPr lang="es-EC" dirty="0" smtClean="0"/>
                  <a:t>datos</a:t>
                </a:r>
                <a:endParaRPr lang="es-EC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s-EC" dirty="0"/>
                  <a:t>  = 0.2 mm</a:t>
                </a:r>
              </a:p>
              <a:p>
                <a:r>
                  <a:rPr lang="es-EC" dirty="0"/>
                  <a:t>E	 = 2.1 x 10</a:t>
                </a:r>
                <a:r>
                  <a:rPr lang="es-EC" baseline="30000" dirty="0"/>
                  <a:t>5 </a:t>
                </a:r>
                <a:r>
                  <a:rPr lang="es-EC" dirty="0"/>
                  <a:t> [N/mm2]</a:t>
                </a:r>
              </a:p>
              <a:p>
                <a:r>
                  <a:rPr lang="es-EC" dirty="0"/>
                  <a:t>Sy  = 250 (MPa)</a:t>
                </a:r>
              </a:p>
              <a:p>
                <a:r>
                  <a:rPr lang="es-EC" dirty="0"/>
                  <a:t>t 	 = </a:t>
                </a:r>
                <a:r>
                  <a:rPr lang="es-EC" dirty="0" smtClean="0"/>
                  <a:t>0.4</a:t>
                </a:r>
              </a:p>
              <a:p>
                <a:endParaRPr lang="es-EC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 sz="260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 sz="2600">
                            <a:latin typeface="Cambria Math" panose="02040503050406030204" pitchFamily="18" charset="0"/>
                          </a:rPr>
                          <m:t>f</m:t>
                        </m:r>
                      </m:sub>
                    </m:sSub>
                    <m:r>
                      <a:rPr lang="es-EC" sz="26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600">
                            <a:latin typeface="Cambria Math" panose="02040503050406030204" pitchFamily="18" charset="0"/>
                          </a:rPr>
                          <m:t>0.2</m:t>
                        </m:r>
                      </m:num>
                      <m:den>
                        <m:r>
                          <a:rPr lang="es-EC" sz="2600">
                            <a:latin typeface="Cambria Math" panose="02040503050406030204" pitchFamily="18" charset="0"/>
                          </a:rPr>
                          <m:t>1+4</m:t>
                        </m:r>
                        <m:sSup>
                          <m:sSupPr>
                            <m:ctrlPr>
                              <a:rPr lang="es-EC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EC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EC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2600">
                                        <a:latin typeface="Cambria Math" panose="02040503050406030204" pitchFamily="18" charset="0"/>
                                      </a:rPr>
                                      <m:t>0.2×250</m:t>
                                    </m:r>
                                  </m:num>
                                  <m:den>
                                    <m:r>
                                      <a:rPr lang="es-EC" sz="2600">
                                        <a:latin typeface="Cambria Math" panose="02040503050406030204" pitchFamily="18" charset="0"/>
                                      </a:rPr>
                                      <m:t>2.1×</m:t>
                                    </m:r>
                                    <m:sSup>
                                      <m:sSupPr>
                                        <m:ctrlPr>
                                          <a:rPr lang="es-EC" sz="2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EC" sz="260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s-EC" sz="2600" i="1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  <m:r>
                                      <a:rPr lang="es-EC" sz="2600">
                                        <a:latin typeface="Cambria Math" panose="02040503050406030204" pitchFamily="18" charset="0"/>
                                      </a:rPr>
                                      <m:t>×0.4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s-EC" sz="26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s-EC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C" sz="2600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s-EC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EC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C" sz="2600">
                                    <a:latin typeface="Cambria Math" panose="02040503050406030204" pitchFamily="18" charset="0"/>
                                  </a:rPr>
                                  <m:t>0.2×250</m:t>
                                </m:r>
                              </m:num>
                              <m:den>
                                <m:r>
                                  <a:rPr lang="es-EC" sz="2600">
                                    <a:latin typeface="Cambria Math" panose="02040503050406030204" pitchFamily="18" charset="0"/>
                                  </a:rPr>
                                  <m:t>2.1×</m:t>
                                </m:r>
                                <m:sSup>
                                  <m:sSupPr>
                                    <m:ctrlPr>
                                      <a:rPr lang="es-EC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C" sz="260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s-EC" sz="26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  <m:r>
                                  <a:rPr lang="es-EC" sz="2600">
                                    <a:latin typeface="Cambria Math" panose="02040503050406030204" pitchFamily="18" charset="0"/>
                                  </a:rPr>
                                  <m:t>×0.4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s-EC" sz="2600" dirty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 panose="02040503050406030204" pitchFamily="18" charset="0"/>
                          </a:rPr>
                          <m:t>f</m:t>
                        </m:r>
                      </m:sub>
                    </m:sSub>
                    <m:r>
                      <a:rPr lang="es-EC">
                        <a:latin typeface="Cambria Math" panose="02040503050406030204" pitchFamily="18" charset="0"/>
                      </a:rPr>
                      <m:t>= 0.20035778</m:t>
                    </m:r>
                  </m:oMath>
                </a14:m>
                <a:r>
                  <a:rPr lang="es-EC" dirty="0"/>
                  <a:t> </a:t>
                </a:r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473200"/>
                <a:ext cx="8915400" cy="5384800"/>
              </a:xfrm>
              <a:blipFill rotWithShape="0">
                <a:blip r:embed="rId2"/>
                <a:stretch>
                  <a:fillRect l="-616" t="-124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95721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850900"/>
                <a:ext cx="8915400" cy="60071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s-EC" dirty="0" smtClean="0"/>
                  <a:t>calculado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s-EC" dirty="0"/>
                  <a:t> se procede a calcular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C" dirty="0"/>
                  <a:t> 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s-EC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C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s-EC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s-EC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s-EC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C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s-EC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s-EC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s-EC" dirty="0"/>
              </a:p>
              <a:p>
                <a:pPr marL="0" indent="0">
                  <a:buNone/>
                </a:pPr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Con los datos</a:t>
                </a:r>
              </a:p>
              <a:p>
                <a:pPr marL="0" indent="0">
                  <a:buNone/>
                </a:pPr>
                <a:endParaRPr lang="es-EC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s-EC" dirty="0"/>
                  <a:t>  = 0.2 mm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s-EC" dirty="0"/>
                  <a:t>  = 0.20035778 mm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s-EC" dirty="0"/>
                  <a:t>  =Ángulo necesario en rodillos para doblado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C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C">
                            <a:latin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s-EC" dirty="0"/>
                  <a:t> =Ángulo de doblado buscado</a:t>
                </a:r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C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C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C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C" sz="2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s-EC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es-EC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s-EC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EC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2800" i="1">
                                        <a:latin typeface="Cambria Math" panose="02040503050406030204" pitchFamily="18" charset="0"/>
                                      </a:rPr>
                                      <m:t>2 ×0.2</m:t>
                                    </m:r>
                                  </m:num>
                                  <m:den>
                                    <m:r>
                                      <a:rPr lang="es-EC" sz="2800" i="1">
                                        <a:latin typeface="Cambria Math" panose="02040503050406030204" pitchFamily="18" charset="0"/>
                                      </a:rPr>
                                      <m:t>0.4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s-EC" sz="2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d>
                              <m:dPr>
                                <m:ctrlPr>
                                  <a:rPr lang="es-EC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EC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2800" i="1">
                                        <a:latin typeface="Cambria Math" panose="02040503050406030204" pitchFamily="18" charset="0"/>
                                      </a:rPr>
                                      <m:t>2 ×0.2</m:t>
                                    </m:r>
                                    <m:r>
                                      <a:rPr lang="es-EC" sz="2800">
                                        <a:latin typeface="Cambria Math" panose="02040503050406030204" pitchFamily="18" charset="0"/>
                                      </a:rPr>
                                      <m:t>0035778</m:t>
                                    </m:r>
                                  </m:num>
                                  <m:den>
                                    <m:r>
                                      <a:rPr lang="es-EC" sz="2800" i="1">
                                        <a:latin typeface="Cambria Math" panose="02040503050406030204" pitchFamily="18" charset="0"/>
                                      </a:rPr>
                                      <m:t>0.4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s-EC" sz="2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den>
                    </m:f>
                    <m:r>
                      <a:rPr lang="es-EC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C" sz="2800" dirty="0"/>
                  <a:t> </a:t>
                </a:r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850900"/>
                <a:ext cx="8915400" cy="6007100"/>
              </a:xfrm>
              <a:blipFill rotWithShape="0">
                <a:blip r:embed="rId2"/>
                <a:stretch>
                  <a:fillRect l="-616" t="-111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76811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850900"/>
                <a:ext cx="8915400" cy="6007100"/>
              </a:xfrm>
            </p:spPr>
            <p:txBody>
              <a:bodyPr>
                <a:normAutofit fontScale="92500" lnSpcReduction="10000"/>
              </a:bodyPr>
              <a:lstStyle/>
              <a:p>
                <a:pPr lvl="0"/>
                <a:r>
                  <a:rPr lang="es-EC" dirty="0"/>
                  <a:t>Para dobleces a 90°</a:t>
                </a:r>
              </a:p>
              <a:p>
                <a:pPr marL="0" indent="0">
                  <a:buNone/>
                </a:pPr>
                <a:endParaRPr lang="es-EC" dirty="0"/>
              </a:p>
              <a:p>
                <a:endParaRPr lang="es-EC" dirty="0" smtClean="0"/>
              </a:p>
              <a:p>
                <a:endParaRPr lang="es-EC" dirty="0"/>
              </a:p>
              <a:p>
                <a:endParaRPr lang="es-EC" dirty="0" smtClean="0"/>
              </a:p>
              <a:p>
                <a:endParaRPr lang="es-EC" dirty="0"/>
              </a:p>
              <a:p>
                <a:endParaRPr lang="es-EC" dirty="0" smtClean="0"/>
              </a:p>
              <a:p>
                <a:endParaRPr lang="es-EC" dirty="0"/>
              </a:p>
              <a:p>
                <a:endParaRPr lang="es-EC" dirty="0" smtClean="0"/>
              </a:p>
              <a:p>
                <a:endParaRPr lang="es-EC" dirty="0"/>
              </a:p>
              <a:p>
                <a:endParaRPr lang="es-EC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s-EC" dirty="0"/>
                  <a:t> = 90°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6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C" sz="2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C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600" i="1"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f>
                          <m:fPr>
                            <m:ctrlPr>
                              <a:rPr lang="es-EC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s-EC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EC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2600" i="1">
                                        <a:latin typeface="Cambria Math" panose="02040503050406030204" pitchFamily="18" charset="0"/>
                                      </a:rPr>
                                      <m:t>2 ×0.2</m:t>
                                    </m:r>
                                  </m:num>
                                  <m:den>
                                    <m:r>
                                      <a:rPr lang="es-EC" sz="2600" i="1">
                                        <a:latin typeface="Cambria Math" panose="02040503050406030204" pitchFamily="18" charset="0"/>
                                      </a:rPr>
                                      <m:t>0.4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s-EC" sz="26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d>
                              <m:dPr>
                                <m:ctrlPr>
                                  <a:rPr lang="es-EC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EC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2600" i="1">
                                        <a:latin typeface="Cambria Math" panose="02040503050406030204" pitchFamily="18" charset="0"/>
                                      </a:rPr>
                                      <m:t>2 ×0.2</m:t>
                                    </m:r>
                                    <m:r>
                                      <a:rPr lang="es-EC" sz="2600">
                                        <a:latin typeface="Cambria Math" panose="02040503050406030204" pitchFamily="18" charset="0"/>
                                      </a:rPr>
                                      <m:t>0035778</m:t>
                                    </m:r>
                                  </m:num>
                                  <m:den>
                                    <m:r>
                                      <a:rPr lang="es-EC" sz="2600" i="1">
                                        <a:latin typeface="Cambria Math" panose="02040503050406030204" pitchFamily="18" charset="0"/>
                                      </a:rPr>
                                      <m:t>0.4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s-EC" sz="26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den>
                    </m:f>
                  </m:oMath>
                </a14:m>
                <a:r>
                  <a:rPr lang="es-EC" dirty="0"/>
                  <a:t> </a:t>
                </a:r>
                <a:r>
                  <a:rPr lang="es-EC" b="1" dirty="0"/>
                  <a:t> </a:t>
                </a:r>
                <a:endParaRPr lang="es-EC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=90.1° </m:t>
                    </m:r>
                  </m:oMath>
                </a14:m>
                <a:r>
                  <a:rPr lang="es-EC" dirty="0"/>
                  <a:t> </a:t>
                </a:r>
              </a:p>
              <a:p>
                <a:endParaRPr lang="es-EC" dirty="0"/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850900"/>
                <a:ext cx="8915400" cy="6007100"/>
              </a:xfrm>
              <a:blipFill rotWithShape="0">
                <a:blip r:embed="rId2"/>
                <a:stretch>
                  <a:fillRect l="-342" t="-81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447" y="1723072"/>
            <a:ext cx="3253105" cy="2472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52222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761999"/>
                <a:ext cx="8915400" cy="5987143"/>
              </a:xfrm>
            </p:spPr>
            <p:txBody>
              <a:bodyPr>
                <a:normAutofit fontScale="92500" lnSpcReduction="10000"/>
              </a:bodyPr>
              <a:lstStyle/>
              <a:p>
                <a:pPr lvl="0"/>
                <a:r>
                  <a:rPr lang="es-EC" dirty="0"/>
                  <a:t>Para dobleces a 180°</a:t>
                </a:r>
              </a:p>
              <a:p>
                <a:endParaRPr lang="es-EC" dirty="0" smtClean="0"/>
              </a:p>
              <a:p>
                <a:endParaRPr lang="es-EC" dirty="0" smtClean="0"/>
              </a:p>
              <a:p>
                <a:endParaRPr lang="es-EC" dirty="0"/>
              </a:p>
              <a:p>
                <a:endParaRPr lang="es-EC" dirty="0" smtClean="0"/>
              </a:p>
              <a:p>
                <a:endParaRPr lang="es-EC" dirty="0"/>
              </a:p>
              <a:p>
                <a:endParaRPr lang="es-EC" dirty="0" smtClean="0"/>
              </a:p>
              <a:p>
                <a:endParaRPr lang="es-EC" dirty="0"/>
              </a:p>
              <a:p>
                <a:endParaRPr lang="es-EC" dirty="0" smtClean="0"/>
              </a:p>
              <a:p>
                <a:pPr marL="0" indent="0">
                  <a:buNone/>
                </a:pPr>
                <a:endParaRPr lang="es-EC" dirty="0"/>
              </a:p>
              <a:p>
                <a:endParaRPr lang="es-EC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s-EC" dirty="0"/>
                  <a:t> = 180°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6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C" sz="2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C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sz="2600" i="1">
                            <a:latin typeface="Cambria Math" panose="02040503050406030204" pitchFamily="18" charset="0"/>
                          </a:rPr>
                          <m:t>180</m:t>
                        </m:r>
                      </m:num>
                      <m:den>
                        <m:f>
                          <m:fPr>
                            <m:ctrlPr>
                              <a:rPr lang="es-EC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s-EC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EC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2600" i="1">
                                        <a:latin typeface="Cambria Math" panose="02040503050406030204" pitchFamily="18" charset="0"/>
                                      </a:rPr>
                                      <m:t>2 ×0.2</m:t>
                                    </m:r>
                                  </m:num>
                                  <m:den>
                                    <m:r>
                                      <a:rPr lang="es-EC" sz="2600" i="1">
                                        <a:latin typeface="Cambria Math" panose="02040503050406030204" pitchFamily="18" charset="0"/>
                                      </a:rPr>
                                      <m:t>0.4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s-EC" sz="26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d>
                              <m:dPr>
                                <m:ctrlPr>
                                  <a:rPr lang="es-EC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EC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2600" i="1">
                                        <a:latin typeface="Cambria Math" panose="02040503050406030204" pitchFamily="18" charset="0"/>
                                      </a:rPr>
                                      <m:t>2 ×0.2</m:t>
                                    </m:r>
                                    <m:r>
                                      <a:rPr lang="es-EC" sz="2600">
                                        <a:latin typeface="Cambria Math" panose="02040503050406030204" pitchFamily="18" charset="0"/>
                                      </a:rPr>
                                      <m:t>0035778</m:t>
                                    </m:r>
                                  </m:num>
                                  <m:den>
                                    <m:r>
                                      <a:rPr lang="es-EC" sz="2600" i="1">
                                        <a:latin typeface="Cambria Math" panose="02040503050406030204" pitchFamily="18" charset="0"/>
                                      </a:rPr>
                                      <m:t>0.4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s-EC" sz="26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den>
                    </m:f>
                  </m:oMath>
                </a14:m>
                <a:r>
                  <a:rPr lang="es-EC" sz="26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 180.2°</m:t>
                    </m:r>
                  </m:oMath>
                </a14:m>
                <a:r>
                  <a:rPr lang="es-EC" dirty="0"/>
                  <a:t> </a:t>
                </a:r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761999"/>
                <a:ext cx="8915400" cy="5987143"/>
              </a:xfrm>
              <a:blipFill rotWithShape="0">
                <a:blip r:embed="rId2"/>
                <a:stretch>
                  <a:fillRect l="-342" t="-71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265" y="1300480"/>
            <a:ext cx="3582670" cy="288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56318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GEOMETRÍA </a:t>
            </a:r>
            <a:r>
              <a:rPr lang="es-EC" dirty="0"/>
              <a:t>TRANSVERSAL CON SOBREDOBLADO</a:t>
            </a:r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843" y="1768217"/>
            <a:ext cx="5191850" cy="36962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2705099" y="5464433"/>
            <a:ext cx="8803225" cy="1177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no </a:t>
            </a:r>
            <a:r>
              <a:rPr lang="es-EC" dirty="0"/>
              <a:t>es necesaria la última etapa </a:t>
            </a:r>
            <a:endParaRPr lang="es-EC" dirty="0" smtClean="0"/>
          </a:p>
          <a:p>
            <a:r>
              <a:rPr lang="es-EC" dirty="0" smtClean="0"/>
              <a:t>se </a:t>
            </a:r>
            <a:r>
              <a:rPr lang="es-EC" dirty="0"/>
              <a:t>realiza en un torno </a:t>
            </a:r>
            <a:r>
              <a:rPr lang="es-EC" dirty="0" err="1" smtClean="0"/>
              <a:t>CNC</a:t>
            </a:r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819039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DISEÑO </a:t>
            </a:r>
            <a:r>
              <a:rPr lang="es-EC" dirty="0"/>
              <a:t>DE SECCIÓN TRANSVERSAL EN CADA PASO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3777622"/>
          </a:xfrm>
        </p:spPr>
        <p:txBody>
          <a:bodyPr/>
          <a:lstStyle/>
          <a:p>
            <a:r>
              <a:rPr lang="es-EC" dirty="0" smtClean="0"/>
              <a:t>paso </a:t>
            </a:r>
            <a:r>
              <a:rPr lang="es-EC" dirty="0"/>
              <a:t>anterior como el posterior. </a:t>
            </a:r>
            <a:endParaRPr lang="es-EC" dirty="0" smtClean="0"/>
          </a:p>
          <a:p>
            <a:r>
              <a:rPr lang="es-EC" dirty="0" smtClean="0"/>
              <a:t>cambios </a:t>
            </a:r>
            <a:r>
              <a:rPr lang="es-EC" dirty="0"/>
              <a:t>de pendiente </a:t>
            </a:r>
            <a:r>
              <a:rPr lang="es-EC" dirty="0" smtClean="0"/>
              <a:t>progresivos</a:t>
            </a:r>
            <a:r>
              <a:rPr lang="es-EC" dirty="0"/>
              <a:t>. </a:t>
            </a:r>
            <a:endParaRPr lang="es-EC" dirty="0" smtClean="0"/>
          </a:p>
          <a:p>
            <a:r>
              <a:rPr lang="es-EC" dirty="0" smtClean="0"/>
              <a:t>transiciones </a:t>
            </a:r>
            <a:r>
              <a:rPr lang="es-EC" dirty="0"/>
              <a:t>abruptas </a:t>
            </a:r>
            <a:r>
              <a:rPr lang="es-EC" dirty="0" smtClean="0"/>
              <a:t>acumulan </a:t>
            </a:r>
            <a:r>
              <a:rPr lang="es-EC" dirty="0"/>
              <a:t>esfuerzos residuales que deforman la chapa </a:t>
            </a:r>
            <a:endParaRPr lang="es-EC" dirty="0" smtClean="0"/>
          </a:p>
          <a:p>
            <a:pPr lvl="1"/>
            <a:r>
              <a:rPr lang="es-EC" dirty="0" smtClean="0"/>
              <a:t>distorsiones </a:t>
            </a:r>
            <a:r>
              <a:rPr lang="es-EC" dirty="0"/>
              <a:t>en el perfil </a:t>
            </a:r>
            <a:endParaRPr lang="es-EC" dirty="0" smtClean="0"/>
          </a:p>
          <a:p>
            <a:pPr lvl="1"/>
            <a:r>
              <a:rPr lang="es-EC" dirty="0" smtClean="0"/>
              <a:t>disminuyendo </a:t>
            </a:r>
            <a:r>
              <a:rPr lang="es-EC" dirty="0"/>
              <a:t>la vida de los rodillos. </a:t>
            </a:r>
          </a:p>
          <a:p>
            <a:r>
              <a:rPr lang="es-EC" dirty="0" smtClean="0"/>
              <a:t>transición </a:t>
            </a:r>
            <a:r>
              <a:rPr lang="es-EC" dirty="0"/>
              <a:t>suave entre cada estación se la llama un buen flujo de material</a:t>
            </a: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407" y="4444372"/>
            <a:ext cx="3613785" cy="247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297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Esfuerzo entre estaciones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905000"/>
                <a:ext cx="8915400" cy="4953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s-EC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s-EC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C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s-EC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C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  <m:d>
                              <m:dPr>
                                <m:ctrlPr>
                                  <a:rPr lang="es-EC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C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s-EC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s-EC" dirty="0" smtClean="0"/>
              </a:p>
              <a:p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Donde:</a:t>
                </a:r>
              </a:p>
              <a:p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s-EC" dirty="0"/>
                  <a:t> 		esfuerzo</a:t>
                </a:r>
              </a:p>
              <a:p>
                <a:r>
                  <a:rPr lang="es-EC" dirty="0"/>
                  <a:t>e 		distancia transversal </a:t>
                </a:r>
                <a:r>
                  <a:rPr lang="es-EC" dirty="0" smtClean="0"/>
                  <a:t>doblada</a:t>
                </a:r>
              </a:p>
              <a:p>
                <a:r>
                  <a:rPr lang="es-EC" dirty="0"/>
                  <a:t>E 		 módulo de elasticidad</a:t>
                </a:r>
              </a:p>
              <a:p>
                <a:r>
                  <a:rPr lang="es-EC" dirty="0"/>
                  <a:t>I 		longitud de doblado</a:t>
                </a:r>
              </a:p>
              <a:p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s-EC" dirty="0"/>
                  <a:t> 		 ángulo de </a:t>
                </a:r>
                <a:r>
                  <a:rPr lang="es-EC" dirty="0" smtClean="0"/>
                  <a:t>doblado</a:t>
                </a:r>
              </a:p>
              <a:p>
                <a:endParaRPr lang="es-EC" dirty="0"/>
              </a:p>
              <a:p>
                <a:r>
                  <a:rPr lang="es-EC" dirty="0" smtClean="0"/>
                  <a:t>esfuerzo mayor </a:t>
                </a:r>
                <a:r>
                  <a:rPr lang="es-EC" dirty="0"/>
                  <a:t>que la fluencia del material, S</a:t>
                </a:r>
                <a:r>
                  <a:rPr lang="es-EC" baseline="-25000" dirty="0"/>
                  <a:t>y </a:t>
                </a:r>
                <a:r>
                  <a:rPr lang="es-EC" dirty="0"/>
                  <a:t>se deberá cambiar el ángulo hasta conseguir un valor </a:t>
                </a:r>
                <a:r>
                  <a:rPr lang="es-EC" dirty="0" smtClean="0"/>
                  <a:t>adecuado</a:t>
                </a:r>
                <a:r>
                  <a:rPr lang="es-EC" dirty="0"/>
                  <a:t> </a:t>
                </a:r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905000"/>
                <a:ext cx="8915400" cy="4953000"/>
              </a:xfrm>
              <a:blipFill rotWithShape="0">
                <a:blip r:embed="rId2"/>
                <a:stretch>
                  <a:fillRect l="-61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2" y="2636523"/>
            <a:ext cx="3152775" cy="2543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45564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SECCIÓN TRANSVERSAL EN LA PRIMERA ESTACIÓN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2917371"/>
                <a:ext cx="8915400" cy="3777622"/>
              </a:xfrm>
            </p:spPr>
            <p:txBody>
              <a:bodyPr/>
              <a:lstStyle/>
              <a:p>
                <a:r>
                  <a:rPr lang="es-EC" dirty="0"/>
                  <a:t>De la </a:t>
                </a:r>
                <a:r>
                  <a:rPr lang="es-EC" dirty="0" smtClean="0"/>
                  <a:t>ecuación</a:t>
                </a:r>
              </a:p>
              <a:p>
                <a:endParaRPr lang="es-EC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r>
                  <a:rPr lang="es-EC" dirty="0"/>
                  <a:t>Se despeja</a:t>
                </a:r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d>
                                    <m:d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s-EC" dirty="0"/>
              </a:p>
              <a:p>
                <a:endParaRPr lang="es-EC" dirty="0"/>
              </a:p>
              <a:p>
                <a:pPr marL="0" indent="0">
                  <a:buNone/>
                </a:pPr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2917371"/>
                <a:ext cx="8915400" cy="3777622"/>
              </a:xfrm>
              <a:blipFill rotWithShape="0">
                <a:blip r:embed="rId2"/>
                <a:stretch>
                  <a:fillRect l="-479" t="-96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71" y="1905000"/>
            <a:ext cx="5727568" cy="133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60059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533400"/>
                <a:ext cx="8915400" cy="5905500"/>
              </a:xfrm>
            </p:spPr>
            <p:txBody>
              <a:bodyPr/>
              <a:lstStyle/>
              <a:p>
                <a:r>
                  <a:rPr lang="es-EC" dirty="0"/>
                  <a:t>e 	= 2.6 mm</a:t>
                </a:r>
              </a:p>
              <a:p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s-EC" dirty="0"/>
                  <a:t> 	= 90°</a:t>
                </a:r>
              </a:p>
              <a:p>
                <a:r>
                  <a:rPr lang="es-EC" dirty="0"/>
                  <a:t>E 	= 2.1 x 10</a:t>
                </a:r>
                <a:r>
                  <a:rPr lang="es-EC" baseline="30000" dirty="0"/>
                  <a:t>5</a:t>
                </a:r>
                <a:r>
                  <a:rPr lang="es-EC" dirty="0"/>
                  <a:t> ­ [N/mm</a:t>
                </a:r>
                <a:r>
                  <a:rPr lang="es-EC" baseline="30000" dirty="0"/>
                  <a:t>2</a:t>
                </a:r>
                <a:r>
                  <a:rPr lang="es-EC" dirty="0"/>
                  <a:t>]</a:t>
                </a:r>
              </a:p>
              <a:p>
                <a:r>
                  <a:rPr lang="es-EC" dirty="0"/>
                  <a:t>S</a:t>
                </a:r>
                <a:r>
                  <a:rPr lang="es-EC" baseline="-25000" dirty="0"/>
                  <a:t>y</a:t>
                </a:r>
                <a:r>
                  <a:rPr lang="es-EC" dirty="0"/>
                  <a:t> 	= 250 (MPa)</a:t>
                </a:r>
              </a:p>
              <a:p>
                <a:r>
                  <a:rPr lang="es-EC" dirty="0"/>
                  <a:t>S</a:t>
                </a:r>
                <a:r>
                  <a:rPr lang="es-EC" baseline="-25000" dirty="0"/>
                  <a:t>ut</a:t>
                </a:r>
                <a:r>
                  <a:rPr lang="es-EC" dirty="0"/>
                  <a:t>	= 400 (MPa</a:t>
                </a:r>
                <a:r>
                  <a:rPr lang="es-EC" dirty="0" smtClean="0"/>
                  <a:t>)</a:t>
                </a:r>
              </a:p>
              <a:p>
                <a:endParaRPr lang="es-EC" dirty="0"/>
              </a:p>
              <a:p>
                <a:r>
                  <a:rPr lang="es-EC" dirty="0"/>
                  <a:t>Sy = σ = 250 MPa para evitar la deformación en el rollo</a:t>
                </a:r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s-EC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C" i="1">
                                    <a:latin typeface="Cambria Math" panose="02040503050406030204" pitchFamily="18" charset="0"/>
                                  </a:rPr>
                                  <m:t>2.6</m:t>
                                </m:r>
                              </m:e>
                              <m:sup>
                                <m:r>
                                  <a:rPr lang="es-EC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×2.1×</m:t>
                            </m:r>
                            <m:sSup>
                              <m:sSupPr>
                                <m:ctrlPr>
                                  <a:rPr lang="es-EC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C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s-EC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d>
                              <m:dPr>
                                <m:ctrlPr>
                                  <a:rPr lang="es-EC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C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s-EC" i="1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d>
                                  <m:dPr>
                                    <m:ctrlPr>
                                      <a:rPr lang="es-EC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C" i="1">
                                        <a:latin typeface="Cambria Math" panose="02040503050406030204" pitchFamily="18" charset="0"/>
                                      </a:rPr>
                                      <m:t>90</m:t>
                                    </m:r>
                                  </m:e>
                                </m:d>
                              </m:e>
                            </m:d>
                          </m:num>
                          <m:den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250</m:t>
                            </m:r>
                          </m:den>
                        </m:f>
                      </m:e>
                    </m:rad>
                  </m:oMath>
                </a14:m>
                <a:r>
                  <a:rPr lang="es-EC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=75.35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s-EC" dirty="0"/>
                  <a:t> </a:t>
                </a:r>
                <a:endParaRPr lang="es-EC" dirty="0" smtClean="0"/>
              </a:p>
              <a:p>
                <a:endParaRPr lang="es-EC" dirty="0"/>
              </a:p>
              <a:p>
                <a:r>
                  <a:rPr lang="es-EC" dirty="0"/>
                  <a:t>mínima distancia entre </a:t>
                </a:r>
                <a:r>
                  <a:rPr lang="es-EC" dirty="0" smtClean="0"/>
                  <a:t>la bobina y la </a:t>
                </a:r>
                <a:r>
                  <a:rPr lang="es-EC" dirty="0"/>
                  <a:t>primera estación de conformado debe ser de 75.35 mm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533400"/>
                <a:ext cx="8915400" cy="5905500"/>
              </a:xfrm>
              <a:blipFill rotWithShape="0">
                <a:blip r:embed="rId2"/>
                <a:stretch>
                  <a:fillRect l="-479" t="-62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898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SECCIÓN TRANSVERSAL EN LA SEGUNDA ESTACIÓN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724400"/>
          </a:xfrm>
        </p:spPr>
        <p:txBody>
          <a:bodyPr/>
          <a:lstStyle/>
          <a:p>
            <a:pPr lvl="0"/>
            <a:r>
              <a:rPr lang="es-EC" dirty="0"/>
              <a:t>Primer Doblez de la segunda estación</a:t>
            </a:r>
          </a:p>
          <a:p>
            <a:endParaRPr lang="es-EC" dirty="0"/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258" y="3400174"/>
            <a:ext cx="4749894" cy="1839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770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518615"/>
            <a:ext cx="8915400" cy="5392607"/>
          </a:xfrm>
        </p:spPr>
        <p:txBody>
          <a:bodyPr/>
          <a:lstStyle/>
          <a:p>
            <a:r>
              <a:rPr lang="es-EC" dirty="0" smtClean="0"/>
              <a:t>POTENCIALES COMPETIDORES</a:t>
            </a:r>
          </a:p>
          <a:p>
            <a:endParaRPr lang="es-EC" dirty="0"/>
          </a:p>
          <a:p>
            <a:pPr lvl="1"/>
            <a:r>
              <a:rPr lang="es-EC" dirty="0" smtClean="0"/>
              <a:t>Riel importada de Chile, China y Colombia</a:t>
            </a:r>
          </a:p>
          <a:p>
            <a:pPr lvl="1"/>
            <a:r>
              <a:rPr lang="es-EC" dirty="0" smtClean="0"/>
              <a:t>Riel producida en el ecuador de manera artesanal</a:t>
            </a:r>
          </a:p>
          <a:p>
            <a:pPr lvl="1"/>
            <a:endParaRPr lang="es-EC" dirty="0"/>
          </a:p>
          <a:p>
            <a:pPr lvl="1"/>
            <a:endParaRPr lang="es-EC" dirty="0"/>
          </a:p>
        </p:txBody>
      </p:sp>
      <p:pic>
        <p:nvPicPr>
          <p:cNvPr id="4" name="Marcador de contenido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836" y="2237306"/>
            <a:ext cx="4074102" cy="2598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495" y="3738560"/>
            <a:ext cx="4575778" cy="25983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862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09384" y="635000"/>
                <a:ext cx="8915400" cy="6223000"/>
              </a:xfrm>
            </p:spPr>
            <p:txBody>
              <a:bodyPr>
                <a:normAutofit/>
              </a:bodyPr>
              <a:lstStyle/>
              <a:p>
                <a:r>
                  <a:rPr lang="es-EC" dirty="0"/>
                  <a:t>e 	= 11.4 mm</a:t>
                </a:r>
              </a:p>
              <a:p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s-EC" dirty="0"/>
                  <a:t> 	= 30°</a:t>
                </a:r>
              </a:p>
              <a:p>
                <a:r>
                  <a:rPr lang="es-EC" dirty="0"/>
                  <a:t>l 	= </a:t>
                </a:r>
                <a:r>
                  <a:rPr lang="es-EC" dirty="0" err="1"/>
                  <a:t>125mm</a:t>
                </a:r>
                <a:r>
                  <a:rPr lang="es-EC" dirty="0"/>
                  <a:t> 	distancia entre rodillos</a:t>
                </a:r>
              </a:p>
              <a:p>
                <a:r>
                  <a:rPr lang="es-EC" dirty="0"/>
                  <a:t>E 	= 2.1 x 10</a:t>
                </a:r>
                <a:r>
                  <a:rPr lang="es-EC" baseline="30000" dirty="0"/>
                  <a:t>5</a:t>
                </a:r>
                <a:r>
                  <a:rPr lang="es-EC" dirty="0"/>
                  <a:t> ­ [N/mm</a:t>
                </a:r>
                <a:r>
                  <a:rPr lang="es-EC" baseline="30000" dirty="0"/>
                  <a:t>2</a:t>
                </a:r>
                <a:r>
                  <a:rPr lang="es-EC" dirty="0"/>
                  <a:t>]</a:t>
                </a:r>
              </a:p>
              <a:p>
                <a:r>
                  <a:rPr lang="es-EC" dirty="0"/>
                  <a:t>Sy	= 250 (MPa)</a:t>
                </a:r>
              </a:p>
              <a:p>
                <a:r>
                  <a:rPr lang="es-EC" dirty="0"/>
                  <a:t>S</a:t>
                </a:r>
                <a:r>
                  <a:rPr lang="es-EC" baseline="-25000" dirty="0"/>
                  <a:t>ut</a:t>
                </a:r>
                <a:r>
                  <a:rPr lang="es-EC" dirty="0"/>
                  <a:t>	= 400 (MPa)</a:t>
                </a:r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2−1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11.4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C" i="1">
                            <a:latin typeface="Cambria Math" panose="02040503050406030204" pitchFamily="18" charset="0"/>
                          </a:rPr>
                          <m:t>×2.1×</m:t>
                        </m:r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s-EC" i="1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  <m:d>
                              <m:dPr>
                                <m:ctrlPr>
                                  <a:rPr lang="es-EC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C" i="1">
                                    <a:latin typeface="Cambria Math" panose="02040503050406030204" pitchFamily="18" charset="0"/>
                                  </a:rPr>
                                  <m:t>30°</m:t>
                                </m:r>
                              </m:e>
                            </m:d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125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2−1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=234.01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2−1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&lt;250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r>
                  <a:rPr lang="es-EC" dirty="0"/>
                  <a:t> </a:t>
                </a:r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9384" y="635000"/>
                <a:ext cx="8915400" cy="6223000"/>
              </a:xfrm>
              <a:blipFill rotWithShape="0">
                <a:blip r:embed="rId2"/>
                <a:stretch>
                  <a:fillRect l="-479" t="-49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46676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1028700"/>
            <a:ext cx="8915400" cy="4882522"/>
          </a:xfrm>
        </p:spPr>
        <p:txBody>
          <a:bodyPr/>
          <a:lstStyle/>
          <a:p>
            <a:pPr lvl="0"/>
            <a:r>
              <a:rPr lang="es-EC" dirty="0"/>
              <a:t>Segundo Doblez de la segunda estación</a:t>
            </a:r>
          </a:p>
          <a:p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2631761"/>
            <a:ext cx="5280660" cy="167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62909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609600"/>
                <a:ext cx="8915400" cy="5301622"/>
              </a:xfrm>
            </p:spPr>
            <p:txBody>
              <a:bodyPr/>
              <a:lstStyle/>
              <a:p>
                <a:r>
                  <a:rPr lang="es-EC" dirty="0"/>
                  <a:t>e 	= 8.26 mm</a:t>
                </a:r>
              </a:p>
              <a:p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s-EC" dirty="0"/>
                  <a:t> 	= 39°</a:t>
                </a:r>
              </a:p>
              <a:p>
                <a:r>
                  <a:rPr lang="es-EC" dirty="0"/>
                  <a:t>l 	= </a:t>
                </a:r>
                <a:r>
                  <a:rPr lang="es-EC" dirty="0" err="1"/>
                  <a:t>125mm</a:t>
                </a:r>
                <a:r>
                  <a:rPr lang="es-EC" dirty="0"/>
                  <a:t> 	distancia entre rodillos</a:t>
                </a:r>
              </a:p>
              <a:p>
                <a:r>
                  <a:rPr lang="es-EC" dirty="0"/>
                  <a:t>E 	= 2.1 x 10</a:t>
                </a:r>
                <a:r>
                  <a:rPr lang="es-EC" baseline="30000" dirty="0"/>
                  <a:t>5</a:t>
                </a:r>
                <a:r>
                  <a:rPr lang="es-EC" dirty="0"/>
                  <a:t> ­ [N/mm</a:t>
                </a:r>
                <a:r>
                  <a:rPr lang="es-EC" baseline="30000" dirty="0"/>
                  <a:t>2</a:t>
                </a:r>
                <a:r>
                  <a:rPr lang="es-EC" dirty="0"/>
                  <a:t>]</a:t>
                </a:r>
              </a:p>
              <a:p>
                <a:r>
                  <a:rPr lang="es-EC" dirty="0"/>
                  <a:t>Sy	= 250 (MPa)</a:t>
                </a:r>
              </a:p>
              <a:p>
                <a:r>
                  <a:rPr lang="es-EC" dirty="0"/>
                  <a:t>S</a:t>
                </a:r>
                <a:r>
                  <a:rPr lang="es-EC" baseline="-25000" dirty="0"/>
                  <a:t>ut</a:t>
                </a:r>
                <a:r>
                  <a:rPr lang="es-EC" dirty="0"/>
                  <a:t>	= 400 (MPa)</a:t>
                </a:r>
              </a:p>
              <a:p>
                <a:endParaRPr lang="es-EC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2−2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8.26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C" i="1">
                            <a:latin typeface="Cambria Math" panose="02040503050406030204" pitchFamily="18" charset="0"/>
                          </a:rPr>
                          <m:t>×2.1×</m:t>
                        </m:r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s-EC" i="1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  <m:d>
                              <m:dPr>
                                <m:ctrlPr>
                                  <a:rPr lang="es-EC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C" i="1">
                                    <a:latin typeface="Cambria Math" panose="02040503050406030204" pitchFamily="18" charset="0"/>
                                  </a:rPr>
                                  <m:t>39°</m:t>
                                </m:r>
                              </m:e>
                            </m:d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125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2−2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=204.35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2−2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&lt;250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:endParaRPr lang="es-EC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2−1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2−2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es-EC" dirty="0"/>
                  <a:t> NO existirá deformación entre la primera y segunda estación de conformado y Tanto e como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s-EC" dirty="0"/>
                  <a:t> son adecuados.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609600"/>
                <a:ext cx="8915400" cy="5301622"/>
              </a:xfrm>
              <a:blipFill rotWithShape="0">
                <a:blip r:embed="rId2"/>
                <a:stretch>
                  <a:fillRect l="-479" t="-575" r="-274" b="-137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9247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SECCIÓN TRANSVERSAL EN LA TERCERA ESTACIÓN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C" dirty="0"/>
              <a:t>Primer Doblez de la tercera estación</a:t>
            </a:r>
          </a:p>
          <a:p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711" y="3094354"/>
            <a:ext cx="5294342" cy="2265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93710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990600"/>
                <a:ext cx="8915400" cy="4920622"/>
              </a:xfrm>
            </p:spPr>
            <p:txBody>
              <a:bodyPr/>
              <a:lstStyle/>
              <a:p>
                <a:r>
                  <a:rPr lang="es-EC" dirty="0" smtClean="0"/>
                  <a:t>e </a:t>
                </a:r>
                <a:r>
                  <a:rPr lang="es-EC" dirty="0"/>
                  <a:t>	= 11.4 mm</a:t>
                </a:r>
              </a:p>
              <a:p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s-EC" dirty="0"/>
                  <a:t> 	= 30°</a:t>
                </a:r>
              </a:p>
              <a:p>
                <a:r>
                  <a:rPr lang="es-EC" dirty="0"/>
                  <a:t>l 	= </a:t>
                </a:r>
                <a:r>
                  <a:rPr lang="es-EC" dirty="0" err="1"/>
                  <a:t>125mm</a:t>
                </a:r>
                <a:r>
                  <a:rPr lang="es-EC" dirty="0"/>
                  <a:t> 	distancia entre rodillos</a:t>
                </a:r>
              </a:p>
              <a:p>
                <a:r>
                  <a:rPr lang="es-EC" dirty="0"/>
                  <a:t>E	 = 2.1 x 10</a:t>
                </a:r>
                <a:r>
                  <a:rPr lang="es-EC" baseline="30000" dirty="0"/>
                  <a:t>5</a:t>
                </a:r>
                <a:r>
                  <a:rPr lang="es-EC" dirty="0"/>
                  <a:t> ­ [N/mm</a:t>
                </a:r>
                <a:r>
                  <a:rPr lang="es-EC" baseline="30000" dirty="0"/>
                  <a:t>2</a:t>
                </a:r>
                <a:r>
                  <a:rPr lang="es-EC" dirty="0"/>
                  <a:t>]</a:t>
                </a:r>
              </a:p>
              <a:p>
                <a:r>
                  <a:rPr lang="es-EC" dirty="0"/>
                  <a:t>Sy	= 250 (MPa)</a:t>
                </a:r>
              </a:p>
              <a:p>
                <a:r>
                  <a:rPr lang="es-EC" dirty="0"/>
                  <a:t>S</a:t>
                </a:r>
                <a:r>
                  <a:rPr lang="es-EC" baseline="-25000" dirty="0"/>
                  <a:t>ut</a:t>
                </a:r>
                <a:r>
                  <a:rPr lang="es-EC" dirty="0"/>
                  <a:t>	= 400 (MPa)</a:t>
                </a:r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3−1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11.4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C" i="1">
                            <a:latin typeface="Cambria Math" panose="02040503050406030204" pitchFamily="18" charset="0"/>
                          </a:rPr>
                          <m:t>×2.1×</m:t>
                        </m:r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s-EC" i="1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  <m:d>
                              <m:dPr>
                                <m:ctrlPr>
                                  <a:rPr lang="es-EC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C" i="1">
                                    <a:latin typeface="Cambria Math" panose="02040503050406030204" pitchFamily="18" charset="0"/>
                                  </a:rPr>
                                  <m:t>30°</m:t>
                                </m:r>
                              </m:e>
                            </m:d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125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3−1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=234.00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3−1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&lt;250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r>
                  <a:rPr lang="es-EC" dirty="0"/>
                  <a:t> </a:t>
                </a:r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990600"/>
                <a:ext cx="8915400" cy="4920622"/>
              </a:xfrm>
              <a:blipFill rotWithShape="0">
                <a:blip r:embed="rId2"/>
                <a:stretch>
                  <a:fillRect l="-479" t="-74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85257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1549400"/>
            <a:ext cx="8915400" cy="4361822"/>
          </a:xfrm>
        </p:spPr>
        <p:txBody>
          <a:bodyPr/>
          <a:lstStyle/>
          <a:p>
            <a:pPr lvl="0"/>
            <a:r>
              <a:rPr lang="es-EC" dirty="0"/>
              <a:t>Segundo doblez de la tercera estación</a:t>
            </a:r>
          </a:p>
          <a:p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934" y="2794000"/>
            <a:ext cx="5331955" cy="2089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92144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876300"/>
                <a:ext cx="8915400" cy="503492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s-EC" dirty="0"/>
                  <a:t>e	 = 6.49 mm</a:t>
                </a:r>
              </a:p>
              <a:p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s-EC" dirty="0"/>
                  <a:t> 	= 10°</a:t>
                </a:r>
              </a:p>
              <a:p>
                <a:r>
                  <a:rPr lang="es-EC" dirty="0"/>
                  <a:t>l 	= </a:t>
                </a:r>
                <a:r>
                  <a:rPr lang="es-EC" dirty="0" err="1"/>
                  <a:t>125mm</a:t>
                </a:r>
                <a:r>
                  <a:rPr lang="es-EC" dirty="0"/>
                  <a:t> 	distancia entre rodillos</a:t>
                </a:r>
              </a:p>
              <a:p>
                <a:r>
                  <a:rPr lang="es-EC" dirty="0"/>
                  <a:t>E 	= 2.1 x 10</a:t>
                </a:r>
                <a:r>
                  <a:rPr lang="es-EC" baseline="30000" dirty="0"/>
                  <a:t>5</a:t>
                </a:r>
                <a:r>
                  <a:rPr lang="es-EC" dirty="0"/>
                  <a:t> ­ [N/mm</a:t>
                </a:r>
                <a:r>
                  <a:rPr lang="es-EC" baseline="30000" dirty="0"/>
                  <a:t>2</a:t>
                </a:r>
                <a:r>
                  <a:rPr lang="es-EC" dirty="0"/>
                  <a:t>]</a:t>
                </a:r>
              </a:p>
              <a:p>
                <a:r>
                  <a:rPr lang="es-EC" dirty="0"/>
                  <a:t>Sy	= 250 (MPa)</a:t>
                </a:r>
              </a:p>
              <a:p>
                <a:r>
                  <a:rPr lang="es-EC" dirty="0"/>
                  <a:t>S</a:t>
                </a:r>
                <a:r>
                  <a:rPr lang="es-EC" baseline="-25000" dirty="0"/>
                  <a:t>ut</a:t>
                </a:r>
                <a:r>
                  <a:rPr lang="es-EC" dirty="0"/>
                  <a:t>	= 400 (MPa)</a:t>
                </a:r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3−2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6.49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C" i="1">
                            <a:latin typeface="Cambria Math" panose="02040503050406030204" pitchFamily="18" charset="0"/>
                          </a:rPr>
                          <m:t>×2.1×</m:t>
                        </m:r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s-EC" i="1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  <m:d>
                              <m:dPr>
                                <m:ctrlPr>
                                  <a:rPr lang="es-EC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C" i="1">
                                    <a:latin typeface="Cambria Math" panose="02040503050406030204" pitchFamily="18" charset="0"/>
                                  </a:rPr>
                                  <m:t>10°</m:t>
                                </m:r>
                              </m:e>
                            </m:d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125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3−2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=8.6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3−2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&lt;250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:endParaRPr lang="es-EC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3−1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3−2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es-EC" dirty="0"/>
                  <a:t> NO existirá deformación entre la segunda y tercera estación de conformado y tanto e como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s-EC" dirty="0"/>
                  <a:t> son adecuados.</a:t>
                </a:r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876300"/>
                <a:ext cx="8915400" cy="5034922"/>
              </a:xfrm>
              <a:blipFill rotWithShape="0">
                <a:blip r:embed="rId2"/>
                <a:stretch>
                  <a:fillRect l="-479" t="-1332" r="-958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4802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SECCIÓN TRANSVERSAL EN LA CUARTA ESTACIÓN</a:t>
            </a: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794" y="2647632"/>
            <a:ext cx="4472305" cy="21305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2781253" y="2091650"/>
            <a:ext cx="4195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dirty="0"/>
              <a:t>Primer Doblez de la cuarta estación</a:t>
            </a:r>
          </a:p>
        </p:txBody>
      </p:sp>
    </p:spTree>
    <p:extLst>
      <p:ext uri="{BB962C8B-B14F-4D97-AF65-F5344CB8AC3E}">
        <p14:creationId xmlns:p14="http://schemas.microsoft.com/office/powerpoint/2010/main" val="8723960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673100"/>
                <a:ext cx="8915400" cy="6184900"/>
              </a:xfrm>
            </p:spPr>
            <p:txBody>
              <a:bodyPr/>
              <a:lstStyle/>
              <a:p>
                <a:r>
                  <a:rPr lang="es-EC" dirty="0"/>
                  <a:t>e 	= 11.4 mm</a:t>
                </a:r>
              </a:p>
              <a:p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s-EC" dirty="0"/>
                  <a:t> 	= 15°</a:t>
                </a:r>
              </a:p>
              <a:p>
                <a:r>
                  <a:rPr lang="es-EC" dirty="0"/>
                  <a:t>l 	= </a:t>
                </a:r>
                <a:r>
                  <a:rPr lang="es-EC" dirty="0" err="1"/>
                  <a:t>125mm</a:t>
                </a:r>
                <a:r>
                  <a:rPr lang="es-EC" dirty="0"/>
                  <a:t> 	distancia entre rodillos</a:t>
                </a:r>
              </a:p>
              <a:p>
                <a:r>
                  <a:rPr lang="es-EC" dirty="0"/>
                  <a:t>E 	= 2.1 x 10</a:t>
                </a:r>
                <a:r>
                  <a:rPr lang="es-EC" baseline="30000" dirty="0"/>
                  <a:t>5</a:t>
                </a:r>
                <a:r>
                  <a:rPr lang="es-EC" dirty="0"/>
                  <a:t> ­ [N/mm</a:t>
                </a:r>
                <a:r>
                  <a:rPr lang="es-EC" baseline="30000" dirty="0"/>
                  <a:t>2</a:t>
                </a:r>
                <a:r>
                  <a:rPr lang="es-EC" dirty="0"/>
                  <a:t>]</a:t>
                </a:r>
              </a:p>
              <a:p>
                <a:r>
                  <a:rPr lang="es-EC" dirty="0"/>
                  <a:t>Sy	= 250 (MPa)</a:t>
                </a:r>
              </a:p>
              <a:p>
                <a:r>
                  <a:rPr lang="es-EC" dirty="0"/>
                  <a:t>S</a:t>
                </a:r>
                <a:r>
                  <a:rPr lang="es-EC" baseline="-25000" dirty="0"/>
                  <a:t>ut</a:t>
                </a:r>
                <a:r>
                  <a:rPr lang="es-EC" dirty="0"/>
                  <a:t>	= 400 (MPa)</a:t>
                </a:r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4−1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11.4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C" i="1">
                            <a:latin typeface="Cambria Math" panose="02040503050406030204" pitchFamily="18" charset="0"/>
                          </a:rPr>
                          <m:t>×2.1×</m:t>
                        </m:r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s-EC" i="1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  <m:d>
                              <m:dPr>
                                <m:ctrlPr>
                                  <a:rPr lang="es-EC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C" i="1">
                                    <a:latin typeface="Cambria Math" panose="02040503050406030204" pitchFamily="18" charset="0"/>
                                  </a:rPr>
                                  <m:t>15°</m:t>
                                </m:r>
                              </m:e>
                            </m:d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125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4−1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=59.51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4−1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&lt;250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r>
                  <a:rPr lang="es-EC" dirty="0"/>
                  <a:t> 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673100"/>
                <a:ext cx="8915400" cy="6184900"/>
              </a:xfrm>
              <a:blipFill rotWithShape="0">
                <a:blip r:embed="rId2"/>
                <a:stretch>
                  <a:fillRect l="-479" t="-49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03522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69897" y="1348015"/>
            <a:ext cx="8915400" cy="5288922"/>
          </a:xfrm>
        </p:spPr>
        <p:txBody>
          <a:bodyPr/>
          <a:lstStyle/>
          <a:p>
            <a:pPr lvl="0"/>
            <a:r>
              <a:rPr lang="es-EC" dirty="0"/>
              <a:t>Segundo doblez de la cuarta estación</a:t>
            </a:r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457" y="2302327"/>
            <a:ext cx="4386943" cy="2385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7754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PLAN</a:t>
            </a:r>
            <a:r>
              <a:rPr lang="es-EC" b="1" dirty="0"/>
              <a:t> </a:t>
            </a:r>
            <a:r>
              <a:rPr lang="es-EC" dirty="0"/>
              <a:t>DE</a:t>
            </a:r>
            <a:r>
              <a:rPr lang="es-EC" b="1" dirty="0"/>
              <a:t> </a:t>
            </a:r>
            <a:r>
              <a:rPr lang="es-EC" dirty="0"/>
              <a:t>PRODUCCIÓN</a:t>
            </a:r>
            <a:r>
              <a:rPr lang="es-EC" b="1" dirty="0"/>
              <a:t>  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763938"/>
              </p:ext>
            </p:extLst>
          </p:nvPr>
        </p:nvGraphicFramePr>
        <p:xfrm>
          <a:off x="3725839" y="2047164"/>
          <a:ext cx="5370291" cy="29107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268"/>
                <a:gridCol w="3923023"/>
              </a:tblGrid>
              <a:tr h="583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800" dirty="0">
                          <a:effectLst/>
                        </a:rPr>
                        <a:t>CLASE</a:t>
                      </a:r>
                      <a:endParaRPr lang="es-EC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2800" dirty="0">
                          <a:effectLst/>
                        </a:rPr>
                        <a:t>CANTIDAD SOLICITADA</a:t>
                      </a:r>
                      <a:endParaRPr lang="es-EC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3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800" dirty="0">
                          <a:effectLst/>
                        </a:rPr>
                        <a:t>0.60 m</a:t>
                      </a:r>
                      <a:endParaRPr lang="es-EC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2800">
                          <a:effectLst/>
                        </a:rPr>
                        <a:t>5000</a:t>
                      </a:r>
                      <a:endParaRPr lang="es-EC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3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1.20 m</a:t>
                      </a:r>
                      <a:endParaRPr lang="es-EC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2800" dirty="0">
                          <a:effectLst/>
                        </a:rPr>
                        <a:t>1000</a:t>
                      </a:r>
                      <a:endParaRPr lang="es-EC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89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800">
                          <a:effectLst/>
                        </a:rPr>
                        <a:t>3.00 m</a:t>
                      </a:r>
                      <a:endParaRPr lang="es-EC" sz="2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2800" dirty="0">
                          <a:effectLst/>
                        </a:rPr>
                        <a:t>4100</a:t>
                      </a:r>
                      <a:endParaRPr lang="es-EC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27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143000"/>
                <a:ext cx="8915400" cy="4768222"/>
              </a:xfrm>
            </p:spPr>
            <p:txBody>
              <a:bodyPr/>
              <a:lstStyle/>
              <a:p>
                <a:r>
                  <a:rPr lang="es-EC" dirty="0"/>
                  <a:t>e 	= </a:t>
                </a:r>
                <a:r>
                  <a:rPr lang="es-EC" dirty="0" err="1"/>
                  <a:t>9.35mm</a:t>
                </a:r>
                <a:endParaRPr lang="es-EC" dirty="0"/>
              </a:p>
              <a:p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s-EC" dirty="0"/>
                  <a:t> 	= 20°</a:t>
                </a:r>
              </a:p>
              <a:p>
                <a:r>
                  <a:rPr lang="es-EC" dirty="0"/>
                  <a:t>l 	= </a:t>
                </a:r>
                <a:r>
                  <a:rPr lang="es-EC" dirty="0" err="1"/>
                  <a:t>125mm</a:t>
                </a:r>
                <a:r>
                  <a:rPr lang="es-EC" dirty="0"/>
                  <a:t> 	distancia entre rodillos</a:t>
                </a:r>
              </a:p>
              <a:p>
                <a:r>
                  <a:rPr lang="es-EC" dirty="0"/>
                  <a:t>E 	= 2.1 x 10</a:t>
                </a:r>
                <a:r>
                  <a:rPr lang="es-EC" baseline="30000" dirty="0"/>
                  <a:t>5</a:t>
                </a:r>
                <a:r>
                  <a:rPr lang="es-EC" dirty="0"/>
                  <a:t> ­ [N/mm</a:t>
                </a:r>
                <a:r>
                  <a:rPr lang="es-EC" baseline="30000" dirty="0"/>
                  <a:t>2</a:t>
                </a:r>
                <a:r>
                  <a:rPr lang="es-EC" dirty="0"/>
                  <a:t>]</a:t>
                </a:r>
              </a:p>
              <a:p>
                <a:r>
                  <a:rPr lang="es-EC" dirty="0"/>
                  <a:t>Sy	= 250 (MPa)</a:t>
                </a:r>
              </a:p>
              <a:p>
                <a:r>
                  <a:rPr lang="es-EC" dirty="0"/>
                  <a:t>S</a:t>
                </a:r>
                <a:r>
                  <a:rPr lang="es-EC" baseline="-25000" dirty="0"/>
                  <a:t>ut</a:t>
                </a:r>
                <a:r>
                  <a:rPr lang="es-EC" dirty="0"/>
                  <a:t>	= 400 (MPa)</a:t>
                </a:r>
              </a:p>
              <a:p>
                <a:endParaRPr lang="es-EC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4−2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9.35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C" i="1">
                            <a:latin typeface="Cambria Math" panose="02040503050406030204" pitchFamily="18" charset="0"/>
                          </a:rPr>
                          <m:t>×2.1×</m:t>
                        </m:r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s-EC" i="1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  <m:d>
                              <m:dPr>
                                <m:ctrlPr>
                                  <a:rPr lang="es-EC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C" i="1">
                                    <a:latin typeface="Cambria Math" panose="02040503050406030204" pitchFamily="18" charset="0"/>
                                  </a:rPr>
                                  <m:t>20°</m:t>
                                </m:r>
                              </m:e>
                            </m:d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125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4−2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=70.85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4−2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&lt;250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r>
                  <a:rPr lang="es-EC" dirty="0"/>
                  <a:t>   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143000"/>
                <a:ext cx="8915400" cy="4768222"/>
              </a:xfrm>
              <a:blipFill rotWithShape="0">
                <a:blip r:embed="rId2"/>
                <a:stretch>
                  <a:fillRect l="-479" t="-76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1844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84412" y="1124857"/>
            <a:ext cx="8915400" cy="5250822"/>
          </a:xfrm>
        </p:spPr>
        <p:txBody>
          <a:bodyPr/>
          <a:lstStyle/>
          <a:p>
            <a:pPr lvl="0"/>
            <a:r>
              <a:rPr lang="es-EC" dirty="0"/>
              <a:t>Tercer doblez de la cuarta estación</a:t>
            </a:r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820" y="1735616"/>
            <a:ext cx="5021580" cy="3100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50045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533400"/>
                <a:ext cx="8915400" cy="5377822"/>
              </a:xfrm>
            </p:spPr>
            <p:txBody>
              <a:bodyPr/>
              <a:lstStyle/>
              <a:p>
                <a:r>
                  <a:rPr lang="es-EC" dirty="0"/>
                  <a:t>e	= 9.78 mm</a:t>
                </a:r>
              </a:p>
              <a:p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s-EC" dirty="0"/>
                  <a:t> 	= 35°</a:t>
                </a:r>
              </a:p>
              <a:p>
                <a:r>
                  <a:rPr lang="es-EC" dirty="0"/>
                  <a:t>L	= </a:t>
                </a:r>
                <a:r>
                  <a:rPr lang="es-EC" dirty="0" err="1"/>
                  <a:t>125mm</a:t>
                </a:r>
                <a:r>
                  <a:rPr lang="es-EC" dirty="0"/>
                  <a:t> 	distancia entre rodillos</a:t>
                </a:r>
              </a:p>
              <a:p>
                <a:r>
                  <a:rPr lang="es-EC" dirty="0"/>
                  <a:t>E 	= 2.1 x 10</a:t>
                </a:r>
                <a:r>
                  <a:rPr lang="es-EC" baseline="30000" dirty="0"/>
                  <a:t>5</a:t>
                </a:r>
                <a:r>
                  <a:rPr lang="es-EC" dirty="0"/>
                  <a:t> ­ [N/mm</a:t>
                </a:r>
                <a:r>
                  <a:rPr lang="es-EC" baseline="30000" dirty="0"/>
                  <a:t>2</a:t>
                </a:r>
                <a:r>
                  <a:rPr lang="es-EC" dirty="0"/>
                  <a:t>]</a:t>
                </a:r>
              </a:p>
              <a:p>
                <a:r>
                  <a:rPr lang="es-EC" dirty="0"/>
                  <a:t>Sy	= 250 (MPa)</a:t>
                </a:r>
              </a:p>
              <a:p>
                <a:r>
                  <a:rPr lang="es-EC" dirty="0"/>
                  <a:t>S</a:t>
                </a:r>
                <a:r>
                  <a:rPr lang="es-EC" baseline="-25000" dirty="0"/>
                  <a:t>ut</a:t>
                </a:r>
                <a:r>
                  <a:rPr lang="es-EC" dirty="0"/>
                  <a:t>	= 400 (MPa)</a:t>
                </a:r>
              </a:p>
              <a:p>
                <a:endParaRPr lang="es-EC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4−3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9.78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C" i="1">
                            <a:latin typeface="Cambria Math" panose="02040503050406030204" pitchFamily="18" charset="0"/>
                          </a:rPr>
                          <m:t>×2.1×</m:t>
                        </m:r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s-EC" i="1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  <m:d>
                              <m:dPr>
                                <m:ctrlPr>
                                  <a:rPr lang="es-EC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C" i="1">
                                    <a:latin typeface="Cambria Math" panose="02040503050406030204" pitchFamily="18" charset="0"/>
                                  </a:rPr>
                                  <m:t>35°</m:t>
                                </m:r>
                              </m:e>
                            </m:d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125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4−3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=232.48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C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EC">
                        <a:latin typeface="Cambria Math" panose="02040503050406030204" pitchFamily="18" charset="0"/>
                      </a:rPr>
                      <m:t>&lt;250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r>
                  <a:rPr lang="es-EC" dirty="0"/>
                  <a:t> </a:t>
                </a:r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533400"/>
                <a:ext cx="8915400" cy="5377822"/>
              </a:xfrm>
              <a:blipFill rotWithShape="0">
                <a:blip r:embed="rId2"/>
                <a:stretch>
                  <a:fillRect l="-479" t="-68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8400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60183" y="1271815"/>
            <a:ext cx="8915400" cy="5365122"/>
          </a:xfrm>
        </p:spPr>
        <p:txBody>
          <a:bodyPr/>
          <a:lstStyle/>
          <a:p>
            <a:pPr lvl="0"/>
            <a:r>
              <a:rPr lang="es-EC" dirty="0"/>
              <a:t>Cuarto Doblez de la cuarta estación</a:t>
            </a:r>
          </a:p>
          <a:p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177" y="2112331"/>
            <a:ext cx="5109926" cy="2232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02807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787400"/>
                <a:ext cx="8915400" cy="5123822"/>
              </a:xfrm>
            </p:spPr>
            <p:txBody>
              <a:bodyPr/>
              <a:lstStyle/>
              <a:p>
                <a:r>
                  <a:rPr lang="es-EC" dirty="0"/>
                  <a:t>e 	= 2.8 mm</a:t>
                </a:r>
              </a:p>
              <a:p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s-EC" dirty="0"/>
                  <a:t> 	= 90°</a:t>
                </a:r>
              </a:p>
              <a:p>
                <a:r>
                  <a:rPr lang="es-EC" dirty="0"/>
                  <a:t>l 	= </a:t>
                </a:r>
                <a:r>
                  <a:rPr lang="es-EC" dirty="0" err="1"/>
                  <a:t>125mm</a:t>
                </a:r>
                <a:r>
                  <a:rPr lang="es-EC" dirty="0"/>
                  <a:t> 	distancia entre rodillos</a:t>
                </a:r>
              </a:p>
              <a:p>
                <a:r>
                  <a:rPr lang="es-EC" dirty="0"/>
                  <a:t>E 	= 2.1 x 10</a:t>
                </a:r>
                <a:r>
                  <a:rPr lang="es-EC" baseline="30000" dirty="0"/>
                  <a:t>5</a:t>
                </a:r>
                <a:r>
                  <a:rPr lang="es-EC" dirty="0"/>
                  <a:t> ­ [N/mm</a:t>
                </a:r>
                <a:r>
                  <a:rPr lang="es-EC" baseline="30000" dirty="0"/>
                  <a:t>2</a:t>
                </a:r>
                <a:r>
                  <a:rPr lang="es-EC" dirty="0"/>
                  <a:t>]</a:t>
                </a:r>
              </a:p>
              <a:p>
                <a:r>
                  <a:rPr lang="es-EC" dirty="0"/>
                  <a:t>Sy	= 250 (MPa)</a:t>
                </a:r>
              </a:p>
              <a:p>
                <a:r>
                  <a:rPr lang="es-EC" dirty="0"/>
                  <a:t>S</a:t>
                </a:r>
                <a:r>
                  <a:rPr lang="es-EC" baseline="-25000" dirty="0"/>
                  <a:t>ut</a:t>
                </a:r>
                <a:r>
                  <a:rPr lang="es-EC" dirty="0"/>
                  <a:t>	= 400 (MPa)</a:t>
                </a:r>
              </a:p>
              <a:p>
                <a:endParaRPr lang="es-EC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4−4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2.8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C" i="1">
                            <a:latin typeface="Cambria Math" panose="02040503050406030204" pitchFamily="18" charset="0"/>
                          </a:rPr>
                          <m:t>×2.1×</m:t>
                        </m:r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s-EC" i="1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  <m:d>
                              <m:dPr>
                                <m:ctrlPr>
                                  <a:rPr lang="es-EC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C" i="1">
                                    <a:latin typeface="Cambria Math" panose="02040503050406030204" pitchFamily="18" charset="0"/>
                                  </a:rPr>
                                  <m:t>90°</m:t>
                                </m:r>
                              </m:e>
                            </m:d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125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4−4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=105.36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4−4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&lt;250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r>
                  <a:rPr lang="es-EC" dirty="0"/>
                  <a:t> </a:t>
                </a:r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787400"/>
                <a:ext cx="8915400" cy="5123822"/>
              </a:xfrm>
              <a:blipFill rotWithShape="0">
                <a:blip r:embed="rId2"/>
                <a:stretch>
                  <a:fillRect l="-479" t="-59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4295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27955" y="1340478"/>
            <a:ext cx="8915400" cy="5517522"/>
          </a:xfrm>
        </p:spPr>
        <p:txBody>
          <a:bodyPr/>
          <a:lstStyle/>
          <a:p>
            <a:pPr lvl="0"/>
            <a:r>
              <a:rPr lang="es-EC" dirty="0"/>
              <a:t>Quinto doblez de la cuarta estación</a:t>
            </a:r>
          </a:p>
          <a:p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4" y="1989776"/>
            <a:ext cx="5751249" cy="2325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86732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00312" y="622300"/>
                <a:ext cx="8915400" cy="377762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s-EC" dirty="0"/>
                  <a:t>e 	= 5.21 mm</a:t>
                </a:r>
              </a:p>
              <a:p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s-EC" dirty="0"/>
                  <a:t> 	= 13.36°</a:t>
                </a:r>
              </a:p>
              <a:p>
                <a:r>
                  <a:rPr lang="es-EC" dirty="0"/>
                  <a:t>l 	= </a:t>
                </a:r>
                <a:r>
                  <a:rPr lang="es-EC" dirty="0" err="1"/>
                  <a:t>125mm</a:t>
                </a:r>
                <a:r>
                  <a:rPr lang="es-EC" dirty="0"/>
                  <a:t> 	distancia entre rodillos</a:t>
                </a:r>
              </a:p>
              <a:p>
                <a:r>
                  <a:rPr lang="es-EC" dirty="0"/>
                  <a:t>E 	= 2.1 x 10</a:t>
                </a:r>
                <a:r>
                  <a:rPr lang="es-EC" baseline="30000" dirty="0"/>
                  <a:t>5</a:t>
                </a:r>
                <a:r>
                  <a:rPr lang="es-EC" dirty="0"/>
                  <a:t> ­ [N/mm</a:t>
                </a:r>
                <a:r>
                  <a:rPr lang="es-EC" baseline="30000" dirty="0"/>
                  <a:t>2</a:t>
                </a:r>
                <a:r>
                  <a:rPr lang="es-EC" dirty="0"/>
                  <a:t>]</a:t>
                </a:r>
              </a:p>
              <a:p>
                <a:r>
                  <a:rPr lang="es-EC" dirty="0"/>
                  <a:t>Sy	= 250 (MPa)</a:t>
                </a:r>
              </a:p>
              <a:p>
                <a:r>
                  <a:rPr lang="es-EC" dirty="0"/>
                  <a:t>S</a:t>
                </a:r>
                <a:r>
                  <a:rPr lang="es-EC" baseline="-25000" dirty="0"/>
                  <a:t>ut</a:t>
                </a:r>
                <a:r>
                  <a:rPr lang="es-EC" dirty="0"/>
                  <a:t>	= 400 (MPa)</a:t>
                </a:r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4−5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5.21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C" i="1">
                            <a:latin typeface="Cambria Math" panose="02040503050406030204" pitchFamily="18" charset="0"/>
                          </a:rPr>
                          <m:t>×2.1×</m:t>
                        </m:r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s-EC" i="1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  <m:d>
                              <m:dPr>
                                <m:ctrlPr>
                                  <a:rPr lang="es-EC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C" i="1">
                                    <a:latin typeface="Cambria Math" panose="02040503050406030204" pitchFamily="18" charset="0"/>
                                  </a:rPr>
                                  <m:t>13.36°</m:t>
                                </m:r>
                              </m:e>
                            </m:d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125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4−5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=9.87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4−5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&lt;250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r>
                  <a:rPr lang="es-EC" dirty="0"/>
                  <a:t> 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0312" y="622300"/>
                <a:ext cx="8915400" cy="3777622"/>
              </a:xfrm>
              <a:blipFill rotWithShape="0">
                <a:blip r:embed="rId2"/>
                <a:stretch>
                  <a:fillRect l="-342" t="-112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1049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6640" y="1226178"/>
            <a:ext cx="8915400" cy="5631822"/>
          </a:xfrm>
        </p:spPr>
        <p:txBody>
          <a:bodyPr/>
          <a:lstStyle/>
          <a:p>
            <a:pPr lvl="0"/>
            <a:r>
              <a:rPr lang="es-EC" dirty="0"/>
              <a:t>Sexto doblez de la cuarta estación</a:t>
            </a:r>
          </a:p>
          <a:p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907" y="1730456"/>
            <a:ext cx="5223193" cy="2729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94917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508000"/>
                <a:ext cx="8915400" cy="6350000"/>
              </a:xfrm>
            </p:spPr>
            <p:txBody>
              <a:bodyPr>
                <a:normAutofit/>
              </a:bodyPr>
              <a:lstStyle/>
              <a:p>
                <a:r>
                  <a:rPr lang="es-EC" dirty="0"/>
                  <a:t>e 	= 6.67 mm</a:t>
                </a:r>
              </a:p>
              <a:p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s-EC" dirty="0"/>
                  <a:t> 	= 45.53°</a:t>
                </a:r>
              </a:p>
              <a:p>
                <a:r>
                  <a:rPr lang="es-EC" dirty="0"/>
                  <a:t>l 	= </a:t>
                </a:r>
                <a:r>
                  <a:rPr lang="es-EC" dirty="0" err="1"/>
                  <a:t>125mm</a:t>
                </a:r>
                <a:r>
                  <a:rPr lang="es-EC" dirty="0"/>
                  <a:t> 	distancia entre rodillos</a:t>
                </a:r>
              </a:p>
              <a:p>
                <a:r>
                  <a:rPr lang="es-EC" dirty="0"/>
                  <a:t>E 	= 2.1 x 10</a:t>
                </a:r>
                <a:r>
                  <a:rPr lang="es-EC" baseline="30000" dirty="0"/>
                  <a:t>5</a:t>
                </a:r>
                <a:r>
                  <a:rPr lang="es-EC" dirty="0"/>
                  <a:t> ­ [N/mm</a:t>
                </a:r>
                <a:r>
                  <a:rPr lang="es-EC" baseline="30000" dirty="0"/>
                  <a:t>2</a:t>
                </a:r>
                <a:r>
                  <a:rPr lang="es-EC" dirty="0"/>
                  <a:t>]</a:t>
                </a:r>
              </a:p>
              <a:p>
                <a:r>
                  <a:rPr lang="es-EC" dirty="0"/>
                  <a:t>Sy	= 250 (MPa)</a:t>
                </a:r>
              </a:p>
              <a:p>
                <a:r>
                  <a:rPr lang="es-EC" dirty="0"/>
                  <a:t>S</a:t>
                </a:r>
                <a:r>
                  <a:rPr lang="es-EC" baseline="-25000" dirty="0"/>
                  <a:t>ut</a:t>
                </a:r>
                <a:r>
                  <a:rPr lang="es-EC" dirty="0"/>
                  <a:t> = 400 (MPa)</a:t>
                </a:r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4−6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i="1">
                            <a:latin typeface="Cambria Math" panose="02040503050406030204" pitchFamily="18" charset="0"/>
                          </a:rPr>
                          <m:t>6.67×2.1×</m:t>
                        </m:r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s-EC" i="1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  <m:d>
                              <m:dPr>
                                <m:ctrlPr>
                                  <a:rPr lang="es-EC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C" i="1">
                                    <a:latin typeface="Cambria Math" panose="02040503050406030204" pitchFamily="18" charset="0"/>
                                  </a:rPr>
                                  <m:t>45.53°</m:t>
                                </m:r>
                              </m:e>
                            </m:d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125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4−6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=179.05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4−6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&lt;250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4−1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  , 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4−2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4−3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4−4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4−5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 &lt;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4−6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es-EC" dirty="0"/>
                  <a:t> NO existirá deformación entre la tercera y la cuarta estación de conformado y tanto e como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s-EC" dirty="0"/>
                  <a:t> son adecuados.</a:t>
                </a:r>
                <a:br>
                  <a:rPr lang="es-EC" dirty="0"/>
                </a:br>
                <a:endParaRPr lang="es-EC" dirty="0"/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508000"/>
                <a:ext cx="8915400" cy="6350000"/>
              </a:xfrm>
              <a:blipFill rotWithShape="0">
                <a:blip r:embed="rId2"/>
                <a:stretch>
                  <a:fillRect l="-479" t="-48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9864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SECCIÓN TRANSVERSAL EN LA QUINTA ESTACIÓN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C" dirty="0"/>
              <a:t>Primer Doblez de la quinta estación</a:t>
            </a:r>
          </a:p>
          <a:p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7" y="2921000"/>
            <a:ext cx="4450210" cy="2990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6794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563799"/>
              </p:ext>
            </p:extLst>
          </p:nvPr>
        </p:nvGraphicFramePr>
        <p:xfrm>
          <a:off x="2725691" y="2059693"/>
          <a:ext cx="8915400" cy="1962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3080"/>
                <a:gridCol w="1783080"/>
                <a:gridCol w="1783080"/>
                <a:gridCol w="1783080"/>
                <a:gridCol w="1783080"/>
              </a:tblGrid>
              <a:tr h="6203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CLASE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CANTIDAD SOLICITADA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METROS TOTALES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METROS DIARIOS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2000">
                          <a:effectLst/>
                        </a:rPr>
                        <a:t>METROS POR HORA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0.60 m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5000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3000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150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2000">
                          <a:effectLst/>
                        </a:rPr>
                        <a:t>18,75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3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1.20 m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1000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1200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60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2000" dirty="0">
                          <a:effectLst/>
                        </a:rPr>
                        <a:t>7,5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3.00 m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4100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12300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615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2000">
                          <a:effectLst/>
                        </a:rPr>
                        <a:t>76,875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779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TOTAL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16500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825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2000" dirty="0">
                          <a:effectLst/>
                        </a:rPr>
                        <a:t>103.125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89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660400"/>
                <a:ext cx="8915400" cy="6197600"/>
              </a:xfrm>
            </p:spPr>
            <p:txBody>
              <a:bodyPr/>
              <a:lstStyle/>
              <a:p>
                <a:r>
                  <a:rPr lang="es-EC" dirty="0"/>
                  <a:t>e 	= 11.4 mm</a:t>
                </a:r>
              </a:p>
              <a:p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s-EC" dirty="0"/>
                  <a:t> 	= 10°</a:t>
                </a:r>
              </a:p>
              <a:p>
                <a:r>
                  <a:rPr lang="es-EC" dirty="0"/>
                  <a:t>l 	= 125 mm 	distancia entre rodillos</a:t>
                </a:r>
              </a:p>
              <a:p>
                <a:r>
                  <a:rPr lang="es-EC" dirty="0"/>
                  <a:t>E 	= 2.1 x 10</a:t>
                </a:r>
                <a:r>
                  <a:rPr lang="es-EC" baseline="30000" dirty="0"/>
                  <a:t>5</a:t>
                </a:r>
                <a:r>
                  <a:rPr lang="es-EC" dirty="0"/>
                  <a:t> ­ [N/mm</a:t>
                </a:r>
                <a:r>
                  <a:rPr lang="es-EC" baseline="30000" dirty="0"/>
                  <a:t>2</a:t>
                </a:r>
                <a:r>
                  <a:rPr lang="es-EC" dirty="0"/>
                  <a:t>]</a:t>
                </a:r>
              </a:p>
              <a:p>
                <a:r>
                  <a:rPr lang="es-EC" dirty="0"/>
                  <a:t>Sy	= 250 (MPa)</a:t>
                </a:r>
              </a:p>
              <a:p>
                <a:r>
                  <a:rPr lang="es-EC" dirty="0"/>
                  <a:t>S</a:t>
                </a:r>
                <a:r>
                  <a:rPr lang="es-EC" baseline="-25000" dirty="0"/>
                  <a:t>ut</a:t>
                </a:r>
                <a:r>
                  <a:rPr lang="es-EC" dirty="0"/>
                  <a:t>	= 400 (MPa)</a:t>
                </a:r>
              </a:p>
              <a:p>
                <a:endParaRPr lang="es-EC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5−1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11.4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C" i="1">
                            <a:latin typeface="Cambria Math" panose="02040503050406030204" pitchFamily="18" charset="0"/>
                          </a:rPr>
                          <m:t>×2.1×</m:t>
                        </m:r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s-EC" i="1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  <m:d>
                              <m:dPr>
                                <m:ctrlPr>
                                  <a:rPr lang="es-EC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C" i="1">
                                    <a:latin typeface="Cambria Math" panose="02040503050406030204" pitchFamily="18" charset="0"/>
                                  </a:rPr>
                                  <m:t>10°</m:t>
                                </m:r>
                              </m:e>
                            </m:d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125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5−1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=26.53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5−1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&lt;250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r>
                  <a:rPr lang="es-EC" dirty="0"/>
                  <a:t> 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660400"/>
                <a:ext cx="8915400" cy="6197600"/>
              </a:xfrm>
              <a:blipFill rotWithShape="0">
                <a:blip r:embed="rId2"/>
                <a:stretch>
                  <a:fillRect l="-479" t="-49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338222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6641" y="1357086"/>
            <a:ext cx="8915400" cy="5352422"/>
          </a:xfrm>
        </p:spPr>
        <p:txBody>
          <a:bodyPr/>
          <a:lstStyle/>
          <a:p>
            <a:pPr lvl="0"/>
            <a:r>
              <a:rPr lang="es-EC" dirty="0"/>
              <a:t>Segundo doblez de la quinta estación</a:t>
            </a:r>
          </a:p>
          <a:p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682" y="1930400"/>
            <a:ext cx="4223667" cy="2460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7020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622300"/>
                <a:ext cx="8915400" cy="5288922"/>
              </a:xfrm>
            </p:spPr>
            <p:txBody>
              <a:bodyPr/>
              <a:lstStyle/>
              <a:p>
                <a:r>
                  <a:rPr lang="es-EC" dirty="0"/>
                  <a:t>e 	= 7.11 mm</a:t>
                </a:r>
              </a:p>
              <a:p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s-EC" dirty="0"/>
                  <a:t> 	= 15°</a:t>
                </a:r>
              </a:p>
              <a:p>
                <a:r>
                  <a:rPr lang="es-EC" dirty="0"/>
                  <a:t>l 	= </a:t>
                </a:r>
                <a:r>
                  <a:rPr lang="es-EC" dirty="0" err="1"/>
                  <a:t>125mm</a:t>
                </a:r>
                <a:r>
                  <a:rPr lang="es-EC" dirty="0"/>
                  <a:t> 	distancia entre rodillos</a:t>
                </a:r>
              </a:p>
              <a:p>
                <a:r>
                  <a:rPr lang="es-EC" dirty="0"/>
                  <a:t>E 	= 2.1 x 10</a:t>
                </a:r>
                <a:r>
                  <a:rPr lang="es-EC" baseline="30000" dirty="0"/>
                  <a:t>5</a:t>
                </a:r>
                <a:r>
                  <a:rPr lang="es-EC" dirty="0"/>
                  <a:t> ­ [N/mm</a:t>
                </a:r>
                <a:r>
                  <a:rPr lang="es-EC" baseline="30000" dirty="0"/>
                  <a:t>2</a:t>
                </a:r>
                <a:r>
                  <a:rPr lang="es-EC" dirty="0"/>
                  <a:t>]</a:t>
                </a:r>
              </a:p>
              <a:p>
                <a:r>
                  <a:rPr lang="es-EC" dirty="0"/>
                  <a:t>Sy	= 250 (MPa)</a:t>
                </a:r>
              </a:p>
              <a:p>
                <a:r>
                  <a:rPr lang="es-EC" dirty="0"/>
                  <a:t>S</a:t>
                </a:r>
                <a:r>
                  <a:rPr lang="es-EC" baseline="-25000" dirty="0"/>
                  <a:t>ut</a:t>
                </a:r>
                <a:r>
                  <a:rPr lang="es-EC" dirty="0"/>
                  <a:t>	= 400 (MPa)</a:t>
                </a:r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5−2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7.11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C" i="1">
                            <a:latin typeface="Cambria Math" panose="02040503050406030204" pitchFamily="18" charset="0"/>
                          </a:rPr>
                          <m:t>×2.1×</m:t>
                        </m:r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s-EC" i="1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  <m:d>
                              <m:dPr>
                                <m:ctrlPr>
                                  <a:rPr lang="es-EC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C" i="1">
                                    <a:latin typeface="Cambria Math" panose="02040503050406030204" pitchFamily="18" charset="0"/>
                                  </a:rPr>
                                  <m:t>15°</m:t>
                                </m:r>
                              </m:e>
                            </m:d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125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5−2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=23.15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5−2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&lt;250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r>
                  <a:rPr lang="es-EC" dirty="0"/>
                  <a:t> 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622300"/>
                <a:ext cx="8915400" cy="5288922"/>
              </a:xfrm>
              <a:blipFill rotWithShape="0">
                <a:blip r:embed="rId2"/>
                <a:stretch>
                  <a:fillRect l="-479" t="-57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48772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03726" y="1299028"/>
            <a:ext cx="8915400" cy="5454022"/>
          </a:xfrm>
        </p:spPr>
        <p:txBody>
          <a:bodyPr/>
          <a:lstStyle/>
          <a:p>
            <a:pPr lvl="0"/>
            <a:r>
              <a:rPr lang="es-EC" dirty="0"/>
              <a:t>Tercer doblez de la quinta </a:t>
            </a:r>
            <a:r>
              <a:rPr lang="es-EC" dirty="0" smtClean="0"/>
              <a:t>estación</a:t>
            </a:r>
          </a:p>
          <a:p>
            <a:pPr lvl="0"/>
            <a:endParaRPr lang="es-EC" dirty="0"/>
          </a:p>
          <a:p>
            <a:pPr lvl="0"/>
            <a:endParaRPr lang="es-EC" dirty="0"/>
          </a:p>
          <a:p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177" y="2215944"/>
            <a:ext cx="4488498" cy="2633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148200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419100"/>
                <a:ext cx="8915400" cy="5492122"/>
              </a:xfrm>
            </p:spPr>
            <p:txBody>
              <a:bodyPr/>
              <a:lstStyle/>
              <a:p>
                <a:r>
                  <a:rPr lang="es-EC" dirty="0"/>
                  <a:t>e 	= 7.37 mm</a:t>
                </a:r>
              </a:p>
              <a:p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s-EC" dirty="0"/>
                  <a:t> 	= 40°</a:t>
                </a:r>
              </a:p>
              <a:p>
                <a:r>
                  <a:rPr lang="es-EC" dirty="0"/>
                  <a:t>l 	= </a:t>
                </a:r>
                <a:r>
                  <a:rPr lang="es-EC" dirty="0" err="1"/>
                  <a:t>125mm</a:t>
                </a:r>
                <a:r>
                  <a:rPr lang="es-EC" dirty="0"/>
                  <a:t> 	distancia entre rodillos</a:t>
                </a:r>
              </a:p>
              <a:p>
                <a:r>
                  <a:rPr lang="es-EC" dirty="0"/>
                  <a:t>E 	= 2.1 x 10</a:t>
                </a:r>
                <a:r>
                  <a:rPr lang="es-EC" baseline="30000" dirty="0"/>
                  <a:t>5</a:t>
                </a:r>
                <a:r>
                  <a:rPr lang="es-EC" dirty="0"/>
                  <a:t> ­ [N/mm</a:t>
                </a:r>
                <a:r>
                  <a:rPr lang="es-EC" baseline="30000" dirty="0"/>
                  <a:t>2</a:t>
                </a:r>
                <a:r>
                  <a:rPr lang="es-EC" dirty="0"/>
                  <a:t>]</a:t>
                </a:r>
              </a:p>
              <a:p>
                <a:r>
                  <a:rPr lang="es-EC" dirty="0"/>
                  <a:t>Sy	= 250 (MPa)</a:t>
                </a:r>
              </a:p>
              <a:p>
                <a:r>
                  <a:rPr lang="es-EC" dirty="0"/>
                  <a:t>S</a:t>
                </a:r>
                <a:r>
                  <a:rPr lang="es-EC" baseline="-25000" dirty="0"/>
                  <a:t>ut</a:t>
                </a:r>
                <a:r>
                  <a:rPr lang="es-EC" dirty="0"/>
                  <a:t>	= 400 (MPa)</a:t>
                </a:r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5−3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>
                                <a:latin typeface="Cambria Math" panose="02040503050406030204" pitchFamily="18" charset="0"/>
                              </a:rPr>
                              <m:t>7.37 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C" i="1">
                            <a:latin typeface="Cambria Math" panose="02040503050406030204" pitchFamily="18" charset="0"/>
                          </a:rPr>
                          <m:t>×2.1×</m:t>
                        </m:r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s-EC" i="1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  <m:d>
                              <m:dPr>
                                <m:ctrlPr>
                                  <a:rPr lang="es-EC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C" i="1">
                                    <a:latin typeface="Cambria Math" panose="02040503050406030204" pitchFamily="18" charset="0"/>
                                  </a:rPr>
                                  <m:t>40°</m:t>
                                </m:r>
                              </m:e>
                            </m:d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125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5−3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=170.79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5−3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&lt;250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r>
                  <a:rPr lang="es-EC" dirty="0"/>
                  <a:t> </a:t>
                </a:r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419100"/>
                <a:ext cx="8915400" cy="5492122"/>
              </a:xfrm>
              <a:blipFill rotWithShape="0">
                <a:blip r:embed="rId2"/>
                <a:stretch>
                  <a:fillRect l="-479" t="-66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59617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31155" y="1195615"/>
            <a:ext cx="8915400" cy="5441322"/>
          </a:xfrm>
        </p:spPr>
        <p:txBody>
          <a:bodyPr/>
          <a:lstStyle/>
          <a:p>
            <a:pPr lvl="0"/>
            <a:r>
              <a:rPr lang="es-EC" dirty="0"/>
              <a:t>Cuarto Doblez de la quinta estación</a:t>
            </a:r>
          </a:p>
          <a:p>
            <a:endParaRPr lang="es-EC" dirty="0" smtClean="0"/>
          </a:p>
          <a:p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1803400"/>
            <a:ext cx="4667250" cy="248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7278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533400"/>
                <a:ext cx="8915400" cy="5377822"/>
              </a:xfrm>
            </p:spPr>
            <p:txBody>
              <a:bodyPr/>
              <a:lstStyle/>
              <a:p>
                <a:r>
                  <a:rPr lang="es-EC" dirty="0"/>
                  <a:t>e 	= 2.6 mm</a:t>
                </a:r>
              </a:p>
              <a:p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s-EC" dirty="0"/>
                  <a:t> 	= 25.97°</a:t>
                </a:r>
              </a:p>
              <a:p>
                <a:r>
                  <a:rPr lang="es-EC" dirty="0"/>
                  <a:t>l 	= </a:t>
                </a:r>
                <a:r>
                  <a:rPr lang="es-EC" dirty="0" err="1"/>
                  <a:t>125mm</a:t>
                </a:r>
                <a:r>
                  <a:rPr lang="es-EC" dirty="0"/>
                  <a:t> 	distancia entre rodillos</a:t>
                </a:r>
              </a:p>
              <a:p>
                <a:r>
                  <a:rPr lang="es-EC" dirty="0"/>
                  <a:t>E 	= 2.1 x 10</a:t>
                </a:r>
                <a:r>
                  <a:rPr lang="es-EC" baseline="30000" dirty="0"/>
                  <a:t>5</a:t>
                </a:r>
                <a:r>
                  <a:rPr lang="es-EC" dirty="0"/>
                  <a:t> ­ [N/mm</a:t>
                </a:r>
                <a:r>
                  <a:rPr lang="es-EC" baseline="30000" dirty="0"/>
                  <a:t>2</a:t>
                </a:r>
                <a:r>
                  <a:rPr lang="es-EC" dirty="0"/>
                  <a:t>]</a:t>
                </a:r>
              </a:p>
              <a:p>
                <a:r>
                  <a:rPr lang="es-EC" dirty="0"/>
                  <a:t>Sy	= 250 (MPa)</a:t>
                </a:r>
              </a:p>
              <a:p>
                <a:r>
                  <a:rPr lang="es-EC" dirty="0"/>
                  <a:t>S</a:t>
                </a:r>
                <a:r>
                  <a:rPr lang="es-EC" baseline="-25000" dirty="0"/>
                  <a:t>ut</a:t>
                </a:r>
                <a:r>
                  <a:rPr lang="es-EC" dirty="0"/>
                  <a:t>	= 400 (MPa)</a:t>
                </a:r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5−4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2.6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C" i="1">
                            <a:latin typeface="Cambria Math" panose="02040503050406030204" pitchFamily="18" charset="0"/>
                          </a:rPr>
                          <m:t>×2.1×</m:t>
                        </m:r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s-EC" i="1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  <m:d>
                              <m:dPr>
                                <m:ctrlPr>
                                  <a:rPr lang="es-EC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C" i="1">
                                    <a:latin typeface="Cambria Math" panose="02040503050406030204" pitchFamily="18" charset="0"/>
                                  </a:rPr>
                                  <m:t>25.97°</m:t>
                                </m:r>
                              </m:e>
                            </m:d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125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5−4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=9.17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5−4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&lt;250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r>
                  <a:rPr lang="es-EC" dirty="0"/>
                  <a:t> </a:t>
                </a:r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533400"/>
                <a:ext cx="8915400" cy="5377822"/>
              </a:xfrm>
              <a:blipFill rotWithShape="0">
                <a:blip r:embed="rId2"/>
                <a:stretch>
                  <a:fillRect l="-479" t="-68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171891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90812" y="1230085"/>
            <a:ext cx="8915400" cy="5479422"/>
          </a:xfrm>
        </p:spPr>
        <p:txBody>
          <a:bodyPr/>
          <a:lstStyle/>
          <a:p>
            <a:pPr lvl="0"/>
            <a:r>
              <a:rPr lang="es-EC" dirty="0"/>
              <a:t>Quinto doblez de la quinta estación</a:t>
            </a:r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596" y="1888811"/>
            <a:ext cx="5050631" cy="256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326536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533400"/>
                <a:ext cx="8915400" cy="537782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s-EC" dirty="0"/>
                  <a:t>e 	= 3.15 mm</a:t>
                </a:r>
              </a:p>
              <a:p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s-EC" dirty="0"/>
                  <a:t> 	= 94.04°</a:t>
                </a:r>
              </a:p>
              <a:p>
                <a:r>
                  <a:rPr lang="es-EC" dirty="0"/>
                  <a:t>l	= </a:t>
                </a:r>
                <a:r>
                  <a:rPr lang="es-EC" dirty="0" err="1"/>
                  <a:t>125mm</a:t>
                </a:r>
                <a:r>
                  <a:rPr lang="es-EC" dirty="0"/>
                  <a:t> 	distancia entre rodillos</a:t>
                </a:r>
              </a:p>
              <a:p>
                <a:r>
                  <a:rPr lang="es-EC" dirty="0"/>
                  <a:t>E	= 2.1 x 10</a:t>
                </a:r>
                <a:r>
                  <a:rPr lang="es-EC" baseline="30000" dirty="0"/>
                  <a:t>5</a:t>
                </a:r>
                <a:r>
                  <a:rPr lang="es-EC" dirty="0"/>
                  <a:t> ­ [N/mm</a:t>
                </a:r>
                <a:r>
                  <a:rPr lang="es-EC" baseline="30000" dirty="0"/>
                  <a:t>2</a:t>
                </a:r>
                <a:r>
                  <a:rPr lang="es-EC" dirty="0"/>
                  <a:t>]</a:t>
                </a:r>
              </a:p>
              <a:p>
                <a:r>
                  <a:rPr lang="es-EC" dirty="0"/>
                  <a:t>Sy	= 250 (MPa)</a:t>
                </a:r>
              </a:p>
              <a:p>
                <a:r>
                  <a:rPr lang="es-EC" dirty="0"/>
                  <a:t>S</a:t>
                </a:r>
                <a:r>
                  <a:rPr lang="es-EC" baseline="-25000" dirty="0"/>
                  <a:t>ut</a:t>
                </a:r>
                <a:r>
                  <a:rPr lang="es-EC" dirty="0"/>
                  <a:t>	= 400 (MPa)</a:t>
                </a:r>
              </a:p>
              <a:p>
                <a:endParaRPr lang="es-EC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5−5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3.15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C" i="1">
                            <a:latin typeface="Cambria Math" panose="02040503050406030204" pitchFamily="18" charset="0"/>
                          </a:rPr>
                          <m:t>×2.1×</m:t>
                        </m:r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s-EC" i="1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  <m:d>
                              <m:dPr>
                                <m:ctrlPr>
                                  <a:rPr lang="es-EC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C" i="1">
                                    <a:latin typeface="Cambria Math" panose="02040503050406030204" pitchFamily="18" charset="0"/>
                                  </a:rPr>
                                  <m:t>94.04°</m:t>
                                </m:r>
                              </m:e>
                            </m:d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125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5−5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=142.75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5−5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&lt;250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5−1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  , 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5−2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5−3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5−4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5−5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 &lt;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es-EC" dirty="0"/>
                  <a:t> NO existirá deformación entre la cuarta y la quinta estación de conformado y tanto e como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s-EC" dirty="0"/>
                  <a:t> son adecuados.</a:t>
                </a:r>
                <a:br>
                  <a:rPr lang="es-EC" dirty="0"/>
                </a:br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533400"/>
                <a:ext cx="8915400" cy="5377822"/>
              </a:xfrm>
              <a:blipFill rotWithShape="0">
                <a:blip r:embed="rId2"/>
                <a:stretch>
                  <a:fillRect l="-342" t="-90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531881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SECCIÓN TRANSVERSAL EN LA SEXTA ESTACIÓN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C" dirty="0"/>
              <a:t>Primer Doblez de la sexta </a:t>
            </a:r>
            <a:r>
              <a:rPr lang="es-EC" dirty="0" smtClean="0"/>
              <a:t>estación</a:t>
            </a:r>
          </a:p>
          <a:p>
            <a:pPr lvl="0"/>
            <a:endParaRPr lang="es-EC" dirty="0"/>
          </a:p>
          <a:p>
            <a:pPr lvl="0"/>
            <a:endParaRPr lang="es-EC" dirty="0"/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2" y="2882891"/>
            <a:ext cx="4178300" cy="3256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2219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1194611"/>
            <a:ext cx="8911687" cy="1280890"/>
          </a:xfrm>
        </p:spPr>
        <p:txBody>
          <a:bodyPr/>
          <a:lstStyle/>
          <a:p>
            <a:r>
              <a:rPr lang="es-EC" dirty="0" smtClean="0"/>
              <a:t>Caracterización del producto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80030" y="2047164"/>
            <a:ext cx="5706027" cy="462833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s-EC" dirty="0"/>
              <a:t>Perfiles en Forma </a:t>
            </a:r>
            <a:r>
              <a:rPr lang="es-EC" dirty="0" smtClean="0"/>
              <a:t>T</a:t>
            </a:r>
          </a:p>
          <a:p>
            <a:pPr marL="0" lvl="0" indent="0">
              <a:buNone/>
            </a:pPr>
            <a:endParaRPr lang="es-EC" dirty="0"/>
          </a:p>
          <a:p>
            <a:pPr lvl="1"/>
            <a:r>
              <a:rPr lang="es-EC" dirty="0"/>
              <a:t>Perfil “T” principal: </a:t>
            </a:r>
            <a:endParaRPr lang="es-EC" dirty="0" smtClean="0"/>
          </a:p>
          <a:p>
            <a:pPr marL="457200" lvl="1" indent="0">
              <a:buNone/>
            </a:pPr>
            <a:endParaRPr lang="es-EC" dirty="0"/>
          </a:p>
          <a:p>
            <a:pPr lvl="2"/>
            <a:r>
              <a:rPr lang="es-EC" dirty="0" err="1" smtClean="0"/>
              <a:t>3m</a:t>
            </a:r>
            <a:r>
              <a:rPr lang="es-EC" dirty="0" smtClean="0"/>
              <a:t> </a:t>
            </a:r>
            <a:r>
              <a:rPr lang="es-EC" dirty="0"/>
              <a:t>de largo, </a:t>
            </a:r>
            <a:endParaRPr lang="es-EC" dirty="0" smtClean="0"/>
          </a:p>
          <a:p>
            <a:pPr lvl="2"/>
            <a:r>
              <a:rPr lang="es-EC" dirty="0" smtClean="0"/>
              <a:t>perforaciones </a:t>
            </a:r>
            <a:r>
              <a:rPr lang="es-EC" dirty="0"/>
              <a:t>intermedias cada </a:t>
            </a:r>
            <a:r>
              <a:rPr lang="es-EC" dirty="0" err="1" smtClean="0"/>
              <a:t>30cm</a:t>
            </a:r>
            <a:endParaRPr lang="es-EC" dirty="0" smtClean="0"/>
          </a:p>
          <a:p>
            <a:pPr lvl="2"/>
            <a:r>
              <a:rPr lang="es-EC" dirty="0" smtClean="0"/>
              <a:t>extremos </a:t>
            </a:r>
            <a:r>
              <a:rPr lang="es-EC" dirty="0"/>
              <a:t>que permiten una conexión en la misma </a:t>
            </a:r>
            <a:r>
              <a:rPr lang="es-EC" dirty="0" smtClean="0"/>
              <a:t>línea</a:t>
            </a:r>
          </a:p>
          <a:p>
            <a:pPr lvl="2"/>
            <a:endParaRPr lang="es-EC" dirty="0"/>
          </a:p>
          <a:p>
            <a:pPr lvl="1"/>
            <a:r>
              <a:rPr lang="es-EC" dirty="0"/>
              <a:t>Perfil “T” secundario: </a:t>
            </a:r>
          </a:p>
          <a:p>
            <a:pPr marL="457200" lvl="1" indent="0">
              <a:buNone/>
            </a:pPr>
            <a:endParaRPr lang="es-EC" dirty="0"/>
          </a:p>
          <a:p>
            <a:pPr lvl="2"/>
            <a:r>
              <a:rPr lang="es-EC" dirty="0"/>
              <a:t>longitud es de </a:t>
            </a:r>
            <a:r>
              <a:rPr lang="es-EC" dirty="0" err="1"/>
              <a:t>1,2m</a:t>
            </a:r>
            <a:r>
              <a:rPr lang="es-EC" dirty="0"/>
              <a:t>, </a:t>
            </a:r>
          </a:p>
          <a:p>
            <a:pPr lvl="2"/>
            <a:r>
              <a:rPr lang="es-EC" dirty="0"/>
              <a:t>unido al perfil principal de manera perpendicular</a:t>
            </a:r>
          </a:p>
          <a:p>
            <a:pPr lvl="2"/>
            <a:r>
              <a:rPr lang="es-EC" dirty="0"/>
              <a:t>una perforación intermedia a </a:t>
            </a:r>
            <a:r>
              <a:rPr lang="es-EC" dirty="0" err="1"/>
              <a:t>60cm</a:t>
            </a:r>
            <a:r>
              <a:rPr lang="es-EC" dirty="0"/>
              <a:t> de su extremo,.</a:t>
            </a:r>
          </a:p>
          <a:p>
            <a:endParaRPr lang="es-EC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592925" y="255621"/>
            <a:ext cx="9321571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1">
              <a:spcBef>
                <a:spcPct val="0"/>
              </a:spcBef>
            </a:pPr>
            <a:r>
              <a:rPr lang="es-EC" sz="3600" cap="all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INGENIERÍA CONCEPTUAL DEL PROYECTO</a:t>
            </a:r>
          </a:p>
          <a:p>
            <a:endParaRPr lang="es-EC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7525785" y="2047164"/>
            <a:ext cx="4666215" cy="4628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s-EC" dirty="0"/>
              <a:t>Perfil “T” final: </a:t>
            </a:r>
          </a:p>
          <a:p>
            <a:pPr marL="457200" lvl="1" indent="0">
              <a:buNone/>
            </a:pPr>
            <a:endParaRPr lang="es-EC" dirty="0"/>
          </a:p>
          <a:p>
            <a:pPr lvl="2"/>
            <a:r>
              <a:rPr lang="es-EC" dirty="0"/>
              <a:t>longitud de </a:t>
            </a:r>
            <a:r>
              <a:rPr lang="es-EC" dirty="0" err="1"/>
              <a:t>60cm</a:t>
            </a:r>
            <a:r>
              <a:rPr lang="es-EC" dirty="0"/>
              <a:t>, </a:t>
            </a:r>
          </a:p>
          <a:p>
            <a:pPr lvl="2"/>
            <a:r>
              <a:rPr lang="es-EC" dirty="0"/>
              <a:t>Únicamente tienen perforaciones en sus extremos</a:t>
            </a:r>
          </a:p>
          <a:p>
            <a:pPr marL="0" lvl="0" indent="0">
              <a:buNone/>
            </a:pPr>
            <a:endParaRPr lang="es-EC" dirty="0"/>
          </a:p>
          <a:p>
            <a:endParaRPr lang="es-EC" dirty="0"/>
          </a:p>
        </p:txBody>
      </p:sp>
      <p:pic>
        <p:nvPicPr>
          <p:cNvPr id="7" name="Marcador de contenido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57" y="3962008"/>
            <a:ext cx="3509182" cy="2615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312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660400"/>
                <a:ext cx="8915400" cy="5250822"/>
              </a:xfrm>
            </p:spPr>
            <p:txBody>
              <a:bodyPr/>
              <a:lstStyle/>
              <a:p>
                <a:r>
                  <a:rPr lang="es-EC" dirty="0"/>
                  <a:t>e 	= 11.4 mm</a:t>
                </a:r>
              </a:p>
              <a:p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s-EC" dirty="0"/>
                  <a:t> 	= 5.1°</a:t>
                </a:r>
              </a:p>
              <a:p>
                <a:r>
                  <a:rPr lang="es-EC" dirty="0"/>
                  <a:t>l 	= 125 mm 	distancia entre rodillos</a:t>
                </a:r>
              </a:p>
              <a:p>
                <a:r>
                  <a:rPr lang="es-EC" dirty="0"/>
                  <a:t>E 	= 2.1 x 10</a:t>
                </a:r>
                <a:r>
                  <a:rPr lang="es-EC" baseline="30000" dirty="0"/>
                  <a:t>5</a:t>
                </a:r>
                <a:r>
                  <a:rPr lang="es-EC" dirty="0"/>
                  <a:t> ­ [N/mm</a:t>
                </a:r>
                <a:r>
                  <a:rPr lang="es-EC" baseline="30000" dirty="0"/>
                  <a:t>2</a:t>
                </a:r>
                <a:r>
                  <a:rPr lang="es-EC" dirty="0"/>
                  <a:t>]</a:t>
                </a:r>
              </a:p>
              <a:p>
                <a:r>
                  <a:rPr lang="es-EC" dirty="0"/>
                  <a:t>Sy	= 250 (MPa)</a:t>
                </a:r>
              </a:p>
              <a:p>
                <a:r>
                  <a:rPr lang="es-EC" dirty="0"/>
                  <a:t>S</a:t>
                </a:r>
                <a:r>
                  <a:rPr lang="es-EC" baseline="-25000" dirty="0"/>
                  <a:t>ut</a:t>
                </a:r>
                <a:r>
                  <a:rPr lang="es-EC" dirty="0"/>
                  <a:t>	= 400 (MPa)</a:t>
                </a:r>
              </a:p>
              <a:p>
                <a:pPr marL="0" indent="0">
                  <a:buNone/>
                </a:pPr>
                <a:endParaRPr lang="es-EC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6−1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11.4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C" i="1">
                            <a:latin typeface="Cambria Math" panose="02040503050406030204" pitchFamily="18" charset="0"/>
                          </a:rPr>
                          <m:t>×2.1×</m:t>
                        </m:r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s-EC" i="1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  <m:d>
                              <m:dPr>
                                <m:ctrlPr>
                                  <a:rPr lang="es-EC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C" i="1">
                                    <a:latin typeface="Cambria Math" panose="02040503050406030204" pitchFamily="18" charset="0"/>
                                  </a:rPr>
                                  <m:t>5.1</m:t>
                                </m:r>
                              </m:e>
                            </m:d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125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6−1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=6.91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6−1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&lt;250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r>
                  <a:rPr lang="es-EC" dirty="0"/>
                  <a:t> </a:t>
                </a:r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660400"/>
                <a:ext cx="8915400" cy="5250822"/>
              </a:xfrm>
              <a:blipFill rotWithShape="0">
                <a:blip r:embed="rId2"/>
                <a:stretch>
                  <a:fillRect l="-479" t="-58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94759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73098" y="1152071"/>
            <a:ext cx="8915400" cy="5136522"/>
          </a:xfrm>
        </p:spPr>
        <p:txBody>
          <a:bodyPr/>
          <a:lstStyle/>
          <a:p>
            <a:pPr lvl="0"/>
            <a:r>
              <a:rPr lang="es-EC" dirty="0"/>
              <a:t>Segundo doblez de la sexta estación</a:t>
            </a: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622" y="1723632"/>
            <a:ext cx="4640580" cy="39189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021622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774700"/>
                <a:ext cx="8915400" cy="5136522"/>
              </a:xfrm>
            </p:spPr>
            <p:txBody>
              <a:bodyPr/>
              <a:lstStyle/>
              <a:p>
                <a:r>
                  <a:rPr lang="es-EC" dirty="0"/>
                  <a:t>e 	= 6.91 mm</a:t>
                </a:r>
              </a:p>
              <a:p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s-EC" dirty="0"/>
                  <a:t> 	= 15.10°</a:t>
                </a:r>
              </a:p>
              <a:p>
                <a:r>
                  <a:rPr lang="es-EC" dirty="0"/>
                  <a:t>l 	= </a:t>
                </a:r>
                <a:r>
                  <a:rPr lang="es-EC" dirty="0" err="1"/>
                  <a:t>125mm</a:t>
                </a:r>
                <a:r>
                  <a:rPr lang="es-EC" dirty="0"/>
                  <a:t> 	distancia entre rodillos</a:t>
                </a:r>
              </a:p>
              <a:p>
                <a:r>
                  <a:rPr lang="es-EC" dirty="0"/>
                  <a:t>E 	= 2.1 x 10</a:t>
                </a:r>
                <a:r>
                  <a:rPr lang="es-EC" baseline="30000" dirty="0"/>
                  <a:t>5</a:t>
                </a:r>
                <a:r>
                  <a:rPr lang="es-EC" dirty="0"/>
                  <a:t> ­ [N/mm</a:t>
                </a:r>
                <a:r>
                  <a:rPr lang="es-EC" baseline="30000" dirty="0"/>
                  <a:t>2</a:t>
                </a:r>
                <a:r>
                  <a:rPr lang="es-EC" dirty="0"/>
                  <a:t>]</a:t>
                </a:r>
              </a:p>
              <a:p>
                <a:r>
                  <a:rPr lang="es-EC" dirty="0"/>
                  <a:t>Sy	= 250 (MPa)</a:t>
                </a:r>
              </a:p>
              <a:p>
                <a:r>
                  <a:rPr lang="es-EC" dirty="0"/>
                  <a:t>S</a:t>
                </a:r>
                <a:r>
                  <a:rPr lang="es-EC" baseline="-25000" dirty="0"/>
                  <a:t>ut</a:t>
                </a:r>
                <a:r>
                  <a:rPr lang="es-EC" dirty="0"/>
                  <a:t>	= 400 (MPa)</a:t>
                </a:r>
              </a:p>
              <a:p>
                <a:endParaRPr lang="es-EC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6−2</m:t>
                        </m:r>
                      </m:sub>
                    </m:sSub>
                    <m:r>
                      <a:rPr lang="es-EC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>
                                <a:latin typeface="Cambria Math" panose="02040503050406030204" pitchFamily="18" charset="0"/>
                              </a:rPr>
                              <m:t>6.91</m:t>
                            </m:r>
                          </m:e>
                          <m:sup>
                            <m:r>
                              <a:rPr lang="es-EC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C">
                            <a:latin typeface="Cambria Math" panose="02040503050406030204" pitchFamily="18" charset="0"/>
                          </a:rPr>
                          <m:t>×2.1×</m:t>
                        </m:r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s-EC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s-EC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C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  <m:d>
                              <m:dPr>
                                <m:ctrlPr>
                                  <a:rPr lang="es-EC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C">
                                    <a:latin typeface="Cambria Math" panose="02040503050406030204" pitchFamily="18" charset="0"/>
                                  </a:rPr>
                                  <m:t>15.10°</m:t>
                                </m:r>
                              </m:e>
                            </m:d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>
                                <a:latin typeface="Cambria Math" panose="02040503050406030204" pitchFamily="18" charset="0"/>
                              </a:rPr>
                              <m:t>125</m:t>
                            </m:r>
                          </m:e>
                          <m:sup>
                            <m:r>
                              <a:rPr lang="es-EC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EC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6−2</m:t>
                        </m:r>
                      </m:sub>
                    </m:sSub>
                    <m:r>
                      <a:rPr lang="es-EC">
                        <a:latin typeface="Cambria Math" panose="02040503050406030204" pitchFamily="18" charset="0"/>
                      </a:rPr>
                      <m:t>=22.15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6−2</m:t>
                        </m:r>
                      </m:sub>
                    </m:sSub>
                    <m:r>
                      <a:rPr lang="es-EC">
                        <a:latin typeface="Cambria Math" panose="02040503050406030204" pitchFamily="18" charset="0"/>
                      </a:rPr>
                      <m:t>&lt;250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r>
                  <a:rPr lang="es-EC" dirty="0"/>
                  <a:t> </a:t>
                </a:r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774700"/>
                <a:ext cx="8915400" cy="5136522"/>
              </a:xfrm>
              <a:blipFill rotWithShape="0">
                <a:blip r:embed="rId2"/>
                <a:stretch>
                  <a:fillRect l="-479" t="-59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816134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73098" y="1248229"/>
            <a:ext cx="8915400" cy="5403222"/>
          </a:xfrm>
        </p:spPr>
        <p:txBody>
          <a:bodyPr/>
          <a:lstStyle/>
          <a:p>
            <a:pPr lvl="0"/>
            <a:r>
              <a:rPr lang="es-EC" dirty="0"/>
              <a:t>Tercer doblez de la sexta estación</a:t>
            </a:r>
          </a:p>
          <a:p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33" y="1768152"/>
            <a:ext cx="4104958" cy="28829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600339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647700"/>
                <a:ext cx="8915400" cy="5263522"/>
              </a:xfrm>
            </p:spPr>
            <p:txBody>
              <a:bodyPr/>
              <a:lstStyle/>
              <a:p>
                <a:r>
                  <a:rPr lang="es-EC" dirty="0"/>
                  <a:t>e 	= 5.26 mm</a:t>
                </a:r>
              </a:p>
              <a:p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s-EC" dirty="0"/>
                  <a:t> 	= 65.30°</a:t>
                </a:r>
              </a:p>
              <a:p>
                <a:r>
                  <a:rPr lang="es-EC" dirty="0"/>
                  <a:t>l 	= </a:t>
                </a:r>
                <a:r>
                  <a:rPr lang="es-EC" dirty="0" err="1"/>
                  <a:t>125mm</a:t>
                </a:r>
                <a:r>
                  <a:rPr lang="es-EC" dirty="0"/>
                  <a:t> 	distancia entre rodillos</a:t>
                </a:r>
              </a:p>
              <a:p>
                <a:r>
                  <a:rPr lang="es-EC" dirty="0"/>
                  <a:t>E 	= 2.1 x 10</a:t>
                </a:r>
                <a:r>
                  <a:rPr lang="es-EC" baseline="30000" dirty="0"/>
                  <a:t>5</a:t>
                </a:r>
                <a:r>
                  <a:rPr lang="es-EC" dirty="0"/>
                  <a:t> ­ [N/mm</a:t>
                </a:r>
                <a:r>
                  <a:rPr lang="es-EC" baseline="30000" dirty="0"/>
                  <a:t>2</a:t>
                </a:r>
                <a:r>
                  <a:rPr lang="es-EC" dirty="0"/>
                  <a:t>]</a:t>
                </a:r>
              </a:p>
              <a:p>
                <a:r>
                  <a:rPr lang="es-EC" dirty="0"/>
                  <a:t>Sy	= 250 (MPa)</a:t>
                </a:r>
              </a:p>
              <a:p>
                <a:r>
                  <a:rPr lang="es-EC" dirty="0"/>
                  <a:t>S</a:t>
                </a:r>
                <a:r>
                  <a:rPr lang="es-EC" baseline="-25000" dirty="0"/>
                  <a:t>ut</a:t>
                </a:r>
                <a:r>
                  <a:rPr lang="es-EC" dirty="0"/>
                  <a:t>	= 400 (MPa)</a:t>
                </a:r>
              </a:p>
              <a:p>
                <a:endParaRPr lang="es-EC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6−3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5.26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C" i="1">
                            <a:latin typeface="Cambria Math" panose="02040503050406030204" pitchFamily="18" charset="0"/>
                          </a:rPr>
                          <m:t>×2.1×</m:t>
                        </m:r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s-EC" i="1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  <m:d>
                              <m:dPr>
                                <m:ctrlPr>
                                  <a:rPr lang="es-EC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C" i="1">
                                    <a:latin typeface="Cambria Math" panose="02040503050406030204" pitchFamily="18" charset="0"/>
                                  </a:rPr>
                                  <m:t>65.30°</m:t>
                                </m:r>
                              </m:e>
                            </m:d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125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6−3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=216.46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6−3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&lt;250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r>
                  <a:rPr lang="es-EC" dirty="0"/>
                  <a:t> </a:t>
                </a:r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647700"/>
                <a:ext cx="8915400" cy="5263522"/>
              </a:xfrm>
              <a:blipFill rotWithShape="0">
                <a:blip r:embed="rId2"/>
                <a:stretch>
                  <a:fillRect l="-479" t="-57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32413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73098" y="1191985"/>
            <a:ext cx="8915400" cy="5415922"/>
          </a:xfrm>
        </p:spPr>
        <p:txBody>
          <a:bodyPr/>
          <a:lstStyle/>
          <a:p>
            <a:pPr lvl="0"/>
            <a:r>
              <a:rPr lang="es-EC" dirty="0"/>
              <a:t>Quinto doblez de la sexta estación</a:t>
            </a:r>
          </a:p>
          <a:p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422" y="1820246"/>
            <a:ext cx="5554980" cy="2766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124440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749300"/>
                <a:ext cx="8915400" cy="5161922"/>
              </a:xfrm>
            </p:spPr>
            <p:txBody>
              <a:bodyPr/>
              <a:lstStyle/>
              <a:p>
                <a:r>
                  <a:rPr lang="es-EC" dirty="0"/>
                  <a:t>e 	= 2.26 mm</a:t>
                </a:r>
              </a:p>
              <a:p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s-EC" dirty="0"/>
                  <a:t> 	= 22.62°</a:t>
                </a:r>
              </a:p>
              <a:p>
                <a:r>
                  <a:rPr lang="es-EC" dirty="0"/>
                  <a:t>l 	= </a:t>
                </a:r>
                <a:r>
                  <a:rPr lang="es-EC" dirty="0" err="1"/>
                  <a:t>125mm</a:t>
                </a:r>
                <a:r>
                  <a:rPr lang="es-EC" dirty="0"/>
                  <a:t> 	distancia entre rodillos</a:t>
                </a:r>
              </a:p>
              <a:p>
                <a:r>
                  <a:rPr lang="es-EC" dirty="0"/>
                  <a:t>E 	= 2.1 x 10</a:t>
                </a:r>
                <a:r>
                  <a:rPr lang="es-EC" baseline="30000" dirty="0"/>
                  <a:t>5</a:t>
                </a:r>
                <a:r>
                  <a:rPr lang="es-EC" dirty="0"/>
                  <a:t> ­ [N/mm</a:t>
                </a:r>
                <a:r>
                  <a:rPr lang="es-EC" baseline="30000" dirty="0"/>
                  <a:t>2</a:t>
                </a:r>
                <a:r>
                  <a:rPr lang="es-EC" dirty="0"/>
                  <a:t>]</a:t>
                </a:r>
              </a:p>
              <a:p>
                <a:r>
                  <a:rPr lang="es-EC" dirty="0"/>
                  <a:t>Sy	= 250 (MPa)</a:t>
                </a:r>
              </a:p>
              <a:p>
                <a:r>
                  <a:rPr lang="es-EC" dirty="0"/>
                  <a:t>S</a:t>
                </a:r>
                <a:r>
                  <a:rPr lang="es-EC" baseline="-25000" dirty="0"/>
                  <a:t>ut</a:t>
                </a:r>
                <a:r>
                  <a:rPr lang="es-EC" dirty="0"/>
                  <a:t>	= 400 (MPa)</a:t>
                </a:r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6−5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2.26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C" i="1">
                            <a:latin typeface="Cambria Math" panose="02040503050406030204" pitchFamily="18" charset="0"/>
                          </a:rPr>
                          <m:t>×2.1×</m:t>
                        </m:r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s-EC" i="1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  <m:d>
                              <m:dPr>
                                <m:ctrlPr>
                                  <a:rPr lang="es-EC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C" i="1">
                                    <a:latin typeface="Cambria Math" panose="02040503050406030204" pitchFamily="18" charset="0"/>
                                  </a:rPr>
                                  <m:t>22.62°</m:t>
                                </m:r>
                              </m:e>
                            </m:d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125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6−5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=5.28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6−5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&lt;250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r>
                  <a:rPr lang="es-EC" dirty="0"/>
                  <a:t> </a:t>
                </a:r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749300"/>
                <a:ext cx="8915400" cy="5161922"/>
              </a:xfrm>
              <a:blipFill rotWithShape="0">
                <a:blip r:embed="rId2"/>
                <a:stretch>
                  <a:fillRect l="-479" t="-708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08251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13441" y="968828"/>
            <a:ext cx="8915400" cy="5581022"/>
          </a:xfrm>
        </p:spPr>
        <p:txBody>
          <a:bodyPr/>
          <a:lstStyle/>
          <a:p>
            <a:pPr lvl="0"/>
            <a:r>
              <a:rPr lang="es-EC" dirty="0"/>
              <a:t>Sexto doblez de la sexta estación</a:t>
            </a: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4" y="1367390"/>
            <a:ext cx="5133975" cy="3506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600621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622300"/>
                <a:ext cx="8915400" cy="528892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s-EC" dirty="0"/>
                  <a:t>e 	= 0.69 mm</a:t>
                </a:r>
              </a:p>
              <a:p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s-EC" dirty="0"/>
                  <a:t> 	= 48.81°</a:t>
                </a:r>
              </a:p>
              <a:p>
                <a:r>
                  <a:rPr lang="es-EC" dirty="0"/>
                  <a:t>l 	= </a:t>
                </a:r>
                <a:r>
                  <a:rPr lang="es-EC" dirty="0" err="1"/>
                  <a:t>125mm</a:t>
                </a:r>
                <a:r>
                  <a:rPr lang="es-EC" dirty="0"/>
                  <a:t> 	distancia entre rodillos</a:t>
                </a:r>
              </a:p>
              <a:p>
                <a:r>
                  <a:rPr lang="es-EC" dirty="0"/>
                  <a:t>E 	= 2.1 x 10</a:t>
                </a:r>
                <a:r>
                  <a:rPr lang="es-EC" baseline="30000" dirty="0"/>
                  <a:t>5</a:t>
                </a:r>
                <a:r>
                  <a:rPr lang="es-EC" dirty="0"/>
                  <a:t> ­ [N/mm</a:t>
                </a:r>
                <a:r>
                  <a:rPr lang="es-EC" baseline="30000" dirty="0"/>
                  <a:t>2</a:t>
                </a:r>
                <a:r>
                  <a:rPr lang="es-EC" dirty="0"/>
                  <a:t>]</a:t>
                </a:r>
              </a:p>
              <a:p>
                <a:r>
                  <a:rPr lang="es-EC" dirty="0"/>
                  <a:t>Sy	= 250 (MPa)</a:t>
                </a:r>
              </a:p>
              <a:p>
                <a:r>
                  <a:rPr lang="es-EC" dirty="0"/>
                  <a:t>S</a:t>
                </a:r>
                <a:r>
                  <a:rPr lang="es-EC" baseline="-25000" dirty="0"/>
                  <a:t>ut</a:t>
                </a:r>
                <a:r>
                  <a:rPr lang="es-EC" dirty="0"/>
                  <a:t>	= 400 (MPa)</a:t>
                </a:r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6−6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0.69 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C" i="1">
                            <a:latin typeface="Cambria Math" panose="02040503050406030204" pitchFamily="18" charset="0"/>
                          </a:rPr>
                          <m:t>×2.1×</m:t>
                        </m:r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s-EC" i="1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  <m:d>
                              <m:dPr>
                                <m:ctrlPr>
                                  <a:rPr lang="es-EC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C" i="1">
                                    <a:latin typeface="Cambria Math" panose="02040503050406030204" pitchFamily="18" charset="0"/>
                                  </a:rPr>
                                  <m:t>48.81 °</m:t>
                                </m:r>
                              </m:e>
                            </m:d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125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6−6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=2.18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6−6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&lt;250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6−1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  , 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6−2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6−3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6−4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6−5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 &lt;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6−6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es-EC" dirty="0"/>
                  <a:t> NO existirá deformación entre la quinta y la sexta estación de conformado y tanto e como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s-EC" dirty="0"/>
                  <a:t> son adecuados.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622300"/>
                <a:ext cx="8915400" cy="5288922"/>
              </a:xfrm>
              <a:blipFill rotWithShape="0">
                <a:blip r:embed="rId2"/>
                <a:stretch>
                  <a:fillRect l="-479" t="-115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930831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DISEÑO </a:t>
            </a:r>
            <a:r>
              <a:rPr lang="es-EC" dirty="0"/>
              <a:t>FINAL DEL DIAGRAMA DE FLOR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r>
              <a:rPr lang="es-EC" dirty="0" smtClean="0"/>
              <a:t>ningún </a:t>
            </a:r>
            <a:r>
              <a:rPr lang="es-EC" dirty="0"/>
              <a:t>conformado realiza paralelo al plano de la </a:t>
            </a:r>
            <a:r>
              <a:rPr lang="es-EC" dirty="0" smtClean="0"/>
              <a:t>directriz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219" y="2021115"/>
            <a:ext cx="6626982" cy="224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9209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SELECCIÓN </a:t>
            </a:r>
            <a:r>
              <a:rPr lang="es-EC" dirty="0"/>
              <a:t>DEL MATERIAL PARA EL PERFIL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plegado </a:t>
            </a:r>
            <a:r>
              <a:rPr lang="es-EC" dirty="0"/>
              <a:t>en </a:t>
            </a:r>
            <a:r>
              <a:rPr lang="es-EC" dirty="0" smtClean="0"/>
              <a:t>extremos de </a:t>
            </a:r>
            <a:r>
              <a:rPr lang="es-EC" dirty="0"/>
              <a:t>180º en la dirección de avance de la </a:t>
            </a:r>
            <a:r>
              <a:rPr lang="es-EC" dirty="0" smtClean="0"/>
              <a:t>chapa</a:t>
            </a:r>
            <a:endParaRPr lang="es-EC" dirty="0"/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744" y="2707323"/>
            <a:ext cx="2952750" cy="21672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1975227"/>
              </p:ext>
            </p:extLst>
          </p:nvPr>
        </p:nvGraphicFramePr>
        <p:xfrm>
          <a:off x="2839266" y="3614874"/>
          <a:ext cx="5309235" cy="1706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8885"/>
                <a:gridCol w="407035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% Carbono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600">
                          <a:effectLst/>
                        </a:rPr>
                        <a:t>Límite de doblado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0.15 o menos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600" dirty="0">
                          <a:effectLst/>
                        </a:rPr>
                        <a:t>doblado plana a 180°  sobre sí misma, en cualquier dirección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93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0.15-0.25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600" dirty="0">
                          <a:effectLst/>
                        </a:rPr>
                        <a:t>Doblar 180° considerando un radio del espesor del material, en cualquier dirección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97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1447800"/>
            <a:ext cx="8915400" cy="5288922"/>
          </a:xfrm>
        </p:spPr>
        <p:txBody>
          <a:bodyPr/>
          <a:lstStyle/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r>
              <a:rPr lang="es-EC" dirty="0" smtClean="0"/>
              <a:t>centro </a:t>
            </a:r>
            <a:r>
              <a:rPr lang="es-EC" dirty="0"/>
              <a:t>de gravedad </a:t>
            </a:r>
            <a:r>
              <a:rPr lang="es-EC" dirty="0" smtClean="0"/>
              <a:t> </a:t>
            </a:r>
            <a:r>
              <a:rPr lang="es-EC" dirty="0"/>
              <a:t>siempre se mantienen en directriz</a:t>
            </a:r>
          </a:p>
          <a:p>
            <a:r>
              <a:rPr lang="es-EC" dirty="0"/>
              <a:t>El flujo de la chapa es progresa y suave, sin cambios muy </a:t>
            </a:r>
            <a:r>
              <a:rPr lang="es-EC" dirty="0" smtClean="0"/>
              <a:t>bruscos</a:t>
            </a:r>
            <a:endParaRPr lang="es-EC" dirty="0"/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06" y="660704"/>
            <a:ext cx="7467441" cy="34315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65364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DISEÑO </a:t>
            </a:r>
            <a:r>
              <a:rPr lang="es-EC" dirty="0"/>
              <a:t>DE RODILLOS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92925" y="1611085"/>
            <a:ext cx="8078788" cy="4064001"/>
          </a:xfrm>
        </p:spPr>
        <p:txBody>
          <a:bodyPr/>
          <a:lstStyle/>
          <a:p>
            <a:r>
              <a:rPr lang="es-EC" dirty="0"/>
              <a:t>La transformación paulatina del </a:t>
            </a:r>
            <a:r>
              <a:rPr lang="es-EC" dirty="0" smtClean="0"/>
              <a:t>fleje</a:t>
            </a:r>
            <a:endParaRPr lang="es-EC" dirty="0"/>
          </a:p>
          <a:p>
            <a:r>
              <a:rPr lang="es-EC" dirty="0" smtClean="0"/>
              <a:t>evitar </a:t>
            </a:r>
            <a:r>
              <a:rPr lang="es-EC" dirty="0"/>
              <a:t>abolladuras en la superficie del </a:t>
            </a:r>
            <a:r>
              <a:rPr lang="es-EC" dirty="0" smtClean="0"/>
              <a:t>material</a:t>
            </a: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2592925" y="2670628"/>
            <a:ext cx="8311017" cy="4644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dirty="0" smtClean="0"/>
              <a:t>Rodillos enteros</a:t>
            </a:r>
          </a:p>
          <a:p>
            <a:r>
              <a:rPr lang="es-EC" dirty="0" smtClean="0"/>
              <a:t>más económicos en su construcción. </a:t>
            </a:r>
          </a:p>
          <a:p>
            <a:r>
              <a:rPr lang="es-EC" dirty="0" smtClean="0"/>
              <a:t>más difíciles de rectificar</a:t>
            </a:r>
          </a:p>
          <a:p>
            <a:r>
              <a:rPr lang="es-EC" dirty="0" smtClean="0"/>
              <a:t>se debe reemplazar el rodillo completo.</a:t>
            </a:r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r>
              <a:rPr lang="es-EC" dirty="0" smtClean="0"/>
              <a:t>Rodillos partidos </a:t>
            </a:r>
          </a:p>
          <a:p>
            <a:r>
              <a:rPr lang="es-EC" dirty="0" smtClean="0"/>
              <a:t>Facilita montaje.</a:t>
            </a:r>
          </a:p>
          <a:p>
            <a:r>
              <a:rPr lang="es-EC" dirty="0" smtClean="0"/>
              <a:t>facilidad para ser rectificados</a:t>
            </a:r>
          </a:p>
          <a:p>
            <a:r>
              <a:rPr lang="es-EC" dirty="0" smtClean="0"/>
              <a:t>reemplazada únicamente la parte desgastada</a:t>
            </a:r>
          </a:p>
          <a:p>
            <a:r>
              <a:rPr lang="es-EC" dirty="0" smtClean="0"/>
              <a:t>construcción es más compleja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3713284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CÁLCULO </a:t>
            </a:r>
            <a:r>
              <a:rPr lang="pt-BR" dirty="0"/>
              <a:t>DE </a:t>
            </a:r>
            <a:r>
              <a:rPr lang="pt-BR" dirty="0" err="1"/>
              <a:t>DIÁMETRO</a:t>
            </a:r>
            <a:r>
              <a:rPr lang="pt-BR" dirty="0"/>
              <a:t> MÁXIMO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640114"/>
                <a:ext cx="8915400" cy="4271108"/>
              </a:xfrm>
            </p:spPr>
            <p:txBody>
              <a:bodyPr>
                <a:normAutofit/>
              </a:bodyPr>
              <a:lstStyle/>
              <a:p>
                <a:r>
                  <a:rPr lang="es-EC" dirty="0" smtClean="0"/>
                  <a:t>Se </a:t>
                </a:r>
                <a:r>
                  <a:rPr lang="es-EC" dirty="0"/>
                  <a:t>debe asegurar </a:t>
                </a:r>
                <a:r>
                  <a:rPr lang="es-EC" dirty="0" smtClean="0"/>
                  <a:t>que </a:t>
                </a:r>
                <a:r>
                  <a:rPr lang="es-EC" dirty="0"/>
                  <a:t>se fácil la instalación y remoción de los </a:t>
                </a:r>
                <a:r>
                  <a:rPr lang="es-EC" dirty="0" smtClean="0"/>
                  <a:t>rodillos</a:t>
                </a:r>
              </a:p>
              <a:p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es-EC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</a:rPr>
                        <m:t>−0.006</m:t>
                      </m:r>
                      <m:sSup>
                        <m:sSup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  <m: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0.4</m:t>
                          </m:r>
                        </m:sup>
                      </m:sSup>
                    </m:oMath>
                  </m:oMathPara>
                </a14:m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pPr marL="0" indent="0">
                  <a:buNone/>
                </a:pPr>
                <a:r>
                  <a:rPr lang="es-EC" dirty="0"/>
                  <a:t>Donde</a:t>
                </a:r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s-EC" dirty="0"/>
                  <a:t> 	Distancia vertical entre ejes (in)</a:t>
                </a:r>
              </a:p>
              <a:p>
                <a:r>
                  <a:rPr lang="es-EC" dirty="0"/>
                  <a:t>d 		diámetro del eje (in)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s-EC" dirty="0"/>
                  <a:t> 		espesor del espaciador in</a:t>
                </a:r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640114"/>
                <a:ext cx="8915400" cy="4271108"/>
              </a:xfrm>
              <a:blipFill rotWithShape="0">
                <a:blip r:embed="rId2"/>
                <a:stretch>
                  <a:fillRect l="-616" t="-71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292" y="3512140"/>
            <a:ext cx="2433320" cy="2997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505186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146629"/>
                <a:ext cx="8915400" cy="476459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s-EC" dirty="0" smtClean="0"/>
                  <a:t>	 </a:t>
                </a:r>
                <a:r>
                  <a:rPr lang="es-US" dirty="0"/>
                  <a:t>=93 mm  	</a:t>
                </a:r>
                <a:r>
                  <a:rPr lang="es-US" dirty="0" err="1"/>
                  <a:t>3.6614in</a:t>
                </a:r>
                <a:endParaRPr lang="es-EC" dirty="0"/>
              </a:p>
              <a:p>
                <a:r>
                  <a:rPr lang="es-US" dirty="0"/>
                  <a:t>d 	=38 mm	1.496 in</a:t>
                </a:r>
                <a:endParaRPr lang="es-EC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s-EC" dirty="0"/>
                  <a:t> 	=No se utilizara espaciador así que 0</a:t>
                </a:r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pPr marL="0" indent="0">
                  <a:buNone/>
                </a:pPr>
                <a:r>
                  <a:rPr lang="es-EC" dirty="0"/>
                  <a:t>Entonces</a:t>
                </a:r>
              </a:p>
              <a:p>
                <a:pPr marL="0" indent="0">
                  <a:buNone/>
                </a:pPr>
                <a:r>
                  <a:rPr lang="es-EC" b="1" dirty="0"/>
                  <a:t> </a:t>
                </a:r>
                <a:endParaRPr lang="es-EC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3.6614−1.496</m:t>
                        </m:r>
                      </m:e>
                    </m:d>
                    <m:r>
                      <a:rPr lang="es-EC" i="1">
                        <a:latin typeface="Cambria Math" panose="02040503050406030204" pitchFamily="18" charset="0"/>
                      </a:rPr>
                      <m:t>−0−0.006</m:t>
                    </m:r>
                    <m:sSup>
                      <m:sSup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×3.6614</m:t>
                        </m:r>
                      </m:e>
                      <m:sup>
                        <m:r>
                          <a:rPr lang="es-EC" i="1">
                            <a:latin typeface="Cambria Math" panose="02040503050406030204" pitchFamily="18" charset="0"/>
                          </a:rPr>
                          <m:t>0.4</m:t>
                        </m:r>
                      </m:sup>
                    </m:sSup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=4.23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→ </m:t>
                    </m:r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=107.44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s-EC" dirty="0"/>
                  <a:t> 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146629"/>
                <a:ext cx="8915400" cy="4764593"/>
              </a:xfrm>
              <a:blipFill rotWithShape="0">
                <a:blip r:embed="rId2"/>
                <a:stretch>
                  <a:fillRect l="-616" t="-63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069853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CÁLCULO </a:t>
            </a:r>
            <a:r>
              <a:rPr lang="es-EC" dirty="0"/>
              <a:t>DE CHAVETA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s-EC" dirty="0" smtClean="0"/>
                  <a:t>función </a:t>
                </a:r>
                <a:r>
                  <a:rPr lang="es-EC" dirty="0"/>
                  <a:t>del torque transmitido </a:t>
                </a:r>
                <a:endParaRPr lang="es-EC" dirty="0" smtClean="0"/>
              </a:p>
              <a:p>
                <a:r>
                  <a:rPr lang="es-EC" dirty="0" smtClean="0"/>
                  <a:t>puede </a:t>
                </a:r>
                <a:r>
                  <a:rPr lang="es-EC" dirty="0"/>
                  <a:t>ser estandarizada para adaptarse a los diámetros de los </a:t>
                </a:r>
                <a:r>
                  <a:rPr lang="es-EC" dirty="0" smtClean="0"/>
                  <a:t>ejes</a:t>
                </a:r>
              </a:p>
              <a:p>
                <a:endParaRPr lang="es-EC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=0.34 </m:t>
                      </m:r>
                      <m:sSup>
                        <m:sSup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0.65</m:t>
                          </m:r>
                        </m:sup>
                      </m:sSup>
                      <m:r>
                        <a:rPr lang="es-EC" i="1">
                          <a:latin typeface="Cambria Math" panose="02040503050406030204" pitchFamily="18" charset="0"/>
                        </a:rPr>
                        <m:t>+0.000506</m:t>
                      </m:r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á</m:t>
                                  </m:r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1.43</m:t>
                              </m:r>
                            </m:sup>
                          </m:sSup>
                        </m:e>
                      </m:d>
                      <m:r>
                        <a:rPr lang="es-EC" i="1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4.8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0.51</m:t>
                          </m:r>
                        </m:sup>
                      </m:sSup>
                      <m:r>
                        <a:rPr lang="es-EC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pPr marL="0" indent="0">
                  <a:buNone/>
                </a:pPr>
                <a:r>
                  <a:rPr lang="es-EC" dirty="0"/>
                  <a:t>Donde</a:t>
                </a:r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r>
                  <a:rPr lang="es-EC" dirty="0"/>
                  <a:t>d 		diámetro del eje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s-EC" dirty="0"/>
                  <a:t> 	</a:t>
                </a:r>
                <a:r>
                  <a:rPr lang="es-EC" dirty="0" smtClean="0"/>
                  <a:t>	Diámetro </a:t>
                </a:r>
                <a:r>
                  <a:rPr lang="es-EC" dirty="0"/>
                  <a:t>máximo del rodillo</a:t>
                </a:r>
              </a:p>
              <a:p>
                <a:r>
                  <a:rPr lang="es-EC" dirty="0"/>
                  <a:t>t		</a:t>
                </a:r>
                <a:r>
                  <a:rPr lang="es-EC" dirty="0" smtClean="0"/>
                  <a:t>	espesor </a:t>
                </a:r>
                <a:r>
                  <a:rPr lang="es-EC" dirty="0"/>
                  <a:t>de la lámina</a:t>
                </a:r>
              </a:p>
              <a:p>
                <a:endParaRPr lang="es-EC" dirty="0"/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16" t="-161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504800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711200"/>
                <a:ext cx="8915400" cy="5200022"/>
              </a:xfrm>
            </p:spPr>
            <p:txBody>
              <a:bodyPr/>
              <a:lstStyle/>
              <a:p>
                <a:r>
                  <a:rPr lang="es-US" dirty="0" smtClean="0"/>
                  <a:t>d </a:t>
                </a:r>
                <a:r>
                  <a:rPr lang="es-US" dirty="0"/>
                  <a:t>		=38 mm</a:t>
                </a:r>
                <a:endParaRPr lang="es-EC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s-US" i="1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es-EC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s-US" dirty="0"/>
                  <a:t>	</a:t>
                </a:r>
                <a:r>
                  <a:rPr lang="es-US" dirty="0" smtClean="0"/>
                  <a:t>	=</a:t>
                </a:r>
                <a:r>
                  <a:rPr lang="es-US" dirty="0"/>
                  <a:t>107.44 mm </a:t>
                </a:r>
                <a:endParaRPr lang="es-EC" dirty="0"/>
              </a:p>
              <a:p>
                <a:r>
                  <a:rPr lang="es-US" dirty="0"/>
                  <a:t>t		</a:t>
                </a:r>
                <a:r>
                  <a:rPr lang="es-US" dirty="0" smtClean="0"/>
                  <a:t>	=</a:t>
                </a:r>
                <a:r>
                  <a:rPr lang="es-US" dirty="0"/>
                  <a:t>0.4 mm</a:t>
                </a:r>
                <a:endParaRPr lang="es-EC" dirty="0"/>
              </a:p>
              <a:p>
                <a:endParaRPr lang="es-EC" dirty="0" smtClean="0"/>
              </a:p>
              <a:p>
                <a:pPr marL="0" indent="0">
                  <a:buNone/>
                </a:pPr>
                <a:r>
                  <a:rPr lang="es-EC" dirty="0"/>
                  <a:t>Entonces</a:t>
                </a:r>
              </a:p>
              <a:p>
                <a:endParaRPr lang="es-EC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=0.34 × </m:t>
                    </m:r>
                    <m:sSup>
                      <m:sSup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38</m:t>
                        </m:r>
                      </m:e>
                      <m:sup>
                        <m:r>
                          <a:rPr lang="es-EC" i="1">
                            <a:latin typeface="Cambria Math" panose="02040503050406030204" pitchFamily="18" charset="0"/>
                          </a:rPr>
                          <m:t>0.65</m:t>
                        </m:r>
                      </m:sup>
                    </m:sSup>
                    <m:r>
                      <a:rPr lang="es-EC" i="1">
                        <a:latin typeface="Cambria Math" panose="02040503050406030204" pitchFamily="18" charset="0"/>
                      </a:rPr>
                      <m:t>+0.000506</m:t>
                    </m:r>
                    <m:d>
                      <m:d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107.44</m:t>
                            </m:r>
                          </m:e>
                          <m:sup>
                            <m:r>
                              <a:rPr lang="es-EC" i="1">
                                <a:latin typeface="Cambria Math" panose="02040503050406030204" pitchFamily="18" charset="0"/>
                              </a:rPr>
                              <m:t>1.43</m:t>
                            </m:r>
                          </m:sup>
                        </m:sSup>
                      </m:e>
                    </m:d>
                    <m:r>
                      <a:rPr lang="es-EC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4.8×0.4</m:t>
                        </m:r>
                      </m:e>
                      <m:sup>
                        <m:r>
                          <a:rPr lang="es-EC" i="1">
                            <a:latin typeface="Cambria Math" panose="02040503050406030204" pitchFamily="18" charset="0"/>
                          </a:rPr>
                          <m:t>0.51</m:t>
                        </m:r>
                      </m:sup>
                    </m:sSup>
                    <m:r>
                      <a:rPr lang="es-EC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s-EC" dirty="0"/>
                  <a:t>7.03 mm </a:t>
                </a:r>
                <a:endParaRPr lang="es-EC" dirty="0" smtClean="0"/>
              </a:p>
              <a:p>
                <a:pPr marL="0" indent="0">
                  <a:buNone/>
                </a:pPr>
                <a:endParaRPr lang="es-EC" dirty="0"/>
              </a:p>
              <a:p>
                <a:r>
                  <a:rPr lang="es-EC" dirty="0"/>
                  <a:t>Pero el ancho comercial que se encuentra es de </a:t>
                </a:r>
                <a:r>
                  <a:rPr lang="es-EC" dirty="0" err="1"/>
                  <a:t>8mm</a:t>
                </a:r>
                <a:r>
                  <a:rPr lang="es-EC" dirty="0"/>
                  <a:t> por lo tanto </a:t>
                </a:r>
              </a:p>
              <a:p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s-EC" dirty="0"/>
                  <a:t>8 mm </a:t>
                </a:r>
              </a:p>
              <a:p>
                <a:pPr marL="0" indent="0">
                  <a:buNone/>
                </a:pPr>
                <a:endParaRPr lang="es-EC" dirty="0" smtClean="0"/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711200"/>
                <a:ext cx="8915400" cy="5200022"/>
              </a:xfrm>
              <a:blipFill rotWithShape="0">
                <a:blip r:embed="rId2"/>
                <a:stretch>
                  <a:fillRect l="-616" t="-70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35689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CÁLCULO </a:t>
            </a:r>
            <a:r>
              <a:rPr lang="es-EC" dirty="0"/>
              <a:t>DE CHAVETERO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s-EC" dirty="0"/>
                  <a:t>Ancho Chavetero 	= W + b (b se obtiene de la tabla 9)</a:t>
                </a:r>
              </a:p>
              <a:p>
                <a:pPr marL="0" indent="0">
                  <a:buNone/>
                </a:pPr>
                <a:r>
                  <a:rPr lang="es-EC" dirty="0"/>
                  <a:t>	</a:t>
                </a:r>
                <a:r>
                  <a:rPr lang="es-EC" dirty="0" smtClean="0"/>
                  <a:t>					= </a:t>
                </a:r>
                <a:r>
                  <a:rPr lang="es-EC" dirty="0"/>
                  <a:t>8 + 1.5</a:t>
                </a:r>
              </a:p>
              <a:p>
                <a:pPr marL="0" indent="0">
                  <a:buNone/>
                </a:pPr>
                <a:r>
                  <a:rPr lang="es-EC" dirty="0"/>
                  <a:t>	</a:t>
                </a:r>
                <a:r>
                  <a:rPr lang="es-EC" dirty="0" smtClean="0"/>
                  <a:t>					= </a:t>
                </a:r>
                <a:r>
                  <a:rPr lang="es-EC" dirty="0"/>
                  <a:t>9.5 mm</a:t>
                </a:r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r>
                  <a:rPr lang="es-EC" dirty="0"/>
                  <a:t>Profundidad Chavetero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i="1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s-EC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EC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C" dirty="0"/>
                  <a:t>+ </a:t>
                </a:r>
                <a:r>
                  <a:rPr lang="es-EC" dirty="0" smtClean="0"/>
                  <a:t>b</a:t>
                </a:r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	</a:t>
                </a:r>
                <a:r>
                  <a:rPr lang="es-EC" dirty="0" smtClean="0"/>
                  <a:t>					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C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s-EC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s-EC" dirty="0"/>
                  <a:t> + 1.5</a:t>
                </a:r>
              </a:p>
              <a:p>
                <a:pPr marL="0" indent="0">
                  <a:buNone/>
                </a:pPr>
                <a:r>
                  <a:rPr lang="es-EC" dirty="0"/>
                  <a:t>	</a:t>
                </a:r>
                <a:r>
                  <a:rPr lang="es-EC" dirty="0" smtClean="0"/>
                  <a:t>						= </a:t>
                </a:r>
                <a:r>
                  <a:rPr lang="es-EC" dirty="0"/>
                  <a:t>5.5 mm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79" t="-80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127007"/>
              </p:ext>
            </p:extLst>
          </p:nvPr>
        </p:nvGraphicFramePr>
        <p:xfrm>
          <a:off x="3135086" y="5545462"/>
          <a:ext cx="7288054" cy="106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3592"/>
                <a:gridCol w="3644462"/>
              </a:tblGrid>
              <a:tr h="2552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700" dirty="0">
                          <a:effectLst/>
                        </a:rPr>
                        <a:t>Ancho de chaveta</a:t>
                      </a:r>
                      <a:endParaRPr lang="es-EC" sz="1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41" marR="941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700" dirty="0" smtClean="0">
                          <a:effectLst/>
                        </a:rPr>
                        <a:t>b </a:t>
                      </a:r>
                      <a:r>
                        <a:rPr lang="es-EC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Holgura de chaveta en el rodillo</a:t>
                      </a:r>
                      <a:endParaRPr lang="es-EC" sz="1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41" marR="94141" marT="0" marB="0" anchor="ctr"/>
                </a:tc>
              </a:tr>
              <a:tr h="2552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700">
                          <a:effectLst/>
                        </a:rPr>
                        <a:t>3/2” a 1/2” (5 a 12.5 mm)</a:t>
                      </a:r>
                      <a:endParaRPr lang="es-EC" sz="1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41" marR="941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700">
                          <a:effectLst/>
                        </a:rPr>
                        <a:t>1/16” (1.5 mm)</a:t>
                      </a:r>
                      <a:endParaRPr lang="es-EC" sz="1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41" marR="94141" marT="0" marB="0" anchor="ctr"/>
                </a:tc>
              </a:tr>
              <a:tr h="2552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700">
                          <a:effectLst/>
                        </a:rPr>
                        <a:t>Sobre 0.5” (12.5 mm)</a:t>
                      </a:r>
                      <a:endParaRPr lang="es-EC" sz="1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41" marR="9414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700" dirty="0">
                          <a:effectLst/>
                        </a:rPr>
                        <a:t>1/8 “ (3 mm)</a:t>
                      </a:r>
                      <a:endParaRPr lang="es-EC" sz="1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141" marR="9414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76417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CÁLCULO </a:t>
            </a:r>
            <a:r>
              <a:rPr lang="pt-BR" dirty="0"/>
              <a:t>DE </a:t>
            </a:r>
            <a:r>
              <a:rPr lang="pt-BR" dirty="0" err="1"/>
              <a:t>DIÁMETRO</a:t>
            </a:r>
            <a:r>
              <a:rPr lang="pt-BR" dirty="0"/>
              <a:t> MÍNIMO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s-EC" dirty="0"/>
              </a:p>
              <a:p>
                <a:pPr marL="0" indent="0">
                  <a:buNone/>
                </a:pPr>
                <a:r>
                  <a:rPr lang="es-EC" b="1" dirty="0"/>
                  <a:t> </a:t>
                </a:r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Donde:</a:t>
                </a:r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r>
                  <a:rPr lang="es-EC" dirty="0"/>
                  <a:t>d 		diámetro del eje</a:t>
                </a:r>
              </a:p>
              <a:p>
                <a:r>
                  <a:rPr lang="es-EC" dirty="0"/>
                  <a:t>k		altura del chavetero en el rodillo </a:t>
                </a:r>
              </a:p>
              <a:p>
                <a:r>
                  <a:rPr lang="es-EC" dirty="0"/>
                  <a:t>m		espesor mínimo de pared del rodillo 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1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532673"/>
              </p:ext>
            </p:extLst>
          </p:nvPr>
        </p:nvGraphicFramePr>
        <p:xfrm>
          <a:off x="8563428" y="3341913"/>
          <a:ext cx="2510971" cy="1393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Imagen de mapa de bits" r:id="rId4" imgW="1647720" imgH="876240" progId="Paint.Picture">
                  <p:embed/>
                </p:oleObj>
              </mc:Choice>
              <mc:Fallback>
                <p:oleObj name="Imagen de mapa de bits" r:id="rId4" imgW="1647720" imgH="876240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3428" y="3341913"/>
                        <a:ext cx="2510971" cy="13933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547676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473099" y="2801257"/>
                <a:ext cx="8915400" cy="3777622"/>
              </a:xfrm>
            </p:spPr>
            <p:txBody>
              <a:bodyPr/>
              <a:lstStyle/>
              <a:p>
                <a:r>
                  <a:rPr lang="es-EC" dirty="0"/>
                  <a:t>d	=</a:t>
                </a:r>
                <a:r>
                  <a:rPr lang="es-EC" dirty="0" err="1"/>
                  <a:t>38mm</a:t>
                </a:r>
                <a:endParaRPr lang="es-EC" dirty="0"/>
              </a:p>
              <a:p>
                <a:r>
                  <a:rPr lang="es-EC" dirty="0"/>
                  <a:t>k 	por ser una chaveta cuadrad k =5.5 mm</a:t>
                </a:r>
              </a:p>
              <a:p>
                <a:r>
                  <a:rPr lang="es-EC" dirty="0"/>
                  <a:t>m	=1.9 mm</a:t>
                </a:r>
              </a:p>
              <a:p>
                <a:pPr marL="0" indent="0">
                  <a:buNone/>
                </a:pPr>
                <a:r>
                  <a:rPr lang="es-EC" dirty="0"/>
                  <a:t>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=38+2</m:t>
                    </m:r>
                    <m:d>
                      <m:d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5.5+1.9 </m:t>
                        </m:r>
                      </m:e>
                    </m:d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</a:rPr>
                      <m:t>=52.8 </m:t>
                    </m:r>
                    <m:r>
                      <a:rPr lang="es-EC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s-EC" dirty="0"/>
                  <a:t> </a:t>
                </a:r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3099" y="2801257"/>
                <a:ext cx="8915400" cy="3777622"/>
              </a:xfrm>
              <a:blipFill rotWithShape="0">
                <a:blip r:embed="rId2"/>
                <a:stretch>
                  <a:fillRect l="-479" t="-96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375721"/>
              </p:ext>
            </p:extLst>
          </p:nvPr>
        </p:nvGraphicFramePr>
        <p:xfrm>
          <a:off x="2620749" y="1185455"/>
          <a:ext cx="7487181" cy="103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3143"/>
                <a:gridCol w="3744038"/>
              </a:tblGrid>
              <a:tr h="2579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700">
                          <a:effectLst/>
                        </a:rPr>
                        <a:t>Espesor del material</a:t>
                      </a:r>
                      <a:endParaRPr lang="es-EC" sz="1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13" marR="967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700">
                          <a:effectLst/>
                        </a:rPr>
                        <a:t>m</a:t>
                      </a:r>
                      <a:endParaRPr lang="es-EC" sz="1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13" marR="96713" marT="0" marB="0" anchor="ctr"/>
                </a:tc>
              </a:tr>
              <a:tr h="2579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700">
                          <a:effectLst/>
                        </a:rPr>
                        <a:t>Sobre 0.075” (1.9 mm)</a:t>
                      </a:r>
                      <a:endParaRPr lang="es-EC" sz="1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13" marR="967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700">
                          <a:effectLst/>
                        </a:rPr>
                        <a:t>0.3” a 0.4” (7.5 a 10 mm)</a:t>
                      </a:r>
                      <a:endParaRPr lang="es-EC" sz="1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13" marR="96713" marT="0" marB="0" anchor="ctr"/>
                </a:tc>
              </a:tr>
              <a:tr h="2579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700">
                          <a:effectLst/>
                        </a:rPr>
                        <a:t>0.076” a 0.125” (1.91 a 3 mm)</a:t>
                      </a:r>
                      <a:endParaRPr lang="es-EC" sz="1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13" marR="967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700">
                          <a:effectLst/>
                        </a:rPr>
                        <a:t>0.5” a 0.6” (12 a 15 mm)</a:t>
                      </a:r>
                      <a:endParaRPr lang="es-EC" sz="1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13" marR="96713" marT="0" marB="0" anchor="ctr"/>
                </a:tc>
              </a:tr>
              <a:tr h="2579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700">
                          <a:effectLst/>
                        </a:rPr>
                        <a:t>0.125” a 0.5” (3.1 a 12.7 mm)</a:t>
                      </a:r>
                      <a:endParaRPr lang="es-EC" sz="17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13" marR="967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s-EC" sz="1700" dirty="0">
                          <a:effectLst/>
                        </a:rPr>
                        <a:t>0.75” a 1.5” (20 a 40 mm)</a:t>
                      </a:r>
                      <a:endParaRPr lang="es-EC" sz="1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13" marR="9671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20873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CÁLCULO </a:t>
            </a:r>
            <a:r>
              <a:rPr lang="es-EC" dirty="0"/>
              <a:t>PARA RODILLO DE SUPERFICIE DIRECTRIZ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distancia </a:t>
            </a:r>
            <a:r>
              <a:rPr lang="es-EC" dirty="0"/>
              <a:t>constante en todo el proceso. </a:t>
            </a:r>
            <a:endParaRPr lang="es-EC" dirty="0" smtClean="0"/>
          </a:p>
          <a:p>
            <a:r>
              <a:rPr lang="es-EC" dirty="0" smtClean="0"/>
              <a:t>punto </a:t>
            </a:r>
            <a:r>
              <a:rPr lang="es-EC" dirty="0"/>
              <a:t>más alto y el más bajo del </a:t>
            </a:r>
            <a:r>
              <a:rPr lang="es-EC" dirty="0" smtClean="0"/>
              <a:t>conformado</a:t>
            </a:r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023" y="3538040"/>
            <a:ext cx="5509638" cy="2228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0605381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Personalizado 2">
      <a:dk1>
        <a:sysClr val="windowText" lastClr="000000"/>
      </a:dk1>
      <a:lt1>
        <a:sysClr val="window" lastClr="FFFFFF"/>
      </a:lt1>
      <a:dk2>
        <a:srgbClr val="21692D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5560</TotalTime>
  <Words>4585</Words>
  <Application>Microsoft Office PowerPoint</Application>
  <PresentationFormat>Panorámica</PresentationFormat>
  <Paragraphs>1988</Paragraphs>
  <Slides>191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191</vt:i4>
      </vt:variant>
    </vt:vector>
  </HeadingPairs>
  <TitlesOfParts>
    <vt:vector size="199" baseType="lpstr">
      <vt:lpstr>Arial</vt:lpstr>
      <vt:lpstr>Calibri</vt:lpstr>
      <vt:lpstr>Cambria Math</vt:lpstr>
      <vt:lpstr>Century Gothic</vt:lpstr>
      <vt:lpstr>Times New Roman</vt:lpstr>
      <vt:lpstr>Wingdings 3</vt:lpstr>
      <vt:lpstr>Espiral</vt:lpstr>
      <vt:lpstr>Imagen de mapa de bits</vt:lpstr>
      <vt:lpstr>Presentación de PowerPoint</vt:lpstr>
      <vt:lpstr>OBJETIVOS</vt:lpstr>
      <vt:lpstr>ANTECEDENTES</vt:lpstr>
      <vt:lpstr>Estudio del Mercado Preliminar </vt:lpstr>
      <vt:lpstr>Presentación de PowerPoint</vt:lpstr>
      <vt:lpstr>PLAN DE PRODUCCIÓN   </vt:lpstr>
      <vt:lpstr>Presentación de PowerPoint</vt:lpstr>
      <vt:lpstr>Caracterización del producto</vt:lpstr>
      <vt:lpstr>SELECCIÓN DEL MATERIAL PARA EL PERFIL</vt:lpstr>
      <vt:lpstr>Presentación de PowerPoint</vt:lpstr>
      <vt:lpstr>CÁLCULO DEL  RADIO DE DOBLADO</vt:lpstr>
      <vt:lpstr>Presentación de PowerPoint</vt:lpstr>
      <vt:lpstr>Presentación de PowerPoint</vt:lpstr>
      <vt:lpstr>Presentación de PowerPoint</vt:lpstr>
      <vt:lpstr>CÁLCULO DE SECCIONES CURVAS</vt:lpstr>
      <vt:lpstr>Presentación de PowerPoint</vt:lpstr>
      <vt:lpstr>Segundo método</vt:lpstr>
      <vt:lpstr>Presentación de PowerPoint</vt:lpstr>
      <vt:lpstr>Presentación de PowerPoint</vt:lpstr>
      <vt:lpstr>Presentación de PowerPoint</vt:lpstr>
      <vt:lpstr>Presentación de PowerPoint</vt:lpstr>
      <vt:lpstr>CÁLCULO DE SECCIONES PLANAS</vt:lpstr>
      <vt:lpstr>TOTAL SECCIONES PLANAS </vt:lpstr>
      <vt:lpstr>CÁLCULO DE ANCHO DE LA TIRA </vt:lpstr>
      <vt:lpstr>DETERMINACIÓN DEL NÚMERO DE PASES</vt:lpstr>
      <vt:lpstr>Métodos</vt:lpstr>
      <vt:lpstr>Altura máxima deformada desde la sección guía de la sección (h)</vt:lpstr>
      <vt:lpstr>ángulo formado en el lado que es más grande de la guía (α) </vt:lpstr>
      <vt:lpstr>Sy   esfuerzo de fluencia  (MPa) Sut  Esfuerzo último de tensión (MPa) </vt:lpstr>
      <vt:lpstr>z   perforado agujero / muesca y el factor tira continuidad </vt:lpstr>
      <vt:lpstr>Presentación de PowerPoint</vt:lpstr>
      <vt:lpstr>s  factor de forma </vt:lpstr>
      <vt:lpstr>f   factor de tolerancia </vt:lpstr>
      <vt:lpstr>Presentación de PowerPoint</vt:lpstr>
      <vt:lpstr>PULMÓN DE CHAPA</vt:lpstr>
      <vt:lpstr>Presentación de PowerPoint</vt:lpstr>
      <vt:lpstr>SELECCIÓN DE SUPERFICIE DIRECTRIZ</vt:lpstr>
      <vt:lpstr>RETORNO ELÁSTICO </vt:lpstr>
      <vt:lpstr>Presentación de PowerPoint</vt:lpstr>
      <vt:lpstr>ANÁLISIS DE RETORNO ELÁSTICO</vt:lpstr>
      <vt:lpstr>Presentación de PowerPoint</vt:lpstr>
      <vt:lpstr>Presentación de PowerPoint</vt:lpstr>
      <vt:lpstr>Presentación de PowerPoint</vt:lpstr>
      <vt:lpstr>GEOMETRÍA TRANSVERSAL CON SOBREDOBLADO</vt:lpstr>
      <vt:lpstr>DISEÑO DE SECCIÓN TRANSVERSAL EN CADA PASO</vt:lpstr>
      <vt:lpstr>Esfuerzo entre estaciones</vt:lpstr>
      <vt:lpstr>SECCIÓN TRANSVERSAL EN LA PRIMERA ESTACIÓN</vt:lpstr>
      <vt:lpstr>Presentación de PowerPoint</vt:lpstr>
      <vt:lpstr>SECCIÓN TRANSVERSAL EN LA SEGUNDA ESTACIÓN</vt:lpstr>
      <vt:lpstr>Presentación de PowerPoint</vt:lpstr>
      <vt:lpstr>Presentación de PowerPoint</vt:lpstr>
      <vt:lpstr>Presentación de PowerPoint</vt:lpstr>
      <vt:lpstr>SECCIÓN TRANSVERSAL EN LA TERCERA ESTACIÓN</vt:lpstr>
      <vt:lpstr>Presentación de PowerPoint</vt:lpstr>
      <vt:lpstr>Presentación de PowerPoint</vt:lpstr>
      <vt:lpstr>Presentación de PowerPoint</vt:lpstr>
      <vt:lpstr>SECCIÓN TRANSVERSAL EN LA CUARTA ESTACIÓN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SECCIÓN TRANSVERSAL EN LA QUINTA ESTACIÓN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SECCIÓN TRANSVERSAL EN LA SEXTA ESTACIÓN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DISEÑO FINAL DEL DIAGRAMA DE FLOR</vt:lpstr>
      <vt:lpstr>Presentación de PowerPoint</vt:lpstr>
      <vt:lpstr>DISEÑO DE RODILLOS</vt:lpstr>
      <vt:lpstr>CÁLCULO DE DIÁMETRO MÁXIMO</vt:lpstr>
      <vt:lpstr>Presentación de PowerPoint</vt:lpstr>
      <vt:lpstr>CÁLCULO DE CHAVETA</vt:lpstr>
      <vt:lpstr>Presentación de PowerPoint</vt:lpstr>
      <vt:lpstr>CÁLCULO DE CHAVETERO</vt:lpstr>
      <vt:lpstr>CÁLCULO DE DIÁMETRO MÍNIMO</vt:lpstr>
      <vt:lpstr>Presentación de PowerPoint</vt:lpstr>
      <vt:lpstr>CÁLCULO PARA RODILLO DE SUPERFICIE DIRECTRIZ </vt:lpstr>
      <vt:lpstr>Presentación de PowerPoint</vt:lpstr>
      <vt:lpstr>CÁLCULO DE RODILLOS</vt:lpstr>
      <vt:lpstr>Presentación de PowerPoint</vt:lpstr>
      <vt:lpstr>RODILLOS PARA SEGUNDA ESTACIÓN</vt:lpstr>
      <vt:lpstr>Presentación de PowerPoint</vt:lpstr>
      <vt:lpstr>RODILLOS PARA TERCERA ESTACIÓN</vt:lpstr>
      <vt:lpstr>Presentación de PowerPoint</vt:lpstr>
      <vt:lpstr>RODILLOS PARA CUARTA ESTACIÓN</vt:lpstr>
      <vt:lpstr>Presentación de PowerPoint</vt:lpstr>
      <vt:lpstr>RODILLOS PARA QUINTA ESTACIÓN</vt:lpstr>
      <vt:lpstr>Presentación de PowerPoint</vt:lpstr>
      <vt:lpstr>RODILLOS PARA SEXTA ESTACIÓN</vt:lpstr>
      <vt:lpstr>Presentación de PowerPoint</vt:lpstr>
      <vt:lpstr>RODILLOS DE ENDEREZADO</vt:lpstr>
      <vt:lpstr>Presentación de PowerPoint</vt:lpstr>
      <vt:lpstr>Presentación de PowerPoint</vt:lpstr>
      <vt:lpstr>CÁLCULO DE CHAVETA PARA RODILLOS DE ENDEREZADO </vt:lpstr>
      <vt:lpstr>CÁLCULO DE CHAVETERO EN RODILLOS DE ENDEREZADO</vt:lpstr>
      <vt:lpstr>Presentación de PowerPoint</vt:lpstr>
      <vt:lpstr>Presentación de PowerPoint</vt:lpstr>
      <vt:lpstr>MATERIAL DE LOS RODILLOS </vt:lpstr>
      <vt:lpstr>Presentación de PowerPoint</vt:lpstr>
      <vt:lpstr>Presentación de PowerPoint</vt:lpstr>
      <vt:lpstr>Propiedades químicas y mecánicas del acero AISI O1 (Aceros Böhler del Ecuador S.A., 2008) </vt:lpstr>
      <vt:lpstr>ACABADO SUPERFICIAL DE LOS RODILLOS</vt:lpstr>
      <vt:lpstr>POTENCIA REQUERIDA</vt:lpstr>
      <vt:lpstr>VELOCIDAD DE CONFORMADO</vt:lpstr>
      <vt:lpstr>LUBRICANTES</vt:lpstr>
      <vt:lpstr>DISEÑO DE ELEMENTOS PARA CORTE DE PERFILES</vt:lpstr>
      <vt:lpstr>MECANISMO DE CORTE</vt:lpstr>
      <vt:lpstr>Presentación de PowerPoint</vt:lpstr>
      <vt:lpstr>CÁLCULO DE FUERZA DE CORTE</vt:lpstr>
      <vt:lpstr>Presentación de PowerPoint</vt:lpstr>
      <vt:lpstr>Presentación de PowerPoint</vt:lpstr>
      <vt:lpstr>Presentación de PowerPoint</vt:lpstr>
      <vt:lpstr>CÁLCULO DE FUERZA DE EXTRACCIÓN</vt:lpstr>
      <vt:lpstr>SELECCIÓN DE PRENSA PARA CORTE</vt:lpstr>
      <vt:lpstr>SELECCIÓN DE MATERIAL PARA LA CUCHILLA</vt:lpstr>
      <vt:lpstr>Propiedades químicas y mecánicas de acero AISI D2</vt:lpstr>
      <vt:lpstr>TRATAMIENTO TÉRMICO DEL MATERIAL</vt:lpstr>
      <vt:lpstr>APLASTAMIENTO EN LA CUCHILLA</vt:lpstr>
      <vt:lpstr>CUCHILLA FIJA</vt:lpstr>
      <vt:lpstr>Presentación de PowerPoint</vt:lpstr>
      <vt:lpstr>CUCHILLA MÓVIL</vt:lpstr>
      <vt:lpstr>Presentación de PowerPoint</vt:lpstr>
      <vt:lpstr>DESGARRE EN LA CUCHILLA</vt:lpstr>
      <vt:lpstr>Presentación de PowerPoint</vt:lpstr>
      <vt:lpstr>Presentación de PowerPoint</vt:lpstr>
      <vt:lpstr> DIMENSIONES FINALES DE LA CUCHILLA </vt:lpstr>
      <vt:lpstr>DISEÑO DE BASTIDOR GUÍA PARA CUCHILLA</vt:lpstr>
      <vt:lpstr>APLASTAMIENTO DEL BASTIDOR</vt:lpstr>
      <vt:lpstr> CÁLCULO DE PAREDES POR DESGARRE</vt:lpstr>
      <vt:lpstr>Presentación de PowerPoint</vt:lpstr>
      <vt:lpstr>MEDIDAS FINALES DE BASTIDOR</vt:lpstr>
      <vt:lpstr>VELOCIDAD DE CORTE</vt:lpstr>
      <vt:lpstr>DISEÑO SISTEMA DE CONTROL Y AUTOMATIZACIÓN</vt:lpstr>
      <vt:lpstr>DIAGRAMA DE CONTROL</vt:lpstr>
      <vt:lpstr>VÁLVULA SOLENOIDE DE CONTROL 3/2 RETORNO CON RESORTE</vt:lpstr>
      <vt:lpstr>VÁLVULA NEUMÁTICA DE CONTROL AIRE-AIRE 5/2</vt:lpstr>
      <vt:lpstr>VÁLVULA NEUMÁTICA 3/2 DE CONTROL ACCIONADA POR RODILLO</vt:lpstr>
      <vt:lpstr>SENSOR INDUCTIVO </vt:lpstr>
      <vt:lpstr>DISTRIBUCIÓN DE LA MAQUINARIA EN PLANTA</vt:lpstr>
      <vt:lpstr>FLUJO DEL PROCESO</vt:lpstr>
      <vt:lpstr>MAQUINARIA EN LÍNEAS DE CONFORMADO</vt:lpstr>
      <vt:lpstr>CARACTERÍSTICAS DE LAS LÍNEAS DE CONFORMADO</vt:lpstr>
      <vt:lpstr>DISTRIBUCIÓN DE LÍNEA DE PRODUCCIÓN DENTRO DE LA PLANTA POR EL MÉTODO S.L.P</vt:lpstr>
      <vt:lpstr>ANÁLISIS DE PRODUCTOS-CANTIDADES</vt:lpstr>
      <vt:lpstr>DIAGRAMA DE PROCESO</vt:lpstr>
      <vt:lpstr>Diagrama de proceso en línea 1</vt:lpstr>
      <vt:lpstr>Diagrama de proceso en línea 2</vt:lpstr>
      <vt:lpstr>RELACIÓN ENTRE ÁREAS FUNCIONALES</vt:lpstr>
      <vt:lpstr>Presentación de PowerPoint</vt:lpstr>
      <vt:lpstr>DIAGRAMA RELACIONAL DE ÁREAS FUNCIONALES: </vt:lpstr>
      <vt:lpstr>Presentación de PowerPoint</vt:lpstr>
      <vt:lpstr>Superficie necesaria en cada línea</vt:lpstr>
      <vt:lpstr>Presentación de PowerPoint</vt:lpstr>
      <vt:lpstr>GENERACIÓN DE DISEÑO PREVIO</vt:lpstr>
      <vt:lpstr>SERVICIOS AUXILIARES</vt:lpstr>
      <vt:lpstr>LAS ESPERAS</vt:lpstr>
      <vt:lpstr>MOVIMIENTO DE  PRODUCTOS Y MATERIALES</vt:lpstr>
      <vt:lpstr>AMPLIACIÓN FUTURA  DEL ÁREA</vt:lpstr>
      <vt:lpstr>DISEÑO FINAL DE LA DISTRIBUCIÓN EN PLANTA</vt:lpstr>
      <vt:lpstr>CONTROL DE CALIDAD</vt:lpstr>
      <vt:lpstr>Presentación de PowerPoint</vt:lpstr>
      <vt:lpstr>DESARROLLAR UN MEDIO PARA MEDIAR LA CARACTERÍSTICA DE CONTROL</vt:lpstr>
      <vt:lpstr>Total de costos directos para la construcción de maquinaria</vt:lpstr>
      <vt:lpstr>TOTAL CONSTRUCCIÓN MAQUINARIA</vt:lpstr>
      <vt:lpstr>Total egresos para la producción anual y mensual</vt:lpstr>
      <vt:lpstr>COSTO - BENEFICIO PROYECTADOS:</vt:lpstr>
      <vt:lpstr>INGRESOS – EGRESOS  PROYECTADOS:  TIR / VAN</vt:lpstr>
      <vt:lpstr>CONCLUSIONES</vt:lpstr>
      <vt:lpstr>RECOMENDACIONES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DOCENTE</dc:creator>
  <cp:lastModifiedBy>DOCENTE</cp:lastModifiedBy>
  <cp:revision>115</cp:revision>
  <dcterms:created xsi:type="dcterms:W3CDTF">2015-06-29T21:05:33Z</dcterms:created>
  <dcterms:modified xsi:type="dcterms:W3CDTF">2015-07-09T18:29:00Z</dcterms:modified>
</cp:coreProperties>
</file>