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7.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8.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258" r:id="rId3"/>
    <p:sldId id="265" r:id="rId4"/>
    <p:sldId id="266" r:id="rId5"/>
    <p:sldId id="259" r:id="rId6"/>
    <p:sldId id="260" r:id="rId7"/>
    <p:sldId id="261" r:id="rId8"/>
    <p:sldId id="263" r:id="rId9"/>
    <p:sldId id="264"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90" d="100"/>
          <a:sy n="90" d="100"/>
        </p:scale>
        <p:origin x="576"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file:///D:\Respaldos%202\Desktop\DatosContador.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CARLOS\Desktop\TESIS%20ALEX-CARLOS\BALANCE%20TERMICO.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CARLOS\Desktop\TESIS%20ALEX-CARLOS\BALANCE%20TERMICO.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CARLOS\Desktop\TESIS%20ALEX-CARLOS\BALANCE%20TERMICO.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CARLOS\Desktop\TESIS%20ALEX-CARLOS\BALANCE%20TERMICO.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CARLOS\Desktop\TESIS%20ALEX-CARLOS\BENEFICIOS%20PROYECTO.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CARLOS\Desktop\TESIS%20ALEX-CARLOS\BENEFICIOS%20PROYECTO.xlsx" TargetMode="External"/><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oleObject" Target="file:///D:\Respaldos%202\Desktop\Tesis%20para%20definir\ecuacion%20maf.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TESIS%20ALEX-CARLOS\BALANCE%20TERMICO.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TESIS%20ALEX-CARLOS\BALANCE%20TERMICO.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LEX\Downloads\BALANCE-TERMICO.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LEX\Downloads\BALANCE-TERMICO.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ALEX\Downloads\BALANCE-TERMICO.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CARLOS\Desktop\TESIS%20ALEX-CARLOS\BALANCE%20TERMICO.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CARLOS\Desktop\TESIS%20ALEX-CARLOS\BALANCE%20TERMICO.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none" baseline="0">
                <a:solidFill>
                  <a:schemeClr val="lt1">
                    <a:lumMod val="85000"/>
                  </a:schemeClr>
                </a:solidFill>
                <a:latin typeface="+mn-lt"/>
                <a:ea typeface="+mn-ea"/>
                <a:cs typeface="+mn-cs"/>
              </a:defRPr>
            </a:pPr>
            <a:r>
              <a:rPr lang="en-US" dirty="0"/>
              <a:t>RELACIÓN DE COMPRESIÓN VS CONTADOR</a:t>
            </a:r>
          </a:p>
        </c:rich>
      </c:tx>
      <c:layout/>
      <c:overlay val="0"/>
      <c:spPr>
        <a:noFill/>
        <a:ln>
          <a:noFill/>
        </a:ln>
        <a:effectLst/>
      </c:spPr>
      <c:txPr>
        <a:bodyPr rot="0" spcFirstLastPara="1" vertOverflow="ellipsis" vert="horz" wrap="square" anchor="ctr" anchorCtr="1"/>
        <a:lstStyle/>
        <a:p>
          <a:pPr>
            <a:defRPr sz="1400" b="1" i="0" u="none" strike="noStrike" kern="1200" cap="none" baseline="0">
              <a:solidFill>
                <a:schemeClr val="lt1">
                  <a:lumMod val="85000"/>
                </a:schemeClr>
              </a:solidFill>
              <a:latin typeface="+mn-lt"/>
              <a:ea typeface="+mn-ea"/>
              <a:cs typeface="+mn-cs"/>
            </a:defRPr>
          </a:pPr>
          <a:endParaRPr lang="es-ES"/>
        </a:p>
      </c:txPr>
    </c:title>
    <c:autoTitleDeleted val="0"/>
    <c:plotArea>
      <c:layout/>
      <c:scatterChart>
        <c:scatterStyle val="smoothMarker"/>
        <c:varyColors val="0"/>
        <c:ser>
          <c:idx val="0"/>
          <c:order val="0"/>
          <c:tx>
            <c:v>RC</c:v>
          </c:tx>
          <c:spPr>
            <a:ln w="22225" cap="rnd">
              <a:solidFill>
                <a:schemeClr val="accent1"/>
              </a:solidFill>
            </a:ln>
            <a:effectLst>
              <a:glow rad="139700">
                <a:schemeClr val="accent1">
                  <a:satMod val="175000"/>
                  <a:alpha val="14000"/>
                </a:schemeClr>
              </a:glow>
            </a:effectLst>
          </c:spPr>
          <c:marker>
            <c:symbol val="circle"/>
            <c:size val="3"/>
            <c:spPr>
              <a:solidFill>
                <a:schemeClr val="accent1">
                  <a:lumMod val="60000"/>
                  <a:lumOff val="40000"/>
                </a:schemeClr>
              </a:solidFill>
              <a:ln>
                <a:noFill/>
              </a:ln>
              <a:effectLst>
                <a:glow rad="63500">
                  <a:schemeClr val="accent1">
                    <a:satMod val="175000"/>
                    <a:alpha val="25000"/>
                  </a:schemeClr>
                </a:glow>
              </a:effectLst>
            </c:spPr>
          </c:marker>
          <c:dLbls>
            <c:dLbl>
              <c:idx val="12"/>
              <c:layout/>
              <c:dLblPos val="r"/>
              <c:showLegendKey val="0"/>
              <c:showVal val="1"/>
              <c:showCatName val="1"/>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75000"/>
                      </a:schemeClr>
                    </a:solidFill>
                    <a:latin typeface="+mn-lt"/>
                    <a:ea typeface="+mn-ea"/>
                    <a:cs typeface="+mn-cs"/>
                  </a:defRPr>
                </a:pPr>
                <a:endParaRPr lang="es-ES"/>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xVal>
            <c:numRef>
              <c:f>Hoja1!$C$20:$C$32</c:f>
              <c:numCache>
                <c:formatCode>General</c:formatCode>
                <c:ptCount val="13"/>
                <c:pt idx="0">
                  <c:v>0</c:v>
                </c:pt>
                <c:pt idx="1">
                  <c:v>53.5</c:v>
                </c:pt>
                <c:pt idx="2">
                  <c:v>107</c:v>
                </c:pt>
                <c:pt idx="3">
                  <c:v>139.5</c:v>
                </c:pt>
                <c:pt idx="4">
                  <c:v>172</c:v>
                </c:pt>
                <c:pt idx="5">
                  <c:v>193.5</c:v>
                </c:pt>
                <c:pt idx="6">
                  <c:v>215</c:v>
                </c:pt>
                <c:pt idx="7">
                  <c:v>230</c:v>
                </c:pt>
                <c:pt idx="8">
                  <c:v>245</c:v>
                </c:pt>
                <c:pt idx="9">
                  <c:v>256.5</c:v>
                </c:pt>
                <c:pt idx="10">
                  <c:v>268</c:v>
                </c:pt>
                <c:pt idx="11">
                  <c:v>277</c:v>
                </c:pt>
                <c:pt idx="12">
                  <c:v>286</c:v>
                </c:pt>
              </c:numCache>
            </c:numRef>
          </c:xVal>
          <c:yVal>
            <c:numRef>
              <c:f>Hoja1!$D$20:$D$32</c:f>
              <c:numCache>
                <c:formatCode>0.00</c:formatCode>
                <c:ptCount val="13"/>
                <c:pt idx="0">
                  <c:v>4</c:v>
                </c:pt>
                <c:pt idx="1">
                  <c:v>4.5</c:v>
                </c:pt>
                <c:pt idx="2">
                  <c:v>5</c:v>
                </c:pt>
                <c:pt idx="3">
                  <c:v>5.5</c:v>
                </c:pt>
                <c:pt idx="4">
                  <c:v>6</c:v>
                </c:pt>
                <c:pt idx="5">
                  <c:v>6.5</c:v>
                </c:pt>
                <c:pt idx="6">
                  <c:v>7</c:v>
                </c:pt>
                <c:pt idx="7">
                  <c:v>7.5</c:v>
                </c:pt>
                <c:pt idx="8">
                  <c:v>8</c:v>
                </c:pt>
                <c:pt idx="9">
                  <c:v>8.5</c:v>
                </c:pt>
                <c:pt idx="10">
                  <c:v>9</c:v>
                </c:pt>
                <c:pt idx="11">
                  <c:v>9.5</c:v>
                </c:pt>
                <c:pt idx="12">
                  <c:v>10</c:v>
                </c:pt>
              </c:numCache>
            </c:numRef>
          </c:yVal>
          <c:smooth val="1"/>
        </c:ser>
        <c:dLbls>
          <c:showLegendKey val="0"/>
          <c:showVal val="0"/>
          <c:showCatName val="0"/>
          <c:showSerName val="0"/>
          <c:showPercent val="0"/>
          <c:showBubbleSize val="0"/>
        </c:dLbls>
        <c:axId val="131343264"/>
        <c:axId val="131343824"/>
      </c:scatterChart>
      <c:valAx>
        <c:axId val="131343264"/>
        <c:scaling>
          <c:orientation val="minMax"/>
        </c:scaling>
        <c:delete val="0"/>
        <c:axPos val="b"/>
        <c:majorGridlines>
          <c:spPr>
            <a:ln w="9525" cap="flat" cmpd="sng" algn="ctr">
              <a:solidFill>
                <a:schemeClr val="dk1">
                  <a:lumMod val="65000"/>
                  <a:lumOff val="35000"/>
                  <a:alpha val="7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lt1">
                        <a:lumMod val="75000"/>
                      </a:schemeClr>
                    </a:solidFill>
                    <a:latin typeface="+mn-lt"/>
                    <a:ea typeface="+mn-ea"/>
                    <a:cs typeface="+mn-cs"/>
                  </a:defRPr>
                </a:pPr>
                <a:r>
                  <a:rPr lang="es-EC" sz="1400" dirty="0"/>
                  <a:t>Contador</a:t>
                </a:r>
              </a:p>
            </c:rich>
          </c:tx>
          <c:layout/>
          <c:overlay val="0"/>
          <c:spPr>
            <a:noFill/>
            <a:ln>
              <a:noFill/>
            </a:ln>
            <a:effectLst/>
          </c:spPr>
          <c:txPr>
            <a:bodyPr rot="0" spcFirstLastPara="1" vertOverflow="ellipsis" vert="horz" wrap="square" anchor="ctr" anchorCtr="1"/>
            <a:lstStyle/>
            <a:p>
              <a:pPr>
                <a:defRPr sz="900" b="1" i="0" u="none" strike="noStrike" kern="1200" baseline="0">
                  <a:solidFill>
                    <a:schemeClr val="lt1">
                      <a:lumMod val="75000"/>
                    </a:schemeClr>
                  </a:solidFill>
                  <a:latin typeface="+mn-lt"/>
                  <a:ea typeface="+mn-ea"/>
                  <a:cs typeface="+mn-cs"/>
                </a:defRPr>
              </a:pPr>
              <a:endParaRPr lang="es-ES"/>
            </a:p>
          </c:txPr>
        </c:title>
        <c:numFmt formatCode="General"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s-ES"/>
          </a:p>
        </c:txPr>
        <c:crossAx val="131343824"/>
        <c:crosses val="autoZero"/>
        <c:crossBetween val="midCat"/>
      </c:valAx>
      <c:valAx>
        <c:axId val="131343824"/>
        <c:scaling>
          <c:orientation val="minMax"/>
        </c:scaling>
        <c:delete val="0"/>
        <c:axPos val="l"/>
        <c:majorGridlines>
          <c:spPr>
            <a:ln w="9525" cap="flat" cmpd="sng" algn="ctr">
              <a:solidFill>
                <a:schemeClr val="dk1">
                  <a:lumMod val="65000"/>
                  <a:lumOff val="35000"/>
                  <a:alpha val="7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lt1">
                        <a:lumMod val="75000"/>
                      </a:schemeClr>
                    </a:solidFill>
                    <a:latin typeface="+mn-lt"/>
                    <a:ea typeface="+mn-ea"/>
                    <a:cs typeface="+mn-cs"/>
                  </a:defRPr>
                </a:pPr>
                <a:r>
                  <a:rPr lang="es-EC" sz="1400" dirty="0"/>
                  <a:t>Relación de Compresión</a:t>
                </a: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lt1">
                      <a:lumMod val="75000"/>
                    </a:schemeClr>
                  </a:solidFill>
                  <a:latin typeface="+mn-lt"/>
                  <a:ea typeface="+mn-ea"/>
                  <a:cs typeface="+mn-cs"/>
                </a:defRPr>
              </a:pPr>
              <a:endParaRPr lang="es-ES"/>
            </a:p>
          </c:txPr>
        </c:title>
        <c:numFmt formatCode="0.00"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s-ES"/>
          </a:p>
        </c:txPr>
        <c:crossAx val="131343264"/>
        <c:crosses val="autoZero"/>
        <c:crossBetween val="midCat"/>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s-ES"/>
        </a:p>
      </c:txPr>
    </c:legend>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s-E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cap="none" spc="50" normalizeH="0" baseline="0">
                <a:solidFill>
                  <a:schemeClr val="tx1">
                    <a:lumMod val="65000"/>
                    <a:lumOff val="35000"/>
                  </a:schemeClr>
                </a:solidFill>
                <a:latin typeface="+mj-lt"/>
                <a:ea typeface="+mj-ea"/>
                <a:cs typeface="+mj-cs"/>
              </a:defRPr>
            </a:pPr>
            <a:r>
              <a:rPr lang="es-ES" b="1" dirty="0">
                <a:solidFill>
                  <a:schemeClr val="tx1"/>
                </a:solidFill>
              </a:rPr>
              <a:t>CEC vs Ángulo de Encendido</a:t>
            </a:r>
          </a:p>
        </c:rich>
      </c:tx>
      <c:layout/>
      <c:overlay val="0"/>
      <c:spPr>
        <a:noFill/>
        <a:ln>
          <a:noFill/>
        </a:ln>
        <a:effectLst/>
      </c:spPr>
      <c:txPr>
        <a:bodyPr rot="0" spcFirstLastPara="1" vertOverflow="ellipsis" vert="horz" wrap="square" anchor="ctr" anchorCtr="1"/>
        <a:lstStyle/>
        <a:p>
          <a:pPr>
            <a:defRPr sz="1600" b="0" i="0" u="none" strike="noStrike" kern="1200" cap="none" spc="50" normalizeH="0" baseline="0">
              <a:solidFill>
                <a:schemeClr val="tx1">
                  <a:lumMod val="65000"/>
                  <a:lumOff val="35000"/>
                </a:schemeClr>
              </a:solidFill>
              <a:latin typeface="+mj-lt"/>
              <a:ea typeface="+mj-ea"/>
              <a:cs typeface="+mj-cs"/>
            </a:defRPr>
          </a:pPr>
          <a:endParaRPr lang="es-ES"/>
        </a:p>
      </c:txPr>
    </c:title>
    <c:autoTitleDeleted val="0"/>
    <c:plotArea>
      <c:layout/>
      <c:scatterChart>
        <c:scatterStyle val="smoothMarker"/>
        <c:varyColors val="0"/>
        <c:ser>
          <c:idx val="0"/>
          <c:order val="0"/>
          <c:tx>
            <c:v>C.E.C. vs A. ENCENDIDO 1985</c:v>
          </c:tx>
          <c:spPr>
            <a:ln w="19050" cap="rnd">
              <a:solidFill>
                <a:schemeClr val="accent1">
                  <a:alpha val="60000"/>
                </a:schemeClr>
              </a:solidFill>
              <a:round/>
            </a:ln>
            <a:effectLst/>
          </c:spPr>
          <c:marker>
            <c:symbol val="circle"/>
            <c:size val="6"/>
            <c:spPr>
              <a:solidFill>
                <a:schemeClr val="lt1"/>
              </a:solidFill>
              <a:ln w="38100">
                <a:solidFill>
                  <a:schemeClr val="accent1">
                    <a:alpha val="60000"/>
                  </a:schemeClr>
                </a:solidFill>
              </a:ln>
              <a:effectLst/>
            </c:spPr>
          </c:marker>
          <c:xVal>
            <c:numRef>
              <c:f>Hoja1!$N$41:$N$47</c:f>
              <c:numCache>
                <c:formatCode>General</c:formatCode>
                <c:ptCount val="7"/>
                <c:pt idx="0">
                  <c:v>24</c:v>
                </c:pt>
                <c:pt idx="1">
                  <c:v>20</c:v>
                </c:pt>
                <c:pt idx="2">
                  <c:v>16</c:v>
                </c:pt>
                <c:pt idx="3">
                  <c:v>12</c:v>
                </c:pt>
                <c:pt idx="4">
                  <c:v>8</c:v>
                </c:pt>
                <c:pt idx="5">
                  <c:v>4</c:v>
                </c:pt>
                <c:pt idx="6">
                  <c:v>0</c:v>
                </c:pt>
              </c:numCache>
            </c:numRef>
          </c:xVal>
          <c:yVal>
            <c:numRef>
              <c:f>Hoja1!$V$41:$V$47</c:f>
              <c:numCache>
                <c:formatCode>0.00</c:formatCode>
                <c:ptCount val="7"/>
                <c:pt idx="0">
                  <c:v>0.80495342043414941</c:v>
                </c:pt>
                <c:pt idx="1">
                  <c:v>0.77980007764662018</c:v>
                </c:pt>
                <c:pt idx="2">
                  <c:v>0.81343298994963331</c:v>
                </c:pt>
                <c:pt idx="3">
                  <c:v>0.84934981430158918</c:v>
                </c:pt>
                <c:pt idx="4">
                  <c:v>0.85699870278654755</c:v>
                </c:pt>
                <c:pt idx="5">
                  <c:v>0.98973307218297968</c:v>
                </c:pt>
                <c:pt idx="6">
                  <c:v>1.1783872287367154</c:v>
                </c:pt>
              </c:numCache>
            </c:numRef>
          </c:yVal>
          <c:smooth val="1"/>
        </c:ser>
        <c:ser>
          <c:idx val="1"/>
          <c:order val="1"/>
          <c:tx>
            <c:v>C.E.C. vs A. ENCENDIDO 2015</c:v>
          </c:tx>
          <c:spPr>
            <a:ln w="19050" cap="rnd">
              <a:solidFill>
                <a:schemeClr val="accent2">
                  <a:alpha val="60000"/>
                </a:schemeClr>
              </a:solidFill>
              <a:round/>
            </a:ln>
            <a:effectLst/>
          </c:spPr>
          <c:marker>
            <c:symbol val="circle"/>
            <c:size val="6"/>
            <c:spPr>
              <a:solidFill>
                <a:schemeClr val="lt1"/>
              </a:solidFill>
              <a:ln w="38100">
                <a:solidFill>
                  <a:schemeClr val="accent2">
                    <a:alpha val="60000"/>
                  </a:schemeClr>
                </a:solidFill>
              </a:ln>
              <a:effectLst/>
            </c:spPr>
          </c:marker>
          <c:xVal>
            <c:numRef>
              <c:f>Hoja1!$N$50:$N$56</c:f>
              <c:numCache>
                <c:formatCode>General</c:formatCode>
                <c:ptCount val="7"/>
                <c:pt idx="0">
                  <c:v>24</c:v>
                </c:pt>
                <c:pt idx="1">
                  <c:v>20</c:v>
                </c:pt>
                <c:pt idx="2">
                  <c:v>16</c:v>
                </c:pt>
                <c:pt idx="3">
                  <c:v>12</c:v>
                </c:pt>
                <c:pt idx="4">
                  <c:v>8</c:v>
                </c:pt>
                <c:pt idx="5">
                  <c:v>4</c:v>
                </c:pt>
                <c:pt idx="6">
                  <c:v>0</c:v>
                </c:pt>
              </c:numCache>
            </c:numRef>
          </c:xVal>
          <c:yVal>
            <c:numRef>
              <c:f>Hoja1!$V$50:$V$56</c:f>
              <c:numCache>
                <c:formatCode>0.00</c:formatCode>
                <c:ptCount val="7"/>
                <c:pt idx="0">
                  <c:v>0.78739121537617851</c:v>
                </c:pt>
                <c:pt idx="1">
                  <c:v>0.78448856896904107</c:v>
                </c:pt>
                <c:pt idx="2">
                  <c:v>0.86757896991329331</c:v>
                </c:pt>
                <c:pt idx="3">
                  <c:v>0.98532604747843755</c:v>
                </c:pt>
                <c:pt idx="4">
                  <c:v>1.3323377358444597</c:v>
                </c:pt>
                <c:pt idx="5">
                  <c:v>2.0574921123329775</c:v>
                </c:pt>
                <c:pt idx="6">
                  <c:v>2.3096634328644736</c:v>
                </c:pt>
              </c:numCache>
            </c:numRef>
          </c:yVal>
          <c:smooth val="1"/>
        </c:ser>
        <c:dLbls>
          <c:showLegendKey val="0"/>
          <c:showVal val="0"/>
          <c:showCatName val="0"/>
          <c:showSerName val="0"/>
          <c:showPercent val="0"/>
          <c:showBubbleSize val="0"/>
        </c:dLbls>
        <c:axId val="424576128"/>
        <c:axId val="225392624"/>
      </c:scatterChart>
      <c:valAx>
        <c:axId val="424576128"/>
        <c:scaling>
          <c:orientation val="minMax"/>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S"/>
                  <a:t>ANGULO DE ENCENDIDO</a:t>
                </a:r>
              </a:p>
            </c:rich>
          </c:tx>
          <c:layout/>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a:solidFill>
              <a:schemeClr val="tx1">
                <a:lumMod val="25000"/>
                <a:lumOff val="75000"/>
              </a:schemeClr>
            </a:solidFill>
          </a:ln>
          <a:effectLst/>
        </c:spPr>
        <c:txPr>
          <a:bodyPr rot="-60000000" spcFirstLastPara="1" vertOverflow="ellipsis" vert="horz" wrap="square" anchor="ctr" anchorCtr="1"/>
          <a:lstStyle/>
          <a:p>
            <a:pPr>
              <a:defRPr sz="900" b="0" i="0" u="none" strike="noStrike" kern="1200" spc="20" baseline="0">
                <a:solidFill>
                  <a:schemeClr val="tx1">
                    <a:lumMod val="65000"/>
                    <a:lumOff val="35000"/>
                  </a:schemeClr>
                </a:solidFill>
                <a:latin typeface="+mn-lt"/>
                <a:ea typeface="+mn-ea"/>
                <a:cs typeface="+mn-cs"/>
              </a:defRPr>
            </a:pPr>
            <a:endParaRPr lang="es-ES"/>
          </a:p>
        </c:txPr>
        <c:crossAx val="225392624"/>
        <c:crosses val="autoZero"/>
        <c:crossBetween val="midCat"/>
      </c:valAx>
      <c:valAx>
        <c:axId val="225392624"/>
        <c:scaling>
          <c:orientation val="minMax"/>
          <c:min val="0.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S"/>
                  <a:t>CONSUMO ESPECIFICO DE COMBUSTIBLE</a:t>
                </a:r>
              </a:p>
            </c:rich>
          </c:tx>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S"/>
            </a:p>
          </c:txPr>
        </c:title>
        <c:numFmt formatCode="0.00" sourceLinked="1"/>
        <c:majorTickMark val="none"/>
        <c:minorTickMark val="none"/>
        <c:tickLblPos val="nextTo"/>
        <c:spPr>
          <a:noFill/>
          <a:ln>
            <a:solidFill>
              <a:schemeClr val="tx1">
                <a:lumMod val="25000"/>
                <a:lumOff val="75000"/>
              </a:schemeClr>
            </a:solidFill>
          </a:ln>
          <a:effectLst/>
        </c:spPr>
        <c:txPr>
          <a:bodyPr rot="-60000000" spcFirstLastPara="1" vertOverflow="ellipsis" vert="horz" wrap="square" anchor="ctr" anchorCtr="1"/>
          <a:lstStyle/>
          <a:p>
            <a:pPr>
              <a:defRPr sz="900" b="0" i="0" u="none" strike="noStrike" kern="1200" spc="20" baseline="0">
                <a:solidFill>
                  <a:schemeClr val="tx1">
                    <a:lumMod val="65000"/>
                    <a:lumOff val="35000"/>
                  </a:schemeClr>
                </a:solidFill>
                <a:latin typeface="+mn-lt"/>
                <a:ea typeface="+mn-ea"/>
                <a:cs typeface="+mn-cs"/>
              </a:defRPr>
            </a:pPr>
            <a:endParaRPr lang="es-ES"/>
          </a:p>
        </c:txPr>
        <c:crossAx val="424576128"/>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50" normalizeH="0" baseline="0">
                <a:solidFill>
                  <a:schemeClr val="tx1"/>
                </a:solidFill>
                <a:latin typeface="+mj-lt"/>
                <a:ea typeface="+mj-ea"/>
                <a:cs typeface="+mj-cs"/>
              </a:defRPr>
            </a:pPr>
            <a:r>
              <a:rPr lang="es-ES" sz="1600" b="1"/>
              <a:t>Pf vs Concentración de Mezcla</a:t>
            </a:r>
          </a:p>
        </c:rich>
      </c:tx>
      <c:layout/>
      <c:overlay val="0"/>
      <c:spPr>
        <a:noFill/>
        <a:ln>
          <a:noFill/>
        </a:ln>
        <a:effectLst/>
      </c:spPr>
      <c:txPr>
        <a:bodyPr rot="0" spcFirstLastPara="1" vertOverflow="ellipsis" vert="horz" wrap="square" anchor="ctr" anchorCtr="1"/>
        <a:lstStyle/>
        <a:p>
          <a:pPr>
            <a:defRPr sz="1600" b="1" i="0" u="none" strike="noStrike" kern="1200" cap="none" spc="50" normalizeH="0" baseline="0">
              <a:solidFill>
                <a:schemeClr val="tx1"/>
              </a:solidFill>
              <a:latin typeface="+mj-lt"/>
              <a:ea typeface="+mj-ea"/>
              <a:cs typeface="+mj-cs"/>
            </a:defRPr>
          </a:pPr>
          <a:endParaRPr lang="es-ES"/>
        </a:p>
      </c:txPr>
    </c:title>
    <c:autoTitleDeleted val="0"/>
    <c:plotArea>
      <c:layout/>
      <c:scatterChart>
        <c:scatterStyle val="smoothMarker"/>
        <c:varyColors val="0"/>
        <c:ser>
          <c:idx val="0"/>
          <c:order val="0"/>
          <c:tx>
            <c:v>Pf vs CONCENTRACION MEZCLA 2000</c:v>
          </c:tx>
          <c:spPr>
            <a:ln w="19050" cap="rnd">
              <a:solidFill>
                <a:schemeClr val="accent1">
                  <a:alpha val="60000"/>
                </a:schemeClr>
              </a:solidFill>
              <a:round/>
            </a:ln>
            <a:effectLst/>
          </c:spPr>
          <c:marker>
            <c:symbol val="circle"/>
            <c:size val="6"/>
            <c:spPr>
              <a:solidFill>
                <a:schemeClr val="lt1"/>
              </a:solidFill>
              <a:ln w="38100">
                <a:solidFill>
                  <a:schemeClr val="accent1">
                    <a:alpha val="60000"/>
                  </a:schemeClr>
                </a:solidFill>
              </a:ln>
              <a:effectLst/>
            </c:spPr>
          </c:marker>
          <c:xVal>
            <c:numRef>
              <c:f>Hoja1!$N$60:$N$63</c:f>
              <c:numCache>
                <c:formatCode>General</c:formatCode>
                <c:ptCount val="4"/>
                <c:pt idx="0">
                  <c:v>1</c:v>
                </c:pt>
                <c:pt idx="1">
                  <c:v>1.5</c:v>
                </c:pt>
                <c:pt idx="2">
                  <c:v>2</c:v>
                </c:pt>
                <c:pt idx="3">
                  <c:v>2.5</c:v>
                </c:pt>
              </c:numCache>
            </c:numRef>
          </c:xVal>
          <c:yVal>
            <c:numRef>
              <c:f>Hoja1!$Q$60:$Q$63</c:f>
              <c:numCache>
                <c:formatCode>0.00</c:formatCode>
                <c:ptCount val="4"/>
                <c:pt idx="0">
                  <c:v>1.986462259204804</c:v>
                </c:pt>
                <c:pt idx="1">
                  <c:v>2.0787381900058675</c:v>
                </c:pt>
                <c:pt idx="2">
                  <c:v>2.0044324070179842</c:v>
                </c:pt>
                <c:pt idx="3">
                  <c:v>2.0351516070426179</c:v>
                </c:pt>
              </c:numCache>
            </c:numRef>
          </c:yVal>
          <c:smooth val="1"/>
        </c:ser>
        <c:ser>
          <c:idx val="1"/>
          <c:order val="1"/>
          <c:tx>
            <c:v>Pf vs CONCENTRACION MEZCLA 2015</c:v>
          </c:tx>
          <c:spPr>
            <a:ln w="19050" cap="rnd">
              <a:solidFill>
                <a:schemeClr val="accent2">
                  <a:alpha val="60000"/>
                </a:schemeClr>
              </a:solidFill>
              <a:round/>
            </a:ln>
            <a:effectLst/>
          </c:spPr>
          <c:marker>
            <c:symbol val="circle"/>
            <c:size val="6"/>
            <c:spPr>
              <a:solidFill>
                <a:schemeClr val="lt1"/>
              </a:solidFill>
              <a:ln w="38100">
                <a:solidFill>
                  <a:schemeClr val="accent2">
                    <a:alpha val="60000"/>
                  </a:schemeClr>
                </a:solidFill>
              </a:ln>
              <a:effectLst/>
            </c:spPr>
          </c:marker>
          <c:xVal>
            <c:numRef>
              <c:f>Hoja1!$N$66:$N$69</c:f>
              <c:numCache>
                <c:formatCode>General</c:formatCode>
                <c:ptCount val="4"/>
                <c:pt idx="0">
                  <c:v>1</c:v>
                </c:pt>
                <c:pt idx="1">
                  <c:v>1.5</c:v>
                </c:pt>
                <c:pt idx="2">
                  <c:v>2</c:v>
                </c:pt>
                <c:pt idx="3">
                  <c:v>2.5</c:v>
                </c:pt>
              </c:numCache>
            </c:numRef>
          </c:xVal>
          <c:yVal>
            <c:numRef>
              <c:f>Hoja1!$Q$66:$Q$69</c:f>
              <c:numCache>
                <c:formatCode>0.00</c:formatCode>
                <c:ptCount val="4"/>
                <c:pt idx="0">
                  <c:v>1.5251854470529742</c:v>
                </c:pt>
                <c:pt idx="1">
                  <c:v>1.4223289574558637</c:v>
                </c:pt>
                <c:pt idx="2">
                  <c:v>1.2598669532913094</c:v>
                </c:pt>
                <c:pt idx="3">
                  <c:v>1.0956285790088764</c:v>
                </c:pt>
              </c:numCache>
            </c:numRef>
          </c:yVal>
          <c:smooth val="1"/>
        </c:ser>
        <c:dLbls>
          <c:showLegendKey val="0"/>
          <c:showVal val="0"/>
          <c:showCatName val="0"/>
          <c:showSerName val="0"/>
          <c:showPercent val="0"/>
          <c:showBubbleSize val="0"/>
        </c:dLbls>
        <c:axId val="169321024"/>
        <c:axId val="169321584"/>
      </c:scatterChart>
      <c:valAx>
        <c:axId val="169321024"/>
        <c:scaling>
          <c:orientation val="minMax"/>
          <c:min val="0.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cap="all" baseline="0">
                    <a:solidFill>
                      <a:schemeClr val="tx1"/>
                    </a:solidFill>
                    <a:latin typeface="+mn-lt"/>
                    <a:ea typeface="+mn-ea"/>
                    <a:cs typeface="+mn-cs"/>
                  </a:defRPr>
                </a:pPr>
                <a:r>
                  <a:rPr lang="es-ES"/>
                  <a:t>CONCENTRACION DE MEZCLA</a:t>
                </a:r>
              </a:p>
            </c:rich>
          </c:tx>
          <c:layout/>
          <c:overlay val="0"/>
          <c:spPr>
            <a:noFill/>
            <a:ln>
              <a:noFill/>
            </a:ln>
            <a:effectLst/>
          </c:spPr>
          <c:txPr>
            <a:bodyPr rot="0" spcFirstLastPara="1" vertOverflow="ellipsis" vert="horz" wrap="square" anchor="ctr" anchorCtr="1"/>
            <a:lstStyle/>
            <a:p>
              <a:pPr>
                <a:defRPr sz="1100" b="0" i="0" u="none" strike="noStrike" kern="1200" cap="all" baseline="0">
                  <a:solidFill>
                    <a:schemeClr val="tx1"/>
                  </a:solidFill>
                  <a:latin typeface="+mn-lt"/>
                  <a:ea typeface="+mn-ea"/>
                  <a:cs typeface="+mn-cs"/>
                </a:defRPr>
              </a:pPr>
              <a:endParaRPr lang="es-ES"/>
            </a:p>
          </c:txPr>
        </c:title>
        <c:numFmt formatCode="General" sourceLinked="1"/>
        <c:majorTickMark val="none"/>
        <c:minorTickMark val="none"/>
        <c:tickLblPos val="nextTo"/>
        <c:spPr>
          <a:noFill/>
          <a:ln>
            <a:solidFill>
              <a:schemeClr val="tx1">
                <a:lumMod val="25000"/>
                <a:lumOff val="75000"/>
              </a:schemeClr>
            </a:solidFill>
          </a:ln>
          <a:effectLst/>
        </c:spPr>
        <c:txPr>
          <a:bodyPr rot="-60000000" spcFirstLastPara="1" vertOverflow="ellipsis" vert="horz" wrap="square" anchor="ctr" anchorCtr="1"/>
          <a:lstStyle/>
          <a:p>
            <a:pPr>
              <a:defRPr sz="1100" b="0" i="0" u="none" strike="noStrike" kern="1200" spc="20" baseline="0">
                <a:solidFill>
                  <a:schemeClr val="tx1"/>
                </a:solidFill>
                <a:latin typeface="+mn-lt"/>
                <a:ea typeface="+mn-ea"/>
                <a:cs typeface="+mn-cs"/>
              </a:defRPr>
            </a:pPr>
            <a:endParaRPr lang="es-ES"/>
          </a:p>
        </c:txPr>
        <c:crossAx val="169321584"/>
        <c:crosses val="autoZero"/>
        <c:crossBetween val="midCat"/>
      </c:valAx>
      <c:valAx>
        <c:axId val="169321584"/>
        <c:scaling>
          <c:orientation val="minMax"/>
          <c:min val="0.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cap="all" baseline="0">
                    <a:solidFill>
                      <a:schemeClr val="tx1"/>
                    </a:solidFill>
                    <a:latin typeface="+mn-lt"/>
                    <a:ea typeface="+mn-ea"/>
                    <a:cs typeface="+mn-cs"/>
                  </a:defRPr>
                </a:pPr>
                <a:r>
                  <a:rPr lang="es-ES"/>
                  <a:t>POTENCIA AL FRENO</a:t>
                </a:r>
              </a:p>
            </c:rich>
          </c:tx>
          <c:layout/>
          <c:overlay val="0"/>
          <c:spPr>
            <a:noFill/>
            <a:ln>
              <a:noFill/>
            </a:ln>
            <a:effectLst/>
          </c:spPr>
          <c:txPr>
            <a:bodyPr rot="-5400000" spcFirstLastPara="1" vertOverflow="ellipsis" vert="horz" wrap="square" anchor="ctr" anchorCtr="1"/>
            <a:lstStyle/>
            <a:p>
              <a:pPr>
                <a:defRPr sz="1100" b="0" i="0" u="none" strike="noStrike" kern="1200" cap="all" baseline="0">
                  <a:solidFill>
                    <a:schemeClr val="tx1"/>
                  </a:solidFill>
                  <a:latin typeface="+mn-lt"/>
                  <a:ea typeface="+mn-ea"/>
                  <a:cs typeface="+mn-cs"/>
                </a:defRPr>
              </a:pPr>
              <a:endParaRPr lang="es-ES"/>
            </a:p>
          </c:txPr>
        </c:title>
        <c:numFmt formatCode="0.00" sourceLinked="1"/>
        <c:majorTickMark val="none"/>
        <c:minorTickMark val="none"/>
        <c:tickLblPos val="nextTo"/>
        <c:spPr>
          <a:noFill/>
          <a:ln>
            <a:solidFill>
              <a:schemeClr val="tx1">
                <a:lumMod val="25000"/>
                <a:lumOff val="75000"/>
              </a:schemeClr>
            </a:solidFill>
          </a:ln>
          <a:effectLst/>
        </c:spPr>
        <c:txPr>
          <a:bodyPr rot="-60000000" spcFirstLastPara="1" vertOverflow="ellipsis" vert="horz" wrap="square" anchor="ctr" anchorCtr="1"/>
          <a:lstStyle/>
          <a:p>
            <a:pPr>
              <a:defRPr sz="1100" b="0" i="0" u="none" strike="noStrike" kern="1200" spc="20" baseline="0">
                <a:solidFill>
                  <a:schemeClr val="tx1"/>
                </a:solidFill>
                <a:latin typeface="+mn-lt"/>
                <a:ea typeface="+mn-ea"/>
                <a:cs typeface="+mn-cs"/>
              </a:defRPr>
            </a:pPr>
            <a:endParaRPr lang="es-ES"/>
          </a:p>
        </c:txPr>
        <c:crossAx val="169321024"/>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s-ES"/>
        </a:p>
      </c:txPr>
    </c:legend>
    <c:plotVisOnly val="1"/>
    <c:dispBlanksAs val="gap"/>
    <c:showDLblsOverMax val="0"/>
  </c:chart>
  <c:spPr>
    <a:noFill/>
    <a:ln>
      <a:noFill/>
    </a:ln>
    <a:effectLst/>
  </c:spPr>
  <c:txPr>
    <a:bodyPr/>
    <a:lstStyle/>
    <a:p>
      <a:pPr>
        <a:defRPr sz="1100">
          <a:solidFill>
            <a:schemeClr val="tx1"/>
          </a:solidFill>
        </a:defRPr>
      </a:pPr>
      <a:endParaRPr lang="es-E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50" normalizeH="0" baseline="0">
                <a:solidFill>
                  <a:schemeClr val="tx1"/>
                </a:solidFill>
                <a:latin typeface="+mj-lt"/>
                <a:ea typeface="+mj-ea"/>
                <a:cs typeface="+mj-cs"/>
              </a:defRPr>
            </a:pPr>
            <a:r>
              <a:rPr lang="es-ES" sz="1600" b="1"/>
              <a:t>Eficiencia térmica vs Concentración de Mezcla</a:t>
            </a:r>
          </a:p>
        </c:rich>
      </c:tx>
      <c:layout/>
      <c:overlay val="0"/>
      <c:spPr>
        <a:noFill/>
        <a:ln>
          <a:noFill/>
        </a:ln>
        <a:effectLst/>
      </c:spPr>
      <c:txPr>
        <a:bodyPr rot="0" spcFirstLastPara="1" vertOverflow="ellipsis" vert="horz" wrap="square" anchor="ctr" anchorCtr="1"/>
        <a:lstStyle/>
        <a:p>
          <a:pPr>
            <a:defRPr sz="1600" b="1" i="0" u="none" strike="noStrike" kern="1200" cap="none" spc="50" normalizeH="0" baseline="0">
              <a:solidFill>
                <a:schemeClr val="tx1"/>
              </a:solidFill>
              <a:latin typeface="+mj-lt"/>
              <a:ea typeface="+mj-ea"/>
              <a:cs typeface="+mj-cs"/>
            </a:defRPr>
          </a:pPr>
          <a:endParaRPr lang="es-ES"/>
        </a:p>
      </c:txPr>
    </c:title>
    <c:autoTitleDeleted val="0"/>
    <c:plotArea>
      <c:layout/>
      <c:scatterChart>
        <c:scatterStyle val="smoothMarker"/>
        <c:varyColors val="0"/>
        <c:ser>
          <c:idx val="0"/>
          <c:order val="0"/>
          <c:tx>
            <c:v>EFICIENCIA TERMICA vs CONCENTRACION MEZCLA 2000</c:v>
          </c:tx>
          <c:spPr>
            <a:ln w="19050" cap="rnd">
              <a:solidFill>
                <a:schemeClr val="accent1">
                  <a:alpha val="60000"/>
                </a:schemeClr>
              </a:solidFill>
              <a:round/>
            </a:ln>
            <a:effectLst/>
          </c:spPr>
          <c:marker>
            <c:symbol val="circle"/>
            <c:size val="6"/>
            <c:spPr>
              <a:solidFill>
                <a:schemeClr val="lt1"/>
              </a:solidFill>
              <a:ln w="38100">
                <a:solidFill>
                  <a:schemeClr val="accent1">
                    <a:alpha val="60000"/>
                  </a:schemeClr>
                </a:solidFill>
              </a:ln>
              <a:effectLst/>
            </c:spPr>
          </c:marker>
          <c:xVal>
            <c:numRef>
              <c:f>Hoja1!$N$60:$N$63</c:f>
              <c:numCache>
                <c:formatCode>General</c:formatCode>
                <c:ptCount val="4"/>
                <c:pt idx="0">
                  <c:v>1</c:v>
                </c:pt>
                <c:pt idx="1">
                  <c:v>1.5</c:v>
                </c:pt>
                <c:pt idx="2">
                  <c:v>2</c:v>
                </c:pt>
                <c:pt idx="3">
                  <c:v>2.5</c:v>
                </c:pt>
              </c:numCache>
            </c:numRef>
          </c:xVal>
          <c:yVal>
            <c:numRef>
              <c:f>Hoja1!$W$60:$W$63</c:f>
              <c:numCache>
                <c:formatCode>0.00</c:formatCode>
                <c:ptCount val="4"/>
                <c:pt idx="0">
                  <c:v>17.910798987624901</c:v>
                </c:pt>
                <c:pt idx="1">
                  <c:v>15.054456633365266</c:v>
                </c:pt>
                <c:pt idx="2">
                  <c:v>12.629203415421328</c:v>
                </c:pt>
                <c:pt idx="3">
                  <c:v>10.93127494541517</c:v>
                </c:pt>
              </c:numCache>
            </c:numRef>
          </c:yVal>
          <c:smooth val="1"/>
        </c:ser>
        <c:ser>
          <c:idx val="1"/>
          <c:order val="1"/>
          <c:tx>
            <c:v>EFICIENCIA TERMICA vs CONCENTRACION MEZCLA 2015</c:v>
          </c:tx>
          <c:spPr>
            <a:ln w="19050" cap="rnd">
              <a:solidFill>
                <a:schemeClr val="accent2">
                  <a:alpha val="60000"/>
                </a:schemeClr>
              </a:solidFill>
              <a:round/>
            </a:ln>
            <a:effectLst/>
          </c:spPr>
          <c:marker>
            <c:symbol val="circle"/>
            <c:size val="6"/>
            <c:spPr>
              <a:solidFill>
                <a:schemeClr val="lt1"/>
              </a:solidFill>
              <a:ln w="38100">
                <a:solidFill>
                  <a:schemeClr val="accent2">
                    <a:alpha val="60000"/>
                  </a:schemeClr>
                </a:solidFill>
              </a:ln>
              <a:effectLst/>
            </c:spPr>
          </c:marker>
          <c:xVal>
            <c:numRef>
              <c:f>Hoja1!$N$66:$N$69</c:f>
              <c:numCache>
                <c:formatCode>General</c:formatCode>
                <c:ptCount val="4"/>
                <c:pt idx="0">
                  <c:v>1</c:v>
                </c:pt>
                <c:pt idx="1">
                  <c:v>1.5</c:v>
                </c:pt>
                <c:pt idx="2">
                  <c:v>2</c:v>
                </c:pt>
                <c:pt idx="3">
                  <c:v>2.5</c:v>
                </c:pt>
              </c:numCache>
            </c:numRef>
          </c:xVal>
          <c:yVal>
            <c:numRef>
              <c:f>Hoja1!$W$66:$W$69</c:f>
              <c:numCache>
                <c:formatCode>0.00</c:formatCode>
                <c:ptCount val="4"/>
                <c:pt idx="0">
                  <c:v>7.2900730190012251</c:v>
                </c:pt>
                <c:pt idx="1">
                  <c:v>6.3349101259972382</c:v>
                </c:pt>
                <c:pt idx="2">
                  <c:v>5.1399089329949161</c:v>
                </c:pt>
                <c:pt idx="3">
                  <c:v>4.4698617626095771</c:v>
                </c:pt>
              </c:numCache>
            </c:numRef>
          </c:yVal>
          <c:smooth val="1"/>
        </c:ser>
        <c:dLbls>
          <c:showLegendKey val="0"/>
          <c:showVal val="0"/>
          <c:showCatName val="0"/>
          <c:showSerName val="0"/>
          <c:showPercent val="0"/>
          <c:showBubbleSize val="0"/>
        </c:dLbls>
        <c:axId val="170162688"/>
        <c:axId val="170163248"/>
      </c:scatterChart>
      <c:valAx>
        <c:axId val="170162688"/>
        <c:scaling>
          <c:orientation val="minMax"/>
          <c:min val="0.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cap="all" baseline="0">
                    <a:solidFill>
                      <a:schemeClr val="tx1"/>
                    </a:solidFill>
                    <a:latin typeface="+mn-lt"/>
                    <a:ea typeface="+mn-ea"/>
                    <a:cs typeface="+mn-cs"/>
                  </a:defRPr>
                </a:pPr>
                <a:r>
                  <a:rPr lang="es-ES"/>
                  <a:t>CONCENTRACION DE MEZCLA</a:t>
                </a:r>
              </a:p>
            </c:rich>
          </c:tx>
          <c:layout/>
          <c:overlay val="0"/>
          <c:spPr>
            <a:noFill/>
            <a:ln>
              <a:noFill/>
            </a:ln>
            <a:effectLst/>
          </c:spPr>
          <c:txPr>
            <a:bodyPr rot="0" spcFirstLastPara="1" vertOverflow="ellipsis" vert="horz" wrap="square" anchor="ctr" anchorCtr="1"/>
            <a:lstStyle/>
            <a:p>
              <a:pPr>
                <a:defRPr sz="1100" b="0" i="0" u="none" strike="noStrike" kern="1200" cap="all" baseline="0">
                  <a:solidFill>
                    <a:schemeClr val="tx1"/>
                  </a:solidFill>
                  <a:latin typeface="+mn-lt"/>
                  <a:ea typeface="+mn-ea"/>
                  <a:cs typeface="+mn-cs"/>
                </a:defRPr>
              </a:pPr>
              <a:endParaRPr lang="es-ES"/>
            </a:p>
          </c:txPr>
        </c:title>
        <c:numFmt formatCode="General" sourceLinked="1"/>
        <c:majorTickMark val="none"/>
        <c:minorTickMark val="none"/>
        <c:tickLblPos val="nextTo"/>
        <c:spPr>
          <a:noFill/>
          <a:ln>
            <a:solidFill>
              <a:schemeClr val="tx1">
                <a:lumMod val="25000"/>
                <a:lumOff val="75000"/>
              </a:schemeClr>
            </a:solidFill>
          </a:ln>
          <a:effectLst/>
        </c:spPr>
        <c:txPr>
          <a:bodyPr rot="-60000000" spcFirstLastPara="1" vertOverflow="ellipsis" vert="horz" wrap="square" anchor="ctr" anchorCtr="1"/>
          <a:lstStyle/>
          <a:p>
            <a:pPr>
              <a:defRPr sz="1100" b="0" i="0" u="none" strike="noStrike" kern="1200" spc="20" baseline="0">
                <a:solidFill>
                  <a:schemeClr val="tx1"/>
                </a:solidFill>
                <a:latin typeface="+mn-lt"/>
                <a:ea typeface="+mn-ea"/>
                <a:cs typeface="+mn-cs"/>
              </a:defRPr>
            </a:pPr>
            <a:endParaRPr lang="es-ES"/>
          </a:p>
        </c:txPr>
        <c:crossAx val="170163248"/>
        <c:crosses val="autoZero"/>
        <c:crossBetween val="midCat"/>
      </c:valAx>
      <c:valAx>
        <c:axId val="170163248"/>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cap="all" baseline="0">
                    <a:solidFill>
                      <a:schemeClr val="tx1"/>
                    </a:solidFill>
                    <a:latin typeface="+mn-lt"/>
                    <a:ea typeface="+mn-ea"/>
                    <a:cs typeface="+mn-cs"/>
                  </a:defRPr>
                </a:pPr>
                <a:r>
                  <a:rPr lang="es-ES"/>
                  <a:t>EFICIENCIA TERMICA</a:t>
                </a:r>
              </a:p>
            </c:rich>
          </c:tx>
          <c:layout/>
          <c:overlay val="0"/>
          <c:spPr>
            <a:noFill/>
            <a:ln>
              <a:noFill/>
            </a:ln>
            <a:effectLst/>
          </c:spPr>
          <c:txPr>
            <a:bodyPr rot="-5400000" spcFirstLastPara="1" vertOverflow="ellipsis" vert="horz" wrap="square" anchor="ctr" anchorCtr="1"/>
            <a:lstStyle/>
            <a:p>
              <a:pPr>
                <a:defRPr sz="1100" b="0" i="0" u="none" strike="noStrike" kern="1200" cap="all" baseline="0">
                  <a:solidFill>
                    <a:schemeClr val="tx1"/>
                  </a:solidFill>
                  <a:latin typeface="+mn-lt"/>
                  <a:ea typeface="+mn-ea"/>
                  <a:cs typeface="+mn-cs"/>
                </a:defRPr>
              </a:pPr>
              <a:endParaRPr lang="es-ES"/>
            </a:p>
          </c:txPr>
        </c:title>
        <c:numFmt formatCode="0.00" sourceLinked="1"/>
        <c:majorTickMark val="none"/>
        <c:minorTickMark val="none"/>
        <c:tickLblPos val="nextTo"/>
        <c:spPr>
          <a:noFill/>
          <a:ln>
            <a:solidFill>
              <a:schemeClr val="tx1">
                <a:lumMod val="25000"/>
                <a:lumOff val="75000"/>
              </a:schemeClr>
            </a:solidFill>
          </a:ln>
          <a:effectLst/>
        </c:spPr>
        <c:txPr>
          <a:bodyPr rot="-60000000" spcFirstLastPara="1" vertOverflow="ellipsis" vert="horz" wrap="square" anchor="ctr" anchorCtr="1"/>
          <a:lstStyle/>
          <a:p>
            <a:pPr>
              <a:defRPr sz="1100" b="0" i="0" u="none" strike="noStrike" kern="1200" spc="20" baseline="0">
                <a:solidFill>
                  <a:schemeClr val="tx1"/>
                </a:solidFill>
                <a:latin typeface="+mn-lt"/>
                <a:ea typeface="+mn-ea"/>
                <a:cs typeface="+mn-cs"/>
              </a:defRPr>
            </a:pPr>
            <a:endParaRPr lang="es-ES"/>
          </a:p>
        </c:txPr>
        <c:crossAx val="170162688"/>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s-ES"/>
        </a:p>
      </c:txPr>
    </c:legend>
    <c:plotVisOnly val="1"/>
    <c:dispBlanksAs val="gap"/>
    <c:showDLblsOverMax val="0"/>
  </c:chart>
  <c:spPr>
    <a:noFill/>
    <a:ln>
      <a:noFill/>
    </a:ln>
    <a:effectLst/>
  </c:spPr>
  <c:txPr>
    <a:bodyPr/>
    <a:lstStyle/>
    <a:p>
      <a:pPr>
        <a:defRPr sz="1100">
          <a:solidFill>
            <a:schemeClr val="tx1"/>
          </a:solidFill>
        </a:defRPr>
      </a:pPr>
      <a:endParaRPr lang="es-E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cap="none" spc="50" normalizeH="0" baseline="0">
                <a:solidFill>
                  <a:schemeClr val="tx1">
                    <a:lumMod val="65000"/>
                    <a:lumOff val="35000"/>
                  </a:schemeClr>
                </a:solidFill>
                <a:latin typeface="+mj-lt"/>
                <a:ea typeface="+mj-ea"/>
                <a:cs typeface="+mj-cs"/>
              </a:defRPr>
            </a:pPr>
            <a:r>
              <a:rPr lang="es-ES" b="1" dirty="0">
                <a:solidFill>
                  <a:schemeClr val="tx1"/>
                </a:solidFill>
              </a:rPr>
              <a:t>CEC vs Concentración de Mezcla</a:t>
            </a:r>
          </a:p>
        </c:rich>
      </c:tx>
      <c:layout/>
      <c:overlay val="0"/>
      <c:spPr>
        <a:noFill/>
        <a:ln>
          <a:noFill/>
        </a:ln>
        <a:effectLst/>
      </c:spPr>
      <c:txPr>
        <a:bodyPr rot="0" spcFirstLastPara="1" vertOverflow="ellipsis" vert="horz" wrap="square" anchor="ctr" anchorCtr="1"/>
        <a:lstStyle/>
        <a:p>
          <a:pPr>
            <a:defRPr sz="1600" b="0" i="0" u="none" strike="noStrike" kern="1200" cap="none" spc="50" normalizeH="0" baseline="0">
              <a:solidFill>
                <a:schemeClr val="tx1">
                  <a:lumMod val="65000"/>
                  <a:lumOff val="35000"/>
                </a:schemeClr>
              </a:solidFill>
              <a:latin typeface="+mj-lt"/>
              <a:ea typeface="+mj-ea"/>
              <a:cs typeface="+mj-cs"/>
            </a:defRPr>
          </a:pPr>
          <a:endParaRPr lang="es-ES"/>
        </a:p>
      </c:txPr>
    </c:title>
    <c:autoTitleDeleted val="0"/>
    <c:plotArea>
      <c:layout/>
      <c:scatterChart>
        <c:scatterStyle val="smoothMarker"/>
        <c:varyColors val="0"/>
        <c:ser>
          <c:idx val="0"/>
          <c:order val="0"/>
          <c:tx>
            <c:v>C.E.C. vs CONCENTRACION MEZCLA 2000</c:v>
          </c:tx>
          <c:spPr>
            <a:ln w="19050" cap="rnd">
              <a:solidFill>
                <a:schemeClr val="accent1">
                  <a:alpha val="60000"/>
                </a:schemeClr>
              </a:solidFill>
              <a:round/>
            </a:ln>
            <a:effectLst/>
          </c:spPr>
          <c:marker>
            <c:symbol val="circle"/>
            <c:size val="6"/>
            <c:spPr>
              <a:solidFill>
                <a:schemeClr val="lt1"/>
              </a:solidFill>
              <a:ln w="38100">
                <a:solidFill>
                  <a:schemeClr val="accent1">
                    <a:alpha val="60000"/>
                  </a:schemeClr>
                </a:solidFill>
              </a:ln>
              <a:effectLst/>
            </c:spPr>
          </c:marker>
          <c:xVal>
            <c:numRef>
              <c:f>Hoja1!$N$60:$N$63</c:f>
              <c:numCache>
                <c:formatCode>General</c:formatCode>
                <c:ptCount val="4"/>
                <c:pt idx="0">
                  <c:v>1</c:v>
                </c:pt>
                <c:pt idx="1">
                  <c:v>1.5</c:v>
                </c:pt>
                <c:pt idx="2">
                  <c:v>2</c:v>
                </c:pt>
                <c:pt idx="3">
                  <c:v>2.5</c:v>
                </c:pt>
              </c:numCache>
            </c:numRef>
          </c:xVal>
          <c:yVal>
            <c:numRef>
              <c:f>Hoja1!$V$60:$V$63</c:f>
              <c:numCache>
                <c:formatCode>0.00</c:formatCode>
                <c:ptCount val="4"/>
                <c:pt idx="0">
                  <c:v>0.4548862952941522</c:v>
                </c:pt>
                <c:pt idx="1">
                  <c:v>0.54119369404418582</c:v>
                </c:pt>
                <c:pt idx="2">
                  <c:v>0.64512200249227969</c:v>
                </c:pt>
                <c:pt idx="3">
                  <c:v>0.74532724114273086</c:v>
                </c:pt>
              </c:numCache>
            </c:numRef>
          </c:yVal>
          <c:smooth val="1"/>
        </c:ser>
        <c:ser>
          <c:idx val="1"/>
          <c:order val="1"/>
          <c:tx>
            <c:v>C.E.C. vs R.C. 2015</c:v>
          </c:tx>
          <c:spPr>
            <a:ln w="19050" cap="rnd">
              <a:solidFill>
                <a:schemeClr val="accent2">
                  <a:alpha val="60000"/>
                </a:schemeClr>
              </a:solidFill>
              <a:round/>
            </a:ln>
            <a:effectLst/>
          </c:spPr>
          <c:marker>
            <c:symbol val="circle"/>
            <c:size val="6"/>
            <c:spPr>
              <a:solidFill>
                <a:schemeClr val="lt1"/>
              </a:solidFill>
              <a:ln w="38100">
                <a:solidFill>
                  <a:schemeClr val="accent2">
                    <a:alpha val="60000"/>
                  </a:schemeClr>
                </a:solidFill>
              </a:ln>
              <a:effectLst/>
            </c:spPr>
          </c:marker>
          <c:xVal>
            <c:numRef>
              <c:f>Hoja1!$N$66:$N$69</c:f>
              <c:numCache>
                <c:formatCode>General</c:formatCode>
                <c:ptCount val="4"/>
                <c:pt idx="0">
                  <c:v>1</c:v>
                </c:pt>
                <c:pt idx="1">
                  <c:v>1.5</c:v>
                </c:pt>
                <c:pt idx="2">
                  <c:v>2</c:v>
                </c:pt>
                <c:pt idx="3">
                  <c:v>2.5</c:v>
                </c:pt>
              </c:numCache>
            </c:numRef>
          </c:xVal>
          <c:yVal>
            <c:numRef>
              <c:f>Hoja1!$V$66:$V$69</c:f>
              <c:numCache>
                <c:formatCode>0.00</c:formatCode>
                <c:ptCount val="4"/>
                <c:pt idx="0">
                  <c:v>1.1175988191069139</c:v>
                </c:pt>
                <c:pt idx="1">
                  <c:v>1.2861077482068286</c:v>
                </c:pt>
                <c:pt idx="2">
                  <c:v>1.5851208851071299</c:v>
                </c:pt>
                <c:pt idx="3">
                  <c:v>1.8227357869077307</c:v>
                </c:pt>
              </c:numCache>
            </c:numRef>
          </c:yVal>
          <c:smooth val="1"/>
        </c:ser>
        <c:dLbls>
          <c:showLegendKey val="0"/>
          <c:showVal val="0"/>
          <c:showCatName val="0"/>
          <c:showSerName val="0"/>
          <c:showPercent val="0"/>
          <c:showBubbleSize val="0"/>
        </c:dLbls>
        <c:axId val="225388144"/>
        <c:axId val="424567728"/>
      </c:scatterChart>
      <c:valAx>
        <c:axId val="225388144"/>
        <c:scaling>
          <c:orientation val="minMax"/>
          <c:min val="0.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S"/>
                  <a:t>CONCENTRACION DE MEZCLA</a:t>
                </a:r>
              </a:p>
            </c:rich>
          </c:tx>
          <c:layout/>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a:solidFill>
              <a:schemeClr val="tx1">
                <a:lumMod val="25000"/>
                <a:lumOff val="75000"/>
              </a:schemeClr>
            </a:solidFill>
          </a:ln>
          <a:effectLst/>
        </c:spPr>
        <c:txPr>
          <a:bodyPr rot="-60000000" spcFirstLastPara="1" vertOverflow="ellipsis" vert="horz" wrap="square" anchor="ctr" anchorCtr="1"/>
          <a:lstStyle/>
          <a:p>
            <a:pPr>
              <a:defRPr sz="900" b="0" i="0" u="none" strike="noStrike" kern="1200" spc="20" baseline="0">
                <a:solidFill>
                  <a:schemeClr val="tx1">
                    <a:lumMod val="65000"/>
                    <a:lumOff val="35000"/>
                  </a:schemeClr>
                </a:solidFill>
                <a:latin typeface="+mn-lt"/>
                <a:ea typeface="+mn-ea"/>
                <a:cs typeface="+mn-cs"/>
              </a:defRPr>
            </a:pPr>
            <a:endParaRPr lang="es-ES"/>
          </a:p>
        </c:txPr>
        <c:crossAx val="424567728"/>
        <c:crosses val="autoZero"/>
        <c:crossBetween val="midCat"/>
      </c:valAx>
      <c:valAx>
        <c:axId val="424567728"/>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S"/>
                  <a:t>CONSUMO ESPECIFICO DE COMBUSTIBLE</a:t>
                </a:r>
              </a:p>
            </c:rich>
          </c:tx>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S"/>
            </a:p>
          </c:txPr>
        </c:title>
        <c:numFmt formatCode="0.00" sourceLinked="1"/>
        <c:majorTickMark val="none"/>
        <c:minorTickMark val="none"/>
        <c:tickLblPos val="nextTo"/>
        <c:spPr>
          <a:noFill/>
          <a:ln>
            <a:solidFill>
              <a:schemeClr val="tx1">
                <a:lumMod val="25000"/>
                <a:lumOff val="75000"/>
              </a:schemeClr>
            </a:solidFill>
          </a:ln>
          <a:effectLst/>
        </c:spPr>
        <c:txPr>
          <a:bodyPr rot="-60000000" spcFirstLastPara="1" vertOverflow="ellipsis" vert="horz" wrap="square" anchor="ctr" anchorCtr="1"/>
          <a:lstStyle/>
          <a:p>
            <a:pPr>
              <a:defRPr sz="900" b="0" i="0" u="none" strike="noStrike" kern="1200" spc="20" baseline="0">
                <a:solidFill>
                  <a:schemeClr val="tx1">
                    <a:lumMod val="65000"/>
                    <a:lumOff val="35000"/>
                  </a:schemeClr>
                </a:solidFill>
                <a:latin typeface="+mn-lt"/>
                <a:ea typeface="+mn-ea"/>
                <a:cs typeface="+mn-cs"/>
              </a:defRPr>
            </a:pPr>
            <a:endParaRPr lang="es-ES"/>
          </a:p>
        </c:txPr>
        <c:crossAx val="225388144"/>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v>GASOLINA POR SEMESTRE [GALONES]</c:v>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cat>
            <c:strRef>
              <c:f>Hoja1!$C$3:$D$3</c:f>
              <c:strCache>
                <c:ptCount val="2"/>
                <c:pt idx="0">
                  <c:v>ANTES DE LA IMPLEMENTACION</c:v>
                </c:pt>
                <c:pt idx="1">
                  <c:v>DESPUES DE LA IMPLEMENTACION</c:v>
                </c:pt>
              </c:strCache>
            </c:strRef>
          </c:cat>
          <c:val>
            <c:numRef>
              <c:f>Hoja1!$C$8:$D$8</c:f>
              <c:numCache>
                <c:formatCode>0.00</c:formatCode>
                <c:ptCount val="2"/>
                <c:pt idx="0">
                  <c:v>26.344473007712082</c:v>
                </c:pt>
                <c:pt idx="1">
                  <c:v>14.485861182519283</c:v>
                </c:pt>
              </c:numCache>
            </c:numRef>
          </c:val>
        </c:ser>
        <c:ser>
          <c:idx val="1"/>
          <c:order val="1"/>
          <c:tx>
            <c:v>GASTO SEMESTRAL GASOLINA [USD]</c:v>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val>
            <c:numRef>
              <c:f>Hoja1!$C$9:$D$9</c:f>
              <c:numCache>
                <c:formatCode>0.00</c:formatCode>
                <c:ptCount val="2"/>
                <c:pt idx="0">
                  <c:v>38.989820051413879</c:v>
                </c:pt>
                <c:pt idx="1">
                  <c:v>21.439074550128538</c:v>
                </c:pt>
              </c:numCache>
            </c:numRef>
          </c:val>
        </c:ser>
        <c:dLbls>
          <c:showLegendKey val="0"/>
          <c:showVal val="0"/>
          <c:showCatName val="0"/>
          <c:showSerName val="0"/>
          <c:showPercent val="0"/>
          <c:showBubbleSize val="0"/>
        </c:dLbls>
        <c:gapWidth val="150"/>
        <c:shape val="box"/>
        <c:axId val="217392224"/>
        <c:axId val="217400064"/>
        <c:axId val="0"/>
      </c:bar3DChart>
      <c:catAx>
        <c:axId val="21739222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ES"/>
          </a:p>
        </c:txPr>
        <c:crossAx val="217400064"/>
        <c:crosses val="autoZero"/>
        <c:auto val="1"/>
        <c:lblAlgn val="ctr"/>
        <c:lblOffset val="100"/>
        <c:noMultiLvlLbl val="0"/>
      </c:catAx>
      <c:valAx>
        <c:axId val="217400064"/>
        <c:scaling>
          <c:orientation val="minMax"/>
        </c:scaling>
        <c:delete val="0"/>
        <c:axPos val="l"/>
        <c:majorGridlines>
          <c:spPr>
            <a:ln w="9525" cap="flat" cmpd="sng" algn="ctr">
              <a:solidFill>
                <a:schemeClr val="dk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ES"/>
          </a:p>
        </c:txPr>
        <c:crossAx val="217392224"/>
        <c:crosses val="autoZero"/>
        <c:crossBetween val="between"/>
      </c:valAx>
      <c:dTable>
        <c:showHorzBorder val="1"/>
        <c:showVertBorder val="1"/>
        <c:showOutline val="1"/>
        <c:showKeys val="1"/>
        <c:spPr>
          <a:noFill/>
          <a:ln w="9525">
            <a:solidFill>
              <a:schemeClr val="dk1">
                <a:lumMod val="35000"/>
                <a:lumOff val="65000"/>
              </a:schemeClr>
            </a:solidFill>
          </a:ln>
          <a:effectLst/>
        </c:spPr>
        <c:txPr>
          <a:bodyPr rot="0" spcFirstLastPara="1" vertOverflow="ellipsis" vert="horz" wrap="square" anchor="ctr" anchorCtr="1"/>
          <a:lstStyle/>
          <a:p>
            <a:pPr rtl="0">
              <a:defRPr sz="900" b="0" i="0" u="none" strike="noStrike" kern="1200" baseline="0">
                <a:solidFill>
                  <a:schemeClr val="dk1">
                    <a:lumMod val="75000"/>
                    <a:lumOff val="25000"/>
                  </a:schemeClr>
                </a:solidFill>
                <a:latin typeface="+mn-lt"/>
                <a:ea typeface="+mn-ea"/>
                <a:cs typeface="+mn-cs"/>
              </a:defRPr>
            </a:pPr>
            <a:endParaRPr lang="es-ES"/>
          </a:p>
        </c:txPr>
      </c:dTable>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v>HORAS USO POR SEMESTRE</c:v>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cat>
            <c:strRef>
              <c:f>Hoja1!$G$3:$H$3</c:f>
              <c:strCache>
                <c:ptCount val="2"/>
                <c:pt idx="0">
                  <c:v>ANTES DE LA IMPLEMENTACION</c:v>
                </c:pt>
                <c:pt idx="1">
                  <c:v>DESPUES DE LA IMPLEMENTACION</c:v>
                </c:pt>
              </c:strCache>
            </c:strRef>
          </c:cat>
          <c:val>
            <c:numRef>
              <c:f>Hoja1!$G$7:$H$7</c:f>
              <c:numCache>
                <c:formatCode>0.00</c:formatCode>
                <c:ptCount val="2"/>
                <c:pt idx="0">
                  <c:v>42</c:v>
                </c:pt>
                <c:pt idx="1">
                  <c:v>26.25</c:v>
                </c:pt>
              </c:numCache>
            </c:numRef>
          </c:val>
        </c:ser>
        <c:ser>
          <c:idx val="1"/>
          <c:order val="1"/>
          <c:tx>
            <c:v>INGRESO SEMESTRAL x10 [USD]</c:v>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val>
            <c:numRef>
              <c:f>Hoja1!$G$9:$H$9</c:f>
              <c:numCache>
                <c:formatCode>General</c:formatCode>
                <c:ptCount val="2"/>
                <c:pt idx="0">
                  <c:v>84</c:v>
                </c:pt>
                <c:pt idx="1">
                  <c:v>131.25</c:v>
                </c:pt>
              </c:numCache>
            </c:numRef>
          </c:val>
        </c:ser>
        <c:dLbls>
          <c:showLegendKey val="0"/>
          <c:showVal val="0"/>
          <c:showCatName val="0"/>
          <c:showSerName val="0"/>
          <c:showPercent val="0"/>
          <c:showBubbleSize val="0"/>
        </c:dLbls>
        <c:gapWidth val="150"/>
        <c:shape val="box"/>
        <c:axId val="255272896"/>
        <c:axId val="255271216"/>
        <c:axId val="0"/>
      </c:bar3DChart>
      <c:catAx>
        <c:axId val="25527289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ES"/>
          </a:p>
        </c:txPr>
        <c:crossAx val="255271216"/>
        <c:crosses val="autoZero"/>
        <c:auto val="1"/>
        <c:lblAlgn val="ctr"/>
        <c:lblOffset val="100"/>
        <c:noMultiLvlLbl val="0"/>
      </c:catAx>
      <c:valAx>
        <c:axId val="255271216"/>
        <c:scaling>
          <c:orientation val="minMax"/>
        </c:scaling>
        <c:delete val="0"/>
        <c:axPos val="l"/>
        <c:majorGridlines>
          <c:spPr>
            <a:ln w="9525" cap="flat" cmpd="sng" algn="ctr">
              <a:solidFill>
                <a:schemeClr val="dk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ES"/>
          </a:p>
        </c:txPr>
        <c:crossAx val="255272896"/>
        <c:crosses val="autoZero"/>
        <c:crossBetween val="between"/>
      </c:valAx>
      <c:dTable>
        <c:showHorzBorder val="1"/>
        <c:showVertBorder val="1"/>
        <c:showOutline val="1"/>
        <c:showKeys val="1"/>
        <c:spPr>
          <a:noFill/>
          <a:ln w="9525">
            <a:solidFill>
              <a:schemeClr val="dk1">
                <a:lumMod val="35000"/>
                <a:lumOff val="65000"/>
              </a:schemeClr>
            </a:solidFill>
          </a:ln>
          <a:effectLst/>
        </c:spPr>
        <c:txPr>
          <a:bodyPr rot="0" spcFirstLastPara="1" vertOverflow="ellipsis" vert="horz" wrap="square" anchor="ctr" anchorCtr="1"/>
          <a:lstStyle/>
          <a:p>
            <a:pPr rtl="0">
              <a:defRPr sz="900" b="0" i="0" u="none" strike="noStrike" kern="1200" baseline="0">
                <a:solidFill>
                  <a:schemeClr val="dk1">
                    <a:lumMod val="75000"/>
                    <a:lumOff val="25000"/>
                  </a:schemeClr>
                </a:solidFill>
                <a:latin typeface="+mn-lt"/>
                <a:ea typeface="+mn-ea"/>
                <a:cs typeface="+mn-cs"/>
              </a:defRPr>
            </a:pPr>
            <a:endParaRPr lang="es-ES"/>
          </a:p>
        </c:txPr>
      </c:dTable>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none" baseline="0">
                <a:solidFill>
                  <a:schemeClr val="lt1">
                    <a:lumMod val="85000"/>
                  </a:schemeClr>
                </a:solidFill>
                <a:latin typeface="+mn-lt"/>
                <a:ea typeface="+mn-ea"/>
                <a:cs typeface="+mn-cs"/>
              </a:defRPr>
            </a:pPr>
            <a:r>
              <a:rPr lang="en-US"/>
              <a:t>ECUACIÓN</a:t>
            </a:r>
            <a:r>
              <a:rPr lang="en-US" baseline="0"/>
              <a:t> "SENSOR MAF"</a:t>
            </a:r>
            <a:endParaRPr lang="en-US"/>
          </a:p>
        </c:rich>
      </c:tx>
      <c:layout/>
      <c:overlay val="0"/>
      <c:spPr>
        <a:noFill/>
        <a:ln>
          <a:noFill/>
        </a:ln>
        <a:effectLst/>
      </c:spPr>
      <c:txPr>
        <a:bodyPr rot="0" spcFirstLastPara="1" vertOverflow="ellipsis" vert="horz" wrap="square" anchor="ctr" anchorCtr="1"/>
        <a:lstStyle/>
        <a:p>
          <a:pPr>
            <a:defRPr sz="1400" b="1" i="0" u="none" strike="noStrike" kern="1200" cap="none" baseline="0">
              <a:solidFill>
                <a:schemeClr val="lt1">
                  <a:lumMod val="85000"/>
                </a:schemeClr>
              </a:solidFill>
              <a:latin typeface="+mn-lt"/>
              <a:ea typeface="+mn-ea"/>
              <a:cs typeface="+mn-cs"/>
            </a:defRPr>
          </a:pPr>
          <a:endParaRPr lang="es-ES"/>
        </a:p>
      </c:txPr>
    </c:title>
    <c:autoTitleDeleted val="0"/>
    <c:plotArea>
      <c:layout/>
      <c:scatterChart>
        <c:scatterStyle val="lineMarker"/>
        <c:varyColors val="0"/>
        <c:ser>
          <c:idx val="0"/>
          <c:order val="0"/>
          <c:tx>
            <c:strRef>
              <c:f>Hoja1!$F$2</c:f>
              <c:strCache>
                <c:ptCount val="1"/>
                <c:pt idx="0">
                  <c:v>Voltaje</c:v>
                </c:pt>
              </c:strCache>
            </c:strRef>
          </c:tx>
          <c:spPr>
            <a:ln w="22225" cap="rnd">
              <a:solidFill>
                <a:schemeClr val="accent6"/>
              </a:solidFill>
            </a:ln>
            <a:effectLst>
              <a:glow rad="139700">
                <a:schemeClr val="accent6">
                  <a:satMod val="175000"/>
                  <a:alpha val="14000"/>
                </a:schemeClr>
              </a:glow>
            </a:effectLst>
          </c:spPr>
          <c:marker>
            <c:symbol val="circle"/>
            <c:size val="3"/>
            <c:spPr>
              <a:solidFill>
                <a:schemeClr val="accent6">
                  <a:lumMod val="60000"/>
                  <a:lumOff val="40000"/>
                </a:schemeClr>
              </a:solidFill>
              <a:ln>
                <a:noFill/>
              </a:ln>
              <a:effectLst>
                <a:glow rad="63500">
                  <a:schemeClr val="accent6">
                    <a:satMod val="175000"/>
                    <a:alpha val="25000"/>
                  </a:schemeClr>
                </a:glow>
              </a:effectLst>
            </c:spPr>
          </c:marker>
          <c:trendline>
            <c:spPr>
              <a:ln w="25400" cap="rnd">
                <a:solidFill>
                  <a:schemeClr val="accent6">
                    <a:alpha val="50000"/>
                  </a:schemeClr>
                </a:solidFill>
              </a:ln>
              <a:effectLst/>
            </c:spPr>
            <c:trendlineType val="linear"/>
            <c:dispRSqr val="0"/>
            <c:dispEq val="0"/>
          </c:trendline>
          <c:trendline>
            <c:spPr>
              <a:ln w="25400" cap="rnd">
                <a:solidFill>
                  <a:schemeClr val="accent6">
                    <a:alpha val="50000"/>
                  </a:schemeClr>
                </a:solidFill>
              </a:ln>
              <a:effectLst/>
            </c:spPr>
            <c:trendlineType val="linear"/>
            <c:dispRSqr val="1"/>
            <c:dispEq val="1"/>
            <c:trendlineLbl>
              <c:layout>
                <c:manualLayout>
                  <c:x val="-0.29316972878390202"/>
                  <c:y val="1.3472222222222222E-2"/>
                </c:manualLayout>
              </c:layout>
              <c:tx>
                <c:rich>
                  <a:bodyPr rot="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r>
                      <a:rPr lang="en-US" sz="1300" baseline="0" dirty="0"/>
                      <a:t>y = 0,0447x + 0,1049</a:t>
                    </a:r>
                    <a:br>
                      <a:rPr lang="en-US" sz="1300" baseline="0" dirty="0"/>
                    </a:br>
                    <a:r>
                      <a:rPr lang="en-US" sz="1300" baseline="0" dirty="0"/>
                      <a:t>R² = 0,9962</a:t>
                    </a:r>
                    <a:endParaRPr lang="en-US" sz="1300" dirty="0"/>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s-ES"/>
                </a:p>
              </c:txPr>
            </c:trendlineLbl>
          </c:trendline>
          <c:xVal>
            <c:numRef>
              <c:f>Hoja1!$E$3:$E$35</c:f>
              <c:numCache>
                <c:formatCode>General</c:formatCode>
                <c:ptCount val="33"/>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32</c:v>
                </c:pt>
                <c:pt idx="32">
                  <c:v>34</c:v>
                </c:pt>
              </c:numCache>
            </c:numRef>
          </c:xVal>
          <c:yVal>
            <c:numRef>
              <c:f>Hoja1!$F$3:$F$35</c:f>
              <c:numCache>
                <c:formatCode>General</c:formatCode>
                <c:ptCount val="33"/>
                <c:pt idx="0">
                  <c:v>4.87E-2</c:v>
                </c:pt>
                <c:pt idx="1">
                  <c:v>0.104201997002</c:v>
                </c:pt>
                <c:pt idx="2">
                  <c:v>0.158915952064</c:v>
                </c:pt>
                <c:pt idx="3">
                  <c:v>0.21285375748599997</c:v>
                </c:pt>
                <c:pt idx="4">
                  <c:v>0.26602723404799999</c:v>
                </c:pt>
                <c:pt idx="5">
                  <c:v>0.31844813124999999</c:v>
                </c:pt>
                <c:pt idx="6">
                  <c:v>0.37012812755199997</c:v>
                </c:pt>
                <c:pt idx="7">
                  <c:v>0.42107883061399998</c:v>
                </c:pt>
                <c:pt idx="8">
                  <c:v>0.47131177753600001</c:v>
                </c:pt>
                <c:pt idx="9">
                  <c:v>0.52083843509799999</c:v>
                </c:pt>
                <c:pt idx="10">
                  <c:v>0.5696701999999999</c:v>
                </c:pt>
                <c:pt idx="11">
                  <c:v>0.61781839910199998</c:v>
                </c:pt>
                <c:pt idx="12">
                  <c:v>0.66529428966399995</c:v>
                </c:pt>
                <c:pt idx="13">
                  <c:v>0.71210905958600001</c:v>
                </c:pt>
                <c:pt idx="14">
                  <c:v>0.75827382764799989</c:v>
                </c:pt>
                <c:pt idx="15">
                  <c:v>0.80379964375000001</c:v>
                </c:pt>
                <c:pt idx="16">
                  <c:v>0.84869748915199994</c:v>
                </c:pt>
                <c:pt idx="17">
                  <c:v>0.89297827671399987</c:v>
                </c:pt>
                <c:pt idx="18">
                  <c:v>0.93665285113599994</c:v>
                </c:pt>
                <c:pt idx="19">
                  <c:v>0.97973198919799998</c:v>
                </c:pt>
                <c:pt idx="20">
                  <c:v>1.0222263999999999</c:v>
                </c:pt>
                <c:pt idx="21">
                  <c:v>1.0641467252019998</c:v>
                </c:pt>
                <c:pt idx="22">
                  <c:v>1.105503539264</c:v>
                </c:pt>
                <c:pt idx="23">
                  <c:v>1.1463073496860001</c:v>
                </c:pt>
                <c:pt idx="24">
                  <c:v>1.1865685972479998</c:v>
                </c:pt>
                <c:pt idx="25">
                  <c:v>1.2262976562499999</c:v>
                </c:pt>
                <c:pt idx="26">
                  <c:v>1.2655048347519999</c:v>
                </c:pt>
                <c:pt idx="27">
                  <c:v>1.3042003748139999</c:v>
                </c:pt>
                <c:pt idx="28">
                  <c:v>1.3423944527359999</c:v>
                </c:pt>
                <c:pt idx="29">
                  <c:v>1.3800971792979999</c:v>
                </c:pt>
                <c:pt idx="30">
                  <c:v>1.4173186</c:v>
                </c:pt>
                <c:pt idx="31">
                  <c:v>1.4903573808639998</c:v>
                </c:pt>
                <c:pt idx="32">
                  <c:v>1.5615898628479998</c:v>
                </c:pt>
              </c:numCache>
            </c:numRef>
          </c:yVal>
          <c:smooth val="0"/>
        </c:ser>
        <c:dLbls>
          <c:showLegendKey val="0"/>
          <c:showVal val="0"/>
          <c:showCatName val="0"/>
          <c:showSerName val="0"/>
          <c:showPercent val="0"/>
          <c:showBubbleSize val="0"/>
        </c:dLbls>
        <c:axId val="131344944"/>
        <c:axId val="131345504"/>
      </c:scatterChart>
      <c:valAx>
        <c:axId val="131344944"/>
        <c:scaling>
          <c:orientation val="minMax"/>
        </c:scaling>
        <c:delete val="0"/>
        <c:axPos val="b"/>
        <c:majorGridlines>
          <c:spPr>
            <a:ln w="9525" cap="flat" cmpd="sng" algn="ctr">
              <a:solidFill>
                <a:schemeClr val="dk1">
                  <a:lumMod val="65000"/>
                  <a:lumOff val="35000"/>
                  <a:alpha val="75000"/>
                </a:schemeClr>
              </a:solidFill>
              <a:round/>
            </a:ln>
            <a:effectLst/>
          </c:spPr>
        </c:majorGridlines>
        <c:numFmt formatCode="General"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1000" b="0" i="0" u="none" strike="noStrike" kern="1200" baseline="0">
                <a:solidFill>
                  <a:schemeClr val="lt1">
                    <a:lumMod val="75000"/>
                  </a:schemeClr>
                </a:solidFill>
                <a:latin typeface="+mn-lt"/>
                <a:ea typeface="+mn-ea"/>
                <a:cs typeface="+mn-cs"/>
              </a:defRPr>
            </a:pPr>
            <a:endParaRPr lang="es-ES"/>
          </a:p>
        </c:txPr>
        <c:crossAx val="131345504"/>
        <c:crosses val="autoZero"/>
        <c:crossBetween val="midCat"/>
      </c:valAx>
      <c:valAx>
        <c:axId val="131345504"/>
        <c:scaling>
          <c:orientation val="minMax"/>
        </c:scaling>
        <c:delete val="0"/>
        <c:axPos val="l"/>
        <c:majorGridlines>
          <c:spPr>
            <a:ln w="9525" cap="flat" cmpd="sng" algn="ctr">
              <a:solidFill>
                <a:schemeClr val="dk1">
                  <a:lumMod val="65000"/>
                  <a:lumOff val="35000"/>
                  <a:alpha val="75000"/>
                </a:schemeClr>
              </a:solidFill>
              <a:round/>
            </a:ln>
            <a:effectLst/>
          </c:spPr>
        </c:majorGridlines>
        <c:numFmt formatCode="General"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1100" b="0" i="0" u="none" strike="noStrike" kern="1200" baseline="0">
                <a:solidFill>
                  <a:schemeClr val="lt1">
                    <a:lumMod val="75000"/>
                  </a:schemeClr>
                </a:solidFill>
                <a:latin typeface="+mn-lt"/>
                <a:ea typeface="+mn-ea"/>
                <a:cs typeface="+mn-cs"/>
              </a:defRPr>
            </a:pPr>
            <a:endParaRPr lang="es-ES"/>
          </a:p>
        </c:txPr>
        <c:crossAx val="131344944"/>
        <c:crosses val="autoZero"/>
        <c:crossBetween val="midCat"/>
      </c:valAx>
      <c:spPr>
        <a:noFill/>
        <a:ln>
          <a:noFill/>
        </a:ln>
        <a:effectLst/>
      </c:spPr>
    </c:plotArea>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E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v>BALANCE TERMICO INICIAL</c:v>
          </c:tx>
          <c:dPt>
            <c:idx val="0"/>
            <c:bubble3D val="0"/>
            <c:spPr>
              <a:solidFill>
                <a:schemeClr val="accent1"/>
              </a:solidFill>
              <a:ln>
                <a:noFill/>
              </a:ln>
              <a:effectLst>
                <a:outerShdw blurRad="254000" sx="102000" sy="102000" algn="ctr" rotWithShape="0">
                  <a:prstClr val="black">
                    <a:alpha val="20000"/>
                  </a:prstClr>
                </a:outerShdw>
              </a:effectLst>
              <a:sp3d/>
            </c:spPr>
          </c:dPt>
          <c:dPt>
            <c:idx val="1"/>
            <c:bubble3D val="0"/>
            <c:spPr>
              <a:solidFill>
                <a:schemeClr val="accent2"/>
              </a:solidFill>
              <a:ln>
                <a:noFill/>
              </a:ln>
              <a:effectLst>
                <a:outerShdw blurRad="254000" sx="102000" sy="102000" algn="ctr" rotWithShape="0">
                  <a:prstClr val="black">
                    <a:alpha val="20000"/>
                  </a:prstClr>
                </a:outerShdw>
              </a:effectLst>
              <a:sp3d/>
            </c:spPr>
          </c:dPt>
          <c:dPt>
            <c:idx val="2"/>
            <c:bubble3D val="0"/>
            <c:spPr>
              <a:solidFill>
                <a:schemeClr val="accent3"/>
              </a:solidFill>
              <a:ln>
                <a:noFill/>
              </a:ln>
              <a:effectLst>
                <a:outerShdw blurRad="254000" sx="102000" sy="102000" algn="ctr" rotWithShape="0">
                  <a:prstClr val="black">
                    <a:alpha val="20000"/>
                  </a:prstClr>
                </a:outerShdw>
              </a:effectLst>
              <a:sp3d/>
            </c:spPr>
          </c:dPt>
          <c:dPt>
            <c:idx val="3"/>
            <c:bubble3D val="0"/>
            <c:spPr>
              <a:solidFill>
                <a:schemeClr val="accent4"/>
              </a:solidFill>
              <a:ln>
                <a:noFill/>
              </a:ln>
              <a:effectLst>
                <a:outerShdw blurRad="254000" sx="102000" sy="102000" algn="ctr" rotWithShape="0">
                  <a:prstClr val="black">
                    <a:alpha val="20000"/>
                  </a:prstClr>
                </a:outerShdw>
              </a:effectLst>
              <a:sp3d/>
            </c:spPr>
          </c:dPt>
          <c:dPt>
            <c:idx val="4"/>
            <c:bubble3D val="0"/>
            <c:spPr>
              <a:solidFill>
                <a:schemeClr val="accent5"/>
              </a:solidFill>
              <a:ln>
                <a:noFill/>
              </a:ln>
              <a:effectLst>
                <a:outerShdw blurRad="254000" sx="102000" sy="102000" algn="ctr" rotWithShape="0">
                  <a:prstClr val="black">
                    <a:alpha val="20000"/>
                  </a:prstClr>
                </a:outerShdw>
              </a:effectLst>
              <a:sp3d/>
            </c:spPr>
          </c:dPt>
          <c:dLbls>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E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Hoja1!$AQ$2:$AU$2</c:f>
              <c:strCache>
                <c:ptCount val="5"/>
                <c:pt idx="0">
                  <c:v>CALOR EFECTIVO</c:v>
                </c:pt>
                <c:pt idx="1">
                  <c:v>CALOR ENFRIAMIENTO</c:v>
                </c:pt>
                <c:pt idx="2">
                  <c:v>CALOR GASES ESCAPE</c:v>
                </c:pt>
                <c:pt idx="3">
                  <c:v>CALOR CONVECCION</c:v>
                </c:pt>
                <c:pt idx="4">
                  <c:v>CALOR ADICIONAL NO CALCULADO</c:v>
                </c:pt>
              </c:strCache>
            </c:strRef>
          </c:cat>
          <c:val>
            <c:numRef>
              <c:f>Hoja1!$AQ$3:$AU$3</c:f>
              <c:numCache>
                <c:formatCode>0.00</c:formatCode>
                <c:ptCount val="5"/>
                <c:pt idx="0">
                  <c:v>1.8696197969528177</c:v>
                </c:pt>
                <c:pt idx="1">
                  <c:v>3.1984027777777779</c:v>
                </c:pt>
                <c:pt idx="2">
                  <c:v>0.95869012144181498</c:v>
                </c:pt>
                <c:pt idx="3">
                  <c:v>0.23263977145357431</c:v>
                </c:pt>
                <c:pt idx="4">
                  <c:v>16.143240359076945</c:v>
                </c:pt>
              </c:numCache>
            </c:numRef>
          </c:val>
        </c:ser>
        <c:dLbls>
          <c:showLegendKey val="0"/>
          <c:showVal val="0"/>
          <c:showCatName val="0"/>
          <c:showSerName val="0"/>
          <c:showPercent val="1"/>
          <c:showBubbleSize val="0"/>
          <c:showLeaderLines val="1"/>
        </c:dLbls>
      </c:pie3DChart>
      <c:spPr>
        <a:noFill/>
        <a:ln>
          <a:noFill/>
        </a:ln>
        <a:effectLst/>
      </c:spPr>
    </c:plotArea>
    <c:legend>
      <c:legendPos val="r"/>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E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E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v>BALANCE TERMICO FINAL</c:v>
          </c:tx>
          <c:dPt>
            <c:idx val="0"/>
            <c:bubble3D val="0"/>
            <c:spPr>
              <a:solidFill>
                <a:schemeClr val="accent1"/>
              </a:solidFill>
              <a:ln>
                <a:noFill/>
              </a:ln>
              <a:effectLst>
                <a:outerShdw blurRad="254000" sx="102000" sy="102000" algn="ctr" rotWithShape="0">
                  <a:prstClr val="black">
                    <a:alpha val="20000"/>
                  </a:prstClr>
                </a:outerShdw>
              </a:effectLst>
              <a:sp3d/>
            </c:spPr>
          </c:dPt>
          <c:dPt>
            <c:idx val="1"/>
            <c:bubble3D val="0"/>
            <c:spPr>
              <a:solidFill>
                <a:schemeClr val="accent2"/>
              </a:solidFill>
              <a:ln>
                <a:noFill/>
              </a:ln>
              <a:effectLst>
                <a:outerShdw blurRad="254000" sx="102000" sy="102000" algn="ctr" rotWithShape="0">
                  <a:prstClr val="black">
                    <a:alpha val="20000"/>
                  </a:prstClr>
                </a:outerShdw>
              </a:effectLst>
              <a:sp3d/>
            </c:spPr>
          </c:dPt>
          <c:dPt>
            <c:idx val="2"/>
            <c:bubble3D val="0"/>
            <c:spPr>
              <a:solidFill>
                <a:schemeClr val="accent3"/>
              </a:solidFill>
              <a:ln>
                <a:noFill/>
              </a:ln>
              <a:effectLst>
                <a:outerShdw blurRad="254000" sx="102000" sy="102000" algn="ctr" rotWithShape="0">
                  <a:prstClr val="black">
                    <a:alpha val="20000"/>
                  </a:prstClr>
                </a:outerShdw>
              </a:effectLst>
              <a:sp3d/>
            </c:spPr>
          </c:dPt>
          <c:dPt>
            <c:idx val="3"/>
            <c:bubble3D val="0"/>
            <c:spPr>
              <a:solidFill>
                <a:schemeClr val="accent4"/>
              </a:solidFill>
              <a:ln>
                <a:noFill/>
              </a:ln>
              <a:effectLst>
                <a:outerShdw blurRad="254000" sx="102000" sy="102000" algn="ctr" rotWithShape="0">
                  <a:prstClr val="black">
                    <a:alpha val="20000"/>
                  </a:prstClr>
                </a:outerShdw>
              </a:effectLst>
              <a:sp3d/>
            </c:spPr>
          </c:dPt>
          <c:dPt>
            <c:idx val="4"/>
            <c:bubble3D val="0"/>
            <c:spPr>
              <a:solidFill>
                <a:schemeClr val="accent5"/>
              </a:solidFill>
              <a:ln>
                <a:noFill/>
              </a:ln>
              <a:effectLst>
                <a:outerShdw blurRad="254000" sx="102000" sy="102000" algn="ctr" rotWithShape="0">
                  <a:prstClr val="black">
                    <a:alpha val="20000"/>
                  </a:prstClr>
                </a:outerShdw>
              </a:effectLst>
              <a:sp3d/>
            </c:spPr>
          </c:dPt>
          <c:dLbls>
            <c:dLbl>
              <c:idx val="1"/>
              <c:layout>
                <c:manualLayout>
                  <c:x val="-0.13070477075411363"/>
                  <c:y val="4.8563900405075494E-2"/>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dLbl>
              <c:idx val="2"/>
              <c:layout>
                <c:manualLayout>
                  <c:x val="-8.1987488084844032E-2"/>
                  <c:y val="-0.11857846682489406"/>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dLbl>
              <c:idx val="3"/>
              <c:layout>
                <c:manualLayout>
                  <c:x val="-6.2758915054234699E-2"/>
                  <c:y val="-0.12197288404926106"/>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E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Hoja1!$AQ$2:$AU$2</c:f>
              <c:strCache>
                <c:ptCount val="5"/>
                <c:pt idx="0">
                  <c:v>CALOR EFECTIVO</c:v>
                </c:pt>
                <c:pt idx="1">
                  <c:v>CALOR ENFRIAMIENTO</c:v>
                </c:pt>
                <c:pt idx="2">
                  <c:v>CALOR GASES ESCAPE</c:v>
                </c:pt>
                <c:pt idx="3">
                  <c:v>CALOR CONVECCION</c:v>
                </c:pt>
                <c:pt idx="4">
                  <c:v>CALOR ADICIONAL NO CALCULADO</c:v>
                </c:pt>
              </c:strCache>
            </c:strRef>
          </c:cat>
          <c:val>
            <c:numRef>
              <c:f>Hoja1!$AQ$4:$AU$4</c:f>
              <c:numCache>
                <c:formatCode>0.00</c:formatCode>
                <c:ptCount val="5"/>
                <c:pt idx="0">
                  <c:v>2.0616066424196617</c:v>
                </c:pt>
                <c:pt idx="1">
                  <c:v>3.4938421500000008</c:v>
                </c:pt>
                <c:pt idx="2">
                  <c:v>1.6121687121801653</c:v>
                </c:pt>
                <c:pt idx="3">
                  <c:v>0.15996077198575359</c:v>
                </c:pt>
                <c:pt idx="4">
                  <c:v>12.486208907835149</c:v>
                </c:pt>
              </c:numCache>
            </c:numRef>
          </c:val>
        </c:ser>
        <c:dLbls>
          <c:dLblPos val="ctr"/>
          <c:showLegendKey val="0"/>
          <c:showVal val="0"/>
          <c:showCatName val="0"/>
          <c:showSerName val="0"/>
          <c:showPercent val="1"/>
          <c:showBubbleSize val="0"/>
          <c:showLeaderLines val="1"/>
        </c:dLbls>
      </c:pie3DChart>
      <c:spPr>
        <a:noFill/>
        <a:ln>
          <a:noFill/>
        </a:ln>
        <a:effectLst/>
      </c:spPr>
    </c:plotArea>
    <c:legend>
      <c:legendPos val="r"/>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E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50" normalizeH="0" baseline="0">
                <a:solidFill>
                  <a:schemeClr val="tx1"/>
                </a:solidFill>
                <a:latin typeface="+mj-lt"/>
                <a:ea typeface="+mj-ea"/>
                <a:cs typeface="+mj-cs"/>
              </a:defRPr>
            </a:pPr>
            <a:r>
              <a:rPr lang="es-ES" sz="1600" b="1" dirty="0" err="1"/>
              <a:t>Pf</a:t>
            </a:r>
            <a:r>
              <a:rPr lang="es-ES" sz="1600" b="1" dirty="0"/>
              <a:t> vs Relación de Compresión</a:t>
            </a:r>
          </a:p>
        </c:rich>
      </c:tx>
      <c:layout/>
      <c:overlay val="0"/>
      <c:spPr>
        <a:noFill/>
        <a:ln>
          <a:noFill/>
        </a:ln>
        <a:effectLst/>
      </c:spPr>
      <c:txPr>
        <a:bodyPr rot="0" spcFirstLastPara="1" vertOverflow="ellipsis" vert="horz" wrap="square" anchor="ctr" anchorCtr="1"/>
        <a:lstStyle/>
        <a:p>
          <a:pPr>
            <a:defRPr sz="1600" b="1" i="0" u="none" strike="noStrike" kern="1200" cap="none" spc="50" normalizeH="0" baseline="0">
              <a:solidFill>
                <a:schemeClr val="tx1"/>
              </a:solidFill>
              <a:latin typeface="+mj-lt"/>
              <a:ea typeface="+mj-ea"/>
              <a:cs typeface="+mj-cs"/>
            </a:defRPr>
          </a:pPr>
          <a:endParaRPr lang="es-ES"/>
        </a:p>
      </c:txPr>
    </c:title>
    <c:autoTitleDeleted val="0"/>
    <c:plotArea>
      <c:layout/>
      <c:scatterChart>
        <c:scatterStyle val="smoothMarker"/>
        <c:varyColors val="0"/>
        <c:ser>
          <c:idx val="0"/>
          <c:order val="0"/>
          <c:tx>
            <c:v>Pf vs R.C. 1996</c:v>
          </c:tx>
          <c:spPr>
            <a:ln w="19050" cap="rnd">
              <a:solidFill>
                <a:schemeClr val="accent1">
                  <a:alpha val="60000"/>
                </a:schemeClr>
              </a:solidFill>
              <a:round/>
            </a:ln>
            <a:effectLst/>
          </c:spPr>
          <c:marker>
            <c:symbol val="circle"/>
            <c:size val="6"/>
            <c:spPr>
              <a:solidFill>
                <a:schemeClr val="lt1"/>
              </a:solidFill>
              <a:ln w="38100">
                <a:solidFill>
                  <a:schemeClr val="accent1">
                    <a:alpha val="60000"/>
                  </a:schemeClr>
                </a:solidFill>
              </a:ln>
              <a:effectLst/>
            </c:spPr>
          </c:marker>
          <c:xVal>
            <c:numRef>
              <c:f>'[BALANCE-TERMICO.xlsx]Hoja1'!$N$20:$N$27</c:f>
              <c:numCache>
                <c:formatCode>General</c:formatCode>
                <c:ptCount val="8"/>
                <c:pt idx="0">
                  <c:v>4.13</c:v>
                </c:pt>
                <c:pt idx="1">
                  <c:v>4.46</c:v>
                </c:pt>
                <c:pt idx="2">
                  <c:v>4.79</c:v>
                </c:pt>
                <c:pt idx="3">
                  <c:v>5.2</c:v>
                </c:pt>
                <c:pt idx="4">
                  <c:v>5.73</c:v>
                </c:pt>
                <c:pt idx="5">
                  <c:v>6.42</c:v>
                </c:pt>
                <c:pt idx="6">
                  <c:v>7.3</c:v>
                </c:pt>
                <c:pt idx="7">
                  <c:v>8.65</c:v>
                </c:pt>
              </c:numCache>
            </c:numRef>
          </c:xVal>
          <c:yVal>
            <c:numRef>
              <c:f>'[BALANCE-TERMICO.xlsx]Hoja1'!$Q$20:$Q$27</c:f>
              <c:numCache>
                <c:formatCode>0.00</c:formatCode>
                <c:ptCount val="8"/>
                <c:pt idx="0">
                  <c:v>1.7956369385807169</c:v>
                </c:pt>
                <c:pt idx="1">
                  <c:v>1.8872423667024161</c:v>
                </c:pt>
                <c:pt idx="2">
                  <c:v>1.9834120226095686</c:v>
                </c:pt>
                <c:pt idx="3">
                  <c:v>2.0699007213155491</c:v>
                </c:pt>
                <c:pt idx="4">
                  <c:v>2.1735929019041871</c:v>
                </c:pt>
                <c:pt idx="5">
                  <c:v>2.028983238541028</c:v>
                </c:pt>
                <c:pt idx="6">
                  <c:v>2.0382214159739318</c:v>
                </c:pt>
                <c:pt idx="7">
                  <c:v>1.9808501023183807</c:v>
                </c:pt>
              </c:numCache>
            </c:numRef>
          </c:yVal>
          <c:smooth val="1"/>
        </c:ser>
        <c:ser>
          <c:idx val="1"/>
          <c:order val="1"/>
          <c:tx>
            <c:v>Pf vs R.C. 2015</c:v>
          </c:tx>
          <c:spPr>
            <a:ln w="19050" cap="rnd">
              <a:solidFill>
                <a:schemeClr val="accent2">
                  <a:alpha val="60000"/>
                </a:schemeClr>
              </a:solidFill>
              <a:round/>
            </a:ln>
            <a:effectLst/>
          </c:spPr>
          <c:marker>
            <c:symbol val="circle"/>
            <c:size val="6"/>
            <c:spPr>
              <a:solidFill>
                <a:schemeClr val="lt1"/>
              </a:solidFill>
              <a:ln w="38100">
                <a:solidFill>
                  <a:schemeClr val="accent2">
                    <a:alpha val="60000"/>
                  </a:schemeClr>
                </a:solidFill>
              </a:ln>
              <a:effectLst/>
            </c:spPr>
          </c:marker>
          <c:xVal>
            <c:numRef>
              <c:f>'[BALANCE-TERMICO.xlsx]Hoja1'!$N$30:$N$37</c:f>
              <c:numCache>
                <c:formatCode>General</c:formatCode>
                <c:ptCount val="8"/>
                <c:pt idx="0">
                  <c:v>4.13</c:v>
                </c:pt>
                <c:pt idx="1">
                  <c:v>4.46</c:v>
                </c:pt>
                <c:pt idx="2">
                  <c:v>4.79</c:v>
                </c:pt>
                <c:pt idx="3">
                  <c:v>5.2</c:v>
                </c:pt>
                <c:pt idx="4">
                  <c:v>5.73</c:v>
                </c:pt>
                <c:pt idx="5">
                  <c:v>6.42</c:v>
                </c:pt>
                <c:pt idx="6">
                  <c:v>7.3</c:v>
                </c:pt>
                <c:pt idx="7">
                  <c:v>8.65</c:v>
                </c:pt>
              </c:numCache>
            </c:numRef>
          </c:xVal>
          <c:yVal>
            <c:numRef>
              <c:f>'[BALANCE-TERMICO.xlsx]Hoja1'!$Q$30:$Q$37</c:f>
              <c:numCache>
                <c:formatCode>0.00</c:formatCode>
                <c:ptCount val="8"/>
                <c:pt idx="0">
                  <c:v>1.2903298167232748</c:v>
                </c:pt>
                <c:pt idx="1">
                  <c:v>1.2908833580662225</c:v>
                </c:pt>
                <c:pt idx="2">
                  <c:v>1.5136702297364939</c:v>
                </c:pt>
                <c:pt idx="3">
                  <c:v>1.6100208648766892</c:v>
                </c:pt>
                <c:pt idx="4">
                  <c:v>1.7065037046520151</c:v>
                </c:pt>
                <c:pt idx="5">
                  <c:v>1.7251060588672817</c:v>
                </c:pt>
                <c:pt idx="6">
                  <c:v>1.7519838714901224</c:v>
                </c:pt>
                <c:pt idx="7">
                  <c:v>1.7334894509629861</c:v>
                </c:pt>
              </c:numCache>
            </c:numRef>
          </c:yVal>
          <c:smooth val="1"/>
        </c:ser>
        <c:dLbls>
          <c:showLegendKey val="0"/>
          <c:showVal val="0"/>
          <c:showCatName val="0"/>
          <c:showSerName val="0"/>
          <c:showPercent val="0"/>
          <c:showBubbleSize val="0"/>
        </c:dLbls>
        <c:axId val="169108000"/>
        <c:axId val="169108560"/>
      </c:scatterChart>
      <c:valAx>
        <c:axId val="169108000"/>
        <c:scaling>
          <c:orientation val="minMax"/>
          <c:min val="3.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cap="all" baseline="0">
                    <a:solidFill>
                      <a:schemeClr val="tx1"/>
                    </a:solidFill>
                    <a:latin typeface="+mn-lt"/>
                    <a:ea typeface="+mn-ea"/>
                    <a:cs typeface="+mn-cs"/>
                  </a:defRPr>
                </a:pPr>
                <a:r>
                  <a:rPr lang="es-ES"/>
                  <a:t>RELACION COMPRESION</a:t>
                </a:r>
              </a:p>
            </c:rich>
          </c:tx>
          <c:layout/>
          <c:overlay val="0"/>
          <c:spPr>
            <a:noFill/>
            <a:ln>
              <a:noFill/>
            </a:ln>
            <a:effectLst/>
          </c:spPr>
          <c:txPr>
            <a:bodyPr rot="0" spcFirstLastPara="1" vertOverflow="ellipsis" vert="horz" wrap="square" anchor="ctr" anchorCtr="1"/>
            <a:lstStyle/>
            <a:p>
              <a:pPr>
                <a:defRPr sz="1100" b="0" i="0" u="none" strike="noStrike" kern="1200" cap="all" baseline="0">
                  <a:solidFill>
                    <a:schemeClr val="tx1"/>
                  </a:solidFill>
                  <a:latin typeface="+mn-lt"/>
                  <a:ea typeface="+mn-ea"/>
                  <a:cs typeface="+mn-cs"/>
                </a:defRPr>
              </a:pPr>
              <a:endParaRPr lang="es-ES"/>
            </a:p>
          </c:txPr>
        </c:title>
        <c:numFmt formatCode="General" sourceLinked="1"/>
        <c:majorTickMark val="none"/>
        <c:minorTickMark val="none"/>
        <c:tickLblPos val="nextTo"/>
        <c:spPr>
          <a:noFill/>
          <a:ln>
            <a:solidFill>
              <a:schemeClr val="tx1">
                <a:lumMod val="25000"/>
                <a:lumOff val="75000"/>
              </a:schemeClr>
            </a:solidFill>
          </a:ln>
          <a:effectLst/>
        </c:spPr>
        <c:txPr>
          <a:bodyPr rot="-60000000" spcFirstLastPara="1" vertOverflow="ellipsis" vert="horz" wrap="square" anchor="ctr" anchorCtr="1"/>
          <a:lstStyle/>
          <a:p>
            <a:pPr>
              <a:defRPr sz="1100" b="0" i="0" u="none" strike="noStrike" kern="1200" spc="20" baseline="0">
                <a:solidFill>
                  <a:schemeClr val="tx1"/>
                </a:solidFill>
                <a:latin typeface="+mn-lt"/>
                <a:ea typeface="+mn-ea"/>
                <a:cs typeface="+mn-cs"/>
              </a:defRPr>
            </a:pPr>
            <a:endParaRPr lang="es-ES"/>
          </a:p>
        </c:txPr>
        <c:crossAx val="169108560"/>
        <c:crosses val="autoZero"/>
        <c:crossBetween val="midCat"/>
      </c:valAx>
      <c:valAx>
        <c:axId val="169108560"/>
        <c:scaling>
          <c:orientation val="minMax"/>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cap="all" baseline="0">
                    <a:solidFill>
                      <a:schemeClr val="tx1"/>
                    </a:solidFill>
                    <a:latin typeface="+mn-lt"/>
                    <a:ea typeface="+mn-ea"/>
                    <a:cs typeface="+mn-cs"/>
                  </a:defRPr>
                </a:pPr>
                <a:r>
                  <a:rPr lang="es-ES"/>
                  <a:t>POTENCIA AL FRENO</a:t>
                </a:r>
              </a:p>
            </c:rich>
          </c:tx>
          <c:layout/>
          <c:overlay val="0"/>
          <c:spPr>
            <a:noFill/>
            <a:ln>
              <a:noFill/>
            </a:ln>
            <a:effectLst/>
          </c:spPr>
          <c:txPr>
            <a:bodyPr rot="-5400000" spcFirstLastPara="1" vertOverflow="ellipsis" vert="horz" wrap="square" anchor="ctr" anchorCtr="1"/>
            <a:lstStyle/>
            <a:p>
              <a:pPr>
                <a:defRPr sz="1100" b="0" i="0" u="none" strike="noStrike" kern="1200" cap="all" baseline="0">
                  <a:solidFill>
                    <a:schemeClr val="tx1"/>
                  </a:solidFill>
                  <a:latin typeface="+mn-lt"/>
                  <a:ea typeface="+mn-ea"/>
                  <a:cs typeface="+mn-cs"/>
                </a:defRPr>
              </a:pPr>
              <a:endParaRPr lang="es-ES"/>
            </a:p>
          </c:txPr>
        </c:title>
        <c:numFmt formatCode="0.00" sourceLinked="1"/>
        <c:majorTickMark val="none"/>
        <c:minorTickMark val="none"/>
        <c:tickLblPos val="nextTo"/>
        <c:spPr>
          <a:noFill/>
          <a:ln>
            <a:solidFill>
              <a:schemeClr val="tx1">
                <a:lumMod val="25000"/>
                <a:lumOff val="75000"/>
              </a:schemeClr>
            </a:solidFill>
          </a:ln>
          <a:effectLst/>
        </c:spPr>
        <c:txPr>
          <a:bodyPr rot="-60000000" spcFirstLastPara="1" vertOverflow="ellipsis" vert="horz" wrap="square" anchor="ctr" anchorCtr="1"/>
          <a:lstStyle/>
          <a:p>
            <a:pPr>
              <a:defRPr sz="1100" b="0" i="0" u="none" strike="noStrike" kern="1200" spc="20" baseline="0">
                <a:solidFill>
                  <a:schemeClr val="tx1"/>
                </a:solidFill>
                <a:latin typeface="+mn-lt"/>
                <a:ea typeface="+mn-ea"/>
                <a:cs typeface="+mn-cs"/>
              </a:defRPr>
            </a:pPr>
            <a:endParaRPr lang="es-ES"/>
          </a:p>
        </c:txPr>
        <c:crossAx val="169108000"/>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s-ES"/>
        </a:p>
      </c:txPr>
    </c:legend>
    <c:plotVisOnly val="1"/>
    <c:dispBlanksAs val="gap"/>
    <c:showDLblsOverMax val="0"/>
  </c:chart>
  <c:spPr>
    <a:noFill/>
    <a:ln>
      <a:noFill/>
    </a:ln>
    <a:effectLst/>
  </c:spPr>
  <c:txPr>
    <a:bodyPr/>
    <a:lstStyle/>
    <a:p>
      <a:pPr>
        <a:defRPr sz="1100">
          <a:solidFill>
            <a:schemeClr val="tx1"/>
          </a:solidFill>
        </a:defRPr>
      </a:pPr>
      <a:endParaRPr lang="es-E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50" normalizeH="0" baseline="0">
                <a:solidFill>
                  <a:schemeClr val="tx1"/>
                </a:solidFill>
                <a:latin typeface="+mj-lt"/>
                <a:ea typeface="+mj-ea"/>
                <a:cs typeface="+mj-cs"/>
              </a:defRPr>
            </a:pPr>
            <a:r>
              <a:rPr lang="es-ES" sz="1600" b="1" dirty="0"/>
              <a:t>Eficiencia Térmica vs </a:t>
            </a:r>
            <a:r>
              <a:rPr lang="es-ES" sz="1600" b="1" dirty="0" smtClean="0"/>
              <a:t>RC</a:t>
            </a:r>
            <a:endParaRPr lang="es-ES" sz="1600" b="1" dirty="0"/>
          </a:p>
        </c:rich>
      </c:tx>
      <c:layout/>
      <c:overlay val="0"/>
      <c:spPr>
        <a:noFill/>
        <a:ln>
          <a:noFill/>
        </a:ln>
        <a:effectLst/>
      </c:spPr>
      <c:txPr>
        <a:bodyPr rot="0" spcFirstLastPara="1" vertOverflow="ellipsis" vert="horz" wrap="square" anchor="ctr" anchorCtr="1"/>
        <a:lstStyle/>
        <a:p>
          <a:pPr>
            <a:defRPr sz="1600" b="1" i="0" u="none" strike="noStrike" kern="1200" cap="none" spc="50" normalizeH="0" baseline="0">
              <a:solidFill>
                <a:schemeClr val="tx1"/>
              </a:solidFill>
              <a:latin typeface="+mj-lt"/>
              <a:ea typeface="+mj-ea"/>
              <a:cs typeface="+mj-cs"/>
            </a:defRPr>
          </a:pPr>
          <a:endParaRPr lang="es-ES"/>
        </a:p>
      </c:txPr>
    </c:title>
    <c:autoTitleDeleted val="0"/>
    <c:plotArea>
      <c:layout/>
      <c:scatterChart>
        <c:scatterStyle val="smoothMarker"/>
        <c:varyColors val="0"/>
        <c:ser>
          <c:idx val="0"/>
          <c:order val="0"/>
          <c:tx>
            <c:v>EFICIENCIA TERMICA vs R.C. 1996</c:v>
          </c:tx>
          <c:spPr>
            <a:ln w="19050" cap="rnd">
              <a:solidFill>
                <a:schemeClr val="accent1">
                  <a:alpha val="60000"/>
                </a:schemeClr>
              </a:solidFill>
              <a:round/>
            </a:ln>
            <a:effectLst/>
          </c:spPr>
          <c:marker>
            <c:symbol val="circle"/>
            <c:size val="6"/>
            <c:spPr>
              <a:solidFill>
                <a:schemeClr val="lt1"/>
              </a:solidFill>
              <a:ln w="38100">
                <a:solidFill>
                  <a:schemeClr val="accent1">
                    <a:alpha val="60000"/>
                  </a:schemeClr>
                </a:solidFill>
              </a:ln>
              <a:effectLst/>
            </c:spPr>
          </c:marker>
          <c:xVal>
            <c:numRef>
              <c:f>'[BALANCE-TERMICO.xlsx]Hoja1'!$N$20:$N$27</c:f>
              <c:numCache>
                <c:formatCode>General</c:formatCode>
                <c:ptCount val="8"/>
                <c:pt idx="0">
                  <c:v>4.13</c:v>
                </c:pt>
                <c:pt idx="1">
                  <c:v>4.46</c:v>
                </c:pt>
                <c:pt idx="2">
                  <c:v>4.79</c:v>
                </c:pt>
                <c:pt idx="3">
                  <c:v>5.2</c:v>
                </c:pt>
                <c:pt idx="4">
                  <c:v>5.73</c:v>
                </c:pt>
                <c:pt idx="5">
                  <c:v>6.42</c:v>
                </c:pt>
                <c:pt idx="6">
                  <c:v>7.3</c:v>
                </c:pt>
                <c:pt idx="7">
                  <c:v>8.65</c:v>
                </c:pt>
              </c:numCache>
            </c:numRef>
          </c:xVal>
          <c:yVal>
            <c:numRef>
              <c:f>'[BALANCE-TERMICO.xlsx]Hoja1'!$W$20:$W$27</c:f>
              <c:numCache>
                <c:formatCode>0.00</c:formatCode>
                <c:ptCount val="8"/>
                <c:pt idx="0">
                  <c:v>12.440689844389102</c:v>
                </c:pt>
                <c:pt idx="1">
                  <c:v>13.143696743611633</c:v>
                </c:pt>
                <c:pt idx="2">
                  <c:v>13.885290642448437</c:v>
                </c:pt>
                <c:pt idx="3">
                  <c:v>14.590709229146858</c:v>
                </c:pt>
                <c:pt idx="4">
                  <c:v>15.374105710899125</c:v>
                </c:pt>
                <c:pt idx="5">
                  <c:v>14.449223563894522</c:v>
                </c:pt>
                <c:pt idx="6">
                  <c:v>14.613419286211505</c:v>
                </c:pt>
                <c:pt idx="7">
                  <c:v>15.134544754960514</c:v>
                </c:pt>
              </c:numCache>
            </c:numRef>
          </c:yVal>
          <c:smooth val="1"/>
        </c:ser>
        <c:ser>
          <c:idx val="1"/>
          <c:order val="1"/>
          <c:tx>
            <c:v>EFICIENCIA TERMICA vs R.C. 2015</c:v>
          </c:tx>
          <c:spPr>
            <a:ln w="19050" cap="rnd">
              <a:solidFill>
                <a:schemeClr val="accent2">
                  <a:alpha val="60000"/>
                </a:schemeClr>
              </a:solidFill>
              <a:round/>
            </a:ln>
            <a:effectLst/>
          </c:spPr>
          <c:marker>
            <c:symbol val="circle"/>
            <c:size val="6"/>
            <c:spPr>
              <a:solidFill>
                <a:schemeClr val="lt1"/>
              </a:solidFill>
              <a:ln w="38100">
                <a:solidFill>
                  <a:schemeClr val="accent2">
                    <a:alpha val="60000"/>
                  </a:schemeClr>
                </a:solidFill>
              </a:ln>
              <a:effectLst/>
            </c:spPr>
          </c:marker>
          <c:xVal>
            <c:numRef>
              <c:f>'[BALANCE-TERMICO.xlsx]Hoja1'!$N$30:$N$37</c:f>
              <c:numCache>
                <c:formatCode>General</c:formatCode>
                <c:ptCount val="8"/>
                <c:pt idx="0">
                  <c:v>4.13</c:v>
                </c:pt>
                <c:pt idx="1">
                  <c:v>4.46</c:v>
                </c:pt>
                <c:pt idx="2">
                  <c:v>4.79</c:v>
                </c:pt>
                <c:pt idx="3">
                  <c:v>5.2</c:v>
                </c:pt>
                <c:pt idx="4">
                  <c:v>5.73</c:v>
                </c:pt>
                <c:pt idx="5">
                  <c:v>6.42</c:v>
                </c:pt>
                <c:pt idx="6">
                  <c:v>7.3</c:v>
                </c:pt>
                <c:pt idx="7">
                  <c:v>8.65</c:v>
                </c:pt>
              </c:numCache>
            </c:numRef>
          </c:xVal>
          <c:yVal>
            <c:numRef>
              <c:f>'[BALANCE-TERMICO.xlsx]Hoja1'!$W$30:$W$37</c:f>
              <c:numCache>
                <c:formatCode>0.00</c:formatCode>
                <c:ptCount val="8"/>
                <c:pt idx="0">
                  <c:v>6.3388311278851264</c:v>
                </c:pt>
                <c:pt idx="1">
                  <c:v>6.4506188716114128</c:v>
                </c:pt>
                <c:pt idx="2">
                  <c:v>7.5456274823841261</c:v>
                </c:pt>
                <c:pt idx="3">
                  <c:v>8.006500959027095</c:v>
                </c:pt>
                <c:pt idx="4">
                  <c:v>8.5686934460114141</c:v>
                </c:pt>
                <c:pt idx="5">
                  <c:v>8.6412772000775124</c:v>
                </c:pt>
                <c:pt idx="6">
                  <c:v>8.9239390306894393</c:v>
                </c:pt>
                <c:pt idx="7">
                  <c:v>8.976200298292019</c:v>
                </c:pt>
              </c:numCache>
            </c:numRef>
          </c:yVal>
          <c:smooth val="1"/>
        </c:ser>
        <c:dLbls>
          <c:showLegendKey val="0"/>
          <c:showVal val="0"/>
          <c:showCatName val="0"/>
          <c:showSerName val="0"/>
          <c:showPercent val="0"/>
          <c:showBubbleSize val="0"/>
        </c:dLbls>
        <c:axId val="169114720"/>
        <c:axId val="169678304"/>
      </c:scatterChart>
      <c:valAx>
        <c:axId val="169114720"/>
        <c:scaling>
          <c:orientation val="minMax"/>
          <c:min val="3.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cap="all" baseline="0">
                    <a:solidFill>
                      <a:schemeClr val="tx1"/>
                    </a:solidFill>
                    <a:latin typeface="+mn-lt"/>
                    <a:ea typeface="+mn-ea"/>
                    <a:cs typeface="+mn-cs"/>
                  </a:defRPr>
                </a:pPr>
                <a:r>
                  <a:rPr lang="es-ES"/>
                  <a:t>RELACION COMPRESION</a:t>
                </a:r>
              </a:p>
            </c:rich>
          </c:tx>
          <c:layout/>
          <c:overlay val="0"/>
          <c:spPr>
            <a:noFill/>
            <a:ln>
              <a:noFill/>
            </a:ln>
            <a:effectLst/>
          </c:spPr>
          <c:txPr>
            <a:bodyPr rot="0" spcFirstLastPara="1" vertOverflow="ellipsis" vert="horz" wrap="square" anchor="ctr" anchorCtr="1"/>
            <a:lstStyle/>
            <a:p>
              <a:pPr>
                <a:defRPr sz="1100" b="0" i="0" u="none" strike="noStrike" kern="1200" cap="all" baseline="0">
                  <a:solidFill>
                    <a:schemeClr val="tx1"/>
                  </a:solidFill>
                  <a:latin typeface="+mn-lt"/>
                  <a:ea typeface="+mn-ea"/>
                  <a:cs typeface="+mn-cs"/>
                </a:defRPr>
              </a:pPr>
              <a:endParaRPr lang="es-ES"/>
            </a:p>
          </c:txPr>
        </c:title>
        <c:numFmt formatCode="General" sourceLinked="1"/>
        <c:majorTickMark val="none"/>
        <c:minorTickMark val="none"/>
        <c:tickLblPos val="nextTo"/>
        <c:spPr>
          <a:noFill/>
          <a:ln>
            <a:solidFill>
              <a:schemeClr val="tx1">
                <a:lumMod val="25000"/>
                <a:lumOff val="75000"/>
              </a:schemeClr>
            </a:solidFill>
          </a:ln>
          <a:effectLst/>
        </c:spPr>
        <c:txPr>
          <a:bodyPr rot="-60000000" spcFirstLastPara="1" vertOverflow="ellipsis" vert="horz" wrap="square" anchor="ctr" anchorCtr="1"/>
          <a:lstStyle/>
          <a:p>
            <a:pPr>
              <a:defRPr sz="1100" b="0" i="0" u="none" strike="noStrike" kern="1200" spc="20" baseline="0">
                <a:solidFill>
                  <a:schemeClr val="tx1"/>
                </a:solidFill>
                <a:latin typeface="+mn-lt"/>
                <a:ea typeface="+mn-ea"/>
                <a:cs typeface="+mn-cs"/>
              </a:defRPr>
            </a:pPr>
            <a:endParaRPr lang="es-ES"/>
          </a:p>
        </c:txPr>
        <c:crossAx val="169678304"/>
        <c:crosses val="autoZero"/>
        <c:crossBetween val="midCat"/>
      </c:valAx>
      <c:valAx>
        <c:axId val="169678304"/>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cap="all" baseline="0">
                    <a:solidFill>
                      <a:schemeClr val="tx1"/>
                    </a:solidFill>
                    <a:latin typeface="+mn-lt"/>
                    <a:ea typeface="+mn-ea"/>
                    <a:cs typeface="+mn-cs"/>
                  </a:defRPr>
                </a:pPr>
                <a:r>
                  <a:rPr lang="es-ES"/>
                  <a:t>EFICIENCIA TERMICA</a:t>
                </a:r>
              </a:p>
            </c:rich>
          </c:tx>
          <c:layout/>
          <c:overlay val="0"/>
          <c:spPr>
            <a:noFill/>
            <a:ln>
              <a:noFill/>
            </a:ln>
            <a:effectLst/>
          </c:spPr>
          <c:txPr>
            <a:bodyPr rot="-5400000" spcFirstLastPara="1" vertOverflow="ellipsis" vert="horz" wrap="square" anchor="ctr" anchorCtr="1"/>
            <a:lstStyle/>
            <a:p>
              <a:pPr>
                <a:defRPr sz="1100" b="0" i="0" u="none" strike="noStrike" kern="1200" cap="all" baseline="0">
                  <a:solidFill>
                    <a:schemeClr val="tx1"/>
                  </a:solidFill>
                  <a:latin typeface="+mn-lt"/>
                  <a:ea typeface="+mn-ea"/>
                  <a:cs typeface="+mn-cs"/>
                </a:defRPr>
              </a:pPr>
              <a:endParaRPr lang="es-ES"/>
            </a:p>
          </c:txPr>
        </c:title>
        <c:numFmt formatCode="0.00" sourceLinked="1"/>
        <c:majorTickMark val="none"/>
        <c:minorTickMark val="none"/>
        <c:tickLblPos val="nextTo"/>
        <c:spPr>
          <a:noFill/>
          <a:ln>
            <a:solidFill>
              <a:schemeClr val="tx1">
                <a:lumMod val="25000"/>
                <a:lumOff val="75000"/>
              </a:schemeClr>
            </a:solidFill>
          </a:ln>
          <a:effectLst/>
        </c:spPr>
        <c:txPr>
          <a:bodyPr rot="-60000000" spcFirstLastPara="1" vertOverflow="ellipsis" vert="horz" wrap="square" anchor="ctr" anchorCtr="1"/>
          <a:lstStyle/>
          <a:p>
            <a:pPr>
              <a:defRPr sz="1100" b="0" i="0" u="none" strike="noStrike" kern="1200" spc="20" baseline="0">
                <a:solidFill>
                  <a:schemeClr val="tx1"/>
                </a:solidFill>
                <a:latin typeface="+mn-lt"/>
                <a:ea typeface="+mn-ea"/>
                <a:cs typeface="+mn-cs"/>
              </a:defRPr>
            </a:pPr>
            <a:endParaRPr lang="es-ES"/>
          </a:p>
        </c:txPr>
        <c:crossAx val="169114720"/>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s-ES"/>
        </a:p>
      </c:txPr>
    </c:legend>
    <c:plotVisOnly val="1"/>
    <c:dispBlanksAs val="gap"/>
    <c:showDLblsOverMax val="0"/>
  </c:chart>
  <c:spPr>
    <a:noFill/>
    <a:ln>
      <a:noFill/>
    </a:ln>
    <a:effectLst/>
  </c:spPr>
  <c:txPr>
    <a:bodyPr/>
    <a:lstStyle/>
    <a:p>
      <a:pPr>
        <a:defRPr sz="1100">
          <a:solidFill>
            <a:schemeClr val="tx1"/>
          </a:solidFill>
        </a:defRPr>
      </a:pPr>
      <a:endParaRPr lang="es-E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50" normalizeH="0" baseline="0">
                <a:solidFill>
                  <a:schemeClr val="tx1"/>
                </a:solidFill>
                <a:latin typeface="+mj-lt"/>
                <a:ea typeface="+mj-ea"/>
                <a:cs typeface="+mj-cs"/>
              </a:defRPr>
            </a:pPr>
            <a:r>
              <a:rPr lang="es-ES" b="1">
                <a:solidFill>
                  <a:schemeClr val="tx1"/>
                </a:solidFill>
              </a:rPr>
              <a:t>CEC vs Relación de Compresión</a:t>
            </a:r>
          </a:p>
        </c:rich>
      </c:tx>
      <c:layout/>
      <c:overlay val="0"/>
      <c:spPr>
        <a:noFill/>
        <a:ln>
          <a:noFill/>
        </a:ln>
        <a:effectLst/>
      </c:spPr>
      <c:txPr>
        <a:bodyPr rot="0" spcFirstLastPara="1" vertOverflow="ellipsis" vert="horz" wrap="square" anchor="ctr" anchorCtr="1"/>
        <a:lstStyle/>
        <a:p>
          <a:pPr>
            <a:defRPr sz="1600" b="1" i="0" u="none" strike="noStrike" kern="1200" cap="none" spc="50" normalizeH="0" baseline="0">
              <a:solidFill>
                <a:schemeClr val="tx1"/>
              </a:solidFill>
              <a:latin typeface="+mj-lt"/>
              <a:ea typeface="+mj-ea"/>
              <a:cs typeface="+mj-cs"/>
            </a:defRPr>
          </a:pPr>
          <a:endParaRPr lang="es-ES"/>
        </a:p>
      </c:txPr>
    </c:title>
    <c:autoTitleDeleted val="0"/>
    <c:plotArea>
      <c:layout/>
      <c:scatterChart>
        <c:scatterStyle val="smoothMarker"/>
        <c:varyColors val="0"/>
        <c:ser>
          <c:idx val="0"/>
          <c:order val="0"/>
          <c:tx>
            <c:v>C.E.C. vs R.C. 1996</c:v>
          </c:tx>
          <c:spPr>
            <a:ln w="19050" cap="rnd">
              <a:solidFill>
                <a:schemeClr val="accent1">
                  <a:alpha val="60000"/>
                </a:schemeClr>
              </a:solidFill>
              <a:round/>
            </a:ln>
            <a:effectLst/>
          </c:spPr>
          <c:marker>
            <c:symbol val="circle"/>
            <c:size val="6"/>
            <c:spPr>
              <a:solidFill>
                <a:schemeClr val="lt1"/>
              </a:solidFill>
              <a:ln w="38100">
                <a:solidFill>
                  <a:schemeClr val="accent1">
                    <a:alpha val="60000"/>
                  </a:schemeClr>
                </a:solidFill>
              </a:ln>
              <a:effectLst/>
            </c:spPr>
          </c:marker>
          <c:xVal>
            <c:numRef>
              <c:f>'[BALANCE-TERMICO.xlsx]Hoja1'!$N$20:$N$27</c:f>
              <c:numCache>
                <c:formatCode>General</c:formatCode>
                <c:ptCount val="8"/>
                <c:pt idx="0">
                  <c:v>4.13</c:v>
                </c:pt>
                <c:pt idx="1">
                  <c:v>4.46</c:v>
                </c:pt>
                <c:pt idx="2">
                  <c:v>4.79</c:v>
                </c:pt>
                <c:pt idx="3">
                  <c:v>5.2</c:v>
                </c:pt>
                <c:pt idx="4">
                  <c:v>5.73</c:v>
                </c:pt>
                <c:pt idx="5">
                  <c:v>6.42</c:v>
                </c:pt>
                <c:pt idx="6">
                  <c:v>7.3</c:v>
                </c:pt>
                <c:pt idx="7">
                  <c:v>8.65</c:v>
                </c:pt>
              </c:numCache>
            </c:numRef>
          </c:xVal>
          <c:yVal>
            <c:numRef>
              <c:f>'[BALANCE-TERMICO.xlsx]Hoja1'!$V$20:$V$27</c:f>
              <c:numCache>
                <c:formatCode>0.00</c:formatCode>
                <c:ptCount val="8"/>
                <c:pt idx="0">
                  <c:v>0.65489752571184856</c:v>
                </c:pt>
                <c:pt idx="1">
                  <c:v>0.61986952043753596</c:v>
                </c:pt>
                <c:pt idx="2">
                  <c:v>0.58676315872940865</c:v>
                </c:pt>
                <c:pt idx="3">
                  <c:v>0.55839485725364801</c:v>
                </c:pt>
                <c:pt idx="4">
                  <c:v>0.52994152313282505</c:v>
                </c:pt>
                <c:pt idx="5">
                  <c:v>0.56386261595380616</c:v>
                </c:pt>
                <c:pt idx="6">
                  <c:v>0.55752708094308934</c:v>
                </c:pt>
                <c:pt idx="7">
                  <c:v>0.53832983609028284</c:v>
                </c:pt>
              </c:numCache>
            </c:numRef>
          </c:yVal>
          <c:smooth val="1"/>
        </c:ser>
        <c:ser>
          <c:idx val="1"/>
          <c:order val="1"/>
          <c:tx>
            <c:v>C.E.C. vs R.C. 2015</c:v>
          </c:tx>
          <c:spPr>
            <a:ln w="19050" cap="rnd">
              <a:solidFill>
                <a:schemeClr val="accent2">
                  <a:alpha val="60000"/>
                </a:schemeClr>
              </a:solidFill>
              <a:round/>
            </a:ln>
            <a:effectLst/>
          </c:spPr>
          <c:marker>
            <c:symbol val="circle"/>
            <c:size val="6"/>
            <c:spPr>
              <a:solidFill>
                <a:schemeClr val="lt1"/>
              </a:solidFill>
              <a:ln w="38100">
                <a:solidFill>
                  <a:schemeClr val="accent2">
                    <a:alpha val="60000"/>
                  </a:schemeClr>
                </a:solidFill>
              </a:ln>
              <a:effectLst/>
            </c:spPr>
          </c:marker>
          <c:xVal>
            <c:numRef>
              <c:f>'[BALANCE-TERMICO.xlsx]Hoja1'!$N$30:$N$37</c:f>
              <c:numCache>
                <c:formatCode>General</c:formatCode>
                <c:ptCount val="8"/>
                <c:pt idx="0">
                  <c:v>4.13</c:v>
                </c:pt>
                <c:pt idx="1">
                  <c:v>4.46</c:v>
                </c:pt>
                <c:pt idx="2">
                  <c:v>4.79</c:v>
                </c:pt>
                <c:pt idx="3">
                  <c:v>5.2</c:v>
                </c:pt>
                <c:pt idx="4">
                  <c:v>5.73</c:v>
                </c:pt>
                <c:pt idx="5">
                  <c:v>6.42</c:v>
                </c:pt>
                <c:pt idx="6">
                  <c:v>7.3</c:v>
                </c:pt>
                <c:pt idx="7">
                  <c:v>8.65</c:v>
                </c:pt>
              </c:numCache>
            </c:numRef>
          </c:xVal>
          <c:yVal>
            <c:numRef>
              <c:f>'[BALANCE-TERMICO.xlsx]Hoja1'!$V$30:$V$37</c:f>
              <c:numCache>
                <c:formatCode>0.00</c:formatCode>
                <c:ptCount val="8"/>
                <c:pt idx="0">
                  <c:v>1.2853122023393004</c:v>
                </c:pt>
                <c:pt idx="1">
                  <c:v>1.2630380370315799</c:v>
                </c:pt>
                <c:pt idx="2">
                  <c:v>1.0797481079286846</c:v>
                </c:pt>
                <c:pt idx="3">
                  <c:v>1.0175952065618648</c:v>
                </c:pt>
                <c:pt idx="4">
                  <c:v>0.95083072449410744</c:v>
                </c:pt>
                <c:pt idx="5">
                  <c:v>0.9428440736938587</c:v>
                </c:pt>
                <c:pt idx="6">
                  <c:v>0.91297990374206983</c:v>
                </c:pt>
                <c:pt idx="7">
                  <c:v>0.90766434866534973</c:v>
                </c:pt>
              </c:numCache>
            </c:numRef>
          </c:yVal>
          <c:smooth val="1"/>
        </c:ser>
        <c:dLbls>
          <c:showLegendKey val="0"/>
          <c:showVal val="0"/>
          <c:showCatName val="0"/>
          <c:showSerName val="0"/>
          <c:showPercent val="0"/>
          <c:showBubbleSize val="0"/>
        </c:dLbls>
        <c:axId val="346821072"/>
        <c:axId val="346816032"/>
      </c:scatterChart>
      <c:valAx>
        <c:axId val="346821072"/>
        <c:scaling>
          <c:orientation val="minMax"/>
          <c:min val="3.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S"/>
                  <a:t>RELACION COMPRESION</a:t>
                </a:r>
              </a:p>
            </c:rich>
          </c:tx>
          <c:layout/>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a:solidFill>
              <a:schemeClr val="tx1">
                <a:lumMod val="25000"/>
                <a:lumOff val="75000"/>
              </a:schemeClr>
            </a:solidFill>
          </a:ln>
          <a:effectLst/>
        </c:spPr>
        <c:txPr>
          <a:bodyPr rot="-60000000" spcFirstLastPara="1" vertOverflow="ellipsis" vert="horz" wrap="square" anchor="ctr" anchorCtr="1"/>
          <a:lstStyle/>
          <a:p>
            <a:pPr>
              <a:defRPr sz="900" b="0" i="0" u="none" strike="noStrike" kern="1200" spc="20" baseline="0">
                <a:solidFill>
                  <a:schemeClr val="tx1">
                    <a:lumMod val="65000"/>
                    <a:lumOff val="35000"/>
                  </a:schemeClr>
                </a:solidFill>
                <a:latin typeface="+mn-lt"/>
                <a:ea typeface="+mn-ea"/>
                <a:cs typeface="+mn-cs"/>
              </a:defRPr>
            </a:pPr>
            <a:endParaRPr lang="es-ES"/>
          </a:p>
        </c:txPr>
        <c:crossAx val="346816032"/>
        <c:crosses val="autoZero"/>
        <c:crossBetween val="midCat"/>
      </c:valAx>
      <c:valAx>
        <c:axId val="346816032"/>
        <c:scaling>
          <c:orientation val="minMax"/>
          <c:min val="0.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S"/>
                  <a:t>CEC</a:t>
                </a:r>
              </a:p>
            </c:rich>
          </c:tx>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S"/>
            </a:p>
          </c:txPr>
        </c:title>
        <c:numFmt formatCode="0.00" sourceLinked="1"/>
        <c:majorTickMark val="none"/>
        <c:minorTickMark val="none"/>
        <c:tickLblPos val="nextTo"/>
        <c:spPr>
          <a:noFill/>
          <a:ln>
            <a:solidFill>
              <a:schemeClr val="tx1">
                <a:lumMod val="25000"/>
                <a:lumOff val="75000"/>
              </a:schemeClr>
            </a:solidFill>
          </a:ln>
          <a:effectLst/>
        </c:spPr>
        <c:txPr>
          <a:bodyPr rot="-60000000" spcFirstLastPara="1" vertOverflow="ellipsis" vert="horz" wrap="square" anchor="ctr" anchorCtr="1"/>
          <a:lstStyle/>
          <a:p>
            <a:pPr>
              <a:defRPr sz="900" b="0" i="0" u="none" strike="noStrike" kern="1200" spc="20" baseline="0">
                <a:solidFill>
                  <a:schemeClr val="tx1">
                    <a:lumMod val="65000"/>
                    <a:lumOff val="35000"/>
                  </a:schemeClr>
                </a:solidFill>
                <a:latin typeface="+mn-lt"/>
                <a:ea typeface="+mn-ea"/>
                <a:cs typeface="+mn-cs"/>
              </a:defRPr>
            </a:pPr>
            <a:endParaRPr lang="es-ES"/>
          </a:p>
        </c:txPr>
        <c:crossAx val="346821072"/>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50" normalizeH="0" baseline="0">
                <a:solidFill>
                  <a:schemeClr val="tx1"/>
                </a:solidFill>
                <a:latin typeface="+mj-lt"/>
                <a:ea typeface="+mj-ea"/>
                <a:cs typeface="+mj-cs"/>
              </a:defRPr>
            </a:pPr>
            <a:r>
              <a:rPr lang="es-ES" sz="1600" b="1"/>
              <a:t>Pf vs Ángulo de Encendido</a:t>
            </a:r>
          </a:p>
        </c:rich>
      </c:tx>
      <c:layout/>
      <c:overlay val="0"/>
      <c:spPr>
        <a:noFill/>
        <a:ln>
          <a:noFill/>
        </a:ln>
        <a:effectLst/>
      </c:spPr>
      <c:txPr>
        <a:bodyPr rot="0" spcFirstLastPara="1" vertOverflow="ellipsis" vert="horz" wrap="square" anchor="ctr" anchorCtr="1"/>
        <a:lstStyle/>
        <a:p>
          <a:pPr>
            <a:defRPr sz="1600" b="1" i="0" u="none" strike="noStrike" kern="1200" cap="none" spc="50" normalizeH="0" baseline="0">
              <a:solidFill>
                <a:schemeClr val="tx1"/>
              </a:solidFill>
              <a:latin typeface="+mj-lt"/>
              <a:ea typeface="+mj-ea"/>
              <a:cs typeface="+mj-cs"/>
            </a:defRPr>
          </a:pPr>
          <a:endParaRPr lang="es-ES"/>
        </a:p>
      </c:txPr>
    </c:title>
    <c:autoTitleDeleted val="0"/>
    <c:plotArea>
      <c:layout/>
      <c:scatterChart>
        <c:scatterStyle val="smoothMarker"/>
        <c:varyColors val="0"/>
        <c:ser>
          <c:idx val="0"/>
          <c:order val="0"/>
          <c:tx>
            <c:v>Pf vs A. ENCENDIDO 1985</c:v>
          </c:tx>
          <c:spPr>
            <a:ln w="19050" cap="rnd">
              <a:solidFill>
                <a:schemeClr val="accent1">
                  <a:alpha val="60000"/>
                </a:schemeClr>
              </a:solidFill>
              <a:round/>
            </a:ln>
            <a:effectLst/>
          </c:spPr>
          <c:marker>
            <c:symbol val="circle"/>
            <c:size val="6"/>
            <c:spPr>
              <a:solidFill>
                <a:schemeClr val="lt1"/>
              </a:solidFill>
              <a:ln w="38100">
                <a:solidFill>
                  <a:schemeClr val="accent1">
                    <a:alpha val="60000"/>
                  </a:schemeClr>
                </a:solidFill>
              </a:ln>
              <a:effectLst/>
            </c:spPr>
          </c:marker>
          <c:xVal>
            <c:numRef>
              <c:f>Hoja1!$N$41:$N$47</c:f>
              <c:numCache>
                <c:formatCode>General</c:formatCode>
                <c:ptCount val="7"/>
                <c:pt idx="0">
                  <c:v>24</c:v>
                </c:pt>
                <c:pt idx="1">
                  <c:v>20</c:v>
                </c:pt>
                <c:pt idx="2">
                  <c:v>16</c:v>
                </c:pt>
                <c:pt idx="3">
                  <c:v>12</c:v>
                </c:pt>
                <c:pt idx="4">
                  <c:v>8</c:v>
                </c:pt>
                <c:pt idx="5">
                  <c:v>4</c:v>
                </c:pt>
                <c:pt idx="6">
                  <c:v>0</c:v>
                </c:pt>
              </c:numCache>
            </c:numRef>
          </c:xVal>
          <c:yVal>
            <c:numRef>
              <c:f>Hoja1!$Q$41:$Q$47</c:f>
              <c:numCache>
                <c:formatCode>0.00</c:formatCode>
                <c:ptCount val="7"/>
                <c:pt idx="0">
                  <c:v>1.8189974795813548</c:v>
                </c:pt>
                <c:pt idx="1">
                  <c:v>1.8941060822658966</c:v>
                </c:pt>
                <c:pt idx="2">
                  <c:v>1.8197727116850679</c:v>
                </c:pt>
                <c:pt idx="3">
                  <c:v>1.7980216108279554</c:v>
                </c:pt>
                <c:pt idx="4">
                  <c:v>1.7502943646504032</c:v>
                </c:pt>
                <c:pt idx="5">
                  <c:v>1.5500046954147753</c:v>
                </c:pt>
                <c:pt idx="6">
                  <c:v>1.3352372930190004</c:v>
                </c:pt>
              </c:numCache>
            </c:numRef>
          </c:yVal>
          <c:smooth val="1"/>
        </c:ser>
        <c:ser>
          <c:idx val="1"/>
          <c:order val="1"/>
          <c:tx>
            <c:v>Pf vs R.C. 2015</c:v>
          </c:tx>
          <c:spPr>
            <a:ln w="19050" cap="rnd">
              <a:solidFill>
                <a:schemeClr val="accent2">
                  <a:alpha val="60000"/>
                </a:schemeClr>
              </a:solidFill>
              <a:round/>
            </a:ln>
            <a:effectLst/>
          </c:spPr>
          <c:marker>
            <c:symbol val="circle"/>
            <c:size val="6"/>
            <c:spPr>
              <a:solidFill>
                <a:schemeClr val="lt1"/>
              </a:solidFill>
              <a:ln w="38100">
                <a:solidFill>
                  <a:schemeClr val="accent2">
                    <a:alpha val="60000"/>
                  </a:schemeClr>
                </a:solidFill>
              </a:ln>
              <a:effectLst/>
            </c:spPr>
          </c:marker>
          <c:xVal>
            <c:numRef>
              <c:f>Hoja1!$N$50:$N$56</c:f>
              <c:numCache>
                <c:formatCode>General</c:formatCode>
                <c:ptCount val="7"/>
                <c:pt idx="0">
                  <c:v>24</c:v>
                </c:pt>
                <c:pt idx="1">
                  <c:v>20</c:v>
                </c:pt>
                <c:pt idx="2">
                  <c:v>16</c:v>
                </c:pt>
                <c:pt idx="3">
                  <c:v>12</c:v>
                </c:pt>
                <c:pt idx="4">
                  <c:v>8</c:v>
                </c:pt>
                <c:pt idx="5">
                  <c:v>4</c:v>
                </c:pt>
                <c:pt idx="6">
                  <c:v>0</c:v>
                </c:pt>
              </c:numCache>
            </c:numRef>
          </c:xVal>
          <c:yVal>
            <c:numRef>
              <c:f>Hoja1!$Q$50:$Q$56</c:f>
              <c:numCache>
                <c:formatCode>0.00</c:formatCode>
                <c:ptCount val="7"/>
                <c:pt idx="0">
                  <c:v>2.0266224078823285</c:v>
                </c:pt>
                <c:pt idx="1">
                  <c:v>2.0437842934843746</c:v>
                </c:pt>
                <c:pt idx="2">
                  <c:v>1.8349697114426089</c:v>
                </c:pt>
                <c:pt idx="3">
                  <c:v>1.6310772066319776</c:v>
                </c:pt>
                <c:pt idx="4">
                  <c:v>1.2296803359132444</c:v>
                </c:pt>
                <c:pt idx="5">
                  <c:v>0.79822214460940177</c:v>
                </c:pt>
                <c:pt idx="6">
                  <c:v>0.69916357201985568</c:v>
                </c:pt>
              </c:numCache>
            </c:numRef>
          </c:yVal>
          <c:smooth val="1"/>
        </c:ser>
        <c:dLbls>
          <c:showLegendKey val="0"/>
          <c:showVal val="0"/>
          <c:showCatName val="0"/>
          <c:showSerName val="0"/>
          <c:showPercent val="0"/>
          <c:showBubbleSize val="0"/>
        </c:dLbls>
        <c:axId val="169681104"/>
        <c:axId val="169681664"/>
      </c:scatterChart>
      <c:valAx>
        <c:axId val="169681104"/>
        <c:scaling>
          <c:orientation val="minMax"/>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cap="all" baseline="0">
                    <a:solidFill>
                      <a:schemeClr val="tx1"/>
                    </a:solidFill>
                    <a:latin typeface="+mn-lt"/>
                    <a:ea typeface="+mn-ea"/>
                    <a:cs typeface="+mn-cs"/>
                  </a:defRPr>
                </a:pPr>
                <a:r>
                  <a:rPr lang="es-ES"/>
                  <a:t>ANGULO DE ENCENDIDO</a:t>
                </a:r>
              </a:p>
            </c:rich>
          </c:tx>
          <c:layout/>
          <c:overlay val="0"/>
          <c:spPr>
            <a:noFill/>
            <a:ln>
              <a:noFill/>
            </a:ln>
            <a:effectLst/>
          </c:spPr>
          <c:txPr>
            <a:bodyPr rot="0" spcFirstLastPara="1" vertOverflow="ellipsis" vert="horz" wrap="square" anchor="ctr" anchorCtr="1"/>
            <a:lstStyle/>
            <a:p>
              <a:pPr>
                <a:defRPr sz="1100" b="0" i="0" u="none" strike="noStrike" kern="1200" cap="all" baseline="0">
                  <a:solidFill>
                    <a:schemeClr val="tx1"/>
                  </a:solidFill>
                  <a:latin typeface="+mn-lt"/>
                  <a:ea typeface="+mn-ea"/>
                  <a:cs typeface="+mn-cs"/>
                </a:defRPr>
              </a:pPr>
              <a:endParaRPr lang="es-ES"/>
            </a:p>
          </c:txPr>
        </c:title>
        <c:numFmt formatCode="General" sourceLinked="1"/>
        <c:majorTickMark val="none"/>
        <c:minorTickMark val="none"/>
        <c:tickLblPos val="nextTo"/>
        <c:spPr>
          <a:noFill/>
          <a:ln>
            <a:solidFill>
              <a:schemeClr val="tx1">
                <a:lumMod val="25000"/>
                <a:lumOff val="75000"/>
              </a:schemeClr>
            </a:solidFill>
          </a:ln>
          <a:effectLst/>
        </c:spPr>
        <c:txPr>
          <a:bodyPr rot="-60000000" spcFirstLastPara="1" vertOverflow="ellipsis" vert="horz" wrap="square" anchor="ctr" anchorCtr="1"/>
          <a:lstStyle/>
          <a:p>
            <a:pPr>
              <a:defRPr sz="1100" b="0" i="0" u="none" strike="noStrike" kern="1200" spc="20" baseline="0">
                <a:solidFill>
                  <a:schemeClr val="tx1"/>
                </a:solidFill>
                <a:latin typeface="+mn-lt"/>
                <a:ea typeface="+mn-ea"/>
                <a:cs typeface="+mn-cs"/>
              </a:defRPr>
            </a:pPr>
            <a:endParaRPr lang="es-ES"/>
          </a:p>
        </c:txPr>
        <c:crossAx val="169681664"/>
        <c:crosses val="autoZero"/>
        <c:crossBetween val="midCat"/>
      </c:valAx>
      <c:valAx>
        <c:axId val="169681664"/>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cap="all" baseline="0">
                    <a:solidFill>
                      <a:schemeClr val="tx1"/>
                    </a:solidFill>
                    <a:latin typeface="+mn-lt"/>
                    <a:ea typeface="+mn-ea"/>
                    <a:cs typeface="+mn-cs"/>
                  </a:defRPr>
                </a:pPr>
                <a:r>
                  <a:rPr lang="es-ES"/>
                  <a:t>POTENCIA AL FRENO</a:t>
                </a:r>
              </a:p>
            </c:rich>
          </c:tx>
          <c:layout/>
          <c:overlay val="0"/>
          <c:spPr>
            <a:noFill/>
            <a:ln>
              <a:noFill/>
            </a:ln>
            <a:effectLst/>
          </c:spPr>
          <c:txPr>
            <a:bodyPr rot="-5400000" spcFirstLastPara="1" vertOverflow="ellipsis" vert="horz" wrap="square" anchor="ctr" anchorCtr="1"/>
            <a:lstStyle/>
            <a:p>
              <a:pPr>
                <a:defRPr sz="1100" b="0" i="0" u="none" strike="noStrike" kern="1200" cap="all" baseline="0">
                  <a:solidFill>
                    <a:schemeClr val="tx1"/>
                  </a:solidFill>
                  <a:latin typeface="+mn-lt"/>
                  <a:ea typeface="+mn-ea"/>
                  <a:cs typeface="+mn-cs"/>
                </a:defRPr>
              </a:pPr>
              <a:endParaRPr lang="es-ES"/>
            </a:p>
          </c:txPr>
        </c:title>
        <c:numFmt formatCode="0.00" sourceLinked="1"/>
        <c:majorTickMark val="none"/>
        <c:minorTickMark val="none"/>
        <c:tickLblPos val="nextTo"/>
        <c:spPr>
          <a:noFill/>
          <a:ln>
            <a:solidFill>
              <a:schemeClr val="tx1">
                <a:lumMod val="25000"/>
                <a:lumOff val="75000"/>
              </a:schemeClr>
            </a:solidFill>
          </a:ln>
          <a:effectLst/>
        </c:spPr>
        <c:txPr>
          <a:bodyPr rot="-60000000" spcFirstLastPara="1" vertOverflow="ellipsis" vert="horz" wrap="square" anchor="ctr" anchorCtr="1"/>
          <a:lstStyle/>
          <a:p>
            <a:pPr>
              <a:defRPr sz="1100" b="0" i="0" u="none" strike="noStrike" kern="1200" spc="20" baseline="0">
                <a:solidFill>
                  <a:schemeClr val="tx1"/>
                </a:solidFill>
                <a:latin typeface="+mn-lt"/>
                <a:ea typeface="+mn-ea"/>
                <a:cs typeface="+mn-cs"/>
              </a:defRPr>
            </a:pPr>
            <a:endParaRPr lang="es-ES"/>
          </a:p>
        </c:txPr>
        <c:crossAx val="169681104"/>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s-ES"/>
        </a:p>
      </c:txPr>
    </c:legend>
    <c:plotVisOnly val="1"/>
    <c:dispBlanksAs val="gap"/>
    <c:showDLblsOverMax val="0"/>
  </c:chart>
  <c:spPr>
    <a:noFill/>
    <a:ln>
      <a:noFill/>
    </a:ln>
    <a:effectLst/>
  </c:spPr>
  <c:txPr>
    <a:bodyPr/>
    <a:lstStyle/>
    <a:p>
      <a:pPr>
        <a:defRPr sz="1100">
          <a:solidFill>
            <a:schemeClr val="tx1"/>
          </a:solidFill>
        </a:defRPr>
      </a:pPr>
      <a:endParaRPr lang="es-E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50" normalizeH="0" baseline="0">
                <a:solidFill>
                  <a:schemeClr val="tx1"/>
                </a:solidFill>
                <a:latin typeface="+mj-lt"/>
                <a:ea typeface="+mj-ea"/>
                <a:cs typeface="+mj-cs"/>
              </a:defRPr>
            </a:pPr>
            <a:r>
              <a:rPr lang="es-ES" sz="1600" b="1"/>
              <a:t>Eficiencia térmica vs Ángulo de Encendido</a:t>
            </a:r>
          </a:p>
        </c:rich>
      </c:tx>
      <c:layout/>
      <c:overlay val="0"/>
      <c:spPr>
        <a:noFill/>
        <a:ln>
          <a:noFill/>
        </a:ln>
        <a:effectLst/>
      </c:spPr>
      <c:txPr>
        <a:bodyPr rot="0" spcFirstLastPara="1" vertOverflow="ellipsis" vert="horz" wrap="square" anchor="ctr" anchorCtr="1"/>
        <a:lstStyle/>
        <a:p>
          <a:pPr>
            <a:defRPr sz="1600" b="1" i="0" u="none" strike="noStrike" kern="1200" cap="none" spc="50" normalizeH="0" baseline="0">
              <a:solidFill>
                <a:schemeClr val="tx1"/>
              </a:solidFill>
              <a:latin typeface="+mj-lt"/>
              <a:ea typeface="+mj-ea"/>
              <a:cs typeface="+mj-cs"/>
            </a:defRPr>
          </a:pPr>
          <a:endParaRPr lang="es-ES"/>
        </a:p>
      </c:txPr>
    </c:title>
    <c:autoTitleDeleted val="0"/>
    <c:plotArea>
      <c:layout/>
      <c:scatterChart>
        <c:scatterStyle val="smoothMarker"/>
        <c:varyColors val="0"/>
        <c:ser>
          <c:idx val="0"/>
          <c:order val="0"/>
          <c:tx>
            <c:v>EFICIENCIA TERMICA vs A. ENCENDIDO 1985</c:v>
          </c:tx>
          <c:spPr>
            <a:ln w="19050" cap="rnd">
              <a:solidFill>
                <a:schemeClr val="accent1">
                  <a:alpha val="60000"/>
                </a:schemeClr>
              </a:solidFill>
              <a:round/>
            </a:ln>
            <a:effectLst/>
          </c:spPr>
          <c:marker>
            <c:symbol val="circle"/>
            <c:size val="6"/>
            <c:spPr>
              <a:solidFill>
                <a:schemeClr val="lt1"/>
              </a:solidFill>
              <a:ln w="38100">
                <a:solidFill>
                  <a:schemeClr val="accent1">
                    <a:alpha val="60000"/>
                  </a:schemeClr>
                </a:solidFill>
              </a:ln>
              <a:effectLst/>
            </c:spPr>
          </c:marker>
          <c:xVal>
            <c:numRef>
              <c:f>Hoja1!$N$41:$N$47</c:f>
              <c:numCache>
                <c:formatCode>General</c:formatCode>
                <c:ptCount val="7"/>
                <c:pt idx="0">
                  <c:v>24</c:v>
                </c:pt>
                <c:pt idx="1">
                  <c:v>20</c:v>
                </c:pt>
                <c:pt idx="2">
                  <c:v>16</c:v>
                </c:pt>
                <c:pt idx="3">
                  <c:v>12</c:v>
                </c:pt>
                <c:pt idx="4">
                  <c:v>8</c:v>
                </c:pt>
                <c:pt idx="5">
                  <c:v>4</c:v>
                </c:pt>
                <c:pt idx="6">
                  <c:v>0</c:v>
                </c:pt>
              </c:numCache>
            </c:numRef>
          </c:xVal>
          <c:yVal>
            <c:numRef>
              <c:f>Hoja1!$W$41:$W$47</c:f>
              <c:numCache>
                <c:formatCode>0.00</c:formatCode>
                <c:ptCount val="7"/>
                <c:pt idx="0">
                  <c:v>10.121550875384415</c:v>
                </c:pt>
                <c:pt idx="1">
                  <c:v>10.448033067433302</c:v>
                </c:pt>
                <c:pt idx="2">
                  <c:v>10.016039548314138</c:v>
                </c:pt>
                <c:pt idx="3">
                  <c:v>9.592486935360597</c:v>
                </c:pt>
                <c:pt idx="4">
                  <c:v>9.5068720299664324</c:v>
                </c:pt>
                <c:pt idx="5">
                  <c:v>8.2318932510448377</c:v>
                </c:pt>
                <c:pt idx="6">
                  <c:v>6.9140065324479982</c:v>
                </c:pt>
              </c:numCache>
            </c:numRef>
          </c:yVal>
          <c:smooth val="1"/>
        </c:ser>
        <c:ser>
          <c:idx val="1"/>
          <c:order val="1"/>
          <c:tx>
            <c:v>EFICIENCIA TERMICA vs A. ENCENDIDO 2015</c:v>
          </c:tx>
          <c:spPr>
            <a:ln w="19050" cap="rnd">
              <a:solidFill>
                <a:schemeClr val="accent2">
                  <a:alpha val="60000"/>
                </a:schemeClr>
              </a:solidFill>
              <a:round/>
            </a:ln>
            <a:effectLst/>
          </c:spPr>
          <c:marker>
            <c:symbol val="circle"/>
            <c:size val="6"/>
            <c:spPr>
              <a:solidFill>
                <a:schemeClr val="lt1"/>
              </a:solidFill>
              <a:ln w="38100">
                <a:solidFill>
                  <a:schemeClr val="accent2">
                    <a:alpha val="60000"/>
                  </a:schemeClr>
                </a:solidFill>
              </a:ln>
              <a:effectLst/>
            </c:spPr>
          </c:marker>
          <c:xVal>
            <c:numRef>
              <c:f>Hoja1!$N$50:$N$56</c:f>
              <c:numCache>
                <c:formatCode>General</c:formatCode>
                <c:ptCount val="7"/>
                <c:pt idx="0">
                  <c:v>24</c:v>
                </c:pt>
                <c:pt idx="1">
                  <c:v>20</c:v>
                </c:pt>
                <c:pt idx="2">
                  <c:v>16</c:v>
                </c:pt>
                <c:pt idx="3">
                  <c:v>12</c:v>
                </c:pt>
                <c:pt idx="4">
                  <c:v>8</c:v>
                </c:pt>
                <c:pt idx="5">
                  <c:v>4</c:v>
                </c:pt>
                <c:pt idx="6">
                  <c:v>0</c:v>
                </c:pt>
              </c:numCache>
            </c:numRef>
          </c:xVal>
          <c:yVal>
            <c:numRef>
              <c:f>Hoja1!$W$50:$W$56</c:f>
              <c:numCache>
                <c:formatCode>0.00</c:formatCode>
                <c:ptCount val="7"/>
                <c:pt idx="0">
                  <c:v>10.347304920523541</c:v>
                </c:pt>
                <c:pt idx="1">
                  <c:v>10.385590459203328</c:v>
                </c:pt>
                <c:pt idx="2">
                  <c:v>9.3909341740420498</c:v>
                </c:pt>
                <c:pt idx="3">
                  <c:v>8.2687116798434577</c:v>
                </c:pt>
                <c:pt idx="4">
                  <c:v>6.1150988807466238</c:v>
                </c:pt>
                <c:pt idx="5">
                  <c:v>3.9598581926035594</c:v>
                </c:pt>
                <c:pt idx="6">
                  <c:v>3.527516988539956</c:v>
                </c:pt>
              </c:numCache>
            </c:numRef>
          </c:yVal>
          <c:smooth val="1"/>
        </c:ser>
        <c:dLbls>
          <c:showLegendKey val="0"/>
          <c:showVal val="0"/>
          <c:showCatName val="0"/>
          <c:showSerName val="0"/>
          <c:showPercent val="0"/>
          <c:showBubbleSize val="0"/>
        </c:dLbls>
        <c:axId val="131083840"/>
        <c:axId val="131084400"/>
      </c:scatterChart>
      <c:valAx>
        <c:axId val="131083840"/>
        <c:scaling>
          <c:orientation val="minMax"/>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cap="all" baseline="0">
                    <a:solidFill>
                      <a:schemeClr val="tx1"/>
                    </a:solidFill>
                    <a:latin typeface="+mn-lt"/>
                    <a:ea typeface="+mn-ea"/>
                    <a:cs typeface="+mn-cs"/>
                  </a:defRPr>
                </a:pPr>
                <a:r>
                  <a:rPr lang="es-ES"/>
                  <a:t>ANGULO DE ENCENDIDO</a:t>
                </a:r>
              </a:p>
            </c:rich>
          </c:tx>
          <c:layout/>
          <c:overlay val="0"/>
          <c:spPr>
            <a:noFill/>
            <a:ln>
              <a:noFill/>
            </a:ln>
            <a:effectLst/>
          </c:spPr>
          <c:txPr>
            <a:bodyPr rot="0" spcFirstLastPara="1" vertOverflow="ellipsis" vert="horz" wrap="square" anchor="ctr" anchorCtr="1"/>
            <a:lstStyle/>
            <a:p>
              <a:pPr>
                <a:defRPr sz="1100" b="0" i="0" u="none" strike="noStrike" kern="1200" cap="all" baseline="0">
                  <a:solidFill>
                    <a:schemeClr val="tx1"/>
                  </a:solidFill>
                  <a:latin typeface="+mn-lt"/>
                  <a:ea typeface="+mn-ea"/>
                  <a:cs typeface="+mn-cs"/>
                </a:defRPr>
              </a:pPr>
              <a:endParaRPr lang="es-ES"/>
            </a:p>
          </c:txPr>
        </c:title>
        <c:numFmt formatCode="General" sourceLinked="1"/>
        <c:majorTickMark val="none"/>
        <c:minorTickMark val="none"/>
        <c:tickLblPos val="nextTo"/>
        <c:spPr>
          <a:noFill/>
          <a:ln>
            <a:solidFill>
              <a:schemeClr val="tx1">
                <a:lumMod val="25000"/>
                <a:lumOff val="75000"/>
              </a:schemeClr>
            </a:solidFill>
          </a:ln>
          <a:effectLst/>
        </c:spPr>
        <c:txPr>
          <a:bodyPr rot="-60000000" spcFirstLastPara="1" vertOverflow="ellipsis" vert="horz" wrap="square" anchor="ctr" anchorCtr="1"/>
          <a:lstStyle/>
          <a:p>
            <a:pPr>
              <a:defRPr sz="1100" b="0" i="0" u="none" strike="noStrike" kern="1200" spc="20" baseline="0">
                <a:solidFill>
                  <a:schemeClr val="tx1"/>
                </a:solidFill>
                <a:latin typeface="+mn-lt"/>
                <a:ea typeface="+mn-ea"/>
                <a:cs typeface="+mn-cs"/>
              </a:defRPr>
            </a:pPr>
            <a:endParaRPr lang="es-ES"/>
          </a:p>
        </c:txPr>
        <c:crossAx val="131084400"/>
        <c:crosses val="autoZero"/>
        <c:crossBetween val="midCat"/>
      </c:valAx>
      <c:valAx>
        <c:axId val="131084400"/>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cap="all" baseline="0">
                    <a:solidFill>
                      <a:schemeClr val="tx1"/>
                    </a:solidFill>
                    <a:latin typeface="+mn-lt"/>
                    <a:ea typeface="+mn-ea"/>
                    <a:cs typeface="+mn-cs"/>
                  </a:defRPr>
                </a:pPr>
                <a:r>
                  <a:rPr lang="es-ES"/>
                  <a:t>EFICIENCIA TERMICA</a:t>
                </a:r>
              </a:p>
            </c:rich>
          </c:tx>
          <c:layout/>
          <c:overlay val="0"/>
          <c:spPr>
            <a:noFill/>
            <a:ln>
              <a:noFill/>
            </a:ln>
            <a:effectLst/>
          </c:spPr>
          <c:txPr>
            <a:bodyPr rot="-5400000" spcFirstLastPara="1" vertOverflow="ellipsis" vert="horz" wrap="square" anchor="ctr" anchorCtr="1"/>
            <a:lstStyle/>
            <a:p>
              <a:pPr>
                <a:defRPr sz="1100" b="0" i="0" u="none" strike="noStrike" kern="1200" cap="all" baseline="0">
                  <a:solidFill>
                    <a:schemeClr val="tx1"/>
                  </a:solidFill>
                  <a:latin typeface="+mn-lt"/>
                  <a:ea typeface="+mn-ea"/>
                  <a:cs typeface="+mn-cs"/>
                </a:defRPr>
              </a:pPr>
              <a:endParaRPr lang="es-ES"/>
            </a:p>
          </c:txPr>
        </c:title>
        <c:numFmt formatCode="0.00" sourceLinked="1"/>
        <c:majorTickMark val="none"/>
        <c:minorTickMark val="none"/>
        <c:tickLblPos val="nextTo"/>
        <c:spPr>
          <a:noFill/>
          <a:ln>
            <a:solidFill>
              <a:schemeClr val="tx1">
                <a:lumMod val="25000"/>
                <a:lumOff val="75000"/>
              </a:schemeClr>
            </a:solidFill>
          </a:ln>
          <a:effectLst/>
        </c:spPr>
        <c:txPr>
          <a:bodyPr rot="-60000000" spcFirstLastPara="1" vertOverflow="ellipsis" vert="horz" wrap="square" anchor="ctr" anchorCtr="1"/>
          <a:lstStyle/>
          <a:p>
            <a:pPr>
              <a:defRPr sz="1100" b="0" i="0" u="none" strike="noStrike" kern="1200" spc="20" baseline="0">
                <a:solidFill>
                  <a:schemeClr val="tx1"/>
                </a:solidFill>
                <a:latin typeface="+mn-lt"/>
                <a:ea typeface="+mn-ea"/>
                <a:cs typeface="+mn-cs"/>
              </a:defRPr>
            </a:pPr>
            <a:endParaRPr lang="es-ES"/>
          </a:p>
        </c:txPr>
        <c:crossAx val="131083840"/>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s-ES"/>
        </a:p>
      </c:txPr>
    </c:legend>
    <c:plotVisOnly val="1"/>
    <c:dispBlanksAs val="gap"/>
    <c:showDLblsOverMax val="0"/>
  </c:chart>
  <c:spPr>
    <a:noFill/>
    <a:ln>
      <a:noFill/>
    </a:ln>
    <a:effectLst/>
  </c:spPr>
  <c:txPr>
    <a:bodyPr/>
    <a:lstStyle/>
    <a:p>
      <a:pPr>
        <a:defRPr sz="1100">
          <a:solidFill>
            <a:schemeClr val="tx1"/>
          </a:solidFill>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5">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3"/>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dk1">
            <a:lumMod val="65000"/>
            <a:lumOff val="35000"/>
            <a:alpha val="75000"/>
          </a:schemeClr>
        </a:solidFill>
        <a:round/>
      </a:ln>
    </cs:spPr>
  </cs:gridlineMajor>
  <cs:gridlineMinor>
    <cs:lnRef idx="0"/>
    <cs:fillRef idx="0"/>
    <cs:effectRef idx="0"/>
    <cs:fontRef idx="minor">
      <a:schemeClr val="tx1"/>
    </cs:fontRef>
    <cs:spPr>
      <a:ln w="9525" cap="flat" cmpd="sng" algn="ctr">
        <a:solidFill>
          <a:schemeClr val="dk1">
            <a:lumMod val="65000"/>
            <a:lumOff val="35000"/>
            <a:alpha val="25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spPr>
      <a:ln w="9525" cap="flat" cmpd="sng" algn="ctr">
        <a:solidFill>
          <a:schemeClr val="lt1">
            <a:lumMod val="50000"/>
          </a:schemeClr>
        </a:solidFill>
        <a:round/>
      </a:ln>
    </cs:spPr>
    <cs:defRPr sz="900" kern="1200"/>
    <cs:bodyPr/>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4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a:solidFill>
          <a:schemeClr val="tx1">
            <a:lumMod val="15000"/>
            <a:lumOff val="85000"/>
          </a:schemeClr>
        </a:solidFill>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19050" cap="rnd">
        <a:solidFill>
          <a:schemeClr val="phClr">
            <a:alpha val="60000"/>
          </a:schemeClr>
        </a:solidFill>
        <a:round/>
      </a:ln>
    </cs:spPr>
  </cs:dataPointLine>
  <cs:dataPointMarker>
    <cs:lnRef idx="0">
      <cs:styleClr val="auto"/>
    </cs:lnRef>
    <cs:fillRef idx="0">
      <cs:styleClr val="auto"/>
    </cs:fillRef>
    <cs:effectRef idx="0"/>
    <cs:fontRef idx="minor">
      <a:schemeClr val="dk1"/>
    </cs:fontRef>
    <cs:spPr>
      <a:solidFill>
        <a:schemeClr val="lt1"/>
      </a:solidFill>
      <a:ln w="38100">
        <a:solidFill>
          <a:schemeClr val="phClr">
            <a:alpha val="60000"/>
          </a:schemeClr>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15000"/>
            <a:lumOff val="8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a:solidFill>
          <a:schemeClr val="tx1">
            <a:lumMod val="15000"/>
            <a:lumOff val="85000"/>
          </a:schemeClr>
        </a:solidFill>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a:solidFill>
          <a:schemeClr val="tx1">
            <a:lumMod val="25000"/>
            <a:lumOff val="75000"/>
          </a:schemeClr>
        </a:solidFill>
      </a:ln>
    </cs:spPr>
    <cs:defRPr sz="900" kern="1200" spc="20" baseline="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4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a:solidFill>
          <a:schemeClr val="tx1">
            <a:lumMod val="15000"/>
            <a:lumOff val="85000"/>
          </a:schemeClr>
        </a:solidFill>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19050" cap="rnd">
        <a:solidFill>
          <a:schemeClr val="phClr">
            <a:alpha val="60000"/>
          </a:schemeClr>
        </a:solidFill>
        <a:round/>
      </a:ln>
    </cs:spPr>
  </cs:dataPointLine>
  <cs:dataPointMarker>
    <cs:lnRef idx="0">
      <cs:styleClr val="auto"/>
    </cs:lnRef>
    <cs:fillRef idx="0">
      <cs:styleClr val="auto"/>
    </cs:fillRef>
    <cs:effectRef idx="0"/>
    <cs:fontRef idx="minor">
      <a:schemeClr val="dk1"/>
    </cs:fontRef>
    <cs:spPr>
      <a:solidFill>
        <a:schemeClr val="lt1"/>
      </a:solidFill>
      <a:ln w="38100">
        <a:solidFill>
          <a:schemeClr val="phClr">
            <a:alpha val="60000"/>
          </a:schemeClr>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15000"/>
            <a:lumOff val="8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a:solidFill>
          <a:schemeClr val="tx1">
            <a:lumMod val="15000"/>
            <a:lumOff val="85000"/>
          </a:schemeClr>
        </a:solidFill>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a:solidFill>
          <a:schemeClr val="tx1">
            <a:lumMod val="25000"/>
            <a:lumOff val="75000"/>
          </a:schemeClr>
        </a:solidFill>
      </a:ln>
    </cs:spPr>
    <cs:defRPr sz="900" kern="1200" spc="20" baseline="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4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a:solidFill>
          <a:schemeClr val="tx1">
            <a:lumMod val="15000"/>
            <a:lumOff val="85000"/>
          </a:schemeClr>
        </a:solidFill>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19050" cap="rnd">
        <a:solidFill>
          <a:schemeClr val="phClr">
            <a:alpha val="60000"/>
          </a:schemeClr>
        </a:solidFill>
        <a:round/>
      </a:ln>
    </cs:spPr>
  </cs:dataPointLine>
  <cs:dataPointMarker>
    <cs:lnRef idx="0">
      <cs:styleClr val="auto"/>
    </cs:lnRef>
    <cs:fillRef idx="0">
      <cs:styleClr val="auto"/>
    </cs:fillRef>
    <cs:effectRef idx="0"/>
    <cs:fontRef idx="minor">
      <a:schemeClr val="dk1"/>
    </cs:fontRef>
    <cs:spPr>
      <a:solidFill>
        <a:schemeClr val="lt1"/>
      </a:solidFill>
      <a:ln w="38100">
        <a:solidFill>
          <a:schemeClr val="phClr">
            <a:alpha val="60000"/>
          </a:schemeClr>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15000"/>
            <a:lumOff val="8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a:solidFill>
          <a:schemeClr val="tx1">
            <a:lumMod val="15000"/>
            <a:lumOff val="85000"/>
          </a:schemeClr>
        </a:solidFill>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a:solidFill>
          <a:schemeClr val="tx1">
            <a:lumMod val="25000"/>
            <a:lumOff val="75000"/>
          </a:schemeClr>
        </a:solidFill>
      </a:ln>
    </cs:spPr>
    <cs:defRPr sz="900" kern="1200" spc="20" baseline="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4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a:solidFill>
          <a:schemeClr val="tx1">
            <a:lumMod val="15000"/>
            <a:lumOff val="85000"/>
          </a:schemeClr>
        </a:solidFill>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19050" cap="rnd">
        <a:solidFill>
          <a:schemeClr val="phClr">
            <a:alpha val="60000"/>
          </a:schemeClr>
        </a:solidFill>
        <a:round/>
      </a:ln>
    </cs:spPr>
  </cs:dataPointLine>
  <cs:dataPointMarker>
    <cs:lnRef idx="0">
      <cs:styleClr val="auto"/>
    </cs:lnRef>
    <cs:fillRef idx="0">
      <cs:styleClr val="auto"/>
    </cs:fillRef>
    <cs:effectRef idx="0"/>
    <cs:fontRef idx="minor">
      <a:schemeClr val="dk1"/>
    </cs:fontRef>
    <cs:spPr>
      <a:solidFill>
        <a:schemeClr val="lt1"/>
      </a:solidFill>
      <a:ln w="38100">
        <a:solidFill>
          <a:schemeClr val="phClr">
            <a:alpha val="60000"/>
          </a:schemeClr>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15000"/>
            <a:lumOff val="8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a:solidFill>
          <a:schemeClr val="tx1">
            <a:lumMod val="15000"/>
            <a:lumOff val="85000"/>
          </a:schemeClr>
        </a:solidFill>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a:solidFill>
          <a:schemeClr val="tx1">
            <a:lumMod val="25000"/>
            <a:lumOff val="75000"/>
          </a:schemeClr>
        </a:solidFill>
      </a:ln>
    </cs:spPr>
    <cs:defRPr sz="900" kern="1200" spc="20" baseline="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45">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3"/>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dk1">
            <a:lumMod val="65000"/>
            <a:lumOff val="35000"/>
            <a:alpha val="75000"/>
          </a:schemeClr>
        </a:solidFill>
        <a:round/>
      </a:ln>
    </cs:spPr>
  </cs:gridlineMajor>
  <cs:gridlineMinor>
    <cs:lnRef idx="0"/>
    <cs:fillRef idx="0"/>
    <cs:effectRef idx="0"/>
    <cs:fontRef idx="minor">
      <a:schemeClr val="tx1"/>
    </cs:fontRef>
    <cs:spPr>
      <a:ln w="9525" cap="flat" cmpd="sng" algn="ctr">
        <a:solidFill>
          <a:schemeClr val="dk1">
            <a:lumMod val="65000"/>
            <a:lumOff val="35000"/>
            <a:alpha val="25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spPr>
      <a:ln w="9525" cap="flat" cmpd="sng" algn="ctr">
        <a:solidFill>
          <a:schemeClr val="lt1">
            <a:lumMod val="50000"/>
          </a:schemeClr>
        </a:solidFill>
        <a:round/>
      </a:ln>
    </cs:spPr>
    <cs:defRPr sz="900" kern="1200"/>
    <cs:bodyPr/>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4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a:solidFill>
          <a:schemeClr val="tx1">
            <a:lumMod val="15000"/>
            <a:lumOff val="85000"/>
          </a:schemeClr>
        </a:solidFill>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19050" cap="rnd">
        <a:solidFill>
          <a:schemeClr val="phClr">
            <a:alpha val="60000"/>
          </a:schemeClr>
        </a:solidFill>
        <a:round/>
      </a:ln>
    </cs:spPr>
  </cs:dataPointLine>
  <cs:dataPointMarker>
    <cs:lnRef idx="0">
      <cs:styleClr val="auto"/>
    </cs:lnRef>
    <cs:fillRef idx="0">
      <cs:styleClr val="auto"/>
    </cs:fillRef>
    <cs:effectRef idx="0"/>
    <cs:fontRef idx="minor">
      <a:schemeClr val="dk1"/>
    </cs:fontRef>
    <cs:spPr>
      <a:solidFill>
        <a:schemeClr val="lt1"/>
      </a:solidFill>
      <a:ln w="38100">
        <a:solidFill>
          <a:schemeClr val="phClr">
            <a:alpha val="60000"/>
          </a:schemeClr>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15000"/>
            <a:lumOff val="8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a:solidFill>
          <a:schemeClr val="tx1">
            <a:lumMod val="15000"/>
            <a:lumOff val="85000"/>
          </a:schemeClr>
        </a:solidFill>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a:solidFill>
          <a:schemeClr val="tx1">
            <a:lumMod val="25000"/>
            <a:lumOff val="75000"/>
          </a:schemeClr>
        </a:solidFill>
      </a:ln>
    </cs:spPr>
    <cs:defRPr sz="900" kern="1200" spc="20" baseline="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4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a:solidFill>
          <a:schemeClr val="tx1">
            <a:lumMod val="15000"/>
            <a:lumOff val="85000"/>
          </a:schemeClr>
        </a:solidFill>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19050" cap="rnd">
        <a:solidFill>
          <a:schemeClr val="phClr">
            <a:alpha val="60000"/>
          </a:schemeClr>
        </a:solidFill>
        <a:round/>
      </a:ln>
    </cs:spPr>
  </cs:dataPointLine>
  <cs:dataPointMarker>
    <cs:lnRef idx="0">
      <cs:styleClr val="auto"/>
    </cs:lnRef>
    <cs:fillRef idx="0">
      <cs:styleClr val="auto"/>
    </cs:fillRef>
    <cs:effectRef idx="0"/>
    <cs:fontRef idx="minor">
      <a:schemeClr val="dk1"/>
    </cs:fontRef>
    <cs:spPr>
      <a:solidFill>
        <a:schemeClr val="lt1"/>
      </a:solidFill>
      <a:ln w="38100">
        <a:solidFill>
          <a:schemeClr val="phClr">
            <a:alpha val="60000"/>
          </a:schemeClr>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15000"/>
            <a:lumOff val="8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a:solidFill>
          <a:schemeClr val="tx1">
            <a:lumMod val="15000"/>
            <a:lumOff val="85000"/>
          </a:schemeClr>
        </a:solidFill>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a:solidFill>
          <a:schemeClr val="tx1">
            <a:lumMod val="25000"/>
            <a:lumOff val="75000"/>
          </a:schemeClr>
        </a:solidFill>
      </a:ln>
    </cs:spPr>
    <cs:defRPr sz="900" kern="1200" spc="20" baseline="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4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a:solidFill>
          <a:schemeClr val="tx1">
            <a:lumMod val="15000"/>
            <a:lumOff val="85000"/>
          </a:schemeClr>
        </a:solidFill>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19050" cap="rnd">
        <a:solidFill>
          <a:schemeClr val="phClr">
            <a:alpha val="60000"/>
          </a:schemeClr>
        </a:solidFill>
        <a:round/>
      </a:ln>
    </cs:spPr>
  </cs:dataPointLine>
  <cs:dataPointMarker>
    <cs:lnRef idx="0">
      <cs:styleClr val="auto"/>
    </cs:lnRef>
    <cs:fillRef idx="0">
      <cs:styleClr val="auto"/>
    </cs:fillRef>
    <cs:effectRef idx="0"/>
    <cs:fontRef idx="minor">
      <a:schemeClr val="dk1"/>
    </cs:fontRef>
    <cs:spPr>
      <a:solidFill>
        <a:schemeClr val="lt1"/>
      </a:solidFill>
      <a:ln w="38100">
        <a:solidFill>
          <a:schemeClr val="phClr">
            <a:alpha val="60000"/>
          </a:schemeClr>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15000"/>
            <a:lumOff val="8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a:solidFill>
          <a:schemeClr val="tx1">
            <a:lumMod val="15000"/>
            <a:lumOff val="85000"/>
          </a:schemeClr>
        </a:solidFill>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a:solidFill>
          <a:schemeClr val="tx1">
            <a:lumMod val="25000"/>
            <a:lumOff val="75000"/>
          </a:schemeClr>
        </a:solidFill>
      </a:ln>
    </cs:spPr>
    <cs:defRPr sz="900" kern="1200" spc="20" baseline="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4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a:solidFill>
          <a:schemeClr val="tx1">
            <a:lumMod val="15000"/>
            <a:lumOff val="85000"/>
          </a:schemeClr>
        </a:solidFill>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19050" cap="rnd">
        <a:solidFill>
          <a:schemeClr val="phClr">
            <a:alpha val="60000"/>
          </a:schemeClr>
        </a:solidFill>
        <a:round/>
      </a:ln>
    </cs:spPr>
  </cs:dataPointLine>
  <cs:dataPointMarker>
    <cs:lnRef idx="0">
      <cs:styleClr val="auto"/>
    </cs:lnRef>
    <cs:fillRef idx="0">
      <cs:styleClr val="auto"/>
    </cs:fillRef>
    <cs:effectRef idx="0"/>
    <cs:fontRef idx="minor">
      <a:schemeClr val="dk1"/>
    </cs:fontRef>
    <cs:spPr>
      <a:solidFill>
        <a:schemeClr val="lt1"/>
      </a:solidFill>
      <a:ln w="38100">
        <a:solidFill>
          <a:schemeClr val="phClr">
            <a:alpha val="60000"/>
          </a:schemeClr>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15000"/>
            <a:lumOff val="8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a:solidFill>
          <a:schemeClr val="tx1">
            <a:lumMod val="15000"/>
            <a:lumOff val="85000"/>
          </a:schemeClr>
        </a:solidFill>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a:solidFill>
          <a:schemeClr val="tx1">
            <a:lumMod val="25000"/>
            <a:lumOff val="75000"/>
          </a:schemeClr>
        </a:solidFill>
      </a:ln>
    </cs:spPr>
    <cs:defRPr sz="900" kern="1200" spc="20" baseline="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4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a:solidFill>
          <a:schemeClr val="tx1">
            <a:lumMod val="15000"/>
            <a:lumOff val="85000"/>
          </a:schemeClr>
        </a:solidFill>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19050" cap="rnd">
        <a:solidFill>
          <a:schemeClr val="phClr">
            <a:alpha val="60000"/>
          </a:schemeClr>
        </a:solidFill>
        <a:round/>
      </a:ln>
    </cs:spPr>
  </cs:dataPointLine>
  <cs:dataPointMarker>
    <cs:lnRef idx="0">
      <cs:styleClr val="auto"/>
    </cs:lnRef>
    <cs:fillRef idx="0">
      <cs:styleClr val="auto"/>
    </cs:fillRef>
    <cs:effectRef idx="0"/>
    <cs:fontRef idx="minor">
      <a:schemeClr val="dk1"/>
    </cs:fontRef>
    <cs:spPr>
      <a:solidFill>
        <a:schemeClr val="lt1"/>
      </a:solidFill>
      <a:ln w="38100">
        <a:solidFill>
          <a:schemeClr val="phClr">
            <a:alpha val="60000"/>
          </a:schemeClr>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15000"/>
            <a:lumOff val="8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a:solidFill>
          <a:schemeClr val="tx1">
            <a:lumMod val="15000"/>
            <a:lumOff val="85000"/>
          </a:schemeClr>
        </a:solidFill>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a:solidFill>
          <a:schemeClr val="tx1">
            <a:lumMod val="25000"/>
            <a:lumOff val="75000"/>
          </a:schemeClr>
        </a:solidFill>
      </a:ln>
    </cs:spPr>
    <cs:defRPr sz="900" kern="1200" spc="20" baseline="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9F01AF-69EF-4118-ACAE-30F54A4B9237}" type="doc">
      <dgm:prSet loTypeId="urn:microsoft.com/office/officeart/2005/8/layout/cycle2" loCatId="cycle" qsTypeId="urn:microsoft.com/office/officeart/2005/8/quickstyle/simple3" qsCatId="simple" csTypeId="urn:microsoft.com/office/officeart/2005/8/colors/colorful4" csCatId="colorful" phldr="1"/>
      <dgm:spPr/>
      <dgm:t>
        <a:bodyPr/>
        <a:lstStyle/>
        <a:p>
          <a:endParaRPr lang="es-EC"/>
        </a:p>
      </dgm:t>
    </dgm:pt>
    <dgm:pt modelId="{CEE608D1-3488-44C7-B4DA-00F7DCF3218C}">
      <dgm:prSet phldrT="[Texto]" custT="1"/>
      <dgm:spPr/>
      <dgm:t>
        <a:bodyPr/>
        <a:lstStyle/>
        <a:p>
          <a:r>
            <a:rPr lang="es-EC" sz="1800" b="1" dirty="0" smtClean="0"/>
            <a:t>2.</a:t>
          </a:r>
          <a:r>
            <a:rPr lang="es-EC" sz="1800" dirty="0" smtClean="0"/>
            <a:t> Sistema de freno</a:t>
          </a:r>
          <a:endParaRPr lang="es-EC" sz="1800" dirty="0"/>
        </a:p>
      </dgm:t>
    </dgm:pt>
    <dgm:pt modelId="{7D0C0392-C0F1-4551-ACCC-7C39AC27B28F}" type="parTrans" cxnId="{8DDB5E5D-5E64-461B-9199-7C37BE90AD6A}">
      <dgm:prSet/>
      <dgm:spPr/>
      <dgm:t>
        <a:bodyPr/>
        <a:lstStyle/>
        <a:p>
          <a:endParaRPr lang="es-EC"/>
        </a:p>
      </dgm:t>
    </dgm:pt>
    <dgm:pt modelId="{12E82EE1-3C64-4F9E-A228-D2E23826BB02}" type="sibTrans" cxnId="{8DDB5E5D-5E64-461B-9199-7C37BE90AD6A}">
      <dgm:prSet/>
      <dgm:spPr/>
      <dgm:t>
        <a:bodyPr/>
        <a:lstStyle/>
        <a:p>
          <a:endParaRPr lang="es-EC"/>
        </a:p>
      </dgm:t>
    </dgm:pt>
    <dgm:pt modelId="{306B4FFA-B1B3-44DD-936A-12F3F18EE8F0}">
      <dgm:prSet phldrT="[Texto]"/>
      <dgm:spPr/>
      <dgm:t>
        <a:bodyPr/>
        <a:lstStyle/>
        <a:p>
          <a:r>
            <a:rPr lang="es-EC" b="1" dirty="0" smtClean="0"/>
            <a:t>3.</a:t>
          </a:r>
          <a:r>
            <a:rPr lang="es-EC" dirty="0" smtClean="0"/>
            <a:t> Sistema de suministro de combustible</a:t>
          </a:r>
          <a:endParaRPr lang="es-EC" dirty="0"/>
        </a:p>
      </dgm:t>
    </dgm:pt>
    <dgm:pt modelId="{99D61975-6672-416D-AB8F-F4E36DD7AF0B}" type="parTrans" cxnId="{73D1DCF0-7A81-4794-89B8-2B903564CC33}">
      <dgm:prSet/>
      <dgm:spPr/>
      <dgm:t>
        <a:bodyPr/>
        <a:lstStyle/>
        <a:p>
          <a:endParaRPr lang="es-EC"/>
        </a:p>
      </dgm:t>
    </dgm:pt>
    <dgm:pt modelId="{D4FB4332-74C9-475F-9F3A-717D71FC6894}" type="sibTrans" cxnId="{73D1DCF0-7A81-4794-89B8-2B903564CC33}">
      <dgm:prSet/>
      <dgm:spPr/>
      <dgm:t>
        <a:bodyPr/>
        <a:lstStyle/>
        <a:p>
          <a:endParaRPr lang="es-EC"/>
        </a:p>
      </dgm:t>
    </dgm:pt>
    <dgm:pt modelId="{5FF005A6-776C-4770-9C38-55EF05239C19}">
      <dgm:prSet phldrT="[Texto]"/>
      <dgm:spPr/>
      <dgm:t>
        <a:bodyPr/>
        <a:lstStyle/>
        <a:p>
          <a:r>
            <a:rPr lang="es-EC" b="1" dirty="0" smtClean="0"/>
            <a:t>4.</a:t>
          </a:r>
          <a:r>
            <a:rPr lang="es-EC" dirty="0" smtClean="0"/>
            <a:t> Sistema de admisión de aire</a:t>
          </a:r>
          <a:endParaRPr lang="es-EC" dirty="0"/>
        </a:p>
      </dgm:t>
    </dgm:pt>
    <dgm:pt modelId="{47293947-953B-4B19-ACEB-12C72636AF41}" type="parTrans" cxnId="{D39C6A09-507A-4A19-A3D0-FF4C8BC139F0}">
      <dgm:prSet/>
      <dgm:spPr/>
      <dgm:t>
        <a:bodyPr/>
        <a:lstStyle/>
        <a:p>
          <a:endParaRPr lang="es-EC"/>
        </a:p>
      </dgm:t>
    </dgm:pt>
    <dgm:pt modelId="{21E63B0D-70AD-458B-9CD1-E39AFC5617E9}" type="sibTrans" cxnId="{D39C6A09-507A-4A19-A3D0-FF4C8BC139F0}">
      <dgm:prSet/>
      <dgm:spPr/>
      <dgm:t>
        <a:bodyPr/>
        <a:lstStyle/>
        <a:p>
          <a:endParaRPr lang="es-EC"/>
        </a:p>
      </dgm:t>
    </dgm:pt>
    <dgm:pt modelId="{EE455224-9060-48D3-B919-E3229D4EC798}">
      <dgm:prSet phldrT="[Texto]"/>
      <dgm:spPr/>
      <dgm:t>
        <a:bodyPr/>
        <a:lstStyle/>
        <a:p>
          <a:r>
            <a:rPr lang="es-EC" dirty="0" smtClean="0"/>
            <a:t>5. Sistema de refrigeración </a:t>
          </a:r>
          <a:endParaRPr lang="es-EC" dirty="0"/>
        </a:p>
      </dgm:t>
    </dgm:pt>
    <dgm:pt modelId="{9510AD03-8F02-4A91-8C67-F13C6431A990}" type="parTrans" cxnId="{34CDE4B4-7DDB-47E3-8DA5-6CB78CA27417}">
      <dgm:prSet/>
      <dgm:spPr/>
      <dgm:t>
        <a:bodyPr/>
        <a:lstStyle/>
        <a:p>
          <a:endParaRPr lang="es-EC"/>
        </a:p>
      </dgm:t>
    </dgm:pt>
    <dgm:pt modelId="{D4997B92-B3AD-4EC3-89B9-D89351487DFF}" type="sibTrans" cxnId="{34CDE4B4-7DDB-47E3-8DA5-6CB78CA27417}">
      <dgm:prSet/>
      <dgm:spPr/>
      <dgm:t>
        <a:bodyPr/>
        <a:lstStyle/>
        <a:p>
          <a:endParaRPr lang="es-EC"/>
        </a:p>
      </dgm:t>
    </dgm:pt>
    <dgm:pt modelId="{16110D93-4BC5-4C90-8CE1-609FE8937DD9}">
      <dgm:prSet phldrT="[Texto]" custT="1"/>
      <dgm:spPr/>
      <dgm:t>
        <a:bodyPr/>
        <a:lstStyle/>
        <a:p>
          <a:r>
            <a:rPr lang="es-EC" sz="1400" b="1" dirty="0" smtClean="0"/>
            <a:t>1.</a:t>
          </a:r>
          <a:r>
            <a:rPr lang="es-EC" sz="1400" dirty="0" smtClean="0"/>
            <a:t> Motor monocilíndrico</a:t>
          </a:r>
          <a:endParaRPr lang="es-EC" sz="1400" dirty="0"/>
        </a:p>
      </dgm:t>
    </dgm:pt>
    <dgm:pt modelId="{B75A9E01-CDDF-42F9-878A-B17F7B0170C1}" type="parTrans" cxnId="{19E9DC19-5714-4EC3-AEF0-1A1C9C15AD67}">
      <dgm:prSet/>
      <dgm:spPr/>
      <dgm:t>
        <a:bodyPr/>
        <a:lstStyle/>
        <a:p>
          <a:endParaRPr lang="es-EC"/>
        </a:p>
      </dgm:t>
    </dgm:pt>
    <dgm:pt modelId="{57F37905-3265-4DC3-B904-720FC6484898}" type="sibTrans" cxnId="{19E9DC19-5714-4EC3-AEF0-1A1C9C15AD67}">
      <dgm:prSet/>
      <dgm:spPr/>
      <dgm:t>
        <a:bodyPr/>
        <a:lstStyle/>
        <a:p>
          <a:endParaRPr lang="es-EC"/>
        </a:p>
      </dgm:t>
    </dgm:pt>
    <dgm:pt modelId="{70FFC501-2CFD-4DF9-A25A-4D9F4B4085DE}" type="pres">
      <dgm:prSet presAssocID="{E09F01AF-69EF-4118-ACAE-30F54A4B9237}" presName="cycle" presStyleCnt="0">
        <dgm:presLayoutVars>
          <dgm:dir/>
          <dgm:resizeHandles val="exact"/>
        </dgm:presLayoutVars>
      </dgm:prSet>
      <dgm:spPr/>
      <dgm:t>
        <a:bodyPr/>
        <a:lstStyle/>
        <a:p>
          <a:endParaRPr lang="es-EC"/>
        </a:p>
      </dgm:t>
    </dgm:pt>
    <dgm:pt modelId="{C80DE1C2-43F7-4D65-AC9A-E89C4925A599}" type="pres">
      <dgm:prSet presAssocID="{CEE608D1-3488-44C7-B4DA-00F7DCF3218C}" presName="node" presStyleLbl="node1" presStyleIdx="0" presStyleCnt="5" custRadScaleRad="85841" custRadScaleInc="2284">
        <dgm:presLayoutVars>
          <dgm:bulletEnabled val="1"/>
        </dgm:presLayoutVars>
      </dgm:prSet>
      <dgm:spPr/>
      <dgm:t>
        <a:bodyPr/>
        <a:lstStyle/>
        <a:p>
          <a:endParaRPr lang="es-EC"/>
        </a:p>
      </dgm:t>
    </dgm:pt>
    <dgm:pt modelId="{3A1580BF-7EE2-4272-AC63-B3EBD76D5DB8}" type="pres">
      <dgm:prSet presAssocID="{12E82EE1-3C64-4F9E-A228-D2E23826BB02}" presName="sibTrans" presStyleLbl="sibTrans2D1" presStyleIdx="0" presStyleCnt="5"/>
      <dgm:spPr/>
      <dgm:t>
        <a:bodyPr/>
        <a:lstStyle/>
        <a:p>
          <a:endParaRPr lang="es-EC"/>
        </a:p>
      </dgm:t>
    </dgm:pt>
    <dgm:pt modelId="{4BE9832C-2CA3-4589-8391-707A370CD247}" type="pres">
      <dgm:prSet presAssocID="{12E82EE1-3C64-4F9E-A228-D2E23826BB02}" presName="connectorText" presStyleLbl="sibTrans2D1" presStyleIdx="0" presStyleCnt="5"/>
      <dgm:spPr/>
      <dgm:t>
        <a:bodyPr/>
        <a:lstStyle/>
        <a:p>
          <a:endParaRPr lang="es-EC"/>
        </a:p>
      </dgm:t>
    </dgm:pt>
    <dgm:pt modelId="{0A0BE5B9-7F3A-4868-A1B7-B840D56CC879}" type="pres">
      <dgm:prSet presAssocID="{306B4FFA-B1B3-44DD-936A-12F3F18EE8F0}" presName="node" presStyleLbl="node1" presStyleIdx="1" presStyleCnt="5" custRadScaleRad="91258" custRadScaleInc="-4979">
        <dgm:presLayoutVars>
          <dgm:bulletEnabled val="1"/>
        </dgm:presLayoutVars>
      </dgm:prSet>
      <dgm:spPr/>
      <dgm:t>
        <a:bodyPr/>
        <a:lstStyle/>
        <a:p>
          <a:endParaRPr lang="es-EC"/>
        </a:p>
      </dgm:t>
    </dgm:pt>
    <dgm:pt modelId="{3E9C5E24-81EE-4C50-84D5-9944F3251464}" type="pres">
      <dgm:prSet presAssocID="{D4FB4332-74C9-475F-9F3A-717D71FC6894}" presName="sibTrans" presStyleLbl="sibTrans2D1" presStyleIdx="1" presStyleCnt="5"/>
      <dgm:spPr/>
      <dgm:t>
        <a:bodyPr/>
        <a:lstStyle/>
        <a:p>
          <a:endParaRPr lang="es-EC"/>
        </a:p>
      </dgm:t>
    </dgm:pt>
    <dgm:pt modelId="{071C905F-FFB9-4D07-9DF0-64887A777665}" type="pres">
      <dgm:prSet presAssocID="{D4FB4332-74C9-475F-9F3A-717D71FC6894}" presName="connectorText" presStyleLbl="sibTrans2D1" presStyleIdx="1" presStyleCnt="5"/>
      <dgm:spPr/>
      <dgm:t>
        <a:bodyPr/>
        <a:lstStyle/>
        <a:p>
          <a:endParaRPr lang="es-EC"/>
        </a:p>
      </dgm:t>
    </dgm:pt>
    <dgm:pt modelId="{EF2EAF35-A191-43D7-8516-46D61E95C1BB}" type="pres">
      <dgm:prSet presAssocID="{5FF005A6-776C-4770-9C38-55EF05239C19}" presName="node" presStyleLbl="node1" presStyleIdx="2" presStyleCnt="5" custRadScaleRad="87098" custRadScaleInc="-7523">
        <dgm:presLayoutVars>
          <dgm:bulletEnabled val="1"/>
        </dgm:presLayoutVars>
      </dgm:prSet>
      <dgm:spPr/>
      <dgm:t>
        <a:bodyPr/>
        <a:lstStyle/>
        <a:p>
          <a:endParaRPr lang="es-EC"/>
        </a:p>
      </dgm:t>
    </dgm:pt>
    <dgm:pt modelId="{2E990E61-81DC-4570-9A71-E5D41696B4C2}" type="pres">
      <dgm:prSet presAssocID="{21E63B0D-70AD-458B-9CD1-E39AFC5617E9}" presName="sibTrans" presStyleLbl="sibTrans2D1" presStyleIdx="2" presStyleCnt="5"/>
      <dgm:spPr/>
      <dgm:t>
        <a:bodyPr/>
        <a:lstStyle/>
        <a:p>
          <a:endParaRPr lang="es-EC"/>
        </a:p>
      </dgm:t>
    </dgm:pt>
    <dgm:pt modelId="{DEB6B8F9-3279-4F88-886C-F000E7DBF440}" type="pres">
      <dgm:prSet presAssocID="{21E63B0D-70AD-458B-9CD1-E39AFC5617E9}" presName="connectorText" presStyleLbl="sibTrans2D1" presStyleIdx="2" presStyleCnt="5"/>
      <dgm:spPr/>
      <dgm:t>
        <a:bodyPr/>
        <a:lstStyle/>
        <a:p>
          <a:endParaRPr lang="es-EC"/>
        </a:p>
      </dgm:t>
    </dgm:pt>
    <dgm:pt modelId="{AA53F2F0-95B7-4497-A16F-D6E6AD116320}" type="pres">
      <dgm:prSet presAssocID="{EE455224-9060-48D3-B919-E3229D4EC798}" presName="node" presStyleLbl="node1" presStyleIdx="3" presStyleCnt="5" custRadScaleRad="87098" custRadScaleInc="7523">
        <dgm:presLayoutVars>
          <dgm:bulletEnabled val="1"/>
        </dgm:presLayoutVars>
      </dgm:prSet>
      <dgm:spPr/>
      <dgm:t>
        <a:bodyPr/>
        <a:lstStyle/>
        <a:p>
          <a:endParaRPr lang="es-EC"/>
        </a:p>
      </dgm:t>
    </dgm:pt>
    <dgm:pt modelId="{ABB8EFE5-1BE5-4D85-81BD-E0088F030C95}" type="pres">
      <dgm:prSet presAssocID="{D4997B92-B3AD-4EC3-89B9-D89351487DFF}" presName="sibTrans" presStyleLbl="sibTrans2D1" presStyleIdx="3" presStyleCnt="5"/>
      <dgm:spPr/>
      <dgm:t>
        <a:bodyPr/>
        <a:lstStyle/>
        <a:p>
          <a:endParaRPr lang="es-EC"/>
        </a:p>
      </dgm:t>
    </dgm:pt>
    <dgm:pt modelId="{13F053B0-1A2B-4521-86C8-721F7858DE44}" type="pres">
      <dgm:prSet presAssocID="{D4997B92-B3AD-4EC3-89B9-D89351487DFF}" presName="connectorText" presStyleLbl="sibTrans2D1" presStyleIdx="3" presStyleCnt="5"/>
      <dgm:spPr/>
      <dgm:t>
        <a:bodyPr/>
        <a:lstStyle/>
        <a:p>
          <a:endParaRPr lang="es-EC"/>
        </a:p>
      </dgm:t>
    </dgm:pt>
    <dgm:pt modelId="{32819C87-4818-4AFA-AE29-9E91DE98503B}" type="pres">
      <dgm:prSet presAssocID="{16110D93-4BC5-4C90-8CE1-609FE8937DD9}" presName="node" presStyleLbl="node1" presStyleIdx="4" presStyleCnt="5" custScaleX="106757" custScaleY="102209" custRadScaleRad="91258" custRadScaleInc="4979">
        <dgm:presLayoutVars>
          <dgm:bulletEnabled val="1"/>
        </dgm:presLayoutVars>
      </dgm:prSet>
      <dgm:spPr/>
      <dgm:t>
        <a:bodyPr/>
        <a:lstStyle/>
        <a:p>
          <a:endParaRPr lang="es-EC"/>
        </a:p>
      </dgm:t>
    </dgm:pt>
    <dgm:pt modelId="{070BC85A-022B-4DF1-8EAB-E3B0FA05037A}" type="pres">
      <dgm:prSet presAssocID="{57F37905-3265-4DC3-B904-720FC6484898}" presName="sibTrans" presStyleLbl="sibTrans2D1" presStyleIdx="4" presStyleCnt="5"/>
      <dgm:spPr/>
      <dgm:t>
        <a:bodyPr/>
        <a:lstStyle/>
        <a:p>
          <a:endParaRPr lang="es-EC"/>
        </a:p>
      </dgm:t>
    </dgm:pt>
    <dgm:pt modelId="{0FAD81F3-6F8D-4023-944D-438B91C7AF23}" type="pres">
      <dgm:prSet presAssocID="{57F37905-3265-4DC3-B904-720FC6484898}" presName="connectorText" presStyleLbl="sibTrans2D1" presStyleIdx="4" presStyleCnt="5"/>
      <dgm:spPr/>
      <dgm:t>
        <a:bodyPr/>
        <a:lstStyle/>
        <a:p>
          <a:endParaRPr lang="es-EC"/>
        </a:p>
      </dgm:t>
    </dgm:pt>
  </dgm:ptLst>
  <dgm:cxnLst>
    <dgm:cxn modelId="{E392663E-613E-4472-A453-6A2E7A4D2768}" type="presOf" srcId="{16110D93-4BC5-4C90-8CE1-609FE8937DD9}" destId="{32819C87-4818-4AFA-AE29-9E91DE98503B}" srcOrd="0" destOrd="0" presId="urn:microsoft.com/office/officeart/2005/8/layout/cycle2"/>
    <dgm:cxn modelId="{AE2EA3F8-2185-48A8-9169-C092DA5C93ED}" type="presOf" srcId="{EE455224-9060-48D3-B919-E3229D4EC798}" destId="{AA53F2F0-95B7-4497-A16F-D6E6AD116320}" srcOrd="0" destOrd="0" presId="urn:microsoft.com/office/officeart/2005/8/layout/cycle2"/>
    <dgm:cxn modelId="{C0E0B20D-D6C5-44D8-A570-D2AE7B1790AE}" type="presOf" srcId="{306B4FFA-B1B3-44DD-936A-12F3F18EE8F0}" destId="{0A0BE5B9-7F3A-4868-A1B7-B840D56CC879}" srcOrd="0" destOrd="0" presId="urn:microsoft.com/office/officeart/2005/8/layout/cycle2"/>
    <dgm:cxn modelId="{A13F0CD1-5E60-423A-907A-2E11FF5AFBD9}" type="presOf" srcId="{5FF005A6-776C-4770-9C38-55EF05239C19}" destId="{EF2EAF35-A191-43D7-8516-46D61E95C1BB}" srcOrd="0" destOrd="0" presId="urn:microsoft.com/office/officeart/2005/8/layout/cycle2"/>
    <dgm:cxn modelId="{D519F1F7-B5CC-4CFD-ACAA-1F7E513899C0}" type="presOf" srcId="{21E63B0D-70AD-458B-9CD1-E39AFC5617E9}" destId="{DEB6B8F9-3279-4F88-886C-F000E7DBF440}" srcOrd="1" destOrd="0" presId="urn:microsoft.com/office/officeart/2005/8/layout/cycle2"/>
    <dgm:cxn modelId="{19E9DC19-5714-4EC3-AEF0-1A1C9C15AD67}" srcId="{E09F01AF-69EF-4118-ACAE-30F54A4B9237}" destId="{16110D93-4BC5-4C90-8CE1-609FE8937DD9}" srcOrd="4" destOrd="0" parTransId="{B75A9E01-CDDF-42F9-878A-B17F7B0170C1}" sibTransId="{57F37905-3265-4DC3-B904-720FC6484898}"/>
    <dgm:cxn modelId="{73D1DCF0-7A81-4794-89B8-2B903564CC33}" srcId="{E09F01AF-69EF-4118-ACAE-30F54A4B9237}" destId="{306B4FFA-B1B3-44DD-936A-12F3F18EE8F0}" srcOrd="1" destOrd="0" parTransId="{99D61975-6672-416D-AB8F-F4E36DD7AF0B}" sibTransId="{D4FB4332-74C9-475F-9F3A-717D71FC6894}"/>
    <dgm:cxn modelId="{442DB894-A17D-425F-8509-ADF6F08D52FC}" type="presOf" srcId="{21E63B0D-70AD-458B-9CD1-E39AFC5617E9}" destId="{2E990E61-81DC-4570-9A71-E5D41696B4C2}" srcOrd="0" destOrd="0" presId="urn:microsoft.com/office/officeart/2005/8/layout/cycle2"/>
    <dgm:cxn modelId="{06B16A84-21D7-4437-B6C1-F2381BF8AE48}" type="presOf" srcId="{12E82EE1-3C64-4F9E-A228-D2E23826BB02}" destId="{4BE9832C-2CA3-4589-8391-707A370CD247}" srcOrd="1" destOrd="0" presId="urn:microsoft.com/office/officeart/2005/8/layout/cycle2"/>
    <dgm:cxn modelId="{D39C6A09-507A-4A19-A3D0-FF4C8BC139F0}" srcId="{E09F01AF-69EF-4118-ACAE-30F54A4B9237}" destId="{5FF005A6-776C-4770-9C38-55EF05239C19}" srcOrd="2" destOrd="0" parTransId="{47293947-953B-4B19-ACEB-12C72636AF41}" sibTransId="{21E63B0D-70AD-458B-9CD1-E39AFC5617E9}"/>
    <dgm:cxn modelId="{AD773256-93E4-48DF-8191-055C495ED51F}" type="presOf" srcId="{D4FB4332-74C9-475F-9F3A-717D71FC6894}" destId="{071C905F-FFB9-4D07-9DF0-64887A777665}" srcOrd="1" destOrd="0" presId="urn:microsoft.com/office/officeart/2005/8/layout/cycle2"/>
    <dgm:cxn modelId="{D7748502-5930-49AC-90BB-2E70B4EBA6EB}" type="presOf" srcId="{D4FB4332-74C9-475F-9F3A-717D71FC6894}" destId="{3E9C5E24-81EE-4C50-84D5-9944F3251464}" srcOrd="0" destOrd="0" presId="urn:microsoft.com/office/officeart/2005/8/layout/cycle2"/>
    <dgm:cxn modelId="{F30F6156-9891-4144-9BDD-C48B010597CB}" type="presOf" srcId="{E09F01AF-69EF-4118-ACAE-30F54A4B9237}" destId="{70FFC501-2CFD-4DF9-A25A-4D9F4B4085DE}" srcOrd="0" destOrd="0" presId="urn:microsoft.com/office/officeart/2005/8/layout/cycle2"/>
    <dgm:cxn modelId="{74E2BAD6-0CCE-4FA1-999B-7085C5E7A206}" type="presOf" srcId="{57F37905-3265-4DC3-B904-720FC6484898}" destId="{070BC85A-022B-4DF1-8EAB-E3B0FA05037A}" srcOrd="0" destOrd="0" presId="urn:microsoft.com/office/officeart/2005/8/layout/cycle2"/>
    <dgm:cxn modelId="{22880C2C-D51D-4E8C-AB21-1C2C310D4C6E}" type="presOf" srcId="{57F37905-3265-4DC3-B904-720FC6484898}" destId="{0FAD81F3-6F8D-4023-944D-438B91C7AF23}" srcOrd="1" destOrd="0" presId="urn:microsoft.com/office/officeart/2005/8/layout/cycle2"/>
    <dgm:cxn modelId="{8A94D41A-9CF6-4C42-ABE2-84B7A3ED9963}" type="presOf" srcId="{D4997B92-B3AD-4EC3-89B9-D89351487DFF}" destId="{13F053B0-1A2B-4521-86C8-721F7858DE44}" srcOrd="1" destOrd="0" presId="urn:microsoft.com/office/officeart/2005/8/layout/cycle2"/>
    <dgm:cxn modelId="{8DDB5E5D-5E64-461B-9199-7C37BE90AD6A}" srcId="{E09F01AF-69EF-4118-ACAE-30F54A4B9237}" destId="{CEE608D1-3488-44C7-B4DA-00F7DCF3218C}" srcOrd="0" destOrd="0" parTransId="{7D0C0392-C0F1-4551-ACCC-7C39AC27B28F}" sibTransId="{12E82EE1-3C64-4F9E-A228-D2E23826BB02}"/>
    <dgm:cxn modelId="{61B7A068-35AE-4003-9CCE-3CB9DC2746D4}" type="presOf" srcId="{D4997B92-B3AD-4EC3-89B9-D89351487DFF}" destId="{ABB8EFE5-1BE5-4D85-81BD-E0088F030C95}" srcOrd="0" destOrd="0" presId="urn:microsoft.com/office/officeart/2005/8/layout/cycle2"/>
    <dgm:cxn modelId="{78665CAF-1AA2-4AB6-922E-1F45273B2A82}" type="presOf" srcId="{12E82EE1-3C64-4F9E-A228-D2E23826BB02}" destId="{3A1580BF-7EE2-4272-AC63-B3EBD76D5DB8}" srcOrd="0" destOrd="0" presId="urn:microsoft.com/office/officeart/2005/8/layout/cycle2"/>
    <dgm:cxn modelId="{34CDE4B4-7DDB-47E3-8DA5-6CB78CA27417}" srcId="{E09F01AF-69EF-4118-ACAE-30F54A4B9237}" destId="{EE455224-9060-48D3-B919-E3229D4EC798}" srcOrd="3" destOrd="0" parTransId="{9510AD03-8F02-4A91-8C67-F13C6431A990}" sibTransId="{D4997B92-B3AD-4EC3-89B9-D89351487DFF}"/>
    <dgm:cxn modelId="{8934BC3B-77F3-420B-84F8-9067A05AB508}" type="presOf" srcId="{CEE608D1-3488-44C7-B4DA-00F7DCF3218C}" destId="{C80DE1C2-43F7-4D65-AC9A-E89C4925A599}" srcOrd="0" destOrd="0" presId="urn:microsoft.com/office/officeart/2005/8/layout/cycle2"/>
    <dgm:cxn modelId="{7E064C3D-A6A6-4288-9654-2D394251A838}" type="presParOf" srcId="{70FFC501-2CFD-4DF9-A25A-4D9F4B4085DE}" destId="{C80DE1C2-43F7-4D65-AC9A-E89C4925A599}" srcOrd="0" destOrd="0" presId="urn:microsoft.com/office/officeart/2005/8/layout/cycle2"/>
    <dgm:cxn modelId="{51D00A01-B4CD-4ED9-BC6B-D52602A57671}" type="presParOf" srcId="{70FFC501-2CFD-4DF9-A25A-4D9F4B4085DE}" destId="{3A1580BF-7EE2-4272-AC63-B3EBD76D5DB8}" srcOrd="1" destOrd="0" presId="urn:microsoft.com/office/officeart/2005/8/layout/cycle2"/>
    <dgm:cxn modelId="{8D91EF3E-1474-4D69-8384-57D90628E32C}" type="presParOf" srcId="{3A1580BF-7EE2-4272-AC63-B3EBD76D5DB8}" destId="{4BE9832C-2CA3-4589-8391-707A370CD247}" srcOrd="0" destOrd="0" presId="urn:microsoft.com/office/officeart/2005/8/layout/cycle2"/>
    <dgm:cxn modelId="{63C11ADC-47AD-4E2E-B2F8-39420DF8F786}" type="presParOf" srcId="{70FFC501-2CFD-4DF9-A25A-4D9F4B4085DE}" destId="{0A0BE5B9-7F3A-4868-A1B7-B840D56CC879}" srcOrd="2" destOrd="0" presId="urn:microsoft.com/office/officeart/2005/8/layout/cycle2"/>
    <dgm:cxn modelId="{F97A595F-5B8F-4DD9-84AA-2D98CB9A73B5}" type="presParOf" srcId="{70FFC501-2CFD-4DF9-A25A-4D9F4B4085DE}" destId="{3E9C5E24-81EE-4C50-84D5-9944F3251464}" srcOrd="3" destOrd="0" presId="urn:microsoft.com/office/officeart/2005/8/layout/cycle2"/>
    <dgm:cxn modelId="{1AAF471D-6305-471D-AA49-CCEA08147AC2}" type="presParOf" srcId="{3E9C5E24-81EE-4C50-84D5-9944F3251464}" destId="{071C905F-FFB9-4D07-9DF0-64887A777665}" srcOrd="0" destOrd="0" presId="urn:microsoft.com/office/officeart/2005/8/layout/cycle2"/>
    <dgm:cxn modelId="{5FC1D9E8-78E6-449A-80CE-F6BA7284E293}" type="presParOf" srcId="{70FFC501-2CFD-4DF9-A25A-4D9F4B4085DE}" destId="{EF2EAF35-A191-43D7-8516-46D61E95C1BB}" srcOrd="4" destOrd="0" presId="urn:microsoft.com/office/officeart/2005/8/layout/cycle2"/>
    <dgm:cxn modelId="{52DBB265-C67B-44EA-9120-E4E591FC94CA}" type="presParOf" srcId="{70FFC501-2CFD-4DF9-A25A-4D9F4B4085DE}" destId="{2E990E61-81DC-4570-9A71-E5D41696B4C2}" srcOrd="5" destOrd="0" presId="urn:microsoft.com/office/officeart/2005/8/layout/cycle2"/>
    <dgm:cxn modelId="{AC606B83-845E-42E8-A7A1-45355D700541}" type="presParOf" srcId="{2E990E61-81DC-4570-9A71-E5D41696B4C2}" destId="{DEB6B8F9-3279-4F88-886C-F000E7DBF440}" srcOrd="0" destOrd="0" presId="urn:microsoft.com/office/officeart/2005/8/layout/cycle2"/>
    <dgm:cxn modelId="{DABE3B48-98E8-40AC-B314-DDE759825050}" type="presParOf" srcId="{70FFC501-2CFD-4DF9-A25A-4D9F4B4085DE}" destId="{AA53F2F0-95B7-4497-A16F-D6E6AD116320}" srcOrd="6" destOrd="0" presId="urn:microsoft.com/office/officeart/2005/8/layout/cycle2"/>
    <dgm:cxn modelId="{87824027-A2A3-485D-BF3A-54F7C256BC43}" type="presParOf" srcId="{70FFC501-2CFD-4DF9-A25A-4D9F4B4085DE}" destId="{ABB8EFE5-1BE5-4D85-81BD-E0088F030C95}" srcOrd="7" destOrd="0" presId="urn:microsoft.com/office/officeart/2005/8/layout/cycle2"/>
    <dgm:cxn modelId="{79E58DBB-F51B-4084-8E15-6E33CC021525}" type="presParOf" srcId="{ABB8EFE5-1BE5-4D85-81BD-E0088F030C95}" destId="{13F053B0-1A2B-4521-86C8-721F7858DE44}" srcOrd="0" destOrd="0" presId="urn:microsoft.com/office/officeart/2005/8/layout/cycle2"/>
    <dgm:cxn modelId="{CC08DBA6-89A3-4D11-B439-916D7849286E}" type="presParOf" srcId="{70FFC501-2CFD-4DF9-A25A-4D9F4B4085DE}" destId="{32819C87-4818-4AFA-AE29-9E91DE98503B}" srcOrd="8" destOrd="0" presId="urn:microsoft.com/office/officeart/2005/8/layout/cycle2"/>
    <dgm:cxn modelId="{0335AC63-2443-401B-AFE9-C0AE02D5FD5D}" type="presParOf" srcId="{70FFC501-2CFD-4DF9-A25A-4D9F4B4085DE}" destId="{070BC85A-022B-4DF1-8EAB-E3B0FA05037A}" srcOrd="9" destOrd="0" presId="urn:microsoft.com/office/officeart/2005/8/layout/cycle2"/>
    <dgm:cxn modelId="{196002A4-2742-497D-B6B4-291D064BC575}" type="presParOf" srcId="{070BC85A-022B-4DF1-8EAB-E3B0FA05037A}" destId="{0FAD81F3-6F8D-4023-944D-438B91C7AF23}"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68C434-E53F-49A2-A6E3-57A30FEA1A48}" type="doc">
      <dgm:prSet loTypeId="urn:microsoft.com/office/officeart/2008/layout/HorizontalMultiLevelHierarchy" loCatId="hierarchy" qsTypeId="urn:microsoft.com/office/officeart/2005/8/quickstyle/simple4" qsCatId="simple" csTypeId="urn:microsoft.com/office/officeart/2005/8/colors/colorful5" csCatId="colorful" phldr="1"/>
      <dgm:spPr/>
      <dgm:t>
        <a:bodyPr/>
        <a:lstStyle/>
        <a:p>
          <a:endParaRPr lang="es-EC"/>
        </a:p>
      </dgm:t>
    </dgm:pt>
    <dgm:pt modelId="{4A77D10E-2556-40DF-B5A5-C6D5065355E8}">
      <dgm:prSet phldrT="[Texto]" custT="1">
        <dgm:style>
          <a:lnRef idx="1">
            <a:schemeClr val="accent4"/>
          </a:lnRef>
          <a:fillRef idx="2">
            <a:schemeClr val="accent4"/>
          </a:fillRef>
          <a:effectRef idx="1">
            <a:schemeClr val="accent4"/>
          </a:effectRef>
          <a:fontRef idx="minor">
            <a:schemeClr val="dk1"/>
          </a:fontRef>
        </dgm:style>
      </dgm:prSet>
      <dgm:spPr>
        <a:ln>
          <a:solidFill>
            <a:schemeClr val="tx1"/>
          </a:solidFill>
        </a:ln>
      </dgm:spPr>
      <dgm:t>
        <a:bodyPr/>
        <a:lstStyle/>
        <a:p>
          <a:r>
            <a:rPr lang="es-EC" sz="2000" b="1" dirty="0" smtClean="0">
              <a:solidFill>
                <a:schemeClr val="tx1"/>
              </a:solidFill>
            </a:rPr>
            <a:t>ALCANCE</a:t>
          </a:r>
          <a:endParaRPr lang="es-EC" sz="2000" b="1" dirty="0">
            <a:solidFill>
              <a:schemeClr val="tx1"/>
            </a:solidFill>
          </a:endParaRPr>
        </a:p>
      </dgm:t>
    </dgm:pt>
    <dgm:pt modelId="{84EB5973-5439-49A6-BDBB-38B0CC425F5E}" type="parTrans" cxnId="{16D276F5-B736-4B66-90DD-D0B25CF19D17}">
      <dgm:prSet/>
      <dgm:spPr/>
      <dgm:t>
        <a:bodyPr/>
        <a:lstStyle/>
        <a:p>
          <a:endParaRPr lang="es-EC"/>
        </a:p>
      </dgm:t>
    </dgm:pt>
    <dgm:pt modelId="{23D539C6-C745-4CC5-B1AC-6FE4DA76E263}" type="sibTrans" cxnId="{16D276F5-B736-4B66-90DD-D0B25CF19D17}">
      <dgm:prSet/>
      <dgm:spPr/>
      <dgm:t>
        <a:bodyPr/>
        <a:lstStyle/>
        <a:p>
          <a:endParaRPr lang="es-EC"/>
        </a:p>
      </dgm:t>
    </dgm:pt>
    <dgm:pt modelId="{2F213A9A-2C9E-442D-8D5D-E3E0B934A2C0}">
      <dgm:prSet phldrT="[Texto]" custT="1">
        <dgm:style>
          <a:lnRef idx="1">
            <a:schemeClr val="accent1"/>
          </a:lnRef>
          <a:fillRef idx="2">
            <a:schemeClr val="accent1"/>
          </a:fillRef>
          <a:effectRef idx="1">
            <a:schemeClr val="accent1"/>
          </a:effectRef>
          <a:fontRef idx="minor">
            <a:schemeClr val="dk1"/>
          </a:fontRef>
        </dgm:style>
      </dgm:prSet>
      <dgm:spPr>
        <a:ln/>
      </dgm:spPr>
      <dgm:t>
        <a:bodyPr/>
        <a:lstStyle/>
        <a:p>
          <a:pPr algn="just"/>
          <a:r>
            <a:rPr lang="es-ES" sz="1600" dirty="0" smtClean="0">
              <a:solidFill>
                <a:schemeClr val="tx1"/>
              </a:solidFill>
            </a:rPr>
            <a:t>  Instalación </a:t>
          </a:r>
          <a:r>
            <a:rPr lang="es-ES" sz="1600" dirty="0" smtClean="0">
              <a:solidFill>
                <a:schemeClr val="tx1"/>
              </a:solidFill>
            </a:rPr>
            <a:t>de Hardware y software adecuado de acuerdo a los requerimientos del    </a:t>
          </a:r>
          <a:r>
            <a:rPr lang="es-ES" sz="1600" dirty="0" smtClean="0">
              <a:solidFill>
                <a:schemeClr val="tx1"/>
              </a:solidFill>
            </a:rPr>
            <a:t>   nuevo </a:t>
          </a:r>
          <a:r>
            <a:rPr lang="es-ES" sz="1600" dirty="0" smtClean="0">
              <a:solidFill>
                <a:schemeClr val="tx1"/>
              </a:solidFill>
            </a:rPr>
            <a:t>sistema a implementar.</a:t>
          </a:r>
          <a:endParaRPr lang="es-EC" sz="1600" dirty="0">
            <a:solidFill>
              <a:schemeClr val="tx1"/>
            </a:solidFill>
          </a:endParaRPr>
        </a:p>
      </dgm:t>
    </dgm:pt>
    <dgm:pt modelId="{AB3FA543-B8E7-4802-BF4F-98010127FD77}" type="parTrans" cxnId="{6317566A-72C0-43BC-9A12-91B5FD4A2B2B}">
      <dgm:prSet>
        <dgm:style>
          <a:lnRef idx="2">
            <a:schemeClr val="accent5"/>
          </a:lnRef>
          <a:fillRef idx="0">
            <a:schemeClr val="accent5"/>
          </a:fillRef>
          <a:effectRef idx="1">
            <a:schemeClr val="accent5"/>
          </a:effectRef>
          <a:fontRef idx="minor">
            <a:schemeClr val="tx1"/>
          </a:fontRef>
        </dgm:style>
      </dgm:prSet>
      <dgm:spPr/>
      <dgm:t>
        <a:bodyPr/>
        <a:lstStyle/>
        <a:p>
          <a:endParaRPr lang="es-EC"/>
        </a:p>
      </dgm:t>
    </dgm:pt>
    <dgm:pt modelId="{DF94FD0A-DA57-40CD-9DFF-166EA008F7F0}" type="sibTrans" cxnId="{6317566A-72C0-43BC-9A12-91B5FD4A2B2B}">
      <dgm:prSet/>
      <dgm:spPr/>
      <dgm:t>
        <a:bodyPr/>
        <a:lstStyle/>
        <a:p>
          <a:endParaRPr lang="es-EC"/>
        </a:p>
      </dgm:t>
    </dgm:pt>
    <dgm:pt modelId="{68A6B855-5C53-47FD-9DA6-F9A6680AC7B6}">
      <dgm:prSet custT="1">
        <dgm:style>
          <a:lnRef idx="1">
            <a:schemeClr val="accent1"/>
          </a:lnRef>
          <a:fillRef idx="2">
            <a:schemeClr val="accent1"/>
          </a:fillRef>
          <a:effectRef idx="1">
            <a:schemeClr val="accent1"/>
          </a:effectRef>
          <a:fontRef idx="minor">
            <a:schemeClr val="dk1"/>
          </a:fontRef>
        </dgm:style>
      </dgm:prSet>
      <dgm:spPr>
        <a:ln/>
      </dgm:spPr>
      <dgm:t>
        <a:bodyPr/>
        <a:lstStyle/>
        <a:p>
          <a:pPr algn="just"/>
          <a:r>
            <a:rPr lang="es-ES" sz="1600" dirty="0" smtClean="0">
              <a:solidFill>
                <a:schemeClr val="tx1"/>
              </a:solidFill>
            </a:rPr>
            <a:t>  Se </a:t>
          </a:r>
          <a:r>
            <a:rPr lang="es-ES" sz="1600" dirty="0" smtClean="0">
              <a:solidFill>
                <a:schemeClr val="tx1"/>
              </a:solidFill>
            </a:rPr>
            <a:t>realizará un balance termodinámico del motor del banco de pruebas para poder comparar el estado actual del banco con el estado posterior a la implementación del sistema mencionado anteriormente.</a:t>
          </a:r>
          <a:endParaRPr lang="es-EC" sz="1600" dirty="0">
            <a:solidFill>
              <a:schemeClr val="tx1"/>
            </a:solidFill>
          </a:endParaRPr>
        </a:p>
      </dgm:t>
    </dgm:pt>
    <dgm:pt modelId="{04BF581D-FE57-4C86-98AA-9C2131B5D89F}" type="parTrans" cxnId="{AA759583-3DB7-431E-A56A-7B404A17A16A}">
      <dgm:prSet>
        <dgm:style>
          <a:lnRef idx="1">
            <a:schemeClr val="accent5"/>
          </a:lnRef>
          <a:fillRef idx="0">
            <a:schemeClr val="accent5"/>
          </a:fillRef>
          <a:effectRef idx="0">
            <a:schemeClr val="accent5"/>
          </a:effectRef>
          <a:fontRef idx="minor">
            <a:schemeClr val="tx1"/>
          </a:fontRef>
        </dgm:style>
      </dgm:prSet>
      <dgm:spPr/>
      <dgm:t>
        <a:bodyPr/>
        <a:lstStyle/>
        <a:p>
          <a:endParaRPr lang="es-EC"/>
        </a:p>
      </dgm:t>
    </dgm:pt>
    <dgm:pt modelId="{D04753C9-0F26-4760-BF86-893E08C4433A}" type="sibTrans" cxnId="{AA759583-3DB7-431E-A56A-7B404A17A16A}">
      <dgm:prSet/>
      <dgm:spPr/>
      <dgm:t>
        <a:bodyPr/>
        <a:lstStyle/>
        <a:p>
          <a:endParaRPr lang="es-EC"/>
        </a:p>
      </dgm:t>
    </dgm:pt>
    <dgm:pt modelId="{BB3452E7-93ED-4519-9FE5-4CA7B579BFE8}">
      <dgm:prSet custT="1">
        <dgm:style>
          <a:lnRef idx="1">
            <a:schemeClr val="accent1"/>
          </a:lnRef>
          <a:fillRef idx="2">
            <a:schemeClr val="accent1"/>
          </a:fillRef>
          <a:effectRef idx="1">
            <a:schemeClr val="accent1"/>
          </a:effectRef>
          <a:fontRef idx="minor">
            <a:schemeClr val="dk1"/>
          </a:fontRef>
        </dgm:style>
      </dgm:prSet>
      <dgm:spPr>
        <a:ln/>
      </dgm:spPr>
      <dgm:t>
        <a:bodyPr/>
        <a:lstStyle/>
        <a:p>
          <a:pPr algn="just"/>
          <a:r>
            <a:rPr lang="es-ES" sz="1600" dirty="0" smtClean="0">
              <a:solidFill>
                <a:schemeClr val="tx1"/>
              </a:solidFill>
            </a:rPr>
            <a:t>  Se </a:t>
          </a:r>
          <a:r>
            <a:rPr lang="es-ES" sz="1600" dirty="0" smtClean="0">
              <a:solidFill>
                <a:schemeClr val="tx1"/>
              </a:solidFill>
            </a:rPr>
            <a:t>proporcionará la capacitación al Jefe de laboratorio y Laboratorista.</a:t>
          </a:r>
          <a:endParaRPr lang="es-EC" sz="1600" dirty="0">
            <a:solidFill>
              <a:schemeClr val="tx1"/>
            </a:solidFill>
          </a:endParaRPr>
        </a:p>
      </dgm:t>
    </dgm:pt>
    <dgm:pt modelId="{DB9286F3-69FE-4463-A2B7-7125267A8506}" type="parTrans" cxnId="{3DDE6CC7-7D74-4DFB-A9EE-F6704D994E92}">
      <dgm:prSet>
        <dgm:style>
          <a:lnRef idx="1">
            <a:schemeClr val="accent5"/>
          </a:lnRef>
          <a:fillRef idx="0">
            <a:schemeClr val="accent5"/>
          </a:fillRef>
          <a:effectRef idx="0">
            <a:schemeClr val="accent5"/>
          </a:effectRef>
          <a:fontRef idx="minor">
            <a:schemeClr val="tx1"/>
          </a:fontRef>
        </dgm:style>
      </dgm:prSet>
      <dgm:spPr/>
      <dgm:t>
        <a:bodyPr/>
        <a:lstStyle/>
        <a:p>
          <a:endParaRPr lang="es-EC"/>
        </a:p>
      </dgm:t>
    </dgm:pt>
    <dgm:pt modelId="{2A1D10DC-A886-4F11-A8B4-A28C2B36130D}" type="sibTrans" cxnId="{3DDE6CC7-7D74-4DFB-A9EE-F6704D994E92}">
      <dgm:prSet/>
      <dgm:spPr/>
      <dgm:t>
        <a:bodyPr/>
        <a:lstStyle/>
        <a:p>
          <a:endParaRPr lang="es-EC"/>
        </a:p>
      </dgm:t>
    </dgm:pt>
    <dgm:pt modelId="{6D9FD8E5-D673-45DF-8104-8A7BE10BFBC3}">
      <dgm:prSet custT="1">
        <dgm:style>
          <a:lnRef idx="1">
            <a:schemeClr val="accent1"/>
          </a:lnRef>
          <a:fillRef idx="2">
            <a:schemeClr val="accent1"/>
          </a:fillRef>
          <a:effectRef idx="1">
            <a:schemeClr val="accent1"/>
          </a:effectRef>
          <a:fontRef idx="minor">
            <a:schemeClr val="dk1"/>
          </a:fontRef>
        </dgm:style>
      </dgm:prSet>
      <dgm:spPr>
        <a:ln/>
      </dgm:spPr>
      <dgm:t>
        <a:bodyPr/>
        <a:lstStyle/>
        <a:p>
          <a:pPr algn="just"/>
          <a:r>
            <a:rPr lang="es-ES" sz="1600" dirty="0" smtClean="0">
              <a:solidFill>
                <a:schemeClr val="tx1"/>
              </a:solidFill>
            </a:rPr>
            <a:t>  Se </a:t>
          </a:r>
          <a:r>
            <a:rPr lang="es-ES" sz="1600" dirty="0" smtClean="0">
              <a:solidFill>
                <a:schemeClr val="tx1"/>
              </a:solidFill>
            </a:rPr>
            <a:t>obtendrán las curvas características de desempeño del motor del banco de pruebas mediante la adquisición de datos en tiempo real.</a:t>
          </a:r>
          <a:endParaRPr lang="es-EC" sz="1600" dirty="0">
            <a:solidFill>
              <a:schemeClr val="tx1"/>
            </a:solidFill>
          </a:endParaRPr>
        </a:p>
      </dgm:t>
    </dgm:pt>
    <dgm:pt modelId="{6195F25A-DDD1-4E6E-BDDE-530970D7924C}" type="parTrans" cxnId="{24A40DDE-8ED4-41C2-AC00-AE29B84376BD}">
      <dgm:prSet/>
      <dgm:spPr/>
      <dgm:t>
        <a:bodyPr/>
        <a:lstStyle/>
        <a:p>
          <a:endParaRPr lang="es-EC"/>
        </a:p>
      </dgm:t>
    </dgm:pt>
    <dgm:pt modelId="{FA3E3A1C-0B27-4D83-817B-E3DAF2F0D391}" type="sibTrans" cxnId="{24A40DDE-8ED4-41C2-AC00-AE29B84376BD}">
      <dgm:prSet/>
      <dgm:spPr/>
      <dgm:t>
        <a:bodyPr/>
        <a:lstStyle/>
        <a:p>
          <a:endParaRPr lang="es-EC"/>
        </a:p>
      </dgm:t>
    </dgm:pt>
    <dgm:pt modelId="{E113CE6D-C5D2-4AB8-80A9-DF5223BDCE65}">
      <dgm:prSet custT="1">
        <dgm:style>
          <a:lnRef idx="1">
            <a:schemeClr val="accent1"/>
          </a:lnRef>
          <a:fillRef idx="2">
            <a:schemeClr val="accent1"/>
          </a:fillRef>
          <a:effectRef idx="1">
            <a:schemeClr val="accent1"/>
          </a:effectRef>
          <a:fontRef idx="minor">
            <a:schemeClr val="dk1"/>
          </a:fontRef>
        </dgm:style>
      </dgm:prSet>
      <dgm:spPr>
        <a:ln/>
      </dgm:spPr>
      <dgm:t>
        <a:bodyPr/>
        <a:lstStyle/>
        <a:p>
          <a:pPr algn="just"/>
          <a:r>
            <a:rPr lang="es-ES" sz="1600" dirty="0" smtClean="0">
              <a:solidFill>
                <a:schemeClr val="tx1"/>
              </a:solidFill>
            </a:rPr>
            <a:t>   Se </a:t>
          </a:r>
          <a:r>
            <a:rPr lang="es-ES" sz="1600" dirty="0" smtClean="0">
              <a:solidFill>
                <a:schemeClr val="tx1"/>
              </a:solidFill>
            </a:rPr>
            <a:t>entregará manuales de funcionamiento del sistema instalado en el banco de pruebas, en el cual constarán todos los parámetros de trabajo y seguridad con los que se debe trabajar.</a:t>
          </a:r>
          <a:endParaRPr lang="es-EC" sz="1600" dirty="0">
            <a:solidFill>
              <a:schemeClr val="tx1"/>
            </a:solidFill>
          </a:endParaRPr>
        </a:p>
      </dgm:t>
    </dgm:pt>
    <dgm:pt modelId="{2C065845-E033-4D5E-BF00-D7BC8AA76731}" type="parTrans" cxnId="{782618B0-E2AF-4F28-B75E-DDD4D8D8C6A2}">
      <dgm:prSet>
        <dgm:style>
          <a:lnRef idx="1">
            <a:schemeClr val="accent5"/>
          </a:lnRef>
          <a:fillRef idx="0">
            <a:schemeClr val="accent5"/>
          </a:fillRef>
          <a:effectRef idx="0">
            <a:schemeClr val="accent5"/>
          </a:effectRef>
          <a:fontRef idx="minor">
            <a:schemeClr val="tx1"/>
          </a:fontRef>
        </dgm:style>
      </dgm:prSet>
      <dgm:spPr/>
      <dgm:t>
        <a:bodyPr/>
        <a:lstStyle/>
        <a:p>
          <a:endParaRPr lang="es-EC"/>
        </a:p>
      </dgm:t>
    </dgm:pt>
    <dgm:pt modelId="{C4BC7D4B-243D-4ED9-AFBA-D6E8FC206126}" type="sibTrans" cxnId="{782618B0-E2AF-4F28-B75E-DDD4D8D8C6A2}">
      <dgm:prSet/>
      <dgm:spPr/>
      <dgm:t>
        <a:bodyPr/>
        <a:lstStyle/>
        <a:p>
          <a:endParaRPr lang="es-EC"/>
        </a:p>
      </dgm:t>
    </dgm:pt>
    <dgm:pt modelId="{90C3D887-99B2-4B13-AFD6-7EAAD9AE13D3}" type="pres">
      <dgm:prSet presAssocID="{A068C434-E53F-49A2-A6E3-57A30FEA1A48}" presName="Name0" presStyleCnt="0">
        <dgm:presLayoutVars>
          <dgm:chPref val="1"/>
          <dgm:dir/>
          <dgm:animOne val="branch"/>
          <dgm:animLvl val="lvl"/>
          <dgm:resizeHandles val="exact"/>
        </dgm:presLayoutVars>
      </dgm:prSet>
      <dgm:spPr/>
      <dgm:t>
        <a:bodyPr/>
        <a:lstStyle/>
        <a:p>
          <a:endParaRPr lang="es-EC"/>
        </a:p>
      </dgm:t>
    </dgm:pt>
    <dgm:pt modelId="{B2302BE1-2330-41BC-8927-DD0310EA45FD}" type="pres">
      <dgm:prSet presAssocID="{4A77D10E-2556-40DF-B5A5-C6D5065355E8}" presName="root1" presStyleCnt="0"/>
      <dgm:spPr/>
    </dgm:pt>
    <dgm:pt modelId="{D58EB800-82E0-456B-9C87-2E436B153B07}" type="pres">
      <dgm:prSet presAssocID="{4A77D10E-2556-40DF-B5A5-C6D5065355E8}" presName="LevelOneTextNode" presStyleLbl="node0" presStyleIdx="0" presStyleCnt="1">
        <dgm:presLayoutVars>
          <dgm:chPref val="3"/>
        </dgm:presLayoutVars>
      </dgm:prSet>
      <dgm:spPr/>
      <dgm:t>
        <a:bodyPr/>
        <a:lstStyle/>
        <a:p>
          <a:endParaRPr lang="es-EC"/>
        </a:p>
      </dgm:t>
    </dgm:pt>
    <dgm:pt modelId="{59EE368F-1811-445B-AD7B-B45CFCAC48D6}" type="pres">
      <dgm:prSet presAssocID="{4A77D10E-2556-40DF-B5A5-C6D5065355E8}" presName="level2hierChild" presStyleCnt="0"/>
      <dgm:spPr/>
    </dgm:pt>
    <dgm:pt modelId="{7941A0D8-5F07-4899-85DB-DC148E713DD0}" type="pres">
      <dgm:prSet presAssocID="{AB3FA543-B8E7-4802-BF4F-98010127FD77}" presName="conn2-1" presStyleLbl="parChTrans1D2" presStyleIdx="0" presStyleCnt="5"/>
      <dgm:spPr/>
      <dgm:t>
        <a:bodyPr/>
        <a:lstStyle/>
        <a:p>
          <a:endParaRPr lang="es-EC"/>
        </a:p>
      </dgm:t>
    </dgm:pt>
    <dgm:pt modelId="{13B9B6E0-22C8-4107-9C43-C50797187C61}" type="pres">
      <dgm:prSet presAssocID="{AB3FA543-B8E7-4802-BF4F-98010127FD77}" presName="connTx" presStyleLbl="parChTrans1D2" presStyleIdx="0" presStyleCnt="5"/>
      <dgm:spPr/>
      <dgm:t>
        <a:bodyPr/>
        <a:lstStyle/>
        <a:p>
          <a:endParaRPr lang="es-EC"/>
        </a:p>
      </dgm:t>
    </dgm:pt>
    <dgm:pt modelId="{0F9CB7FA-ED42-470F-9BB4-8109F9ED72DA}" type="pres">
      <dgm:prSet presAssocID="{2F213A9A-2C9E-442D-8D5D-E3E0B934A2C0}" presName="root2" presStyleCnt="0"/>
      <dgm:spPr/>
    </dgm:pt>
    <dgm:pt modelId="{BA1161B6-3E04-42E6-ABE2-7FEC3AF0DD4A}" type="pres">
      <dgm:prSet presAssocID="{2F213A9A-2C9E-442D-8D5D-E3E0B934A2C0}" presName="LevelTwoTextNode" presStyleLbl="node2" presStyleIdx="0" presStyleCnt="5" custScaleX="332057" custScaleY="126726">
        <dgm:presLayoutVars>
          <dgm:chPref val="3"/>
        </dgm:presLayoutVars>
      </dgm:prSet>
      <dgm:spPr/>
      <dgm:t>
        <a:bodyPr/>
        <a:lstStyle/>
        <a:p>
          <a:endParaRPr lang="es-EC"/>
        </a:p>
      </dgm:t>
    </dgm:pt>
    <dgm:pt modelId="{E3CA3461-1FBE-4BC0-9116-12FF53EDCEA4}" type="pres">
      <dgm:prSet presAssocID="{2F213A9A-2C9E-442D-8D5D-E3E0B934A2C0}" presName="level3hierChild" presStyleCnt="0"/>
      <dgm:spPr/>
    </dgm:pt>
    <dgm:pt modelId="{DCE3685E-37DE-4885-A8DA-B7EF1782B6DE}" type="pres">
      <dgm:prSet presAssocID="{04BF581D-FE57-4C86-98AA-9C2131B5D89F}" presName="conn2-1" presStyleLbl="parChTrans1D2" presStyleIdx="1" presStyleCnt="5"/>
      <dgm:spPr/>
      <dgm:t>
        <a:bodyPr/>
        <a:lstStyle/>
        <a:p>
          <a:endParaRPr lang="es-EC"/>
        </a:p>
      </dgm:t>
    </dgm:pt>
    <dgm:pt modelId="{D92D3AA3-6FC6-4F4C-B3FD-4AA14B1967A4}" type="pres">
      <dgm:prSet presAssocID="{04BF581D-FE57-4C86-98AA-9C2131B5D89F}" presName="connTx" presStyleLbl="parChTrans1D2" presStyleIdx="1" presStyleCnt="5"/>
      <dgm:spPr/>
      <dgm:t>
        <a:bodyPr/>
        <a:lstStyle/>
        <a:p>
          <a:endParaRPr lang="es-EC"/>
        </a:p>
      </dgm:t>
    </dgm:pt>
    <dgm:pt modelId="{37A594A9-9222-4A57-8C67-CF802A26001B}" type="pres">
      <dgm:prSet presAssocID="{68A6B855-5C53-47FD-9DA6-F9A6680AC7B6}" presName="root2" presStyleCnt="0"/>
      <dgm:spPr/>
    </dgm:pt>
    <dgm:pt modelId="{5BF9A7C8-4304-4C75-B963-7309E2E4D721}" type="pres">
      <dgm:prSet presAssocID="{68A6B855-5C53-47FD-9DA6-F9A6680AC7B6}" presName="LevelTwoTextNode" presStyleLbl="node2" presStyleIdx="1" presStyleCnt="5" custScaleX="331823" custScaleY="132539">
        <dgm:presLayoutVars>
          <dgm:chPref val="3"/>
        </dgm:presLayoutVars>
      </dgm:prSet>
      <dgm:spPr/>
      <dgm:t>
        <a:bodyPr/>
        <a:lstStyle/>
        <a:p>
          <a:endParaRPr lang="es-EC"/>
        </a:p>
      </dgm:t>
    </dgm:pt>
    <dgm:pt modelId="{A61BDAD7-1015-4777-841B-A3D11E0D6B23}" type="pres">
      <dgm:prSet presAssocID="{68A6B855-5C53-47FD-9DA6-F9A6680AC7B6}" presName="level3hierChild" presStyleCnt="0"/>
      <dgm:spPr/>
    </dgm:pt>
    <dgm:pt modelId="{6EFF8666-163A-4514-9A90-663359BD544F}" type="pres">
      <dgm:prSet presAssocID="{6195F25A-DDD1-4E6E-BDDE-530970D7924C}" presName="conn2-1" presStyleLbl="parChTrans1D2" presStyleIdx="2" presStyleCnt="5"/>
      <dgm:spPr/>
      <dgm:t>
        <a:bodyPr/>
        <a:lstStyle/>
        <a:p>
          <a:endParaRPr lang="es-EC"/>
        </a:p>
      </dgm:t>
    </dgm:pt>
    <dgm:pt modelId="{67BAC181-8841-4DC6-869A-9C1326B0A753}" type="pres">
      <dgm:prSet presAssocID="{6195F25A-DDD1-4E6E-BDDE-530970D7924C}" presName="connTx" presStyleLbl="parChTrans1D2" presStyleIdx="2" presStyleCnt="5"/>
      <dgm:spPr/>
      <dgm:t>
        <a:bodyPr/>
        <a:lstStyle/>
        <a:p>
          <a:endParaRPr lang="es-EC"/>
        </a:p>
      </dgm:t>
    </dgm:pt>
    <dgm:pt modelId="{DEDA7E3D-A347-482E-89E2-406C33A69E7E}" type="pres">
      <dgm:prSet presAssocID="{6D9FD8E5-D673-45DF-8104-8A7BE10BFBC3}" presName="root2" presStyleCnt="0"/>
      <dgm:spPr/>
    </dgm:pt>
    <dgm:pt modelId="{0EDB803E-B65D-42E5-927C-3BCED5D457A8}" type="pres">
      <dgm:prSet presAssocID="{6D9FD8E5-D673-45DF-8104-8A7BE10BFBC3}" presName="LevelTwoTextNode" presStyleLbl="node2" presStyleIdx="2" presStyleCnt="5" custScaleX="330528" custScaleY="128229">
        <dgm:presLayoutVars>
          <dgm:chPref val="3"/>
        </dgm:presLayoutVars>
      </dgm:prSet>
      <dgm:spPr/>
      <dgm:t>
        <a:bodyPr/>
        <a:lstStyle/>
        <a:p>
          <a:endParaRPr lang="es-EC"/>
        </a:p>
      </dgm:t>
    </dgm:pt>
    <dgm:pt modelId="{84F03351-1C38-4A04-9AC0-BEC35706AA22}" type="pres">
      <dgm:prSet presAssocID="{6D9FD8E5-D673-45DF-8104-8A7BE10BFBC3}" presName="level3hierChild" presStyleCnt="0"/>
      <dgm:spPr/>
    </dgm:pt>
    <dgm:pt modelId="{BA1003F0-F99B-403F-98CE-8063FF2B332D}" type="pres">
      <dgm:prSet presAssocID="{2C065845-E033-4D5E-BF00-D7BC8AA76731}" presName="conn2-1" presStyleLbl="parChTrans1D2" presStyleIdx="3" presStyleCnt="5"/>
      <dgm:spPr/>
      <dgm:t>
        <a:bodyPr/>
        <a:lstStyle/>
        <a:p>
          <a:endParaRPr lang="es-EC"/>
        </a:p>
      </dgm:t>
    </dgm:pt>
    <dgm:pt modelId="{24F071E3-9D44-4871-9CC7-FA1065920741}" type="pres">
      <dgm:prSet presAssocID="{2C065845-E033-4D5E-BF00-D7BC8AA76731}" presName="connTx" presStyleLbl="parChTrans1D2" presStyleIdx="3" presStyleCnt="5"/>
      <dgm:spPr/>
      <dgm:t>
        <a:bodyPr/>
        <a:lstStyle/>
        <a:p>
          <a:endParaRPr lang="es-EC"/>
        </a:p>
      </dgm:t>
    </dgm:pt>
    <dgm:pt modelId="{A45CD3AB-FC1B-4AE3-AF34-D9E024BAA415}" type="pres">
      <dgm:prSet presAssocID="{E113CE6D-C5D2-4AB8-80A9-DF5223BDCE65}" presName="root2" presStyleCnt="0"/>
      <dgm:spPr/>
    </dgm:pt>
    <dgm:pt modelId="{11FFB19F-1FEF-445F-B39C-1405EEA27850}" type="pres">
      <dgm:prSet presAssocID="{E113CE6D-C5D2-4AB8-80A9-DF5223BDCE65}" presName="LevelTwoTextNode" presStyleLbl="node2" presStyleIdx="3" presStyleCnt="5" custScaleX="330075" custScaleY="135545">
        <dgm:presLayoutVars>
          <dgm:chPref val="3"/>
        </dgm:presLayoutVars>
      </dgm:prSet>
      <dgm:spPr/>
      <dgm:t>
        <a:bodyPr/>
        <a:lstStyle/>
        <a:p>
          <a:endParaRPr lang="es-EC"/>
        </a:p>
      </dgm:t>
    </dgm:pt>
    <dgm:pt modelId="{251EF818-A029-40B5-9E81-F967683C2354}" type="pres">
      <dgm:prSet presAssocID="{E113CE6D-C5D2-4AB8-80A9-DF5223BDCE65}" presName="level3hierChild" presStyleCnt="0"/>
      <dgm:spPr/>
    </dgm:pt>
    <dgm:pt modelId="{DFE0CAF4-58C7-43EC-8378-A4F3ADA6BFA1}" type="pres">
      <dgm:prSet presAssocID="{DB9286F3-69FE-4463-A2B7-7125267A8506}" presName="conn2-1" presStyleLbl="parChTrans1D2" presStyleIdx="4" presStyleCnt="5"/>
      <dgm:spPr/>
      <dgm:t>
        <a:bodyPr/>
        <a:lstStyle/>
        <a:p>
          <a:endParaRPr lang="es-EC"/>
        </a:p>
      </dgm:t>
    </dgm:pt>
    <dgm:pt modelId="{A1799B9A-270A-41C9-9A07-20344F4B46B6}" type="pres">
      <dgm:prSet presAssocID="{DB9286F3-69FE-4463-A2B7-7125267A8506}" presName="connTx" presStyleLbl="parChTrans1D2" presStyleIdx="4" presStyleCnt="5"/>
      <dgm:spPr/>
      <dgm:t>
        <a:bodyPr/>
        <a:lstStyle/>
        <a:p>
          <a:endParaRPr lang="es-EC"/>
        </a:p>
      </dgm:t>
    </dgm:pt>
    <dgm:pt modelId="{C47AB430-F285-4F26-B0F5-2412406739C1}" type="pres">
      <dgm:prSet presAssocID="{BB3452E7-93ED-4519-9FE5-4CA7B579BFE8}" presName="root2" presStyleCnt="0"/>
      <dgm:spPr/>
    </dgm:pt>
    <dgm:pt modelId="{DADADDD1-9078-4400-AB88-24D518A6B4CC}" type="pres">
      <dgm:prSet presAssocID="{BB3452E7-93ED-4519-9FE5-4CA7B579BFE8}" presName="LevelTwoTextNode" presStyleLbl="node2" presStyleIdx="4" presStyleCnt="5" custScaleX="331136" custScaleY="122289">
        <dgm:presLayoutVars>
          <dgm:chPref val="3"/>
        </dgm:presLayoutVars>
      </dgm:prSet>
      <dgm:spPr/>
      <dgm:t>
        <a:bodyPr/>
        <a:lstStyle/>
        <a:p>
          <a:endParaRPr lang="es-EC"/>
        </a:p>
      </dgm:t>
    </dgm:pt>
    <dgm:pt modelId="{4707A78C-29EC-4640-A0E0-3178E1394D37}" type="pres">
      <dgm:prSet presAssocID="{BB3452E7-93ED-4519-9FE5-4CA7B579BFE8}" presName="level3hierChild" presStyleCnt="0"/>
      <dgm:spPr/>
    </dgm:pt>
  </dgm:ptLst>
  <dgm:cxnLst>
    <dgm:cxn modelId="{A465FB89-A03F-4801-9E37-DA0FFB657261}" type="presOf" srcId="{DB9286F3-69FE-4463-A2B7-7125267A8506}" destId="{DFE0CAF4-58C7-43EC-8378-A4F3ADA6BFA1}" srcOrd="0" destOrd="0" presId="urn:microsoft.com/office/officeart/2008/layout/HorizontalMultiLevelHierarchy"/>
    <dgm:cxn modelId="{B86D5C71-F9BB-4395-8733-554623192CAE}" type="presOf" srcId="{BB3452E7-93ED-4519-9FE5-4CA7B579BFE8}" destId="{DADADDD1-9078-4400-AB88-24D518A6B4CC}" srcOrd="0" destOrd="0" presId="urn:microsoft.com/office/officeart/2008/layout/HorizontalMultiLevelHierarchy"/>
    <dgm:cxn modelId="{D87B65AB-4595-4F05-8938-6F01BAEC29C2}" type="presOf" srcId="{AB3FA543-B8E7-4802-BF4F-98010127FD77}" destId="{13B9B6E0-22C8-4107-9C43-C50797187C61}" srcOrd="1" destOrd="0" presId="urn:microsoft.com/office/officeart/2008/layout/HorizontalMultiLevelHierarchy"/>
    <dgm:cxn modelId="{694EBB88-9BC5-43CB-8507-FDF1531AF638}" type="presOf" srcId="{6195F25A-DDD1-4E6E-BDDE-530970D7924C}" destId="{6EFF8666-163A-4514-9A90-663359BD544F}" srcOrd="0" destOrd="0" presId="urn:microsoft.com/office/officeart/2008/layout/HorizontalMultiLevelHierarchy"/>
    <dgm:cxn modelId="{CC93F5D8-175B-42A7-8F0D-3F8CDF301D68}" type="presOf" srcId="{6D9FD8E5-D673-45DF-8104-8A7BE10BFBC3}" destId="{0EDB803E-B65D-42E5-927C-3BCED5D457A8}" srcOrd="0" destOrd="0" presId="urn:microsoft.com/office/officeart/2008/layout/HorizontalMultiLevelHierarchy"/>
    <dgm:cxn modelId="{AAA7DF19-7F0A-4B52-957A-16F34B2047EE}" type="presOf" srcId="{04BF581D-FE57-4C86-98AA-9C2131B5D89F}" destId="{DCE3685E-37DE-4885-A8DA-B7EF1782B6DE}" srcOrd="0" destOrd="0" presId="urn:microsoft.com/office/officeart/2008/layout/HorizontalMultiLevelHierarchy"/>
    <dgm:cxn modelId="{24A40DDE-8ED4-41C2-AC00-AE29B84376BD}" srcId="{4A77D10E-2556-40DF-B5A5-C6D5065355E8}" destId="{6D9FD8E5-D673-45DF-8104-8A7BE10BFBC3}" srcOrd="2" destOrd="0" parTransId="{6195F25A-DDD1-4E6E-BDDE-530970D7924C}" sibTransId="{FA3E3A1C-0B27-4D83-817B-E3DAF2F0D391}"/>
    <dgm:cxn modelId="{2A7A6AC1-A1A4-41B1-A06B-7DD823F9E97B}" type="presOf" srcId="{2F213A9A-2C9E-442D-8D5D-E3E0B934A2C0}" destId="{BA1161B6-3E04-42E6-ABE2-7FEC3AF0DD4A}" srcOrd="0" destOrd="0" presId="urn:microsoft.com/office/officeart/2008/layout/HorizontalMultiLevelHierarchy"/>
    <dgm:cxn modelId="{69C35350-AC56-408D-84C9-34DE0C65B881}" type="presOf" srcId="{68A6B855-5C53-47FD-9DA6-F9A6680AC7B6}" destId="{5BF9A7C8-4304-4C75-B963-7309E2E4D721}" srcOrd="0" destOrd="0" presId="urn:microsoft.com/office/officeart/2008/layout/HorizontalMultiLevelHierarchy"/>
    <dgm:cxn modelId="{6317566A-72C0-43BC-9A12-91B5FD4A2B2B}" srcId="{4A77D10E-2556-40DF-B5A5-C6D5065355E8}" destId="{2F213A9A-2C9E-442D-8D5D-E3E0B934A2C0}" srcOrd="0" destOrd="0" parTransId="{AB3FA543-B8E7-4802-BF4F-98010127FD77}" sibTransId="{DF94FD0A-DA57-40CD-9DFF-166EA008F7F0}"/>
    <dgm:cxn modelId="{3DDE6CC7-7D74-4DFB-A9EE-F6704D994E92}" srcId="{4A77D10E-2556-40DF-B5A5-C6D5065355E8}" destId="{BB3452E7-93ED-4519-9FE5-4CA7B579BFE8}" srcOrd="4" destOrd="0" parTransId="{DB9286F3-69FE-4463-A2B7-7125267A8506}" sibTransId="{2A1D10DC-A886-4F11-A8B4-A28C2B36130D}"/>
    <dgm:cxn modelId="{E7735872-4B50-4270-B087-1CC9B59235ED}" type="presOf" srcId="{E113CE6D-C5D2-4AB8-80A9-DF5223BDCE65}" destId="{11FFB19F-1FEF-445F-B39C-1405EEA27850}" srcOrd="0" destOrd="0" presId="urn:microsoft.com/office/officeart/2008/layout/HorizontalMultiLevelHierarchy"/>
    <dgm:cxn modelId="{480978BC-2764-4A25-A8A2-A107F1AAB712}" type="presOf" srcId="{4A77D10E-2556-40DF-B5A5-C6D5065355E8}" destId="{D58EB800-82E0-456B-9C87-2E436B153B07}" srcOrd="0" destOrd="0" presId="urn:microsoft.com/office/officeart/2008/layout/HorizontalMultiLevelHierarchy"/>
    <dgm:cxn modelId="{534880E1-8B4C-46E8-8BB1-5EF0189F6452}" type="presOf" srcId="{04BF581D-FE57-4C86-98AA-9C2131B5D89F}" destId="{D92D3AA3-6FC6-4F4C-B3FD-4AA14B1967A4}" srcOrd="1" destOrd="0" presId="urn:microsoft.com/office/officeart/2008/layout/HorizontalMultiLevelHierarchy"/>
    <dgm:cxn modelId="{7C67EF0A-7545-432A-9B8A-816EB17060EB}" type="presOf" srcId="{DB9286F3-69FE-4463-A2B7-7125267A8506}" destId="{A1799B9A-270A-41C9-9A07-20344F4B46B6}" srcOrd="1" destOrd="0" presId="urn:microsoft.com/office/officeart/2008/layout/HorizontalMultiLevelHierarchy"/>
    <dgm:cxn modelId="{782618B0-E2AF-4F28-B75E-DDD4D8D8C6A2}" srcId="{4A77D10E-2556-40DF-B5A5-C6D5065355E8}" destId="{E113CE6D-C5D2-4AB8-80A9-DF5223BDCE65}" srcOrd="3" destOrd="0" parTransId="{2C065845-E033-4D5E-BF00-D7BC8AA76731}" sibTransId="{C4BC7D4B-243D-4ED9-AFBA-D6E8FC206126}"/>
    <dgm:cxn modelId="{544A70DF-041E-431F-9DC0-8F1CE918F8F1}" type="presOf" srcId="{2C065845-E033-4D5E-BF00-D7BC8AA76731}" destId="{24F071E3-9D44-4871-9CC7-FA1065920741}" srcOrd="1" destOrd="0" presId="urn:microsoft.com/office/officeart/2008/layout/HorizontalMultiLevelHierarchy"/>
    <dgm:cxn modelId="{16D276F5-B736-4B66-90DD-D0B25CF19D17}" srcId="{A068C434-E53F-49A2-A6E3-57A30FEA1A48}" destId="{4A77D10E-2556-40DF-B5A5-C6D5065355E8}" srcOrd="0" destOrd="0" parTransId="{84EB5973-5439-49A6-BDBB-38B0CC425F5E}" sibTransId="{23D539C6-C745-4CC5-B1AC-6FE4DA76E263}"/>
    <dgm:cxn modelId="{96272F0E-5CEA-4BC0-9BD2-5F97141432D3}" type="presOf" srcId="{A068C434-E53F-49A2-A6E3-57A30FEA1A48}" destId="{90C3D887-99B2-4B13-AFD6-7EAAD9AE13D3}" srcOrd="0" destOrd="0" presId="urn:microsoft.com/office/officeart/2008/layout/HorizontalMultiLevelHierarchy"/>
    <dgm:cxn modelId="{70945385-76CE-44CE-93EA-9F8D505C0D8F}" type="presOf" srcId="{AB3FA543-B8E7-4802-BF4F-98010127FD77}" destId="{7941A0D8-5F07-4899-85DB-DC148E713DD0}" srcOrd="0" destOrd="0" presId="urn:microsoft.com/office/officeart/2008/layout/HorizontalMultiLevelHierarchy"/>
    <dgm:cxn modelId="{AA759583-3DB7-431E-A56A-7B404A17A16A}" srcId="{4A77D10E-2556-40DF-B5A5-C6D5065355E8}" destId="{68A6B855-5C53-47FD-9DA6-F9A6680AC7B6}" srcOrd="1" destOrd="0" parTransId="{04BF581D-FE57-4C86-98AA-9C2131B5D89F}" sibTransId="{D04753C9-0F26-4760-BF86-893E08C4433A}"/>
    <dgm:cxn modelId="{E6BB2D89-D2E1-4238-9BCF-05C3896FA49E}" type="presOf" srcId="{2C065845-E033-4D5E-BF00-D7BC8AA76731}" destId="{BA1003F0-F99B-403F-98CE-8063FF2B332D}" srcOrd="0" destOrd="0" presId="urn:microsoft.com/office/officeart/2008/layout/HorizontalMultiLevelHierarchy"/>
    <dgm:cxn modelId="{E683F200-99FF-41C8-8616-0F23E6FF2CE3}" type="presOf" srcId="{6195F25A-DDD1-4E6E-BDDE-530970D7924C}" destId="{67BAC181-8841-4DC6-869A-9C1326B0A753}" srcOrd="1" destOrd="0" presId="urn:microsoft.com/office/officeart/2008/layout/HorizontalMultiLevelHierarchy"/>
    <dgm:cxn modelId="{8B6110A6-872C-44C4-A5BB-866D3B5B6148}" type="presParOf" srcId="{90C3D887-99B2-4B13-AFD6-7EAAD9AE13D3}" destId="{B2302BE1-2330-41BC-8927-DD0310EA45FD}" srcOrd="0" destOrd="0" presId="urn:microsoft.com/office/officeart/2008/layout/HorizontalMultiLevelHierarchy"/>
    <dgm:cxn modelId="{462DBBE4-EBCC-4ABE-B4F9-A1480879789B}" type="presParOf" srcId="{B2302BE1-2330-41BC-8927-DD0310EA45FD}" destId="{D58EB800-82E0-456B-9C87-2E436B153B07}" srcOrd="0" destOrd="0" presId="urn:microsoft.com/office/officeart/2008/layout/HorizontalMultiLevelHierarchy"/>
    <dgm:cxn modelId="{7DA66383-E16D-46CC-9B5A-CE39DBADB51E}" type="presParOf" srcId="{B2302BE1-2330-41BC-8927-DD0310EA45FD}" destId="{59EE368F-1811-445B-AD7B-B45CFCAC48D6}" srcOrd="1" destOrd="0" presId="urn:microsoft.com/office/officeart/2008/layout/HorizontalMultiLevelHierarchy"/>
    <dgm:cxn modelId="{96B0CD4C-5401-495D-BF11-5205D4D54A8D}" type="presParOf" srcId="{59EE368F-1811-445B-AD7B-B45CFCAC48D6}" destId="{7941A0D8-5F07-4899-85DB-DC148E713DD0}" srcOrd="0" destOrd="0" presId="urn:microsoft.com/office/officeart/2008/layout/HorizontalMultiLevelHierarchy"/>
    <dgm:cxn modelId="{32959911-FAD0-4EEB-9381-CDC28621CC1E}" type="presParOf" srcId="{7941A0D8-5F07-4899-85DB-DC148E713DD0}" destId="{13B9B6E0-22C8-4107-9C43-C50797187C61}" srcOrd="0" destOrd="0" presId="urn:microsoft.com/office/officeart/2008/layout/HorizontalMultiLevelHierarchy"/>
    <dgm:cxn modelId="{88704BDA-6671-45CB-AB1D-82D459AF3532}" type="presParOf" srcId="{59EE368F-1811-445B-AD7B-B45CFCAC48D6}" destId="{0F9CB7FA-ED42-470F-9BB4-8109F9ED72DA}" srcOrd="1" destOrd="0" presId="urn:microsoft.com/office/officeart/2008/layout/HorizontalMultiLevelHierarchy"/>
    <dgm:cxn modelId="{41B275BA-A6F8-4F15-96D5-62243B4B4752}" type="presParOf" srcId="{0F9CB7FA-ED42-470F-9BB4-8109F9ED72DA}" destId="{BA1161B6-3E04-42E6-ABE2-7FEC3AF0DD4A}" srcOrd="0" destOrd="0" presId="urn:microsoft.com/office/officeart/2008/layout/HorizontalMultiLevelHierarchy"/>
    <dgm:cxn modelId="{1F4BA4B2-9B7A-4285-A7E3-B75D84CC90AE}" type="presParOf" srcId="{0F9CB7FA-ED42-470F-9BB4-8109F9ED72DA}" destId="{E3CA3461-1FBE-4BC0-9116-12FF53EDCEA4}" srcOrd="1" destOrd="0" presId="urn:microsoft.com/office/officeart/2008/layout/HorizontalMultiLevelHierarchy"/>
    <dgm:cxn modelId="{18826CB6-2E1C-40E5-BA3A-DC10BAEA4939}" type="presParOf" srcId="{59EE368F-1811-445B-AD7B-B45CFCAC48D6}" destId="{DCE3685E-37DE-4885-A8DA-B7EF1782B6DE}" srcOrd="2" destOrd="0" presId="urn:microsoft.com/office/officeart/2008/layout/HorizontalMultiLevelHierarchy"/>
    <dgm:cxn modelId="{4D66674D-F6BE-4A1F-ADA7-8E8EAE11CFA4}" type="presParOf" srcId="{DCE3685E-37DE-4885-A8DA-B7EF1782B6DE}" destId="{D92D3AA3-6FC6-4F4C-B3FD-4AA14B1967A4}" srcOrd="0" destOrd="0" presId="urn:microsoft.com/office/officeart/2008/layout/HorizontalMultiLevelHierarchy"/>
    <dgm:cxn modelId="{F4DC57BA-418E-4A86-873A-8A92F1124E7F}" type="presParOf" srcId="{59EE368F-1811-445B-AD7B-B45CFCAC48D6}" destId="{37A594A9-9222-4A57-8C67-CF802A26001B}" srcOrd="3" destOrd="0" presId="urn:microsoft.com/office/officeart/2008/layout/HorizontalMultiLevelHierarchy"/>
    <dgm:cxn modelId="{13C3964F-553C-45BE-8B73-9A388081EE65}" type="presParOf" srcId="{37A594A9-9222-4A57-8C67-CF802A26001B}" destId="{5BF9A7C8-4304-4C75-B963-7309E2E4D721}" srcOrd="0" destOrd="0" presId="urn:microsoft.com/office/officeart/2008/layout/HorizontalMultiLevelHierarchy"/>
    <dgm:cxn modelId="{995D708C-9CC4-42A0-A908-2B487243B386}" type="presParOf" srcId="{37A594A9-9222-4A57-8C67-CF802A26001B}" destId="{A61BDAD7-1015-4777-841B-A3D11E0D6B23}" srcOrd="1" destOrd="0" presId="urn:microsoft.com/office/officeart/2008/layout/HorizontalMultiLevelHierarchy"/>
    <dgm:cxn modelId="{45244DAA-D4D3-4700-AF5B-F7BFB2414B82}" type="presParOf" srcId="{59EE368F-1811-445B-AD7B-B45CFCAC48D6}" destId="{6EFF8666-163A-4514-9A90-663359BD544F}" srcOrd="4" destOrd="0" presId="urn:microsoft.com/office/officeart/2008/layout/HorizontalMultiLevelHierarchy"/>
    <dgm:cxn modelId="{F3E68C0C-8179-44A9-AA67-BC48FEF12BBE}" type="presParOf" srcId="{6EFF8666-163A-4514-9A90-663359BD544F}" destId="{67BAC181-8841-4DC6-869A-9C1326B0A753}" srcOrd="0" destOrd="0" presId="urn:microsoft.com/office/officeart/2008/layout/HorizontalMultiLevelHierarchy"/>
    <dgm:cxn modelId="{24BD9DA3-1685-410C-8973-8AC7527730BE}" type="presParOf" srcId="{59EE368F-1811-445B-AD7B-B45CFCAC48D6}" destId="{DEDA7E3D-A347-482E-89E2-406C33A69E7E}" srcOrd="5" destOrd="0" presId="urn:microsoft.com/office/officeart/2008/layout/HorizontalMultiLevelHierarchy"/>
    <dgm:cxn modelId="{7C26B7CC-0B2B-4AE0-B4B3-D89E89D39C64}" type="presParOf" srcId="{DEDA7E3D-A347-482E-89E2-406C33A69E7E}" destId="{0EDB803E-B65D-42E5-927C-3BCED5D457A8}" srcOrd="0" destOrd="0" presId="urn:microsoft.com/office/officeart/2008/layout/HorizontalMultiLevelHierarchy"/>
    <dgm:cxn modelId="{06195DA0-FB99-44E1-AB95-478C9C6F57D5}" type="presParOf" srcId="{DEDA7E3D-A347-482E-89E2-406C33A69E7E}" destId="{84F03351-1C38-4A04-9AC0-BEC35706AA22}" srcOrd="1" destOrd="0" presId="urn:microsoft.com/office/officeart/2008/layout/HorizontalMultiLevelHierarchy"/>
    <dgm:cxn modelId="{796AAB3E-7E08-4EB9-BB56-CCD5D48286B0}" type="presParOf" srcId="{59EE368F-1811-445B-AD7B-B45CFCAC48D6}" destId="{BA1003F0-F99B-403F-98CE-8063FF2B332D}" srcOrd="6" destOrd="0" presId="urn:microsoft.com/office/officeart/2008/layout/HorizontalMultiLevelHierarchy"/>
    <dgm:cxn modelId="{E7B7C210-78AF-4FD5-8659-3E9A10530718}" type="presParOf" srcId="{BA1003F0-F99B-403F-98CE-8063FF2B332D}" destId="{24F071E3-9D44-4871-9CC7-FA1065920741}" srcOrd="0" destOrd="0" presId="urn:microsoft.com/office/officeart/2008/layout/HorizontalMultiLevelHierarchy"/>
    <dgm:cxn modelId="{B562763B-4955-4F0D-9185-C9256AC9022F}" type="presParOf" srcId="{59EE368F-1811-445B-AD7B-B45CFCAC48D6}" destId="{A45CD3AB-FC1B-4AE3-AF34-D9E024BAA415}" srcOrd="7" destOrd="0" presId="urn:microsoft.com/office/officeart/2008/layout/HorizontalMultiLevelHierarchy"/>
    <dgm:cxn modelId="{8597E95D-EF4A-4838-AEEF-232E5AF34D08}" type="presParOf" srcId="{A45CD3AB-FC1B-4AE3-AF34-D9E024BAA415}" destId="{11FFB19F-1FEF-445F-B39C-1405EEA27850}" srcOrd="0" destOrd="0" presId="urn:microsoft.com/office/officeart/2008/layout/HorizontalMultiLevelHierarchy"/>
    <dgm:cxn modelId="{8455C928-86FF-43E9-A382-5F0C13D77F61}" type="presParOf" srcId="{A45CD3AB-FC1B-4AE3-AF34-D9E024BAA415}" destId="{251EF818-A029-40B5-9E81-F967683C2354}" srcOrd="1" destOrd="0" presId="urn:microsoft.com/office/officeart/2008/layout/HorizontalMultiLevelHierarchy"/>
    <dgm:cxn modelId="{7399CBA6-AD82-44F2-93FA-49DB9A3FCD20}" type="presParOf" srcId="{59EE368F-1811-445B-AD7B-B45CFCAC48D6}" destId="{DFE0CAF4-58C7-43EC-8378-A4F3ADA6BFA1}" srcOrd="8" destOrd="0" presId="urn:microsoft.com/office/officeart/2008/layout/HorizontalMultiLevelHierarchy"/>
    <dgm:cxn modelId="{FE9DF9C5-17ED-42BA-89EE-10ED248F720E}" type="presParOf" srcId="{DFE0CAF4-58C7-43EC-8378-A4F3ADA6BFA1}" destId="{A1799B9A-270A-41C9-9A07-20344F4B46B6}" srcOrd="0" destOrd="0" presId="urn:microsoft.com/office/officeart/2008/layout/HorizontalMultiLevelHierarchy"/>
    <dgm:cxn modelId="{93AB9A76-7F1E-4EA1-945B-8E21D000CDCD}" type="presParOf" srcId="{59EE368F-1811-445B-AD7B-B45CFCAC48D6}" destId="{C47AB430-F285-4F26-B0F5-2412406739C1}" srcOrd="9" destOrd="0" presId="urn:microsoft.com/office/officeart/2008/layout/HorizontalMultiLevelHierarchy"/>
    <dgm:cxn modelId="{4334E9B0-BC38-4ECA-A746-6745737A0B99}" type="presParOf" srcId="{C47AB430-F285-4F26-B0F5-2412406739C1}" destId="{DADADDD1-9078-4400-AB88-24D518A6B4CC}" srcOrd="0" destOrd="0" presId="urn:microsoft.com/office/officeart/2008/layout/HorizontalMultiLevelHierarchy"/>
    <dgm:cxn modelId="{38BC7088-3624-4A26-A796-9F4E395C8144}" type="presParOf" srcId="{C47AB430-F285-4F26-B0F5-2412406739C1}" destId="{4707A78C-29EC-4640-A0E0-3178E1394D37}"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0DE1C2-43F7-4D65-AC9A-E89C4925A599}">
      <dsp:nvSpPr>
        <dsp:cNvPr id="0" name=""/>
        <dsp:cNvSpPr/>
      </dsp:nvSpPr>
      <dsp:spPr>
        <a:xfrm>
          <a:off x="2877275" y="268245"/>
          <a:ext cx="1477242" cy="1477242"/>
        </a:xfrm>
        <a:prstGeom prst="ellips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b="1" kern="1200" dirty="0" smtClean="0"/>
            <a:t>2.</a:t>
          </a:r>
          <a:r>
            <a:rPr lang="es-EC" sz="1800" kern="1200" dirty="0" smtClean="0"/>
            <a:t> Sistema de freno</a:t>
          </a:r>
          <a:endParaRPr lang="es-EC" sz="1800" kern="1200" dirty="0"/>
        </a:p>
      </dsp:txBody>
      <dsp:txXfrm>
        <a:off x="3093612" y="484582"/>
        <a:ext cx="1044568" cy="1044568"/>
      </dsp:txXfrm>
    </dsp:sp>
    <dsp:sp modelId="{3A1580BF-7EE2-4272-AC63-B3EBD76D5DB8}">
      <dsp:nvSpPr>
        <dsp:cNvPr id="0" name=""/>
        <dsp:cNvSpPr/>
      </dsp:nvSpPr>
      <dsp:spPr>
        <a:xfrm rot="1979093">
          <a:off x="4296180" y="1272740"/>
          <a:ext cx="226899" cy="498569"/>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C" sz="1200" kern="1200"/>
        </a:p>
      </dsp:txBody>
      <dsp:txXfrm>
        <a:off x="4301666" y="1353925"/>
        <a:ext cx="158829" cy="299141"/>
      </dsp:txXfrm>
    </dsp:sp>
    <dsp:sp modelId="{0A0BE5B9-7F3A-4868-A1B7-B840D56CC879}">
      <dsp:nvSpPr>
        <dsp:cNvPr id="0" name=""/>
        <dsp:cNvSpPr/>
      </dsp:nvSpPr>
      <dsp:spPr>
        <a:xfrm>
          <a:off x="4475514" y="1305554"/>
          <a:ext cx="1477242" cy="1477242"/>
        </a:xfrm>
        <a:prstGeom prst="ellipse">
          <a:avLst/>
        </a:prstGeom>
        <a:gradFill rotWithShape="0">
          <a:gsLst>
            <a:gs pos="0">
              <a:schemeClr val="accent4">
                <a:hueOff val="2598923"/>
                <a:satOff val="-11992"/>
                <a:lumOff val="441"/>
                <a:alphaOff val="0"/>
                <a:lumMod val="110000"/>
                <a:satMod val="105000"/>
                <a:tint val="67000"/>
              </a:schemeClr>
            </a:gs>
            <a:gs pos="50000">
              <a:schemeClr val="accent4">
                <a:hueOff val="2598923"/>
                <a:satOff val="-11992"/>
                <a:lumOff val="441"/>
                <a:alphaOff val="0"/>
                <a:lumMod val="105000"/>
                <a:satMod val="103000"/>
                <a:tint val="73000"/>
              </a:schemeClr>
            </a:gs>
            <a:gs pos="100000">
              <a:schemeClr val="accent4">
                <a:hueOff val="2598923"/>
                <a:satOff val="-11992"/>
                <a:lumOff val="44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b="1" kern="1200" dirty="0" smtClean="0"/>
            <a:t>3.</a:t>
          </a:r>
          <a:r>
            <a:rPr lang="es-EC" sz="1400" kern="1200" dirty="0" smtClean="0"/>
            <a:t> Sistema de suministro de combustible</a:t>
          </a:r>
          <a:endParaRPr lang="es-EC" sz="1400" kern="1200" dirty="0"/>
        </a:p>
      </dsp:txBody>
      <dsp:txXfrm>
        <a:off x="4691851" y="1521891"/>
        <a:ext cx="1044568" cy="1044568"/>
      </dsp:txXfrm>
    </dsp:sp>
    <dsp:sp modelId="{3E9C5E24-81EE-4C50-84D5-9944F3251464}">
      <dsp:nvSpPr>
        <dsp:cNvPr id="0" name=""/>
        <dsp:cNvSpPr/>
      </dsp:nvSpPr>
      <dsp:spPr>
        <a:xfrm rot="6457176">
          <a:off x="4792210" y="2721504"/>
          <a:ext cx="255275" cy="498569"/>
        </a:xfrm>
        <a:prstGeom prst="rightArrow">
          <a:avLst>
            <a:gd name="adj1" fmla="val 60000"/>
            <a:gd name="adj2" fmla="val 50000"/>
          </a:avLst>
        </a:prstGeom>
        <a:gradFill rotWithShape="0">
          <a:gsLst>
            <a:gs pos="0">
              <a:schemeClr val="accent4">
                <a:hueOff val="2598923"/>
                <a:satOff val="-11992"/>
                <a:lumOff val="441"/>
                <a:alphaOff val="0"/>
                <a:lumMod val="110000"/>
                <a:satMod val="105000"/>
                <a:tint val="67000"/>
              </a:schemeClr>
            </a:gs>
            <a:gs pos="50000">
              <a:schemeClr val="accent4">
                <a:hueOff val="2598923"/>
                <a:satOff val="-11992"/>
                <a:lumOff val="441"/>
                <a:alphaOff val="0"/>
                <a:lumMod val="105000"/>
                <a:satMod val="103000"/>
                <a:tint val="73000"/>
              </a:schemeClr>
            </a:gs>
            <a:gs pos="100000">
              <a:schemeClr val="accent4">
                <a:hueOff val="2598923"/>
                <a:satOff val="-11992"/>
                <a:lumOff val="441"/>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C" sz="1200" kern="1200"/>
        </a:p>
      </dsp:txBody>
      <dsp:txXfrm rot="10800000">
        <a:off x="4842092" y="2784723"/>
        <a:ext cx="178693" cy="299141"/>
      </dsp:txXfrm>
    </dsp:sp>
    <dsp:sp modelId="{EF2EAF35-A191-43D7-8516-46D61E95C1BB}">
      <dsp:nvSpPr>
        <dsp:cNvPr id="0" name=""/>
        <dsp:cNvSpPr/>
      </dsp:nvSpPr>
      <dsp:spPr>
        <a:xfrm>
          <a:off x="3882565" y="3172552"/>
          <a:ext cx="1477242" cy="1477242"/>
        </a:xfrm>
        <a:prstGeom prst="ellipse">
          <a:avLst/>
        </a:prstGeom>
        <a:gradFill rotWithShape="0">
          <a:gsLst>
            <a:gs pos="0">
              <a:schemeClr val="accent4">
                <a:hueOff val="5197846"/>
                <a:satOff val="-23984"/>
                <a:lumOff val="883"/>
                <a:alphaOff val="0"/>
                <a:lumMod val="110000"/>
                <a:satMod val="105000"/>
                <a:tint val="67000"/>
              </a:schemeClr>
            </a:gs>
            <a:gs pos="50000">
              <a:schemeClr val="accent4">
                <a:hueOff val="5197846"/>
                <a:satOff val="-23984"/>
                <a:lumOff val="883"/>
                <a:alphaOff val="0"/>
                <a:lumMod val="105000"/>
                <a:satMod val="103000"/>
                <a:tint val="73000"/>
              </a:schemeClr>
            </a:gs>
            <a:gs pos="100000">
              <a:schemeClr val="accent4">
                <a:hueOff val="5197846"/>
                <a:satOff val="-23984"/>
                <a:lumOff val="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b="1" kern="1200" dirty="0" smtClean="0"/>
            <a:t>4.</a:t>
          </a:r>
          <a:r>
            <a:rPr lang="es-EC" sz="1400" kern="1200" dirty="0" smtClean="0"/>
            <a:t> Sistema de admisión de aire</a:t>
          </a:r>
          <a:endParaRPr lang="es-EC" sz="1400" kern="1200" dirty="0"/>
        </a:p>
      </dsp:txBody>
      <dsp:txXfrm>
        <a:off x="4098902" y="3388889"/>
        <a:ext cx="1044568" cy="1044568"/>
      </dsp:txXfrm>
    </dsp:sp>
    <dsp:sp modelId="{2E990E61-81DC-4570-9A71-E5D41696B4C2}">
      <dsp:nvSpPr>
        <dsp:cNvPr id="0" name=""/>
        <dsp:cNvSpPr/>
      </dsp:nvSpPr>
      <dsp:spPr>
        <a:xfrm rot="10800000">
          <a:off x="3447669" y="3661888"/>
          <a:ext cx="307326" cy="498569"/>
        </a:xfrm>
        <a:prstGeom prst="rightArrow">
          <a:avLst>
            <a:gd name="adj1" fmla="val 60000"/>
            <a:gd name="adj2" fmla="val 50000"/>
          </a:avLst>
        </a:prstGeom>
        <a:gradFill rotWithShape="0">
          <a:gsLst>
            <a:gs pos="0">
              <a:schemeClr val="accent4">
                <a:hueOff val="5197846"/>
                <a:satOff val="-23984"/>
                <a:lumOff val="883"/>
                <a:alphaOff val="0"/>
                <a:lumMod val="110000"/>
                <a:satMod val="105000"/>
                <a:tint val="67000"/>
              </a:schemeClr>
            </a:gs>
            <a:gs pos="50000">
              <a:schemeClr val="accent4">
                <a:hueOff val="5197846"/>
                <a:satOff val="-23984"/>
                <a:lumOff val="883"/>
                <a:alphaOff val="0"/>
                <a:lumMod val="105000"/>
                <a:satMod val="103000"/>
                <a:tint val="73000"/>
              </a:schemeClr>
            </a:gs>
            <a:gs pos="100000">
              <a:schemeClr val="accent4">
                <a:hueOff val="5197846"/>
                <a:satOff val="-23984"/>
                <a:lumOff val="883"/>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C" sz="1200" kern="1200"/>
        </a:p>
      </dsp:txBody>
      <dsp:txXfrm rot="10800000">
        <a:off x="3539867" y="3761602"/>
        <a:ext cx="215128" cy="299141"/>
      </dsp:txXfrm>
    </dsp:sp>
    <dsp:sp modelId="{AA53F2F0-95B7-4497-A16F-D6E6AD116320}">
      <dsp:nvSpPr>
        <dsp:cNvPr id="0" name=""/>
        <dsp:cNvSpPr/>
      </dsp:nvSpPr>
      <dsp:spPr>
        <a:xfrm>
          <a:off x="1825461" y="3172552"/>
          <a:ext cx="1477242" cy="1477242"/>
        </a:xfrm>
        <a:prstGeom prst="ellipse">
          <a:avLst/>
        </a:prstGeom>
        <a:gradFill rotWithShape="0">
          <a:gsLst>
            <a:gs pos="0">
              <a:schemeClr val="accent4">
                <a:hueOff val="7796769"/>
                <a:satOff val="-35976"/>
                <a:lumOff val="1324"/>
                <a:alphaOff val="0"/>
                <a:lumMod val="110000"/>
                <a:satMod val="105000"/>
                <a:tint val="67000"/>
              </a:schemeClr>
            </a:gs>
            <a:gs pos="50000">
              <a:schemeClr val="accent4">
                <a:hueOff val="7796769"/>
                <a:satOff val="-35976"/>
                <a:lumOff val="1324"/>
                <a:alphaOff val="0"/>
                <a:lumMod val="105000"/>
                <a:satMod val="103000"/>
                <a:tint val="73000"/>
              </a:schemeClr>
            </a:gs>
            <a:gs pos="100000">
              <a:schemeClr val="accent4">
                <a:hueOff val="7796769"/>
                <a:satOff val="-35976"/>
                <a:lumOff val="132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kern="1200" dirty="0" smtClean="0"/>
            <a:t>5. Sistema de refrigeración </a:t>
          </a:r>
          <a:endParaRPr lang="es-EC" sz="1400" kern="1200" dirty="0"/>
        </a:p>
      </dsp:txBody>
      <dsp:txXfrm>
        <a:off x="2041798" y="3388889"/>
        <a:ext cx="1044568" cy="1044568"/>
      </dsp:txXfrm>
    </dsp:sp>
    <dsp:sp modelId="{ABB8EFE5-1BE5-4D85-81BD-E0088F030C95}">
      <dsp:nvSpPr>
        <dsp:cNvPr id="0" name=""/>
        <dsp:cNvSpPr/>
      </dsp:nvSpPr>
      <dsp:spPr>
        <a:xfrm rot="15142824">
          <a:off x="2150070" y="2744158"/>
          <a:ext cx="245090" cy="498569"/>
        </a:xfrm>
        <a:prstGeom prst="rightArrow">
          <a:avLst>
            <a:gd name="adj1" fmla="val 60000"/>
            <a:gd name="adj2" fmla="val 50000"/>
          </a:avLst>
        </a:prstGeom>
        <a:gradFill rotWithShape="0">
          <a:gsLst>
            <a:gs pos="0">
              <a:schemeClr val="accent4">
                <a:hueOff val="7796769"/>
                <a:satOff val="-35976"/>
                <a:lumOff val="1324"/>
                <a:alphaOff val="0"/>
                <a:lumMod val="110000"/>
                <a:satMod val="105000"/>
                <a:tint val="67000"/>
              </a:schemeClr>
            </a:gs>
            <a:gs pos="50000">
              <a:schemeClr val="accent4">
                <a:hueOff val="7796769"/>
                <a:satOff val="-35976"/>
                <a:lumOff val="1324"/>
                <a:alphaOff val="0"/>
                <a:lumMod val="105000"/>
                <a:satMod val="103000"/>
                <a:tint val="73000"/>
              </a:schemeClr>
            </a:gs>
            <a:gs pos="100000">
              <a:schemeClr val="accent4">
                <a:hueOff val="7796769"/>
                <a:satOff val="-35976"/>
                <a:lumOff val="1324"/>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C" sz="1200" kern="1200"/>
        </a:p>
      </dsp:txBody>
      <dsp:txXfrm rot="10800000">
        <a:off x="2197962" y="2878911"/>
        <a:ext cx="171563" cy="299141"/>
      </dsp:txXfrm>
    </dsp:sp>
    <dsp:sp modelId="{32819C87-4818-4AFA-AE29-9E91DE98503B}">
      <dsp:nvSpPr>
        <dsp:cNvPr id="0" name=""/>
        <dsp:cNvSpPr/>
      </dsp:nvSpPr>
      <dsp:spPr>
        <a:xfrm>
          <a:off x="1182603" y="1289238"/>
          <a:ext cx="1577059" cy="1509874"/>
        </a:xfrm>
        <a:prstGeom prst="ellipse">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b="1" kern="1200" dirty="0" smtClean="0"/>
            <a:t>1.</a:t>
          </a:r>
          <a:r>
            <a:rPr lang="es-EC" sz="1400" kern="1200" dirty="0" smtClean="0"/>
            <a:t> Motor monocilíndrico</a:t>
          </a:r>
          <a:endParaRPr lang="es-EC" sz="1400" kern="1200" dirty="0"/>
        </a:p>
      </dsp:txBody>
      <dsp:txXfrm>
        <a:off x="1413558" y="1510354"/>
        <a:ext cx="1115149" cy="1067642"/>
      </dsp:txXfrm>
    </dsp:sp>
    <dsp:sp modelId="{070BC85A-022B-4DF1-8EAB-E3B0FA05037A}">
      <dsp:nvSpPr>
        <dsp:cNvPr id="0" name=""/>
        <dsp:cNvSpPr/>
      </dsp:nvSpPr>
      <dsp:spPr>
        <a:xfrm rot="19665687">
          <a:off x="2691702" y="1269015"/>
          <a:ext cx="226525" cy="498569"/>
        </a:xfrm>
        <a:prstGeom prst="rightArrow">
          <a:avLst>
            <a:gd name="adj1" fmla="val 60000"/>
            <a:gd name="adj2" fmla="val 5000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C" sz="1200" kern="1200"/>
        </a:p>
      </dsp:txBody>
      <dsp:txXfrm>
        <a:off x="2696940" y="1386855"/>
        <a:ext cx="158568" cy="2991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E0CAF4-58C7-43EC-8378-A4F3ADA6BFA1}">
      <dsp:nvSpPr>
        <dsp:cNvPr id="0" name=""/>
        <dsp:cNvSpPr/>
      </dsp:nvSpPr>
      <dsp:spPr>
        <a:xfrm>
          <a:off x="654386" y="2579769"/>
          <a:ext cx="424121" cy="2014058"/>
        </a:xfrm>
        <a:custGeom>
          <a:avLst/>
          <a:gdLst/>
          <a:ahLst/>
          <a:cxnLst/>
          <a:rect l="0" t="0" r="0" b="0"/>
          <a:pathLst>
            <a:path>
              <a:moveTo>
                <a:pt x="0" y="0"/>
              </a:moveTo>
              <a:lnTo>
                <a:pt x="212060" y="0"/>
              </a:lnTo>
              <a:lnTo>
                <a:pt x="212060" y="2014058"/>
              </a:lnTo>
              <a:lnTo>
                <a:pt x="424121" y="2014058"/>
              </a:lnTo>
            </a:path>
          </a:pathLst>
        </a:custGeom>
        <a:noFill/>
        <a:ln w="6350" cap="flat" cmpd="sng" algn="ctr">
          <a:solidFill>
            <a:schemeClr val="accent5"/>
          </a:solidFill>
          <a:prstDash val="solid"/>
          <a:miter lim="800000"/>
        </a:ln>
        <a:effectLst/>
      </dsp:spPr>
      <dsp:style>
        <a:lnRef idx="1">
          <a:schemeClr val="accent5"/>
        </a:lnRef>
        <a:fillRef idx="0">
          <a:schemeClr val="accent5"/>
        </a:fillRef>
        <a:effectRef idx="0">
          <a:schemeClr val="accent5"/>
        </a:effectRef>
        <a:fontRef idx="minor">
          <a:schemeClr val="tx1"/>
        </a:fontRef>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C" sz="700" kern="1200"/>
        </a:p>
      </dsp:txBody>
      <dsp:txXfrm>
        <a:off x="814991" y="3535343"/>
        <a:ext cx="102911" cy="102911"/>
      </dsp:txXfrm>
    </dsp:sp>
    <dsp:sp modelId="{BA1003F0-F99B-403F-98CE-8063FF2B332D}">
      <dsp:nvSpPr>
        <dsp:cNvPr id="0" name=""/>
        <dsp:cNvSpPr/>
      </dsp:nvSpPr>
      <dsp:spPr>
        <a:xfrm>
          <a:off x="654386" y="2579769"/>
          <a:ext cx="424121" cy="1018943"/>
        </a:xfrm>
        <a:custGeom>
          <a:avLst/>
          <a:gdLst/>
          <a:ahLst/>
          <a:cxnLst/>
          <a:rect l="0" t="0" r="0" b="0"/>
          <a:pathLst>
            <a:path>
              <a:moveTo>
                <a:pt x="0" y="0"/>
              </a:moveTo>
              <a:lnTo>
                <a:pt x="212060" y="0"/>
              </a:lnTo>
              <a:lnTo>
                <a:pt x="212060" y="1018943"/>
              </a:lnTo>
              <a:lnTo>
                <a:pt x="424121" y="1018943"/>
              </a:lnTo>
            </a:path>
          </a:pathLst>
        </a:custGeom>
        <a:noFill/>
        <a:ln w="6350" cap="flat" cmpd="sng" algn="ctr">
          <a:solidFill>
            <a:schemeClr val="accent5"/>
          </a:solidFill>
          <a:prstDash val="solid"/>
          <a:miter lim="800000"/>
        </a:ln>
        <a:effectLst/>
      </dsp:spPr>
      <dsp:style>
        <a:lnRef idx="1">
          <a:schemeClr val="accent5"/>
        </a:lnRef>
        <a:fillRef idx="0">
          <a:schemeClr val="accent5"/>
        </a:fillRef>
        <a:effectRef idx="0">
          <a:schemeClr val="accent5"/>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838854" y="3061648"/>
        <a:ext cx="55184" cy="55184"/>
      </dsp:txXfrm>
    </dsp:sp>
    <dsp:sp modelId="{6EFF8666-163A-4514-9A90-663359BD544F}">
      <dsp:nvSpPr>
        <dsp:cNvPr id="0" name=""/>
        <dsp:cNvSpPr/>
      </dsp:nvSpPr>
      <dsp:spPr>
        <a:xfrm>
          <a:off x="654386" y="2534049"/>
          <a:ext cx="424121" cy="91440"/>
        </a:xfrm>
        <a:custGeom>
          <a:avLst/>
          <a:gdLst/>
          <a:ahLst/>
          <a:cxnLst/>
          <a:rect l="0" t="0" r="0" b="0"/>
          <a:pathLst>
            <a:path>
              <a:moveTo>
                <a:pt x="0" y="45720"/>
              </a:moveTo>
              <a:lnTo>
                <a:pt x="212060" y="45720"/>
              </a:lnTo>
              <a:lnTo>
                <a:pt x="212060" y="50345"/>
              </a:lnTo>
              <a:lnTo>
                <a:pt x="424121" y="50345"/>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855843" y="2569165"/>
        <a:ext cx="21207" cy="21207"/>
      </dsp:txXfrm>
    </dsp:sp>
    <dsp:sp modelId="{DCE3685E-37DE-4885-A8DA-B7EF1782B6DE}">
      <dsp:nvSpPr>
        <dsp:cNvPr id="0" name=""/>
        <dsp:cNvSpPr/>
      </dsp:nvSpPr>
      <dsp:spPr>
        <a:xfrm>
          <a:off x="654386" y="1579795"/>
          <a:ext cx="424121" cy="999974"/>
        </a:xfrm>
        <a:custGeom>
          <a:avLst/>
          <a:gdLst/>
          <a:ahLst/>
          <a:cxnLst/>
          <a:rect l="0" t="0" r="0" b="0"/>
          <a:pathLst>
            <a:path>
              <a:moveTo>
                <a:pt x="0" y="999974"/>
              </a:moveTo>
              <a:lnTo>
                <a:pt x="212060" y="999974"/>
              </a:lnTo>
              <a:lnTo>
                <a:pt x="212060" y="0"/>
              </a:lnTo>
              <a:lnTo>
                <a:pt x="424121" y="0"/>
              </a:lnTo>
            </a:path>
          </a:pathLst>
        </a:custGeom>
        <a:noFill/>
        <a:ln w="6350" cap="flat" cmpd="sng" algn="ctr">
          <a:solidFill>
            <a:schemeClr val="accent5"/>
          </a:solidFill>
          <a:prstDash val="solid"/>
          <a:miter lim="800000"/>
        </a:ln>
        <a:effectLst/>
      </dsp:spPr>
      <dsp:style>
        <a:lnRef idx="1">
          <a:schemeClr val="accent5"/>
        </a:lnRef>
        <a:fillRef idx="0">
          <a:schemeClr val="accent5"/>
        </a:fillRef>
        <a:effectRef idx="0">
          <a:schemeClr val="accent5"/>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839292" y="2052627"/>
        <a:ext cx="54309" cy="54309"/>
      </dsp:txXfrm>
    </dsp:sp>
    <dsp:sp modelId="{7941A0D8-5F07-4899-85DB-DC148E713DD0}">
      <dsp:nvSpPr>
        <dsp:cNvPr id="0" name=""/>
        <dsp:cNvSpPr/>
      </dsp:nvSpPr>
      <dsp:spPr>
        <a:xfrm>
          <a:off x="654386" y="580053"/>
          <a:ext cx="424121" cy="1999715"/>
        </a:xfrm>
        <a:custGeom>
          <a:avLst/>
          <a:gdLst/>
          <a:ahLst/>
          <a:cxnLst/>
          <a:rect l="0" t="0" r="0" b="0"/>
          <a:pathLst>
            <a:path>
              <a:moveTo>
                <a:pt x="0" y="1999715"/>
              </a:moveTo>
              <a:lnTo>
                <a:pt x="212060" y="1999715"/>
              </a:lnTo>
              <a:lnTo>
                <a:pt x="212060" y="0"/>
              </a:lnTo>
              <a:lnTo>
                <a:pt x="424121" y="0"/>
              </a:lnTo>
            </a:path>
          </a:pathLst>
        </a:custGeom>
        <a:noFill/>
        <a:ln w="12700" cap="flat" cmpd="sng" algn="ctr">
          <a:solidFill>
            <a:schemeClr val="accent5"/>
          </a:solidFill>
          <a:prstDash val="solid"/>
          <a:miter lim="800000"/>
        </a:ln>
        <a:effectLst/>
      </dsp:spPr>
      <dsp:style>
        <a:lnRef idx="2">
          <a:schemeClr val="accent5"/>
        </a:lnRef>
        <a:fillRef idx="0">
          <a:schemeClr val="accent5"/>
        </a:fillRef>
        <a:effectRef idx="1">
          <a:schemeClr val="accent5"/>
        </a:effectRef>
        <a:fontRef idx="minor">
          <a:schemeClr val="tx1"/>
        </a:fontRef>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C" sz="700" kern="1200"/>
        </a:p>
      </dsp:txBody>
      <dsp:txXfrm>
        <a:off x="815342" y="1528806"/>
        <a:ext cx="102209" cy="102209"/>
      </dsp:txXfrm>
    </dsp:sp>
    <dsp:sp modelId="{D58EB800-82E0-456B-9C87-2E436B153B07}">
      <dsp:nvSpPr>
        <dsp:cNvPr id="0" name=""/>
        <dsp:cNvSpPr/>
      </dsp:nvSpPr>
      <dsp:spPr>
        <a:xfrm rot="16200000">
          <a:off x="-1370265" y="2256505"/>
          <a:ext cx="3402775" cy="646527"/>
        </a:xfrm>
        <a:prstGeom prst="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tx1"/>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b="1" kern="1200" dirty="0" smtClean="0">
              <a:solidFill>
                <a:schemeClr val="tx1"/>
              </a:solidFill>
            </a:rPr>
            <a:t>ALCANCE</a:t>
          </a:r>
          <a:endParaRPr lang="es-EC" sz="2000" b="1" kern="1200" dirty="0">
            <a:solidFill>
              <a:schemeClr val="tx1"/>
            </a:solidFill>
          </a:endParaRPr>
        </a:p>
      </dsp:txBody>
      <dsp:txXfrm>
        <a:off x="-1370265" y="2256505"/>
        <a:ext cx="3402775" cy="646527"/>
      </dsp:txXfrm>
    </dsp:sp>
    <dsp:sp modelId="{BA1161B6-3E04-42E6-ABE2-7FEC3AF0DD4A}">
      <dsp:nvSpPr>
        <dsp:cNvPr id="0" name=""/>
        <dsp:cNvSpPr/>
      </dsp:nvSpPr>
      <dsp:spPr>
        <a:xfrm>
          <a:off x="1078508" y="170394"/>
          <a:ext cx="7041633" cy="819318"/>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es-ES" sz="1600" kern="1200" dirty="0" smtClean="0">
              <a:solidFill>
                <a:schemeClr val="tx1"/>
              </a:solidFill>
            </a:rPr>
            <a:t>  Instalación </a:t>
          </a:r>
          <a:r>
            <a:rPr lang="es-ES" sz="1600" kern="1200" dirty="0" smtClean="0">
              <a:solidFill>
                <a:schemeClr val="tx1"/>
              </a:solidFill>
            </a:rPr>
            <a:t>de Hardware y software adecuado de acuerdo a los requerimientos del    </a:t>
          </a:r>
          <a:r>
            <a:rPr lang="es-ES" sz="1600" kern="1200" dirty="0" smtClean="0">
              <a:solidFill>
                <a:schemeClr val="tx1"/>
              </a:solidFill>
            </a:rPr>
            <a:t>   nuevo </a:t>
          </a:r>
          <a:r>
            <a:rPr lang="es-ES" sz="1600" kern="1200" dirty="0" smtClean="0">
              <a:solidFill>
                <a:schemeClr val="tx1"/>
              </a:solidFill>
            </a:rPr>
            <a:t>sistema a implementar.</a:t>
          </a:r>
          <a:endParaRPr lang="es-EC" sz="1600" kern="1200" dirty="0">
            <a:solidFill>
              <a:schemeClr val="tx1"/>
            </a:solidFill>
          </a:endParaRPr>
        </a:p>
      </dsp:txBody>
      <dsp:txXfrm>
        <a:off x="1078508" y="170394"/>
        <a:ext cx="7041633" cy="819318"/>
      </dsp:txXfrm>
    </dsp:sp>
    <dsp:sp modelId="{5BF9A7C8-4304-4C75-B963-7309E2E4D721}">
      <dsp:nvSpPr>
        <dsp:cNvPr id="0" name=""/>
        <dsp:cNvSpPr/>
      </dsp:nvSpPr>
      <dsp:spPr>
        <a:xfrm>
          <a:off x="1078508" y="1151344"/>
          <a:ext cx="7036671" cy="856900"/>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es-ES" sz="1600" kern="1200" dirty="0" smtClean="0">
              <a:solidFill>
                <a:schemeClr val="tx1"/>
              </a:solidFill>
            </a:rPr>
            <a:t>  Se </a:t>
          </a:r>
          <a:r>
            <a:rPr lang="es-ES" sz="1600" kern="1200" dirty="0" smtClean="0">
              <a:solidFill>
                <a:schemeClr val="tx1"/>
              </a:solidFill>
            </a:rPr>
            <a:t>realizará un balance termodinámico del motor del banco de pruebas para poder comparar el estado actual del banco con el estado posterior a la implementación del sistema mencionado anteriormente.</a:t>
          </a:r>
          <a:endParaRPr lang="es-EC" sz="1600" kern="1200" dirty="0">
            <a:solidFill>
              <a:schemeClr val="tx1"/>
            </a:solidFill>
          </a:endParaRPr>
        </a:p>
      </dsp:txBody>
      <dsp:txXfrm>
        <a:off x="1078508" y="1151344"/>
        <a:ext cx="7036671" cy="856900"/>
      </dsp:txXfrm>
    </dsp:sp>
    <dsp:sp modelId="{0EDB803E-B65D-42E5-927C-3BCED5D457A8}">
      <dsp:nvSpPr>
        <dsp:cNvPr id="0" name=""/>
        <dsp:cNvSpPr/>
      </dsp:nvSpPr>
      <dsp:spPr>
        <a:xfrm>
          <a:off x="1078508" y="2169877"/>
          <a:ext cx="7009209" cy="829035"/>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es-ES" sz="1600" kern="1200" dirty="0" smtClean="0">
              <a:solidFill>
                <a:schemeClr val="tx1"/>
              </a:solidFill>
            </a:rPr>
            <a:t>  Se </a:t>
          </a:r>
          <a:r>
            <a:rPr lang="es-ES" sz="1600" kern="1200" dirty="0" smtClean="0">
              <a:solidFill>
                <a:schemeClr val="tx1"/>
              </a:solidFill>
            </a:rPr>
            <a:t>obtendrán las curvas características de desempeño del motor del banco de pruebas mediante la adquisición de datos en tiempo real.</a:t>
          </a:r>
          <a:endParaRPr lang="es-EC" sz="1600" kern="1200" dirty="0">
            <a:solidFill>
              <a:schemeClr val="tx1"/>
            </a:solidFill>
          </a:endParaRPr>
        </a:p>
      </dsp:txBody>
      <dsp:txXfrm>
        <a:off x="1078508" y="2169877"/>
        <a:ext cx="7009209" cy="829035"/>
      </dsp:txXfrm>
    </dsp:sp>
    <dsp:sp modelId="{11FFB19F-1FEF-445F-B39C-1405EEA27850}">
      <dsp:nvSpPr>
        <dsp:cNvPr id="0" name=""/>
        <dsp:cNvSpPr/>
      </dsp:nvSpPr>
      <dsp:spPr>
        <a:xfrm>
          <a:off x="1078508" y="3160545"/>
          <a:ext cx="6999602" cy="876335"/>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es-ES" sz="1600" kern="1200" dirty="0" smtClean="0">
              <a:solidFill>
                <a:schemeClr val="tx1"/>
              </a:solidFill>
            </a:rPr>
            <a:t>   Se </a:t>
          </a:r>
          <a:r>
            <a:rPr lang="es-ES" sz="1600" kern="1200" dirty="0" smtClean="0">
              <a:solidFill>
                <a:schemeClr val="tx1"/>
              </a:solidFill>
            </a:rPr>
            <a:t>entregará manuales de funcionamiento del sistema instalado en el banco de pruebas, en el cual constarán todos los parámetros de trabajo y seguridad con los que se debe trabajar.</a:t>
          </a:r>
          <a:endParaRPr lang="es-EC" sz="1600" kern="1200" dirty="0">
            <a:solidFill>
              <a:schemeClr val="tx1"/>
            </a:solidFill>
          </a:endParaRPr>
        </a:p>
      </dsp:txBody>
      <dsp:txXfrm>
        <a:off x="1078508" y="3160545"/>
        <a:ext cx="6999602" cy="876335"/>
      </dsp:txXfrm>
    </dsp:sp>
    <dsp:sp modelId="{DADADDD1-9078-4400-AB88-24D518A6B4CC}">
      <dsp:nvSpPr>
        <dsp:cNvPr id="0" name=""/>
        <dsp:cNvSpPr/>
      </dsp:nvSpPr>
      <dsp:spPr>
        <a:xfrm>
          <a:off x="1078508" y="4198512"/>
          <a:ext cx="7022102" cy="790631"/>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es-ES" sz="1600" kern="1200" dirty="0" smtClean="0">
              <a:solidFill>
                <a:schemeClr val="tx1"/>
              </a:solidFill>
            </a:rPr>
            <a:t>  Se </a:t>
          </a:r>
          <a:r>
            <a:rPr lang="es-ES" sz="1600" kern="1200" dirty="0" smtClean="0">
              <a:solidFill>
                <a:schemeClr val="tx1"/>
              </a:solidFill>
            </a:rPr>
            <a:t>proporcionará la capacitación al Jefe de laboratorio y Laboratorista.</a:t>
          </a:r>
          <a:endParaRPr lang="es-EC" sz="1600" kern="1200" dirty="0">
            <a:solidFill>
              <a:schemeClr val="tx1"/>
            </a:solidFill>
          </a:endParaRPr>
        </a:p>
      </dsp:txBody>
      <dsp:txXfrm>
        <a:off x="1078508" y="4198512"/>
        <a:ext cx="7022102" cy="790631"/>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2F59E-7794-4EA1-8D5A-1105B58CD3F7}" type="datetimeFigureOut">
              <a:rPr lang="es-EC" smtClean="0"/>
              <a:t>08/07/2015</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BE76B7-2EDF-400E-95AC-AED20E2F6EE9}" type="slidenum">
              <a:rPr lang="es-EC" smtClean="0"/>
              <a:t>‹Nº›</a:t>
            </a:fld>
            <a:endParaRPr lang="es-EC"/>
          </a:p>
        </p:txBody>
      </p:sp>
    </p:spTree>
    <p:extLst>
      <p:ext uri="{BB962C8B-B14F-4D97-AF65-F5344CB8AC3E}">
        <p14:creationId xmlns:p14="http://schemas.microsoft.com/office/powerpoint/2010/main" val="760638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6A325C5-E5BD-43DC-B8D9-7E0B20ABA42A}" type="slidenum">
              <a:rPr lang="es-US" smtClean="0"/>
              <a:t>1</a:t>
            </a:fld>
            <a:endParaRPr lang="es-US"/>
          </a:p>
        </p:txBody>
      </p:sp>
    </p:spTree>
    <p:extLst>
      <p:ext uri="{BB962C8B-B14F-4D97-AF65-F5344CB8AC3E}">
        <p14:creationId xmlns:p14="http://schemas.microsoft.com/office/powerpoint/2010/main" val="322726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6A325C5-E5BD-43DC-B8D9-7E0B20ABA42A}" type="slidenum">
              <a:rPr lang="es-US" smtClean="0"/>
              <a:t>10</a:t>
            </a:fld>
            <a:endParaRPr lang="es-US"/>
          </a:p>
        </p:txBody>
      </p:sp>
    </p:spTree>
    <p:extLst>
      <p:ext uri="{BB962C8B-B14F-4D97-AF65-F5344CB8AC3E}">
        <p14:creationId xmlns:p14="http://schemas.microsoft.com/office/powerpoint/2010/main" val="2548247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6A325C5-E5BD-43DC-B8D9-7E0B20ABA42A}" type="slidenum">
              <a:rPr lang="es-US" smtClean="0"/>
              <a:t>11</a:t>
            </a:fld>
            <a:endParaRPr lang="es-US"/>
          </a:p>
        </p:txBody>
      </p:sp>
    </p:spTree>
    <p:extLst>
      <p:ext uri="{BB962C8B-B14F-4D97-AF65-F5344CB8AC3E}">
        <p14:creationId xmlns:p14="http://schemas.microsoft.com/office/powerpoint/2010/main" val="589087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6A325C5-E5BD-43DC-B8D9-7E0B20ABA42A}" type="slidenum">
              <a:rPr lang="es-US" smtClean="0"/>
              <a:t>12</a:t>
            </a:fld>
            <a:endParaRPr lang="es-US"/>
          </a:p>
        </p:txBody>
      </p:sp>
    </p:spTree>
    <p:extLst>
      <p:ext uri="{BB962C8B-B14F-4D97-AF65-F5344CB8AC3E}">
        <p14:creationId xmlns:p14="http://schemas.microsoft.com/office/powerpoint/2010/main" val="2348760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6A325C5-E5BD-43DC-B8D9-7E0B20ABA42A}" type="slidenum">
              <a:rPr lang="es-US" smtClean="0"/>
              <a:t>13</a:t>
            </a:fld>
            <a:endParaRPr lang="es-US"/>
          </a:p>
        </p:txBody>
      </p:sp>
    </p:spTree>
    <p:extLst>
      <p:ext uri="{BB962C8B-B14F-4D97-AF65-F5344CB8AC3E}">
        <p14:creationId xmlns:p14="http://schemas.microsoft.com/office/powerpoint/2010/main" val="2929700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6A325C5-E5BD-43DC-B8D9-7E0B20ABA42A}" type="slidenum">
              <a:rPr lang="es-US" smtClean="0"/>
              <a:t>14</a:t>
            </a:fld>
            <a:endParaRPr lang="es-US"/>
          </a:p>
        </p:txBody>
      </p:sp>
    </p:spTree>
    <p:extLst>
      <p:ext uri="{BB962C8B-B14F-4D97-AF65-F5344CB8AC3E}">
        <p14:creationId xmlns:p14="http://schemas.microsoft.com/office/powerpoint/2010/main" val="966498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6A325C5-E5BD-43DC-B8D9-7E0B20ABA42A}" type="slidenum">
              <a:rPr lang="es-US" smtClean="0"/>
              <a:t>15</a:t>
            </a:fld>
            <a:endParaRPr lang="es-US"/>
          </a:p>
        </p:txBody>
      </p:sp>
    </p:spTree>
    <p:extLst>
      <p:ext uri="{BB962C8B-B14F-4D97-AF65-F5344CB8AC3E}">
        <p14:creationId xmlns:p14="http://schemas.microsoft.com/office/powerpoint/2010/main" val="2198593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6A325C5-E5BD-43DC-B8D9-7E0B20ABA42A}" type="slidenum">
              <a:rPr lang="es-US" smtClean="0"/>
              <a:t>16</a:t>
            </a:fld>
            <a:endParaRPr lang="es-US"/>
          </a:p>
        </p:txBody>
      </p:sp>
    </p:spTree>
    <p:extLst>
      <p:ext uri="{BB962C8B-B14F-4D97-AF65-F5344CB8AC3E}">
        <p14:creationId xmlns:p14="http://schemas.microsoft.com/office/powerpoint/2010/main" val="65691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6A325C5-E5BD-43DC-B8D9-7E0B20ABA42A}" type="slidenum">
              <a:rPr lang="es-US" smtClean="0"/>
              <a:t>17</a:t>
            </a:fld>
            <a:endParaRPr lang="es-US"/>
          </a:p>
        </p:txBody>
      </p:sp>
    </p:spTree>
    <p:extLst>
      <p:ext uri="{BB962C8B-B14F-4D97-AF65-F5344CB8AC3E}">
        <p14:creationId xmlns:p14="http://schemas.microsoft.com/office/powerpoint/2010/main" val="1502037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6A325C5-E5BD-43DC-B8D9-7E0B20ABA42A}" type="slidenum">
              <a:rPr lang="es-US" smtClean="0"/>
              <a:t>18</a:t>
            </a:fld>
            <a:endParaRPr lang="es-US"/>
          </a:p>
        </p:txBody>
      </p:sp>
    </p:spTree>
    <p:extLst>
      <p:ext uri="{BB962C8B-B14F-4D97-AF65-F5344CB8AC3E}">
        <p14:creationId xmlns:p14="http://schemas.microsoft.com/office/powerpoint/2010/main" val="4011508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6A325C5-E5BD-43DC-B8D9-7E0B20ABA42A}" type="slidenum">
              <a:rPr lang="es-US" smtClean="0"/>
              <a:t>19</a:t>
            </a:fld>
            <a:endParaRPr lang="es-US"/>
          </a:p>
        </p:txBody>
      </p:sp>
    </p:spTree>
    <p:extLst>
      <p:ext uri="{BB962C8B-B14F-4D97-AF65-F5344CB8AC3E}">
        <p14:creationId xmlns:p14="http://schemas.microsoft.com/office/powerpoint/2010/main" val="1363751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6A325C5-E5BD-43DC-B8D9-7E0B20ABA42A}" type="slidenum">
              <a:rPr lang="es-US" smtClean="0"/>
              <a:t>2</a:t>
            </a:fld>
            <a:endParaRPr lang="es-US"/>
          </a:p>
        </p:txBody>
      </p:sp>
    </p:spTree>
    <p:extLst>
      <p:ext uri="{BB962C8B-B14F-4D97-AF65-F5344CB8AC3E}">
        <p14:creationId xmlns:p14="http://schemas.microsoft.com/office/powerpoint/2010/main" val="19133748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6A325C5-E5BD-43DC-B8D9-7E0B20ABA42A}" type="slidenum">
              <a:rPr lang="es-US" smtClean="0"/>
              <a:t>20</a:t>
            </a:fld>
            <a:endParaRPr lang="es-US"/>
          </a:p>
        </p:txBody>
      </p:sp>
    </p:spTree>
    <p:extLst>
      <p:ext uri="{BB962C8B-B14F-4D97-AF65-F5344CB8AC3E}">
        <p14:creationId xmlns:p14="http://schemas.microsoft.com/office/powerpoint/2010/main" val="1962220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6A325C5-E5BD-43DC-B8D9-7E0B20ABA42A}" type="slidenum">
              <a:rPr lang="es-US" smtClean="0"/>
              <a:t>21</a:t>
            </a:fld>
            <a:endParaRPr lang="es-US"/>
          </a:p>
        </p:txBody>
      </p:sp>
    </p:spTree>
    <p:extLst>
      <p:ext uri="{BB962C8B-B14F-4D97-AF65-F5344CB8AC3E}">
        <p14:creationId xmlns:p14="http://schemas.microsoft.com/office/powerpoint/2010/main" val="23406471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6A325C5-E5BD-43DC-B8D9-7E0B20ABA42A}" type="slidenum">
              <a:rPr lang="es-US" smtClean="0"/>
              <a:t>22</a:t>
            </a:fld>
            <a:endParaRPr lang="es-US"/>
          </a:p>
        </p:txBody>
      </p:sp>
    </p:spTree>
    <p:extLst>
      <p:ext uri="{BB962C8B-B14F-4D97-AF65-F5344CB8AC3E}">
        <p14:creationId xmlns:p14="http://schemas.microsoft.com/office/powerpoint/2010/main" val="2443141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6A325C5-E5BD-43DC-B8D9-7E0B20ABA42A}" type="slidenum">
              <a:rPr lang="es-US" smtClean="0"/>
              <a:t>23</a:t>
            </a:fld>
            <a:endParaRPr lang="es-US"/>
          </a:p>
        </p:txBody>
      </p:sp>
    </p:spTree>
    <p:extLst>
      <p:ext uri="{BB962C8B-B14F-4D97-AF65-F5344CB8AC3E}">
        <p14:creationId xmlns:p14="http://schemas.microsoft.com/office/powerpoint/2010/main" val="279584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6A325C5-E5BD-43DC-B8D9-7E0B20ABA42A}" type="slidenum">
              <a:rPr lang="es-US" smtClean="0"/>
              <a:t>24</a:t>
            </a:fld>
            <a:endParaRPr lang="es-US"/>
          </a:p>
        </p:txBody>
      </p:sp>
    </p:spTree>
    <p:extLst>
      <p:ext uri="{BB962C8B-B14F-4D97-AF65-F5344CB8AC3E}">
        <p14:creationId xmlns:p14="http://schemas.microsoft.com/office/powerpoint/2010/main" val="9282723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6A325C5-E5BD-43DC-B8D9-7E0B20ABA42A}" type="slidenum">
              <a:rPr lang="es-US" smtClean="0"/>
              <a:t>25</a:t>
            </a:fld>
            <a:endParaRPr lang="es-US"/>
          </a:p>
        </p:txBody>
      </p:sp>
    </p:spTree>
    <p:extLst>
      <p:ext uri="{BB962C8B-B14F-4D97-AF65-F5344CB8AC3E}">
        <p14:creationId xmlns:p14="http://schemas.microsoft.com/office/powerpoint/2010/main" val="19093825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6A325C5-E5BD-43DC-B8D9-7E0B20ABA42A}" type="slidenum">
              <a:rPr lang="es-US" smtClean="0"/>
              <a:t>26</a:t>
            </a:fld>
            <a:endParaRPr lang="es-US"/>
          </a:p>
        </p:txBody>
      </p:sp>
    </p:spTree>
    <p:extLst>
      <p:ext uri="{BB962C8B-B14F-4D97-AF65-F5344CB8AC3E}">
        <p14:creationId xmlns:p14="http://schemas.microsoft.com/office/powerpoint/2010/main" val="39421549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6A325C5-E5BD-43DC-B8D9-7E0B20ABA42A}" type="slidenum">
              <a:rPr lang="es-US" smtClean="0"/>
              <a:t>27</a:t>
            </a:fld>
            <a:endParaRPr lang="es-US"/>
          </a:p>
        </p:txBody>
      </p:sp>
    </p:spTree>
    <p:extLst>
      <p:ext uri="{BB962C8B-B14F-4D97-AF65-F5344CB8AC3E}">
        <p14:creationId xmlns:p14="http://schemas.microsoft.com/office/powerpoint/2010/main" val="42613992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6A325C5-E5BD-43DC-B8D9-7E0B20ABA42A}" type="slidenum">
              <a:rPr lang="es-US" smtClean="0"/>
              <a:t>28</a:t>
            </a:fld>
            <a:endParaRPr lang="es-US"/>
          </a:p>
        </p:txBody>
      </p:sp>
    </p:spTree>
    <p:extLst>
      <p:ext uri="{BB962C8B-B14F-4D97-AF65-F5344CB8AC3E}">
        <p14:creationId xmlns:p14="http://schemas.microsoft.com/office/powerpoint/2010/main" val="36371246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6A325C5-E5BD-43DC-B8D9-7E0B20ABA42A}" type="slidenum">
              <a:rPr lang="es-US" smtClean="0"/>
              <a:t>29</a:t>
            </a:fld>
            <a:endParaRPr lang="es-US"/>
          </a:p>
        </p:txBody>
      </p:sp>
    </p:spTree>
    <p:extLst>
      <p:ext uri="{BB962C8B-B14F-4D97-AF65-F5344CB8AC3E}">
        <p14:creationId xmlns:p14="http://schemas.microsoft.com/office/powerpoint/2010/main" val="1865309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6A325C5-E5BD-43DC-B8D9-7E0B20ABA42A}" type="slidenum">
              <a:rPr lang="es-US" smtClean="0"/>
              <a:t>3</a:t>
            </a:fld>
            <a:endParaRPr lang="es-US"/>
          </a:p>
        </p:txBody>
      </p:sp>
    </p:spTree>
    <p:extLst>
      <p:ext uri="{BB962C8B-B14F-4D97-AF65-F5344CB8AC3E}">
        <p14:creationId xmlns:p14="http://schemas.microsoft.com/office/powerpoint/2010/main" val="7972861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6A325C5-E5BD-43DC-B8D9-7E0B20ABA42A}" type="slidenum">
              <a:rPr lang="es-US" smtClean="0"/>
              <a:t>30</a:t>
            </a:fld>
            <a:endParaRPr lang="es-US"/>
          </a:p>
        </p:txBody>
      </p:sp>
    </p:spTree>
    <p:extLst>
      <p:ext uri="{BB962C8B-B14F-4D97-AF65-F5344CB8AC3E}">
        <p14:creationId xmlns:p14="http://schemas.microsoft.com/office/powerpoint/2010/main" val="27493351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6A325C5-E5BD-43DC-B8D9-7E0B20ABA42A}" type="slidenum">
              <a:rPr lang="es-US" smtClean="0"/>
              <a:t>31</a:t>
            </a:fld>
            <a:endParaRPr lang="es-US"/>
          </a:p>
        </p:txBody>
      </p:sp>
    </p:spTree>
    <p:extLst>
      <p:ext uri="{BB962C8B-B14F-4D97-AF65-F5344CB8AC3E}">
        <p14:creationId xmlns:p14="http://schemas.microsoft.com/office/powerpoint/2010/main" val="13209095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6A325C5-E5BD-43DC-B8D9-7E0B20ABA42A}" type="slidenum">
              <a:rPr lang="es-US" smtClean="0"/>
              <a:t>32</a:t>
            </a:fld>
            <a:endParaRPr lang="es-US"/>
          </a:p>
        </p:txBody>
      </p:sp>
    </p:spTree>
    <p:extLst>
      <p:ext uri="{BB962C8B-B14F-4D97-AF65-F5344CB8AC3E}">
        <p14:creationId xmlns:p14="http://schemas.microsoft.com/office/powerpoint/2010/main" val="41501727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6A325C5-E5BD-43DC-B8D9-7E0B20ABA42A}" type="slidenum">
              <a:rPr lang="es-US" smtClean="0"/>
              <a:t>33</a:t>
            </a:fld>
            <a:endParaRPr lang="es-US"/>
          </a:p>
        </p:txBody>
      </p:sp>
    </p:spTree>
    <p:extLst>
      <p:ext uri="{BB962C8B-B14F-4D97-AF65-F5344CB8AC3E}">
        <p14:creationId xmlns:p14="http://schemas.microsoft.com/office/powerpoint/2010/main" val="18562930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6A325C5-E5BD-43DC-B8D9-7E0B20ABA42A}" type="slidenum">
              <a:rPr lang="es-US" smtClean="0"/>
              <a:t>34</a:t>
            </a:fld>
            <a:endParaRPr lang="es-US"/>
          </a:p>
        </p:txBody>
      </p:sp>
    </p:spTree>
    <p:extLst>
      <p:ext uri="{BB962C8B-B14F-4D97-AF65-F5344CB8AC3E}">
        <p14:creationId xmlns:p14="http://schemas.microsoft.com/office/powerpoint/2010/main" val="40855063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6A325C5-E5BD-43DC-B8D9-7E0B20ABA42A}" type="slidenum">
              <a:rPr lang="es-US" smtClean="0"/>
              <a:t>35</a:t>
            </a:fld>
            <a:endParaRPr lang="es-US"/>
          </a:p>
        </p:txBody>
      </p:sp>
    </p:spTree>
    <p:extLst>
      <p:ext uri="{BB962C8B-B14F-4D97-AF65-F5344CB8AC3E}">
        <p14:creationId xmlns:p14="http://schemas.microsoft.com/office/powerpoint/2010/main" val="38263609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6A325C5-E5BD-43DC-B8D9-7E0B20ABA42A}" type="slidenum">
              <a:rPr lang="es-US" smtClean="0"/>
              <a:t>36</a:t>
            </a:fld>
            <a:endParaRPr lang="es-US"/>
          </a:p>
        </p:txBody>
      </p:sp>
    </p:spTree>
    <p:extLst>
      <p:ext uri="{BB962C8B-B14F-4D97-AF65-F5344CB8AC3E}">
        <p14:creationId xmlns:p14="http://schemas.microsoft.com/office/powerpoint/2010/main" val="5049145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6A325C5-E5BD-43DC-B8D9-7E0B20ABA42A}" type="slidenum">
              <a:rPr lang="es-US" smtClean="0"/>
              <a:t>37</a:t>
            </a:fld>
            <a:endParaRPr lang="es-US"/>
          </a:p>
        </p:txBody>
      </p:sp>
    </p:spTree>
    <p:extLst>
      <p:ext uri="{BB962C8B-B14F-4D97-AF65-F5344CB8AC3E}">
        <p14:creationId xmlns:p14="http://schemas.microsoft.com/office/powerpoint/2010/main" val="20501542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6A325C5-E5BD-43DC-B8D9-7E0B20ABA42A}" type="slidenum">
              <a:rPr lang="es-US" smtClean="0"/>
              <a:t>38</a:t>
            </a:fld>
            <a:endParaRPr lang="es-US"/>
          </a:p>
        </p:txBody>
      </p:sp>
    </p:spTree>
    <p:extLst>
      <p:ext uri="{BB962C8B-B14F-4D97-AF65-F5344CB8AC3E}">
        <p14:creationId xmlns:p14="http://schemas.microsoft.com/office/powerpoint/2010/main" val="18451622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6A325C5-E5BD-43DC-B8D9-7E0B20ABA42A}" type="slidenum">
              <a:rPr lang="es-US" smtClean="0"/>
              <a:t>39</a:t>
            </a:fld>
            <a:endParaRPr lang="es-US"/>
          </a:p>
        </p:txBody>
      </p:sp>
    </p:spTree>
    <p:extLst>
      <p:ext uri="{BB962C8B-B14F-4D97-AF65-F5344CB8AC3E}">
        <p14:creationId xmlns:p14="http://schemas.microsoft.com/office/powerpoint/2010/main" val="1827321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6A325C5-E5BD-43DC-B8D9-7E0B20ABA42A}" type="slidenum">
              <a:rPr lang="es-US" smtClean="0"/>
              <a:t>4</a:t>
            </a:fld>
            <a:endParaRPr lang="es-US"/>
          </a:p>
        </p:txBody>
      </p:sp>
    </p:spTree>
    <p:extLst>
      <p:ext uri="{BB962C8B-B14F-4D97-AF65-F5344CB8AC3E}">
        <p14:creationId xmlns:p14="http://schemas.microsoft.com/office/powerpoint/2010/main" val="16229300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6A325C5-E5BD-43DC-B8D9-7E0B20ABA42A}" type="slidenum">
              <a:rPr lang="es-US" smtClean="0"/>
              <a:t>40</a:t>
            </a:fld>
            <a:endParaRPr lang="es-US"/>
          </a:p>
        </p:txBody>
      </p:sp>
    </p:spTree>
    <p:extLst>
      <p:ext uri="{BB962C8B-B14F-4D97-AF65-F5344CB8AC3E}">
        <p14:creationId xmlns:p14="http://schemas.microsoft.com/office/powerpoint/2010/main" val="1202963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6A325C5-E5BD-43DC-B8D9-7E0B20ABA42A}" type="slidenum">
              <a:rPr lang="es-US" smtClean="0"/>
              <a:t>5</a:t>
            </a:fld>
            <a:endParaRPr lang="es-US"/>
          </a:p>
        </p:txBody>
      </p:sp>
    </p:spTree>
    <p:extLst>
      <p:ext uri="{BB962C8B-B14F-4D97-AF65-F5344CB8AC3E}">
        <p14:creationId xmlns:p14="http://schemas.microsoft.com/office/powerpoint/2010/main" val="706181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6A325C5-E5BD-43DC-B8D9-7E0B20ABA42A}" type="slidenum">
              <a:rPr lang="es-US" smtClean="0"/>
              <a:t>6</a:t>
            </a:fld>
            <a:endParaRPr lang="es-US"/>
          </a:p>
        </p:txBody>
      </p:sp>
    </p:spTree>
    <p:extLst>
      <p:ext uri="{BB962C8B-B14F-4D97-AF65-F5344CB8AC3E}">
        <p14:creationId xmlns:p14="http://schemas.microsoft.com/office/powerpoint/2010/main" val="731183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6A325C5-E5BD-43DC-B8D9-7E0B20ABA42A}" type="slidenum">
              <a:rPr lang="es-US" smtClean="0"/>
              <a:t>7</a:t>
            </a:fld>
            <a:endParaRPr lang="es-US"/>
          </a:p>
        </p:txBody>
      </p:sp>
    </p:spTree>
    <p:extLst>
      <p:ext uri="{BB962C8B-B14F-4D97-AF65-F5344CB8AC3E}">
        <p14:creationId xmlns:p14="http://schemas.microsoft.com/office/powerpoint/2010/main" val="371578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6A325C5-E5BD-43DC-B8D9-7E0B20ABA42A}" type="slidenum">
              <a:rPr lang="es-US" smtClean="0"/>
              <a:t>8</a:t>
            </a:fld>
            <a:endParaRPr lang="es-US"/>
          </a:p>
        </p:txBody>
      </p:sp>
    </p:spTree>
    <p:extLst>
      <p:ext uri="{BB962C8B-B14F-4D97-AF65-F5344CB8AC3E}">
        <p14:creationId xmlns:p14="http://schemas.microsoft.com/office/powerpoint/2010/main" val="1964630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6A325C5-E5BD-43DC-B8D9-7E0B20ABA42A}" type="slidenum">
              <a:rPr lang="es-US" smtClean="0"/>
              <a:t>9</a:t>
            </a:fld>
            <a:endParaRPr lang="es-US"/>
          </a:p>
        </p:txBody>
      </p:sp>
    </p:spTree>
    <p:extLst>
      <p:ext uri="{BB962C8B-B14F-4D97-AF65-F5344CB8AC3E}">
        <p14:creationId xmlns:p14="http://schemas.microsoft.com/office/powerpoint/2010/main" val="64658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fld id="{C7723E88-33A8-4D1E-BE78-5A2EC537ABB1}" type="datetimeFigureOut">
              <a:rPr lang="es-EC" smtClean="0"/>
              <a:t>08/07/2015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51828EE6-6D13-4505-A58F-D6628B1F4F03}" type="slidenum">
              <a:rPr lang="es-EC" smtClean="0"/>
              <a:t>‹Nº›</a:t>
            </a:fld>
            <a:endParaRPr lang="es-EC"/>
          </a:p>
        </p:txBody>
      </p:sp>
    </p:spTree>
    <p:extLst>
      <p:ext uri="{BB962C8B-B14F-4D97-AF65-F5344CB8AC3E}">
        <p14:creationId xmlns:p14="http://schemas.microsoft.com/office/powerpoint/2010/main" val="19011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C7723E88-33A8-4D1E-BE78-5A2EC537ABB1}" type="datetimeFigureOut">
              <a:rPr lang="es-EC" smtClean="0"/>
              <a:t>08/07/2015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51828EE6-6D13-4505-A58F-D6628B1F4F03}" type="slidenum">
              <a:rPr lang="es-EC" smtClean="0"/>
              <a:t>‹Nº›</a:t>
            </a:fld>
            <a:endParaRPr lang="es-EC"/>
          </a:p>
        </p:txBody>
      </p:sp>
    </p:spTree>
    <p:extLst>
      <p:ext uri="{BB962C8B-B14F-4D97-AF65-F5344CB8AC3E}">
        <p14:creationId xmlns:p14="http://schemas.microsoft.com/office/powerpoint/2010/main" val="279931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C7723E88-33A8-4D1E-BE78-5A2EC537ABB1}" type="datetimeFigureOut">
              <a:rPr lang="es-EC" smtClean="0"/>
              <a:t>08/07/2015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51828EE6-6D13-4505-A58F-D6628B1F4F03}" type="slidenum">
              <a:rPr lang="es-EC" smtClean="0"/>
              <a:t>‹Nº›</a:t>
            </a:fld>
            <a:endParaRPr lang="es-EC"/>
          </a:p>
        </p:txBody>
      </p:sp>
    </p:spTree>
    <p:extLst>
      <p:ext uri="{BB962C8B-B14F-4D97-AF65-F5344CB8AC3E}">
        <p14:creationId xmlns:p14="http://schemas.microsoft.com/office/powerpoint/2010/main" val="732386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C7723E88-33A8-4D1E-BE78-5A2EC537ABB1}" type="datetimeFigureOut">
              <a:rPr lang="es-EC" smtClean="0"/>
              <a:t>08/07/2015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51828EE6-6D13-4505-A58F-D6628B1F4F03}" type="slidenum">
              <a:rPr lang="es-EC" smtClean="0"/>
              <a:t>‹Nº›</a:t>
            </a:fld>
            <a:endParaRPr lang="es-EC"/>
          </a:p>
        </p:txBody>
      </p:sp>
    </p:spTree>
    <p:extLst>
      <p:ext uri="{BB962C8B-B14F-4D97-AF65-F5344CB8AC3E}">
        <p14:creationId xmlns:p14="http://schemas.microsoft.com/office/powerpoint/2010/main" val="1347684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C7723E88-33A8-4D1E-BE78-5A2EC537ABB1}" type="datetimeFigureOut">
              <a:rPr lang="es-EC" smtClean="0"/>
              <a:t>08/07/2015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51828EE6-6D13-4505-A58F-D6628B1F4F03}" type="slidenum">
              <a:rPr lang="es-EC" smtClean="0"/>
              <a:t>‹Nº›</a:t>
            </a:fld>
            <a:endParaRPr lang="es-EC"/>
          </a:p>
        </p:txBody>
      </p:sp>
    </p:spTree>
    <p:extLst>
      <p:ext uri="{BB962C8B-B14F-4D97-AF65-F5344CB8AC3E}">
        <p14:creationId xmlns:p14="http://schemas.microsoft.com/office/powerpoint/2010/main" val="3431806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C7723E88-33A8-4D1E-BE78-5A2EC537ABB1}" type="datetimeFigureOut">
              <a:rPr lang="es-EC" smtClean="0"/>
              <a:t>08/07/2015</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51828EE6-6D13-4505-A58F-D6628B1F4F03}" type="slidenum">
              <a:rPr lang="es-EC" smtClean="0"/>
              <a:t>‹Nº›</a:t>
            </a:fld>
            <a:endParaRPr lang="es-EC"/>
          </a:p>
        </p:txBody>
      </p:sp>
    </p:spTree>
    <p:extLst>
      <p:ext uri="{BB962C8B-B14F-4D97-AF65-F5344CB8AC3E}">
        <p14:creationId xmlns:p14="http://schemas.microsoft.com/office/powerpoint/2010/main" val="1703841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C7723E88-33A8-4D1E-BE78-5A2EC537ABB1}" type="datetimeFigureOut">
              <a:rPr lang="es-EC" smtClean="0"/>
              <a:t>08/07/2015</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51828EE6-6D13-4505-A58F-D6628B1F4F03}" type="slidenum">
              <a:rPr lang="es-EC" smtClean="0"/>
              <a:t>‹Nº›</a:t>
            </a:fld>
            <a:endParaRPr lang="es-EC"/>
          </a:p>
        </p:txBody>
      </p:sp>
    </p:spTree>
    <p:extLst>
      <p:ext uri="{BB962C8B-B14F-4D97-AF65-F5344CB8AC3E}">
        <p14:creationId xmlns:p14="http://schemas.microsoft.com/office/powerpoint/2010/main" val="2702061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C7723E88-33A8-4D1E-BE78-5A2EC537ABB1}" type="datetimeFigureOut">
              <a:rPr lang="es-EC" smtClean="0"/>
              <a:t>08/07/2015</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51828EE6-6D13-4505-A58F-D6628B1F4F03}" type="slidenum">
              <a:rPr lang="es-EC" smtClean="0"/>
              <a:t>‹Nº›</a:t>
            </a:fld>
            <a:endParaRPr lang="es-EC"/>
          </a:p>
        </p:txBody>
      </p:sp>
    </p:spTree>
    <p:extLst>
      <p:ext uri="{BB962C8B-B14F-4D97-AF65-F5344CB8AC3E}">
        <p14:creationId xmlns:p14="http://schemas.microsoft.com/office/powerpoint/2010/main" val="23811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C7723E88-33A8-4D1E-BE78-5A2EC537ABB1}" type="datetimeFigureOut">
              <a:rPr lang="es-EC" smtClean="0"/>
              <a:t>08/07/2015</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51828EE6-6D13-4505-A58F-D6628B1F4F03}" type="slidenum">
              <a:rPr lang="es-EC" smtClean="0"/>
              <a:t>‹Nº›</a:t>
            </a:fld>
            <a:endParaRPr lang="es-EC"/>
          </a:p>
        </p:txBody>
      </p:sp>
    </p:spTree>
    <p:extLst>
      <p:ext uri="{BB962C8B-B14F-4D97-AF65-F5344CB8AC3E}">
        <p14:creationId xmlns:p14="http://schemas.microsoft.com/office/powerpoint/2010/main" val="1606486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C7723E88-33A8-4D1E-BE78-5A2EC537ABB1}" type="datetimeFigureOut">
              <a:rPr lang="es-EC" smtClean="0"/>
              <a:t>08/07/2015</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51828EE6-6D13-4505-A58F-D6628B1F4F03}" type="slidenum">
              <a:rPr lang="es-EC" smtClean="0"/>
              <a:t>‹Nº›</a:t>
            </a:fld>
            <a:endParaRPr lang="es-EC"/>
          </a:p>
        </p:txBody>
      </p:sp>
    </p:spTree>
    <p:extLst>
      <p:ext uri="{BB962C8B-B14F-4D97-AF65-F5344CB8AC3E}">
        <p14:creationId xmlns:p14="http://schemas.microsoft.com/office/powerpoint/2010/main" val="4275767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C7723E88-33A8-4D1E-BE78-5A2EC537ABB1}" type="datetimeFigureOut">
              <a:rPr lang="es-EC" smtClean="0"/>
              <a:t>08/07/2015</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51828EE6-6D13-4505-A58F-D6628B1F4F03}" type="slidenum">
              <a:rPr lang="es-EC" smtClean="0"/>
              <a:t>‹Nº›</a:t>
            </a:fld>
            <a:endParaRPr lang="es-EC"/>
          </a:p>
        </p:txBody>
      </p:sp>
    </p:spTree>
    <p:extLst>
      <p:ext uri="{BB962C8B-B14F-4D97-AF65-F5344CB8AC3E}">
        <p14:creationId xmlns:p14="http://schemas.microsoft.com/office/powerpoint/2010/main" val="2896751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723E88-33A8-4D1E-BE78-5A2EC537ABB1}" type="datetimeFigureOut">
              <a:rPr lang="es-EC" smtClean="0"/>
              <a:t>08/07/2015</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28EE6-6D13-4505-A58F-D6628B1F4F03}" type="slidenum">
              <a:rPr lang="es-EC" smtClean="0"/>
              <a:t>‹Nº›</a:t>
            </a:fld>
            <a:endParaRPr lang="es-EC"/>
          </a:p>
        </p:txBody>
      </p:sp>
    </p:spTree>
    <p:extLst>
      <p:ext uri="{BB962C8B-B14F-4D97-AF65-F5344CB8AC3E}">
        <p14:creationId xmlns:p14="http://schemas.microsoft.com/office/powerpoint/2010/main" val="26556983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7"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430.png"/><Relationship Id="rId4" Type="http://schemas.openxmlformats.org/officeDocument/2006/relationships/image" Target="../media/image420.png"/></Relationships>
</file>

<file path=ppt/slides/_rels/slide2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image" Target="../media/image7.jpeg"/><Relationship Id="rId5" Type="http://schemas.openxmlformats.org/officeDocument/2006/relationships/diagramQuickStyle" Target="../diagrams/quickStyle1.xml"/><Relationship Id="rId10" Type="http://schemas.openxmlformats.org/officeDocument/2006/relationships/image" Target="../media/image6.png"/><Relationship Id="rId4" Type="http://schemas.openxmlformats.org/officeDocument/2006/relationships/diagramLayout" Target="../diagrams/layout1.xml"/><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3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chart" Target="../charts/chart7.xml"/><Relationship Id="rId4" Type="http://schemas.openxmlformats.org/officeDocument/2006/relationships/chart" Target="../charts/chart6.xml"/></Relationships>
</file>

<file path=ppt/slides/_rels/slide3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chart" Target="../charts/chart10.xml"/><Relationship Id="rId4" Type="http://schemas.openxmlformats.org/officeDocument/2006/relationships/chart" Target="../charts/chart9.xml"/></Relationships>
</file>

<file path=ppt/slides/_rels/slide3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chart" Target="../charts/chart13.xml"/><Relationship Id="rId4" Type="http://schemas.openxmlformats.org/officeDocument/2006/relationships/chart" Target="../charts/chart12.xml"/></Relationships>
</file>

<file path=ppt/slides/_rels/slide3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chart" Target="../charts/char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0.emf"/><Relationship Id="rId4" Type="http://schemas.openxmlformats.org/officeDocument/2006/relationships/package" Target="../embeddings/Documento_de_Microsoft_Word1.docx"/></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11.emf"/><Relationship Id="rId4" Type="http://schemas.openxmlformats.org/officeDocument/2006/relationships/package" Target="../embeddings/Documento_de_Microsoft_Word2.docx"/></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2.xml"/><Relationship Id="rId11" Type="http://schemas.openxmlformats.org/officeDocument/2006/relationships/image" Target="../media/image15.jpeg"/><Relationship Id="rId5" Type="http://schemas.openxmlformats.org/officeDocument/2006/relationships/diagramQuickStyle" Target="../diagrams/quickStyle2.xml"/><Relationship Id="rId10" Type="http://schemas.openxmlformats.org/officeDocument/2006/relationships/image" Target="../media/image14.jpeg"/><Relationship Id="rId4" Type="http://schemas.openxmlformats.org/officeDocument/2006/relationships/diagramLayout" Target="../diagrams/layout2.xml"/><Relationship Id="rId9" Type="http://schemas.openxmlformats.org/officeDocument/2006/relationships/image" Target="../media/image13.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5 CuadroTexto"/>
          <p:cNvSpPr txBox="1"/>
          <p:nvPr/>
        </p:nvSpPr>
        <p:spPr>
          <a:xfrm>
            <a:off x="2345980" y="942091"/>
            <a:ext cx="7834341" cy="4647426"/>
          </a:xfrm>
          <a:prstGeom prst="rect">
            <a:avLst/>
          </a:prstGeom>
          <a:noFill/>
        </p:spPr>
        <p:txBody>
          <a:bodyPr wrap="square" rtlCol="0">
            <a:spAutoFit/>
          </a:bodyPr>
          <a:lstStyle/>
          <a:p>
            <a:pPr algn="ctr"/>
            <a:endParaRPr lang="en-US" sz="2000" b="1" dirty="0" smtClean="0">
              <a:latin typeface="Arial" pitchFamily="34" charset="0"/>
              <a:cs typeface="Arial" pitchFamily="34" charset="0"/>
            </a:endParaRPr>
          </a:p>
          <a:p>
            <a:pPr algn="ctr"/>
            <a:r>
              <a:rPr lang="en-US" sz="2000" b="1" dirty="0" smtClean="0">
                <a:latin typeface="Arial" pitchFamily="34" charset="0"/>
                <a:cs typeface="Arial" pitchFamily="34" charset="0"/>
              </a:rPr>
              <a:t>CARRERA </a:t>
            </a:r>
            <a:r>
              <a:rPr lang="en-US" sz="2000" b="1" dirty="0">
                <a:latin typeface="Arial" pitchFamily="34" charset="0"/>
                <a:cs typeface="Arial" pitchFamily="34" charset="0"/>
              </a:rPr>
              <a:t>DE INGENIERÍA MECÁNICA </a:t>
            </a:r>
          </a:p>
          <a:p>
            <a:pPr algn="ctr"/>
            <a:endParaRPr lang="en-US" sz="2000" b="1" dirty="0">
              <a:latin typeface="Arial" pitchFamily="34" charset="0"/>
              <a:cs typeface="Arial" pitchFamily="34" charset="0"/>
            </a:endParaRPr>
          </a:p>
          <a:p>
            <a:pPr algn="ctr"/>
            <a:r>
              <a:rPr lang="es-US" b="1" dirty="0" smtClean="0"/>
              <a:t>“</a:t>
            </a:r>
            <a:r>
              <a:rPr lang="es-EC" b="1" dirty="0" smtClean="0"/>
              <a:t>AUTOMATIZACIÓN DEL BANCO DE PRUEBAS PLINT TE 15 Y BALANCE TERMODINÁMICO DEL MOTOR DEL BANCO, PERTENECIENTE AL LABORATORIO DE MOTORES DE COMBUSTIÓN INTERNA DE LA UNIVERSIDAD DE LAS FUERZAS ARMADAS ESPE.</a:t>
            </a:r>
            <a:r>
              <a:rPr lang="es-US" b="1" dirty="0" smtClean="0"/>
              <a:t>”</a:t>
            </a:r>
            <a:endParaRPr lang="es-US" dirty="0"/>
          </a:p>
          <a:p>
            <a:pPr algn="ctr"/>
            <a:r>
              <a:rPr lang="es-ES" sz="2000" b="1" dirty="0">
                <a:latin typeface="Arial" pitchFamily="34" charset="0"/>
                <a:cs typeface="Arial" pitchFamily="34" charset="0"/>
              </a:rPr>
              <a:t> </a:t>
            </a:r>
            <a:endParaRPr lang="es-EC" sz="2000" b="1" dirty="0">
              <a:latin typeface="Arial" pitchFamily="34" charset="0"/>
              <a:cs typeface="Arial" pitchFamily="34" charset="0"/>
            </a:endParaRPr>
          </a:p>
          <a:p>
            <a:pPr algn="ctr"/>
            <a:r>
              <a:rPr lang="es-EC" b="1" dirty="0"/>
              <a:t>MOYA CABEZAS CARLOS ALBERTO</a:t>
            </a:r>
            <a:endParaRPr lang="es-US" b="1" dirty="0"/>
          </a:p>
          <a:p>
            <a:pPr algn="ctr"/>
            <a:r>
              <a:rPr lang="es-US" b="1" dirty="0"/>
              <a:t>PINTO JAGUACO ALEX JAVIER</a:t>
            </a:r>
          </a:p>
          <a:p>
            <a:pPr algn="ctr"/>
            <a:r>
              <a:rPr lang="es-ES" b="1" dirty="0">
                <a:latin typeface="Arial" pitchFamily="34" charset="0"/>
                <a:cs typeface="Arial" pitchFamily="34" charset="0"/>
              </a:rPr>
              <a:t> </a:t>
            </a:r>
            <a:endParaRPr lang="es-EC" b="1" dirty="0">
              <a:latin typeface="Arial" pitchFamily="34" charset="0"/>
              <a:cs typeface="Arial" pitchFamily="34" charset="0"/>
            </a:endParaRPr>
          </a:p>
          <a:p>
            <a:pPr algn="ctr"/>
            <a:r>
              <a:rPr lang="es-US" b="1" dirty="0"/>
              <a:t>DIRECTOR: </a:t>
            </a:r>
            <a:r>
              <a:rPr lang="es-US" b="1" dirty="0" smtClean="0"/>
              <a:t>INGENIERO ANGELO VILLAVICENCIO</a:t>
            </a:r>
            <a:endParaRPr lang="es-US" b="1" dirty="0"/>
          </a:p>
          <a:p>
            <a:pPr algn="ctr"/>
            <a:r>
              <a:rPr lang="es-US" b="1" dirty="0"/>
              <a:t>CODIRECTOR: INGENIERO </a:t>
            </a:r>
            <a:r>
              <a:rPr lang="es-US" b="1" dirty="0" smtClean="0"/>
              <a:t>JUÁN DÍAZ TOCACHI </a:t>
            </a:r>
            <a:endParaRPr lang="es-US" b="1" dirty="0"/>
          </a:p>
          <a:p>
            <a:pPr algn="ctr"/>
            <a:endParaRPr lang="es-ES" b="1" dirty="0">
              <a:latin typeface="Arial" pitchFamily="34" charset="0"/>
              <a:cs typeface="Arial" pitchFamily="34" charset="0"/>
            </a:endParaRPr>
          </a:p>
          <a:p>
            <a:pPr algn="ctr"/>
            <a:r>
              <a:rPr lang="es-ES" b="1" dirty="0">
                <a:latin typeface="Arial" pitchFamily="34" charset="0"/>
                <a:cs typeface="Arial" pitchFamily="34" charset="0"/>
              </a:rPr>
              <a:t> </a:t>
            </a:r>
            <a:r>
              <a:rPr lang="es-US" b="1" dirty="0"/>
              <a:t>SANGOLQUÍ, </a:t>
            </a:r>
            <a:r>
              <a:rPr lang="es-US" b="1" dirty="0" smtClean="0"/>
              <a:t>JULIO </a:t>
            </a:r>
            <a:r>
              <a:rPr lang="es-US" b="1" dirty="0"/>
              <a:t>DEL </a:t>
            </a:r>
            <a:r>
              <a:rPr lang="es-US" b="1" dirty="0" smtClean="0"/>
              <a:t>2015</a:t>
            </a:r>
            <a:endParaRPr lang="es-US" dirty="0"/>
          </a:p>
          <a:p>
            <a:endParaRPr lang="es-EC" b="1" dirty="0"/>
          </a:p>
        </p:txBody>
      </p:sp>
    </p:spTree>
    <p:extLst>
      <p:ext uri="{BB962C8B-B14F-4D97-AF65-F5344CB8AC3E}">
        <p14:creationId xmlns:p14="http://schemas.microsoft.com/office/powerpoint/2010/main" val="2424290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76518" y="206063"/>
            <a:ext cx="8461419" cy="369332"/>
          </a:xfrm>
          <a:prstGeom prst="rect">
            <a:avLst/>
          </a:prstGeom>
          <a:noFill/>
        </p:spPr>
        <p:txBody>
          <a:bodyPr wrap="square" rtlCol="0">
            <a:spAutoFit/>
          </a:bodyPr>
          <a:lstStyle/>
          <a:p>
            <a:r>
              <a:rPr lang="es-EC" b="1" dirty="0" smtClean="0">
                <a:latin typeface="Century" panose="02040604050505020304" pitchFamily="18" charset="0"/>
              </a:rPr>
              <a:t>BANCO DE PRUEBAS PLINT TE-15 “PRÁCTICAS DE LABORATORIO”</a:t>
            </a:r>
            <a:endParaRPr lang="es-EC" b="1" dirty="0">
              <a:latin typeface="Century" panose="02040604050505020304" pitchFamily="18" charset="0"/>
            </a:endParaRPr>
          </a:p>
        </p:txBody>
      </p:sp>
      <p:sp>
        <p:nvSpPr>
          <p:cNvPr id="11" name="CuadroTexto 10"/>
          <p:cNvSpPr txBox="1"/>
          <p:nvPr/>
        </p:nvSpPr>
        <p:spPr>
          <a:xfrm>
            <a:off x="566668" y="6323527"/>
            <a:ext cx="3284113" cy="430887"/>
          </a:xfrm>
          <a:prstGeom prst="rect">
            <a:avLst/>
          </a:prstGeom>
          <a:noFill/>
        </p:spPr>
        <p:txBody>
          <a:bodyPr wrap="square" rtlCol="0">
            <a:spAutoFit/>
          </a:bodyPr>
          <a:lstStyle/>
          <a:p>
            <a:r>
              <a:rPr lang="es-EC" sz="1100" dirty="0" smtClean="0">
                <a:latin typeface="Arial" panose="020B0604020202020204" pitchFamily="34" charset="0"/>
                <a:cs typeface="Arial" panose="020B0604020202020204" pitchFamily="34" charset="0"/>
              </a:rPr>
              <a:t>Elaborado por:    Moya Carlos</a:t>
            </a:r>
          </a:p>
          <a:p>
            <a:r>
              <a:rPr lang="es-EC" sz="1100" dirty="0" smtClean="0">
                <a:latin typeface="Arial" panose="020B0604020202020204" pitchFamily="34" charset="0"/>
                <a:cs typeface="Arial" panose="020B0604020202020204" pitchFamily="34" charset="0"/>
              </a:rPr>
              <a:t>	    Pinto Alex</a:t>
            </a:r>
            <a:endParaRPr lang="es-EC" sz="1100" dirty="0">
              <a:latin typeface="Arial" panose="020B0604020202020204" pitchFamily="34" charset="0"/>
              <a:cs typeface="Arial" panose="020B0604020202020204" pitchFamily="34" charset="0"/>
            </a:endParaRPr>
          </a:p>
        </p:txBody>
      </p:sp>
      <p:graphicFrame>
        <p:nvGraphicFramePr>
          <p:cNvPr id="5" name="Gráfico 4"/>
          <p:cNvGraphicFramePr>
            <a:graphicFrameLocks/>
          </p:cNvGraphicFramePr>
          <p:nvPr>
            <p:extLst>
              <p:ext uri="{D42A27DB-BD31-4B8C-83A1-F6EECF244321}">
                <p14:modId xmlns:p14="http://schemas.microsoft.com/office/powerpoint/2010/main" val="578989884"/>
              </p:ext>
            </p:extLst>
          </p:nvPr>
        </p:nvGraphicFramePr>
        <p:xfrm>
          <a:off x="7160654" y="2665926"/>
          <a:ext cx="4043966" cy="30969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a 2"/>
          <p:cNvGraphicFramePr>
            <a:graphicFrameLocks noGrp="1"/>
          </p:cNvGraphicFramePr>
          <p:nvPr>
            <p:extLst>
              <p:ext uri="{D42A27DB-BD31-4B8C-83A1-F6EECF244321}">
                <p14:modId xmlns:p14="http://schemas.microsoft.com/office/powerpoint/2010/main" val="4133740545"/>
              </p:ext>
            </p:extLst>
          </p:nvPr>
        </p:nvGraphicFramePr>
        <p:xfrm>
          <a:off x="8182018" y="824246"/>
          <a:ext cx="2108200" cy="1783080"/>
        </p:xfrm>
        <a:graphic>
          <a:graphicData uri="http://schemas.openxmlformats.org/drawingml/2006/table">
            <a:tbl>
              <a:tblPr>
                <a:tableStyleId>{22838BEF-8BB2-4498-84A7-C5851F593DF1}</a:tableStyleId>
              </a:tblPr>
              <a:tblGrid>
                <a:gridCol w="979600"/>
                <a:gridCol w="1128600"/>
              </a:tblGrid>
              <a:tr h="190500">
                <a:tc>
                  <a:txBody>
                    <a:bodyPr/>
                    <a:lstStyle/>
                    <a:p>
                      <a:pPr algn="ctr" fontAlgn="b"/>
                      <a:r>
                        <a:rPr lang="es-EC" sz="1400" b="1" u="none" strike="noStrike" dirty="0">
                          <a:effectLst/>
                        </a:rPr>
                        <a:t>Contador</a:t>
                      </a:r>
                      <a:endParaRPr lang="es-EC" sz="1400" b="1" i="0" u="none" strike="noStrike" dirty="0">
                        <a:solidFill>
                          <a:srgbClr val="000000"/>
                        </a:solidFill>
                        <a:effectLst/>
                        <a:latin typeface="Calibri" panose="020F0502020204030204" pitchFamily="34" charset="0"/>
                      </a:endParaRPr>
                    </a:p>
                  </a:txBody>
                  <a:tcPr marL="9525" marR="9525" marT="9525" marB="0" anchor="b">
                    <a:solidFill>
                      <a:srgbClr val="0070C0"/>
                    </a:solidFill>
                  </a:tcPr>
                </a:tc>
                <a:tc>
                  <a:txBody>
                    <a:bodyPr/>
                    <a:lstStyle/>
                    <a:p>
                      <a:pPr algn="ctr" fontAlgn="b"/>
                      <a:r>
                        <a:rPr lang="es-EC" sz="1400" b="1" u="none" strike="noStrike" dirty="0">
                          <a:effectLst/>
                        </a:rPr>
                        <a:t>R </a:t>
                      </a:r>
                      <a:r>
                        <a:rPr lang="es-EC" sz="1400" b="1" u="none" strike="noStrike" dirty="0" smtClean="0">
                          <a:effectLst/>
                        </a:rPr>
                        <a:t>Compresión</a:t>
                      </a:r>
                      <a:endParaRPr lang="es-EC" sz="1400" b="1" i="0" u="none" strike="noStrike" dirty="0">
                        <a:solidFill>
                          <a:srgbClr val="000000"/>
                        </a:solidFill>
                        <a:effectLst/>
                        <a:latin typeface="Calibri" panose="020F0502020204030204" pitchFamily="34" charset="0"/>
                      </a:endParaRPr>
                    </a:p>
                  </a:txBody>
                  <a:tcPr marL="9525" marR="9525" marT="9525" marB="0" anchor="b">
                    <a:solidFill>
                      <a:srgbClr val="0070C0"/>
                    </a:solidFill>
                  </a:tcPr>
                </a:tc>
              </a:tr>
              <a:tr h="190500">
                <a:tc>
                  <a:txBody>
                    <a:bodyPr/>
                    <a:lstStyle/>
                    <a:p>
                      <a:pPr algn="ctr" fontAlgn="b"/>
                      <a:r>
                        <a:rPr lang="es-EC" sz="1400" u="none" strike="noStrike" dirty="0">
                          <a:effectLst/>
                        </a:rPr>
                        <a:t>0</a:t>
                      </a:r>
                      <a:endParaRPr lang="es-EC"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C" sz="1400" u="none" strike="noStrike">
                          <a:effectLst/>
                        </a:rPr>
                        <a:t>4</a:t>
                      </a:r>
                      <a:endParaRPr lang="es-EC" sz="14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ctr" fontAlgn="b"/>
                      <a:r>
                        <a:rPr lang="es-EC" sz="1400" u="none" strike="noStrike" dirty="0">
                          <a:effectLst/>
                        </a:rPr>
                        <a:t>107</a:t>
                      </a:r>
                      <a:endParaRPr lang="es-EC"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C" sz="1400" u="none" strike="noStrike" dirty="0">
                          <a:effectLst/>
                        </a:rPr>
                        <a:t>5</a:t>
                      </a:r>
                      <a:endParaRPr lang="es-EC" sz="1400" b="0" i="0" u="none" strike="noStrike" dirty="0">
                        <a:solidFill>
                          <a:srgbClr val="000000"/>
                        </a:solidFill>
                        <a:effectLst/>
                        <a:latin typeface="Calibri" panose="020F0502020204030204" pitchFamily="34" charset="0"/>
                      </a:endParaRPr>
                    </a:p>
                  </a:txBody>
                  <a:tcPr marL="9525" marR="9525" marT="9525" marB="0" anchor="b"/>
                </a:tc>
              </a:tr>
              <a:tr h="190500">
                <a:tc>
                  <a:txBody>
                    <a:bodyPr/>
                    <a:lstStyle/>
                    <a:p>
                      <a:pPr algn="ctr" fontAlgn="b"/>
                      <a:r>
                        <a:rPr lang="es-EC" sz="1400" u="none" strike="noStrike" dirty="0">
                          <a:effectLst/>
                        </a:rPr>
                        <a:t>172</a:t>
                      </a:r>
                      <a:endParaRPr lang="es-EC"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C" sz="1400" u="none" strike="noStrike" dirty="0">
                          <a:effectLst/>
                        </a:rPr>
                        <a:t>6</a:t>
                      </a:r>
                      <a:endParaRPr lang="es-EC" sz="1400" b="0" i="0" u="none" strike="noStrike" dirty="0">
                        <a:solidFill>
                          <a:srgbClr val="000000"/>
                        </a:solidFill>
                        <a:effectLst/>
                        <a:latin typeface="Calibri" panose="020F0502020204030204" pitchFamily="34" charset="0"/>
                      </a:endParaRPr>
                    </a:p>
                  </a:txBody>
                  <a:tcPr marL="9525" marR="9525" marT="9525" marB="0" anchor="b"/>
                </a:tc>
              </a:tr>
              <a:tr h="190500">
                <a:tc>
                  <a:txBody>
                    <a:bodyPr/>
                    <a:lstStyle/>
                    <a:p>
                      <a:pPr algn="ctr" fontAlgn="b"/>
                      <a:r>
                        <a:rPr lang="es-EC" sz="1400" u="none" strike="noStrike" dirty="0">
                          <a:effectLst/>
                        </a:rPr>
                        <a:t>215</a:t>
                      </a:r>
                      <a:endParaRPr lang="es-EC"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C" sz="1400" u="none" strike="noStrike" dirty="0">
                          <a:effectLst/>
                        </a:rPr>
                        <a:t>7</a:t>
                      </a:r>
                      <a:endParaRPr lang="es-EC" sz="1400" b="0" i="0" u="none" strike="noStrike" dirty="0">
                        <a:solidFill>
                          <a:srgbClr val="000000"/>
                        </a:solidFill>
                        <a:effectLst/>
                        <a:latin typeface="Calibri" panose="020F0502020204030204" pitchFamily="34" charset="0"/>
                      </a:endParaRPr>
                    </a:p>
                  </a:txBody>
                  <a:tcPr marL="9525" marR="9525" marT="9525" marB="0" anchor="b"/>
                </a:tc>
              </a:tr>
              <a:tr h="190500">
                <a:tc>
                  <a:txBody>
                    <a:bodyPr/>
                    <a:lstStyle/>
                    <a:p>
                      <a:pPr algn="ctr" fontAlgn="b"/>
                      <a:r>
                        <a:rPr lang="es-EC" sz="1400" u="none" strike="noStrike">
                          <a:effectLst/>
                        </a:rPr>
                        <a:t>245</a:t>
                      </a:r>
                      <a:endParaRPr lang="es-EC"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EC" sz="1400" u="none" strike="noStrike" dirty="0">
                          <a:effectLst/>
                        </a:rPr>
                        <a:t>8</a:t>
                      </a:r>
                      <a:endParaRPr lang="es-EC" sz="1400" b="0" i="0" u="none" strike="noStrike" dirty="0">
                        <a:solidFill>
                          <a:srgbClr val="000000"/>
                        </a:solidFill>
                        <a:effectLst/>
                        <a:latin typeface="Calibri" panose="020F0502020204030204" pitchFamily="34" charset="0"/>
                      </a:endParaRPr>
                    </a:p>
                  </a:txBody>
                  <a:tcPr marL="9525" marR="9525" marT="9525" marB="0" anchor="b"/>
                </a:tc>
              </a:tr>
              <a:tr h="190500">
                <a:tc>
                  <a:txBody>
                    <a:bodyPr/>
                    <a:lstStyle/>
                    <a:p>
                      <a:pPr algn="ctr" fontAlgn="b"/>
                      <a:r>
                        <a:rPr lang="es-EC" sz="1400" u="none" strike="noStrike">
                          <a:effectLst/>
                        </a:rPr>
                        <a:t>268</a:t>
                      </a:r>
                      <a:endParaRPr lang="es-EC"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EC" sz="1400" u="none" strike="noStrike" dirty="0">
                          <a:effectLst/>
                        </a:rPr>
                        <a:t>9</a:t>
                      </a:r>
                      <a:endParaRPr lang="es-EC" sz="1400" b="0" i="0" u="none" strike="noStrike" dirty="0">
                        <a:solidFill>
                          <a:srgbClr val="000000"/>
                        </a:solidFill>
                        <a:effectLst/>
                        <a:latin typeface="Calibri" panose="020F0502020204030204" pitchFamily="34" charset="0"/>
                      </a:endParaRPr>
                    </a:p>
                  </a:txBody>
                  <a:tcPr marL="9525" marR="9525" marT="9525" marB="0" anchor="b"/>
                </a:tc>
              </a:tr>
              <a:tr h="190500">
                <a:tc>
                  <a:txBody>
                    <a:bodyPr/>
                    <a:lstStyle/>
                    <a:p>
                      <a:pPr algn="ctr" fontAlgn="b"/>
                      <a:r>
                        <a:rPr lang="es-EC" sz="1400" u="none" strike="noStrike">
                          <a:effectLst/>
                        </a:rPr>
                        <a:t>286</a:t>
                      </a:r>
                      <a:endParaRPr lang="es-EC"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EC" sz="1400" u="none" strike="noStrike" dirty="0">
                          <a:effectLst/>
                        </a:rPr>
                        <a:t>10</a:t>
                      </a:r>
                      <a:endParaRPr lang="es-EC" sz="1400" b="0" i="0" u="none" strike="noStrike" dirty="0">
                        <a:solidFill>
                          <a:srgbClr val="000000"/>
                        </a:solidFill>
                        <a:effectLst/>
                        <a:latin typeface="Calibri" panose="020F0502020204030204" pitchFamily="34" charset="0"/>
                      </a:endParaRPr>
                    </a:p>
                  </a:txBody>
                  <a:tcPr marL="9525" marR="9525" marT="9525" marB="0" anchor="b"/>
                </a:tc>
              </a:tr>
            </a:tbl>
          </a:graphicData>
        </a:graphic>
      </p:graphicFrame>
      <p:pic>
        <p:nvPicPr>
          <p:cNvPr id="6" name="Imagen 5"/>
          <p:cNvPicPr>
            <a:picLocks noChangeAspect="1"/>
          </p:cNvPicPr>
          <p:nvPr/>
        </p:nvPicPr>
        <p:blipFill>
          <a:blip r:embed="rId4"/>
          <a:stretch>
            <a:fillRect/>
          </a:stretch>
        </p:blipFill>
        <p:spPr>
          <a:xfrm>
            <a:off x="1558342" y="1668667"/>
            <a:ext cx="3674775" cy="1920905"/>
          </a:xfrm>
          <a:prstGeom prst="rect">
            <a:avLst/>
          </a:prstGeom>
        </p:spPr>
      </p:pic>
      <p:sp>
        <p:nvSpPr>
          <p:cNvPr id="7" name="Recortar rectángulo de esquina sencilla 6"/>
          <p:cNvSpPr/>
          <p:nvPr/>
        </p:nvSpPr>
        <p:spPr>
          <a:xfrm>
            <a:off x="968062" y="824246"/>
            <a:ext cx="4531218" cy="510569"/>
          </a:xfrm>
          <a:prstGeom prst="snip1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C" b="1" dirty="0" smtClean="0"/>
          </a:p>
          <a:p>
            <a:pPr algn="ctr"/>
            <a:r>
              <a:rPr lang="es-EC" sz="1600" b="1" dirty="0" smtClean="0"/>
              <a:t>1</a:t>
            </a:r>
            <a:r>
              <a:rPr lang="es-EC" sz="1600" b="1" dirty="0"/>
              <a:t>.-</a:t>
            </a:r>
            <a:r>
              <a:rPr lang="es-EC" sz="1600" dirty="0"/>
              <a:t> </a:t>
            </a:r>
            <a:r>
              <a:rPr lang="es-EC" sz="1600" b="1" dirty="0"/>
              <a:t>VARIACIÓN DE LA RELACIÓN DE COMPRESIÓN</a:t>
            </a:r>
          </a:p>
          <a:p>
            <a:pPr algn="ctr"/>
            <a:endParaRPr lang="es-EC" dirty="0"/>
          </a:p>
        </p:txBody>
      </p:sp>
      <p:sp>
        <p:nvSpPr>
          <p:cNvPr id="8" name="Rectángulo 7"/>
          <p:cNvSpPr/>
          <p:nvPr/>
        </p:nvSpPr>
        <p:spPr>
          <a:xfrm>
            <a:off x="968062" y="3855947"/>
            <a:ext cx="4954075" cy="1708160"/>
          </a:xfrm>
          <a:prstGeom prst="rect">
            <a:avLst/>
          </a:prstGeom>
        </p:spPr>
        <p:txBody>
          <a:bodyPr wrap="square">
            <a:spAutoFit/>
          </a:bodyPr>
          <a:lstStyle/>
          <a:p>
            <a:pPr marL="342900" lvl="0" indent="-342900" algn="just">
              <a:lnSpc>
                <a:spcPct val="150000"/>
              </a:lnSpc>
              <a:spcAft>
                <a:spcPts val="0"/>
              </a:spcAft>
              <a:buFont typeface="Wingdings" panose="05000000000000000000" pitchFamily="2" charset="2"/>
              <a:buChar char=""/>
            </a:pPr>
            <a:r>
              <a:rPr lang="es-ES" sz="1400" dirty="0">
                <a:latin typeface="Calibri "/>
                <a:ea typeface="Calibri" panose="020F0502020204030204" pitchFamily="34" charset="0"/>
                <a:cs typeface="Arial" panose="020B0604020202020204" pitchFamily="34" charset="0"/>
              </a:rPr>
              <a:t>Aceleración: 100%</a:t>
            </a:r>
            <a:endParaRPr lang="es-EC" sz="1400" dirty="0">
              <a:latin typeface="Calibri "/>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es-ES" sz="1400" dirty="0">
                <a:latin typeface="Calibri "/>
                <a:ea typeface="Calibri" panose="020F0502020204030204" pitchFamily="34" charset="0"/>
                <a:cs typeface="Arial" panose="020B0604020202020204" pitchFamily="34" charset="0"/>
              </a:rPr>
              <a:t>Velocidad: Constante en el valor indicado </a:t>
            </a:r>
            <a:endParaRPr lang="es-ES" sz="1400" dirty="0" smtClean="0">
              <a:latin typeface="Calibri "/>
              <a:ea typeface="Calibri" panose="020F0502020204030204" pitchFamily="34" charset="0"/>
              <a:cs typeface="Arial" panose="020B0604020202020204" pitchFamily="34" charset="0"/>
            </a:endParaRPr>
          </a:p>
          <a:p>
            <a:pPr marL="342900" lvl="0" indent="-342900" algn="just">
              <a:lnSpc>
                <a:spcPct val="150000"/>
              </a:lnSpc>
              <a:spcAft>
                <a:spcPts val="0"/>
              </a:spcAft>
              <a:buFont typeface="Wingdings" panose="05000000000000000000" pitchFamily="2" charset="2"/>
              <a:buChar char=""/>
            </a:pPr>
            <a:r>
              <a:rPr lang="es-ES" sz="1400" dirty="0" smtClean="0">
                <a:latin typeface="Calibri "/>
                <a:ea typeface="Calibri" panose="020F0502020204030204" pitchFamily="34" charset="0"/>
                <a:cs typeface="Arial" panose="020B0604020202020204" pitchFamily="34" charset="0"/>
              </a:rPr>
              <a:t>Temperatura </a:t>
            </a:r>
            <a:r>
              <a:rPr lang="es-ES" sz="1400" dirty="0">
                <a:latin typeface="Calibri "/>
                <a:ea typeface="Calibri" panose="020F0502020204030204" pitchFamily="34" charset="0"/>
                <a:cs typeface="Arial" panose="020B0604020202020204" pitchFamily="34" charset="0"/>
              </a:rPr>
              <a:t>de salida del agua del motor: 60 a 70°C</a:t>
            </a:r>
            <a:endParaRPr lang="es-EC" sz="1400" dirty="0">
              <a:latin typeface="Calibri "/>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es-ES" sz="1400" dirty="0">
                <a:latin typeface="Calibri "/>
                <a:ea typeface="Calibri" panose="020F0502020204030204" pitchFamily="34" charset="0"/>
                <a:cs typeface="Arial" panose="020B0604020202020204" pitchFamily="34" charset="0"/>
              </a:rPr>
              <a:t>Flujo de refrigeración: 5 a 25 </a:t>
            </a:r>
            <a:r>
              <a:rPr lang="es-ES" sz="1400" dirty="0" smtClean="0">
                <a:latin typeface="Calibri "/>
                <a:ea typeface="Calibri" panose="020F0502020204030204" pitchFamily="34" charset="0"/>
                <a:cs typeface="Arial" panose="020B0604020202020204" pitchFamily="34" charset="0"/>
              </a:rPr>
              <a:t>litros/min</a:t>
            </a:r>
            <a:endParaRPr lang="es-EC" sz="1400" dirty="0" smtClean="0">
              <a:latin typeface="Calibri "/>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es-ES" sz="1400" dirty="0" smtClean="0">
                <a:latin typeface="Calibri "/>
                <a:ea typeface="Calibri" panose="020F0502020204030204" pitchFamily="34" charset="0"/>
              </a:rPr>
              <a:t>Angulo </a:t>
            </a:r>
            <a:r>
              <a:rPr lang="es-ES" sz="1400" dirty="0">
                <a:latin typeface="Calibri "/>
                <a:ea typeface="Calibri" panose="020F0502020204030204" pitchFamily="34" charset="0"/>
              </a:rPr>
              <a:t>de encendido: 20º de adelanto</a:t>
            </a:r>
            <a:endParaRPr lang="es-EC" sz="1400" dirty="0">
              <a:latin typeface="Calibri "/>
            </a:endParaRPr>
          </a:p>
        </p:txBody>
      </p:sp>
    </p:spTree>
    <p:extLst>
      <p:ext uri="{BB962C8B-B14F-4D97-AF65-F5344CB8AC3E}">
        <p14:creationId xmlns:p14="http://schemas.microsoft.com/office/powerpoint/2010/main" val="28195293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76518" y="206063"/>
            <a:ext cx="8461419" cy="369332"/>
          </a:xfrm>
          <a:prstGeom prst="rect">
            <a:avLst/>
          </a:prstGeom>
          <a:noFill/>
        </p:spPr>
        <p:txBody>
          <a:bodyPr wrap="square" rtlCol="0">
            <a:spAutoFit/>
          </a:bodyPr>
          <a:lstStyle/>
          <a:p>
            <a:r>
              <a:rPr lang="es-EC" b="1" dirty="0">
                <a:latin typeface="Century" panose="02040604050505020304" pitchFamily="18" charset="0"/>
              </a:rPr>
              <a:t>BANCO DE </a:t>
            </a:r>
            <a:r>
              <a:rPr lang="es-EC" b="1" dirty="0" smtClean="0">
                <a:latin typeface="Century" panose="02040604050505020304" pitchFamily="18" charset="0"/>
              </a:rPr>
              <a:t>PRUEBAS </a:t>
            </a:r>
            <a:r>
              <a:rPr lang="es-EC" b="1" dirty="0">
                <a:latin typeface="Century" panose="02040604050505020304" pitchFamily="18" charset="0"/>
              </a:rPr>
              <a:t>PLINT TE-15 “</a:t>
            </a:r>
            <a:r>
              <a:rPr lang="es-EC" b="1" dirty="0" smtClean="0">
                <a:latin typeface="Century" panose="02040604050505020304" pitchFamily="18" charset="0"/>
              </a:rPr>
              <a:t>PRÁCTICAS </a:t>
            </a:r>
            <a:r>
              <a:rPr lang="es-EC" b="1" dirty="0">
                <a:latin typeface="Century" panose="02040604050505020304" pitchFamily="18" charset="0"/>
              </a:rPr>
              <a:t>DE LABORATORIO</a:t>
            </a:r>
            <a:r>
              <a:rPr lang="es-EC" b="1" dirty="0" smtClean="0">
                <a:latin typeface="Century" panose="02040604050505020304" pitchFamily="18" charset="0"/>
              </a:rPr>
              <a:t>”</a:t>
            </a:r>
            <a:endParaRPr lang="es-EC" b="1" dirty="0">
              <a:latin typeface="Century" panose="02040604050505020304" pitchFamily="18" charset="0"/>
            </a:endParaRPr>
          </a:p>
        </p:txBody>
      </p:sp>
      <p:sp>
        <p:nvSpPr>
          <p:cNvPr id="11" name="CuadroTexto 10"/>
          <p:cNvSpPr txBox="1"/>
          <p:nvPr/>
        </p:nvSpPr>
        <p:spPr>
          <a:xfrm>
            <a:off x="566668" y="6323527"/>
            <a:ext cx="3284113" cy="430887"/>
          </a:xfrm>
          <a:prstGeom prst="rect">
            <a:avLst/>
          </a:prstGeom>
          <a:noFill/>
        </p:spPr>
        <p:txBody>
          <a:bodyPr wrap="square" rtlCol="0">
            <a:spAutoFit/>
          </a:bodyPr>
          <a:lstStyle/>
          <a:p>
            <a:r>
              <a:rPr lang="es-EC" sz="1100" dirty="0" smtClean="0">
                <a:latin typeface="Arial" panose="020B0604020202020204" pitchFamily="34" charset="0"/>
                <a:cs typeface="Arial" panose="020B0604020202020204" pitchFamily="34" charset="0"/>
              </a:rPr>
              <a:t>Elaborado por:    Moya Carlos</a:t>
            </a:r>
          </a:p>
          <a:p>
            <a:r>
              <a:rPr lang="es-EC" sz="1100" dirty="0" smtClean="0">
                <a:latin typeface="Arial" panose="020B0604020202020204" pitchFamily="34" charset="0"/>
                <a:cs typeface="Arial" panose="020B0604020202020204" pitchFamily="34" charset="0"/>
              </a:rPr>
              <a:t>	    Pinto Alex</a:t>
            </a:r>
            <a:endParaRPr lang="es-EC" sz="1100" dirty="0">
              <a:latin typeface="Arial" panose="020B0604020202020204" pitchFamily="34" charset="0"/>
              <a:cs typeface="Arial" panose="020B0604020202020204" pitchFamily="34" charset="0"/>
            </a:endParaRPr>
          </a:p>
        </p:txBody>
      </p:sp>
      <p:sp>
        <p:nvSpPr>
          <p:cNvPr id="5" name="Recortar rectángulo de esquina sencilla 4"/>
          <p:cNvSpPr/>
          <p:nvPr/>
        </p:nvSpPr>
        <p:spPr>
          <a:xfrm>
            <a:off x="968062" y="824246"/>
            <a:ext cx="4531218" cy="510569"/>
          </a:xfrm>
          <a:prstGeom prst="snip1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C" b="1" dirty="0" smtClean="0"/>
          </a:p>
          <a:p>
            <a:r>
              <a:rPr lang="es-EC" sz="1600" b="1" dirty="0"/>
              <a:t>2</a:t>
            </a:r>
            <a:r>
              <a:rPr lang="es-EC" sz="1600" b="1" dirty="0" smtClean="0"/>
              <a:t>.-</a:t>
            </a:r>
            <a:r>
              <a:rPr lang="es-EC" sz="1600" dirty="0" smtClean="0"/>
              <a:t> </a:t>
            </a:r>
            <a:r>
              <a:rPr lang="es-EC" sz="1600" b="1" dirty="0"/>
              <a:t>VARIACIÓN </a:t>
            </a:r>
            <a:r>
              <a:rPr lang="es-EC" sz="1600" b="1" dirty="0" smtClean="0"/>
              <a:t>DEL ÁNGULO DE ENCENDIDO</a:t>
            </a:r>
            <a:endParaRPr lang="es-EC" sz="1600" b="1" dirty="0"/>
          </a:p>
          <a:p>
            <a:pPr algn="ctr"/>
            <a:endParaRPr lang="es-EC" dirty="0"/>
          </a:p>
        </p:txBody>
      </p:sp>
      <p:sp>
        <p:nvSpPr>
          <p:cNvPr id="6" name="Recortar rectángulo de esquina sencilla 5"/>
          <p:cNvSpPr/>
          <p:nvPr/>
        </p:nvSpPr>
        <p:spPr>
          <a:xfrm>
            <a:off x="6413676" y="824246"/>
            <a:ext cx="4778063" cy="510569"/>
          </a:xfrm>
          <a:prstGeom prst="snip1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C" b="1" dirty="0" smtClean="0"/>
          </a:p>
          <a:p>
            <a:r>
              <a:rPr lang="es-EC" sz="1600" b="1" dirty="0"/>
              <a:t>3</a:t>
            </a:r>
            <a:r>
              <a:rPr lang="es-EC" sz="1600" b="1" dirty="0" smtClean="0"/>
              <a:t>.-</a:t>
            </a:r>
            <a:r>
              <a:rPr lang="es-EC" sz="1600" dirty="0" smtClean="0"/>
              <a:t> </a:t>
            </a:r>
            <a:r>
              <a:rPr lang="es-EC" sz="1600" b="1" dirty="0"/>
              <a:t>VARIACIÓN DE LA </a:t>
            </a:r>
            <a:r>
              <a:rPr lang="es-EC" sz="1600" b="1" dirty="0" smtClean="0"/>
              <a:t>CONCENTRACIÓN DE LA MEZCLA</a:t>
            </a:r>
            <a:endParaRPr lang="es-EC" sz="1600" b="1" dirty="0"/>
          </a:p>
          <a:p>
            <a:pPr algn="ctr"/>
            <a:endParaRPr lang="es-EC" dirty="0"/>
          </a:p>
        </p:txBody>
      </p:sp>
      <p:pic>
        <p:nvPicPr>
          <p:cNvPr id="2" name="Imagen 1"/>
          <p:cNvPicPr>
            <a:picLocks noChangeAspect="1"/>
          </p:cNvPicPr>
          <p:nvPr/>
        </p:nvPicPr>
        <p:blipFill>
          <a:blip r:embed="rId3"/>
          <a:stretch>
            <a:fillRect/>
          </a:stretch>
        </p:blipFill>
        <p:spPr>
          <a:xfrm>
            <a:off x="1860995" y="1489862"/>
            <a:ext cx="2630677" cy="2343803"/>
          </a:xfrm>
          <a:prstGeom prst="rect">
            <a:avLst/>
          </a:prstGeom>
        </p:spPr>
      </p:pic>
      <p:pic>
        <p:nvPicPr>
          <p:cNvPr id="3" name="Imagen 2"/>
          <p:cNvPicPr>
            <a:picLocks noChangeAspect="1"/>
          </p:cNvPicPr>
          <p:nvPr/>
        </p:nvPicPr>
        <p:blipFill>
          <a:blip r:embed="rId4"/>
          <a:stretch>
            <a:fillRect/>
          </a:stretch>
        </p:blipFill>
        <p:spPr>
          <a:xfrm>
            <a:off x="7601715" y="1485963"/>
            <a:ext cx="2315017" cy="2269802"/>
          </a:xfrm>
          <a:prstGeom prst="rect">
            <a:avLst/>
          </a:prstGeom>
        </p:spPr>
      </p:pic>
      <p:sp>
        <p:nvSpPr>
          <p:cNvPr id="7" name="Rectángulo 6"/>
          <p:cNvSpPr/>
          <p:nvPr/>
        </p:nvSpPr>
        <p:spPr>
          <a:xfrm>
            <a:off x="566668" y="4076715"/>
            <a:ext cx="5074278" cy="1708160"/>
          </a:xfrm>
          <a:prstGeom prst="rect">
            <a:avLst/>
          </a:prstGeom>
        </p:spPr>
        <p:txBody>
          <a:bodyPr wrap="square">
            <a:spAutoFit/>
          </a:bodyPr>
          <a:lstStyle/>
          <a:p>
            <a:pPr marL="342900" lvl="0" indent="-342900" algn="just">
              <a:lnSpc>
                <a:spcPct val="150000"/>
              </a:lnSpc>
              <a:spcAft>
                <a:spcPts val="0"/>
              </a:spcAft>
              <a:buFont typeface="Wingdings" panose="05000000000000000000" pitchFamily="2" charset="2"/>
              <a:buChar char=""/>
            </a:pPr>
            <a:r>
              <a:rPr lang="es-ES" sz="1400" dirty="0">
                <a:latin typeface="Calibri "/>
                <a:ea typeface="Calibri" panose="020F0502020204030204" pitchFamily="34" charset="0"/>
                <a:cs typeface="Arial" panose="020B0604020202020204" pitchFamily="34" charset="0"/>
              </a:rPr>
              <a:t>Aceleración: 100%</a:t>
            </a:r>
            <a:endParaRPr lang="es-EC" sz="1400" dirty="0">
              <a:latin typeface="Calibri "/>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es-ES" sz="1400" dirty="0">
                <a:latin typeface="Calibri "/>
                <a:ea typeface="Calibri" panose="020F0502020204030204" pitchFamily="34" charset="0"/>
                <a:cs typeface="Arial" panose="020B0604020202020204" pitchFamily="34" charset="0"/>
              </a:rPr>
              <a:t>Velocidad: Constante </a:t>
            </a:r>
            <a:r>
              <a:rPr lang="es-ES" sz="1400" dirty="0" smtClean="0">
                <a:latin typeface="Calibri "/>
                <a:ea typeface="Calibri" panose="020F0502020204030204" pitchFamily="34" charset="0"/>
                <a:cs typeface="Arial" panose="020B0604020202020204" pitchFamily="34" charset="0"/>
              </a:rPr>
              <a:t>indicada</a:t>
            </a:r>
            <a:endParaRPr lang="es-EC" sz="1400" dirty="0">
              <a:latin typeface="Calibri "/>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es-ES" sz="1400" dirty="0">
                <a:latin typeface="Calibri "/>
                <a:ea typeface="Calibri" panose="020F0502020204030204" pitchFamily="34" charset="0"/>
                <a:cs typeface="Arial" panose="020B0604020202020204" pitchFamily="34" charset="0"/>
              </a:rPr>
              <a:t>Temperatura de salida del agua del motor: 60 a 70°C</a:t>
            </a:r>
            <a:endParaRPr lang="es-EC" sz="1400" dirty="0">
              <a:latin typeface="Calibri "/>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es-ES" sz="1400" dirty="0">
                <a:latin typeface="Calibri "/>
                <a:ea typeface="Calibri" panose="020F0502020204030204" pitchFamily="34" charset="0"/>
                <a:cs typeface="Arial" panose="020B0604020202020204" pitchFamily="34" charset="0"/>
              </a:rPr>
              <a:t>Flujo de refrigeración: 5 a 25 litros/min</a:t>
            </a:r>
            <a:endParaRPr lang="es-EC" sz="1400" dirty="0">
              <a:latin typeface="Calibri "/>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es-ES" sz="1400" dirty="0">
                <a:latin typeface="Calibri "/>
                <a:ea typeface="Calibri" panose="020F0502020204030204" pitchFamily="34" charset="0"/>
                <a:cs typeface="Arial" panose="020B0604020202020204" pitchFamily="34" charset="0"/>
              </a:rPr>
              <a:t>Relación de compresión: Constante en el valor indicado </a:t>
            </a:r>
            <a:endParaRPr lang="es-EC" sz="1400" dirty="0">
              <a:effectLst/>
              <a:latin typeface="Calibri "/>
              <a:ea typeface="Calibri" panose="020F0502020204030204" pitchFamily="34" charset="0"/>
              <a:cs typeface="Times New Roman" panose="02020603050405020304" pitchFamily="18" charset="0"/>
            </a:endParaRPr>
          </a:p>
        </p:txBody>
      </p:sp>
      <p:sp>
        <p:nvSpPr>
          <p:cNvPr id="8" name="Rectángulo 7"/>
          <p:cNvSpPr/>
          <p:nvPr/>
        </p:nvSpPr>
        <p:spPr>
          <a:xfrm>
            <a:off x="6070243" y="3828717"/>
            <a:ext cx="6096000" cy="2031325"/>
          </a:xfrm>
          <a:prstGeom prst="rect">
            <a:avLst/>
          </a:prstGeom>
        </p:spPr>
        <p:txBody>
          <a:bodyPr>
            <a:spAutoFit/>
          </a:bodyPr>
          <a:lstStyle/>
          <a:p>
            <a:pPr marL="342900" lvl="0" indent="-342900" algn="just">
              <a:lnSpc>
                <a:spcPct val="150000"/>
              </a:lnSpc>
              <a:spcAft>
                <a:spcPts val="0"/>
              </a:spcAft>
              <a:buFont typeface="Wingdings" panose="05000000000000000000" pitchFamily="2" charset="2"/>
              <a:buChar char=""/>
            </a:pPr>
            <a:r>
              <a:rPr lang="es-ES" sz="1400" dirty="0">
                <a:latin typeface="Calibri "/>
                <a:ea typeface="Calibri" panose="020F0502020204030204" pitchFamily="34" charset="0"/>
                <a:cs typeface="Arial" panose="020B0604020202020204" pitchFamily="34" charset="0"/>
              </a:rPr>
              <a:t>Aceleración: 100%</a:t>
            </a:r>
            <a:endParaRPr lang="es-EC" sz="1400" dirty="0">
              <a:latin typeface="Calibri "/>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es-ES" sz="1400" dirty="0">
                <a:latin typeface="Calibri "/>
                <a:ea typeface="Calibri" panose="020F0502020204030204" pitchFamily="34" charset="0"/>
                <a:cs typeface="Arial" panose="020B0604020202020204" pitchFamily="34" charset="0"/>
              </a:rPr>
              <a:t>Velocidad: </a:t>
            </a:r>
            <a:r>
              <a:rPr lang="es-ES" sz="1400" dirty="0" smtClean="0">
                <a:latin typeface="Calibri "/>
                <a:ea typeface="Calibri" panose="020F0502020204030204" pitchFamily="34" charset="0"/>
                <a:cs typeface="Arial" panose="020B0604020202020204" pitchFamily="34" charset="0"/>
              </a:rPr>
              <a:t>Constante indicada</a:t>
            </a:r>
            <a:endParaRPr lang="es-EC" sz="1400" dirty="0">
              <a:latin typeface="Calibri "/>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es-ES" sz="1400" dirty="0">
                <a:latin typeface="Calibri "/>
                <a:ea typeface="Calibri" panose="020F0502020204030204" pitchFamily="34" charset="0"/>
                <a:cs typeface="Arial" panose="020B0604020202020204" pitchFamily="34" charset="0"/>
              </a:rPr>
              <a:t>Temperatura de salida del agua del motor: 60 a 70°C</a:t>
            </a:r>
            <a:endParaRPr lang="es-EC" sz="1400" dirty="0">
              <a:latin typeface="Calibri "/>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es-ES" sz="1400" dirty="0">
                <a:latin typeface="Calibri "/>
                <a:ea typeface="Calibri" panose="020F0502020204030204" pitchFamily="34" charset="0"/>
                <a:cs typeface="Arial" panose="020B0604020202020204" pitchFamily="34" charset="0"/>
              </a:rPr>
              <a:t>Flujo de refrigeración: 5 a 25 litros/min</a:t>
            </a:r>
            <a:endParaRPr lang="es-EC" sz="1400" dirty="0">
              <a:latin typeface="Calibri "/>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es-ES" sz="1400" dirty="0">
                <a:latin typeface="Calibri "/>
                <a:ea typeface="Calibri" panose="020F0502020204030204" pitchFamily="34" charset="0"/>
                <a:cs typeface="Arial" panose="020B0604020202020204" pitchFamily="34" charset="0"/>
              </a:rPr>
              <a:t>Relación de compresión: Constante en el valor </a:t>
            </a:r>
            <a:r>
              <a:rPr lang="es-ES" sz="1400" dirty="0" smtClean="0">
                <a:latin typeface="Calibri "/>
                <a:ea typeface="Calibri" panose="020F0502020204030204" pitchFamily="34" charset="0"/>
                <a:cs typeface="Arial" panose="020B0604020202020204" pitchFamily="34" charset="0"/>
              </a:rPr>
              <a:t>indicado</a:t>
            </a:r>
            <a:endParaRPr lang="es-EC" sz="1400" dirty="0">
              <a:latin typeface="Calibri "/>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es-ES" sz="1400" dirty="0">
                <a:latin typeface="Calibri "/>
                <a:ea typeface="Calibri" panose="020F0502020204030204" pitchFamily="34" charset="0"/>
                <a:cs typeface="Arial" panose="020B0604020202020204" pitchFamily="34" charset="0"/>
              </a:rPr>
              <a:t>Angulo de encendido: Constante en el valor </a:t>
            </a:r>
            <a:r>
              <a:rPr lang="es-ES" sz="1400" dirty="0" smtClean="0">
                <a:latin typeface="Calibri "/>
                <a:ea typeface="Calibri" panose="020F0502020204030204" pitchFamily="34" charset="0"/>
                <a:cs typeface="Arial" panose="020B0604020202020204" pitchFamily="34" charset="0"/>
              </a:rPr>
              <a:t>indicado</a:t>
            </a:r>
            <a:endParaRPr lang="es-EC" sz="1400" dirty="0">
              <a:effectLst/>
              <a:latin typeface="Calibri "/>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459243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76518" y="206063"/>
            <a:ext cx="8461419" cy="369332"/>
          </a:xfrm>
          <a:prstGeom prst="rect">
            <a:avLst/>
          </a:prstGeom>
          <a:noFill/>
        </p:spPr>
        <p:txBody>
          <a:bodyPr wrap="square" rtlCol="0">
            <a:spAutoFit/>
          </a:bodyPr>
          <a:lstStyle/>
          <a:p>
            <a:r>
              <a:rPr lang="es-EC" b="1" dirty="0">
                <a:latin typeface="Century" panose="02040604050505020304" pitchFamily="18" charset="0"/>
              </a:rPr>
              <a:t>BANCO DE PRUEBAS PLINT TE-15 “PRÁCTICAS DE LABORATORIO”</a:t>
            </a:r>
          </a:p>
        </p:txBody>
      </p:sp>
      <p:sp>
        <p:nvSpPr>
          <p:cNvPr id="11" name="CuadroTexto 10"/>
          <p:cNvSpPr txBox="1"/>
          <p:nvPr/>
        </p:nvSpPr>
        <p:spPr>
          <a:xfrm>
            <a:off x="566668" y="6323527"/>
            <a:ext cx="3284113" cy="430887"/>
          </a:xfrm>
          <a:prstGeom prst="rect">
            <a:avLst/>
          </a:prstGeom>
          <a:noFill/>
        </p:spPr>
        <p:txBody>
          <a:bodyPr wrap="square" rtlCol="0">
            <a:spAutoFit/>
          </a:bodyPr>
          <a:lstStyle/>
          <a:p>
            <a:r>
              <a:rPr lang="es-EC" sz="1100" dirty="0" smtClean="0">
                <a:latin typeface="Arial" panose="020B0604020202020204" pitchFamily="34" charset="0"/>
                <a:cs typeface="Arial" panose="020B0604020202020204" pitchFamily="34" charset="0"/>
              </a:rPr>
              <a:t>Elaborado por:    Moya Carlos</a:t>
            </a:r>
          </a:p>
          <a:p>
            <a:r>
              <a:rPr lang="es-EC" sz="1100" dirty="0" smtClean="0">
                <a:latin typeface="Arial" panose="020B0604020202020204" pitchFamily="34" charset="0"/>
                <a:cs typeface="Arial" panose="020B0604020202020204" pitchFamily="34" charset="0"/>
              </a:rPr>
              <a:t>	    Pinto Alex</a:t>
            </a:r>
            <a:endParaRPr lang="es-EC" sz="1100" dirty="0">
              <a:latin typeface="Arial" panose="020B0604020202020204" pitchFamily="34" charset="0"/>
              <a:cs typeface="Arial" panose="020B0604020202020204" pitchFamily="34" charset="0"/>
            </a:endParaRPr>
          </a:p>
        </p:txBody>
      </p:sp>
      <p:sp>
        <p:nvSpPr>
          <p:cNvPr id="2" name="CuadroTexto 1"/>
          <p:cNvSpPr txBox="1"/>
          <p:nvPr/>
        </p:nvSpPr>
        <p:spPr>
          <a:xfrm>
            <a:off x="978794" y="862885"/>
            <a:ext cx="6529589" cy="338554"/>
          </a:xfrm>
          <a:prstGeom prst="rect">
            <a:avLst/>
          </a:prstGeom>
          <a:noFill/>
        </p:spPr>
        <p:txBody>
          <a:bodyPr wrap="square" rtlCol="0">
            <a:spAutoFit/>
          </a:bodyPr>
          <a:lstStyle/>
          <a:p>
            <a:r>
              <a:rPr lang="es-EC" sz="1600" b="1" dirty="0" smtClean="0"/>
              <a:t>1. Datos que se toman en las prácticas mencionadas anteriormente</a:t>
            </a:r>
            <a:endParaRPr lang="es-EC" sz="1600" b="1" dirty="0"/>
          </a:p>
        </p:txBody>
      </p:sp>
      <p:sp>
        <p:nvSpPr>
          <p:cNvPr id="6" name="CuadroTexto 5"/>
          <p:cNvSpPr txBox="1"/>
          <p:nvPr/>
        </p:nvSpPr>
        <p:spPr>
          <a:xfrm>
            <a:off x="976647" y="3307729"/>
            <a:ext cx="6529589" cy="338554"/>
          </a:xfrm>
          <a:prstGeom prst="rect">
            <a:avLst/>
          </a:prstGeom>
          <a:noFill/>
        </p:spPr>
        <p:txBody>
          <a:bodyPr wrap="square" rtlCol="0">
            <a:spAutoFit/>
          </a:bodyPr>
          <a:lstStyle/>
          <a:p>
            <a:r>
              <a:rPr lang="es-EC" sz="1600" b="1" dirty="0"/>
              <a:t>2</a:t>
            </a:r>
            <a:r>
              <a:rPr lang="es-EC" sz="1600" b="1" dirty="0" smtClean="0"/>
              <a:t>. Cálculos que se obtienen después de realizar las prácticas</a:t>
            </a:r>
            <a:endParaRPr lang="es-EC" sz="1600" b="1" dirty="0"/>
          </a:p>
        </p:txBody>
      </p:sp>
      <p:pic>
        <p:nvPicPr>
          <p:cNvPr id="12" name="Imagen 11"/>
          <p:cNvPicPr>
            <a:picLocks noChangeAspect="1"/>
          </p:cNvPicPr>
          <p:nvPr/>
        </p:nvPicPr>
        <p:blipFill>
          <a:blip r:embed="rId3"/>
          <a:stretch>
            <a:fillRect/>
          </a:stretch>
        </p:blipFill>
        <p:spPr>
          <a:xfrm>
            <a:off x="745564" y="1326721"/>
            <a:ext cx="9081015" cy="1676866"/>
          </a:xfrm>
          <a:prstGeom prst="rect">
            <a:avLst/>
          </a:prstGeom>
        </p:spPr>
      </p:pic>
      <p:pic>
        <p:nvPicPr>
          <p:cNvPr id="13" name="Imagen 12"/>
          <p:cNvPicPr>
            <a:picLocks noChangeAspect="1"/>
          </p:cNvPicPr>
          <p:nvPr/>
        </p:nvPicPr>
        <p:blipFill>
          <a:blip r:embed="rId4"/>
          <a:stretch>
            <a:fillRect/>
          </a:stretch>
        </p:blipFill>
        <p:spPr>
          <a:xfrm>
            <a:off x="745564" y="3745543"/>
            <a:ext cx="9081015" cy="1733270"/>
          </a:xfrm>
          <a:prstGeom prst="rect">
            <a:avLst/>
          </a:prstGeom>
        </p:spPr>
      </p:pic>
    </p:spTree>
    <p:extLst>
      <p:ext uri="{BB962C8B-B14F-4D97-AF65-F5344CB8AC3E}">
        <p14:creationId xmlns:p14="http://schemas.microsoft.com/office/powerpoint/2010/main" val="29114430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76518" y="206063"/>
            <a:ext cx="8461419" cy="369332"/>
          </a:xfrm>
          <a:prstGeom prst="rect">
            <a:avLst/>
          </a:prstGeom>
          <a:noFill/>
        </p:spPr>
        <p:txBody>
          <a:bodyPr wrap="square" rtlCol="0">
            <a:spAutoFit/>
          </a:bodyPr>
          <a:lstStyle/>
          <a:p>
            <a:r>
              <a:rPr lang="es-EC" b="1" dirty="0" smtClean="0">
                <a:latin typeface="Century" panose="02040604050505020304" pitchFamily="18" charset="0"/>
              </a:rPr>
              <a:t>ADQUISICIÓN DE DATOS: SELECCIÓN DEL HARDWARE</a:t>
            </a:r>
            <a:endParaRPr lang="es-EC" b="1" dirty="0">
              <a:latin typeface="Century" panose="02040604050505020304" pitchFamily="18" charset="0"/>
            </a:endParaRPr>
          </a:p>
        </p:txBody>
      </p:sp>
      <p:sp>
        <p:nvSpPr>
          <p:cNvPr id="11" name="CuadroTexto 10"/>
          <p:cNvSpPr txBox="1"/>
          <p:nvPr/>
        </p:nvSpPr>
        <p:spPr>
          <a:xfrm>
            <a:off x="566668" y="6323527"/>
            <a:ext cx="3284113" cy="430887"/>
          </a:xfrm>
          <a:prstGeom prst="rect">
            <a:avLst/>
          </a:prstGeom>
          <a:noFill/>
        </p:spPr>
        <p:txBody>
          <a:bodyPr wrap="square" rtlCol="0">
            <a:spAutoFit/>
          </a:bodyPr>
          <a:lstStyle/>
          <a:p>
            <a:r>
              <a:rPr lang="es-EC" sz="1100" dirty="0" smtClean="0">
                <a:latin typeface="Arial" panose="020B0604020202020204" pitchFamily="34" charset="0"/>
                <a:cs typeface="Arial" panose="020B0604020202020204" pitchFamily="34" charset="0"/>
              </a:rPr>
              <a:t>Elaborado por:    Moya Carlos</a:t>
            </a:r>
          </a:p>
          <a:p>
            <a:r>
              <a:rPr lang="es-EC" sz="1100" dirty="0" smtClean="0">
                <a:latin typeface="Arial" panose="020B0604020202020204" pitchFamily="34" charset="0"/>
                <a:cs typeface="Arial" panose="020B0604020202020204" pitchFamily="34" charset="0"/>
              </a:rPr>
              <a:t>	    Pinto Alex</a:t>
            </a:r>
            <a:endParaRPr lang="es-EC" sz="1100" dirty="0">
              <a:latin typeface="Arial" panose="020B0604020202020204" pitchFamily="34" charset="0"/>
              <a:cs typeface="Arial" panose="020B0604020202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2531323403"/>
              </p:ext>
            </p:extLst>
          </p:nvPr>
        </p:nvGraphicFramePr>
        <p:xfrm>
          <a:off x="698496" y="1591547"/>
          <a:ext cx="9969503" cy="1920240"/>
        </p:xfrm>
        <a:graphic>
          <a:graphicData uri="http://schemas.openxmlformats.org/drawingml/2006/table">
            <a:tbl>
              <a:tblPr>
                <a:tableStyleId>{35758FB7-9AC5-4552-8A53-C91805E547FA}</a:tableStyleId>
              </a:tblPr>
              <a:tblGrid>
                <a:gridCol w="382462"/>
                <a:gridCol w="2524247"/>
                <a:gridCol w="382462"/>
                <a:gridCol w="382462"/>
                <a:gridCol w="382462"/>
                <a:gridCol w="382462"/>
                <a:gridCol w="382462"/>
                <a:gridCol w="382462"/>
                <a:gridCol w="382462"/>
                <a:gridCol w="382462"/>
                <a:gridCol w="382462"/>
                <a:gridCol w="522698"/>
                <a:gridCol w="516323"/>
                <a:gridCol w="516323"/>
                <a:gridCol w="516323"/>
                <a:gridCol w="516323"/>
                <a:gridCol w="516323"/>
                <a:gridCol w="516323"/>
              </a:tblGrid>
              <a:tr h="200025">
                <a:tc gridSpan="12">
                  <a:txBody>
                    <a:bodyPr/>
                    <a:lstStyle/>
                    <a:p>
                      <a:pPr algn="ctr" fontAlgn="b"/>
                      <a:r>
                        <a:rPr lang="es-EC" sz="1400" b="1" i="0" u="none" strike="noStrike" dirty="0" smtClean="0">
                          <a:solidFill>
                            <a:schemeClr val="tx1"/>
                          </a:solidFill>
                          <a:effectLst/>
                          <a:latin typeface="Calibri" panose="020F0502020204030204" pitchFamily="34" charset="0"/>
                        </a:rPr>
                        <a:t>SENSORES</a:t>
                      </a:r>
                      <a:r>
                        <a:rPr lang="es-EC" sz="1400" b="1" i="0" u="none" strike="noStrike" baseline="0" dirty="0" smtClean="0">
                          <a:solidFill>
                            <a:schemeClr val="tx1"/>
                          </a:solidFill>
                          <a:effectLst/>
                          <a:latin typeface="Calibri" panose="020F0502020204030204" pitchFamily="34" charset="0"/>
                        </a:rPr>
                        <a:t> DE TEMPERATURA A LA ENTRADA Y SALIDA DEL AGUA DEL MOTOR</a:t>
                      </a:r>
                      <a:endParaRPr lang="es-EC" sz="1400" b="1" i="0" u="none" strike="noStrike" dirty="0">
                        <a:solidFill>
                          <a:schemeClr val="tx1"/>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lgn="l" fontAlgn="b"/>
                      <a:endParaRPr lang="es-EC" sz="14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hMerge="1">
                  <a:txBody>
                    <a:bodyPr/>
                    <a:lstStyle/>
                    <a:p>
                      <a:pPr algn="l" fontAlgn="b"/>
                      <a:endParaRPr lang="es-EC" sz="14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hMerge="1">
                  <a:txBody>
                    <a:bodyPr/>
                    <a:lstStyle/>
                    <a:p>
                      <a:pPr algn="l" fontAlgn="b"/>
                      <a:endParaRPr lang="es-EC" sz="14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hMerge="1">
                  <a:txBody>
                    <a:bodyPr/>
                    <a:lstStyle/>
                    <a:p>
                      <a:pPr algn="l" fontAlgn="b"/>
                      <a:endParaRPr lang="es-EC" sz="14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hMerge="1">
                  <a:txBody>
                    <a:bodyPr/>
                    <a:lstStyle/>
                    <a:p>
                      <a:pPr algn="l" fontAlgn="b"/>
                      <a:endParaRPr lang="es-EC" sz="14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hMerge="1">
                  <a:txBody>
                    <a:bodyPr/>
                    <a:lstStyle/>
                    <a:p>
                      <a:pPr algn="l" fontAlgn="b"/>
                      <a:endParaRPr lang="es-EC" sz="14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hMerge="1">
                  <a:txBody>
                    <a:bodyPr/>
                    <a:lstStyle/>
                    <a:p>
                      <a:pPr algn="l" fontAlgn="b"/>
                      <a:endParaRPr lang="es-EC" sz="14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hMerge="1">
                  <a:txBody>
                    <a:bodyPr/>
                    <a:lstStyle/>
                    <a:p>
                      <a:pPr algn="l" fontAlgn="b"/>
                      <a:endParaRPr lang="es-EC" sz="14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hMerge="1">
                  <a:txBody>
                    <a:bodyPr/>
                    <a:lstStyle/>
                    <a:p>
                      <a:pPr algn="l" fontAlgn="b"/>
                      <a:endParaRPr lang="es-EC" sz="14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hMerge="1">
                  <a:txBody>
                    <a:bodyPr/>
                    <a:lstStyle/>
                    <a:p>
                      <a:pPr algn="l" fontAlgn="b"/>
                      <a:endParaRPr lang="es-EC" sz="14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hMerge="1">
                  <a:txBody>
                    <a:bodyPr/>
                    <a:lstStyle/>
                    <a:p>
                      <a:pPr algn="l" fontAlgn="b"/>
                      <a:endParaRPr lang="es-EC" sz="14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gridSpan="2">
                  <a:txBody>
                    <a:bodyPr/>
                    <a:lstStyle/>
                    <a:p>
                      <a:pPr algn="ctr" fontAlgn="b"/>
                      <a:r>
                        <a:rPr lang="es-EC" sz="1400" b="1" u="none" strike="noStrike" dirty="0">
                          <a:solidFill>
                            <a:schemeClr val="tx1"/>
                          </a:solidFill>
                          <a:effectLst/>
                        </a:rPr>
                        <a:t>Termocupla </a:t>
                      </a:r>
                      <a:endParaRPr lang="es-EC" sz="1400" b="1" i="0" u="none" strike="noStrike" dirty="0">
                        <a:solidFill>
                          <a:schemeClr val="tx1"/>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hMerge="1">
                  <a:txBody>
                    <a:bodyPr/>
                    <a:lstStyle/>
                    <a:p>
                      <a:endParaRPr lang="es-EC"/>
                    </a:p>
                  </a:txBody>
                  <a:tcPr/>
                </a:tc>
                <a:tc gridSpan="2">
                  <a:txBody>
                    <a:bodyPr/>
                    <a:lstStyle/>
                    <a:p>
                      <a:pPr algn="ctr" fontAlgn="b"/>
                      <a:r>
                        <a:rPr lang="es-EC" sz="1400" b="1" u="none" strike="noStrike" dirty="0">
                          <a:solidFill>
                            <a:schemeClr val="tx1"/>
                          </a:solidFill>
                          <a:effectLst/>
                        </a:rPr>
                        <a:t>PT - 100</a:t>
                      </a:r>
                      <a:endParaRPr lang="es-EC" sz="1400" b="1" i="0" u="none" strike="noStrike" dirty="0">
                        <a:solidFill>
                          <a:schemeClr val="tx1"/>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hMerge="1">
                  <a:txBody>
                    <a:bodyPr/>
                    <a:lstStyle/>
                    <a:p>
                      <a:endParaRPr lang="es-EC"/>
                    </a:p>
                  </a:txBody>
                  <a:tcPr/>
                </a:tc>
                <a:tc gridSpan="2">
                  <a:txBody>
                    <a:bodyPr/>
                    <a:lstStyle/>
                    <a:p>
                      <a:pPr algn="ctr" fontAlgn="b"/>
                      <a:r>
                        <a:rPr lang="es-EC" sz="1400" b="1" u="none" strike="noStrike" dirty="0">
                          <a:solidFill>
                            <a:schemeClr val="tx1"/>
                          </a:solidFill>
                          <a:effectLst/>
                        </a:rPr>
                        <a:t>Termistor</a:t>
                      </a:r>
                      <a:endParaRPr lang="es-EC" sz="1400" b="1" i="0" u="none" strike="noStrike" dirty="0">
                        <a:solidFill>
                          <a:schemeClr val="tx1"/>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s-EC"/>
                    </a:p>
                  </a:txBody>
                  <a:tcPr/>
                </a:tc>
              </a:tr>
              <a:tr h="200025">
                <a:tc>
                  <a:txBody>
                    <a:bodyPr/>
                    <a:lstStyle/>
                    <a:p>
                      <a:pPr algn="ctr" fontAlgn="ctr"/>
                      <a:r>
                        <a:rPr lang="es-ES" sz="1400" u="none" strike="noStrike">
                          <a:effectLst/>
                        </a:rPr>
                        <a:t> </a:t>
                      </a:r>
                      <a:endParaRPr lang="es-ES" sz="14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CRITERIO DE EVALUACION</a:t>
                      </a:r>
                      <a:endParaRPr lang="es-ES" sz="1400" b="1"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1</a:t>
                      </a:r>
                      <a:endParaRPr lang="es-ES" sz="1400" b="1"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2</a:t>
                      </a:r>
                      <a:endParaRPr lang="es-ES" sz="1400" b="1"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3</a:t>
                      </a:r>
                      <a:endParaRPr lang="es-ES" sz="1400" b="1"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4</a:t>
                      </a:r>
                      <a:endParaRPr lang="es-ES" sz="1400" b="1"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5</a:t>
                      </a:r>
                      <a:endParaRPr lang="es-ES" sz="1400" b="1"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6</a:t>
                      </a:r>
                      <a:endParaRPr lang="es-ES" sz="1400" b="1"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7</a:t>
                      </a:r>
                      <a:endParaRPr lang="es-ES" sz="1400" b="1"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Sum</a:t>
                      </a:r>
                      <a:endParaRPr lang="es-ES" sz="1400" b="1"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a:t>
                      </a:r>
                      <a:endParaRPr lang="es-ES" sz="1400" b="1"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W.F.</a:t>
                      </a:r>
                      <a:endParaRPr lang="es-ES" sz="1400" b="1"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R.F.</a:t>
                      </a:r>
                      <a:endParaRPr lang="es-ES" sz="1400" b="1"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Calif.1</a:t>
                      </a:r>
                      <a:endParaRPr lang="es-ES" sz="1400" b="1"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R.F.</a:t>
                      </a:r>
                      <a:endParaRPr lang="es-ES" sz="1400" b="1"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Calif.2</a:t>
                      </a:r>
                      <a:endParaRPr lang="es-ES" sz="1400" b="1"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R.F.</a:t>
                      </a:r>
                      <a:endParaRPr lang="es-ES" sz="1400" b="1"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Calif.3</a:t>
                      </a:r>
                      <a:endParaRPr lang="es-ES" sz="1400" b="1"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r h="190500">
                <a:tc>
                  <a:txBody>
                    <a:bodyPr/>
                    <a:lstStyle/>
                    <a:p>
                      <a:pPr algn="ctr" fontAlgn="ctr"/>
                      <a:r>
                        <a:rPr lang="es-ES" sz="1400" b="1" u="none" strike="noStrike" dirty="0">
                          <a:effectLst/>
                        </a:rPr>
                        <a:t>1</a:t>
                      </a:r>
                      <a:endParaRPr lang="es-ES" sz="14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ctr"/>
                      <a:r>
                        <a:rPr lang="es-ES" sz="1400" u="none" strike="noStrike" dirty="0">
                          <a:effectLst/>
                        </a:rPr>
                        <a:t>Precisión</a:t>
                      </a:r>
                      <a:endParaRPr lang="es-ES" sz="1400" b="0" i="0" u="none" strike="noStrike" dirty="0">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endParaRPr lang="es-ES" sz="1300" b="0" i="0" u="none" strike="noStrike" dirty="0">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solidFill>
                      <a:srgbClr val="002060"/>
                    </a:solidFill>
                  </a:tcPr>
                </a:tc>
                <a:tc>
                  <a:txBody>
                    <a:bodyPr/>
                    <a:lstStyle/>
                    <a:p>
                      <a:pPr algn="ctr" fontAlgn="ctr"/>
                      <a:r>
                        <a:rPr lang="es-ES" sz="1300" u="none" strike="noStrike">
                          <a:effectLst/>
                        </a:rPr>
                        <a:t>0,5</a:t>
                      </a:r>
                      <a:endParaRPr lang="es-ES" sz="1300" b="0" i="0" u="none" strike="noStrike">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s-ES" sz="1300" u="none" strike="noStrike">
                          <a:effectLst/>
                        </a:rPr>
                        <a:t>1</a:t>
                      </a:r>
                      <a:endParaRPr lang="es-ES" sz="1300" b="0" i="0" u="none" strike="noStrike">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s-ES" sz="1300" u="none" strike="noStrike">
                          <a:effectLst/>
                        </a:rPr>
                        <a:t>1</a:t>
                      </a:r>
                      <a:endParaRPr lang="es-ES" sz="1300" b="0" i="0" u="none" strike="noStrike">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s-ES" sz="1300" u="none" strike="noStrike">
                          <a:effectLst/>
                        </a:rPr>
                        <a:t>1</a:t>
                      </a:r>
                      <a:endParaRPr lang="es-ES" sz="1300" b="0" i="0" u="none" strike="noStrike">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s-ES" sz="1300" u="none" strike="noStrike">
                          <a:effectLst/>
                        </a:rPr>
                        <a:t>1</a:t>
                      </a:r>
                      <a:endParaRPr lang="es-ES" sz="1300" b="0" i="0" u="none" strike="noStrike">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s-ES" sz="1300" u="none" strike="noStrike">
                          <a:effectLst/>
                        </a:rPr>
                        <a:t>4</a:t>
                      </a:r>
                      <a:endParaRPr lang="es-ES" sz="1300" b="0" i="0" u="none" strike="noStrike">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s-ES" sz="1300" u="none" strike="noStrike">
                          <a:effectLst/>
                        </a:rPr>
                        <a:t>8,5</a:t>
                      </a:r>
                      <a:endParaRPr lang="es-ES" sz="1300" b="0" i="0" u="none" strike="noStrike">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s-ES" sz="1300" u="none" strike="noStrike">
                          <a:effectLst/>
                        </a:rPr>
                        <a:t>0,22</a:t>
                      </a:r>
                      <a:endParaRPr lang="es-ES" sz="1300" b="0" i="0" u="none" strike="noStrike">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s-ES" sz="1300" u="none" strike="noStrike">
                          <a:effectLst/>
                        </a:rPr>
                        <a:t>0,22</a:t>
                      </a:r>
                      <a:endParaRPr lang="es-ES" sz="1300" b="0" i="0" u="none" strike="noStrike">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s-ES" sz="1300" u="none" strike="noStrike" dirty="0">
                          <a:effectLst/>
                        </a:rPr>
                        <a:t>5</a:t>
                      </a:r>
                      <a:endParaRPr lang="es-ES" sz="1300" b="1" i="0" u="none" strike="noStrike" dirty="0">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s-ES" sz="1300" u="none" strike="noStrike" dirty="0">
                          <a:effectLst/>
                        </a:rPr>
                        <a:t>1,09</a:t>
                      </a:r>
                      <a:endParaRPr lang="es-ES" sz="1300" b="0" i="0" u="none" strike="noStrike" dirty="0">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s-ES" sz="1300" u="none" strike="noStrike" dirty="0">
                          <a:effectLst/>
                        </a:rPr>
                        <a:t>9</a:t>
                      </a:r>
                      <a:endParaRPr lang="es-ES" sz="1300" b="0" i="0" u="none" strike="noStrike" dirty="0">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s-ES" sz="1300" u="none" strike="noStrike" dirty="0">
                          <a:effectLst/>
                        </a:rPr>
                        <a:t>1,96</a:t>
                      </a:r>
                      <a:endParaRPr lang="es-ES" sz="1300" b="0" i="0" u="none" strike="noStrike" dirty="0">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s-ES" sz="1300" u="none" strike="noStrike" dirty="0">
                          <a:effectLst/>
                        </a:rPr>
                        <a:t>5</a:t>
                      </a:r>
                      <a:endParaRPr lang="es-ES" sz="1300" b="0" i="0" u="none" strike="noStrike" dirty="0">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s-ES" sz="1300" u="none" strike="noStrike">
                          <a:effectLst/>
                        </a:rPr>
                        <a:t>1,09</a:t>
                      </a:r>
                      <a:endParaRPr lang="es-ES" sz="1300" b="0" i="0" u="none" strike="noStrike">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190500">
                <a:tc>
                  <a:txBody>
                    <a:bodyPr/>
                    <a:lstStyle/>
                    <a:p>
                      <a:pPr algn="ctr" fontAlgn="ctr"/>
                      <a:r>
                        <a:rPr lang="es-ES" sz="1400" b="1" u="none" strike="noStrike" dirty="0">
                          <a:effectLst/>
                        </a:rPr>
                        <a:t>2</a:t>
                      </a:r>
                      <a:endParaRPr lang="es-ES" sz="14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ctr"/>
                      <a:r>
                        <a:rPr lang="es-ES" sz="1400" u="none" strike="noStrike">
                          <a:effectLst/>
                        </a:rPr>
                        <a:t>Linealidad</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dirty="0">
                          <a:effectLst/>
                        </a:rPr>
                        <a:t>0,5</a:t>
                      </a:r>
                      <a:endParaRPr lang="es-ES" sz="13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endParaRPr lang="es-ES" sz="1300" b="0" i="0" u="none" strike="noStrike" dirty="0">
                        <a:solidFill>
                          <a:srgbClr val="000000"/>
                        </a:solidFill>
                        <a:effectLst/>
                        <a:latin typeface="Arial" panose="020B0604020202020204" pitchFamily="34" charset="0"/>
                      </a:endParaRPr>
                    </a:p>
                  </a:txBody>
                  <a:tcPr marL="0" marR="0" marT="0" marB="0" anchor="ctr">
                    <a:solidFill>
                      <a:srgbClr val="002060"/>
                    </a:solidFill>
                  </a:tcPr>
                </a:tc>
                <a:tc>
                  <a:txBody>
                    <a:bodyPr/>
                    <a:lstStyle/>
                    <a:p>
                      <a:pPr algn="ctr" fontAlgn="ctr"/>
                      <a:r>
                        <a:rPr lang="es-ES" sz="1300" u="none" strike="noStrike" dirty="0">
                          <a:effectLst/>
                        </a:rPr>
                        <a:t>1</a:t>
                      </a:r>
                      <a:endParaRPr lang="es-ES" sz="13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dirty="0">
                          <a:effectLst/>
                        </a:rPr>
                        <a:t>1</a:t>
                      </a:r>
                      <a:endParaRPr lang="es-ES" sz="13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a:effectLst/>
                        </a:rPr>
                        <a:t>1</a:t>
                      </a:r>
                      <a:endParaRPr lang="es-ES" sz="13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a:effectLst/>
                        </a:rPr>
                        <a:t>1</a:t>
                      </a:r>
                      <a:endParaRPr lang="es-ES" sz="13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a:effectLst/>
                        </a:rPr>
                        <a:t>4</a:t>
                      </a:r>
                      <a:endParaRPr lang="es-ES" sz="13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a:effectLst/>
                        </a:rPr>
                        <a:t>8,5</a:t>
                      </a:r>
                      <a:endParaRPr lang="es-ES" sz="13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a:effectLst/>
                        </a:rPr>
                        <a:t>0,22</a:t>
                      </a:r>
                      <a:endParaRPr lang="es-ES" sz="13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a:effectLst/>
                        </a:rPr>
                        <a:t>0,22</a:t>
                      </a:r>
                      <a:endParaRPr lang="es-ES" sz="13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a:effectLst/>
                        </a:rPr>
                        <a:t>1</a:t>
                      </a:r>
                      <a:endParaRPr lang="es-ES" sz="13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a:effectLst/>
                        </a:rPr>
                        <a:t>0,22</a:t>
                      </a:r>
                      <a:endParaRPr lang="es-ES" sz="13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a:effectLst/>
                        </a:rPr>
                        <a:t>9</a:t>
                      </a:r>
                      <a:endParaRPr lang="es-ES" sz="13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a:effectLst/>
                        </a:rPr>
                        <a:t>1,96</a:t>
                      </a:r>
                      <a:endParaRPr lang="es-ES" sz="13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a:effectLst/>
                        </a:rPr>
                        <a:t>1</a:t>
                      </a:r>
                      <a:endParaRPr lang="es-ES" sz="13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a:effectLst/>
                        </a:rPr>
                        <a:t>0,22</a:t>
                      </a:r>
                      <a:endParaRPr lang="es-ES" sz="1300" b="0" i="0" u="none" strike="noStrike">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r>
              <a:tr h="190500">
                <a:tc>
                  <a:txBody>
                    <a:bodyPr/>
                    <a:lstStyle/>
                    <a:p>
                      <a:pPr algn="ctr" fontAlgn="ctr"/>
                      <a:r>
                        <a:rPr lang="es-ES" sz="1400" b="1" u="none" strike="noStrike" dirty="0">
                          <a:effectLst/>
                        </a:rPr>
                        <a:t>3</a:t>
                      </a:r>
                      <a:endParaRPr lang="es-ES" sz="14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ctr"/>
                      <a:r>
                        <a:rPr lang="es-ES" sz="1400" u="none" strike="noStrike">
                          <a:effectLst/>
                        </a:rPr>
                        <a:t>Estabilidad</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l" fontAlgn="ctr"/>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endParaRPr lang="es-ES" sz="1300" b="0" i="0" u="none" strike="noStrike" dirty="0">
                        <a:solidFill>
                          <a:srgbClr val="000000"/>
                        </a:solidFill>
                        <a:effectLst/>
                        <a:latin typeface="Arial" panose="020B0604020202020204" pitchFamily="34" charset="0"/>
                      </a:endParaRPr>
                    </a:p>
                  </a:txBody>
                  <a:tcPr marL="0" marR="0" marT="0" marB="0" anchor="ctr">
                    <a:solidFill>
                      <a:srgbClr val="002060"/>
                    </a:solidFill>
                  </a:tcPr>
                </a:tc>
                <a:tc>
                  <a:txBody>
                    <a:bodyPr/>
                    <a:lstStyle/>
                    <a:p>
                      <a:pPr algn="ctr" fontAlgn="ctr"/>
                      <a:r>
                        <a:rPr lang="es-ES" sz="1300" u="none" strike="noStrike" dirty="0">
                          <a:effectLst/>
                        </a:rPr>
                        <a:t>1</a:t>
                      </a:r>
                      <a:endParaRPr lang="es-ES" sz="13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dirty="0">
                          <a:effectLst/>
                        </a:rPr>
                        <a:t>1</a:t>
                      </a:r>
                      <a:endParaRPr lang="es-ES" sz="13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dirty="0">
                          <a:effectLst/>
                        </a:rPr>
                        <a:t>1</a:t>
                      </a:r>
                      <a:endParaRPr lang="es-ES" sz="13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a:effectLst/>
                        </a:rPr>
                        <a:t>4</a:t>
                      </a:r>
                      <a:endParaRPr lang="es-ES" sz="13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a:effectLst/>
                        </a:rPr>
                        <a:t>7</a:t>
                      </a:r>
                      <a:endParaRPr lang="es-ES" sz="13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a:effectLst/>
                        </a:rPr>
                        <a:t>0,18</a:t>
                      </a:r>
                      <a:endParaRPr lang="es-ES" sz="13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dirty="0">
                          <a:effectLst/>
                        </a:rPr>
                        <a:t>0,18</a:t>
                      </a:r>
                      <a:endParaRPr lang="es-ES" sz="13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a:effectLst/>
                        </a:rPr>
                        <a:t>5</a:t>
                      </a:r>
                      <a:endParaRPr lang="es-ES" sz="13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dirty="0">
                          <a:effectLst/>
                        </a:rPr>
                        <a:t>0,9</a:t>
                      </a:r>
                      <a:endParaRPr lang="es-ES" sz="13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a:effectLst/>
                        </a:rPr>
                        <a:t>10</a:t>
                      </a:r>
                      <a:endParaRPr lang="es-ES" sz="13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a:effectLst/>
                        </a:rPr>
                        <a:t>1,79</a:t>
                      </a:r>
                      <a:endParaRPr lang="es-ES" sz="13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a:effectLst/>
                        </a:rPr>
                        <a:t>6</a:t>
                      </a:r>
                      <a:endParaRPr lang="es-ES" sz="13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a:effectLst/>
                        </a:rPr>
                        <a:t>1,08</a:t>
                      </a:r>
                      <a:endParaRPr lang="es-ES" sz="1300" b="0" i="0" u="none" strike="noStrike">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r>
              <a:tr h="190500">
                <a:tc>
                  <a:txBody>
                    <a:bodyPr/>
                    <a:lstStyle/>
                    <a:p>
                      <a:pPr algn="ctr" fontAlgn="ctr"/>
                      <a:r>
                        <a:rPr lang="es-ES" sz="1400" b="1" u="none" strike="noStrike" dirty="0">
                          <a:effectLst/>
                        </a:rPr>
                        <a:t>4</a:t>
                      </a:r>
                      <a:endParaRPr lang="es-ES" sz="14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ctr"/>
                      <a:r>
                        <a:rPr lang="es-ES" sz="1400" u="none" strike="noStrike">
                          <a:effectLst/>
                        </a:rPr>
                        <a:t>Durabilidad</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l" fontAlgn="ct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l" fontAlgn="ct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l" fontAlgn="ctr"/>
                      <a:endParaRPr lang="es-EC" sz="13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endParaRPr lang="es-ES" sz="1300" b="0" i="0" u="none" strike="noStrike" dirty="0">
                        <a:solidFill>
                          <a:srgbClr val="000000"/>
                        </a:solidFill>
                        <a:effectLst/>
                        <a:latin typeface="Arial" panose="020B0604020202020204" pitchFamily="34" charset="0"/>
                      </a:endParaRPr>
                    </a:p>
                  </a:txBody>
                  <a:tcPr marL="0" marR="0" marT="0" marB="0" anchor="ctr">
                    <a:solidFill>
                      <a:srgbClr val="002060"/>
                    </a:solidFill>
                  </a:tcPr>
                </a:tc>
                <a:tc>
                  <a:txBody>
                    <a:bodyPr/>
                    <a:lstStyle/>
                    <a:p>
                      <a:pPr algn="ctr" fontAlgn="ctr"/>
                      <a:r>
                        <a:rPr lang="es-ES" sz="1300" u="none" strike="noStrike">
                          <a:effectLst/>
                        </a:rPr>
                        <a:t>1</a:t>
                      </a:r>
                      <a:endParaRPr lang="es-ES" sz="13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a:effectLst/>
                        </a:rPr>
                        <a:t>1</a:t>
                      </a:r>
                      <a:endParaRPr lang="es-ES" sz="13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a:effectLst/>
                        </a:rPr>
                        <a:t>4</a:t>
                      </a:r>
                      <a:endParaRPr lang="es-ES" sz="13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a:effectLst/>
                        </a:rPr>
                        <a:t>6</a:t>
                      </a:r>
                      <a:endParaRPr lang="es-ES" sz="13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a:effectLst/>
                        </a:rPr>
                        <a:t>0,15</a:t>
                      </a:r>
                      <a:endParaRPr lang="es-ES" sz="13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a:effectLst/>
                        </a:rPr>
                        <a:t>0,15</a:t>
                      </a:r>
                      <a:endParaRPr lang="es-ES" sz="13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a:effectLst/>
                        </a:rPr>
                        <a:t>10</a:t>
                      </a:r>
                      <a:endParaRPr lang="es-ES" sz="13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a:effectLst/>
                        </a:rPr>
                        <a:t>1,54</a:t>
                      </a:r>
                      <a:endParaRPr lang="es-ES" sz="13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dirty="0">
                          <a:effectLst/>
                        </a:rPr>
                        <a:t>8</a:t>
                      </a:r>
                      <a:endParaRPr lang="es-ES" sz="13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a:effectLst/>
                        </a:rPr>
                        <a:t>1,23</a:t>
                      </a:r>
                      <a:endParaRPr lang="es-ES" sz="13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a:effectLst/>
                        </a:rPr>
                        <a:t>5</a:t>
                      </a:r>
                      <a:endParaRPr lang="es-ES" sz="13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a:effectLst/>
                        </a:rPr>
                        <a:t>0,77</a:t>
                      </a:r>
                      <a:endParaRPr lang="es-ES" sz="1300" b="0" i="0" u="none" strike="noStrike">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r>
              <a:tr h="190500">
                <a:tc>
                  <a:txBody>
                    <a:bodyPr/>
                    <a:lstStyle/>
                    <a:p>
                      <a:pPr algn="ctr" fontAlgn="ctr"/>
                      <a:r>
                        <a:rPr lang="es-ES" sz="1400" b="1" u="none" strike="noStrike" dirty="0">
                          <a:effectLst/>
                        </a:rPr>
                        <a:t>5</a:t>
                      </a:r>
                      <a:endParaRPr lang="es-ES" sz="14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ctr"/>
                      <a:r>
                        <a:rPr lang="es-ES" sz="1400" u="none" strike="noStrike">
                          <a:effectLst/>
                        </a:rPr>
                        <a:t>Mantenibilidad</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l" fontAlgn="ctr"/>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endParaRPr lang="es-ES" sz="1300" b="0" i="0" u="none" strike="noStrike" dirty="0">
                        <a:solidFill>
                          <a:srgbClr val="000000"/>
                        </a:solidFill>
                        <a:effectLst/>
                        <a:latin typeface="Arial" panose="020B0604020202020204" pitchFamily="34" charset="0"/>
                      </a:endParaRPr>
                    </a:p>
                  </a:txBody>
                  <a:tcPr marL="0" marR="0" marT="0" marB="0" anchor="ctr">
                    <a:solidFill>
                      <a:srgbClr val="002060"/>
                    </a:solidFill>
                  </a:tcPr>
                </a:tc>
                <a:tc>
                  <a:txBody>
                    <a:bodyPr/>
                    <a:lstStyle/>
                    <a:p>
                      <a:pPr algn="ctr" fontAlgn="ctr"/>
                      <a:r>
                        <a:rPr lang="es-ES" sz="1300" u="none" strike="noStrike">
                          <a:effectLst/>
                        </a:rPr>
                        <a:t>1</a:t>
                      </a:r>
                      <a:endParaRPr lang="es-ES" sz="13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a:effectLst/>
                        </a:rPr>
                        <a:t>4</a:t>
                      </a:r>
                      <a:endParaRPr lang="es-ES" sz="13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a:effectLst/>
                        </a:rPr>
                        <a:t>5</a:t>
                      </a:r>
                      <a:endParaRPr lang="es-ES" sz="13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a:effectLst/>
                        </a:rPr>
                        <a:t>0,13</a:t>
                      </a:r>
                      <a:endParaRPr lang="es-ES" sz="13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a:effectLst/>
                        </a:rPr>
                        <a:t>0,13</a:t>
                      </a:r>
                      <a:endParaRPr lang="es-ES" sz="13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a:effectLst/>
                        </a:rPr>
                        <a:t>7</a:t>
                      </a:r>
                      <a:endParaRPr lang="es-ES" sz="13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a:effectLst/>
                        </a:rPr>
                        <a:t>0,9</a:t>
                      </a:r>
                      <a:endParaRPr lang="es-ES" sz="13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dirty="0">
                          <a:effectLst/>
                        </a:rPr>
                        <a:t>8</a:t>
                      </a:r>
                      <a:endParaRPr lang="es-ES" sz="13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dirty="0">
                          <a:effectLst/>
                        </a:rPr>
                        <a:t>1,03</a:t>
                      </a:r>
                      <a:endParaRPr lang="es-ES" sz="13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dirty="0">
                          <a:effectLst/>
                        </a:rPr>
                        <a:t>7</a:t>
                      </a:r>
                      <a:endParaRPr lang="es-ES" sz="13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a:effectLst/>
                        </a:rPr>
                        <a:t>0,9</a:t>
                      </a:r>
                      <a:endParaRPr lang="es-ES" sz="1300" b="0" i="0" u="none" strike="noStrike">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r>
              <a:tr h="190500">
                <a:tc>
                  <a:txBody>
                    <a:bodyPr/>
                    <a:lstStyle/>
                    <a:p>
                      <a:pPr algn="ctr" fontAlgn="ctr"/>
                      <a:r>
                        <a:rPr lang="es-ES" sz="1400" b="1" u="none" strike="noStrike" dirty="0">
                          <a:effectLst/>
                        </a:rPr>
                        <a:t>6</a:t>
                      </a:r>
                      <a:endParaRPr lang="es-ES" sz="14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ctr"/>
                      <a:r>
                        <a:rPr lang="es-ES" sz="1400" u="none" strike="noStrike">
                          <a:effectLst/>
                        </a:rPr>
                        <a:t>Precio</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l" fontAlgn="ct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l" fontAlgn="ct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l" fontAlgn="ct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l" fontAlgn="ct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l" fontAlgn="ctr"/>
                      <a:endParaRPr lang="es-EC" sz="13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endParaRPr lang="es-ES" sz="1300" b="0" i="0" u="none" strike="noStrike" dirty="0">
                        <a:solidFill>
                          <a:srgbClr val="000000"/>
                        </a:solidFill>
                        <a:effectLst/>
                        <a:latin typeface="Arial" panose="020B0604020202020204" pitchFamily="34" charset="0"/>
                      </a:endParaRPr>
                    </a:p>
                  </a:txBody>
                  <a:tcPr marL="0" marR="0" marT="0" marB="0" anchor="ctr">
                    <a:solidFill>
                      <a:srgbClr val="002060"/>
                    </a:solidFill>
                  </a:tcPr>
                </a:tc>
                <a:tc>
                  <a:txBody>
                    <a:bodyPr/>
                    <a:lstStyle/>
                    <a:p>
                      <a:pPr algn="ctr" fontAlgn="ctr"/>
                      <a:r>
                        <a:rPr lang="es-ES" sz="1300" u="none" strike="noStrike">
                          <a:effectLst/>
                        </a:rPr>
                        <a:t>4</a:t>
                      </a:r>
                      <a:endParaRPr lang="es-ES" sz="13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a:effectLst/>
                        </a:rPr>
                        <a:t>4</a:t>
                      </a:r>
                      <a:endParaRPr lang="es-ES" sz="13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a:effectLst/>
                        </a:rPr>
                        <a:t>0,1</a:t>
                      </a:r>
                      <a:endParaRPr lang="es-ES" sz="13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a:effectLst/>
                        </a:rPr>
                        <a:t>0,1</a:t>
                      </a:r>
                      <a:endParaRPr lang="es-ES" sz="13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a:effectLst/>
                        </a:rPr>
                        <a:t>10</a:t>
                      </a:r>
                      <a:endParaRPr lang="es-ES" sz="13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a:effectLst/>
                        </a:rPr>
                        <a:t>1,03</a:t>
                      </a:r>
                      <a:endParaRPr lang="es-ES" sz="13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a:effectLst/>
                        </a:rPr>
                        <a:t>4</a:t>
                      </a:r>
                      <a:endParaRPr lang="es-ES" sz="13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a:effectLst/>
                        </a:rPr>
                        <a:t>0,41</a:t>
                      </a:r>
                      <a:endParaRPr lang="es-ES" sz="13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dirty="0">
                          <a:effectLst/>
                        </a:rPr>
                        <a:t>8</a:t>
                      </a:r>
                      <a:endParaRPr lang="es-ES" sz="13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dirty="0">
                          <a:effectLst/>
                        </a:rPr>
                        <a:t>0,82</a:t>
                      </a:r>
                      <a:endParaRPr lang="es-ES" sz="13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r>
              <a:tr h="200025">
                <a:tc>
                  <a:txBody>
                    <a:bodyPr/>
                    <a:lstStyle/>
                    <a:p>
                      <a:pPr algn="l" fontAlgn="ctr"/>
                      <a:r>
                        <a:rPr lang="es-EC" sz="1400" u="none" strike="noStrike" dirty="0">
                          <a:effectLst/>
                        </a:rPr>
                        <a:t> </a:t>
                      </a:r>
                      <a:endParaRPr lang="es-EC" sz="14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ctr"/>
                      <a:r>
                        <a:rPr lang="es-EC" sz="1400" u="none" strike="noStrike">
                          <a:effectLst/>
                        </a:rPr>
                        <a:t> </a:t>
                      </a:r>
                      <a:endParaRPr lang="es-EC" sz="1400" b="0"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l" fontAlgn="ctr"/>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l" fontAlgn="ctr"/>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l" fontAlgn="ctr"/>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l" fontAlgn="ctr"/>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l" fontAlgn="ctr"/>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l" fontAlgn="ctr"/>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endParaRPr lang="es-ES" sz="1300" b="0"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solidFill>
                      <a:srgbClr val="002060"/>
                    </a:solidFill>
                  </a:tcPr>
                </a:tc>
                <a:tc>
                  <a:txBody>
                    <a:bodyPr/>
                    <a:lstStyle/>
                    <a:p>
                      <a:pPr algn="ctr" fontAlgn="ctr"/>
                      <a:r>
                        <a:rPr lang="es-ES" sz="1300" u="none" strike="noStrike" dirty="0">
                          <a:effectLst/>
                        </a:rPr>
                        <a:t>39</a:t>
                      </a:r>
                      <a:endParaRPr lang="es-ES" sz="1300" b="0"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S" sz="1300" u="none" strike="noStrike" dirty="0">
                          <a:effectLst/>
                        </a:rPr>
                        <a:t>1</a:t>
                      </a:r>
                      <a:endParaRPr lang="es-ES" sz="1300" b="0"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S" sz="1300" u="none" strike="noStrike" dirty="0">
                          <a:effectLst/>
                        </a:rPr>
                        <a:t>1</a:t>
                      </a:r>
                      <a:endParaRPr lang="es-ES" sz="1300" b="0"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l" fontAlgn="ctr"/>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solidFill>
                      <a:srgbClr val="002060"/>
                    </a:solidFill>
                  </a:tcPr>
                </a:tc>
                <a:tc>
                  <a:txBody>
                    <a:bodyPr/>
                    <a:lstStyle/>
                    <a:p>
                      <a:pPr algn="ctr" fontAlgn="ctr"/>
                      <a:r>
                        <a:rPr lang="es-ES" sz="1300" u="none" strike="noStrike" dirty="0">
                          <a:effectLst/>
                        </a:rPr>
                        <a:t>5,67</a:t>
                      </a:r>
                      <a:endParaRPr lang="es-ES" sz="1300" b="0"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l" fontAlgn="ctr"/>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solidFill>
                      <a:srgbClr val="002060"/>
                    </a:solidFill>
                  </a:tcPr>
                </a:tc>
                <a:tc>
                  <a:txBody>
                    <a:bodyPr/>
                    <a:lstStyle/>
                    <a:p>
                      <a:pPr algn="ctr" fontAlgn="ctr"/>
                      <a:r>
                        <a:rPr lang="es-ES" sz="1300" u="none" strike="noStrike" dirty="0">
                          <a:effectLst/>
                        </a:rPr>
                        <a:t>8,38</a:t>
                      </a:r>
                      <a:endParaRPr lang="es-ES" sz="1300" b="0"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l" fontAlgn="ctr"/>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solidFill>
                      <a:srgbClr val="002060"/>
                    </a:solidFill>
                  </a:tcPr>
                </a:tc>
                <a:tc>
                  <a:txBody>
                    <a:bodyPr/>
                    <a:lstStyle/>
                    <a:p>
                      <a:pPr algn="ctr" fontAlgn="ctr"/>
                      <a:r>
                        <a:rPr lang="es-ES" sz="1300" u="none" strike="noStrike" dirty="0">
                          <a:effectLst/>
                        </a:rPr>
                        <a:t>4,87</a:t>
                      </a:r>
                      <a:endParaRPr lang="es-ES" sz="13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
        <p:nvSpPr>
          <p:cNvPr id="5" name="CuadroTexto 4"/>
          <p:cNvSpPr txBox="1"/>
          <p:nvPr/>
        </p:nvSpPr>
        <p:spPr>
          <a:xfrm>
            <a:off x="566668" y="717064"/>
            <a:ext cx="9800825" cy="584775"/>
          </a:xfrm>
          <a:prstGeom prst="rect">
            <a:avLst/>
          </a:prstGeom>
          <a:noFill/>
        </p:spPr>
        <p:txBody>
          <a:bodyPr wrap="square" rtlCol="0">
            <a:spAutoFit/>
          </a:bodyPr>
          <a:lstStyle/>
          <a:p>
            <a:pPr lvl="2"/>
            <a:r>
              <a:rPr lang="es-EC" sz="1600" b="1" dirty="0" smtClean="0"/>
              <a:t>1. </a:t>
            </a:r>
            <a:r>
              <a:rPr lang="es-ES" sz="1600" b="1" dirty="0"/>
              <a:t>SELECCIÓN DE LOS SENSORES DE TEMPERATURA DEL AGUA DE REFRIGERACION A LA ENTRADA Y SALIDA DEL MOTOR</a:t>
            </a:r>
            <a:endParaRPr lang="es-EC" sz="1600" b="1" dirty="0"/>
          </a:p>
        </p:txBody>
      </p:sp>
      <p:pic>
        <p:nvPicPr>
          <p:cNvPr id="9" name="Imagen 8"/>
          <p:cNvPicPr>
            <a:picLocks noChangeAspect="1"/>
          </p:cNvPicPr>
          <p:nvPr/>
        </p:nvPicPr>
        <p:blipFill>
          <a:blip r:embed="rId3"/>
          <a:stretch>
            <a:fillRect/>
          </a:stretch>
        </p:blipFill>
        <p:spPr>
          <a:xfrm>
            <a:off x="643939" y="3984334"/>
            <a:ext cx="4898271" cy="1746765"/>
          </a:xfrm>
          <a:prstGeom prst="rect">
            <a:avLst/>
          </a:prstGeom>
        </p:spPr>
      </p:pic>
      <p:graphicFrame>
        <p:nvGraphicFramePr>
          <p:cNvPr id="12" name="Tabla 11"/>
          <p:cNvGraphicFramePr>
            <a:graphicFrameLocks noGrp="1"/>
          </p:cNvGraphicFramePr>
          <p:nvPr>
            <p:extLst>
              <p:ext uri="{D42A27DB-BD31-4B8C-83A1-F6EECF244321}">
                <p14:modId xmlns:p14="http://schemas.microsoft.com/office/powerpoint/2010/main" val="2975482993"/>
              </p:ext>
            </p:extLst>
          </p:nvPr>
        </p:nvGraphicFramePr>
        <p:xfrm>
          <a:off x="5694965" y="4048728"/>
          <a:ext cx="3874037" cy="1605097"/>
        </p:xfrm>
        <a:graphic>
          <a:graphicData uri="http://schemas.openxmlformats.org/drawingml/2006/table">
            <a:tbl>
              <a:tblPr>
                <a:tableStyleId>{35758FB7-9AC5-4552-8A53-C91805E547FA}</a:tableStyleId>
              </a:tblPr>
              <a:tblGrid>
                <a:gridCol w="476582"/>
                <a:gridCol w="1545283"/>
                <a:gridCol w="1852172"/>
              </a:tblGrid>
              <a:tr h="225562">
                <a:tc>
                  <a:txBody>
                    <a:bodyPr/>
                    <a:lstStyle/>
                    <a:p>
                      <a:pPr algn="ctr" fontAlgn="ctr"/>
                      <a:r>
                        <a:rPr lang="es-ES" sz="1300" b="1" u="none" strike="noStrike" dirty="0">
                          <a:effectLst/>
                        </a:rPr>
                        <a:t>N°</a:t>
                      </a:r>
                      <a:endParaRPr lang="es-EC" sz="13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300" b="1" u="none" strike="noStrike" dirty="0">
                          <a:effectLst/>
                        </a:rPr>
                        <a:t>Características</a:t>
                      </a:r>
                      <a:endParaRPr lang="es-EC" sz="1300" b="1" i="0" u="none" strike="noStrike" dirty="0">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300" b="1" u="none" strike="noStrike" dirty="0">
                          <a:effectLst/>
                        </a:rPr>
                        <a:t>Detalle</a:t>
                      </a:r>
                      <a:endParaRPr lang="es-EC" sz="1300" b="1"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5562">
                <a:tc>
                  <a:txBody>
                    <a:bodyPr/>
                    <a:lstStyle/>
                    <a:p>
                      <a:pPr algn="ctr" fontAlgn="ctr"/>
                      <a:r>
                        <a:rPr lang="es-ES" sz="1300" u="none" strike="noStrike" dirty="0">
                          <a:effectLst/>
                        </a:rPr>
                        <a:t>1</a:t>
                      </a:r>
                      <a:endParaRPr lang="es-EC" sz="13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just" fontAlgn="ctr"/>
                      <a:r>
                        <a:rPr lang="es-ES" sz="1300" u="none" strike="noStrike" dirty="0">
                          <a:effectLst/>
                        </a:rPr>
                        <a:t>Tipo de sensor</a:t>
                      </a:r>
                      <a:endParaRPr lang="es-EC" sz="1300" b="0" i="0" u="none" strike="noStrike" dirty="0">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just" fontAlgn="ctr"/>
                      <a:r>
                        <a:rPr lang="es-ES" sz="1300" u="none" strike="noStrike">
                          <a:effectLst/>
                        </a:rPr>
                        <a:t>PT100 (Platino)</a:t>
                      </a:r>
                      <a:endParaRPr lang="es-EC" sz="1300" b="0" i="0" u="none" strike="noStrike">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225562">
                <a:tc>
                  <a:txBody>
                    <a:bodyPr/>
                    <a:lstStyle/>
                    <a:p>
                      <a:pPr algn="ctr" fontAlgn="ctr"/>
                      <a:r>
                        <a:rPr lang="es-ES" sz="1300" u="none" strike="noStrike">
                          <a:effectLst/>
                        </a:rPr>
                        <a:t>2</a:t>
                      </a:r>
                      <a:endParaRPr lang="es-EC" sz="13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just" fontAlgn="ctr"/>
                      <a:r>
                        <a:rPr lang="es-ES" sz="1300" u="none" strike="noStrike" dirty="0">
                          <a:effectLst/>
                        </a:rPr>
                        <a:t>Rango Temperatura</a:t>
                      </a:r>
                      <a:endParaRPr lang="es-EC" sz="1300" b="0" i="0" u="none" strike="noStrike" dirty="0">
                        <a:solidFill>
                          <a:srgbClr val="000000"/>
                        </a:solidFill>
                        <a:effectLst/>
                        <a:latin typeface="Arial" panose="020B0604020202020204" pitchFamily="34" charset="0"/>
                      </a:endParaRPr>
                    </a:p>
                  </a:txBody>
                  <a:tcPr marL="0" marR="0" marT="0" marB="0" anchor="ctr"/>
                </a:tc>
                <a:tc>
                  <a:txBody>
                    <a:bodyPr/>
                    <a:lstStyle/>
                    <a:p>
                      <a:pPr algn="just" fontAlgn="ctr"/>
                      <a:r>
                        <a:rPr lang="es-ES" sz="1300" u="none" strike="noStrike">
                          <a:effectLst/>
                        </a:rPr>
                        <a:t>0 – 250°C</a:t>
                      </a:r>
                      <a:endParaRPr lang="es-EC" sz="1300" b="0" i="0" u="none" strike="noStrike">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r>
              <a:tr h="225562">
                <a:tc>
                  <a:txBody>
                    <a:bodyPr/>
                    <a:lstStyle/>
                    <a:p>
                      <a:pPr algn="ctr" fontAlgn="ctr"/>
                      <a:r>
                        <a:rPr lang="es-ES" sz="1300" u="none" strike="noStrike">
                          <a:effectLst/>
                        </a:rPr>
                        <a:t>3</a:t>
                      </a:r>
                      <a:endParaRPr lang="es-EC" sz="13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just" fontAlgn="ctr"/>
                      <a:r>
                        <a:rPr lang="es-ES" sz="1300" u="none" strike="noStrike" dirty="0">
                          <a:effectLst/>
                        </a:rPr>
                        <a:t>Material del cuerpo</a:t>
                      </a:r>
                      <a:endParaRPr lang="es-EC" sz="1300" b="0" i="0" u="none" strike="noStrike" dirty="0">
                        <a:solidFill>
                          <a:srgbClr val="000000"/>
                        </a:solidFill>
                        <a:effectLst/>
                        <a:latin typeface="Arial" panose="020B0604020202020204" pitchFamily="34" charset="0"/>
                      </a:endParaRPr>
                    </a:p>
                  </a:txBody>
                  <a:tcPr marL="0" marR="0" marT="0" marB="0" anchor="ctr"/>
                </a:tc>
                <a:tc>
                  <a:txBody>
                    <a:bodyPr/>
                    <a:lstStyle/>
                    <a:p>
                      <a:pPr algn="just" fontAlgn="ctr"/>
                      <a:r>
                        <a:rPr lang="es-ES" sz="1300" u="none" strike="noStrike" dirty="0">
                          <a:effectLst/>
                        </a:rPr>
                        <a:t>Incomel 600</a:t>
                      </a:r>
                      <a:endParaRPr lang="es-EC" sz="13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r>
              <a:tr h="225562">
                <a:tc>
                  <a:txBody>
                    <a:bodyPr/>
                    <a:lstStyle/>
                    <a:p>
                      <a:pPr algn="ctr" fontAlgn="ctr"/>
                      <a:r>
                        <a:rPr lang="es-ES" sz="1300" u="none" strike="noStrike">
                          <a:effectLst/>
                        </a:rPr>
                        <a:t>4</a:t>
                      </a:r>
                      <a:endParaRPr lang="es-EC" sz="13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just" fontAlgn="ctr"/>
                      <a:r>
                        <a:rPr lang="es-ES" sz="1300" u="none" strike="noStrike" dirty="0">
                          <a:effectLst/>
                        </a:rPr>
                        <a:t>Exactitud</a:t>
                      </a:r>
                      <a:endParaRPr lang="es-EC" sz="1300" b="0" i="0" u="none" strike="noStrike" dirty="0">
                        <a:solidFill>
                          <a:srgbClr val="000000"/>
                        </a:solidFill>
                        <a:effectLst/>
                        <a:latin typeface="Arial" panose="020B0604020202020204" pitchFamily="34" charset="0"/>
                      </a:endParaRPr>
                    </a:p>
                  </a:txBody>
                  <a:tcPr marL="0" marR="0" marT="0" marB="0" anchor="ctr"/>
                </a:tc>
                <a:tc>
                  <a:txBody>
                    <a:bodyPr/>
                    <a:lstStyle/>
                    <a:p>
                      <a:pPr algn="just" fontAlgn="ctr"/>
                      <a:r>
                        <a:rPr lang="es-ES" sz="1300" u="none" strike="noStrike" dirty="0">
                          <a:effectLst/>
                        </a:rPr>
                        <a:t>0.1°C</a:t>
                      </a:r>
                      <a:endParaRPr lang="es-EC" sz="13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r>
              <a:tr h="477287">
                <a:tc>
                  <a:txBody>
                    <a:bodyPr/>
                    <a:lstStyle/>
                    <a:p>
                      <a:pPr algn="ctr" fontAlgn="ctr"/>
                      <a:r>
                        <a:rPr lang="es-ES" sz="1300" u="none" strike="noStrike">
                          <a:effectLst/>
                        </a:rPr>
                        <a:t>5</a:t>
                      </a:r>
                      <a:endParaRPr lang="es-EC" sz="13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just" fontAlgn="ctr"/>
                      <a:r>
                        <a:rPr lang="es-ES" sz="1300" u="none" strike="noStrike" dirty="0">
                          <a:effectLst/>
                        </a:rPr>
                        <a:t>Conexión</a:t>
                      </a:r>
                      <a:endParaRPr lang="es-EC" sz="1300" b="0"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l" fontAlgn="ctr"/>
                      <a:r>
                        <a:rPr lang="es-ES" sz="1300" u="none" strike="noStrike" dirty="0">
                          <a:effectLst/>
                        </a:rPr>
                        <a:t>3 cables (RTD, RTD, compensación)</a:t>
                      </a:r>
                      <a:endParaRPr lang="es-EC" sz="13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
        <p:nvSpPr>
          <p:cNvPr id="13" name="CuadroTexto 12"/>
          <p:cNvSpPr txBox="1"/>
          <p:nvPr/>
        </p:nvSpPr>
        <p:spPr>
          <a:xfrm>
            <a:off x="940158" y="3606085"/>
            <a:ext cx="4314422" cy="338554"/>
          </a:xfrm>
          <a:prstGeom prst="rect">
            <a:avLst/>
          </a:prstGeom>
          <a:noFill/>
        </p:spPr>
        <p:txBody>
          <a:bodyPr wrap="square" rtlCol="0">
            <a:spAutoFit/>
          </a:bodyPr>
          <a:lstStyle/>
          <a:p>
            <a:r>
              <a:rPr lang="es-EC" sz="1600" b="1" dirty="0" smtClean="0"/>
              <a:t>Criterios de evaluación para la selección</a:t>
            </a:r>
            <a:endParaRPr lang="es-EC" sz="1600" b="1" dirty="0"/>
          </a:p>
        </p:txBody>
      </p:sp>
      <p:sp>
        <p:nvSpPr>
          <p:cNvPr id="14" name="CuadroTexto 13"/>
          <p:cNvSpPr txBox="1"/>
          <p:nvPr/>
        </p:nvSpPr>
        <p:spPr>
          <a:xfrm>
            <a:off x="5844870" y="3616816"/>
            <a:ext cx="4314422" cy="338554"/>
          </a:xfrm>
          <a:prstGeom prst="rect">
            <a:avLst/>
          </a:prstGeom>
          <a:noFill/>
        </p:spPr>
        <p:txBody>
          <a:bodyPr wrap="square" rtlCol="0">
            <a:spAutoFit/>
          </a:bodyPr>
          <a:lstStyle/>
          <a:p>
            <a:r>
              <a:rPr lang="es-EC" sz="1600" b="1" dirty="0" smtClean="0"/>
              <a:t>Características del sensor seleccionado</a:t>
            </a:r>
            <a:endParaRPr lang="es-EC" sz="1600" b="1" dirty="0"/>
          </a:p>
        </p:txBody>
      </p:sp>
      <p:sp>
        <p:nvSpPr>
          <p:cNvPr id="15" name="Estrella de 5 puntas 14"/>
          <p:cNvSpPr/>
          <p:nvPr/>
        </p:nvSpPr>
        <p:spPr>
          <a:xfrm>
            <a:off x="9517487" y="3218176"/>
            <a:ext cx="244699" cy="207604"/>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6" name="Imagen 15"/>
          <p:cNvPicPr/>
          <p:nvPr/>
        </p:nvPicPr>
        <p:blipFill rotWithShape="1">
          <a:blip r:embed="rId4"/>
          <a:srcRect t="6354" r="23250" b="41918"/>
          <a:stretch/>
        </p:blipFill>
        <p:spPr>
          <a:xfrm>
            <a:off x="10022390" y="4084983"/>
            <a:ext cx="1289551" cy="1545465"/>
          </a:xfrm>
          <a:prstGeom prst="rect">
            <a:avLst/>
          </a:prstGeom>
        </p:spPr>
      </p:pic>
    </p:spTree>
    <p:extLst>
      <p:ext uri="{BB962C8B-B14F-4D97-AF65-F5344CB8AC3E}">
        <p14:creationId xmlns:p14="http://schemas.microsoft.com/office/powerpoint/2010/main" val="18449959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76518" y="206063"/>
            <a:ext cx="8461419" cy="369332"/>
          </a:xfrm>
          <a:prstGeom prst="rect">
            <a:avLst/>
          </a:prstGeom>
          <a:noFill/>
        </p:spPr>
        <p:txBody>
          <a:bodyPr wrap="square" rtlCol="0">
            <a:spAutoFit/>
          </a:bodyPr>
          <a:lstStyle/>
          <a:p>
            <a:r>
              <a:rPr lang="es-EC" b="1" dirty="0">
                <a:latin typeface="Century" panose="02040604050505020304" pitchFamily="18" charset="0"/>
              </a:rPr>
              <a:t>ADQUISICIÓN DE DATOS: SELECCIÓN DEL HARDWARE</a:t>
            </a:r>
          </a:p>
        </p:txBody>
      </p:sp>
      <p:sp>
        <p:nvSpPr>
          <p:cNvPr id="11" name="CuadroTexto 10"/>
          <p:cNvSpPr txBox="1"/>
          <p:nvPr/>
        </p:nvSpPr>
        <p:spPr>
          <a:xfrm>
            <a:off x="566668" y="6323527"/>
            <a:ext cx="3284113" cy="430887"/>
          </a:xfrm>
          <a:prstGeom prst="rect">
            <a:avLst/>
          </a:prstGeom>
          <a:noFill/>
        </p:spPr>
        <p:txBody>
          <a:bodyPr wrap="square" rtlCol="0">
            <a:spAutoFit/>
          </a:bodyPr>
          <a:lstStyle/>
          <a:p>
            <a:r>
              <a:rPr lang="es-EC" sz="1100" dirty="0" smtClean="0">
                <a:latin typeface="Arial" panose="020B0604020202020204" pitchFamily="34" charset="0"/>
                <a:cs typeface="Arial" panose="020B0604020202020204" pitchFamily="34" charset="0"/>
              </a:rPr>
              <a:t>Elaborado por:    Moya Carlos</a:t>
            </a:r>
          </a:p>
          <a:p>
            <a:r>
              <a:rPr lang="es-EC" sz="1100" dirty="0" smtClean="0">
                <a:latin typeface="Arial" panose="020B0604020202020204" pitchFamily="34" charset="0"/>
                <a:cs typeface="Arial" panose="020B0604020202020204" pitchFamily="34" charset="0"/>
              </a:rPr>
              <a:t>	    Pinto Alex</a:t>
            </a:r>
            <a:endParaRPr lang="es-EC" sz="1100" dirty="0">
              <a:latin typeface="Arial" panose="020B0604020202020204" pitchFamily="34" charset="0"/>
              <a:cs typeface="Arial" panose="020B0604020202020204" pitchFamily="34" charset="0"/>
            </a:endParaRPr>
          </a:p>
        </p:txBody>
      </p:sp>
      <p:sp>
        <p:nvSpPr>
          <p:cNvPr id="5" name="CuadroTexto 4"/>
          <p:cNvSpPr txBox="1"/>
          <p:nvPr/>
        </p:nvSpPr>
        <p:spPr>
          <a:xfrm>
            <a:off x="566668" y="717064"/>
            <a:ext cx="9800825" cy="584775"/>
          </a:xfrm>
          <a:prstGeom prst="rect">
            <a:avLst/>
          </a:prstGeom>
          <a:noFill/>
        </p:spPr>
        <p:txBody>
          <a:bodyPr wrap="square" rtlCol="0">
            <a:spAutoFit/>
          </a:bodyPr>
          <a:lstStyle/>
          <a:p>
            <a:pPr lvl="2"/>
            <a:r>
              <a:rPr lang="es-EC" sz="1600" b="1" dirty="0"/>
              <a:t>2</a:t>
            </a:r>
            <a:r>
              <a:rPr lang="es-EC" sz="1600" b="1" dirty="0" smtClean="0"/>
              <a:t>. </a:t>
            </a:r>
            <a:r>
              <a:rPr lang="es-ES" sz="1600" b="1" dirty="0"/>
              <a:t>SELECCIÓN DEL SENSOR DE TEMPERATURA DE LOS GASES DE ESCAPE DEL MOTOR</a:t>
            </a:r>
            <a:endParaRPr lang="es-EC" sz="1600" b="1" dirty="0"/>
          </a:p>
          <a:p>
            <a:pPr lvl="2"/>
            <a:endParaRPr lang="es-EC" sz="1600" b="1" dirty="0"/>
          </a:p>
        </p:txBody>
      </p:sp>
      <p:sp>
        <p:nvSpPr>
          <p:cNvPr id="6" name="CuadroTexto 5"/>
          <p:cNvSpPr txBox="1"/>
          <p:nvPr/>
        </p:nvSpPr>
        <p:spPr>
          <a:xfrm>
            <a:off x="940158" y="3606085"/>
            <a:ext cx="4314422" cy="338554"/>
          </a:xfrm>
          <a:prstGeom prst="rect">
            <a:avLst/>
          </a:prstGeom>
          <a:noFill/>
        </p:spPr>
        <p:txBody>
          <a:bodyPr wrap="square" rtlCol="0">
            <a:spAutoFit/>
          </a:bodyPr>
          <a:lstStyle/>
          <a:p>
            <a:r>
              <a:rPr lang="es-EC" sz="1600" b="1" dirty="0" smtClean="0"/>
              <a:t>Criterios de evaluación para la selección</a:t>
            </a:r>
            <a:endParaRPr lang="es-EC" sz="1600" b="1" dirty="0"/>
          </a:p>
        </p:txBody>
      </p:sp>
      <p:sp>
        <p:nvSpPr>
          <p:cNvPr id="7" name="CuadroTexto 6"/>
          <p:cNvSpPr txBox="1"/>
          <p:nvPr/>
        </p:nvSpPr>
        <p:spPr>
          <a:xfrm>
            <a:off x="5844870" y="3616816"/>
            <a:ext cx="4314422" cy="338554"/>
          </a:xfrm>
          <a:prstGeom prst="rect">
            <a:avLst/>
          </a:prstGeom>
          <a:noFill/>
        </p:spPr>
        <p:txBody>
          <a:bodyPr wrap="square" rtlCol="0">
            <a:spAutoFit/>
          </a:bodyPr>
          <a:lstStyle/>
          <a:p>
            <a:r>
              <a:rPr lang="es-EC" sz="1600" b="1" dirty="0" smtClean="0"/>
              <a:t>Características del sensor seleccionado</a:t>
            </a:r>
            <a:endParaRPr lang="es-EC" sz="1600" b="1" dirty="0"/>
          </a:p>
        </p:txBody>
      </p:sp>
      <p:graphicFrame>
        <p:nvGraphicFramePr>
          <p:cNvPr id="2" name="Tabla 1"/>
          <p:cNvGraphicFramePr>
            <a:graphicFrameLocks noGrp="1"/>
          </p:cNvGraphicFramePr>
          <p:nvPr>
            <p:extLst>
              <p:ext uri="{D42A27DB-BD31-4B8C-83A1-F6EECF244321}">
                <p14:modId xmlns:p14="http://schemas.microsoft.com/office/powerpoint/2010/main" val="2851922299"/>
              </p:ext>
            </p:extLst>
          </p:nvPr>
        </p:nvGraphicFramePr>
        <p:xfrm>
          <a:off x="566668" y="1166745"/>
          <a:ext cx="10515601" cy="2377440"/>
        </p:xfrm>
        <a:graphic>
          <a:graphicData uri="http://schemas.openxmlformats.org/drawingml/2006/table">
            <a:tbl>
              <a:tblPr>
                <a:tableStyleId>{08FB837D-C827-4EFA-A057-4D05807E0F7C}</a:tableStyleId>
              </a:tblPr>
              <a:tblGrid>
                <a:gridCol w="365125"/>
                <a:gridCol w="2409825"/>
                <a:gridCol w="365125"/>
                <a:gridCol w="365125"/>
                <a:gridCol w="365125"/>
                <a:gridCol w="365125"/>
                <a:gridCol w="365125"/>
                <a:gridCol w="365125"/>
                <a:gridCol w="365125"/>
                <a:gridCol w="365125"/>
                <a:gridCol w="365125"/>
                <a:gridCol w="499004"/>
                <a:gridCol w="499004"/>
                <a:gridCol w="499004"/>
                <a:gridCol w="492919"/>
                <a:gridCol w="492919"/>
                <a:gridCol w="492919"/>
                <a:gridCol w="492919"/>
                <a:gridCol w="492919"/>
                <a:gridCol w="492919"/>
              </a:tblGrid>
              <a:tr h="181931">
                <a:tc>
                  <a:txBody>
                    <a:bodyPr/>
                    <a:lstStyle/>
                    <a:p>
                      <a:pPr algn="l" fontAlgn="b"/>
                      <a:endParaRPr lang="es-EC" sz="13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gridSpan="13">
                  <a:txBody>
                    <a:bodyPr/>
                    <a:lstStyle/>
                    <a:p>
                      <a:pPr algn="ctr" fontAlgn="ctr"/>
                      <a:r>
                        <a:rPr lang="es-EC" sz="1300" b="1" u="none" strike="noStrike" dirty="0" smtClean="0">
                          <a:effectLst/>
                        </a:rPr>
                        <a:t>SELECCIÓN</a:t>
                      </a:r>
                      <a:r>
                        <a:rPr lang="es-EC" sz="1300" b="1" u="none" strike="noStrike" baseline="0" dirty="0" smtClean="0">
                          <a:effectLst/>
                        </a:rPr>
                        <a:t> DEL </a:t>
                      </a:r>
                      <a:r>
                        <a:rPr lang="es-EC" sz="1300" b="1" u="none" strike="noStrike" dirty="0" smtClean="0">
                          <a:effectLst/>
                        </a:rPr>
                        <a:t>SENSOR</a:t>
                      </a:r>
                      <a:r>
                        <a:rPr lang="es-EC" sz="1300" b="1" u="none" strike="noStrike" baseline="0" dirty="0" smtClean="0">
                          <a:effectLst/>
                        </a:rPr>
                        <a:t> DE </a:t>
                      </a:r>
                      <a:r>
                        <a:rPr lang="es-EC" sz="1300" b="1" u="none" strike="noStrike" dirty="0" smtClean="0">
                          <a:effectLst/>
                        </a:rPr>
                        <a:t>TEMPERATURA DE LOS GASES DE ESCAPE</a:t>
                      </a:r>
                      <a:endParaRPr lang="es-EC" sz="1300" b="1" i="0" u="none" strike="noStrike" dirty="0">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hMerge="1">
                  <a:txBody>
                    <a:bodyPr/>
                    <a:lstStyle/>
                    <a:p>
                      <a:pPr algn="l" fontAlgn="b"/>
                      <a:endParaRPr lang="es-EC" sz="1300" b="0"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0"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0"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0"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0"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0"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0"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0"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0"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0"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0"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0" i="0" u="none" strike="noStrike" dirty="0">
                        <a:solidFill>
                          <a:srgbClr val="000000"/>
                        </a:solidFill>
                        <a:effectLst/>
                        <a:latin typeface="Calibri" panose="020F0502020204030204" pitchFamily="34" charset="0"/>
                      </a:endParaRPr>
                    </a:p>
                  </a:txBody>
                  <a:tcPr marL="0" marR="0" marT="0" marB="0" anchor="b"/>
                </a:tc>
                <a:tc gridSpan="2">
                  <a:txBody>
                    <a:bodyPr/>
                    <a:lstStyle/>
                    <a:p>
                      <a:pPr algn="ctr" fontAlgn="ctr"/>
                      <a:r>
                        <a:rPr lang="es-EC" sz="1300" b="1" u="none" strike="noStrike" dirty="0">
                          <a:effectLst/>
                        </a:rPr>
                        <a:t>TERMOCUPLA</a:t>
                      </a:r>
                      <a:endParaRPr lang="es-EC" sz="1300" b="1" i="0" u="none" strike="noStrike" dirty="0">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hMerge="1">
                  <a:txBody>
                    <a:bodyPr/>
                    <a:lstStyle/>
                    <a:p>
                      <a:endParaRPr lang="es-EC"/>
                    </a:p>
                  </a:txBody>
                  <a:tcPr/>
                </a:tc>
                <a:tc gridSpan="2">
                  <a:txBody>
                    <a:bodyPr/>
                    <a:lstStyle/>
                    <a:p>
                      <a:pPr algn="ctr" fontAlgn="ctr"/>
                      <a:r>
                        <a:rPr lang="es-EC" sz="1300" b="1" u="none" strike="noStrike">
                          <a:effectLst/>
                        </a:rPr>
                        <a:t>PT100</a:t>
                      </a:r>
                      <a:endParaRPr lang="es-EC" sz="1300" b="1"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hMerge="1">
                  <a:txBody>
                    <a:bodyPr/>
                    <a:lstStyle/>
                    <a:p>
                      <a:endParaRPr lang="es-EC"/>
                    </a:p>
                  </a:txBody>
                  <a:tcPr/>
                </a:tc>
                <a:tc gridSpan="2">
                  <a:txBody>
                    <a:bodyPr/>
                    <a:lstStyle/>
                    <a:p>
                      <a:pPr algn="ctr" fontAlgn="ctr"/>
                      <a:r>
                        <a:rPr lang="es-EC" sz="1300" b="1" u="none" strike="noStrike">
                          <a:effectLst/>
                        </a:rPr>
                        <a:t>TERMISTOR</a:t>
                      </a:r>
                      <a:endParaRPr lang="es-EC" sz="1300" b="1" i="0" u="none" strike="noStrike">
                        <a:solidFill>
                          <a:srgbClr val="000000"/>
                        </a:solidFill>
                        <a:effectLst/>
                        <a:latin typeface="Calibri" panose="020F050202020403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s-EC"/>
                    </a:p>
                  </a:txBody>
                  <a:tcPr/>
                </a:tc>
              </a:tr>
              <a:tr h="181931">
                <a:tc>
                  <a:txBody>
                    <a:bodyPr/>
                    <a:lstStyle/>
                    <a:p>
                      <a:pPr algn="ctr" fontAlgn="b"/>
                      <a:r>
                        <a:rPr lang="es-EC" sz="1300" b="1" u="none" strike="noStrike" dirty="0">
                          <a:effectLst/>
                        </a:rPr>
                        <a:t> </a:t>
                      </a:r>
                      <a:endParaRPr lang="es-EC" sz="13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s-EC" sz="1300" b="1" u="none" strike="noStrike" dirty="0">
                          <a:effectLst/>
                        </a:rPr>
                        <a:t>CRITERIO/PARAMETRO DE EVALUACION</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s-EC" sz="1300" b="1" u="none" strike="noStrike" dirty="0">
                          <a:effectLst/>
                        </a:rPr>
                        <a:t>1</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s-EC" sz="1300" b="1" u="none" strike="noStrike" dirty="0">
                          <a:effectLst/>
                        </a:rPr>
                        <a:t>2</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s-EC" sz="1300" b="1" u="none" strike="noStrike" dirty="0">
                          <a:effectLst/>
                        </a:rPr>
                        <a:t>3</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s-EC" sz="1300" b="1" u="none" strike="noStrike" dirty="0">
                          <a:effectLst/>
                        </a:rPr>
                        <a:t>4</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s-EC" sz="1300" b="1" u="none" strike="noStrike" dirty="0">
                          <a:effectLst/>
                        </a:rPr>
                        <a:t>5</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s-EC" sz="1300" b="1" u="none" strike="noStrike" dirty="0">
                          <a:effectLst/>
                        </a:rPr>
                        <a:t>6</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s-EC" sz="1300" b="1" u="none" strike="noStrike" dirty="0">
                          <a:effectLst/>
                        </a:rPr>
                        <a:t>7</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s-EC" sz="1300" b="1" u="none" strike="noStrike" dirty="0">
                          <a:effectLst/>
                        </a:rPr>
                        <a:t>8</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s-EC" sz="1300" b="1" u="none" strike="noStrike" dirty="0">
                          <a:effectLst/>
                        </a:rPr>
                        <a:t>9</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s-EC" sz="1300" b="1" u="none" strike="noStrike" dirty="0">
                          <a:effectLst/>
                        </a:rPr>
                        <a:t>Sum</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s-EC" sz="1300" b="1" u="none" strike="noStrike" dirty="0">
                          <a:effectLst/>
                        </a:rPr>
                        <a:t>%</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s-EC" sz="1300" b="1" u="none" strike="noStrike" dirty="0">
                          <a:effectLst/>
                        </a:rPr>
                        <a:t>W.F.</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s-EC" sz="1300" b="1" u="none" strike="noStrike" dirty="0">
                          <a:effectLst/>
                        </a:rPr>
                        <a:t>R.F.</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s-EC" sz="1300" b="1" u="none" strike="noStrike" dirty="0">
                          <a:effectLst/>
                        </a:rPr>
                        <a:t>Calif.1</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s-EC" sz="1300" b="1" u="none" strike="noStrike" dirty="0">
                          <a:effectLst/>
                        </a:rPr>
                        <a:t>R.F.</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s-EC" sz="1300" b="1" u="none" strike="noStrike" dirty="0">
                          <a:effectLst/>
                        </a:rPr>
                        <a:t>Calif.2</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s-EC" sz="1300" b="1" u="none" strike="noStrike" dirty="0">
                          <a:effectLst/>
                        </a:rPr>
                        <a:t>R.F.</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s-EC" sz="1300" b="1" u="none" strike="noStrike" dirty="0">
                          <a:effectLst/>
                        </a:rPr>
                        <a:t>Calif.2</a:t>
                      </a:r>
                      <a:endParaRPr lang="es-EC" sz="1300" b="1" i="0" u="none" strike="noStrike" dirty="0">
                        <a:solidFill>
                          <a:srgbClr val="000000"/>
                        </a:solidFill>
                        <a:effectLst/>
                        <a:latin typeface="Calibri" panose="020F0502020204030204" pitchFamily="34" charset="0"/>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r h="181931">
                <a:tc>
                  <a:txBody>
                    <a:bodyPr/>
                    <a:lstStyle/>
                    <a:p>
                      <a:pPr algn="ctr" fontAlgn="b"/>
                      <a:r>
                        <a:rPr lang="es-EC" sz="1300" b="1" u="none" strike="noStrike" dirty="0">
                          <a:effectLst/>
                        </a:rPr>
                        <a:t>1</a:t>
                      </a:r>
                      <a:endParaRPr lang="es-EC" sz="13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b"/>
                      <a:r>
                        <a:rPr lang="es-EC" sz="1300" u="none" strike="noStrike" dirty="0">
                          <a:effectLst/>
                        </a:rPr>
                        <a:t>Precisión</a:t>
                      </a:r>
                      <a:endParaRPr lang="es-EC" sz="1300" b="0" i="0" u="none" strike="noStrike" dirty="0">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solidFill>
                      <a:schemeClr val="accent6">
                        <a:lumMod val="75000"/>
                      </a:schemeClr>
                    </a:solidFill>
                  </a:tcPr>
                </a:tc>
                <a:tc>
                  <a:txBody>
                    <a:bodyPr/>
                    <a:lstStyle/>
                    <a:p>
                      <a:pPr algn="ctr" fontAlgn="b"/>
                      <a:r>
                        <a:rPr lang="es-EC" sz="1300" u="none" strike="noStrike">
                          <a:effectLst/>
                        </a:rPr>
                        <a:t>0,5</a:t>
                      </a:r>
                      <a:endParaRPr lang="es-EC" sz="1300" b="0"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300" u="none" strike="noStrike">
                          <a:effectLst/>
                        </a:rPr>
                        <a:t>7</a:t>
                      </a:r>
                      <a:endParaRPr lang="es-EC" sz="1300" b="0"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300" u="none" strike="noStrike">
                          <a:effectLst/>
                        </a:rPr>
                        <a:t>3</a:t>
                      </a:r>
                      <a:endParaRPr lang="es-EC" sz="1300" b="0"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300" u="none" strike="noStrike">
                          <a:effectLst/>
                        </a:rPr>
                        <a:t>15,5</a:t>
                      </a:r>
                      <a:endParaRPr lang="es-EC" sz="1300" b="0"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300" u="none" strike="noStrike">
                          <a:effectLst/>
                        </a:rPr>
                        <a:t>0,24</a:t>
                      </a:r>
                      <a:endParaRPr lang="es-EC" sz="1300" b="0"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300" u="none" strike="noStrike">
                          <a:effectLst/>
                        </a:rPr>
                        <a:t>0,24</a:t>
                      </a:r>
                      <a:endParaRPr lang="es-EC" sz="1300" b="0"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300" u="none" strike="noStrike">
                          <a:effectLst/>
                        </a:rPr>
                        <a:t>5</a:t>
                      </a:r>
                      <a:endParaRPr lang="es-EC" sz="1300" b="0"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300" u="none" strike="noStrike">
                          <a:effectLst/>
                        </a:rPr>
                        <a:t>1,21</a:t>
                      </a:r>
                      <a:endParaRPr lang="es-EC" sz="1300" b="0"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300" u="none" strike="noStrike">
                          <a:effectLst/>
                        </a:rPr>
                        <a:t>9</a:t>
                      </a:r>
                      <a:endParaRPr lang="es-EC" sz="1300" b="0"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300" u="none" strike="noStrike">
                          <a:effectLst/>
                        </a:rPr>
                        <a:t>2,18</a:t>
                      </a:r>
                      <a:endParaRPr lang="es-EC" sz="1300" b="0"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300" u="none" strike="noStrike">
                          <a:effectLst/>
                        </a:rPr>
                        <a:t>5</a:t>
                      </a:r>
                      <a:endParaRPr lang="es-EC" sz="1300" b="0"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300" u="none" strike="noStrike" dirty="0">
                          <a:effectLst/>
                        </a:rPr>
                        <a:t>1,21</a:t>
                      </a:r>
                      <a:endParaRPr lang="es-EC" sz="1300" b="0" i="0" u="none" strike="noStrike" dirty="0">
                        <a:solidFill>
                          <a:srgbClr val="000000"/>
                        </a:solidFill>
                        <a:effectLst/>
                        <a:latin typeface="Calibri" panose="020F050202020403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181931">
                <a:tc>
                  <a:txBody>
                    <a:bodyPr/>
                    <a:lstStyle/>
                    <a:p>
                      <a:pPr algn="ctr" fontAlgn="b"/>
                      <a:r>
                        <a:rPr lang="es-EC" sz="1300" b="1" u="none" strike="noStrike" dirty="0">
                          <a:effectLst/>
                        </a:rPr>
                        <a:t>2</a:t>
                      </a:r>
                      <a:endParaRPr lang="es-EC" sz="13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s-EC" sz="1300" u="none" strike="noStrike">
                          <a:effectLst/>
                        </a:rPr>
                        <a:t>Linealidad</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0,5</a:t>
                      </a:r>
                      <a:endParaRPr lang="es-EC" sz="13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ctr">
                    <a:solidFill>
                      <a:schemeClr val="accent6">
                        <a:lumMod val="75000"/>
                      </a:schemeClr>
                    </a:solidFill>
                  </a:tcP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7</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3</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15,5</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0,24</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0,24</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0,24</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9</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2,18</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0,24</a:t>
                      </a:r>
                      <a:endParaRPr lang="es-EC" sz="1300" b="0" i="0" u="none" strike="noStrike" dirty="0">
                        <a:solidFill>
                          <a:srgbClr val="000000"/>
                        </a:solidFill>
                        <a:effectLst/>
                        <a:latin typeface="Calibri" panose="020F0502020204030204" pitchFamily="34" charset="0"/>
                      </a:endParaRPr>
                    </a:p>
                  </a:txBody>
                  <a:tcPr marL="0" marR="0" marT="0" marB="0" anchor="ctr">
                    <a:lnR w="12700" cap="flat" cmpd="sng" algn="ctr">
                      <a:solidFill>
                        <a:schemeClr val="tx1"/>
                      </a:solidFill>
                      <a:prstDash val="solid"/>
                      <a:round/>
                      <a:headEnd type="none" w="med" len="med"/>
                      <a:tailEnd type="none" w="med" len="med"/>
                    </a:lnR>
                  </a:tcPr>
                </a:tc>
              </a:tr>
              <a:tr h="181931">
                <a:tc>
                  <a:txBody>
                    <a:bodyPr/>
                    <a:lstStyle/>
                    <a:p>
                      <a:pPr algn="ctr" fontAlgn="b"/>
                      <a:r>
                        <a:rPr lang="es-EC" sz="1300" b="1" u="none" strike="noStrike" dirty="0">
                          <a:effectLst/>
                        </a:rPr>
                        <a:t>3</a:t>
                      </a:r>
                      <a:endParaRPr lang="es-EC" sz="13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pt-BR" sz="1300" u="none" strike="noStrike">
                          <a:effectLst/>
                        </a:rPr>
                        <a:t>Rango de temperatura (20-500 C)</a:t>
                      </a:r>
                      <a:endParaRPr lang="pt-BR"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ctr">
                    <a:solidFill>
                      <a:schemeClr val="accent6">
                        <a:lumMod val="75000"/>
                      </a:schemeClr>
                    </a:solidFill>
                  </a:tcP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3</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8</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0,13</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0,13</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10</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1,25</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10</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1,25</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0</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0,00</a:t>
                      </a:r>
                      <a:endParaRPr lang="es-EC" sz="1300" b="0" i="0" u="none" strike="noStrike" dirty="0">
                        <a:solidFill>
                          <a:srgbClr val="000000"/>
                        </a:solidFill>
                        <a:effectLst/>
                        <a:latin typeface="Calibri" panose="020F0502020204030204" pitchFamily="34" charset="0"/>
                      </a:endParaRPr>
                    </a:p>
                  </a:txBody>
                  <a:tcPr marL="0" marR="0" marT="0" marB="0" anchor="ctr">
                    <a:lnR w="12700" cap="flat" cmpd="sng" algn="ctr">
                      <a:solidFill>
                        <a:schemeClr val="tx1"/>
                      </a:solidFill>
                      <a:prstDash val="solid"/>
                      <a:round/>
                      <a:headEnd type="none" w="med" len="med"/>
                      <a:tailEnd type="none" w="med" len="med"/>
                    </a:lnR>
                  </a:tcPr>
                </a:tc>
              </a:tr>
              <a:tr h="181931">
                <a:tc>
                  <a:txBody>
                    <a:bodyPr/>
                    <a:lstStyle/>
                    <a:p>
                      <a:pPr algn="ctr" fontAlgn="b"/>
                      <a:r>
                        <a:rPr lang="es-EC" sz="1300" b="1" u="none" strike="noStrike" dirty="0">
                          <a:effectLst/>
                        </a:rPr>
                        <a:t>4</a:t>
                      </a:r>
                      <a:endParaRPr lang="es-EC" sz="13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s-EC" sz="1300" u="none" strike="noStrike">
                          <a:effectLst/>
                        </a:rPr>
                        <a:t>Estabilidad</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ctr">
                    <a:solidFill>
                      <a:schemeClr val="accent6">
                        <a:lumMod val="75000"/>
                      </a:schemeClr>
                    </a:solidFill>
                  </a:tcP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3</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7</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0,11</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0,11</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5</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0,55</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10</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1,09</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6</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0,66</a:t>
                      </a:r>
                      <a:endParaRPr lang="es-EC" sz="1300" b="0" i="0" u="none" strike="noStrike" dirty="0">
                        <a:solidFill>
                          <a:srgbClr val="000000"/>
                        </a:solidFill>
                        <a:effectLst/>
                        <a:latin typeface="Calibri" panose="020F0502020204030204" pitchFamily="34" charset="0"/>
                      </a:endParaRPr>
                    </a:p>
                  </a:txBody>
                  <a:tcPr marL="0" marR="0" marT="0" marB="0" anchor="ctr">
                    <a:lnR w="12700" cap="flat" cmpd="sng" algn="ctr">
                      <a:solidFill>
                        <a:schemeClr val="tx1"/>
                      </a:solidFill>
                      <a:prstDash val="solid"/>
                      <a:round/>
                      <a:headEnd type="none" w="med" len="med"/>
                      <a:tailEnd type="none" w="med" len="med"/>
                    </a:lnR>
                  </a:tcPr>
                </a:tc>
              </a:tr>
              <a:tr h="181931">
                <a:tc>
                  <a:txBody>
                    <a:bodyPr/>
                    <a:lstStyle/>
                    <a:p>
                      <a:pPr algn="ctr" fontAlgn="b"/>
                      <a:r>
                        <a:rPr lang="es-EC" sz="1300" b="1" u="none" strike="noStrike" dirty="0">
                          <a:effectLst/>
                        </a:rPr>
                        <a:t>5</a:t>
                      </a:r>
                      <a:endParaRPr lang="es-EC" sz="13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s-EC" sz="1300" u="none" strike="noStrike">
                          <a:effectLst/>
                        </a:rPr>
                        <a:t>Dispositivo sumergible</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ctr">
                    <a:solidFill>
                      <a:schemeClr val="accent6">
                        <a:lumMod val="75000"/>
                      </a:schemeClr>
                    </a:solidFill>
                  </a:tcPr>
                </a:tc>
                <a:tc>
                  <a:txBody>
                    <a:bodyPr/>
                    <a:lstStyle/>
                    <a:p>
                      <a:pPr algn="ctr" fontAlgn="b"/>
                      <a:r>
                        <a:rPr lang="es-EC" sz="1300" u="none" strike="noStrike">
                          <a:effectLst/>
                        </a:rPr>
                        <a:t>0,5</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3</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5,5</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0,09</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0,09</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10</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0,86</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10</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0,86</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10</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0,86</a:t>
                      </a:r>
                      <a:endParaRPr lang="es-EC" sz="1300" b="0" i="0" u="none" strike="noStrike" dirty="0">
                        <a:solidFill>
                          <a:srgbClr val="000000"/>
                        </a:solidFill>
                        <a:effectLst/>
                        <a:latin typeface="Calibri" panose="020F0502020204030204" pitchFamily="34" charset="0"/>
                      </a:endParaRPr>
                    </a:p>
                  </a:txBody>
                  <a:tcPr marL="0" marR="0" marT="0" marB="0" anchor="ctr">
                    <a:lnR w="12700" cap="flat" cmpd="sng" algn="ctr">
                      <a:solidFill>
                        <a:schemeClr val="tx1"/>
                      </a:solidFill>
                      <a:prstDash val="solid"/>
                      <a:round/>
                      <a:headEnd type="none" w="med" len="med"/>
                      <a:tailEnd type="none" w="med" len="med"/>
                    </a:lnR>
                  </a:tcPr>
                </a:tc>
              </a:tr>
              <a:tr h="181931">
                <a:tc>
                  <a:txBody>
                    <a:bodyPr/>
                    <a:lstStyle/>
                    <a:p>
                      <a:pPr algn="ctr" fontAlgn="b"/>
                      <a:r>
                        <a:rPr lang="es-EC" sz="1300" b="1" u="none" strike="noStrike" dirty="0">
                          <a:effectLst/>
                        </a:rPr>
                        <a:t>6</a:t>
                      </a:r>
                      <a:endParaRPr lang="es-EC" sz="13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s-EC" sz="1300" u="none" strike="noStrike">
                          <a:effectLst/>
                        </a:rPr>
                        <a:t>Durabilidad</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0,5</a:t>
                      </a:r>
                      <a:endParaRPr lang="es-EC" sz="13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ctr">
                    <a:solidFill>
                      <a:schemeClr val="accent6">
                        <a:lumMod val="75000"/>
                      </a:schemeClr>
                    </a:solidFill>
                  </a:tcP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3</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5,5</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0,09</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0,09</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10</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0,86</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8</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0,69</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5</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0,43</a:t>
                      </a:r>
                      <a:endParaRPr lang="es-EC" sz="1300" b="0" i="0" u="none" strike="noStrike" dirty="0">
                        <a:solidFill>
                          <a:srgbClr val="000000"/>
                        </a:solidFill>
                        <a:effectLst/>
                        <a:latin typeface="Calibri" panose="020F0502020204030204" pitchFamily="34" charset="0"/>
                      </a:endParaRPr>
                    </a:p>
                  </a:txBody>
                  <a:tcPr marL="0" marR="0" marT="0" marB="0" anchor="ctr">
                    <a:lnR w="12700" cap="flat" cmpd="sng" algn="ctr">
                      <a:solidFill>
                        <a:schemeClr val="tx1"/>
                      </a:solidFill>
                      <a:prstDash val="solid"/>
                      <a:round/>
                      <a:headEnd type="none" w="med" len="med"/>
                      <a:tailEnd type="none" w="med" len="med"/>
                    </a:lnR>
                  </a:tcPr>
                </a:tc>
              </a:tr>
              <a:tr h="181931">
                <a:tc>
                  <a:txBody>
                    <a:bodyPr/>
                    <a:lstStyle/>
                    <a:p>
                      <a:pPr algn="ctr" fontAlgn="b"/>
                      <a:r>
                        <a:rPr lang="es-EC" sz="1300" b="1" u="none" strike="noStrike" dirty="0">
                          <a:effectLst/>
                        </a:rPr>
                        <a:t>7</a:t>
                      </a:r>
                      <a:endParaRPr lang="es-EC" sz="13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s-EC" sz="1300" u="none" strike="noStrike">
                          <a:effectLst/>
                        </a:rPr>
                        <a:t>Mantenibilidad</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ctr">
                    <a:solidFill>
                      <a:schemeClr val="accent6">
                        <a:lumMod val="75000"/>
                      </a:schemeClr>
                    </a:solidFill>
                  </a:tcP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3</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4</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0,06</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0,06</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7</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0,44</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8</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0,50</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7</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0,44</a:t>
                      </a:r>
                      <a:endParaRPr lang="es-EC" sz="1300" b="0" i="0" u="none" strike="noStrike" dirty="0">
                        <a:solidFill>
                          <a:srgbClr val="000000"/>
                        </a:solidFill>
                        <a:effectLst/>
                        <a:latin typeface="Calibri" panose="020F0502020204030204" pitchFamily="34" charset="0"/>
                      </a:endParaRPr>
                    </a:p>
                  </a:txBody>
                  <a:tcPr marL="0" marR="0" marT="0" marB="0" anchor="ctr">
                    <a:lnR w="12700" cap="flat" cmpd="sng" algn="ctr">
                      <a:solidFill>
                        <a:schemeClr val="tx1"/>
                      </a:solidFill>
                      <a:prstDash val="solid"/>
                      <a:round/>
                      <a:headEnd type="none" w="med" len="med"/>
                      <a:tailEnd type="none" w="med" len="med"/>
                    </a:lnR>
                  </a:tcPr>
                </a:tc>
              </a:tr>
              <a:tr h="181931">
                <a:tc>
                  <a:txBody>
                    <a:bodyPr/>
                    <a:lstStyle/>
                    <a:p>
                      <a:pPr algn="ctr" fontAlgn="b"/>
                      <a:r>
                        <a:rPr lang="es-EC" sz="1300" b="1" u="none" strike="noStrike" dirty="0">
                          <a:effectLst/>
                        </a:rPr>
                        <a:t>8</a:t>
                      </a:r>
                      <a:endParaRPr lang="es-EC" sz="13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s-EC" sz="1300" u="none" strike="noStrike">
                          <a:effectLst/>
                        </a:rPr>
                        <a:t>Precio</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ctr">
                    <a:solidFill>
                      <a:schemeClr val="accent6">
                        <a:lumMod val="75000"/>
                      </a:schemeClr>
                    </a:solidFill>
                  </a:tcPr>
                </a:tc>
                <a:tc>
                  <a:txBody>
                    <a:bodyPr/>
                    <a:lstStyle/>
                    <a:p>
                      <a:pPr algn="ctr" fontAlgn="b"/>
                      <a:r>
                        <a:rPr lang="es-EC" sz="1300" u="none" strike="noStrike">
                          <a:effectLst/>
                        </a:rPr>
                        <a:t>3</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3</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0,05</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0,05</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10</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0,47</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4</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0,19</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8</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0,38</a:t>
                      </a:r>
                      <a:endParaRPr lang="es-EC" sz="1300" b="0" i="0" u="none" strike="noStrike" dirty="0">
                        <a:solidFill>
                          <a:srgbClr val="000000"/>
                        </a:solidFill>
                        <a:effectLst/>
                        <a:latin typeface="Calibri" panose="020F0502020204030204" pitchFamily="34" charset="0"/>
                      </a:endParaRPr>
                    </a:p>
                  </a:txBody>
                  <a:tcPr marL="0" marR="0" marT="0" marB="0" anchor="ctr">
                    <a:lnR w="12700" cap="flat" cmpd="sng" algn="ctr">
                      <a:solidFill>
                        <a:schemeClr val="tx1"/>
                      </a:solidFill>
                      <a:prstDash val="solid"/>
                      <a:round/>
                      <a:headEnd type="none" w="med" len="med"/>
                      <a:tailEnd type="none" w="med" len="med"/>
                    </a:lnR>
                  </a:tcPr>
                </a:tc>
              </a:tr>
              <a:tr h="181931">
                <a:tc>
                  <a:txBody>
                    <a:bodyPr/>
                    <a:lstStyle/>
                    <a:p>
                      <a:pPr algn="l" fontAlgn="b"/>
                      <a:endParaRPr lang="es-EC" sz="1300" b="0"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endParaRPr lang="es-EC" sz="1300" b="0"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endParaRPr lang="es-EC" sz="1300" b="0"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endParaRPr lang="es-EC" sz="1300" b="0"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endParaRPr lang="es-EC" sz="1300" b="0"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endParaRPr lang="es-EC" sz="1300" b="0"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endParaRPr lang="es-EC" sz="1300" b="0"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endParaRPr lang="es-EC" sz="1300" b="0"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endParaRPr lang="es-EC" sz="1300" b="0"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endParaRPr lang="es-EC" sz="1300" b="0"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endParaRPr lang="es-EC" sz="1300" b="0"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es-EC" sz="1300" u="none" strike="noStrike" dirty="0">
                          <a:effectLst/>
                        </a:rPr>
                        <a:t>64</a:t>
                      </a:r>
                      <a:endParaRPr lang="es-EC" sz="1300" b="0"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s-EC" sz="1300" u="none" strike="noStrike" dirty="0">
                          <a:effectLst/>
                        </a:rPr>
                        <a:t>1,00</a:t>
                      </a:r>
                      <a:endParaRPr lang="es-EC" sz="1300" b="0"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s-EC" sz="1300" u="none" strike="noStrike">
                          <a:effectLst/>
                        </a:rPr>
                        <a:t>1,00</a:t>
                      </a:r>
                      <a:endParaRPr lang="es-EC" sz="1300" b="0"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es-EC" sz="1300" u="none" strike="noStrike" dirty="0">
                          <a:effectLst/>
                        </a:rPr>
                        <a:t>5,88</a:t>
                      </a:r>
                      <a:endParaRPr lang="es-EC" sz="1300" b="0"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es-EC" sz="1300" u="none" strike="noStrike" dirty="0">
                          <a:effectLst/>
                        </a:rPr>
                        <a:t>8,94</a:t>
                      </a:r>
                      <a:endParaRPr lang="es-EC" sz="1300" b="0"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es-EC" sz="1300" u="none" strike="noStrike" dirty="0">
                          <a:effectLst/>
                        </a:rPr>
                        <a:t>4,21</a:t>
                      </a:r>
                      <a:endParaRPr lang="es-EC" sz="1300" b="0" i="0" u="none" strike="noStrike" dirty="0">
                        <a:solidFill>
                          <a:srgbClr val="000000"/>
                        </a:solidFill>
                        <a:effectLst/>
                        <a:latin typeface="Calibri" panose="020F0502020204030204" pitchFamily="34" charset="0"/>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pic>
        <p:nvPicPr>
          <p:cNvPr id="8" name="Imagen 7"/>
          <p:cNvPicPr>
            <a:picLocks noChangeAspect="1"/>
          </p:cNvPicPr>
          <p:nvPr/>
        </p:nvPicPr>
        <p:blipFill>
          <a:blip r:embed="rId3"/>
          <a:stretch>
            <a:fillRect/>
          </a:stretch>
        </p:blipFill>
        <p:spPr>
          <a:xfrm>
            <a:off x="536549" y="3958783"/>
            <a:ext cx="4627879" cy="1926862"/>
          </a:xfrm>
          <a:prstGeom prst="rect">
            <a:avLst/>
          </a:prstGeom>
        </p:spPr>
      </p:pic>
      <p:graphicFrame>
        <p:nvGraphicFramePr>
          <p:cNvPr id="9" name="Tabla 8"/>
          <p:cNvGraphicFramePr>
            <a:graphicFrameLocks noGrp="1"/>
          </p:cNvGraphicFramePr>
          <p:nvPr>
            <p:extLst>
              <p:ext uri="{D42A27DB-BD31-4B8C-83A1-F6EECF244321}">
                <p14:modId xmlns:p14="http://schemas.microsoft.com/office/powerpoint/2010/main" val="2473976550"/>
              </p:ext>
            </p:extLst>
          </p:nvPr>
        </p:nvGraphicFramePr>
        <p:xfrm>
          <a:off x="5437386" y="4029142"/>
          <a:ext cx="4105858" cy="1779230"/>
        </p:xfrm>
        <a:graphic>
          <a:graphicData uri="http://schemas.openxmlformats.org/drawingml/2006/table">
            <a:tbl>
              <a:tblPr>
                <a:tableStyleId>{08FB837D-C827-4EFA-A057-4D05807E0F7C}</a:tableStyleId>
              </a:tblPr>
              <a:tblGrid>
                <a:gridCol w="505100"/>
                <a:gridCol w="1637752"/>
                <a:gridCol w="1963006"/>
              </a:tblGrid>
              <a:tr h="256268">
                <a:tc>
                  <a:txBody>
                    <a:bodyPr/>
                    <a:lstStyle/>
                    <a:p>
                      <a:pPr algn="ctr" fontAlgn="ctr"/>
                      <a:r>
                        <a:rPr lang="es-ES" sz="1300" b="1" u="none" strike="noStrike" dirty="0">
                          <a:effectLst/>
                        </a:rPr>
                        <a:t>N°</a:t>
                      </a:r>
                      <a:endParaRPr lang="es-EC" sz="13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300" b="1" u="none" strike="noStrike" dirty="0">
                          <a:effectLst/>
                        </a:rPr>
                        <a:t>Características</a:t>
                      </a:r>
                      <a:endParaRPr lang="es-EC" sz="1300" b="1" i="0" u="none" strike="noStrike" dirty="0">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300" b="1" u="none" strike="noStrike" dirty="0">
                          <a:effectLst/>
                        </a:rPr>
                        <a:t>Detalle</a:t>
                      </a:r>
                      <a:endParaRPr lang="es-EC" sz="1300" b="1"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3827">
                <a:tc>
                  <a:txBody>
                    <a:bodyPr/>
                    <a:lstStyle/>
                    <a:p>
                      <a:pPr algn="ctr" fontAlgn="ctr"/>
                      <a:r>
                        <a:rPr lang="es-ES" sz="1300" u="none" strike="noStrike">
                          <a:effectLst/>
                        </a:rPr>
                        <a:t>1</a:t>
                      </a:r>
                      <a:endParaRPr lang="es-EC" sz="13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ctr"/>
                      <a:r>
                        <a:rPr lang="es-ES" sz="1300" u="none" strike="noStrike">
                          <a:effectLst/>
                        </a:rPr>
                        <a:t>Tipo de sensor</a:t>
                      </a:r>
                      <a:endParaRPr lang="es-EC" sz="1300" b="0" i="0" u="none" strike="noStrike">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l" fontAlgn="ctr"/>
                      <a:r>
                        <a:rPr lang="es-ES" sz="1300" u="none" strike="noStrike" dirty="0">
                          <a:effectLst/>
                        </a:rPr>
                        <a:t>PT100 (Platino)</a:t>
                      </a:r>
                      <a:endParaRPr lang="es-EC" sz="13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253827">
                <a:tc>
                  <a:txBody>
                    <a:bodyPr/>
                    <a:lstStyle/>
                    <a:p>
                      <a:pPr algn="ctr" fontAlgn="ctr"/>
                      <a:r>
                        <a:rPr lang="es-ES" sz="1300" u="none" strike="noStrike">
                          <a:effectLst/>
                        </a:rPr>
                        <a:t>2</a:t>
                      </a:r>
                      <a:endParaRPr lang="es-EC" sz="13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ctr"/>
                      <a:r>
                        <a:rPr lang="es-ES" sz="1300" u="none" strike="noStrike">
                          <a:effectLst/>
                        </a:rPr>
                        <a:t>Rango Temperatura</a:t>
                      </a:r>
                      <a:endParaRPr lang="es-EC" sz="1300" b="0" i="0" u="none" strike="noStrike">
                        <a:solidFill>
                          <a:srgbClr val="000000"/>
                        </a:solidFill>
                        <a:effectLst/>
                        <a:latin typeface="Arial" panose="020B0604020202020204" pitchFamily="34" charset="0"/>
                      </a:endParaRPr>
                    </a:p>
                  </a:txBody>
                  <a:tcPr marL="0" marR="0" marT="0" marB="0" anchor="ctr"/>
                </a:tc>
                <a:tc>
                  <a:txBody>
                    <a:bodyPr/>
                    <a:lstStyle/>
                    <a:p>
                      <a:pPr algn="l" fontAlgn="ctr"/>
                      <a:r>
                        <a:rPr lang="es-ES" sz="1300" u="none" strike="noStrike" dirty="0">
                          <a:effectLst/>
                        </a:rPr>
                        <a:t>0 – 650°C</a:t>
                      </a:r>
                      <a:endParaRPr lang="es-EC" sz="13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r>
              <a:tr h="253827">
                <a:tc>
                  <a:txBody>
                    <a:bodyPr/>
                    <a:lstStyle/>
                    <a:p>
                      <a:pPr algn="ctr" fontAlgn="ctr"/>
                      <a:r>
                        <a:rPr lang="es-ES" sz="1300" u="none" strike="noStrike">
                          <a:effectLst/>
                        </a:rPr>
                        <a:t>3</a:t>
                      </a:r>
                      <a:endParaRPr lang="es-EC" sz="13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ctr"/>
                      <a:r>
                        <a:rPr lang="es-ES" sz="1300" u="none" strike="noStrike">
                          <a:effectLst/>
                        </a:rPr>
                        <a:t>Material del cuerpo</a:t>
                      </a:r>
                      <a:endParaRPr lang="es-EC" sz="1300" b="0" i="0" u="none" strike="noStrike">
                        <a:solidFill>
                          <a:srgbClr val="000000"/>
                        </a:solidFill>
                        <a:effectLst/>
                        <a:latin typeface="Arial" panose="020B0604020202020204" pitchFamily="34" charset="0"/>
                      </a:endParaRPr>
                    </a:p>
                  </a:txBody>
                  <a:tcPr marL="0" marR="0" marT="0" marB="0" anchor="ctr"/>
                </a:tc>
                <a:tc>
                  <a:txBody>
                    <a:bodyPr/>
                    <a:lstStyle/>
                    <a:p>
                      <a:pPr algn="l" fontAlgn="ctr"/>
                      <a:r>
                        <a:rPr lang="es-ES" sz="1300" u="none" strike="noStrike" dirty="0">
                          <a:effectLst/>
                        </a:rPr>
                        <a:t>Incomel 600</a:t>
                      </a:r>
                      <a:endParaRPr lang="es-EC" sz="13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r>
              <a:tr h="253827">
                <a:tc>
                  <a:txBody>
                    <a:bodyPr/>
                    <a:lstStyle/>
                    <a:p>
                      <a:pPr algn="ctr" fontAlgn="ctr"/>
                      <a:r>
                        <a:rPr lang="es-ES" sz="1300" u="none" strike="noStrike">
                          <a:effectLst/>
                        </a:rPr>
                        <a:t>4</a:t>
                      </a:r>
                      <a:endParaRPr lang="es-EC" sz="13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ctr"/>
                      <a:r>
                        <a:rPr lang="es-ES" sz="1300" u="none" strike="noStrike">
                          <a:effectLst/>
                        </a:rPr>
                        <a:t>Exactitud</a:t>
                      </a:r>
                      <a:endParaRPr lang="es-EC" sz="1300" b="0" i="0" u="none" strike="noStrike">
                        <a:solidFill>
                          <a:srgbClr val="000000"/>
                        </a:solidFill>
                        <a:effectLst/>
                        <a:latin typeface="Arial" panose="020B0604020202020204" pitchFamily="34" charset="0"/>
                      </a:endParaRPr>
                    </a:p>
                  </a:txBody>
                  <a:tcPr marL="0" marR="0" marT="0" marB="0" anchor="ctr"/>
                </a:tc>
                <a:tc>
                  <a:txBody>
                    <a:bodyPr/>
                    <a:lstStyle/>
                    <a:p>
                      <a:pPr algn="l" fontAlgn="ctr"/>
                      <a:r>
                        <a:rPr lang="es-ES" sz="1300" u="none" strike="noStrike" dirty="0">
                          <a:effectLst/>
                        </a:rPr>
                        <a:t>0.1°C</a:t>
                      </a:r>
                      <a:endParaRPr lang="es-EC" sz="13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r>
              <a:tr h="507654">
                <a:tc>
                  <a:txBody>
                    <a:bodyPr/>
                    <a:lstStyle/>
                    <a:p>
                      <a:pPr algn="ctr" fontAlgn="ctr"/>
                      <a:r>
                        <a:rPr lang="es-ES" sz="1300" u="none" strike="noStrike">
                          <a:effectLst/>
                        </a:rPr>
                        <a:t>5</a:t>
                      </a:r>
                      <a:endParaRPr lang="es-EC" sz="13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ctr"/>
                      <a:r>
                        <a:rPr lang="es-ES" sz="1300" u="none" strike="noStrike">
                          <a:effectLst/>
                        </a:rPr>
                        <a:t>Conexión</a:t>
                      </a:r>
                      <a:endParaRPr lang="es-EC" sz="1300" b="0" i="0" u="none" strike="noStrike">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l" fontAlgn="ctr"/>
                      <a:r>
                        <a:rPr lang="es-ES" sz="1300" u="none" strike="noStrike" dirty="0">
                          <a:effectLst/>
                        </a:rPr>
                        <a:t>3 cables (RTD, RTD, compensación)</a:t>
                      </a:r>
                      <a:endParaRPr lang="es-EC" sz="13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
        <p:nvSpPr>
          <p:cNvPr id="12" name="Estrella de 5 puntas 11"/>
          <p:cNvSpPr/>
          <p:nvPr/>
        </p:nvSpPr>
        <p:spPr>
          <a:xfrm>
            <a:off x="9981131" y="3243934"/>
            <a:ext cx="244699" cy="207604"/>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3" name="Imagen 12"/>
          <p:cNvPicPr/>
          <p:nvPr/>
        </p:nvPicPr>
        <p:blipFill rotWithShape="1">
          <a:blip r:embed="rId4"/>
          <a:srcRect l="8437" t="16697" r="15151" b="23805"/>
          <a:stretch/>
        </p:blipFill>
        <p:spPr>
          <a:xfrm>
            <a:off x="9787944" y="4172164"/>
            <a:ext cx="2125014" cy="1455313"/>
          </a:xfrm>
          <a:prstGeom prst="rect">
            <a:avLst/>
          </a:prstGeom>
        </p:spPr>
      </p:pic>
    </p:spTree>
    <p:extLst>
      <p:ext uri="{BB962C8B-B14F-4D97-AF65-F5344CB8AC3E}">
        <p14:creationId xmlns:p14="http://schemas.microsoft.com/office/powerpoint/2010/main" val="23328246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76518" y="206063"/>
            <a:ext cx="8461419" cy="369332"/>
          </a:xfrm>
          <a:prstGeom prst="rect">
            <a:avLst/>
          </a:prstGeom>
          <a:noFill/>
        </p:spPr>
        <p:txBody>
          <a:bodyPr wrap="square" rtlCol="0">
            <a:spAutoFit/>
          </a:bodyPr>
          <a:lstStyle/>
          <a:p>
            <a:r>
              <a:rPr lang="es-EC" b="1" dirty="0">
                <a:latin typeface="Century" panose="02040604050505020304" pitchFamily="18" charset="0"/>
              </a:rPr>
              <a:t>ADQUISICIÓN DE DATOS: SELECCIÓN DEL HARDWARE</a:t>
            </a:r>
          </a:p>
        </p:txBody>
      </p:sp>
      <p:sp>
        <p:nvSpPr>
          <p:cNvPr id="11" name="CuadroTexto 10"/>
          <p:cNvSpPr txBox="1"/>
          <p:nvPr/>
        </p:nvSpPr>
        <p:spPr>
          <a:xfrm>
            <a:off x="566668" y="6323527"/>
            <a:ext cx="3284113" cy="430887"/>
          </a:xfrm>
          <a:prstGeom prst="rect">
            <a:avLst/>
          </a:prstGeom>
          <a:noFill/>
        </p:spPr>
        <p:txBody>
          <a:bodyPr wrap="square" rtlCol="0">
            <a:spAutoFit/>
          </a:bodyPr>
          <a:lstStyle/>
          <a:p>
            <a:r>
              <a:rPr lang="es-EC" sz="1100" dirty="0" smtClean="0">
                <a:latin typeface="Arial" panose="020B0604020202020204" pitchFamily="34" charset="0"/>
                <a:cs typeface="Arial" panose="020B0604020202020204" pitchFamily="34" charset="0"/>
              </a:rPr>
              <a:t>Elaborado por:    Moya Carlos</a:t>
            </a:r>
          </a:p>
          <a:p>
            <a:r>
              <a:rPr lang="es-EC" sz="1100" dirty="0" smtClean="0">
                <a:latin typeface="Arial" panose="020B0604020202020204" pitchFamily="34" charset="0"/>
                <a:cs typeface="Arial" panose="020B0604020202020204" pitchFamily="34" charset="0"/>
              </a:rPr>
              <a:t>	    Pinto Alex</a:t>
            </a:r>
            <a:endParaRPr lang="es-EC" sz="1100" dirty="0">
              <a:latin typeface="Arial" panose="020B0604020202020204" pitchFamily="34" charset="0"/>
              <a:cs typeface="Arial" panose="020B0604020202020204" pitchFamily="34" charset="0"/>
            </a:endParaRPr>
          </a:p>
        </p:txBody>
      </p:sp>
      <p:sp>
        <p:nvSpPr>
          <p:cNvPr id="5" name="CuadroTexto 4"/>
          <p:cNvSpPr txBox="1"/>
          <p:nvPr/>
        </p:nvSpPr>
        <p:spPr>
          <a:xfrm>
            <a:off x="566668" y="639790"/>
            <a:ext cx="9800825" cy="584775"/>
          </a:xfrm>
          <a:prstGeom prst="rect">
            <a:avLst/>
          </a:prstGeom>
          <a:noFill/>
        </p:spPr>
        <p:txBody>
          <a:bodyPr wrap="square" rtlCol="0">
            <a:spAutoFit/>
          </a:bodyPr>
          <a:lstStyle/>
          <a:p>
            <a:pPr lvl="2"/>
            <a:r>
              <a:rPr lang="es-EC" sz="1600" b="1" dirty="0" smtClean="0"/>
              <a:t>3. </a:t>
            </a:r>
            <a:r>
              <a:rPr lang="es-ES" sz="1600" b="1" dirty="0"/>
              <a:t>SELECCIÓN DEL SENSOR DE FLUJO DE AGUA DEL SISTEMA DE </a:t>
            </a:r>
            <a:r>
              <a:rPr lang="es-ES" sz="1600" b="1" dirty="0" smtClean="0"/>
              <a:t>REFRIGERACIÓN </a:t>
            </a:r>
            <a:r>
              <a:rPr lang="es-ES" sz="1600" b="1" dirty="0"/>
              <a:t>DEL MOTOR</a:t>
            </a:r>
            <a:endParaRPr lang="es-EC" sz="1600" b="1" dirty="0"/>
          </a:p>
          <a:p>
            <a:pPr lvl="2"/>
            <a:endParaRPr lang="es-EC" sz="1600" b="1" dirty="0"/>
          </a:p>
        </p:txBody>
      </p:sp>
      <p:sp>
        <p:nvSpPr>
          <p:cNvPr id="6" name="CuadroTexto 5"/>
          <p:cNvSpPr txBox="1"/>
          <p:nvPr/>
        </p:nvSpPr>
        <p:spPr>
          <a:xfrm>
            <a:off x="940158" y="3606085"/>
            <a:ext cx="4314422" cy="338554"/>
          </a:xfrm>
          <a:prstGeom prst="rect">
            <a:avLst/>
          </a:prstGeom>
          <a:noFill/>
        </p:spPr>
        <p:txBody>
          <a:bodyPr wrap="square" rtlCol="0">
            <a:spAutoFit/>
          </a:bodyPr>
          <a:lstStyle/>
          <a:p>
            <a:r>
              <a:rPr lang="es-EC" sz="1600" b="1" dirty="0" smtClean="0"/>
              <a:t>Criterios de evaluación para la selección</a:t>
            </a:r>
            <a:endParaRPr lang="es-EC" sz="1600" b="1" dirty="0"/>
          </a:p>
        </p:txBody>
      </p:sp>
      <p:sp>
        <p:nvSpPr>
          <p:cNvPr id="7" name="CuadroTexto 6"/>
          <p:cNvSpPr txBox="1"/>
          <p:nvPr/>
        </p:nvSpPr>
        <p:spPr>
          <a:xfrm>
            <a:off x="5844870" y="3616816"/>
            <a:ext cx="4314422" cy="338554"/>
          </a:xfrm>
          <a:prstGeom prst="rect">
            <a:avLst/>
          </a:prstGeom>
          <a:noFill/>
        </p:spPr>
        <p:txBody>
          <a:bodyPr wrap="square" rtlCol="0">
            <a:spAutoFit/>
          </a:bodyPr>
          <a:lstStyle/>
          <a:p>
            <a:r>
              <a:rPr lang="es-EC" sz="1600" b="1" dirty="0" smtClean="0"/>
              <a:t>Características del sensor seleccionado</a:t>
            </a:r>
            <a:endParaRPr lang="es-EC" sz="1600" b="1" dirty="0"/>
          </a:p>
        </p:txBody>
      </p:sp>
      <p:graphicFrame>
        <p:nvGraphicFramePr>
          <p:cNvPr id="3" name="Tabla 2"/>
          <p:cNvGraphicFramePr>
            <a:graphicFrameLocks noGrp="1"/>
          </p:cNvGraphicFramePr>
          <p:nvPr>
            <p:extLst>
              <p:ext uri="{D42A27DB-BD31-4B8C-83A1-F6EECF244321}">
                <p14:modId xmlns:p14="http://schemas.microsoft.com/office/powerpoint/2010/main" val="1093227765"/>
              </p:ext>
            </p:extLst>
          </p:nvPr>
        </p:nvGraphicFramePr>
        <p:xfrm>
          <a:off x="683654" y="1024406"/>
          <a:ext cx="10515601" cy="2560320"/>
        </p:xfrm>
        <a:graphic>
          <a:graphicData uri="http://schemas.openxmlformats.org/drawingml/2006/table">
            <a:tbl>
              <a:tblPr>
                <a:tableStyleId>{775DCB02-9BB8-47FD-8907-85C794F793BA}</a:tableStyleId>
              </a:tblPr>
              <a:tblGrid>
                <a:gridCol w="365125"/>
                <a:gridCol w="2409825"/>
                <a:gridCol w="365125"/>
                <a:gridCol w="365125"/>
                <a:gridCol w="365125"/>
                <a:gridCol w="365125"/>
                <a:gridCol w="365125"/>
                <a:gridCol w="365125"/>
                <a:gridCol w="365125"/>
                <a:gridCol w="365125"/>
                <a:gridCol w="365125"/>
                <a:gridCol w="499004"/>
                <a:gridCol w="499004"/>
                <a:gridCol w="499004"/>
                <a:gridCol w="492919"/>
                <a:gridCol w="492919"/>
                <a:gridCol w="492919"/>
                <a:gridCol w="492919"/>
                <a:gridCol w="492919"/>
                <a:gridCol w="492919"/>
              </a:tblGrid>
              <a:tr h="363862">
                <a:tc gridSpan="14">
                  <a:txBody>
                    <a:bodyPr/>
                    <a:lstStyle/>
                    <a:p>
                      <a:pPr algn="ctr" fontAlgn="ctr"/>
                      <a:r>
                        <a:rPr lang="es-EC" sz="1200" b="1" u="none" strike="noStrike" dirty="0" smtClean="0">
                          <a:effectLst/>
                        </a:rPr>
                        <a:t>SELECCIÓN</a:t>
                      </a:r>
                      <a:r>
                        <a:rPr lang="es-EC" sz="1200" b="1" u="none" strike="noStrike" baseline="0" dirty="0" smtClean="0">
                          <a:effectLst/>
                        </a:rPr>
                        <a:t> DEL </a:t>
                      </a:r>
                      <a:r>
                        <a:rPr lang="es-EC" sz="1200" b="1" u="none" strike="noStrike" dirty="0" smtClean="0">
                          <a:effectLst/>
                        </a:rPr>
                        <a:t>SENSOR </a:t>
                      </a:r>
                      <a:r>
                        <a:rPr lang="es-EC" sz="1200" b="1" u="none" strike="noStrike" dirty="0">
                          <a:effectLst/>
                        </a:rPr>
                        <a:t>DE FLUJO DE AGUA</a:t>
                      </a:r>
                      <a:endParaRPr lang="es-EC" sz="12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lgn="ctr" fontAlgn="ctr"/>
                      <a:endParaRPr lang="es-EC" sz="1200" b="1" i="0" u="none" strike="noStrike" dirty="0">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hMerge="1">
                  <a:txBody>
                    <a:bodyPr/>
                    <a:lstStyle/>
                    <a:p>
                      <a:pPr algn="l" fontAlgn="b"/>
                      <a:endParaRPr lang="es-EC" sz="1200" b="1"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hMerge="1">
                  <a:txBody>
                    <a:bodyPr/>
                    <a:lstStyle/>
                    <a:p>
                      <a:pPr algn="l" fontAlgn="b"/>
                      <a:endParaRPr lang="es-EC" sz="1200" b="1"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hMerge="1">
                  <a:txBody>
                    <a:bodyPr/>
                    <a:lstStyle/>
                    <a:p>
                      <a:pPr algn="l" fontAlgn="b"/>
                      <a:endParaRPr lang="es-EC" sz="1200" b="1"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hMerge="1">
                  <a:txBody>
                    <a:bodyPr/>
                    <a:lstStyle/>
                    <a:p>
                      <a:pPr algn="l" fontAlgn="b"/>
                      <a:endParaRPr lang="es-EC" sz="1200" b="1"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hMerge="1">
                  <a:txBody>
                    <a:bodyPr/>
                    <a:lstStyle/>
                    <a:p>
                      <a:pPr algn="l" fontAlgn="b"/>
                      <a:endParaRPr lang="es-EC" sz="1200" b="1"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hMerge="1">
                  <a:txBody>
                    <a:bodyPr/>
                    <a:lstStyle/>
                    <a:p>
                      <a:pPr algn="l" fontAlgn="b"/>
                      <a:endParaRPr lang="es-EC" sz="1200" b="1"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hMerge="1">
                  <a:txBody>
                    <a:bodyPr/>
                    <a:lstStyle/>
                    <a:p>
                      <a:pPr algn="l" fontAlgn="b"/>
                      <a:endParaRPr lang="es-EC" sz="1200" b="1"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hMerge="1">
                  <a:txBody>
                    <a:bodyPr/>
                    <a:lstStyle/>
                    <a:p>
                      <a:pPr algn="l" fontAlgn="b"/>
                      <a:endParaRPr lang="es-EC" sz="1200" b="1"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hMerge="1">
                  <a:txBody>
                    <a:bodyPr/>
                    <a:lstStyle/>
                    <a:p>
                      <a:pPr algn="l" fontAlgn="b"/>
                      <a:endParaRPr lang="es-EC" sz="1200" b="1"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hMerge="1">
                  <a:txBody>
                    <a:bodyPr/>
                    <a:lstStyle/>
                    <a:p>
                      <a:pPr algn="l" fontAlgn="b"/>
                      <a:endParaRPr lang="es-EC" sz="1200" b="1"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hMerge="1">
                  <a:txBody>
                    <a:bodyPr/>
                    <a:lstStyle/>
                    <a:p>
                      <a:pPr algn="l" fontAlgn="b"/>
                      <a:endParaRPr lang="es-EC" sz="1200" b="1"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hMerge="1">
                  <a:txBody>
                    <a:bodyPr/>
                    <a:lstStyle/>
                    <a:p>
                      <a:pPr algn="l" fontAlgn="b"/>
                      <a:endParaRPr lang="es-EC" sz="1200" b="1"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gridSpan="2">
                  <a:txBody>
                    <a:bodyPr/>
                    <a:lstStyle/>
                    <a:p>
                      <a:pPr algn="ctr" fontAlgn="ctr"/>
                      <a:r>
                        <a:rPr lang="es-EC" sz="1200" b="1" u="none" strike="noStrike" dirty="0">
                          <a:effectLst/>
                        </a:rPr>
                        <a:t>FLUJOMETRO EFECTO HALL</a:t>
                      </a:r>
                      <a:endParaRPr lang="es-EC" sz="1200" b="1" i="0" u="none" strike="noStrike" dirty="0">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hMerge="1">
                  <a:txBody>
                    <a:bodyPr/>
                    <a:lstStyle/>
                    <a:p>
                      <a:endParaRPr lang="es-EC"/>
                    </a:p>
                  </a:txBody>
                  <a:tcPr/>
                </a:tc>
                <a:tc gridSpan="2">
                  <a:txBody>
                    <a:bodyPr/>
                    <a:lstStyle/>
                    <a:p>
                      <a:pPr algn="ctr" fontAlgn="ctr"/>
                      <a:r>
                        <a:rPr lang="es-EC" sz="1200" b="1" u="none" strike="noStrike" dirty="0">
                          <a:effectLst/>
                        </a:rPr>
                        <a:t>FLUJOMETRO PISTON</a:t>
                      </a:r>
                      <a:endParaRPr lang="es-EC" sz="1200" b="1" i="0" u="none" strike="noStrike" dirty="0">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hMerge="1">
                  <a:txBody>
                    <a:bodyPr/>
                    <a:lstStyle/>
                    <a:p>
                      <a:endParaRPr lang="es-EC"/>
                    </a:p>
                  </a:txBody>
                  <a:tcPr/>
                </a:tc>
                <a:tc gridSpan="2">
                  <a:txBody>
                    <a:bodyPr/>
                    <a:lstStyle/>
                    <a:p>
                      <a:pPr algn="ctr" fontAlgn="ctr"/>
                      <a:r>
                        <a:rPr lang="es-EC" sz="1200" b="1" u="none" strike="noStrike" dirty="0">
                          <a:effectLst/>
                        </a:rPr>
                        <a:t>FLUJOMETRO ULTRASONICO</a:t>
                      </a:r>
                      <a:endParaRPr lang="es-EC" sz="1200" b="1" i="0" u="none" strike="noStrike" dirty="0">
                        <a:solidFill>
                          <a:srgbClr val="000000"/>
                        </a:solidFill>
                        <a:effectLst/>
                        <a:latin typeface="Calibri" panose="020F050202020403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s-EC"/>
                    </a:p>
                  </a:txBody>
                  <a:tcPr/>
                </a:tc>
              </a:tr>
              <a:tr h="363862">
                <a:tc>
                  <a:txBody>
                    <a:bodyPr/>
                    <a:lstStyle/>
                    <a:p>
                      <a:pPr algn="ctr" fontAlgn="ctr"/>
                      <a:r>
                        <a:rPr lang="es-EC" sz="1200" b="1" u="none" strike="noStrike" dirty="0">
                          <a:effectLst/>
                        </a:rPr>
                        <a:t> </a:t>
                      </a:r>
                      <a:endParaRPr lang="es-EC" sz="12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ctr"/>
                      <a:r>
                        <a:rPr lang="es-EC" sz="1200" b="1" u="none" strike="noStrike" dirty="0">
                          <a:effectLst/>
                        </a:rPr>
                        <a:t>CRITERIO/PARAMETRO DE EVALUACION</a:t>
                      </a:r>
                      <a:endParaRPr lang="es-EC" sz="12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200" b="1" u="none" strike="noStrike" dirty="0">
                          <a:effectLst/>
                        </a:rPr>
                        <a:t>1</a:t>
                      </a:r>
                      <a:endParaRPr lang="es-EC" sz="12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200" b="1" u="none" strike="noStrike" dirty="0">
                          <a:effectLst/>
                        </a:rPr>
                        <a:t>2</a:t>
                      </a:r>
                      <a:endParaRPr lang="es-EC" sz="12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200" b="1" u="none" strike="noStrike" dirty="0">
                          <a:effectLst/>
                        </a:rPr>
                        <a:t>3</a:t>
                      </a:r>
                      <a:endParaRPr lang="es-EC" sz="12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200" b="1" u="none" strike="noStrike" dirty="0">
                          <a:effectLst/>
                        </a:rPr>
                        <a:t>4</a:t>
                      </a:r>
                      <a:endParaRPr lang="es-EC" sz="12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200" b="1" u="none" strike="noStrike" dirty="0">
                          <a:effectLst/>
                        </a:rPr>
                        <a:t>5</a:t>
                      </a:r>
                      <a:endParaRPr lang="es-EC" sz="12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200" b="1" u="none" strike="noStrike" dirty="0">
                          <a:effectLst/>
                        </a:rPr>
                        <a:t>6</a:t>
                      </a:r>
                      <a:endParaRPr lang="es-EC" sz="12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200" b="1" u="none" strike="noStrike" dirty="0">
                          <a:effectLst/>
                        </a:rPr>
                        <a:t>7</a:t>
                      </a:r>
                      <a:endParaRPr lang="es-EC" sz="12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200" b="1" u="none" strike="noStrike" dirty="0">
                          <a:effectLst/>
                        </a:rPr>
                        <a:t>8</a:t>
                      </a:r>
                      <a:endParaRPr lang="es-EC" sz="12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200" b="1" u="none" strike="noStrike" dirty="0">
                          <a:effectLst/>
                        </a:rPr>
                        <a:t>9</a:t>
                      </a:r>
                      <a:endParaRPr lang="es-EC" sz="12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200" b="1" u="none" strike="noStrike" dirty="0">
                          <a:effectLst/>
                        </a:rPr>
                        <a:t>Sum</a:t>
                      </a:r>
                      <a:endParaRPr lang="es-EC" sz="12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200" b="1" u="none" strike="noStrike" dirty="0">
                          <a:effectLst/>
                        </a:rPr>
                        <a:t>%</a:t>
                      </a:r>
                      <a:endParaRPr lang="es-EC" sz="12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200" b="1" u="none" strike="noStrike" dirty="0">
                          <a:effectLst/>
                        </a:rPr>
                        <a:t>W.F.</a:t>
                      </a:r>
                      <a:endParaRPr lang="es-EC" sz="12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200" b="1" u="none" strike="noStrike" dirty="0">
                          <a:effectLst/>
                        </a:rPr>
                        <a:t>R.F.</a:t>
                      </a:r>
                      <a:endParaRPr lang="es-EC" sz="12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200" b="1" u="none" strike="noStrike" dirty="0">
                          <a:effectLst/>
                        </a:rPr>
                        <a:t>Calif.1</a:t>
                      </a:r>
                      <a:endParaRPr lang="es-EC" sz="12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200" b="1" u="none" strike="noStrike" dirty="0">
                          <a:effectLst/>
                        </a:rPr>
                        <a:t>R.F.</a:t>
                      </a:r>
                      <a:endParaRPr lang="es-EC" sz="12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200" b="1" u="none" strike="noStrike" dirty="0">
                          <a:effectLst/>
                        </a:rPr>
                        <a:t>Calif.2</a:t>
                      </a:r>
                      <a:endParaRPr lang="es-EC" sz="12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200" b="1" u="none" strike="noStrike" dirty="0">
                          <a:effectLst/>
                        </a:rPr>
                        <a:t>R.F.</a:t>
                      </a:r>
                      <a:endParaRPr lang="es-EC" sz="12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200" b="1" u="none" strike="noStrike" dirty="0">
                          <a:effectLst/>
                        </a:rPr>
                        <a:t>Calif.3</a:t>
                      </a:r>
                      <a:endParaRPr lang="es-EC" sz="1200" b="1" i="0" u="none" strike="noStrike" dirty="0">
                        <a:solidFill>
                          <a:srgbClr val="000000"/>
                        </a:solidFill>
                        <a:effectLst/>
                        <a:latin typeface="Calibri" panose="020F0502020204030204" pitchFamily="34" charset="0"/>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r h="181931">
                <a:tc>
                  <a:txBody>
                    <a:bodyPr/>
                    <a:lstStyle/>
                    <a:p>
                      <a:pPr algn="ctr" fontAlgn="b"/>
                      <a:r>
                        <a:rPr lang="es-EC" sz="1200" b="1" u="none" strike="noStrike" dirty="0">
                          <a:effectLst/>
                        </a:rPr>
                        <a:t>1</a:t>
                      </a:r>
                      <a:endParaRPr lang="es-EC" sz="1200" b="1"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b"/>
                      <a:r>
                        <a:rPr lang="es-EC" sz="1200" u="none" strike="noStrike" dirty="0">
                          <a:effectLst/>
                        </a:rPr>
                        <a:t>Rango de trabajo (0-27 </a:t>
                      </a:r>
                      <a:r>
                        <a:rPr lang="es-EC" sz="1200" u="none" strike="noStrike" dirty="0" err="1">
                          <a:effectLst/>
                        </a:rPr>
                        <a:t>Lt</a:t>
                      </a:r>
                      <a:r>
                        <a:rPr lang="es-EC" sz="1200" u="none" strike="noStrike" dirty="0">
                          <a:effectLst/>
                        </a:rPr>
                        <a:t>/min)</a:t>
                      </a:r>
                      <a:endParaRPr lang="es-EC" sz="1200" b="0" i="0" u="none" strike="noStrike" dirty="0">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200" u="none" strike="noStrike" dirty="0">
                          <a:effectLst/>
                        </a:rPr>
                        <a:t> </a:t>
                      </a:r>
                      <a:endParaRPr lang="es-EC" sz="1200" b="0" i="0" u="none" strike="noStrike" dirty="0">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solidFill>
                      <a:schemeClr val="accent2">
                        <a:lumMod val="75000"/>
                      </a:schemeClr>
                    </a:solidFill>
                  </a:tcPr>
                </a:tc>
                <a:tc>
                  <a:txBody>
                    <a:bodyPr/>
                    <a:lstStyle/>
                    <a:p>
                      <a:pPr algn="ctr" fontAlgn="b"/>
                      <a:r>
                        <a:rPr lang="es-EC" sz="1200" u="none" strike="noStrike">
                          <a:effectLst/>
                        </a:rPr>
                        <a:t>0,5</a:t>
                      </a:r>
                      <a:endParaRPr lang="es-EC" sz="1200" b="0"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200" u="none" strike="noStrike">
                          <a:effectLst/>
                        </a:rPr>
                        <a:t>1</a:t>
                      </a:r>
                      <a:endParaRPr lang="es-EC" sz="1200" b="0"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200" u="none" strike="noStrike">
                          <a:effectLst/>
                        </a:rPr>
                        <a:t>1</a:t>
                      </a:r>
                      <a:endParaRPr lang="es-EC" sz="1200" b="0"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200" u="none" strike="noStrike">
                          <a:effectLst/>
                        </a:rPr>
                        <a:t>1</a:t>
                      </a:r>
                      <a:endParaRPr lang="es-EC" sz="1200" b="0"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200" u="none" strike="noStrike">
                          <a:effectLst/>
                        </a:rPr>
                        <a:t>1</a:t>
                      </a:r>
                      <a:endParaRPr lang="es-EC" sz="1200" b="0"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200" u="none" strike="noStrike">
                          <a:effectLst/>
                        </a:rPr>
                        <a:t>1</a:t>
                      </a:r>
                      <a:endParaRPr lang="es-EC" sz="1200" b="0"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200" u="none" strike="noStrike">
                          <a:effectLst/>
                        </a:rPr>
                        <a:t>1</a:t>
                      </a:r>
                      <a:endParaRPr lang="es-EC" sz="1200" b="0"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200" u="none" strike="noStrike">
                          <a:effectLst/>
                        </a:rPr>
                        <a:t>3</a:t>
                      </a:r>
                      <a:endParaRPr lang="es-EC" sz="1200" b="0"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200" u="none" strike="noStrike">
                          <a:effectLst/>
                        </a:rPr>
                        <a:t>9,5</a:t>
                      </a:r>
                      <a:endParaRPr lang="es-EC" sz="1200" b="0"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200" u="none" strike="noStrike">
                          <a:effectLst/>
                        </a:rPr>
                        <a:t>0,18</a:t>
                      </a:r>
                      <a:endParaRPr lang="es-EC" sz="1200" b="0"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200" u="none" strike="noStrike">
                          <a:effectLst/>
                        </a:rPr>
                        <a:t>0,18</a:t>
                      </a:r>
                      <a:endParaRPr lang="es-EC" sz="1200" b="0"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200" u="none" strike="noStrike">
                          <a:effectLst/>
                        </a:rPr>
                        <a:t>10</a:t>
                      </a:r>
                      <a:endParaRPr lang="es-EC" sz="1200" b="0"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200" u="none" strike="noStrike">
                          <a:effectLst/>
                        </a:rPr>
                        <a:t>1,83</a:t>
                      </a:r>
                      <a:endParaRPr lang="es-EC" sz="1200" b="0"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200" u="none" strike="noStrike">
                          <a:effectLst/>
                        </a:rPr>
                        <a:t>5</a:t>
                      </a:r>
                      <a:endParaRPr lang="es-EC" sz="1200" b="0"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200" u="none" strike="noStrike">
                          <a:effectLst/>
                        </a:rPr>
                        <a:t>0,91</a:t>
                      </a:r>
                      <a:endParaRPr lang="es-EC" sz="1200" b="0"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200" u="none" strike="noStrike" dirty="0">
                          <a:effectLst/>
                        </a:rPr>
                        <a:t>7</a:t>
                      </a:r>
                      <a:endParaRPr lang="es-EC" sz="1200" b="0" i="0" u="none" strike="noStrike" dirty="0">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200" u="none" strike="noStrike" dirty="0">
                          <a:effectLst/>
                        </a:rPr>
                        <a:t>1,28</a:t>
                      </a:r>
                      <a:endParaRPr lang="es-EC" sz="1200" b="0" i="0" u="none" strike="noStrike" dirty="0">
                        <a:solidFill>
                          <a:srgbClr val="000000"/>
                        </a:solidFill>
                        <a:effectLst/>
                        <a:latin typeface="Calibri" panose="020F050202020403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181931">
                <a:tc>
                  <a:txBody>
                    <a:bodyPr/>
                    <a:lstStyle/>
                    <a:p>
                      <a:pPr algn="ctr" fontAlgn="b"/>
                      <a:r>
                        <a:rPr lang="es-EC" sz="1200" b="1" u="none" strike="noStrike" dirty="0">
                          <a:effectLst/>
                        </a:rPr>
                        <a:t>2</a:t>
                      </a:r>
                      <a:endParaRPr lang="es-EC" sz="1200" b="1"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l" fontAlgn="b"/>
                      <a:r>
                        <a:rPr lang="es-EC" sz="1200" u="none" strike="noStrike">
                          <a:effectLst/>
                        </a:rPr>
                        <a:t>Temperatura fluido de trabajo (max. 80 C)</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dirty="0">
                          <a:effectLst/>
                        </a:rPr>
                        <a:t>0,5</a:t>
                      </a:r>
                      <a:endParaRPr lang="es-EC" sz="12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dirty="0">
                          <a:effectLst/>
                        </a:rPr>
                        <a:t> </a:t>
                      </a:r>
                      <a:endParaRPr lang="es-EC" sz="1200" b="0" i="0" u="none" strike="noStrike" dirty="0">
                        <a:solidFill>
                          <a:srgbClr val="000000"/>
                        </a:solidFill>
                        <a:effectLst/>
                        <a:latin typeface="Calibri" panose="020F0502020204030204" pitchFamily="34" charset="0"/>
                      </a:endParaRPr>
                    </a:p>
                  </a:txBody>
                  <a:tcPr marL="0" marR="0" marT="0" marB="0" anchor="ctr">
                    <a:solidFill>
                      <a:schemeClr val="accent2">
                        <a:lumMod val="75000"/>
                      </a:schemeClr>
                    </a:solidFill>
                  </a:tcPr>
                </a:tc>
                <a:tc>
                  <a:txBody>
                    <a:bodyPr/>
                    <a:lstStyle/>
                    <a:p>
                      <a:pPr algn="ctr" fontAlgn="b"/>
                      <a:r>
                        <a:rPr lang="es-EC" sz="1200" u="none" strike="noStrike">
                          <a:effectLst/>
                        </a:rPr>
                        <a:t>1</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1</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1</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1</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1</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1</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3</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9,5</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0,18</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0,18</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10</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1,83</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8</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1,46</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dirty="0">
                          <a:effectLst/>
                        </a:rPr>
                        <a:t>5</a:t>
                      </a:r>
                      <a:endParaRPr lang="es-EC" sz="12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dirty="0">
                          <a:effectLst/>
                        </a:rPr>
                        <a:t>0,91</a:t>
                      </a:r>
                      <a:endParaRPr lang="es-EC" sz="1200" b="0" i="0" u="none" strike="noStrike" dirty="0">
                        <a:solidFill>
                          <a:srgbClr val="000000"/>
                        </a:solidFill>
                        <a:effectLst/>
                        <a:latin typeface="Calibri" panose="020F0502020204030204" pitchFamily="34" charset="0"/>
                      </a:endParaRPr>
                    </a:p>
                  </a:txBody>
                  <a:tcPr marL="0" marR="0" marT="0" marB="0" anchor="ctr">
                    <a:lnR w="12700" cap="flat" cmpd="sng" algn="ctr">
                      <a:solidFill>
                        <a:schemeClr val="tx1"/>
                      </a:solidFill>
                      <a:prstDash val="solid"/>
                      <a:round/>
                      <a:headEnd type="none" w="med" len="med"/>
                      <a:tailEnd type="none" w="med" len="med"/>
                    </a:lnR>
                  </a:tcPr>
                </a:tc>
              </a:tr>
              <a:tr h="181931">
                <a:tc>
                  <a:txBody>
                    <a:bodyPr/>
                    <a:lstStyle/>
                    <a:p>
                      <a:pPr algn="ctr" fontAlgn="b"/>
                      <a:r>
                        <a:rPr lang="es-EC" sz="1200" b="1" u="none" strike="noStrike" dirty="0">
                          <a:effectLst/>
                        </a:rPr>
                        <a:t>3</a:t>
                      </a:r>
                      <a:endParaRPr lang="es-EC" sz="1200" b="1"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l" fontAlgn="b"/>
                      <a:r>
                        <a:rPr lang="es-EC" sz="1200" u="none" strike="noStrike">
                          <a:effectLst/>
                        </a:rPr>
                        <a:t>Precio</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 </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dirty="0">
                          <a:effectLst/>
                        </a:rPr>
                        <a:t> </a:t>
                      </a:r>
                      <a:endParaRPr lang="es-EC" sz="12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dirty="0">
                          <a:effectLst/>
                        </a:rPr>
                        <a:t> </a:t>
                      </a:r>
                      <a:endParaRPr lang="es-EC" sz="1200" b="0" i="0" u="none" strike="noStrike" dirty="0">
                        <a:solidFill>
                          <a:srgbClr val="000000"/>
                        </a:solidFill>
                        <a:effectLst/>
                        <a:latin typeface="Calibri" panose="020F0502020204030204" pitchFamily="34" charset="0"/>
                      </a:endParaRPr>
                    </a:p>
                  </a:txBody>
                  <a:tcPr marL="0" marR="0" marT="0" marB="0" anchor="ctr">
                    <a:solidFill>
                      <a:schemeClr val="accent2">
                        <a:lumMod val="75000"/>
                      </a:schemeClr>
                    </a:solidFill>
                  </a:tcPr>
                </a:tc>
                <a:tc>
                  <a:txBody>
                    <a:bodyPr/>
                    <a:lstStyle/>
                    <a:p>
                      <a:pPr algn="ctr" fontAlgn="b"/>
                      <a:r>
                        <a:rPr lang="es-EC" sz="1200" u="none" strike="noStrike" dirty="0">
                          <a:effectLst/>
                        </a:rPr>
                        <a:t>1</a:t>
                      </a:r>
                      <a:endParaRPr lang="es-EC" sz="12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1</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1</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1</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1</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3</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8</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0,15</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0,15</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10</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1,54</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6</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0,92</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dirty="0">
                          <a:effectLst/>
                        </a:rPr>
                        <a:t>2</a:t>
                      </a:r>
                      <a:endParaRPr lang="es-EC" sz="12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dirty="0">
                          <a:effectLst/>
                        </a:rPr>
                        <a:t>0,31</a:t>
                      </a:r>
                      <a:endParaRPr lang="es-EC" sz="1200" b="0" i="0" u="none" strike="noStrike" dirty="0">
                        <a:solidFill>
                          <a:srgbClr val="000000"/>
                        </a:solidFill>
                        <a:effectLst/>
                        <a:latin typeface="Calibri" panose="020F0502020204030204" pitchFamily="34" charset="0"/>
                      </a:endParaRPr>
                    </a:p>
                  </a:txBody>
                  <a:tcPr marL="0" marR="0" marT="0" marB="0" anchor="ctr">
                    <a:lnR w="12700" cap="flat" cmpd="sng" algn="ctr">
                      <a:solidFill>
                        <a:schemeClr val="tx1"/>
                      </a:solidFill>
                      <a:prstDash val="solid"/>
                      <a:round/>
                      <a:headEnd type="none" w="med" len="med"/>
                      <a:tailEnd type="none" w="med" len="med"/>
                    </a:lnR>
                  </a:tcPr>
                </a:tc>
              </a:tr>
              <a:tr h="181931">
                <a:tc>
                  <a:txBody>
                    <a:bodyPr/>
                    <a:lstStyle/>
                    <a:p>
                      <a:pPr algn="ctr" fontAlgn="b"/>
                      <a:r>
                        <a:rPr lang="es-EC" sz="1200" b="1" u="none" strike="noStrike" dirty="0">
                          <a:effectLst/>
                        </a:rPr>
                        <a:t>4</a:t>
                      </a:r>
                      <a:endParaRPr lang="es-EC" sz="1200" b="1"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l" fontAlgn="b"/>
                      <a:r>
                        <a:rPr lang="es-EC" sz="1200" u="none" strike="noStrike">
                          <a:effectLst/>
                        </a:rPr>
                        <a:t>Estabilidad</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 </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 </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 </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dirty="0">
                          <a:effectLst/>
                        </a:rPr>
                        <a:t> </a:t>
                      </a:r>
                      <a:endParaRPr lang="es-EC" sz="1200" b="0" i="0" u="none" strike="noStrike" dirty="0">
                        <a:solidFill>
                          <a:srgbClr val="000000"/>
                        </a:solidFill>
                        <a:effectLst/>
                        <a:latin typeface="Calibri" panose="020F0502020204030204" pitchFamily="34" charset="0"/>
                      </a:endParaRPr>
                    </a:p>
                  </a:txBody>
                  <a:tcPr marL="0" marR="0" marT="0" marB="0" anchor="ctr">
                    <a:solidFill>
                      <a:schemeClr val="accent2">
                        <a:lumMod val="75000"/>
                      </a:schemeClr>
                    </a:solidFill>
                  </a:tcPr>
                </a:tc>
                <a:tc>
                  <a:txBody>
                    <a:bodyPr/>
                    <a:lstStyle/>
                    <a:p>
                      <a:pPr algn="ctr" fontAlgn="b"/>
                      <a:r>
                        <a:rPr lang="es-EC" sz="1200" u="none" strike="noStrike">
                          <a:effectLst/>
                        </a:rPr>
                        <a:t>1</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1</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1</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1</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3</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7</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0,13</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0,13</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8</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1,08</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10</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1,35</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dirty="0">
                          <a:effectLst/>
                        </a:rPr>
                        <a:t>5</a:t>
                      </a:r>
                      <a:endParaRPr lang="es-EC" sz="12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dirty="0">
                          <a:effectLst/>
                        </a:rPr>
                        <a:t>0,67</a:t>
                      </a:r>
                      <a:endParaRPr lang="es-EC" sz="1200" b="0" i="0" u="none" strike="noStrike" dirty="0">
                        <a:solidFill>
                          <a:srgbClr val="000000"/>
                        </a:solidFill>
                        <a:effectLst/>
                        <a:latin typeface="Calibri" panose="020F0502020204030204" pitchFamily="34" charset="0"/>
                      </a:endParaRPr>
                    </a:p>
                  </a:txBody>
                  <a:tcPr marL="0" marR="0" marT="0" marB="0" anchor="ctr">
                    <a:lnR w="12700" cap="flat" cmpd="sng" algn="ctr">
                      <a:solidFill>
                        <a:schemeClr val="tx1"/>
                      </a:solidFill>
                      <a:prstDash val="solid"/>
                      <a:round/>
                      <a:headEnd type="none" w="med" len="med"/>
                      <a:tailEnd type="none" w="med" len="med"/>
                    </a:lnR>
                  </a:tcPr>
                </a:tc>
              </a:tr>
              <a:tr h="181931">
                <a:tc>
                  <a:txBody>
                    <a:bodyPr/>
                    <a:lstStyle/>
                    <a:p>
                      <a:pPr algn="ctr" fontAlgn="b"/>
                      <a:r>
                        <a:rPr lang="es-EC" sz="1200" b="1" u="none" strike="noStrike" dirty="0">
                          <a:effectLst/>
                        </a:rPr>
                        <a:t>5</a:t>
                      </a:r>
                      <a:endParaRPr lang="es-EC" sz="1200" b="1"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l" fontAlgn="b"/>
                      <a:r>
                        <a:rPr lang="es-EC" sz="1200" u="none" strike="noStrike">
                          <a:effectLst/>
                        </a:rPr>
                        <a:t>Precisión en pequeños caudales</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 </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 </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 </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dirty="0">
                          <a:effectLst/>
                        </a:rPr>
                        <a:t> </a:t>
                      </a:r>
                      <a:endParaRPr lang="es-EC" sz="12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dirty="0">
                          <a:effectLst/>
                        </a:rPr>
                        <a:t> </a:t>
                      </a:r>
                      <a:endParaRPr lang="es-EC" sz="1200" b="0" i="0" u="none" strike="noStrike" dirty="0">
                        <a:solidFill>
                          <a:srgbClr val="000000"/>
                        </a:solidFill>
                        <a:effectLst/>
                        <a:latin typeface="Calibri" panose="020F0502020204030204" pitchFamily="34" charset="0"/>
                      </a:endParaRPr>
                    </a:p>
                  </a:txBody>
                  <a:tcPr marL="0" marR="0" marT="0" marB="0" anchor="ctr">
                    <a:solidFill>
                      <a:schemeClr val="accent2">
                        <a:lumMod val="75000"/>
                      </a:schemeClr>
                    </a:solidFill>
                  </a:tcPr>
                </a:tc>
                <a:tc>
                  <a:txBody>
                    <a:bodyPr/>
                    <a:lstStyle/>
                    <a:p>
                      <a:pPr algn="ctr" fontAlgn="b"/>
                      <a:r>
                        <a:rPr lang="es-EC" sz="1200" u="none" strike="noStrike">
                          <a:effectLst/>
                        </a:rPr>
                        <a:t>1</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1</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1</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3</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6</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0,12</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0,12</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8</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0,92</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5</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0,58</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10</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dirty="0">
                          <a:effectLst/>
                        </a:rPr>
                        <a:t>1,15</a:t>
                      </a:r>
                      <a:endParaRPr lang="es-EC" sz="1200" b="0" i="0" u="none" strike="noStrike" dirty="0">
                        <a:solidFill>
                          <a:srgbClr val="000000"/>
                        </a:solidFill>
                        <a:effectLst/>
                        <a:latin typeface="Calibri" panose="020F0502020204030204" pitchFamily="34" charset="0"/>
                      </a:endParaRPr>
                    </a:p>
                  </a:txBody>
                  <a:tcPr marL="0" marR="0" marT="0" marB="0" anchor="ctr">
                    <a:lnR w="12700" cap="flat" cmpd="sng" algn="ctr">
                      <a:solidFill>
                        <a:schemeClr val="tx1"/>
                      </a:solidFill>
                      <a:prstDash val="solid"/>
                      <a:round/>
                      <a:headEnd type="none" w="med" len="med"/>
                      <a:tailEnd type="none" w="med" len="med"/>
                    </a:lnR>
                  </a:tcPr>
                </a:tc>
              </a:tr>
              <a:tr h="181931">
                <a:tc>
                  <a:txBody>
                    <a:bodyPr/>
                    <a:lstStyle/>
                    <a:p>
                      <a:pPr algn="ctr" fontAlgn="b"/>
                      <a:r>
                        <a:rPr lang="es-EC" sz="1200" b="1" u="none" strike="noStrike" dirty="0">
                          <a:effectLst/>
                        </a:rPr>
                        <a:t>6</a:t>
                      </a:r>
                      <a:endParaRPr lang="es-EC" sz="1200" b="1"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l" fontAlgn="b"/>
                      <a:r>
                        <a:rPr lang="es-EC" sz="1200" u="none" strike="noStrike">
                          <a:effectLst/>
                        </a:rPr>
                        <a:t>Facilidad de montaje</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 </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 </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 </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 </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dirty="0">
                          <a:effectLst/>
                        </a:rPr>
                        <a:t> </a:t>
                      </a:r>
                      <a:endParaRPr lang="es-EC" sz="12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dirty="0">
                          <a:effectLst/>
                        </a:rPr>
                        <a:t> </a:t>
                      </a:r>
                      <a:endParaRPr lang="es-EC" sz="1200" b="0" i="0" u="none" strike="noStrike" dirty="0">
                        <a:solidFill>
                          <a:srgbClr val="000000"/>
                        </a:solidFill>
                        <a:effectLst/>
                        <a:latin typeface="Calibri" panose="020F0502020204030204" pitchFamily="34" charset="0"/>
                      </a:endParaRPr>
                    </a:p>
                  </a:txBody>
                  <a:tcPr marL="0" marR="0" marT="0" marB="0" anchor="ctr">
                    <a:solidFill>
                      <a:schemeClr val="accent2">
                        <a:lumMod val="75000"/>
                      </a:schemeClr>
                    </a:solidFill>
                  </a:tcPr>
                </a:tc>
                <a:tc>
                  <a:txBody>
                    <a:bodyPr/>
                    <a:lstStyle/>
                    <a:p>
                      <a:pPr algn="ctr" fontAlgn="b"/>
                      <a:r>
                        <a:rPr lang="es-EC" sz="1200" u="none" strike="noStrike">
                          <a:effectLst/>
                        </a:rPr>
                        <a:t>1</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1</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3</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5</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0,10</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0,10</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10</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0,96</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10</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0,96</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6</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dirty="0">
                          <a:effectLst/>
                        </a:rPr>
                        <a:t>0,58</a:t>
                      </a:r>
                      <a:endParaRPr lang="es-EC" sz="1200" b="0" i="0" u="none" strike="noStrike" dirty="0">
                        <a:solidFill>
                          <a:srgbClr val="000000"/>
                        </a:solidFill>
                        <a:effectLst/>
                        <a:latin typeface="Calibri" panose="020F0502020204030204" pitchFamily="34" charset="0"/>
                      </a:endParaRPr>
                    </a:p>
                  </a:txBody>
                  <a:tcPr marL="0" marR="0" marT="0" marB="0" anchor="ctr">
                    <a:lnR w="12700" cap="flat" cmpd="sng" algn="ctr">
                      <a:solidFill>
                        <a:schemeClr val="tx1"/>
                      </a:solidFill>
                      <a:prstDash val="solid"/>
                      <a:round/>
                      <a:headEnd type="none" w="med" len="med"/>
                      <a:tailEnd type="none" w="med" len="med"/>
                    </a:lnR>
                  </a:tcPr>
                </a:tc>
              </a:tr>
              <a:tr h="181931">
                <a:tc>
                  <a:txBody>
                    <a:bodyPr/>
                    <a:lstStyle/>
                    <a:p>
                      <a:pPr algn="ctr" fontAlgn="b"/>
                      <a:r>
                        <a:rPr lang="es-EC" sz="1200" b="1" u="none" strike="noStrike" dirty="0">
                          <a:effectLst/>
                        </a:rPr>
                        <a:t>7</a:t>
                      </a:r>
                      <a:endParaRPr lang="es-EC" sz="1200" b="1"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l" fontAlgn="b"/>
                      <a:r>
                        <a:rPr lang="es-EC" sz="1200" u="none" strike="noStrike">
                          <a:effectLst/>
                        </a:rPr>
                        <a:t>Durabilidad</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 </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 </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 </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 </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 </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dirty="0">
                          <a:effectLst/>
                        </a:rPr>
                        <a:t> </a:t>
                      </a:r>
                      <a:endParaRPr lang="es-EC" sz="12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dirty="0">
                          <a:effectLst/>
                        </a:rPr>
                        <a:t> </a:t>
                      </a:r>
                      <a:endParaRPr lang="es-EC" sz="1200" b="0" i="0" u="none" strike="noStrike" dirty="0">
                        <a:solidFill>
                          <a:srgbClr val="000000"/>
                        </a:solidFill>
                        <a:effectLst/>
                        <a:latin typeface="Calibri" panose="020F0502020204030204" pitchFamily="34" charset="0"/>
                      </a:endParaRPr>
                    </a:p>
                  </a:txBody>
                  <a:tcPr marL="0" marR="0" marT="0" marB="0" anchor="ctr">
                    <a:solidFill>
                      <a:schemeClr val="accent2">
                        <a:lumMod val="75000"/>
                      </a:schemeClr>
                    </a:solidFill>
                  </a:tcPr>
                </a:tc>
                <a:tc>
                  <a:txBody>
                    <a:bodyPr/>
                    <a:lstStyle/>
                    <a:p>
                      <a:pPr algn="ctr" fontAlgn="b"/>
                      <a:r>
                        <a:rPr lang="es-EC" sz="1200" u="none" strike="noStrike">
                          <a:effectLst/>
                        </a:rPr>
                        <a:t>1</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3</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4</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0,08</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0,08</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8</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0,62</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10</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0,77</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5</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dirty="0">
                          <a:effectLst/>
                        </a:rPr>
                        <a:t>0,38</a:t>
                      </a:r>
                      <a:endParaRPr lang="es-EC" sz="1200" b="0" i="0" u="none" strike="noStrike" dirty="0">
                        <a:solidFill>
                          <a:srgbClr val="000000"/>
                        </a:solidFill>
                        <a:effectLst/>
                        <a:latin typeface="Calibri" panose="020F0502020204030204" pitchFamily="34" charset="0"/>
                      </a:endParaRPr>
                    </a:p>
                  </a:txBody>
                  <a:tcPr marL="0" marR="0" marT="0" marB="0" anchor="ctr">
                    <a:lnR w="12700" cap="flat" cmpd="sng" algn="ctr">
                      <a:solidFill>
                        <a:schemeClr val="tx1"/>
                      </a:solidFill>
                      <a:prstDash val="solid"/>
                      <a:round/>
                      <a:headEnd type="none" w="med" len="med"/>
                      <a:tailEnd type="none" w="med" len="med"/>
                    </a:lnR>
                  </a:tcPr>
                </a:tc>
              </a:tr>
              <a:tr h="181931">
                <a:tc>
                  <a:txBody>
                    <a:bodyPr/>
                    <a:lstStyle/>
                    <a:p>
                      <a:pPr algn="ctr" fontAlgn="b"/>
                      <a:r>
                        <a:rPr lang="es-EC" sz="1200" b="1" u="none" strike="noStrike" dirty="0">
                          <a:effectLst/>
                        </a:rPr>
                        <a:t>8</a:t>
                      </a:r>
                      <a:endParaRPr lang="es-EC" sz="1200" b="1"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l" fontAlgn="b"/>
                      <a:r>
                        <a:rPr lang="es-EC" sz="1200" u="none" strike="noStrike">
                          <a:effectLst/>
                        </a:rPr>
                        <a:t>Mantenibilidad</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 </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 </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 </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 </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 </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 </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dirty="0">
                          <a:effectLst/>
                        </a:rPr>
                        <a:t> </a:t>
                      </a:r>
                      <a:endParaRPr lang="es-EC" sz="12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dirty="0">
                          <a:effectLst/>
                        </a:rPr>
                        <a:t> </a:t>
                      </a:r>
                      <a:endParaRPr lang="es-EC" sz="1200" b="0" i="0" u="none" strike="noStrike" dirty="0">
                        <a:solidFill>
                          <a:srgbClr val="000000"/>
                        </a:solidFill>
                        <a:effectLst/>
                        <a:latin typeface="Calibri" panose="020F0502020204030204" pitchFamily="34" charset="0"/>
                      </a:endParaRPr>
                    </a:p>
                  </a:txBody>
                  <a:tcPr marL="0" marR="0" marT="0" marB="0" anchor="ctr">
                    <a:solidFill>
                      <a:schemeClr val="accent2">
                        <a:lumMod val="75000"/>
                      </a:schemeClr>
                    </a:solidFill>
                  </a:tcPr>
                </a:tc>
                <a:tc>
                  <a:txBody>
                    <a:bodyPr/>
                    <a:lstStyle/>
                    <a:p>
                      <a:pPr algn="ctr" fontAlgn="b"/>
                      <a:r>
                        <a:rPr lang="es-EC" sz="1200" u="none" strike="noStrike">
                          <a:effectLst/>
                        </a:rPr>
                        <a:t>3</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3</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0,06</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0,06</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10</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0,58</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7</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0,40</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a:effectLst/>
                        </a:rPr>
                        <a:t>4</a:t>
                      </a:r>
                      <a:endParaRPr lang="es-EC" sz="12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200" u="none" strike="noStrike" dirty="0">
                          <a:effectLst/>
                        </a:rPr>
                        <a:t>0,23</a:t>
                      </a:r>
                      <a:endParaRPr lang="es-EC" sz="1200" b="0" i="0" u="none" strike="noStrike" dirty="0">
                        <a:solidFill>
                          <a:srgbClr val="000000"/>
                        </a:solidFill>
                        <a:effectLst/>
                        <a:latin typeface="Calibri" panose="020F0502020204030204" pitchFamily="34" charset="0"/>
                      </a:endParaRPr>
                    </a:p>
                  </a:txBody>
                  <a:tcPr marL="0" marR="0" marT="0" marB="0" anchor="ctr">
                    <a:lnR w="12700" cap="flat" cmpd="sng" algn="ctr">
                      <a:solidFill>
                        <a:schemeClr val="tx1"/>
                      </a:solidFill>
                      <a:prstDash val="solid"/>
                      <a:round/>
                      <a:headEnd type="none" w="med" len="med"/>
                      <a:tailEnd type="none" w="med" len="med"/>
                    </a:lnR>
                  </a:tcPr>
                </a:tc>
              </a:tr>
              <a:tr h="181931">
                <a:tc>
                  <a:txBody>
                    <a:bodyPr/>
                    <a:lstStyle/>
                    <a:p>
                      <a:pPr algn="l" fontAlgn="b"/>
                      <a:endParaRPr lang="es-EC" sz="12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endParaRPr lang="es-EC" sz="1200" b="0"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endParaRPr lang="es-EC" sz="1200" b="0"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endParaRPr lang="es-EC" sz="1200" b="0"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endParaRPr lang="es-EC" sz="1200" b="0"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endParaRPr lang="es-EC" sz="1200" b="0"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endParaRPr lang="es-EC" sz="1200" b="0"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endParaRPr lang="es-EC" sz="1200" b="0"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endParaRPr lang="es-EC" sz="1200" b="0"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endParaRPr lang="es-EC" sz="1200" b="0"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endParaRPr lang="es-EC" sz="1200" b="0"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fontAlgn="b"/>
                      <a:r>
                        <a:rPr lang="es-EC" sz="1200" u="none" strike="noStrike" dirty="0">
                          <a:effectLst/>
                        </a:rPr>
                        <a:t>52</a:t>
                      </a:r>
                      <a:endParaRPr lang="es-EC" sz="1200" b="0"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s-EC" sz="1200" u="none" strike="noStrike" dirty="0">
                          <a:effectLst/>
                        </a:rPr>
                        <a:t>1,00</a:t>
                      </a:r>
                      <a:endParaRPr lang="es-EC" sz="1200" b="0"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s-EC" sz="1200" u="none" strike="noStrike" dirty="0">
                          <a:effectLst/>
                        </a:rPr>
                        <a:t>1,00</a:t>
                      </a:r>
                      <a:endParaRPr lang="es-EC" sz="1200" b="0"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s-EC" sz="1200" u="none" strike="noStrike" dirty="0">
                          <a:effectLst/>
                        </a:rPr>
                        <a:t> </a:t>
                      </a:r>
                      <a:endParaRPr lang="es-EC" sz="1200" b="0"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fontAlgn="b"/>
                      <a:r>
                        <a:rPr lang="es-EC" sz="1200" u="none" strike="noStrike" dirty="0">
                          <a:effectLst/>
                        </a:rPr>
                        <a:t>9,35</a:t>
                      </a:r>
                      <a:endParaRPr lang="es-EC" sz="1200" b="0"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s-EC" sz="1200" u="none" strike="noStrike" dirty="0">
                          <a:effectLst/>
                        </a:rPr>
                        <a:t> </a:t>
                      </a:r>
                      <a:endParaRPr lang="es-EC" sz="1200" b="0"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fontAlgn="b"/>
                      <a:r>
                        <a:rPr lang="es-EC" sz="1200" u="none" strike="noStrike" dirty="0">
                          <a:effectLst/>
                        </a:rPr>
                        <a:t>7,36</a:t>
                      </a:r>
                      <a:endParaRPr lang="es-EC" sz="1200" b="0"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l" fontAlgn="b"/>
                      <a:r>
                        <a:rPr lang="es-EC" sz="1200" u="none" strike="noStrike" dirty="0">
                          <a:effectLst/>
                        </a:rPr>
                        <a:t> </a:t>
                      </a:r>
                      <a:endParaRPr lang="es-EC" sz="1200" b="0"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fontAlgn="b"/>
                      <a:r>
                        <a:rPr lang="es-EC" sz="1200" u="none" strike="noStrike" dirty="0">
                          <a:effectLst/>
                        </a:rPr>
                        <a:t>5,52</a:t>
                      </a:r>
                      <a:endParaRPr lang="es-EC" sz="1200" b="0" i="0" u="none" strike="noStrike" dirty="0">
                        <a:solidFill>
                          <a:srgbClr val="000000"/>
                        </a:solidFill>
                        <a:effectLst/>
                        <a:latin typeface="Calibri" panose="020F0502020204030204" pitchFamily="34" charset="0"/>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
        <p:nvSpPr>
          <p:cNvPr id="12" name="Estrella de 5 puntas 11"/>
          <p:cNvSpPr/>
          <p:nvPr/>
        </p:nvSpPr>
        <p:spPr>
          <a:xfrm>
            <a:off x="9105372" y="3308329"/>
            <a:ext cx="244699" cy="207604"/>
          </a:xfrm>
          <a:prstGeom prst="star5">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4" name="Imagen 13"/>
          <p:cNvPicPr>
            <a:picLocks noChangeAspect="1"/>
          </p:cNvPicPr>
          <p:nvPr/>
        </p:nvPicPr>
        <p:blipFill>
          <a:blip r:embed="rId3"/>
          <a:stretch>
            <a:fillRect/>
          </a:stretch>
        </p:blipFill>
        <p:spPr>
          <a:xfrm>
            <a:off x="605305" y="3942491"/>
            <a:ext cx="4800600" cy="2409825"/>
          </a:xfrm>
          <a:prstGeom prst="rect">
            <a:avLst/>
          </a:prstGeom>
        </p:spPr>
      </p:pic>
      <p:graphicFrame>
        <p:nvGraphicFramePr>
          <p:cNvPr id="15" name="Tabla 14"/>
          <p:cNvGraphicFramePr>
            <a:graphicFrameLocks noGrp="1"/>
          </p:cNvGraphicFramePr>
          <p:nvPr>
            <p:extLst>
              <p:ext uri="{D42A27DB-BD31-4B8C-83A1-F6EECF244321}">
                <p14:modId xmlns:p14="http://schemas.microsoft.com/office/powerpoint/2010/main" val="4170096171"/>
              </p:ext>
            </p:extLst>
          </p:nvPr>
        </p:nvGraphicFramePr>
        <p:xfrm>
          <a:off x="5604815" y="4019765"/>
          <a:ext cx="3938431" cy="1800002"/>
        </p:xfrm>
        <a:graphic>
          <a:graphicData uri="http://schemas.openxmlformats.org/drawingml/2006/table">
            <a:tbl>
              <a:tblPr>
                <a:tableStyleId>{775DCB02-9BB8-47FD-8907-85C794F793BA}</a:tableStyleId>
              </a:tblPr>
              <a:tblGrid>
                <a:gridCol w="418709"/>
                <a:gridCol w="1884105"/>
                <a:gridCol w="1635617"/>
              </a:tblGrid>
              <a:tr h="301878">
                <a:tc>
                  <a:txBody>
                    <a:bodyPr/>
                    <a:lstStyle/>
                    <a:p>
                      <a:pPr algn="ctr" fontAlgn="ctr"/>
                      <a:r>
                        <a:rPr lang="es-ES" sz="1400" b="1" u="none" strike="noStrike" dirty="0">
                          <a:effectLst/>
                        </a:rPr>
                        <a:t>N°</a:t>
                      </a:r>
                      <a:endParaRPr lang="es-EC" sz="14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Característica</a:t>
                      </a:r>
                      <a:endParaRPr lang="es-EC" sz="1400" b="1" i="0" u="none" strike="noStrike" dirty="0">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Detalle</a:t>
                      </a:r>
                      <a:endParaRPr lang="es-EC" sz="1400" b="1"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9167">
                <a:tc>
                  <a:txBody>
                    <a:bodyPr/>
                    <a:lstStyle/>
                    <a:p>
                      <a:pPr algn="ctr" fontAlgn="ctr"/>
                      <a:r>
                        <a:rPr lang="es-ES" sz="1400" u="none" strike="noStrike">
                          <a:effectLst/>
                        </a:rPr>
                        <a:t>1</a:t>
                      </a:r>
                      <a:endParaRPr lang="es-EC" sz="14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ctr"/>
                      <a:r>
                        <a:rPr lang="es-ES" sz="1400" u="none" strike="noStrike" dirty="0">
                          <a:effectLst/>
                        </a:rPr>
                        <a:t>Rango</a:t>
                      </a:r>
                      <a:endParaRPr lang="es-EC" sz="1400" b="0" i="0" u="none" strike="noStrike" dirty="0">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s-ES" sz="1400" u="none" strike="noStrike" dirty="0">
                          <a:effectLst/>
                        </a:rPr>
                        <a:t>0 – 30 litros/min</a:t>
                      </a:r>
                      <a:endParaRPr lang="es-EC" sz="14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318083">
                <a:tc>
                  <a:txBody>
                    <a:bodyPr/>
                    <a:lstStyle/>
                    <a:p>
                      <a:pPr algn="ctr" fontAlgn="ctr"/>
                      <a:r>
                        <a:rPr lang="es-ES" sz="1400" u="none" strike="noStrike">
                          <a:effectLst/>
                        </a:rPr>
                        <a:t>2</a:t>
                      </a:r>
                      <a:endParaRPr lang="es-EC" sz="14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ctr"/>
                      <a:r>
                        <a:rPr lang="es-ES" sz="1400" u="none" strike="noStrike" dirty="0">
                          <a:effectLst/>
                        </a:rPr>
                        <a:t>Temperatura de trabajo</a:t>
                      </a:r>
                      <a:endParaRPr lang="es-EC" sz="14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dirty="0">
                          <a:effectLst/>
                        </a:rPr>
                        <a:t>-25°C a 80°C</a:t>
                      </a:r>
                      <a:endParaRPr lang="es-EC" sz="14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r>
              <a:tr h="289167">
                <a:tc>
                  <a:txBody>
                    <a:bodyPr/>
                    <a:lstStyle/>
                    <a:p>
                      <a:pPr algn="ctr" fontAlgn="ctr"/>
                      <a:r>
                        <a:rPr lang="es-ES" sz="1400" u="none" strike="noStrike">
                          <a:effectLst/>
                        </a:rPr>
                        <a:t>3</a:t>
                      </a:r>
                      <a:endParaRPr lang="es-EC" sz="14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ctr"/>
                      <a:r>
                        <a:rPr lang="es-ES" sz="1400" u="none" strike="noStrike" dirty="0">
                          <a:effectLst/>
                        </a:rPr>
                        <a:t>Modelo</a:t>
                      </a:r>
                      <a:endParaRPr lang="es-EC" sz="14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dirty="0">
                          <a:effectLst/>
                        </a:rPr>
                        <a:t>YF - S201</a:t>
                      </a:r>
                      <a:endParaRPr lang="es-EC" sz="14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r>
              <a:tr h="312540">
                <a:tc>
                  <a:txBody>
                    <a:bodyPr/>
                    <a:lstStyle/>
                    <a:p>
                      <a:pPr algn="ctr" fontAlgn="ctr"/>
                      <a:r>
                        <a:rPr lang="es-ES" sz="1400" u="none" strike="noStrike">
                          <a:effectLst/>
                        </a:rPr>
                        <a:t>4</a:t>
                      </a:r>
                      <a:endParaRPr lang="es-EC" sz="14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ctr"/>
                      <a:r>
                        <a:rPr lang="es-ES" sz="1400" u="none" strike="noStrike">
                          <a:effectLst/>
                        </a:rPr>
                        <a:t>Voltaje de trabajo</a:t>
                      </a:r>
                      <a:endParaRPr lang="es-EC"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dirty="0">
                          <a:effectLst/>
                        </a:rPr>
                        <a:t>5 – 18V DC</a:t>
                      </a:r>
                      <a:endParaRPr lang="es-EC" sz="14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r>
              <a:tr h="289167">
                <a:tc>
                  <a:txBody>
                    <a:bodyPr/>
                    <a:lstStyle/>
                    <a:p>
                      <a:pPr algn="ctr" fontAlgn="ctr"/>
                      <a:r>
                        <a:rPr lang="es-ES" sz="1400" u="none" strike="noStrike" dirty="0">
                          <a:effectLst/>
                        </a:rPr>
                        <a:t>6</a:t>
                      </a:r>
                      <a:endParaRPr lang="es-EC" sz="14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ctr"/>
                      <a:r>
                        <a:rPr lang="es-ES" sz="1400" u="none" strike="noStrike">
                          <a:effectLst/>
                        </a:rPr>
                        <a:t>Corriente máxima</a:t>
                      </a:r>
                      <a:endParaRPr lang="es-EC" sz="1400" b="0" i="0" u="none" strike="noStrike">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S" sz="1400" u="none" strike="noStrike" dirty="0">
                          <a:effectLst/>
                        </a:rPr>
                        <a:t>15mA @ 5V</a:t>
                      </a:r>
                      <a:endParaRPr lang="es-EC" sz="14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pic>
        <p:nvPicPr>
          <p:cNvPr id="16" name="Imagen 15"/>
          <p:cNvPicPr/>
          <p:nvPr/>
        </p:nvPicPr>
        <p:blipFill rotWithShape="1">
          <a:blip r:embed="rId4"/>
          <a:srcRect l="11813" t="16618" r="15505"/>
          <a:stretch/>
        </p:blipFill>
        <p:spPr>
          <a:xfrm>
            <a:off x="9813701" y="4224270"/>
            <a:ext cx="2150773" cy="1468193"/>
          </a:xfrm>
          <a:prstGeom prst="rect">
            <a:avLst/>
          </a:prstGeom>
        </p:spPr>
      </p:pic>
    </p:spTree>
    <p:extLst>
      <p:ext uri="{BB962C8B-B14F-4D97-AF65-F5344CB8AC3E}">
        <p14:creationId xmlns:p14="http://schemas.microsoft.com/office/powerpoint/2010/main" val="40747204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76518" y="206063"/>
            <a:ext cx="8461419" cy="369332"/>
          </a:xfrm>
          <a:prstGeom prst="rect">
            <a:avLst/>
          </a:prstGeom>
          <a:noFill/>
        </p:spPr>
        <p:txBody>
          <a:bodyPr wrap="square" rtlCol="0">
            <a:spAutoFit/>
          </a:bodyPr>
          <a:lstStyle/>
          <a:p>
            <a:r>
              <a:rPr lang="es-EC" b="1" dirty="0">
                <a:latin typeface="Century" panose="02040604050505020304" pitchFamily="18" charset="0"/>
              </a:rPr>
              <a:t>ADQUISICIÓN DE DATOS: SELECCIÓN DEL HARDWARE</a:t>
            </a:r>
          </a:p>
        </p:txBody>
      </p:sp>
      <p:sp>
        <p:nvSpPr>
          <p:cNvPr id="11" name="CuadroTexto 10"/>
          <p:cNvSpPr txBox="1"/>
          <p:nvPr/>
        </p:nvSpPr>
        <p:spPr>
          <a:xfrm>
            <a:off x="566668" y="6323527"/>
            <a:ext cx="3284113" cy="430887"/>
          </a:xfrm>
          <a:prstGeom prst="rect">
            <a:avLst/>
          </a:prstGeom>
          <a:noFill/>
        </p:spPr>
        <p:txBody>
          <a:bodyPr wrap="square" rtlCol="0">
            <a:spAutoFit/>
          </a:bodyPr>
          <a:lstStyle/>
          <a:p>
            <a:r>
              <a:rPr lang="es-EC" sz="1100" dirty="0" smtClean="0">
                <a:latin typeface="Arial" panose="020B0604020202020204" pitchFamily="34" charset="0"/>
                <a:cs typeface="Arial" panose="020B0604020202020204" pitchFamily="34" charset="0"/>
              </a:rPr>
              <a:t>Elaborado por:    Moya Carlos</a:t>
            </a:r>
          </a:p>
          <a:p>
            <a:r>
              <a:rPr lang="es-EC" sz="1100" dirty="0" smtClean="0">
                <a:latin typeface="Arial" panose="020B0604020202020204" pitchFamily="34" charset="0"/>
                <a:cs typeface="Arial" panose="020B0604020202020204" pitchFamily="34" charset="0"/>
              </a:rPr>
              <a:t>	    Pinto Alex</a:t>
            </a:r>
            <a:endParaRPr lang="es-EC" sz="1100" dirty="0">
              <a:latin typeface="Arial" panose="020B0604020202020204" pitchFamily="34" charset="0"/>
              <a:cs typeface="Arial" panose="020B0604020202020204" pitchFamily="34" charset="0"/>
            </a:endParaRPr>
          </a:p>
        </p:txBody>
      </p:sp>
      <p:sp>
        <p:nvSpPr>
          <p:cNvPr id="5" name="CuadroTexto 4"/>
          <p:cNvSpPr txBox="1"/>
          <p:nvPr/>
        </p:nvSpPr>
        <p:spPr>
          <a:xfrm>
            <a:off x="566668" y="575395"/>
            <a:ext cx="9800825" cy="584775"/>
          </a:xfrm>
          <a:prstGeom prst="rect">
            <a:avLst/>
          </a:prstGeom>
          <a:noFill/>
        </p:spPr>
        <p:txBody>
          <a:bodyPr wrap="square" rtlCol="0">
            <a:spAutoFit/>
          </a:bodyPr>
          <a:lstStyle/>
          <a:p>
            <a:pPr lvl="2"/>
            <a:r>
              <a:rPr lang="es-EC" sz="1600" b="1" dirty="0" smtClean="0"/>
              <a:t>4. </a:t>
            </a:r>
            <a:r>
              <a:rPr lang="es-ES" sz="1600" b="1" dirty="0"/>
              <a:t>SELECCIÓN DEL SENSOR DE </a:t>
            </a:r>
            <a:r>
              <a:rPr lang="es-EC" sz="1600" b="1" dirty="0" smtClean="0"/>
              <a:t>FUERZA</a:t>
            </a:r>
            <a:endParaRPr lang="es-EC" sz="1600" b="1" dirty="0"/>
          </a:p>
          <a:p>
            <a:pPr lvl="2"/>
            <a:endParaRPr lang="es-EC" sz="1600" b="1" dirty="0"/>
          </a:p>
        </p:txBody>
      </p:sp>
      <p:sp>
        <p:nvSpPr>
          <p:cNvPr id="6" name="CuadroTexto 5"/>
          <p:cNvSpPr txBox="1"/>
          <p:nvPr/>
        </p:nvSpPr>
        <p:spPr>
          <a:xfrm>
            <a:off x="940158" y="3606085"/>
            <a:ext cx="4314422" cy="338554"/>
          </a:xfrm>
          <a:prstGeom prst="rect">
            <a:avLst/>
          </a:prstGeom>
          <a:noFill/>
        </p:spPr>
        <p:txBody>
          <a:bodyPr wrap="square" rtlCol="0">
            <a:spAutoFit/>
          </a:bodyPr>
          <a:lstStyle/>
          <a:p>
            <a:r>
              <a:rPr lang="es-EC" sz="1600" b="1" dirty="0" smtClean="0"/>
              <a:t>Criterios de evaluación para la selección</a:t>
            </a:r>
            <a:endParaRPr lang="es-EC" sz="1600" b="1" dirty="0"/>
          </a:p>
        </p:txBody>
      </p:sp>
      <p:sp>
        <p:nvSpPr>
          <p:cNvPr id="7" name="CuadroTexto 6"/>
          <p:cNvSpPr txBox="1"/>
          <p:nvPr/>
        </p:nvSpPr>
        <p:spPr>
          <a:xfrm>
            <a:off x="5123653" y="3616816"/>
            <a:ext cx="4314422" cy="338554"/>
          </a:xfrm>
          <a:prstGeom prst="rect">
            <a:avLst/>
          </a:prstGeom>
          <a:noFill/>
        </p:spPr>
        <p:txBody>
          <a:bodyPr wrap="square" rtlCol="0">
            <a:spAutoFit/>
          </a:bodyPr>
          <a:lstStyle/>
          <a:p>
            <a:r>
              <a:rPr lang="es-EC" sz="1600" b="1" dirty="0" smtClean="0"/>
              <a:t>Características del sensor seleccionado</a:t>
            </a:r>
            <a:endParaRPr lang="es-EC" sz="1600" b="1" dirty="0"/>
          </a:p>
        </p:txBody>
      </p:sp>
      <p:graphicFrame>
        <p:nvGraphicFramePr>
          <p:cNvPr id="3" name="Tabla 2"/>
          <p:cNvGraphicFramePr>
            <a:graphicFrameLocks noGrp="1"/>
          </p:cNvGraphicFramePr>
          <p:nvPr>
            <p:extLst>
              <p:ext uri="{D42A27DB-BD31-4B8C-83A1-F6EECF244321}">
                <p14:modId xmlns:p14="http://schemas.microsoft.com/office/powerpoint/2010/main" val="1504049408"/>
              </p:ext>
            </p:extLst>
          </p:nvPr>
        </p:nvGraphicFramePr>
        <p:xfrm>
          <a:off x="734095" y="941499"/>
          <a:ext cx="8887036" cy="2575560"/>
        </p:xfrm>
        <a:graphic>
          <a:graphicData uri="http://schemas.openxmlformats.org/drawingml/2006/table">
            <a:tbl>
              <a:tblPr>
                <a:tableStyleId>{35758FB7-9AC5-4552-8A53-C91805E547FA}</a:tableStyleId>
              </a:tblPr>
              <a:tblGrid>
                <a:gridCol w="344827"/>
                <a:gridCol w="2073476"/>
                <a:gridCol w="337167"/>
                <a:gridCol w="361220"/>
                <a:gridCol w="347729"/>
                <a:gridCol w="334851"/>
                <a:gridCol w="296214"/>
                <a:gridCol w="321972"/>
                <a:gridCol w="373487"/>
                <a:gridCol w="347730"/>
                <a:gridCol w="360608"/>
                <a:gridCol w="489397"/>
                <a:gridCol w="463640"/>
                <a:gridCol w="476518"/>
                <a:gridCol w="561649"/>
                <a:gridCol w="465517"/>
                <a:gridCol w="465517"/>
                <a:gridCol w="465517"/>
              </a:tblGrid>
              <a:tr h="381000">
                <a:tc gridSpan="14">
                  <a:txBody>
                    <a:bodyPr/>
                    <a:lstStyle/>
                    <a:p>
                      <a:pPr algn="ctr" fontAlgn="ctr"/>
                      <a:r>
                        <a:rPr lang="es-EC" sz="1300" b="1" u="none" strike="noStrike" dirty="0" smtClean="0">
                          <a:effectLst/>
                        </a:rPr>
                        <a:t>SELECCIÓN DEL SENSOR </a:t>
                      </a:r>
                      <a:r>
                        <a:rPr lang="es-EC" sz="1300" b="1" u="none" strike="noStrike" dirty="0">
                          <a:effectLst/>
                        </a:rPr>
                        <a:t>DE FUERZA</a:t>
                      </a:r>
                      <a:endParaRPr lang="es-EC" sz="13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lgn="ctr" fontAlgn="ctr"/>
                      <a:endParaRPr lang="es-EC" sz="1300" b="1" i="0" u="none" strike="noStrike" dirty="0">
                        <a:solidFill>
                          <a:srgbClr val="000000"/>
                        </a:solidFill>
                        <a:effectLst/>
                        <a:latin typeface="Calibri" panose="020F0502020204030204" pitchFamily="34" charset="0"/>
                      </a:endParaRPr>
                    </a:p>
                  </a:txBody>
                  <a:tcPr marL="0" marR="0" marT="0" marB="0" anchor="ctr"/>
                </a:tc>
                <a:tc hMerge="1">
                  <a:txBody>
                    <a:bodyPr/>
                    <a:lstStyle/>
                    <a:p>
                      <a:pPr algn="l" fontAlgn="b"/>
                      <a:endParaRPr lang="es-EC" sz="1300" b="1"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1"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1"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1"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1" i="0" u="none" strike="noStrike">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1"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1"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1"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1"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1"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1"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1" i="0" u="none" strike="noStrike" dirty="0">
                        <a:solidFill>
                          <a:srgbClr val="000000"/>
                        </a:solidFill>
                        <a:effectLst/>
                        <a:latin typeface="Calibri" panose="020F0502020204030204" pitchFamily="34" charset="0"/>
                      </a:endParaRPr>
                    </a:p>
                  </a:txBody>
                  <a:tcPr marL="0" marR="0" marT="0" marB="0" anchor="b"/>
                </a:tc>
                <a:tc gridSpan="2">
                  <a:txBody>
                    <a:bodyPr/>
                    <a:lstStyle/>
                    <a:p>
                      <a:pPr algn="ctr" fontAlgn="ctr"/>
                      <a:r>
                        <a:rPr lang="es-EC" sz="1300" b="1" u="none" strike="noStrike" dirty="0" smtClean="0">
                          <a:effectLst/>
                        </a:rPr>
                        <a:t>CELDA </a:t>
                      </a:r>
                      <a:r>
                        <a:rPr lang="es-EC" sz="1300" b="1" u="none" strike="noStrike" dirty="0">
                          <a:effectLst/>
                        </a:rPr>
                        <a:t>TIPO "S"</a:t>
                      </a:r>
                      <a:endParaRPr lang="es-EC" sz="1300" b="1" i="0" u="none" strike="noStrike" dirty="0">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hMerge="1">
                  <a:txBody>
                    <a:bodyPr/>
                    <a:lstStyle/>
                    <a:p>
                      <a:endParaRPr lang="es-EC"/>
                    </a:p>
                  </a:txBody>
                  <a:tcPr/>
                </a:tc>
                <a:tc gridSpan="2">
                  <a:txBody>
                    <a:bodyPr/>
                    <a:lstStyle/>
                    <a:p>
                      <a:pPr algn="ctr" fontAlgn="ctr"/>
                      <a:r>
                        <a:rPr lang="es-EC" sz="1300" b="1" u="none" strike="noStrike" dirty="0">
                          <a:effectLst/>
                        </a:rPr>
                        <a:t>CELDA </a:t>
                      </a:r>
                      <a:r>
                        <a:rPr lang="es-EC" sz="1300" b="1" u="none" strike="noStrike" dirty="0" smtClean="0">
                          <a:effectLst/>
                        </a:rPr>
                        <a:t>UNIPUNTO</a:t>
                      </a:r>
                      <a:endParaRPr lang="es-EC" sz="1300" b="1" i="0" u="none" strike="noStrike" dirty="0">
                        <a:solidFill>
                          <a:srgbClr val="000000"/>
                        </a:solidFill>
                        <a:effectLst/>
                        <a:latin typeface="Calibri" panose="020F050202020403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s-EC"/>
                    </a:p>
                  </a:txBody>
                  <a:tcPr/>
                </a:tc>
              </a:tr>
              <a:tr h="381000">
                <a:tc>
                  <a:txBody>
                    <a:bodyPr/>
                    <a:lstStyle/>
                    <a:p>
                      <a:pPr algn="ctr" fontAlgn="ctr"/>
                      <a:r>
                        <a:rPr lang="es-EC" sz="1300" b="1" u="none" strike="noStrike" dirty="0">
                          <a:effectLst/>
                        </a:rPr>
                        <a:t> </a:t>
                      </a:r>
                      <a:endParaRPr lang="es-EC" sz="13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dirty="0">
                          <a:effectLst/>
                        </a:rPr>
                        <a:t>CRITERIO/PARAMETRO DE EVALUACION</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dirty="0">
                          <a:effectLst/>
                        </a:rPr>
                        <a:t>1</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dirty="0">
                          <a:effectLst/>
                        </a:rPr>
                        <a:t>2</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dirty="0">
                          <a:effectLst/>
                        </a:rPr>
                        <a:t>3</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dirty="0">
                          <a:effectLst/>
                        </a:rPr>
                        <a:t>4</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dirty="0">
                          <a:effectLst/>
                        </a:rPr>
                        <a:t>5</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dirty="0">
                          <a:effectLst/>
                        </a:rPr>
                        <a:t>6</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dirty="0">
                          <a:effectLst/>
                        </a:rPr>
                        <a:t>7</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dirty="0">
                          <a:effectLst/>
                        </a:rPr>
                        <a:t>8</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dirty="0">
                          <a:effectLst/>
                        </a:rPr>
                        <a:t>9</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dirty="0">
                          <a:effectLst/>
                        </a:rPr>
                        <a:t>Sum</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dirty="0">
                          <a:effectLst/>
                        </a:rPr>
                        <a:t>%</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dirty="0">
                          <a:effectLst/>
                        </a:rPr>
                        <a:t>W.F.</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dirty="0">
                          <a:effectLst/>
                        </a:rPr>
                        <a:t>R.F.</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dirty="0">
                          <a:effectLst/>
                        </a:rPr>
                        <a:t>Calif.1</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dirty="0">
                          <a:effectLst/>
                        </a:rPr>
                        <a:t>R.F.</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dirty="0">
                          <a:effectLst/>
                        </a:rPr>
                        <a:t>Calif.2</a:t>
                      </a:r>
                      <a:endParaRPr lang="es-EC" sz="1300" b="1" i="0" u="none" strike="noStrike" dirty="0">
                        <a:solidFill>
                          <a:srgbClr val="000000"/>
                        </a:solidFill>
                        <a:effectLst/>
                        <a:latin typeface="Calibri" panose="020F0502020204030204" pitchFamily="34" charset="0"/>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r h="190500">
                <a:tc>
                  <a:txBody>
                    <a:bodyPr/>
                    <a:lstStyle/>
                    <a:p>
                      <a:pPr algn="ctr" fontAlgn="b"/>
                      <a:r>
                        <a:rPr lang="es-EC" sz="1300" b="1" u="none" strike="noStrike" dirty="0">
                          <a:effectLst/>
                        </a:rPr>
                        <a:t>1</a:t>
                      </a:r>
                      <a:endParaRPr lang="es-EC" sz="13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b"/>
                      <a:r>
                        <a:rPr lang="es-EC" sz="1300" u="none" strike="noStrike" dirty="0">
                          <a:effectLst/>
                        </a:rPr>
                        <a:t>Rango de trabajo (0-10 kg)</a:t>
                      </a:r>
                      <a:endParaRPr lang="es-EC" sz="1300" b="0" i="0" u="none" strike="noStrike" dirty="0">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solidFill>
                      <a:srgbClr val="002060"/>
                    </a:solidFill>
                  </a:tcPr>
                </a:tc>
                <a:tc>
                  <a:txBody>
                    <a:bodyPr/>
                    <a:lstStyle/>
                    <a:p>
                      <a:pPr algn="ctr" fontAlgn="b"/>
                      <a:r>
                        <a:rPr lang="es-EC" sz="1300" u="none" strike="noStrike" dirty="0">
                          <a:effectLst/>
                        </a:rPr>
                        <a:t>1</a:t>
                      </a:r>
                      <a:endParaRPr lang="es-EC" sz="1300" b="0" i="0" u="none" strike="noStrike" dirty="0">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300" u="none" strike="noStrike" dirty="0">
                          <a:effectLst/>
                        </a:rPr>
                        <a:t>1</a:t>
                      </a:r>
                      <a:endParaRPr lang="es-EC" sz="1300" b="0" i="0" u="none" strike="noStrike" dirty="0">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300" u="none" strike="noStrike" dirty="0">
                          <a:effectLst/>
                        </a:rPr>
                        <a:t>1</a:t>
                      </a:r>
                      <a:endParaRPr lang="es-EC" sz="1300" b="0" i="0" u="none" strike="noStrike" dirty="0">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300" u="none" strike="noStrike" dirty="0">
                          <a:effectLst/>
                        </a:rPr>
                        <a:t>1</a:t>
                      </a:r>
                      <a:endParaRPr lang="es-EC" sz="1300" b="0" i="0" u="none" strike="noStrike" dirty="0">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300" u="none" strike="noStrike">
                          <a:effectLst/>
                        </a:rPr>
                        <a:t>3</a:t>
                      </a:r>
                      <a:endParaRPr lang="es-EC" sz="1300" b="0"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300" u="none" strike="noStrike">
                          <a:effectLst/>
                        </a:rPr>
                        <a:t>10</a:t>
                      </a:r>
                      <a:endParaRPr lang="es-EC" sz="1300" b="0"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300" u="none" strike="noStrike">
                          <a:effectLst/>
                        </a:rPr>
                        <a:t>0,19</a:t>
                      </a:r>
                      <a:endParaRPr lang="es-EC" sz="1300" b="0"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300" u="none" strike="noStrike">
                          <a:effectLst/>
                        </a:rPr>
                        <a:t>0,19</a:t>
                      </a:r>
                      <a:endParaRPr lang="es-EC" sz="1300" b="0"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300" u="none" strike="noStrike">
                          <a:effectLst/>
                        </a:rPr>
                        <a:t>5</a:t>
                      </a:r>
                      <a:endParaRPr lang="es-EC" sz="1300" b="0"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300" u="none" strike="noStrike">
                          <a:effectLst/>
                        </a:rPr>
                        <a:t>0,96</a:t>
                      </a:r>
                      <a:endParaRPr lang="es-EC" sz="1300" b="0"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300" u="none" strike="noStrike">
                          <a:effectLst/>
                        </a:rPr>
                        <a:t>5</a:t>
                      </a:r>
                      <a:endParaRPr lang="es-EC" sz="1300" b="0"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b"/>
                      <a:r>
                        <a:rPr lang="es-EC" sz="1300" u="none" strike="noStrike" dirty="0">
                          <a:effectLst/>
                        </a:rPr>
                        <a:t>0,96</a:t>
                      </a:r>
                      <a:endParaRPr lang="es-EC" sz="1300" b="0" i="0" u="none" strike="noStrike" dirty="0">
                        <a:solidFill>
                          <a:srgbClr val="000000"/>
                        </a:solidFill>
                        <a:effectLst/>
                        <a:latin typeface="Calibri" panose="020F050202020403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190500">
                <a:tc>
                  <a:txBody>
                    <a:bodyPr/>
                    <a:lstStyle/>
                    <a:p>
                      <a:pPr algn="ctr" fontAlgn="b"/>
                      <a:r>
                        <a:rPr lang="es-EC" sz="1300" b="1" u="none" strike="noStrike" dirty="0">
                          <a:effectLst/>
                        </a:rPr>
                        <a:t>2</a:t>
                      </a:r>
                      <a:endParaRPr lang="es-EC" sz="13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s-EC" sz="1300" u="none" strike="noStrike">
                          <a:effectLst/>
                        </a:rPr>
                        <a:t>Sensibilidad</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ctr">
                    <a:solidFill>
                      <a:srgbClr val="002060"/>
                    </a:solidFill>
                  </a:tcPr>
                </a:tc>
                <a:tc>
                  <a:txBody>
                    <a:bodyPr/>
                    <a:lstStyle/>
                    <a:p>
                      <a:pPr algn="ctr" fontAlgn="b"/>
                      <a:r>
                        <a:rPr lang="es-EC" sz="1300" u="none" strike="noStrike" dirty="0">
                          <a:effectLst/>
                        </a:rPr>
                        <a:t>1</a:t>
                      </a:r>
                      <a:endParaRPr lang="es-EC" sz="13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1</a:t>
                      </a:r>
                      <a:endParaRPr lang="es-EC" sz="13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1</a:t>
                      </a:r>
                      <a:endParaRPr lang="es-EC" sz="13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1</a:t>
                      </a:r>
                      <a:endParaRPr lang="es-EC" sz="13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3</a:t>
                      </a:r>
                      <a:endParaRPr lang="es-EC" sz="13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9</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0,17</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0,17</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10</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1,73</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10</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1,73</a:t>
                      </a:r>
                      <a:endParaRPr lang="es-EC" sz="1300" b="0" i="0" u="none" strike="noStrike" dirty="0">
                        <a:solidFill>
                          <a:srgbClr val="000000"/>
                        </a:solidFill>
                        <a:effectLst/>
                        <a:latin typeface="Calibri" panose="020F0502020204030204" pitchFamily="34" charset="0"/>
                      </a:endParaRPr>
                    </a:p>
                  </a:txBody>
                  <a:tcPr marL="0" marR="0" marT="0" marB="0" anchor="ctr">
                    <a:lnR w="12700" cap="flat" cmpd="sng" algn="ctr">
                      <a:solidFill>
                        <a:schemeClr val="tx1"/>
                      </a:solidFill>
                      <a:prstDash val="solid"/>
                      <a:round/>
                      <a:headEnd type="none" w="med" len="med"/>
                      <a:tailEnd type="none" w="med" len="med"/>
                    </a:lnR>
                  </a:tcPr>
                </a:tc>
              </a:tr>
              <a:tr h="190500">
                <a:tc>
                  <a:txBody>
                    <a:bodyPr/>
                    <a:lstStyle/>
                    <a:p>
                      <a:pPr algn="ctr" fontAlgn="b"/>
                      <a:r>
                        <a:rPr lang="es-EC" sz="1300" b="1" u="none" strike="noStrike" dirty="0">
                          <a:effectLst/>
                        </a:rPr>
                        <a:t>3</a:t>
                      </a:r>
                      <a:endParaRPr lang="es-EC" sz="13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s-EC" sz="1300" u="none" strike="noStrike">
                          <a:effectLst/>
                        </a:rPr>
                        <a:t>Adaptación al sistema</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ctr">
                    <a:solidFill>
                      <a:srgbClr val="002060"/>
                    </a:solidFill>
                  </a:tcP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1</a:t>
                      </a:r>
                      <a:endParaRPr lang="es-EC" sz="13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3</a:t>
                      </a:r>
                      <a:endParaRPr lang="es-EC" sz="13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8</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0,15</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0,15</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10</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1,54</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0</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0,00</a:t>
                      </a:r>
                      <a:endParaRPr lang="es-EC" sz="1300" b="0" i="0" u="none" strike="noStrike" dirty="0">
                        <a:solidFill>
                          <a:srgbClr val="000000"/>
                        </a:solidFill>
                        <a:effectLst/>
                        <a:latin typeface="Calibri" panose="020F0502020204030204" pitchFamily="34" charset="0"/>
                      </a:endParaRPr>
                    </a:p>
                  </a:txBody>
                  <a:tcPr marL="0" marR="0" marT="0" marB="0" anchor="ctr">
                    <a:lnR w="12700" cap="flat" cmpd="sng" algn="ctr">
                      <a:solidFill>
                        <a:schemeClr val="tx1"/>
                      </a:solidFill>
                      <a:prstDash val="solid"/>
                      <a:round/>
                      <a:headEnd type="none" w="med" len="med"/>
                      <a:tailEnd type="none" w="med" len="med"/>
                    </a:lnR>
                  </a:tcPr>
                </a:tc>
              </a:tr>
              <a:tr h="190500">
                <a:tc>
                  <a:txBody>
                    <a:bodyPr/>
                    <a:lstStyle/>
                    <a:p>
                      <a:pPr algn="ctr" fontAlgn="b"/>
                      <a:r>
                        <a:rPr lang="es-EC" sz="1300" b="1" u="none" strike="noStrike" dirty="0">
                          <a:effectLst/>
                        </a:rPr>
                        <a:t>4</a:t>
                      </a:r>
                      <a:endParaRPr lang="es-EC" sz="13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s-EC" sz="1300" u="none" strike="noStrike">
                          <a:effectLst/>
                        </a:rPr>
                        <a:t>Precisión</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ctr">
                    <a:solidFill>
                      <a:srgbClr val="002060"/>
                    </a:solidFill>
                  </a:tcPr>
                </a:tc>
                <a:tc>
                  <a:txBody>
                    <a:bodyPr/>
                    <a:lstStyle/>
                    <a:p>
                      <a:pPr algn="ctr" fontAlgn="b"/>
                      <a:r>
                        <a:rPr lang="es-EC" sz="1300" u="none" strike="noStrike" dirty="0">
                          <a:effectLst/>
                        </a:rPr>
                        <a:t>0,5</a:t>
                      </a:r>
                      <a:endParaRPr lang="es-EC" sz="13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1</a:t>
                      </a:r>
                      <a:endParaRPr lang="es-EC" sz="13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3</a:t>
                      </a:r>
                      <a:endParaRPr lang="es-EC" sz="13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6,5</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0,13</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0,13</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10</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1,25</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7</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0,88</a:t>
                      </a:r>
                      <a:endParaRPr lang="es-EC" sz="1300" b="0" i="0" u="none" strike="noStrike" dirty="0">
                        <a:solidFill>
                          <a:srgbClr val="000000"/>
                        </a:solidFill>
                        <a:effectLst/>
                        <a:latin typeface="Calibri" panose="020F0502020204030204" pitchFamily="34" charset="0"/>
                      </a:endParaRPr>
                    </a:p>
                  </a:txBody>
                  <a:tcPr marL="0" marR="0" marT="0" marB="0" anchor="ctr">
                    <a:lnR w="12700" cap="flat" cmpd="sng" algn="ctr">
                      <a:solidFill>
                        <a:schemeClr val="tx1"/>
                      </a:solidFill>
                      <a:prstDash val="solid"/>
                      <a:round/>
                      <a:headEnd type="none" w="med" len="med"/>
                      <a:tailEnd type="none" w="med" len="med"/>
                    </a:lnR>
                  </a:tcPr>
                </a:tc>
              </a:tr>
              <a:tr h="190500">
                <a:tc>
                  <a:txBody>
                    <a:bodyPr/>
                    <a:lstStyle/>
                    <a:p>
                      <a:pPr algn="ctr" fontAlgn="b"/>
                      <a:r>
                        <a:rPr lang="es-EC" sz="1300" b="1" u="none" strike="noStrike" dirty="0">
                          <a:effectLst/>
                        </a:rPr>
                        <a:t>5</a:t>
                      </a:r>
                      <a:endParaRPr lang="es-EC" sz="13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s-EC" sz="1300" u="none" strike="noStrike">
                          <a:effectLst/>
                        </a:rPr>
                        <a:t>Linealidad</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0,5</a:t>
                      </a:r>
                      <a:endParaRPr lang="es-EC" sz="13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ctr">
                    <a:solidFill>
                      <a:srgbClr val="002060"/>
                    </a:solidFill>
                  </a:tcP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3</a:t>
                      </a:r>
                      <a:endParaRPr lang="es-EC" sz="13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6,5</a:t>
                      </a:r>
                      <a:endParaRPr lang="es-EC" sz="13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0,13</a:t>
                      </a:r>
                      <a:endParaRPr lang="es-EC" sz="13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0,13</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9</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1,13</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5</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0,63</a:t>
                      </a:r>
                      <a:endParaRPr lang="es-EC" sz="1300" b="0" i="0" u="none" strike="noStrike" dirty="0">
                        <a:solidFill>
                          <a:srgbClr val="000000"/>
                        </a:solidFill>
                        <a:effectLst/>
                        <a:latin typeface="Calibri" panose="020F0502020204030204" pitchFamily="34" charset="0"/>
                      </a:endParaRPr>
                    </a:p>
                  </a:txBody>
                  <a:tcPr marL="0" marR="0" marT="0" marB="0" anchor="ctr">
                    <a:lnR w="12700" cap="flat" cmpd="sng" algn="ctr">
                      <a:solidFill>
                        <a:schemeClr val="tx1"/>
                      </a:solidFill>
                      <a:prstDash val="solid"/>
                      <a:round/>
                      <a:headEnd type="none" w="med" len="med"/>
                      <a:tailEnd type="none" w="med" len="med"/>
                    </a:lnR>
                  </a:tcPr>
                </a:tc>
              </a:tr>
              <a:tr h="190500">
                <a:tc>
                  <a:txBody>
                    <a:bodyPr/>
                    <a:lstStyle/>
                    <a:p>
                      <a:pPr algn="ctr" fontAlgn="b"/>
                      <a:r>
                        <a:rPr lang="es-EC" sz="1300" b="1" u="none" strike="noStrike" dirty="0">
                          <a:effectLst/>
                        </a:rPr>
                        <a:t>6</a:t>
                      </a:r>
                      <a:endParaRPr lang="es-EC" sz="13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s-EC" sz="1300" u="none" strike="noStrike">
                          <a:effectLst/>
                        </a:rPr>
                        <a:t>Durabilidad</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ctr">
                    <a:solidFill>
                      <a:srgbClr val="002060"/>
                    </a:solidFill>
                  </a:tcP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3</a:t>
                      </a:r>
                      <a:endParaRPr lang="es-EC" sz="13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5</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0,10</a:t>
                      </a:r>
                      <a:endParaRPr lang="es-EC" sz="13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0,10</a:t>
                      </a:r>
                      <a:endParaRPr lang="es-EC" sz="13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10</a:t>
                      </a:r>
                      <a:endParaRPr lang="es-EC" sz="13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0,96</a:t>
                      </a:r>
                      <a:endParaRPr lang="es-EC" sz="13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10</a:t>
                      </a:r>
                      <a:endParaRPr lang="es-EC" sz="13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0,96</a:t>
                      </a:r>
                      <a:endParaRPr lang="es-EC" sz="1300" b="0" i="0" u="none" strike="noStrike" dirty="0">
                        <a:solidFill>
                          <a:srgbClr val="000000"/>
                        </a:solidFill>
                        <a:effectLst/>
                        <a:latin typeface="Calibri" panose="020F0502020204030204" pitchFamily="34" charset="0"/>
                      </a:endParaRPr>
                    </a:p>
                  </a:txBody>
                  <a:tcPr marL="0" marR="0" marT="0" marB="0" anchor="ctr">
                    <a:lnR w="12700" cap="flat" cmpd="sng" algn="ctr">
                      <a:solidFill>
                        <a:schemeClr val="tx1"/>
                      </a:solidFill>
                      <a:prstDash val="solid"/>
                      <a:round/>
                      <a:headEnd type="none" w="med" len="med"/>
                      <a:tailEnd type="none" w="med" len="med"/>
                    </a:lnR>
                  </a:tcPr>
                </a:tc>
              </a:tr>
              <a:tr h="190500">
                <a:tc>
                  <a:txBody>
                    <a:bodyPr/>
                    <a:lstStyle/>
                    <a:p>
                      <a:pPr algn="ctr" fontAlgn="b"/>
                      <a:r>
                        <a:rPr lang="es-EC" sz="1300" b="1" u="none" strike="noStrike" dirty="0">
                          <a:effectLst/>
                        </a:rPr>
                        <a:t>7</a:t>
                      </a:r>
                      <a:endParaRPr lang="es-EC" sz="13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s-EC" sz="1300" u="none" strike="noStrike">
                          <a:effectLst/>
                        </a:rPr>
                        <a:t>Mantenibilidad</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ctr">
                    <a:solidFill>
                      <a:srgbClr val="002060"/>
                    </a:solidFill>
                  </a:tcP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3</a:t>
                      </a:r>
                      <a:endParaRPr lang="es-EC" sz="13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4</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0,08</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0,08</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10</a:t>
                      </a:r>
                      <a:endParaRPr lang="es-EC" sz="13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0,77</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10</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0,77</a:t>
                      </a:r>
                      <a:endParaRPr lang="es-EC" sz="1300" b="0" i="0" u="none" strike="noStrike" dirty="0">
                        <a:solidFill>
                          <a:srgbClr val="000000"/>
                        </a:solidFill>
                        <a:effectLst/>
                        <a:latin typeface="Calibri" panose="020F0502020204030204" pitchFamily="34" charset="0"/>
                      </a:endParaRPr>
                    </a:p>
                  </a:txBody>
                  <a:tcPr marL="0" marR="0" marT="0" marB="0" anchor="ctr">
                    <a:lnR w="12700" cap="flat" cmpd="sng" algn="ctr">
                      <a:solidFill>
                        <a:schemeClr val="tx1"/>
                      </a:solidFill>
                      <a:prstDash val="solid"/>
                      <a:round/>
                      <a:headEnd type="none" w="med" len="med"/>
                      <a:tailEnd type="none" w="med" len="med"/>
                    </a:lnR>
                  </a:tcPr>
                </a:tc>
              </a:tr>
              <a:tr h="190500">
                <a:tc>
                  <a:txBody>
                    <a:bodyPr/>
                    <a:lstStyle/>
                    <a:p>
                      <a:pPr algn="ctr" fontAlgn="b"/>
                      <a:r>
                        <a:rPr lang="es-EC" sz="1300" b="1" u="none" strike="noStrike" dirty="0">
                          <a:effectLst/>
                        </a:rPr>
                        <a:t>8</a:t>
                      </a:r>
                      <a:endParaRPr lang="es-EC" sz="13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s-EC" sz="1300" u="none" strike="noStrike">
                          <a:effectLst/>
                        </a:rPr>
                        <a:t>Precio</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ctr">
                    <a:solidFill>
                      <a:srgbClr val="002060"/>
                    </a:solidFill>
                  </a:tcPr>
                </a:tc>
                <a:tc>
                  <a:txBody>
                    <a:bodyPr/>
                    <a:lstStyle/>
                    <a:p>
                      <a:pPr algn="ctr" fontAlgn="b"/>
                      <a:r>
                        <a:rPr lang="es-EC" sz="1300" u="none" strike="noStrike" dirty="0">
                          <a:effectLst/>
                        </a:rPr>
                        <a:t>3</a:t>
                      </a:r>
                      <a:endParaRPr lang="es-EC" sz="13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3</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0,06</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0,06</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7</a:t>
                      </a:r>
                      <a:endParaRPr lang="es-EC" sz="13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0,40</a:t>
                      </a:r>
                      <a:endParaRPr lang="es-EC" sz="13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a:effectLst/>
                        </a:rPr>
                        <a:t>10</a:t>
                      </a:r>
                      <a:endParaRPr lang="es-EC" sz="13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s-EC" sz="1300" u="none" strike="noStrike" dirty="0">
                          <a:effectLst/>
                        </a:rPr>
                        <a:t>0,58</a:t>
                      </a:r>
                      <a:endParaRPr lang="es-EC" sz="1300" b="0" i="0" u="none" strike="noStrike" dirty="0">
                        <a:solidFill>
                          <a:srgbClr val="000000"/>
                        </a:solidFill>
                        <a:effectLst/>
                        <a:latin typeface="Calibri" panose="020F0502020204030204" pitchFamily="34" charset="0"/>
                      </a:endParaRPr>
                    </a:p>
                  </a:txBody>
                  <a:tcPr marL="0" marR="0" marT="0" marB="0" anchor="ctr">
                    <a:lnR w="12700" cap="flat" cmpd="sng" algn="ctr">
                      <a:solidFill>
                        <a:schemeClr val="tx1"/>
                      </a:solidFill>
                      <a:prstDash val="solid"/>
                      <a:round/>
                      <a:headEnd type="none" w="med" len="med"/>
                      <a:tailEnd type="none" w="med" len="med"/>
                    </a:lnR>
                  </a:tcPr>
                </a:tc>
              </a:tr>
              <a:tr h="190500">
                <a:tc>
                  <a:txBody>
                    <a:bodyPr/>
                    <a:lstStyle/>
                    <a:p>
                      <a:pPr algn="l" fontAlgn="b"/>
                      <a:endParaRPr lang="es-EC" sz="1300" b="0"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endParaRPr lang="es-EC" sz="1300" b="0"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endParaRPr lang="es-EC" sz="1300" b="0"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endParaRPr lang="es-EC" sz="1300" b="0"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endParaRPr lang="es-EC" sz="1300" b="0"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endParaRPr lang="es-EC" sz="1300" b="0"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endParaRPr lang="es-EC" sz="1300" b="0"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endParaRPr lang="es-EC" sz="1300" b="0"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endParaRPr lang="es-EC" sz="1300" b="0"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endParaRPr lang="es-EC" sz="1300" b="0"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endParaRPr lang="es-EC" sz="1300" b="0"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solidFill>
                      <a:srgbClr val="002060"/>
                    </a:solidFill>
                  </a:tcPr>
                </a:tc>
                <a:tc>
                  <a:txBody>
                    <a:bodyPr/>
                    <a:lstStyle/>
                    <a:p>
                      <a:pPr algn="ctr" fontAlgn="b"/>
                      <a:r>
                        <a:rPr lang="es-EC" sz="1300" u="none" strike="noStrike" dirty="0">
                          <a:effectLst/>
                        </a:rPr>
                        <a:t>52</a:t>
                      </a:r>
                      <a:endParaRPr lang="es-EC" sz="1300" b="0"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s-EC" sz="1300" u="none" strike="noStrike" dirty="0">
                          <a:effectLst/>
                        </a:rPr>
                        <a:t>1,00</a:t>
                      </a:r>
                      <a:endParaRPr lang="es-EC" sz="1300" b="0"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s-EC" sz="1300" u="none" strike="noStrike" dirty="0">
                          <a:effectLst/>
                        </a:rPr>
                        <a:t>1,00</a:t>
                      </a:r>
                      <a:endParaRPr lang="es-EC" sz="1300" b="0"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solidFill>
                      <a:srgbClr val="002060"/>
                    </a:solidFill>
                  </a:tcPr>
                </a:tc>
                <a:tc>
                  <a:txBody>
                    <a:bodyPr/>
                    <a:lstStyle/>
                    <a:p>
                      <a:pPr algn="ctr" fontAlgn="b"/>
                      <a:r>
                        <a:rPr lang="es-EC" sz="1300" u="none" strike="noStrike" dirty="0">
                          <a:effectLst/>
                        </a:rPr>
                        <a:t>8,74</a:t>
                      </a:r>
                      <a:endParaRPr lang="es-EC" sz="1300" b="0"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solidFill>
                      <a:srgbClr val="002060"/>
                    </a:solidFill>
                  </a:tcPr>
                </a:tc>
                <a:tc>
                  <a:txBody>
                    <a:bodyPr/>
                    <a:lstStyle/>
                    <a:p>
                      <a:pPr algn="ctr" fontAlgn="b"/>
                      <a:r>
                        <a:rPr lang="es-EC" sz="1300" u="none" strike="noStrike" dirty="0">
                          <a:effectLst/>
                        </a:rPr>
                        <a:t>6,50</a:t>
                      </a:r>
                      <a:endParaRPr lang="es-EC" sz="1300" b="0" i="0" u="none" strike="noStrike" dirty="0">
                        <a:solidFill>
                          <a:srgbClr val="000000"/>
                        </a:solidFill>
                        <a:effectLst/>
                        <a:latin typeface="Calibri" panose="020F0502020204030204" pitchFamily="34" charset="0"/>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
        <p:nvSpPr>
          <p:cNvPr id="12" name="Estrella de 5 puntas 11"/>
          <p:cNvSpPr/>
          <p:nvPr/>
        </p:nvSpPr>
        <p:spPr>
          <a:xfrm>
            <a:off x="8577333" y="3218176"/>
            <a:ext cx="244699" cy="207604"/>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3" name="Imagen 12"/>
          <p:cNvPicPr>
            <a:picLocks noChangeAspect="1"/>
          </p:cNvPicPr>
          <p:nvPr/>
        </p:nvPicPr>
        <p:blipFill>
          <a:blip r:embed="rId3"/>
          <a:stretch>
            <a:fillRect/>
          </a:stretch>
        </p:blipFill>
        <p:spPr>
          <a:xfrm>
            <a:off x="664536" y="3972736"/>
            <a:ext cx="3907464" cy="2148030"/>
          </a:xfrm>
          <a:prstGeom prst="rect">
            <a:avLst/>
          </a:prstGeom>
        </p:spPr>
      </p:pic>
      <p:graphicFrame>
        <p:nvGraphicFramePr>
          <p:cNvPr id="14" name="Tabla 13"/>
          <p:cNvGraphicFramePr>
            <a:graphicFrameLocks noGrp="1"/>
          </p:cNvGraphicFramePr>
          <p:nvPr>
            <p:extLst>
              <p:ext uri="{D42A27DB-BD31-4B8C-83A1-F6EECF244321}">
                <p14:modId xmlns:p14="http://schemas.microsoft.com/office/powerpoint/2010/main" val="352592220"/>
              </p:ext>
            </p:extLst>
          </p:nvPr>
        </p:nvGraphicFramePr>
        <p:xfrm>
          <a:off x="4896482" y="4037131"/>
          <a:ext cx="4273282" cy="1693968"/>
        </p:xfrm>
        <a:graphic>
          <a:graphicData uri="http://schemas.openxmlformats.org/drawingml/2006/table">
            <a:tbl>
              <a:tblPr>
                <a:tableStyleId>{35758FB7-9AC5-4552-8A53-C91805E547FA}</a:tableStyleId>
              </a:tblPr>
              <a:tblGrid>
                <a:gridCol w="525697"/>
                <a:gridCol w="1704534"/>
                <a:gridCol w="2043051"/>
              </a:tblGrid>
              <a:tr h="222998">
                <a:tc>
                  <a:txBody>
                    <a:bodyPr/>
                    <a:lstStyle/>
                    <a:p>
                      <a:pPr algn="ctr" fontAlgn="ctr"/>
                      <a:endParaRPr lang="es-EC" sz="14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Característica</a:t>
                      </a:r>
                      <a:endParaRPr lang="es-EC" sz="1400" b="1" i="0" u="none" strike="noStrike" dirty="0">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Detalle</a:t>
                      </a:r>
                      <a:endParaRPr lang="es-EC" sz="1400" b="1"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4750">
                <a:tc>
                  <a:txBody>
                    <a:bodyPr/>
                    <a:lstStyle/>
                    <a:p>
                      <a:pPr algn="ctr" fontAlgn="ctr"/>
                      <a:r>
                        <a:rPr lang="es-ES" sz="1400" u="none" strike="noStrike" dirty="0">
                          <a:effectLst/>
                        </a:rPr>
                        <a:t>1</a:t>
                      </a:r>
                      <a:endParaRPr lang="es-EC" sz="14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ctr"/>
                      <a:r>
                        <a:rPr lang="es-ES" sz="1400" u="none" strike="noStrike" dirty="0">
                          <a:effectLst/>
                        </a:rPr>
                        <a:t>Numero de divisiones</a:t>
                      </a:r>
                      <a:endParaRPr lang="es-EC" sz="1400" b="0" i="0" u="none" strike="noStrike" dirty="0">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s-ES" sz="1400" u="none" strike="noStrike" dirty="0">
                          <a:effectLst/>
                        </a:rPr>
                        <a:t>10000</a:t>
                      </a:r>
                      <a:endParaRPr lang="es-EC" sz="14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283335">
                <a:tc>
                  <a:txBody>
                    <a:bodyPr/>
                    <a:lstStyle/>
                    <a:p>
                      <a:pPr algn="ctr" fontAlgn="ctr"/>
                      <a:r>
                        <a:rPr lang="es-ES" sz="1400" u="none" strike="noStrike" dirty="0">
                          <a:effectLst/>
                        </a:rPr>
                        <a:t>2</a:t>
                      </a:r>
                      <a:endParaRPr lang="es-EC" sz="14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ctr"/>
                      <a:r>
                        <a:rPr lang="es-ES" sz="1400" u="none" strike="noStrike" dirty="0">
                          <a:effectLst/>
                        </a:rPr>
                        <a:t>Capacidad</a:t>
                      </a:r>
                      <a:endParaRPr lang="es-EC" sz="14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dirty="0">
                          <a:effectLst/>
                        </a:rPr>
                        <a:t>1000 lb</a:t>
                      </a:r>
                      <a:endParaRPr lang="es-EC" sz="14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r>
              <a:tr h="309093">
                <a:tc>
                  <a:txBody>
                    <a:bodyPr/>
                    <a:lstStyle/>
                    <a:p>
                      <a:pPr algn="ctr" fontAlgn="ctr"/>
                      <a:r>
                        <a:rPr lang="es-ES" sz="1400" u="none" strike="noStrike" dirty="0">
                          <a:effectLst/>
                        </a:rPr>
                        <a:t>3</a:t>
                      </a:r>
                      <a:endParaRPr lang="es-EC" sz="14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ctr"/>
                      <a:r>
                        <a:rPr lang="es-ES" sz="1400" u="none" strike="noStrike" dirty="0">
                          <a:effectLst/>
                        </a:rPr>
                        <a:t>Mínima carga muerta</a:t>
                      </a:r>
                      <a:endParaRPr lang="es-EC" sz="14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dirty="0">
                          <a:effectLst/>
                        </a:rPr>
                        <a:t>20 lb</a:t>
                      </a:r>
                      <a:endParaRPr lang="es-EC" sz="14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r>
              <a:tr h="270457">
                <a:tc>
                  <a:txBody>
                    <a:bodyPr/>
                    <a:lstStyle/>
                    <a:p>
                      <a:pPr algn="ctr" fontAlgn="ctr"/>
                      <a:r>
                        <a:rPr lang="es-ES" sz="1400" u="none" strike="noStrike">
                          <a:effectLst/>
                        </a:rPr>
                        <a:t>4</a:t>
                      </a:r>
                      <a:endParaRPr lang="es-EC" sz="14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ctr"/>
                      <a:r>
                        <a:rPr lang="es-ES" sz="1400" u="none" strike="noStrike">
                          <a:effectLst/>
                        </a:rPr>
                        <a:t>Alimentación</a:t>
                      </a:r>
                      <a:endParaRPr lang="es-EC"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dirty="0">
                          <a:effectLst/>
                        </a:rPr>
                        <a:t>10 V</a:t>
                      </a:r>
                      <a:endParaRPr lang="es-EC" sz="14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r>
              <a:tr h="283335">
                <a:tc>
                  <a:txBody>
                    <a:bodyPr/>
                    <a:lstStyle/>
                    <a:p>
                      <a:pPr algn="ctr" fontAlgn="ctr"/>
                      <a:r>
                        <a:rPr lang="es-ES" sz="1400" u="none" strike="noStrike">
                          <a:effectLst/>
                        </a:rPr>
                        <a:t>5</a:t>
                      </a:r>
                      <a:endParaRPr lang="es-EC" sz="14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ctr"/>
                      <a:r>
                        <a:rPr lang="es-ES" sz="1400" u="none" strike="noStrike">
                          <a:effectLst/>
                        </a:rPr>
                        <a:t>Corriente </a:t>
                      </a:r>
                      <a:endParaRPr lang="es-EC" sz="1400" b="0" i="0" u="none" strike="noStrike">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S" sz="1400" u="none" strike="noStrike" dirty="0">
                          <a:effectLst/>
                        </a:rPr>
                        <a:t>3,5mA por cada Voltio</a:t>
                      </a:r>
                      <a:endParaRPr lang="es-EC" sz="14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pic>
        <p:nvPicPr>
          <p:cNvPr id="15" name="Imagen 14"/>
          <p:cNvPicPr/>
          <p:nvPr/>
        </p:nvPicPr>
        <p:blipFill rotWithShape="1">
          <a:blip r:embed="rId4"/>
          <a:srcRect r="23001"/>
          <a:stretch/>
        </p:blipFill>
        <p:spPr bwMode="auto">
          <a:xfrm>
            <a:off x="9639400" y="4172754"/>
            <a:ext cx="1979924" cy="145591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994612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76518" y="206063"/>
            <a:ext cx="8461419" cy="369332"/>
          </a:xfrm>
          <a:prstGeom prst="rect">
            <a:avLst/>
          </a:prstGeom>
          <a:noFill/>
        </p:spPr>
        <p:txBody>
          <a:bodyPr wrap="square" rtlCol="0">
            <a:spAutoFit/>
          </a:bodyPr>
          <a:lstStyle/>
          <a:p>
            <a:r>
              <a:rPr lang="es-EC" b="1" dirty="0">
                <a:latin typeface="Century" panose="02040604050505020304" pitchFamily="18" charset="0"/>
              </a:rPr>
              <a:t>ADQUISICIÓN DE DATOS: SELECCIÓN DEL HARDWARE</a:t>
            </a:r>
          </a:p>
        </p:txBody>
      </p:sp>
      <p:sp>
        <p:nvSpPr>
          <p:cNvPr id="11" name="CuadroTexto 10"/>
          <p:cNvSpPr txBox="1"/>
          <p:nvPr/>
        </p:nvSpPr>
        <p:spPr>
          <a:xfrm>
            <a:off x="566668" y="6323527"/>
            <a:ext cx="3284113" cy="430887"/>
          </a:xfrm>
          <a:prstGeom prst="rect">
            <a:avLst/>
          </a:prstGeom>
          <a:noFill/>
        </p:spPr>
        <p:txBody>
          <a:bodyPr wrap="square" rtlCol="0">
            <a:spAutoFit/>
          </a:bodyPr>
          <a:lstStyle/>
          <a:p>
            <a:r>
              <a:rPr lang="es-EC" sz="1100" dirty="0" smtClean="0">
                <a:latin typeface="Arial" panose="020B0604020202020204" pitchFamily="34" charset="0"/>
                <a:cs typeface="Arial" panose="020B0604020202020204" pitchFamily="34" charset="0"/>
              </a:rPr>
              <a:t>Elaborado por:    Moya Carlos</a:t>
            </a:r>
          </a:p>
          <a:p>
            <a:r>
              <a:rPr lang="es-EC" sz="1100" dirty="0" smtClean="0">
                <a:latin typeface="Arial" panose="020B0604020202020204" pitchFamily="34" charset="0"/>
                <a:cs typeface="Arial" panose="020B0604020202020204" pitchFamily="34" charset="0"/>
              </a:rPr>
              <a:t>	    Pinto Alex</a:t>
            </a:r>
            <a:endParaRPr lang="es-EC" sz="1100" dirty="0">
              <a:latin typeface="Arial" panose="020B0604020202020204" pitchFamily="34" charset="0"/>
              <a:cs typeface="Arial" panose="020B0604020202020204" pitchFamily="34" charset="0"/>
            </a:endParaRPr>
          </a:p>
        </p:txBody>
      </p:sp>
      <p:sp>
        <p:nvSpPr>
          <p:cNvPr id="5" name="CuadroTexto 4"/>
          <p:cNvSpPr txBox="1"/>
          <p:nvPr/>
        </p:nvSpPr>
        <p:spPr>
          <a:xfrm>
            <a:off x="566668" y="626911"/>
            <a:ext cx="9800825" cy="338554"/>
          </a:xfrm>
          <a:prstGeom prst="rect">
            <a:avLst/>
          </a:prstGeom>
          <a:noFill/>
        </p:spPr>
        <p:txBody>
          <a:bodyPr wrap="square" rtlCol="0">
            <a:spAutoFit/>
          </a:bodyPr>
          <a:lstStyle/>
          <a:p>
            <a:pPr lvl="2"/>
            <a:r>
              <a:rPr lang="es-EC" sz="1600" b="1" dirty="0" smtClean="0"/>
              <a:t>5. </a:t>
            </a:r>
            <a:r>
              <a:rPr lang="es-ES" sz="1600" b="1" dirty="0"/>
              <a:t>SELECCIÓN DE LOS SENSORES DE NIVEL DE COMBUSTIBLE</a:t>
            </a:r>
            <a:r>
              <a:rPr lang="es-ES" sz="1600" b="1" dirty="0" smtClean="0"/>
              <a:t>.</a:t>
            </a:r>
            <a:endParaRPr lang="es-EC" sz="1600" b="1" dirty="0"/>
          </a:p>
        </p:txBody>
      </p:sp>
      <p:sp>
        <p:nvSpPr>
          <p:cNvPr id="6" name="CuadroTexto 5"/>
          <p:cNvSpPr txBox="1"/>
          <p:nvPr/>
        </p:nvSpPr>
        <p:spPr>
          <a:xfrm>
            <a:off x="940158" y="3606085"/>
            <a:ext cx="4314422" cy="338554"/>
          </a:xfrm>
          <a:prstGeom prst="rect">
            <a:avLst/>
          </a:prstGeom>
          <a:noFill/>
        </p:spPr>
        <p:txBody>
          <a:bodyPr wrap="square" rtlCol="0">
            <a:spAutoFit/>
          </a:bodyPr>
          <a:lstStyle/>
          <a:p>
            <a:r>
              <a:rPr lang="es-EC" sz="1600" b="1" dirty="0" smtClean="0"/>
              <a:t>Criterios de evaluación para la selección</a:t>
            </a:r>
            <a:endParaRPr lang="es-EC" sz="1600" b="1" dirty="0"/>
          </a:p>
        </p:txBody>
      </p:sp>
      <p:sp>
        <p:nvSpPr>
          <p:cNvPr id="7" name="CuadroTexto 6"/>
          <p:cNvSpPr txBox="1"/>
          <p:nvPr/>
        </p:nvSpPr>
        <p:spPr>
          <a:xfrm>
            <a:off x="5844870" y="3616816"/>
            <a:ext cx="4314422" cy="338554"/>
          </a:xfrm>
          <a:prstGeom prst="rect">
            <a:avLst/>
          </a:prstGeom>
          <a:noFill/>
        </p:spPr>
        <p:txBody>
          <a:bodyPr wrap="square" rtlCol="0">
            <a:spAutoFit/>
          </a:bodyPr>
          <a:lstStyle/>
          <a:p>
            <a:r>
              <a:rPr lang="es-EC" sz="1600" b="1" dirty="0" smtClean="0"/>
              <a:t>Características del sensor seleccionado</a:t>
            </a:r>
            <a:endParaRPr lang="es-EC" sz="1600" b="1" dirty="0"/>
          </a:p>
        </p:txBody>
      </p:sp>
      <p:graphicFrame>
        <p:nvGraphicFramePr>
          <p:cNvPr id="3" name="Tabla 2"/>
          <p:cNvGraphicFramePr>
            <a:graphicFrameLocks noGrp="1"/>
          </p:cNvGraphicFramePr>
          <p:nvPr>
            <p:extLst>
              <p:ext uri="{D42A27DB-BD31-4B8C-83A1-F6EECF244321}">
                <p14:modId xmlns:p14="http://schemas.microsoft.com/office/powerpoint/2010/main" val="3346876427"/>
              </p:ext>
            </p:extLst>
          </p:nvPr>
        </p:nvGraphicFramePr>
        <p:xfrm>
          <a:off x="759852" y="995911"/>
          <a:ext cx="9955369" cy="2491740"/>
        </p:xfrm>
        <a:graphic>
          <a:graphicData uri="http://schemas.openxmlformats.org/drawingml/2006/table">
            <a:tbl>
              <a:tblPr>
                <a:tableStyleId>{08FB837D-C827-4EFA-A057-4D05807E0F7C}</a:tableStyleId>
              </a:tblPr>
              <a:tblGrid>
                <a:gridCol w="489397"/>
                <a:gridCol w="2279561"/>
                <a:gridCol w="386366"/>
                <a:gridCol w="412124"/>
                <a:gridCol w="373487"/>
                <a:gridCol w="373487"/>
                <a:gridCol w="360609"/>
                <a:gridCol w="373487"/>
                <a:gridCol w="360609"/>
                <a:gridCol w="373487"/>
                <a:gridCol w="579549"/>
                <a:gridCol w="605307"/>
                <a:gridCol w="592428"/>
                <a:gridCol w="643944"/>
                <a:gridCol w="553792"/>
                <a:gridCol w="605307"/>
                <a:gridCol w="592428"/>
              </a:tblGrid>
              <a:tr h="571500">
                <a:tc gridSpan="13">
                  <a:txBody>
                    <a:bodyPr/>
                    <a:lstStyle/>
                    <a:p>
                      <a:pPr algn="ctr" fontAlgn="b"/>
                      <a:r>
                        <a:rPr lang="es-EC" sz="1400" b="1" u="none" strike="noStrike" dirty="0" smtClean="0">
                          <a:effectLst/>
                        </a:rPr>
                        <a:t>SELECCIÓN</a:t>
                      </a:r>
                      <a:r>
                        <a:rPr lang="es-EC" sz="1400" b="1" u="none" strike="noStrike" baseline="0" dirty="0" smtClean="0">
                          <a:effectLst/>
                        </a:rPr>
                        <a:t> DE LOS SENSORES DE NIVEL</a:t>
                      </a:r>
                      <a:endParaRPr lang="es-EC" sz="14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lgn="l" fontAlgn="b"/>
                      <a:endParaRPr lang="es-EC" sz="1300" b="0"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0" i="0" u="none" strike="noStrike">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0"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0"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0"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0"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0"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0"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0"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0"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0"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0" i="0" u="none" strike="noStrike" dirty="0">
                        <a:solidFill>
                          <a:srgbClr val="000000"/>
                        </a:solidFill>
                        <a:effectLst/>
                        <a:latin typeface="Calibri" panose="020F0502020204030204" pitchFamily="34" charset="0"/>
                      </a:endParaRPr>
                    </a:p>
                  </a:txBody>
                  <a:tcPr marL="0" marR="0" marT="0" marB="0" anchor="b"/>
                </a:tc>
                <a:tc gridSpan="2">
                  <a:txBody>
                    <a:bodyPr/>
                    <a:lstStyle/>
                    <a:p>
                      <a:pPr algn="ctr" fontAlgn="ctr"/>
                      <a:r>
                        <a:rPr lang="es-ES" sz="1400" b="1" u="none" strike="noStrike" dirty="0">
                          <a:effectLst/>
                        </a:rPr>
                        <a:t>SENSOR NIVEL </a:t>
                      </a:r>
                      <a:endParaRPr lang="es-ES" sz="1400" b="1" u="none" strike="noStrike" dirty="0" smtClean="0">
                        <a:effectLst/>
                      </a:endParaRPr>
                    </a:p>
                    <a:p>
                      <a:pPr algn="ctr" fontAlgn="ctr"/>
                      <a:r>
                        <a:rPr lang="es-ES" sz="1400" b="1" u="none" strike="noStrike" dirty="0" smtClean="0">
                          <a:effectLst/>
                        </a:rPr>
                        <a:t>CAPACITIVO</a:t>
                      </a:r>
                      <a:endParaRPr lang="es-ES" sz="1400" b="1" i="0" u="none" strike="noStrike" dirty="0">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hMerge="1">
                  <a:txBody>
                    <a:bodyPr/>
                    <a:lstStyle/>
                    <a:p>
                      <a:endParaRPr lang="es-EC"/>
                    </a:p>
                  </a:txBody>
                  <a:tcPr/>
                </a:tc>
                <a:tc gridSpan="2">
                  <a:txBody>
                    <a:bodyPr/>
                    <a:lstStyle/>
                    <a:p>
                      <a:pPr algn="ctr" fontAlgn="ctr"/>
                      <a:r>
                        <a:rPr lang="es-ES" sz="1400" b="1" u="none" strike="noStrike" dirty="0">
                          <a:effectLst/>
                        </a:rPr>
                        <a:t>SENSOR NIVEL FLOTADOR</a:t>
                      </a:r>
                      <a:endParaRPr lang="es-ES" sz="1400" b="1"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s-EC"/>
                    </a:p>
                  </a:txBody>
                  <a:tcPr/>
                </a:tc>
              </a:tr>
              <a:tr h="200025">
                <a:tc>
                  <a:txBody>
                    <a:bodyPr/>
                    <a:lstStyle/>
                    <a:p>
                      <a:pPr algn="ctr" fontAlgn="ctr"/>
                      <a:r>
                        <a:rPr lang="es-ES" sz="1400" b="1" u="none" strike="noStrike" dirty="0">
                          <a:effectLst/>
                        </a:rPr>
                        <a:t> </a:t>
                      </a:r>
                      <a:endParaRPr lang="es-ES" sz="14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CRITERIO DE EVALUACION</a:t>
                      </a:r>
                      <a:endParaRPr lang="es-ES" sz="1400" b="1"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1</a:t>
                      </a:r>
                      <a:endParaRPr lang="es-ES" sz="1400" b="1"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2</a:t>
                      </a:r>
                      <a:endParaRPr lang="es-ES" sz="1400" b="1"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3</a:t>
                      </a:r>
                      <a:endParaRPr lang="es-ES" sz="1400" b="1"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4</a:t>
                      </a:r>
                      <a:endParaRPr lang="es-ES" sz="1400" b="1"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5</a:t>
                      </a:r>
                      <a:endParaRPr lang="es-ES" sz="1400" b="1"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6</a:t>
                      </a:r>
                      <a:endParaRPr lang="es-ES" sz="1400" b="1"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7</a:t>
                      </a:r>
                      <a:endParaRPr lang="es-ES" sz="1400" b="1"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8</a:t>
                      </a:r>
                      <a:endParaRPr lang="es-ES" sz="1400" b="1"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Sum</a:t>
                      </a:r>
                      <a:endParaRPr lang="es-ES" sz="1400" b="1"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a:t>
                      </a:r>
                      <a:endParaRPr lang="es-ES" sz="1400" b="1"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W.F.</a:t>
                      </a:r>
                      <a:endParaRPr lang="es-ES" sz="1400" b="1"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R.F.</a:t>
                      </a:r>
                      <a:endParaRPr lang="es-ES" sz="1400" b="1"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Calif.1</a:t>
                      </a:r>
                      <a:endParaRPr lang="es-ES" sz="1400" b="1"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R.F.</a:t>
                      </a:r>
                      <a:endParaRPr lang="es-ES" sz="1400" b="1"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Calif.2</a:t>
                      </a:r>
                      <a:endParaRPr lang="es-ES" sz="1400" b="1"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r h="190500">
                <a:tc>
                  <a:txBody>
                    <a:bodyPr/>
                    <a:lstStyle/>
                    <a:p>
                      <a:pPr algn="ctr" fontAlgn="ctr"/>
                      <a:r>
                        <a:rPr lang="es-ES" sz="1400" b="1" u="none" strike="noStrike" dirty="0">
                          <a:effectLst/>
                        </a:rPr>
                        <a:t>1</a:t>
                      </a:r>
                      <a:endParaRPr lang="es-ES" sz="14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ctr"/>
                      <a:r>
                        <a:rPr lang="es-ES" sz="1400" u="none" strike="noStrike">
                          <a:effectLst/>
                        </a:rPr>
                        <a:t>Precio</a:t>
                      </a:r>
                      <a:endParaRPr lang="es-ES" sz="1400" b="0" i="0" u="none" strike="noStrike">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s-ES" sz="1400" u="none" strike="noStrike" dirty="0">
                          <a:effectLst/>
                        </a:rPr>
                        <a:t> </a:t>
                      </a:r>
                      <a:endParaRPr lang="es-ES" sz="1400" b="0" i="0" u="none" strike="noStrike" dirty="0">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solidFill>
                      <a:schemeClr val="accent6">
                        <a:lumMod val="75000"/>
                      </a:schemeClr>
                    </a:solidFill>
                  </a:tcPr>
                </a:tc>
                <a:tc>
                  <a:txBody>
                    <a:bodyPr/>
                    <a:lstStyle/>
                    <a:p>
                      <a:pPr algn="ctr" fontAlgn="ctr"/>
                      <a:r>
                        <a:rPr lang="es-ES" sz="1400" u="none" strike="noStrike">
                          <a:effectLst/>
                        </a:rPr>
                        <a:t>1</a:t>
                      </a:r>
                      <a:endParaRPr lang="es-ES" sz="1400" b="0" i="0" u="none" strike="noStrike">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s-ES" sz="1400" u="none" strike="noStrike">
                          <a:effectLst/>
                        </a:rPr>
                        <a:t>1</a:t>
                      </a:r>
                      <a:endParaRPr lang="es-ES" sz="1400" b="0" i="0" u="none" strike="noStrike">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s-ES" sz="1400" u="none" strike="noStrike" dirty="0">
                          <a:effectLst/>
                        </a:rPr>
                        <a:t>1</a:t>
                      </a:r>
                      <a:endParaRPr lang="es-ES" sz="1400" b="0" i="0" u="none" strike="noStrike" dirty="0">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s-ES" sz="1400" u="none" strike="noStrike">
                          <a:effectLst/>
                        </a:rPr>
                        <a:t>1</a:t>
                      </a:r>
                      <a:endParaRPr lang="es-ES" sz="1400" b="0" i="0" u="none" strike="noStrike">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s-ES" sz="1400" u="none" strike="noStrike">
                          <a:effectLst/>
                        </a:rPr>
                        <a:t>1</a:t>
                      </a:r>
                      <a:endParaRPr lang="es-ES" sz="1400" b="0" i="0" u="none" strike="noStrike">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s-ES" sz="1400" u="none" strike="noStrike">
                          <a:effectLst/>
                        </a:rPr>
                        <a:t>1</a:t>
                      </a:r>
                      <a:endParaRPr lang="es-ES" sz="1400" b="0" i="0" u="none" strike="noStrike">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s-ES" sz="1400" u="none" strike="noStrike" dirty="0">
                          <a:effectLst/>
                        </a:rPr>
                        <a:t>5</a:t>
                      </a:r>
                      <a:endParaRPr lang="es-ES" sz="1400" b="0" i="0" u="none" strike="noStrike" dirty="0">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s-ES" sz="1400" u="none" strike="noStrike">
                          <a:effectLst/>
                        </a:rPr>
                        <a:t>11</a:t>
                      </a:r>
                      <a:endParaRPr lang="es-ES" sz="1400" b="0" i="0" u="none" strike="noStrike">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s-ES" sz="1400" u="none" strike="noStrike">
                          <a:effectLst/>
                        </a:rPr>
                        <a:t>0,2</a:t>
                      </a:r>
                      <a:endParaRPr lang="es-ES" sz="1400" b="0" i="0" u="none" strike="noStrike">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s-ES" sz="1400" u="none" strike="noStrike" dirty="0">
                          <a:effectLst/>
                        </a:rPr>
                        <a:t>0,2</a:t>
                      </a:r>
                      <a:endParaRPr lang="es-ES" sz="1400" b="0" i="0" u="none" strike="noStrike" dirty="0">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s-ES" sz="1400" u="none" strike="noStrike">
                          <a:effectLst/>
                        </a:rPr>
                        <a:t>10</a:t>
                      </a:r>
                      <a:endParaRPr lang="es-ES" sz="1400" b="1" i="0" u="none" strike="noStrike">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s-ES" sz="1400" u="none" strike="noStrike">
                          <a:effectLst/>
                        </a:rPr>
                        <a:t>1,96</a:t>
                      </a:r>
                      <a:endParaRPr lang="es-ES" sz="1400" b="0" i="0" u="none" strike="noStrike">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s-ES" sz="1400" u="none" strike="noStrike">
                          <a:effectLst/>
                        </a:rPr>
                        <a:t>5</a:t>
                      </a:r>
                      <a:endParaRPr lang="es-ES" sz="1400" b="0" i="0" u="none" strike="noStrike">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s-ES" sz="1400" u="none" strike="noStrike" dirty="0">
                          <a:effectLst/>
                        </a:rPr>
                        <a:t>0,98</a:t>
                      </a:r>
                      <a:endParaRPr lang="es-ES" sz="14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190500">
                <a:tc>
                  <a:txBody>
                    <a:bodyPr/>
                    <a:lstStyle/>
                    <a:p>
                      <a:pPr algn="ctr" fontAlgn="ctr"/>
                      <a:r>
                        <a:rPr lang="es-ES" sz="1400" b="1" u="none" strike="noStrike" dirty="0">
                          <a:effectLst/>
                        </a:rPr>
                        <a:t>2</a:t>
                      </a:r>
                      <a:endParaRPr lang="es-ES" sz="14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ctr"/>
                      <a:r>
                        <a:rPr lang="es-ES" sz="1400" u="none" strike="noStrike">
                          <a:effectLst/>
                        </a:rPr>
                        <a:t>Tiempo de respuesta</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endParaRPr lang="es-EC" sz="14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dirty="0">
                          <a:effectLst/>
                        </a:rPr>
                        <a:t> </a:t>
                      </a:r>
                      <a:endParaRPr lang="es-ES" sz="1400" b="0" i="0" u="none" strike="noStrike" dirty="0">
                        <a:solidFill>
                          <a:srgbClr val="000000"/>
                        </a:solidFill>
                        <a:effectLst/>
                        <a:latin typeface="Arial" panose="020B0604020202020204" pitchFamily="34" charset="0"/>
                      </a:endParaRPr>
                    </a:p>
                  </a:txBody>
                  <a:tcPr marL="0" marR="0" marT="0" marB="0" anchor="ctr">
                    <a:solidFill>
                      <a:schemeClr val="accent6">
                        <a:lumMod val="75000"/>
                      </a:schemeClr>
                    </a:solidFill>
                  </a:tcPr>
                </a:tc>
                <a:tc>
                  <a:txBody>
                    <a:bodyPr/>
                    <a:lstStyle/>
                    <a:p>
                      <a:pPr algn="ctr" fontAlgn="ctr"/>
                      <a:r>
                        <a:rPr lang="es-ES" sz="1400" u="none" strike="noStrike">
                          <a:effectLst/>
                        </a:rPr>
                        <a:t>1</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1</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1</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1</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1</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5</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10</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dirty="0">
                          <a:effectLst/>
                        </a:rPr>
                        <a:t>0,18</a:t>
                      </a:r>
                      <a:endParaRPr lang="es-ES" sz="14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0,18</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9</a:t>
                      </a:r>
                      <a:endParaRPr lang="es-ES" sz="1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1,61</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8</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dirty="0">
                          <a:effectLst/>
                        </a:rPr>
                        <a:t>1,43</a:t>
                      </a:r>
                      <a:endParaRPr lang="es-ES" sz="14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r>
              <a:tr h="190500">
                <a:tc>
                  <a:txBody>
                    <a:bodyPr/>
                    <a:lstStyle/>
                    <a:p>
                      <a:pPr algn="ctr" fontAlgn="ctr"/>
                      <a:r>
                        <a:rPr lang="es-ES" sz="1400" b="1" u="none" strike="noStrike" dirty="0">
                          <a:effectLst/>
                        </a:rPr>
                        <a:t>3</a:t>
                      </a:r>
                      <a:endParaRPr lang="es-ES" sz="14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ctr"/>
                      <a:r>
                        <a:rPr lang="es-EC" sz="1400" u="none" strike="noStrike">
                          <a:effectLst/>
                        </a:rPr>
                        <a:t>Temperatura de trabajo (20 ºC)</a:t>
                      </a:r>
                      <a:endParaRPr lang="es-EC"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 </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dirty="0">
                          <a:effectLst/>
                        </a:rPr>
                        <a:t> </a:t>
                      </a:r>
                      <a:endParaRPr lang="es-ES" sz="14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dirty="0">
                          <a:effectLst/>
                        </a:rPr>
                        <a:t> </a:t>
                      </a:r>
                      <a:endParaRPr lang="es-ES" sz="1400" b="0" i="0" u="none" strike="noStrike" dirty="0">
                        <a:solidFill>
                          <a:srgbClr val="000000"/>
                        </a:solidFill>
                        <a:effectLst/>
                        <a:latin typeface="Arial" panose="020B0604020202020204" pitchFamily="34" charset="0"/>
                      </a:endParaRPr>
                    </a:p>
                  </a:txBody>
                  <a:tcPr marL="0" marR="0" marT="0" marB="0" anchor="ctr">
                    <a:solidFill>
                      <a:schemeClr val="accent6">
                        <a:lumMod val="75000"/>
                      </a:schemeClr>
                    </a:solidFill>
                  </a:tcPr>
                </a:tc>
                <a:tc>
                  <a:txBody>
                    <a:bodyPr/>
                    <a:lstStyle/>
                    <a:p>
                      <a:pPr algn="ctr" fontAlgn="ctr"/>
                      <a:r>
                        <a:rPr lang="es-ES" sz="1400" u="none" strike="noStrike">
                          <a:effectLst/>
                        </a:rPr>
                        <a:t>1</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1</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1</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1</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5</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9</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dirty="0">
                          <a:effectLst/>
                        </a:rPr>
                        <a:t>0,16</a:t>
                      </a:r>
                      <a:endParaRPr lang="es-ES" sz="14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0,16</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9</a:t>
                      </a:r>
                      <a:endParaRPr lang="es-ES" sz="1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1,45</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8</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dirty="0">
                          <a:effectLst/>
                        </a:rPr>
                        <a:t>1,29</a:t>
                      </a:r>
                      <a:endParaRPr lang="es-ES" sz="14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r>
              <a:tr h="190500">
                <a:tc>
                  <a:txBody>
                    <a:bodyPr/>
                    <a:lstStyle/>
                    <a:p>
                      <a:pPr algn="ctr" fontAlgn="ctr"/>
                      <a:r>
                        <a:rPr lang="es-ES" sz="1400" b="1" u="none" strike="noStrike" dirty="0">
                          <a:effectLst/>
                        </a:rPr>
                        <a:t>4</a:t>
                      </a:r>
                      <a:endParaRPr lang="es-ES" sz="14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ctr"/>
                      <a:r>
                        <a:rPr lang="es-ES" sz="1400" u="none" strike="noStrike">
                          <a:effectLst/>
                        </a:rPr>
                        <a:t>Adaptación al sistema</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endParaRPr lang="es-EC"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endParaRPr lang="es-EC"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endParaRPr lang="es-EC" sz="14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dirty="0">
                          <a:effectLst/>
                        </a:rPr>
                        <a:t> </a:t>
                      </a:r>
                      <a:endParaRPr lang="es-ES" sz="1400" b="0" i="0" u="none" strike="noStrike" dirty="0">
                        <a:solidFill>
                          <a:srgbClr val="000000"/>
                        </a:solidFill>
                        <a:effectLst/>
                        <a:latin typeface="Arial" panose="020B0604020202020204" pitchFamily="34" charset="0"/>
                      </a:endParaRPr>
                    </a:p>
                  </a:txBody>
                  <a:tcPr marL="0" marR="0" marT="0" marB="0" anchor="ctr">
                    <a:solidFill>
                      <a:schemeClr val="accent6">
                        <a:lumMod val="75000"/>
                      </a:schemeClr>
                    </a:solidFill>
                  </a:tcPr>
                </a:tc>
                <a:tc>
                  <a:txBody>
                    <a:bodyPr/>
                    <a:lstStyle/>
                    <a:p>
                      <a:pPr algn="ctr" fontAlgn="ctr"/>
                      <a:r>
                        <a:rPr lang="es-ES" sz="1400" u="none" strike="noStrike">
                          <a:effectLst/>
                        </a:rPr>
                        <a:t>1</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1</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1</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5</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8</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dirty="0">
                          <a:effectLst/>
                        </a:rPr>
                        <a:t>0,14</a:t>
                      </a:r>
                      <a:endParaRPr lang="es-ES" sz="14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0,14</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10</a:t>
                      </a:r>
                      <a:endParaRPr lang="es-ES" sz="1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1,43</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8</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dirty="0">
                          <a:effectLst/>
                        </a:rPr>
                        <a:t>1,14</a:t>
                      </a:r>
                      <a:endParaRPr lang="es-ES" sz="14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r>
              <a:tr h="190500">
                <a:tc>
                  <a:txBody>
                    <a:bodyPr/>
                    <a:lstStyle/>
                    <a:p>
                      <a:pPr algn="ctr" fontAlgn="ctr"/>
                      <a:r>
                        <a:rPr lang="es-ES" sz="1400" b="1" u="none" strike="noStrike" dirty="0">
                          <a:effectLst/>
                        </a:rPr>
                        <a:t>5</a:t>
                      </a:r>
                      <a:endParaRPr lang="es-ES" sz="14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ctr"/>
                      <a:r>
                        <a:rPr lang="es-ES" sz="1400" u="none" strike="noStrike">
                          <a:effectLst/>
                        </a:rPr>
                        <a:t>Grado de protección</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 </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 </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 </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dirty="0">
                          <a:effectLst/>
                        </a:rPr>
                        <a:t> </a:t>
                      </a:r>
                      <a:endParaRPr lang="es-ES" sz="14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dirty="0">
                          <a:effectLst/>
                        </a:rPr>
                        <a:t> </a:t>
                      </a:r>
                      <a:endParaRPr lang="es-ES" sz="1400" b="0" i="0" u="none" strike="noStrike" dirty="0">
                        <a:solidFill>
                          <a:srgbClr val="000000"/>
                        </a:solidFill>
                        <a:effectLst/>
                        <a:latin typeface="Arial" panose="020B0604020202020204" pitchFamily="34" charset="0"/>
                      </a:endParaRPr>
                    </a:p>
                  </a:txBody>
                  <a:tcPr marL="0" marR="0" marT="0" marB="0" anchor="ctr">
                    <a:solidFill>
                      <a:schemeClr val="accent6">
                        <a:lumMod val="75000"/>
                      </a:schemeClr>
                    </a:solidFill>
                  </a:tcPr>
                </a:tc>
                <a:tc>
                  <a:txBody>
                    <a:bodyPr/>
                    <a:lstStyle/>
                    <a:p>
                      <a:pPr algn="ctr" fontAlgn="ctr"/>
                      <a:r>
                        <a:rPr lang="es-ES" sz="1400" u="none" strike="noStrike">
                          <a:effectLst/>
                        </a:rPr>
                        <a:t>1</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1</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5</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7</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0,13</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dirty="0">
                          <a:effectLst/>
                        </a:rPr>
                        <a:t>0,13</a:t>
                      </a:r>
                      <a:endParaRPr lang="es-ES" sz="14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8</a:t>
                      </a:r>
                      <a:endParaRPr lang="es-ES" sz="1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1</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10</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dirty="0">
                          <a:effectLst/>
                        </a:rPr>
                        <a:t>1,25</a:t>
                      </a:r>
                      <a:endParaRPr lang="es-ES" sz="14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r>
              <a:tr h="190500">
                <a:tc>
                  <a:txBody>
                    <a:bodyPr/>
                    <a:lstStyle/>
                    <a:p>
                      <a:pPr algn="ctr" fontAlgn="ctr"/>
                      <a:r>
                        <a:rPr lang="es-ES" sz="1400" b="1" u="none" strike="noStrike" dirty="0">
                          <a:effectLst/>
                        </a:rPr>
                        <a:t>6</a:t>
                      </a:r>
                      <a:endParaRPr lang="es-ES" sz="14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ctr"/>
                      <a:r>
                        <a:rPr lang="es-ES" sz="1400" u="none" strike="noStrike">
                          <a:effectLst/>
                        </a:rPr>
                        <a:t>Durabilidad</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endParaRPr lang="es-EC"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endParaRPr lang="es-EC"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endParaRPr lang="es-EC"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endParaRPr lang="es-EC"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endParaRPr lang="es-EC" sz="14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endParaRPr lang="es-ES" sz="1400" b="0" i="0" u="none" strike="noStrike" dirty="0">
                        <a:solidFill>
                          <a:srgbClr val="000000"/>
                        </a:solidFill>
                        <a:effectLst/>
                        <a:latin typeface="Arial" panose="020B0604020202020204" pitchFamily="34" charset="0"/>
                      </a:endParaRPr>
                    </a:p>
                  </a:txBody>
                  <a:tcPr marL="0" marR="0" marT="0" marB="0" anchor="ctr">
                    <a:solidFill>
                      <a:schemeClr val="accent6">
                        <a:lumMod val="75000"/>
                      </a:schemeClr>
                    </a:solidFill>
                  </a:tcPr>
                </a:tc>
                <a:tc>
                  <a:txBody>
                    <a:bodyPr/>
                    <a:lstStyle/>
                    <a:p>
                      <a:pPr algn="ctr" fontAlgn="ctr"/>
                      <a:r>
                        <a:rPr lang="es-ES" sz="1400" u="none" strike="noStrike">
                          <a:effectLst/>
                        </a:rPr>
                        <a:t>1</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5</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6</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0,11</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0,11</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dirty="0">
                          <a:effectLst/>
                        </a:rPr>
                        <a:t>10</a:t>
                      </a:r>
                      <a:endParaRPr lang="es-ES" sz="1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1,07</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8</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dirty="0">
                          <a:effectLst/>
                        </a:rPr>
                        <a:t>0,86</a:t>
                      </a:r>
                      <a:endParaRPr lang="es-ES" sz="14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r>
              <a:tr h="190500">
                <a:tc>
                  <a:txBody>
                    <a:bodyPr/>
                    <a:lstStyle/>
                    <a:p>
                      <a:pPr algn="ctr" fontAlgn="ctr"/>
                      <a:r>
                        <a:rPr lang="es-ES" sz="1400" b="1" u="none" strike="noStrike" dirty="0">
                          <a:effectLst/>
                        </a:rPr>
                        <a:t>7</a:t>
                      </a:r>
                      <a:endParaRPr lang="es-ES" sz="14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ctr"/>
                      <a:r>
                        <a:rPr lang="es-ES" sz="1400" u="none" strike="noStrike">
                          <a:effectLst/>
                        </a:rPr>
                        <a:t>Mantenibilidad</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 </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 </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 </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 </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 </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endParaRPr lang="es-ES" sz="14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dirty="0">
                          <a:effectLst/>
                        </a:rPr>
                        <a:t> </a:t>
                      </a:r>
                      <a:endParaRPr lang="es-ES" sz="1400" b="0" i="0" u="none" strike="noStrike" dirty="0">
                        <a:solidFill>
                          <a:srgbClr val="000000"/>
                        </a:solidFill>
                        <a:effectLst/>
                        <a:latin typeface="Arial" panose="020B0604020202020204" pitchFamily="34" charset="0"/>
                      </a:endParaRPr>
                    </a:p>
                  </a:txBody>
                  <a:tcPr marL="0" marR="0" marT="0" marB="0" anchor="ctr">
                    <a:solidFill>
                      <a:schemeClr val="accent6">
                        <a:lumMod val="75000"/>
                      </a:schemeClr>
                    </a:solidFill>
                  </a:tcPr>
                </a:tc>
                <a:tc>
                  <a:txBody>
                    <a:bodyPr/>
                    <a:lstStyle/>
                    <a:p>
                      <a:pPr algn="ctr" fontAlgn="ctr"/>
                      <a:r>
                        <a:rPr lang="es-ES" sz="1400" u="none" strike="noStrike">
                          <a:effectLst/>
                        </a:rPr>
                        <a:t>5</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5</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0,09</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0,09</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dirty="0">
                          <a:effectLst/>
                        </a:rPr>
                        <a:t>8</a:t>
                      </a:r>
                      <a:endParaRPr lang="es-ES" sz="14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dirty="0">
                          <a:effectLst/>
                        </a:rPr>
                        <a:t>0,71</a:t>
                      </a:r>
                      <a:endParaRPr lang="es-ES" sz="14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5</a:t>
                      </a:r>
                      <a:endParaRPr lang="es-E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dirty="0">
                          <a:effectLst/>
                        </a:rPr>
                        <a:t>0,45</a:t>
                      </a:r>
                      <a:endParaRPr lang="es-ES" sz="14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r>
              <a:tr h="200025">
                <a:tc>
                  <a:txBody>
                    <a:bodyPr/>
                    <a:lstStyle/>
                    <a:p>
                      <a:pPr algn="l" fontAlgn="ctr"/>
                      <a:r>
                        <a:rPr lang="es-EC" sz="1400" u="none" strike="noStrike" dirty="0">
                          <a:effectLst/>
                        </a:rPr>
                        <a:t> </a:t>
                      </a:r>
                      <a:endParaRPr lang="es-EC" sz="14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ctr"/>
                      <a:r>
                        <a:rPr lang="es-EC" sz="1400" u="none" strike="noStrike">
                          <a:effectLst/>
                        </a:rPr>
                        <a:t> </a:t>
                      </a:r>
                      <a:endParaRPr lang="es-EC" sz="1400" b="0"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l" fontAlgn="ctr"/>
                      <a:r>
                        <a:rPr lang="es-EC" sz="1400" u="none" strike="noStrike">
                          <a:effectLst/>
                        </a:rPr>
                        <a:t> </a:t>
                      </a:r>
                      <a:endParaRPr lang="es-EC" sz="1400" b="0"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l" fontAlgn="ctr"/>
                      <a:r>
                        <a:rPr lang="es-EC" sz="1400" u="none" strike="noStrike">
                          <a:effectLst/>
                        </a:rPr>
                        <a:t> </a:t>
                      </a:r>
                      <a:endParaRPr lang="es-EC" sz="1400" b="0"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l" fontAlgn="ctr"/>
                      <a:r>
                        <a:rPr lang="es-EC" sz="1400" u="none" strike="noStrike">
                          <a:effectLst/>
                        </a:rPr>
                        <a:t> </a:t>
                      </a:r>
                      <a:endParaRPr lang="es-EC" sz="1400" b="0"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l" fontAlgn="ctr"/>
                      <a:r>
                        <a:rPr lang="es-EC" sz="1400" u="none" strike="noStrike">
                          <a:effectLst/>
                        </a:rPr>
                        <a:t> </a:t>
                      </a:r>
                      <a:endParaRPr lang="es-EC" sz="1400" b="0"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l" fontAlgn="ctr"/>
                      <a:r>
                        <a:rPr lang="es-EC" sz="1400" u="none" strike="noStrike">
                          <a:effectLst/>
                        </a:rPr>
                        <a:t> </a:t>
                      </a:r>
                      <a:endParaRPr lang="es-EC" sz="1400" b="0"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l" fontAlgn="ctr"/>
                      <a:r>
                        <a:rPr lang="es-EC" sz="1400" u="none" strike="noStrike">
                          <a:effectLst/>
                        </a:rPr>
                        <a:t> </a:t>
                      </a:r>
                      <a:endParaRPr lang="es-EC" sz="1400" b="0"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l" fontAlgn="ctr"/>
                      <a:r>
                        <a:rPr lang="es-EC" sz="1400" u="none" strike="noStrike" dirty="0">
                          <a:effectLst/>
                        </a:rPr>
                        <a:t> </a:t>
                      </a:r>
                      <a:endParaRPr lang="es-EC" sz="1400" b="0"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l" fontAlgn="ctr"/>
                      <a:r>
                        <a:rPr lang="es-EC" sz="1400" u="none" strike="noStrike" dirty="0">
                          <a:effectLst/>
                        </a:rPr>
                        <a:t> </a:t>
                      </a:r>
                      <a:endParaRPr lang="es-EC" sz="1400" b="0"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es-ES" sz="1400" u="none" strike="noStrike" dirty="0">
                          <a:effectLst/>
                        </a:rPr>
                        <a:t>56</a:t>
                      </a:r>
                      <a:endParaRPr lang="es-ES" sz="1400" b="0"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S" sz="1400" u="none" strike="noStrike" dirty="0">
                          <a:effectLst/>
                        </a:rPr>
                        <a:t>1</a:t>
                      </a:r>
                      <a:endParaRPr lang="es-ES" sz="1400" b="0"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S" sz="1400" u="none" strike="noStrike" dirty="0">
                          <a:effectLst/>
                        </a:rPr>
                        <a:t>1</a:t>
                      </a:r>
                      <a:endParaRPr lang="es-ES" sz="1400" b="0"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S" sz="1400" u="none" strike="noStrike" dirty="0">
                          <a:effectLst/>
                        </a:rPr>
                        <a:t> </a:t>
                      </a:r>
                      <a:endParaRPr lang="es-ES" sz="1400" b="1"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es-ES" sz="1400" u="none" strike="noStrike" dirty="0">
                          <a:effectLst/>
                        </a:rPr>
                        <a:t>9,23</a:t>
                      </a:r>
                      <a:endParaRPr lang="es-ES" sz="1400" b="0"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S" sz="1400" u="none" strike="noStrike" dirty="0">
                          <a:effectLst/>
                        </a:rPr>
                        <a:t> </a:t>
                      </a:r>
                      <a:endParaRPr lang="es-ES" sz="1400" b="0"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es-ES" sz="1400" u="none" strike="noStrike" dirty="0">
                          <a:effectLst/>
                        </a:rPr>
                        <a:t>7,39</a:t>
                      </a:r>
                      <a:endParaRPr lang="es-ES" sz="14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
        <p:nvSpPr>
          <p:cNvPr id="12" name="Estrella de 5 puntas 11"/>
          <p:cNvSpPr/>
          <p:nvPr/>
        </p:nvSpPr>
        <p:spPr>
          <a:xfrm>
            <a:off x="9388703" y="3179539"/>
            <a:ext cx="244699" cy="207604"/>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3" name="Imagen 12"/>
          <p:cNvPicPr>
            <a:picLocks noChangeAspect="1"/>
          </p:cNvPicPr>
          <p:nvPr/>
        </p:nvPicPr>
        <p:blipFill>
          <a:blip r:embed="rId3"/>
          <a:stretch>
            <a:fillRect/>
          </a:stretch>
        </p:blipFill>
        <p:spPr>
          <a:xfrm>
            <a:off x="675334" y="3959073"/>
            <a:ext cx="4660829" cy="2122537"/>
          </a:xfrm>
          <a:prstGeom prst="rect">
            <a:avLst/>
          </a:prstGeom>
        </p:spPr>
      </p:pic>
      <p:graphicFrame>
        <p:nvGraphicFramePr>
          <p:cNvPr id="14" name="Tabla 13"/>
          <p:cNvGraphicFramePr>
            <a:graphicFrameLocks noGrp="1"/>
          </p:cNvGraphicFramePr>
          <p:nvPr>
            <p:extLst>
              <p:ext uri="{D42A27DB-BD31-4B8C-83A1-F6EECF244321}">
                <p14:modId xmlns:p14="http://schemas.microsoft.com/office/powerpoint/2010/main" val="520424554"/>
              </p:ext>
            </p:extLst>
          </p:nvPr>
        </p:nvGraphicFramePr>
        <p:xfrm>
          <a:off x="5534337" y="4019281"/>
          <a:ext cx="4099060" cy="1789090"/>
        </p:xfrm>
        <a:graphic>
          <a:graphicData uri="http://schemas.openxmlformats.org/drawingml/2006/table">
            <a:tbl>
              <a:tblPr>
                <a:tableStyleId>{08FB837D-C827-4EFA-A057-4D05807E0F7C}</a:tableStyleId>
              </a:tblPr>
              <a:tblGrid>
                <a:gridCol w="608886"/>
                <a:gridCol w="2086377"/>
                <a:gridCol w="1403797"/>
              </a:tblGrid>
              <a:tr h="295141">
                <a:tc>
                  <a:txBody>
                    <a:bodyPr/>
                    <a:lstStyle/>
                    <a:p>
                      <a:pPr algn="ctr" fontAlgn="ctr"/>
                      <a:r>
                        <a:rPr lang="es-ES" sz="1300" b="1" u="none" strike="noStrike" dirty="0">
                          <a:effectLst/>
                        </a:rPr>
                        <a:t>N°</a:t>
                      </a:r>
                      <a:endParaRPr lang="es-EC" sz="13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300" b="1" u="none" strike="noStrike" dirty="0">
                          <a:effectLst/>
                        </a:rPr>
                        <a:t>Característica</a:t>
                      </a:r>
                      <a:endParaRPr lang="es-EC" sz="1300" b="1" i="0" u="none" strike="noStrike" dirty="0">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300" b="1" u="none" strike="noStrike" dirty="0">
                          <a:effectLst/>
                        </a:rPr>
                        <a:t>Detalle</a:t>
                      </a:r>
                      <a:endParaRPr lang="es-EC" sz="1300" b="1"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3335">
                <a:tc>
                  <a:txBody>
                    <a:bodyPr/>
                    <a:lstStyle/>
                    <a:p>
                      <a:pPr algn="ctr" fontAlgn="ctr"/>
                      <a:r>
                        <a:rPr lang="es-ES" sz="1300" u="none" strike="noStrike">
                          <a:effectLst/>
                        </a:rPr>
                        <a:t>1</a:t>
                      </a:r>
                      <a:endParaRPr lang="es-EC" sz="13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ctr"/>
                      <a:r>
                        <a:rPr lang="es-ES" sz="1300" u="none" strike="noStrike" dirty="0">
                          <a:effectLst/>
                        </a:rPr>
                        <a:t>Distancia de detección</a:t>
                      </a:r>
                      <a:endParaRPr lang="es-EC" sz="1300" b="0" i="0" u="none" strike="noStrike" dirty="0">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s-ES" sz="1300" u="none" strike="noStrike" dirty="0">
                          <a:effectLst/>
                        </a:rPr>
                        <a:t>0 - 6.4 mm</a:t>
                      </a:r>
                      <a:endParaRPr lang="es-EC" sz="13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244699">
                <a:tc>
                  <a:txBody>
                    <a:bodyPr/>
                    <a:lstStyle/>
                    <a:p>
                      <a:pPr algn="ctr" fontAlgn="ctr"/>
                      <a:r>
                        <a:rPr lang="es-ES" sz="1300" u="none" strike="noStrike">
                          <a:effectLst/>
                        </a:rPr>
                        <a:t>2</a:t>
                      </a:r>
                      <a:endParaRPr lang="es-EC" sz="13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ctr"/>
                      <a:r>
                        <a:rPr lang="es-ES" sz="1300" u="none" strike="noStrike" dirty="0">
                          <a:effectLst/>
                        </a:rPr>
                        <a:t>Frecuencia</a:t>
                      </a:r>
                      <a:endParaRPr lang="es-EC" sz="13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dirty="0">
                          <a:effectLst/>
                        </a:rPr>
                        <a:t>50 Hz</a:t>
                      </a:r>
                      <a:endParaRPr lang="es-EC" sz="13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r>
              <a:tr h="244699">
                <a:tc>
                  <a:txBody>
                    <a:bodyPr/>
                    <a:lstStyle/>
                    <a:p>
                      <a:pPr algn="ctr" fontAlgn="ctr"/>
                      <a:r>
                        <a:rPr lang="es-ES" sz="1300" u="none" strike="noStrike">
                          <a:effectLst/>
                        </a:rPr>
                        <a:t>3</a:t>
                      </a:r>
                      <a:endParaRPr lang="es-EC" sz="13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ctr"/>
                      <a:r>
                        <a:rPr lang="es-ES" sz="1300" u="none" strike="noStrike" dirty="0">
                          <a:effectLst/>
                        </a:rPr>
                        <a:t>Voltaje alimentación</a:t>
                      </a:r>
                      <a:endParaRPr lang="es-EC" sz="13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dirty="0">
                          <a:effectLst/>
                        </a:rPr>
                        <a:t>12 – 24 VDC</a:t>
                      </a:r>
                      <a:endParaRPr lang="es-EC" sz="13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r>
              <a:tr h="231819">
                <a:tc>
                  <a:txBody>
                    <a:bodyPr/>
                    <a:lstStyle/>
                    <a:p>
                      <a:pPr algn="ctr" fontAlgn="ctr"/>
                      <a:r>
                        <a:rPr lang="es-ES" sz="1300" u="none" strike="noStrike">
                          <a:effectLst/>
                        </a:rPr>
                        <a:t>4</a:t>
                      </a:r>
                      <a:endParaRPr lang="es-EC" sz="13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ctr"/>
                      <a:r>
                        <a:rPr lang="es-ES" sz="1300" u="none" strike="noStrike">
                          <a:effectLst/>
                        </a:rPr>
                        <a:t>Corriente máxima</a:t>
                      </a:r>
                      <a:endParaRPr lang="es-EC" sz="13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dirty="0">
                          <a:effectLst/>
                        </a:rPr>
                        <a:t>200 </a:t>
                      </a:r>
                      <a:r>
                        <a:rPr lang="es-ES" sz="1300" u="none" strike="noStrike" dirty="0" err="1">
                          <a:effectLst/>
                        </a:rPr>
                        <a:t>mA</a:t>
                      </a:r>
                      <a:endParaRPr lang="es-EC" sz="13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r>
              <a:tr h="244699">
                <a:tc>
                  <a:txBody>
                    <a:bodyPr/>
                    <a:lstStyle/>
                    <a:p>
                      <a:pPr algn="ctr" fontAlgn="ctr"/>
                      <a:r>
                        <a:rPr lang="es-ES" sz="1300" u="none" strike="noStrike">
                          <a:effectLst/>
                        </a:rPr>
                        <a:t>5</a:t>
                      </a:r>
                      <a:endParaRPr lang="es-EC" sz="13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ctr"/>
                      <a:r>
                        <a:rPr lang="es-ES" sz="1300" u="none" strike="noStrike">
                          <a:effectLst/>
                        </a:rPr>
                        <a:t>Modelo</a:t>
                      </a:r>
                      <a:endParaRPr lang="es-EC" sz="13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dirty="0">
                          <a:effectLst/>
                        </a:rPr>
                        <a:t>M18 NA</a:t>
                      </a:r>
                      <a:endParaRPr lang="es-EC" sz="13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r>
              <a:tr h="244698">
                <a:tc>
                  <a:txBody>
                    <a:bodyPr/>
                    <a:lstStyle/>
                    <a:p>
                      <a:pPr algn="ctr" fontAlgn="ctr"/>
                      <a:r>
                        <a:rPr lang="es-ES" sz="1300" u="none" strike="noStrike">
                          <a:effectLst/>
                        </a:rPr>
                        <a:t>6</a:t>
                      </a:r>
                      <a:endParaRPr lang="es-EC" sz="13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ctr"/>
                      <a:r>
                        <a:rPr lang="es-ES" sz="1300" u="none" strike="noStrike">
                          <a:effectLst/>
                        </a:rPr>
                        <a:t>Señal</a:t>
                      </a:r>
                      <a:endParaRPr lang="es-EC" sz="1300" b="0" i="0" u="none" strike="noStrike">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S" sz="1300" u="none" strike="noStrike" dirty="0">
                          <a:effectLst/>
                        </a:rPr>
                        <a:t>Digital</a:t>
                      </a:r>
                      <a:endParaRPr lang="es-EC" sz="13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pic>
        <p:nvPicPr>
          <p:cNvPr id="15" name="Imagen 14"/>
          <p:cNvPicPr/>
          <p:nvPr/>
        </p:nvPicPr>
        <p:blipFill>
          <a:blip r:embed="rId4"/>
          <a:stretch>
            <a:fillRect/>
          </a:stretch>
        </p:blipFill>
        <p:spPr>
          <a:xfrm>
            <a:off x="10056260" y="3681211"/>
            <a:ext cx="1417473" cy="2127933"/>
          </a:xfrm>
          <a:prstGeom prst="rect">
            <a:avLst/>
          </a:prstGeom>
        </p:spPr>
      </p:pic>
    </p:spTree>
    <p:extLst>
      <p:ext uri="{BB962C8B-B14F-4D97-AF65-F5344CB8AC3E}">
        <p14:creationId xmlns:p14="http://schemas.microsoft.com/office/powerpoint/2010/main" val="8758599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76518" y="206063"/>
            <a:ext cx="8461419" cy="369332"/>
          </a:xfrm>
          <a:prstGeom prst="rect">
            <a:avLst/>
          </a:prstGeom>
          <a:noFill/>
        </p:spPr>
        <p:txBody>
          <a:bodyPr wrap="square" rtlCol="0">
            <a:spAutoFit/>
          </a:bodyPr>
          <a:lstStyle/>
          <a:p>
            <a:r>
              <a:rPr lang="es-EC" b="1" dirty="0">
                <a:latin typeface="Century" panose="02040604050505020304" pitchFamily="18" charset="0"/>
              </a:rPr>
              <a:t>ADQUISICIÓN DE DATOS: SELECCIÓN DEL HARDWARE</a:t>
            </a:r>
          </a:p>
        </p:txBody>
      </p:sp>
      <p:sp>
        <p:nvSpPr>
          <p:cNvPr id="11" name="CuadroTexto 10"/>
          <p:cNvSpPr txBox="1"/>
          <p:nvPr/>
        </p:nvSpPr>
        <p:spPr>
          <a:xfrm>
            <a:off x="566668" y="6323527"/>
            <a:ext cx="3284113" cy="430887"/>
          </a:xfrm>
          <a:prstGeom prst="rect">
            <a:avLst/>
          </a:prstGeom>
          <a:noFill/>
        </p:spPr>
        <p:txBody>
          <a:bodyPr wrap="square" rtlCol="0">
            <a:spAutoFit/>
          </a:bodyPr>
          <a:lstStyle/>
          <a:p>
            <a:r>
              <a:rPr lang="es-EC" sz="1100" dirty="0" smtClean="0">
                <a:latin typeface="Arial" panose="020B0604020202020204" pitchFamily="34" charset="0"/>
                <a:cs typeface="Arial" panose="020B0604020202020204" pitchFamily="34" charset="0"/>
              </a:rPr>
              <a:t>Elaborado por:    Moya Carlos</a:t>
            </a:r>
          </a:p>
          <a:p>
            <a:r>
              <a:rPr lang="es-EC" sz="1100" dirty="0" smtClean="0">
                <a:latin typeface="Arial" panose="020B0604020202020204" pitchFamily="34" charset="0"/>
                <a:cs typeface="Arial" panose="020B0604020202020204" pitchFamily="34" charset="0"/>
              </a:rPr>
              <a:t>	    Pinto Alex</a:t>
            </a:r>
            <a:endParaRPr lang="es-EC" sz="1100" dirty="0">
              <a:latin typeface="Arial" panose="020B0604020202020204" pitchFamily="34" charset="0"/>
              <a:cs typeface="Arial" panose="020B0604020202020204" pitchFamily="34" charset="0"/>
            </a:endParaRPr>
          </a:p>
        </p:txBody>
      </p:sp>
      <p:sp>
        <p:nvSpPr>
          <p:cNvPr id="5" name="CuadroTexto 4"/>
          <p:cNvSpPr txBox="1"/>
          <p:nvPr/>
        </p:nvSpPr>
        <p:spPr>
          <a:xfrm>
            <a:off x="566668" y="626911"/>
            <a:ext cx="9800825" cy="338554"/>
          </a:xfrm>
          <a:prstGeom prst="rect">
            <a:avLst/>
          </a:prstGeom>
          <a:noFill/>
        </p:spPr>
        <p:txBody>
          <a:bodyPr wrap="square" rtlCol="0">
            <a:spAutoFit/>
          </a:bodyPr>
          <a:lstStyle/>
          <a:p>
            <a:pPr lvl="2"/>
            <a:r>
              <a:rPr lang="es-EC" sz="1600" b="1" dirty="0"/>
              <a:t>6</a:t>
            </a:r>
            <a:r>
              <a:rPr lang="es-EC" sz="1600" b="1" dirty="0" smtClean="0"/>
              <a:t>. </a:t>
            </a:r>
            <a:r>
              <a:rPr lang="es-ES" sz="1600" b="1" dirty="0"/>
              <a:t>SELECCIÓN DEL SENSOR DE REVOLUCIONES DE MOTOR</a:t>
            </a:r>
            <a:endParaRPr lang="es-EC" sz="1600" b="1" dirty="0"/>
          </a:p>
        </p:txBody>
      </p:sp>
      <p:sp>
        <p:nvSpPr>
          <p:cNvPr id="6" name="CuadroTexto 5"/>
          <p:cNvSpPr txBox="1"/>
          <p:nvPr/>
        </p:nvSpPr>
        <p:spPr>
          <a:xfrm>
            <a:off x="940158" y="3606085"/>
            <a:ext cx="4314422" cy="338554"/>
          </a:xfrm>
          <a:prstGeom prst="rect">
            <a:avLst/>
          </a:prstGeom>
          <a:noFill/>
        </p:spPr>
        <p:txBody>
          <a:bodyPr wrap="square" rtlCol="0">
            <a:spAutoFit/>
          </a:bodyPr>
          <a:lstStyle/>
          <a:p>
            <a:r>
              <a:rPr lang="es-EC" sz="1600" b="1" dirty="0" smtClean="0"/>
              <a:t>Criterios de evaluación para la selección</a:t>
            </a:r>
            <a:endParaRPr lang="es-EC" sz="1600" b="1" dirty="0"/>
          </a:p>
        </p:txBody>
      </p:sp>
      <p:sp>
        <p:nvSpPr>
          <p:cNvPr id="7" name="CuadroTexto 6"/>
          <p:cNvSpPr txBox="1"/>
          <p:nvPr/>
        </p:nvSpPr>
        <p:spPr>
          <a:xfrm>
            <a:off x="5844870" y="3616816"/>
            <a:ext cx="4314422" cy="338554"/>
          </a:xfrm>
          <a:prstGeom prst="rect">
            <a:avLst/>
          </a:prstGeom>
          <a:noFill/>
        </p:spPr>
        <p:txBody>
          <a:bodyPr wrap="square" rtlCol="0">
            <a:spAutoFit/>
          </a:bodyPr>
          <a:lstStyle/>
          <a:p>
            <a:r>
              <a:rPr lang="es-EC" sz="1600" b="1" dirty="0" smtClean="0"/>
              <a:t>Características del sensor seleccionado</a:t>
            </a:r>
            <a:endParaRPr lang="es-EC" sz="1600" b="1" dirty="0"/>
          </a:p>
        </p:txBody>
      </p:sp>
      <p:sp>
        <p:nvSpPr>
          <p:cNvPr id="12" name="Estrella de 5 puntas 11"/>
          <p:cNvSpPr/>
          <p:nvPr/>
        </p:nvSpPr>
        <p:spPr>
          <a:xfrm>
            <a:off x="9388703" y="3179539"/>
            <a:ext cx="244699" cy="207604"/>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2" name="Tabla 1"/>
          <p:cNvGraphicFramePr>
            <a:graphicFrameLocks noGrp="1"/>
          </p:cNvGraphicFramePr>
          <p:nvPr>
            <p:extLst>
              <p:ext uri="{D42A27DB-BD31-4B8C-83A1-F6EECF244321}">
                <p14:modId xmlns:p14="http://schemas.microsoft.com/office/powerpoint/2010/main" val="3447754468"/>
              </p:ext>
            </p:extLst>
          </p:nvPr>
        </p:nvGraphicFramePr>
        <p:xfrm>
          <a:off x="821483" y="998111"/>
          <a:ext cx="9969499" cy="2575560"/>
        </p:xfrm>
        <a:graphic>
          <a:graphicData uri="http://schemas.openxmlformats.org/drawingml/2006/table">
            <a:tbl>
              <a:tblPr>
                <a:tableStyleId>{775DCB02-9BB8-47FD-8907-85C794F793BA}</a:tableStyleId>
              </a:tblPr>
              <a:tblGrid>
                <a:gridCol w="381973"/>
                <a:gridCol w="2521023"/>
                <a:gridCol w="381973"/>
                <a:gridCol w="381973"/>
                <a:gridCol w="381973"/>
                <a:gridCol w="381973"/>
                <a:gridCol w="381973"/>
                <a:gridCol w="381973"/>
                <a:gridCol w="381973"/>
                <a:gridCol w="381973"/>
                <a:gridCol w="381973"/>
                <a:gridCol w="522030"/>
                <a:gridCol w="522030"/>
                <a:gridCol w="522030"/>
                <a:gridCol w="515664"/>
                <a:gridCol w="515664"/>
                <a:gridCol w="515664"/>
                <a:gridCol w="515664"/>
              </a:tblGrid>
              <a:tr h="381000">
                <a:tc gridSpan="14">
                  <a:txBody>
                    <a:bodyPr/>
                    <a:lstStyle/>
                    <a:p>
                      <a:pPr algn="ctr" fontAlgn="ctr"/>
                      <a:r>
                        <a:rPr lang="es-EC" sz="1300" b="1" u="none" strike="noStrike" dirty="0" smtClean="0">
                          <a:effectLst/>
                        </a:rPr>
                        <a:t>SELECCIÓN DEL SENSOR DE REVOLUCIONES DEL MOTOR</a:t>
                      </a:r>
                      <a:endParaRPr lang="es-EC" sz="13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lgn="ctr" fontAlgn="ctr"/>
                      <a:endParaRPr lang="es-EC" sz="1300" b="0" i="0" u="none" strike="noStrike" dirty="0">
                        <a:solidFill>
                          <a:srgbClr val="000000"/>
                        </a:solidFill>
                        <a:effectLst/>
                        <a:latin typeface="Calibri" panose="020F0502020204030204" pitchFamily="34" charset="0"/>
                      </a:endParaRPr>
                    </a:p>
                  </a:txBody>
                  <a:tcPr marL="0" marR="0" marT="0" marB="0" anchor="ctr"/>
                </a:tc>
                <a:tc hMerge="1">
                  <a:txBody>
                    <a:bodyPr/>
                    <a:lstStyle/>
                    <a:p>
                      <a:pPr algn="l" fontAlgn="b"/>
                      <a:endParaRPr lang="es-EC" sz="1300" b="0"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0"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0" i="0" u="none" strike="noStrike">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0"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0"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0"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0"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0"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0"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0"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0"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0" i="0" u="none" strike="noStrike" dirty="0">
                        <a:solidFill>
                          <a:srgbClr val="000000"/>
                        </a:solidFill>
                        <a:effectLst/>
                        <a:latin typeface="Calibri" panose="020F0502020204030204" pitchFamily="34" charset="0"/>
                      </a:endParaRPr>
                    </a:p>
                  </a:txBody>
                  <a:tcPr marL="0" marR="0" marT="0" marB="0" anchor="b"/>
                </a:tc>
                <a:tc gridSpan="2">
                  <a:txBody>
                    <a:bodyPr/>
                    <a:lstStyle/>
                    <a:p>
                      <a:pPr algn="ctr" fontAlgn="ctr"/>
                      <a:r>
                        <a:rPr lang="es-EC" sz="1300" b="1" u="none" strike="noStrike">
                          <a:effectLst/>
                        </a:rPr>
                        <a:t>SENSOR INDUCTIVO</a:t>
                      </a:r>
                      <a:endParaRPr lang="es-EC" sz="1300" b="1"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hMerge="1">
                  <a:txBody>
                    <a:bodyPr/>
                    <a:lstStyle/>
                    <a:p>
                      <a:endParaRPr lang="es-EC"/>
                    </a:p>
                  </a:txBody>
                  <a:tcPr/>
                </a:tc>
                <a:tc gridSpan="2">
                  <a:txBody>
                    <a:bodyPr/>
                    <a:lstStyle/>
                    <a:p>
                      <a:pPr algn="ctr" fontAlgn="ctr"/>
                      <a:r>
                        <a:rPr lang="es-EC" sz="1300" b="1" u="none" strike="noStrike">
                          <a:effectLst/>
                        </a:rPr>
                        <a:t>ENCODER</a:t>
                      </a:r>
                      <a:endParaRPr lang="es-EC" sz="1300" b="1" i="0" u="none" strike="noStrike">
                        <a:solidFill>
                          <a:srgbClr val="000000"/>
                        </a:solidFill>
                        <a:effectLst/>
                        <a:latin typeface="Calibri" panose="020F050202020403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s-EC"/>
                    </a:p>
                  </a:txBody>
                  <a:tcPr/>
                </a:tc>
              </a:tr>
              <a:tr h="190500">
                <a:tc>
                  <a:txBody>
                    <a:bodyPr/>
                    <a:lstStyle/>
                    <a:p>
                      <a:pPr algn="ctr" fontAlgn="ctr"/>
                      <a:r>
                        <a:rPr lang="es-EC" sz="1300" b="1" u="none" strike="noStrike">
                          <a:effectLst/>
                        </a:rPr>
                        <a:t> </a:t>
                      </a:r>
                      <a:endParaRPr lang="es-EC" sz="1300" b="1"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dirty="0">
                          <a:effectLst/>
                        </a:rPr>
                        <a:t>CRITERIO/PARAMETRO DE EVALUACION</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dirty="0">
                          <a:effectLst/>
                        </a:rPr>
                        <a:t>1</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dirty="0">
                          <a:effectLst/>
                        </a:rPr>
                        <a:t>2</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dirty="0">
                          <a:effectLst/>
                        </a:rPr>
                        <a:t>3</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dirty="0">
                          <a:effectLst/>
                        </a:rPr>
                        <a:t>4</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dirty="0">
                          <a:effectLst/>
                        </a:rPr>
                        <a:t>5</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dirty="0">
                          <a:effectLst/>
                        </a:rPr>
                        <a:t>6</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dirty="0">
                          <a:effectLst/>
                        </a:rPr>
                        <a:t>7</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dirty="0">
                          <a:effectLst/>
                        </a:rPr>
                        <a:t>8</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dirty="0">
                          <a:effectLst/>
                        </a:rPr>
                        <a:t>9</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a:effectLst/>
                        </a:rPr>
                        <a:t>Sum</a:t>
                      </a:r>
                      <a:endParaRPr lang="es-EC" sz="1300" b="1"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dirty="0">
                          <a:effectLst/>
                        </a:rPr>
                        <a:t>%</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dirty="0">
                          <a:effectLst/>
                        </a:rPr>
                        <a:t>W.F.</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dirty="0">
                          <a:effectLst/>
                        </a:rPr>
                        <a:t>R.F.</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dirty="0">
                          <a:effectLst/>
                        </a:rPr>
                        <a:t>Calif.1</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dirty="0">
                          <a:effectLst/>
                        </a:rPr>
                        <a:t>R.F.</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dirty="0">
                          <a:effectLst/>
                        </a:rPr>
                        <a:t>Calif.2</a:t>
                      </a:r>
                      <a:endParaRPr lang="es-EC" sz="1300" b="1" i="0" u="none" strike="noStrike" dirty="0">
                        <a:solidFill>
                          <a:srgbClr val="000000"/>
                        </a:solidFill>
                        <a:effectLst/>
                        <a:latin typeface="Calibri" panose="020F0502020204030204" pitchFamily="34" charset="0"/>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r h="190500">
                <a:tc>
                  <a:txBody>
                    <a:bodyPr/>
                    <a:lstStyle/>
                    <a:p>
                      <a:pPr algn="ctr" fontAlgn="b"/>
                      <a:r>
                        <a:rPr lang="es-EC" sz="1300" b="1" u="none" strike="noStrike" dirty="0">
                          <a:effectLst/>
                        </a:rPr>
                        <a:t>1</a:t>
                      </a:r>
                      <a:endParaRPr lang="es-EC" sz="1300" b="1"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b"/>
                      <a:r>
                        <a:rPr lang="es-EC" sz="1300" u="none" strike="noStrike" dirty="0">
                          <a:effectLst/>
                        </a:rPr>
                        <a:t>Precio</a:t>
                      </a:r>
                      <a:endParaRPr lang="es-EC" sz="13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solidFill>
                      <a:schemeClr val="accent2">
                        <a:lumMod val="75000"/>
                      </a:schemeClr>
                    </a:solidFill>
                  </a:tcPr>
                </a:tc>
                <a:tc>
                  <a:txBody>
                    <a:bodyPr/>
                    <a:lstStyle/>
                    <a:p>
                      <a:pPr algn="ctr" fontAlgn="b"/>
                      <a:r>
                        <a:rPr lang="es-EC" sz="1300" u="none" strike="noStrike" dirty="0">
                          <a:effectLst/>
                        </a:rPr>
                        <a:t>1</a:t>
                      </a:r>
                      <a:endParaRPr lang="es-EC" sz="13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s-EC" sz="1300" u="none" strike="noStrike" dirty="0">
                          <a:effectLst/>
                        </a:rPr>
                        <a:t>1</a:t>
                      </a:r>
                      <a:endParaRPr lang="es-EC" sz="13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s-EC" sz="1300" u="none" strike="noStrike" dirty="0">
                          <a:effectLst/>
                        </a:rPr>
                        <a:t>1</a:t>
                      </a:r>
                      <a:endParaRPr lang="es-EC" sz="13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s-EC" sz="1300" u="none" strike="noStrike" dirty="0">
                          <a:effectLst/>
                        </a:rPr>
                        <a:t>1</a:t>
                      </a:r>
                      <a:endParaRPr lang="es-EC" sz="13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s-EC" sz="1300" u="none" strike="noStrike" dirty="0">
                          <a:effectLst/>
                        </a:rPr>
                        <a:t>1</a:t>
                      </a:r>
                      <a:endParaRPr lang="es-EC" sz="13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s-EC" sz="1300" u="none" strike="noStrike" dirty="0">
                          <a:effectLst/>
                        </a:rPr>
                        <a:t>1</a:t>
                      </a:r>
                      <a:endParaRPr lang="es-EC" sz="13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s-EC" sz="1300" u="none" strike="noStrike" dirty="0">
                          <a:effectLst/>
                        </a:rPr>
                        <a:t>1</a:t>
                      </a:r>
                      <a:endParaRPr lang="es-EC" sz="13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s-EC" sz="1300" u="none" strike="noStrike" dirty="0">
                          <a:effectLst/>
                        </a:rPr>
                        <a:t>3</a:t>
                      </a:r>
                      <a:endParaRPr lang="es-EC" sz="13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s-EC" sz="1300" u="none" strike="noStrike" dirty="0">
                          <a:effectLst/>
                        </a:rPr>
                        <a:t>10</a:t>
                      </a:r>
                      <a:endParaRPr lang="es-EC" sz="13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s-EC" sz="1300" u="none" strike="noStrike">
                          <a:effectLst/>
                        </a:rPr>
                        <a:t>0,19</a:t>
                      </a:r>
                      <a:endParaRPr lang="es-EC" sz="1300" b="0" i="0" u="none" strike="noStrike">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s-EC" sz="1300" u="none" strike="noStrike">
                          <a:effectLst/>
                        </a:rPr>
                        <a:t>0,19</a:t>
                      </a:r>
                      <a:endParaRPr lang="es-EC" sz="1300" b="0" i="0" u="none" strike="noStrike">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s-EC" sz="1300" u="none" strike="noStrike">
                          <a:effectLst/>
                        </a:rPr>
                        <a:t>10</a:t>
                      </a:r>
                      <a:endParaRPr lang="es-EC" sz="1300" b="0" i="0" u="none" strike="noStrike">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s-EC" sz="1300" u="none" strike="noStrike">
                          <a:effectLst/>
                        </a:rPr>
                        <a:t>1,92</a:t>
                      </a:r>
                      <a:endParaRPr lang="es-EC" sz="1300" b="0" i="0" u="none" strike="noStrike">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s-EC" sz="1300" u="none" strike="noStrike">
                          <a:effectLst/>
                        </a:rPr>
                        <a:t>2</a:t>
                      </a:r>
                      <a:endParaRPr lang="es-EC" sz="1300" b="0" i="0" u="none" strike="noStrike">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s-EC" sz="1300" u="none" strike="noStrike" dirty="0">
                          <a:effectLst/>
                        </a:rPr>
                        <a:t>0,38</a:t>
                      </a:r>
                      <a:endParaRPr lang="es-EC" sz="1300" b="0" i="0" u="none" strike="noStrike" dirty="0">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190500">
                <a:tc>
                  <a:txBody>
                    <a:bodyPr/>
                    <a:lstStyle/>
                    <a:p>
                      <a:pPr algn="ctr" fontAlgn="b"/>
                      <a:r>
                        <a:rPr lang="es-EC" sz="1300" b="1" u="none" strike="noStrike" dirty="0">
                          <a:effectLst/>
                        </a:rPr>
                        <a:t>2</a:t>
                      </a:r>
                      <a:endParaRPr lang="es-EC" sz="1300" b="1"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l" fontAlgn="b"/>
                      <a:r>
                        <a:rPr lang="es-EC" sz="1300" u="none" strike="noStrike">
                          <a:effectLst/>
                        </a:rPr>
                        <a:t>Distancia de sensado</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b">
                    <a:solidFill>
                      <a:schemeClr val="accent2">
                        <a:lumMod val="75000"/>
                      </a:schemeClr>
                    </a:solidFill>
                  </a:tcP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3</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9</a:t>
                      </a:r>
                      <a:endParaRPr lang="es-EC" sz="13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0,17</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0,17</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10</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1,73</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10</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1,73</a:t>
                      </a:r>
                      <a:endParaRPr lang="es-EC" sz="1300" b="0" i="0" u="none" strike="noStrike" dirty="0">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tr>
              <a:tr h="190500">
                <a:tc>
                  <a:txBody>
                    <a:bodyPr/>
                    <a:lstStyle/>
                    <a:p>
                      <a:pPr algn="ctr" fontAlgn="b"/>
                      <a:r>
                        <a:rPr lang="es-EC" sz="1300" b="1" u="none" strike="noStrike" dirty="0">
                          <a:effectLst/>
                        </a:rPr>
                        <a:t>3</a:t>
                      </a:r>
                      <a:endParaRPr lang="es-EC" sz="1300" b="1"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l" fontAlgn="b"/>
                      <a:r>
                        <a:rPr lang="es-EC" sz="1300" u="none" strike="noStrike">
                          <a:effectLst/>
                        </a:rPr>
                        <a:t>Alimentación</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b">
                    <a:solidFill>
                      <a:schemeClr val="accent2">
                        <a:lumMod val="75000"/>
                      </a:schemeClr>
                    </a:solidFill>
                  </a:tcP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3</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8</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0,15</a:t>
                      </a:r>
                      <a:endParaRPr lang="es-EC" sz="13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0,15</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10</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1,54</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5</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0,77</a:t>
                      </a:r>
                      <a:endParaRPr lang="es-EC" sz="1300" b="0" i="0" u="none" strike="noStrike" dirty="0">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tr>
              <a:tr h="190500">
                <a:tc>
                  <a:txBody>
                    <a:bodyPr/>
                    <a:lstStyle/>
                    <a:p>
                      <a:pPr algn="ctr" fontAlgn="b"/>
                      <a:r>
                        <a:rPr lang="es-EC" sz="1300" b="1" u="none" strike="noStrike" dirty="0">
                          <a:effectLst/>
                        </a:rPr>
                        <a:t>4</a:t>
                      </a:r>
                      <a:endParaRPr lang="es-EC" sz="1300" b="1"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l" fontAlgn="b"/>
                      <a:r>
                        <a:rPr lang="es-EC" sz="1300" u="none" strike="noStrike">
                          <a:effectLst/>
                        </a:rPr>
                        <a:t>Adaptación al sistema</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b">
                    <a:solidFill>
                      <a:schemeClr val="accent2">
                        <a:lumMod val="75000"/>
                      </a:schemeClr>
                    </a:solidFill>
                  </a:tcP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3</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7</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0,13</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0,13</a:t>
                      </a:r>
                      <a:endParaRPr lang="es-EC" sz="13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10</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1,35</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5</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0,67</a:t>
                      </a:r>
                      <a:endParaRPr lang="es-EC" sz="1300" b="0" i="0" u="none" strike="noStrike" dirty="0">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tr>
              <a:tr h="190500">
                <a:tc>
                  <a:txBody>
                    <a:bodyPr/>
                    <a:lstStyle/>
                    <a:p>
                      <a:pPr algn="ctr" fontAlgn="b"/>
                      <a:r>
                        <a:rPr lang="es-EC" sz="1300" b="1" u="none" strike="noStrike" dirty="0">
                          <a:effectLst/>
                        </a:rPr>
                        <a:t>5</a:t>
                      </a:r>
                      <a:endParaRPr lang="es-EC" sz="1300" b="1"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l" fontAlgn="b"/>
                      <a:r>
                        <a:rPr lang="es-EC" sz="1300" u="none" strike="noStrike">
                          <a:effectLst/>
                        </a:rPr>
                        <a:t>Resistencia al golpeteo</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b">
                    <a:solidFill>
                      <a:schemeClr val="accent2">
                        <a:lumMod val="75000"/>
                      </a:schemeClr>
                    </a:solidFill>
                  </a:tcP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3</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6</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0,12</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0,12</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5</a:t>
                      </a:r>
                      <a:endParaRPr lang="es-EC" sz="13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0,58</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10</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1,15</a:t>
                      </a:r>
                      <a:endParaRPr lang="es-EC" sz="1300" b="0" i="0" u="none" strike="noStrike" dirty="0">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tr>
              <a:tr h="190500">
                <a:tc>
                  <a:txBody>
                    <a:bodyPr/>
                    <a:lstStyle/>
                    <a:p>
                      <a:pPr algn="ctr" fontAlgn="b"/>
                      <a:r>
                        <a:rPr lang="es-EC" sz="1300" b="1" u="none" strike="noStrike" dirty="0">
                          <a:effectLst/>
                        </a:rPr>
                        <a:t>6</a:t>
                      </a:r>
                      <a:endParaRPr lang="es-EC" sz="1300" b="1"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l" fontAlgn="b"/>
                      <a:r>
                        <a:rPr lang="es-EC" sz="1300" u="none" strike="noStrike">
                          <a:effectLst/>
                        </a:rPr>
                        <a:t>Grado de protección</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b">
                    <a:solidFill>
                      <a:schemeClr val="accent2">
                        <a:lumMod val="75000"/>
                      </a:schemeClr>
                    </a:solidFill>
                  </a:tcP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3</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5</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0,10</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0,10</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10</a:t>
                      </a:r>
                      <a:endParaRPr lang="es-EC" sz="13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0,96</a:t>
                      </a:r>
                      <a:endParaRPr lang="es-EC" sz="13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5</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0,48</a:t>
                      </a:r>
                      <a:endParaRPr lang="es-EC" sz="1300" b="0" i="0" u="none" strike="noStrike" dirty="0">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tr>
              <a:tr h="190500">
                <a:tc>
                  <a:txBody>
                    <a:bodyPr/>
                    <a:lstStyle/>
                    <a:p>
                      <a:pPr algn="ctr" fontAlgn="b"/>
                      <a:r>
                        <a:rPr lang="es-EC" sz="1300" b="1" u="none" strike="noStrike" dirty="0">
                          <a:effectLst/>
                        </a:rPr>
                        <a:t>7</a:t>
                      </a:r>
                      <a:endParaRPr lang="es-EC" sz="1300" b="1"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l" fontAlgn="b"/>
                      <a:r>
                        <a:rPr lang="es-EC" sz="1300" u="none" strike="noStrike">
                          <a:effectLst/>
                        </a:rPr>
                        <a:t>Durabilidad</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b">
                    <a:solidFill>
                      <a:schemeClr val="accent2">
                        <a:lumMod val="75000"/>
                      </a:schemeClr>
                    </a:solidFill>
                  </a:tcP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3</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4</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0,08</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0,08</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10</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0,77</a:t>
                      </a:r>
                      <a:endParaRPr lang="es-EC" sz="13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5</a:t>
                      </a:r>
                      <a:endParaRPr lang="es-EC" sz="13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0,38</a:t>
                      </a:r>
                      <a:endParaRPr lang="es-EC" sz="1300" b="0" i="0" u="none" strike="noStrike" dirty="0">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tr>
              <a:tr h="190500">
                <a:tc>
                  <a:txBody>
                    <a:bodyPr/>
                    <a:lstStyle/>
                    <a:p>
                      <a:pPr algn="ctr" fontAlgn="b"/>
                      <a:r>
                        <a:rPr lang="es-EC" sz="1300" b="1" u="none" strike="noStrike" dirty="0">
                          <a:effectLst/>
                        </a:rPr>
                        <a:t>8</a:t>
                      </a:r>
                      <a:endParaRPr lang="es-EC" sz="1300" b="1"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l" fontAlgn="b"/>
                      <a:r>
                        <a:rPr lang="es-EC" sz="1300" u="none" strike="noStrike">
                          <a:effectLst/>
                        </a:rPr>
                        <a:t>Mantenibilidad</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b">
                    <a:solidFill>
                      <a:schemeClr val="accent2">
                        <a:lumMod val="75000"/>
                      </a:schemeClr>
                    </a:solidFill>
                  </a:tcPr>
                </a:tc>
                <a:tc>
                  <a:txBody>
                    <a:bodyPr/>
                    <a:lstStyle/>
                    <a:p>
                      <a:pPr algn="ctr" fontAlgn="b"/>
                      <a:r>
                        <a:rPr lang="es-EC" sz="1300" u="none" strike="noStrike">
                          <a:effectLst/>
                        </a:rPr>
                        <a:t>3</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3</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0,06</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0,06</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5</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0,29</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5</a:t>
                      </a:r>
                      <a:endParaRPr lang="es-EC" sz="13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0,29</a:t>
                      </a:r>
                      <a:endParaRPr lang="es-EC" sz="1300" b="0" i="0" u="none" strike="noStrike" dirty="0">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tr>
              <a:tr h="190500">
                <a:tc>
                  <a:txBody>
                    <a:bodyPr/>
                    <a:lstStyle/>
                    <a:p>
                      <a:pPr algn="l" fontAlgn="b"/>
                      <a:endParaRPr lang="es-EC" sz="1300" b="1"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endParaRPr lang="es-EC" sz="13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endParaRPr lang="es-EC" sz="1300" b="0" i="0" u="none" strike="noStrike">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endParaRPr lang="es-EC" sz="1300" b="0" i="0" u="none" strike="noStrike">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endParaRPr lang="es-EC" sz="1300" b="0" i="0" u="none" strike="noStrike">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endParaRPr lang="es-EC" sz="1300" b="0" i="0" u="none" strike="noStrike">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endParaRPr lang="es-EC" sz="1300" b="0" i="0" u="none" strike="noStrike">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endParaRPr lang="es-EC" sz="1300" b="0" i="0" u="none" strike="noStrike">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endParaRPr lang="es-EC" sz="1300" b="0" i="0" u="none" strike="noStrike">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endParaRPr lang="es-EC" sz="13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endParaRPr lang="es-EC" sz="13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fontAlgn="b"/>
                      <a:r>
                        <a:rPr lang="es-EC" sz="1300" u="none" strike="noStrike" dirty="0">
                          <a:effectLst/>
                        </a:rPr>
                        <a:t>52</a:t>
                      </a:r>
                      <a:endParaRPr lang="es-EC" sz="13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s-EC" sz="1300" u="none" strike="noStrike" dirty="0">
                          <a:effectLst/>
                        </a:rPr>
                        <a:t>1,00</a:t>
                      </a:r>
                      <a:endParaRPr lang="es-EC" sz="13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s-EC" sz="1300" u="none" strike="noStrike" dirty="0">
                          <a:effectLst/>
                        </a:rPr>
                        <a:t>1,00</a:t>
                      </a:r>
                      <a:endParaRPr lang="es-EC" sz="13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fontAlgn="b"/>
                      <a:r>
                        <a:rPr lang="es-EC" sz="1300" u="none" strike="noStrike" dirty="0">
                          <a:effectLst/>
                        </a:rPr>
                        <a:t>9,13</a:t>
                      </a:r>
                      <a:endParaRPr lang="es-EC" sz="13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fontAlgn="b"/>
                      <a:r>
                        <a:rPr lang="es-EC" sz="1300" u="none" strike="noStrike" dirty="0">
                          <a:effectLst/>
                        </a:rPr>
                        <a:t>5,87</a:t>
                      </a:r>
                      <a:endParaRPr lang="es-EC" sz="1300" b="0" i="0" u="none" strike="noStrike" dirty="0">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
        <p:nvSpPr>
          <p:cNvPr id="15" name="Estrella de 5 puntas 14"/>
          <p:cNvSpPr/>
          <p:nvPr/>
        </p:nvSpPr>
        <p:spPr>
          <a:xfrm>
            <a:off x="9644135" y="3280423"/>
            <a:ext cx="244699" cy="207604"/>
          </a:xfrm>
          <a:prstGeom prst="star5">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8" name="Imagen 7"/>
          <p:cNvPicPr>
            <a:picLocks noChangeAspect="1"/>
          </p:cNvPicPr>
          <p:nvPr/>
        </p:nvPicPr>
        <p:blipFill>
          <a:blip r:embed="rId3"/>
          <a:stretch>
            <a:fillRect/>
          </a:stretch>
        </p:blipFill>
        <p:spPr>
          <a:xfrm>
            <a:off x="746170" y="3929612"/>
            <a:ext cx="4186438" cy="2174974"/>
          </a:xfrm>
          <a:prstGeom prst="rect">
            <a:avLst/>
          </a:prstGeom>
        </p:spPr>
      </p:pic>
      <p:graphicFrame>
        <p:nvGraphicFramePr>
          <p:cNvPr id="9" name="Tabla 8"/>
          <p:cNvGraphicFramePr>
            <a:graphicFrameLocks noGrp="1"/>
          </p:cNvGraphicFramePr>
          <p:nvPr>
            <p:extLst>
              <p:ext uri="{D42A27DB-BD31-4B8C-83A1-F6EECF244321}">
                <p14:modId xmlns:p14="http://schemas.microsoft.com/office/powerpoint/2010/main" val="3396571114"/>
              </p:ext>
            </p:extLst>
          </p:nvPr>
        </p:nvGraphicFramePr>
        <p:xfrm>
          <a:off x="5212362" y="4019765"/>
          <a:ext cx="4395274" cy="1634061"/>
        </p:xfrm>
        <a:graphic>
          <a:graphicData uri="http://schemas.openxmlformats.org/drawingml/2006/table">
            <a:tbl>
              <a:tblPr>
                <a:tableStyleId>{775DCB02-9BB8-47FD-8907-85C794F793BA}</a:tableStyleId>
              </a:tblPr>
              <a:tblGrid>
                <a:gridCol w="480097"/>
                <a:gridCol w="1815921"/>
                <a:gridCol w="2099256"/>
              </a:tblGrid>
              <a:tr h="256021">
                <a:tc>
                  <a:txBody>
                    <a:bodyPr/>
                    <a:lstStyle/>
                    <a:p>
                      <a:pPr algn="ctr" fontAlgn="ctr"/>
                      <a:r>
                        <a:rPr lang="es-ES" sz="1400" b="1" u="none" strike="noStrike" dirty="0">
                          <a:effectLst/>
                        </a:rPr>
                        <a:t>N°</a:t>
                      </a:r>
                      <a:endParaRPr lang="es-EC" sz="14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Característica</a:t>
                      </a:r>
                      <a:endParaRPr lang="es-EC" sz="1400" b="1" i="0" u="none" strike="noStrike" dirty="0">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Detalle</a:t>
                      </a:r>
                      <a:endParaRPr lang="es-EC" sz="1400" b="1"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0457">
                <a:tc>
                  <a:txBody>
                    <a:bodyPr/>
                    <a:lstStyle/>
                    <a:p>
                      <a:pPr algn="ctr" fontAlgn="ctr"/>
                      <a:r>
                        <a:rPr lang="es-ES" sz="1400" u="none" strike="noStrike">
                          <a:effectLst/>
                        </a:rPr>
                        <a:t>1</a:t>
                      </a:r>
                      <a:endParaRPr lang="es-EC" sz="14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ctr"/>
                      <a:r>
                        <a:rPr lang="es-ES" sz="1400" u="none" strike="noStrike">
                          <a:effectLst/>
                        </a:rPr>
                        <a:t>Modelo</a:t>
                      </a:r>
                      <a:endParaRPr lang="es-EC" sz="1400" b="0" i="0" u="none" strike="noStrike">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s-ES" sz="1400" u="none" strike="noStrike" dirty="0">
                          <a:effectLst/>
                        </a:rPr>
                        <a:t>12RD</a:t>
                      </a:r>
                      <a:endParaRPr lang="es-EC" sz="14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283335">
                <a:tc>
                  <a:txBody>
                    <a:bodyPr/>
                    <a:lstStyle/>
                    <a:p>
                      <a:pPr algn="ctr" fontAlgn="ctr"/>
                      <a:r>
                        <a:rPr lang="es-ES" sz="1400" u="none" strike="noStrike">
                          <a:effectLst/>
                        </a:rPr>
                        <a:t>2</a:t>
                      </a:r>
                      <a:endParaRPr lang="es-EC" sz="14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ctr"/>
                      <a:r>
                        <a:rPr lang="es-ES" sz="1400" u="none" strike="noStrike">
                          <a:effectLst/>
                        </a:rPr>
                        <a:t>Histéresis</a:t>
                      </a:r>
                      <a:endParaRPr lang="es-EC"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dirty="0">
                          <a:effectLst/>
                        </a:rPr>
                        <a:t>10% Distancia de censado</a:t>
                      </a:r>
                      <a:endParaRPr lang="es-EC" sz="14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r>
              <a:tr h="283335">
                <a:tc>
                  <a:txBody>
                    <a:bodyPr/>
                    <a:lstStyle/>
                    <a:p>
                      <a:pPr algn="ctr" fontAlgn="ctr"/>
                      <a:r>
                        <a:rPr lang="es-ES" sz="1400" u="none" strike="noStrike">
                          <a:effectLst/>
                        </a:rPr>
                        <a:t>3</a:t>
                      </a:r>
                      <a:endParaRPr lang="es-EC" sz="14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ctr"/>
                      <a:r>
                        <a:rPr lang="es-ES" sz="1400" u="none" strike="noStrike">
                          <a:effectLst/>
                        </a:rPr>
                        <a:t>Voltaje de alimentación</a:t>
                      </a:r>
                      <a:endParaRPr lang="es-EC"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dirty="0">
                          <a:effectLst/>
                        </a:rPr>
                        <a:t>12V – 24V DC</a:t>
                      </a:r>
                      <a:endParaRPr lang="es-EC" sz="14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r>
              <a:tr h="257578">
                <a:tc>
                  <a:txBody>
                    <a:bodyPr/>
                    <a:lstStyle/>
                    <a:p>
                      <a:pPr algn="ctr" fontAlgn="ctr"/>
                      <a:r>
                        <a:rPr lang="es-ES" sz="1400" u="none" strike="noStrike">
                          <a:effectLst/>
                        </a:rPr>
                        <a:t>4</a:t>
                      </a:r>
                      <a:endParaRPr lang="es-EC" sz="14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ctr"/>
                      <a:r>
                        <a:rPr lang="es-ES" sz="1400" u="none" strike="noStrike">
                          <a:effectLst/>
                        </a:rPr>
                        <a:t>Corriente</a:t>
                      </a:r>
                      <a:endParaRPr lang="es-EC"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dirty="0">
                          <a:effectLst/>
                        </a:rPr>
                        <a:t>6 </a:t>
                      </a:r>
                      <a:r>
                        <a:rPr lang="es-ES" sz="1400" u="none" strike="noStrike" dirty="0" err="1">
                          <a:effectLst/>
                        </a:rPr>
                        <a:t>mA</a:t>
                      </a:r>
                      <a:r>
                        <a:rPr lang="es-ES" sz="1400" u="none" strike="noStrike" dirty="0">
                          <a:effectLst/>
                        </a:rPr>
                        <a:t> </a:t>
                      </a:r>
                      <a:r>
                        <a:rPr lang="es-ES" sz="1400" u="none" strike="noStrike" dirty="0" err="1">
                          <a:effectLst/>
                        </a:rPr>
                        <a:t>max</a:t>
                      </a:r>
                      <a:endParaRPr lang="es-EC" sz="14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r>
              <a:tr h="283335">
                <a:tc>
                  <a:txBody>
                    <a:bodyPr/>
                    <a:lstStyle/>
                    <a:p>
                      <a:pPr algn="ctr" fontAlgn="ctr"/>
                      <a:r>
                        <a:rPr lang="es-ES" sz="1400" u="none" strike="noStrike">
                          <a:effectLst/>
                        </a:rPr>
                        <a:t>5</a:t>
                      </a:r>
                      <a:endParaRPr lang="es-EC" sz="14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ctr"/>
                      <a:r>
                        <a:rPr lang="es-ES" sz="1400" u="none" strike="noStrike">
                          <a:effectLst/>
                        </a:rPr>
                        <a:t>Temperatura de trabajo</a:t>
                      </a:r>
                      <a:endParaRPr lang="es-EC" sz="1400" b="0" i="0" u="none" strike="noStrike">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S" sz="1400" u="none" strike="noStrike" dirty="0">
                          <a:effectLst/>
                        </a:rPr>
                        <a:t>-25°C a 70°C</a:t>
                      </a:r>
                      <a:endParaRPr lang="es-EC" sz="14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pic>
        <p:nvPicPr>
          <p:cNvPr id="16" name="Imagen 15"/>
          <p:cNvPicPr/>
          <p:nvPr/>
        </p:nvPicPr>
        <p:blipFill rotWithShape="1">
          <a:blip r:embed="rId4"/>
          <a:srcRect l="13446" t="9394" r="37731" b="8395"/>
          <a:stretch/>
        </p:blipFill>
        <p:spPr bwMode="auto">
          <a:xfrm>
            <a:off x="9838121" y="4084159"/>
            <a:ext cx="1937460" cy="155295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545683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76518" y="206063"/>
            <a:ext cx="8461419" cy="369332"/>
          </a:xfrm>
          <a:prstGeom prst="rect">
            <a:avLst/>
          </a:prstGeom>
          <a:noFill/>
        </p:spPr>
        <p:txBody>
          <a:bodyPr wrap="square" rtlCol="0">
            <a:spAutoFit/>
          </a:bodyPr>
          <a:lstStyle/>
          <a:p>
            <a:r>
              <a:rPr lang="es-EC" b="1" dirty="0">
                <a:latin typeface="Century" panose="02040604050505020304" pitchFamily="18" charset="0"/>
              </a:rPr>
              <a:t>ADQUISICIÓN DE DATOS: SELECCIÓN DEL HARDWARE</a:t>
            </a:r>
          </a:p>
        </p:txBody>
      </p:sp>
      <p:sp>
        <p:nvSpPr>
          <p:cNvPr id="11" name="CuadroTexto 10"/>
          <p:cNvSpPr txBox="1"/>
          <p:nvPr/>
        </p:nvSpPr>
        <p:spPr>
          <a:xfrm>
            <a:off x="566668" y="6323527"/>
            <a:ext cx="3284113" cy="430887"/>
          </a:xfrm>
          <a:prstGeom prst="rect">
            <a:avLst/>
          </a:prstGeom>
          <a:noFill/>
        </p:spPr>
        <p:txBody>
          <a:bodyPr wrap="square" rtlCol="0">
            <a:spAutoFit/>
          </a:bodyPr>
          <a:lstStyle/>
          <a:p>
            <a:r>
              <a:rPr lang="es-EC" sz="1100" dirty="0" smtClean="0">
                <a:latin typeface="Arial" panose="020B0604020202020204" pitchFamily="34" charset="0"/>
                <a:cs typeface="Arial" panose="020B0604020202020204" pitchFamily="34" charset="0"/>
              </a:rPr>
              <a:t>Elaborado por:    Moya Carlos</a:t>
            </a:r>
          </a:p>
          <a:p>
            <a:r>
              <a:rPr lang="es-EC" sz="1100" dirty="0" smtClean="0">
                <a:latin typeface="Arial" panose="020B0604020202020204" pitchFamily="34" charset="0"/>
                <a:cs typeface="Arial" panose="020B0604020202020204" pitchFamily="34" charset="0"/>
              </a:rPr>
              <a:t>	    Pinto Alex</a:t>
            </a:r>
            <a:endParaRPr lang="es-EC" sz="1100" dirty="0">
              <a:latin typeface="Arial" panose="020B0604020202020204" pitchFamily="34" charset="0"/>
              <a:cs typeface="Arial" panose="020B0604020202020204" pitchFamily="34" charset="0"/>
            </a:endParaRPr>
          </a:p>
        </p:txBody>
      </p:sp>
      <p:sp>
        <p:nvSpPr>
          <p:cNvPr id="5" name="CuadroTexto 4"/>
          <p:cNvSpPr txBox="1"/>
          <p:nvPr/>
        </p:nvSpPr>
        <p:spPr>
          <a:xfrm>
            <a:off x="566668" y="755701"/>
            <a:ext cx="9800825" cy="338554"/>
          </a:xfrm>
          <a:prstGeom prst="rect">
            <a:avLst/>
          </a:prstGeom>
          <a:noFill/>
        </p:spPr>
        <p:txBody>
          <a:bodyPr wrap="square" rtlCol="0">
            <a:spAutoFit/>
          </a:bodyPr>
          <a:lstStyle/>
          <a:p>
            <a:pPr lvl="2"/>
            <a:r>
              <a:rPr lang="es-EC" sz="1600" b="1" dirty="0"/>
              <a:t>7</a:t>
            </a:r>
            <a:r>
              <a:rPr lang="es-EC" sz="1600" b="1" dirty="0" smtClean="0"/>
              <a:t>. </a:t>
            </a:r>
            <a:r>
              <a:rPr lang="es-ES" sz="1600" b="1" dirty="0"/>
              <a:t>SELECCIÓN </a:t>
            </a:r>
            <a:r>
              <a:rPr lang="es-ES" sz="1600" b="1" dirty="0" smtClean="0"/>
              <a:t>DEL SENSOR DE FLUJO DE AIRE PARA EL SISTEMA DE ADMISIÓN DEL MOTOR</a:t>
            </a:r>
            <a:endParaRPr lang="es-EC" sz="1600" b="1" dirty="0"/>
          </a:p>
        </p:txBody>
      </p:sp>
      <p:sp>
        <p:nvSpPr>
          <p:cNvPr id="7" name="CuadroTexto 6"/>
          <p:cNvSpPr txBox="1"/>
          <p:nvPr/>
        </p:nvSpPr>
        <p:spPr>
          <a:xfrm>
            <a:off x="802780" y="2372658"/>
            <a:ext cx="4314422" cy="338554"/>
          </a:xfrm>
          <a:prstGeom prst="rect">
            <a:avLst/>
          </a:prstGeom>
          <a:noFill/>
        </p:spPr>
        <p:txBody>
          <a:bodyPr wrap="square" rtlCol="0">
            <a:spAutoFit/>
          </a:bodyPr>
          <a:lstStyle/>
          <a:p>
            <a:r>
              <a:rPr lang="es-EC" sz="1600" b="1" dirty="0" smtClean="0"/>
              <a:t>Características del sensor seleccionado</a:t>
            </a:r>
            <a:endParaRPr lang="es-EC" sz="1600" b="1" dirty="0"/>
          </a:p>
        </p:txBody>
      </p:sp>
      <p:graphicFrame>
        <p:nvGraphicFramePr>
          <p:cNvPr id="8" name="Tabla 7"/>
          <p:cNvGraphicFramePr>
            <a:graphicFrameLocks noGrp="1"/>
          </p:cNvGraphicFramePr>
          <p:nvPr>
            <p:extLst>
              <p:ext uri="{D42A27DB-BD31-4B8C-83A1-F6EECF244321}">
                <p14:modId xmlns:p14="http://schemas.microsoft.com/office/powerpoint/2010/main" val="2136801250"/>
              </p:ext>
            </p:extLst>
          </p:nvPr>
        </p:nvGraphicFramePr>
        <p:xfrm>
          <a:off x="697964" y="2863027"/>
          <a:ext cx="3513428" cy="2061276"/>
        </p:xfrm>
        <a:graphic>
          <a:graphicData uri="http://schemas.openxmlformats.org/drawingml/2006/table">
            <a:tbl>
              <a:tblPr>
                <a:tableStyleId>{35758FB7-9AC5-4552-8A53-C91805E547FA}</a:tableStyleId>
              </a:tblPr>
              <a:tblGrid>
                <a:gridCol w="432220"/>
                <a:gridCol w="1401442"/>
                <a:gridCol w="1679766"/>
              </a:tblGrid>
              <a:tr h="294468">
                <a:tc>
                  <a:txBody>
                    <a:bodyPr/>
                    <a:lstStyle/>
                    <a:p>
                      <a:pPr algn="ctr" fontAlgn="ctr"/>
                      <a:r>
                        <a:rPr lang="es-ES" sz="1400" b="1" u="none" strike="noStrike" dirty="0">
                          <a:effectLst/>
                        </a:rPr>
                        <a:t>N°</a:t>
                      </a:r>
                      <a:endParaRPr lang="es-EC" sz="14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ctr"/>
                      <a:r>
                        <a:rPr lang="es-ES" sz="1400" b="1" u="none" strike="noStrike" dirty="0">
                          <a:effectLst/>
                        </a:rPr>
                        <a:t>Característica</a:t>
                      </a:r>
                      <a:endParaRPr lang="es-EC" sz="1400" b="1" i="0" u="none" strike="noStrike" dirty="0">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ctr"/>
                      <a:r>
                        <a:rPr lang="es-ES" sz="1400" b="1" u="none" strike="noStrike" dirty="0">
                          <a:effectLst/>
                        </a:rPr>
                        <a:t>Detalle</a:t>
                      </a:r>
                      <a:endParaRPr lang="es-EC" sz="1400" b="1"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r>
              <a:tr h="294468">
                <a:tc>
                  <a:txBody>
                    <a:bodyPr/>
                    <a:lstStyle/>
                    <a:p>
                      <a:pPr algn="ctr" fontAlgn="ctr"/>
                      <a:r>
                        <a:rPr lang="es-ES" sz="1400" b="1" u="none" strike="noStrike" dirty="0">
                          <a:effectLst/>
                        </a:rPr>
                        <a:t>1</a:t>
                      </a:r>
                      <a:endParaRPr lang="es-EC" sz="14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ctr"/>
                      <a:r>
                        <a:rPr lang="es-ES" sz="1400" u="none" strike="noStrike" dirty="0">
                          <a:effectLst/>
                        </a:rPr>
                        <a:t>Modelo</a:t>
                      </a:r>
                      <a:endParaRPr lang="es-EC" sz="1400" b="0" i="0" u="none" strike="noStrike" dirty="0">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s-ES" sz="1400" u="none" strike="noStrike" dirty="0">
                          <a:effectLst/>
                        </a:rPr>
                        <a:t>0 280 217 102</a:t>
                      </a:r>
                      <a:endParaRPr lang="es-EC" sz="14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294468">
                <a:tc>
                  <a:txBody>
                    <a:bodyPr/>
                    <a:lstStyle/>
                    <a:p>
                      <a:pPr algn="ctr" fontAlgn="ctr"/>
                      <a:r>
                        <a:rPr lang="es-ES" sz="1400" b="1" u="none" strike="noStrike" dirty="0">
                          <a:effectLst/>
                        </a:rPr>
                        <a:t>2</a:t>
                      </a:r>
                      <a:endParaRPr lang="es-EC" sz="14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ctr"/>
                      <a:r>
                        <a:rPr lang="es-ES" sz="1400" u="none" strike="noStrike" dirty="0">
                          <a:effectLst/>
                        </a:rPr>
                        <a:t>Alimentación</a:t>
                      </a:r>
                      <a:endParaRPr lang="es-EC" sz="14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12 V</a:t>
                      </a:r>
                      <a:endParaRPr lang="es-EC" sz="1400" b="0" i="0" u="none" strike="noStrike">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r>
              <a:tr h="294468">
                <a:tc>
                  <a:txBody>
                    <a:bodyPr/>
                    <a:lstStyle/>
                    <a:p>
                      <a:pPr algn="ctr" fontAlgn="ctr"/>
                      <a:r>
                        <a:rPr lang="es-ES" sz="1400" b="1" u="none" strike="noStrike" dirty="0">
                          <a:effectLst/>
                        </a:rPr>
                        <a:t>3</a:t>
                      </a:r>
                      <a:endParaRPr lang="es-EC" sz="14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ctr"/>
                      <a:r>
                        <a:rPr lang="es-ES" sz="1400" u="none" strike="noStrike" dirty="0">
                          <a:effectLst/>
                        </a:rPr>
                        <a:t>Rango flujo</a:t>
                      </a:r>
                      <a:endParaRPr lang="es-EC" sz="14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a:effectLst/>
                        </a:rPr>
                        <a:t>10 – 350 Kg/h</a:t>
                      </a:r>
                      <a:endParaRPr lang="es-EC" sz="1400" b="0" i="0" u="none" strike="noStrike">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r>
              <a:tr h="588936">
                <a:tc>
                  <a:txBody>
                    <a:bodyPr/>
                    <a:lstStyle/>
                    <a:p>
                      <a:pPr algn="ctr" fontAlgn="ctr"/>
                      <a:r>
                        <a:rPr lang="es-ES" sz="1400" b="1" u="none" strike="noStrike" dirty="0">
                          <a:effectLst/>
                        </a:rPr>
                        <a:t>4</a:t>
                      </a:r>
                      <a:endParaRPr lang="es-EC" sz="14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ctr"/>
                      <a:r>
                        <a:rPr lang="es-ES" sz="1400" u="none" strike="noStrike">
                          <a:effectLst/>
                        </a:rPr>
                        <a:t>Temperatura de trabajo</a:t>
                      </a:r>
                      <a:endParaRPr lang="es-EC"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dirty="0">
                          <a:effectLst/>
                        </a:rPr>
                        <a:t>-30 a 110°C</a:t>
                      </a:r>
                      <a:endParaRPr lang="es-EC" sz="14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r>
              <a:tr h="294468">
                <a:tc>
                  <a:txBody>
                    <a:bodyPr/>
                    <a:lstStyle/>
                    <a:p>
                      <a:pPr algn="ctr" fontAlgn="ctr"/>
                      <a:r>
                        <a:rPr lang="es-ES" sz="1400" b="1" u="none" strike="noStrike" dirty="0">
                          <a:effectLst/>
                        </a:rPr>
                        <a:t>5</a:t>
                      </a:r>
                      <a:endParaRPr lang="es-EC" sz="14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ctr"/>
                      <a:r>
                        <a:rPr lang="es-ES" sz="1400" u="none" strike="noStrike">
                          <a:effectLst/>
                        </a:rPr>
                        <a:t>Caída de presión </a:t>
                      </a:r>
                      <a:endParaRPr lang="es-EC" sz="1400" b="0" i="0" u="none" strike="noStrike">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S" sz="1400" u="none" strike="noStrike" dirty="0">
                          <a:effectLst/>
                        </a:rPr>
                        <a:t>Max 15 </a:t>
                      </a:r>
                      <a:r>
                        <a:rPr lang="es-ES" sz="1400" u="none" strike="noStrike" dirty="0" err="1">
                          <a:effectLst/>
                        </a:rPr>
                        <a:t>mBar</a:t>
                      </a:r>
                      <a:r>
                        <a:rPr lang="es-ES" sz="1400" u="none" strike="noStrike" dirty="0">
                          <a:effectLst/>
                        </a:rPr>
                        <a:t>.</a:t>
                      </a:r>
                      <a:endParaRPr lang="es-EC" sz="14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graphicFrame>
        <p:nvGraphicFramePr>
          <p:cNvPr id="15" name="Gráfico 14"/>
          <p:cNvGraphicFramePr>
            <a:graphicFrameLocks/>
          </p:cNvGraphicFramePr>
          <p:nvPr>
            <p:extLst>
              <p:ext uri="{D42A27DB-BD31-4B8C-83A1-F6EECF244321}">
                <p14:modId xmlns:p14="http://schemas.microsoft.com/office/powerpoint/2010/main" val="1367956027"/>
              </p:ext>
            </p:extLst>
          </p:nvPr>
        </p:nvGraphicFramePr>
        <p:xfrm>
          <a:off x="4814552" y="2816110"/>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9" name="CuadroTexto 8"/>
          <p:cNvSpPr txBox="1"/>
          <p:nvPr/>
        </p:nvSpPr>
        <p:spPr>
          <a:xfrm>
            <a:off x="6576810" y="5563673"/>
            <a:ext cx="1910368" cy="276999"/>
          </a:xfrm>
          <a:prstGeom prst="rect">
            <a:avLst/>
          </a:prstGeom>
          <a:noFill/>
        </p:spPr>
        <p:txBody>
          <a:bodyPr wrap="square" rtlCol="0">
            <a:spAutoFit/>
          </a:bodyPr>
          <a:lstStyle/>
          <a:p>
            <a:r>
              <a:rPr lang="es-EC" sz="1200" b="1" dirty="0" smtClean="0"/>
              <a:t>FLUJO DE AIRE</a:t>
            </a:r>
            <a:endParaRPr lang="es-EC" sz="1200" b="1" dirty="0"/>
          </a:p>
        </p:txBody>
      </p:sp>
      <p:sp>
        <p:nvSpPr>
          <p:cNvPr id="16" name="CuadroTexto 15"/>
          <p:cNvSpPr txBox="1"/>
          <p:nvPr/>
        </p:nvSpPr>
        <p:spPr>
          <a:xfrm rot="16200000">
            <a:off x="3752042" y="4037956"/>
            <a:ext cx="1910368" cy="276999"/>
          </a:xfrm>
          <a:prstGeom prst="rect">
            <a:avLst/>
          </a:prstGeom>
          <a:noFill/>
        </p:spPr>
        <p:txBody>
          <a:bodyPr wrap="square" rtlCol="0">
            <a:spAutoFit/>
          </a:bodyPr>
          <a:lstStyle/>
          <a:p>
            <a:pPr algn="ctr"/>
            <a:r>
              <a:rPr lang="es-EC" sz="1200" b="1" dirty="0" smtClean="0"/>
              <a:t>VOLTAJE </a:t>
            </a:r>
            <a:endParaRPr lang="es-EC" sz="1200" b="1" dirty="0"/>
          </a:p>
        </p:txBody>
      </p:sp>
      <p:pic>
        <p:nvPicPr>
          <p:cNvPr id="17" name="Imagen 16"/>
          <p:cNvPicPr>
            <a:picLocks noChangeAspect="1"/>
          </p:cNvPicPr>
          <p:nvPr/>
        </p:nvPicPr>
        <p:blipFill>
          <a:blip r:embed="rId4"/>
          <a:stretch>
            <a:fillRect/>
          </a:stretch>
        </p:blipFill>
        <p:spPr>
          <a:xfrm>
            <a:off x="9588358" y="3449926"/>
            <a:ext cx="2195810" cy="1265176"/>
          </a:xfrm>
          <a:prstGeom prst="rect">
            <a:avLst/>
          </a:prstGeom>
        </p:spPr>
      </p:pic>
      <p:sp>
        <p:nvSpPr>
          <p:cNvPr id="18" name="CuadroTexto 17"/>
          <p:cNvSpPr txBox="1"/>
          <p:nvPr/>
        </p:nvSpPr>
        <p:spPr>
          <a:xfrm>
            <a:off x="4986269" y="2370510"/>
            <a:ext cx="4608491" cy="338554"/>
          </a:xfrm>
          <a:prstGeom prst="rect">
            <a:avLst/>
          </a:prstGeom>
          <a:noFill/>
        </p:spPr>
        <p:txBody>
          <a:bodyPr wrap="square" rtlCol="0">
            <a:spAutoFit/>
          </a:bodyPr>
          <a:lstStyle/>
          <a:p>
            <a:r>
              <a:rPr lang="es-EC" sz="1600" b="1" dirty="0" smtClean="0"/>
              <a:t>Curva característica del sensor seleccionado</a:t>
            </a:r>
            <a:endParaRPr lang="es-EC" sz="1600" b="1" dirty="0"/>
          </a:p>
        </p:txBody>
      </p:sp>
      <p:sp>
        <p:nvSpPr>
          <p:cNvPr id="19" name="Redondear rectángulo de esquina sencilla 18"/>
          <p:cNvSpPr/>
          <p:nvPr/>
        </p:nvSpPr>
        <p:spPr>
          <a:xfrm>
            <a:off x="789901" y="1193167"/>
            <a:ext cx="10285930" cy="1011806"/>
          </a:xfrm>
          <a:prstGeom prst="round1Rect">
            <a:avLst>
              <a:gd name="adj" fmla="val 38306"/>
            </a:avLst>
          </a:prstGeom>
          <a:effectLst>
            <a:glow rad="139700">
              <a:schemeClr val="accent6">
                <a:satMod val="175000"/>
                <a:alpha val="40000"/>
              </a:schemeClr>
            </a:glow>
          </a:effectLst>
        </p:spPr>
        <p:style>
          <a:lnRef idx="1">
            <a:schemeClr val="accent1"/>
          </a:lnRef>
          <a:fillRef idx="2">
            <a:schemeClr val="accent1"/>
          </a:fillRef>
          <a:effectRef idx="1">
            <a:schemeClr val="accent1"/>
          </a:effectRef>
          <a:fontRef idx="minor">
            <a:schemeClr val="dk1"/>
          </a:fontRef>
        </p:style>
        <p:txBody>
          <a:bodyPr rtlCol="0" anchor="ctr"/>
          <a:lstStyle/>
          <a:p>
            <a:pPr algn="just"/>
            <a:endParaRPr lang="es-ES" sz="1600" dirty="0" smtClean="0">
              <a:latin typeface="Arial" panose="020B0604020202020204" pitchFamily="34" charset="0"/>
              <a:ea typeface="Calibri" panose="020F0502020204030204" pitchFamily="34" charset="0"/>
            </a:endParaRPr>
          </a:p>
          <a:p>
            <a:pPr algn="just"/>
            <a:r>
              <a:rPr lang="es-ES" sz="1600" dirty="0" smtClean="0">
                <a:latin typeface="Arial" panose="020B0604020202020204" pitchFamily="34" charset="0"/>
                <a:ea typeface="Calibri" panose="020F0502020204030204" pitchFamily="34" charset="0"/>
              </a:rPr>
              <a:t>Para </a:t>
            </a:r>
            <a:r>
              <a:rPr lang="es-ES" sz="1600" dirty="0">
                <a:latin typeface="Arial" panose="020B0604020202020204" pitchFamily="34" charset="0"/>
                <a:ea typeface="Calibri" panose="020F0502020204030204" pitchFamily="34" charset="0"/>
              </a:rPr>
              <a:t>reemplazar el sistema placa orificio, se va a emplear un sensor de flujo másico de aire (MAF), el cual es utilizado en los motores modernos de autos que utilizan computadora.  Las especificaciones de este sensor son las siguientes</a:t>
            </a:r>
            <a:endParaRPr lang="es-EC" sz="1600" dirty="0"/>
          </a:p>
          <a:p>
            <a:pPr algn="just"/>
            <a:endParaRPr lang="es-EC" sz="1600" dirty="0"/>
          </a:p>
        </p:txBody>
      </p:sp>
    </p:spTree>
    <p:extLst>
      <p:ext uri="{BB962C8B-B14F-4D97-AF65-F5344CB8AC3E}">
        <p14:creationId xmlns:p14="http://schemas.microsoft.com/office/powerpoint/2010/main" val="1144489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476519" y="206063"/>
            <a:ext cx="6490952" cy="369332"/>
          </a:xfrm>
          <a:prstGeom prst="rect">
            <a:avLst/>
          </a:prstGeom>
          <a:noFill/>
        </p:spPr>
        <p:txBody>
          <a:bodyPr wrap="square" rtlCol="0">
            <a:spAutoFit/>
          </a:bodyPr>
          <a:lstStyle/>
          <a:p>
            <a:r>
              <a:rPr lang="es-EC" b="1" dirty="0" smtClean="0">
                <a:latin typeface="Century" panose="02040604050505020304" pitchFamily="18" charset="0"/>
              </a:rPr>
              <a:t>INTRODUCCIÓN: BANCO DE PRUEBAS PLINT TE-15</a:t>
            </a:r>
            <a:endParaRPr lang="es-EC" b="1" dirty="0">
              <a:latin typeface="Century" panose="02040604050505020304" pitchFamily="18" charset="0"/>
            </a:endParaRPr>
          </a:p>
        </p:txBody>
      </p:sp>
      <p:sp>
        <p:nvSpPr>
          <p:cNvPr id="9" name="CuadroTexto 8"/>
          <p:cNvSpPr txBox="1"/>
          <p:nvPr/>
        </p:nvSpPr>
        <p:spPr>
          <a:xfrm>
            <a:off x="566668" y="6310648"/>
            <a:ext cx="3284113" cy="430887"/>
          </a:xfrm>
          <a:prstGeom prst="rect">
            <a:avLst/>
          </a:prstGeom>
          <a:noFill/>
        </p:spPr>
        <p:txBody>
          <a:bodyPr wrap="square" rtlCol="0">
            <a:spAutoFit/>
          </a:bodyPr>
          <a:lstStyle/>
          <a:p>
            <a:r>
              <a:rPr lang="es-EC" sz="1100" dirty="0" smtClean="0">
                <a:latin typeface="Arial" panose="020B0604020202020204" pitchFamily="34" charset="0"/>
                <a:cs typeface="Arial" panose="020B0604020202020204" pitchFamily="34" charset="0"/>
              </a:rPr>
              <a:t>Elaborado por:    Moya Carlos</a:t>
            </a:r>
          </a:p>
          <a:p>
            <a:r>
              <a:rPr lang="es-EC" sz="1100" dirty="0" smtClean="0">
                <a:latin typeface="Arial" panose="020B0604020202020204" pitchFamily="34" charset="0"/>
                <a:cs typeface="Arial" panose="020B0604020202020204" pitchFamily="34" charset="0"/>
              </a:rPr>
              <a:t>	    Pinto Alex</a:t>
            </a:r>
            <a:endParaRPr lang="es-EC" sz="1100" dirty="0">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3"/>
          <a:stretch>
            <a:fillRect/>
          </a:stretch>
        </p:blipFill>
        <p:spPr>
          <a:xfrm>
            <a:off x="1839433" y="814945"/>
            <a:ext cx="8676167" cy="4880344"/>
          </a:xfrm>
          <a:prstGeom prst="rect">
            <a:avLst/>
          </a:prstGeom>
        </p:spPr>
      </p:pic>
    </p:spTree>
    <p:extLst>
      <p:ext uri="{BB962C8B-B14F-4D97-AF65-F5344CB8AC3E}">
        <p14:creationId xmlns:p14="http://schemas.microsoft.com/office/powerpoint/2010/main" val="24418187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76518" y="206063"/>
            <a:ext cx="8461419" cy="369332"/>
          </a:xfrm>
          <a:prstGeom prst="rect">
            <a:avLst/>
          </a:prstGeom>
          <a:noFill/>
        </p:spPr>
        <p:txBody>
          <a:bodyPr wrap="square" rtlCol="0">
            <a:spAutoFit/>
          </a:bodyPr>
          <a:lstStyle/>
          <a:p>
            <a:r>
              <a:rPr lang="es-EC" b="1" dirty="0">
                <a:latin typeface="Century" panose="02040604050505020304" pitchFamily="18" charset="0"/>
              </a:rPr>
              <a:t>ADQUISICIÓN DE DATOS: SELECCIÓN DEL HARDWARE</a:t>
            </a:r>
          </a:p>
        </p:txBody>
      </p:sp>
      <p:sp>
        <p:nvSpPr>
          <p:cNvPr id="11" name="CuadroTexto 10"/>
          <p:cNvSpPr txBox="1"/>
          <p:nvPr/>
        </p:nvSpPr>
        <p:spPr>
          <a:xfrm>
            <a:off x="566668" y="6323527"/>
            <a:ext cx="3284113" cy="430887"/>
          </a:xfrm>
          <a:prstGeom prst="rect">
            <a:avLst/>
          </a:prstGeom>
          <a:noFill/>
        </p:spPr>
        <p:txBody>
          <a:bodyPr wrap="square" rtlCol="0">
            <a:spAutoFit/>
          </a:bodyPr>
          <a:lstStyle/>
          <a:p>
            <a:r>
              <a:rPr lang="es-EC" sz="1100" dirty="0" smtClean="0">
                <a:latin typeface="Arial" panose="020B0604020202020204" pitchFamily="34" charset="0"/>
                <a:cs typeface="Arial" panose="020B0604020202020204" pitchFamily="34" charset="0"/>
              </a:rPr>
              <a:t>Elaborado por:    Moya Carlos</a:t>
            </a:r>
          </a:p>
          <a:p>
            <a:r>
              <a:rPr lang="es-EC" sz="1100" dirty="0" smtClean="0">
                <a:latin typeface="Arial" panose="020B0604020202020204" pitchFamily="34" charset="0"/>
                <a:cs typeface="Arial" panose="020B0604020202020204" pitchFamily="34" charset="0"/>
              </a:rPr>
              <a:t>	    Pinto Alex</a:t>
            </a:r>
            <a:endParaRPr lang="es-EC" sz="1100" dirty="0">
              <a:latin typeface="Arial" panose="020B0604020202020204" pitchFamily="34" charset="0"/>
              <a:cs typeface="Arial" panose="020B0604020202020204" pitchFamily="34" charset="0"/>
            </a:endParaRPr>
          </a:p>
        </p:txBody>
      </p:sp>
      <p:sp>
        <p:nvSpPr>
          <p:cNvPr id="5" name="CuadroTexto 4"/>
          <p:cNvSpPr txBox="1"/>
          <p:nvPr/>
        </p:nvSpPr>
        <p:spPr>
          <a:xfrm>
            <a:off x="566668" y="691306"/>
            <a:ext cx="9800825" cy="338554"/>
          </a:xfrm>
          <a:prstGeom prst="rect">
            <a:avLst/>
          </a:prstGeom>
          <a:noFill/>
        </p:spPr>
        <p:txBody>
          <a:bodyPr wrap="square" rtlCol="0">
            <a:spAutoFit/>
          </a:bodyPr>
          <a:lstStyle/>
          <a:p>
            <a:pPr lvl="2"/>
            <a:r>
              <a:rPr lang="es-EC" sz="1600" b="1" dirty="0"/>
              <a:t>8</a:t>
            </a:r>
            <a:r>
              <a:rPr lang="es-EC" sz="1600" b="1" dirty="0" smtClean="0"/>
              <a:t>. </a:t>
            </a:r>
            <a:r>
              <a:rPr lang="es-ES" sz="1600" b="1" dirty="0"/>
              <a:t>SELECCIÓN </a:t>
            </a:r>
            <a:r>
              <a:rPr lang="es-ES" sz="1600" b="1" dirty="0" smtClean="0"/>
              <a:t>DEL VOLTÍMETRO Y AMPERÍMETRO </a:t>
            </a:r>
            <a:endParaRPr lang="es-EC" sz="1600" b="1" dirty="0"/>
          </a:p>
        </p:txBody>
      </p:sp>
      <p:sp>
        <p:nvSpPr>
          <p:cNvPr id="7" name="CuadroTexto 6"/>
          <p:cNvSpPr txBox="1"/>
          <p:nvPr/>
        </p:nvSpPr>
        <p:spPr>
          <a:xfrm>
            <a:off x="1270715" y="2992455"/>
            <a:ext cx="4314422" cy="338554"/>
          </a:xfrm>
          <a:prstGeom prst="rect">
            <a:avLst/>
          </a:prstGeom>
          <a:noFill/>
        </p:spPr>
        <p:txBody>
          <a:bodyPr wrap="square" rtlCol="0">
            <a:spAutoFit/>
          </a:bodyPr>
          <a:lstStyle/>
          <a:p>
            <a:r>
              <a:rPr lang="es-EC" sz="1600" b="1" dirty="0" smtClean="0"/>
              <a:t>Características de los elementos seleccionados</a:t>
            </a:r>
            <a:endParaRPr lang="es-EC" sz="1600" b="1" dirty="0"/>
          </a:p>
        </p:txBody>
      </p:sp>
      <p:sp>
        <p:nvSpPr>
          <p:cNvPr id="3" name="Redondear rectángulo de esquina sencilla 2"/>
          <p:cNvSpPr/>
          <p:nvPr/>
        </p:nvSpPr>
        <p:spPr>
          <a:xfrm>
            <a:off x="802781" y="1150588"/>
            <a:ext cx="10015473" cy="1636067"/>
          </a:xfrm>
          <a:prstGeom prst="round1Rect">
            <a:avLst>
              <a:gd name="adj" fmla="val 21390"/>
            </a:avLst>
          </a:prstGeom>
          <a:effectLst>
            <a:glow rad="139700">
              <a:schemeClr val="accent6">
                <a:satMod val="175000"/>
                <a:alpha val="40000"/>
              </a:schemeClr>
            </a:glow>
          </a:effectLst>
        </p:spPr>
        <p:style>
          <a:lnRef idx="1">
            <a:schemeClr val="accent5"/>
          </a:lnRef>
          <a:fillRef idx="2">
            <a:schemeClr val="accent5"/>
          </a:fillRef>
          <a:effectRef idx="1">
            <a:schemeClr val="accent5"/>
          </a:effectRef>
          <a:fontRef idx="minor">
            <a:schemeClr val="dk1"/>
          </a:fontRef>
        </p:style>
        <p:txBody>
          <a:bodyPr rtlCol="0" anchor="ctr"/>
          <a:lstStyle/>
          <a:p>
            <a:endParaRPr lang="es-ES" dirty="0" smtClean="0">
              <a:latin typeface="Calibri "/>
              <a:ea typeface="Calibri" panose="020F0502020204030204" pitchFamily="34" charset="0"/>
            </a:endParaRPr>
          </a:p>
          <a:p>
            <a:r>
              <a:rPr lang="es-ES" sz="1600" dirty="0" smtClean="0">
                <a:solidFill>
                  <a:schemeClr val="tx1"/>
                </a:solidFill>
                <a:latin typeface="Calibri "/>
                <a:ea typeface="Calibri" panose="020F0502020204030204" pitchFamily="34" charset="0"/>
              </a:rPr>
              <a:t>Para </a:t>
            </a:r>
            <a:r>
              <a:rPr lang="es-ES" sz="1600" dirty="0">
                <a:solidFill>
                  <a:schemeClr val="tx1"/>
                </a:solidFill>
                <a:latin typeface="Calibri "/>
                <a:ea typeface="Calibri" panose="020F0502020204030204" pitchFamily="34" charset="0"/>
              </a:rPr>
              <a:t>el caso del amperímetro utilizaremos una resistencia </a:t>
            </a:r>
            <a:r>
              <a:rPr lang="es-ES" sz="1600" dirty="0" err="1">
                <a:solidFill>
                  <a:schemeClr val="tx1"/>
                </a:solidFill>
                <a:latin typeface="Calibri "/>
                <a:ea typeface="Calibri" panose="020F0502020204030204" pitchFamily="34" charset="0"/>
              </a:rPr>
              <a:t>shunt</a:t>
            </a:r>
            <a:r>
              <a:rPr lang="es-ES" sz="1600" dirty="0">
                <a:solidFill>
                  <a:schemeClr val="tx1"/>
                </a:solidFill>
                <a:latin typeface="Calibri "/>
                <a:ea typeface="Calibri" panose="020F0502020204030204" pitchFamily="34" charset="0"/>
              </a:rPr>
              <a:t>, la cual es  colocada en paralelo al circuito principal de medición o toma de datos,</a:t>
            </a:r>
          </a:p>
          <a:p>
            <a:endParaRPr lang="es-ES" sz="1600" dirty="0">
              <a:solidFill>
                <a:schemeClr val="tx1"/>
              </a:solidFill>
              <a:latin typeface="Calibri "/>
            </a:endParaRPr>
          </a:p>
          <a:p>
            <a:r>
              <a:rPr lang="es-ES" sz="1600" dirty="0">
                <a:solidFill>
                  <a:schemeClr val="tx1"/>
                </a:solidFill>
                <a:latin typeface="Calibri "/>
              </a:rPr>
              <a:t>Para el caso del voltímetro emplearemos el mismo elemento anterior, sin la resistencia </a:t>
            </a:r>
            <a:r>
              <a:rPr lang="es-ES" sz="1600" dirty="0" err="1">
                <a:solidFill>
                  <a:schemeClr val="tx1"/>
                </a:solidFill>
                <a:latin typeface="Calibri "/>
              </a:rPr>
              <a:t>shunt</a:t>
            </a:r>
            <a:r>
              <a:rPr lang="es-ES" sz="1600" dirty="0">
                <a:solidFill>
                  <a:schemeClr val="tx1"/>
                </a:solidFill>
                <a:latin typeface="Calibri "/>
              </a:rPr>
              <a:t>, ya que en este caso solamente se medirá voltaje.</a:t>
            </a:r>
            <a:endParaRPr lang="es-EC" sz="1600" dirty="0">
              <a:solidFill>
                <a:schemeClr val="tx1"/>
              </a:solidFill>
              <a:latin typeface="Calibri "/>
            </a:endParaRPr>
          </a:p>
          <a:p>
            <a:pPr algn="ctr"/>
            <a:endParaRPr lang="es-EC" dirty="0"/>
          </a:p>
        </p:txBody>
      </p:sp>
      <p:graphicFrame>
        <p:nvGraphicFramePr>
          <p:cNvPr id="8" name="Tabla 7"/>
          <p:cNvGraphicFramePr>
            <a:graphicFrameLocks noGrp="1"/>
          </p:cNvGraphicFramePr>
          <p:nvPr>
            <p:extLst>
              <p:ext uri="{D42A27DB-BD31-4B8C-83A1-F6EECF244321}">
                <p14:modId xmlns:p14="http://schemas.microsoft.com/office/powerpoint/2010/main" val="857771898"/>
              </p:ext>
            </p:extLst>
          </p:nvPr>
        </p:nvGraphicFramePr>
        <p:xfrm>
          <a:off x="1150510" y="3481926"/>
          <a:ext cx="4181344" cy="2262051"/>
        </p:xfrm>
        <a:graphic>
          <a:graphicData uri="http://schemas.openxmlformats.org/drawingml/2006/table">
            <a:tbl>
              <a:tblPr>
                <a:tableStyleId>{35758FB7-9AC5-4552-8A53-C91805E547FA}</a:tableStyleId>
              </a:tblPr>
              <a:tblGrid>
                <a:gridCol w="514387"/>
                <a:gridCol w="1667862"/>
                <a:gridCol w="1999095"/>
              </a:tblGrid>
              <a:tr h="251339">
                <a:tc>
                  <a:txBody>
                    <a:bodyPr/>
                    <a:lstStyle/>
                    <a:p>
                      <a:pPr algn="ctr" fontAlgn="ctr"/>
                      <a:r>
                        <a:rPr lang="es-ES" sz="1400" u="none" strike="noStrike" dirty="0">
                          <a:effectLst/>
                        </a:rPr>
                        <a:t>N°</a:t>
                      </a:r>
                      <a:endParaRPr lang="es-EC" sz="14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ctr"/>
                      <a:r>
                        <a:rPr lang="es-ES" sz="1400" u="none" strike="noStrike" dirty="0">
                          <a:effectLst/>
                        </a:rPr>
                        <a:t>Característica</a:t>
                      </a:r>
                      <a:endParaRPr lang="es-EC" sz="1400" b="1" i="0" u="none" strike="noStrike" dirty="0">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ctr"/>
                      <a:r>
                        <a:rPr lang="es-ES" sz="1400" u="none" strike="noStrike" dirty="0">
                          <a:effectLst/>
                        </a:rPr>
                        <a:t>Detalle</a:t>
                      </a:r>
                      <a:endParaRPr lang="es-EC" sz="1400" b="1"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r>
              <a:tr h="251339">
                <a:tc>
                  <a:txBody>
                    <a:bodyPr/>
                    <a:lstStyle/>
                    <a:p>
                      <a:pPr algn="ctr" fontAlgn="ctr"/>
                      <a:r>
                        <a:rPr lang="es-ES" sz="1400" u="none" strike="noStrike" dirty="0">
                          <a:effectLst/>
                        </a:rPr>
                        <a:t>1</a:t>
                      </a:r>
                      <a:endParaRPr lang="es-EC" sz="14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ctr"/>
                      <a:r>
                        <a:rPr lang="es-ES" sz="1400" u="none" strike="noStrike" dirty="0">
                          <a:effectLst/>
                        </a:rPr>
                        <a:t>Modelo</a:t>
                      </a:r>
                      <a:endParaRPr lang="es-EC" sz="1400" b="0" i="0" u="none" strike="noStrike" dirty="0">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s-ES" sz="1400" u="none" strike="noStrike" dirty="0">
                          <a:effectLst/>
                        </a:rPr>
                        <a:t>MP3_4-DV-1-A</a:t>
                      </a:r>
                      <a:endParaRPr lang="es-EC" sz="14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251339">
                <a:tc>
                  <a:txBody>
                    <a:bodyPr/>
                    <a:lstStyle/>
                    <a:p>
                      <a:pPr algn="ctr" fontAlgn="ctr"/>
                      <a:r>
                        <a:rPr lang="es-ES" sz="1400" u="none" strike="noStrike">
                          <a:effectLst/>
                        </a:rPr>
                        <a:t>2</a:t>
                      </a:r>
                      <a:endParaRPr lang="es-EC" sz="14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ctr"/>
                      <a:r>
                        <a:rPr lang="es-ES" sz="1400" u="none" strike="noStrike" dirty="0">
                          <a:effectLst/>
                        </a:rPr>
                        <a:t>Alimentación</a:t>
                      </a:r>
                      <a:endParaRPr lang="es-EC" sz="14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dirty="0">
                          <a:effectLst/>
                        </a:rPr>
                        <a:t>100 – 240 V AC</a:t>
                      </a:r>
                      <a:endParaRPr lang="es-EC" sz="14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r>
              <a:tr h="251339">
                <a:tc>
                  <a:txBody>
                    <a:bodyPr/>
                    <a:lstStyle/>
                    <a:p>
                      <a:pPr algn="ctr" fontAlgn="ctr"/>
                      <a:r>
                        <a:rPr lang="es-ES" sz="1400" u="none" strike="noStrike">
                          <a:effectLst/>
                        </a:rPr>
                        <a:t>3</a:t>
                      </a:r>
                      <a:endParaRPr lang="es-EC" sz="14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ctr"/>
                      <a:r>
                        <a:rPr lang="es-ES" sz="1400" u="none" strike="noStrike" dirty="0">
                          <a:effectLst/>
                        </a:rPr>
                        <a:t>Rango </a:t>
                      </a:r>
                      <a:endParaRPr lang="es-EC" sz="14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dirty="0">
                          <a:effectLst/>
                        </a:rPr>
                        <a:t>75 </a:t>
                      </a:r>
                      <a:r>
                        <a:rPr lang="es-ES" sz="1400" u="none" strike="noStrike" dirty="0" err="1">
                          <a:effectLst/>
                        </a:rPr>
                        <a:t>Amp</a:t>
                      </a:r>
                      <a:endParaRPr lang="es-EC" sz="14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r>
              <a:tr h="251339">
                <a:tc>
                  <a:txBody>
                    <a:bodyPr/>
                    <a:lstStyle/>
                    <a:p>
                      <a:pPr algn="ctr" fontAlgn="ctr"/>
                      <a:r>
                        <a:rPr lang="es-ES" sz="1400" u="none" strike="noStrike">
                          <a:effectLst/>
                        </a:rPr>
                        <a:t>4</a:t>
                      </a:r>
                      <a:endParaRPr lang="es-EC" sz="14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ctr"/>
                      <a:r>
                        <a:rPr lang="es-ES" sz="1400" u="none" strike="noStrike" dirty="0">
                          <a:effectLst/>
                        </a:rPr>
                        <a:t>Frecuencia</a:t>
                      </a:r>
                      <a:endParaRPr lang="es-EC" sz="14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dirty="0">
                          <a:effectLst/>
                        </a:rPr>
                        <a:t>50 – 60 Hz</a:t>
                      </a:r>
                      <a:endParaRPr lang="es-EC" sz="14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r>
              <a:tr h="502678">
                <a:tc>
                  <a:txBody>
                    <a:bodyPr/>
                    <a:lstStyle/>
                    <a:p>
                      <a:pPr algn="ctr" fontAlgn="ctr"/>
                      <a:r>
                        <a:rPr lang="es-ES" sz="1400" u="none" strike="noStrike">
                          <a:effectLst/>
                        </a:rPr>
                        <a:t>5</a:t>
                      </a:r>
                      <a:endParaRPr lang="es-EC" sz="14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ctr"/>
                      <a:r>
                        <a:rPr lang="es-ES" sz="1400" u="none" strike="noStrike">
                          <a:effectLst/>
                        </a:rPr>
                        <a:t>Temperatura de trabajo</a:t>
                      </a:r>
                      <a:endParaRPr lang="es-EC"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dirty="0">
                          <a:effectLst/>
                        </a:rPr>
                        <a:t>-10 a 55°C</a:t>
                      </a:r>
                      <a:endParaRPr lang="es-EC" sz="14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r>
              <a:tr h="251339">
                <a:tc>
                  <a:txBody>
                    <a:bodyPr/>
                    <a:lstStyle/>
                    <a:p>
                      <a:pPr algn="ctr" fontAlgn="ctr"/>
                      <a:r>
                        <a:rPr lang="es-ES" sz="1400" u="none" strike="noStrike">
                          <a:effectLst/>
                        </a:rPr>
                        <a:t>6</a:t>
                      </a:r>
                      <a:endParaRPr lang="es-EC" sz="14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ctr"/>
                      <a:r>
                        <a:rPr lang="es-ES" sz="1400" u="none" strike="noStrike">
                          <a:effectLst/>
                        </a:rPr>
                        <a:t>Display</a:t>
                      </a:r>
                      <a:endParaRPr lang="es-EC"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400" u="none" strike="noStrike" dirty="0">
                          <a:effectLst/>
                        </a:rPr>
                        <a:t>Max 4 dígitos</a:t>
                      </a:r>
                      <a:endParaRPr lang="es-EC" sz="14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r>
              <a:tr h="251339">
                <a:tc>
                  <a:txBody>
                    <a:bodyPr/>
                    <a:lstStyle/>
                    <a:p>
                      <a:pPr algn="ctr" fontAlgn="ctr"/>
                      <a:r>
                        <a:rPr lang="es-ES" sz="1400" u="none" strike="noStrike">
                          <a:effectLst/>
                        </a:rPr>
                        <a:t>7</a:t>
                      </a:r>
                      <a:endParaRPr lang="es-EC" sz="14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ctr"/>
                      <a:r>
                        <a:rPr lang="es-ES" sz="1400" u="none" strike="noStrike">
                          <a:effectLst/>
                        </a:rPr>
                        <a:t>Apreciación</a:t>
                      </a:r>
                      <a:endParaRPr lang="es-EC" sz="1400" b="0" i="0" u="none" strike="noStrike">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S" sz="1400" u="none" strike="noStrike" dirty="0">
                          <a:effectLst/>
                        </a:rPr>
                        <a:t>Decimas</a:t>
                      </a:r>
                      <a:endParaRPr lang="es-EC" sz="14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pic>
        <p:nvPicPr>
          <p:cNvPr id="9" name="Imagen 8"/>
          <p:cNvPicPr>
            <a:picLocks noChangeAspect="1"/>
          </p:cNvPicPr>
          <p:nvPr/>
        </p:nvPicPr>
        <p:blipFill>
          <a:blip r:embed="rId3"/>
          <a:stretch>
            <a:fillRect/>
          </a:stretch>
        </p:blipFill>
        <p:spPr>
          <a:xfrm>
            <a:off x="6248399" y="3554966"/>
            <a:ext cx="4419600" cy="2000250"/>
          </a:xfrm>
          <a:prstGeom prst="rect">
            <a:avLst/>
          </a:prstGeom>
        </p:spPr>
      </p:pic>
    </p:spTree>
    <p:extLst>
      <p:ext uri="{BB962C8B-B14F-4D97-AF65-F5344CB8AC3E}">
        <p14:creationId xmlns:p14="http://schemas.microsoft.com/office/powerpoint/2010/main" val="4582137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76518" y="206063"/>
            <a:ext cx="8461419" cy="369332"/>
          </a:xfrm>
          <a:prstGeom prst="rect">
            <a:avLst/>
          </a:prstGeom>
          <a:noFill/>
        </p:spPr>
        <p:txBody>
          <a:bodyPr wrap="square" rtlCol="0">
            <a:spAutoFit/>
          </a:bodyPr>
          <a:lstStyle/>
          <a:p>
            <a:r>
              <a:rPr lang="es-EC" b="1" dirty="0">
                <a:latin typeface="Century" panose="02040604050505020304" pitchFamily="18" charset="0"/>
              </a:rPr>
              <a:t>ADQUISICIÓN DE DATOS: SELECCIÓN DEL HARDWARE</a:t>
            </a:r>
          </a:p>
        </p:txBody>
      </p:sp>
      <p:sp>
        <p:nvSpPr>
          <p:cNvPr id="11" name="CuadroTexto 10"/>
          <p:cNvSpPr txBox="1"/>
          <p:nvPr/>
        </p:nvSpPr>
        <p:spPr>
          <a:xfrm>
            <a:off x="566668" y="6323527"/>
            <a:ext cx="3284113" cy="430887"/>
          </a:xfrm>
          <a:prstGeom prst="rect">
            <a:avLst/>
          </a:prstGeom>
          <a:noFill/>
        </p:spPr>
        <p:txBody>
          <a:bodyPr wrap="square" rtlCol="0">
            <a:spAutoFit/>
          </a:bodyPr>
          <a:lstStyle/>
          <a:p>
            <a:r>
              <a:rPr lang="es-EC" sz="1100" dirty="0" smtClean="0">
                <a:latin typeface="Arial" panose="020B0604020202020204" pitchFamily="34" charset="0"/>
                <a:cs typeface="Arial" panose="020B0604020202020204" pitchFamily="34" charset="0"/>
              </a:rPr>
              <a:t>Elaborado por:    Moya Carlos</a:t>
            </a:r>
          </a:p>
          <a:p>
            <a:r>
              <a:rPr lang="es-EC" sz="1100" dirty="0" smtClean="0">
                <a:latin typeface="Arial" panose="020B0604020202020204" pitchFamily="34" charset="0"/>
                <a:cs typeface="Arial" panose="020B0604020202020204" pitchFamily="34" charset="0"/>
              </a:rPr>
              <a:t>	    Pinto Alex</a:t>
            </a:r>
            <a:endParaRPr lang="es-EC" sz="1100" dirty="0">
              <a:latin typeface="Arial" panose="020B0604020202020204" pitchFamily="34" charset="0"/>
              <a:cs typeface="Arial" panose="020B0604020202020204" pitchFamily="34" charset="0"/>
            </a:endParaRPr>
          </a:p>
        </p:txBody>
      </p:sp>
      <p:sp>
        <p:nvSpPr>
          <p:cNvPr id="5" name="CuadroTexto 4"/>
          <p:cNvSpPr txBox="1"/>
          <p:nvPr/>
        </p:nvSpPr>
        <p:spPr>
          <a:xfrm>
            <a:off x="566668" y="626911"/>
            <a:ext cx="9800825" cy="338554"/>
          </a:xfrm>
          <a:prstGeom prst="rect">
            <a:avLst/>
          </a:prstGeom>
          <a:noFill/>
        </p:spPr>
        <p:txBody>
          <a:bodyPr wrap="square" rtlCol="0">
            <a:spAutoFit/>
          </a:bodyPr>
          <a:lstStyle/>
          <a:p>
            <a:pPr lvl="2"/>
            <a:r>
              <a:rPr lang="es-EC" sz="1600" b="1" dirty="0"/>
              <a:t>9</a:t>
            </a:r>
            <a:r>
              <a:rPr lang="es-EC" sz="1600" b="1" dirty="0" smtClean="0"/>
              <a:t>. </a:t>
            </a:r>
            <a:r>
              <a:rPr lang="es-ES" sz="1600" b="1" dirty="0"/>
              <a:t>SELECCIÓN </a:t>
            </a:r>
            <a:r>
              <a:rPr lang="es-ES" sz="1600" b="1" dirty="0" smtClean="0"/>
              <a:t>DEL SISTEMA HMI</a:t>
            </a:r>
            <a:endParaRPr lang="es-EC" sz="1600" b="1" dirty="0"/>
          </a:p>
        </p:txBody>
      </p:sp>
      <p:sp>
        <p:nvSpPr>
          <p:cNvPr id="6" name="CuadroTexto 5"/>
          <p:cNvSpPr txBox="1"/>
          <p:nvPr/>
        </p:nvSpPr>
        <p:spPr>
          <a:xfrm>
            <a:off x="940158" y="3606085"/>
            <a:ext cx="4314422" cy="338554"/>
          </a:xfrm>
          <a:prstGeom prst="rect">
            <a:avLst/>
          </a:prstGeom>
          <a:noFill/>
        </p:spPr>
        <p:txBody>
          <a:bodyPr wrap="square" rtlCol="0">
            <a:spAutoFit/>
          </a:bodyPr>
          <a:lstStyle/>
          <a:p>
            <a:r>
              <a:rPr lang="es-EC" sz="1600" b="1" dirty="0" smtClean="0"/>
              <a:t>Criterios de evaluación para la selección</a:t>
            </a:r>
            <a:endParaRPr lang="es-EC" sz="1600" b="1" dirty="0"/>
          </a:p>
        </p:txBody>
      </p:sp>
      <p:sp>
        <p:nvSpPr>
          <p:cNvPr id="7" name="CuadroTexto 6"/>
          <p:cNvSpPr txBox="1"/>
          <p:nvPr/>
        </p:nvSpPr>
        <p:spPr>
          <a:xfrm>
            <a:off x="5844870" y="3513784"/>
            <a:ext cx="4314422" cy="338554"/>
          </a:xfrm>
          <a:prstGeom prst="rect">
            <a:avLst/>
          </a:prstGeom>
          <a:noFill/>
        </p:spPr>
        <p:txBody>
          <a:bodyPr wrap="square" rtlCol="0">
            <a:spAutoFit/>
          </a:bodyPr>
          <a:lstStyle/>
          <a:p>
            <a:r>
              <a:rPr lang="es-EC" sz="1600" b="1" dirty="0" smtClean="0"/>
              <a:t>Características del sensor seleccionado</a:t>
            </a:r>
            <a:endParaRPr lang="es-EC" sz="1600" b="1" dirty="0"/>
          </a:p>
        </p:txBody>
      </p:sp>
      <p:graphicFrame>
        <p:nvGraphicFramePr>
          <p:cNvPr id="2" name="Tabla 1"/>
          <p:cNvGraphicFramePr>
            <a:graphicFrameLocks noGrp="1"/>
          </p:cNvGraphicFramePr>
          <p:nvPr>
            <p:extLst>
              <p:ext uri="{D42A27DB-BD31-4B8C-83A1-F6EECF244321}">
                <p14:modId xmlns:p14="http://schemas.microsoft.com/office/powerpoint/2010/main" val="3114748885"/>
              </p:ext>
            </p:extLst>
          </p:nvPr>
        </p:nvGraphicFramePr>
        <p:xfrm>
          <a:off x="1010230" y="966343"/>
          <a:ext cx="9969499" cy="2560320"/>
        </p:xfrm>
        <a:graphic>
          <a:graphicData uri="http://schemas.openxmlformats.org/drawingml/2006/table">
            <a:tbl>
              <a:tblPr>
                <a:tableStyleId>{08FB837D-C827-4EFA-A057-4D05807E0F7C}</a:tableStyleId>
              </a:tblPr>
              <a:tblGrid>
                <a:gridCol w="381973"/>
                <a:gridCol w="2521023"/>
                <a:gridCol w="381973"/>
                <a:gridCol w="381973"/>
                <a:gridCol w="381973"/>
                <a:gridCol w="381973"/>
                <a:gridCol w="381973"/>
                <a:gridCol w="381973"/>
                <a:gridCol w="381973"/>
                <a:gridCol w="381973"/>
                <a:gridCol w="381973"/>
                <a:gridCol w="522030"/>
                <a:gridCol w="522030"/>
                <a:gridCol w="522030"/>
                <a:gridCol w="515664"/>
                <a:gridCol w="515664"/>
                <a:gridCol w="515664"/>
                <a:gridCol w="515664"/>
              </a:tblGrid>
              <a:tr h="381000">
                <a:tc gridSpan="14">
                  <a:txBody>
                    <a:bodyPr/>
                    <a:lstStyle/>
                    <a:p>
                      <a:pPr algn="ctr" fontAlgn="ctr"/>
                      <a:r>
                        <a:rPr lang="es-EC" sz="1400" b="1" u="none" strike="noStrike" dirty="0" smtClean="0">
                          <a:effectLst/>
                        </a:rPr>
                        <a:t>SELECCIÓN</a:t>
                      </a:r>
                      <a:r>
                        <a:rPr lang="es-EC" sz="1400" b="1" u="none" strike="noStrike" baseline="0" dirty="0" smtClean="0">
                          <a:effectLst/>
                        </a:rPr>
                        <a:t> DEL </a:t>
                      </a:r>
                      <a:r>
                        <a:rPr lang="es-EC" sz="1400" b="1" u="none" strike="noStrike" dirty="0" smtClean="0">
                          <a:effectLst/>
                        </a:rPr>
                        <a:t>SISTEMA </a:t>
                      </a:r>
                      <a:r>
                        <a:rPr lang="es-EC" sz="1400" b="1" u="none" strike="noStrike" dirty="0">
                          <a:effectLst/>
                        </a:rPr>
                        <a:t>HMI</a:t>
                      </a:r>
                      <a:endParaRPr lang="es-EC" sz="14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lgn="ctr" fontAlgn="ctr"/>
                      <a:endParaRPr lang="es-EC" sz="1300" b="0" i="0" u="none" strike="noStrike" dirty="0">
                        <a:solidFill>
                          <a:srgbClr val="000000"/>
                        </a:solidFill>
                        <a:effectLst/>
                        <a:latin typeface="Calibri" panose="020F0502020204030204" pitchFamily="34" charset="0"/>
                      </a:endParaRPr>
                    </a:p>
                  </a:txBody>
                  <a:tcPr marL="0" marR="0" marT="0" marB="0" anchor="ctr"/>
                </a:tc>
                <a:tc hMerge="1">
                  <a:txBody>
                    <a:bodyPr/>
                    <a:lstStyle/>
                    <a:p>
                      <a:pPr algn="l" fontAlgn="b"/>
                      <a:endParaRPr lang="es-EC" sz="1300" b="0" i="0" u="none" strike="noStrike">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0" i="0" u="none" strike="noStrike">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0" i="0" u="none" strike="noStrike">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0"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0"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0"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0"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0"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0"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0"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0"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es-EC" sz="1300" b="0" i="0" u="none" strike="noStrike" dirty="0">
                        <a:solidFill>
                          <a:srgbClr val="000000"/>
                        </a:solidFill>
                        <a:effectLst/>
                        <a:latin typeface="Calibri" panose="020F0502020204030204" pitchFamily="34" charset="0"/>
                      </a:endParaRPr>
                    </a:p>
                  </a:txBody>
                  <a:tcPr marL="0" marR="0" marT="0" marB="0" anchor="b"/>
                </a:tc>
                <a:tc gridSpan="2">
                  <a:txBody>
                    <a:bodyPr/>
                    <a:lstStyle/>
                    <a:p>
                      <a:pPr algn="ctr" fontAlgn="ctr"/>
                      <a:r>
                        <a:rPr lang="es-EC" sz="1300" b="1" u="none" strike="noStrike">
                          <a:effectLst/>
                        </a:rPr>
                        <a:t>PLC</a:t>
                      </a:r>
                      <a:endParaRPr lang="es-EC" sz="1300" b="1"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hMerge="1">
                  <a:txBody>
                    <a:bodyPr/>
                    <a:lstStyle/>
                    <a:p>
                      <a:endParaRPr lang="es-EC"/>
                    </a:p>
                  </a:txBody>
                  <a:tcPr/>
                </a:tc>
                <a:tc gridSpan="2">
                  <a:txBody>
                    <a:bodyPr/>
                    <a:lstStyle/>
                    <a:p>
                      <a:pPr algn="ctr" fontAlgn="ctr"/>
                      <a:r>
                        <a:rPr lang="es-EC" sz="1300" b="1" u="none" strike="noStrike">
                          <a:effectLst/>
                        </a:rPr>
                        <a:t>TARJETA DAQ</a:t>
                      </a:r>
                      <a:endParaRPr lang="es-EC" sz="1300" b="1" i="0" u="none" strike="noStrike">
                        <a:solidFill>
                          <a:srgbClr val="000000"/>
                        </a:solidFill>
                        <a:effectLst/>
                        <a:latin typeface="Calibri" panose="020F050202020403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s-EC"/>
                    </a:p>
                  </a:txBody>
                  <a:tcPr/>
                </a:tc>
              </a:tr>
              <a:tr h="190500">
                <a:tc>
                  <a:txBody>
                    <a:bodyPr/>
                    <a:lstStyle/>
                    <a:p>
                      <a:pPr algn="ctr" fontAlgn="ctr"/>
                      <a:r>
                        <a:rPr lang="es-EC" sz="1300" b="1" u="none" strike="noStrike" dirty="0">
                          <a:effectLst/>
                        </a:rPr>
                        <a:t> </a:t>
                      </a:r>
                      <a:endParaRPr lang="es-EC" sz="13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dirty="0">
                          <a:effectLst/>
                        </a:rPr>
                        <a:t>CRITERIO/PARAMETRO DE EVALUACION</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dirty="0">
                          <a:effectLst/>
                        </a:rPr>
                        <a:t>1</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dirty="0">
                          <a:effectLst/>
                        </a:rPr>
                        <a:t>2</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dirty="0">
                          <a:effectLst/>
                        </a:rPr>
                        <a:t>3</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dirty="0">
                          <a:effectLst/>
                        </a:rPr>
                        <a:t>4</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a:effectLst/>
                        </a:rPr>
                        <a:t>5</a:t>
                      </a:r>
                      <a:endParaRPr lang="es-EC" sz="1300" b="1"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a:effectLst/>
                        </a:rPr>
                        <a:t>6</a:t>
                      </a:r>
                      <a:endParaRPr lang="es-EC" sz="1300" b="1"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dirty="0">
                          <a:effectLst/>
                        </a:rPr>
                        <a:t>7</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dirty="0">
                          <a:effectLst/>
                        </a:rPr>
                        <a:t>8</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a:effectLst/>
                        </a:rPr>
                        <a:t>9</a:t>
                      </a:r>
                      <a:endParaRPr lang="es-EC" sz="1300" b="1"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a:effectLst/>
                        </a:rPr>
                        <a:t>Sum</a:t>
                      </a:r>
                      <a:endParaRPr lang="es-EC" sz="1300" b="1"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dirty="0">
                          <a:effectLst/>
                        </a:rPr>
                        <a:t>%</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dirty="0">
                          <a:effectLst/>
                        </a:rPr>
                        <a:t>W.F.</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dirty="0">
                          <a:effectLst/>
                        </a:rPr>
                        <a:t>R.F.</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dirty="0">
                          <a:effectLst/>
                        </a:rPr>
                        <a:t>Calif.1</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dirty="0">
                          <a:effectLst/>
                        </a:rPr>
                        <a:t>R.F.</a:t>
                      </a:r>
                      <a:endParaRPr lang="es-EC" sz="1300" b="1"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300" b="1" u="none" strike="noStrike" dirty="0">
                          <a:effectLst/>
                        </a:rPr>
                        <a:t>Calif.2</a:t>
                      </a:r>
                      <a:endParaRPr lang="es-EC" sz="1300" b="1" i="0" u="none" strike="noStrike" dirty="0">
                        <a:solidFill>
                          <a:srgbClr val="000000"/>
                        </a:solidFill>
                        <a:effectLst/>
                        <a:latin typeface="Calibri" panose="020F0502020204030204" pitchFamily="34" charset="0"/>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r h="190500">
                <a:tc>
                  <a:txBody>
                    <a:bodyPr/>
                    <a:lstStyle/>
                    <a:p>
                      <a:pPr algn="ctr" fontAlgn="b"/>
                      <a:r>
                        <a:rPr lang="es-EC" sz="1300" b="1" u="none" strike="noStrike" dirty="0">
                          <a:effectLst/>
                        </a:rPr>
                        <a:t>1</a:t>
                      </a:r>
                      <a:endParaRPr lang="es-EC" sz="1300" b="1"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b"/>
                      <a:r>
                        <a:rPr lang="es-EC" sz="1300" u="none" strike="noStrike">
                          <a:effectLst/>
                        </a:rPr>
                        <a:t>Adaptable al proceso</a:t>
                      </a:r>
                      <a:endParaRPr lang="es-EC" sz="1300" b="0" i="0" u="none" strike="noStrike">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solidFill>
                      <a:schemeClr val="accent6">
                        <a:lumMod val="75000"/>
                      </a:schemeClr>
                    </a:solidFill>
                  </a:tcPr>
                </a:tc>
                <a:tc>
                  <a:txBody>
                    <a:bodyPr/>
                    <a:lstStyle/>
                    <a:p>
                      <a:pPr algn="ctr" fontAlgn="b"/>
                      <a:r>
                        <a:rPr lang="es-EC" sz="1300" u="none" strike="noStrike" dirty="0">
                          <a:effectLst/>
                        </a:rPr>
                        <a:t>1</a:t>
                      </a:r>
                      <a:endParaRPr lang="es-EC" sz="13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s-EC" sz="1300" u="none" strike="noStrike" dirty="0">
                          <a:effectLst/>
                        </a:rPr>
                        <a:t>1</a:t>
                      </a:r>
                      <a:endParaRPr lang="es-EC" sz="13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s-EC" sz="1300" u="none" strike="noStrike">
                          <a:effectLst/>
                        </a:rPr>
                        <a:t>3</a:t>
                      </a:r>
                      <a:endParaRPr lang="es-EC" sz="1300" b="0" i="0" u="none" strike="noStrike">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s-EC" sz="1300" u="none" strike="noStrike">
                          <a:effectLst/>
                        </a:rPr>
                        <a:t>10</a:t>
                      </a:r>
                      <a:endParaRPr lang="es-EC" sz="1300" b="0" i="0" u="none" strike="noStrike">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s-EC" sz="1300" u="none" strike="noStrike">
                          <a:effectLst/>
                        </a:rPr>
                        <a:t>0,19</a:t>
                      </a:r>
                      <a:endParaRPr lang="es-EC" sz="1300" b="0" i="0" u="none" strike="noStrike">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s-EC" sz="1300" u="none" strike="noStrike">
                          <a:effectLst/>
                        </a:rPr>
                        <a:t>0,19</a:t>
                      </a:r>
                      <a:endParaRPr lang="es-EC" sz="1300" b="0" i="0" u="none" strike="noStrike">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s-EC" sz="1300" u="none" strike="noStrike" dirty="0">
                          <a:effectLst/>
                        </a:rPr>
                        <a:t>10</a:t>
                      </a:r>
                      <a:endParaRPr lang="es-EC" sz="13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s-EC" sz="1300" u="none" strike="noStrike" dirty="0">
                          <a:effectLst/>
                        </a:rPr>
                        <a:t>1,92</a:t>
                      </a:r>
                      <a:endParaRPr lang="es-EC" sz="13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s-EC" sz="1300" u="none" strike="noStrike" dirty="0">
                          <a:effectLst/>
                        </a:rPr>
                        <a:t>10</a:t>
                      </a:r>
                      <a:endParaRPr lang="es-EC" sz="13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s-EC" sz="1300" u="none" strike="noStrike">
                          <a:effectLst/>
                        </a:rPr>
                        <a:t>1,92</a:t>
                      </a:r>
                      <a:endParaRPr lang="es-EC" sz="130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190500">
                <a:tc>
                  <a:txBody>
                    <a:bodyPr/>
                    <a:lstStyle/>
                    <a:p>
                      <a:pPr algn="ctr" fontAlgn="b"/>
                      <a:r>
                        <a:rPr lang="es-EC" sz="1300" b="1" u="none" strike="noStrike" dirty="0">
                          <a:effectLst/>
                        </a:rPr>
                        <a:t>2</a:t>
                      </a:r>
                      <a:endParaRPr lang="es-EC" sz="1300" b="1"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l" fontAlgn="b"/>
                      <a:r>
                        <a:rPr lang="es-EC" sz="1300" u="none" strike="noStrike">
                          <a:effectLst/>
                        </a:rPr>
                        <a:t>Nivel de programación</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b">
                    <a:solidFill>
                      <a:schemeClr val="accent6">
                        <a:lumMod val="75000"/>
                      </a:schemeClr>
                    </a:solidFill>
                  </a:tcP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3</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9</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0,17</a:t>
                      </a:r>
                      <a:endParaRPr lang="es-EC" sz="13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0,17</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10</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1,73</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8</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1,38</a:t>
                      </a:r>
                      <a:endParaRPr lang="es-EC" sz="130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tr>
              <a:tr h="190500">
                <a:tc>
                  <a:txBody>
                    <a:bodyPr/>
                    <a:lstStyle/>
                    <a:p>
                      <a:pPr algn="ctr" fontAlgn="b"/>
                      <a:r>
                        <a:rPr lang="es-EC" sz="1300" b="1" u="none" strike="noStrike" dirty="0">
                          <a:effectLst/>
                        </a:rPr>
                        <a:t>3</a:t>
                      </a:r>
                      <a:endParaRPr lang="es-EC" sz="1300" b="1"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l" fontAlgn="b"/>
                      <a:r>
                        <a:rPr lang="es-EC" sz="1300" u="none" strike="noStrike" dirty="0">
                          <a:effectLst/>
                        </a:rPr>
                        <a:t>Interfaz hombre máquina</a:t>
                      </a:r>
                      <a:endParaRPr lang="es-EC" sz="13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b">
                    <a:solidFill>
                      <a:schemeClr val="accent6">
                        <a:lumMod val="75000"/>
                      </a:schemeClr>
                    </a:solidFill>
                  </a:tcPr>
                </a:tc>
                <a:tc>
                  <a:txBody>
                    <a:bodyPr/>
                    <a:lstStyle/>
                    <a:p>
                      <a:pPr algn="ctr" fontAlgn="b"/>
                      <a:r>
                        <a:rPr lang="es-EC" sz="1300" u="none" strike="noStrike" dirty="0">
                          <a:effectLst/>
                        </a:rPr>
                        <a:t>1</a:t>
                      </a:r>
                      <a:endParaRPr lang="es-EC" sz="13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1</a:t>
                      </a:r>
                      <a:endParaRPr lang="es-EC" sz="13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1</a:t>
                      </a:r>
                      <a:endParaRPr lang="es-EC" sz="13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1</a:t>
                      </a:r>
                      <a:endParaRPr lang="es-EC" sz="13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1</a:t>
                      </a:r>
                      <a:endParaRPr lang="es-EC" sz="13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3</a:t>
                      </a:r>
                      <a:endParaRPr lang="es-EC" sz="13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8</a:t>
                      </a:r>
                      <a:endParaRPr lang="es-EC" sz="13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0,15</a:t>
                      </a:r>
                      <a:endParaRPr lang="es-EC" sz="13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0,15</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10</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1,54</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8</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1,23</a:t>
                      </a:r>
                      <a:endParaRPr lang="es-EC" sz="130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tr>
              <a:tr h="190500">
                <a:tc>
                  <a:txBody>
                    <a:bodyPr/>
                    <a:lstStyle/>
                    <a:p>
                      <a:pPr algn="ctr" fontAlgn="b"/>
                      <a:r>
                        <a:rPr lang="es-EC" sz="1300" b="1" u="none" strike="noStrike" dirty="0">
                          <a:effectLst/>
                        </a:rPr>
                        <a:t>4</a:t>
                      </a:r>
                      <a:endParaRPr lang="es-EC" sz="1300" b="1"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l" fontAlgn="b"/>
                      <a:r>
                        <a:rPr lang="es-EC" sz="1300" u="none" strike="noStrike">
                          <a:effectLst/>
                        </a:rPr>
                        <a:t>Acondicionamiento de señal</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b">
                    <a:solidFill>
                      <a:schemeClr val="accent6">
                        <a:lumMod val="75000"/>
                      </a:schemeClr>
                    </a:solidFill>
                  </a:tcP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3</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7</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0,13</a:t>
                      </a:r>
                      <a:endParaRPr lang="es-EC" sz="13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0,13</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10</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1,35</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5</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0,67</a:t>
                      </a:r>
                      <a:endParaRPr lang="es-EC" sz="130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tr>
              <a:tr h="190500">
                <a:tc>
                  <a:txBody>
                    <a:bodyPr/>
                    <a:lstStyle/>
                    <a:p>
                      <a:pPr algn="ctr" fontAlgn="b"/>
                      <a:r>
                        <a:rPr lang="es-EC" sz="1300" b="1" u="none" strike="noStrike" dirty="0">
                          <a:effectLst/>
                        </a:rPr>
                        <a:t>5</a:t>
                      </a:r>
                      <a:endParaRPr lang="es-EC" sz="1300" b="1"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l" fontAlgn="b"/>
                      <a:r>
                        <a:rPr lang="es-EC" sz="1300" u="none" strike="noStrike">
                          <a:effectLst/>
                        </a:rPr>
                        <a:t>Número de entradas A/D</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b">
                    <a:solidFill>
                      <a:schemeClr val="accent6">
                        <a:lumMod val="75000"/>
                      </a:schemeClr>
                    </a:solidFill>
                  </a:tcP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3</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6</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0,12</a:t>
                      </a:r>
                      <a:endParaRPr lang="es-EC" sz="13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0,12</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10</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1,15</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5</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0,58</a:t>
                      </a:r>
                      <a:endParaRPr lang="es-EC" sz="130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tr>
              <a:tr h="190500">
                <a:tc>
                  <a:txBody>
                    <a:bodyPr/>
                    <a:lstStyle/>
                    <a:p>
                      <a:pPr algn="ctr" fontAlgn="b"/>
                      <a:r>
                        <a:rPr lang="es-EC" sz="1300" b="1" u="none" strike="noStrike" dirty="0">
                          <a:effectLst/>
                        </a:rPr>
                        <a:t>6</a:t>
                      </a:r>
                      <a:endParaRPr lang="es-EC" sz="1300" b="1"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l" fontAlgn="b"/>
                      <a:r>
                        <a:rPr lang="es-EC" sz="1300" u="none" strike="noStrike">
                          <a:effectLst/>
                        </a:rPr>
                        <a:t>Registro de datos</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b">
                    <a:solidFill>
                      <a:schemeClr val="accent6">
                        <a:lumMod val="75000"/>
                      </a:schemeClr>
                    </a:solidFill>
                  </a:tcP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3</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5</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0,10</a:t>
                      </a:r>
                      <a:endParaRPr lang="es-EC" sz="13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0,10</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8</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0,77</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10</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0,96</a:t>
                      </a:r>
                      <a:endParaRPr lang="es-EC" sz="130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tr>
              <a:tr h="190500">
                <a:tc>
                  <a:txBody>
                    <a:bodyPr/>
                    <a:lstStyle/>
                    <a:p>
                      <a:pPr algn="ctr" fontAlgn="b"/>
                      <a:r>
                        <a:rPr lang="es-EC" sz="1300" b="1" u="none" strike="noStrike" dirty="0">
                          <a:effectLst/>
                        </a:rPr>
                        <a:t>7</a:t>
                      </a:r>
                      <a:endParaRPr lang="es-EC" sz="1300" b="1"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l" fontAlgn="b"/>
                      <a:r>
                        <a:rPr lang="es-EC" sz="1300" u="none" strike="noStrike">
                          <a:effectLst/>
                        </a:rPr>
                        <a:t>Mantenibilidad</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b">
                    <a:solidFill>
                      <a:schemeClr val="accent6">
                        <a:lumMod val="75000"/>
                      </a:schemeClr>
                    </a:solidFill>
                  </a:tcPr>
                </a:tc>
                <a:tc>
                  <a:txBody>
                    <a:bodyPr/>
                    <a:lstStyle/>
                    <a:p>
                      <a:pPr algn="ctr" fontAlgn="b"/>
                      <a:r>
                        <a:rPr lang="es-EC" sz="1300" u="none" strike="noStrike">
                          <a:effectLst/>
                        </a:rPr>
                        <a:t>1</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3</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4</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0,08</a:t>
                      </a:r>
                      <a:endParaRPr lang="es-EC" sz="13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0,08</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10</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0,77</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8</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0,62</a:t>
                      </a:r>
                      <a:endParaRPr lang="es-EC" sz="130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tr>
              <a:tr h="190500">
                <a:tc>
                  <a:txBody>
                    <a:bodyPr/>
                    <a:lstStyle/>
                    <a:p>
                      <a:pPr algn="ctr" fontAlgn="b"/>
                      <a:r>
                        <a:rPr lang="es-EC" sz="1300" b="1" u="none" strike="noStrike" dirty="0">
                          <a:effectLst/>
                        </a:rPr>
                        <a:t>8</a:t>
                      </a:r>
                      <a:endParaRPr lang="es-EC" sz="1300" b="1"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l" fontAlgn="b"/>
                      <a:r>
                        <a:rPr lang="es-EC" sz="1300" u="none" strike="noStrike">
                          <a:effectLst/>
                        </a:rPr>
                        <a:t>Precio</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 </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b">
                    <a:solidFill>
                      <a:schemeClr val="accent6">
                        <a:lumMod val="75000"/>
                      </a:schemeClr>
                    </a:solidFill>
                  </a:tcPr>
                </a:tc>
                <a:tc>
                  <a:txBody>
                    <a:bodyPr/>
                    <a:lstStyle/>
                    <a:p>
                      <a:pPr algn="ctr" fontAlgn="b"/>
                      <a:r>
                        <a:rPr lang="es-EC" sz="1300" u="none" strike="noStrike">
                          <a:effectLst/>
                        </a:rPr>
                        <a:t>3</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3</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dirty="0">
                          <a:effectLst/>
                        </a:rPr>
                        <a:t>0,06</a:t>
                      </a:r>
                      <a:endParaRPr lang="es-EC" sz="13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0,06</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10</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0,58</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10</a:t>
                      </a:r>
                      <a:endParaRPr lang="es-EC" sz="13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s-EC" sz="1300" u="none" strike="noStrike">
                          <a:effectLst/>
                        </a:rPr>
                        <a:t>0,58</a:t>
                      </a:r>
                      <a:endParaRPr lang="es-EC" sz="130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tr>
              <a:tr h="190500">
                <a:tc>
                  <a:txBody>
                    <a:bodyPr/>
                    <a:lstStyle/>
                    <a:p>
                      <a:pPr algn="l" fontAlgn="b"/>
                      <a:endParaRPr lang="es-EC" sz="13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endParaRPr lang="es-EC" sz="1300" b="0" i="0" u="none" strike="noStrike">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endParaRPr lang="es-EC" sz="1300" b="0" i="0" u="none" strike="noStrike">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endParaRPr lang="es-EC" sz="1300" b="0" i="0" u="none" strike="noStrike">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endParaRPr lang="es-EC" sz="1300" b="0" i="0" u="none" strike="noStrike">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endParaRPr lang="es-EC" sz="1300" b="0" i="0" u="none" strike="noStrike">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endParaRPr lang="es-EC" sz="1300" b="0" i="0" u="none" strike="noStrike">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endParaRPr lang="es-EC" sz="1300" b="0" i="0" u="none" strike="noStrike">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endParaRPr lang="es-EC" sz="1300" b="0" i="0" u="none" strike="noStrike">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endParaRPr lang="es-EC" sz="13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endParaRPr lang="es-EC" sz="13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es-EC" sz="1300" u="none" strike="noStrike" dirty="0">
                          <a:effectLst/>
                        </a:rPr>
                        <a:t>52</a:t>
                      </a:r>
                      <a:endParaRPr lang="es-EC" sz="13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s-EC" sz="1300" u="none" strike="noStrike" dirty="0">
                          <a:effectLst/>
                        </a:rPr>
                        <a:t>1,00</a:t>
                      </a:r>
                      <a:endParaRPr lang="es-EC" sz="13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s-EC" sz="1300" u="none" strike="noStrike" dirty="0">
                          <a:effectLst/>
                        </a:rPr>
                        <a:t>1,00</a:t>
                      </a:r>
                      <a:endParaRPr lang="es-EC" sz="13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es-EC" sz="1300" u="none" strike="noStrike" dirty="0">
                          <a:effectLst/>
                        </a:rPr>
                        <a:t>9,81</a:t>
                      </a:r>
                      <a:endParaRPr lang="es-EC" sz="13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s-EC" sz="1300" u="none" strike="noStrike" dirty="0">
                          <a:effectLst/>
                        </a:rPr>
                        <a:t> </a:t>
                      </a:r>
                      <a:endParaRPr lang="es-EC" sz="13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es-EC" sz="1300" u="none" strike="noStrike" dirty="0">
                          <a:effectLst/>
                        </a:rPr>
                        <a:t>7,94</a:t>
                      </a:r>
                      <a:endParaRPr lang="es-EC" sz="1300" b="0" i="0" u="none" strike="noStrike" dirty="0">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
        <p:nvSpPr>
          <p:cNvPr id="13" name="Estrella de 5 puntas 12"/>
          <p:cNvSpPr/>
          <p:nvPr/>
        </p:nvSpPr>
        <p:spPr>
          <a:xfrm>
            <a:off x="9802290" y="3230447"/>
            <a:ext cx="244699" cy="207604"/>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 name="Imagen 2"/>
          <p:cNvPicPr>
            <a:picLocks noChangeAspect="1"/>
          </p:cNvPicPr>
          <p:nvPr/>
        </p:nvPicPr>
        <p:blipFill>
          <a:blip r:embed="rId3"/>
          <a:stretch>
            <a:fillRect/>
          </a:stretch>
        </p:blipFill>
        <p:spPr>
          <a:xfrm>
            <a:off x="630058" y="3955370"/>
            <a:ext cx="4585885" cy="2123458"/>
          </a:xfrm>
          <a:prstGeom prst="rect">
            <a:avLst/>
          </a:prstGeom>
        </p:spPr>
      </p:pic>
      <p:graphicFrame>
        <p:nvGraphicFramePr>
          <p:cNvPr id="8" name="Tabla 7"/>
          <p:cNvGraphicFramePr>
            <a:graphicFrameLocks noGrp="1"/>
          </p:cNvGraphicFramePr>
          <p:nvPr>
            <p:extLst>
              <p:ext uri="{D42A27DB-BD31-4B8C-83A1-F6EECF244321}">
                <p14:modId xmlns:p14="http://schemas.microsoft.com/office/powerpoint/2010/main" val="858942275"/>
              </p:ext>
            </p:extLst>
          </p:nvPr>
        </p:nvGraphicFramePr>
        <p:xfrm>
          <a:off x="5467436" y="3854029"/>
          <a:ext cx="4243234" cy="2044494"/>
        </p:xfrm>
        <a:graphic>
          <a:graphicData uri="http://schemas.openxmlformats.org/drawingml/2006/table">
            <a:tbl>
              <a:tblPr>
                <a:tableStyleId>{08FB837D-C827-4EFA-A057-4D05807E0F7C}</a:tableStyleId>
              </a:tblPr>
              <a:tblGrid>
                <a:gridCol w="585634"/>
                <a:gridCol w="1712890"/>
                <a:gridCol w="1944710"/>
              </a:tblGrid>
              <a:tr h="209550">
                <a:tc>
                  <a:txBody>
                    <a:bodyPr/>
                    <a:lstStyle/>
                    <a:p>
                      <a:pPr algn="ctr" fontAlgn="ctr"/>
                      <a:r>
                        <a:rPr lang="es-ES" sz="1300" b="1" u="none" strike="noStrike" dirty="0">
                          <a:effectLst/>
                        </a:rPr>
                        <a:t>N°</a:t>
                      </a:r>
                      <a:endParaRPr lang="es-EC" sz="13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300" b="1" u="none" strike="noStrike" dirty="0">
                          <a:effectLst/>
                        </a:rPr>
                        <a:t>Característica</a:t>
                      </a:r>
                      <a:endParaRPr lang="es-EC" sz="1300" b="1" i="0" u="none" strike="noStrike" dirty="0">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300" b="1" u="none" strike="noStrike" dirty="0">
                          <a:effectLst/>
                        </a:rPr>
                        <a:t>Detalle</a:t>
                      </a:r>
                      <a:endParaRPr lang="es-EC" sz="1300" b="1"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0025">
                <a:tc>
                  <a:txBody>
                    <a:bodyPr/>
                    <a:lstStyle/>
                    <a:p>
                      <a:pPr algn="ctr" fontAlgn="ctr"/>
                      <a:r>
                        <a:rPr lang="es-ES" sz="1300" u="none" strike="noStrike" dirty="0">
                          <a:effectLst/>
                        </a:rPr>
                        <a:t>1</a:t>
                      </a:r>
                      <a:endParaRPr lang="es-EC" sz="13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ctr"/>
                      <a:r>
                        <a:rPr lang="es-ES" sz="1300" u="none" strike="noStrike">
                          <a:effectLst/>
                        </a:rPr>
                        <a:t>Modelo</a:t>
                      </a:r>
                      <a:endParaRPr lang="es-EC" sz="1300" b="0" i="0" u="none" strike="noStrike">
                        <a:solidFill>
                          <a:srgbClr val="000000"/>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s-ES" sz="1300" u="none" strike="noStrike" dirty="0">
                          <a:effectLst/>
                        </a:rPr>
                        <a:t>XC3 24rte</a:t>
                      </a:r>
                      <a:endParaRPr lang="es-EC" sz="13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200025">
                <a:tc>
                  <a:txBody>
                    <a:bodyPr/>
                    <a:lstStyle/>
                    <a:p>
                      <a:pPr algn="ctr" fontAlgn="ctr"/>
                      <a:r>
                        <a:rPr lang="es-ES" sz="1300" u="none" strike="noStrike">
                          <a:effectLst/>
                        </a:rPr>
                        <a:t>2</a:t>
                      </a:r>
                      <a:endParaRPr lang="es-EC" sz="13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ctr"/>
                      <a:r>
                        <a:rPr lang="es-ES" sz="1300" u="none" strike="noStrike" dirty="0">
                          <a:effectLst/>
                        </a:rPr>
                        <a:t>Alimentación</a:t>
                      </a:r>
                      <a:endParaRPr lang="es-EC" sz="13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dirty="0">
                          <a:effectLst/>
                        </a:rPr>
                        <a:t>110 V</a:t>
                      </a:r>
                      <a:endParaRPr lang="es-EC" sz="13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r>
              <a:tr h="200025">
                <a:tc>
                  <a:txBody>
                    <a:bodyPr/>
                    <a:lstStyle/>
                    <a:p>
                      <a:pPr algn="ctr" fontAlgn="ctr"/>
                      <a:r>
                        <a:rPr lang="es-ES" sz="1300" u="none" strike="noStrike">
                          <a:effectLst/>
                        </a:rPr>
                        <a:t>3</a:t>
                      </a:r>
                      <a:endParaRPr lang="es-EC" sz="13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ctr"/>
                      <a:r>
                        <a:rPr lang="es-ES" sz="1300" u="none" strike="noStrike" dirty="0">
                          <a:effectLst/>
                        </a:rPr>
                        <a:t>Rango voltaje</a:t>
                      </a:r>
                      <a:endParaRPr lang="es-EC" sz="13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dirty="0">
                          <a:effectLst/>
                        </a:rPr>
                        <a:t>0 – 10 V</a:t>
                      </a:r>
                      <a:endParaRPr lang="es-EC" sz="13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r>
              <a:tr h="200025">
                <a:tc>
                  <a:txBody>
                    <a:bodyPr/>
                    <a:lstStyle/>
                    <a:p>
                      <a:pPr algn="ctr" fontAlgn="ctr"/>
                      <a:r>
                        <a:rPr lang="es-ES" sz="1300" u="none" strike="noStrike">
                          <a:effectLst/>
                        </a:rPr>
                        <a:t>4</a:t>
                      </a:r>
                      <a:endParaRPr lang="es-EC" sz="13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ctr"/>
                      <a:r>
                        <a:rPr lang="es-ES" sz="1300" u="none" strike="noStrike" dirty="0">
                          <a:effectLst/>
                        </a:rPr>
                        <a:t>Rango Amperaje</a:t>
                      </a:r>
                      <a:endParaRPr lang="es-EC" sz="13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dirty="0">
                          <a:effectLst/>
                        </a:rPr>
                        <a:t>4 – 20 </a:t>
                      </a:r>
                      <a:r>
                        <a:rPr lang="es-ES" sz="1300" u="none" strike="noStrike" dirty="0" err="1">
                          <a:effectLst/>
                        </a:rPr>
                        <a:t>mA</a:t>
                      </a:r>
                      <a:endParaRPr lang="es-EC" sz="13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r>
              <a:tr h="171960">
                <a:tc>
                  <a:txBody>
                    <a:bodyPr/>
                    <a:lstStyle/>
                    <a:p>
                      <a:pPr algn="ctr" fontAlgn="ctr"/>
                      <a:r>
                        <a:rPr lang="es-ES" sz="1300" u="none" strike="noStrike" dirty="0">
                          <a:effectLst/>
                        </a:rPr>
                        <a:t>5</a:t>
                      </a:r>
                      <a:endParaRPr lang="es-EC" sz="130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ctr"/>
                      <a:r>
                        <a:rPr lang="es-ES" sz="1300" u="none" strike="noStrike" dirty="0">
                          <a:effectLst/>
                        </a:rPr>
                        <a:t>Temperatura de trabajo</a:t>
                      </a:r>
                      <a:endParaRPr lang="es-EC" sz="13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dirty="0">
                          <a:effectLst/>
                        </a:rPr>
                        <a:t>-10 a 55°C</a:t>
                      </a:r>
                      <a:endParaRPr lang="es-EC" sz="13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r>
              <a:tr h="200025">
                <a:tc>
                  <a:txBody>
                    <a:bodyPr/>
                    <a:lstStyle/>
                    <a:p>
                      <a:pPr algn="ctr" fontAlgn="ctr"/>
                      <a:r>
                        <a:rPr lang="es-ES" sz="1300" u="none" strike="noStrike">
                          <a:effectLst/>
                        </a:rPr>
                        <a:t>6</a:t>
                      </a:r>
                      <a:endParaRPr lang="es-EC" sz="13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ctr"/>
                      <a:r>
                        <a:rPr lang="es-ES" sz="1300" u="none" strike="noStrike">
                          <a:effectLst/>
                        </a:rPr>
                        <a:t>Entradas</a:t>
                      </a:r>
                      <a:endParaRPr lang="es-EC" sz="13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dirty="0">
                          <a:effectLst/>
                        </a:rPr>
                        <a:t>14 digitales</a:t>
                      </a:r>
                      <a:endParaRPr lang="es-EC" sz="13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r>
              <a:tr h="200025">
                <a:tc>
                  <a:txBody>
                    <a:bodyPr/>
                    <a:lstStyle/>
                    <a:p>
                      <a:pPr algn="ctr" fontAlgn="ctr"/>
                      <a:r>
                        <a:rPr lang="es-ES" sz="1300" u="none" strike="noStrike">
                          <a:effectLst/>
                        </a:rPr>
                        <a:t>7</a:t>
                      </a:r>
                      <a:endParaRPr lang="es-EC" sz="13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ctr"/>
                      <a:r>
                        <a:rPr lang="es-ES" sz="1300" u="none" strike="noStrike">
                          <a:effectLst/>
                        </a:rPr>
                        <a:t>Salidas</a:t>
                      </a:r>
                      <a:endParaRPr lang="es-EC" sz="13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S" sz="1300" u="none" strike="noStrike" dirty="0">
                          <a:effectLst/>
                        </a:rPr>
                        <a:t>10 Digitales</a:t>
                      </a:r>
                      <a:endParaRPr lang="es-EC" sz="13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r>
              <a:tr h="190500">
                <a:tc rowSpan="2">
                  <a:txBody>
                    <a:bodyPr/>
                    <a:lstStyle/>
                    <a:p>
                      <a:pPr algn="ctr" fontAlgn="ctr"/>
                      <a:r>
                        <a:rPr lang="es-ES" sz="1300" u="none" strike="noStrike">
                          <a:effectLst/>
                        </a:rPr>
                        <a:t>8</a:t>
                      </a:r>
                      <a:endParaRPr lang="es-EC" sz="1300" b="1" i="0" u="none" strike="noStrike">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rowSpan="2">
                  <a:txBody>
                    <a:bodyPr/>
                    <a:lstStyle/>
                    <a:p>
                      <a:pPr algn="l" fontAlgn="ctr"/>
                      <a:r>
                        <a:rPr lang="es-ES" sz="1300" u="none" strike="noStrike" dirty="0">
                          <a:effectLst/>
                        </a:rPr>
                        <a:t>Adaptaciones</a:t>
                      </a:r>
                      <a:endParaRPr lang="es-EC" sz="1300" b="0"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S" sz="1300" u="none" strike="noStrike" dirty="0">
                          <a:effectLst/>
                        </a:rPr>
                        <a:t>Módulo PT100</a:t>
                      </a:r>
                      <a:endParaRPr lang="es-EC" sz="13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tcPr>
                </a:tc>
              </a:tr>
              <a:tr h="238554">
                <a:tc vMerge="1">
                  <a:txBody>
                    <a:bodyPr/>
                    <a:lstStyle/>
                    <a:p>
                      <a:endParaRPr lang="es-EC"/>
                    </a:p>
                  </a:txBody>
                  <a:tcPr/>
                </a:tc>
                <a:tc vMerge="1">
                  <a:txBody>
                    <a:bodyPr/>
                    <a:lstStyle/>
                    <a:p>
                      <a:endParaRPr lang="es-EC"/>
                    </a:p>
                  </a:txBody>
                  <a:tcPr/>
                </a:tc>
                <a:tc>
                  <a:txBody>
                    <a:bodyPr/>
                    <a:lstStyle/>
                    <a:p>
                      <a:pPr algn="ctr" fontAlgn="ctr"/>
                      <a:r>
                        <a:rPr lang="es-ES" sz="1300" u="none" strike="noStrike" dirty="0">
                          <a:effectLst/>
                        </a:rPr>
                        <a:t>Módulo Celda de carga</a:t>
                      </a:r>
                      <a:endParaRPr lang="es-EC" sz="1300" b="0" i="0" u="none" strike="noStrike" dirty="0">
                        <a:solidFill>
                          <a:srgbClr val="000000"/>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pic>
        <p:nvPicPr>
          <p:cNvPr id="17410" name="Picture 2" descr="http://g03.a.alicdn.com/kf/HTB13jBhIXXXXXcbXpXXq6xXFXXXx/XCM-24T4-E-XINJE-PLC-XCM-series-New-original.jpg_200x2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5034" y="4135675"/>
            <a:ext cx="1905000" cy="161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8467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76518" y="206063"/>
            <a:ext cx="8461419" cy="369332"/>
          </a:xfrm>
          <a:prstGeom prst="rect">
            <a:avLst/>
          </a:prstGeom>
          <a:noFill/>
        </p:spPr>
        <p:txBody>
          <a:bodyPr wrap="square" rtlCol="0">
            <a:spAutoFit/>
          </a:bodyPr>
          <a:lstStyle/>
          <a:p>
            <a:r>
              <a:rPr lang="es-EC" b="1" dirty="0">
                <a:latin typeface="Century" panose="02040604050505020304" pitchFamily="18" charset="0"/>
              </a:rPr>
              <a:t>ADQUISICIÓN DE DATOS: SELECCIÓN DEL </a:t>
            </a:r>
            <a:r>
              <a:rPr lang="es-EC" b="1" dirty="0" smtClean="0">
                <a:latin typeface="Century" panose="02040604050505020304" pitchFamily="18" charset="0"/>
              </a:rPr>
              <a:t>SOFTWARE</a:t>
            </a:r>
            <a:endParaRPr lang="es-EC" b="1" dirty="0">
              <a:latin typeface="Century" panose="02040604050505020304" pitchFamily="18" charset="0"/>
            </a:endParaRPr>
          </a:p>
        </p:txBody>
      </p:sp>
      <p:sp>
        <p:nvSpPr>
          <p:cNvPr id="11" name="CuadroTexto 10"/>
          <p:cNvSpPr txBox="1"/>
          <p:nvPr/>
        </p:nvSpPr>
        <p:spPr>
          <a:xfrm>
            <a:off x="566668" y="6323527"/>
            <a:ext cx="3284113" cy="430887"/>
          </a:xfrm>
          <a:prstGeom prst="rect">
            <a:avLst/>
          </a:prstGeom>
          <a:noFill/>
        </p:spPr>
        <p:txBody>
          <a:bodyPr wrap="square" rtlCol="0">
            <a:spAutoFit/>
          </a:bodyPr>
          <a:lstStyle/>
          <a:p>
            <a:r>
              <a:rPr lang="es-EC" sz="1100" dirty="0" smtClean="0">
                <a:latin typeface="Arial" panose="020B0604020202020204" pitchFamily="34" charset="0"/>
                <a:cs typeface="Arial" panose="020B0604020202020204" pitchFamily="34" charset="0"/>
              </a:rPr>
              <a:t>Elaborado por:    Moya Carlos</a:t>
            </a:r>
          </a:p>
          <a:p>
            <a:r>
              <a:rPr lang="es-EC" sz="1100" dirty="0" smtClean="0">
                <a:latin typeface="Arial" panose="020B0604020202020204" pitchFamily="34" charset="0"/>
                <a:cs typeface="Arial" panose="020B0604020202020204" pitchFamily="34" charset="0"/>
              </a:rPr>
              <a:t>	    Pinto Alex</a:t>
            </a:r>
            <a:endParaRPr lang="es-EC" sz="1100" dirty="0">
              <a:latin typeface="Arial" panose="020B0604020202020204" pitchFamily="34" charset="0"/>
              <a:cs typeface="Arial" panose="020B0604020202020204" pitchFamily="34" charset="0"/>
            </a:endParaRPr>
          </a:p>
        </p:txBody>
      </p:sp>
      <p:sp>
        <p:nvSpPr>
          <p:cNvPr id="5" name="CuadroTexto 4"/>
          <p:cNvSpPr txBox="1"/>
          <p:nvPr/>
        </p:nvSpPr>
        <p:spPr>
          <a:xfrm>
            <a:off x="566668" y="742822"/>
            <a:ext cx="9800825" cy="338554"/>
          </a:xfrm>
          <a:prstGeom prst="rect">
            <a:avLst/>
          </a:prstGeom>
          <a:noFill/>
        </p:spPr>
        <p:txBody>
          <a:bodyPr wrap="square" rtlCol="0">
            <a:spAutoFit/>
          </a:bodyPr>
          <a:lstStyle/>
          <a:p>
            <a:pPr lvl="2"/>
            <a:r>
              <a:rPr lang="es-EC" sz="1600" b="1" dirty="0"/>
              <a:t>9</a:t>
            </a:r>
            <a:r>
              <a:rPr lang="es-EC" sz="1600" b="1" dirty="0" smtClean="0"/>
              <a:t>. </a:t>
            </a:r>
            <a:r>
              <a:rPr lang="es-ES" sz="1600" b="1" dirty="0"/>
              <a:t>SELECCIÓN </a:t>
            </a:r>
            <a:r>
              <a:rPr lang="es-ES" sz="1600" b="1" dirty="0" smtClean="0"/>
              <a:t>DEL SOFTWARE</a:t>
            </a:r>
            <a:endParaRPr lang="es-EC" sz="1600" b="1" dirty="0"/>
          </a:p>
        </p:txBody>
      </p:sp>
      <p:sp>
        <p:nvSpPr>
          <p:cNvPr id="14" name="Redondear rectángulo de esquina sencilla 13"/>
          <p:cNvSpPr/>
          <p:nvPr/>
        </p:nvSpPr>
        <p:spPr>
          <a:xfrm>
            <a:off x="796339" y="1202305"/>
            <a:ext cx="9865219" cy="964356"/>
          </a:xfrm>
          <a:prstGeom prst="round1Rect">
            <a:avLst/>
          </a:prstGeom>
          <a:effectLst>
            <a:glow rad="139700">
              <a:schemeClr val="accent4">
                <a:satMod val="175000"/>
                <a:alpha val="40000"/>
              </a:schemeClr>
            </a:glow>
          </a:effectLst>
        </p:spPr>
        <p:style>
          <a:lnRef idx="1">
            <a:schemeClr val="accent5"/>
          </a:lnRef>
          <a:fillRef idx="2">
            <a:schemeClr val="accent5"/>
          </a:fillRef>
          <a:effectRef idx="1">
            <a:schemeClr val="accent5"/>
          </a:effectRef>
          <a:fontRef idx="minor">
            <a:schemeClr val="dk1"/>
          </a:fontRef>
        </p:style>
        <p:txBody>
          <a:bodyPr rtlCol="0" anchor="ctr"/>
          <a:lstStyle/>
          <a:p>
            <a:endParaRPr lang="es-ES" sz="1600" dirty="0" smtClean="0">
              <a:latin typeface="Calibri "/>
              <a:ea typeface="Calibri" panose="020F0502020204030204" pitchFamily="34" charset="0"/>
              <a:cs typeface="Arial" panose="020B0604020202020204" pitchFamily="34" charset="0"/>
            </a:endParaRPr>
          </a:p>
          <a:p>
            <a:pPr algn="just"/>
            <a:r>
              <a:rPr lang="es-ES" sz="1600" dirty="0" smtClean="0">
                <a:solidFill>
                  <a:schemeClr val="tx1"/>
                </a:solidFill>
                <a:latin typeface="Calibri "/>
                <a:ea typeface="Calibri" panose="020F0502020204030204" pitchFamily="34" charset="0"/>
                <a:cs typeface="Arial" panose="020B0604020202020204" pitchFamily="34" charset="0"/>
              </a:rPr>
              <a:t>A </a:t>
            </a:r>
            <a:r>
              <a:rPr lang="es-ES" sz="1600" dirty="0">
                <a:solidFill>
                  <a:schemeClr val="tx1"/>
                </a:solidFill>
                <a:latin typeface="Calibri "/>
                <a:ea typeface="Calibri" panose="020F0502020204030204" pitchFamily="34" charset="0"/>
                <a:cs typeface="Arial" panose="020B0604020202020204" pitchFamily="34" charset="0"/>
              </a:rPr>
              <a:t>partir de la selección </a:t>
            </a:r>
            <a:r>
              <a:rPr lang="es-ES" sz="1600" dirty="0" smtClean="0">
                <a:solidFill>
                  <a:schemeClr val="tx1"/>
                </a:solidFill>
                <a:latin typeface="Calibri "/>
                <a:ea typeface="Calibri" panose="020F0502020204030204" pitchFamily="34" charset="0"/>
                <a:cs typeface="Arial" panose="020B0604020202020204" pitchFamily="34" charset="0"/>
              </a:rPr>
              <a:t>del sistema HMI, </a:t>
            </a:r>
            <a:r>
              <a:rPr lang="es-ES" sz="1600" dirty="0">
                <a:solidFill>
                  <a:schemeClr val="tx1"/>
                </a:solidFill>
                <a:latin typeface="Calibri "/>
                <a:ea typeface="Calibri" panose="020F0502020204030204" pitchFamily="34" charset="0"/>
                <a:cs typeface="Arial" panose="020B0604020202020204" pitchFamily="34" charset="0"/>
              </a:rPr>
              <a:t>se puede definir el software a utilizarse, el cual es: </a:t>
            </a:r>
            <a:r>
              <a:rPr lang="es-ES" sz="1600" dirty="0" err="1">
                <a:solidFill>
                  <a:schemeClr val="tx1"/>
                </a:solidFill>
                <a:latin typeface="Calibri "/>
                <a:ea typeface="Calibri" panose="020F0502020204030204" pitchFamily="34" charset="0"/>
                <a:cs typeface="Arial" panose="020B0604020202020204" pitchFamily="34" charset="0"/>
              </a:rPr>
              <a:t>XCPpro</a:t>
            </a:r>
            <a:r>
              <a:rPr lang="es-ES" sz="1600" dirty="0">
                <a:solidFill>
                  <a:schemeClr val="tx1"/>
                </a:solidFill>
                <a:latin typeface="Calibri "/>
                <a:ea typeface="Calibri" panose="020F0502020204030204" pitchFamily="34" charset="0"/>
                <a:cs typeface="Arial" panose="020B0604020202020204" pitchFamily="34" charset="0"/>
              </a:rPr>
              <a:t> v3.3f, el mismo es propio del PLC seleccionado, y tiene su propia licencia de activación, evitando así problemas de piratería.</a:t>
            </a:r>
            <a:endParaRPr lang="es-EC" sz="1600" dirty="0">
              <a:solidFill>
                <a:schemeClr val="tx1"/>
              </a:solidFill>
              <a:latin typeface="Calibri "/>
              <a:ea typeface="Calibri" panose="020F0502020204030204" pitchFamily="34" charset="0"/>
              <a:cs typeface="Times New Roman" panose="02020603050405020304" pitchFamily="18" charset="0"/>
            </a:endParaRPr>
          </a:p>
          <a:p>
            <a:endParaRPr lang="es-EC" sz="1600" dirty="0"/>
          </a:p>
        </p:txBody>
      </p:sp>
      <p:pic>
        <p:nvPicPr>
          <p:cNvPr id="19458" name="Picture 2" descr="http://pic.pc6.com/up/2013-7/201377191910590668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340" y="2996686"/>
            <a:ext cx="3681210" cy="2820860"/>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6"/>
          <p:cNvSpPr txBox="1"/>
          <p:nvPr/>
        </p:nvSpPr>
        <p:spPr>
          <a:xfrm>
            <a:off x="332699" y="2530837"/>
            <a:ext cx="4250030" cy="338554"/>
          </a:xfrm>
          <a:prstGeom prst="rect">
            <a:avLst/>
          </a:prstGeom>
          <a:noFill/>
        </p:spPr>
        <p:txBody>
          <a:bodyPr wrap="square" rtlCol="0">
            <a:spAutoFit/>
          </a:bodyPr>
          <a:lstStyle/>
          <a:p>
            <a:pPr lvl="2"/>
            <a:r>
              <a:rPr lang="es-ES" sz="1600" b="1" dirty="0" smtClean="0"/>
              <a:t>Ventana de trabajo del Software</a:t>
            </a:r>
            <a:endParaRPr lang="es-EC" sz="1600" b="1" dirty="0"/>
          </a:p>
        </p:txBody>
      </p:sp>
      <p:sp>
        <p:nvSpPr>
          <p:cNvPr id="15" name="Flecha derecha 14"/>
          <p:cNvSpPr/>
          <p:nvPr/>
        </p:nvSpPr>
        <p:spPr>
          <a:xfrm>
            <a:off x="4741285" y="4429677"/>
            <a:ext cx="759851" cy="377955"/>
          </a:xfrm>
          <a:prstGeom prst="rightArrow">
            <a:avLst/>
          </a:prstGeom>
          <a:effectLst>
            <a:glow rad="139700">
              <a:schemeClr val="accent6">
                <a:satMod val="175000"/>
                <a:alpha val="40000"/>
              </a:schemeClr>
            </a:glo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a:p>
        </p:txBody>
      </p:sp>
      <p:sp>
        <p:nvSpPr>
          <p:cNvPr id="19" name="CuadroTexto 18"/>
          <p:cNvSpPr txBox="1"/>
          <p:nvPr/>
        </p:nvSpPr>
        <p:spPr>
          <a:xfrm>
            <a:off x="5651674" y="2530837"/>
            <a:ext cx="5136532" cy="338554"/>
          </a:xfrm>
          <a:prstGeom prst="rect">
            <a:avLst/>
          </a:prstGeom>
          <a:noFill/>
        </p:spPr>
        <p:txBody>
          <a:bodyPr wrap="square" rtlCol="0">
            <a:spAutoFit/>
          </a:bodyPr>
          <a:lstStyle/>
          <a:p>
            <a:pPr lvl="2"/>
            <a:r>
              <a:rPr lang="es-ES" sz="1600" b="1" dirty="0" smtClean="0"/>
              <a:t>Ventana de trabajo del Software del Panel T</a:t>
            </a:r>
            <a:r>
              <a:rPr lang="es-ES" sz="1600" b="1" dirty="0"/>
              <a:t>á</a:t>
            </a:r>
            <a:r>
              <a:rPr lang="es-ES" sz="1600" b="1" dirty="0" smtClean="0"/>
              <a:t>ctil</a:t>
            </a:r>
            <a:endParaRPr lang="es-EC" sz="1600" b="1" dirty="0"/>
          </a:p>
        </p:txBody>
      </p:sp>
      <p:pic>
        <p:nvPicPr>
          <p:cNvPr id="16" name="Imagen 15"/>
          <p:cNvPicPr>
            <a:picLocks noChangeAspect="1"/>
          </p:cNvPicPr>
          <p:nvPr/>
        </p:nvPicPr>
        <p:blipFill rotWithShape="1">
          <a:blip r:embed="rId4"/>
          <a:srcRect l="3545" r="3025"/>
          <a:stretch/>
        </p:blipFill>
        <p:spPr>
          <a:xfrm>
            <a:off x="5837346" y="3004446"/>
            <a:ext cx="4460384" cy="2684079"/>
          </a:xfrm>
          <a:prstGeom prst="rect">
            <a:avLst/>
          </a:prstGeom>
          <a:ln>
            <a:solidFill>
              <a:schemeClr val="tx1"/>
            </a:solidFill>
          </a:ln>
        </p:spPr>
      </p:pic>
      <p:pic>
        <p:nvPicPr>
          <p:cNvPr id="19460" name="Picture 4" descr="http://www.tdh24.com/uploadnew/images/TH765-NU.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61465" y="3024642"/>
            <a:ext cx="1466330" cy="1404649"/>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https://encrypted-tbn3.gstatic.com/images?q=tbn:ANd9GcTLfolwMgfnB0xAAg5tF3UZ4Ohlkb5KjTTqwJUIlHbxnvCLrzp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67493" y="4584543"/>
            <a:ext cx="1683655" cy="815684"/>
          </a:xfrm>
          <a:prstGeom prst="rect">
            <a:avLst/>
          </a:prstGeom>
          <a:noFill/>
          <a:extLst>
            <a:ext uri="{909E8E84-426E-40DD-AFC4-6F175D3DCCD1}">
              <a14:hiddenFill xmlns:a14="http://schemas.microsoft.com/office/drawing/2010/main">
                <a:solidFill>
                  <a:srgbClr val="FFFFFF"/>
                </a:solidFill>
              </a14:hiddenFill>
            </a:ext>
          </a:extLst>
        </p:spPr>
      </p:pic>
      <p:sp>
        <p:nvSpPr>
          <p:cNvPr id="18" name="CuadroTexto 17"/>
          <p:cNvSpPr txBox="1"/>
          <p:nvPr/>
        </p:nvSpPr>
        <p:spPr>
          <a:xfrm>
            <a:off x="4483703" y="3968214"/>
            <a:ext cx="1461753" cy="307777"/>
          </a:xfrm>
          <a:prstGeom prst="rect">
            <a:avLst/>
          </a:prstGeom>
          <a:noFill/>
        </p:spPr>
        <p:txBody>
          <a:bodyPr wrap="square" rtlCol="0">
            <a:spAutoFit/>
          </a:bodyPr>
          <a:lstStyle/>
          <a:p>
            <a:r>
              <a:rPr lang="es-EC" sz="1400" b="1" dirty="0" smtClean="0"/>
              <a:t>Conjuntamente</a:t>
            </a:r>
            <a:endParaRPr lang="es-EC" sz="1400" b="1" dirty="0"/>
          </a:p>
        </p:txBody>
      </p:sp>
    </p:spTree>
    <p:extLst>
      <p:ext uri="{BB962C8B-B14F-4D97-AF65-F5344CB8AC3E}">
        <p14:creationId xmlns:p14="http://schemas.microsoft.com/office/powerpoint/2010/main" val="16888664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5481592" y="2318515"/>
            <a:ext cx="6614716" cy="3720777"/>
          </a:xfrm>
          <a:prstGeom prst="rect">
            <a:avLst/>
          </a:prstGeom>
        </p:spPr>
      </p:pic>
      <p:sp>
        <p:nvSpPr>
          <p:cNvPr id="10" name="CuadroTexto 9"/>
          <p:cNvSpPr txBox="1"/>
          <p:nvPr/>
        </p:nvSpPr>
        <p:spPr>
          <a:xfrm>
            <a:off x="476518" y="206063"/>
            <a:ext cx="9981127" cy="369332"/>
          </a:xfrm>
          <a:prstGeom prst="rect">
            <a:avLst/>
          </a:prstGeom>
          <a:noFill/>
        </p:spPr>
        <p:txBody>
          <a:bodyPr wrap="square" rtlCol="0">
            <a:spAutoFit/>
          </a:bodyPr>
          <a:lstStyle/>
          <a:p>
            <a:r>
              <a:rPr lang="es-EC" b="1" dirty="0" smtClean="0">
                <a:latin typeface="Century" panose="02040604050505020304" pitchFamily="18" charset="0"/>
              </a:rPr>
              <a:t>DATOS EN TIEMPO REAL “DISTRIBUCION FÍSICA DEL HARDWARE DEL SISTEMA”</a:t>
            </a:r>
            <a:endParaRPr lang="es-EC" b="1" dirty="0">
              <a:latin typeface="Century" panose="02040604050505020304" pitchFamily="18" charset="0"/>
            </a:endParaRPr>
          </a:p>
        </p:txBody>
      </p:sp>
      <p:sp>
        <p:nvSpPr>
          <p:cNvPr id="11" name="CuadroTexto 10"/>
          <p:cNvSpPr txBox="1"/>
          <p:nvPr/>
        </p:nvSpPr>
        <p:spPr>
          <a:xfrm>
            <a:off x="566668" y="6323527"/>
            <a:ext cx="3284113" cy="430887"/>
          </a:xfrm>
          <a:prstGeom prst="rect">
            <a:avLst/>
          </a:prstGeom>
          <a:noFill/>
        </p:spPr>
        <p:txBody>
          <a:bodyPr wrap="square" rtlCol="0">
            <a:spAutoFit/>
          </a:bodyPr>
          <a:lstStyle/>
          <a:p>
            <a:r>
              <a:rPr lang="es-EC" sz="1100" dirty="0" smtClean="0">
                <a:latin typeface="Arial" panose="020B0604020202020204" pitchFamily="34" charset="0"/>
                <a:cs typeface="Arial" panose="020B0604020202020204" pitchFamily="34" charset="0"/>
              </a:rPr>
              <a:t>Elaborado por:    Moya Carlos</a:t>
            </a:r>
          </a:p>
          <a:p>
            <a:r>
              <a:rPr lang="es-EC" sz="1100" dirty="0" smtClean="0">
                <a:latin typeface="Arial" panose="020B0604020202020204" pitchFamily="34" charset="0"/>
                <a:cs typeface="Arial" panose="020B0604020202020204" pitchFamily="34" charset="0"/>
              </a:rPr>
              <a:t>	    Pinto Alex</a:t>
            </a:r>
            <a:endParaRPr lang="es-EC" sz="1100" dirty="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4"/>
          <a:stretch>
            <a:fillRect/>
          </a:stretch>
        </p:blipFill>
        <p:spPr>
          <a:xfrm>
            <a:off x="79569" y="575395"/>
            <a:ext cx="6594713" cy="3709526"/>
          </a:xfrm>
          <a:prstGeom prst="rect">
            <a:avLst/>
          </a:prstGeom>
        </p:spPr>
      </p:pic>
    </p:spTree>
    <p:extLst>
      <p:ext uri="{BB962C8B-B14F-4D97-AF65-F5344CB8AC3E}">
        <p14:creationId xmlns:p14="http://schemas.microsoft.com/office/powerpoint/2010/main" val="10491365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76518" y="206063"/>
            <a:ext cx="8461419" cy="369332"/>
          </a:xfrm>
          <a:prstGeom prst="rect">
            <a:avLst/>
          </a:prstGeom>
          <a:noFill/>
        </p:spPr>
        <p:txBody>
          <a:bodyPr wrap="square" rtlCol="0">
            <a:spAutoFit/>
          </a:bodyPr>
          <a:lstStyle/>
          <a:p>
            <a:r>
              <a:rPr lang="es-EC" b="1" dirty="0" smtClean="0">
                <a:latin typeface="Century" panose="02040604050505020304" pitchFamily="18" charset="0"/>
              </a:rPr>
              <a:t>INTERFAZ HOMBRE – MÁQUINA DEL SISTEMA IMPLEMENTADI</a:t>
            </a:r>
            <a:endParaRPr lang="es-EC" b="1" dirty="0">
              <a:latin typeface="Century" panose="02040604050505020304" pitchFamily="18" charset="0"/>
            </a:endParaRPr>
          </a:p>
        </p:txBody>
      </p:sp>
      <p:sp>
        <p:nvSpPr>
          <p:cNvPr id="11" name="CuadroTexto 10"/>
          <p:cNvSpPr txBox="1"/>
          <p:nvPr/>
        </p:nvSpPr>
        <p:spPr>
          <a:xfrm>
            <a:off x="566668" y="6323527"/>
            <a:ext cx="3284113" cy="430887"/>
          </a:xfrm>
          <a:prstGeom prst="rect">
            <a:avLst/>
          </a:prstGeom>
          <a:noFill/>
        </p:spPr>
        <p:txBody>
          <a:bodyPr wrap="square" rtlCol="0">
            <a:spAutoFit/>
          </a:bodyPr>
          <a:lstStyle/>
          <a:p>
            <a:r>
              <a:rPr lang="es-EC" sz="1100" dirty="0" smtClean="0">
                <a:latin typeface="Arial" panose="020B0604020202020204" pitchFamily="34" charset="0"/>
                <a:cs typeface="Arial" panose="020B0604020202020204" pitchFamily="34" charset="0"/>
              </a:rPr>
              <a:t>Elaborado por:    Moya Carlos</a:t>
            </a:r>
          </a:p>
          <a:p>
            <a:r>
              <a:rPr lang="es-EC" sz="1100" dirty="0" smtClean="0">
                <a:latin typeface="Arial" panose="020B0604020202020204" pitchFamily="34" charset="0"/>
                <a:cs typeface="Arial" panose="020B0604020202020204" pitchFamily="34" charset="0"/>
              </a:rPr>
              <a:t>	    Pinto Alex</a:t>
            </a:r>
            <a:endParaRPr lang="es-EC" sz="1100" dirty="0">
              <a:latin typeface="Arial" panose="020B0604020202020204" pitchFamily="34" charset="0"/>
              <a:cs typeface="Arial" panose="020B0604020202020204" pitchFamily="34" charset="0"/>
            </a:endParaRPr>
          </a:p>
        </p:txBody>
      </p:sp>
      <p:pic>
        <p:nvPicPr>
          <p:cNvPr id="14" name="Imagen 13"/>
          <p:cNvPicPr/>
          <p:nvPr/>
        </p:nvPicPr>
        <p:blipFill>
          <a:blip r:embed="rId3"/>
          <a:stretch>
            <a:fillRect/>
          </a:stretch>
        </p:blipFill>
        <p:spPr>
          <a:xfrm>
            <a:off x="2072056" y="836199"/>
            <a:ext cx="7975712" cy="5128667"/>
          </a:xfrm>
          <a:prstGeom prst="rect">
            <a:avLst/>
          </a:prstGeom>
          <a:ln>
            <a:solidFill>
              <a:schemeClr val="tx1"/>
            </a:solidFill>
          </a:ln>
        </p:spPr>
      </p:pic>
      <p:pic>
        <p:nvPicPr>
          <p:cNvPr id="15" name="Imagen 14"/>
          <p:cNvPicPr/>
          <p:nvPr/>
        </p:nvPicPr>
        <p:blipFill>
          <a:blip r:embed="rId4"/>
          <a:stretch>
            <a:fillRect/>
          </a:stretch>
        </p:blipFill>
        <p:spPr>
          <a:xfrm>
            <a:off x="2072056" y="836199"/>
            <a:ext cx="7975712" cy="5128667"/>
          </a:xfrm>
          <a:prstGeom prst="rect">
            <a:avLst/>
          </a:prstGeom>
          <a:ln>
            <a:solidFill>
              <a:schemeClr val="tx1"/>
            </a:solidFill>
          </a:ln>
        </p:spPr>
      </p:pic>
      <p:pic>
        <p:nvPicPr>
          <p:cNvPr id="16" name="Imagen 15"/>
          <p:cNvPicPr/>
          <p:nvPr/>
        </p:nvPicPr>
        <p:blipFill>
          <a:blip r:embed="rId5"/>
          <a:stretch>
            <a:fillRect/>
          </a:stretch>
        </p:blipFill>
        <p:spPr>
          <a:xfrm>
            <a:off x="2072056" y="836199"/>
            <a:ext cx="7975712" cy="5128667"/>
          </a:xfrm>
          <a:prstGeom prst="rect">
            <a:avLst/>
          </a:prstGeom>
          <a:ln>
            <a:solidFill>
              <a:schemeClr val="tx1"/>
            </a:solidFill>
          </a:ln>
        </p:spPr>
      </p:pic>
      <p:pic>
        <p:nvPicPr>
          <p:cNvPr id="17" name="Imagen 16"/>
          <p:cNvPicPr/>
          <p:nvPr/>
        </p:nvPicPr>
        <p:blipFill>
          <a:blip r:embed="rId6"/>
          <a:stretch>
            <a:fillRect/>
          </a:stretch>
        </p:blipFill>
        <p:spPr>
          <a:xfrm>
            <a:off x="2072056" y="836199"/>
            <a:ext cx="7975712" cy="5128667"/>
          </a:xfrm>
          <a:prstGeom prst="rect">
            <a:avLst/>
          </a:prstGeom>
          <a:ln>
            <a:solidFill>
              <a:schemeClr val="tx1"/>
            </a:solidFill>
          </a:ln>
        </p:spPr>
      </p:pic>
      <p:pic>
        <p:nvPicPr>
          <p:cNvPr id="18" name="Imagen 17"/>
          <p:cNvPicPr/>
          <p:nvPr/>
        </p:nvPicPr>
        <p:blipFill>
          <a:blip r:embed="rId7"/>
          <a:stretch>
            <a:fillRect/>
          </a:stretch>
        </p:blipFill>
        <p:spPr>
          <a:xfrm>
            <a:off x="2072056" y="836199"/>
            <a:ext cx="7975712" cy="5128667"/>
          </a:xfrm>
          <a:prstGeom prst="rect">
            <a:avLst/>
          </a:prstGeom>
          <a:ln>
            <a:solidFill>
              <a:schemeClr val="tx1"/>
            </a:solidFill>
          </a:ln>
        </p:spPr>
      </p:pic>
      <p:pic>
        <p:nvPicPr>
          <p:cNvPr id="19" name="Imagen 18"/>
          <p:cNvPicPr/>
          <p:nvPr/>
        </p:nvPicPr>
        <p:blipFill>
          <a:blip r:embed="rId8"/>
          <a:stretch>
            <a:fillRect/>
          </a:stretch>
        </p:blipFill>
        <p:spPr>
          <a:xfrm>
            <a:off x="2072056" y="836199"/>
            <a:ext cx="7975712" cy="5128667"/>
          </a:xfrm>
          <a:prstGeom prst="rect">
            <a:avLst/>
          </a:prstGeom>
          <a:ln>
            <a:solidFill>
              <a:schemeClr val="tx1"/>
            </a:solidFill>
          </a:ln>
        </p:spPr>
      </p:pic>
      <p:pic>
        <p:nvPicPr>
          <p:cNvPr id="20" name="Imagen 19"/>
          <p:cNvPicPr/>
          <p:nvPr/>
        </p:nvPicPr>
        <p:blipFill>
          <a:blip r:embed="rId9"/>
          <a:stretch>
            <a:fillRect/>
          </a:stretch>
        </p:blipFill>
        <p:spPr>
          <a:xfrm>
            <a:off x="2072056" y="836199"/>
            <a:ext cx="7975712" cy="5128667"/>
          </a:xfrm>
          <a:prstGeom prst="rect">
            <a:avLst/>
          </a:prstGeom>
          <a:ln>
            <a:solidFill>
              <a:schemeClr val="tx1"/>
            </a:solidFill>
          </a:ln>
        </p:spPr>
      </p:pic>
      <p:pic>
        <p:nvPicPr>
          <p:cNvPr id="21" name="Imagen 20"/>
          <p:cNvPicPr/>
          <p:nvPr/>
        </p:nvPicPr>
        <p:blipFill>
          <a:blip r:embed="rId10"/>
          <a:stretch>
            <a:fillRect/>
          </a:stretch>
        </p:blipFill>
        <p:spPr>
          <a:xfrm>
            <a:off x="2072056" y="836199"/>
            <a:ext cx="7975712" cy="5128667"/>
          </a:xfrm>
          <a:prstGeom prst="rect">
            <a:avLst/>
          </a:prstGeom>
          <a:ln>
            <a:solidFill>
              <a:schemeClr val="tx1"/>
            </a:solidFill>
          </a:ln>
        </p:spPr>
      </p:pic>
    </p:spTree>
    <p:extLst>
      <p:ext uri="{BB962C8B-B14F-4D97-AF65-F5344CB8AC3E}">
        <p14:creationId xmlns:p14="http://schemas.microsoft.com/office/powerpoint/2010/main" val="105509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76518" y="206063"/>
            <a:ext cx="7559899" cy="369332"/>
          </a:xfrm>
          <a:prstGeom prst="rect">
            <a:avLst/>
          </a:prstGeom>
          <a:noFill/>
        </p:spPr>
        <p:txBody>
          <a:bodyPr wrap="square" rtlCol="0">
            <a:spAutoFit/>
          </a:bodyPr>
          <a:lstStyle/>
          <a:p>
            <a:r>
              <a:rPr lang="es-EC" b="1" dirty="0" smtClean="0">
                <a:latin typeface="Century" panose="02040604050505020304" pitchFamily="18" charset="0"/>
              </a:rPr>
              <a:t>CÁLCULOS “BALANCE TÉRMICO”</a:t>
            </a:r>
            <a:endParaRPr lang="es-EC" b="1" dirty="0">
              <a:latin typeface="Century" panose="02040604050505020304" pitchFamily="18" charset="0"/>
            </a:endParaRPr>
          </a:p>
        </p:txBody>
      </p:sp>
      <p:sp>
        <p:nvSpPr>
          <p:cNvPr id="11" name="CuadroTexto 10"/>
          <p:cNvSpPr txBox="1"/>
          <p:nvPr/>
        </p:nvSpPr>
        <p:spPr>
          <a:xfrm>
            <a:off x="566668" y="6323527"/>
            <a:ext cx="3284113" cy="430887"/>
          </a:xfrm>
          <a:prstGeom prst="rect">
            <a:avLst/>
          </a:prstGeom>
          <a:noFill/>
        </p:spPr>
        <p:txBody>
          <a:bodyPr wrap="square" rtlCol="0">
            <a:spAutoFit/>
          </a:bodyPr>
          <a:lstStyle/>
          <a:p>
            <a:r>
              <a:rPr lang="es-EC" sz="1100" dirty="0" smtClean="0">
                <a:latin typeface="Arial" panose="020B0604020202020204" pitchFamily="34" charset="0"/>
                <a:cs typeface="Arial" panose="020B0604020202020204" pitchFamily="34" charset="0"/>
              </a:rPr>
              <a:t>Elaborado por:    Moya Carlos</a:t>
            </a:r>
          </a:p>
          <a:p>
            <a:r>
              <a:rPr lang="es-EC" sz="1100" dirty="0" smtClean="0">
                <a:latin typeface="Arial" panose="020B0604020202020204" pitchFamily="34" charset="0"/>
                <a:cs typeface="Arial" panose="020B0604020202020204" pitchFamily="34" charset="0"/>
              </a:rPr>
              <a:t>	    Pinto Alex</a:t>
            </a:r>
            <a:endParaRPr lang="es-EC" sz="1100" dirty="0">
              <a:latin typeface="Arial" panose="020B0604020202020204" pitchFamily="34" charset="0"/>
              <a:cs typeface="Arial" panose="020B0604020202020204" pitchFamily="34" charset="0"/>
            </a:endParaRPr>
          </a:p>
        </p:txBody>
      </p:sp>
      <p:sp>
        <p:nvSpPr>
          <p:cNvPr id="5" name="CuadroTexto 4"/>
          <p:cNvSpPr txBox="1"/>
          <p:nvPr/>
        </p:nvSpPr>
        <p:spPr>
          <a:xfrm>
            <a:off x="566668" y="742822"/>
            <a:ext cx="9800825" cy="338554"/>
          </a:xfrm>
          <a:prstGeom prst="rect">
            <a:avLst/>
          </a:prstGeom>
          <a:noFill/>
        </p:spPr>
        <p:txBody>
          <a:bodyPr wrap="square" rtlCol="0">
            <a:spAutoFit/>
          </a:bodyPr>
          <a:lstStyle/>
          <a:p>
            <a:pPr lvl="2"/>
            <a:r>
              <a:rPr lang="es-EC" sz="1600" b="1" dirty="0"/>
              <a:t>1</a:t>
            </a:r>
            <a:r>
              <a:rPr lang="es-EC" sz="1600" b="1" dirty="0" smtClean="0"/>
              <a:t>. </a:t>
            </a:r>
            <a:r>
              <a:rPr lang="es-ES" sz="1600" b="1" dirty="0" smtClean="0"/>
              <a:t>BALANCE TÉRMICO DEL EQUIPO CON LA INSTRUMENTACIÓN ORIGINAL</a:t>
            </a:r>
            <a:endParaRPr lang="es-EC" sz="1600" b="1" dirty="0"/>
          </a:p>
        </p:txBody>
      </p:sp>
      <p:sp>
        <p:nvSpPr>
          <p:cNvPr id="3" name="Redondear rectángulo de esquina sencilla 2"/>
          <p:cNvSpPr/>
          <p:nvPr/>
        </p:nvSpPr>
        <p:spPr>
          <a:xfrm>
            <a:off x="566668" y="1158650"/>
            <a:ext cx="10200070" cy="979243"/>
          </a:xfrm>
          <a:prstGeom prst="round1Rect">
            <a:avLst/>
          </a:prstGeom>
          <a:effectLst>
            <a:glow rad="139700">
              <a:schemeClr val="accent5">
                <a:satMod val="175000"/>
                <a:alpha val="40000"/>
              </a:schemeClr>
            </a:glow>
          </a:effectLst>
        </p:spPr>
        <p:style>
          <a:lnRef idx="1">
            <a:schemeClr val="accent3"/>
          </a:lnRef>
          <a:fillRef idx="2">
            <a:schemeClr val="accent3"/>
          </a:fillRef>
          <a:effectRef idx="1">
            <a:schemeClr val="accent3"/>
          </a:effectRef>
          <a:fontRef idx="minor">
            <a:schemeClr val="dk1"/>
          </a:fontRef>
        </p:style>
        <p:txBody>
          <a:bodyPr rtlCol="0" anchor="ctr"/>
          <a:lstStyle/>
          <a:p>
            <a:pPr indent="252095" algn="just">
              <a:spcAft>
                <a:spcPts val="0"/>
              </a:spcAft>
            </a:pPr>
            <a:r>
              <a:rPr lang="es-ES" sz="1600" dirty="0">
                <a:ea typeface="Calibri" panose="020F0502020204030204" pitchFamily="34" charset="0"/>
                <a:cs typeface="Arial" panose="020B0604020202020204" pitchFamily="34" charset="0"/>
              </a:rPr>
              <a:t>El balance térmico se lo realizó en las condiciones en las que se encontraba el equipo, teniendo en cuenta que el equipo tiene 35 años de uso, y que no se había realizado un mantenimiento rutinario. Los parámetros bajo los cuales realizamos el balance térmico al motor del equipo son los siguientes:</a:t>
            </a:r>
            <a:endParaRPr lang="es-EC" sz="1600" dirty="0">
              <a:ea typeface="Calibri" panose="020F0502020204030204" pitchFamily="34" charset="0"/>
              <a:cs typeface="Times New Roman" panose="02020603050405020304" pitchFamily="18" charset="0"/>
            </a:endParaRPr>
          </a:p>
        </p:txBody>
      </p:sp>
      <p:graphicFrame>
        <p:nvGraphicFramePr>
          <p:cNvPr id="6" name="Tabla 5"/>
          <p:cNvGraphicFramePr>
            <a:graphicFrameLocks noGrp="1"/>
          </p:cNvGraphicFramePr>
          <p:nvPr>
            <p:extLst>
              <p:ext uri="{D42A27DB-BD31-4B8C-83A1-F6EECF244321}">
                <p14:modId xmlns:p14="http://schemas.microsoft.com/office/powerpoint/2010/main" val="1986672603"/>
              </p:ext>
            </p:extLst>
          </p:nvPr>
        </p:nvGraphicFramePr>
        <p:xfrm>
          <a:off x="1171975" y="2759289"/>
          <a:ext cx="3606084" cy="2520001"/>
        </p:xfrm>
        <a:graphic>
          <a:graphicData uri="http://schemas.openxmlformats.org/drawingml/2006/table">
            <a:tbl>
              <a:tblPr firstRow="1" firstCol="1" bandRow="1">
                <a:tableStyleId>{FABFCF23-3B69-468F-B69F-88F6DE6A72F2}</a:tableStyleId>
              </a:tblPr>
              <a:tblGrid>
                <a:gridCol w="2318197"/>
                <a:gridCol w="1287887"/>
              </a:tblGrid>
              <a:tr h="392617">
                <a:tc>
                  <a:txBody>
                    <a:bodyPr/>
                    <a:lstStyle/>
                    <a:p>
                      <a:pPr indent="252095" algn="ctr">
                        <a:spcAft>
                          <a:spcPts val="0"/>
                        </a:spcAft>
                      </a:pPr>
                      <a:r>
                        <a:rPr lang="es-ES" sz="1400" b="1" dirty="0">
                          <a:solidFill>
                            <a:schemeClr val="tx1"/>
                          </a:solidFill>
                          <a:effectLst/>
                        </a:rPr>
                        <a:t>Parámetro</a:t>
                      </a:r>
                      <a:endParaRPr lang="es-EC"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2095" algn="ctr">
                        <a:spcAft>
                          <a:spcPts val="0"/>
                        </a:spcAft>
                      </a:pPr>
                      <a:r>
                        <a:rPr lang="es-ES" sz="1400" b="1" dirty="0">
                          <a:solidFill>
                            <a:schemeClr val="tx1"/>
                          </a:solidFill>
                          <a:effectLst/>
                        </a:rPr>
                        <a:t>Valor</a:t>
                      </a:r>
                      <a:endParaRPr lang="es-EC"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5923">
                <a:tc>
                  <a:txBody>
                    <a:bodyPr/>
                    <a:lstStyle/>
                    <a:p>
                      <a:pPr indent="252095" algn="l">
                        <a:spcAft>
                          <a:spcPts val="0"/>
                        </a:spcAft>
                      </a:pPr>
                      <a:r>
                        <a:rPr lang="es-ES" sz="1400" b="0" dirty="0">
                          <a:effectLst/>
                        </a:rPr>
                        <a:t>Aceleración</a:t>
                      </a:r>
                      <a:endParaRPr lang="es-EC" sz="14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indent="252095" algn="l">
                        <a:spcAft>
                          <a:spcPts val="0"/>
                        </a:spcAft>
                      </a:pPr>
                      <a:r>
                        <a:rPr lang="es-ES" sz="1400" b="0" dirty="0">
                          <a:effectLst/>
                        </a:rPr>
                        <a:t>100%</a:t>
                      </a:r>
                      <a:endParaRPr lang="es-EC" sz="14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265923">
                <a:tc>
                  <a:txBody>
                    <a:bodyPr/>
                    <a:lstStyle/>
                    <a:p>
                      <a:pPr indent="252095" algn="l">
                        <a:spcAft>
                          <a:spcPts val="0"/>
                        </a:spcAft>
                      </a:pPr>
                      <a:r>
                        <a:rPr lang="es-ES" sz="1400" b="0" dirty="0">
                          <a:effectLst/>
                        </a:rPr>
                        <a:t>Relación de compresión</a:t>
                      </a:r>
                      <a:endParaRPr lang="es-EC" sz="14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indent="252095" algn="l">
                        <a:spcAft>
                          <a:spcPts val="0"/>
                        </a:spcAft>
                      </a:pPr>
                      <a:r>
                        <a:rPr lang="es-ES" sz="1400" b="0" dirty="0">
                          <a:effectLst/>
                        </a:rPr>
                        <a:t>8,5</a:t>
                      </a:r>
                      <a:endParaRPr lang="es-EC" sz="14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r>
              <a:tr h="265923">
                <a:tc>
                  <a:txBody>
                    <a:bodyPr/>
                    <a:lstStyle/>
                    <a:p>
                      <a:pPr indent="252095" algn="l">
                        <a:spcAft>
                          <a:spcPts val="0"/>
                        </a:spcAft>
                      </a:pPr>
                      <a:r>
                        <a:rPr lang="es-ES" sz="1400" b="0" dirty="0">
                          <a:effectLst/>
                        </a:rPr>
                        <a:t>Ángulo de encendido</a:t>
                      </a:r>
                      <a:endParaRPr lang="es-EC" sz="14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indent="252095" algn="l">
                        <a:spcAft>
                          <a:spcPts val="0"/>
                        </a:spcAft>
                      </a:pPr>
                      <a:r>
                        <a:rPr lang="es-ES" sz="1400" b="0" dirty="0">
                          <a:effectLst/>
                        </a:rPr>
                        <a:t>20</a:t>
                      </a:r>
                      <a:endParaRPr lang="es-EC" sz="14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r>
              <a:tr h="265923">
                <a:tc>
                  <a:txBody>
                    <a:bodyPr/>
                    <a:lstStyle/>
                    <a:p>
                      <a:pPr indent="252095" algn="l">
                        <a:spcAft>
                          <a:spcPts val="0"/>
                        </a:spcAft>
                      </a:pPr>
                      <a:r>
                        <a:rPr lang="es-ES" sz="1400" b="0" dirty="0">
                          <a:effectLst/>
                        </a:rPr>
                        <a:t>Concentración de mezcla</a:t>
                      </a:r>
                      <a:endParaRPr lang="es-EC" sz="14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indent="252095" algn="l">
                        <a:spcAft>
                          <a:spcPts val="0"/>
                        </a:spcAft>
                      </a:pPr>
                      <a:r>
                        <a:rPr lang="es-ES" sz="1400" b="0" dirty="0">
                          <a:effectLst/>
                        </a:rPr>
                        <a:t>5.5</a:t>
                      </a:r>
                      <a:endParaRPr lang="es-EC" sz="14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r>
              <a:tr h="265923">
                <a:tc>
                  <a:txBody>
                    <a:bodyPr/>
                    <a:lstStyle/>
                    <a:p>
                      <a:pPr indent="252095" algn="l">
                        <a:spcAft>
                          <a:spcPts val="0"/>
                        </a:spcAft>
                      </a:pPr>
                      <a:r>
                        <a:rPr lang="es-ES" sz="1400" b="0" dirty="0">
                          <a:effectLst/>
                        </a:rPr>
                        <a:t>Velocidad</a:t>
                      </a:r>
                      <a:endParaRPr lang="es-EC" sz="14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indent="252095" algn="l">
                        <a:spcAft>
                          <a:spcPts val="0"/>
                        </a:spcAft>
                      </a:pPr>
                      <a:r>
                        <a:rPr lang="es-ES" sz="1400" b="0" dirty="0">
                          <a:effectLst/>
                        </a:rPr>
                        <a:t>1800</a:t>
                      </a:r>
                      <a:endParaRPr lang="es-EC" sz="14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r>
              <a:tr h="265923">
                <a:tc>
                  <a:txBody>
                    <a:bodyPr/>
                    <a:lstStyle/>
                    <a:p>
                      <a:pPr indent="252095" algn="l">
                        <a:spcAft>
                          <a:spcPts val="0"/>
                        </a:spcAft>
                      </a:pPr>
                      <a:r>
                        <a:rPr lang="es-ES" sz="1400" b="0" dirty="0">
                          <a:effectLst/>
                        </a:rPr>
                        <a:t>Volumen de prueba</a:t>
                      </a:r>
                      <a:endParaRPr lang="es-EC" sz="14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indent="252095" algn="l">
                        <a:spcAft>
                          <a:spcPts val="0"/>
                        </a:spcAft>
                      </a:pPr>
                      <a:r>
                        <a:rPr lang="es-ES" sz="1400" b="0" dirty="0">
                          <a:effectLst/>
                        </a:rPr>
                        <a:t>25 cc</a:t>
                      </a:r>
                      <a:endParaRPr lang="es-EC" sz="14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r>
              <a:tr h="265923">
                <a:tc>
                  <a:txBody>
                    <a:bodyPr/>
                    <a:lstStyle/>
                    <a:p>
                      <a:pPr indent="252095" algn="l">
                        <a:spcAft>
                          <a:spcPts val="0"/>
                        </a:spcAft>
                      </a:pPr>
                      <a:r>
                        <a:rPr lang="es-ES" sz="1400" b="0" dirty="0">
                          <a:effectLst/>
                        </a:rPr>
                        <a:t>Diámetro de placa </a:t>
                      </a:r>
                      <a:r>
                        <a:rPr lang="es-ES" sz="1400" b="0" dirty="0" smtClean="0">
                          <a:effectLst/>
                        </a:rPr>
                        <a:t>orificio</a:t>
                      </a:r>
                      <a:endParaRPr lang="es-EC" sz="14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indent="252095" algn="l">
                        <a:spcAft>
                          <a:spcPts val="0"/>
                        </a:spcAft>
                      </a:pPr>
                      <a:r>
                        <a:rPr lang="es-ES" sz="1400" b="0" dirty="0">
                          <a:effectLst/>
                        </a:rPr>
                        <a:t>18 mm</a:t>
                      </a:r>
                      <a:endParaRPr lang="es-EC" sz="14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r>
              <a:tr h="265923">
                <a:tc>
                  <a:txBody>
                    <a:bodyPr/>
                    <a:lstStyle/>
                    <a:p>
                      <a:pPr indent="252095" algn="l">
                        <a:spcAft>
                          <a:spcPts val="0"/>
                        </a:spcAft>
                      </a:pPr>
                      <a:r>
                        <a:rPr lang="es-ES" sz="1400" b="0" dirty="0">
                          <a:effectLst/>
                        </a:rPr>
                        <a:t>Brazo de palanca</a:t>
                      </a:r>
                      <a:endParaRPr lang="es-EC" sz="14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indent="252095" algn="l">
                        <a:spcAft>
                          <a:spcPts val="0"/>
                        </a:spcAft>
                      </a:pPr>
                      <a:r>
                        <a:rPr lang="es-ES" sz="1400" b="0" dirty="0">
                          <a:effectLst/>
                        </a:rPr>
                        <a:t>265 mm</a:t>
                      </a:r>
                      <a:endParaRPr lang="es-EC" sz="14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
        <p:nvSpPr>
          <p:cNvPr id="9" name="CuadroTexto 8"/>
          <p:cNvSpPr txBox="1"/>
          <p:nvPr/>
        </p:nvSpPr>
        <p:spPr>
          <a:xfrm>
            <a:off x="540910" y="2345582"/>
            <a:ext cx="4391696" cy="338554"/>
          </a:xfrm>
          <a:prstGeom prst="rect">
            <a:avLst/>
          </a:prstGeom>
          <a:noFill/>
        </p:spPr>
        <p:txBody>
          <a:bodyPr wrap="square" rtlCol="0">
            <a:spAutoFit/>
          </a:bodyPr>
          <a:lstStyle/>
          <a:p>
            <a:pPr lvl="2"/>
            <a:r>
              <a:rPr lang="es-ES" sz="1600" b="1" dirty="0" smtClean="0"/>
              <a:t>Parámetros “Banco PLINT TE-15”</a:t>
            </a:r>
            <a:endParaRPr lang="es-EC" sz="1600" b="1" dirty="0"/>
          </a:p>
        </p:txBody>
      </p:sp>
      <p:sp>
        <p:nvSpPr>
          <p:cNvPr id="12" name="CuadroTexto 11"/>
          <p:cNvSpPr txBox="1"/>
          <p:nvPr/>
        </p:nvSpPr>
        <p:spPr>
          <a:xfrm>
            <a:off x="5097886" y="2343434"/>
            <a:ext cx="5527181" cy="338554"/>
          </a:xfrm>
          <a:prstGeom prst="rect">
            <a:avLst/>
          </a:prstGeom>
          <a:noFill/>
        </p:spPr>
        <p:txBody>
          <a:bodyPr wrap="square" rtlCol="0">
            <a:spAutoFit/>
          </a:bodyPr>
          <a:lstStyle/>
          <a:p>
            <a:pPr lvl="2"/>
            <a:r>
              <a:rPr lang="es-ES" sz="1600" b="1" dirty="0" smtClean="0"/>
              <a:t>Datos obtenidos para el calculo del Balance Térmico</a:t>
            </a:r>
            <a:endParaRPr lang="es-EC" sz="1600" b="1" dirty="0"/>
          </a:p>
        </p:txBody>
      </p:sp>
      <p:graphicFrame>
        <p:nvGraphicFramePr>
          <p:cNvPr id="7" name="Tabla 6"/>
          <p:cNvGraphicFramePr>
            <a:graphicFrameLocks noGrp="1"/>
          </p:cNvGraphicFramePr>
          <p:nvPr>
            <p:extLst>
              <p:ext uri="{D42A27DB-BD31-4B8C-83A1-F6EECF244321}">
                <p14:modId xmlns:p14="http://schemas.microsoft.com/office/powerpoint/2010/main" val="4120767532"/>
              </p:ext>
            </p:extLst>
          </p:nvPr>
        </p:nvGraphicFramePr>
        <p:xfrm>
          <a:off x="6162909" y="2786277"/>
          <a:ext cx="4191703" cy="2880002"/>
        </p:xfrm>
        <a:graphic>
          <a:graphicData uri="http://schemas.openxmlformats.org/drawingml/2006/table">
            <a:tbl>
              <a:tblPr firstRow="1" firstCol="1" bandRow="1">
                <a:tableStyleId>{FABFCF23-3B69-468F-B69F-88F6DE6A72F2}</a:tableStyleId>
              </a:tblPr>
              <a:tblGrid>
                <a:gridCol w="2465934"/>
                <a:gridCol w="1725769"/>
              </a:tblGrid>
              <a:tr h="409484">
                <a:tc>
                  <a:txBody>
                    <a:bodyPr/>
                    <a:lstStyle/>
                    <a:p>
                      <a:pPr indent="252095" algn="ctr">
                        <a:spcAft>
                          <a:spcPts val="0"/>
                        </a:spcAft>
                      </a:pPr>
                      <a:r>
                        <a:rPr lang="es-ES" sz="1400" b="1" dirty="0">
                          <a:solidFill>
                            <a:schemeClr val="tx1"/>
                          </a:solidFill>
                          <a:effectLst/>
                        </a:rPr>
                        <a:t>Variable</a:t>
                      </a:r>
                      <a:endParaRPr lang="es-EC"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2095" algn="ctr">
                        <a:spcAft>
                          <a:spcPts val="0"/>
                        </a:spcAft>
                      </a:pPr>
                      <a:r>
                        <a:rPr lang="es-ES" sz="1400" b="1" dirty="0">
                          <a:solidFill>
                            <a:schemeClr val="tx1"/>
                          </a:solidFill>
                          <a:effectLst/>
                        </a:rPr>
                        <a:t>Valor</a:t>
                      </a:r>
                      <a:endParaRPr lang="es-EC"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8220">
                <a:tc>
                  <a:txBody>
                    <a:bodyPr/>
                    <a:lstStyle/>
                    <a:p>
                      <a:pPr indent="252095" algn="l">
                        <a:spcAft>
                          <a:spcPts val="0"/>
                        </a:spcAft>
                      </a:pPr>
                      <a:r>
                        <a:rPr lang="es-ES" sz="1400" b="0" dirty="0">
                          <a:effectLst/>
                        </a:rPr>
                        <a:t>Número de revoluciones</a:t>
                      </a:r>
                      <a:endParaRPr lang="es-EC" sz="14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indent="252095" algn="l">
                        <a:spcAft>
                          <a:spcPts val="0"/>
                        </a:spcAft>
                      </a:pPr>
                      <a:r>
                        <a:rPr lang="es-ES" sz="1400" b="0" dirty="0">
                          <a:effectLst/>
                        </a:rPr>
                        <a:t>1106 [</a:t>
                      </a:r>
                      <a:r>
                        <a:rPr lang="es-ES" sz="1400" b="0" dirty="0" err="1">
                          <a:effectLst/>
                        </a:rPr>
                        <a:t>rev</a:t>
                      </a:r>
                      <a:r>
                        <a:rPr lang="es-ES" sz="1400" b="0" dirty="0">
                          <a:effectLst/>
                        </a:rPr>
                        <a:t>]</a:t>
                      </a:r>
                      <a:endParaRPr lang="es-EC" sz="14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248220">
                <a:tc>
                  <a:txBody>
                    <a:bodyPr/>
                    <a:lstStyle/>
                    <a:p>
                      <a:pPr indent="252095" algn="l">
                        <a:spcAft>
                          <a:spcPts val="0"/>
                        </a:spcAft>
                      </a:pPr>
                      <a:r>
                        <a:rPr lang="es-ES" sz="1400" b="0" dirty="0">
                          <a:effectLst/>
                        </a:rPr>
                        <a:t>Tiempo</a:t>
                      </a:r>
                      <a:endParaRPr lang="es-EC" sz="14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indent="252095" algn="l">
                        <a:spcAft>
                          <a:spcPts val="0"/>
                        </a:spcAft>
                      </a:pPr>
                      <a:r>
                        <a:rPr lang="es-ES" sz="1400" b="0" dirty="0">
                          <a:effectLst/>
                        </a:rPr>
                        <a:t>36.8 [s]</a:t>
                      </a:r>
                      <a:endParaRPr lang="es-EC" sz="14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r>
              <a:tr h="248220">
                <a:tc>
                  <a:txBody>
                    <a:bodyPr/>
                    <a:lstStyle/>
                    <a:p>
                      <a:pPr indent="252095" algn="l">
                        <a:spcAft>
                          <a:spcPts val="0"/>
                        </a:spcAft>
                      </a:pPr>
                      <a:r>
                        <a:rPr lang="es-ES" sz="1400" b="0" dirty="0">
                          <a:effectLst/>
                        </a:rPr>
                        <a:t>Fuerza</a:t>
                      </a:r>
                      <a:endParaRPr lang="es-EC" sz="14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indent="252095" algn="l">
                        <a:spcAft>
                          <a:spcPts val="0"/>
                        </a:spcAft>
                      </a:pPr>
                      <a:r>
                        <a:rPr lang="es-ES" sz="1400" b="0" dirty="0">
                          <a:effectLst/>
                        </a:rPr>
                        <a:t>37.5 [N]</a:t>
                      </a:r>
                      <a:endParaRPr lang="es-EC" sz="14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r>
              <a:tr h="248220">
                <a:tc>
                  <a:txBody>
                    <a:bodyPr/>
                    <a:lstStyle/>
                    <a:p>
                      <a:pPr indent="252095" algn="l">
                        <a:spcAft>
                          <a:spcPts val="0"/>
                        </a:spcAft>
                      </a:pPr>
                      <a:r>
                        <a:rPr lang="es-ES" sz="1400" b="0" dirty="0">
                          <a:effectLst/>
                          <a:latin typeface="+mn-lt"/>
                        </a:rPr>
                        <a:t>Flujo Agua</a:t>
                      </a:r>
                      <a:endParaRPr lang="es-EC" sz="1400" b="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indent="252095" algn="l">
                        <a:spcAft>
                          <a:spcPts val="0"/>
                        </a:spcAft>
                      </a:pPr>
                      <a:r>
                        <a:rPr lang="es-ES" sz="1400" b="0" dirty="0">
                          <a:effectLst/>
                        </a:rPr>
                        <a:t>5 [L/min]</a:t>
                      </a:r>
                      <a:endParaRPr lang="es-EC" sz="14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r>
              <a:tr h="490599">
                <a:tc>
                  <a:txBody>
                    <a:bodyPr/>
                    <a:lstStyle/>
                    <a:p>
                      <a:pPr indent="252095" algn="l">
                        <a:spcAft>
                          <a:spcPts val="0"/>
                        </a:spcAft>
                      </a:pPr>
                      <a:r>
                        <a:rPr lang="es-ES" sz="1400" b="0" dirty="0">
                          <a:effectLst/>
                          <a:latin typeface="+mn-lt"/>
                        </a:rPr>
                        <a:t>Temperatura Entrada </a:t>
                      </a:r>
                      <a:endParaRPr lang="es-ES" sz="1400" b="0" dirty="0" smtClean="0">
                        <a:effectLst/>
                        <a:latin typeface="+mn-lt"/>
                      </a:endParaRPr>
                    </a:p>
                    <a:p>
                      <a:pPr indent="252095" algn="l">
                        <a:spcAft>
                          <a:spcPts val="0"/>
                        </a:spcAft>
                      </a:pPr>
                      <a:r>
                        <a:rPr lang="es-ES" sz="1400" b="0" dirty="0" smtClean="0">
                          <a:solidFill>
                            <a:srgbClr val="000000"/>
                          </a:solidFill>
                          <a:effectLst/>
                          <a:latin typeface="+mn-lt"/>
                          <a:ea typeface="Calibri" panose="020F0502020204030204" pitchFamily="34" charset="0"/>
                          <a:cs typeface="Times New Roman" panose="02020603050405020304" pitchFamily="18" charset="0"/>
                        </a:rPr>
                        <a:t>refrigeración</a:t>
                      </a:r>
                      <a:endParaRPr lang="es-EC" sz="1400" b="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indent="252095" algn="l">
                        <a:spcAft>
                          <a:spcPts val="0"/>
                        </a:spcAft>
                      </a:pPr>
                      <a:r>
                        <a:rPr lang="es-ES" sz="1400" b="0" dirty="0">
                          <a:effectLst/>
                        </a:rPr>
                        <a:t>57 [</a:t>
                      </a:r>
                      <a:r>
                        <a:rPr lang="es-ES" sz="1400" b="0" dirty="0" err="1">
                          <a:effectLst/>
                        </a:rPr>
                        <a:t>ºC</a:t>
                      </a:r>
                      <a:r>
                        <a:rPr lang="es-ES" sz="1400" b="0" dirty="0">
                          <a:effectLst/>
                        </a:rPr>
                        <a:t>]</a:t>
                      </a:r>
                      <a:endParaRPr lang="es-EC" sz="14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r>
              <a:tr h="490599">
                <a:tc>
                  <a:txBody>
                    <a:bodyPr/>
                    <a:lstStyle/>
                    <a:p>
                      <a:pPr indent="252095" algn="l">
                        <a:spcAft>
                          <a:spcPts val="0"/>
                        </a:spcAft>
                      </a:pPr>
                      <a:r>
                        <a:rPr lang="es-ES" sz="1400" b="0" dirty="0">
                          <a:effectLst/>
                          <a:latin typeface="+mn-lt"/>
                        </a:rPr>
                        <a:t>Temperatura Salida </a:t>
                      </a:r>
                      <a:endParaRPr lang="es-ES" sz="1400" b="0" dirty="0" smtClean="0">
                        <a:effectLst/>
                        <a:latin typeface="+mn-lt"/>
                      </a:endParaRPr>
                    </a:p>
                    <a:p>
                      <a:pPr indent="252095" algn="l">
                        <a:spcAft>
                          <a:spcPts val="0"/>
                        </a:spcAft>
                      </a:pPr>
                      <a:r>
                        <a:rPr lang="es-ES" sz="1400" b="0" dirty="0" smtClean="0">
                          <a:solidFill>
                            <a:srgbClr val="000000"/>
                          </a:solidFill>
                          <a:effectLst/>
                          <a:latin typeface="+mn-lt"/>
                          <a:ea typeface="Calibri" panose="020F0502020204030204" pitchFamily="34" charset="0"/>
                          <a:cs typeface="Times New Roman" panose="02020603050405020304" pitchFamily="18" charset="0"/>
                        </a:rPr>
                        <a:t>refrigeración</a:t>
                      </a:r>
                      <a:endParaRPr lang="es-EC" sz="1400" b="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indent="252095" algn="l">
                        <a:spcAft>
                          <a:spcPts val="0"/>
                        </a:spcAft>
                      </a:pPr>
                      <a:r>
                        <a:rPr lang="es-ES" sz="1400" b="0" dirty="0">
                          <a:effectLst/>
                        </a:rPr>
                        <a:t>65 [</a:t>
                      </a:r>
                      <a:r>
                        <a:rPr lang="es-ES" sz="1400" b="0" dirty="0" err="1">
                          <a:effectLst/>
                        </a:rPr>
                        <a:t>ºC</a:t>
                      </a:r>
                      <a:r>
                        <a:rPr lang="es-ES" sz="1400" b="0" dirty="0">
                          <a:effectLst/>
                        </a:rPr>
                        <a:t>]</a:t>
                      </a:r>
                      <a:endParaRPr lang="es-EC" sz="14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r>
              <a:tr h="248220">
                <a:tc>
                  <a:txBody>
                    <a:bodyPr/>
                    <a:lstStyle/>
                    <a:p>
                      <a:pPr indent="252095" algn="l">
                        <a:spcAft>
                          <a:spcPts val="0"/>
                        </a:spcAft>
                      </a:pPr>
                      <a:r>
                        <a:rPr lang="es-ES" sz="1400" b="0" dirty="0">
                          <a:effectLst/>
                        </a:rPr>
                        <a:t>Temperatura Gases Escape</a:t>
                      </a:r>
                      <a:endParaRPr lang="es-EC" sz="14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indent="252095" algn="l">
                        <a:spcAft>
                          <a:spcPts val="0"/>
                        </a:spcAft>
                      </a:pPr>
                      <a:r>
                        <a:rPr lang="es-ES" sz="1400" b="0" dirty="0">
                          <a:effectLst/>
                        </a:rPr>
                        <a:t>280 [</a:t>
                      </a:r>
                      <a:r>
                        <a:rPr lang="es-ES" sz="1400" b="0" dirty="0" err="1">
                          <a:effectLst/>
                        </a:rPr>
                        <a:t>ºC</a:t>
                      </a:r>
                      <a:r>
                        <a:rPr lang="es-ES" sz="1400" b="0" dirty="0">
                          <a:effectLst/>
                        </a:rPr>
                        <a:t>]</a:t>
                      </a:r>
                      <a:endParaRPr lang="es-EC" sz="14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r>
              <a:tr h="248220">
                <a:tc>
                  <a:txBody>
                    <a:bodyPr/>
                    <a:lstStyle/>
                    <a:p>
                      <a:pPr indent="252095" algn="l">
                        <a:spcAft>
                          <a:spcPts val="0"/>
                        </a:spcAft>
                      </a:pPr>
                      <a:r>
                        <a:rPr lang="es-ES" sz="1400" b="0" dirty="0">
                          <a:effectLst/>
                        </a:rPr>
                        <a:t>Caída Presión</a:t>
                      </a:r>
                      <a:endParaRPr lang="es-EC" sz="14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indent="252095" algn="l">
                        <a:spcAft>
                          <a:spcPts val="0"/>
                        </a:spcAft>
                      </a:pPr>
                      <a:r>
                        <a:rPr lang="es-ES" sz="1400" b="0" dirty="0">
                          <a:effectLst/>
                        </a:rPr>
                        <a:t>21 [mmH</a:t>
                      </a:r>
                      <a:r>
                        <a:rPr lang="es-ES" sz="1400" b="0" baseline="-25000" dirty="0">
                          <a:effectLst/>
                        </a:rPr>
                        <a:t>2</a:t>
                      </a:r>
                      <a:r>
                        <a:rPr lang="es-ES" sz="1400" b="0" dirty="0">
                          <a:effectLst/>
                        </a:rPr>
                        <a:t>O]</a:t>
                      </a:r>
                      <a:endParaRPr lang="es-EC" sz="14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7766757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76518" y="206063"/>
            <a:ext cx="9362941" cy="369332"/>
          </a:xfrm>
          <a:prstGeom prst="rect">
            <a:avLst/>
          </a:prstGeom>
          <a:noFill/>
        </p:spPr>
        <p:txBody>
          <a:bodyPr wrap="square" rtlCol="0">
            <a:spAutoFit/>
          </a:bodyPr>
          <a:lstStyle/>
          <a:p>
            <a:r>
              <a:rPr lang="es-EC" b="1" dirty="0" smtClean="0">
                <a:latin typeface="Century" panose="02040604050505020304" pitchFamily="18" charset="0"/>
              </a:rPr>
              <a:t>BALANCE TÉRMICO DEL EQUIPO CON LA INSTRUMENTACIÓN ORIGINAL</a:t>
            </a:r>
            <a:endParaRPr lang="es-EC" b="1" dirty="0">
              <a:latin typeface="Century" panose="02040604050505020304" pitchFamily="18" charset="0"/>
            </a:endParaRPr>
          </a:p>
        </p:txBody>
      </p:sp>
      <p:sp>
        <p:nvSpPr>
          <p:cNvPr id="11" name="CuadroTexto 10"/>
          <p:cNvSpPr txBox="1"/>
          <p:nvPr/>
        </p:nvSpPr>
        <p:spPr>
          <a:xfrm>
            <a:off x="566668" y="6323527"/>
            <a:ext cx="3284113" cy="430887"/>
          </a:xfrm>
          <a:prstGeom prst="rect">
            <a:avLst/>
          </a:prstGeom>
          <a:noFill/>
        </p:spPr>
        <p:txBody>
          <a:bodyPr wrap="square" rtlCol="0">
            <a:spAutoFit/>
          </a:bodyPr>
          <a:lstStyle/>
          <a:p>
            <a:r>
              <a:rPr lang="es-EC" sz="1100" dirty="0" smtClean="0">
                <a:latin typeface="Arial" panose="020B0604020202020204" pitchFamily="34" charset="0"/>
                <a:cs typeface="Arial" panose="020B0604020202020204" pitchFamily="34" charset="0"/>
              </a:rPr>
              <a:t>Elaborado por:    Moya Carlos</a:t>
            </a:r>
          </a:p>
          <a:p>
            <a:r>
              <a:rPr lang="es-EC" sz="1100" dirty="0" smtClean="0">
                <a:latin typeface="Arial" panose="020B0604020202020204" pitchFamily="34" charset="0"/>
                <a:cs typeface="Arial" panose="020B0604020202020204" pitchFamily="34" charset="0"/>
              </a:rPr>
              <a:t>	    Pinto Alex</a:t>
            </a:r>
            <a:endParaRPr lang="es-EC" sz="11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ángulo 1"/>
              <p:cNvSpPr/>
              <p:nvPr/>
            </p:nvSpPr>
            <p:spPr>
              <a:xfrm>
                <a:off x="601009" y="1450545"/>
                <a:ext cx="2412643" cy="1569660"/>
              </a:xfrm>
              <a:prstGeom prst="rect">
                <a:avLst/>
              </a:prstGeom>
            </p:spPr>
            <p:txBody>
              <a:bodyPr wrap="square">
                <a:spAutoFit/>
              </a:bodyPr>
              <a:lstStyle/>
              <a:p>
                <a:pPr indent="252095" algn="just">
                  <a:lnSpc>
                    <a:spcPct val="150000"/>
                  </a:lnSpc>
                  <a:spcAft>
                    <a:spcPts val="0"/>
                  </a:spcAft>
                </a:pPr>
                <a:r>
                  <a:rPr lang="es-ES" sz="1600" b="1" u="sng" dirty="0">
                    <a:solidFill>
                      <a:srgbClr val="0070C0"/>
                    </a:solidFill>
                    <a:ea typeface="Calibri" panose="020F0502020204030204" pitchFamily="34" charset="0"/>
                    <a:cs typeface="Arial" panose="020B0604020202020204" pitchFamily="34" charset="0"/>
                  </a:rPr>
                  <a:t>Cálculo del Torque:</a:t>
                </a:r>
                <a:endParaRPr lang="es-EC" sz="1600" b="1" u="sng" dirty="0">
                  <a:solidFill>
                    <a:srgbClr val="0070C0"/>
                  </a:solidFill>
                  <a:ea typeface="Calibri" panose="020F0502020204030204" pitchFamily="34" charset="0"/>
                  <a:cs typeface="Arial" panose="020B0604020202020204" pitchFamily="34" charset="0"/>
                </a:endParaRPr>
              </a:p>
              <a:p>
                <a:pPr indent="252095" algn="just">
                  <a:lnSpc>
                    <a:spcPct val="150000"/>
                  </a:lnSpc>
                  <a:spcAft>
                    <a:spcPts val="0"/>
                  </a:spcAft>
                </a:pPr>
                <a14:m>
                  <m:oMathPara xmlns:m="http://schemas.openxmlformats.org/officeDocument/2006/math">
                    <m:oMathParaPr>
                      <m:jc m:val="left"/>
                    </m:oMathParaPr>
                    <m:oMath xmlns:m="http://schemas.openxmlformats.org/officeDocument/2006/math">
                      <m:r>
                        <a:rPr lang="es-ES" sz="1600" i="1">
                          <a:effectLst/>
                          <a:latin typeface="Cambria Math" panose="02040503050406030204" pitchFamily="18" charset="0"/>
                          <a:ea typeface="Calibri" panose="020F0502020204030204" pitchFamily="34" charset="0"/>
                          <a:cs typeface="Arial" panose="020B0604020202020204" pitchFamily="34" charset="0"/>
                        </a:rPr>
                        <m:t>𝑇</m:t>
                      </m:r>
                      <m:r>
                        <a:rPr lang="es-ES" sz="1600" i="1">
                          <a:effectLst/>
                          <a:latin typeface="Cambria Math" panose="02040503050406030204" pitchFamily="18" charset="0"/>
                          <a:ea typeface="Calibri" panose="020F0502020204030204" pitchFamily="34" charset="0"/>
                          <a:cs typeface="Arial" panose="020B0604020202020204" pitchFamily="34" charset="0"/>
                        </a:rPr>
                        <m:t>=</m:t>
                      </m:r>
                      <m:r>
                        <a:rPr lang="es-ES" sz="1600" i="1">
                          <a:effectLst/>
                          <a:latin typeface="Cambria Math" panose="02040503050406030204" pitchFamily="18" charset="0"/>
                          <a:ea typeface="Calibri" panose="020F0502020204030204" pitchFamily="34" charset="0"/>
                          <a:cs typeface="Arial" panose="020B0604020202020204" pitchFamily="34" charset="0"/>
                        </a:rPr>
                        <m:t>𝐹</m:t>
                      </m:r>
                      <m:r>
                        <a:rPr lang="es-ES" sz="1600" i="1">
                          <a:effectLst/>
                          <a:latin typeface="Cambria Math" panose="02040503050406030204" pitchFamily="18" charset="0"/>
                          <a:ea typeface="Calibri" panose="020F0502020204030204" pitchFamily="34" charset="0"/>
                          <a:cs typeface="Arial" panose="020B0604020202020204" pitchFamily="34" charset="0"/>
                        </a:rPr>
                        <m:t>∗</m:t>
                      </m:r>
                      <m:r>
                        <a:rPr lang="es-ES" sz="1600" i="1">
                          <a:effectLst/>
                          <a:latin typeface="Cambria Math" panose="02040503050406030204" pitchFamily="18" charset="0"/>
                          <a:ea typeface="Calibri" panose="020F0502020204030204" pitchFamily="34" charset="0"/>
                          <a:cs typeface="Arial" panose="020B0604020202020204" pitchFamily="34" charset="0"/>
                        </a:rPr>
                        <m:t>𝑑</m:t>
                      </m:r>
                    </m:oMath>
                  </m:oMathPara>
                </a14:m>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p>
                <a:pPr indent="252095" algn="just">
                  <a:lnSpc>
                    <a:spcPct val="150000"/>
                  </a:lnSpc>
                  <a:spcAft>
                    <a:spcPts val="0"/>
                  </a:spcAft>
                </a:pPr>
                <a14:m>
                  <m:oMathPara xmlns:m="http://schemas.openxmlformats.org/officeDocument/2006/math">
                    <m:oMathParaPr>
                      <m:jc m:val="left"/>
                    </m:oMathParaPr>
                    <m:oMath xmlns:m="http://schemas.openxmlformats.org/officeDocument/2006/math">
                      <m:r>
                        <a:rPr lang="es-ES" sz="1600" i="1">
                          <a:effectLst/>
                          <a:latin typeface="Cambria Math" panose="02040503050406030204" pitchFamily="18" charset="0"/>
                          <a:ea typeface="Calibri" panose="020F0502020204030204" pitchFamily="34" charset="0"/>
                          <a:cs typeface="Arial" panose="020B0604020202020204" pitchFamily="34" charset="0"/>
                        </a:rPr>
                        <m:t>𝑇</m:t>
                      </m:r>
                      <m:r>
                        <a:rPr lang="es-ES" sz="1600" i="1">
                          <a:effectLst/>
                          <a:latin typeface="Cambria Math" panose="02040503050406030204" pitchFamily="18" charset="0"/>
                          <a:ea typeface="Calibri" panose="020F0502020204030204" pitchFamily="34" charset="0"/>
                          <a:cs typeface="Arial" panose="020B0604020202020204" pitchFamily="34" charset="0"/>
                        </a:rPr>
                        <m:t>=37.5∗0.265</m:t>
                      </m:r>
                    </m:oMath>
                  </m:oMathPara>
                </a14:m>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p>
                <a:pPr indent="252095" algn="ctr">
                  <a:lnSpc>
                    <a:spcPct val="150000"/>
                  </a:lnSpc>
                  <a:spcAft>
                    <a:spcPts val="0"/>
                  </a:spcAft>
                </a:pPr>
                <a14:m>
                  <m:oMathPara xmlns:m="http://schemas.openxmlformats.org/officeDocument/2006/math">
                    <m:oMathParaPr>
                      <m:jc m:val="left"/>
                    </m:oMathParaPr>
                    <m:oMath xmlns:m="http://schemas.openxmlformats.org/officeDocument/2006/math">
                      <m:r>
                        <a:rPr lang="es-ES" sz="1600" i="1">
                          <a:effectLst/>
                          <a:latin typeface="Cambria Math" panose="02040503050406030204" pitchFamily="18" charset="0"/>
                          <a:ea typeface="Calibri" panose="020F0502020204030204" pitchFamily="34" charset="0"/>
                          <a:cs typeface="Arial" panose="020B0604020202020204" pitchFamily="34" charset="0"/>
                        </a:rPr>
                        <m:t>𝑇</m:t>
                      </m:r>
                      <m:r>
                        <a:rPr lang="es-ES" sz="1600" i="1">
                          <a:effectLst/>
                          <a:latin typeface="Cambria Math" panose="02040503050406030204" pitchFamily="18" charset="0"/>
                          <a:ea typeface="Calibri" panose="020F0502020204030204" pitchFamily="34" charset="0"/>
                          <a:cs typeface="Arial" panose="020B0604020202020204" pitchFamily="34" charset="0"/>
                        </a:rPr>
                        <m:t>=9.94 </m:t>
                      </m:r>
                      <m:r>
                        <a:rPr lang="es-ES" sz="1600" i="1">
                          <a:effectLst/>
                          <a:latin typeface="Cambria Math" panose="02040503050406030204" pitchFamily="18" charset="0"/>
                          <a:ea typeface="Calibri" panose="020F0502020204030204" pitchFamily="34" charset="0"/>
                          <a:cs typeface="Arial" panose="020B0604020202020204" pitchFamily="34" charset="0"/>
                        </a:rPr>
                        <m:t>𝑁</m:t>
                      </m:r>
                    </m:oMath>
                  </m:oMathPara>
                </a14:m>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2" name="Rectángulo 1"/>
              <p:cNvSpPr>
                <a:spLocks noRot="1" noChangeAspect="1" noMove="1" noResize="1" noEditPoints="1" noAdjustHandles="1" noChangeArrowheads="1" noChangeShapeType="1" noTextEdit="1"/>
              </p:cNvSpPr>
              <p:nvPr/>
            </p:nvSpPr>
            <p:spPr>
              <a:xfrm>
                <a:off x="601009" y="1450545"/>
                <a:ext cx="2412643" cy="1569660"/>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 name="Rectángulo 2"/>
              <p:cNvSpPr/>
              <p:nvPr/>
            </p:nvSpPr>
            <p:spPr>
              <a:xfrm>
                <a:off x="105174" y="3173349"/>
                <a:ext cx="3404315" cy="2142831"/>
              </a:xfrm>
              <a:prstGeom prst="rect">
                <a:avLst/>
              </a:prstGeom>
            </p:spPr>
            <p:txBody>
              <a:bodyPr wrap="square">
                <a:spAutoFit/>
              </a:bodyPr>
              <a:lstStyle/>
              <a:p>
                <a:pPr indent="449580" algn="just">
                  <a:lnSpc>
                    <a:spcPct val="150000"/>
                  </a:lnSpc>
                  <a:spcAft>
                    <a:spcPts val="0"/>
                  </a:spcAft>
                </a:pPr>
                <a:r>
                  <a:rPr lang="es-ES" sz="1600" b="1" u="sng" dirty="0">
                    <a:solidFill>
                      <a:srgbClr val="0070C0"/>
                    </a:solidFill>
                    <a:ea typeface="Calibri" panose="020F0502020204030204" pitchFamily="34" charset="0"/>
                    <a:cs typeface="Arial" panose="020B0604020202020204" pitchFamily="34" charset="0"/>
                  </a:rPr>
                  <a:t>Cálculo de la Potencia al freno:</a:t>
                </a:r>
                <a:endParaRPr lang="es-EC" sz="1600" b="1" u="sng" dirty="0">
                  <a:solidFill>
                    <a:srgbClr val="0070C0"/>
                  </a:solidFill>
                  <a:effectLst/>
                  <a:ea typeface="Calibri" panose="020F0502020204030204" pitchFamily="34" charset="0"/>
                  <a:cs typeface="Times New Roman" panose="02020603050405020304" pitchFamily="18" charset="0"/>
                </a:endParaRPr>
              </a:p>
              <a:p>
                <a:pPr indent="449580" algn="just">
                  <a:lnSpc>
                    <a:spcPct val="150000"/>
                  </a:lnSpc>
                  <a:spcAft>
                    <a:spcPts val="0"/>
                  </a:spcAft>
                </a:pPr>
                <a:r>
                  <a:rPr lang="es-ES"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s-ES" sz="2000" i="1">
                        <a:effectLst/>
                        <a:latin typeface="Cambria Math" panose="02040503050406030204" pitchFamily="18" charset="0"/>
                        <a:ea typeface="Calibri" panose="020F0502020204030204" pitchFamily="34" charset="0"/>
                        <a:cs typeface="Arial" panose="020B0604020202020204" pitchFamily="34" charset="0"/>
                      </a:rPr>
                      <m:t>𝑃𝑓</m:t>
                    </m:r>
                    <m:r>
                      <a:rPr lang="es-ES" sz="2000" i="1">
                        <a:effectLst/>
                        <a:latin typeface="Cambria Math" panose="02040503050406030204" pitchFamily="18" charset="0"/>
                        <a:ea typeface="Calibri" panose="020F0502020204030204" pitchFamily="34" charset="0"/>
                        <a:cs typeface="Arial" panose="020B0604020202020204" pitchFamily="34" charset="0"/>
                      </a:rPr>
                      <m:t>=</m:t>
                    </m:r>
                    <m:f>
                      <m:fPr>
                        <m:ctrlPr>
                          <a:rPr lang="es-EC" sz="2000" i="1">
                            <a:effectLst/>
                            <a:latin typeface="Cambria Math" panose="02040503050406030204" pitchFamily="18" charset="0"/>
                            <a:ea typeface="Calibri" panose="020F0502020204030204" pitchFamily="34" charset="0"/>
                            <a:cs typeface="Arial" panose="020B0604020202020204" pitchFamily="34" charset="0"/>
                          </a:rPr>
                        </m:ctrlPr>
                      </m:fPr>
                      <m:num>
                        <m:r>
                          <a:rPr lang="es-ES" sz="2000" i="1">
                            <a:effectLst/>
                            <a:latin typeface="Cambria Math" panose="02040503050406030204" pitchFamily="18" charset="0"/>
                            <a:ea typeface="Calibri" panose="020F0502020204030204" pitchFamily="34" charset="0"/>
                            <a:cs typeface="Arial" panose="020B0604020202020204" pitchFamily="34" charset="0"/>
                          </a:rPr>
                          <m:t>𝑇</m:t>
                        </m:r>
                        <m:r>
                          <a:rPr lang="es-ES" sz="2000" i="1">
                            <a:effectLst/>
                            <a:latin typeface="Cambria Math" panose="02040503050406030204" pitchFamily="18" charset="0"/>
                            <a:ea typeface="Calibri" panose="020F0502020204030204" pitchFamily="34" charset="0"/>
                            <a:cs typeface="Arial" panose="020B0604020202020204" pitchFamily="34" charset="0"/>
                          </a:rPr>
                          <m:t>∗2</m:t>
                        </m:r>
                        <m:r>
                          <a:rPr lang="es-ES" sz="2000" i="1">
                            <a:effectLst/>
                            <a:latin typeface="Cambria Math" panose="02040503050406030204" pitchFamily="18" charset="0"/>
                            <a:ea typeface="Calibri" panose="020F0502020204030204" pitchFamily="34" charset="0"/>
                            <a:cs typeface="Arial" panose="020B0604020202020204" pitchFamily="34" charset="0"/>
                          </a:rPr>
                          <m:t>𝜋</m:t>
                        </m:r>
                        <m:r>
                          <a:rPr lang="es-ES" sz="2000" i="1">
                            <a:effectLst/>
                            <a:latin typeface="Cambria Math" panose="02040503050406030204" pitchFamily="18" charset="0"/>
                            <a:ea typeface="Calibri" panose="020F0502020204030204" pitchFamily="34" charset="0"/>
                            <a:cs typeface="Arial" panose="020B0604020202020204" pitchFamily="34" charset="0"/>
                          </a:rPr>
                          <m:t>∗</m:t>
                        </m:r>
                        <m:r>
                          <a:rPr lang="es-ES" sz="2000" i="1">
                            <a:effectLst/>
                            <a:latin typeface="Cambria Math" panose="02040503050406030204" pitchFamily="18" charset="0"/>
                            <a:ea typeface="Calibri" panose="020F0502020204030204" pitchFamily="34" charset="0"/>
                            <a:cs typeface="Arial" panose="020B0604020202020204" pitchFamily="34" charset="0"/>
                          </a:rPr>
                          <m:t>𝑅𝑃𝑀</m:t>
                        </m:r>
                      </m:num>
                      <m:den>
                        <m:r>
                          <a:rPr lang="es-ES" sz="2000" i="1">
                            <a:effectLst/>
                            <a:latin typeface="Cambria Math" panose="02040503050406030204" pitchFamily="18" charset="0"/>
                            <a:ea typeface="Calibri" panose="020F0502020204030204" pitchFamily="34" charset="0"/>
                            <a:cs typeface="Arial" panose="020B0604020202020204" pitchFamily="34" charset="0"/>
                          </a:rPr>
                          <m:t>60000</m:t>
                        </m:r>
                      </m:den>
                    </m:f>
                  </m:oMath>
                </a14:m>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p>
                <a:pPr indent="449580">
                  <a:lnSpc>
                    <a:spcPct val="150000"/>
                  </a:lnSpc>
                  <a:spcAft>
                    <a:spcPts val="0"/>
                  </a:spcAft>
                </a:pPr>
                <a:r>
                  <a:rPr lang="es-ES" sz="20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s-ES" sz="2000" i="1">
                        <a:effectLst/>
                        <a:latin typeface="Cambria Math" panose="02040503050406030204" pitchFamily="18" charset="0"/>
                        <a:ea typeface="Calibri" panose="020F0502020204030204" pitchFamily="34" charset="0"/>
                        <a:cs typeface="Arial" panose="020B0604020202020204" pitchFamily="34" charset="0"/>
                      </a:rPr>
                      <m:t>𝑃𝑓</m:t>
                    </m:r>
                    <m:r>
                      <a:rPr lang="es-ES" sz="2000" i="1">
                        <a:effectLst/>
                        <a:latin typeface="Cambria Math" panose="02040503050406030204" pitchFamily="18" charset="0"/>
                        <a:ea typeface="Calibri" panose="020F0502020204030204" pitchFamily="34" charset="0"/>
                        <a:cs typeface="Arial" panose="020B0604020202020204" pitchFamily="34" charset="0"/>
                      </a:rPr>
                      <m:t>=</m:t>
                    </m:r>
                    <m:f>
                      <m:fPr>
                        <m:ctrlPr>
                          <a:rPr lang="es-EC" sz="2000" i="1">
                            <a:effectLst/>
                            <a:latin typeface="Cambria Math" panose="02040503050406030204" pitchFamily="18" charset="0"/>
                            <a:ea typeface="Calibri" panose="020F0502020204030204" pitchFamily="34" charset="0"/>
                            <a:cs typeface="Arial" panose="020B0604020202020204" pitchFamily="34" charset="0"/>
                          </a:rPr>
                        </m:ctrlPr>
                      </m:fPr>
                      <m:num>
                        <m:r>
                          <a:rPr lang="es-ES" sz="2000" i="1">
                            <a:effectLst/>
                            <a:latin typeface="Cambria Math" panose="02040503050406030204" pitchFamily="18" charset="0"/>
                            <a:ea typeface="Calibri" panose="020F0502020204030204" pitchFamily="34" charset="0"/>
                            <a:cs typeface="Arial" panose="020B0604020202020204" pitchFamily="34" charset="0"/>
                          </a:rPr>
                          <m:t>9.94∗2</m:t>
                        </m:r>
                        <m:r>
                          <a:rPr lang="es-ES" sz="2000" i="1">
                            <a:effectLst/>
                            <a:latin typeface="Cambria Math" panose="02040503050406030204" pitchFamily="18" charset="0"/>
                            <a:ea typeface="Calibri" panose="020F0502020204030204" pitchFamily="34" charset="0"/>
                            <a:cs typeface="Arial" panose="020B0604020202020204" pitchFamily="34" charset="0"/>
                          </a:rPr>
                          <m:t>𝜋</m:t>
                        </m:r>
                        <m:r>
                          <a:rPr lang="es-ES" sz="2000" i="1">
                            <a:effectLst/>
                            <a:latin typeface="Cambria Math" panose="02040503050406030204" pitchFamily="18" charset="0"/>
                            <a:ea typeface="Calibri" panose="020F0502020204030204" pitchFamily="34" charset="0"/>
                            <a:cs typeface="Arial" panose="020B0604020202020204" pitchFamily="34" charset="0"/>
                          </a:rPr>
                          <m:t>∗1803,26</m:t>
                        </m:r>
                      </m:num>
                      <m:den>
                        <m:r>
                          <a:rPr lang="es-ES" sz="2000" i="1">
                            <a:effectLst/>
                            <a:latin typeface="Cambria Math" panose="02040503050406030204" pitchFamily="18" charset="0"/>
                            <a:ea typeface="Calibri" panose="020F0502020204030204" pitchFamily="34" charset="0"/>
                            <a:cs typeface="Arial" panose="020B0604020202020204" pitchFamily="34" charset="0"/>
                          </a:rPr>
                          <m:t>60000</m:t>
                        </m:r>
                      </m:den>
                    </m:f>
                  </m:oMath>
                </a14:m>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a:p>
                <a:pPr indent="449580">
                  <a:lnSpc>
                    <a:spcPct val="150000"/>
                  </a:lnSpc>
                  <a:spcAft>
                    <a:spcPts val="0"/>
                  </a:spcAft>
                </a:pPr>
                <a:r>
                  <a:rPr lang="es-ES" sz="16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s-ES" sz="1600" i="1">
                        <a:effectLst/>
                        <a:latin typeface="Cambria Math" panose="02040503050406030204" pitchFamily="18" charset="0"/>
                        <a:ea typeface="Calibri" panose="020F0502020204030204" pitchFamily="34" charset="0"/>
                        <a:cs typeface="Arial" panose="020B0604020202020204" pitchFamily="34" charset="0"/>
                      </a:rPr>
                      <m:t>𝑃𝑓</m:t>
                    </m:r>
                    <m:r>
                      <a:rPr lang="es-ES" sz="1600" i="1">
                        <a:effectLst/>
                        <a:latin typeface="Cambria Math" panose="02040503050406030204" pitchFamily="18" charset="0"/>
                        <a:ea typeface="Calibri" panose="020F0502020204030204" pitchFamily="34" charset="0"/>
                        <a:cs typeface="Arial" panose="020B0604020202020204" pitchFamily="34" charset="0"/>
                      </a:rPr>
                      <m:t>=1,88  </m:t>
                    </m:r>
                    <m:r>
                      <a:rPr lang="es-ES" sz="1600" i="1">
                        <a:effectLst/>
                        <a:latin typeface="Cambria Math" panose="02040503050406030204" pitchFamily="18" charset="0"/>
                        <a:ea typeface="Calibri" panose="020F0502020204030204" pitchFamily="34" charset="0"/>
                        <a:cs typeface="Arial" panose="020B0604020202020204" pitchFamily="34" charset="0"/>
                      </a:rPr>
                      <m:t>𝐾𝑊</m:t>
                    </m:r>
                  </m:oMath>
                </a14:m>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3" name="Rectángulo 2"/>
              <p:cNvSpPr>
                <a:spLocks noRot="1" noChangeAspect="1" noMove="1" noResize="1" noEditPoints="1" noAdjustHandles="1" noChangeArrowheads="1" noChangeShapeType="1" noTextEdit="1"/>
              </p:cNvSpPr>
              <p:nvPr/>
            </p:nvSpPr>
            <p:spPr>
              <a:xfrm>
                <a:off x="105174" y="3173349"/>
                <a:ext cx="3404315" cy="2142831"/>
              </a:xfrm>
              <a:prstGeom prst="rect">
                <a:avLst/>
              </a:prstGeom>
              <a:blipFill rotWithShape="0">
                <a:blip r:embed="rId5"/>
                <a:stretch>
                  <a:fillRect/>
                </a:stretch>
              </a:blipFill>
            </p:spPr>
            <p:txBody>
              <a:bodyPr/>
              <a:lstStyle/>
              <a:p>
                <a:r>
                  <a:rPr lang="es-EC">
                    <a:noFill/>
                  </a:rPr>
                  <a:t> </a:t>
                </a:r>
              </a:p>
            </p:txBody>
          </p:sp>
        </mc:Fallback>
      </mc:AlternateContent>
      <p:sp>
        <p:nvSpPr>
          <p:cNvPr id="6" name="Redondear rectángulo de esquina sencilla 5"/>
          <p:cNvSpPr/>
          <p:nvPr/>
        </p:nvSpPr>
        <p:spPr>
          <a:xfrm>
            <a:off x="863955" y="781457"/>
            <a:ext cx="2195845" cy="411508"/>
          </a:xfrm>
          <a:prstGeom prst="round1Rect">
            <a:avLst/>
          </a:prstGeom>
          <a:effectLst>
            <a:glow rad="139700">
              <a:schemeClr val="accent4">
                <a:satMod val="175000"/>
                <a:alpha val="40000"/>
              </a:schemeClr>
            </a:glow>
          </a:effectLst>
        </p:spPr>
        <p:style>
          <a:lnRef idx="1">
            <a:schemeClr val="accent6"/>
          </a:lnRef>
          <a:fillRef idx="2">
            <a:schemeClr val="accent6"/>
          </a:fillRef>
          <a:effectRef idx="1">
            <a:schemeClr val="accent6"/>
          </a:effectRef>
          <a:fontRef idx="minor">
            <a:schemeClr val="dk1"/>
          </a:fontRef>
        </p:style>
        <p:txBody>
          <a:bodyPr rtlCol="0" anchor="ctr"/>
          <a:lstStyle/>
          <a:p>
            <a:pPr marL="0" lvl="2" algn="ctr"/>
            <a:endParaRPr lang="es-ES" sz="1600" b="1" dirty="0" smtClean="0"/>
          </a:p>
          <a:p>
            <a:pPr marL="0" lvl="2" algn="ctr"/>
            <a:r>
              <a:rPr lang="es-ES" sz="1600" b="1" dirty="0" smtClean="0"/>
              <a:t>EJEMPLO </a:t>
            </a:r>
            <a:r>
              <a:rPr lang="es-ES" sz="1600" b="1" dirty="0"/>
              <a:t>DE CÁLCULO</a:t>
            </a:r>
            <a:endParaRPr lang="es-EC" sz="1600" b="1" dirty="0"/>
          </a:p>
          <a:p>
            <a:pPr algn="ctr"/>
            <a:endParaRPr lang="es-EC" dirty="0"/>
          </a:p>
        </p:txBody>
      </p:sp>
      <mc:AlternateContent xmlns:mc="http://schemas.openxmlformats.org/markup-compatibility/2006">
        <mc:Choice xmlns:a14="http://schemas.microsoft.com/office/drawing/2010/main" Requires="a14">
          <p:sp>
            <p:nvSpPr>
              <p:cNvPr id="7" name="Rectángulo 6"/>
              <p:cNvSpPr/>
              <p:nvPr/>
            </p:nvSpPr>
            <p:spPr>
              <a:xfrm>
                <a:off x="3370894" y="1130622"/>
                <a:ext cx="5332153" cy="4689232"/>
              </a:xfrm>
              <a:prstGeom prst="rect">
                <a:avLst/>
              </a:prstGeom>
            </p:spPr>
            <p:txBody>
              <a:bodyPr wrap="square">
                <a:spAutoFit/>
              </a:bodyPr>
              <a:lstStyle/>
              <a:p>
                <a:pPr indent="449580" algn="just">
                  <a:lnSpc>
                    <a:spcPct val="150000"/>
                  </a:lnSpc>
                  <a:spcAft>
                    <a:spcPts val="0"/>
                  </a:spcAft>
                </a:pPr>
                <a:r>
                  <a:rPr lang="es-ES" sz="1600" b="1" u="sng" dirty="0" smtClean="0">
                    <a:solidFill>
                      <a:srgbClr val="0070C0"/>
                    </a:solidFill>
                    <a:ea typeface="Calibri" panose="020F0502020204030204" pitchFamily="34" charset="0"/>
                    <a:cs typeface="Arial" panose="020B0604020202020204" pitchFamily="34" charset="0"/>
                  </a:rPr>
                  <a:t>Cálculo del Flujo de aire:</a:t>
                </a:r>
                <a:endParaRPr lang="es-EC" sz="1600" b="1" u="sng" dirty="0" smtClean="0">
                  <a:solidFill>
                    <a:srgbClr val="0070C0"/>
                  </a:solidFill>
                  <a:ea typeface="Calibri" panose="020F0502020204030204" pitchFamily="34" charset="0"/>
                  <a:cs typeface="Times New Roman" panose="02020603050405020304" pitchFamily="18" charset="0"/>
                </a:endParaRPr>
              </a:p>
              <a:p>
                <a:pPr indent="449580" algn="just">
                  <a:lnSpc>
                    <a:spcPct val="150000"/>
                  </a:lnSpc>
                  <a:spcAft>
                    <a:spcPts val="0"/>
                  </a:spcAft>
                </a:pPr>
                <a14:m>
                  <m:oMath xmlns:m="http://schemas.openxmlformats.org/officeDocument/2006/math">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acc>
                          <m:accPr>
                            <m:chr m:val="̇"/>
                            <m:ctrlPr>
                              <a:rPr lang="es-EC" i="1">
                                <a:effectLst/>
                                <a:latin typeface="Cambria Math" panose="02040503050406030204" pitchFamily="18" charset="0"/>
                                <a:ea typeface="Calibri" panose="020F0502020204030204" pitchFamily="34" charset="0"/>
                                <a:cs typeface="Arial" panose="020B0604020202020204" pitchFamily="34" charset="0"/>
                              </a:rPr>
                            </m:ctrlPr>
                          </m:accPr>
                          <m:e>
                            <m:r>
                              <a:rPr lang="es-ES" i="1">
                                <a:effectLst/>
                                <a:latin typeface="Cambria Math" panose="02040503050406030204" pitchFamily="18" charset="0"/>
                                <a:ea typeface="Calibri" panose="020F0502020204030204" pitchFamily="34" charset="0"/>
                                <a:cs typeface="Arial" panose="020B0604020202020204" pitchFamily="34" charset="0"/>
                              </a:rPr>
                              <m:t>𝑚</m:t>
                            </m:r>
                          </m:e>
                        </m:acc>
                      </m:e>
                      <m:sub>
                        <m:r>
                          <a:rPr lang="es-ES" i="1">
                            <a:effectLst/>
                            <a:latin typeface="Cambria Math" panose="02040503050406030204" pitchFamily="18" charset="0"/>
                            <a:ea typeface="Calibri" panose="020F0502020204030204" pitchFamily="34" charset="0"/>
                            <a:cs typeface="Arial" panose="020B0604020202020204" pitchFamily="34" charset="0"/>
                          </a:rPr>
                          <m:t>𝑎</m:t>
                        </m:r>
                      </m:sub>
                    </m:sSub>
                    <m:r>
                      <a:rPr lang="es-ES" i="1">
                        <a:effectLst/>
                        <a:latin typeface="Cambria Math" panose="02040503050406030204" pitchFamily="18" charset="0"/>
                        <a:ea typeface="Calibri" panose="020F0502020204030204" pitchFamily="34" charset="0"/>
                        <a:cs typeface="Arial" panose="020B0604020202020204" pitchFamily="34" charset="0"/>
                      </a:rPr>
                      <m:t>=</m:t>
                    </m:r>
                    <m:d>
                      <m:dPr>
                        <m:ctrlPr>
                          <a:rPr lang="es-EC" i="1">
                            <a:effectLst/>
                            <a:latin typeface="Cambria Math" panose="02040503050406030204" pitchFamily="18" charset="0"/>
                            <a:ea typeface="Calibri" panose="020F0502020204030204" pitchFamily="34" charset="0"/>
                            <a:cs typeface="Arial" panose="020B0604020202020204" pitchFamily="34" charset="0"/>
                          </a:rPr>
                        </m:ctrlPr>
                      </m:dPr>
                      <m:e>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S" i="1">
                                <a:effectLst/>
                                <a:latin typeface="Cambria Math" panose="02040503050406030204" pitchFamily="18" charset="0"/>
                                <a:ea typeface="Calibri" panose="020F0502020204030204" pitchFamily="34" charset="0"/>
                                <a:cs typeface="Arial" panose="020B0604020202020204" pitchFamily="34" charset="0"/>
                              </a:rPr>
                              <m:t>𝜋</m:t>
                            </m:r>
                            <m:sSup>
                              <m:sSupPr>
                                <m:ctrlPr>
                                  <a:rPr lang="es-EC" i="1">
                                    <a:effectLst/>
                                    <a:latin typeface="Cambria Math" panose="02040503050406030204" pitchFamily="18" charset="0"/>
                                    <a:ea typeface="Calibri" panose="020F0502020204030204" pitchFamily="34" charset="0"/>
                                    <a:cs typeface="Arial" panose="020B0604020202020204" pitchFamily="34" charset="0"/>
                                  </a:rPr>
                                </m:ctrlPr>
                              </m:sSupPr>
                              <m:e>
                                <m:r>
                                  <a:rPr lang="es-ES" i="1">
                                    <a:effectLst/>
                                    <a:latin typeface="Cambria Math" panose="02040503050406030204" pitchFamily="18" charset="0"/>
                                    <a:ea typeface="Calibri" panose="020F0502020204030204" pitchFamily="34" charset="0"/>
                                    <a:cs typeface="Arial" panose="020B0604020202020204" pitchFamily="34" charset="0"/>
                                  </a:rPr>
                                  <m:t>𝐷</m:t>
                                </m:r>
                              </m:e>
                              <m:sup>
                                <m:r>
                                  <a:rPr lang="es-ES" i="1">
                                    <a:effectLst/>
                                    <a:latin typeface="Cambria Math" panose="02040503050406030204" pitchFamily="18" charset="0"/>
                                    <a:ea typeface="Calibri" panose="020F0502020204030204" pitchFamily="34" charset="0"/>
                                    <a:cs typeface="Arial" panose="020B0604020202020204" pitchFamily="34" charset="0"/>
                                  </a:rPr>
                                  <m:t>2</m:t>
                                </m:r>
                              </m:sup>
                            </m:sSup>
                          </m:num>
                          <m:den>
                            <m:r>
                              <a:rPr lang="es-ES" i="1">
                                <a:effectLst/>
                                <a:latin typeface="Cambria Math" panose="02040503050406030204" pitchFamily="18" charset="0"/>
                                <a:ea typeface="Calibri" panose="020F0502020204030204" pitchFamily="34" charset="0"/>
                                <a:cs typeface="Arial" panose="020B0604020202020204" pitchFamily="34" charset="0"/>
                              </a:rPr>
                              <m:t>4</m:t>
                            </m:r>
                          </m:den>
                        </m:f>
                        <m:r>
                          <a:rPr lang="es-ES" i="1">
                            <a:effectLst/>
                            <a:latin typeface="Cambria Math" panose="02040503050406030204" pitchFamily="18" charset="0"/>
                            <a:ea typeface="Calibri" panose="020F0502020204030204" pitchFamily="34" charset="0"/>
                            <a:cs typeface="Arial" panose="020B0604020202020204" pitchFamily="34" charset="0"/>
                          </a:rPr>
                          <m:t>𝐶</m:t>
                        </m:r>
                        <m:rad>
                          <m:radPr>
                            <m:degHide m:val="on"/>
                            <m:ctrlPr>
                              <a:rPr lang="es-EC" i="1">
                                <a:effectLst/>
                                <a:latin typeface="Cambria Math" panose="02040503050406030204" pitchFamily="18" charset="0"/>
                                <a:ea typeface="Calibri" panose="020F0502020204030204" pitchFamily="34" charset="0"/>
                                <a:cs typeface="Arial" panose="020B0604020202020204" pitchFamily="34" charset="0"/>
                              </a:rPr>
                            </m:ctrlPr>
                          </m:radPr>
                          <m:deg/>
                          <m:e>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S" i="1">
                                    <a:effectLst/>
                                    <a:latin typeface="Cambria Math" panose="02040503050406030204" pitchFamily="18" charset="0"/>
                                    <a:ea typeface="Calibri" panose="020F0502020204030204" pitchFamily="34" charset="0"/>
                                    <a:cs typeface="Arial" panose="020B0604020202020204" pitchFamily="34" charset="0"/>
                                  </a:rPr>
                                  <m:t>2∗</m:t>
                                </m:r>
                                <m:r>
                                  <a:rPr lang="es-ES" i="1">
                                    <a:effectLst/>
                                    <a:latin typeface="Cambria Math" panose="02040503050406030204" pitchFamily="18" charset="0"/>
                                    <a:ea typeface="Calibri" panose="020F0502020204030204" pitchFamily="34" charset="0"/>
                                    <a:cs typeface="Arial" panose="020B0604020202020204" pitchFamily="34" charset="0"/>
                                  </a:rPr>
                                  <m:t>𝐶</m:t>
                                </m:r>
                                <m:r>
                                  <a:rPr lang="es-ES" i="1">
                                    <a:effectLst/>
                                    <a:latin typeface="Cambria Math" panose="02040503050406030204" pitchFamily="18" charset="0"/>
                                    <a:ea typeface="Calibri" panose="020F0502020204030204" pitchFamily="34" charset="0"/>
                                    <a:cs typeface="Arial" panose="020B0604020202020204" pitchFamily="34" charset="0"/>
                                  </a:rPr>
                                  <m:t>1∗</m:t>
                                </m:r>
                                <m:r>
                                  <a:rPr lang="es-ES" i="1">
                                    <a:effectLst/>
                                    <a:latin typeface="Cambria Math" panose="02040503050406030204" pitchFamily="18" charset="0"/>
                                    <a:ea typeface="Calibri" panose="020F0502020204030204" pitchFamily="34" charset="0"/>
                                    <a:cs typeface="Arial" panose="020B0604020202020204" pitchFamily="34" charset="0"/>
                                  </a:rPr>
                                  <m:t>h𝑜</m:t>
                                </m:r>
                                <m:r>
                                  <a:rPr lang="es-ES" i="1">
                                    <a:effectLst/>
                                    <a:latin typeface="Cambria Math" panose="02040503050406030204" pitchFamily="18" charset="0"/>
                                    <a:ea typeface="Calibri" panose="020F0502020204030204" pitchFamily="34" charset="0"/>
                                    <a:cs typeface="Arial" panose="020B0604020202020204" pitchFamily="34" charset="0"/>
                                  </a:rPr>
                                  <m:t>∗</m:t>
                                </m:r>
                                <m:r>
                                  <a:rPr lang="es-ES" i="1">
                                    <a:effectLst/>
                                    <a:latin typeface="Cambria Math" panose="02040503050406030204" pitchFamily="18" charset="0"/>
                                    <a:ea typeface="Calibri" panose="020F0502020204030204" pitchFamily="34" charset="0"/>
                                    <a:cs typeface="Arial" panose="020B0604020202020204" pitchFamily="34" charset="0"/>
                                  </a:rPr>
                                  <m:t>𝑃𝑎</m:t>
                                </m:r>
                              </m:num>
                              <m:den>
                                <m:r>
                                  <a:rPr lang="es-ES" i="1">
                                    <a:effectLst/>
                                    <a:latin typeface="Cambria Math" panose="02040503050406030204" pitchFamily="18" charset="0"/>
                                    <a:ea typeface="Calibri" panose="020F0502020204030204" pitchFamily="34" charset="0"/>
                                    <a:cs typeface="Arial" panose="020B0604020202020204" pitchFamily="34" charset="0"/>
                                  </a:rPr>
                                  <m:t>𝑅𝑎</m:t>
                                </m:r>
                                <m:r>
                                  <a:rPr lang="es-ES" i="1">
                                    <a:effectLst/>
                                    <a:latin typeface="Cambria Math" panose="02040503050406030204" pitchFamily="18" charset="0"/>
                                    <a:ea typeface="Calibri" panose="020F0502020204030204" pitchFamily="34" charset="0"/>
                                    <a:cs typeface="Arial" panose="020B0604020202020204" pitchFamily="34" charset="0"/>
                                  </a:rPr>
                                  <m:t>∗</m:t>
                                </m:r>
                                <m:r>
                                  <a:rPr lang="es-ES" i="1">
                                    <a:effectLst/>
                                    <a:latin typeface="Cambria Math" panose="02040503050406030204" pitchFamily="18" charset="0"/>
                                    <a:ea typeface="Calibri" panose="020F0502020204030204" pitchFamily="34" charset="0"/>
                                    <a:cs typeface="Arial" panose="020B0604020202020204" pitchFamily="34" charset="0"/>
                                  </a:rPr>
                                  <m:t>𝑇𝑎</m:t>
                                </m:r>
                              </m:den>
                            </m:f>
                          </m:e>
                        </m:rad>
                      </m:e>
                    </m:d>
                    <m:r>
                      <a:rPr lang="es-ES" i="1">
                        <a:effectLst/>
                        <a:latin typeface="Cambria Math" panose="02040503050406030204" pitchFamily="18" charset="0"/>
                        <a:ea typeface="Calibri" panose="020F0502020204030204" pitchFamily="34" charset="0"/>
                        <a:cs typeface="Arial" panose="020B0604020202020204" pitchFamily="34" charset="0"/>
                      </a:rPr>
                      <m:t>∗3600       [</m:t>
                    </m:r>
                    <m:r>
                      <a:rPr lang="es-ES" i="1">
                        <a:effectLst/>
                        <a:latin typeface="Cambria Math" panose="02040503050406030204" pitchFamily="18" charset="0"/>
                        <a:ea typeface="Calibri" panose="020F0502020204030204" pitchFamily="34" charset="0"/>
                        <a:cs typeface="Arial" panose="020B0604020202020204" pitchFamily="34" charset="0"/>
                      </a:rPr>
                      <m:t>𝐾𝑔</m:t>
                    </m:r>
                    <m:r>
                      <a:rPr lang="es-ES" i="1">
                        <a:effectLst/>
                        <a:latin typeface="Cambria Math" panose="02040503050406030204" pitchFamily="18" charset="0"/>
                        <a:ea typeface="Calibri" panose="020F0502020204030204" pitchFamily="34" charset="0"/>
                        <a:cs typeface="Arial" panose="020B0604020202020204" pitchFamily="34" charset="0"/>
                      </a:rPr>
                      <m:t>/</m:t>
                    </m:r>
                    <m:r>
                      <a:rPr lang="es-ES" i="1">
                        <a:effectLst/>
                        <a:latin typeface="Cambria Math" panose="02040503050406030204" pitchFamily="18" charset="0"/>
                        <a:ea typeface="Calibri" panose="020F0502020204030204" pitchFamily="34" charset="0"/>
                        <a:cs typeface="Arial" panose="020B0604020202020204" pitchFamily="34" charset="0"/>
                      </a:rPr>
                      <m:t>h</m:t>
                    </m:r>
                    <m:r>
                      <a:rPr lang="es-ES" i="1">
                        <a:effectLst/>
                        <a:latin typeface="Cambria Math" panose="02040503050406030204" pitchFamily="18" charset="0"/>
                        <a:ea typeface="Calibri" panose="020F0502020204030204" pitchFamily="34" charset="0"/>
                        <a:cs typeface="Arial" panose="020B0604020202020204" pitchFamily="34" charset="0"/>
                      </a:rPr>
                      <m:t>]</m:t>
                    </m:r>
                  </m:oMath>
                </a14:m>
                <a:r>
                  <a:rPr lang="es-ES" sz="1400" dirty="0">
                    <a:effectLst/>
                    <a:ea typeface="Times New Roman" panose="02020603050405020304" pitchFamily="18" charset="0"/>
                    <a:cs typeface="Arial" panose="020B0604020202020204" pitchFamily="34" charset="0"/>
                  </a:rPr>
                  <a:t> </a:t>
                </a:r>
                <a:endParaRPr lang="es-EC" sz="1400" dirty="0" smtClean="0">
                  <a:ea typeface="Times New Roman" panose="02020603050405020304" pitchFamily="18" charset="0"/>
                  <a:cs typeface="Times New Roman" panose="02020603050405020304" pitchFamily="18" charset="0"/>
                </a:endParaRPr>
              </a:p>
              <a:p>
                <a:pPr indent="449580" algn="just">
                  <a:spcAft>
                    <a:spcPts val="0"/>
                  </a:spcAft>
                </a:pPr>
                <a:r>
                  <a:rPr lang="es-EC" sz="1400" dirty="0">
                    <a:ea typeface="Calibri" panose="020F0502020204030204" pitchFamily="34" charset="0"/>
                    <a:cs typeface="Arial" panose="020B0604020202020204" pitchFamily="34" charset="0"/>
                  </a:rPr>
                  <a:t> </a:t>
                </a:r>
                <a14:m>
                  <m:oMath xmlns:m="http://schemas.openxmlformats.org/officeDocument/2006/math">
                    <m:sSub>
                      <m:sSubPr>
                        <m:ctrlPr>
                          <a:rPr lang="es-EC" sz="1700" i="1">
                            <a:effectLst/>
                            <a:latin typeface="Cambria Math" panose="02040503050406030204" pitchFamily="18" charset="0"/>
                            <a:ea typeface="Calibri" panose="020F0502020204030204" pitchFamily="34" charset="0"/>
                            <a:cs typeface="Arial" panose="020B0604020202020204" pitchFamily="34" charset="0"/>
                          </a:rPr>
                        </m:ctrlPr>
                      </m:sSubPr>
                      <m:e>
                        <m:acc>
                          <m:accPr>
                            <m:chr m:val="̇"/>
                            <m:ctrlPr>
                              <a:rPr lang="es-EC" sz="1700" i="1">
                                <a:effectLst/>
                                <a:latin typeface="Cambria Math" panose="02040503050406030204" pitchFamily="18" charset="0"/>
                                <a:ea typeface="Calibri" panose="020F0502020204030204" pitchFamily="34" charset="0"/>
                                <a:cs typeface="Arial" panose="020B0604020202020204" pitchFamily="34" charset="0"/>
                              </a:rPr>
                            </m:ctrlPr>
                          </m:accPr>
                          <m:e>
                            <m:r>
                              <a:rPr lang="es-ES" sz="1700" i="1">
                                <a:effectLst/>
                                <a:latin typeface="Cambria Math" panose="02040503050406030204" pitchFamily="18" charset="0"/>
                                <a:ea typeface="Calibri" panose="020F0502020204030204" pitchFamily="34" charset="0"/>
                                <a:cs typeface="Arial" panose="020B0604020202020204" pitchFamily="34" charset="0"/>
                              </a:rPr>
                              <m:t>𝑚</m:t>
                            </m:r>
                          </m:e>
                        </m:acc>
                      </m:e>
                      <m:sub>
                        <m:r>
                          <a:rPr lang="es-ES" sz="1700" i="1">
                            <a:effectLst/>
                            <a:latin typeface="Cambria Math" panose="02040503050406030204" pitchFamily="18" charset="0"/>
                            <a:ea typeface="Calibri" panose="020F0502020204030204" pitchFamily="34" charset="0"/>
                            <a:cs typeface="Arial" panose="020B0604020202020204" pitchFamily="34" charset="0"/>
                          </a:rPr>
                          <m:t>𝑎</m:t>
                        </m:r>
                      </m:sub>
                    </m:sSub>
                    <m:r>
                      <a:rPr lang="es-ES" sz="1700" i="1">
                        <a:effectLst/>
                        <a:latin typeface="Cambria Math" panose="02040503050406030204" pitchFamily="18" charset="0"/>
                        <a:ea typeface="Calibri" panose="020F0502020204030204" pitchFamily="34" charset="0"/>
                        <a:cs typeface="Arial" panose="020B0604020202020204" pitchFamily="34" charset="0"/>
                      </a:rPr>
                      <m:t>=</m:t>
                    </m:r>
                    <m:d>
                      <m:dPr>
                        <m:ctrlPr>
                          <a:rPr lang="es-EC" sz="1700" i="1">
                            <a:effectLst/>
                            <a:latin typeface="Cambria Math" panose="02040503050406030204" pitchFamily="18" charset="0"/>
                            <a:ea typeface="Calibri" panose="020F0502020204030204" pitchFamily="34" charset="0"/>
                            <a:cs typeface="Arial" panose="020B0604020202020204" pitchFamily="34" charset="0"/>
                          </a:rPr>
                        </m:ctrlPr>
                      </m:dPr>
                      <m:e>
                        <m:f>
                          <m:fPr>
                            <m:ctrlPr>
                              <a:rPr lang="es-EC" sz="1700" i="1">
                                <a:effectLst/>
                                <a:latin typeface="Cambria Math" panose="02040503050406030204" pitchFamily="18" charset="0"/>
                                <a:ea typeface="Calibri" panose="020F0502020204030204" pitchFamily="34" charset="0"/>
                                <a:cs typeface="Arial" panose="020B0604020202020204" pitchFamily="34" charset="0"/>
                              </a:rPr>
                            </m:ctrlPr>
                          </m:fPr>
                          <m:num>
                            <m:r>
                              <a:rPr lang="es-ES" sz="1700" i="1">
                                <a:effectLst/>
                                <a:latin typeface="Cambria Math" panose="02040503050406030204" pitchFamily="18" charset="0"/>
                                <a:ea typeface="Calibri" panose="020F0502020204030204" pitchFamily="34" charset="0"/>
                                <a:cs typeface="Arial" panose="020B0604020202020204" pitchFamily="34" charset="0"/>
                              </a:rPr>
                              <m:t>𝜋</m:t>
                            </m:r>
                            <m:sSup>
                              <m:sSupPr>
                                <m:ctrlPr>
                                  <a:rPr lang="es-EC" sz="1700" i="1">
                                    <a:effectLst/>
                                    <a:latin typeface="Cambria Math" panose="02040503050406030204" pitchFamily="18" charset="0"/>
                                    <a:ea typeface="Calibri" panose="020F0502020204030204" pitchFamily="34" charset="0"/>
                                    <a:cs typeface="Arial" panose="020B0604020202020204" pitchFamily="34" charset="0"/>
                                  </a:rPr>
                                </m:ctrlPr>
                              </m:sSupPr>
                              <m:e>
                                <m:d>
                                  <m:dPr>
                                    <m:ctrlPr>
                                      <a:rPr lang="es-EC" sz="1700" i="1">
                                        <a:effectLst/>
                                        <a:latin typeface="Cambria Math" panose="02040503050406030204" pitchFamily="18" charset="0"/>
                                        <a:ea typeface="Calibri" panose="020F0502020204030204" pitchFamily="34" charset="0"/>
                                        <a:cs typeface="Arial" panose="020B0604020202020204" pitchFamily="34" charset="0"/>
                                      </a:rPr>
                                    </m:ctrlPr>
                                  </m:dPr>
                                  <m:e>
                                    <m:r>
                                      <a:rPr lang="es-ES" sz="1700" i="1">
                                        <a:effectLst/>
                                        <a:latin typeface="Cambria Math" panose="02040503050406030204" pitchFamily="18" charset="0"/>
                                        <a:ea typeface="Calibri" panose="020F0502020204030204" pitchFamily="34" charset="0"/>
                                        <a:cs typeface="Arial" panose="020B0604020202020204" pitchFamily="34" charset="0"/>
                                      </a:rPr>
                                      <m:t>0.018</m:t>
                                    </m:r>
                                  </m:e>
                                </m:d>
                              </m:e>
                              <m:sup>
                                <m:r>
                                  <a:rPr lang="es-ES" sz="1700" i="1">
                                    <a:effectLst/>
                                    <a:latin typeface="Cambria Math" panose="02040503050406030204" pitchFamily="18" charset="0"/>
                                    <a:ea typeface="Calibri" panose="020F0502020204030204" pitchFamily="34" charset="0"/>
                                    <a:cs typeface="Arial" panose="020B0604020202020204" pitchFamily="34" charset="0"/>
                                  </a:rPr>
                                  <m:t>2</m:t>
                                </m:r>
                              </m:sup>
                            </m:sSup>
                          </m:num>
                          <m:den>
                            <m:r>
                              <a:rPr lang="es-ES" sz="1700" i="1">
                                <a:effectLst/>
                                <a:latin typeface="Cambria Math" panose="02040503050406030204" pitchFamily="18" charset="0"/>
                                <a:ea typeface="Calibri" panose="020F0502020204030204" pitchFamily="34" charset="0"/>
                                <a:cs typeface="Arial" panose="020B0604020202020204" pitchFamily="34" charset="0"/>
                              </a:rPr>
                              <m:t>4</m:t>
                            </m:r>
                          </m:den>
                        </m:f>
                        <m:r>
                          <a:rPr lang="es-ES" sz="1700" i="1">
                            <a:effectLst/>
                            <a:latin typeface="Cambria Math" panose="02040503050406030204" pitchFamily="18" charset="0"/>
                            <a:ea typeface="Calibri" panose="020F0502020204030204" pitchFamily="34" charset="0"/>
                            <a:cs typeface="Arial" panose="020B0604020202020204" pitchFamily="34" charset="0"/>
                          </a:rPr>
                          <m:t>∗0,62∗</m:t>
                        </m:r>
                        <m:rad>
                          <m:radPr>
                            <m:degHide m:val="on"/>
                            <m:ctrlPr>
                              <a:rPr lang="es-EC" sz="1700" i="1">
                                <a:effectLst/>
                                <a:latin typeface="Cambria Math" panose="02040503050406030204" pitchFamily="18" charset="0"/>
                                <a:ea typeface="Calibri" panose="020F0502020204030204" pitchFamily="34" charset="0"/>
                                <a:cs typeface="Arial" panose="020B0604020202020204" pitchFamily="34" charset="0"/>
                              </a:rPr>
                            </m:ctrlPr>
                          </m:radPr>
                          <m:deg/>
                          <m:e>
                            <m:f>
                              <m:fPr>
                                <m:ctrlPr>
                                  <a:rPr lang="es-EC" sz="1700" i="1">
                                    <a:effectLst/>
                                    <a:latin typeface="Cambria Math" panose="02040503050406030204" pitchFamily="18" charset="0"/>
                                    <a:ea typeface="Calibri" panose="020F0502020204030204" pitchFamily="34" charset="0"/>
                                    <a:cs typeface="Arial" panose="020B0604020202020204" pitchFamily="34" charset="0"/>
                                  </a:rPr>
                                </m:ctrlPr>
                              </m:fPr>
                              <m:num>
                                <m:r>
                                  <a:rPr lang="es-ES" sz="1700" i="1">
                                    <a:effectLst/>
                                    <a:latin typeface="Cambria Math" panose="02040503050406030204" pitchFamily="18" charset="0"/>
                                    <a:ea typeface="Calibri" panose="020F0502020204030204" pitchFamily="34" charset="0"/>
                                    <a:cs typeface="Arial" panose="020B0604020202020204" pitchFamily="34" charset="0"/>
                                  </a:rPr>
                                  <m:t>2∗9.81∗21∗75000</m:t>
                                </m:r>
                              </m:num>
                              <m:den>
                                <m:r>
                                  <a:rPr lang="es-ES" sz="1700" i="1">
                                    <a:effectLst/>
                                    <a:latin typeface="Cambria Math" panose="02040503050406030204" pitchFamily="18" charset="0"/>
                                    <a:ea typeface="Calibri" panose="020F0502020204030204" pitchFamily="34" charset="0"/>
                                    <a:cs typeface="Arial" panose="020B0604020202020204" pitchFamily="34" charset="0"/>
                                  </a:rPr>
                                  <m:t>287∗293</m:t>
                                </m:r>
                              </m:den>
                            </m:f>
                          </m:e>
                        </m:rad>
                      </m:e>
                    </m:d>
                    <m:r>
                      <a:rPr lang="es-ES" sz="1700" i="1">
                        <a:effectLst/>
                        <a:latin typeface="Cambria Math" panose="02040503050406030204" pitchFamily="18" charset="0"/>
                        <a:ea typeface="Calibri" panose="020F0502020204030204" pitchFamily="34" charset="0"/>
                        <a:cs typeface="Arial" panose="020B0604020202020204" pitchFamily="34" charset="0"/>
                      </a:rPr>
                      <m:t>∗3600  </m:t>
                    </m:r>
                  </m:oMath>
                </a14:m>
                <a:endParaRPr lang="es-EC" sz="1700" dirty="0">
                  <a:effectLst/>
                  <a:ea typeface="Calibri" panose="020F0502020204030204" pitchFamily="34" charset="0"/>
                  <a:cs typeface="Times New Roman" panose="02020603050405020304" pitchFamily="18" charset="0"/>
                </a:endParaRPr>
              </a:p>
              <a:p>
                <a:pPr indent="449580" algn="just">
                  <a:lnSpc>
                    <a:spcPct val="150000"/>
                  </a:lnSpc>
                  <a:spcAft>
                    <a:spcPts val="0"/>
                  </a:spcAft>
                </a:pPr>
                <a:r>
                  <a:rPr lang="es-EC" sz="1400" dirty="0" smtClean="0">
                    <a:effectLst/>
                    <a:ea typeface="Calibri" panose="020F0502020204030204" pitchFamily="34" charset="0"/>
                    <a:cs typeface="Arial" panose="020B0604020202020204" pitchFamily="34" charset="0"/>
                  </a:rPr>
                  <a:t> </a:t>
                </a:r>
                <a14:m>
                  <m:oMath xmlns:m="http://schemas.openxmlformats.org/officeDocument/2006/math">
                    <m:sSub>
                      <m:sSubPr>
                        <m:ctrlPr>
                          <a:rPr lang="es-EC" sz="1400" i="1">
                            <a:effectLst/>
                            <a:latin typeface="Cambria Math" panose="02040503050406030204" pitchFamily="18" charset="0"/>
                            <a:ea typeface="Calibri" panose="020F0502020204030204" pitchFamily="34" charset="0"/>
                            <a:cs typeface="Arial" panose="020B0604020202020204" pitchFamily="34" charset="0"/>
                          </a:rPr>
                        </m:ctrlPr>
                      </m:sSubPr>
                      <m:e>
                        <m:acc>
                          <m:accPr>
                            <m:chr m:val="̇"/>
                            <m:ctrlPr>
                              <a:rPr lang="es-EC" sz="1400" i="1">
                                <a:effectLst/>
                                <a:latin typeface="Cambria Math" panose="02040503050406030204" pitchFamily="18" charset="0"/>
                                <a:ea typeface="Calibri" panose="020F0502020204030204" pitchFamily="34" charset="0"/>
                                <a:cs typeface="Arial" panose="020B0604020202020204" pitchFamily="34" charset="0"/>
                              </a:rPr>
                            </m:ctrlPr>
                          </m:accPr>
                          <m:e>
                            <m:r>
                              <a:rPr lang="es-ES" sz="1400" i="1">
                                <a:effectLst/>
                                <a:latin typeface="Cambria Math" panose="02040503050406030204" pitchFamily="18" charset="0"/>
                                <a:ea typeface="Calibri" panose="020F0502020204030204" pitchFamily="34" charset="0"/>
                                <a:cs typeface="Arial" panose="020B0604020202020204" pitchFamily="34" charset="0"/>
                              </a:rPr>
                              <m:t>𝑚</m:t>
                            </m:r>
                          </m:e>
                        </m:acc>
                      </m:e>
                      <m:sub>
                        <m:r>
                          <a:rPr lang="es-ES" sz="1400" i="1">
                            <a:effectLst/>
                            <a:latin typeface="Cambria Math" panose="02040503050406030204" pitchFamily="18" charset="0"/>
                            <a:ea typeface="Calibri" panose="020F0502020204030204" pitchFamily="34" charset="0"/>
                            <a:cs typeface="Arial" panose="020B0604020202020204" pitchFamily="34" charset="0"/>
                          </a:rPr>
                          <m:t>𝑎</m:t>
                        </m:r>
                      </m:sub>
                    </m:sSub>
                    <m:r>
                      <a:rPr lang="es-ES" sz="1400" i="1">
                        <a:effectLst/>
                        <a:latin typeface="Cambria Math" panose="02040503050406030204" pitchFamily="18" charset="0"/>
                        <a:ea typeface="Calibri" panose="020F0502020204030204" pitchFamily="34" charset="0"/>
                        <a:cs typeface="Arial" panose="020B0604020202020204" pitchFamily="34" charset="0"/>
                      </a:rPr>
                      <m:t>=10.89   [</m:t>
                    </m:r>
                    <m:r>
                      <a:rPr lang="es-ES" sz="1400" i="1">
                        <a:effectLst/>
                        <a:latin typeface="Cambria Math" panose="02040503050406030204" pitchFamily="18" charset="0"/>
                        <a:ea typeface="Calibri" panose="020F0502020204030204" pitchFamily="34" charset="0"/>
                        <a:cs typeface="Arial" panose="020B0604020202020204" pitchFamily="34" charset="0"/>
                      </a:rPr>
                      <m:t>𝐾𝑔</m:t>
                    </m:r>
                    <m:r>
                      <a:rPr lang="es-ES" sz="1400" i="1">
                        <a:effectLst/>
                        <a:latin typeface="Cambria Math" panose="02040503050406030204" pitchFamily="18" charset="0"/>
                        <a:ea typeface="Calibri" panose="020F0502020204030204" pitchFamily="34" charset="0"/>
                        <a:cs typeface="Arial" panose="020B0604020202020204" pitchFamily="34" charset="0"/>
                      </a:rPr>
                      <m:t>/</m:t>
                    </m:r>
                    <m:r>
                      <a:rPr lang="es-ES" sz="1400" i="1">
                        <a:effectLst/>
                        <a:latin typeface="Cambria Math" panose="02040503050406030204" pitchFamily="18" charset="0"/>
                        <a:ea typeface="Calibri" panose="020F0502020204030204" pitchFamily="34" charset="0"/>
                        <a:cs typeface="Arial" panose="020B0604020202020204" pitchFamily="34" charset="0"/>
                      </a:rPr>
                      <m:t>h</m:t>
                    </m:r>
                    <m:r>
                      <a:rPr lang="es-ES" sz="1400" i="1">
                        <a:effectLst/>
                        <a:latin typeface="Cambria Math" panose="02040503050406030204" pitchFamily="18" charset="0"/>
                        <a:ea typeface="Calibri" panose="020F0502020204030204" pitchFamily="34" charset="0"/>
                        <a:cs typeface="Arial" panose="020B0604020202020204" pitchFamily="34" charset="0"/>
                      </a:rPr>
                      <m:t>]</m:t>
                    </m:r>
                  </m:oMath>
                </a14:m>
                <a:endParaRPr lang="es-EC" sz="1400" dirty="0">
                  <a:effectLst/>
                  <a:ea typeface="Calibri" panose="020F0502020204030204" pitchFamily="34" charset="0"/>
                  <a:cs typeface="Times New Roman" panose="02020603050405020304" pitchFamily="18" charset="0"/>
                </a:endParaRPr>
              </a:p>
              <a:p>
                <a:pPr indent="449580" algn="just">
                  <a:lnSpc>
                    <a:spcPct val="150000"/>
                  </a:lnSpc>
                  <a:spcAft>
                    <a:spcPts val="0"/>
                  </a:spcAft>
                </a:pPr>
                <a:r>
                  <a:rPr lang="es-ES" sz="1600" dirty="0">
                    <a:effectLst/>
                    <a:ea typeface="Times New Roman" panose="02020603050405020304" pitchFamily="18" charset="0"/>
                    <a:cs typeface="Arial" panose="020B0604020202020204" pitchFamily="34" charset="0"/>
                  </a:rPr>
                  <a:t> </a:t>
                </a:r>
                <a:endParaRPr lang="es-EC" sz="1600" dirty="0">
                  <a:effectLst/>
                  <a:ea typeface="Calibri" panose="020F0502020204030204" pitchFamily="34" charset="0"/>
                  <a:cs typeface="Times New Roman" panose="02020603050405020304" pitchFamily="18" charset="0"/>
                </a:endParaRPr>
              </a:p>
              <a:p>
                <a:pPr indent="252095" algn="just">
                  <a:lnSpc>
                    <a:spcPct val="150000"/>
                  </a:lnSpc>
                  <a:spcAft>
                    <a:spcPts val="0"/>
                  </a:spcAft>
                </a:pPr>
                <a:r>
                  <a:rPr lang="es-ES" sz="1600" dirty="0">
                    <a:effectLst/>
                    <a:ea typeface="Times New Roman" panose="02020603050405020304" pitchFamily="18" charset="0"/>
                    <a:cs typeface="Arial" panose="020B0604020202020204" pitchFamily="34" charset="0"/>
                  </a:rPr>
                  <a:t>	</a:t>
                </a:r>
                <a:r>
                  <a:rPr lang="es-ES" sz="1600" b="1" u="sng" dirty="0">
                    <a:solidFill>
                      <a:srgbClr val="0070C0"/>
                    </a:solidFill>
                    <a:effectLst/>
                    <a:ea typeface="Times New Roman" panose="02020603050405020304" pitchFamily="18" charset="0"/>
                    <a:cs typeface="Arial" panose="020B0604020202020204" pitchFamily="34" charset="0"/>
                  </a:rPr>
                  <a:t>Cálculo del Flujo de combustible</a:t>
                </a:r>
                <a:r>
                  <a:rPr lang="es-ES" sz="1600" b="1" u="sng" dirty="0" smtClean="0">
                    <a:solidFill>
                      <a:srgbClr val="0070C0"/>
                    </a:solidFill>
                    <a:effectLst/>
                    <a:ea typeface="Times New Roman" panose="02020603050405020304" pitchFamily="18" charset="0"/>
                    <a:cs typeface="Arial" panose="020B0604020202020204" pitchFamily="34" charset="0"/>
                  </a:rPr>
                  <a:t>:</a:t>
                </a:r>
                <a:endParaRPr lang="es-EC" sz="1600" b="1" u="sng" dirty="0">
                  <a:solidFill>
                    <a:srgbClr val="0070C0"/>
                  </a:solidFill>
                  <a:effectLst/>
                  <a:ea typeface="Calibri" panose="020F0502020204030204" pitchFamily="34" charset="0"/>
                  <a:cs typeface="Times New Roman" panose="02020603050405020304" pitchFamily="18" charset="0"/>
                </a:endParaRPr>
              </a:p>
              <a:p>
                <a:pPr indent="252095" algn="just">
                  <a:lnSpc>
                    <a:spcPct val="150000"/>
                  </a:lnSpc>
                  <a:spcAft>
                    <a:spcPts val="0"/>
                  </a:spcAft>
                </a:pPr>
                <a:r>
                  <a:rPr lang="es-EC" sz="1600" dirty="0" smtClean="0">
                    <a:effectLst/>
                    <a:ea typeface="Times New Roman" panose="02020603050405020304" pitchFamily="18" charset="0"/>
                    <a:cs typeface="Arial" panose="020B0604020202020204" pitchFamily="34" charset="0"/>
                  </a:rPr>
                  <a:t> </a:t>
                </a:r>
                <a14:m>
                  <m:oMath xmlns:m="http://schemas.openxmlformats.org/officeDocument/2006/math">
                    <m:sSub>
                      <m:sSubPr>
                        <m:ctrlPr>
                          <a:rPr lang="es-EC" sz="1900" i="1">
                            <a:effectLst/>
                            <a:latin typeface="Cambria Math" panose="02040503050406030204" pitchFamily="18" charset="0"/>
                            <a:ea typeface="Times New Roman" panose="02020603050405020304" pitchFamily="18" charset="0"/>
                            <a:cs typeface="Arial" panose="020B0604020202020204" pitchFamily="34" charset="0"/>
                          </a:rPr>
                        </m:ctrlPr>
                      </m:sSubPr>
                      <m:e>
                        <m:acc>
                          <m:accPr>
                            <m:chr m:val="̇"/>
                            <m:ctrlPr>
                              <a:rPr lang="es-EC" sz="1900" i="1">
                                <a:effectLst/>
                                <a:latin typeface="Cambria Math" panose="02040503050406030204" pitchFamily="18" charset="0"/>
                                <a:ea typeface="Times New Roman" panose="02020603050405020304" pitchFamily="18" charset="0"/>
                                <a:cs typeface="Arial" panose="020B0604020202020204" pitchFamily="34" charset="0"/>
                              </a:rPr>
                            </m:ctrlPr>
                          </m:accPr>
                          <m:e>
                            <m:r>
                              <a:rPr lang="es-ES" sz="1900" i="1">
                                <a:effectLst/>
                                <a:latin typeface="Cambria Math" panose="02040503050406030204" pitchFamily="18" charset="0"/>
                                <a:ea typeface="Times New Roman" panose="02020603050405020304" pitchFamily="18" charset="0"/>
                                <a:cs typeface="Arial" panose="020B0604020202020204" pitchFamily="34" charset="0"/>
                              </a:rPr>
                              <m:t>𝑚</m:t>
                            </m:r>
                          </m:e>
                        </m:acc>
                      </m:e>
                      <m:sub>
                        <m:r>
                          <a:rPr lang="es-ES" sz="1900" i="1">
                            <a:effectLst/>
                            <a:latin typeface="Cambria Math" panose="02040503050406030204" pitchFamily="18" charset="0"/>
                            <a:ea typeface="Times New Roman" panose="02020603050405020304" pitchFamily="18" charset="0"/>
                            <a:cs typeface="Arial" panose="020B0604020202020204" pitchFamily="34" charset="0"/>
                          </a:rPr>
                          <m:t>𝑐</m:t>
                        </m:r>
                      </m:sub>
                    </m:sSub>
                    <m:r>
                      <a:rPr lang="es-ES" sz="19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C" sz="1900" i="1">
                            <a:effectLst/>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s-EC" sz="19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900" i="1">
                                <a:effectLst/>
                                <a:latin typeface="Cambria Math" panose="02040503050406030204" pitchFamily="18" charset="0"/>
                                <a:ea typeface="Times New Roman" panose="02020603050405020304" pitchFamily="18" charset="0"/>
                                <a:cs typeface="Arial" panose="020B0604020202020204" pitchFamily="34" charset="0"/>
                              </a:rPr>
                              <m:t>𝑉</m:t>
                            </m:r>
                          </m:e>
                          <m:sub>
                            <m:r>
                              <a:rPr lang="es-ES" sz="1900" i="1">
                                <a:effectLst/>
                                <a:latin typeface="Cambria Math" panose="02040503050406030204" pitchFamily="18" charset="0"/>
                                <a:ea typeface="Times New Roman" panose="02020603050405020304" pitchFamily="18" charset="0"/>
                                <a:cs typeface="Arial" panose="020B0604020202020204" pitchFamily="34" charset="0"/>
                              </a:rPr>
                              <m:t>𝑝𝑟𝑢𝑒𝑏𝑎</m:t>
                            </m:r>
                          </m:sub>
                        </m:sSub>
                        <m:r>
                          <a:rPr lang="es-ES" sz="19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C" sz="19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900" i="1">
                                <a:effectLst/>
                                <a:latin typeface="Cambria Math" panose="02040503050406030204" pitchFamily="18" charset="0"/>
                                <a:ea typeface="Times New Roman" panose="02020603050405020304" pitchFamily="18" charset="0"/>
                                <a:cs typeface="Arial" panose="020B0604020202020204" pitchFamily="34" charset="0"/>
                              </a:rPr>
                              <m:t>𝛿</m:t>
                            </m:r>
                          </m:e>
                          <m:sub>
                            <m:r>
                              <a:rPr lang="es-ES" sz="1900" i="1">
                                <a:effectLst/>
                                <a:latin typeface="Cambria Math" panose="02040503050406030204" pitchFamily="18" charset="0"/>
                                <a:ea typeface="Times New Roman" panose="02020603050405020304" pitchFamily="18" charset="0"/>
                                <a:cs typeface="Arial" panose="020B0604020202020204" pitchFamily="34" charset="0"/>
                              </a:rPr>
                              <m:t>𝑔𝑎𝑠𝑜𝑙𝑖𝑛𝑎</m:t>
                            </m:r>
                          </m:sub>
                        </m:sSub>
                      </m:num>
                      <m:den>
                        <m:r>
                          <a:rPr lang="es-ES" sz="1900" i="1">
                            <a:effectLst/>
                            <a:latin typeface="Cambria Math" panose="02040503050406030204" pitchFamily="18" charset="0"/>
                            <a:ea typeface="Times New Roman" panose="02020603050405020304" pitchFamily="18" charset="0"/>
                            <a:cs typeface="Arial" panose="020B0604020202020204" pitchFamily="34" charset="0"/>
                          </a:rPr>
                          <m:t>𝑡</m:t>
                        </m:r>
                      </m:den>
                    </m:f>
                    <m:r>
                      <a:rPr lang="es-ES" sz="1900" i="1">
                        <a:effectLst/>
                        <a:latin typeface="Cambria Math" panose="02040503050406030204" pitchFamily="18" charset="0"/>
                        <a:ea typeface="Times New Roman" panose="02020603050405020304" pitchFamily="18" charset="0"/>
                        <a:cs typeface="Arial" panose="020B0604020202020204" pitchFamily="34" charset="0"/>
                      </a:rPr>
                      <m:t>∗3600</m:t>
                    </m:r>
                  </m:oMath>
                </a14:m>
                <a:endParaRPr lang="es-EC" sz="1900" i="1" dirty="0" smtClean="0">
                  <a:effectLst/>
                  <a:ea typeface="Times New Roman" panose="02020603050405020304" pitchFamily="18" charset="0"/>
                  <a:cs typeface="Arial" panose="020B0604020202020204" pitchFamily="34" charset="0"/>
                </a:endParaRPr>
              </a:p>
              <a:p>
                <a:pPr indent="252095" algn="just">
                  <a:lnSpc>
                    <a:spcPct val="150000"/>
                  </a:lnSpc>
                  <a:spcAft>
                    <a:spcPts val="0"/>
                  </a:spcAft>
                </a:pPr>
                <a:r>
                  <a:rPr lang="es-EC" sz="1600" dirty="0" smtClean="0">
                    <a:effectLst/>
                    <a:ea typeface="Times New Roman" panose="02020603050405020304" pitchFamily="18" charset="0"/>
                    <a:cs typeface="Arial" panose="020B0604020202020204" pitchFamily="34" charset="0"/>
                  </a:rPr>
                  <a:t> </a:t>
                </a:r>
                <a14:m>
                  <m:oMath xmlns:m="http://schemas.openxmlformats.org/officeDocument/2006/math">
                    <m:sSub>
                      <m:sSub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bPr>
                      <m:e>
                        <m:acc>
                          <m:accPr>
                            <m:chr m:val="̇"/>
                            <m:ctrlPr>
                              <a:rPr lang="es-EC" i="1">
                                <a:effectLst/>
                                <a:latin typeface="Cambria Math" panose="02040503050406030204" pitchFamily="18" charset="0"/>
                                <a:ea typeface="Times New Roman" panose="02020603050405020304" pitchFamily="18" charset="0"/>
                                <a:cs typeface="Arial" panose="020B0604020202020204" pitchFamily="34" charset="0"/>
                              </a:rPr>
                            </m:ctrlPr>
                          </m:accPr>
                          <m:e>
                            <m:r>
                              <a:rPr lang="es-ES" i="1">
                                <a:effectLst/>
                                <a:latin typeface="Cambria Math" panose="02040503050406030204" pitchFamily="18" charset="0"/>
                                <a:ea typeface="Times New Roman" panose="02020603050405020304" pitchFamily="18" charset="0"/>
                                <a:cs typeface="Arial" panose="020B0604020202020204" pitchFamily="34" charset="0"/>
                              </a:rPr>
                              <m:t>𝑚</m:t>
                            </m:r>
                          </m:e>
                        </m:acc>
                      </m:e>
                      <m:sub>
                        <m:r>
                          <a:rPr lang="es-ES" i="1">
                            <a:effectLst/>
                            <a:latin typeface="Cambria Math" panose="02040503050406030204" pitchFamily="18" charset="0"/>
                            <a:ea typeface="Times New Roman" panose="02020603050405020304" pitchFamily="18" charset="0"/>
                            <a:cs typeface="Arial" panose="020B0604020202020204" pitchFamily="34" charset="0"/>
                          </a:rPr>
                          <m:t>𝑐</m:t>
                        </m:r>
                      </m:sub>
                    </m:sSub>
                    <m:r>
                      <a:rPr lang="es-ES"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C" i="1">
                            <a:effectLst/>
                            <a:latin typeface="Cambria Math" panose="02040503050406030204" pitchFamily="18" charset="0"/>
                            <a:ea typeface="Times New Roman" panose="02020603050405020304" pitchFamily="18" charset="0"/>
                            <a:cs typeface="Arial" panose="020B0604020202020204" pitchFamily="34" charset="0"/>
                          </a:rPr>
                        </m:ctrlPr>
                      </m:fPr>
                      <m:num>
                        <m:r>
                          <a:rPr lang="es-ES" i="1">
                            <a:effectLst/>
                            <a:latin typeface="Cambria Math" panose="02040503050406030204" pitchFamily="18" charset="0"/>
                            <a:ea typeface="Times New Roman" panose="02020603050405020304" pitchFamily="18" charset="0"/>
                            <a:cs typeface="Arial" panose="020B0604020202020204" pitchFamily="34" charset="0"/>
                          </a:rPr>
                          <m:t>25∗0.00075</m:t>
                        </m:r>
                      </m:num>
                      <m:den>
                        <m:r>
                          <a:rPr lang="es-ES" i="1">
                            <a:effectLst/>
                            <a:latin typeface="Cambria Math" panose="02040503050406030204" pitchFamily="18" charset="0"/>
                            <a:ea typeface="Times New Roman" panose="02020603050405020304" pitchFamily="18" charset="0"/>
                            <a:cs typeface="Arial" panose="020B0604020202020204" pitchFamily="34" charset="0"/>
                          </a:rPr>
                          <m:t>36.8</m:t>
                        </m:r>
                      </m:den>
                    </m:f>
                    <m:r>
                      <a:rPr lang="es-ES" i="1">
                        <a:effectLst/>
                        <a:latin typeface="Cambria Math" panose="02040503050406030204" pitchFamily="18" charset="0"/>
                        <a:ea typeface="Times New Roman" panose="02020603050405020304" pitchFamily="18" charset="0"/>
                        <a:cs typeface="Arial" panose="020B0604020202020204" pitchFamily="34" charset="0"/>
                      </a:rPr>
                      <m:t>∗3600</m:t>
                    </m:r>
                  </m:oMath>
                </a14:m>
                <a:endParaRPr lang="es-EC" dirty="0">
                  <a:effectLst/>
                  <a:ea typeface="Calibri" panose="020F0502020204030204" pitchFamily="34" charset="0"/>
                  <a:cs typeface="Times New Roman" panose="02020603050405020304" pitchFamily="18" charset="0"/>
                </a:endParaRPr>
              </a:p>
              <a:p>
                <a:pPr indent="252095" algn="just">
                  <a:lnSpc>
                    <a:spcPct val="150000"/>
                  </a:lnSpc>
                  <a:spcAft>
                    <a:spcPts val="0"/>
                  </a:spcAft>
                </a:pPr>
                <a:r>
                  <a:rPr lang="es-ES" sz="1600" dirty="0">
                    <a:effectLst/>
                    <a:ea typeface="Times New Roman" panose="02020603050405020304" pitchFamily="18" charset="0"/>
                    <a:cs typeface="Arial" panose="020B0604020202020204" pitchFamily="34" charset="0"/>
                  </a:rPr>
                  <a:t> </a:t>
                </a:r>
                <a14:m>
                  <m:oMath xmlns:m="http://schemas.openxmlformats.org/officeDocument/2006/math">
                    <m:sSub>
                      <m:sSub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sSubPr>
                      <m:e>
                        <m:acc>
                          <m:accPr>
                            <m:chr m:val="̇"/>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accPr>
                          <m:e>
                            <m:r>
                              <a:rPr lang="es-ES" sz="1600" i="1">
                                <a:effectLst/>
                                <a:latin typeface="Cambria Math" panose="02040503050406030204" pitchFamily="18" charset="0"/>
                                <a:ea typeface="Times New Roman" panose="02020603050405020304" pitchFamily="18" charset="0"/>
                                <a:cs typeface="Arial" panose="020B0604020202020204" pitchFamily="34" charset="0"/>
                              </a:rPr>
                              <m:t>𝑚</m:t>
                            </m:r>
                          </m:e>
                        </m:acc>
                      </m:e>
                      <m:sub>
                        <m:r>
                          <a:rPr lang="es-ES" sz="1600" i="1">
                            <a:effectLst/>
                            <a:latin typeface="Cambria Math" panose="02040503050406030204" pitchFamily="18" charset="0"/>
                            <a:ea typeface="Times New Roman" panose="02020603050405020304" pitchFamily="18" charset="0"/>
                            <a:cs typeface="Arial" panose="020B0604020202020204" pitchFamily="34" charset="0"/>
                          </a:rPr>
                          <m:t>𝑐</m:t>
                        </m:r>
                      </m:sub>
                    </m:sSub>
                    <m:r>
                      <a:rPr lang="es-ES" sz="1600" i="1">
                        <a:effectLst/>
                        <a:latin typeface="Cambria Math" panose="02040503050406030204" pitchFamily="18" charset="0"/>
                        <a:ea typeface="Times New Roman" panose="02020603050405020304" pitchFamily="18" charset="0"/>
                        <a:cs typeface="Arial" panose="020B0604020202020204" pitchFamily="34" charset="0"/>
                      </a:rPr>
                      <m:t>=1,83    [</m:t>
                    </m:r>
                    <m:r>
                      <a:rPr lang="es-ES" sz="1600" i="1">
                        <a:effectLst/>
                        <a:latin typeface="Cambria Math" panose="02040503050406030204" pitchFamily="18" charset="0"/>
                        <a:ea typeface="Times New Roman" panose="02020603050405020304" pitchFamily="18" charset="0"/>
                        <a:cs typeface="Arial" panose="020B0604020202020204" pitchFamily="34" charset="0"/>
                      </a:rPr>
                      <m:t>𝐾𝑔</m:t>
                    </m:r>
                    <m:r>
                      <a:rPr lang="es-ES" sz="1600" i="1">
                        <a:effectLst/>
                        <a:latin typeface="Cambria Math" panose="02040503050406030204" pitchFamily="18" charset="0"/>
                        <a:ea typeface="Times New Roman" panose="02020603050405020304" pitchFamily="18" charset="0"/>
                        <a:cs typeface="Arial" panose="020B0604020202020204" pitchFamily="34" charset="0"/>
                      </a:rPr>
                      <m:t>/</m:t>
                    </m:r>
                    <m:r>
                      <a:rPr lang="es-ES" sz="1600" i="1">
                        <a:effectLst/>
                        <a:latin typeface="Cambria Math" panose="02040503050406030204" pitchFamily="18" charset="0"/>
                        <a:ea typeface="Times New Roman" panose="02020603050405020304" pitchFamily="18" charset="0"/>
                        <a:cs typeface="Arial" panose="020B0604020202020204" pitchFamily="34" charset="0"/>
                      </a:rPr>
                      <m:t>h</m:t>
                    </m:r>
                    <m:r>
                      <a:rPr lang="es-ES" sz="1600" i="1">
                        <a:effectLst/>
                        <a:latin typeface="Cambria Math" panose="02040503050406030204" pitchFamily="18" charset="0"/>
                        <a:ea typeface="Times New Roman" panose="02020603050405020304" pitchFamily="18" charset="0"/>
                        <a:cs typeface="Arial" panose="020B0604020202020204" pitchFamily="34" charset="0"/>
                      </a:rPr>
                      <m:t>]</m:t>
                    </m:r>
                  </m:oMath>
                </a14:m>
                <a:endParaRPr lang="es-EC" sz="1600" dirty="0">
                  <a:effectLst/>
                  <a:ea typeface="Calibri" panose="020F0502020204030204" pitchFamily="34" charset="0"/>
                  <a:cs typeface="Times New Roman" panose="02020603050405020304" pitchFamily="18" charset="0"/>
                </a:endParaRPr>
              </a:p>
            </p:txBody>
          </p:sp>
        </mc:Choice>
        <mc:Fallback>
          <p:sp>
            <p:nvSpPr>
              <p:cNvPr id="7" name="Rectángulo 6"/>
              <p:cNvSpPr>
                <a:spLocks noRot="1" noChangeAspect="1" noMove="1" noResize="1" noEditPoints="1" noAdjustHandles="1" noChangeArrowheads="1" noChangeShapeType="1" noTextEdit="1"/>
              </p:cNvSpPr>
              <p:nvPr/>
            </p:nvSpPr>
            <p:spPr>
              <a:xfrm>
                <a:off x="3370894" y="1130622"/>
                <a:ext cx="5332153" cy="4689232"/>
              </a:xfrm>
              <a:prstGeom prst="rect">
                <a:avLst/>
              </a:prstGeom>
              <a:blipFill rotWithShape="0">
                <a:blip r:embed="rId6"/>
                <a:stretch>
                  <a:fillRect/>
                </a:stretch>
              </a:blipFill>
            </p:spPr>
            <p:txBody>
              <a:bodyPr/>
              <a:lstStyle/>
              <a:p>
                <a:r>
                  <a:rPr lang="es-ES">
                    <a:noFill/>
                  </a:rPr>
                  <a:t> </a:t>
                </a:r>
              </a:p>
            </p:txBody>
          </p:sp>
        </mc:Fallback>
      </mc:AlternateContent>
      <mc:AlternateContent xmlns:mc="http://schemas.openxmlformats.org/markup-compatibility/2006">
        <mc:Choice xmlns:a14="http://schemas.microsoft.com/office/drawing/2010/main" Requires="a14">
          <p:sp>
            <p:nvSpPr>
              <p:cNvPr id="8" name="Rectángulo 7"/>
              <p:cNvSpPr/>
              <p:nvPr/>
            </p:nvSpPr>
            <p:spPr>
              <a:xfrm>
                <a:off x="8564451" y="1450545"/>
                <a:ext cx="3249770" cy="2376163"/>
              </a:xfrm>
              <a:prstGeom prst="rect">
                <a:avLst/>
              </a:prstGeom>
            </p:spPr>
            <p:txBody>
              <a:bodyPr wrap="square">
                <a:spAutoFit/>
              </a:bodyPr>
              <a:lstStyle/>
              <a:p>
                <a:pPr indent="252095" algn="just">
                  <a:lnSpc>
                    <a:spcPct val="150000"/>
                  </a:lnSpc>
                  <a:spcAft>
                    <a:spcPts val="0"/>
                  </a:spcAft>
                </a:pPr>
                <a:r>
                  <a:rPr lang="es-ES" sz="1600" b="1" u="sng" dirty="0">
                    <a:solidFill>
                      <a:srgbClr val="0070C0"/>
                    </a:solidFill>
                    <a:ea typeface="Times New Roman" panose="02020603050405020304" pitchFamily="18" charset="0"/>
                    <a:cs typeface="Arial" panose="020B0604020202020204" pitchFamily="34" charset="0"/>
                  </a:rPr>
                  <a:t>Cálculo Eficiencia Térmica</a:t>
                </a:r>
                <a:r>
                  <a:rPr lang="es-ES" sz="1600" b="1" u="sng" dirty="0" smtClean="0">
                    <a:solidFill>
                      <a:srgbClr val="0070C0"/>
                    </a:solidFill>
                    <a:ea typeface="Times New Roman" panose="02020603050405020304" pitchFamily="18" charset="0"/>
                    <a:cs typeface="Arial" panose="020B0604020202020204" pitchFamily="34" charset="0"/>
                  </a:rPr>
                  <a:t>:</a:t>
                </a:r>
                <a:endParaRPr lang="es-EC" sz="1600" b="1" u="sng" dirty="0" smtClean="0">
                  <a:solidFill>
                    <a:srgbClr val="0070C0"/>
                  </a:solidFill>
                  <a:ea typeface="Times New Roman" panose="02020603050405020304" pitchFamily="18" charset="0"/>
                  <a:cs typeface="Times New Roman" panose="02020603050405020304" pitchFamily="18" charset="0"/>
                </a:endParaRPr>
              </a:p>
              <a:p>
                <a:pPr indent="252095"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600" i="1">
                              <a:effectLst/>
                              <a:latin typeface="Cambria Math" panose="02040503050406030204" pitchFamily="18" charset="0"/>
                              <a:ea typeface="Times New Roman" panose="02020603050405020304" pitchFamily="18" charset="0"/>
                              <a:cs typeface="Arial" panose="020B0604020202020204" pitchFamily="34" charset="0"/>
                            </a:rPr>
                            <m:t>𝜂</m:t>
                          </m:r>
                        </m:e>
                        <m:sub>
                          <m:r>
                            <a:rPr lang="es-ES" sz="1600" i="1">
                              <a:effectLst/>
                              <a:latin typeface="Cambria Math" panose="02040503050406030204" pitchFamily="18" charset="0"/>
                              <a:ea typeface="Times New Roman" panose="02020603050405020304" pitchFamily="18" charset="0"/>
                              <a:cs typeface="Arial" panose="020B0604020202020204" pitchFamily="34" charset="0"/>
                            </a:rPr>
                            <m:t>𝑇</m:t>
                          </m:r>
                        </m:sub>
                      </m:sSub>
                      <m:r>
                        <a:rPr lang="es-ES" sz="1600" i="1">
                          <a:effectLst/>
                          <a:latin typeface="Cambria Math" panose="02040503050406030204" pitchFamily="18" charset="0"/>
                          <a:ea typeface="Times New Roman" panose="02020603050405020304" pitchFamily="18" charset="0"/>
                          <a:cs typeface="Arial" panose="020B0604020202020204" pitchFamily="34" charset="0"/>
                        </a:rPr>
                        <m:t>=</m:t>
                      </m:r>
                      <m:d>
                        <m:d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dPr>
                        <m:e>
                          <m:f>
                            <m:f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fPr>
                            <m:num>
                              <m:r>
                                <a:rPr lang="es-ES" sz="1600" i="1">
                                  <a:effectLst/>
                                  <a:latin typeface="Cambria Math" panose="02040503050406030204" pitchFamily="18" charset="0"/>
                                  <a:ea typeface="Times New Roman" panose="02020603050405020304" pitchFamily="18" charset="0"/>
                                  <a:cs typeface="Arial" panose="020B0604020202020204" pitchFamily="34" charset="0"/>
                                </a:rPr>
                                <m:t>3600∗</m:t>
                              </m:r>
                              <m:r>
                                <a:rPr lang="es-ES" sz="1600" i="1">
                                  <a:effectLst/>
                                  <a:latin typeface="Cambria Math" panose="02040503050406030204" pitchFamily="18" charset="0"/>
                                  <a:ea typeface="Times New Roman" panose="02020603050405020304" pitchFamily="18" charset="0"/>
                                  <a:cs typeface="Arial" panose="020B0604020202020204" pitchFamily="34" charset="0"/>
                                </a:rPr>
                                <m:t>𝑃𝑓</m:t>
                              </m:r>
                            </m:num>
                            <m:den>
                              <m:r>
                                <a:rPr lang="es-ES" sz="1600" i="1">
                                  <a:effectLst/>
                                  <a:latin typeface="Cambria Math" panose="02040503050406030204" pitchFamily="18" charset="0"/>
                                  <a:ea typeface="Times New Roman" panose="02020603050405020304" pitchFamily="18" charset="0"/>
                                  <a:cs typeface="Arial" panose="020B0604020202020204" pitchFamily="34" charset="0"/>
                                </a:rPr>
                                <m:t>44186∗</m:t>
                              </m:r>
                              <m:sSub>
                                <m:sSub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sSubPr>
                                <m:e>
                                  <m:acc>
                                    <m:accPr>
                                      <m:chr m:val="̇"/>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accPr>
                                    <m:e>
                                      <m:r>
                                        <a:rPr lang="es-ES" sz="1600" i="1">
                                          <a:effectLst/>
                                          <a:latin typeface="Cambria Math" panose="02040503050406030204" pitchFamily="18" charset="0"/>
                                          <a:ea typeface="Times New Roman" panose="02020603050405020304" pitchFamily="18" charset="0"/>
                                          <a:cs typeface="Arial" panose="020B0604020202020204" pitchFamily="34" charset="0"/>
                                        </a:rPr>
                                        <m:t>𝑚</m:t>
                                      </m:r>
                                    </m:e>
                                  </m:acc>
                                </m:e>
                                <m:sub>
                                  <m:r>
                                    <a:rPr lang="es-ES" sz="1600" i="1">
                                      <a:effectLst/>
                                      <a:latin typeface="Cambria Math" panose="02040503050406030204" pitchFamily="18" charset="0"/>
                                      <a:ea typeface="Times New Roman" panose="02020603050405020304" pitchFamily="18" charset="0"/>
                                      <a:cs typeface="Arial" panose="020B0604020202020204" pitchFamily="34" charset="0"/>
                                    </a:rPr>
                                    <m:t>𝑐</m:t>
                                  </m:r>
                                </m:sub>
                              </m:sSub>
                            </m:den>
                          </m:f>
                        </m:e>
                      </m:d>
                      <m:r>
                        <a:rPr lang="es-ES" sz="1600" i="1">
                          <a:effectLst/>
                          <a:latin typeface="Cambria Math" panose="02040503050406030204" pitchFamily="18" charset="0"/>
                          <a:ea typeface="Times New Roman" panose="02020603050405020304" pitchFamily="18" charset="0"/>
                          <a:cs typeface="Arial" panose="020B0604020202020204" pitchFamily="34" charset="0"/>
                        </a:rPr>
                        <m:t>∗100</m:t>
                      </m:r>
                    </m:oMath>
                  </m:oMathPara>
                </a14:m>
                <a:endParaRPr lang="es-EC" sz="1600" dirty="0">
                  <a:effectLst/>
                  <a:ea typeface="Calibri" panose="020F0502020204030204" pitchFamily="34" charset="0"/>
                  <a:cs typeface="Times New Roman" panose="02020603050405020304" pitchFamily="18" charset="0"/>
                </a:endParaRPr>
              </a:p>
              <a:p>
                <a:pPr indent="252095" algn="just">
                  <a:lnSpc>
                    <a:spcPct val="150000"/>
                  </a:lnSpc>
                  <a:spcAft>
                    <a:spcPts val="0"/>
                  </a:spcAft>
                </a:pPr>
                <a:r>
                  <a:rPr lang="es-ES" sz="1600" dirty="0">
                    <a:effectLst/>
                    <a:ea typeface="Times New Roman" panose="02020603050405020304" pitchFamily="18" charset="0"/>
                    <a:cs typeface="Arial" panose="020B0604020202020204" pitchFamily="34" charset="0"/>
                  </a:rPr>
                  <a:t> </a:t>
                </a:r>
                <a14:m>
                  <m:oMath xmlns:m="http://schemas.openxmlformats.org/officeDocument/2006/math">
                    <m:sSub>
                      <m:sSubPr>
                        <m:ctrlPr>
                          <a:rPr lang="es-EC" sz="19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900" i="1">
                            <a:effectLst/>
                            <a:latin typeface="Cambria Math" panose="02040503050406030204" pitchFamily="18" charset="0"/>
                            <a:ea typeface="Times New Roman" panose="02020603050405020304" pitchFamily="18" charset="0"/>
                            <a:cs typeface="Arial" panose="020B0604020202020204" pitchFamily="34" charset="0"/>
                          </a:rPr>
                          <m:t>𝜂</m:t>
                        </m:r>
                      </m:e>
                      <m:sub>
                        <m:r>
                          <a:rPr lang="es-ES" sz="1900" i="1">
                            <a:effectLst/>
                            <a:latin typeface="Cambria Math" panose="02040503050406030204" pitchFamily="18" charset="0"/>
                            <a:ea typeface="Times New Roman" panose="02020603050405020304" pitchFamily="18" charset="0"/>
                            <a:cs typeface="Arial" panose="020B0604020202020204" pitchFamily="34" charset="0"/>
                          </a:rPr>
                          <m:t>𝑇</m:t>
                        </m:r>
                      </m:sub>
                    </m:sSub>
                    <m:r>
                      <a:rPr lang="es-ES" sz="1900" i="1">
                        <a:effectLst/>
                        <a:latin typeface="Cambria Math" panose="02040503050406030204" pitchFamily="18" charset="0"/>
                        <a:ea typeface="Times New Roman" panose="02020603050405020304" pitchFamily="18" charset="0"/>
                        <a:cs typeface="Arial" panose="020B0604020202020204" pitchFamily="34" charset="0"/>
                      </a:rPr>
                      <m:t>=</m:t>
                    </m:r>
                    <m:d>
                      <m:dPr>
                        <m:ctrlPr>
                          <a:rPr lang="es-EC" sz="1900" i="1">
                            <a:effectLst/>
                            <a:latin typeface="Cambria Math" panose="02040503050406030204" pitchFamily="18" charset="0"/>
                            <a:ea typeface="Times New Roman" panose="02020603050405020304" pitchFamily="18" charset="0"/>
                            <a:cs typeface="Arial" panose="020B0604020202020204" pitchFamily="34" charset="0"/>
                          </a:rPr>
                        </m:ctrlPr>
                      </m:dPr>
                      <m:e>
                        <m:f>
                          <m:fPr>
                            <m:ctrlPr>
                              <a:rPr lang="es-EC" sz="1900" i="1">
                                <a:effectLst/>
                                <a:latin typeface="Cambria Math" panose="02040503050406030204" pitchFamily="18" charset="0"/>
                                <a:ea typeface="Times New Roman" panose="02020603050405020304" pitchFamily="18" charset="0"/>
                                <a:cs typeface="Arial" panose="020B0604020202020204" pitchFamily="34" charset="0"/>
                              </a:rPr>
                            </m:ctrlPr>
                          </m:fPr>
                          <m:num>
                            <m:r>
                              <a:rPr lang="es-ES" sz="1900" i="1">
                                <a:effectLst/>
                                <a:latin typeface="Cambria Math" panose="02040503050406030204" pitchFamily="18" charset="0"/>
                                <a:ea typeface="Times New Roman" panose="02020603050405020304" pitchFamily="18" charset="0"/>
                                <a:cs typeface="Arial" panose="020B0604020202020204" pitchFamily="34" charset="0"/>
                              </a:rPr>
                              <m:t>3600∗1,88</m:t>
                            </m:r>
                          </m:num>
                          <m:den>
                            <m:r>
                              <a:rPr lang="es-ES" sz="1900" i="1">
                                <a:effectLst/>
                                <a:latin typeface="Cambria Math" panose="02040503050406030204" pitchFamily="18" charset="0"/>
                                <a:ea typeface="Times New Roman" panose="02020603050405020304" pitchFamily="18" charset="0"/>
                                <a:cs typeface="Arial" panose="020B0604020202020204" pitchFamily="34" charset="0"/>
                              </a:rPr>
                              <m:t>44186∗1,83</m:t>
                            </m:r>
                          </m:den>
                        </m:f>
                      </m:e>
                    </m:d>
                    <m:r>
                      <a:rPr lang="es-ES" sz="1900" i="1">
                        <a:effectLst/>
                        <a:latin typeface="Cambria Math" panose="02040503050406030204" pitchFamily="18" charset="0"/>
                        <a:ea typeface="Times New Roman" panose="02020603050405020304" pitchFamily="18" charset="0"/>
                        <a:cs typeface="Arial" panose="020B0604020202020204" pitchFamily="34" charset="0"/>
                      </a:rPr>
                      <m:t>∗100</m:t>
                    </m:r>
                  </m:oMath>
                </a14:m>
                <a:endParaRPr lang="es-EC" sz="1900" dirty="0">
                  <a:effectLst/>
                  <a:ea typeface="Calibri" panose="020F0502020204030204" pitchFamily="34" charset="0"/>
                  <a:cs typeface="Times New Roman" panose="02020603050405020304" pitchFamily="18" charset="0"/>
                </a:endParaRPr>
              </a:p>
              <a:p>
                <a:pPr indent="252095" algn="just">
                  <a:lnSpc>
                    <a:spcPct val="150000"/>
                  </a:lnSpc>
                  <a:spcAft>
                    <a:spcPts val="0"/>
                  </a:spcAft>
                </a:pPr>
                <a:r>
                  <a:rPr lang="es-ES" sz="1600" dirty="0">
                    <a:effectLst/>
                    <a:ea typeface="Times New Roman" panose="02020603050405020304" pitchFamily="18" charset="0"/>
                    <a:cs typeface="Arial" panose="020B0604020202020204" pitchFamily="34" charset="0"/>
                  </a:rPr>
                  <a:t> </a:t>
                </a:r>
                <a14:m>
                  <m:oMath xmlns:m="http://schemas.openxmlformats.org/officeDocument/2006/math">
                    <m:sSub>
                      <m:sSub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600" i="1">
                            <a:effectLst/>
                            <a:latin typeface="Cambria Math" panose="02040503050406030204" pitchFamily="18" charset="0"/>
                            <a:ea typeface="Times New Roman" panose="02020603050405020304" pitchFamily="18" charset="0"/>
                            <a:cs typeface="Arial" panose="020B0604020202020204" pitchFamily="34" charset="0"/>
                          </a:rPr>
                          <m:t>𝜂</m:t>
                        </m:r>
                      </m:e>
                      <m:sub>
                        <m:r>
                          <a:rPr lang="es-ES" sz="1600" i="1">
                            <a:effectLst/>
                            <a:latin typeface="Cambria Math" panose="02040503050406030204" pitchFamily="18" charset="0"/>
                            <a:ea typeface="Times New Roman" panose="02020603050405020304" pitchFamily="18" charset="0"/>
                            <a:cs typeface="Arial" panose="020B0604020202020204" pitchFamily="34" charset="0"/>
                          </a:rPr>
                          <m:t>𝑇</m:t>
                        </m:r>
                      </m:sub>
                    </m:sSub>
                    <m:r>
                      <a:rPr lang="es-ES" sz="1600" i="1">
                        <a:effectLst/>
                        <a:latin typeface="Cambria Math" panose="02040503050406030204" pitchFamily="18" charset="0"/>
                        <a:ea typeface="Times New Roman" panose="02020603050405020304" pitchFamily="18" charset="0"/>
                        <a:cs typeface="Arial" panose="020B0604020202020204" pitchFamily="34" charset="0"/>
                      </a:rPr>
                      <m:t>=8.34 %</m:t>
                    </m:r>
                  </m:oMath>
                </a14:m>
                <a:endParaRPr lang="es-EC" sz="1600" dirty="0">
                  <a:effectLst/>
                  <a:ea typeface="Calibri" panose="020F0502020204030204" pitchFamily="34" charset="0"/>
                  <a:cs typeface="Times New Roman" panose="02020603050405020304" pitchFamily="18" charset="0"/>
                </a:endParaRPr>
              </a:p>
            </p:txBody>
          </p:sp>
        </mc:Choice>
        <mc:Fallback>
          <p:sp>
            <p:nvSpPr>
              <p:cNvPr id="8" name="Rectángulo 7"/>
              <p:cNvSpPr>
                <a:spLocks noRot="1" noChangeAspect="1" noMove="1" noResize="1" noEditPoints="1" noAdjustHandles="1" noChangeArrowheads="1" noChangeShapeType="1" noTextEdit="1"/>
              </p:cNvSpPr>
              <p:nvPr/>
            </p:nvSpPr>
            <p:spPr>
              <a:xfrm>
                <a:off x="8564451" y="1450545"/>
                <a:ext cx="3249770" cy="2376163"/>
              </a:xfrm>
              <a:prstGeom prst="rect">
                <a:avLst/>
              </a:prstGeom>
              <a:blipFill rotWithShape="0">
                <a:blip r:embed="rId7"/>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31760891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76518" y="206063"/>
            <a:ext cx="9259910" cy="646331"/>
          </a:xfrm>
          <a:prstGeom prst="rect">
            <a:avLst/>
          </a:prstGeom>
          <a:noFill/>
        </p:spPr>
        <p:txBody>
          <a:bodyPr wrap="square" rtlCol="0">
            <a:spAutoFit/>
          </a:bodyPr>
          <a:lstStyle/>
          <a:p>
            <a:r>
              <a:rPr lang="es-EC" b="1" dirty="0">
                <a:latin typeface="Century" panose="02040604050505020304" pitchFamily="18" charset="0"/>
              </a:rPr>
              <a:t>BALANCE TÉRMICO DEL EQUIPO CON LA INSTRUMENTACIÓN ORIGINAL</a:t>
            </a:r>
          </a:p>
          <a:p>
            <a:endParaRPr lang="es-EC" b="1" dirty="0">
              <a:latin typeface="Century" panose="02040604050505020304" pitchFamily="18" charset="0"/>
            </a:endParaRPr>
          </a:p>
        </p:txBody>
      </p:sp>
      <p:sp>
        <p:nvSpPr>
          <p:cNvPr id="11" name="CuadroTexto 10"/>
          <p:cNvSpPr txBox="1"/>
          <p:nvPr/>
        </p:nvSpPr>
        <p:spPr>
          <a:xfrm>
            <a:off x="566668" y="6323527"/>
            <a:ext cx="3284113" cy="430887"/>
          </a:xfrm>
          <a:prstGeom prst="rect">
            <a:avLst/>
          </a:prstGeom>
          <a:noFill/>
        </p:spPr>
        <p:txBody>
          <a:bodyPr wrap="square" rtlCol="0">
            <a:spAutoFit/>
          </a:bodyPr>
          <a:lstStyle/>
          <a:p>
            <a:r>
              <a:rPr lang="es-EC" sz="1100" dirty="0" smtClean="0">
                <a:latin typeface="Arial" panose="020B0604020202020204" pitchFamily="34" charset="0"/>
                <a:cs typeface="Arial" panose="020B0604020202020204" pitchFamily="34" charset="0"/>
              </a:rPr>
              <a:t>Elaborado por:    Moya Carlos</a:t>
            </a:r>
          </a:p>
          <a:p>
            <a:r>
              <a:rPr lang="es-EC" sz="1100" dirty="0" smtClean="0">
                <a:latin typeface="Arial" panose="020B0604020202020204" pitchFamily="34" charset="0"/>
                <a:cs typeface="Arial" panose="020B0604020202020204" pitchFamily="34" charset="0"/>
              </a:rPr>
              <a:t>	    Pinto Alex</a:t>
            </a:r>
            <a:endParaRPr lang="es-EC" sz="1100" dirty="0">
              <a:latin typeface="Arial" panose="020B0604020202020204" pitchFamily="34" charset="0"/>
              <a:cs typeface="Arial" panose="020B0604020202020204" pitchFamily="34" charset="0"/>
            </a:endParaRPr>
          </a:p>
        </p:txBody>
      </p:sp>
      <p:sp>
        <p:nvSpPr>
          <p:cNvPr id="6" name="Redondear rectángulo de esquina sencilla 5"/>
          <p:cNvSpPr/>
          <p:nvPr/>
        </p:nvSpPr>
        <p:spPr>
          <a:xfrm>
            <a:off x="863954" y="704183"/>
            <a:ext cx="4094411" cy="454916"/>
          </a:xfrm>
          <a:prstGeom prst="round1Rect">
            <a:avLst/>
          </a:prstGeom>
          <a:effectLst>
            <a:glow rad="139700">
              <a:schemeClr val="accent4">
                <a:satMod val="175000"/>
                <a:alpha val="40000"/>
              </a:schemeClr>
            </a:glow>
          </a:effectLst>
        </p:spPr>
        <p:style>
          <a:lnRef idx="1">
            <a:schemeClr val="accent6"/>
          </a:lnRef>
          <a:fillRef idx="2">
            <a:schemeClr val="accent6"/>
          </a:fillRef>
          <a:effectRef idx="1">
            <a:schemeClr val="accent6"/>
          </a:effectRef>
          <a:fontRef idx="minor">
            <a:schemeClr val="dk1"/>
          </a:fontRef>
        </p:style>
        <p:txBody>
          <a:bodyPr rtlCol="0" anchor="ctr"/>
          <a:lstStyle/>
          <a:p>
            <a:pPr marL="0" lvl="2" algn="ctr"/>
            <a:endParaRPr lang="es-ES" sz="1600" b="1" dirty="0" smtClean="0"/>
          </a:p>
          <a:p>
            <a:pPr marL="0" lvl="2" algn="ctr"/>
            <a:r>
              <a:rPr lang="es-ES" sz="1600" b="1" dirty="0" smtClean="0"/>
              <a:t>EJEMPLO </a:t>
            </a:r>
            <a:r>
              <a:rPr lang="es-ES" sz="1600" b="1" dirty="0"/>
              <a:t>DE </a:t>
            </a:r>
            <a:r>
              <a:rPr lang="es-ES" sz="1600" b="1" dirty="0" smtClean="0"/>
              <a:t>CÁLCULO BALANCE DE ENERGÍAS</a:t>
            </a:r>
            <a:endParaRPr lang="es-EC" sz="1600" b="1" dirty="0"/>
          </a:p>
          <a:p>
            <a:pPr algn="ctr"/>
            <a:endParaRPr lang="es-EC" dirty="0"/>
          </a:p>
        </p:txBody>
      </p:sp>
      <mc:AlternateContent xmlns:mc="http://schemas.openxmlformats.org/markup-compatibility/2006">
        <mc:Choice xmlns:a14="http://schemas.microsoft.com/office/drawing/2010/main" Requires="a14">
          <p:sp>
            <p:nvSpPr>
              <p:cNvPr id="2" name="Rectángulo 1"/>
              <p:cNvSpPr/>
              <p:nvPr/>
            </p:nvSpPr>
            <p:spPr>
              <a:xfrm>
                <a:off x="237302" y="1272081"/>
                <a:ext cx="3687651" cy="1080552"/>
              </a:xfrm>
              <a:prstGeom prst="rect">
                <a:avLst/>
              </a:prstGeom>
            </p:spPr>
            <p:txBody>
              <a:bodyPr wrap="square">
                <a:spAutoFit/>
              </a:bodyPr>
              <a:lstStyle/>
              <a:p>
                <a:pPr indent="252095" algn="ctr">
                  <a:lnSpc>
                    <a:spcPct val="150000"/>
                  </a:lnSpc>
                  <a:spcAft>
                    <a:spcPts val="0"/>
                  </a:spcAft>
                </a:pPr>
                <a:r>
                  <a:rPr lang="es-EC" sz="1600" b="1" u="sng" dirty="0" smtClean="0">
                    <a:solidFill>
                      <a:srgbClr val="0070C0"/>
                    </a:solidFill>
                    <a:ea typeface="Times New Roman" panose="02020603050405020304" pitchFamily="18" charset="0"/>
                    <a:cs typeface="Arial" panose="020B0604020202020204" pitchFamily="34" charset="0"/>
                  </a:rPr>
                  <a:t>Balance de energías</a:t>
                </a:r>
              </a:p>
              <a:p>
                <a:pPr indent="252095" algn="ctr">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sz="1600" i="1">
                              <a:latin typeface="Cambria Math" panose="02040503050406030204" pitchFamily="18" charset="0"/>
                              <a:ea typeface="Times New Roman" panose="02020603050405020304" pitchFamily="18" charset="0"/>
                              <a:cs typeface="Arial" panose="020B0604020202020204" pitchFamily="34" charset="0"/>
                            </a:rPr>
                          </m:ctrlPr>
                        </m:sSubPr>
                        <m:e>
                          <m:r>
                            <a:rPr lang="es-ES" sz="1600" i="1">
                              <a:effectLst/>
                              <a:latin typeface="Cambria Math" panose="02040503050406030204" pitchFamily="18" charset="0"/>
                              <a:ea typeface="Times New Roman" panose="02020603050405020304" pitchFamily="18" charset="0"/>
                              <a:cs typeface="Arial" panose="020B0604020202020204" pitchFamily="34" charset="0"/>
                            </a:rPr>
                            <m:t>𝐸</m:t>
                          </m:r>
                        </m:e>
                        <m:sub>
                          <m:r>
                            <a:rPr lang="es-ES" sz="1600" i="1">
                              <a:effectLst/>
                              <a:latin typeface="Cambria Math" panose="02040503050406030204" pitchFamily="18" charset="0"/>
                              <a:ea typeface="Times New Roman" panose="02020603050405020304" pitchFamily="18" charset="0"/>
                              <a:cs typeface="Arial" panose="020B0604020202020204" pitchFamily="34" charset="0"/>
                            </a:rPr>
                            <m:t>𝐸𝑛𝑡</m:t>
                          </m:r>
                        </m:sub>
                      </m:sSub>
                      <m:r>
                        <a:rPr lang="es-ES" sz="16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600" i="1">
                              <a:effectLst/>
                              <a:latin typeface="Cambria Math" panose="02040503050406030204" pitchFamily="18" charset="0"/>
                              <a:ea typeface="Times New Roman" panose="02020603050405020304" pitchFamily="18" charset="0"/>
                              <a:cs typeface="Arial" panose="020B0604020202020204" pitchFamily="34" charset="0"/>
                            </a:rPr>
                            <m:t>𝐸</m:t>
                          </m:r>
                        </m:e>
                        <m:sub>
                          <m:r>
                            <a:rPr lang="es-ES" sz="1600" i="1">
                              <a:effectLst/>
                              <a:latin typeface="Cambria Math" panose="02040503050406030204" pitchFamily="18" charset="0"/>
                              <a:ea typeface="Times New Roman" panose="02020603050405020304" pitchFamily="18" charset="0"/>
                              <a:cs typeface="Arial" panose="020B0604020202020204" pitchFamily="34" charset="0"/>
                            </a:rPr>
                            <m:t>𝑆𝑎𝑙</m:t>
                          </m:r>
                        </m:sub>
                      </m:sSub>
                    </m:oMath>
                  </m:oMathPara>
                </a14:m>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sSub>
                        <m:sSubPr>
                          <m:ctrlPr>
                            <a:rPr lang="es-EC" sz="15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500" i="1">
                              <a:effectLst/>
                              <a:latin typeface="Cambria Math" panose="02040503050406030204" pitchFamily="18" charset="0"/>
                              <a:ea typeface="Times New Roman" panose="02020603050405020304" pitchFamily="18" charset="0"/>
                              <a:cs typeface="Arial" panose="020B0604020202020204" pitchFamily="34" charset="0"/>
                            </a:rPr>
                            <m:t>𝑄</m:t>
                          </m:r>
                        </m:e>
                        <m:sub>
                          <m:r>
                            <a:rPr lang="es-ES" sz="1500" i="1">
                              <a:effectLst/>
                              <a:latin typeface="Cambria Math" panose="02040503050406030204" pitchFamily="18" charset="0"/>
                              <a:ea typeface="Times New Roman" panose="02020603050405020304" pitchFamily="18" charset="0"/>
                              <a:cs typeface="Arial" panose="020B0604020202020204" pitchFamily="34" charset="0"/>
                            </a:rPr>
                            <m:t>𝐶𝑜𝑚𝑏</m:t>
                          </m:r>
                        </m:sub>
                      </m:sSub>
                      <m:r>
                        <a:rPr lang="es-ES" sz="15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C" sz="15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500" i="1">
                              <a:effectLst/>
                              <a:latin typeface="Cambria Math" panose="02040503050406030204" pitchFamily="18" charset="0"/>
                              <a:ea typeface="Times New Roman" panose="02020603050405020304" pitchFamily="18" charset="0"/>
                              <a:cs typeface="Arial" panose="020B0604020202020204" pitchFamily="34" charset="0"/>
                            </a:rPr>
                            <m:t>𝑄</m:t>
                          </m:r>
                        </m:e>
                        <m:sub>
                          <m:r>
                            <a:rPr lang="es-ES" sz="1500" i="1">
                              <a:effectLst/>
                              <a:latin typeface="Cambria Math" panose="02040503050406030204" pitchFamily="18" charset="0"/>
                              <a:ea typeface="Times New Roman" panose="02020603050405020304" pitchFamily="18" charset="0"/>
                              <a:cs typeface="Arial" panose="020B0604020202020204" pitchFamily="34" charset="0"/>
                            </a:rPr>
                            <m:t>𝐸</m:t>
                          </m:r>
                        </m:sub>
                      </m:sSub>
                      <m:r>
                        <a:rPr lang="es-ES" sz="15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C" sz="15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500" i="1">
                              <a:effectLst/>
                              <a:latin typeface="Cambria Math" panose="02040503050406030204" pitchFamily="18" charset="0"/>
                              <a:ea typeface="Times New Roman" panose="02020603050405020304" pitchFamily="18" charset="0"/>
                              <a:cs typeface="Arial" panose="020B0604020202020204" pitchFamily="34" charset="0"/>
                            </a:rPr>
                            <m:t>𝑄</m:t>
                          </m:r>
                        </m:e>
                        <m:sub>
                          <m:r>
                            <a:rPr lang="es-ES" sz="1500" i="1">
                              <a:effectLst/>
                              <a:latin typeface="Cambria Math" panose="02040503050406030204" pitchFamily="18" charset="0"/>
                              <a:ea typeface="Times New Roman" panose="02020603050405020304" pitchFamily="18" charset="0"/>
                              <a:cs typeface="Arial" panose="020B0604020202020204" pitchFamily="34" charset="0"/>
                            </a:rPr>
                            <m:t>𝑒𝑛𝑓</m:t>
                          </m:r>
                        </m:sub>
                      </m:sSub>
                      <m:r>
                        <a:rPr lang="es-ES" sz="15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C" sz="15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500" i="1">
                              <a:effectLst/>
                              <a:latin typeface="Cambria Math" panose="02040503050406030204" pitchFamily="18" charset="0"/>
                              <a:ea typeface="Times New Roman" panose="02020603050405020304" pitchFamily="18" charset="0"/>
                              <a:cs typeface="Arial" panose="020B0604020202020204" pitchFamily="34" charset="0"/>
                            </a:rPr>
                            <m:t>𝑄</m:t>
                          </m:r>
                        </m:e>
                        <m:sub>
                          <m:r>
                            <a:rPr lang="es-ES" sz="1500" i="1">
                              <a:effectLst/>
                              <a:latin typeface="Cambria Math" panose="02040503050406030204" pitchFamily="18" charset="0"/>
                              <a:ea typeface="Times New Roman" panose="02020603050405020304" pitchFamily="18" charset="0"/>
                              <a:cs typeface="Arial" panose="020B0604020202020204" pitchFamily="34" charset="0"/>
                            </a:rPr>
                            <m:t>𝑔𝑒</m:t>
                          </m:r>
                        </m:sub>
                      </m:sSub>
                      <m:r>
                        <a:rPr lang="es-ES" sz="15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C" sz="15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500" i="1">
                              <a:effectLst/>
                              <a:latin typeface="Cambria Math" panose="02040503050406030204" pitchFamily="18" charset="0"/>
                              <a:ea typeface="Times New Roman" panose="02020603050405020304" pitchFamily="18" charset="0"/>
                              <a:cs typeface="Arial" panose="020B0604020202020204" pitchFamily="34" charset="0"/>
                            </a:rPr>
                            <m:t>𝑄</m:t>
                          </m:r>
                        </m:e>
                        <m:sub>
                          <m:r>
                            <a:rPr lang="es-ES" sz="1500" i="1">
                              <a:effectLst/>
                              <a:latin typeface="Cambria Math" panose="02040503050406030204" pitchFamily="18" charset="0"/>
                              <a:ea typeface="Times New Roman" panose="02020603050405020304" pitchFamily="18" charset="0"/>
                              <a:cs typeface="Arial" panose="020B0604020202020204" pitchFamily="34" charset="0"/>
                            </a:rPr>
                            <m:t>𝑇𝐶</m:t>
                          </m:r>
                        </m:sub>
                      </m:sSub>
                      <m:r>
                        <a:rPr lang="es-ES" sz="15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C" sz="15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500" i="1">
                              <a:effectLst/>
                              <a:latin typeface="Cambria Math" panose="02040503050406030204" pitchFamily="18" charset="0"/>
                              <a:ea typeface="Times New Roman" panose="02020603050405020304" pitchFamily="18" charset="0"/>
                              <a:cs typeface="Arial" panose="020B0604020202020204" pitchFamily="34" charset="0"/>
                            </a:rPr>
                            <m:t>𝑄</m:t>
                          </m:r>
                        </m:e>
                        <m:sub>
                          <m:r>
                            <a:rPr lang="es-ES" sz="1500" i="1">
                              <a:effectLst/>
                              <a:latin typeface="Cambria Math" panose="02040503050406030204" pitchFamily="18" charset="0"/>
                              <a:ea typeface="Times New Roman" panose="02020603050405020304" pitchFamily="18" charset="0"/>
                              <a:cs typeface="Arial" panose="020B0604020202020204" pitchFamily="34" charset="0"/>
                            </a:rPr>
                            <m:t>𝐴𝐷</m:t>
                          </m:r>
                        </m:sub>
                      </m:sSub>
                    </m:oMath>
                  </m:oMathPara>
                </a14:m>
                <a:endParaRPr lang="es-EC" sz="1500" dirty="0"/>
              </a:p>
            </p:txBody>
          </p:sp>
        </mc:Choice>
        <mc:Fallback>
          <p:sp>
            <p:nvSpPr>
              <p:cNvPr id="2" name="Rectángulo 1"/>
              <p:cNvSpPr>
                <a:spLocks noRot="1" noChangeAspect="1" noMove="1" noResize="1" noEditPoints="1" noAdjustHandles="1" noChangeArrowheads="1" noChangeShapeType="1" noTextEdit="1"/>
              </p:cNvSpPr>
              <p:nvPr/>
            </p:nvSpPr>
            <p:spPr>
              <a:xfrm>
                <a:off x="237302" y="1272081"/>
                <a:ext cx="3687651" cy="1080552"/>
              </a:xfrm>
              <a:prstGeom prst="rect">
                <a:avLst/>
              </a:prstGeom>
              <a:blipFill rotWithShape="0">
                <a:blip r:embed="rId3"/>
                <a:stretch>
                  <a:fillRect b="-1130"/>
                </a:stretch>
              </a:blipFill>
            </p:spPr>
            <p:txBody>
              <a:bodyPr/>
              <a:lstStyle/>
              <a:p>
                <a:r>
                  <a:rPr lang="es-ES">
                    <a:noFill/>
                  </a:rPr>
                  <a:t> </a:t>
                </a:r>
              </a:p>
            </p:txBody>
          </p:sp>
        </mc:Fallback>
      </mc:AlternateContent>
      <mc:AlternateContent xmlns:mc="http://schemas.openxmlformats.org/markup-compatibility/2006">
        <mc:Choice xmlns:a14="http://schemas.microsoft.com/office/drawing/2010/main" Requires="a14">
          <p:sp>
            <p:nvSpPr>
              <p:cNvPr id="3" name="Rectángulo 2"/>
              <p:cNvSpPr/>
              <p:nvPr/>
            </p:nvSpPr>
            <p:spPr>
              <a:xfrm>
                <a:off x="143259" y="2594405"/>
                <a:ext cx="3713409" cy="1856855"/>
              </a:xfrm>
              <a:prstGeom prst="rect">
                <a:avLst/>
              </a:prstGeom>
            </p:spPr>
            <p:txBody>
              <a:bodyPr wrap="square">
                <a:spAutoFit/>
              </a:bodyPr>
              <a:lstStyle/>
              <a:p>
                <a:pPr indent="252095" algn="ctr">
                  <a:lnSpc>
                    <a:spcPct val="150000"/>
                  </a:lnSpc>
                  <a:spcAft>
                    <a:spcPts val="0"/>
                  </a:spcAft>
                </a:pPr>
                <a:r>
                  <a:rPr lang="es-ES" sz="1600" b="1" u="sng" dirty="0">
                    <a:solidFill>
                      <a:srgbClr val="0070C0"/>
                    </a:solidFill>
                    <a:ea typeface="Times New Roman" panose="02020603050405020304" pitchFamily="18" charset="0"/>
                    <a:cs typeface="Arial" panose="020B0604020202020204" pitchFamily="34" charset="0"/>
                  </a:rPr>
                  <a:t>Cálculo de la Energía suministrada:</a:t>
                </a:r>
                <a:endParaRPr lang="es-EC" sz="1600" b="1" u="sng" dirty="0">
                  <a:solidFill>
                    <a:srgbClr val="0070C0"/>
                  </a:solidFill>
                  <a:effectLst/>
                  <a:ea typeface="Calibri" panose="020F0502020204030204" pitchFamily="34" charset="0"/>
                  <a:cs typeface="Times New Roman" panose="02020603050405020304" pitchFamily="18" charset="0"/>
                </a:endParaRPr>
              </a:p>
              <a:p>
                <a:pPr indent="252095" algn="ctr">
                  <a:lnSpc>
                    <a:spcPct val="150000"/>
                  </a:lnSpc>
                  <a:spcAft>
                    <a:spcPts val="0"/>
                  </a:spcAft>
                </a:pPr>
                <a:r>
                  <a:rPr lang="es-ES" sz="1600" dirty="0">
                    <a:effectLst/>
                    <a:ea typeface="Times New Roman" panose="02020603050405020304" pitchFamily="18" charset="0"/>
                    <a:cs typeface="Arial" panose="020B0604020202020204" pitchFamily="34" charset="0"/>
                  </a:rPr>
                  <a:t> </a:t>
                </a:r>
                <a14:m>
                  <m:oMath xmlns:m="http://schemas.openxmlformats.org/officeDocument/2006/math">
                    <m:sSub>
                      <m:sSub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𝑄</m:t>
                        </m:r>
                      </m:e>
                      <m:sub>
                        <m:r>
                          <a:rPr lang="es-ES" i="1">
                            <a:effectLst/>
                            <a:latin typeface="Cambria Math" panose="02040503050406030204" pitchFamily="18" charset="0"/>
                            <a:ea typeface="Times New Roman" panose="02020603050405020304" pitchFamily="18" charset="0"/>
                            <a:cs typeface="Arial" panose="020B0604020202020204" pitchFamily="34" charset="0"/>
                          </a:rPr>
                          <m:t>𝐶𝑜𝑚𝑏</m:t>
                        </m:r>
                      </m:sub>
                    </m:sSub>
                    <m:r>
                      <a:rPr lang="es-ES"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𝑃</m:t>
                        </m:r>
                      </m:e>
                      <m:sub>
                        <m:r>
                          <a:rPr lang="es-ES" i="1">
                            <a:effectLst/>
                            <a:latin typeface="Cambria Math" panose="02040503050406030204" pitchFamily="18" charset="0"/>
                            <a:ea typeface="Times New Roman" panose="02020603050405020304" pitchFamily="18" charset="0"/>
                            <a:cs typeface="Arial" panose="020B0604020202020204" pitchFamily="34" charset="0"/>
                          </a:rPr>
                          <m:t>𝑐</m:t>
                        </m:r>
                      </m:sub>
                    </m:sSub>
                    <m:r>
                      <a:rPr lang="es-ES" i="1">
                        <a:effectLst/>
                        <a:latin typeface="Cambria Math" panose="02040503050406030204" pitchFamily="18" charset="0"/>
                        <a:ea typeface="Times New Roman" panose="02020603050405020304" pitchFamily="18" charset="0"/>
                        <a:cs typeface="Arial" panose="020B0604020202020204" pitchFamily="34" charset="0"/>
                      </a:rPr>
                      <m:t>∗</m:t>
                    </m:r>
                    <m:acc>
                      <m:accPr>
                        <m:chr m:val="̇"/>
                        <m:ctrlPr>
                          <a:rPr lang="es-EC" i="1">
                            <a:effectLst/>
                            <a:latin typeface="Cambria Math" panose="02040503050406030204" pitchFamily="18" charset="0"/>
                            <a:ea typeface="Times New Roman" panose="02020603050405020304" pitchFamily="18" charset="0"/>
                            <a:cs typeface="Arial" panose="020B0604020202020204" pitchFamily="34" charset="0"/>
                          </a:rPr>
                        </m:ctrlPr>
                      </m:accPr>
                      <m:e>
                        <m:sSub>
                          <m:sSub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𝑚</m:t>
                            </m:r>
                          </m:e>
                          <m:sub>
                            <m:r>
                              <a:rPr lang="es-ES" i="1">
                                <a:effectLst/>
                                <a:latin typeface="Cambria Math" panose="02040503050406030204" pitchFamily="18" charset="0"/>
                                <a:ea typeface="Times New Roman" panose="02020603050405020304" pitchFamily="18" charset="0"/>
                                <a:cs typeface="Arial" panose="020B0604020202020204" pitchFamily="34" charset="0"/>
                              </a:rPr>
                              <m:t>𝑐</m:t>
                            </m:r>
                          </m:sub>
                        </m:sSub>
                      </m:e>
                    </m:acc>
                  </m:oMath>
                </a14:m>
                <a:endParaRPr lang="es-EC" dirty="0">
                  <a:effectLst/>
                  <a:ea typeface="Calibri" panose="020F0502020204030204" pitchFamily="34" charset="0"/>
                  <a:cs typeface="Times New Roman" panose="02020603050405020304" pitchFamily="18" charset="0"/>
                </a:endParaRPr>
              </a:p>
              <a:p>
                <a:pPr indent="252095" algn="ctr">
                  <a:lnSpc>
                    <a:spcPct val="150000"/>
                  </a:lnSpc>
                  <a:spcAft>
                    <a:spcPts val="0"/>
                  </a:spcAft>
                </a:pPr>
                <a:r>
                  <a:rPr lang="es-ES" dirty="0">
                    <a:effectLst/>
                    <a:ea typeface="Times New Roman" panose="02020603050405020304" pitchFamily="18" charset="0"/>
                    <a:cs typeface="Arial" panose="020B0604020202020204" pitchFamily="34" charset="0"/>
                  </a:rPr>
                  <a:t> </a:t>
                </a:r>
                <a14:m>
                  <m:oMath xmlns:m="http://schemas.openxmlformats.org/officeDocument/2006/math">
                    <m:sSub>
                      <m:sSub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𝑄</m:t>
                        </m:r>
                      </m:e>
                      <m:sub>
                        <m:r>
                          <a:rPr lang="es-ES" i="1">
                            <a:effectLst/>
                            <a:latin typeface="Cambria Math" panose="02040503050406030204" pitchFamily="18" charset="0"/>
                            <a:ea typeface="Times New Roman" panose="02020603050405020304" pitchFamily="18" charset="0"/>
                            <a:cs typeface="Arial" panose="020B0604020202020204" pitchFamily="34" charset="0"/>
                          </a:rPr>
                          <m:t>𝑐𝑜𝑚𝑏</m:t>
                        </m:r>
                      </m:sub>
                    </m:sSub>
                    <m:r>
                      <a:rPr lang="es-ES"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C" i="1">
                            <a:effectLst/>
                            <a:latin typeface="Cambria Math" panose="02040503050406030204" pitchFamily="18" charset="0"/>
                            <a:ea typeface="Times New Roman" panose="02020603050405020304" pitchFamily="18" charset="0"/>
                            <a:cs typeface="Arial" panose="020B0604020202020204" pitchFamily="34" charset="0"/>
                          </a:rPr>
                        </m:ctrlPr>
                      </m:fPr>
                      <m:num>
                        <m:r>
                          <a:rPr lang="es-ES" i="1">
                            <a:effectLst/>
                            <a:latin typeface="Cambria Math" panose="02040503050406030204" pitchFamily="18" charset="0"/>
                            <a:ea typeface="Times New Roman" panose="02020603050405020304" pitchFamily="18" charset="0"/>
                            <a:cs typeface="Arial" panose="020B0604020202020204" pitchFamily="34" charset="0"/>
                          </a:rPr>
                          <m:t>44186∗</m:t>
                        </m:r>
                        <m:sSub>
                          <m:sSub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bPr>
                          <m:e>
                            <m:acc>
                              <m:accPr>
                                <m:chr m:val="̇"/>
                                <m:ctrlPr>
                                  <a:rPr lang="es-EC" i="1">
                                    <a:effectLst/>
                                    <a:latin typeface="Cambria Math" panose="02040503050406030204" pitchFamily="18" charset="0"/>
                                    <a:ea typeface="Times New Roman" panose="02020603050405020304" pitchFamily="18" charset="0"/>
                                    <a:cs typeface="Arial" panose="020B0604020202020204" pitchFamily="34" charset="0"/>
                                  </a:rPr>
                                </m:ctrlPr>
                              </m:accPr>
                              <m:e>
                                <m:r>
                                  <a:rPr lang="es-ES" i="1">
                                    <a:effectLst/>
                                    <a:latin typeface="Cambria Math" panose="02040503050406030204" pitchFamily="18" charset="0"/>
                                    <a:ea typeface="Times New Roman" panose="02020603050405020304" pitchFamily="18" charset="0"/>
                                    <a:cs typeface="Arial" panose="020B0604020202020204" pitchFamily="34" charset="0"/>
                                  </a:rPr>
                                  <m:t>𝑚</m:t>
                                </m:r>
                              </m:e>
                            </m:acc>
                          </m:e>
                          <m:sub>
                            <m:r>
                              <a:rPr lang="es-ES" i="1">
                                <a:effectLst/>
                                <a:latin typeface="Cambria Math" panose="02040503050406030204" pitchFamily="18" charset="0"/>
                                <a:ea typeface="Times New Roman" panose="02020603050405020304" pitchFamily="18" charset="0"/>
                                <a:cs typeface="Arial" panose="020B0604020202020204" pitchFamily="34" charset="0"/>
                              </a:rPr>
                              <m:t>𝑐</m:t>
                            </m:r>
                          </m:sub>
                        </m:sSub>
                      </m:num>
                      <m:den>
                        <m:r>
                          <a:rPr lang="es-ES" i="1">
                            <a:effectLst/>
                            <a:latin typeface="Cambria Math" panose="02040503050406030204" pitchFamily="18" charset="0"/>
                            <a:ea typeface="Times New Roman" panose="02020603050405020304" pitchFamily="18" charset="0"/>
                            <a:cs typeface="Arial" panose="020B0604020202020204" pitchFamily="34" charset="0"/>
                          </a:rPr>
                          <m:t>3600</m:t>
                        </m:r>
                      </m:den>
                    </m:f>
                  </m:oMath>
                </a14:m>
                <a:endParaRPr lang="es-EC" dirty="0">
                  <a:effectLst/>
                  <a:ea typeface="Calibri" panose="020F0502020204030204" pitchFamily="34" charset="0"/>
                  <a:cs typeface="Times New Roman" panose="02020603050405020304" pitchFamily="18" charset="0"/>
                </a:endParaRPr>
              </a:p>
              <a:p>
                <a:pPr indent="252095" algn="ctr">
                  <a:lnSpc>
                    <a:spcPct val="150000"/>
                  </a:lnSpc>
                  <a:spcAft>
                    <a:spcPts val="0"/>
                  </a:spcAft>
                </a:pPr>
                <a:r>
                  <a:rPr lang="es-ES" dirty="0">
                    <a:effectLst/>
                    <a:ea typeface="Times New Roman" panose="02020603050405020304" pitchFamily="18" charset="0"/>
                    <a:cs typeface="Arial" panose="020B0604020202020204" pitchFamily="34" charset="0"/>
                  </a:rPr>
                  <a:t> </a:t>
                </a:r>
                <a14:m>
                  <m:oMath xmlns:m="http://schemas.openxmlformats.org/officeDocument/2006/math">
                    <m:sSub>
                      <m:sSub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𝑄</m:t>
                        </m:r>
                      </m:e>
                      <m:sub>
                        <m:r>
                          <a:rPr lang="es-ES" i="1">
                            <a:effectLst/>
                            <a:latin typeface="Cambria Math" panose="02040503050406030204" pitchFamily="18" charset="0"/>
                            <a:ea typeface="Times New Roman" panose="02020603050405020304" pitchFamily="18" charset="0"/>
                            <a:cs typeface="Arial" panose="020B0604020202020204" pitchFamily="34" charset="0"/>
                          </a:rPr>
                          <m:t>𝐶𝑜𝑚𝑏</m:t>
                        </m:r>
                      </m:sub>
                    </m:sSub>
                    <m:r>
                      <a:rPr lang="es-ES" i="1">
                        <a:effectLst/>
                        <a:latin typeface="Cambria Math" panose="02040503050406030204" pitchFamily="18" charset="0"/>
                        <a:ea typeface="Times New Roman" panose="02020603050405020304" pitchFamily="18" charset="0"/>
                        <a:cs typeface="Arial" panose="020B0604020202020204" pitchFamily="34" charset="0"/>
                      </a:rPr>
                      <m:t>=22,51   [</m:t>
                    </m:r>
                    <m:r>
                      <a:rPr lang="es-ES" i="1">
                        <a:effectLst/>
                        <a:latin typeface="Cambria Math" panose="02040503050406030204" pitchFamily="18" charset="0"/>
                        <a:ea typeface="Times New Roman" panose="02020603050405020304" pitchFamily="18" charset="0"/>
                        <a:cs typeface="Arial" panose="020B0604020202020204" pitchFamily="34" charset="0"/>
                      </a:rPr>
                      <m:t>𝐾𝐽</m:t>
                    </m:r>
                    <m:r>
                      <a:rPr lang="es-ES" i="1">
                        <a:effectLst/>
                        <a:latin typeface="Cambria Math" panose="02040503050406030204" pitchFamily="18" charset="0"/>
                        <a:ea typeface="Times New Roman" panose="02020603050405020304" pitchFamily="18" charset="0"/>
                        <a:cs typeface="Arial" panose="020B0604020202020204" pitchFamily="34" charset="0"/>
                      </a:rPr>
                      <m:t>/</m:t>
                    </m:r>
                    <m:r>
                      <a:rPr lang="es-ES" i="1">
                        <a:effectLst/>
                        <a:latin typeface="Cambria Math" panose="02040503050406030204" pitchFamily="18" charset="0"/>
                        <a:ea typeface="Times New Roman" panose="02020603050405020304" pitchFamily="18" charset="0"/>
                        <a:cs typeface="Arial" panose="020B0604020202020204" pitchFamily="34" charset="0"/>
                      </a:rPr>
                      <m:t>𝑠</m:t>
                    </m:r>
                    <m:r>
                      <a:rPr lang="es-ES" i="1">
                        <a:effectLst/>
                        <a:latin typeface="Cambria Math" panose="02040503050406030204" pitchFamily="18" charset="0"/>
                        <a:ea typeface="Times New Roman" panose="02020603050405020304" pitchFamily="18" charset="0"/>
                        <a:cs typeface="Arial" panose="020B0604020202020204" pitchFamily="34" charset="0"/>
                      </a:rPr>
                      <m:t>]</m:t>
                    </m:r>
                  </m:oMath>
                </a14:m>
                <a:endParaRPr lang="es-EC" dirty="0">
                  <a:effectLst/>
                  <a:ea typeface="Calibri" panose="020F0502020204030204" pitchFamily="34" charset="0"/>
                  <a:cs typeface="Times New Roman" panose="02020603050405020304" pitchFamily="18" charset="0"/>
                </a:endParaRPr>
              </a:p>
            </p:txBody>
          </p:sp>
        </mc:Choice>
        <mc:Fallback>
          <p:sp>
            <p:nvSpPr>
              <p:cNvPr id="3" name="Rectángulo 2"/>
              <p:cNvSpPr>
                <a:spLocks noRot="1" noChangeAspect="1" noMove="1" noResize="1" noEditPoints="1" noAdjustHandles="1" noChangeArrowheads="1" noChangeShapeType="1" noTextEdit="1"/>
              </p:cNvSpPr>
              <p:nvPr/>
            </p:nvSpPr>
            <p:spPr>
              <a:xfrm>
                <a:off x="143259" y="2594405"/>
                <a:ext cx="3713409" cy="1856855"/>
              </a:xfrm>
              <a:prstGeom prst="rect">
                <a:avLst/>
              </a:prstGeom>
              <a:blipFill rotWithShape="0">
                <a:blip r:embed="rId4"/>
                <a:stretch>
                  <a:fillRect b="-2632"/>
                </a:stretch>
              </a:blipFill>
            </p:spPr>
            <p:txBody>
              <a:bodyPr/>
              <a:lstStyle/>
              <a:p>
                <a:r>
                  <a:rPr lang="es-ES">
                    <a:noFill/>
                  </a:rPr>
                  <a:t> </a:t>
                </a:r>
              </a:p>
            </p:txBody>
          </p:sp>
        </mc:Fallback>
      </mc:AlternateContent>
      <mc:AlternateContent xmlns:mc="http://schemas.openxmlformats.org/markup-compatibility/2006">
        <mc:Choice xmlns:a14="http://schemas.microsoft.com/office/drawing/2010/main" Requires="a14">
          <p:sp>
            <p:nvSpPr>
              <p:cNvPr id="7" name="Rectángulo 6"/>
              <p:cNvSpPr/>
              <p:nvPr/>
            </p:nvSpPr>
            <p:spPr>
              <a:xfrm>
                <a:off x="364898" y="4717209"/>
                <a:ext cx="3144595" cy="1161472"/>
              </a:xfrm>
              <a:prstGeom prst="rect">
                <a:avLst/>
              </a:prstGeom>
            </p:spPr>
            <p:txBody>
              <a:bodyPr wrap="square">
                <a:spAutoFit/>
              </a:bodyPr>
              <a:lstStyle/>
              <a:p>
                <a:pPr indent="252095" algn="ctr">
                  <a:lnSpc>
                    <a:spcPct val="150000"/>
                  </a:lnSpc>
                  <a:spcAft>
                    <a:spcPts val="0"/>
                  </a:spcAft>
                </a:pPr>
                <a:r>
                  <a:rPr lang="es-ES" sz="1600" b="1" u="sng" dirty="0">
                    <a:solidFill>
                      <a:srgbClr val="0070C0"/>
                    </a:solidFill>
                    <a:ea typeface="Times New Roman" panose="02020603050405020304" pitchFamily="18" charset="0"/>
                    <a:cs typeface="Arial" panose="020B0604020202020204" pitchFamily="34" charset="0"/>
                  </a:rPr>
                  <a:t>Cálculo de la Energía Efectiva:</a:t>
                </a:r>
                <a:endParaRPr lang="es-EC" sz="1600" b="1" u="sng" dirty="0">
                  <a:solidFill>
                    <a:srgbClr val="0070C0"/>
                  </a:solidFill>
                  <a:effectLst/>
                  <a:ea typeface="Calibri" panose="020F0502020204030204" pitchFamily="34" charset="0"/>
                  <a:cs typeface="Times New Roman" panose="02020603050405020304" pitchFamily="18" charset="0"/>
                </a:endParaRPr>
              </a:p>
              <a:p>
                <a:pPr indent="252095" algn="ctr">
                  <a:lnSpc>
                    <a:spcPct val="150000"/>
                  </a:lnSpc>
                  <a:spcAft>
                    <a:spcPts val="0"/>
                  </a:spcAft>
                </a:pPr>
                <a:r>
                  <a:rPr lang="es-ES" sz="1600" dirty="0">
                    <a:effectLst/>
                    <a:ea typeface="Times New Roman" panose="02020603050405020304" pitchFamily="18" charset="0"/>
                    <a:cs typeface="Arial" panose="020B0604020202020204" pitchFamily="34" charset="0"/>
                  </a:rPr>
                  <a:t> </a:t>
                </a:r>
                <a14:m>
                  <m:oMath xmlns:m="http://schemas.openxmlformats.org/officeDocument/2006/math">
                    <m:sSub>
                      <m:sSub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600" i="1">
                            <a:effectLst/>
                            <a:latin typeface="Cambria Math" panose="02040503050406030204" pitchFamily="18" charset="0"/>
                            <a:ea typeface="Times New Roman" panose="02020603050405020304" pitchFamily="18" charset="0"/>
                            <a:cs typeface="Arial" panose="020B0604020202020204" pitchFamily="34" charset="0"/>
                          </a:rPr>
                          <m:t>𝑄</m:t>
                        </m:r>
                      </m:e>
                      <m:sub>
                        <m:r>
                          <a:rPr lang="es-ES" sz="1600" i="1">
                            <a:effectLst/>
                            <a:latin typeface="Cambria Math" panose="02040503050406030204" pitchFamily="18" charset="0"/>
                            <a:ea typeface="Times New Roman" panose="02020603050405020304" pitchFamily="18" charset="0"/>
                            <a:cs typeface="Arial" panose="020B0604020202020204" pitchFamily="34" charset="0"/>
                          </a:rPr>
                          <m:t>𝐸</m:t>
                        </m:r>
                      </m:sub>
                    </m:sSub>
                    <m:r>
                      <a:rPr lang="es-ES" sz="1600" i="1">
                        <a:effectLst/>
                        <a:latin typeface="Cambria Math" panose="02040503050406030204" pitchFamily="18" charset="0"/>
                        <a:ea typeface="Times New Roman" panose="02020603050405020304" pitchFamily="18" charset="0"/>
                        <a:cs typeface="Arial" panose="020B0604020202020204" pitchFamily="34" charset="0"/>
                      </a:rPr>
                      <m:t>=</m:t>
                    </m:r>
                    <m:r>
                      <a:rPr lang="es-ES" sz="1600" i="1">
                        <a:effectLst/>
                        <a:latin typeface="Cambria Math" panose="02040503050406030204" pitchFamily="18" charset="0"/>
                        <a:ea typeface="Times New Roman" panose="02020603050405020304" pitchFamily="18" charset="0"/>
                        <a:cs typeface="Arial" panose="020B0604020202020204" pitchFamily="34" charset="0"/>
                      </a:rPr>
                      <m:t>𝑃𝑓</m:t>
                    </m:r>
                  </m:oMath>
                </a14:m>
                <a:endParaRPr lang="es-EC" sz="1600" dirty="0">
                  <a:effectLst/>
                  <a:ea typeface="Calibri" panose="020F0502020204030204" pitchFamily="34" charset="0"/>
                  <a:cs typeface="Times New Roman" panose="02020603050405020304" pitchFamily="18" charset="0"/>
                </a:endParaRPr>
              </a:p>
              <a:p>
                <a:pPr indent="252095" algn="ctr">
                  <a:lnSpc>
                    <a:spcPct val="150000"/>
                  </a:lnSpc>
                  <a:spcAft>
                    <a:spcPts val="0"/>
                  </a:spcAft>
                </a:pPr>
                <a:r>
                  <a:rPr lang="es-ES" sz="1600" dirty="0">
                    <a:effectLst/>
                    <a:ea typeface="Times New Roman" panose="02020603050405020304" pitchFamily="18" charset="0"/>
                    <a:cs typeface="Arial" panose="020B0604020202020204" pitchFamily="34" charset="0"/>
                  </a:rPr>
                  <a:t> </a:t>
                </a:r>
                <a14:m>
                  <m:oMath xmlns:m="http://schemas.openxmlformats.org/officeDocument/2006/math">
                    <m:sSub>
                      <m:sSub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600" i="1">
                            <a:effectLst/>
                            <a:latin typeface="Cambria Math" panose="02040503050406030204" pitchFamily="18" charset="0"/>
                            <a:ea typeface="Times New Roman" panose="02020603050405020304" pitchFamily="18" charset="0"/>
                            <a:cs typeface="Arial" panose="020B0604020202020204" pitchFamily="34" charset="0"/>
                          </a:rPr>
                          <m:t>𝑄</m:t>
                        </m:r>
                      </m:e>
                      <m:sub>
                        <m:r>
                          <a:rPr lang="es-ES" sz="1600" i="1">
                            <a:effectLst/>
                            <a:latin typeface="Cambria Math" panose="02040503050406030204" pitchFamily="18" charset="0"/>
                            <a:ea typeface="Times New Roman" panose="02020603050405020304" pitchFamily="18" charset="0"/>
                            <a:cs typeface="Arial" panose="020B0604020202020204" pitchFamily="34" charset="0"/>
                          </a:rPr>
                          <m:t>𝐸</m:t>
                        </m:r>
                      </m:sub>
                    </m:sSub>
                    <m:r>
                      <a:rPr lang="es-ES" sz="1600" i="1">
                        <a:effectLst/>
                        <a:latin typeface="Cambria Math" panose="02040503050406030204" pitchFamily="18" charset="0"/>
                        <a:ea typeface="Times New Roman" panose="02020603050405020304" pitchFamily="18" charset="0"/>
                        <a:cs typeface="Arial" panose="020B0604020202020204" pitchFamily="34" charset="0"/>
                      </a:rPr>
                      <m:t>=1,88    [</m:t>
                    </m:r>
                    <m:r>
                      <a:rPr lang="es-ES" sz="1600" i="1">
                        <a:effectLst/>
                        <a:latin typeface="Cambria Math" panose="02040503050406030204" pitchFamily="18" charset="0"/>
                        <a:ea typeface="Times New Roman" panose="02020603050405020304" pitchFamily="18" charset="0"/>
                        <a:cs typeface="Arial" panose="020B0604020202020204" pitchFamily="34" charset="0"/>
                      </a:rPr>
                      <m:t>𝐾𝐽</m:t>
                    </m:r>
                    <m:r>
                      <a:rPr lang="es-ES" sz="1600" i="1">
                        <a:effectLst/>
                        <a:latin typeface="Cambria Math" panose="02040503050406030204" pitchFamily="18" charset="0"/>
                        <a:ea typeface="Times New Roman" panose="02020603050405020304" pitchFamily="18" charset="0"/>
                        <a:cs typeface="Arial" panose="020B0604020202020204" pitchFamily="34" charset="0"/>
                      </a:rPr>
                      <m:t>/</m:t>
                    </m:r>
                    <m:r>
                      <a:rPr lang="es-ES" sz="1600" i="1">
                        <a:effectLst/>
                        <a:latin typeface="Cambria Math" panose="02040503050406030204" pitchFamily="18" charset="0"/>
                        <a:ea typeface="Times New Roman" panose="02020603050405020304" pitchFamily="18" charset="0"/>
                        <a:cs typeface="Arial" panose="020B0604020202020204" pitchFamily="34" charset="0"/>
                      </a:rPr>
                      <m:t>𝑠</m:t>
                    </m:r>
                    <m:r>
                      <a:rPr lang="es-ES" sz="1600" i="1">
                        <a:effectLst/>
                        <a:latin typeface="Cambria Math" panose="02040503050406030204" pitchFamily="18" charset="0"/>
                        <a:ea typeface="Times New Roman" panose="02020603050405020304" pitchFamily="18" charset="0"/>
                        <a:cs typeface="Arial" panose="020B0604020202020204" pitchFamily="34" charset="0"/>
                      </a:rPr>
                      <m:t>]</m:t>
                    </m:r>
                  </m:oMath>
                </a14:m>
                <a:endParaRPr lang="es-EC" sz="1600" dirty="0">
                  <a:effectLst/>
                  <a:ea typeface="Calibri" panose="020F0502020204030204" pitchFamily="34" charset="0"/>
                  <a:cs typeface="Times New Roman" panose="02020603050405020304" pitchFamily="18" charset="0"/>
                </a:endParaRPr>
              </a:p>
            </p:txBody>
          </p:sp>
        </mc:Choice>
        <mc:Fallback>
          <p:sp>
            <p:nvSpPr>
              <p:cNvPr id="7" name="Rectángulo 6"/>
              <p:cNvSpPr>
                <a:spLocks noRot="1" noChangeAspect="1" noMove="1" noResize="1" noEditPoints="1" noAdjustHandles="1" noChangeArrowheads="1" noChangeShapeType="1" noTextEdit="1"/>
              </p:cNvSpPr>
              <p:nvPr/>
            </p:nvSpPr>
            <p:spPr>
              <a:xfrm>
                <a:off x="364898" y="4717209"/>
                <a:ext cx="3144595" cy="1161472"/>
              </a:xfrm>
              <a:prstGeom prst="rect">
                <a:avLst/>
              </a:prstGeom>
              <a:blipFill rotWithShape="0">
                <a:blip r:embed="rId5"/>
                <a:stretch>
                  <a:fillRect b="-2632"/>
                </a:stretch>
              </a:blipFill>
            </p:spPr>
            <p:txBody>
              <a:bodyPr/>
              <a:lstStyle/>
              <a:p>
                <a:r>
                  <a:rPr lang="es-ES">
                    <a:noFill/>
                  </a:rPr>
                  <a:t> </a:t>
                </a:r>
              </a:p>
            </p:txBody>
          </p:sp>
        </mc:Fallback>
      </mc:AlternateContent>
      <mc:AlternateContent xmlns:mc="http://schemas.openxmlformats.org/markup-compatibility/2006">
        <mc:Choice xmlns:a14="http://schemas.microsoft.com/office/drawing/2010/main" Requires="a14">
          <p:sp>
            <p:nvSpPr>
              <p:cNvPr id="8" name="Rectángulo 7"/>
              <p:cNvSpPr/>
              <p:nvPr/>
            </p:nvSpPr>
            <p:spPr>
              <a:xfrm>
                <a:off x="3464013" y="1350514"/>
                <a:ext cx="4112658" cy="2558073"/>
              </a:xfrm>
              <a:prstGeom prst="rect">
                <a:avLst/>
              </a:prstGeom>
            </p:spPr>
            <p:txBody>
              <a:bodyPr wrap="square">
                <a:spAutoFit/>
              </a:bodyPr>
              <a:lstStyle/>
              <a:p>
                <a:pPr indent="252095" algn="ctr">
                  <a:spcAft>
                    <a:spcPts val="0"/>
                  </a:spcAft>
                </a:pPr>
                <a:r>
                  <a:rPr lang="es-ES" sz="1600" b="1" u="sng" dirty="0" smtClean="0">
                    <a:solidFill>
                      <a:srgbClr val="0070C0"/>
                    </a:solidFill>
                    <a:ea typeface="Times New Roman" panose="02020603050405020304" pitchFamily="18" charset="0"/>
                    <a:cs typeface="Arial" panose="020B0604020202020204" pitchFamily="34" charset="0"/>
                  </a:rPr>
                  <a:t>Cálculo del Calor perdido por </a:t>
                </a:r>
              </a:p>
              <a:p>
                <a:pPr indent="252095" algn="ctr">
                  <a:spcAft>
                    <a:spcPts val="0"/>
                  </a:spcAft>
                </a:pPr>
                <a:r>
                  <a:rPr lang="es-ES" sz="1600" b="1" u="sng" dirty="0" smtClean="0">
                    <a:solidFill>
                      <a:srgbClr val="0070C0"/>
                    </a:solidFill>
                    <a:ea typeface="Times New Roman" panose="02020603050405020304" pitchFamily="18" charset="0"/>
                    <a:cs typeface="Arial" panose="020B0604020202020204" pitchFamily="34" charset="0"/>
                  </a:rPr>
                  <a:t>refrigeración:</a:t>
                </a:r>
                <a:endParaRPr lang="es-EC" sz="1600" b="1" u="sng" dirty="0">
                  <a:solidFill>
                    <a:srgbClr val="0070C0"/>
                  </a:solidFill>
                  <a:effectLst/>
                  <a:ea typeface="Calibri" panose="020F0502020204030204" pitchFamily="34" charset="0"/>
                  <a:cs typeface="Times New Roman" panose="02020603050405020304" pitchFamily="18" charset="0"/>
                </a:endParaRPr>
              </a:p>
              <a:p>
                <a:pPr indent="252095" algn="ctr">
                  <a:lnSpc>
                    <a:spcPct val="150000"/>
                  </a:lnSpc>
                  <a:spcAft>
                    <a:spcPts val="0"/>
                  </a:spcAft>
                </a:pPr>
                <a:r>
                  <a:rPr lang="es-ES" sz="1600" dirty="0">
                    <a:effectLst/>
                    <a:ea typeface="Times New Roman" panose="02020603050405020304" pitchFamily="18" charset="0"/>
                    <a:cs typeface="Arial" panose="020B0604020202020204" pitchFamily="34" charset="0"/>
                  </a:rPr>
                  <a:t> </a:t>
                </a:r>
                <a14:m>
                  <m:oMath xmlns:m="http://schemas.openxmlformats.org/officeDocument/2006/math">
                    <m:sSub>
                      <m:sSub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𝑄</m:t>
                        </m:r>
                      </m:e>
                      <m:sub>
                        <m:r>
                          <a:rPr lang="es-ES" i="1">
                            <a:effectLst/>
                            <a:latin typeface="Cambria Math" panose="02040503050406030204" pitchFamily="18" charset="0"/>
                            <a:ea typeface="Times New Roman" panose="02020603050405020304" pitchFamily="18" charset="0"/>
                            <a:cs typeface="Arial" panose="020B0604020202020204" pitchFamily="34" charset="0"/>
                          </a:rPr>
                          <m:t>𝑒𝑛𝑓</m:t>
                        </m:r>
                      </m:sub>
                    </m:sSub>
                    <m:r>
                      <a:rPr lang="es-ES"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C" i="1">
                            <a:effectLst/>
                            <a:latin typeface="Cambria Math" panose="02040503050406030204" pitchFamily="18" charset="0"/>
                            <a:ea typeface="Times New Roman" panose="02020603050405020304" pitchFamily="18" charset="0"/>
                            <a:cs typeface="Arial" panose="020B0604020202020204" pitchFamily="34" charset="0"/>
                          </a:rPr>
                        </m:ctrlPr>
                      </m:fPr>
                      <m:num>
                        <m:r>
                          <a:rPr lang="es-ES" i="1">
                            <a:effectLst/>
                            <a:latin typeface="Cambria Math" panose="02040503050406030204" pitchFamily="18" charset="0"/>
                            <a:ea typeface="Times New Roman" panose="02020603050405020304" pitchFamily="18" charset="0"/>
                            <a:cs typeface="Arial" panose="020B0604020202020204" pitchFamily="34" charset="0"/>
                          </a:rPr>
                          <m:t>𝐹𝑙𝑢𝑗</m:t>
                        </m:r>
                        <m:sSub>
                          <m:sSub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𝑜</m:t>
                            </m:r>
                          </m:e>
                          <m:sub>
                            <m:r>
                              <a:rPr lang="es-ES" i="1">
                                <a:effectLst/>
                                <a:latin typeface="Cambria Math" panose="02040503050406030204" pitchFamily="18" charset="0"/>
                                <a:ea typeface="Times New Roman" panose="02020603050405020304" pitchFamily="18" charset="0"/>
                                <a:cs typeface="Arial" panose="020B0604020202020204" pitchFamily="34" charset="0"/>
                              </a:rPr>
                              <m:t>𝑎𝑔𝑢𝑎</m:t>
                            </m:r>
                          </m:sub>
                        </m:sSub>
                        <m:r>
                          <a:rPr lang="es-ES" i="1">
                            <a:effectLst/>
                            <a:latin typeface="Cambria Math" panose="02040503050406030204" pitchFamily="18" charset="0"/>
                            <a:ea typeface="Times New Roman" panose="02020603050405020304" pitchFamily="18" charset="0"/>
                            <a:cs typeface="Arial" panose="020B0604020202020204" pitchFamily="34" charset="0"/>
                          </a:rPr>
                          <m:t>∗</m:t>
                        </m:r>
                        <m:r>
                          <a:rPr lang="es-ES" i="1">
                            <a:effectLst/>
                            <a:latin typeface="Cambria Math" panose="02040503050406030204" pitchFamily="18" charset="0"/>
                            <a:ea typeface="Times New Roman" panose="02020603050405020304" pitchFamily="18" charset="0"/>
                            <a:cs typeface="Arial" panose="020B0604020202020204" pitchFamily="34" charset="0"/>
                          </a:rPr>
                          <m:t>𝐶</m:t>
                        </m:r>
                        <m:sSub>
                          <m:sSub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𝑝</m:t>
                            </m:r>
                          </m:e>
                          <m:sub>
                            <m:r>
                              <a:rPr lang="es-ES" i="1">
                                <a:effectLst/>
                                <a:latin typeface="Cambria Math" panose="02040503050406030204" pitchFamily="18" charset="0"/>
                                <a:ea typeface="Times New Roman" panose="02020603050405020304" pitchFamily="18" charset="0"/>
                                <a:cs typeface="Arial" panose="020B0604020202020204" pitchFamily="34" charset="0"/>
                              </a:rPr>
                              <m:t>𝑎𝑔𝑢𝑎</m:t>
                            </m:r>
                          </m:sub>
                        </m:sSub>
                        <m:r>
                          <a:rPr lang="es-ES" i="1">
                            <a:effectLst/>
                            <a:latin typeface="Cambria Math" panose="02040503050406030204" pitchFamily="18" charset="0"/>
                            <a:ea typeface="Times New Roman" panose="02020603050405020304" pitchFamily="18" charset="0"/>
                            <a:cs typeface="Arial" panose="020B0604020202020204" pitchFamily="34" charset="0"/>
                          </a:rPr>
                          <m:t>∗(</m:t>
                        </m:r>
                        <m:r>
                          <a:rPr lang="es-ES" i="1">
                            <a:effectLst/>
                            <a:latin typeface="Cambria Math" panose="02040503050406030204" pitchFamily="18" charset="0"/>
                            <a:ea typeface="Times New Roman" panose="02020603050405020304" pitchFamily="18" charset="0"/>
                            <a:cs typeface="Arial" panose="020B0604020202020204" pitchFamily="34" charset="0"/>
                          </a:rPr>
                          <m:t>𝑇𝑜</m:t>
                        </m:r>
                        <m:r>
                          <a:rPr lang="es-ES" i="1">
                            <a:effectLst/>
                            <a:latin typeface="Cambria Math" panose="02040503050406030204" pitchFamily="18" charset="0"/>
                            <a:ea typeface="Times New Roman" panose="02020603050405020304" pitchFamily="18" charset="0"/>
                            <a:cs typeface="Arial" panose="020B0604020202020204" pitchFamily="34" charset="0"/>
                          </a:rPr>
                          <m:t>−</m:t>
                        </m:r>
                        <m:r>
                          <a:rPr lang="es-ES" i="1">
                            <a:effectLst/>
                            <a:latin typeface="Cambria Math" panose="02040503050406030204" pitchFamily="18" charset="0"/>
                            <a:ea typeface="Times New Roman" panose="02020603050405020304" pitchFamily="18" charset="0"/>
                            <a:cs typeface="Arial" panose="020B0604020202020204" pitchFamily="34" charset="0"/>
                          </a:rPr>
                          <m:t>𝑇𝑖</m:t>
                        </m:r>
                        <m:r>
                          <a:rPr lang="es-ES" i="1">
                            <a:effectLst/>
                            <a:latin typeface="Cambria Math" panose="02040503050406030204" pitchFamily="18" charset="0"/>
                            <a:ea typeface="Times New Roman" panose="02020603050405020304" pitchFamily="18" charset="0"/>
                            <a:cs typeface="Arial" panose="020B0604020202020204" pitchFamily="34" charset="0"/>
                          </a:rPr>
                          <m:t>)</m:t>
                        </m:r>
                      </m:num>
                      <m:den>
                        <m:r>
                          <a:rPr lang="es-ES" i="1">
                            <a:effectLst/>
                            <a:latin typeface="Cambria Math" panose="02040503050406030204" pitchFamily="18" charset="0"/>
                            <a:ea typeface="Times New Roman" panose="02020603050405020304" pitchFamily="18" charset="0"/>
                            <a:cs typeface="Arial" panose="020B0604020202020204" pitchFamily="34" charset="0"/>
                          </a:rPr>
                          <m:t>60</m:t>
                        </m:r>
                      </m:den>
                    </m:f>
                  </m:oMath>
                </a14:m>
                <a:endParaRPr lang="es-EC" dirty="0">
                  <a:effectLst/>
                  <a:ea typeface="Calibri" panose="020F0502020204030204" pitchFamily="34" charset="0"/>
                  <a:cs typeface="Times New Roman" panose="02020603050405020304" pitchFamily="18" charset="0"/>
                </a:endParaRPr>
              </a:p>
              <a:p>
                <a:pPr indent="252095" algn="ctr">
                  <a:lnSpc>
                    <a:spcPct val="150000"/>
                  </a:lnSpc>
                  <a:spcAft>
                    <a:spcPts val="0"/>
                  </a:spcAft>
                </a:pPr>
                <a:r>
                  <a:rPr lang="es-ES" sz="1600" dirty="0">
                    <a:effectLst/>
                    <a:ea typeface="Times New Roman" panose="02020603050405020304" pitchFamily="18" charset="0"/>
                    <a:cs typeface="Arial" panose="020B0604020202020204" pitchFamily="34" charset="0"/>
                  </a:rPr>
                  <a:t> </a:t>
                </a:r>
                <a14:m>
                  <m:oMath xmlns:m="http://schemas.openxmlformats.org/officeDocument/2006/math">
                    <m:sSub>
                      <m:sSub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𝑄</m:t>
                        </m:r>
                      </m:e>
                      <m:sub>
                        <m:r>
                          <a:rPr lang="es-ES" i="1">
                            <a:effectLst/>
                            <a:latin typeface="Cambria Math" panose="02040503050406030204" pitchFamily="18" charset="0"/>
                            <a:ea typeface="Times New Roman" panose="02020603050405020304" pitchFamily="18" charset="0"/>
                            <a:cs typeface="Arial" panose="020B0604020202020204" pitchFamily="34" charset="0"/>
                          </a:rPr>
                          <m:t>𝑒𝑛𝑓</m:t>
                        </m:r>
                      </m:sub>
                    </m:sSub>
                    <m:r>
                      <a:rPr lang="es-ES"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C" i="1">
                            <a:effectLst/>
                            <a:latin typeface="Cambria Math" panose="02040503050406030204" pitchFamily="18" charset="0"/>
                            <a:ea typeface="Times New Roman" panose="02020603050405020304" pitchFamily="18" charset="0"/>
                            <a:cs typeface="Arial" panose="020B0604020202020204" pitchFamily="34" charset="0"/>
                          </a:rPr>
                        </m:ctrlPr>
                      </m:fPr>
                      <m:num>
                        <m:r>
                          <a:rPr lang="es-ES" i="1">
                            <a:effectLst/>
                            <a:latin typeface="Cambria Math" panose="02040503050406030204" pitchFamily="18" charset="0"/>
                            <a:ea typeface="Times New Roman" panose="02020603050405020304" pitchFamily="18" charset="0"/>
                            <a:cs typeface="Arial" panose="020B0604020202020204" pitchFamily="34" charset="0"/>
                          </a:rPr>
                          <m:t>5∗4,187∗(65−57)</m:t>
                        </m:r>
                      </m:num>
                      <m:den>
                        <m:r>
                          <a:rPr lang="es-ES" i="1">
                            <a:effectLst/>
                            <a:latin typeface="Cambria Math" panose="02040503050406030204" pitchFamily="18" charset="0"/>
                            <a:ea typeface="Times New Roman" panose="02020603050405020304" pitchFamily="18" charset="0"/>
                            <a:cs typeface="Arial" panose="020B0604020202020204" pitchFamily="34" charset="0"/>
                          </a:rPr>
                          <m:t>60</m:t>
                        </m:r>
                      </m:den>
                    </m:f>
                  </m:oMath>
                </a14:m>
                <a:endParaRPr lang="es-EC" i="1" dirty="0" smtClean="0">
                  <a:effectLst/>
                  <a:ea typeface="Times New Roman" panose="02020603050405020304" pitchFamily="18" charset="0"/>
                  <a:cs typeface="Arial" panose="020B0604020202020204" pitchFamily="34" charset="0"/>
                </a:endParaRPr>
              </a:p>
              <a:p>
                <a:pPr indent="252095" algn="ctr">
                  <a:lnSpc>
                    <a:spcPct val="150000"/>
                  </a:lnSpc>
                  <a:spcAft>
                    <a:spcPts val="0"/>
                  </a:spcAft>
                </a:pPr>
                <a:r>
                  <a:rPr lang="es-EC" sz="1600" dirty="0" smtClean="0"/>
                  <a:t> </a:t>
                </a:r>
                <a14:m>
                  <m:oMath xmlns:m="http://schemas.openxmlformats.org/officeDocument/2006/math">
                    <m:sSub>
                      <m:sSubPr>
                        <m:ctrlPr>
                          <a:rPr lang="es-EC" sz="1600" i="1">
                            <a:latin typeface="Cambria Math" panose="02040503050406030204" pitchFamily="18" charset="0"/>
                          </a:rPr>
                        </m:ctrlPr>
                      </m:sSubPr>
                      <m:e>
                        <m:r>
                          <a:rPr lang="es-ES" sz="1600" i="1">
                            <a:latin typeface="Cambria Math" panose="02040503050406030204" pitchFamily="18" charset="0"/>
                          </a:rPr>
                          <m:t>𝑄</m:t>
                        </m:r>
                      </m:e>
                      <m:sub>
                        <m:r>
                          <a:rPr lang="es-ES" sz="1600" i="1">
                            <a:latin typeface="Cambria Math" panose="02040503050406030204" pitchFamily="18" charset="0"/>
                          </a:rPr>
                          <m:t>𝑒𝑛𝑓</m:t>
                        </m:r>
                      </m:sub>
                    </m:sSub>
                    <m:r>
                      <a:rPr lang="es-ES" sz="1600" i="1">
                        <a:latin typeface="Cambria Math" panose="02040503050406030204" pitchFamily="18" charset="0"/>
                      </a:rPr>
                      <m:t>=2,79    [</m:t>
                    </m:r>
                    <m:r>
                      <a:rPr lang="es-ES" sz="1600" i="1">
                        <a:latin typeface="Cambria Math" panose="02040503050406030204" pitchFamily="18" charset="0"/>
                      </a:rPr>
                      <m:t>𝐾𝐽</m:t>
                    </m:r>
                    <m:r>
                      <a:rPr lang="es-ES" sz="1600" i="1">
                        <a:latin typeface="Cambria Math" panose="02040503050406030204" pitchFamily="18" charset="0"/>
                      </a:rPr>
                      <m:t>/</m:t>
                    </m:r>
                    <m:r>
                      <a:rPr lang="es-ES" sz="1600" i="1">
                        <a:latin typeface="Cambria Math" panose="02040503050406030204" pitchFamily="18" charset="0"/>
                      </a:rPr>
                      <m:t>𝑠</m:t>
                    </m:r>
                    <m:r>
                      <a:rPr lang="es-ES" sz="1600" i="1">
                        <a:latin typeface="Cambria Math" panose="02040503050406030204" pitchFamily="18" charset="0"/>
                      </a:rPr>
                      <m:t>]</m:t>
                    </m:r>
                  </m:oMath>
                </a14:m>
                <a:endParaRPr lang="es-EC" sz="1600" dirty="0"/>
              </a:p>
              <a:p>
                <a:pPr indent="252095" algn="ctr">
                  <a:lnSpc>
                    <a:spcPct val="150000"/>
                  </a:lnSpc>
                  <a:spcAft>
                    <a:spcPts val="0"/>
                  </a:spcAft>
                </a:pPr>
                <a:endParaRPr lang="es-EC" sz="1600" dirty="0">
                  <a:effectLst/>
                  <a:ea typeface="Calibri" panose="020F0502020204030204" pitchFamily="34" charset="0"/>
                  <a:cs typeface="Times New Roman" panose="02020603050405020304" pitchFamily="18" charset="0"/>
                </a:endParaRPr>
              </a:p>
            </p:txBody>
          </p:sp>
        </mc:Choice>
        <mc:Fallback>
          <p:sp>
            <p:nvSpPr>
              <p:cNvPr id="8" name="Rectángulo 7"/>
              <p:cNvSpPr>
                <a:spLocks noRot="1" noChangeAspect="1" noMove="1" noResize="1" noEditPoints="1" noAdjustHandles="1" noChangeArrowheads="1" noChangeShapeType="1" noTextEdit="1"/>
              </p:cNvSpPr>
              <p:nvPr/>
            </p:nvSpPr>
            <p:spPr>
              <a:xfrm>
                <a:off x="3464013" y="1350514"/>
                <a:ext cx="4112658" cy="2558073"/>
              </a:xfrm>
              <a:prstGeom prst="rect">
                <a:avLst/>
              </a:prstGeom>
              <a:blipFill rotWithShape="0">
                <a:blip r:embed="rId6"/>
                <a:stretch>
                  <a:fillRect t="-716"/>
                </a:stretch>
              </a:blipFill>
            </p:spPr>
            <p:txBody>
              <a:bodyPr/>
              <a:lstStyle/>
              <a:p>
                <a:r>
                  <a:rPr lang="es-ES">
                    <a:noFill/>
                  </a:rPr>
                  <a:t> </a:t>
                </a:r>
              </a:p>
            </p:txBody>
          </p:sp>
        </mc:Fallback>
      </mc:AlternateContent>
      <mc:AlternateContent xmlns:mc="http://schemas.openxmlformats.org/markup-compatibility/2006">
        <mc:Choice xmlns:a14="http://schemas.microsoft.com/office/drawing/2010/main" Requires="a14">
          <p:sp>
            <p:nvSpPr>
              <p:cNvPr id="9" name="Rectángulo 8"/>
              <p:cNvSpPr/>
              <p:nvPr/>
            </p:nvSpPr>
            <p:spPr>
              <a:xfrm>
                <a:off x="3780969" y="3908587"/>
                <a:ext cx="3478746" cy="2274597"/>
              </a:xfrm>
              <a:prstGeom prst="rect">
                <a:avLst/>
              </a:prstGeom>
            </p:spPr>
            <p:txBody>
              <a:bodyPr wrap="square">
                <a:spAutoFit/>
              </a:bodyPr>
              <a:lstStyle/>
              <a:p>
                <a:pPr indent="449580" algn="ctr">
                  <a:spcAft>
                    <a:spcPts val="0"/>
                  </a:spcAft>
                </a:pPr>
                <a:r>
                  <a:rPr lang="es-ES" sz="1600" b="1" u="sng" dirty="0">
                    <a:solidFill>
                      <a:srgbClr val="0070C0"/>
                    </a:solidFill>
                    <a:ea typeface="Times New Roman" panose="02020603050405020304" pitchFamily="18" charset="0"/>
                    <a:cs typeface="Arial" panose="020B0604020202020204" pitchFamily="34" charset="0"/>
                  </a:rPr>
                  <a:t>Cálculo del Calor en los  gases </a:t>
                </a:r>
                <a:endParaRPr lang="es-ES" sz="1600" b="1" u="sng" dirty="0" smtClean="0">
                  <a:solidFill>
                    <a:srgbClr val="0070C0"/>
                  </a:solidFill>
                  <a:ea typeface="Times New Roman" panose="02020603050405020304" pitchFamily="18" charset="0"/>
                  <a:cs typeface="Arial" panose="020B0604020202020204" pitchFamily="34" charset="0"/>
                </a:endParaRPr>
              </a:p>
              <a:p>
                <a:pPr indent="449580" algn="ctr">
                  <a:spcAft>
                    <a:spcPts val="0"/>
                  </a:spcAft>
                </a:pPr>
                <a:r>
                  <a:rPr lang="es-ES" sz="1600" b="1" u="sng" dirty="0" smtClean="0">
                    <a:solidFill>
                      <a:srgbClr val="0070C0"/>
                    </a:solidFill>
                    <a:ea typeface="Times New Roman" panose="02020603050405020304" pitchFamily="18" charset="0"/>
                    <a:cs typeface="Arial" panose="020B0604020202020204" pitchFamily="34" charset="0"/>
                  </a:rPr>
                  <a:t>de </a:t>
                </a:r>
                <a:r>
                  <a:rPr lang="es-ES" sz="1600" b="1" u="sng" dirty="0">
                    <a:solidFill>
                      <a:srgbClr val="0070C0"/>
                    </a:solidFill>
                    <a:ea typeface="Times New Roman" panose="02020603050405020304" pitchFamily="18" charset="0"/>
                    <a:cs typeface="Arial" panose="020B0604020202020204" pitchFamily="34" charset="0"/>
                  </a:rPr>
                  <a:t>escape:</a:t>
                </a:r>
                <a:endParaRPr lang="es-EC" sz="1600" b="1" u="sng" dirty="0">
                  <a:solidFill>
                    <a:srgbClr val="0070C0"/>
                  </a:solidFill>
                  <a:effectLst/>
                  <a:ea typeface="Calibri" panose="020F0502020204030204" pitchFamily="34" charset="0"/>
                  <a:cs typeface="Times New Roman" panose="02020603050405020304" pitchFamily="18" charset="0"/>
                </a:endParaRPr>
              </a:p>
              <a:p>
                <a:pPr indent="252095" algn="ctr">
                  <a:lnSpc>
                    <a:spcPct val="150000"/>
                  </a:lnSpc>
                  <a:spcAft>
                    <a:spcPts val="0"/>
                  </a:spcAft>
                </a:pPr>
                <a:r>
                  <a:rPr lang="es-ES" sz="1600" dirty="0">
                    <a:effectLst/>
                    <a:ea typeface="Times New Roman" panose="02020603050405020304" pitchFamily="18" charset="0"/>
                    <a:cs typeface="Arial" panose="020B0604020202020204" pitchFamily="34" charset="0"/>
                  </a:rPr>
                  <a:t> </a:t>
                </a:r>
                <a14:m>
                  <m:oMath xmlns:m="http://schemas.openxmlformats.org/officeDocument/2006/math">
                    <m:sSub>
                      <m:sSub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𝑄</m:t>
                        </m:r>
                      </m:e>
                      <m:sub>
                        <m:r>
                          <a:rPr lang="es-ES" i="1">
                            <a:effectLst/>
                            <a:latin typeface="Cambria Math" panose="02040503050406030204" pitchFamily="18" charset="0"/>
                            <a:ea typeface="Times New Roman" panose="02020603050405020304" pitchFamily="18" charset="0"/>
                            <a:cs typeface="Arial" panose="020B0604020202020204" pitchFamily="34" charset="0"/>
                          </a:rPr>
                          <m:t>𝑔𝑒</m:t>
                        </m:r>
                      </m:sub>
                    </m:sSub>
                    <m:r>
                      <a:rPr lang="es-ES"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C" i="1">
                            <a:effectLst/>
                            <a:latin typeface="Cambria Math" panose="02040503050406030204" pitchFamily="18" charset="0"/>
                            <a:ea typeface="Times New Roman" panose="02020603050405020304" pitchFamily="18" charset="0"/>
                            <a:cs typeface="Arial" panose="020B0604020202020204" pitchFamily="34" charset="0"/>
                          </a:rPr>
                        </m:ctrlPr>
                      </m:fPr>
                      <m:num>
                        <m:r>
                          <a:rPr lang="es-ES" i="1">
                            <a:effectLst/>
                            <a:latin typeface="Cambria Math" panose="02040503050406030204" pitchFamily="18" charset="0"/>
                            <a:ea typeface="Times New Roman" panose="02020603050405020304" pitchFamily="18" charset="0"/>
                            <a:cs typeface="Arial" panose="020B0604020202020204" pitchFamily="34" charset="0"/>
                          </a:rPr>
                          <m:t>𝐶</m:t>
                        </m:r>
                        <m:sSub>
                          <m:sSub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𝑝</m:t>
                            </m:r>
                          </m:e>
                          <m:sub>
                            <m:r>
                              <a:rPr lang="es-ES" i="1">
                                <a:effectLst/>
                                <a:latin typeface="Cambria Math" panose="02040503050406030204" pitchFamily="18" charset="0"/>
                                <a:ea typeface="Times New Roman" panose="02020603050405020304" pitchFamily="18" charset="0"/>
                                <a:cs typeface="Arial" panose="020B0604020202020204" pitchFamily="34" charset="0"/>
                              </a:rPr>
                              <m:t>𝑎𝑖𝑟𝑒</m:t>
                            </m:r>
                          </m:sub>
                        </m:sSub>
                        <m:r>
                          <a:rPr lang="es-ES"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bPr>
                          <m:e>
                            <m:acc>
                              <m:accPr>
                                <m:chr m:val="̇"/>
                                <m:ctrlPr>
                                  <a:rPr lang="es-EC" i="1">
                                    <a:effectLst/>
                                    <a:latin typeface="Cambria Math" panose="02040503050406030204" pitchFamily="18" charset="0"/>
                                    <a:ea typeface="Times New Roman" panose="02020603050405020304" pitchFamily="18" charset="0"/>
                                    <a:cs typeface="Arial" panose="020B0604020202020204" pitchFamily="34" charset="0"/>
                                  </a:rPr>
                                </m:ctrlPr>
                              </m:accPr>
                              <m:e>
                                <m:r>
                                  <a:rPr lang="es-ES" i="1">
                                    <a:effectLst/>
                                    <a:latin typeface="Cambria Math" panose="02040503050406030204" pitchFamily="18" charset="0"/>
                                    <a:ea typeface="Times New Roman" panose="02020603050405020304" pitchFamily="18" charset="0"/>
                                    <a:cs typeface="Arial" panose="020B0604020202020204" pitchFamily="34" charset="0"/>
                                  </a:rPr>
                                  <m:t>𝑚</m:t>
                                </m:r>
                              </m:e>
                            </m:acc>
                          </m:e>
                          <m:sub>
                            <m:r>
                              <a:rPr lang="es-ES" i="1">
                                <a:effectLst/>
                                <a:latin typeface="Cambria Math" panose="02040503050406030204" pitchFamily="18" charset="0"/>
                                <a:ea typeface="Times New Roman" panose="02020603050405020304" pitchFamily="18" charset="0"/>
                                <a:cs typeface="Arial" panose="020B0604020202020204" pitchFamily="34" charset="0"/>
                              </a:rPr>
                              <m:t>𝑐</m:t>
                            </m:r>
                          </m:sub>
                        </m:sSub>
                        <m:r>
                          <a:rPr lang="es-ES"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bPr>
                          <m:e>
                            <m:acc>
                              <m:accPr>
                                <m:chr m:val="̇"/>
                                <m:ctrlPr>
                                  <a:rPr lang="es-EC" i="1">
                                    <a:effectLst/>
                                    <a:latin typeface="Cambria Math" panose="02040503050406030204" pitchFamily="18" charset="0"/>
                                    <a:ea typeface="Times New Roman" panose="02020603050405020304" pitchFamily="18" charset="0"/>
                                    <a:cs typeface="Arial" panose="020B0604020202020204" pitchFamily="34" charset="0"/>
                                  </a:rPr>
                                </m:ctrlPr>
                              </m:accPr>
                              <m:e>
                                <m:r>
                                  <a:rPr lang="es-ES" i="1">
                                    <a:effectLst/>
                                    <a:latin typeface="Cambria Math" panose="02040503050406030204" pitchFamily="18" charset="0"/>
                                    <a:ea typeface="Times New Roman" panose="02020603050405020304" pitchFamily="18" charset="0"/>
                                    <a:cs typeface="Arial" panose="020B0604020202020204" pitchFamily="34" charset="0"/>
                                  </a:rPr>
                                  <m:t>𝑚</m:t>
                                </m:r>
                              </m:e>
                            </m:acc>
                          </m:e>
                          <m:sub>
                            <m:r>
                              <a:rPr lang="es-ES" i="1">
                                <a:effectLst/>
                                <a:latin typeface="Cambria Math" panose="02040503050406030204" pitchFamily="18" charset="0"/>
                                <a:ea typeface="Times New Roman" panose="02020603050405020304" pitchFamily="18" charset="0"/>
                                <a:cs typeface="Arial" panose="020B0604020202020204" pitchFamily="34" charset="0"/>
                              </a:rPr>
                              <m:t>𝑎</m:t>
                            </m:r>
                          </m:sub>
                        </m:sSub>
                        <m:r>
                          <a:rPr lang="es-ES"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𝑇</m:t>
                            </m:r>
                          </m:e>
                          <m:sub>
                            <m:r>
                              <a:rPr lang="es-ES" i="1">
                                <a:effectLst/>
                                <a:latin typeface="Cambria Math" panose="02040503050406030204" pitchFamily="18" charset="0"/>
                                <a:ea typeface="Times New Roman" panose="02020603050405020304" pitchFamily="18" charset="0"/>
                                <a:cs typeface="Arial" panose="020B0604020202020204" pitchFamily="34" charset="0"/>
                              </a:rPr>
                              <m:t>𝑔</m:t>
                            </m:r>
                          </m:sub>
                        </m:sSub>
                        <m:r>
                          <a:rPr lang="es-ES"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𝑇</m:t>
                            </m:r>
                          </m:e>
                          <m:sub>
                            <m:r>
                              <a:rPr lang="es-ES" i="1">
                                <a:effectLst/>
                                <a:latin typeface="Cambria Math" panose="02040503050406030204" pitchFamily="18" charset="0"/>
                                <a:ea typeface="Times New Roman" panose="02020603050405020304" pitchFamily="18" charset="0"/>
                                <a:cs typeface="Arial" panose="020B0604020202020204" pitchFamily="34" charset="0"/>
                              </a:rPr>
                              <m:t>𝑎𝑚𝑏</m:t>
                            </m:r>
                          </m:sub>
                        </m:sSub>
                        <m:r>
                          <a:rPr lang="es-ES" i="1">
                            <a:effectLst/>
                            <a:latin typeface="Cambria Math" panose="02040503050406030204" pitchFamily="18" charset="0"/>
                            <a:ea typeface="Times New Roman" panose="02020603050405020304" pitchFamily="18" charset="0"/>
                            <a:cs typeface="Arial" panose="020B0604020202020204" pitchFamily="34" charset="0"/>
                          </a:rPr>
                          <m:t>)</m:t>
                        </m:r>
                      </m:num>
                      <m:den>
                        <m:r>
                          <a:rPr lang="es-ES" i="1">
                            <a:effectLst/>
                            <a:latin typeface="Cambria Math" panose="02040503050406030204" pitchFamily="18" charset="0"/>
                            <a:ea typeface="Times New Roman" panose="02020603050405020304" pitchFamily="18" charset="0"/>
                            <a:cs typeface="Arial" panose="020B0604020202020204" pitchFamily="34" charset="0"/>
                          </a:rPr>
                          <m:t>3600</m:t>
                        </m:r>
                      </m:den>
                    </m:f>
                  </m:oMath>
                </a14:m>
                <a:endParaRPr lang="es-EC" dirty="0">
                  <a:effectLst/>
                  <a:ea typeface="Calibri" panose="020F0502020204030204" pitchFamily="34" charset="0"/>
                  <a:cs typeface="Times New Roman" panose="02020603050405020304" pitchFamily="18" charset="0"/>
                </a:endParaRPr>
              </a:p>
              <a:p>
                <a:pPr indent="252095" algn="ctr">
                  <a:lnSpc>
                    <a:spcPct val="150000"/>
                  </a:lnSpc>
                  <a:spcAft>
                    <a:spcPts val="0"/>
                  </a:spcAft>
                </a:pPr>
                <a:r>
                  <a:rPr lang="es-ES" dirty="0">
                    <a:effectLst/>
                    <a:ea typeface="Times New Roman" panose="02020603050405020304" pitchFamily="18" charset="0"/>
                    <a:cs typeface="Arial" panose="020B0604020202020204" pitchFamily="34" charset="0"/>
                  </a:rPr>
                  <a:t> </a:t>
                </a:r>
                <a14:m>
                  <m:oMath xmlns:m="http://schemas.openxmlformats.org/officeDocument/2006/math">
                    <m:sSub>
                      <m:sSub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𝑄</m:t>
                        </m:r>
                      </m:e>
                      <m:sub>
                        <m:r>
                          <a:rPr lang="es-ES" i="1">
                            <a:effectLst/>
                            <a:latin typeface="Cambria Math" panose="02040503050406030204" pitchFamily="18" charset="0"/>
                            <a:ea typeface="Times New Roman" panose="02020603050405020304" pitchFamily="18" charset="0"/>
                            <a:cs typeface="Arial" panose="020B0604020202020204" pitchFamily="34" charset="0"/>
                          </a:rPr>
                          <m:t>𝑔𝑒</m:t>
                        </m:r>
                      </m:sub>
                    </m:sSub>
                    <m:r>
                      <a:rPr lang="es-ES"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C" i="1">
                            <a:effectLst/>
                            <a:latin typeface="Cambria Math" panose="02040503050406030204" pitchFamily="18" charset="0"/>
                            <a:ea typeface="Times New Roman" panose="02020603050405020304" pitchFamily="18" charset="0"/>
                            <a:cs typeface="Arial" panose="020B0604020202020204" pitchFamily="34" charset="0"/>
                          </a:rPr>
                        </m:ctrlPr>
                      </m:fPr>
                      <m:num>
                        <m:r>
                          <a:rPr lang="es-ES" i="1">
                            <a:effectLst/>
                            <a:latin typeface="Cambria Math" panose="02040503050406030204" pitchFamily="18" charset="0"/>
                            <a:ea typeface="Times New Roman" panose="02020603050405020304" pitchFamily="18" charset="0"/>
                            <a:cs typeface="Arial" panose="020B0604020202020204" pitchFamily="34" charset="0"/>
                          </a:rPr>
                          <m:t>1.04∗(1.83+10.89)(280−18)</m:t>
                        </m:r>
                      </m:num>
                      <m:den>
                        <m:r>
                          <a:rPr lang="es-ES" i="1">
                            <a:effectLst/>
                            <a:latin typeface="Cambria Math" panose="02040503050406030204" pitchFamily="18" charset="0"/>
                            <a:ea typeface="Times New Roman" panose="02020603050405020304" pitchFamily="18" charset="0"/>
                            <a:cs typeface="Arial" panose="020B0604020202020204" pitchFamily="34" charset="0"/>
                          </a:rPr>
                          <m:t>3600</m:t>
                        </m:r>
                      </m:den>
                    </m:f>
                  </m:oMath>
                </a14:m>
                <a:endParaRPr lang="es-EC" dirty="0">
                  <a:effectLst/>
                  <a:ea typeface="Calibri" panose="020F0502020204030204" pitchFamily="34" charset="0"/>
                  <a:cs typeface="Times New Roman" panose="02020603050405020304" pitchFamily="18" charset="0"/>
                </a:endParaRPr>
              </a:p>
              <a:p>
                <a:pPr indent="252095" algn="ctr">
                  <a:lnSpc>
                    <a:spcPct val="150000"/>
                  </a:lnSpc>
                  <a:spcAft>
                    <a:spcPts val="0"/>
                  </a:spcAft>
                </a:pPr>
                <a:r>
                  <a:rPr lang="es-ES" sz="1600" dirty="0">
                    <a:effectLst/>
                    <a:ea typeface="Times New Roman" panose="02020603050405020304" pitchFamily="18" charset="0"/>
                    <a:cs typeface="Arial" panose="020B0604020202020204" pitchFamily="34" charset="0"/>
                  </a:rPr>
                  <a:t> </a:t>
                </a:r>
                <a14:m>
                  <m:oMath xmlns:m="http://schemas.openxmlformats.org/officeDocument/2006/math">
                    <m:sSub>
                      <m:sSub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600" i="1">
                            <a:effectLst/>
                            <a:latin typeface="Cambria Math" panose="02040503050406030204" pitchFamily="18" charset="0"/>
                            <a:ea typeface="Times New Roman" panose="02020603050405020304" pitchFamily="18" charset="0"/>
                            <a:cs typeface="Arial" panose="020B0604020202020204" pitchFamily="34" charset="0"/>
                          </a:rPr>
                          <m:t>𝑄</m:t>
                        </m:r>
                      </m:e>
                      <m:sub>
                        <m:r>
                          <a:rPr lang="es-ES" sz="1600" i="1">
                            <a:effectLst/>
                            <a:latin typeface="Cambria Math" panose="02040503050406030204" pitchFamily="18" charset="0"/>
                            <a:ea typeface="Times New Roman" panose="02020603050405020304" pitchFamily="18" charset="0"/>
                            <a:cs typeface="Arial" panose="020B0604020202020204" pitchFamily="34" charset="0"/>
                          </a:rPr>
                          <m:t>𝑔𝑒</m:t>
                        </m:r>
                      </m:sub>
                    </m:sSub>
                    <m:r>
                      <a:rPr lang="es-ES" sz="1600" i="1">
                        <a:effectLst/>
                        <a:latin typeface="Cambria Math" panose="02040503050406030204" pitchFamily="18" charset="0"/>
                        <a:ea typeface="Times New Roman" panose="02020603050405020304" pitchFamily="18" charset="0"/>
                        <a:cs typeface="Arial" panose="020B0604020202020204" pitchFamily="34" charset="0"/>
                      </a:rPr>
                      <m:t>=0.96     [</m:t>
                    </m:r>
                    <m:r>
                      <a:rPr lang="es-ES" sz="1600" i="1">
                        <a:effectLst/>
                        <a:latin typeface="Cambria Math" panose="02040503050406030204" pitchFamily="18" charset="0"/>
                        <a:ea typeface="Times New Roman" panose="02020603050405020304" pitchFamily="18" charset="0"/>
                        <a:cs typeface="Arial" panose="020B0604020202020204" pitchFamily="34" charset="0"/>
                      </a:rPr>
                      <m:t>𝐾𝐽</m:t>
                    </m:r>
                    <m:r>
                      <a:rPr lang="es-ES" sz="1600" i="1">
                        <a:effectLst/>
                        <a:latin typeface="Cambria Math" panose="02040503050406030204" pitchFamily="18" charset="0"/>
                        <a:ea typeface="Times New Roman" panose="02020603050405020304" pitchFamily="18" charset="0"/>
                        <a:cs typeface="Arial" panose="020B0604020202020204" pitchFamily="34" charset="0"/>
                      </a:rPr>
                      <m:t>/</m:t>
                    </m:r>
                    <m:r>
                      <a:rPr lang="es-ES" sz="1600" i="1">
                        <a:effectLst/>
                        <a:latin typeface="Cambria Math" panose="02040503050406030204" pitchFamily="18" charset="0"/>
                        <a:ea typeface="Times New Roman" panose="02020603050405020304" pitchFamily="18" charset="0"/>
                        <a:cs typeface="Arial" panose="020B0604020202020204" pitchFamily="34" charset="0"/>
                      </a:rPr>
                      <m:t>𝑠</m:t>
                    </m:r>
                    <m:r>
                      <a:rPr lang="es-ES" sz="1600" i="1">
                        <a:effectLst/>
                        <a:latin typeface="Cambria Math" panose="02040503050406030204" pitchFamily="18" charset="0"/>
                        <a:ea typeface="Times New Roman" panose="02020603050405020304" pitchFamily="18" charset="0"/>
                        <a:cs typeface="Arial" panose="020B0604020202020204" pitchFamily="34" charset="0"/>
                      </a:rPr>
                      <m:t>]</m:t>
                    </m:r>
                  </m:oMath>
                </a14:m>
                <a:endParaRPr lang="es-EC" sz="1600" dirty="0">
                  <a:effectLst/>
                  <a:ea typeface="Calibri" panose="020F0502020204030204" pitchFamily="34" charset="0"/>
                  <a:cs typeface="Times New Roman" panose="02020603050405020304" pitchFamily="18" charset="0"/>
                </a:endParaRPr>
              </a:p>
            </p:txBody>
          </p:sp>
        </mc:Choice>
        <mc:Fallback>
          <p:sp>
            <p:nvSpPr>
              <p:cNvPr id="9" name="Rectángulo 8"/>
              <p:cNvSpPr>
                <a:spLocks noRot="1" noChangeAspect="1" noMove="1" noResize="1" noEditPoints="1" noAdjustHandles="1" noChangeArrowheads="1" noChangeShapeType="1" noTextEdit="1"/>
              </p:cNvSpPr>
              <p:nvPr/>
            </p:nvSpPr>
            <p:spPr>
              <a:xfrm>
                <a:off x="3780969" y="3908587"/>
                <a:ext cx="3478746" cy="2274597"/>
              </a:xfrm>
              <a:prstGeom prst="rect">
                <a:avLst/>
              </a:prstGeom>
              <a:blipFill rotWithShape="0">
                <a:blip r:embed="rId7"/>
                <a:stretch>
                  <a:fillRect t="-804"/>
                </a:stretch>
              </a:blipFill>
            </p:spPr>
            <p:txBody>
              <a:bodyPr/>
              <a:lstStyle/>
              <a:p>
                <a:r>
                  <a:rPr lang="es-ES">
                    <a:noFill/>
                  </a:rPr>
                  <a:t> </a:t>
                </a:r>
              </a:p>
            </p:txBody>
          </p:sp>
        </mc:Fallback>
      </mc:AlternateContent>
      <p:sp>
        <p:nvSpPr>
          <p:cNvPr id="13" name="CuadroTexto 12"/>
          <p:cNvSpPr txBox="1"/>
          <p:nvPr/>
        </p:nvSpPr>
        <p:spPr>
          <a:xfrm>
            <a:off x="8302581" y="1102804"/>
            <a:ext cx="3889419" cy="338554"/>
          </a:xfrm>
          <a:prstGeom prst="rect">
            <a:avLst/>
          </a:prstGeom>
          <a:noFill/>
        </p:spPr>
        <p:txBody>
          <a:bodyPr wrap="square" rtlCol="0">
            <a:spAutoFit/>
          </a:bodyPr>
          <a:lstStyle/>
          <a:p>
            <a:r>
              <a:rPr lang="es-EC" sz="1600" b="1" dirty="0" smtClean="0"/>
              <a:t>Propiedades Térmicas y Físicas</a:t>
            </a:r>
            <a:endParaRPr lang="es-EC" sz="1600" b="1" dirty="0"/>
          </a:p>
        </p:txBody>
      </p:sp>
      <mc:AlternateContent xmlns:mc="http://schemas.openxmlformats.org/markup-compatibility/2006">
        <mc:Choice xmlns:a14="http://schemas.microsoft.com/office/drawing/2010/main" Requires="a14">
          <p:graphicFrame>
            <p:nvGraphicFramePr>
              <p:cNvPr id="15" name="Tabla 14"/>
              <p:cNvGraphicFramePr>
                <a:graphicFrameLocks noGrp="1"/>
              </p:cNvGraphicFramePr>
              <p:nvPr>
                <p:extLst>
                  <p:ext uri="{D42A27DB-BD31-4B8C-83A1-F6EECF244321}">
                    <p14:modId xmlns:p14="http://schemas.microsoft.com/office/powerpoint/2010/main" val="1326126143"/>
                  </p:ext>
                </p:extLst>
              </p:nvPr>
            </p:nvGraphicFramePr>
            <p:xfrm>
              <a:off x="7865918" y="1492191"/>
              <a:ext cx="4147922" cy="3990068"/>
            </p:xfrm>
            <a:graphic>
              <a:graphicData uri="http://schemas.openxmlformats.org/drawingml/2006/table">
                <a:tbl>
                  <a:tblPr firstRow="1" firstCol="1" bandRow="1">
                    <a:tableStyleId>{10A1B5D5-9B99-4C35-A422-299274C87663}</a:tableStyleId>
                  </a:tblPr>
                  <a:tblGrid>
                    <a:gridCol w="2803532"/>
                    <a:gridCol w="1344390"/>
                  </a:tblGrid>
                  <a:tr h="349486">
                    <a:tc>
                      <a:txBody>
                        <a:bodyPr/>
                        <a:lstStyle/>
                        <a:p>
                          <a:pPr indent="0" algn="ctr">
                            <a:lnSpc>
                              <a:spcPct val="150000"/>
                            </a:lnSpc>
                            <a:spcAft>
                              <a:spcPts val="0"/>
                            </a:spcAft>
                          </a:pPr>
                          <a:r>
                            <a:rPr lang="es-ES" sz="1400" b="1" dirty="0" smtClean="0">
                              <a:solidFill>
                                <a:schemeClr val="tx1"/>
                              </a:solidFill>
                              <a:effectLst/>
                            </a:rPr>
                            <a:t>PARÁMETRO</a:t>
                          </a:r>
                          <a:endParaRPr lang="es-EC"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50000"/>
                            </a:lnSpc>
                            <a:spcAft>
                              <a:spcPts val="0"/>
                            </a:spcAft>
                          </a:pPr>
                          <a:r>
                            <a:rPr lang="es-ES" sz="1400" b="1" smtClean="0">
                              <a:solidFill>
                                <a:schemeClr val="tx1"/>
                              </a:solidFill>
                              <a:effectLst/>
                            </a:rPr>
                            <a:t>VALOR</a:t>
                          </a:r>
                          <a:endParaRPr lang="es-EC"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15900">
                    <a:tc>
                      <a:txBody>
                        <a:bodyPr/>
                        <a:lstStyle/>
                        <a:p>
                          <a:pPr indent="0" algn="l">
                            <a:lnSpc>
                              <a:spcPct val="150000"/>
                            </a:lnSpc>
                            <a:spcAft>
                              <a:spcPts val="0"/>
                            </a:spcAft>
                          </a:pPr>
                          <a:r>
                            <a:rPr lang="es-ES" sz="1300" dirty="0">
                              <a:effectLst/>
                            </a:rPr>
                            <a:t>Viscosidad dinámica del agua, </a:t>
                          </a:r>
                          <a14:m>
                            <m:oMath xmlns:m="http://schemas.openxmlformats.org/officeDocument/2006/math">
                              <m:r>
                                <a:rPr lang="es-ES" sz="1300">
                                  <a:effectLst/>
                                  <a:latin typeface="Cambria Math" panose="02040503050406030204" pitchFamily="18" charset="0"/>
                                </a:rPr>
                                <m:t>𝝁</m:t>
                              </m:r>
                            </m:oMath>
                          </a14:m>
                          <a:endParaRPr lang="es-EC"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50000"/>
                            </a:lnSpc>
                            <a:spcAft>
                              <a:spcPts val="0"/>
                            </a:spcAft>
                          </a:pPr>
                          <a14:m>
                            <m:oMathPara xmlns:m="http://schemas.openxmlformats.org/officeDocument/2006/math">
                              <m:oMathParaPr>
                                <m:jc m:val="centerGroup"/>
                              </m:oMathParaPr>
                              <m:oMath xmlns:m="http://schemas.openxmlformats.org/officeDocument/2006/math">
                                <m:r>
                                  <a:rPr lang="es-ES" sz="1100">
                                    <a:effectLst/>
                                    <a:latin typeface="Cambria Math" panose="02040503050406030204" pitchFamily="18" charset="0"/>
                                  </a:rPr>
                                  <m:t>4.53∙</m:t>
                                </m:r>
                                <m:sSup>
                                  <m:sSupPr>
                                    <m:ctrlPr>
                                      <a:rPr lang="es-EC" sz="1100" i="1">
                                        <a:effectLst/>
                                        <a:latin typeface="Cambria Math" panose="02040503050406030204" pitchFamily="18" charset="0"/>
                                      </a:rPr>
                                    </m:ctrlPr>
                                  </m:sSupPr>
                                  <m:e>
                                    <m:r>
                                      <a:rPr lang="es-ES" sz="1100">
                                        <a:effectLst/>
                                        <a:latin typeface="Cambria Math" panose="02040503050406030204" pitchFamily="18" charset="0"/>
                                      </a:rPr>
                                      <m:t>10</m:t>
                                    </m:r>
                                  </m:e>
                                  <m:sup>
                                    <m:r>
                                      <a:rPr lang="es-ES" sz="1100">
                                        <a:effectLst/>
                                        <a:latin typeface="Cambria Math" panose="02040503050406030204" pitchFamily="18" charset="0"/>
                                      </a:rPr>
                                      <m:t>−4</m:t>
                                    </m:r>
                                  </m:sup>
                                </m:sSup>
                                <m:r>
                                  <a:rPr lang="es-ES" sz="1100">
                                    <a:effectLst/>
                                    <a:latin typeface="Cambria Math" panose="02040503050406030204" pitchFamily="18" charset="0"/>
                                  </a:rPr>
                                  <m:t> </m:t>
                                </m:r>
                                <m:d>
                                  <m:dPr>
                                    <m:begChr m:val="["/>
                                    <m:endChr m:val="]"/>
                                    <m:ctrlPr>
                                      <a:rPr lang="es-EC" sz="1100" i="1">
                                        <a:effectLst/>
                                        <a:latin typeface="Cambria Math" panose="02040503050406030204" pitchFamily="18" charset="0"/>
                                      </a:rPr>
                                    </m:ctrlPr>
                                  </m:dPr>
                                  <m:e>
                                    <m:r>
                                      <a:rPr lang="es-ES" sz="1100">
                                        <a:effectLst/>
                                        <a:latin typeface="Cambria Math" panose="02040503050406030204" pitchFamily="18" charset="0"/>
                                      </a:rPr>
                                      <m:t>𝑁</m:t>
                                    </m:r>
                                    <m:r>
                                      <a:rPr lang="es-ES" sz="1100">
                                        <a:effectLst/>
                                        <a:latin typeface="Cambria Math" panose="02040503050406030204" pitchFamily="18" charset="0"/>
                                      </a:rPr>
                                      <m:t>.</m:t>
                                    </m:r>
                                    <m:f>
                                      <m:fPr>
                                        <m:ctrlPr>
                                          <a:rPr lang="es-EC" sz="1100" i="1">
                                            <a:effectLst/>
                                            <a:latin typeface="Cambria Math" panose="02040503050406030204" pitchFamily="18" charset="0"/>
                                          </a:rPr>
                                        </m:ctrlPr>
                                      </m:fPr>
                                      <m:num>
                                        <m:r>
                                          <a:rPr lang="es-ES" sz="1100">
                                            <a:effectLst/>
                                            <a:latin typeface="Cambria Math" panose="02040503050406030204" pitchFamily="18" charset="0"/>
                                          </a:rPr>
                                          <m:t>𝑠</m:t>
                                        </m:r>
                                      </m:num>
                                      <m:den>
                                        <m:sSup>
                                          <m:sSupPr>
                                            <m:ctrlPr>
                                              <a:rPr lang="es-EC" sz="1100" i="1">
                                                <a:effectLst/>
                                                <a:latin typeface="Cambria Math" panose="02040503050406030204" pitchFamily="18" charset="0"/>
                                              </a:rPr>
                                            </m:ctrlPr>
                                          </m:sSupPr>
                                          <m:e>
                                            <m:r>
                                              <a:rPr lang="es-ES" sz="1100">
                                                <a:effectLst/>
                                                <a:latin typeface="Cambria Math" panose="02040503050406030204" pitchFamily="18" charset="0"/>
                                              </a:rPr>
                                              <m:t>𝑚</m:t>
                                            </m:r>
                                          </m:e>
                                          <m:sup>
                                            <m:r>
                                              <a:rPr lang="es-ES" sz="1100">
                                                <a:effectLst/>
                                                <a:latin typeface="Cambria Math" panose="02040503050406030204" pitchFamily="18" charset="0"/>
                                              </a:rPr>
                                              <m:t>2</m:t>
                                            </m:r>
                                          </m:sup>
                                        </m:sSup>
                                      </m:den>
                                    </m:f>
                                  </m:e>
                                </m:d>
                              </m:oMath>
                            </m:oMathPara>
                          </a14:m>
                          <a:endParaRPr lang="es-EC"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15900">
                    <a:tc>
                      <a:txBody>
                        <a:bodyPr/>
                        <a:lstStyle/>
                        <a:p>
                          <a:pPr indent="0" algn="l">
                            <a:lnSpc>
                              <a:spcPct val="150000"/>
                            </a:lnSpc>
                            <a:spcAft>
                              <a:spcPts val="0"/>
                            </a:spcAft>
                          </a:pPr>
                          <a:r>
                            <a:rPr lang="es-ES" sz="1300" dirty="0">
                              <a:effectLst/>
                            </a:rPr>
                            <a:t>Diámetro interior de la tubería, </a:t>
                          </a:r>
                          <a14:m>
                            <m:oMath xmlns:m="http://schemas.openxmlformats.org/officeDocument/2006/math">
                              <m:r>
                                <a:rPr lang="es-ES" sz="1300">
                                  <a:effectLst/>
                                  <a:latin typeface="Cambria Math" panose="02040503050406030204" pitchFamily="18" charset="0"/>
                                </a:rPr>
                                <m:t>𝑫</m:t>
                              </m:r>
                            </m:oMath>
                          </a14:m>
                          <a:endParaRPr lang="es-EC"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50000"/>
                            </a:lnSpc>
                            <a:spcAft>
                              <a:spcPts val="0"/>
                            </a:spcAft>
                          </a:pPr>
                          <a14:m>
                            <m:oMathPara xmlns:m="http://schemas.openxmlformats.org/officeDocument/2006/math">
                              <m:oMathParaPr>
                                <m:jc m:val="centerGroup"/>
                              </m:oMathParaPr>
                              <m:oMath xmlns:m="http://schemas.openxmlformats.org/officeDocument/2006/math">
                                <m:r>
                                  <a:rPr lang="es-ES" sz="1300">
                                    <a:effectLst/>
                                    <a:latin typeface="Cambria Math" panose="02040503050406030204" pitchFamily="18" charset="0"/>
                                  </a:rPr>
                                  <m:t>0.019 [</m:t>
                                </m:r>
                                <m:r>
                                  <a:rPr lang="es-ES" sz="1300">
                                    <a:effectLst/>
                                    <a:latin typeface="Cambria Math" panose="02040503050406030204" pitchFamily="18" charset="0"/>
                                  </a:rPr>
                                  <m:t>𝑚</m:t>
                                </m:r>
                                <m:r>
                                  <a:rPr lang="es-ES" sz="1300">
                                    <a:effectLst/>
                                    <a:latin typeface="Cambria Math" panose="02040503050406030204" pitchFamily="18" charset="0"/>
                                  </a:rPr>
                                  <m:t>]</m:t>
                                </m:r>
                              </m:oMath>
                            </m:oMathPara>
                          </a14:m>
                          <a:endParaRPr lang="es-EC"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15900">
                    <a:tc>
                      <a:txBody>
                        <a:bodyPr/>
                        <a:lstStyle/>
                        <a:p>
                          <a:pPr indent="0" algn="l">
                            <a:lnSpc>
                              <a:spcPct val="150000"/>
                            </a:lnSpc>
                            <a:spcAft>
                              <a:spcPts val="0"/>
                            </a:spcAft>
                          </a:pPr>
                          <a:r>
                            <a:rPr lang="es-ES" sz="1300" dirty="0">
                              <a:effectLst/>
                            </a:rPr>
                            <a:t>Número </a:t>
                          </a:r>
                          <a:r>
                            <a:rPr lang="es-ES" sz="1300">
                              <a:effectLst/>
                            </a:rPr>
                            <a:t>de </a:t>
                          </a:r>
                          <a:r>
                            <a:rPr lang="es-ES" sz="1300" smtClean="0">
                              <a:effectLst/>
                            </a:rPr>
                            <a:t>Prandtl</a:t>
                          </a:r>
                          <a:r>
                            <a:rPr lang="es-ES" sz="1300" dirty="0">
                              <a:effectLst/>
                            </a:rPr>
                            <a:t>, </a:t>
                          </a:r>
                          <a14:m>
                            <m:oMath xmlns:m="http://schemas.openxmlformats.org/officeDocument/2006/math">
                              <m:r>
                                <a:rPr lang="es-ES" sz="1300">
                                  <a:effectLst/>
                                  <a:latin typeface="Cambria Math" panose="02040503050406030204" pitchFamily="18" charset="0"/>
                                </a:rPr>
                                <m:t>𝑷𝒓</m:t>
                              </m:r>
                            </m:oMath>
                          </a14:m>
                          <a:endParaRPr lang="es-EC"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50000"/>
                            </a:lnSpc>
                            <a:spcAft>
                              <a:spcPts val="0"/>
                            </a:spcAft>
                          </a:pPr>
                          <a14:m>
                            <m:oMathPara xmlns:m="http://schemas.openxmlformats.org/officeDocument/2006/math">
                              <m:oMathParaPr>
                                <m:jc m:val="centerGroup"/>
                              </m:oMathParaPr>
                              <m:oMath xmlns:m="http://schemas.openxmlformats.org/officeDocument/2006/math">
                                <m:r>
                                  <a:rPr lang="es-ES" sz="1300">
                                    <a:effectLst/>
                                    <a:latin typeface="Cambria Math" panose="02040503050406030204" pitchFamily="18" charset="0"/>
                                  </a:rPr>
                                  <m:t>2.880</m:t>
                                </m:r>
                              </m:oMath>
                            </m:oMathPara>
                          </a14:m>
                          <a:endParaRPr lang="es-EC"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15900">
                    <a:tc>
                      <a:txBody>
                        <a:bodyPr/>
                        <a:lstStyle/>
                        <a:p>
                          <a:pPr indent="0" algn="l">
                            <a:lnSpc>
                              <a:spcPct val="150000"/>
                            </a:lnSpc>
                            <a:spcAft>
                              <a:spcPts val="0"/>
                            </a:spcAft>
                          </a:pPr>
                          <a:r>
                            <a:rPr lang="es-ES" sz="1300" dirty="0">
                              <a:effectLst/>
                            </a:rPr>
                            <a:t>Coeficiente de conducción del agua</a:t>
                          </a:r>
                          <a:r>
                            <a:rPr lang="es-ES" sz="1300" dirty="0" smtClean="0">
                              <a:effectLst/>
                            </a:rPr>
                            <a:t>, </a:t>
                          </a:r>
                          <a14:m>
                            <m:oMath xmlns:m="http://schemas.openxmlformats.org/officeDocument/2006/math">
                              <m:sSub>
                                <m:sSubPr>
                                  <m:ctrlPr>
                                    <a:rPr lang="es-EC" sz="1300" i="1" smtClean="0">
                                      <a:effectLst/>
                                      <a:latin typeface="Cambria Math" panose="02040503050406030204" pitchFamily="18" charset="0"/>
                                    </a:rPr>
                                  </m:ctrlPr>
                                </m:sSubPr>
                                <m:e>
                                  <m:r>
                                    <a:rPr lang="es-ES" sz="1300">
                                      <a:effectLst/>
                                      <a:latin typeface="Cambria Math" panose="02040503050406030204" pitchFamily="18" charset="0"/>
                                    </a:rPr>
                                    <m:t>𝑲</m:t>
                                  </m:r>
                                </m:e>
                                <m:sub>
                                  <m:r>
                                    <a:rPr lang="es-ES" sz="1300">
                                      <a:effectLst/>
                                      <a:latin typeface="Cambria Math" panose="02040503050406030204" pitchFamily="18" charset="0"/>
                                    </a:rPr>
                                    <m:t>𝒂𝒈𝒖𝒂</m:t>
                                  </m:r>
                                </m:sub>
                              </m:sSub>
                            </m:oMath>
                          </a14:m>
                          <a:endParaRPr lang="es-EC"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50000"/>
                            </a:lnSpc>
                            <a:spcAft>
                              <a:spcPts val="0"/>
                            </a:spcAft>
                          </a:pPr>
                          <a14:m>
                            <m:oMathPara xmlns:m="http://schemas.openxmlformats.org/officeDocument/2006/math">
                              <m:oMathParaPr>
                                <m:jc m:val="centerGroup"/>
                              </m:oMathParaPr>
                              <m:oMath xmlns:m="http://schemas.openxmlformats.org/officeDocument/2006/math">
                                <m:r>
                                  <a:rPr lang="es-ES" sz="1300">
                                    <a:effectLst/>
                                    <a:latin typeface="Cambria Math" panose="02040503050406030204" pitchFamily="18" charset="0"/>
                                  </a:rPr>
                                  <m:t>0,658</m:t>
                                </m:r>
                                <m:d>
                                  <m:dPr>
                                    <m:begChr m:val="["/>
                                    <m:endChr m:val="]"/>
                                    <m:ctrlPr>
                                      <a:rPr lang="es-EC" sz="1300" i="1">
                                        <a:effectLst/>
                                        <a:latin typeface="Cambria Math" panose="02040503050406030204" pitchFamily="18" charset="0"/>
                                      </a:rPr>
                                    </m:ctrlPr>
                                  </m:dPr>
                                  <m:e>
                                    <m:f>
                                      <m:fPr>
                                        <m:ctrlPr>
                                          <a:rPr lang="es-EC" sz="1300" i="1">
                                            <a:effectLst/>
                                            <a:latin typeface="Cambria Math" panose="02040503050406030204" pitchFamily="18" charset="0"/>
                                          </a:rPr>
                                        </m:ctrlPr>
                                      </m:fPr>
                                      <m:num>
                                        <m:r>
                                          <a:rPr lang="es-ES" sz="1300">
                                            <a:effectLst/>
                                            <a:latin typeface="Cambria Math" panose="02040503050406030204" pitchFamily="18" charset="0"/>
                                          </a:rPr>
                                          <m:t>𝑊</m:t>
                                        </m:r>
                                      </m:num>
                                      <m:den>
                                        <m:r>
                                          <a:rPr lang="es-ES" sz="1300">
                                            <a:effectLst/>
                                            <a:latin typeface="Cambria Math" panose="02040503050406030204" pitchFamily="18" charset="0"/>
                                          </a:rPr>
                                          <m:t>𝑚𝐾</m:t>
                                        </m:r>
                                      </m:den>
                                    </m:f>
                                  </m:e>
                                </m:d>
                              </m:oMath>
                            </m:oMathPara>
                          </a14:m>
                          <a:endParaRPr lang="es-EC"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15900">
                    <a:tc>
                      <a:txBody>
                        <a:bodyPr/>
                        <a:lstStyle/>
                        <a:p>
                          <a:pPr indent="0" algn="l">
                            <a:lnSpc>
                              <a:spcPct val="150000"/>
                            </a:lnSpc>
                            <a:spcAft>
                              <a:spcPts val="0"/>
                            </a:spcAft>
                          </a:pPr>
                          <a:r>
                            <a:rPr lang="es-ES" sz="1300" dirty="0">
                              <a:effectLst/>
                            </a:rPr>
                            <a:t>Coeficiente de convección del aire, </a:t>
                          </a:r>
                          <a14:m>
                            <m:oMath xmlns:m="http://schemas.openxmlformats.org/officeDocument/2006/math">
                              <m:sSub>
                                <m:sSubPr>
                                  <m:ctrlPr>
                                    <a:rPr lang="es-EC" sz="1300" i="1">
                                      <a:effectLst/>
                                      <a:latin typeface="Cambria Math" panose="02040503050406030204" pitchFamily="18" charset="0"/>
                                    </a:rPr>
                                  </m:ctrlPr>
                                </m:sSubPr>
                                <m:e>
                                  <m:r>
                                    <a:rPr lang="es-ES" sz="1300">
                                      <a:effectLst/>
                                      <a:latin typeface="Cambria Math" panose="02040503050406030204" pitchFamily="18" charset="0"/>
                                    </a:rPr>
                                    <m:t>𝒉</m:t>
                                  </m:r>
                                </m:e>
                                <m:sub>
                                  <m:r>
                                    <a:rPr lang="es-ES" sz="1300">
                                      <a:effectLst/>
                                      <a:latin typeface="Cambria Math" panose="02040503050406030204" pitchFamily="18" charset="0"/>
                                    </a:rPr>
                                    <m:t>𝒂𝒊𝒓𝒆</m:t>
                                  </m:r>
                                </m:sub>
                              </m:sSub>
                            </m:oMath>
                          </a14:m>
                          <a:endParaRPr lang="es-EC"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50000"/>
                            </a:lnSpc>
                            <a:spcAft>
                              <a:spcPts val="0"/>
                            </a:spcAft>
                          </a:pPr>
                          <a14:m>
                            <m:oMathPara xmlns:m="http://schemas.openxmlformats.org/officeDocument/2006/math">
                              <m:oMathParaPr>
                                <m:jc m:val="centerGroup"/>
                              </m:oMathParaPr>
                              <m:oMath xmlns:m="http://schemas.openxmlformats.org/officeDocument/2006/math">
                                <m:r>
                                  <a:rPr lang="es-ES" sz="1300">
                                    <a:effectLst/>
                                    <a:latin typeface="Cambria Math" panose="02040503050406030204" pitchFamily="18" charset="0"/>
                                  </a:rPr>
                                  <m:t>25</m:t>
                                </m:r>
                                <m:d>
                                  <m:dPr>
                                    <m:begChr m:val="["/>
                                    <m:endChr m:val="]"/>
                                    <m:ctrlPr>
                                      <a:rPr lang="es-EC" sz="1300" i="1">
                                        <a:effectLst/>
                                        <a:latin typeface="Cambria Math" panose="02040503050406030204" pitchFamily="18" charset="0"/>
                                      </a:rPr>
                                    </m:ctrlPr>
                                  </m:dPr>
                                  <m:e>
                                    <m:f>
                                      <m:fPr>
                                        <m:ctrlPr>
                                          <a:rPr lang="es-EC" sz="1300" i="1">
                                            <a:effectLst/>
                                            <a:latin typeface="Cambria Math" panose="02040503050406030204" pitchFamily="18" charset="0"/>
                                          </a:rPr>
                                        </m:ctrlPr>
                                      </m:fPr>
                                      <m:num>
                                        <m:r>
                                          <a:rPr lang="es-ES" sz="1300">
                                            <a:effectLst/>
                                            <a:latin typeface="Cambria Math" panose="02040503050406030204" pitchFamily="18" charset="0"/>
                                          </a:rPr>
                                          <m:t>𝑊</m:t>
                                        </m:r>
                                      </m:num>
                                      <m:den>
                                        <m:sSup>
                                          <m:sSupPr>
                                            <m:ctrlPr>
                                              <a:rPr lang="es-EC" sz="1300" i="1">
                                                <a:effectLst/>
                                                <a:latin typeface="Cambria Math" panose="02040503050406030204" pitchFamily="18" charset="0"/>
                                              </a:rPr>
                                            </m:ctrlPr>
                                          </m:sSupPr>
                                          <m:e>
                                            <m:r>
                                              <a:rPr lang="es-ES" sz="1300">
                                                <a:effectLst/>
                                                <a:latin typeface="Cambria Math" panose="02040503050406030204" pitchFamily="18" charset="0"/>
                                              </a:rPr>
                                              <m:t>𝑚</m:t>
                                            </m:r>
                                          </m:e>
                                          <m:sup>
                                            <m:r>
                                              <a:rPr lang="es-ES" sz="1300">
                                                <a:effectLst/>
                                                <a:latin typeface="Cambria Math" panose="02040503050406030204" pitchFamily="18" charset="0"/>
                                              </a:rPr>
                                              <m:t>2</m:t>
                                            </m:r>
                                          </m:sup>
                                        </m:sSup>
                                        <m:r>
                                          <a:rPr lang="es-ES" sz="1300">
                                            <a:effectLst/>
                                            <a:latin typeface="Cambria Math" panose="02040503050406030204" pitchFamily="18" charset="0"/>
                                          </a:rPr>
                                          <m:t>𝐾</m:t>
                                        </m:r>
                                      </m:den>
                                    </m:f>
                                  </m:e>
                                </m:d>
                              </m:oMath>
                            </m:oMathPara>
                          </a14:m>
                          <a:endParaRPr lang="es-EC"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15900">
                    <a:tc>
                      <a:txBody>
                        <a:bodyPr/>
                        <a:lstStyle/>
                        <a:p>
                          <a:pPr indent="0" algn="l">
                            <a:lnSpc>
                              <a:spcPct val="150000"/>
                            </a:lnSpc>
                            <a:spcAft>
                              <a:spcPts val="0"/>
                            </a:spcAft>
                          </a:pPr>
                          <a:r>
                            <a:rPr lang="es-ES" sz="1300" dirty="0">
                              <a:effectLst/>
                            </a:rPr>
                            <a:t>Coeficiente de conducción de la manguera, </a:t>
                          </a:r>
                          <a14:m>
                            <m:oMath xmlns:m="http://schemas.openxmlformats.org/officeDocument/2006/math">
                              <m:sSub>
                                <m:sSubPr>
                                  <m:ctrlPr>
                                    <a:rPr lang="es-EC" sz="1300" i="1">
                                      <a:effectLst/>
                                      <a:latin typeface="Cambria Math" panose="02040503050406030204" pitchFamily="18" charset="0"/>
                                    </a:rPr>
                                  </m:ctrlPr>
                                </m:sSubPr>
                                <m:e>
                                  <m:r>
                                    <a:rPr lang="es-ES" sz="1300">
                                      <a:effectLst/>
                                      <a:latin typeface="Cambria Math" panose="02040503050406030204" pitchFamily="18" charset="0"/>
                                    </a:rPr>
                                    <m:t>𝑲</m:t>
                                  </m:r>
                                </m:e>
                                <m:sub>
                                  <m:r>
                                    <a:rPr lang="es-ES" sz="1300">
                                      <a:effectLst/>
                                      <a:latin typeface="Cambria Math" panose="02040503050406030204" pitchFamily="18" charset="0"/>
                                    </a:rPr>
                                    <m:t>𝒎𝒈𝒓</m:t>
                                  </m:r>
                                </m:sub>
                              </m:sSub>
                            </m:oMath>
                          </a14:m>
                          <a:endParaRPr lang="es-EC"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50000"/>
                            </a:lnSpc>
                            <a:spcAft>
                              <a:spcPts val="0"/>
                            </a:spcAft>
                          </a:pPr>
                          <a14:m>
                            <m:oMathPara xmlns:m="http://schemas.openxmlformats.org/officeDocument/2006/math">
                              <m:oMathParaPr>
                                <m:jc m:val="centerGroup"/>
                              </m:oMathParaPr>
                              <m:oMath xmlns:m="http://schemas.openxmlformats.org/officeDocument/2006/math">
                                <m:r>
                                  <a:rPr lang="es-ES" sz="1300">
                                    <a:effectLst/>
                                    <a:latin typeface="Cambria Math" panose="02040503050406030204" pitchFamily="18" charset="0"/>
                                  </a:rPr>
                                  <m:t>0.160</m:t>
                                </m:r>
                                <m:d>
                                  <m:dPr>
                                    <m:begChr m:val="["/>
                                    <m:endChr m:val="]"/>
                                    <m:ctrlPr>
                                      <a:rPr lang="es-EC" sz="1300" i="1">
                                        <a:effectLst/>
                                        <a:latin typeface="Cambria Math" panose="02040503050406030204" pitchFamily="18" charset="0"/>
                                      </a:rPr>
                                    </m:ctrlPr>
                                  </m:dPr>
                                  <m:e>
                                    <m:f>
                                      <m:fPr>
                                        <m:ctrlPr>
                                          <a:rPr lang="es-EC" sz="1300" i="1">
                                            <a:effectLst/>
                                            <a:latin typeface="Cambria Math" panose="02040503050406030204" pitchFamily="18" charset="0"/>
                                          </a:rPr>
                                        </m:ctrlPr>
                                      </m:fPr>
                                      <m:num>
                                        <m:r>
                                          <a:rPr lang="es-ES" sz="1300">
                                            <a:effectLst/>
                                            <a:latin typeface="Cambria Math" panose="02040503050406030204" pitchFamily="18" charset="0"/>
                                          </a:rPr>
                                          <m:t>𝑊</m:t>
                                        </m:r>
                                      </m:num>
                                      <m:den>
                                        <m:r>
                                          <a:rPr lang="es-ES" sz="1300">
                                            <a:effectLst/>
                                            <a:latin typeface="Cambria Math" panose="02040503050406030204" pitchFamily="18" charset="0"/>
                                          </a:rPr>
                                          <m:t>𝑚𝐾</m:t>
                                        </m:r>
                                      </m:den>
                                    </m:f>
                                  </m:e>
                                </m:d>
                              </m:oMath>
                            </m:oMathPara>
                          </a14:m>
                          <a:endParaRPr lang="es-EC"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15900">
                    <a:tc>
                      <a:txBody>
                        <a:bodyPr/>
                        <a:lstStyle/>
                        <a:p>
                          <a:pPr indent="0" algn="l">
                            <a:lnSpc>
                              <a:spcPct val="150000"/>
                            </a:lnSpc>
                            <a:spcAft>
                              <a:spcPts val="0"/>
                            </a:spcAft>
                          </a:pPr>
                          <a:r>
                            <a:rPr lang="es-ES" sz="1300" dirty="0">
                              <a:effectLst/>
                            </a:rPr>
                            <a:t>Radio interno de la manguera,  </a:t>
                          </a:r>
                          <a14:m>
                            <m:oMath xmlns:m="http://schemas.openxmlformats.org/officeDocument/2006/math">
                              <m:sSub>
                                <m:sSubPr>
                                  <m:ctrlPr>
                                    <a:rPr lang="es-EC" sz="1300" i="1">
                                      <a:effectLst/>
                                      <a:latin typeface="Cambria Math" panose="02040503050406030204" pitchFamily="18" charset="0"/>
                                    </a:rPr>
                                  </m:ctrlPr>
                                </m:sSubPr>
                                <m:e>
                                  <m:r>
                                    <a:rPr lang="es-ES" sz="1300">
                                      <a:effectLst/>
                                      <a:latin typeface="Cambria Math" panose="02040503050406030204" pitchFamily="18" charset="0"/>
                                    </a:rPr>
                                    <m:t>𝒓</m:t>
                                  </m:r>
                                </m:e>
                                <m:sub>
                                  <m:r>
                                    <a:rPr lang="es-ES" sz="1300">
                                      <a:effectLst/>
                                      <a:latin typeface="Cambria Math" panose="02040503050406030204" pitchFamily="18" charset="0"/>
                                    </a:rPr>
                                    <m:t>𝒎</m:t>
                                  </m:r>
                                  <m:r>
                                    <a:rPr lang="es-ES" sz="1300">
                                      <a:effectLst/>
                                      <a:latin typeface="Cambria Math" panose="02040503050406030204" pitchFamily="18" charset="0"/>
                                    </a:rPr>
                                    <m:t>𝟏</m:t>
                                  </m:r>
                                </m:sub>
                              </m:sSub>
                            </m:oMath>
                          </a14:m>
                          <a:endParaRPr lang="es-EC"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50000"/>
                            </a:lnSpc>
                            <a:spcAft>
                              <a:spcPts val="0"/>
                            </a:spcAft>
                          </a:pPr>
                          <a14:m>
                            <m:oMathPara xmlns:m="http://schemas.openxmlformats.org/officeDocument/2006/math">
                              <m:oMathParaPr>
                                <m:jc m:val="centerGroup"/>
                              </m:oMathParaPr>
                              <m:oMath xmlns:m="http://schemas.openxmlformats.org/officeDocument/2006/math">
                                <m:r>
                                  <a:rPr lang="es-ES" sz="1300">
                                    <a:effectLst/>
                                    <a:latin typeface="Cambria Math" panose="02040503050406030204" pitchFamily="18" charset="0"/>
                                  </a:rPr>
                                  <m:t>0.0095 [</m:t>
                                </m:r>
                                <m:r>
                                  <a:rPr lang="es-ES" sz="1300">
                                    <a:effectLst/>
                                    <a:latin typeface="Cambria Math" panose="02040503050406030204" pitchFamily="18" charset="0"/>
                                  </a:rPr>
                                  <m:t>𝑚</m:t>
                                </m:r>
                                <m:r>
                                  <a:rPr lang="es-ES" sz="1300">
                                    <a:effectLst/>
                                    <a:latin typeface="Cambria Math" panose="02040503050406030204" pitchFamily="18" charset="0"/>
                                  </a:rPr>
                                  <m:t>]</m:t>
                                </m:r>
                              </m:oMath>
                            </m:oMathPara>
                          </a14:m>
                          <a:endParaRPr lang="es-EC"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15900">
                    <a:tc>
                      <a:txBody>
                        <a:bodyPr/>
                        <a:lstStyle/>
                        <a:p>
                          <a:pPr indent="0" algn="l">
                            <a:lnSpc>
                              <a:spcPct val="150000"/>
                            </a:lnSpc>
                            <a:spcAft>
                              <a:spcPts val="0"/>
                            </a:spcAft>
                          </a:pPr>
                          <a:r>
                            <a:rPr lang="es-ES" sz="1300" dirty="0">
                              <a:effectLst/>
                            </a:rPr>
                            <a:t>Radio externo de la manguera, </a:t>
                          </a:r>
                          <a14:m>
                            <m:oMath xmlns:m="http://schemas.openxmlformats.org/officeDocument/2006/math">
                              <m:sSub>
                                <m:sSubPr>
                                  <m:ctrlPr>
                                    <a:rPr lang="es-EC" sz="1300" i="1">
                                      <a:effectLst/>
                                      <a:latin typeface="Cambria Math" panose="02040503050406030204" pitchFamily="18" charset="0"/>
                                    </a:rPr>
                                  </m:ctrlPr>
                                </m:sSubPr>
                                <m:e>
                                  <m:r>
                                    <a:rPr lang="es-ES" sz="1300">
                                      <a:effectLst/>
                                      <a:latin typeface="Cambria Math" panose="02040503050406030204" pitchFamily="18" charset="0"/>
                                    </a:rPr>
                                    <m:t>𝒓</m:t>
                                  </m:r>
                                </m:e>
                                <m:sub>
                                  <m:r>
                                    <a:rPr lang="es-ES" sz="1300">
                                      <a:effectLst/>
                                      <a:latin typeface="Cambria Math" panose="02040503050406030204" pitchFamily="18" charset="0"/>
                                    </a:rPr>
                                    <m:t>𝒎</m:t>
                                  </m:r>
                                  <m:r>
                                    <a:rPr lang="es-ES" sz="1300">
                                      <a:effectLst/>
                                      <a:latin typeface="Cambria Math" panose="02040503050406030204" pitchFamily="18" charset="0"/>
                                    </a:rPr>
                                    <m:t>𝟐</m:t>
                                  </m:r>
                                </m:sub>
                              </m:sSub>
                            </m:oMath>
                          </a14:m>
                          <a:endParaRPr lang="es-EC"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50000"/>
                            </a:lnSpc>
                            <a:spcAft>
                              <a:spcPts val="0"/>
                            </a:spcAft>
                          </a:pPr>
                          <a14:m>
                            <m:oMath xmlns:m="http://schemas.openxmlformats.org/officeDocument/2006/math">
                              <m:r>
                                <a:rPr lang="es-ES" sz="1300">
                                  <a:effectLst/>
                                  <a:latin typeface="Cambria Math" panose="02040503050406030204" pitchFamily="18" charset="0"/>
                                </a:rPr>
                                <m:t>0.0135 [</m:t>
                              </m:r>
                              <m:r>
                                <a:rPr lang="es-ES" sz="1300">
                                  <a:effectLst/>
                                  <a:latin typeface="Cambria Math" panose="02040503050406030204" pitchFamily="18" charset="0"/>
                                </a:rPr>
                                <m:t>𝑚</m:t>
                              </m:r>
                            </m:oMath>
                          </a14:m>
                          <a:r>
                            <a:rPr lang="es-ES" sz="1300" dirty="0">
                              <a:effectLst/>
                            </a:rPr>
                            <a:t>]</a:t>
                          </a:r>
                          <a:endParaRPr lang="es-EC"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15900">
                    <a:tc>
                      <a:txBody>
                        <a:bodyPr/>
                        <a:lstStyle/>
                        <a:p>
                          <a:pPr indent="0" algn="l">
                            <a:lnSpc>
                              <a:spcPct val="150000"/>
                            </a:lnSpc>
                            <a:spcAft>
                              <a:spcPts val="0"/>
                            </a:spcAft>
                          </a:pPr>
                          <a:r>
                            <a:rPr lang="es-ES" sz="1300" dirty="0">
                              <a:effectLst/>
                            </a:rPr>
                            <a:t>Longitud de la manguera, </a:t>
                          </a:r>
                          <a14:m>
                            <m:oMath xmlns:m="http://schemas.openxmlformats.org/officeDocument/2006/math">
                              <m:sSub>
                                <m:sSubPr>
                                  <m:ctrlPr>
                                    <a:rPr lang="es-EC" sz="1300" i="1">
                                      <a:effectLst/>
                                      <a:latin typeface="Cambria Math" panose="02040503050406030204" pitchFamily="18" charset="0"/>
                                    </a:rPr>
                                  </m:ctrlPr>
                                </m:sSubPr>
                                <m:e>
                                  <m:r>
                                    <a:rPr lang="es-ES" sz="1300">
                                      <a:effectLst/>
                                      <a:latin typeface="Cambria Math" panose="02040503050406030204" pitchFamily="18" charset="0"/>
                                    </a:rPr>
                                    <m:t>𝑳</m:t>
                                  </m:r>
                                </m:e>
                                <m:sub>
                                  <m:r>
                                    <a:rPr lang="es-ES" sz="1300">
                                      <a:effectLst/>
                                      <a:latin typeface="Cambria Math" panose="02040503050406030204" pitchFamily="18" charset="0"/>
                                    </a:rPr>
                                    <m:t>𝒎𝒈𝒓</m:t>
                                  </m:r>
                                </m:sub>
                              </m:sSub>
                            </m:oMath>
                          </a14:m>
                          <a:endParaRPr lang="es-EC"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50000"/>
                            </a:lnSpc>
                            <a:spcAft>
                              <a:spcPts val="0"/>
                            </a:spcAft>
                          </a:pPr>
                          <a14:m>
                            <m:oMath xmlns:m="http://schemas.openxmlformats.org/officeDocument/2006/math">
                              <m:r>
                                <a:rPr lang="es-ES" sz="1300">
                                  <a:effectLst/>
                                  <a:latin typeface="Cambria Math" panose="02040503050406030204" pitchFamily="18" charset="0"/>
                                </a:rPr>
                                <m:t>4 [</m:t>
                              </m:r>
                              <m:r>
                                <a:rPr lang="es-ES" sz="1300">
                                  <a:effectLst/>
                                  <a:latin typeface="Cambria Math" panose="02040503050406030204" pitchFamily="18" charset="0"/>
                                </a:rPr>
                                <m:t>𝑚</m:t>
                              </m:r>
                            </m:oMath>
                          </a14:m>
                          <a:r>
                            <a:rPr lang="es-ES" sz="1300" dirty="0">
                              <a:effectLst/>
                            </a:rPr>
                            <a:t>]</a:t>
                          </a:r>
                          <a:endParaRPr lang="es-EC"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mc:Choice>
        <mc:Fallback>
          <p:graphicFrame>
            <p:nvGraphicFramePr>
              <p:cNvPr id="15" name="Tabla 14"/>
              <p:cNvGraphicFramePr>
                <a:graphicFrameLocks noGrp="1"/>
              </p:cNvGraphicFramePr>
              <p:nvPr>
                <p:extLst>
                  <p:ext uri="{D42A27DB-BD31-4B8C-83A1-F6EECF244321}">
                    <p14:modId xmlns:p14="http://schemas.microsoft.com/office/powerpoint/2010/main" val="1326126143"/>
                  </p:ext>
                </p:extLst>
              </p:nvPr>
            </p:nvGraphicFramePr>
            <p:xfrm>
              <a:off x="7865918" y="1492191"/>
              <a:ext cx="4147922" cy="3990068"/>
            </p:xfrm>
            <a:graphic>
              <a:graphicData uri="http://schemas.openxmlformats.org/drawingml/2006/table">
                <a:tbl>
                  <a:tblPr firstRow="1" firstCol="1" bandRow="1">
                    <a:tableStyleId>{10A1B5D5-9B99-4C35-A422-299274C87663}</a:tableStyleId>
                  </a:tblPr>
                  <a:tblGrid>
                    <a:gridCol w="2803532"/>
                    <a:gridCol w="1344390"/>
                  </a:tblGrid>
                  <a:tr h="349486">
                    <a:tc>
                      <a:txBody>
                        <a:bodyPr/>
                        <a:lstStyle/>
                        <a:p>
                          <a:pPr indent="0" algn="ctr">
                            <a:lnSpc>
                              <a:spcPct val="150000"/>
                            </a:lnSpc>
                            <a:spcAft>
                              <a:spcPts val="0"/>
                            </a:spcAft>
                          </a:pPr>
                          <a:r>
                            <a:rPr lang="es-ES" sz="1400" b="1" dirty="0" smtClean="0">
                              <a:solidFill>
                                <a:schemeClr val="tx1"/>
                              </a:solidFill>
                              <a:effectLst/>
                            </a:rPr>
                            <a:t>PARÁMETRO</a:t>
                          </a:r>
                          <a:endParaRPr lang="es-EC"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50000"/>
                            </a:lnSpc>
                            <a:spcAft>
                              <a:spcPts val="0"/>
                            </a:spcAft>
                          </a:pPr>
                          <a:r>
                            <a:rPr lang="es-ES" sz="1400" b="1" smtClean="0">
                              <a:solidFill>
                                <a:schemeClr val="tx1"/>
                              </a:solidFill>
                              <a:effectLst/>
                            </a:rPr>
                            <a:t>VALOR</a:t>
                          </a:r>
                          <a:endParaRPr lang="es-EC"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30530">
                    <a:tc>
                      <a:txBody>
                        <a:bodyPr/>
                        <a:lstStyle/>
                        <a:p>
                          <a:endParaRPr lang="es-ES"/>
                        </a:p>
                      </a:txBody>
                      <a:tcPr marL="68580" marR="68580" marT="0" marB="0" anchor="ctr">
                        <a:blipFill rotWithShape="0">
                          <a:blip r:embed="rId8"/>
                          <a:stretch>
                            <a:fillRect l="-217" t="-81690" r="-48478" b="-763380"/>
                          </a:stretch>
                        </a:blipFill>
                      </a:tcPr>
                    </a:tc>
                    <a:tc>
                      <a:txBody>
                        <a:bodyPr/>
                        <a:lstStyle/>
                        <a:p>
                          <a:endParaRPr lang="es-ES"/>
                        </a:p>
                      </a:txBody>
                      <a:tcPr marL="68580" marR="68580" marT="0" marB="0" anchor="ctr">
                        <a:blipFill rotWithShape="0">
                          <a:blip r:embed="rId8"/>
                          <a:stretch>
                            <a:fillRect l="-208597" t="-81690" r="-905" b="-763380"/>
                          </a:stretch>
                        </a:blipFill>
                      </a:tcPr>
                    </a:tc>
                  </a:tr>
                  <a:tr h="297180">
                    <a:tc>
                      <a:txBody>
                        <a:bodyPr/>
                        <a:lstStyle/>
                        <a:p>
                          <a:endParaRPr lang="es-ES"/>
                        </a:p>
                      </a:txBody>
                      <a:tcPr marL="68580" marR="68580" marT="0" marB="0" anchor="ctr">
                        <a:blipFill rotWithShape="0">
                          <a:blip r:embed="rId8"/>
                          <a:stretch>
                            <a:fillRect l="-217" t="-263265" r="-48478" b="-1006122"/>
                          </a:stretch>
                        </a:blipFill>
                      </a:tcPr>
                    </a:tc>
                    <a:tc>
                      <a:txBody>
                        <a:bodyPr/>
                        <a:lstStyle/>
                        <a:p>
                          <a:endParaRPr lang="es-ES"/>
                        </a:p>
                      </a:txBody>
                      <a:tcPr marL="68580" marR="68580" marT="0" marB="0" anchor="ctr">
                        <a:blipFill rotWithShape="0">
                          <a:blip r:embed="rId8"/>
                          <a:stretch>
                            <a:fillRect l="-208597" t="-263265" r="-905" b="-1006122"/>
                          </a:stretch>
                        </a:blipFill>
                      </a:tcPr>
                    </a:tc>
                  </a:tr>
                  <a:tr h="297180">
                    <a:tc>
                      <a:txBody>
                        <a:bodyPr/>
                        <a:lstStyle/>
                        <a:p>
                          <a:endParaRPr lang="es-ES"/>
                        </a:p>
                      </a:txBody>
                      <a:tcPr marL="68580" marR="68580" marT="0" marB="0" anchor="ctr">
                        <a:blipFill rotWithShape="0">
                          <a:blip r:embed="rId8"/>
                          <a:stretch>
                            <a:fillRect l="-217" t="-363265" r="-48478" b="-906122"/>
                          </a:stretch>
                        </a:blipFill>
                      </a:tcPr>
                    </a:tc>
                    <a:tc>
                      <a:txBody>
                        <a:bodyPr/>
                        <a:lstStyle/>
                        <a:p>
                          <a:endParaRPr lang="es-ES"/>
                        </a:p>
                      </a:txBody>
                      <a:tcPr marL="68580" marR="68580" marT="0" marB="0" anchor="ctr">
                        <a:blipFill rotWithShape="0">
                          <a:blip r:embed="rId8"/>
                          <a:stretch>
                            <a:fillRect l="-208597" t="-363265" r="-905" b="-906122"/>
                          </a:stretch>
                        </a:blipFill>
                      </a:tcPr>
                    </a:tc>
                  </a:tr>
                  <a:tr h="595376">
                    <a:tc>
                      <a:txBody>
                        <a:bodyPr/>
                        <a:lstStyle/>
                        <a:p>
                          <a:endParaRPr lang="es-ES"/>
                        </a:p>
                      </a:txBody>
                      <a:tcPr marL="68580" marR="68580" marT="0" marB="0" anchor="ctr">
                        <a:blipFill rotWithShape="0">
                          <a:blip r:embed="rId8"/>
                          <a:stretch>
                            <a:fillRect l="-217" t="-231633" r="-48478" b="-353061"/>
                          </a:stretch>
                        </a:blipFill>
                      </a:tcPr>
                    </a:tc>
                    <a:tc>
                      <a:txBody>
                        <a:bodyPr/>
                        <a:lstStyle/>
                        <a:p>
                          <a:endParaRPr lang="es-ES"/>
                        </a:p>
                      </a:txBody>
                      <a:tcPr marL="68580" marR="68580" marT="0" marB="0" anchor="ctr">
                        <a:blipFill rotWithShape="0">
                          <a:blip r:embed="rId8"/>
                          <a:stretch>
                            <a:fillRect l="-208597" t="-231633" r="-905" b="-353061"/>
                          </a:stretch>
                        </a:blipFill>
                      </a:tcPr>
                    </a:tc>
                  </a:tr>
                  <a:tr h="564388">
                    <a:tc>
                      <a:txBody>
                        <a:bodyPr/>
                        <a:lstStyle/>
                        <a:p>
                          <a:endParaRPr lang="es-ES"/>
                        </a:p>
                      </a:txBody>
                      <a:tcPr marL="68580" marR="68580" marT="0" marB="0" anchor="ctr">
                        <a:blipFill rotWithShape="0">
                          <a:blip r:embed="rId8"/>
                          <a:stretch>
                            <a:fillRect l="-217" t="-349462" r="-48478" b="-272043"/>
                          </a:stretch>
                        </a:blipFill>
                      </a:tcPr>
                    </a:tc>
                    <a:tc>
                      <a:txBody>
                        <a:bodyPr/>
                        <a:lstStyle/>
                        <a:p>
                          <a:endParaRPr lang="es-ES"/>
                        </a:p>
                      </a:txBody>
                      <a:tcPr marL="68580" marR="68580" marT="0" marB="0" anchor="ctr">
                        <a:blipFill rotWithShape="0">
                          <a:blip r:embed="rId8"/>
                          <a:stretch>
                            <a:fillRect l="-208597" t="-349462" r="-905" b="-272043"/>
                          </a:stretch>
                        </a:blipFill>
                      </a:tcPr>
                    </a:tc>
                  </a:tr>
                  <a:tr h="595376">
                    <a:tc>
                      <a:txBody>
                        <a:bodyPr/>
                        <a:lstStyle/>
                        <a:p>
                          <a:endParaRPr lang="es-ES"/>
                        </a:p>
                      </a:txBody>
                      <a:tcPr marL="68580" marR="68580" marT="0" marB="0" anchor="ctr">
                        <a:blipFill rotWithShape="0">
                          <a:blip r:embed="rId8"/>
                          <a:stretch>
                            <a:fillRect l="-217" t="-426531" r="-48478" b="-158163"/>
                          </a:stretch>
                        </a:blipFill>
                      </a:tcPr>
                    </a:tc>
                    <a:tc>
                      <a:txBody>
                        <a:bodyPr/>
                        <a:lstStyle/>
                        <a:p>
                          <a:endParaRPr lang="es-ES"/>
                        </a:p>
                      </a:txBody>
                      <a:tcPr marL="68580" marR="68580" marT="0" marB="0" anchor="ctr">
                        <a:blipFill rotWithShape="0">
                          <a:blip r:embed="rId8"/>
                          <a:stretch>
                            <a:fillRect l="-208597" t="-426531" r="-905" b="-158163"/>
                          </a:stretch>
                        </a:blipFill>
                      </a:tcPr>
                    </a:tc>
                  </a:tr>
                  <a:tr h="297180">
                    <a:tc>
                      <a:txBody>
                        <a:bodyPr/>
                        <a:lstStyle/>
                        <a:p>
                          <a:endParaRPr lang="es-ES"/>
                        </a:p>
                      </a:txBody>
                      <a:tcPr marL="68580" marR="68580" marT="0" marB="0" anchor="ctr">
                        <a:blipFill rotWithShape="0">
                          <a:blip r:embed="rId8"/>
                          <a:stretch>
                            <a:fillRect l="-217" t="-1075000" r="-48478" b="-222917"/>
                          </a:stretch>
                        </a:blipFill>
                      </a:tcPr>
                    </a:tc>
                    <a:tc>
                      <a:txBody>
                        <a:bodyPr/>
                        <a:lstStyle/>
                        <a:p>
                          <a:endParaRPr lang="es-ES"/>
                        </a:p>
                      </a:txBody>
                      <a:tcPr marL="68580" marR="68580" marT="0" marB="0" anchor="ctr">
                        <a:blipFill rotWithShape="0">
                          <a:blip r:embed="rId8"/>
                          <a:stretch>
                            <a:fillRect l="-208597" t="-1075000" r="-905" b="-222917"/>
                          </a:stretch>
                        </a:blipFill>
                      </a:tcPr>
                    </a:tc>
                  </a:tr>
                  <a:tr h="265176">
                    <a:tc>
                      <a:txBody>
                        <a:bodyPr/>
                        <a:lstStyle/>
                        <a:p>
                          <a:endParaRPr lang="es-ES"/>
                        </a:p>
                      </a:txBody>
                      <a:tcPr marL="68580" marR="68580" marT="0" marB="0" anchor="ctr">
                        <a:blipFill rotWithShape="0">
                          <a:blip r:embed="rId8"/>
                          <a:stretch>
                            <a:fillRect l="-217" t="-1281818" r="-48478" b="-143182"/>
                          </a:stretch>
                        </a:blipFill>
                      </a:tcPr>
                    </a:tc>
                    <a:tc>
                      <a:txBody>
                        <a:bodyPr/>
                        <a:lstStyle/>
                        <a:p>
                          <a:endParaRPr lang="es-ES"/>
                        </a:p>
                      </a:txBody>
                      <a:tcPr marL="68580" marR="68580" marT="0" marB="0" anchor="ctr">
                        <a:blipFill rotWithShape="0">
                          <a:blip r:embed="rId8"/>
                          <a:stretch>
                            <a:fillRect l="-208597" t="-1281818" r="-905" b="-143182"/>
                          </a:stretch>
                        </a:blipFill>
                      </a:tcPr>
                    </a:tc>
                  </a:tr>
                  <a:tr h="298196">
                    <a:tc>
                      <a:txBody>
                        <a:bodyPr/>
                        <a:lstStyle/>
                        <a:p>
                          <a:endParaRPr lang="es-ES"/>
                        </a:p>
                      </a:txBody>
                      <a:tcPr marL="68580" marR="68580" marT="0" marB="0" anchor="ctr">
                        <a:blipFill rotWithShape="0">
                          <a:blip r:embed="rId8"/>
                          <a:stretch>
                            <a:fillRect l="-217" t="-1240816" r="-48478" b="-28571"/>
                          </a:stretch>
                        </a:blipFill>
                      </a:tcPr>
                    </a:tc>
                    <a:tc>
                      <a:txBody>
                        <a:bodyPr/>
                        <a:lstStyle/>
                        <a:p>
                          <a:endParaRPr lang="es-ES"/>
                        </a:p>
                      </a:txBody>
                      <a:tcPr marL="68580" marR="68580" marT="0" marB="0" anchor="ctr">
                        <a:blipFill rotWithShape="0">
                          <a:blip r:embed="rId8"/>
                          <a:stretch>
                            <a:fillRect l="-208597" t="-1240816" r="-905" b="-28571"/>
                          </a:stretch>
                        </a:blipFill>
                      </a:tcPr>
                    </a:tc>
                  </a:tr>
                </a:tbl>
              </a:graphicData>
            </a:graphic>
          </p:graphicFrame>
        </mc:Fallback>
      </mc:AlternateContent>
    </p:spTree>
    <p:extLst>
      <p:ext uri="{BB962C8B-B14F-4D97-AF65-F5344CB8AC3E}">
        <p14:creationId xmlns:p14="http://schemas.microsoft.com/office/powerpoint/2010/main" val="4225293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76518" y="206063"/>
            <a:ext cx="9156879" cy="369332"/>
          </a:xfrm>
          <a:prstGeom prst="rect">
            <a:avLst/>
          </a:prstGeom>
          <a:noFill/>
        </p:spPr>
        <p:txBody>
          <a:bodyPr wrap="square" rtlCol="0">
            <a:spAutoFit/>
          </a:bodyPr>
          <a:lstStyle/>
          <a:p>
            <a:r>
              <a:rPr lang="es-EC" b="1" dirty="0">
                <a:latin typeface="Century" panose="02040604050505020304" pitchFamily="18" charset="0"/>
              </a:rPr>
              <a:t>BALANCE TÉRMICO DEL EQUIPO CON LA INSTRUMENTACIÓN ORIGINAL</a:t>
            </a:r>
          </a:p>
        </p:txBody>
      </p:sp>
      <p:sp>
        <p:nvSpPr>
          <p:cNvPr id="11" name="CuadroTexto 10"/>
          <p:cNvSpPr txBox="1"/>
          <p:nvPr/>
        </p:nvSpPr>
        <p:spPr>
          <a:xfrm>
            <a:off x="566668" y="6323527"/>
            <a:ext cx="3284113" cy="430887"/>
          </a:xfrm>
          <a:prstGeom prst="rect">
            <a:avLst/>
          </a:prstGeom>
          <a:noFill/>
        </p:spPr>
        <p:txBody>
          <a:bodyPr wrap="square" rtlCol="0">
            <a:spAutoFit/>
          </a:bodyPr>
          <a:lstStyle/>
          <a:p>
            <a:r>
              <a:rPr lang="es-EC" sz="1100" dirty="0" smtClean="0">
                <a:latin typeface="Arial" panose="020B0604020202020204" pitchFamily="34" charset="0"/>
                <a:cs typeface="Arial" panose="020B0604020202020204" pitchFamily="34" charset="0"/>
              </a:rPr>
              <a:t>Elaborado por:    Moya Carlos</a:t>
            </a:r>
          </a:p>
          <a:p>
            <a:r>
              <a:rPr lang="es-EC" sz="1100" dirty="0" smtClean="0">
                <a:latin typeface="Arial" panose="020B0604020202020204" pitchFamily="34" charset="0"/>
                <a:cs typeface="Arial" panose="020B0604020202020204" pitchFamily="34" charset="0"/>
              </a:rPr>
              <a:t>	    Pinto Alex</a:t>
            </a:r>
            <a:endParaRPr lang="es-EC" sz="11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 name="Rectángulo 1"/>
              <p:cNvSpPr/>
              <p:nvPr/>
            </p:nvSpPr>
            <p:spPr>
              <a:xfrm>
                <a:off x="206619" y="670422"/>
                <a:ext cx="3720317" cy="2058962"/>
              </a:xfrm>
              <a:prstGeom prst="rect">
                <a:avLst/>
              </a:prstGeom>
            </p:spPr>
            <p:txBody>
              <a:bodyPr wrap="square">
                <a:spAutoFit/>
              </a:bodyPr>
              <a:lstStyle/>
              <a:p>
                <a:pPr indent="252095" algn="ctr">
                  <a:spcAft>
                    <a:spcPts val="0"/>
                  </a:spcAft>
                </a:pPr>
                <a:r>
                  <a:rPr lang="es-ES" sz="1600" b="1" u="sng" dirty="0">
                    <a:solidFill>
                      <a:srgbClr val="0070C0"/>
                    </a:solidFill>
                    <a:ea typeface="Times New Roman" panose="02020603050405020304" pitchFamily="18" charset="0"/>
                    <a:cs typeface="Arial" panose="020B0604020202020204" pitchFamily="34" charset="0"/>
                  </a:rPr>
                  <a:t>Cálculo del Número de Reynolds:</a:t>
                </a:r>
                <a:endParaRPr lang="es-EC" sz="1600" b="1" u="sng" dirty="0">
                  <a:solidFill>
                    <a:srgbClr val="0070C0"/>
                  </a:solidFill>
                  <a:effectLst/>
                  <a:ea typeface="Calibri" panose="020F0502020204030204" pitchFamily="34" charset="0"/>
                  <a:cs typeface="Times New Roman" panose="02020603050405020304" pitchFamily="18" charset="0"/>
                </a:endParaRPr>
              </a:p>
              <a:p>
                <a:pPr indent="252095" algn="ctr">
                  <a:lnSpc>
                    <a:spcPct val="150000"/>
                  </a:lnSpc>
                  <a:spcAft>
                    <a:spcPts val="0"/>
                  </a:spcAft>
                </a:pPr>
                <a:r>
                  <a:rPr lang="es-ES" sz="1600" dirty="0">
                    <a:effectLst/>
                    <a:ea typeface="Times New Roman" panose="02020603050405020304" pitchFamily="18" charset="0"/>
                    <a:cs typeface="Arial" panose="020B0604020202020204" pitchFamily="34" charset="0"/>
                  </a:rPr>
                  <a:t> </a:t>
                </a:r>
                <a14:m>
                  <m:oMath xmlns:m="http://schemas.openxmlformats.org/officeDocument/2006/math">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S" i="1">
                            <a:effectLst/>
                            <a:latin typeface="Cambria Math" panose="02040503050406030204" pitchFamily="18" charset="0"/>
                            <a:ea typeface="Calibri" panose="020F0502020204030204" pitchFamily="34" charset="0"/>
                            <a:cs typeface="Arial" panose="020B0604020202020204" pitchFamily="34" charset="0"/>
                          </a:rPr>
                          <m:t>𝑅𝑒</m:t>
                        </m:r>
                      </m:e>
                      <m:sub>
                        <m:r>
                          <a:rPr lang="es-ES" i="1">
                            <a:effectLst/>
                            <a:latin typeface="Cambria Math" panose="02040503050406030204" pitchFamily="18" charset="0"/>
                            <a:ea typeface="Calibri" panose="020F0502020204030204" pitchFamily="34" charset="0"/>
                            <a:cs typeface="Arial" panose="020B0604020202020204" pitchFamily="34" charset="0"/>
                          </a:rPr>
                          <m:t>𝐷</m:t>
                        </m:r>
                      </m:sub>
                    </m:sSub>
                    <m:r>
                      <a:rPr lang="es-ES" i="1">
                        <a:effectLst/>
                        <a:latin typeface="Cambria Math" panose="02040503050406030204" pitchFamily="18" charset="0"/>
                        <a:ea typeface="Calibri" panose="020F0502020204030204" pitchFamily="34" charset="0"/>
                        <a:cs typeface="Arial" panose="020B0604020202020204" pitchFamily="34" charset="0"/>
                      </a:rPr>
                      <m:t>=</m:t>
                    </m:r>
                    <m:f>
                      <m:fPr>
                        <m:ctrlPr>
                          <a:rPr lang="es-EC" i="1">
                            <a:effectLst/>
                            <a:latin typeface="Cambria Math" panose="02040503050406030204" pitchFamily="18" charset="0"/>
                            <a:ea typeface="Times New Roman" panose="02020603050405020304" pitchFamily="18" charset="0"/>
                            <a:cs typeface="Arial" panose="020B0604020202020204" pitchFamily="34" charset="0"/>
                          </a:rPr>
                        </m:ctrlPr>
                      </m:fPr>
                      <m:num>
                        <m:r>
                          <a:rPr lang="es-ES" i="1">
                            <a:effectLst/>
                            <a:latin typeface="Cambria Math" panose="02040503050406030204" pitchFamily="18" charset="0"/>
                            <a:ea typeface="Times New Roman" panose="02020603050405020304" pitchFamily="18" charset="0"/>
                            <a:cs typeface="Arial" panose="020B0604020202020204" pitchFamily="34" charset="0"/>
                          </a:rPr>
                          <m:t>4</m:t>
                        </m:r>
                        <m:sSub>
                          <m:sSub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bPr>
                          <m:e>
                            <m:acc>
                              <m:accPr>
                                <m:chr m:val="̇"/>
                                <m:ctrlPr>
                                  <a:rPr lang="es-EC" i="1">
                                    <a:effectLst/>
                                    <a:latin typeface="Cambria Math" panose="02040503050406030204" pitchFamily="18" charset="0"/>
                                    <a:ea typeface="Times New Roman" panose="02020603050405020304" pitchFamily="18" charset="0"/>
                                    <a:cs typeface="Arial" panose="020B0604020202020204" pitchFamily="34" charset="0"/>
                                  </a:rPr>
                                </m:ctrlPr>
                              </m:accPr>
                              <m:e>
                                <m:r>
                                  <a:rPr lang="es-ES" i="1">
                                    <a:effectLst/>
                                    <a:latin typeface="Cambria Math" panose="02040503050406030204" pitchFamily="18" charset="0"/>
                                    <a:ea typeface="Times New Roman" panose="02020603050405020304" pitchFamily="18" charset="0"/>
                                    <a:cs typeface="Arial" panose="020B0604020202020204" pitchFamily="34" charset="0"/>
                                  </a:rPr>
                                  <m:t>𝑚</m:t>
                                </m:r>
                              </m:e>
                            </m:acc>
                          </m:e>
                          <m:sub>
                            <m:r>
                              <a:rPr lang="es-ES" i="1">
                                <a:effectLst/>
                                <a:latin typeface="Cambria Math" panose="02040503050406030204" pitchFamily="18" charset="0"/>
                                <a:ea typeface="Times New Roman" panose="02020603050405020304" pitchFamily="18" charset="0"/>
                                <a:cs typeface="Arial" panose="020B0604020202020204" pitchFamily="34" charset="0"/>
                              </a:rPr>
                              <m:t>𝑎𝑔𝑢𝑎</m:t>
                            </m:r>
                          </m:sub>
                        </m:sSub>
                      </m:num>
                      <m:den>
                        <m:r>
                          <a:rPr lang="es-ES" i="1">
                            <a:effectLst/>
                            <a:latin typeface="Cambria Math" panose="02040503050406030204" pitchFamily="18" charset="0"/>
                            <a:ea typeface="Times New Roman" panose="02020603050405020304" pitchFamily="18" charset="0"/>
                            <a:cs typeface="Arial" panose="020B0604020202020204" pitchFamily="34" charset="0"/>
                          </a:rPr>
                          <m:t>𝜋</m:t>
                        </m:r>
                        <m:r>
                          <a:rPr lang="es-ES" i="1">
                            <a:effectLst/>
                            <a:latin typeface="Cambria Math" panose="02040503050406030204" pitchFamily="18" charset="0"/>
                            <a:ea typeface="Times New Roman" panose="02020603050405020304" pitchFamily="18" charset="0"/>
                            <a:cs typeface="Arial" panose="020B0604020202020204" pitchFamily="34" charset="0"/>
                          </a:rPr>
                          <m:t>𝐷</m:t>
                        </m:r>
                        <m:r>
                          <a:rPr lang="es-ES" i="1">
                            <a:effectLst/>
                            <a:latin typeface="Cambria Math" panose="02040503050406030204" pitchFamily="18" charset="0"/>
                            <a:ea typeface="Times New Roman" panose="02020603050405020304" pitchFamily="18" charset="0"/>
                            <a:cs typeface="Arial" panose="020B0604020202020204" pitchFamily="34" charset="0"/>
                          </a:rPr>
                          <m:t>𝜇</m:t>
                        </m:r>
                      </m:den>
                    </m:f>
                  </m:oMath>
                </a14:m>
                <a:endParaRPr lang="es-EC" dirty="0">
                  <a:effectLst/>
                  <a:ea typeface="Calibri" panose="020F0502020204030204" pitchFamily="34" charset="0"/>
                  <a:cs typeface="Times New Roman" panose="02020603050405020304" pitchFamily="18" charset="0"/>
                </a:endParaRPr>
              </a:p>
              <a:p>
                <a:pPr indent="252095" algn="ctr">
                  <a:lnSpc>
                    <a:spcPct val="150000"/>
                  </a:lnSpc>
                  <a:spcAft>
                    <a:spcPts val="0"/>
                  </a:spcAft>
                </a:pPr>
                <a:r>
                  <a:rPr lang="es-ES" sz="1600" dirty="0">
                    <a:effectLst/>
                    <a:ea typeface="Times New Roman" panose="02020603050405020304" pitchFamily="18" charset="0"/>
                    <a:cs typeface="Arial" panose="020B0604020202020204" pitchFamily="34" charset="0"/>
                  </a:rPr>
                  <a:t> </a:t>
                </a:r>
                <a14:m>
                  <m:oMath xmlns:m="http://schemas.openxmlformats.org/officeDocument/2006/math">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S" i="1">
                            <a:effectLst/>
                            <a:latin typeface="Cambria Math" panose="02040503050406030204" pitchFamily="18" charset="0"/>
                            <a:ea typeface="Calibri" panose="020F0502020204030204" pitchFamily="34" charset="0"/>
                            <a:cs typeface="Arial" panose="020B0604020202020204" pitchFamily="34" charset="0"/>
                          </a:rPr>
                          <m:t>𝑅𝑒</m:t>
                        </m:r>
                      </m:e>
                      <m:sub>
                        <m:r>
                          <a:rPr lang="es-ES" i="1">
                            <a:effectLst/>
                            <a:latin typeface="Cambria Math" panose="02040503050406030204" pitchFamily="18" charset="0"/>
                            <a:ea typeface="Calibri" panose="020F0502020204030204" pitchFamily="34" charset="0"/>
                            <a:cs typeface="Arial" panose="020B0604020202020204" pitchFamily="34" charset="0"/>
                          </a:rPr>
                          <m:t>𝐷</m:t>
                        </m:r>
                      </m:sub>
                    </m:sSub>
                    <m:r>
                      <a:rPr lang="es-ES" i="1">
                        <a:effectLst/>
                        <a:latin typeface="Cambria Math" panose="02040503050406030204" pitchFamily="18" charset="0"/>
                        <a:ea typeface="Calibri" panose="020F0502020204030204" pitchFamily="34" charset="0"/>
                        <a:cs typeface="Arial" panose="020B0604020202020204" pitchFamily="34" charset="0"/>
                      </a:rPr>
                      <m:t>=</m:t>
                    </m:r>
                    <m:f>
                      <m:fPr>
                        <m:ctrlPr>
                          <a:rPr lang="es-EC" i="1">
                            <a:effectLst/>
                            <a:latin typeface="Cambria Math" panose="02040503050406030204" pitchFamily="18" charset="0"/>
                            <a:ea typeface="Times New Roman" panose="02020603050405020304" pitchFamily="18" charset="0"/>
                            <a:cs typeface="Arial" panose="020B0604020202020204" pitchFamily="34" charset="0"/>
                          </a:rPr>
                        </m:ctrlPr>
                      </m:fPr>
                      <m:num>
                        <m:r>
                          <a:rPr lang="es-ES" i="1">
                            <a:effectLst/>
                            <a:latin typeface="Cambria Math" panose="02040503050406030204" pitchFamily="18" charset="0"/>
                            <a:ea typeface="Times New Roman" panose="02020603050405020304" pitchFamily="18" charset="0"/>
                            <a:cs typeface="Arial" panose="020B0604020202020204" pitchFamily="34" charset="0"/>
                          </a:rPr>
                          <m:t>4(5/60)</m:t>
                        </m:r>
                      </m:num>
                      <m:den>
                        <m:r>
                          <a:rPr lang="es-ES" i="1">
                            <a:effectLst/>
                            <a:latin typeface="Cambria Math" panose="02040503050406030204" pitchFamily="18" charset="0"/>
                            <a:ea typeface="Times New Roman" panose="02020603050405020304" pitchFamily="18" charset="0"/>
                            <a:cs typeface="Arial" panose="020B0604020202020204" pitchFamily="34" charset="0"/>
                          </a:rPr>
                          <m:t>𝜋</m:t>
                        </m:r>
                        <m:r>
                          <a:rPr lang="es-ES" i="1">
                            <a:effectLst/>
                            <a:latin typeface="Cambria Math" panose="02040503050406030204" pitchFamily="18" charset="0"/>
                            <a:ea typeface="Times New Roman" panose="02020603050405020304" pitchFamily="18" charset="0"/>
                            <a:cs typeface="Arial" panose="020B0604020202020204" pitchFamily="34" charset="0"/>
                          </a:rPr>
                          <m:t>(0.019)(4.53∙</m:t>
                        </m:r>
                        <m:sSup>
                          <m:sSup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pPr>
                          <m:e>
                            <m:r>
                              <a:rPr lang="es-ES" i="1">
                                <a:effectLst/>
                                <a:latin typeface="Cambria Math" panose="02040503050406030204" pitchFamily="18" charset="0"/>
                                <a:ea typeface="Times New Roman" panose="02020603050405020304" pitchFamily="18" charset="0"/>
                                <a:cs typeface="Arial" panose="020B0604020202020204" pitchFamily="34" charset="0"/>
                              </a:rPr>
                              <m:t>10</m:t>
                            </m:r>
                          </m:e>
                          <m:sup>
                            <m:r>
                              <a:rPr lang="es-ES" i="1">
                                <a:effectLst/>
                                <a:latin typeface="Cambria Math" panose="02040503050406030204" pitchFamily="18" charset="0"/>
                                <a:ea typeface="Times New Roman" panose="02020603050405020304" pitchFamily="18" charset="0"/>
                                <a:cs typeface="Arial" panose="020B0604020202020204" pitchFamily="34" charset="0"/>
                              </a:rPr>
                              <m:t>−4</m:t>
                            </m:r>
                          </m:sup>
                        </m:sSup>
                        <m:r>
                          <a:rPr lang="es-ES" i="1">
                            <a:effectLst/>
                            <a:latin typeface="Cambria Math" panose="02040503050406030204" pitchFamily="18" charset="0"/>
                            <a:ea typeface="Times New Roman" panose="02020603050405020304" pitchFamily="18" charset="0"/>
                            <a:cs typeface="Arial" panose="020B0604020202020204" pitchFamily="34" charset="0"/>
                          </a:rPr>
                          <m:t>)</m:t>
                        </m:r>
                      </m:den>
                    </m:f>
                  </m:oMath>
                </a14:m>
                <a:endParaRPr lang="es-EC" dirty="0">
                  <a:effectLst/>
                  <a:ea typeface="Calibri" panose="020F0502020204030204" pitchFamily="34" charset="0"/>
                  <a:cs typeface="Times New Roman" panose="02020603050405020304" pitchFamily="18" charset="0"/>
                </a:endParaRPr>
              </a:p>
              <a:p>
                <a:pPr indent="252095" algn="ctr">
                  <a:lnSpc>
                    <a:spcPct val="150000"/>
                  </a:lnSpc>
                  <a:spcAft>
                    <a:spcPts val="0"/>
                  </a:spcAft>
                </a:pPr>
                <a:r>
                  <a:rPr lang="es-ES" sz="1600" dirty="0">
                    <a:effectLst/>
                    <a:ea typeface="Times New Roman" panose="02020603050405020304" pitchFamily="18" charset="0"/>
                    <a:cs typeface="Arial" panose="020B0604020202020204" pitchFamily="34" charset="0"/>
                  </a:rPr>
                  <a:t> </a:t>
                </a:r>
                <a14:m>
                  <m:oMath xmlns:m="http://schemas.openxmlformats.org/officeDocument/2006/math">
                    <m:r>
                      <a:rPr lang="es-ES" sz="1400" i="1">
                        <a:effectLst/>
                        <a:latin typeface="Cambria Math" panose="02040503050406030204" pitchFamily="18" charset="0"/>
                        <a:ea typeface="Times New Roman" panose="02020603050405020304" pitchFamily="18" charset="0"/>
                        <a:cs typeface="Arial" panose="020B0604020202020204" pitchFamily="34" charset="0"/>
                      </a:rPr>
                      <m:t>𝑅</m:t>
                    </m:r>
                    <m:sSub>
                      <m:sSubPr>
                        <m:ctrlPr>
                          <a:rPr lang="es-EC" sz="14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400" i="1">
                            <a:effectLst/>
                            <a:latin typeface="Cambria Math" panose="02040503050406030204" pitchFamily="18" charset="0"/>
                            <a:ea typeface="Times New Roman" panose="02020603050405020304" pitchFamily="18" charset="0"/>
                            <a:cs typeface="Arial" panose="020B0604020202020204" pitchFamily="34" charset="0"/>
                          </a:rPr>
                          <m:t>𝑒</m:t>
                        </m:r>
                      </m:e>
                      <m:sub>
                        <m:r>
                          <a:rPr lang="es-ES" sz="1400" i="1">
                            <a:effectLst/>
                            <a:latin typeface="Cambria Math" panose="02040503050406030204" pitchFamily="18" charset="0"/>
                            <a:ea typeface="Times New Roman" panose="02020603050405020304" pitchFamily="18" charset="0"/>
                            <a:cs typeface="Arial" panose="020B0604020202020204" pitchFamily="34" charset="0"/>
                          </a:rPr>
                          <m:t>𝐷</m:t>
                        </m:r>
                      </m:sub>
                    </m:sSub>
                    <m:r>
                      <a:rPr lang="es-ES" sz="1400" i="1">
                        <a:effectLst/>
                        <a:latin typeface="Cambria Math" panose="02040503050406030204" pitchFamily="18" charset="0"/>
                        <a:ea typeface="Times New Roman" panose="02020603050405020304" pitchFamily="18" charset="0"/>
                        <a:cs typeface="Arial" panose="020B0604020202020204" pitchFamily="34" charset="0"/>
                      </a:rPr>
                      <m:t>=12327,56   ∴  </m:t>
                    </m:r>
                    <m:r>
                      <a:rPr lang="es-ES" sz="1400" i="1">
                        <a:effectLst/>
                        <a:latin typeface="Cambria Math" panose="02040503050406030204" pitchFamily="18" charset="0"/>
                        <a:ea typeface="Times New Roman" panose="02020603050405020304" pitchFamily="18" charset="0"/>
                        <a:cs typeface="Arial" panose="020B0604020202020204" pitchFamily="34" charset="0"/>
                      </a:rPr>
                      <m:t>𝐹𝑙𝑢𝑗𝑜</m:t>
                    </m:r>
                    <m:r>
                      <a:rPr lang="es-ES" sz="1400" i="1">
                        <a:effectLst/>
                        <a:latin typeface="Cambria Math" panose="02040503050406030204" pitchFamily="18" charset="0"/>
                        <a:ea typeface="Times New Roman" panose="02020603050405020304" pitchFamily="18" charset="0"/>
                        <a:cs typeface="Arial" panose="020B0604020202020204" pitchFamily="34" charset="0"/>
                      </a:rPr>
                      <m:t> </m:t>
                    </m:r>
                    <m:r>
                      <a:rPr lang="es-ES" sz="1400" i="1">
                        <a:effectLst/>
                        <a:latin typeface="Cambria Math" panose="02040503050406030204" pitchFamily="18" charset="0"/>
                        <a:ea typeface="Times New Roman" panose="02020603050405020304" pitchFamily="18" charset="0"/>
                        <a:cs typeface="Arial" panose="020B0604020202020204" pitchFamily="34" charset="0"/>
                      </a:rPr>
                      <m:t>𝑇𝑢𝑟𝑏𝑢𝑙𝑒𝑛𝑡𝑜</m:t>
                    </m:r>
                  </m:oMath>
                </a14:m>
                <a:endParaRPr lang="es-EC" sz="1400" dirty="0">
                  <a:effectLst/>
                  <a:ea typeface="Calibri" panose="020F0502020204030204" pitchFamily="34" charset="0"/>
                  <a:cs typeface="Times New Roman" panose="02020603050405020304" pitchFamily="18" charset="0"/>
                </a:endParaRPr>
              </a:p>
            </p:txBody>
          </p:sp>
        </mc:Choice>
        <mc:Fallback>
          <p:sp>
            <p:nvSpPr>
              <p:cNvPr id="2" name="Rectángulo 1"/>
              <p:cNvSpPr>
                <a:spLocks noRot="1" noChangeAspect="1" noMove="1" noResize="1" noEditPoints="1" noAdjustHandles="1" noChangeArrowheads="1" noChangeShapeType="1" noTextEdit="1"/>
              </p:cNvSpPr>
              <p:nvPr/>
            </p:nvSpPr>
            <p:spPr>
              <a:xfrm>
                <a:off x="206619" y="670422"/>
                <a:ext cx="3720317" cy="2058962"/>
              </a:xfrm>
              <a:prstGeom prst="rect">
                <a:avLst/>
              </a:prstGeom>
              <a:blipFill rotWithShape="0">
                <a:blip r:embed="rId3"/>
                <a:stretch>
                  <a:fillRect t="-888"/>
                </a:stretch>
              </a:blipFill>
            </p:spPr>
            <p:txBody>
              <a:bodyPr/>
              <a:lstStyle/>
              <a:p>
                <a:r>
                  <a:rPr lang="es-ES">
                    <a:noFill/>
                  </a:rPr>
                  <a:t> </a:t>
                </a:r>
              </a:p>
            </p:txBody>
          </p:sp>
        </mc:Fallback>
      </mc:AlternateContent>
      <mc:AlternateContent xmlns:mc="http://schemas.openxmlformats.org/markup-compatibility/2006">
        <mc:Choice xmlns:a14="http://schemas.microsoft.com/office/drawing/2010/main" Requires="a14">
          <p:sp>
            <p:nvSpPr>
              <p:cNvPr id="3" name="Rectángulo 2"/>
              <p:cNvSpPr/>
              <p:nvPr/>
            </p:nvSpPr>
            <p:spPr>
              <a:xfrm>
                <a:off x="3850781" y="567417"/>
                <a:ext cx="3450986" cy="1853456"/>
              </a:xfrm>
              <a:prstGeom prst="rect">
                <a:avLst/>
              </a:prstGeom>
            </p:spPr>
            <p:txBody>
              <a:bodyPr wrap="square">
                <a:spAutoFit/>
              </a:bodyPr>
              <a:lstStyle/>
              <a:p>
                <a:pPr indent="252095" algn="ctr">
                  <a:lnSpc>
                    <a:spcPct val="150000"/>
                  </a:lnSpc>
                  <a:spcAft>
                    <a:spcPts val="0"/>
                  </a:spcAft>
                </a:pPr>
                <a:r>
                  <a:rPr lang="es-ES" sz="1600" dirty="0" smtClean="0">
                    <a:ea typeface="Times New Roman" panose="02020603050405020304" pitchFamily="18" charset="0"/>
                    <a:cs typeface="Arial" panose="020B0604020202020204" pitchFamily="34" charset="0"/>
                  </a:rPr>
                  <a:t>    </a:t>
                </a:r>
                <a:r>
                  <a:rPr lang="es-ES" sz="1600" b="1" u="sng" dirty="0" smtClean="0">
                    <a:solidFill>
                      <a:srgbClr val="0070C0"/>
                    </a:solidFill>
                    <a:ea typeface="Times New Roman" panose="02020603050405020304" pitchFamily="18" charset="0"/>
                    <a:cs typeface="Arial" panose="020B0604020202020204" pitchFamily="34" charset="0"/>
                  </a:rPr>
                  <a:t>Cálculo del Número de </a:t>
                </a:r>
                <a:r>
                  <a:rPr lang="es-ES" sz="1600" b="1" u="sng" dirty="0" err="1">
                    <a:solidFill>
                      <a:srgbClr val="0070C0"/>
                    </a:solidFill>
                    <a:ea typeface="Times New Roman" panose="02020603050405020304" pitchFamily="18" charset="0"/>
                    <a:cs typeface="Arial" panose="020B0604020202020204" pitchFamily="34" charset="0"/>
                  </a:rPr>
                  <a:t>Nusselt</a:t>
                </a:r>
                <a:r>
                  <a:rPr lang="es-ES" sz="1600" b="1" u="sng" dirty="0">
                    <a:solidFill>
                      <a:srgbClr val="0070C0"/>
                    </a:solidFill>
                    <a:ea typeface="Times New Roman" panose="02020603050405020304" pitchFamily="18" charset="0"/>
                    <a:cs typeface="Arial" panose="020B0604020202020204" pitchFamily="34" charset="0"/>
                  </a:rPr>
                  <a:t>:  </a:t>
                </a:r>
                <a:endParaRPr lang="es-EC" sz="1600" b="1" u="sng" dirty="0" smtClean="0">
                  <a:solidFill>
                    <a:srgbClr val="0070C0"/>
                  </a:solidFill>
                  <a:ea typeface="Times New Roman" panose="02020603050405020304" pitchFamily="18" charset="0"/>
                  <a:cs typeface="Times New Roman" panose="02020603050405020304" pitchFamily="18" charset="0"/>
                </a:endParaRPr>
              </a:p>
              <a:p>
                <a:pPr indent="252095" algn="ctr">
                  <a:lnSpc>
                    <a:spcPct val="150000"/>
                  </a:lnSpc>
                  <a:spcAft>
                    <a:spcPts val="0"/>
                  </a:spcAft>
                </a:pPr>
                <a:r>
                  <a:rPr lang="es-EC" sz="1400" dirty="0" smtClean="0">
                    <a:effectLst/>
                    <a:ea typeface="Calibri" panose="020F0502020204030204" pitchFamily="34" charset="0"/>
                    <a:cs typeface="Arial" panose="020B0604020202020204" pitchFamily="34" charset="0"/>
                  </a:rPr>
                  <a:t>       </a:t>
                </a:r>
                <a14:m>
                  <m:oMath xmlns:m="http://schemas.openxmlformats.org/officeDocument/2006/math">
                    <m:sSub>
                      <m:sSubPr>
                        <m:ctrlPr>
                          <a:rPr lang="es-EC" sz="1400" i="1">
                            <a:effectLst/>
                            <a:latin typeface="Cambria Math" panose="02040503050406030204" pitchFamily="18" charset="0"/>
                            <a:ea typeface="Calibri" panose="020F0502020204030204" pitchFamily="34" charset="0"/>
                            <a:cs typeface="Arial" panose="020B0604020202020204" pitchFamily="34" charset="0"/>
                          </a:rPr>
                        </m:ctrlPr>
                      </m:sSubPr>
                      <m:e>
                        <m:r>
                          <a:rPr lang="es-ES" sz="1400" i="1">
                            <a:effectLst/>
                            <a:latin typeface="Cambria Math" panose="02040503050406030204" pitchFamily="18" charset="0"/>
                            <a:ea typeface="Calibri" panose="020F0502020204030204" pitchFamily="34" charset="0"/>
                            <a:cs typeface="Arial" panose="020B0604020202020204" pitchFamily="34" charset="0"/>
                          </a:rPr>
                          <m:t>𝑁𝑢</m:t>
                        </m:r>
                      </m:e>
                      <m:sub>
                        <m:r>
                          <a:rPr lang="es-ES" sz="1400" i="1">
                            <a:effectLst/>
                            <a:latin typeface="Cambria Math" panose="02040503050406030204" pitchFamily="18" charset="0"/>
                            <a:ea typeface="Calibri" panose="020F0502020204030204" pitchFamily="34" charset="0"/>
                            <a:cs typeface="Arial" panose="020B0604020202020204" pitchFamily="34" charset="0"/>
                          </a:rPr>
                          <m:t>𝐷</m:t>
                        </m:r>
                      </m:sub>
                    </m:sSub>
                    <m:r>
                      <a:rPr lang="es-ES" sz="1400" i="1">
                        <a:effectLst/>
                        <a:latin typeface="Cambria Math" panose="02040503050406030204" pitchFamily="18" charset="0"/>
                        <a:ea typeface="Calibri" panose="020F0502020204030204" pitchFamily="34" charset="0"/>
                        <a:cs typeface="Arial" panose="020B0604020202020204" pitchFamily="34" charset="0"/>
                      </a:rPr>
                      <m:t>=0.023</m:t>
                    </m:r>
                    <m:sSubSup>
                      <m:sSubSupPr>
                        <m:ctrlPr>
                          <a:rPr lang="es-EC" sz="1400" i="1">
                            <a:effectLst/>
                            <a:latin typeface="Cambria Math" panose="02040503050406030204" pitchFamily="18" charset="0"/>
                            <a:ea typeface="Calibri" panose="020F0502020204030204" pitchFamily="34" charset="0"/>
                            <a:cs typeface="Arial" panose="020B0604020202020204" pitchFamily="34" charset="0"/>
                          </a:rPr>
                        </m:ctrlPr>
                      </m:sSubSupPr>
                      <m:e>
                        <m:r>
                          <a:rPr lang="es-ES" sz="1400" i="1">
                            <a:effectLst/>
                            <a:latin typeface="Cambria Math" panose="02040503050406030204" pitchFamily="18" charset="0"/>
                            <a:ea typeface="Calibri" panose="020F0502020204030204" pitchFamily="34" charset="0"/>
                            <a:cs typeface="Arial" panose="020B0604020202020204" pitchFamily="34" charset="0"/>
                          </a:rPr>
                          <m:t>𝑅𝑒</m:t>
                        </m:r>
                      </m:e>
                      <m:sub>
                        <m:r>
                          <a:rPr lang="es-ES" sz="1400" i="1">
                            <a:effectLst/>
                            <a:latin typeface="Cambria Math" panose="02040503050406030204" pitchFamily="18" charset="0"/>
                            <a:ea typeface="Calibri" panose="020F0502020204030204" pitchFamily="34" charset="0"/>
                            <a:cs typeface="Arial" panose="020B0604020202020204" pitchFamily="34" charset="0"/>
                          </a:rPr>
                          <m:t>𝐷</m:t>
                        </m:r>
                      </m:sub>
                      <m:sup>
                        <m:r>
                          <a:rPr lang="es-ES" sz="1400" i="1">
                            <a:effectLst/>
                            <a:latin typeface="Cambria Math" panose="02040503050406030204" pitchFamily="18" charset="0"/>
                            <a:ea typeface="Calibri" panose="020F0502020204030204" pitchFamily="34" charset="0"/>
                            <a:cs typeface="Arial" panose="020B0604020202020204" pitchFamily="34" charset="0"/>
                          </a:rPr>
                          <m:t>4/5</m:t>
                        </m:r>
                      </m:sup>
                    </m:sSubSup>
                    <m:sSup>
                      <m:sSupPr>
                        <m:ctrlPr>
                          <a:rPr lang="es-EC" sz="1400" i="1">
                            <a:effectLst/>
                            <a:latin typeface="Cambria Math" panose="02040503050406030204" pitchFamily="18" charset="0"/>
                            <a:ea typeface="Calibri" panose="020F0502020204030204" pitchFamily="34" charset="0"/>
                            <a:cs typeface="Arial" panose="020B0604020202020204" pitchFamily="34" charset="0"/>
                          </a:rPr>
                        </m:ctrlPr>
                      </m:sSupPr>
                      <m:e>
                        <m:r>
                          <a:rPr lang="es-ES" sz="1400" i="1">
                            <a:effectLst/>
                            <a:latin typeface="Cambria Math" panose="02040503050406030204" pitchFamily="18" charset="0"/>
                            <a:ea typeface="Calibri" panose="020F0502020204030204" pitchFamily="34" charset="0"/>
                            <a:cs typeface="Arial" panose="020B0604020202020204" pitchFamily="34" charset="0"/>
                          </a:rPr>
                          <m:t>𝑃𝑟</m:t>
                        </m:r>
                      </m:e>
                      <m:sup>
                        <m:r>
                          <a:rPr lang="es-ES" sz="1400" i="1">
                            <a:effectLst/>
                            <a:latin typeface="Cambria Math" panose="02040503050406030204" pitchFamily="18" charset="0"/>
                            <a:ea typeface="Calibri" panose="020F0502020204030204" pitchFamily="34" charset="0"/>
                            <a:cs typeface="Arial" panose="020B0604020202020204" pitchFamily="34" charset="0"/>
                          </a:rPr>
                          <m:t>𝑛</m:t>
                        </m:r>
                      </m:sup>
                    </m:sSup>
                    <m:r>
                      <a:rPr lang="es-ES" sz="1400" i="1">
                        <a:effectLst/>
                        <a:latin typeface="Cambria Math" panose="02040503050406030204" pitchFamily="18" charset="0"/>
                        <a:ea typeface="Calibri" panose="020F0502020204030204" pitchFamily="34" charset="0"/>
                        <a:cs typeface="Arial" panose="020B0604020202020204" pitchFamily="34" charset="0"/>
                      </a:rPr>
                      <m:t>        </m:t>
                    </m:r>
                  </m:oMath>
                </a14:m>
                <a:endParaRPr lang="es-EC" sz="1400" i="1" dirty="0" smtClean="0">
                  <a:effectLst/>
                  <a:ea typeface="Calibri" panose="020F0502020204030204" pitchFamily="34" charset="0"/>
                  <a:cs typeface="Arial" panose="020B0604020202020204" pitchFamily="34" charset="0"/>
                </a:endParaRPr>
              </a:p>
              <a:p>
                <a:pPr indent="252095" algn="ctr">
                  <a:lnSpc>
                    <a:spcPct val="150000"/>
                  </a:lnSpc>
                  <a:spcAft>
                    <a:spcPts val="0"/>
                  </a:spcAft>
                </a:pPr>
                <a14:m>
                  <m:oMathPara xmlns:m="http://schemas.openxmlformats.org/officeDocument/2006/math">
                    <m:oMathParaPr>
                      <m:jc m:val="centerGroup"/>
                    </m:oMathParaPr>
                    <m:oMath xmlns:m="http://schemas.openxmlformats.org/officeDocument/2006/math">
                      <m:r>
                        <a:rPr lang="es-ES" sz="1400" i="1">
                          <a:effectLst/>
                          <a:latin typeface="Cambria Math" panose="02040503050406030204" pitchFamily="18" charset="0"/>
                          <a:ea typeface="Calibri" panose="020F0502020204030204" pitchFamily="34" charset="0"/>
                          <a:cs typeface="Arial" panose="020B0604020202020204" pitchFamily="34" charset="0"/>
                        </a:rPr>
                        <m:t>𝑛</m:t>
                      </m:r>
                      <m:r>
                        <a:rPr lang="es-ES" sz="1400" i="1">
                          <a:effectLst/>
                          <a:latin typeface="Cambria Math" panose="02040503050406030204" pitchFamily="18" charset="0"/>
                          <a:ea typeface="Calibri" panose="020F0502020204030204" pitchFamily="34" charset="0"/>
                          <a:cs typeface="Arial" panose="020B0604020202020204" pitchFamily="34" charset="0"/>
                        </a:rPr>
                        <m:t>=0.3 →  </m:t>
                      </m:r>
                      <m:r>
                        <a:rPr lang="es-ES" sz="1400" i="1">
                          <a:effectLst/>
                          <a:latin typeface="Cambria Math" panose="02040503050406030204" pitchFamily="18" charset="0"/>
                          <a:ea typeface="Calibri" panose="020F0502020204030204" pitchFamily="34" charset="0"/>
                          <a:cs typeface="Arial" panose="020B0604020202020204" pitchFamily="34" charset="0"/>
                        </a:rPr>
                        <m:t>𝐸𝑛𝑓𝑟𝑖𝑎𝑚𝑖𝑒𝑛𝑡𝑜</m:t>
                      </m:r>
                    </m:oMath>
                  </m:oMathPara>
                </a14:m>
                <a:endParaRPr lang="es-EC" sz="1400" dirty="0" smtClean="0">
                  <a:effectLst/>
                  <a:ea typeface="Calibri" panose="020F0502020204030204" pitchFamily="34" charset="0"/>
                  <a:cs typeface="Times New Roman" panose="02020603050405020304" pitchFamily="18" charset="0"/>
                </a:endParaRPr>
              </a:p>
              <a:p>
                <a:pPr indent="449580" algn="ctr">
                  <a:lnSpc>
                    <a:spcPct val="150000"/>
                  </a:lnSpc>
                  <a:spcAft>
                    <a:spcPts val="0"/>
                  </a:spcAft>
                </a:pPr>
                <a:r>
                  <a:rPr lang="es-ES" sz="1400" dirty="0" smtClean="0">
                    <a:effectLst/>
                    <a:ea typeface="Times New Roman" panose="02020603050405020304" pitchFamily="18" charset="0"/>
                    <a:cs typeface="Arial" panose="020B0604020202020204" pitchFamily="34" charset="0"/>
                  </a:rPr>
                  <a:t> </a:t>
                </a:r>
                <a14:m>
                  <m:oMath xmlns:m="http://schemas.openxmlformats.org/officeDocument/2006/math">
                    <m:sSub>
                      <m:sSubPr>
                        <m:ctrlPr>
                          <a:rPr lang="es-EC" sz="1400" i="1">
                            <a:effectLst/>
                            <a:latin typeface="Cambria Math" panose="02040503050406030204" pitchFamily="18" charset="0"/>
                            <a:ea typeface="Calibri" panose="020F0502020204030204" pitchFamily="34" charset="0"/>
                            <a:cs typeface="Arial" panose="020B0604020202020204" pitchFamily="34" charset="0"/>
                          </a:rPr>
                        </m:ctrlPr>
                      </m:sSubPr>
                      <m:e>
                        <m:r>
                          <a:rPr lang="es-ES" sz="1400" i="1">
                            <a:effectLst/>
                            <a:latin typeface="Cambria Math" panose="02040503050406030204" pitchFamily="18" charset="0"/>
                            <a:ea typeface="Calibri" panose="020F0502020204030204" pitchFamily="34" charset="0"/>
                            <a:cs typeface="Arial" panose="020B0604020202020204" pitchFamily="34" charset="0"/>
                          </a:rPr>
                          <m:t>𝑁𝑢</m:t>
                        </m:r>
                      </m:e>
                      <m:sub>
                        <m:r>
                          <a:rPr lang="es-ES" sz="1400" i="1">
                            <a:effectLst/>
                            <a:latin typeface="Cambria Math" panose="02040503050406030204" pitchFamily="18" charset="0"/>
                            <a:ea typeface="Calibri" panose="020F0502020204030204" pitchFamily="34" charset="0"/>
                            <a:cs typeface="Arial" panose="020B0604020202020204" pitchFamily="34" charset="0"/>
                          </a:rPr>
                          <m:t>𝐷</m:t>
                        </m:r>
                      </m:sub>
                    </m:sSub>
                    <m:r>
                      <a:rPr lang="es-ES" sz="1400" i="1">
                        <a:effectLst/>
                        <a:latin typeface="Cambria Math" panose="02040503050406030204" pitchFamily="18" charset="0"/>
                        <a:ea typeface="Calibri" panose="020F0502020204030204" pitchFamily="34" charset="0"/>
                        <a:cs typeface="Arial" panose="020B0604020202020204" pitchFamily="34" charset="0"/>
                      </a:rPr>
                      <m:t>=0.023</m:t>
                    </m:r>
                    <m:sSup>
                      <m:sSupPr>
                        <m:ctrlPr>
                          <a:rPr lang="es-EC" sz="1400" i="1">
                            <a:effectLst/>
                            <a:latin typeface="Cambria Math" panose="02040503050406030204" pitchFamily="18" charset="0"/>
                            <a:ea typeface="Calibri" panose="020F0502020204030204" pitchFamily="34" charset="0"/>
                            <a:cs typeface="Arial" panose="020B0604020202020204" pitchFamily="34" charset="0"/>
                          </a:rPr>
                        </m:ctrlPr>
                      </m:sSupPr>
                      <m:e>
                        <m:d>
                          <m:dPr>
                            <m:ctrlPr>
                              <a:rPr lang="es-EC" sz="1400" i="1">
                                <a:effectLst/>
                                <a:latin typeface="Cambria Math" panose="02040503050406030204" pitchFamily="18" charset="0"/>
                                <a:ea typeface="Calibri" panose="020F0502020204030204" pitchFamily="34" charset="0"/>
                                <a:cs typeface="Arial" panose="020B0604020202020204" pitchFamily="34" charset="0"/>
                              </a:rPr>
                            </m:ctrlPr>
                          </m:dPr>
                          <m:e>
                            <m:r>
                              <a:rPr lang="es-ES" sz="1400" i="1">
                                <a:effectLst/>
                                <a:latin typeface="Cambria Math" panose="02040503050406030204" pitchFamily="18" charset="0"/>
                                <a:ea typeface="Calibri" panose="020F0502020204030204" pitchFamily="34" charset="0"/>
                                <a:cs typeface="Arial" panose="020B0604020202020204" pitchFamily="34" charset="0"/>
                              </a:rPr>
                              <m:t>12327,56</m:t>
                            </m:r>
                          </m:e>
                        </m:d>
                      </m:e>
                      <m:sup>
                        <m:r>
                          <a:rPr lang="es-ES" sz="1400" i="1">
                            <a:effectLst/>
                            <a:latin typeface="Cambria Math" panose="02040503050406030204" pitchFamily="18" charset="0"/>
                            <a:ea typeface="Calibri" panose="020F0502020204030204" pitchFamily="34" charset="0"/>
                            <a:cs typeface="Arial" panose="020B0604020202020204" pitchFamily="34" charset="0"/>
                          </a:rPr>
                          <m:t>4/5</m:t>
                        </m:r>
                      </m:sup>
                    </m:sSup>
                    <m:sSup>
                      <m:sSupPr>
                        <m:ctrlPr>
                          <a:rPr lang="es-EC" sz="1400" i="1">
                            <a:effectLst/>
                            <a:latin typeface="Cambria Math" panose="02040503050406030204" pitchFamily="18" charset="0"/>
                            <a:ea typeface="Calibri" panose="020F0502020204030204" pitchFamily="34" charset="0"/>
                            <a:cs typeface="Arial" panose="020B0604020202020204" pitchFamily="34" charset="0"/>
                          </a:rPr>
                        </m:ctrlPr>
                      </m:sSupPr>
                      <m:e>
                        <m:r>
                          <a:rPr lang="es-ES" sz="1400" i="1">
                            <a:effectLst/>
                            <a:latin typeface="Cambria Math" panose="02040503050406030204" pitchFamily="18" charset="0"/>
                            <a:ea typeface="Calibri" panose="020F0502020204030204" pitchFamily="34" charset="0"/>
                            <a:cs typeface="Arial" panose="020B0604020202020204" pitchFamily="34" charset="0"/>
                          </a:rPr>
                          <m:t>2.880</m:t>
                        </m:r>
                      </m:e>
                      <m:sup>
                        <m:r>
                          <a:rPr lang="es-ES" sz="1400" i="1">
                            <a:effectLst/>
                            <a:latin typeface="Cambria Math" panose="02040503050406030204" pitchFamily="18" charset="0"/>
                            <a:ea typeface="Calibri" panose="020F0502020204030204" pitchFamily="34" charset="0"/>
                            <a:cs typeface="Arial" panose="020B0604020202020204" pitchFamily="34" charset="0"/>
                          </a:rPr>
                          <m:t>0.3</m:t>
                        </m:r>
                      </m:sup>
                    </m:sSup>
                  </m:oMath>
                </a14:m>
                <a:endParaRPr lang="es-EC" sz="1400" dirty="0">
                  <a:effectLst/>
                  <a:ea typeface="Calibri" panose="020F0502020204030204" pitchFamily="34" charset="0"/>
                  <a:cs typeface="Times New Roman" panose="02020603050405020304" pitchFamily="18" charset="0"/>
                </a:endParaRPr>
              </a:p>
              <a:p>
                <a:pPr indent="252095" algn="ctr">
                  <a:lnSpc>
                    <a:spcPct val="150000"/>
                  </a:lnSpc>
                  <a:spcAft>
                    <a:spcPts val="0"/>
                  </a:spcAft>
                </a:pPr>
                <a:r>
                  <a:rPr lang="es-ES" sz="1400" dirty="0">
                    <a:effectLst/>
                    <a:ea typeface="Times New Roman" panose="02020603050405020304" pitchFamily="18" charset="0"/>
                    <a:cs typeface="Arial" panose="020B0604020202020204" pitchFamily="34" charset="0"/>
                  </a:rPr>
                  <a:t> </a:t>
                </a:r>
                <a:r>
                  <a:rPr lang="es-ES" sz="1400" dirty="0" smtClean="0">
                    <a:effectLst/>
                    <a:ea typeface="Times New Roman" panose="02020603050405020304" pitchFamily="18" charset="0"/>
                    <a:cs typeface="Arial" panose="020B0604020202020204" pitchFamily="34" charset="0"/>
                  </a:rPr>
                  <a:t>     </a:t>
                </a:r>
                <a14:m>
                  <m:oMath xmlns:m="http://schemas.openxmlformats.org/officeDocument/2006/math">
                    <m:sSub>
                      <m:sSubPr>
                        <m:ctrlPr>
                          <a:rPr lang="es-EC" sz="1400" i="1">
                            <a:effectLst/>
                            <a:latin typeface="Cambria Math" panose="02040503050406030204" pitchFamily="18" charset="0"/>
                            <a:ea typeface="Calibri" panose="020F0502020204030204" pitchFamily="34" charset="0"/>
                            <a:cs typeface="Arial" panose="020B0604020202020204" pitchFamily="34" charset="0"/>
                          </a:rPr>
                        </m:ctrlPr>
                      </m:sSubPr>
                      <m:e>
                        <m:r>
                          <a:rPr lang="es-ES" sz="1400" i="1">
                            <a:effectLst/>
                            <a:latin typeface="Cambria Math" panose="02040503050406030204" pitchFamily="18" charset="0"/>
                            <a:ea typeface="Calibri" panose="020F0502020204030204" pitchFamily="34" charset="0"/>
                            <a:cs typeface="Arial" panose="020B0604020202020204" pitchFamily="34" charset="0"/>
                          </a:rPr>
                          <m:t>𝑁𝑢</m:t>
                        </m:r>
                      </m:e>
                      <m:sub>
                        <m:r>
                          <a:rPr lang="es-ES" sz="1400" i="1">
                            <a:effectLst/>
                            <a:latin typeface="Cambria Math" panose="02040503050406030204" pitchFamily="18" charset="0"/>
                            <a:ea typeface="Calibri" panose="020F0502020204030204" pitchFamily="34" charset="0"/>
                            <a:cs typeface="Arial" panose="020B0604020202020204" pitchFamily="34" charset="0"/>
                          </a:rPr>
                          <m:t>𝐷</m:t>
                        </m:r>
                      </m:sub>
                    </m:sSub>
                    <m:r>
                      <a:rPr lang="es-ES" sz="1400" i="1">
                        <a:effectLst/>
                        <a:latin typeface="Cambria Math" panose="02040503050406030204" pitchFamily="18" charset="0"/>
                        <a:ea typeface="Calibri" panose="020F0502020204030204" pitchFamily="34" charset="0"/>
                        <a:cs typeface="Arial" panose="020B0604020202020204" pitchFamily="34" charset="0"/>
                      </a:rPr>
                      <m:t>=59,190</m:t>
                    </m:r>
                  </m:oMath>
                </a14:m>
                <a:endParaRPr lang="es-EC" sz="1400" dirty="0">
                  <a:effectLst/>
                  <a:ea typeface="Calibri" panose="020F0502020204030204" pitchFamily="34" charset="0"/>
                  <a:cs typeface="Times New Roman" panose="02020603050405020304" pitchFamily="18" charset="0"/>
                </a:endParaRPr>
              </a:p>
            </p:txBody>
          </p:sp>
        </mc:Choice>
        <mc:Fallback>
          <p:sp>
            <p:nvSpPr>
              <p:cNvPr id="3" name="Rectángulo 2"/>
              <p:cNvSpPr>
                <a:spLocks noRot="1" noChangeAspect="1" noMove="1" noResize="1" noEditPoints="1" noAdjustHandles="1" noChangeArrowheads="1" noChangeShapeType="1" noTextEdit="1"/>
              </p:cNvSpPr>
              <p:nvPr/>
            </p:nvSpPr>
            <p:spPr>
              <a:xfrm>
                <a:off x="3850781" y="567417"/>
                <a:ext cx="3450986" cy="1853456"/>
              </a:xfrm>
              <a:prstGeom prst="rect">
                <a:avLst/>
              </a:prstGeom>
              <a:blipFill rotWithShape="0">
                <a:blip r:embed="rId4"/>
                <a:stretch>
                  <a:fillRect r="-707"/>
                </a:stretch>
              </a:blipFill>
            </p:spPr>
            <p:txBody>
              <a:bodyPr/>
              <a:lstStyle/>
              <a:p>
                <a:r>
                  <a:rPr lang="es-ES">
                    <a:noFill/>
                  </a:rPr>
                  <a:t> </a:t>
                </a:r>
              </a:p>
            </p:txBody>
          </p:sp>
        </mc:Fallback>
      </mc:AlternateContent>
      <mc:AlternateContent xmlns:mc="http://schemas.openxmlformats.org/markup-compatibility/2006">
        <mc:Choice xmlns:a14="http://schemas.microsoft.com/office/drawing/2010/main" Requires="a14">
          <p:sp>
            <p:nvSpPr>
              <p:cNvPr id="7" name="Rectángulo 6"/>
              <p:cNvSpPr/>
              <p:nvPr/>
            </p:nvSpPr>
            <p:spPr>
              <a:xfrm>
                <a:off x="7377355" y="544748"/>
                <a:ext cx="4473263" cy="2104294"/>
              </a:xfrm>
              <a:prstGeom prst="rect">
                <a:avLst/>
              </a:prstGeom>
            </p:spPr>
            <p:txBody>
              <a:bodyPr wrap="square">
                <a:spAutoFit/>
              </a:bodyPr>
              <a:lstStyle/>
              <a:p>
                <a:pPr indent="252095" algn="ctr">
                  <a:lnSpc>
                    <a:spcPct val="150000"/>
                  </a:lnSpc>
                </a:pPr>
                <a:r>
                  <a:rPr lang="es-ES" sz="1600" b="1" u="sng" dirty="0" smtClean="0">
                    <a:solidFill>
                      <a:srgbClr val="0070C0"/>
                    </a:solidFill>
                    <a:ea typeface="Times New Roman" panose="02020603050405020304" pitchFamily="18" charset="0"/>
                    <a:cs typeface="Arial" panose="020B0604020202020204" pitchFamily="34" charset="0"/>
                  </a:rPr>
                  <a:t>Cálculo del Coeficiente de convección del agua:</a:t>
                </a:r>
                <a:endParaRPr lang="es-EC" sz="1600" b="1" u="sng" dirty="0" smtClean="0">
                  <a:solidFill>
                    <a:srgbClr val="0070C0"/>
                  </a:solidFill>
                  <a:ea typeface="Times New Roman" panose="02020603050405020304" pitchFamily="18" charset="0"/>
                  <a:cs typeface="Times New Roman" panose="02020603050405020304" pitchFamily="18" charset="0"/>
                </a:endParaRPr>
              </a:p>
              <a:p>
                <a:pPr indent="252095" algn="ctr">
                  <a:lnSpc>
                    <a:spcPct val="150000"/>
                  </a:lnSpc>
                </a:pPr>
                <a:r>
                  <a:rPr lang="es-EC" sz="1400" dirty="0" smtClean="0">
                    <a:effectLst/>
                    <a:ea typeface="Times New Roman" panose="02020603050405020304" pitchFamily="18" charset="0"/>
                    <a:cs typeface="Arial" panose="020B0604020202020204" pitchFamily="34" charset="0"/>
                  </a:rPr>
                  <a:t>      </a:t>
                </a:r>
                <a14:m>
                  <m:oMath xmlns:m="http://schemas.openxmlformats.org/officeDocument/2006/math">
                    <m:sSub>
                      <m:sSub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600" i="1">
                            <a:effectLst/>
                            <a:latin typeface="Cambria Math" panose="02040503050406030204" pitchFamily="18" charset="0"/>
                            <a:ea typeface="Times New Roman" panose="02020603050405020304" pitchFamily="18" charset="0"/>
                            <a:cs typeface="Arial" panose="020B0604020202020204" pitchFamily="34" charset="0"/>
                          </a:rPr>
                          <m:t>h</m:t>
                        </m:r>
                      </m:e>
                      <m:sub>
                        <m:r>
                          <a:rPr lang="es-ES" sz="1600" i="1">
                            <a:effectLst/>
                            <a:latin typeface="Cambria Math" panose="02040503050406030204" pitchFamily="18" charset="0"/>
                            <a:ea typeface="Times New Roman" panose="02020603050405020304" pitchFamily="18" charset="0"/>
                            <a:cs typeface="Arial" panose="020B0604020202020204" pitchFamily="34" charset="0"/>
                          </a:rPr>
                          <m:t>𝑎𝑔𝑢𝑎</m:t>
                        </m:r>
                      </m:sub>
                    </m:sSub>
                    <m:r>
                      <a:rPr lang="es-ES" sz="16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fPr>
                      <m:num>
                        <m:r>
                          <a:rPr lang="es-ES" sz="1600" i="1">
                            <a:effectLst/>
                            <a:latin typeface="Cambria Math" panose="02040503050406030204" pitchFamily="18" charset="0"/>
                            <a:ea typeface="Times New Roman" panose="02020603050405020304" pitchFamily="18" charset="0"/>
                            <a:cs typeface="Arial" panose="020B0604020202020204" pitchFamily="34" charset="0"/>
                          </a:rPr>
                          <m:t>𝑁</m:t>
                        </m:r>
                        <m:sSub>
                          <m:sSub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600" i="1">
                                <a:effectLst/>
                                <a:latin typeface="Cambria Math" panose="02040503050406030204" pitchFamily="18" charset="0"/>
                                <a:ea typeface="Times New Roman" panose="02020603050405020304" pitchFamily="18" charset="0"/>
                                <a:cs typeface="Arial" panose="020B0604020202020204" pitchFamily="34" charset="0"/>
                              </a:rPr>
                              <m:t>𝑢</m:t>
                            </m:r>
                          </m:e>
                          <m:sub>
                            <m:r>
                              <a:rPr lang="es-ES" sz="1600" i="1">
                                <a:effectLst/>
                                <a:latin typeface="Cambria Math" panose="02040503050406030204" pitchFamily="18" charset="0"/>
                                <a:ea typeface="Times New Roman" panose="02020603050405020304" pitchFamily="18" charset="0"/>
                                <a:cs typeface="Arial" panose="020B0604020202020204" pitchFamily="34" charset="0"/>
                              </a:rPr>
                              <m:t>𝐷</m:t>
                            </m:r>
                          </m:sub>
                        </m:sSub>
                        <m:r>
                          <a:rPr lang="es-ES" sz="16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600" i="1">
                                <a:effectLst/>
                                <a:latin typeface="Cambria Math" panose="02040503050406030204" pitchFamily="18" charset="0"/>
                                <a:ea typeface="Times New Roman" panose="02020603050405020304" pitchFamily="18" charset="0"/>
                                <a:cs typeface="Arial" panose="020B0604020202020204" pitchFamily="34" charset="0"/>
                              </a:rPr>
                              <m:t>𝐾</m:t>
                            </m:r>
                          </m:e>
                          <m:sub>
                            <m:r>
                              <a:rPr lang="es-ES" sz="1600" i="1">
                                <a:effectLst/>
                                <a:latin typeface="Cambria Math" panose="02040503050406030204" pitchFamily="18" charset="0"/>
                                <a:ea typeface="Times New Roman" panose="02020603050405020304" pitchFamily="18" charset="0"/>
                                <a:cs typeface="Arial" panose="020B0604020202020204" pitchFamily="34" charset="0"/>
                              </a:rPr>
                              <m:t>𝑎𝑔𝑢𝑎</m:t>
                            </m:r>
                          </m:sub>
                        </m:sSub>
                      </m:num>
                      <m:den>
                        <m:r>
                          <a:rPr lang="es-ES" sz="1600" i="1">
                            <a:effectLst/>
                            <a:latin typeface="Cambria Math" panose="02040503050406030204" pitchFamily="18" charset="0"/>
                            <a:ea typeface="Times New Roman" panose="02020603050405020304" pitchFamily="18" charset="0"/>
                            <a:cs typeface="Arial" panose="020B0604020202020204" pitchFamily="34" charset="0"/>
                          </a:rPr>
                          <m:t>𝐷</m:t>
                        </m:r>
                      </m:den>
                    </m:f>
                  </m:oMath>
                </a14:m>
                <a:endParaRPr lang="es-EC" sz="1600" i="1" dirty="0" smtClean="0">
                  <a:effectLst/>
                  <a:ea typeface="Times New Roman" panose="02020603050405020304" pitchFamily="18" charset="0"/>
                  <a:cs typeface="Arial" panose="020B0604020202020204" pitchFamily="34" charset="0"/>
                </a:endParaRPr>
              </a:p>
              <a:p>
                <a:pPr indent="252095" algn="ctr">
                  <a:lnSpc>
                    <a:spcPct val="150000"/>
                  </a:lnSpc>
                </a:pPr>
                <a:r>
                  <a:rPr lang="es-EC" sz="1600" dirty="0" smtClean="0">
                    <a:effectLst/>
                    <a:ea typeface="Times New Roman" panose="02020603050405020304" pitchFamily="18" charset="0"/>
                    <a:cs typeface="Arial" panose="020B0604020202020204" pitchFamily="34" charset="0"/>
                  </a:rPr>
                  <a:t>      </a:t>
                </a:r>
                <a14:m>
                  <m:oMath xmlns:m="http://schemas.openxmlformats.org/officeDocument/2006/math">
                    <m:sSub>
                      <m:sSub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600" i="1">
                            <a:effectLst/>
                            <a:latin typeface="Cambria Math" panose="02040503050406030204" pitchFamily="18" charset="0"/>
                            <a:ea typeface="Times New Roman" panose="02020603050405020304" pitchFamily="18" charset="0"/>
                            <a:cs typeface="Arial" panose="020B0604020202020204" pitchFamily="34" charset="0"/>
                          </a:rPr>
                          <m:t>h</m:t>
                        </m:r>
                      </m:e>
                      <m:sub>
                        <m:r>
                          <a:rPr lang="es-ES" sz="1600" i="1">
                            <a:effectLst/>
                            <a:latin typeface="Cambria Math" panose="02040503050406030204" pitchFamily="18" charset="0"/>
                            <a:ea typeface="Times New Roman" panose="02020603050405020304" pitchFamily="18" charset="0"/>
                            <a:cs typeface="Arial" panose="020B0604020202020204" pitchFamily="34" charset="0"/>
                          </a:rPr>
                          <m:t>𝑎𝑔𝑢𝑎</m:t>
                        </m:r>
                      </m:sub>
                    </m:sSub>
                    <m:r>
                      <a:rPr lang="es-ES" sz="16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fPr>
                      <m:num>
                        <m:r>
                          <a:rPr lang="es-ES" sz="1600" i="1">
                            <a:effectLst/>
                            <a:latin typeface="Cambria Math" panose="02040503050406030204" pitchFamily="18" charset="0"/>
                            <a:ea typeface="Times New Roman" panose="02020603050405020304" pitchFamily="18" charset="0"/>
                            <a:cs typeface="Arial" panose="020B0604020202020204" pitchFamily="34" charset="0"/>
                          </a:rPr>
                          <m:t>59.190∗0.658</m:t>
                        </m:r>
                      </m:num>
                      <m:den>
                        <m:r>
                          <a:rPr lang="es-ES" sz="1600" i="1">
                            <a:effectLst/>
                            <a:latin typeface="Cambria Math" panose="02040503050406030204" pitchFamily="18" charset="0"/>
                            <a:ea typeface="Times New Roman" panose="02020603050405020304" pitchFamily="18" charset="0"/>
                            <a:cs typeface="Arial" panose="020B0604020202020204" pitchFamily="34" charset="0"/>
                          </a:rPr>
                          <m:t>0.019</m:t>
                        </m:r>
                      </m:den>
                    </m:f>
                  </m:oMath>
                </a14:m>
                <a:endParaRPr lang="es-EC" sz="1600" dirty="0">
                  <a:effectLst/>
                  <a:ea typeface="Calibri" panose="020F0502020204030204" pitchFamily="34" charset="0"/>
                  <a:cs typeface="Times New Roman" panose="02020603050405020304" pitchFamily="18" charset="0"/>
                </a:endParaRPr>
              </a:p>
              <a:p>
                <a:pPr indent="449580" algn="ctr">
                  <a:lnSpc>
                    <a:spcPct val="150000"/>
                  </a:lnSpc>
                  <a:spcAft>
                    <a:spcPts val="0"/>
                  </a:spcAft>
                </a:pPr>
                <a:r>
                  <a:rPr lang="es-ES" sz="1600" dirty="0">
                    <a:effectLst/>
                    <a:ea typeface="Times New Roman" panose="02020603050405020304" pitchFamily="18" charset="0"/>
                    <a:cs typeface="Arial" panose="020B0604020202020204" pitchFamily="34" charset="0"/>
                  </a:rPr>
                  <a:t> </a:t>
                </a:r>
                <a14:m>
                  <m:oMath xmlns:m="http://schemas.openxmlformats.org/officeDocument/2006/math">
                    <m:sSub>
                      <m:sSub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600" i="1">
                            <a:effectLst/>
                            <a:latin typeface="Cambria Math" panose="02040503050406030204" pitchFamily="18" charset="0"/>
                            <a:ea typeface="Times New Roman" panose="02020603050405020304" pitchFamily="18" charset="0"/>
                            <a:cs typeface="Arial" panose="020B0604020202020204" pitchFamily="34" charset="0"/>
                          </a:rPr>
                          <m:t>h</m:t>
                        </m:r>
                      </m:e>
                      <m:sub>
                        <m:r>
                          <a:rPr lang="es-ES" sz="1600" i="1">
                            <a:effectLst/>
                            <a:latin typeface="Cambria Math" panose="02040503050406030204" pitchFamily="18" charset="0"/>
                            <a:ea typeface="Times New Roman" panose="02020603050405020304" pitchFamily="18" charset="0"/>
                            <a:cs typeface="Arial" panose="020B0604020202020204" pitchFamily="34" charset="0"/>
                          </a:rPr>
                          <m:t>𝑎𝑔𝑢𝑎</m:t>
                        </m:r>
                      </m:sub>
                    </m:sSub>
                    <m:r>
                      <a:rPr lang="es-ES" sz="1600" i="1">
                        <a:effectLst/>
                        <a:latin typeface="Cambria Math" panose="02040503050406030204" pitchFamily="18" charset="0"/>
                        <a:ea typeface="Times New Roman" panose="02020603050405020304" pitchFamily="18" charset="0"/>
                        <a:cs typeface="Arial" panose="020B0604020202020204" pitchFamily="34" charset="0"/>
                      </a:rPr>
                      <m:t>=2051.084     </m:t>
                    </m:r>
                    <m:d>
                      <m:dPr>
                        <m:begChr m:val="["/>
                        <m:endChr m:val="]"/>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dPr>
                      <m:e>
                        <m:f>
                          <m:f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fPr>
                          <m:num>
                            <m:r>
                              <a:rPr lang="es-ES" sz="1600" i="1">
                                <a:effectLst/>
                                <a:latin typeface="Cambria Math" panose="02040503050406030204" pitchFamily="18" charset="0"/>
                                <a:ea typeface="Times New Roman" panose="02020603050405020304" pitchFamily="18" charset="0"/>
                                <a:cs typeface="Arial" panose="020B0604020202020204" pitchFamily="34" charset="0"/>
                              </a:rPr>
                              <m:t>𝑊</m:t>
                            </m:r>
                          </m:num>
                          <m:den>
                            <m:sSup>
                              <m:sSup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sSupPr>
                              <m:e>
                                <m:r>
                                  <a:rPr lang="es-ES" sz="1600" i="1">
                                    <a:effectLst/>
                                    <a:latin typeface="Cambria Math" panose="02040503050406030204" pitchFamily="18" charset="0"/>
                                    <a:ea typeface="Times New Roman" panose="02020603050405020304" pitchFamily="18" charset="0"/>
                                    <a:cs typeface="Arial" panose="020B0604020202020204" pitchFamily="34" charset="0"/>
                                  </a:rPr>
                                  <m:t>𝑚</m:t>
                                </m:r>
                              </m:e>
                              <m:sup>
                                <m:r>
                                  <a:rPr lang="es-ES" sz="1600" i="1">
                                    <a:effectLst/>
                                    <a:latin typeface="Cambria Math" panose="02040503050406030204" pitchFamily="18" charset="0"/>
                                    <a:ea typeface="Times New Roman" panose="02020603050405020304" pitchFamily="18" charset="0"/>
                                    <a:cs typeface="Arial" panose="020B0604020202020204" pitchFamily="34" charset="0"/>
                                  </a:rPr>
                                  <m:t>2</m:t>
                                </m:r>
                              </m:sup>
                            </m:sSup>
                            <m:r>
                              <a:rPr lang="es-ES" sz="1600" i="1">
                                <a:effectLst/>
                                <a:latin typeface="Cambria Math" panose="02040503050406030204" pitchFamily="18" charset="0"/>
                                <a:ea typeface="Times New Roman" panose="02020603050405020304" pitchFamily="18" charset="0"/>
                                <a:cs typeface="Arial" panose="020B0604020202020204" pitchFamily="34" charset="0"/>
                              </a:rPr>
                              <m:t>𝐾</m:t>
                            </m:r>
                          </m:den>
                        </m:f>
                      </m:e>
                    </m:d>
                  </m:oMath>
                </a14:m>
                <a:endParaRPr lang="es-EC" sz="1600" dirty="0">
                  <a:effectLst/>
                  <a:ea typeface="Calibri" panose="020F0502020204030204" pitchFamily="34" charset="0"/>
                  <a:cs typeface="Times New Roman" panose="02020603050405020304" pitchFamily="18" charset="0"/>
                </a:endParaRPr>
              </a:p>
            </p:txBody>
          </p:sp>
        </mc:Choice>
        <mc:Fallback>
          <p:sp>
            <p:nvSpPr>
              <p:cNvPr id="7" name="Rectángulo 6"/>
              <p:cNvSpPr>
                <a:spLocks noRot="1" noChangeAspect="1" noMove="1" noResize="1" noEditPoints="1" noAdjustHandles="1" noChangeArrowheads="1" noChangeShapeType="1" noTextEdit="1"/>
              </p:cNvSpPr>
              <p:nvPr/>
            </p:nvSpPr>
            <p:spPr>
              <a:xfrm>
                <a:off x="7377355" y="544748"/>
                <a:ext cx="4473263" cy="2104294"/>
              </a:xfrm>
              <a:prstGeom prst="rect">
                <a:avLst/>
              </a:prstGeom>
              <a:blipFill rotWithShape="0">
                <a:blip r:embed="rId5"/>
                <a:stretch>
                  <a:fillRect/>
                </a:stretch>
              </a:blipFill>
            </p:spPr>
            <p:txBody>
              <a:bodyPr/>
              <a:lstStyle/>
              <a:p>
                <a:r>
                  <a:rPr lang="es-ES">
                    <a:noFill/>
                  </a:rPr>
                  <a:t> </a:t>
                </a:r>
              </a:p>
            </p:txBody>
          </p:sp>
        </mc:Fallback>
      </mc:AlternateContent>
      <mc:AlternateContent xmlns:mc="http://schemas.openxmlformats.org/markup-compatibility/2006">
        <mc:Choice xmlns:a14="http://schemas.microsoft.com/office/drawing/2010/main" Requires="a14">
          <p:sp>
            <p:nvSpPr>
              <p:cNvPr id="8" name="Rectángulo 7"/>
              <p:cNvSpPr/>
              <p:nvPr/>
            </p:nvSpPr>
            <p:spPr>
              <a:xfrm>
                <a:off x="476518" y="2949527"/>
                <a:ext cx="6657929" cy="2850845"/>
              </a:xfrm>
              <a:prstGeom prst="rect">
                <a:avLst/>
              </a:prstGeom>
            </p:spPr>
            <p:txBody>
              <a:bodyPr wrap="square">
                <a:spAutoFit/>
              </a:bodyPr>
              <a:lstStyle/>
              <a:p>
                <a:pPr indent="252095" algn="ctr">
                  <a:spcAft>
                    <a:spcPts val="0"/>
                  </a:spcAft>
                </a:pPr>
                <a:r>
                  <a:rPr lang="es-ES" sz="1600" b="1" u="sng" dirty="0" smtClean="0">
                    <a:solidFill>
                      <a:srgbClr val="0070C0"/>
                    </a:solidFill>
                    <a:ea typeface="Times New Roman" panose="02020603050405020304" pitchFamily="18" charset="0"/>
                    <a:cs typeface="Arial" panose="020B0604020202020204" pitchFamily="34" charset="0"/>
                  </a:rPr>
                  <a:t>Cálculo del Calor por transferencia de calor:</a:t>
                </a:r>
              </a:p>
              <a:p>
                <a:pPr indent="252095" algn="ctr">
                  <a:spcAft>
                    <a:spcPts val="0"/>
                  </a:spcAft>
                </a:pPr>
                <a:endParaRPr lang="es-EC" sz="1600" dirty="0" smtClean="0">
                  <a:ea typeface="Times New Roman" panose="02020603050405020304" pitchFamily="18" charset="0"/>
                  <a:cs typeface="Times New Roman" panose="02020603050405020304" pitchFamily="18" charset="0"/>
                </a:endParaRPr>
              </a:p>
              <a:p>
                <a:pPr indent="252095" algn="ctr">
                  <a:spcAft>
                    <a:spcPts val="0"/>
                  </a:spcAft>
                </a:pPr>
                <a:r>
                  <a:rPr lang="es-ES" sz="1600" dirty="0">
                    <a:effectLst/>
                    <a:ea typeface="Times New Roman" panose="02020603050405020304" pitchFamily="18" charset="0"/>
                    <a:cs typeface="Arial" panose="020B0604020202020204" pitchFamily="34" charset="0"/>
                  </a:rPr>
                  <a:t> </a:t>
                </a:r>
                <a14:m>
                  <m:oMath xmlns:m="http://schemas.openxmlformats.org/officeDocument/2006/math">
                    <m:sSub>
                      <m:sSubPr>
                        <m:ctrlPr>
                          <a:rPr lang="es-EC" sz="20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2000" i="1">
                            <a:effectLst/>
                            <a:latin typeface="Cambria Math" panose="02040503050406030204" pitchFamily="18" charset="0"/>
                            <a:ea typeface="Times New Roman" panose="02020603050405020304" pitchFamily="18" charset="0"/>
                            <a:cs typeface="Arial" panose="020B0604020202020204" pitchFamily="34" charset="0"/>
                          </a:rPr>
                          <m:t>𝑄</m:t>
                        </m:r>
                      </m:e>
                      <m:sub>
                        <m:r>
                          <a:rPr lang="es-ES" sz="2000" i="1">
                            <a:effectLst/>
                            <a:latin typeface="Cambria Math" panose="02040503050406030204" pitchFamily="18" charset="0"/>
                            <a:ea typeface="Times New Roman" panose="02020603050405020304" pitchFamily="18" charset="0"/>
                            <a:cs typeface="Arial" panose="020B0604020202020204" pitchFamily="34" charset="0"/>
                          </a:rPr>
                          <m:t>𝑇𝐶</m:t>
                        </m:r>
                      </m:sub>
                    </m:sSub>
                    <m:r>
                      <a:rPr lang="es-ES" sz="2000" i="1">
                        <a:effectLst/>
                        <a:latin typeface="Cambria Math" panose="02040503050406030204" pitchFamily="18" charset="0"/>
                        <a:ea typeface="Times New Roman" panose="02020603050405020304" pitchFamily="18" charset="0"/>
                        <a:cs typeface="Arial" panose="020B0604020202020204" pitchFamily="34" charset="0"/>
                      </a:rPr>
                      <m:t>=</m:t>
                    </m:r>
                    <m:d>
                      <m:dPr>
                        <m:ctrlPr>
                          <a:rPr lang="es-EC" sz="2000" i="1">
                            <a:effectLst/>
                            <a:latin typeface="Cambria Math" panose="02040503050406030204" pitchFamily="18" charset="0"/>
                            <a:ea typeface="Times New Roman" panose="02020603050405020304" pitchFamily="18" charset="0"/>
                            <a:cs typeface="Arial" panose="020B0604020202020204" pitchFamily="34" charset="0"/>
                          </a:rPr>
                        </m:ctrlPr>
                      </m:dPr>
                      <m:e>
                        <m:f>
                          <m:fPr>
                            <m:ctrlPr>
                              <a:rPr lang="es-EC" sz="2000" i="1">
                                <a:effectLst/>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s-EC" sz="20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2000" i="1">
                                    <a:effectLst/>
                                    <a:latin typeface="Cambria Math" panose="02040503050406030204" pitchFamily="18" charset="0"/>
                                    <a:ea typeface="Times New Roman" panose="02020603050405020304" pitchFamily="18" charset="0"/>
                                    <a:cs typeface="Arial" panose="020B0604020202020204" pitchFamily="34" charset="0"/>
                                  </a:rPr>
                                  <m:t>𝑇</m:t>
                                </m:r>
                              </m:e>
                              <m:sub>
                                <m:r>
                                  <a:rPr lang="es-ES" sz="2000" i="1">
                                    <a:effectLst/>
                                    <a:latin typeface="Cambria Math" panose="02040503050406030204" pitchFamily="18" charset="0"/>
                                    <a:ea typeface="Times New Roman" panose="02020603050405020304" pitchFamily="18" charset="0"/>
                                    <a:cs typeface="Arial" panose="020B0604020202020204" pitchFamily="34" charset="0"/>
                                  </a:rPr>
                                  <m:t>0</m:t>
                                </m:r>
                              </m:sub>
                            </m:sSub>
                            <m:r>
                              <a:rPr lang="es-ES" sz="20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C" sz="20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2000" i="1">
                                    <a:effectLst/>
                                    <a:latin typeface="Cambria Math" panose="02040503050406030204" pitchFamily="18" charset="0"/>
                                    <a:ea typeface="Times New Roman" panose="02020603050405020304" pitchFamily="18" charset="0"/>
                                    <a:cs typeface="Arial" panose="020B0604020202020204" pitchFamily="34" charset="0"/>
                                  </a:rPr>
                                  <m:t>𝑇</m:t>
                                </m:r>
                              </m:e>
                              <m:sub>
                                <m:r>
                                  <a:rPr lang="es-ES" sz="2000" i="1">
                                    <a:effectLst/>
                                    <a:latin typeface="Cambria Math" panose="02040503050406030204" pitchFamily="18" charset="0"/>
                                    <a:ea typeface="Times New Roman" panose="02020603050405020304" pitchFamily="18" charset="0"/>
                                    <a:cs typeface="Arial" panose="020B0604020202020204" pitchFamily="34" charset="0"/>
                                  </a:rPr>
                                  <m:t>𝑎𝑚𝑏</m:t>
                                </m:r>
                              </m:sub>
                            </m:sSub>
                          </m:num>
                          <m:den>
                            <m:f>
                              <m:fPr>
                                <m:ctrlPr>
                                  <a:rPr lang="es-EC" sz="2000" i="1">
                                    <a:effectLst/>
                                    <a:latin typeface="Cambria Math" panose="02040503050406030204" pitchFamily="18" charset="0"/>
                                    <a:ea typeface="Times New Roman" panose="02020603050405020304" pitchFamily="18" charset="0"/>
                                    <a:cs typeface="Arial" panose="020B0604020202020204" pitchFamily="34" charset="0"/>
                                  </a:rPr>
                                </m:ctrlPr>
                              </m:fPr>
                              <m:num>
                                <m:r>
                                  <a:rPr lang="es-ES" sz="2000" i="1">
                                    <a:effectLst/>
                                    <a:latin typeface="Cambria Math" panose="02040503050406030204" pitchFamily="18" charset="0"/>
                                    <a:ea typeface="Times New Roman" panose="02020603050405020304" pitchFamily="18" charset="0"/>
                                    <a:cs typeface="Arial" panose="020B0604020202020204" pitchFamily="34" charset="0"/>
                                  </a:rPr>
                                  <m:t>1</m:t>
                                </m:r>
                              </m:num>
                              <m:den>
                                <m:r>
                                  <a:rPr lang="es-ES" sz="2000" i="1">
                                    <a:effectLst/>
                                    <a:latin typeface="Cambria Math" panose="02040503050406030204" pitchFamily="18" charset="0"/>
                                    <a:ea typeface="Times New Roman" panose="02020603050405020304" pitchFamily="18" charset="0"/>
                                    <a:cs typeface="Arial" panose="020B0604020202020204" pitchFamily="34" charset="0"/>
                                  </a:rPr>
                                  <m:t>2</m:t>
                                </m:r>
                                <m:r>
                                  <a:rPr lang="es-ES" sz="2000" i="1">
                                    <a:effectLst/>
                                    <a:latin typeface="Cambria Math" panose="02040503050406030204" pitchFamily="18" charset="0"/>
                                    <a:ea typeface="Times New Roman" panose="02020603050405020304" pitchFamily="18" charset="0"/>
                                    <a:cs typeface="Arial" panose="020B0604020202020204" pitchFamily="34" charset="0"/>
                                  </a:rPr>
                                  <m:t>𝜋</m:t>
                                </m:r>
                                <m:sSub>
                                  <m:sSubPr>
                                    <m:ctrlPr>
                                      <a:rPr lang="es-EC" sz="20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2000" i="1">
                                        <a:effectLst/>
                                        <a:latin typeface="Cambria Math" panose="02040503050406030204" pitchFamily="18" charset="0"/>
                                        <a:ea typeface="Times New Roman" panose="02020603050405020304" pitchFamily="18" charset="0"/>
                                        <a:cs typeface="Arial" panose="020B0604020202020204" pitchFamily="34" charset="0"/>
                                      </a:rPr>
                                      <m:t>𝑟</m:t>
                                    </m:r>
                                  </m:e>
                                  <m:sub>
                                    <m:r>
                                      <a:rPr lang="es-ES" sz="2000" i="1">
                                        <a:effectLst/>
                                        <a:latin typeface="Cambria Math" panose="02040503050406030204" pitchFamily="18" charset="0"/>
                                        <a:ea typeface="Times New Roman" panose="02020603050405020304" pitchFamily="18" charset="0"/>
                                        <a:cs typeface="Arial" panose="020B0604020202020204" pitchFamily="34" charset="0"/>
                                      </a:rPr>
                                      <m:t>𝑚</m:t>
                                    </m:r>
                                    <m:r>
                                      <a:rPr lang="es-ES" sz="2000" i="1">
                                        <a:effectLst/>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s-EC" sz="20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2000" i="1">
                                        <a:effectLst/>
                                        <a:latin typeface="Cambria Math" panose="02040503050406030204" pitchFamily="18" charset="0"/>
                                        <a:ea typeface="Times New Roman" panose="02020603050405020304" pitchFamily="18" charset="0"/>
                                        <a:cs typeface="Arial" panose="020B0604020202020204" pitchFamily="34" charset="0"/>
                                      </a:rPr>
                                      <m:t>𝐿</m:t>
                                    </m:r>
                                  </m:e>
                                  <m:sub>
                                    <m:r>
                                      <a:rPr lang="es-ES" sz="2000" i="1">
                                        <a:effectLst/>
                                        <a:latin typeface="Cambria Math" panose="02040503050406030204" pitchFamily="18" charset="0"/>
                                        <a:ea typeface="Times New Roman" panose="02020603050405020304" pitchFamily="18" charset="0"/>
                                        <a:cs typeface="Arial" panose="020B0604020202020204" pitchFamily="34" charset="0"/>
                                      </a:rPr>
                                      <m:t>𝑚𝑔𝑟</m:t>
                                    </m:r>
                                  </m:sub>
                                </m:sSub>
                                <m:sSub>
                                  <m:sSubPr>
                                    <m:ctrlPr>
                                      <a:rPr lang="es-EC" sz="20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2000" i="1">
                                        <a:effectLst/>
                                        <a:latin typeface="Cambria Math" panose="02040503050406030204" pitchFamily="18" charset="0"/>
                                        <a:ea typeface="Times New Roman" panose="02020603050405020304" pitchFamily="18" charset="0"/>
                                        <a:cs typeface="Arial" panose="020B0604020202020204" pitchFamily="34" charset="0"/>
                                      </a:rPr>
                                      <m:t>h</m:t>
                                    </m:r>
                                  </m:e>
                                  <m:sub>
                                    <m:r>
                                      <a:rPr lang="es-ES" sz="2000" i="1">
                                        <a:effectLst/>
                                        <a:latin typeface="Cambria Math" panose="02040503050406030204" pitchFamily="18" charset="0"/>
                                        <a:ea typeface="Times New Roman" panose="02020603050405020304" pitchFamily="18" charset="0"/>
                                        <a:cs typeface="Arial" panose="020B0604020202020204" pitchFamily="34" charset="0"/>
                                      </a:rPr>
                                      <m:t>𝑎𝑔𝑢𝑎</m:t>
                                    </m:r>
                                  </m:sub>
                                </m:sSub>
                              </m:den>
                            </m:f>
                            <m:r>
                              <a:rPr lang="es-ES" sz="2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C" sz="2000" i="1">
                                    <a:effectLst/>
                                    <a:latin typeface="Cambria Math" panose="02040503050406030204" pitchFamily="18" charset="0"/>
                                    <a:ea typeface="Times New Roman" panose="02020603050405020304" pitchFamily="18" charset="0"/>
                                    <a:cs typeface="Arial" panose="020B0604020202020204" pitchFamily="34" charset="0"/>
                                  </a:rPr>
                                </m:ctrlPr>
                              </m:fPr>
                              <m:num>
                                <m:r>
                                  <m:rPr>
                                    <m:sty m:val="p"/>
                                  </m:rPr>
                                  <a:rPr lang="es-ES" sz="2000">
                                    <a:effectLst/>
                                    <a:latin typeface="Cambria Math" panose="02040503050406030204" pitchFamily="18" charset="0"/>
                                    <a:ea typeface="Times New Roman" panose="02020603050405020304" pitchFamily="18" charset="0"/>
                                    <a:cs typeface="Arial" panose="020B0604020202020204" pitchFamily="34" charset="0"/>
                                  </a:rPr>
                                  <m:t>ln</m:t>
                                </m:r>
                                <m:r>
                                  <a:rPr lang="es-ES" sz="20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C" sz="20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2000" i="1">
                                        <a:effectLst/>
                                        <a:latin typeface="Cambria Math" panose="02040503050406030204" pitchFamily="18" charset="0"/>
                                        <a:ea typeface="Times New Roman" panose="02020603050405020304" pitchFamily="18" charset="0"/>
                                        <a:cs typeface="Arial" panose="020B0604020202020204" pitchFamily="34" charset="0"/>
                                      </a:rPr>
                                      <m:t>𝑟</m:t>
                                    </m:r>
                                  </m:e>
                                  <m:sub>
                                    <m:r>
                                      <a:rPr lang="es-ES" sz="2000" i="1">
                                        <a:effectLst/>
                                        <a:latin typeface="Cambria Math" panose="02040503050406030204" pitchFamily="18" charset="0"/>
                                        <a:ea typeface="Times New Roman" panose="02020603050405020304" pitchFamily="18" charset="0"/>
                                        <a:cs typeface="Arial" panose="020B0604020202020204" pitchFamily="34" charset="0"/>
                                      </a:rPr>
                                      <m:t>𝑚</m:t>
                                    </m:r>
                                    <m:r>
                                      <a:rPr lang="es-ES" sz="2000" i="1">
                                        <a:effectLst/>
                                        <a:latin typeface="Cambria Math" panose="02040503050406030204" pitchFamily="18" charset="0"/>
                                        <a:ea typeface="Times New Roman" panose="02020603050405020304" pitchFamily="18" charset="0"/>
                                        <a:cs typeface="Arial" panose="020B0604020202020204" pitchFamily="34" charset="0"/>
                                      </a:rPr>
                                      <m:t>2</m:t>
                                    </m:r>
                                  </m:sub>
                                </m:sSub>
                                <m:r>
                                  <a:rPr lang="es-ES" sz="20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C" sz="20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2000" i="1">
                                        <a:effectLst/>
                                        <a:latin typeface="Cambria Math" panose="02040503050406030204" pitchFamily="18" charset="0"/>
                                        <a:ea typeface="Times New Roman" panose="02020603050405020304" pitchFamily="18" charset="0"/>
                                        <a:cs typeface="Arial" panose="020B0604020202020204" pitchFamily="34" charset="0"/>
                                      </a:rPr>
                                      <m:t>𝑟</m:t>
                                    </m:r>
                                  </m:e>
                                  <m:sub>
                                    <m:r>
                                      <a:rPr lang="es-ES" sz="2000" i="1">
                                        <a:effectLst/>
                                        <a:latin typeface="Cambria Math" panose="02040503050406030204" pitchFamily="18" charset="0"/>
                                        <a:ea typeface="Times New Roman" panose="02020603050405020304" pitchFamily="18" charset="0"/>
                                        <a:cs typeface="Arial" panose="020B0604020202020204" pitchFamily="34" charset="0"/>
                                      </a:rPr>
                                      <m:t>𝑚</m:t>
                                    </m:r>
                                    <m:r>
                                      <a:rPr lang="es-ES" sz="2000" i="1">
                                        <a:effectLst/>
                                        <a:latin typeface="Cambria Math" panose="02040503050406030204" pitchFamily="18" charset="0"/>
                                        <a:ea typeface="Times New Roman" panose="02020603050405020304" pitchFamily="18" charset="0"/>
                                        <a:cs typeface="Arial" panose="020B0604020202020204" pitchFamily="34" charset="0"/>
                                      </a:rPr>
                                      <m:t>1</m:t>
                                    </m:r>
                                  </m:sub>
                                </m:sSub>
                                <m:r>
                                  <a:rPr lang="es-ES" sz="2000" i="1">
                                    <a:effectLst/>
                                    <a:latin typeface="Cambria Math" panose="02040503050406030204" pitchFamily="18" charset="0"/>
                                    <a:ea typeface="Times New Roman" panose="02020603050405020304" pitchFamily="18" charset="0"/>
                                    <a:cs typeface="Arial" panose="020B0604020202020204" pitchFamily="34" charset="0"/>
                                  </a:rPr>
                                  <m:t>)</m:t>
                                </m:r>
                              </m:num>
                              <m:den>
                                <m:r>
                                  <a:rPr lang="es-ES" sz="2000" i="1">
                                    <a:effectLst/>
                                    <a:latin typeface="Cambria Math" panose="02040503050406030204" pitchFamily="18" charset="0"/>
                                    <a:ea typeface="Times New Roman" panose="02020603050405020304" pitchFamily="18" charset="0"/>
                                    <a:cs typeface="Arial" panose="020B0604020202020204" pitchFamily="34" charset="0"/>
                                  </a:rPr>
                                  <m:t>2</m:t>
                                </m:r>
                                <m:r>
                                  <a:rPr lang="es-ES" sz="2000" i="1">
                                    <a:effectLst/>
                                    <a:latin typeface="Cambria Math" panose="02040503050406030204" pitchFamily="18" charset="0"/>
                                    <a:ea typeface="Times New Roman" panose="02020603050405020304" pitchFamily="18" charset="0"/>
                                    <a:cs typeface="Arial" panose="020B0604020202020204" pitchFamily="34" charset="0"/>
                                  </a:rPr>
                                  <m:t>𝜋</m:t>
                                </m:r>
                                <m:sSub>
                                  <m:sSubPr>
                                    <m:ctrlPr>
                                      <a:rPr lang="es-EC" sz="20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2000" i="1">
                                        <a:effectLst/>
                                        <a:latin typeface="Cambria Math" panose="02040503050406030204" pitchFamily="18" charset="0"/>
                                        <a:ea typeface="Times New Roman" panose="02020603050405020304" pitchFamily="18" charset="0"/>
                                        <a:cs typeface="Arial" panose="020B0604020202020204" pitchFamily="34" charset="0"/>
                                      </a:rPr>
                                      <m:t>𝑘</m:t>
                                    </m:r>
                                  </m:e>
                                  <m:sub>
                                    <m:r>
                                      <a:rPr lang="es-ES" sz="2000" i="1">
                                        <a:effectLst/>
                                        <a:latin typeface="Cambria Math" panose="02040503050406030204" pitchFamily="18" charset="0"/>
                                        <a:ea typeface="Times New Roman" panose="02020603050405020304" pitchFamily="18" charset="0"/>
                                        <a:cs typeface="Arial" panose="020B0604020202020204" pitchFamily="34" charset="0"/>
                                      </a:rPr>
                                      <m:t>𝑚𝑔𝑟</m:t>
                                    </m:r>
                                  </m:sub>
                                </m:sSub>
                                <m:sSub>
                                  <m:sSubPr>
                                    <m:ctrlPr>
                                      <a:rPr lang="es-EC" sz="20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2000" i="1">
                                        <a:effectLst/>
                                        <a:latin typeface="Cambria Math" panose="02040503050406030204" pitchFamily="18" charset="0"/>
                                        <a:ea typeface="Times New Roman" panose="02020603050405020304" pitchFamily="18" charset="0"/>
                                        <a:cs typeface="Arial" panose="020B0604020202020204" pitchFamily="34" charset="0"/>
                                      </a:rPr>
                                      <m:t>𝐿</m:t>
                                    </m:r>
                                  </m:e>
                                  <m:sub>
                                    <m:r>
                                      <a:rPr lang="es-ES" sz="2000" i="1">
                                        <a:effectLst/>
                                        <a:latin typeface="Cambria Math" panose="02040503050406030204" pitchFamily="18" charset="0"/>
                                        <a:ea typeface="Times New Roman" panose="02020603050405020304" pitchFamily="18" charset="0"/>
                                        <a:cs typeface="Arial" panose="020B0604020202020204" pitchFamily="34" charset="0"/>
                                      </a:rPr>
                                      <m:t>𝑚𝑔𝑟</m:t>
                                    </m:r>
                                  </m:sub>
                                </m:sSub>
                              </m:den>
                            </m:f>
                            <m:r>
                              <a:rPr lang="es-ES" sz="2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C" sz="2000" i="1">
                                    <a:effectLst/>
                                    <a:latin typeface="Cambria Math" panose="02040503050406030204" pitchFamily="18" charset="0"/>
                                    <a:ea typeface="Times New Roman" panose="02020603050405020304" pitchFamily="18" charset="0"/>
                                    <a:cs typeface="Arial" panose="020B0604020202020204" pitchFamily="34" charset="0"/>
                                  </a:rPr>
                                </m:ctrlPr>
                              </m:fPr>
                              <m:num>
                                <m:r>
                                  <a:rPr lang="es-ES" sz="2000" i="1">
                                    <a:effectLst/>
                                    <a:latin typeface="Cambria Math" panose="02040503050406030204" pitchFamily="18" charset="0"/>
                                    <a:ea typeface="Times New Roman" panose="02020603050405020304" pitchFamily="18" charset="0"/>
                                    <a:cs typeface="Arial" panose="020B0604020202020204" pitchFamily="34" charset="0"/>
                                  </a:rPr>
                                  <m:t>1</m:t>
                                </m:r>
                              </m:num>
                              <m:den>
                                <m:r>
                                  <a:rPr lang="es-ES" sz="2000" i="1">
                                    <a:effectLst/>
                                    <a:latin typeface="Cambria Math" panose="02040503050406030204" pitchFamily="18" charset="0"/>
                                    <a:ea typeface="Times New Roman" panose="02020603050405020304" pitchFamily="18" charset="0"/>
                                    <a:cs typeface="Arial" panose="020B0604020202020204" pitchFamily="34" charset="0"/>
                                  </a:rPr>
                                  <m:t>2</m:t>
                                </m:r>
                                <m:r>
                                  <a:rPr lang="es-ES" sz="2000" i="1">
                                    <a:effectLst/>
                                    <a:latin typeface="Cambria Math" panose="02040503050406030204" pitchFamily="18" charset="0"/>
                                    <a:ea typeface="Times New Roman" panose="02020603050405020304" pitchFamily="18" charset="0"/>
                                    <a:cs typeface="Arial" panose="020B0604020202020204" pitchFamily="34" charset="0"/>
                                  </a:rPr>
                                  <m:t>𝜋</m:t>
                                </m:r>
                                <m:sSub>
                                  <m:sSubPr>
                                    <m:ctrlPr>
                                      <a:rPr lang="es-EC" sz="20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2000" i="1">
                                        <a:effectLst/>
                                        <a:latin typeface="Cambria Math" panose="02040503050406030204" pitchFamily="18" charset="0"/>
                                        <a:ea typeface="Times New Roman" panose="02020603050405020304" pitchFamily="18" charset="0"/>
                                        <a:cs typeface="Arial" panose="020B0604020202020204" pitchFamily="34" charset="0"/>
                                      </a:rPr>
                                      <m:t>𝑟</m:t>
                                    </m:r>
                                  </m:e>
                                  <m:sub>
                                    <m:r>
                                      <a:rPr lang="es-ES" sz="2000" i="1">
                                        <a:effectLst/>
                                        <a:latin typeface="Cambria Math" panose="02040503050406030204" pitchFamily="18" charset="0"/>
                                        <a:ea typeface="Times New Roman" panose="02020603050405020304" pitchFamily="18" charset="0"/>
                                        <a:cs typeface="Arial" panose="020B0604020202020204" pitchFamily="34" charset="0"/>
                                      </a:rPr>
                                      <m:t>𝑚</m:t>
                                    </m:r>
                                    <m:r>
                                      <a:rPr lang="es-ES" sz="2000" i="1">
                                        <a:effectLst/>
                                        <a:latin typeface="Cambria Math" panose="02040503050406030204" pitchFamily="18" charset="0"/>
                                        <a:ea typeface="Times New Roman" panose="02020603050405020304" pitchFamily="18" charset="0"/>
                                        <a:cs typeface="Arial" panose="020B0604020202020204" pitchFamily="34" charset="0"/>
                                      </a:rPr>
                                      <m:t>2</m:t>
                                    </m:r>
                                  </m:sub>
                                </m:sSub>
                                <m:sSub>
                                  <m:sSubPr>
                                    <m:ctrlPr>
                                      <a:rPr lang="es-EC" sz="20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2000" i="1">
                                        <a:effectLst/>
                                        <a:latin typeface="Cambria Math" panose="02040503050406030204" pitchFamily="18" charset="0"/>
                                        <a:ea typeface="Times New Roman" panose="02020603050405020304" pitchFamily="18" charset="0"/>
                                        <a:cs typeface="Arial" panose="020B0604020202020204" pitchFamily="34" charset="0"/>
                                      </a:rPr>
                                      <m:t>𝐿</m:t>
                                    </m:r>
                                  </m:e>
                                  <m:sub>
                                    <m:r>
                                      <a:rPr lang="es-ES" sz="2000" i="1">
                                        <a:effectLst/>
                                        <a:latin typeface="Cambria Math" panose="02040503050406030204" pitchFamily="18" charset="0"/>
                                        <a:ea typeface="Times New Roman" panose="02020603050405020304" pitchFamily="18" charset="0"/>
                                        <a:cs typeface="Arial" panose="020B0604020202020204" pitchFamily="34" charset="0"/>
                                      </a:rPr>
                                      <m:t>𝑚𝑔𝑟</m:t>
                                    </m:r>
                                  </m:sub>
                                </m:sSub>
                                <m:sSub>
                                  <m:sSubPr>
                                    <m:ctrlPr>
                                      <a:rPr lang="es-EC" sz="20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2000" i="1">
                                        <a:effectLst/>
                                        <a:latin typeface="Cambria Math" panose="02040503050406030204" pitchFamily="18" charset="0"/>
                                        <a:ea typeface="Times New Roman" panose="02020603050405020304" pitchFamily="18" charset="0"/>
                                        <a:cs typeface="Arial" panose="020B0604020202020204" pitchFamily="34" charset="0"/>
                                      </a:rPr>
                                      <m:t>h</m:t>
                                    </m:r>
                                  </m:e>
                                  <m:sub>
                                    <m:r>
                                      <a:rPr lang="es-ES" sz="2000" i="1">
                                        <a:effectLst/>
                                        <a:latin typeface="Cambria Math" panose="02040503050406030204" pitchFamily="18" charset="0"/>
                                        <a:ea typeface="Times New Roman" panose="02020603050405020304" pitchFamily="18" charset="0"/>
                                        <a:cs typeface="Arial" panose="020B0604020202020204" pitchFamily="34" charset="0"/>
                                      </a:rPr>
                                      <m:t>𝑎𝑖𝑟𝑒</m:t>
                                    </m:r>
                                  </m:sub>
                                </m:sSub>
                              </m:den>
                            </m:f>
                          </m:den>
                        </m:f>
                      </m:e>
                    </m:d>
                    <m:r>
                      <a:rPr lang="es-ES" sz="2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C" sz="2000" i="1">
                            <a:effectLst/>
                            <a:latin typeface="Cambria Math" panose="02040503050406030204" pitchFamily="18" charset="0"/>
                            <a:ea typeface="Times New Roman" panose="02020603050405020304" pitchFamily="18" charset="0"/>
                            <a:cs typeface="Arial" panose="020B0604020202020204" pitchFamily="34" charset="0"/>
                          </a:rPr>
                        </m:ctrlPr>
                      </m:fPr>
                      <m:num>
                        <m:r>
                          <a:rPr lang="es-ES" sz="2000" i="1">
                            <a:effectLst/>
                            <a:latin typeface="Cambria Math" panose="02040503050406030204" pitchFamily="18" charset="0"/>
                            <a:ea typeface="Times New Roman" panose="02020603050405020304" pitchFamily="18" charset="0"/>
                            <a:cs typeface="Arial" panose="020B0604020202020204" pitchFamily="34" charset="0"/>
                          </a:rPr>
                          <m:t>1</m:t>
                        </m:r>
                      </m:num>
                      <m:den>
                        <m:r>
                          <a:rPr lang="es-ES" sz="2000" i="1">
                            <a:effectLst/>
                            <a:latin typeface="Cambria Math" panose="02040503050406030204" pitchFamily="18" charset="0"/>
                            <a:ea typeface="Times New Roman" panose="02020603050405020304" pitchFamily="18" charset="0"/>
                            <a:cs typeface="Arial" panose="020B0604020202020204" pitchFamily="34" charset="0"/>
                          </a:rPr>
                          <m:t>1000</m:t>
                        </m:r>
                      </m:den>
                    </m:f>
                  </m:oMath>
                </a14:m>
                <a:endParaRPr lang="es-EC" sz="2000" i="1" dirty="0" smtClean="0">
                  <a:effectLst/>
                  <a:ea typeface="Times New Roman" panose="02020603050405020304" pitchFamily="18" charset="0"/>
                  <a:cs typeface="Arial" panose="020B0604020202020204" pitchFamily="34" charset="0"/>
                </a:endParaRPr>
              </a:p>
              <a:p>
                <a:pPr indent="449580" algn="ctr">
                  <a:spcAft>
                    <a:spcPts val="0"/>
                  </a:spcAft>
                </a:pPr>
                <a:endParaRPr lang="es-EC" sz="1600" i="1" dirty="0" smtClean="0">
                  <a:effectLst/>
                  <a:ea typeface="Times New Roman" panose="02020603050405020304" pitchFamily="18" charset="0"/>
                  <a:cs typeface="Arial" panose="020B0604020202020204" pitchFamily="34" charset="0"/>
                </a:endParaRPr>
              </a:p>
              <a:p>
                <a:pPr indent="449580" algn="ctr">
                  <a:spcAft>
                    <a:spcPts val="0"/>
                  </a:spcAft>
                </a:pPr>
                <a14:m>
                  <m:oMathPara xmlns:m="http://schemas.openxmlformats.org/officeDocument/2006/math">
                    <m:oMathParaPr>
                      <m:jc m:val="center"/>
                    </m:oMathParaPr>
                    <m:oMath xmlns:m="http://schemas.openxmlformats.org/officeDocument/2006/math">
                      <m:sSub>
                        <m:sSubPr>
                          <m:ctrlPr>
                            <a:rPr lang="es-EC" sz="14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400" i="1">
                              <a:effectLst/>
                              <a:latin typeface="Cambria Math" panose="02040503050406030204" pitchFamily="18" charset="0"/>
                              <a:ea typeface="Times New Roman" panose="02020603050405020304" pitchFamily="18" charset="0"/>
                              <a:cs typeface="Arial" panose="020B0604020202020204" pitchFamily="34" charset="0"/>
                            </a:rPr>
                            <m:t>𝑄</m:t>
                          </m:r>
                        </m:e>
                        <m:sub>
                          <m:r>
                            <a:rPr lang="es-ES" sz="1400" i="1">
                              <a:effectLst/>
                              <a:latin typeface="Cambria Math" panose="02040503050406030204" pitchFamily="18" charset="0"/>
                              <a:ea typeface="Times New Roman" panose="02020603050405020304" pitchFamily="18" charset="0"/>
                              <a:cs typeface="Arial" panose="020B0604020202020204" pitchFamily="34" charset="0"/>
                            </a:rPr>
                            <m:t>𝑇𝐶</m:t>
                          </m:r>
                        </m:sub>
                      </m:sSub>
                      <m:r>
                        <a:rPr lang="es-ES" sz="1400" i="1">
                          <a:effectLst/>
                          <a:latin typeface="Cambria Math" panose="02040503050406030204" pitchFamily="18" charset="0"/>
                          <a:ea typeface="Times New Roman" panose="02020603050405020304" pitchFamily="18" charset="0"/>
                          <a:cs typeface="Arial" panose="020B0604020202020204" pitchFamily="34" charset="0"/>
                        </a:rPr>
                        <m:t>=</m:t>
                      </m:r>
                      <m:d>
                        <m:dPr>
                          <m:ctrlPr>
                            <a:rPr lang="es-EC" sz="1400" i="1">
                              <a:effectLst/>
                              <a:latin typeface="Cambria Math" panose="02040503050406030204" pitchFamily="18" charset="0"/>
                              <a:ea typeface="Times New Roman" panose="02020603050405020304" pitchFamily="18" charset="0"/>
                              <a:cs typeface="Arial" panose="020B0604020202020204" pitchFamily="34" charset="0"/>
                            </a:rPr>
                          </m:ctrlPr>
                        </m:dPr>
                        <m:e>
                          <m:f>
                            <m:fPr>
                              <m:ctrlPr>
                                <a:rPr lang="es-EC" sz="1400" i="1">
                                  <a:effectLst/>
                                  <a:latin typeface="Cambria Math" panose="02040503050406030204" pitchFamily="18" charset="0"/>
                                  <a:ea typeface="Times New Roman" panose="02020603050405020304" pitchFamily="18" charset="0"/>
                                  <a:cs typeface="Arial" panose="020B0604020202020204" pitchFamily="34" charset="0"/>
                                </a:rPr>
                              </m:ctrlPr>
                            </m:fPr>
                            <m:num>
                              <m:f>
                                <m:fPr>
                                  <m:ctrlPr>
                                    <a:rPr lang="es-EC" sz="1400" i="1">
                                      <a:effectLst/>
                                      <a:latin typeface="Cambria Math" panose="02040503050406030204" pitchFamily="18" charset="0"/>
                                      <a:ea typeface="Times New Roman" panose="02020603050405020304" pitchFamily="18" charset="0"/>
                                      <a:cs typeface="Arial" panose="020B0604020202020204" pitchFamily="34" charset="0"/>
                                    </a:rPr>
                                  </m:ctrlPr>
                                </m:fPr>
                                <m:num>
                                  <m:r>
                                    <a:rPr lang="es-ES" sz="1400" i="1">
                                      <a:effectLst/>
                                      <a:latin typeface="Cambria Math" panose="02040503050406030204" pitchFamily="18" charset="0"/>
                                      <a:ea typeface="Times New Roman" panose="02020603050405020304" pitchFamily="18" charset="0"/>
                                      <a:cs typeface="Arial" panose="020B0604020202020204" pitchFamily="34" charset="0"/>
                                    </a:rPr>
                                    <m:t>65−20</m:t>
                                  </m:r>
                                </m:num>
                                <m:den>
                                  <m:r>
                                    <a:rPr lang="es-ES" sz="1400" i="1">
                                      <a:effectLst/>
                                      <a:latin typeface="Cambria Math" panose="02040503050406030204" pitchFamily="18" charset="0"/>
                                      <a:ea typeface="Times New Roman" panose="02020603050405020304" pitchFamily="18" charset="0"/>
                                      <a:cs typeface="Arial" panose="020B0604020202020204" pitchFamily="34" charset="0"/>
                                    </a:rPr>
                                    <m:t>1000</m:t>
                                  </m:r>
                                </m:den>
                              </m:f>
                            </m:num>
                            <m:den>
                              <m:f>
                                <m:fPr>
                                  <m:ctrlPr>
                                    <a:rPr lang="es-EC" sz="1400" i="1">
                                      <a:effectLst/>
                                      <a:latin typeface="Cambria Math" panose="02040503050406030204" pitchFamily="18" charset="0"/>
                                      <a:ea typeface="Times New Roman" panose="02020603050405020304" pitchFamily="18" charset="0"/>
                                      <a:cs typeface="Arial" panose="020B0604020202020204" pitchFamily="34" charset="0"/>
                                    </a:rPr>
                                  </m:ctrlPr>
                                </m:fPr>
                                <m:num>
                                  <m:r>
                                    <a:rPr lang="es-ES" sz="1400" i="1">
                                      <a:effectLst/>
                                      <a:latin typeface="Cambria Math" panose="02040503050406030204" pitchFamily="18" charset="0"/>
                                      <a:ea typeface="Times New Roman" panose="02020603050405020304" pitchFamily="18" charset="0"/>
                                      <a:cs typeface="Arial" panose="020B0604020202020204" pitchFamily="34" charset="0"/>
                                    </a:rPr>
                                    <m:t>1</m:t>
                                  </m:r>
                                </m:num>
                                <m:den>
                                  <m:r>
                                    <a:rPr lang="es-ES" sz="1400" i="1">
                                      <a:effectLst/>
                                      <a:latin typeface="Cambria Math" panose="02040503050406030204" pitchFamily="18" charset="0"/>
                                      <a:ea typeface="Times New Roman" panose="02020603050405020304" pitchFamily="18" charset="0"/>
                                      <a:cs typeface="Arial" panose="020B0604020202020204" pitchFamily="34" charset="0"/>
                                    </a:rPr>
                                    <m:t>2</m:t>
                                  </m:r>
                                  <m:r>
                                    <a:rPr lang="es-ES" sz="1400" i="1">
                                      <a:effectLst/>
                                      <a:latin typeface="Cambria Math" panose="02040503050406030204" pitchFamily="18" charset="0"/>
                                      <a:ea typeface="Times New Roman" panose="02020603050405020304" pitchFamily="18" charset="0"/>
                                      <a:cs typeface="Arial" panose="020B0604020202020204" pitchFamily="34" charset="0"/>
                                    </a:rPr>
                                    <m:t>𝜋</m:t>
                                  </m:r>
                                  <m:r>
                                    <a:rPr lang="es-ES" sz="1400" i="1">
                                      <a:effectLst/>
                                      <a:latin typeface="Cambria Math" panose="02040503050406030204" pitchFamily="18" charset="0"/>
                                      <a:ea typeface="Times New Roman" panose="02020603050405020304" pitchFamily="18" charset="0"/>
                                      <a:cs typeface="Arial" panose="020B0604020202020204" pitchFamily="34" charset="0"/>
                                    </a:rPr>
                                    <m:t>(0.0095)(4)(2051.084)</m:t>
                                  </m:r>
                                </m:den>
                              </m:f>
                              <m:r>
                                <a:rPr lang="es-ES" sz="14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C" sz="1400" i="1">
                                      <a:effectLst/>
                                      <a:latin typeface="Cambria Math" panose="02040503050406030204" pitchFamily="18" charset="0"/>
                                      <a:ea typeface="Times New Roman" panose="02020603050405020304" pitchFamily="18" charset="0"/>
                                      <a:cs typeface="Arial" panose="020B0604020202020204" pitchFamily="34" charset="0"/>
                                    </a:rPr>
                                  </m:ctrlPr>
                                </m:fPr>
                                <m:num>
                                  <m:r>
                                    <m:rPr>
                                      <m:sty m:val="p"/>
                                    </m:rPr>
                                    <a:rPr lang="es-ES" sz="1400">
                                      <a:effectLst/>
                                      <a:latin typeface="Cambria Math" panose="02040503050406030204" pitchFamily="18" charset="0"/>
                                      <a:ea typeface="Times New Roman" panose="02020603050405020304" pitchFamily="18" charset="0"/>
                                      <a:cs typeface="Arial" panose="020B0604020202020204" pitchFamily="34" charset="0"/>
                                    </a:rPr>
                                    <m:t>ln</m:t>
                                  </m:r>
                                  <m:r>
                                    <a:rPr lang="es-ES" sz="1400" i="1">
                                      <a:effectLst/>
                                      <a:latin typeface="Cambria Math" panose="02040503050406030204" pitchFamily="18" charset="0"/>
                                      <a:ea typeface="Times New Roman" panose="02020603050405020304" pitchFamily="18" charset="0"/>
                                      <a:cs typeface="Arial" panose="020B0604020202020204" pitchFamily="34" charset="0"/>
                                    </a:rPr>
                                    <m:t>(0.0135/0.095)</m:t>
                                  </m:r>
                                </m:num>
                                <m:den>
                                  <m:r>
                                    <a:rPr lang="es-ES" sz="1400" i="1">
                                      <a:effectLst/>
                                      <a:latin typeface="Cambria Math" panose="02040503050406030204" pitchFamily="18" charset="0"/>
                                      <a:ea typeface="Times New Roman" panose="02020603050405020304" pitchFamily="18" charset="0"/>
                                      <a:cs typeface="Arial" panose="020B0604020202020204" pitchFamily="34" charset="0"/>
                                    </a:rPr>
                                    <m:t>2</m:t>
                                  </m:r>
                                  <m:r>
                                    <a:rPr lang="es-ES" sz="1400" i="1">
                                      <a:effectLst/>
                                      <a:latin typeface="Cambria Math" panose="02040503050406030204" pitchFamily="18" charset="0"/>
                                      <a:ea typeface="Times New Roman" panose="02020603050405020304" pitchFamily="18" charset="0"/>
                                      <a:cs typeface="Arial" panose="020B0604020202020204" pitchFamily="34" charset="0"/>
                                    </a:rPr>
                                    <m:t>𝜋</m:t>
                                  </m:r>
                                  <m:r>
                                    <a:rPr lang="es-ES" sz="1400" i="1">
                                      <a:effectLst/>
                                      <a:latin typeface="Cambria Math" panose="02040503050406030204" pitchFamily="18" charset="0"/>
                                      <a:ea typeface="Times New Roman" panose="02020603050405020304" pitchFamily="18" charset="0"/>
                                      <a:cs typeface="Arial" panose="020B0604020202020204" pitchFamily="34" charset="0"/>
                                    </a:rPr>
                                    <m:t>(0.160)(4)</m:t>
                                  </m:r>
                                </m:den>
                              </m:f>
                              <m:r>
                                <a:rPr lang="es-ES" sz="14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C" sz="1400" i="1">
                                      <a:effectLst/>
                                      <a:latin typeface="Cambria Math" panose="02040503050406030204" pitchFamily="18" charset="0"/>
                                      <a:ea typeface="Times New Roman" panose="02020603050405020304" pitchFamily="18" charset="0"/>
                                      <a:cs typeface="Arial" panose="020B0604020202020204" pitchFamily="34" charset="0"/>
                                    </a:rPr>
                                  </m:ctrlPr>
                                </m:fPr>
                                <m:num>
                                  <m:r>
                                    <a:rPr lang="es-ES" sz="1400" i="1">
                                      <a:effectLst/>
                                      <a:latin typeface="Cambria Math" panose="02040503050406030204" pitchFamily="18" charset="0"/>
                                      <a:ea typeface="Times New Roman" panose="02020603050405020304" pitchFamily="18" charset="0"/>
                                      <a:cs typeface="Arial" panose="020B0604020202020204" pitchFamily="34" charset="0"/>
                                    </a:rPr>
                                    <m:t>1</m:t>
                                  </m:r>
                                </m:num>
                                <m:den>
                                  <m:r>
                                    <a:rPr lang="es-ES" sz="1400" i="1">
                                      <a:effectLst/>
                                      <a:latin typeface="Cambria Math" panose="02040503050406030204" pitchFamily="18" charset="0"/>
                                      <a:ea typeface="Times New Roman" panose="02020603050405020304" pitchFamily="18" charset="0"/>
                                      <a:cs typeface="Arial" panose="020B0604020202020204" pitchFamily="34" charset="0"/>
                                    </a:rPr>
                                    <m:t>2</m:t>
                                  </m:r>
                                  <m:r>
                                    <a:rPr lang="es-ES" sz="1400" i="1">
                                      <a:effectLst/>
                                      <a:latin typeface="Cambria Math" panose="02040503050406030204" pitchFamily="18" charset="0"/>
                                      <a:ea typeface="Times New Roman" panose="02020603050405020304" pitchFamily="18" charset="0"/>
                                      <a:cs typeface="Arial" panose="020B0604020202020204" pitchFamily="34" charset="0"/>
                                    </a:rPr>
                                    <m:t>𝜋</m:t>
                                  </m:r>
                                  <m:r>
                                    <a:rPr lang="es-ES" sz="1400" i="1">
                                      <a:effectLst/>
                                      <a:latin typeface="Cambria Math" panose="02040503050406030204" pitchFamily="18" charset="0"/>
                                      <a:ea typeface="Times New Roman" panose="02020603050405020304" pitchFamily="18" charset="0"/>
                                      <a:cs typeface="Arial" panose="020B0604020202020204" pitchFamily="34" charset="0"/>
                                    </a:rPr>
                                    <m:t>(0.0135)(4)(25)</m:t>
                                  </m:r>
                                </m:den>
                              </m:f>
                            </m:den>
                          </m:f>
                        </m:e>
                      </m:d>
                    </m:oMath>
                  </m:oMathPara>
                </a14:m>
                <a:endParaRPr lang="es-EC" sz="1400" dirty="0">
                  <a:effectLst/>
                  <a:ea typeface="Calibri" panose="020F0502020204030204" pitchFamily="34" charset="0"/>
                  <a:cs typeface="Times New Roman" panose="02020603050405020304" pitchFamily="18" charset="0"/>
                </a:endParaRPr>
              </a:p>
              <a:p>
                <a:pPr indent="449580" algn="ctr">
                  <a:spcAft>
                    <a:spcPts val="0"/>
                  </a:spcAft>
                </a:pPr>
                <a:r>
                  <a:rPr lang="es-ES" sz="1600" dirty="0">
                    <a:effectLst/>
                    <a:ea typeface="Times New Roman" panose="02020603050405020304" pitchFamily="18" charset="0"/>
                    <a:cs typeface="Arial" panose="020B0604020202020204" pitchFamily="34" charset="0"/>
                  </a:rPr>
                  <a:t> </a:t>
                </a:r>
                <a:endParaRPr lang="es-ES" sz="1600" dirty="0" smtClean="0">
                  <a:effectLst/>
                  <a:ea typeface="Times New Roman" panose="02020603050405020304" pitchFamily="18" charset="0"/>
                  <a:cs typeface="Arial" panose="020B0604020202020204" pitchFamily="34" charset="0"/>
                </a:endParaRPr>
              </a:p>
              <a:p>
                <a:pPr indent="449580" algn="ctr">
                  <a:spcAft>
                    <a:spcPts val="0"/>
                  </a:spcAft>
                </a:pPr>
                <a14:m>
                  <m:oMathPara xmlns:m="http://schemas.openxmlformats.org/officeDocument/2006/math">
                    <m:oMathParaPr>
                      <m:jc m:val="center"/>
                    </m:oMathParaPr>
                    <m:oMath xmlns:m="http://schemas.openxmlformats.org/officeDocument/2006/math">
                      <m:sSub>
                        <m:sSub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600" i="1">
                              <a:effectLst/>
                              <a:latin typeface="Cambria Math" panose="02040503050406030204" pitchFamily="18" charset="0"/>
                              <a:ea typeface="Times New Roman" panose="02020603050405020304" pitchFamily="18" charset="0"/>
                              <a:cs typeface="Arial" panose="020B0604020202020204" pitchFamily="34" charset="0"/>
                            </a:rPr>
                            <m:t>𝑄</m:t>
                          </m:r>
                        </m:e>
                        <m:sub>
                          <m:r>
                            <a:rPr lang="es-ES" sz="1600" i="1">
                              <a:effectLst/>
                              <a:latin typeface="Cambria Math" panose="02040503050406030204" pitchFamily="18" charset="0"/>
                              <a:ea typeface="Times New Roman" panose="02020603050405020304" pitchFamily="18" charset="0"/>
                              <a:cs typeface="Arial" panose="020B0604020202020204" pitchFamily="34" charset="0"/>
                            </a:rPr>
                            <m:t>𝑇𝐶</m:t>
                          </m:r>
                        </m:sub>
                      </m:sSub>
                      <m:r>
                        <a:rPr lang="es-ES" sz="1600" i="1">
                          <a:effectLst/>
                          <a:latin typeface="Cambria Math" panose="02040503050406030204" pitchFamily="18" charset="0"/>
                          <a:ea typeface="Times New Roman" panose="02020603050405020304" pitchFamily="18" charset="0"/>
                          <a:cs typeface="Arial" panose="020B0604020202020204" pitchFamily="34" charset="0"/>
                        </a:rPr>
                        <m:t>=0.2191    [</m:t>
                      </m:r>
                      <m:r>
                        <a:rPr lang="es-ES" sz="1600" i="1">
                          <a:effectLst/>
                          <a:latin typeface="Cambria Math" panose="02040503050406030204" pitchFamily="18" charset="0"/>
                          <a:ea typeface="Times New Roman" panose="02020603050405020304" pitchFamily="18" charset="0"/>
                          <a:cs typeface="Arial" panose="020B0604020202020204" pitchFamily="34" charset="0"/>
                        </a:rPr>
                        <m:t>𝐾𝐽</m:t>
                      </m:r>
                      <m:r>
                        <a:rPr lang="es-ES" sz="1600" i="1">
                          <a:effectLst/>
                          <a:latin typeface="Cambria Math" panose="02040503050406030204" pitchFamily="18" charset="0"/>
                          <a:ea typeface="Times New Roman" panose="02020603050405020304" pitchFamily="18" charset="0"/>
                          <a:cs typeface="Arial" panose="020B0604020202020204" pitchFamily="34" charset="0"/>
                        </a:rPr>
                        <m:t>/</m:t>
                      </m:r>
                      <m:r>
                        <a:rPr lang="es-ES" sz="1600" i="1">
                          <a:effectLst/>
                          <a:latin typeface="Cambria Math" panose="02040503050406030204" pitchFamily="18" charset="0"/>
                          <a:ea typeface="Times New Roman" panose="02020603050405020304" pitchFamily="18" charset="0"/>
                          <a:cs typeface="Arial" panose="020B0604020202020204" pitchFamily="34" charset="0"/>
                        </a:rPr>
                        <m:t>𝑠</m:t>
                      </m:r>
                      <m:r>
                        <a:rPr lang="es-ES" sz="1600" i="1">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s-EC" sz="1600" dirty="0">
                  <a:effectLst/>
                  <a:ea typeface="Calibri" panose="020F0502020204030204" pitchFamily="34" charset="0"/>
                  <a:cs typeface="Times New Roman" panose="02020603050405020304" pitchFamily="18" charset="0"/>
                </a:endParaRPr>
              </a:p>
            </p:txBody>
          </p:sp>
        </mc:Choice>
        <mc:Fallback>
          <p:sp>
            <p:nvSpPr>
              <p:cNvPr id="8" name="Rectángulo 7"/>
              <p:cNvSpPr>
                <a:spLocks noRot="1" noChangeAspect="1" noMove="1" noResize="1" noEditPoints="1" noAdjustHandles="1" noChangeArrowheads="1" noChangeShapeType="1" noTextEdit="1"/>
              </p:cNvSpPr>
              <p:nvPr/>
            </p:nvSpPr>
            <p:spPr>
              <a:xfrm>
                <a:off x="476518" y="2949527"/>
                <a:ext cx="6657929" cy="2850845"/>
              </a:xfrm>
              <a:prstGeom prst="rect">
                <a:avLst/>
              </a:prstGeom>
              <a:blipFill rotWithShape="0">
                <a:blip r:embed="rId6"/>
                <a:stretch>
                  <a:fillRect t="-641"/>
                </a:stretch>
              </a:blipFill>
            </p:spPr>
            <p:txBody>
              <a:bodyPr/>
              <a:lstStyle/>
              <a:p>
                <a:r>
                  <a:rPr lang="es-ES">
                    <a:noFill/>
                  </a:rPr>
                  <a:t> </a:t>
                </a:r>
              </a:p>
            </p:txBody>
          </p:sp>
        </mc:Fallback>
      </mc:AlternateContent>
      <mc:AlternateContent xmlns:mc="http://schemas.openxmlformats.org/markup-compatibility/2006">
        <mc:Choice xmlns:a14="http://schemas.microsoft.com/office/drawing/2010/main" Requires="a14">
          <p:sp>
            <p:nvSpPr>
              <p:cNvPr id="9" name="Rectángulo 8"/>
              <p:cNvSpPr/>
              <p:nvPr/>
            </p:nvSpPr>
            <p:spPr>
              <a:xfrm>
                <a:off x="6908800" y="2869750"/>
                <a:ext cx="4776631" cy="1443344"/>
              </a:xfrm>
              <a:prstGeom prst="rect">
                <a:avLst/>
              </a:prstGeom>
            </p:spPr>
            <p:txBody>
              <a:bodyPr wrap="square">
                <a:spAutoFit/>
              </a:bodyPr>
              <a:lstStyle/>
              <a:p>
                <a:pPr indent="252095" algn="ctr">
                  <a:lnSpc>
                    <a:spcPct val="150000"/>
                  </a:lnSpc>
                  <a:spcAft>
                    <a:spcPts val="0"/>
                  </a:spcAft>
                </a:pPr>
                <a:r>
                  <a:rPr lang="es-ES" sz="1600" dirty="0" smtClean="0">
                    <a:ea typeface="Times New Roman" panose="02020603050405020304" pitchFamily="18" charset="0"/>
                    <a:cs typeface="Arial" panose="020B0604020202020204" pitchFamily="34" charset="0"/>
                  </a:rPr>
                  <a:t>     </a:t>
                </a:r>
                <a:r>
                  <a:rPr lang="es-ES" sz="1600" b="1" u="sng" dirty="0" smtClean="0">
                    <a:solidFill>
                      <a:srgbClr val="0070C0"/>
                    </a:solidFill>
                    <a:ea typeface="Times New Roman" panose="02020603050405020304" pitchFamily="18" charset="0"/>
                    <a:cs typeface="Arial" panose="020B0604020202020204" pitchFamily="34" charset="0"/>
                  </a:rPr>
                  <a:t>Cálculo </a:t>
                </a:r>
                <a:r>
                  <a:rPr lang="es-ES" sz="1600" b="1" u="sng" dirty="0">
                    <a:solidFill>
                      <a:srgbClr val="0070C0"/>
                    </a:solidFill>
                    <a:ea typeface="Times New Roman" panose="02020603050405020304" pitchFamily="18" charset="0"/>
                    <a:cs typeface="Arial" panose="020B0604020202020204" pitchFamily="34" charset="0"/>
                  </a:rPr>
                  <a:t>de las Pérdidas de calor adicionales</a:t>
                </a:r>
                <a:r>
                  <a:rPr lang="es-ES" sz="1600" b="1" u="sng" dirty="0" smtClean="0">
                    <a:solidFill>
                      <a:srgbClr val="0070C0"/>
                    </a:solidFill>
                    <a:ea typeface="Times New Roman" panose="02020603050405020304" pitchFamily="18" charset="0"/>
                    <a:cs typeface="Arial" panose="020B0604020202020204" pitchFamily="34" charset="0"/>
                  </a:rPr>
                  <a:t>:</a:t>
                </a:r>
                <a:endParaRPr lang="es-EC" sz="1600" b="1" u="sng" dirty="0" smtClean="0">
                  <a:solidFill>
                    <a:srgbClr val="0070C0"/>
                  </a:solidFill>
                  <a:ea typeface="Times New Roman" panose="02020603050405020304" pitchFamily="18" charset="0"/>
                  <a:cs typeface="Times New Roman" panose="02020603050405020304" pitchFamily="18" charset="0"/>
                </a:endParaRPr>
              </a:p>
              <a:p>
                <a:pPr indent="252095" algn="ctr">
                  <a:lnSpc>
                    <a:spcPct val="150000"/>
                  </a:lnSpc>
                  <a:spcAft>
                    <a:spcPts val="0"/>
                  </a:spcAft>
                </a:pPr>
                <a:r>
                  <a:rPr lang="es-EC" sz="1600" dirty="0" smtClean="0">
                    <a:effectLst/>
                    <a:ea typeface="Times New Roman" panose="02020603050405020304" pitchFamily="18" charset="0"/>
                    <a:cs typeface="Arial" panose="020B0604020202020204" pitchFamily="34" charset="0"/>
                  </a:rPr>
                  <a:t>      </a:t>
                </a:r>
                <a14:m>
                  <m:oMath xmlns:m="http://schemas.openxmlformats.org/officeDocument/2006/math">
                    <m:sSub>
                      <m:sSubPr>
                        <m:ctrlPr>
                          <a:rPr lang="es-EC" sz="14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400" i="1">
                            <a:effectLst/>
                            <a:latin typeface="Cambria Math" panose="02040503050406030204" pitchFamily="18" charset="0"/>
                            <a:ea typeface="Times New Roman" panose="02020603050405020304" pitchFamily="18" charset="0"/>
                            <a:cs typeface="Arial" panose="020B0604020202020204" pitchFamily="34" charset="0"/>
                          </a:rPr>
                          <m:t>𝑄</m:t>
                        </m:r>
                      </m:e>
                      <m:sub>
                        <m:r>
                          <a:rPr lang="es-ES" sz="1400" i="1">
                            <a:effectLst/>
                            <a:latin typeface="Cambria Math" panose="02040503050406030204" pitchFamily="18" charset="0"/>
                            <a:ea typeface="Times New Roman" panose="02020603050405020304" pitchFamily="18" charset="0"/>
                            <a:cs typeface="Arial" panose="020B0604020202020204" pitchFamily="34" charset="0"/>
                          </a:rPr>
                          <m:t>𝐴𝐷</m:t>
                        </m:r>
                      </m:sub>
                    </m:sSub>
                    <m:r>
                      <a:rPr lang="es-ES" sz="14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C" sz="14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400" i="1">
                            <a:effectLst/>
                            <a:latin typeface="Cambria Math" panose="02040503050406030204" pitchFamily="18" charset="0"/>
                            <a:ea typeface="Times New Roman" panose="02020603050405020304" pitchFamily="18" charset="0"/>
                            <a:cs typeface="Arial" panose="020B0604020202020204" pitchFamily="34" charset="0"/>
                          </a:rPr>
                          <m:t>𝑄</m:t>
                        </m:r>
                      </m:e>
                      <m:sub>
                        <m:r>
                          <a:rPr lang="es-ES" sz="1400" i="1">
                            <a:effectLst/>
                            <a:latin typeface="Cambria Math" panose="02040503050406030204" pitchFamily="18" charset="0"/>
                            <a:ea typeface="Times New Roman" panose="02020603050405020304" pitchFamily="18" charset="0"/>
                            <a:cs typeface="Arial" panose="020B0604020202020204" pitchFamily="34" charset="0"/>
                          </a:rPr>
                          <m:t>𝑐𝑜𝑚𝑏</m:t>
                        </m:r>
                      </m:sub>
                    </m:sSub>
                    <m:r>
                      <a:rPr lang="es-ES" sz="14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C" sz="14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400" i="1">
                            <a:effectLst/>
                            <a:latin typeface="Cambria Math" panose="02040503050406030204" pitchFamily="18" charset="0"/>
                            <a:ea typeface="Times New Roman" panose="02020603050405020304" pitchFamily="18" charset="0"/>
                            <a:cs typeface="Arial" panose="020B0604020202020204" pitchFamily="34" charset="0"/>
                          </a:rPr>
                          <m:t>𝑄</m:t>
                        </m:r>
                      </m:e>
                      <m:sub>
                        <m:r>
                          <a:rPr lang="es-ES" sz="1400" i="1">
                            <a:effectLst/>
                            <a:latin typeface="Cambria Math" panose="02040503050406030204" pitchFamily="18" charset="0"/>
                            <a:ea typeface="Times New Roman" panose="02020603050405020304" pitchFamily="18" charset="0"/>
                            <a:cs typeface="Arial" panose="020B0604020202020204" pitchFamily="34" charset="0"/>
                          </a:rPr>
                          <m:t>𝐸</m:t>
                        </m:r>
                      </m:sub>
                    </m:sSub>
                    <m:r>
                      <a:rPr lang="es-ES" sz="14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C" sz="14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400" i="1">
                            <a:effectLst/>
                            <a:latin typeface="Cambria Math" panose="02040503050406030204" pitchFamily="18" charset="0"/>
                            <a:ea typeface="Times New Roman" panose="02020603050405020304" pitchFamily="18" charset="0"/>
                            <a:cs typeface="Arial" panose="020B0604020202020204" pitchFamily="34" charset="0"/>
                          </a:rPr>
                          <m:t>𝑄</m:t>
                        </m:r>
                      </m:e>
                      <m:sub>
                        <m:r>
                          <a:rPr lang="es-ES" sz="1400" i="1">
                            <a:effectLst/>
                            <a:latin typeface="Cambria Math" panose="02040503050406030204" pitchFamily="18" charset="0"/>
                            <a:ea typeface="Times New Roman" panose="02020603050405020304" pitchFamily="18" charset="0"/>
                            <a:cs typeface="Arial" panose="020B0604020202020204" pitchFamily="34" charset="0"/>
                          </a:rPr>
                          <m:t>𝑒𝑛𝑓</m:t>
                        </m:r>
                      </m:sub>
                    </m:sSub>
                    <m:r>
                      <a:rPr lang="es-ES" sz="14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C" sz="14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400" i="1">
                            <a:effectLst/>
                            <a:latin typeface="Cambria Math" panose="02040503050406030204" pitchFamily="18" charset="0"/>
                            <a:ea typeface="Times New Roman" panose="02020603050405020304" pitchFamily="18" charset="0"/>
                            <a:cs typeface="Arial" panose="020B0604020202020204" pitchFamily="34" charset="0"/>
                          </a:rPr>
                          <m:t>𝑄</m:t>
                        </m:r>
                      </m:e>
                      <m:sub>
                        <m:r>
                          <a:rPr lang="es-ES" sz="1400" i="1">
                            <a:effectLst/>
                            <a:latin typeface="Cambria Math" panose="02040503050406030204" pitchFamily="18" charset="0"/>
                            <a:ea typeface="Times New Roman" panose="02020603050405020304" pitchFamily="18" charset="0"/>
                            <a:cs typeface="Arial" panose="020B0604020202020204" pitchFamily="34" charset="0"/>
                          </a:rPr>
                          <m:t>𝑇𝐶</m:t>
                        </m:r>
                      </m:sub>
                    </m:sSub>
                    <m:r>
                      <a:rPr lang="es-ES" sz="14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C" sz="14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400" i="1">
                            <a:effectLst/>
                            <a:latin typeface="Cambria Math" panose="02040503050406030204" pitchFamily="18" charset="0"/>
                            <a:ea typeface="Times New Roman" panose="02020603050405020304" pitchFamily="18" charset="0"/>
                            <a:cs typeface="Arial" panose="020B0604020202020204" pitchFamily="34" charset="0"/>
                          </a:rPr>
                          <m:t>𝑄</m:t>
                        </m:r>
                      </m:e>
                      <m:sub>
                        <m:r>
                          <a:rPr lang="es-ES" sz="1400" i="1">
                            <a:effectLst/>
                            <a:latin typeface="Cambria Math" panose="02040503050406030204" pitchFamily="18" charset="0"/>
                            <a:ea typeface="Times New Roman" panose="02020603050405020304" pitchFamily="18" charset="0"/>
                            <a:cs typeface="Arial" panose="020B0604020202020204" pitchFamily="34" charset="0"/>
                          </a:rPr>
                          <m:t>𝑔𝑒</m:t>
                        </m:r>
                      </m:sub>
                    </m:sSub>
                  </m:oMath>
                </a14:m>
                <a:endParaRPr lang="es-EC" sz="1400" dirty="0">
                  <a:effectLst/>
                  <a:ea typeface="Calibri" panose="020F0502020204030204" pitchFamily="34" charset="0"/>
                  <a:cs typeface="Times New Roman" panose="02020603050405020304" pitchFamily="18" charset="0"/>
                </a:endParaRPr>
              </a:p>
              <a:p>
                <a:pPr indent="449580" algn="ctr">
                  <a:lnSpc>
                    <a:spcPct val="150000"/>
                  </a:lnSpc>
                  <a:spcAft>
                    <a:spcPts val="0"/>
                  </a:spcAft>
                </a:pPr>
                <a:r>
                  <a:rPr lang="es-ES" sz="1400" dirty="0">
                    <a:effectLst/>
                    <a:ea typeface="Times New Roman" panose="02020603050405020304" pitchFamily="18" charset="0"/>
                    <a:cs typeface="Arial" panose="020B0604020202020204" pitchFamily="34" charset="0"/>
                  </a:rPr>
                  <a:t> </a:t>
                </a:r>
                <a14:m>
                  <m:oMath xmlns:m="http://schemas.openxmlformats.org/officeDocument/2006/math">
                    <m:sSub>
                      <m:sSubPr>
                        <m:ctrlPr>
                          <a:rPr lang="es-EC" sz="14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400" i="1">
                            <a:effectLst/>
                            <a:latin typeface="Cambria Math" panose="02040503050406030204" pitchFamily="18" charset="0"/>
                            <a:ea typeface="Times New Roman" panose="02020603050405020304" pitchFamily="18" charset="0"/>
                            <a:cs typeface="Arial" panose="020B0604020202020204" pitchFamily="34" charset="0"/>
                          </a:rPr>
                          <m:t>𝑄</m:t>
                        </m:r>
                      </m:e>
                      <m:sub>
                        <m:r>
                          <a:rPr lang="es-ES" sz="1400" i="1">
                            <a:effectLst/>
                            <a:latin typeface="Cambria Math" panose="02040503050406030204" pitchFamily="18" charset="0"/>
                            <a:ea typeface="Times New Roman" panose="02020603050405020304" pitchFamily="18" charset="0"/>
                            <a:cs typeface="Arial" panose="020B0604020202020204" pitchFamily="34" charset="0"/>
                          </a:rPr>
                          <m:t>𝐴𝐷</m:t>
                        </m:r>
                      </m:sub>
                    </m:sSub>
                    <m:r>
                      <a:rPr lang="es-ES" sz="1400" i="1">
                        <a:effectLst/>
                        <a:latin typeface="Cambria Math" panose="02040503050406030204" pitchFamily="18" charset="0"/>
                        <a:ea typeface="Times New Roman" panose="02020603050405020304" pitchFamily="18" charset="0"/>
                        <a:cs typeface="Arial" panose="020B0604020202020204" pitchFamily="34" charset="0"/>
                      </a:rPr>
                      <m:t>=</m:t>
                    </m:r>
                    <m:d>
                      <m:dPr>
                        <m:ctrlPr>
                          <a:rPr lang="es-EC" sz="1400" i="1">
                            <a:effectLst/>
                            <a:latin typeface="Cambria Math" panose="02040503050406030204" pitchFamily="18" charset="0"/>
                            <a:ea typeface="Times New Roman" panose="02020603050405020304" pitchFamily="18" charset="0"/>
                            <a:cs typeface="Arial" panose="020B0604020202020204" pitchFamily="34" charset="0"/>
                          </a:rPr>
                        </m:ctrlPr>
                      </m:dPr>
                      <m:e>
                        <m:r>
                          <a:rPr lang="es-ES" sz="1400" i="1">
                            <a:effectLst/>
                            <a:latin typeface="Cambria Math" panose="02040503050406030204" pitchFamily="18" charset="0"/>
                            <a:ea typeface="Times New Roman" panose="02020603050405020304" pitchFamily="18" charset="0"/>
                            <a:cs typeface="Arial" panose="020B0604020202020204" pitchFamily="34" charset="0"/>
                          </a:rPr>
                          <m:t>22.51−1.88−2.79−0.2191−0.96</m:t>
                        </m:r>
                      </m:e>
                    </m:d>
                    <m:r>
                      <a:rPr lang="es-ES" sz="1400" i="1">
                        <a:effectLst/>
                        <a:latin typeface="Cambria Math" panose="02040503050406030204" pitchFamily="18" charset="0"/>
                        <a:ea typeface="Times New Roman" panose="02020603050405020304" pitchFamily="18" charset="0"/>
                        <a:cs typeface="Arial" panose="020B0604020202020204" pitchFamily="34" charset="0"/>
                      </a:rPr>
                      <m:t> [</m:t>
                    </m:r>
                    <m:r>
                      <a:rPr lang="es-ES" sz="1400" i="1">
                        <a:effectLst/>
                        <a:latin typeface="Cambria Math" panose="02040503050406030204" pitchFamily="18" charset="0"/>
                        <a:ea typeface="Times New Roman" panose="02020603050405020304" pitchFamily="18" charset="0"/>
                        <a:cs typeface="Arial" panose="020B0604020202020204" pitchFamily="34" charset="0"/>
                      </a:rPr>
                      <m:t>𝐾𝐽</m:t>
                    </m:r>
                    <m:r>
                      <a:rPr lang="es-ES" sz="1400" i="1">
                        <a:effectLst/>
                        <a:latin typeface="Cambria Math" panose="02040503050406030204" pitchFamily="18" charset="0"/>
                        <a:ea typeface="Times New Roman" panose="02020603050405020304" pitchFamily="18" charset="0"/>
                        <a:cs typeface="Arial" panose="020B0604020202020204" pitchFamily="34" charset="0"/>
                      </a:rPr>
                      <m:t>/</m:t>
                    </m:r>
                    <m:r>
                      <a:rPr lang="es-ES" sz="1400" i="1">
                        <a:effectLst/>
                        <a:latin typeface="Cambria Math" panose="02040503050406030204" pitchFamily="18" charset="0"/>
                        <a:ea typeface="Times New Roman" panose="02020603050405020304" pitchFamily="18" charset="0"/>
                        <a:cs typeface="Arial" panose="020B0604020202020204" pitchFamily="34" charset="0"/>
                      </a:rPr>
                      <m:t>𝑠</m:t>
                    </m:r>
                    <m:r>
                      <a:rPr lang="es-ES" sz="1400" i="1">
                        <a:effectLst/>
                        <a:latin typeface="Cambria Math" panose="02040503050406030204" pitchFamily="18" charset="0"/>
                        <a:ea typeface="Times New Roman" panose="02020603050405020304" pitchFamily="18" charset="0"/>
                        <a:cs typeface="Arial" panose="020B0604020202020204" pitchFamily="34" charset="0"/>
                      </a:rPr>
                      <m:t>]</m:t>
                    </m:r>
                  </m:oMath>
                </a14:m>
                <a:endParaRPr lang="es-EC" sz="1400" dirty="0">
                  <a:effectLst/>
                  <a:ea typeface="Calibri" panose="020F0502020204030204" pitchFamily="34" charset="0"/>
                  <a:cs typeface="Times New Roman" panose="02020603050405020304" pitchFamily="18" charset="0"/>
                </a:endParaRPr>
              </a:p>
              <a:p>
                <a:pPr indent="449580" algn="ctr">
                  <a:lnSpc>
                    <a:spcPct val="150000"/>
                  </a:lnSpc>
                  <a:spcAft>
                    <a:spcPts val="0"/>
                  </a:spcAft>
                </a:pPr>
                <a:r>
                  <a:rPr lang="es-ES" sz="1400" dirty="0">
                    <a:effectLst/>
                    <a:ea typeface="Times New Roman" panose="02020603050405020304" pitchFamily="18" charset="0"/>
                    <a:cs typeface="Arial" panose="020B0604020202020204" pitchFamily="34" charset="0"/>
                  </a:rPr>
                  <a:t> </a:t>
                </a:r>
                <a14:m>
                  <m:oMath xmlns:m="http://schemas.openxmlformats.org/officeDocument/2006/math">
                    <m:sSub>
                      <m:sSubPr>
                        <m:ctrlPr>
                          <a:rPr lang="es-EC" sz="14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400" i="1">
                            <a:effectLst/>
                            <a:latin typeface="Cambria Math" panose="02040503050406030204" pitchFamily="18" charset="0"/>
                            <a:ea typeface="Times New Roman" panose="02020603050405020304" pitchFamily="18" charset="0"/>
                            <a:cs typeface="Arial" panose="020B0604020202020204" pitchFamily="34" charset="0"/>
                          </a:rPr>
                          <m:t>𝑄</m:t>
                        </m:r>
                      </m:e>
                      <m:sub>
                        <m:r>
                          <a:rPr lang="es-ES" sz="1400" i="1">
                            <a:effectLst/>
                            <a:latin typeface="Cambria Math" panose="02040503050406030204" pitchFamily="18" charset="0"/>
                            <a:ea typeface="Times New Roman" panose="02020603050405020304" pitchFamily="18" charset="0"/>
                            <a:cs typeface="Arial" panose="020B0604020202020204" pitchFamily="34" charset="0"/>
                          </a:rPr>
                          <m:t>𝐴𝐷</m:t>
                        </m:r>
                      </m:sub>
                    </m:sSub>
                    <m:r>
                      <a:rPr lang="es-ES" sz="1400" i="1">
                        <a:effectLst/>
                        <a:latin typeface="Cambria Math" panose="02040503050406030204" pitchFamily="18" charset="0"/>
                        <a:ea typeface="Times New Roman" panose="02020603050405020304" pitchFamily="18" charset="0"/>
                        <a:cs typeface="Arial" panose="020B0604020202020204" pitchFamily="34" charset="0"/>
                      </a:rPr>
                      <m:t>=16.66  [</m:t>
                    </m:r>
                    <m:r>
                      <a:rPr lang="es-ES" sz="1400" i="1">
                        <a:effectLst/>
                        <a:latin typeface="Cambria Math" panose="02040503050406030204" pitchFamily="18" charset="0"/>
                        <a:ea typeface="Times New Roman" panose="02020603050405020304" pitchFamily="18" charset="0"/>
                        <a:cs typeface="Arial" panose="020B0604020202020204" pitchFamily="34" charset="0"/>
                      </a:rPr>
                      <m:t>𝐾𝐽</m:t>
                    </m:r>
                    <m:r>
                      <a:rPr lang="es-ES" sz="1400" i="1">
                        <a:effectLst/>
                        <a:latin typeface="Cambria Math" panose="02040503050406030204" pitchFamily="18" charset="0"/>
                        <a:ea typeface="Times New Roman" panose="02020603050405020304" pitchFamily="18" charset="0"/>
                        <a:cs typeface="Arial" panose="020B0604020202020204" pitchFamily="34" charset="0"/>
                      </a:rPr>
                      <m:t>/</m:t>
                    </m:r>
                    <m:r>
                      <a:rPr lang="es-ES" sz="1400" i="1">
                        <a:effectLst/>
                        <a:latin typeface="Cambria Math" panose="02040503050406030204" pitchFamily="18" charset="0"/>
                        <a:ea typeface="Times New Roman" panose="02020603050405020304" pitchFamily="18" charset="0"/>
                        <a:cs typeface="Arial" panose="020B0604020202020204" pitchFamily="34" charset="0"/>
                      </a:rPr>
                      <m:t>𝑠</m:t>
                    </m:r>
                    <m:r>
                      <a:rPr lang="es-ES" sz="1400" i="1">
                        <a:effectLst/>
                        <a:latin typeface="Cambria Math" panose="02040503050406030204" pitchFamily="18" charset="0"/>
                        <a:ea typeface="Times New Roman" panose="02020603050405020304" pitchFamily="18" charset="0"/>
                        <a:cs typeface="Arial" panose="020B0604020202020204" pitchFamily="34" charset="0"/>
                      </a:rPr>
                      <m:t>]</m:t>
                    </m:r>
                  </m:oMath>
                </a14:m>
                <a:endParaRPr lang="es-EC" sz="1400" dirty="0">
                  <a:effectLst/>
                  <a:ea typeface="Calibri" panose="020F0502020204030204" pitchFamily="34" charset="0"/>
                  <a:cs typeface="Times New Roman" panose="02020603050405020304" pitchFamily="18" charset="0"/>
                </a:endParaRPr>
              </a:p>
            </p:txBody>
          </p:sp>
        </mc:Choice>
        <mc:Fallback>
          <p:sp>
            <p:nvSpPr>
              <p:cNvPr id="9" name="Rectángulo 8"/>
              <p:cNvSpPr>
                <a:spLocks noRot="1" noChangeAspect="1" noMove="1" noResize="1" noEditPoints="1" noAdjustHandles="1" noChangeArrowheads="1" noChangeShapeType="1" noTextEdit="1"/>
              </p:cNvSpPr>
              <p:nvPr/>
            </p:nvSpPr>
            <p:spPr>
              <a:xfrm>
                <a:off x="6908800" y="2869750"/>
                <a:ext cx="4776631" cy="1443344"/>
              </a:xfrm>
              <a:prstGeom prst="rect">
                <a:avLst/>
              </a:prstGeom>
              <a:blipFill rotWithShape="0">
                <a:blip r:embed="rId7"/>
                <a:stretch>
                  <a:fillRect b="-844"/>
                </a:stretch>
              </a:blipFill>
            </p:spPr>
            <p:txBody>
              <a:bodyPr/>
              <a:lstStyle/>
              <a:p>
                <a:r>
                  <a:rPr lang="es-ES">
                    <a:noFill/>
                  </a:rPr>
                  <a:t> </a:t>
                </a:r>
              </a:p>
            </p:txBody>
          </p:sp>
        </mc:Fallback>
      </mc:AlternateContent>
    </p:spTree>
    <p:extLst>
      <p:ext uri="{BB962C8B-B14F-4D97-AF65-F5344CB8AC3E}">
        <p14:creationId xmlns:p14="http://schemas.microsoft.com/office/powerpoint/2010/main" val="29227131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76518" y="206063"/>
            <a:ext cx="8921482" cy="369332"/>
          </a:xfrm>
          <a:prstGeom prst="rect">
            <a:avLst/>
          </a:prstGeom>
          <a:noFill/>
        </p:spPr>
        <p:txBody>
          <a:bodyPr wrap="square" rtlCol="0">
            <a:spAutoFit/>
          </a:bodyPr>
          <a:lstStyle/>
          <a:p>
            <a:r>
              <a:rPr lang="es-EC" b="1" dirty="0">
                <a:latin typeface="Century" panose="02040604050505020304" pitchFamily="18" charset="0"/>
              </a:rPr>
              <a:t>BALANCE TÉRMICO DEL EQUIPO CON LA INSTRUMENTACIÓN ORIGINAL</a:t>
            </a:r>
          </a:p>
        </p:txBody>
      </p:sp>
      <p:sp>
        <p:nvSpPr>
          <p:cNvPr id="11" name="CuadroTexto 10"/>
          <p:cNvSpPr txBox="1"/>
          <p:nvPr/>
        </p:nvSpPr>
        <p:spPr>
          <a:xfrm>
            <a:off x="566668" y="6323527"/>
            <a:ext cx="3284113" cy="430887"/>
          </a:xfrm>
          <a:prstGeom prst="rect">
            <a:avLst/>
          </a:prstGeom>
          <a:noFill/>
        </p:spPr>
        <p:txBody>
          <a:bodyPr wrap="square" rtlCol="0">
            <a:spAutoFit/>
          </a:bodyPr>
          <a:lstStyle/>
          <a:p>
            <a:r>
              <a:rPr lang="es-EC" sz="1100" dirty="0" smtClean="0">
                <a:latin typeface="Arial" panose="020B0604020202020204" pitchFamily="34" charset="0"/>
                <a:cs typeface="Arial" panose="020B0604020202020204" pitchFamily="34" charset="0"/>
              </a:rPr>
              <a:t>Elaborado por:    Moya Carlos</a:t>
            </a:r>
          </a:p>
          <a:p>
            <a:r>
              <a:rPr lang="es-EC" sz="1100" dirty="0" smtClean="0">
                <a:latin typeface="Arial" panose="020B0604020202020204" pitchFamily="34" charset="0"/>
                <a:cs typeface="Arial" panose="020B0604020202020204" pitchFamily="34" charset="0"/>
              </a:rPr>
              <a:t>	    Pinto Alex</a:t>
            </a:r>
            <a:endParaRPr lang="es-EC" sz="1100" dirty="0">
              <a:latin typeface="Arial" panose="020B0604020202020204" pitchFamily="34" charset="0"/>
              <a:cs typeface="Arial" panose="020B0604020202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682103394"/>
              </p:ext>
            </p:extLst>
          </p:nvPr>
        </p:nvGraphicFramePr>
        <p:xfrm>
          <a:off x="2099635" y="1289723"/>
          <a:ext cx="8229600" cy="1918335"/>
        </p:xfrm>
        <a:graphic>
          <a:graphicData uri="http://schemas.openxmlformats.org/drawingml/2006/table">
            <a:tbl>
              <a:tblPr>
                <a:tableStyleId>{35758FB7-9AC5-4552-8A53-C91805E547FA}</a:tableStyleId>
              </a:tblPr>
              <a:tblGrid>
                <a:gridCol w="762000"/>
                <a:gridCol w="762000"/>
                <a:gridCol w="977900"/>
                <a:gridCol w="1003300"/>
                <a:gridCol w="977900"/>
                <a:gridCol w="736600"/>
                <a:gridCol w="673100"/>
                <a:gridCol w="685800"/>
                <a:gridCol w="850900"/>
                <a:gridCol w="800100"/>
              </a:tblGrid>
              <a:tr h="581025">
                <a:tc>
                  <a:txBody>
                    <a:bodyPr/>
                    <a:lstStyle/>
                    <a:p>
                      <a:pPr algn="ctr" fontAlgn="ctr"/>
                      <a:r>
                        <a:rPr lang="es-ES" sz="1400" b="1" u="none" strike="noStrike" dirty="0">
                          <a:effectLst/>
                        </a:rPr>
                        <a:t>N°</a:t>
                      </a:r>
                      <a:endParaRPr lang="es-EC" sz="14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 REV</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TIEMPO [s]</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FUERZA [N]</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FLUJO H2O [L/min]</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Ti [</a:t>
                      </a:r>
                      <a:r>
                        <a:rPr lang="es-ES" sz="1400" b="1" u="none" strike="noStrike" dirty="0" err="1">
                          <a:effectLst/>
                        </a:rPr>
                        <a:t>ºC</a:t>
                      </a:r>
                      <a:r>
                        <a:rPr lang="es-ES" sz="1400" b="1" u="none" strike="noStrike" dirty="0">
                          <a:effectLst/>
                        </a:rPr>
                        <a:t>]</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To [</a:t>
                      </a:r>
                      <a:r>
                        <a:rPr lang="es-ES" sz="1400" b="1" u="none" strike="noStrike" dirty="0" err="1">
                          <a:effectLst/>
                        </a:rPr>
                        <a:t>ºC</a:t>
                      </a:r>
                      <a:r>
                        <a:rPr lang="es-ES" sz="1400" b="1" u="none" strike="noStrike" dirty="0">
                          <a:effectLst/>
                        </a:rPr>
                        <a:t>]</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err="1">
                          <a:effectLst/>
                        </a:rPr>
                        <a:t>Tg</a:t>
                      </a:r>
                      <a:r>
                        <a:rPr lang="es-ES" sz="1400" b="1" u="none" strike="noStrike" dirty="0">
                          <a:effectLst/>
                        </a:rPr>
                        <a:t> [</a:t>
                      </a:r>
                      <a:r>
                        <a:rPr lang="es-ES" sz="1400" b="1" u="none" strike="noStrike" dirty="0" err="1">
                          <a:effectLst/>
                        </a:rPr>
                        <a:t>ºC</a:t>
                      </a:r>
                      <a:r>
                        <a:rPr lang="es-ES" sz="1400" b="1" u="none" strike="noStrike" dirty="0">
                          <a:effectLst/>
                        </a:rPr>
                        <a:t>]</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err="1">
                          <a:effectLst/>
                        </a:rPr>
                        <a:t>ho</a:t>
                      </a:r>
                      <a:r>
                        <a:rPr lang="es-ES" sz="1400" b="1" u="none" strike="noStrike" dirty="0">
                          <a:effectLst/>
                        </a:rPr>
                        <a:t> [mmH2O]</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VD [m</a:t>
                      </a:r>
                      <a:r>
                        <a:rPr lang="es-ES" sz="1400" b="1" u="none" strike="noStrike" baseline="30000" dirty="0">
                          <a:effectLst/>
                        </a:rPr>
                        <a:t>3</a:t>
                      </a:r>
                      <a:r>
                        <a:rPr lang="es-ES" sz="1400" b="1" u="none" strike="noStrike" dirty="0">
                          <a:effectLst/>
                        </a:rPr>
                        <a:t>/s]</a:t>
                      </a:r>
                      <a:endParaRPr lang="es-EC" sz="1400" b="1"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ctr"/>
                      <a:r>
                        <a:rPr lang="es-ES" sz="1400" u="none" strike="noStrike" dirty="0">
                          <a:effectLst/>
                        </a:rPr>
                        <a:t>1</a:t>
                      </a:r>
                      <a:endParaRPr lang="es-EC" sz="14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fontAlgn="ctr"/>
                      <a:r>
                        <a:rPr lang="es-ES" sz="1400" u="none" strike="noStrike">
                          <a:effectLst/>
                        </a:rPr>
                        <a:t>1106</a:t>
                      </a:r>
                      <a:endParaRPr lang="es-EC" sz="1400" b="0" i="0" u="none" strike="noStrike">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fontAlgn="ctr"/>
                      <a:r>
                        <a:rPr lang="es-ES" sz="1400" u="none" strike="noStrike">
                          <a:effectLst/>
                        </a:rPr>
                        <a:t>36,8</a:t>
                      </a:r>
                      <a:endParaRPr lang="es-EC" sz="1400" b="0" i="0" u="none" strike="noStrike">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fontAlgn="ctr"/>
                      <a:r>
                        <a:rPr lang="es-ES" sz="1400" u="none" strike="noStrike">
                          <a:effectLst/>
                        </a:rPr>
                        <a:t>37,5</a:t>
                      </a:r>
                      <a:endParaRPr lang="es-EC" sz="1400" b="0" i="0" u="none" strike="noStrike">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fontAlgn="ctr"/>
                      <a:r>
                        <a:rPr lang="es-ES" sz="1400" u="none" strike="noStrike">
                          <a:effectLst/>
                        </a:rPr>
                        <a:t>5</a:t>
                      </a:r>
                      <a:endParaRPr lang="es-EC" sz="1400" b="0" i="0" u="none" strike="noStrike">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fontAlgn="ctr"/>
                      <a:r>
                        <a:rPr lang="es-ES" sz="1400" u="none" strike="noStrike">
                          <a:effectLst/>
                        </a:rPr>
                        <a:t>57</a:t>
                      </a:r>
                      <a:endParaRPr lang="es-EC" sz="1400" b="0" i="0" u="none" strike="noStrike">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fontAlgn="ctr"/>
                      <a:r>
                        <a:rPr lang="es-ES" sz="1400" u="none" strike="noStrike">
                          <a:effectLst/>
                        </a:rPr>
                        <a:t>65</a:t>
                      </a:r>
                      <a:endParaRPr lang="es-EC" sz="1400" b="0" i="0" u="none" strike="noStrike">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fontAlgn="ctr"/>
                      <a:r>
                        <a:rPr lang="es-ES" sz="1400" u="none" strike="noStrike">
                          <a:effectLst/>
                        </a:rPr>
                        <a:t>280</a:t>
                      </a:r>
                      <a:endParaRPr lang="es-EC" sz="1400" b="0" i="0" u="none" strike="noStrike">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fontAlgn="ctr"/>
                      <a:r>
                        <a:rPr lang="es-ES" sz="1400" u="none" strike="noStrike">
                          <a:effectLst/>
                        </a:rPr>
                        <a:t>21</a:t>
                      </a:r>
                      <a:endParaRPr lang="es-EC" sz="1400" b="0" i="0" u="none" strike="noStrike">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fontAlgn="ctr"/>
                      <a:r>
                        <a:rPr lang="es-ES" sz="1400" u="none" strike="noStrike" dirty="0">
                          <a:effectLst/>
                        </a:rPr>
                        <a:t>0,007</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lumMod val="20000"/>
                        <a:lumOff val="80000"/>
                      </a:schemeClr>
                    </a:solidFill>
                  </a:tcPr>
                </a:tc>
              </a:tr>
              <a:tr h="190500">
                <a:tc>
                  <a:txBody>
                    <a:bodyPr/>
                    <a:lstStyle/>
                    <a:p>
                      <a:pPr algn="ctr" fontAlgn="ctr"/>
                      <a:r>
                        <a:rPr lang="es-ES" sz="1400" u="none" strike="noStrike" dirty="0">
                          <a:effectLst/>
                        </a:rPr>
                        <a:t>2</a:t>
                      </a:r>
                      <a:endParaRPr lang="es-EC" sz="14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algn="ctr" fontAlgn="ctr"/>
                      <a:r>
                        <a:rPr lang="es-ES" sz="1400" u="none" strike="noStrike">
                          <a:effectLst/>
                        </a:rPr>
                        <a:t>1105</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a:effectLst/>
                        </a:rPr>
                        <a:t>36,8</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a:effectLst/>
                        </a:rPr>
                        <a:t>37,5</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a:effectLst/>
                        </a:rPr>
                        <a:t>10</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a:effectLst/>
                        </a:rPr>
                        <a:t>62</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a:effectLst/>
                        </a:rPr>
                        <a:t>67</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a:effectLst/>
                        </a:rPr>
                        <a:t>280</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a:effectLst/>
                        </a:rPr>
                        <a:t>20,5</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dirty="0">
                          <a:effectLst/>
                        </a:rPr>
                        <a:t>0,007</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solidFill>
                      <a:schemeClr val="accent1">
                        <a:lumMod val="20000"/>
                        <a:lumOff val="80000"/>
                      </a:schemeClr>
                    </a:solidFill>
                  </a:tcPr>
                </a:tc>
              </a:tr>
              <a:tr h="190500">
                <a:tc>
                  <a:txBody>
                    <a:bodyPr/>
                    <a:lstStyle/>
                    <a:p>
                      <a:pPr algn="ctr" fontAlgn="ctr"/>
                      <a:r>
                        <a:rPr lang="es-ES" sz="1400" u="none" strike="noStrike" dirty="0">
                          <a:effectLst/>
                        </a:rPr>
                        <a:t>3</a:t>
                      </a:r>
                      <a:endParaRPr lang="es-EC" sz="14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algn="ctr" fontAlgn="ctr"/>
                      <a:r>
                        <a:rPr lang="es-ES" sz="1400" u="none" strike="noStrike" dirty="0">
                          <a:effectLst/>
                        </a:rPr>
                        <a:t>1105</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dirty="0">
                          <a:effectLst/>
                        </a:rPr>
                        <a:t>36,7</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dirty="0">
                          <a:effectLst/>
                        </a:rPr>
                        <a:t>37,5</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dirty="0">
                          <a:effectLst/>
                        </a:rPr>
                        <a:t>10</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dirty="0">
                          <a:effectLst/>
                        </a:rPr>
                        <a:t>63</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a:effectLst/>
                        </a:rPr>
                        <a:t>67</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a:effectLst/>
                        </a:rPr>
                        <a:t>280</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a:effectLst/>
                        </a:rPr>
                        <a:t>21</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dirty="0">
                          <a:effectLst/>
                        </a:rPr>
                        <a:t>0,007</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solidFill>
                      <a:schemeClr val="accent1">
                        <a:lumMod val="20000"/>
                        <a:lumOff val="80000"/>
                      </a:schemeClr>
                    </a:solidFill>
                  </a:tcPr>
                </a:tc>
              </a:tr>
              <a:tr h="190500">
                <a:tc>
                  <a:txBody>
                    <a:bodyPr/>
                    <a:lstStyle/>
                    <a:p>
                      <a:pPr algn="ctr" fontAlgn="ctr"/>
                      <a:r>
                        <a:rPr lang="es-ES" sz="1400" u="none" strike="noStrike" dirty="0">
                          <a:effectLst/>
                        </a:rPr>
                        <a:t>4</a:t>
                      </a:r>
                      <a:endParaRPr lang="es-EC" sz="14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algn="ctr" fontAlgn="ctr"/>
                      <a:r>
                        <a:rPr lang="es-ES" sz="1400" u="none" strike="noStrike">
                          <a:effectLst/>
                        </a:rPr>
                        <a:t>1123</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a:effectLst/>
                        </a:rPr>
                        <a:t>37,4</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a:effectLst/>
                        </a:rPr>
                        <a:t>37</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a:effectLst/>
                        </a:rPr>
                        <a:t>15</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dirty="0">
                          <a:effectLst/>
                        </a:rPr>
                        <a:t>65</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a:effectLst/>
                        </a:rPr>
                        <a:t>68</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a:effectLst/>
                        </a:rPr>
                        <a:t>280</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a:effectLst/>
                        </a:rPr>
                        <a:t>20,5</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dirty="0">
                          <a:effectLst/>
                        </a:rPr>
                        <a:t>0,007</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solidFill>
                      <a:schemeClr val="accent1">
                        <a:lumMod val="20000"/>
                        <a:lumOff val="80000"/>
                      </a:schemeClr>
                    </a:solidFill>
                  </a:tcPr>
                </a:tc>
              </a:tr>
              <a:tr h="190500">
                <a:tc>
                  <a:txBody>
                    <a:bodyPr/>
                    <a:lstStyle/>
                    <a:p>
                      <a:pPr algn="ctr" fontAlgn="ctr"/>
                      <a:r>
                        <a:rPr lang="es-ES" sz="1400" u="none" strike="noStrike" dirty="0">
                          <a:effectLst/>
                        </a:rPr>
                        <a:t>5</a:t>
                      </a:r>
                      <a:endParaRPr lang="es-EC" sz="14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algn="ctr" fontAlgn="ctr"/>
                      <a:r>
                        <a:rPr lang="es-ES" sz="1400" u="none" strike="noStrike">
                          <a:effectLst/>
                        </a:rPr>
                        <a:t>1116</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a:effectLst/>
                        </a:rPr>
                        <a:t>37,1</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a:effectLst/>
                        </a:rPr>
                        <a:t>37</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a:effectLst/>
                        </a:rPr>
                        <a:t>20</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dirty="0">
                          <a:effectLst/>
                        </a:rPr>
                        <a:t>68</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a:effectLst/>
                        </a:rPr>
                        <a:t>70</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a:effectLst/>
                        </a:rPr>
                        <a:t>280</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a:effectLst/>
                        </a:rPr>
                        <a:t>20,5</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dirty="0">
                          <a:effectLst/>
                        </a:rPr>
                        <a:t>0,007</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solidFill>
                      <a:schemeClr val="accent1">
                        <a:lumMod val="20000"/>
                        <a:lumOff val="80000"/>
                      </a:schemeClr>
                    </a:solidFill>
                  </a:tcPr>
                </a:tc>
              </a:tr>
              <a:tr h="200025">
                <a:tc>
                  <a:txBody>
                    <a:bodyPr/>
                    <a:lstStyle/>
                    <a:p>
                      <a:pPr algn="ctr" fontAlgn="ctr"/>
                      <a:r>
                        <a:rPr lang="es-ES" sz="1400" u="none" strike="noStrike" dirty="0">
                          <a:effectLst/>
                        </a:rPr>
                        <a:t>6</a:t>
                      </a:r>
                      <a:endParaRPr lang="es-EC" sz="14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s-ES" sz="1400" u="none" strike="noStrike" dirty="0">
                          <a:effectLst/>
                        </a:rPr>
                        <a:t>1119</a:t>
                      </a:r>
                      <a:endParaRPr lang="es-EC" sz="1400" b="0" i="0" u="none" strike="noStrike" dirty="0">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s-ES" sz="1400" u="none" strike="noStrike" dirty="0">
                          <a:effectLst/>
                        </a:rPr>
                        <a:t>37,1</a:t>
                      </a:r>
                      <a:endParaRPr lang="es-EC" sz="1400" b="0" i="0" u="none" strike="noStrike" dirty="0">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s-ES" sz="1400" u="none" strike="noStrike" dirty="0">
                          <a:effectLst/>
                        </a:rPr>
                        <a:t>37,5</a:t>
                      </a:r>
                      <a:endParaRPr lang="es-EC" sz="1400" b="0" i="0" u="none" strike="noStrike" dirty="0">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s-ES" sz="1400" u="none" strike="noStrike" dirty="0">
                          <a:effectLst/>
                        </a:rPr>
                        <a:t>20</a:t>
                      </a:r>
                      <a:endParaRPr lang="es-EC" sz="1400" b="0" i="0" u="none" strike="noStrike" dirty="0">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s-ES" sz="1400" u="none" strike="noStrike" dirty="0">
                          <a:effectLst/>
                        </a:rPr>
                        <a:t>68</a:t>
                      </a:r>
                      <a:endParaRPr lang="es-EC" sz="1400" b="0" i="0" u="none" strike="noStrike" dirty="0">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s-ES" sz="1400" u="none" strike="noStrike" dirty="0">
                          <a:effectLst/>
                        </a:rPr>
                        <a:t>71</a:t>
                      </a:r>
                      <a:endParaRPr lang="es-EC" sz="1400" b="0" i="0" u="none" strike="noStrike" dirty="0">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s-ES" sz="1400" u="none" strike="noStrike" dirty="0">
                          <a:effectLst/>
                        </a:rPr>
                        <a:t>285</a:t>
                      </a:r>
                      <a:endParaRPr lang="es-EC" sz="1400" b="0" i="0" u="none" strike="noStrike" dirty="0">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s-ES" sz="1400" u="none" strike="noStrike" dirty="0">
                          <a:effectLst/>
                        </a:rPr>
                        <a:t>20,5</a:t>
                      </a:r>
                      <a:endParaRPr lang="es-EC" sz="1400" b="0" i="0" u="none" strike="noStrike" dirty="0">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s-ES" sz="1400" u="none" strike="noStrike" dirty="0">
                          <a:effectLst/>
                        </a:rPr>
                        <a:t>0,007</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20000"/>
                        <a:lumOff val="80000"/>
                      </a:schemeClr>
                    </a:solidFill>
                  </a:tcPr>
                </a:tc>
              </a:tr>
            </a:tbl>
          </a:graphicData>
        </a:graphic>
      </p:graphicFrame>
      <p:sp>
        <p:nvSpPr>
          <p:cNvPr id="7" name="Rectángulo 6"/>
          <p:cNvSpPr/>
          <p:nvPr/>
        </p:nvSpPr>
        <p:spPr>
          <a:xfrm>
            <a:off x="3362498" y="862585"/>
            <a:ext cx="5052923" cy="338554"/>
          </a:xfrm>
          <a:prstGeom prst="rect">
            <a:avLst/>
          </a:prstGeom>
        </p:spPr>
        <p:txBody>
          <a:bodyPr wrap="none">
            <a:spAutoFit/>
          </a:bodyPr>
          <a:lstStyle/>
          <a:p>
            <a:pPr indent="252095" algn="ctr">
              <a:spcAft>
                <a:spcPts val="1000"/>
              </a:spcAft>
            </a:pPr>
            <a:r>
              <a:rPr lang="es-ES" sz="1600" b="1" dirty="0">
                <a:ea typeface="Calibri" panose="020F0502020204030204" pitchFamily="34" charset="0"/>
                <a:cs typeface="Times New Roman" panose="02020603050405020304" pitchFamily="18" charset="0"/>
              </a:rPr>
              <a:t>Tabulación de datos obtenidos en el banco de pruebas</a:t>
            </a:r>
            <a:endParaRPr lang="es-EC" sz="1600" b="1" i="1" dirty="0">
              <a:effectLst/>
              <a:ea typeface="Calibri" panose="020F0502020204030204" pitchFamily="34" charset="0"/>
              <a:cs typeface="Times New Roman" panose="02020603050405020304" pitchFamily="18" charset="0"/>
            </a:endParaRPr>
          </a:p>
        </p:txBody>
      </p:sp>
      <p:graphicFrame>
        <p:nvGraphicFramePr>
          <p:cNvPr id="8" name="Tabla 7"/>
          <p:cNvGraphicFramePr>
            <a:graphicFrameLocks noGrp="1"/>
          </p:cNvGraphicFramePr>
          <p:nvPr>
            <p:extLst>
              <p:ext uri="{D42A27DB-BD31-4B8C-83A1-F6EECF244321}">
                <p14:modId xmlns:p14="http://schemas.microsoft.com/office/powerpoint/2010/main" val="2211924242"/>
              </p:ext>
            </p:extLst>
          </p:nvPr>
        </p:nvGraphicFramePr>
        <p:xfrm>
          <a:off x="2112334" y="3971815"/>
          <a:ext cx="8051800" cy="1719522"/>
        </p:xfrm>
        <a:graphic>
          <a:graphicData uri="http://schemas.openxmlformats.org/drawingml/2006/table">
            <a:tbl>
              <a:tblPr>
                <a:tableStyleId>{35758FB7-9AC5-4552-8A53-C91805E547FA}</a:tableStyleId>
              </a:tblPr>
              <a:tblGrid>
                <a:gridCol w="660400"/>
                <a:gridCol w="1727200"/>
                <a:gridCol w="1572114"/>
                <a:gridCol w="762000"/>
                <a:gridCol w="1602886"/>
                <a:gridCol w="838200"/>
                <a:gridCol w="889000"/>
              </a:tblGrid>
              <a:tr h="382212">
                <a:tc>
                  <a:txBody>
                    <a:bodyPr/>
                    <a:lstStyle/>
                    <a:p>
                      <a:pPr algn="ctr" fontAlgn="ctr"/>
                      <a:r>
                        <a:rPr lang="es-ES" sz="1400" b="1" u="none" strike="noStrike" dirty="0">
                          <a:effectLst/>
                        </a:rPr>
                        <a:t>RC</a:t>
                      </a:r>
                      <a:endParaRPr lang="es-EC" sz="14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RPM CALCULADA</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TORQUE [</a:t>
                      </a:r>
                      <a:r>
                        <a:rPr lang="es-ES" sz="1400" b="1" u="none" strike="noStrike" dirty="0" err="1">
                          <a:effectLst/>
                        </a:rPr>
                        <a:t>N.m</a:t>
                      </a:r>
                      <a:r>
                        <a:rPr lang="es-ES" sz="1400" b="1" u="none" strike="noStrike" dirty="0">
                          <a:effectLst/>
                        </a:rPr>
                        <a:t>]</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err="1">
                          <a:effectLst/>
                        </a:rPr>
                        <a:t>Pf</a:t>
                      </a:r>
                      <a:r>
                        <a:rPr lang="es-ES" sz="1400" b="1" u="none" strike="noStrike" dirty="0">
                          <a:effectLst/>
                        </a:rPr>
                        <a:t> [KW]</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FLUJO AIRE [Kg/h]</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mc [Kg/h]</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err="1">
                          <a:effectLst/>
                        </a:rPr>
                        <a:t>η</a:t>
                      </a:r>
                      <a:r>
                        <a:rPr lang="es-ES" sz="1400" b="1" u="none" strike="noStrike" baseline="-25000" dirty="0" err="1">
                          <a:effectLst/>
                        </a:rPr>
                        <a:t>T</a:t>
                      </a:r>
                      <a:r>
                        <a:rPr lang="es-ES" sz="1400" b="1" u="none" strike="noStrike" dirty="0">
                          <a:effectLst/>
                        </a:rPr>
                        <a:t> [%]</a:t>
                      </a:r>
                      <a:endParaRPr lang="es-EC" sz="1400" b="1"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ctr"/>
                      <a:r>
                        <a:rPr lang="es-ES" sz="1400" u="none" strike="noStrike" dirty="0">
                          <a:effectLst/>
                        </a:rPr>
                        <a:t>8,5</a:t>
                      </a:r>
                      <a:endParaRPr lang="es-EC" sz="14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fontAlgn="ctr"/>
                      <a:r>
                        <a:rPr lang="es-ES" sz="1400" u="none" strike="noStrike" dirty="0">
                          <a:effectLst/>
                        </a:rPr>
                        <a:t>1803,26</a:t>
                      </a:r>
                      <a:endParaRPr lang="es-EC" sz="1400" b="0"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fontAlgn="ctr"/>
                      <a:r>
                        <a:rPr lang="es-ES" sz="1400" u="none" strike="noStrike" dirty="0">
                          <a:effectLst/>
                        </a:rPr>
                        <a:t>9,94</a:t>
                      </a:r>
                      <a:endParaRPr lang="es-EC" sz="1400" b="0"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fontAlgn="ctr"/>
                      <a:r>
                        <a:rPr lang="es-ES" sz="1400" u="none" strike="noStrike">
                          <a:effectLst/>
                        </a:rPr>
                        <a:t>1,88</a:t>
                      </a:r>
                      <a:endParaRPr lang="es-EC" sz="1400" b="0" i="0" u="none" strike="noStrike">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fontAlgn="ctr"/>
                      <a:r>
                        <a:rPr lang="es-ES" sz="1400" u="none" strike="noStrike">
                          <a:effectLst/>
                        </a:rPr>
                        <a:t>10,89</a:t>
                      </a:r>
                      <a:endParaRPr lang="es-EC" sz="1400" b="0" i="0" u="none" strike="noStrike">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fontAlgn="ctr"/>
                      <a:r>
                        <a:rPr lang="es-ES" sz="1400" u="none" strike="noStrike">
                          <a:effectLst/>
                        </a:rPr>
                        <a:t>1,83</a:t>
                      </a:r>
                      <a:endParaRPr lang="es-EC" sz="1400" b="0" i="0" u="none" strike="noStrike">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fontAlgn="ctr"/>
                      <a:r>
                        <a:rPr lang="es-ES" sz="1400" u="none" strike="noStrike" dirty="0">
                          <a:effectLst/>
                        </a:rPr>
                        <a:t>8,34</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lumMod val="20000"/>
                        <a:lumOff val="80000"/>
                      </a:schemeClr>
                    </a:solidFill>
                  </a:tcPr>
                </a:tc>
              </a:tr>
              <a:tr h="190500">
                <a:tc>
                  <a:txBody>
                    <a:bodyPr/>
                    <a:lstStyle/>
                    <a:p>
                      <a:pPr algn="ctr" fontAlgn="ctr"/>
                      <a:r>
                        <a:rPr lang="es-ES" sz="1400" u="none" strike="noStrike" dirty="0">
                          <a:effectLst/>
                        </a:rPr>
                        <a:t>8,5</a:t>
                      </a:r>
                      <a:endParaRPr lang="es-EC" sz="14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algn="ctr" fontAlgn="ctr"/>
                      <a:r>
                        <a:rPr lang="es-ES" sz="1400" u="none" strike="noStrike">
                          <a:effectLst/>
                        </a:rPr>
                        <a:t>1801,63</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dirty="0">
                          <a:effectLst/>
                        </a:rPr>
                        <a:t>9,94</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dirty="0">
                          <a:effectLst/>
                        </a:rPr>
                        <a:t>1,87</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a:effectLst/>
                        </a:rPr>
                        <a:t>10,76</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a:effectLst/>
                        </a:rPr>
                        <a:t>1,83</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dirty="0">
                          <a:effectLst/>
                        </a:rPr>
                        <a:t>8,33</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solidFill>
                      <a:schemeClr val="accent1">
                        <a:lumMod val="20000"/>
                        <a:lumOff val="80000"/>
                      </a:schemeClr>
                    </a:solidFill>
                  </a:tcPr>
                </a:tc>
              </a:tr>
              <a:tr h="190500">
                <a:tc>
                  <a:txBody>
                    <a:bodyPr/>
                    <a:lstStyle/>
                    <a:p>
                      <a:pPr algn="ctr" fontAlgn="ctr"/>
                      <a:r>
                        <a:rPr lang="es-ES" sz="1400" u="none" strike="noStrike">
                          <a:effectLst/>
                        </a:rPr>
                        <a:t>8,5</a:t>
                      </a:r>
                      <a:endParaRPr lang="es-EC" sz="14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algn="ctr" fontAlgn="ctr"/>
                      <a:r>
                        <a:rPr lang="es-ES" sz="1400" u="none" strike="noStrike" dirty="0">
                          <a:effectLst/>
                        </a:rPr>
                        <a:t>1806,54</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a:effectLst/>
                        </a:rPr>
                        <a:t>9,94</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dirty="0">
                          <a:effectLst/>
                        </a:rPr>
                        <a:t>1,88</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dirty="0">
                          <a:effectLst/>
                        </a:rPr>
                        <a:t>10,89</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a:effectLst/>
                        </a:rPr>
                        <a:t>1,84</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dirty="0">
                          <a:effectLst/>
                        </a:rPr>
                        <a:t>8,33</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solidFill>
                      <a:schemeClr val="accent1">
                        <a:lumMod val="20000"/>
                        <a:lumOff val="80000"/>
                      </a:schemeClr>
                    </a:solidFill>
                  </a:tcPr>
                </a:tc>
              </a:tr>
              <a:tr h="190500">
                <a:tc>
                  <a:txBody>
                    <a:bodyPr/>
                    <a:lstStyle/>
                    <a:p>
                      <a:pPr algn="ctr" fontAlgn="ctr"/>
                      <a:r>
                        <a:rPr lang="es-ES" sz="1400" u="none" strike="noStrike">
                          <a:effectLst/>
                        </a:rPr>
                        <a:t>8,5</a:t>
                      </a:r>
                      <a:endParaRPr lang="es-EC" sz="14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algn="ctr" fontAlgn="ctr"/>
                      <a:r>
                        <a:rPr lang="es-ES" sz="1400" u="none" strike="noStrike" dirty="0">
                          <a:effectLst/>
                        </a:rPr>
                        <a:t>1801,6</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a:effectLst/>
                        </a:rPr>
                        <a:t>9,81</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a:effectLst/>
                        </a:rPr>
                        <a:t>1,85</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dirty="0">
                          <a:effectLst/>
                        </a:rPr>
                        <a:t>10,76</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dirty="0">
                          <a:effectLst/>
                        </a:rPr>
                        <a:t>1,8</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dirty="0">
                          <a:effectLst/>
                        </a:rPr>
                        <a:t>8,35</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solidFill>
                      <a:schemeClr val="accent1">
                        <a:lumMod val="20000"/>
                        <a:lumOff val="80000"/>
                      </a:schemeClr>
                    </a:solidFill>
                  </a:tcPr>
                </a:tc>
              </a:tr>
              <a:tr h="190500">
                <a:tc>
                  <a:txBody>
                    <a:bodyPr/>
                    <a:lstStyle/>
                    <a:p>
                      <a:pPr algn="ctr" fontAlgn="ctr"/>
                      <a:r>
                        <a:rPr lang="es-ES" sz="1400" u="none" strike="noStrike">
                          <a:effectLst/>
                        </a:rPr>
                        <a:t>8,5</a:t>
                      </a:r>
                      <a:endParaRPr lang="es-EC" sz="14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algn="ctr" fontAlgn="ctr"/>
                      <a:r>
                        <a:rPr lang="es-ES" sz="1400" u="none" strike="noStrike">
                          <a:effectLst/>
                        </a:rPr>
                        <a:t>1804,85</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dirty="0">
                          <a:effectLst/>
                        </a:rPr>
                        <a:t>9,81</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dirty="0">
                          <a:effectLst/>
                        </a:rPr>
                        <a:t>1,85</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dirty="0">
                          <a:effectLst/>
                        </a:rPr>
                        <a:t>10,76</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dirty="0">
                          <a:effectLst/>
                        </a:rPr>
                        <a:t>1,82</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dirty="0">
                          <a:effectLst/>
                        </a:rPr>
                        <a:t>8,3</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solidFill>
                      <a:schemeClr val="accent1">
                        <a:lumMod val="20000"/>
                        <a:lumOff val="80000"/>
                      </a:schemeClr>
                    </a:solidFill>
                  </a:tcPr>
                </a:tc>
              </a:tr>
              <a:tr h="200025">
                <a:tc>
                  <a:txBody>
                    <a:bodyPr/>
                    <a:lstStyle/>
                    <a:p>
                      <a:pPr algn="ctr" fontAlgn="ctr"/>
                      <a:r>
                        <a:rPr lang="es-ES" sz="1400" u="none" strike="noStrike">
                          <a:effectLst/>
                        </a:rPr>
                        <a:t>8,5</a:t>
                      </a:r>
                      <a:endParaRPr lang="es-EC" sz="14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s-ES" sz="1400" u="none" strike="noStrike">
                          <a:effectLst/>
                        </a:rPr>
                        <a:t>1809,7</a:t>
                      </a:r>
                      <a:endParaRPr lang="es-EC" sz="1400" b="0" i="0" u="none" strike="noStrike">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s-ES" sz="1400" u="none" strike="noStrike">
                          <a:effectLst/>
                        </a:rPr>
                        <a:t>9,94</a:t>
                      </a:r>
                      <a:endParaRPr lang="es-EC" sz="1400" b="0" i="0" u="none" strike="noStrike">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s-ES" sz="1400" u="none" strike="noStrike">
                          <a:effectLst/>
                        </a:rPr>
                        <a:t>1,88</a:t>
                      </a:r>
                      <a:endParaRPr lang="es-EC" sz="1400" b="0" i="0" u="none" strike="noStrike">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s-ES" sz="1400" u="none" strike="noStrike">
                          <a:effectLst/>
                        </a:rPr>
                        <a:t>10,76</a:t>
                      </a:r>
                      <a:endParaRPr lang="es-EC" sz="1400" b="0" i="0" u="none" strike="noStrike">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s-ES" sz="1400" u="none" strike="noStrike">
                          <a:effectLst/>
                        </a:rPr>
                        <a:t>1,82</a:t>
                      </a:r>
                      <a:endParaRPr lang="es-EC" sz="1400" b="0" i="0" u="none" strike="noStrike">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s-ES" sz="1400" u="none" strike="noStrike" dirty="0">
                          <a:effectLst/>
                        </a:rPr>
                        <a:t>8,43</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20000"/>
                        <a:lumOff val="80000"/>
                      </a:schemeClr>
                    </a:solidFill>
                  </a:tcPr>
                </a:tc>
              </a:tr>
            </a:tbl>
          </a:graphicData>
        </a:graphic>
      </p:graphicFrame>
      <p:sp>
        <p:nvSpPr>
          <p:cNvPr id="12" name="Rectángulo 11"/>
          <p:cNvSpPr/>
          <p:nvPr/>
        </p:nvSpPr>
        <p:spPr>
          <a:xfrm>
            <a:off x="3097059" y="3593056"/>
            <a:ext cx="5873339" cy="338554"/>
          </a:xfrm>
          <a:prstGeom prst="rect">
            <a:avLst/>
          </a:prstGeom>
        </p:spPr>
        <p:txBody>
          <a:bodyPr wrap="none">
            <a:spAutoFit/>
          </a:bodyPr>
          <a:lstStyle/>
          <a:p>
            <a:pPr indent="252095" algn="ctr">
              <a:spcAft>
                <a:spcPts val="1000"/>
              </a:spcAft>
            </a:pPr>
            <a:r>
              <a:rPr lang="es-ES" sz="1600" b="1" dirty="0">
                <a:ea typeface="Calibri" panose="020F0502020204030204" pitchFamily="34" charset="0"/>
                <a:cs typeface="Times New Roman" panose="02020603050405020304" pitchFamily="18" charset="0"/>
              </a:rPr>
              <a:t>Tabulación de </a:t>
            </a:r>
            <a:r>
              <a:rPr lang="es-ES" sz="1600" b="1" dirty="0" smtClean="0">
                <a:ea typeface="Calibri" panose="020F0502020204030204" pitchFamily="34" charset="0"/>
                <a:cs typeface="Times New Roman" panose="02020603050405020304" pitchFamily="18" charset="0"/>
              </a:rPr>
              <a:t>cálculos obtenidos con la instrumentación original</a:t>
            </a:r>
            <a:endParaRPr lang="es-EC" sz="1600" b="1" i="1"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32943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76518" y="206063"/>
            <a:ext cx="10676586" cy="369332"/>
          </a:xfrm>
          <a:prstGeom prst="rect">
            <a:avLst/>
          </a:prstGeom>
          <a:noFill/>
        </p:spPr>
        <p:txBody>
          <a:bodyPr wrap="square" rtlCol="0">
            <a:spAutoFit/>
          </a:bodyPr>
          <a:lstStyle/>
          <a:p>
            <a:r>
              <a:rPr lang="es-EC" b="1" dirty="0" smtClean="0">
                <a:latin typeface="Century" panose="02040604050505020304" pitchFamily="18" charset="0"/>
              </a:rPr>
              <a:t>SISTEMAS PRINCIPALES DEL BANCO DE PRUEBAS PLINT TE-15</a:t>
            </a:r>
            <a:endParaRPr lang="es-EC" b="1" dirty="0">
              <a:latin typeface="Century" panose="02040604050505020304" pitchFamily="18" charset="0"/>
            </a:endParaRPr>
          </a:p>
        </p:txBody>
      </p:sp>
      <p:sp>
        <p:nvSpPr>
          <p:cNvPr id="11" name="CuadroTexto 10"/>
          <p:cNvSpPr txBox="1"/>
          <p:nvPr/>
        </p:nvSpPr>
        <p:spPr>
          <a:xfrm>
            <a:off x="566668" y="6323527"/>
            <a:ext cx="3284113" cy="430887"/>
          </a:xfrm>
          <a:prstGeom prst="rect">
            <a:avLst/>
          </a:prstGeom>
          <a:noFill/>
        </p:spPr>
        <p:txBody>
          <a:bodyPr wrap="square" rtlCol="0">
            <a:spAutoFit/>
          </a:bodyPr>
          <a:lstStyle/>
          <a:p>
            <a:r>
              <a:rPr lang="es-EC" sz="1100" dirty="0" smtClean="0">
                <a:latin typeface="Arial" panose="020B0604020202020204" pitchFamily="34" charset="0"/>
                <a:cs typeface="Arial" panose="020B0604020202020204" pitchFamily="34" charset="0"/>
              </a:rPr>
              <a:t>Elaborado por:    Moya Carlos</a:t>
            </a:r>
          </a:p>
          <a:p>
            <a:r>
              <a:rPr lang="es-EC" sz="1100" dirty="0" smtClean="0">
                <a:latin typeface="Arial" panose="020B0604020202020204" pitchFamily="34" charset="0"/>
                <a:cs typeface="Arial" panose="020B0604020202020204" pitchFamily="34" charset="0"/>
              </a:rPr>
              <a:t>	    Pinto Alex</a:t>
            </a:r>
            <a:endParaRPr lang="es-EC" sz="1100" dirty="0">
              <a:latin typeface="Arial" panose="020B0604020202020204" pitchFamily="34" charset="0"/>
              <a:cs typeface="Arial" panose="020B0604020202020204" pitchFamily="34" charset="0"/>
            </a:endParaRPr>
          </a:p>
        </p:txBody>
      </p:sp>
      <p:graphicFrame>
        <p:nvGraphicFramePr>
          <p:cNvPr id="2" name="Diagrama 1"/>
          <p:cNvGraphicFramePr/>
          <p:nvPr>
            <p:extLst>
              <p:ext uri="{D42A27DB-BD31-4B8C-83A1-F6EECF244321}">
                <p14:modId xmlns:p14="http://schemas.microsoft.com/office/powerpoint/2010/main" val="1575448634"/>
              </p:ext>
            </p:extLst>
          </p:nvPr>
        </p:nvGraphicFramePr>
        <p:xfrm>
          <a:off x="2315754" y="925159"/>
          <a:ext cx="7135361" cy="48947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p:cNvPicPr/>
          <p:nvPr/>
        </p:nvPicPr>
        <p:blipFill rotWithShape="1">
          <a:blip r:embed="rId8"/>
          <a:srcRect l="36591" t="47583" r="49135" b="14663"/>
          <a:stretch/>
        </p:blipFill>
        <p:spPr>
          <a:xfrm>
            <a:off x="1835225" y="1141346"/>
            <a:ext cx="1237583" cy="2019556"/>
          </a:xfrm>
          <a:prstGeom prst="rect">
            <a:avLst/>
          </a:prstGeom>
        </p:spPr>
      </p:pic>
      <p:pic>
        <p:nvPicPr>
          <p:cNvPr id="7" name="Imagen 6"/>
          <p:cNvPicPr/>
          <p:nvPr/>
        </p:nvPicPr>
        <p:blipFill>
          <a:blip r:embed="rId9"/>
          <a:stretch>
            <a:fillRect/>
          </a:stretch>
        </p:blipFill>
        <p:spPr>
          <a:xfrm>
            <a:off x="6919800" y="699661"/>
            <a:ext cx="1671306" cy="1363056"/>
          </a:xfrm>
          <a:prstGeom prst="rect">
            <a:avLst/>
          </a:prstGeom>
        </p:spPr>
      </p:pic>
      <p:pic>
        <p:nvPicPr>
          <p:cNvPr id="8" name="Imagen 7"/>
          <p:cNvPicPr/>
          <p:nvPr/>
        </p:nvPicPr>
        <p:blipFill rotWithShape="1">
          <a:blip r:embed="rId10"/>
          <a:srcRect b="67600"/>
          <a:stretch/>
        </p:blipFill>
        <p:spPr>
          <a:xfrm>
            <a:off x="8466094" y="2151124"/>
            <a:ext cx="2589993" cy="1573145"/>
          </a:xfrm>
          <a:prstGeom prst="rect">
            <a:avLst/>
          </a:prstGeom>
        </p:spPr>
      </p:pic>
      <p:pic>
        <p:nvPicPr>
          <p:cNvPr id="12" name="Imagen 11" descr="https://fbcdn-sphotos-h-a.akamaihd.net/hphotos-ak-xpf1/v/t34.0-12/11136920_948644588501537_1069496864_n.jpg?oh=86990ad93ceaff97c100b75cbb2dad42&amp;oe=552F1827&amp;__gda__=1429199287_9d333ee4482c8559f39a0f1435974994"/>
          <p:cNvPicPr/>
          <p:nvPr/>
        </p:nvPicPr>
        <p:blipFill>
          <a:blip r:embed="rId11">
            <a:extLst>
              <a:ext uri="{28A0092B-C50C-407E-A947-70E740481C1C}">
                <a14:useLocalDpi xmlns:a14="http://schemas.microsoft.com/office/drawing/2010/main" val="0"/>
              </a:ext>
            </a:extLst>
          </a:blip>
          <a:srcRect/>
          <a:stretch>
            <a:fillRect/>
          </a:stretch>
        </p:blipFill>
        <p:spPr bwMode="auto">
          <a:xfrm>
            <a:off x="1322953" y="4081862"/>
            <a:ext cx="2527828" cy="1864354"/>
          </a:xfrm>
          <a:prstGeom prst="rect">
            <a:avLst/>
          </a:prstGeom>
          <a:noFill/>
          <a:ln>
            <a:noFill/>
          </a:ln>
        </p:spPr>
      </p:pic>
      <p:pic>
        <p:nvPicPr>
          <p:cNvPr id="3" name="Imagen 2"/>
          <p:cNvPicPr>
            <a:picLocks noChangeAspect="1"/>
          </p:cNvPicPr>
          <p:nvPr/>
        </p:nvPicPr>
        <p:blipFill>
          <a:blip r:embed="rId12"/>
          <a:stretch>
            <a:fillRect/>
          </a:stretch>
        </p:blipFill>
        <p:spPr>
          <a:xfrm>
            <a:off x="8004322" y="4312292"/>
            <a:ext cx="2224602" cy="1251339"/>
          </a:xfrm>
          <a:prstGeom prst="rect">
            <a:avLst/>
          </a:prstGeom>
        </p:spPr>
      </p:pic>
    </p:spTree>
    <p:extLst>
      <p:ext uri="{BB962C8B-B14F-4D97-AF65-F5344CB8AC3E}">
        <p14:creationId xmlns:p14="http://schemas.microsoft.com/office/powerpoint/2010/main" val="7025682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76518" y="206063"/>
            <a:ext cx="8921482" cy="369332"/>
          </a:xfrm>
          <a:prstGeom prst="rect">
            <a:avLst/>
          </a:prstGeom>
          <a:noFill/>
        </p:spPr>
        <p:txBody>
          <a:bodyPr wrap="square" rtlCol="0">
            <a:spAutoFit/>
          </a:bodyPr>
          <a:lstStyle/>
          <a:p>
            <a:r>
              <a:rPr lang="es-EC" b="1" dirty="0">
                <a:latin typeface="Century" panose="02040604050505020304" pitchFamily="18" charset="0"/>
              </a:rPr>
              <a:t>BALANCE TÉRMICO DEL EQUIPO CON LA INSTRUMENTACIÓN ORIGINAL</a:t>
            </a:r>
          </a:p>
        </p:txBody>
      </p:sp>
      <p:sp>
        <p:nvSpPr>
          <p:cNvPr id="11" name="CuadroTexto 10"/>
          <p:cNvSpPr txBox="1"/>
          <p:nvPr/>
        </p:nvSpPr>
        <p:spPr>
          <a:xfrm>
            <a:off x="566668" y="6323527"/>
            <a:ext cx="3284113" cy="430887"/>
          </a:xfrm>
          <a:prstGeom prst="rect">
            <a:avLst/>
          </a:prstGeom>
          <a:noFill/>
        </p:spPr>
        <p:txBody>
          <a:bodyPr wrap="square" rtlCol="0">
            <a:spAutoFit/>
          </a:bodyPr>
          <a:lstStyle/>
          <a:p>
            <a:r>
              <a:rPr lang="es-EC" sz="1100" dirty="0" smtClean="0">
                <a:latin typeface="Arial" panose="020B0604020202020204" pitchFamily="34" charset="0"/>
                <a:cs typeface="Arial" panose="020B0604020202020204" pitchFamily="34" charset="0"/>
              </a:rPr>
              <a:t>Elaborado por:    Moya Carlos</a:t>
            </a:r>
          </a:p>
          <a:p>
            <a:r>
              <a:rPr lang="es-EC" sz="1100" dirty="0" smtClean="0">
                <a:latin typeface="Arial" panose="020B0604020202020204" pitchFamily="34" charset="0"/>
                <a:cs typeface="Arial" panose="020B0604020202020204" pitchFamily="34" charset="0"/>
              </a:rPr>
              <a:t>	    Pinto Alex</a:t>
            </a:r>
            <a:endParaRPr lang="es-EC" sz="1100" dirty="0">
              <a:latin typeface="Arial" panose="020B0604020202020204" pitchFamily="34" charset="0"/>
              <a:cs typeface="Arial" panose="020B0604020202020204" pitchFamily="34" charset="0"/>
            </a:endParaRPr>
          </a:p>
        </p:txBody>
      </p:sp>
      <p:sp>
        <p:nvSpPr>
          <p:cNvPr id="7" name="Rectángulo 6"/>
          <p:cNvSpPr/>
          <p:nvPr/>
        </p:nvSpPr>
        <p:spPr>
          <a:xfrm>
            <a:off x="2634884" y="748269"/>
            <a:ext cx="5657575" cy="338554"/>
          </a:xfrm>
          <a:prstGeom prst="rect">
            <a:avLst/>
          </a:prstGeom>
        </p:spPr>
        <p:txBody>
          <a:bodyPr wrap="none">
            <a:spAutoFit/>
          </a:bodyPr>
          <a:lstStyle/>
          <a:p>
            <a:pPr indent="252095" algn="ctr">
              <a:spcAft>
                <a:spcPts val="1000"/>
              </a:spcAft>
            </a:pPr>
            <a:r>
              <a:rPr lang="es-ES" sz="1600" b="1" dirty="0">
                <a:ea typeface="Calibri" panose="020F0502020204030204" pitchFamily="34" charset="0"/>
                <a:cs typeface="Times New Roman" panose="02020603050405020304" pitchFamily="18" charset="0"/>
              </a:rPr>
              <a:t>Tabulación de </a:t>
            </a:r>
            <a:r>
              <a:rPr lang="es-ES" sz="1600" b="1" dirty="0" smtClean="0">
                <a:ea typeface="Calibri" panose="020F0502020204030204" pitchFamily="34" charset="0"/>
                <a:cs typeface="Times New Roman" panose="02020603050405020304" pitchFamily="18" charset="0"/>
              </a:rPr>
              <a:t>propiedades Térmicas y Físicas de la manguera </a:t>
            </a:r>
            <a:endParaRPr lang="es-EC" sz="1600" b="1" i="1" dirty="0">
              <a:effectLst/>
              <a:ea typeface="Calibri" panose="020F0502020204030204" pitchFamily="34" charset="0"/>
              <a:cs typeface="Times New Roman" panose="02020603050405020304" pitchFamily="18" charset="0"/>
            </a:endParaRPr>
          </a:p>
        </p:txBody>
      </p:sp>
      <p:sp>
        <p:nvSpPr>
          <p:cNvPr id="12" name="Rectángulo 11"/>
          <p:cNvSpPr/>
          <p:nvPr/>
        </p:nvSpPr>
        <p:spPr>
          <a:xfrm>
            <a:off x="2634884" y="3454502"/>
            <a:ext cx="5967659" cy="338554"/>
          </a:xfrm>
          <a:prstGeom prst="rect">
            <a:avLst/>
          </a:prstGeom>
        </p:spPr>
        <p:txBody>
          <a:bodyPr wrap="none">
            <a:spAutoFit/>
          </a:bodyPr>
          <a:lstStyle/>
          <a:p>
            <a:pPr indent="252095" algn="ctr">
              <a:spcAft>
                <a:spcPts val="1000"/>
              </a:spcAft>
            </a:pPr>
            <a:r>
              <a:rPr lang="es-ES" sz="1600" b="1" dirty="0">
                <a:ea typeface="Calibri" panose="020F0502020204030204" pitchFamily="34" charset="0"/>
                <a:cs typeface="Times New Roman" panose="02020603050405020304" pitchFamily="18" charset="0"/>
              </a:rPr>
              <a:t>Tabulación de </a:t>
            </a:r>
            <a:r>
              <a:rPr lang="es-ES" sz="1600" b="1" dirty="0" smtClean="0">
                <a:ea typeface="Calibri" panose="020F0502020204030204" pitchFamily="34" charset="0"/>
                <a:cs typeface="Times New Roman" panose="02020603050405020304" pitchFamily="18" charset="0"/>
              </a:rPr>
              <a:t>energías presentes en el Balance Térmico realizado </a:t>
            </a:r>
            <a:endParaRPr lang="es-EC" sz="1600" b="1" i="1" dirty="0">
              <a:effectLst/>
              <a:ea typeface="Calibri" panose="020F0502020204030204" pitchFamily="34" charset="0"/>
              <a:cs typeface="Times New Roman" panose="02020603050405020304" pitchFamily="18" charset="0"/>
            </a:endParaRPr>
          </a:p>
        </p:txBody>
      </p:sp>
      <p:graphicFrame>
        <p:nvGraphicFramePr>
          <p:cNvPr id="2" name="Tabla 1"/>
          <p:cNvGraphicFramePr>
            <a:graphicFrameLocks noGrp="1"/>
          </p:cNvGraphicFramePr>
          <p:nvPr>
            <p:extLst>
              <p:ext uri="{D42A27DB-BD31-4B8C-83A1-F6EECF244321}">
                <p14:modId xmlns:p14="http://schemas.microsoft.com/office/powerpoint/2010/main" val="2735343806"/>
              </p:ext>
            </p:extLst>
          </p:nvPr>
        </p:nvGraphicFramePr>
        <p:xfrm>
          <a:off x="1501909" y="1166758"/>
          <a:ext cx="8432445" cy="1931670"/>
        </p:xfrm>
        <a:graphic>
          <a:graphicData uri="http://schemas.openxmlformats.org/drawingml/2006/table">
            <a:tbl>
              <a:tblPr>
                <a:tableStyleId>{08FB837D-C827-4EFA-A057-4D05807E0F7C}</a:tableStyleId>
              </a:tblPr>
              <a:tblGrid>
                <a:gridCol w="762000"/>
                <a:gridCol w="762000"/>
                <a:gridCol w="762000"/>
                <a:gridCol w="762000"/>
                <a:gridCol w="762000"/>
                <a:gridCol w="875945"/>
                <a:gridCol w="914400"/>
                <a:gridCol w="1206500"/>
                <a:gridCol w="825500"/>
                <a:gridCol w="800100"/>
              </a:tblGrid>
              <a:tr h="371475">
                <a:tc rowSpan="2">
                  <a:txBody>
                    <a:bodyPr/>
                    <a:lstStyle/>
                    <a:p>
                      <a:pPr algn="ctr" fontAlgn="ctr"/>
                      <a:r>
                        <a:rPr lang="es-ES" sz="1400" b="1" u="none" strike="noStrike" dirty="0">
                          <a:effectLst/>
                        </a:rPr>
                        <a:t>U</a:t>
                      </a:r>
                      <a:endParaRPr lang="es-EC" sz="1400" b="1" u="none" strike="noStrike" dirty="0">
                        <a:effectLst/>
                      </a:endParaRPr>
                    </a:p>
                    <a:p>
                      <a:pPr algn="ctr" fontAlgn="ctr"/>
                      <a:r>
                        <a:rPr lang="es-ES" sz="1400" b="1" u="none" strike="noStrike" dirty="0">
                          <a:effectLst/>
                        </a:rPr>
                        <a:t>[</a:t>
                      </a:r>
                      <a:r>
                        <a:rPr lang="es-ES" sz="1400" b="1" u="none" strike="noStrike" dirty="0" err="1">
                          <a:effectLst/>
                        </a:rPr>
                        <a:t>N.s</a:t>
                      </a:r>
                      <a:r>
                        <a:rPr lang="es-ES" sz="1400" b="1" u="none" strike="noStrike" dirty="0">
                          <a:effectLst/>
                        </a:rPr>
                        <a:t>/m2]</a:t>
                      </a:r>
                      <a:endParaRPr lang="es-EC" sz="14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ES" sz="1400" b="1" u="none" strike="noStrike" dirty="0">
                          <a:effectLst/>
                        </a:rPr>
                        <a:t>Re</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ES" sz="1400" b="1" u="none" strike="noStrike" dirty="0">
                          <a:effectLst/>
                        </a:rPr>
                        <a:t>Pr</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ES" sz="1400" b="1" u="none" strike="noStrike" dirty="0" err="1">
                          <a:effectLst/>
                        </a:rPr>
                        <a:t>Nu</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ES" sz="1400" b="1" u="none" strike="noStrike" dirty="0">
                          <a:effectLst/>
                        </a:rPr>
                        <a:t>k agua [W/m K]</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ES" sz="1400" b="1" u="none" strike="noStrike" dirty="0">
                          <a:effectLst/>
                        </a:rPr>
                        <a:t>h agua [W/m2 K]</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ES" sz="1400" b="1" u="none" strike="noStrike" dirty="0">
                          <a:effectLst/>
                        </a:rPr>
                        <a:t>h aire [W/m2 K]</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ES" sz="1400" b="1" u="none" strike="noStrike" dirty="0">
                          <a:effectLst/>
                        </a:rPr>
                        <a:t>k manguera [W/m K]</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r1</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s-ES" sz="1400" b="1" u="none" strike="noStrike" dirty="0">
                          <a:effectLst/>
                        </a:rPr>
                        <a:t>r2</a:t>
                      </a:r>
                      <a:endParaRPr lang="es-EC" sz="1400" b="1"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200025">
                <a:tc vMerge="1">
                  <a:txBody>
                    <a:bodyPr/>
                    <a:lstStyle/>
                    <a:p>
                      <a:pPr algn="ctr" fontAlgn="ctr"/>
                      <a:endParaRPr lang="es-EC" sz="1100" b="1" i="0" u="none" strike="noStrike" dirty="0">
                        <a:solidFill>
                          <a:srgbClr val="000000"/>
                        </a:solidFill>
                        <a:effectLst/>
                        <a:latin typeface="Arial" panose="020B0604020202020204" pitchFamily="34" charset="0"/>
                      </a:endParaRPr>
                    </a:p>
                  </a:txBody>
                  <a:tcPr marL="9525" marR="9525" marT="9525" marB="0" anchor="ct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ctr"/>
                      <a:r>
                        <a:rPr lang="es-ES" sz="1400" b="1" u="none" strike="noStrike">
                          <a:effectLst/>
                        </a:rPr>
                        <a:t>[m]</a:t>
                      </a:r>
                      <a:endParaRPr lang="es-EC" sz="1400" b="1" i="0" u="none" strike="noStrike">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[m]</a:t>
                      </a:r>
                      <a:endParaRPr lang="es-EC" sz="1400" b="1"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r h="190500">
                <a:tc>
                  <a:txBody>
                    <a:bodyPr/>
                    <a:lstStyle/>
                    <a:p>
                      <a:pPr algn="ctr" fontAlgn="ctr"/>
                      <a:r>
                        <a:rPr lang="es-ES" sz="1400" u="none" strike="noStrike" dirty="0">
                          <a:effectLst/>
                        </a:rPr>
                        <a:t>4,53E-04</a:t>
                      </a:r>
                      <a:endParaRPr lang="es-EC" sz="14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ctr" fontAlgn="ctr"/>
                      <a:r>
                        <a:rPr lang="es-ES" sz="1400" u="none" strike="noStrike" dirty="0">
                          <a:effectLst/>
                        </a:rPr>
                        <a:t>12327,56</a:t>
                      </a:r>
                      <a:endParaRPr lang="es-EC" sz="1400" b="0"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ctr" fontAlgn="ctr"/>
                      <a:r>
                        <a:rPr lang="es-ES" sz="1400" u="none" strike="noStrike">
                          <a:effectLst/>
                        </a:rPr>
                        <a:t>2,88</a:t>
                      </a:r>
                      <a:endParaRPr lang="es-EC" sz="1400" b="0" i="0" u="none" strike="noStrike">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ctr" fontAlgn="ctr"/>
                      <a:r>
                        <a:rPr lang="es-ES" sz="1400" u="none" strike="noStrike">
                          <a:effectLst/>
                        </a:rPr>
                        <a:t>59,19</a:t>
                      </a:r>
                      <a:endParaRPr lang="es-EC" sz="1400" b="0" i="0" u="none" strike="noStrike">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ctr" fontAlgn="ctr"/>
                      <a:r>
                        <a:rPr lang="es-ES" sz="1400" u="none" strike="noStrike">
                          <a:effectLst/>
                        </a:rPr>
                        <a:t>0,658</a:t>
                      </a:r>
                      <a:endParaRPr lang="es-EC" sz="1400" b="0" i="0" u="none" strike="noStrike">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ctr" fontAlgn="ctr"/>
                      <a:r>
                        <a:rPr lang="es-ES" sz="1400" u="none" strike="noStrike">
                          <a:effectLst/>
                        </a:rPr>
                        <a:t>2051,08</a:t>
                      </a:r>
                      <a:endParaRPr lang="es-EC" sz="1400" b="0" i="0" u="none" strike="noStrike">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ctr" fontAlgn="ctr"/>
                      <a:r>
                        <a:rPr lang="es-ES" sz="1400" u="none" strike="noStrike">
                          <a:effectLst/>
                        </a:rPr>
                        <a:t>25</a:t>
                      </a:r>
                      <a:endParaRPr lang="es-EC" sz="1400" b="0" i="0" u="none" strike="noStrike">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ctr" fontAlgn="ctr"/>
                      <a:r>
                        <a:rPr lang="es-ES" sz="1400" u="none" strike="noStrike">
                          <a:effectLst/>
                        </a:rPr>
                        <a:t>0,16</a:t>
                      </a:r>
                      <a:endParaRPr lang="es-EC" sz="1400" b="0" i="0" u="none" strike="noStrike">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ctr" fontAlgn="ctr"/>
                      <a:r>
                        <a:rPr lang="es-ES" sz="1400" u="none" strike="noStrike">
                          <a:effectLst/>
                        </a:rPr>
                        <a:t>0,0095</a:t>
                      </a:r>
                      <a:endParaRPr lang="es-EC" sz="1400" b="0" i="0" u="none" strike="noStrike">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ctr" fontAlgn="ctr"/>
                      <a:r>
                        <a:rPr lang="es-ES" sz="1400" u="none" strike="noStrike" dirty="0">
                          <a:effectLst/>
                        </a:rPr>
                        <a:t>0,0135</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tr>
              <a:tr h="190500">
                <a:tc>
                  <a:txBody>
                    <a:bodyPr/>
                    <a:lstStyle/>
                    <a:p>
                      <a:pPr algn="ctr" fontAlgn="ctr"/>
                      <a:r>
                        <a:rPr lang="es-ES" sz="1400" u="none" strike="noStrike" dirty="0">
                          <a:effectLst/>
                        </a:rPr>
                        <a:t>4,37E-04</a:t>
                      </a:r>
                      <a:endParaRPr lang="es-EC" sz="14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pPr algn="ctr" fontAlgn="ctr"/>
                      <a:r>
                        <a:rPr lang="es-ES" sz="1400" u="none" strike="noStrike" dirty="0">
                          <a:effectLst/>
                        </a:rPr>
                        <a:t>25587,1</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2,77</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104,927</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0,66</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3644,8</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25</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0,16</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0,0095</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0,0135</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solidFill>
                      <a:schemeClr val="accent6">
                        <a:lumMod val="20000"/>
                        <a:lumOff val="80000"/>
                      </a:schemeClr>
                    </a:solidFill>
                  </a:tcPr>
                </a:tc>
              </a:tr>
              <a:tr h="190500">
                <a:tc>
                  <a:txBody>
                    <a:bodyPr/>
                    <a:lstStyle/>
                    <a:p>
                      <a:pPr algn="ctr" fontAlgn="ctr"/>
                      <a:r>
                        <a:rPr lang="es-ES" sz="1400" u="none" strike="noStrike">
                          <a:effectLst/>
                        </a:rPr>
                        <a:t>4,33E-04</a:t>
                      </a:r>
                      <a:endParaRPr lang="es-EC" sz="14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pPr algn="ctr" fontAlgn="ctr"/>
                      <a:r>
                        <a:rPr lang="es-ES" sz="1400" u="none" strike="noStrike">
                          <a:effectLst/>
                        </a:rPr>
                        <a:t>25782,01</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2,748</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105,314</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0,66</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3658,27</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25</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0,16</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0,0095</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0,0135</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solidFill>
                      <a:schemeClr val="accent6">
                        <a:lumMod val="20000"/>
                        <a:lumOff val="80000"/>
                      </a:schemeClr>
                    </a:solidFill>
                  </a:tcPr>
                </a:tc>
              </a:tr>
              <a:tr h="190500">
                <a:tc>
                  <a:txBody>
                    <a:bodyPr/>
                    <a:lstStyle/>
                    <a:p>
                      <a:pPr algn="ctr" fontAlgn="ctr"/>
                      <a:r>
                        <a:rPr lang="es-ES" sz="1400" u="none" strike="noStrike">
                          <a:effectLst/>
                        </a:rPr>
                        <a:t>4,20E-04</a:t>
                      </a:r>
                      <a:endParaRPr lang="es-EC" sz="14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pPr algn="ctr" fontAlgn="ctr"/>
                      <a:r>
                        <a:rPr lang="es-ES" sz="1400" u="none" strike="noStrike">
                          <a:effectLst/>
                        </a:rPr>
                        <a:t>39888,46</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2,66</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147,867</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0,662</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5148,87</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25</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0,16</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0,0095</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0,0135</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solidFill>
                      <a:schemeClr val="accent6">
                        <a:lumMod val="20000"/>
                        <a:lumOff val="80000"/>
                      </a:schemeClr>
                    </a:solidFill>
                  </a:tcPr>
                </a:tc>
              </a:tr>
              <a:tr h="190500">
                <a:tc>
                  <a:txBody>
                    <a:bodyPr/>
                    <a:lstStyle/>
                    <a:p>
                      <a:pPr algn="ctr" fontAlgn="ctr"/>
                      <a:r>
                        <a:rPr lang="es-ES" sz="1400" u="none" strike="noStrike">
                          <a:effectLst/>
                        </a:rPr>
                        <a:t>4,08E-04</a:t>
                      </a:r>
                      <a:endParaRPr lang="es-EC" sz="14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pPr algn="ctr" fontAlgn="ctr"/>
                      <a:r>
                        <a:rPr lang="es-ES" sz="1400" u="none" strike="noStrike">
                          <a:effectLst/>
                        </a:rPr>
                        <a:t>54802,59</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2,576</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188,822</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0,665</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6606,78</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25</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0,16</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0,0095</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0,0135</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solidFill>
                      <a:schemeClr val="accent6">
                        <a:lumMod val="20000"/>
                        <a:lumOff val="80000"/>
                      </a:schemeClr>
                    </a:solidFill>
                  </a:tcPr>
                </a:tc>
              </a:tr>
              <a:tr h="200025">
                <a:tc>
                  <a:txBody>
                    <a:bodyPr/>
                    <a:lstStyle/>
                    <a:p>
                      <a:pPr algn="ctr" fontAlgn="ctr"/>
                      <a:r>
                        <a:rPr lang="es-ES" sz="1400" u="none" strike="noStrike">
                          <a:effectLst/>
                        </a:rPr>
                        <a:t>4,05E-04</a:t>
                      </a:r>
                      <a:endParaRPr lang="es-EC" sz="14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ES" sz="1400" u="none" strike="noStrike">
                          <a:effectLst/>
                        </a:rPr>
                        <a:t>55222,59</a:t>
                      </a:r>
                      <a:endParaRPr lang="es-EC" sz="1400" b="0" i="0" u="none" strike="noStrike">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ES" sz="1400" u="none" strike="noStrike">
                          <a:effectLst/>
                        </a:rPr>
                        <a:t>2,555</a:t>
                      </a:r>
                      <a:endParaRPr lang="es-EC" sz="1400" b="0" i="0" u="none" strike="noStrike">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ES" sz="1400" u="none" strike="noStrike">
                          <a:effectLst/>
                        </a:rPr>
                        <a:t>189,513</a:t>
                      </a:r>
                      <a:endParaRPr lang="es-EC" sz="1400" b="0" i="0" u="none" strike="noStrike">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ES" sz="1400" u="none" strike="noStrike" dirty="0">
                          <a:effectLst/>
                        </a:rPr>
                        <a:t>0,666</a:t>
                      </a:r>
                      <a:endParaRPr lang="es-EC" sz="1400" b="0" i="0" u="none" strike="noStrike" dirty="0">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ES" sz="1400" u="none" strike="noStrike" dirty="0">
                          <a:effectLst/>
                        </a:rPr>
                        <a:t>6646,91</a:t>
                      </a:r>
                      <a:endParaRPr lang="es-EC" sz="1400" b="0" i="0" u="none" strike="noStrike" dirty="0">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ES" sz="1400" u="none" strike="noStrike" dirty="0">
                          <a:effectLst/>
                        </a:rPr>
                        <a:t>25</a:t>
                      </a:r>
                      <a:endParaRPr lang="es-EC" sz="1400" b="0" i="0" u="none" strike="noStrike" dirty="0">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ES" sz="1400" u="none" strike="noStrike" dirty="0">
                          <a:effectLst/>
                        </a:rPr>
                        <a:t>0,16</a:t>
                      </a:r>
                      <a:endParaRPr lang="es-EC" sz="1400" b="0" i="0" u="none" strike="noStrike" dirty="0">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ES" sz="1400" u="none" strike="noStrike" dirty="0">
                          <a:effectLst/>
                        </a:rPr>
                        <a:t>0,0095</a:t>
                      </a:r>
                      <a:endParaRPr lang="es-EC" sz="1400" b="0" i="0" u="none" strike="noStrike" dirty="0">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ES" sz="1400" u="none" strike="noStrike" dirty="0">
                          <a:effectLst/>
                        </a:rPr>
                        <a:t>0,0135</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203437253"/>
              </p:ext>
            </p:extLst>
          </p:nvPr>
        </p:nvGraphicFramePr>
        <p:xfrm>
          <a:off x="3332713" y="3865320"/>
          <a:ext cx="4572000" cy="1784985"/>
        </p:xfrm>
        <a:graphic>
          <a:graphicData uri="http://schemas.openxmlformats.org/drawingml/2006/table">
            <a:tbl>
              <a:tblPr>
                <a:tableStyleId>{08FB837D-C827-4EFA-A057-4D05807E0F7C}</a:tableStyleId>
              </a:tblPr>
              <a:tblGrid>
                <a:gridCol w="762000"/>
                <a:gridCol w="762000"/>
                <a:gridCol w="762000"/>
                <a:gridCol w="762000"/>
                <a:gridCol w="762000"/>
                <a:gridCol w="762000"/>
              </a:tblGrid>
              <a:tr h="447675">
                <a:tc>
                  <a:txBody>
                    <a:bodyPr/>
                    <a:lstStyle/>
                    <a:p>
                      <a:pPr algn="ctr" fontAlgn="ctr"/>
                      <a:r>
                        <a:rPr lang="es-ES" sz="1400" b="1" u="none" strike="noStrike" dirty="0">
                          <a:effectLst/>
                        </a:rPr>
                        <a:t>Q</a:t>
                      </a:r>
                      <a:r>
                        <a:rPr lang="es-ES" sz="1400" b="1" u="none" strike="noStrike" baseline="-25000" dirty="0">
                          <a:effectLst/>
                        </a:rPr>
                        <a:t>COMB</a:t>
                      </a:r>
                      <a:endParaRPr lang="es-EC" sz="1400" b="1" u="none" strike="noStrike" dirty="0">
                        <a:effectLst/>
                      </a:endParaRPr>
                    </a:p>
                    <a:p>
                      <a:pPr algn="ctr" fontAlgn="ctr"/>
                      <a:r>
                        <a:rPr lang="es-ES" sz="1400" b="1" u="none" strike="noStrike" dirty="0">
                          <a:effectLst/>
                        </a:rPr>
                        <a:t>[KJ/s]</a:t>
                      </a:r>
                      <a:endParaRPr lang="es-EC" sz="14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Q</a:t>
                      </a:r>
                      <a:r>
                        <a:rPr lang="es-ES" sz="1400" b="1" u="none" strike="noStrike" baseline="-25000" dirty="0">
                          <a:effectLst/>
                        </a:rPr>
                        <a:t>E</a:t>
                      </a:r>
                      <a:endParaRPr lang="es-EC" sz="1400" b="1" u="none" strike="noStrike" dirty="0">
                        <a:effectLst/>
                      </a:endParaRPr>
                    </a:p>
                    <a:p>
                      <a:pPr algn="ctr" fontAlgn="ctr"/>
                      <a:r>
                        <a:rPr lang="es-ES" sz="1400" b="1" u="none" strike="noStrike" dirty="0">
                          <a:effectLst/>
                        </a:rPr>
                        <a:t>[KJ/s]</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Q</a:t>
                      </a:r>
                      <a:r>
                        <a:rPr lang="es-ES" sz="1400" b="1" u="none" strike="noStrike" baseline="-25000" dirty="0">
                          <a:effectLst/>
                        </a:rPr>
                        <a:t>ENF</a:t>
                      </a:r>
                      <a:endParaRPr lang="es-EC" sz="1400" b="1" u="none" strike="noStrike" dirty="0">
                        <a:effectLst/>
                      </a:endParaRPr>
                    </a:p>
                    <a:p>
                      <a:pPr algn="ctr" fontAlgn="ctr"/>
                      <a:r>
                        <a:rPr lang="es-ES" sz="1400" b="1" u="none" strike="noStrike" dirty="0">
                          <a:effectLst/>
                        </a:rPr>
                        <a:t>[KJ/s]</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Q</a:t>
                      </a:r>
                      <a:r>
                        <a:rPr lang="es-ES" sz="1400" b="1" u="none" strike="noStrike" baseline="-25000" dirty="0">
                          <a:effectLst/>
                        </a:rPr>
                        <a:t>GE</a:t>
                      </a:r>
                      <a:endParaRPr lang="es-EC" sz="1400" b="1" u="none" strike="noStrike" dirty="0">
                        <a:effectLst/>
                      </a:endParaRPr>
                    </a:p>
                    <a:p>
                      <a:pPr algn="ctr" fontAlgn="ctr"/>
                      <a:r>
                        <a:rPr lang="es-ES" sz="1400" b="1" u="none" strike="noStrike" dirty="0">
                          <a:effectLst/>
                        </a:rPr>
                        <a:t>[KJ/s]</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Q</a:t>
                      </a:r>
                      <a:r>
                        <a:rPr lang="es-ES" sz="1400" b="1" u="none" strike="noStrike" baseline="-25000" dirty="0">
                          <a:effectLst/>
                        </a:rPr>
                        <a:t>CONV</a:t>
                      </a:r>
                      <a:endParaRPr lang="es-EC" sz="1400" b="1" u="none" strike="noStrike" dirty="0">
                        <a:effectLst/>
                      </a:endParaRPr>
                    </a:p>
                    <a:p>
                      <a:pPr algn="ctr" fontAlgn="ctr"/>
                      <a:r>
                        <a:rPr lang="es-ES" sz="1400" b="1" u="none" strike="noStrike" dirty="0">
                          <a:effectLst/>
                        </a:rPr>
                        <a:t>[KJ/s]</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Q</a:t>
                      </a:r>
                      <a:r>
                        <a:rPr lang="es-ES" sz="1400" b="1" u="none" strike="noStrike" baseline="-25000" dirty="0">
                          <a:effectLst/>
                        </a:rPr>
                        <a:t>AD</a:t>
                      </a:r>
                      <a:endParaRPr lang="es-EC" sz="1400" b="1" u="none" strike="noStrike" dirty="0">
                        <a:effectLst/>
                      </a:endParaRPr>
                    </a:p>
                    <a:p>
                      <a:pPr algn="ctr" fontAlgn="ctr"/>
                      <a:r>
                        <a:rPr lang="es-ES" sz="1400" b="1" u="none" strike="noStrike" dirty="0">
                          <a:effectLst/>
                        </a:rPr>
                        <a:t>[KJ/s]</a:t>
                      </a:r>
                      <a:endParaRPr lang="es-EC" sz="1400" b="1"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ctr"/>
                      <a:r>
                        <a:rPr lang="es-ES" sz="1400" u="none" strike="noStrike" dirty="0">
                          <a:effectLst/>
                        </a:rPr>
                        <a:t>22,51</a:t>
                      </a:r>
                      <a:endParaRPr lang="es-EC" sz="14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ctr" fontAlgn="ctr"/>
                      <a:r>
                        <a:rPr lang="es-ES" sz="1400" u="none" strike="noStrike" dirty="0">
                          <a:effectLst/>
                        </a:rPr>
                        <a:t>1,88</a:t>
                      </a:r>
                      <a:endParaRPr lang="es-EC" sz="1400" b="0"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ctr" fontAlgn="ctr"/>
                      <a:r>
                        <a:rPr lang="es-ES" sz="1400" u="none" strike="noStrike" dirty="0">
                          <a:effectLst/>
                        </a:rPr>
                        <a:t>2,79</a:t>
                      </a:r>
                      <a:endParaRPr lang="es-EC" sz="1400" b="0"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ctr" fontAlgn="ctr"/>
                      <a:r>
                        <a:rPr lang="es-ES" sz="1400" u="none" strike="noStrike" dirty="0">
                          <a:effectLst/>
                        </a:rPr>
                        <a:t>0,96</a:t>
                      </a:r>
                      <a:endParaRPr lang="es-EC" sz="1400" b="0"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ctr" fontAlgn="ctr"/>
                      <a:r>
                        <a:rPr lang="es-ES" sz="1400" u="none" strike="noStrike" dirty="0">
                          <a:effectLst/>
                        </a:rPr>
                        <a:t>0,219194</a:t>
                      </a:r>
                      <a:endParaRPr lang="es-EC" sz="1400" b="0"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ctr" fontAlgn="ctr"/>
                      <a:r>
                        <a:rPr lang="es-ES" sz="1400" u="none" strike="noStrike" dirty="0">
                          <a:effectLst/>
                        </a:rPr>
                        <a:t>16,66</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tr>
              <a:tr h="190500">
                <a:tc>
                  <a:txBody>
                    <a:bodyPr/>
                    <a:lstStyle/>
                    <a:p>
                      <a:pPr algn="ctr" fontAlgn="ctr"/>
                      <a:r>
                        <a:rPr lang="es-ES" sz="1400" u="none" strike="noStrike">
                          <a:effectLst/>
                        </a:rPr>
                        <a:t>22,51</a:t>
                      </a:r>
                      <a:endParaRPr lang="es-EC" sz="14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pPr algn="ctr" fontAlgn="ctr"/>
                      <a:r>
                        <a:rPr lang="es-ES" sz="1400" u="none" strike="noStrike">
                          <a:effectLst/>
                        </a:rPr>
                        <a:t>1,87</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3,49</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0,95</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0,228946</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15,97</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solidFill>
                      <a:schemeClr val="accent6">
                        <a:lumMod val="20000"/>
                        <a:lumOff val="80000"/>
                      </a:schemeClr>
                    </a:solidFill>
                  </a:tcPr>
                </a:tc>
              </a:tr>
              <a:tr h="190500">
                <a:tc>
                  <a:txBody>
                    <a:bodyPr/>
                    <a:lstStyle/>
                    <a:p>
                      <a:pPr algn="ctr" fontAlgn="ctr"/>
                      <a:r>
                        <a:rPr lang="es-ES" sz="1400" u="none" strike="noStrike">
                          <a:effectLst/>
                        </a:rPr>
                        <a:t>22,57</a:t>
                      </a:r>
                      <a:endParaRPr lang="es-EC" sz="14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pPr algn="ctr" fontAlgn="ctr"/>
                      <a:r>
                        <a:rPr lang="es-ES" sz="1400" u="none" strike="noStrike">
                          <a:effectLst/>
                        </a:rPr>
                        <a:t>1,88</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2,79</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0,96</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0,228946</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16,71</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solidFill>
                      <a:schemeClr val="accent6">
                        <a:lumMod val="20000"/>
                        <a:lumOff val="80000"/>
                      </a:schemeClr>
                    </a:solidFill>
                  </a:tcPr>
                </a:tc>
              </a:tr>
              <a:tr h="190500">
                <a:tc>
                  <a:txBody>
                    <a:bodyPr/>
                    <a:lstStyle/>
                    <a:p>
                      <a:pPr algn="ctr" fontAlgn="ctr"/>
                      <a:r>
                        <a:rPr lang="es-ES" sz="1400" u="none" strike="noStrike">
                          <a:effectLst/>
                        </a:rPr>
                        <a:t>22,15</a:t>
                      </a:r>
                      <a:endParaRPr lang="es-EC" sz="14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pPr algn="ctr" fontAlgn="ctr"/>
                      <a:r>
                        <a:rPr lang="es-ES" sz="1400" u="none" strike="noStrike">
                          <a:effectLst/>
                        </a:rPr>
                        <a:t>1,85</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3,14</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0,95</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0,23382</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15,98</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solidFill>
                      <a:schemeClr val="accent6">
                        <a:lumMod val="20000"/>
                        <a:lumOff val="80000"/>
                      </a:schemeClr>
                    </a:solidFill>
                  </a:tcPr>
                </a:tc>
              </a:tr>
              <a:tr h="190500">
                <a:tc>
                  <a:txBody>
                    <a:bodyPr/>
                    <a:lstStyle/>
                    <a:p>
                      <a:pPr algn="ctr" fontAlgn="ctr"/>
                      <a:r>
                        <a:rPr lang="es-ES" sz="1400" u="none" strike="noStrike">
                          <a:effectLst/>
                        </a:rPr>
                        <a:t>22,33</a:t>
                      </a:r>
                      <a:endParaRPr lang="es-EC" sz="14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pPr algn="ctr" fontAlgn="ctr"/>
                      <a:r>
                        <a:rPr lang="es-ES" sz="1400" u="none" strike="noStrike">
                          <a:effectLst/>
                        </a:rPr>
                        <a:t>1,85</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2,79</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0,95</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0,243565</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16,49</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solidFill>
                      <a:schemeClr val="accent6">
                        <a:lumMod val="20000"/>
                        <a:lumOff val="80000"/>
                      </a:schemeClr>
                    </a:solidFill>
                  </a:tcPr>
                </a:tc>
              </a:tr>
              <a:tr h="200025">
                <a:tc>
                  <a:txBody>
                    <a:bodyPr/>
                    <a:lstStyle/>
                    <a:p>
                      <a:pPr algn="ctr" fontAlgn="ctr"/>
                      <a:r>
                        <a:rPr lang="es-ES" sz="1400" u="none" strike="noStrike">
                          <a:effectLst/>
                        </a:rPr>
                        <a:t>22,33</a:t>
                      </a:r>
                      <a:endParaRPr lang="es-EC" sz="14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ES" sz="1400" u="none" strike="noStrike">
                          <a:effectLst/>
                        </a:rPr>
                        <a:t>1,88</a:t>
                      </a:r>
                      <a:endParaRPr lang="es-EC" sz="1400" b="0" i="0" u="none" strike="noStrike">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ES" sz="1400" u="none" strike="noStrike">
                          <a:effectLst/>
                        </a:rPr>
                        <a:t>4,19</a:t>
                      </a:r>
                      <a:endParaRPr lang="es-EC" sz="1400" b="0" i="0" u="none" strike="noStrike">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ES" sz="1400" u="none" strike="noStrike">
                          <a:effectLst/>
                        </a:rPr>
                        <a:t>0,97</a:t>
                      </a:r>
                      <a:endParaRPr lang="es-EC" sz="1400" b="0" i="0" u="none" strike="noStrike">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ES" sz="1400" u="none" strike="noStrike">
                          <a:effectLst/>
                        </a:rPr>
                        <a:t>0,248436</a:t>
                      </a:r>
                      <a:endParaRPr lang="es-EC" sz="1400" b="0" i="0" u="none" strike="noStrike">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ES" sz="1400" u="none" strike="noStrike" dirty="0">
                          <a:effectLst/>
                        </a:rPr>
                        <a:t>15,04</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r>
            </a:tbl>
          </a:graphicData>
        </a:graphic>
      </p:graphicFrame>
    </p:spTree>
    <p:extLst>
      <p:ext uri="{BB962C8B-B14F-4D97-AF65-F5344CB8AC3E}">
        <p14:creationId xmlns:p14="http://schemas.microsoft.com/office/powerpoint/2010/main" val="10671269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76518" y="206063"/>
            <a:ext cx="8921482" cy="369332"/>
          </a:xfrm>
          <a:prstGeom prst="rect">
            <a:avLst/>
          </a:prstGeom>
          <a:noFill/>
        </p:spPr>
        <p:txBody>
          <a:bodyPr wrap="square" rtlCol="0">
            <a:spAutoFit/>
          </a:bodyPr>
          <a:lstStyle/>
          <a:p>
            <a:r>
              <a:rPr lang="es-EC" b="1" dirty="0">
                <a:latin typeface="Century" panose="02040604050505020304" pitchFamily="18" charset="0"/>
              </a:rPr>
              <a:t>BALANCE TÉRMICO DEL EQUIPO CON LA </a:t>
            </a:r>
            <a:r>
              <a:rPr lang="es-EC" b="1" dirty="0" smtClean="0">
                <a:latin typeface="Century" panose="02040604050505020304" pitchFamily="18" charset="0"/>
              </a:rPr>
              <a:t>NUEVA INSTRUMENTACIÓN</a:t>
            </a:r>
            <a:endParaRPr lang="es-EC" b="1" dirty="0">
              <a:latin typeface="Century" panose="02040604050505020304" pitchFamily="18" charset="0"/>
            </a:endParaRPr>
          </a:p>
        </p:txBody>
      </p:sp>
      <p:sp>
        <p:nvSpPr>
          <p:cNvPr id="11" name="CuadroTexto 10"/>
          <p:cNvSpPr txBox="1"/>
          <p:nvPr/>
        </p:nvSpPr>
        <p:spPr>
          <a:xfrm>
            <a:off x="566668" y="6323527"/>
            <a:ext cx="3284113" cy="430887"/>
          </a:xfrm>
          <a:prstGeom prst="rect">
            <a:avLst/>
          </a:prstGeom>
          <a:noFill/>
        </p:spPr>
        <p:txBody>
          <a:bodyPr wrap="square" rtlCol="0">
            <a:spAutoFit/>
          </a:bodyPr>
          <a:lstStyle/>
          <a:p>
            <a:r>
              <a:rPr lang="es-EC" sz="1100" dirty="0" smtClean="0">
                <a:latin typeface="Arial" panose="020B0604020202020204" pitchFamily="34" charset="0"/>
                <a:cs typeface="Arial" panose="020B0604020202020204" pitchFamily="34" charset="0"/>
              </a:rPr>
              <a:t>Elaborado por:    Moya Carlos</a:t>
            </a:r>
          </a:p>
          <a:p>
            <a:r>
              <a:rPr lang="es-EC" sz="1100" dirty="0" smtClean="0">
                <a:latin typeface="Arial" panose="020B0604020202020204" pitchFamily="34" charset="0"/>
                <a:cs typeface="Arial" panose="020B0604020202020204" pitchFamily="34" charset="0"/>
              </a:rPr>
              <a:t>	    Pinto Alex</a:t>
            </a:r>
            <a:endParaRPr lang="es-EC" sz="1100" dirty="0">
              <a:latin typeface="Arial" panose="020B0604020202020204" pitchFamily="34" charset="0"/>
              <a:cs typeface="Arial" panose="020B0604020202020204" pitchFamily="34" charset="0"/>
            </a:endParaRPr>
          </a:p>
        </p:txBody>
      </p:sp>
      <p:sp>
        <p:nvSpPr>
          <p:cNvPr id="13" name="CuadroTexto 12"/>
          <p:cNvSpPr txBox="1"/>
          <p:nvPr/>
        </p:nvSpPr>
        <p:spPr>
          <a:xfrm>
            <a:off x="566668" y="742822"/>
            <a:ext cx="9800825" cy="338554"/>
          </a:xfrm>
          <a:prstGeom prst="rect">
            <a:avLst/>
          </a:prstGeom>
          <a:noFill/>
        </p:spPr>
        <p:txBody>
          <a:bodyPr wrap="square" rtlCol="0">
            <a:spAutoFit/>
          </a:bodyPr>
          <a:lstStyle/>
          <a:p>
            <a:pPr lvl="2"/>
            <a:r>
              <a:rPr lang="es-EC" sz="1600" b="1" dirty="0"/>
              <a:t>2</a:t>
            </a:r>
            <a:r>
              <a:rPr lang="es-EC" sz="1600" b="1" dirty="0" smtClean="0"/>
              <a:t>. </a:t>
            </a:r>
            <a:r>
              <a:rPr lang="es-ES" sz="1600" b="1" dirty="0" smtClean="0"/>
              <a:t>BALANCE TÉRMICO DEL EQUIPO CON LA NUEVA INSTRUMENTACIÓN </a:t>
            </a:r>
            <a:endParaRPr lang="es-EC" sz="1600" b="1" dirty="0"/>
          </a:p>
        </p:txBody>
      </p:sp>
      <p:sp>
        <p:nvSpPr>
          <p:cNvPr id="3" name="Rectángulo 2"/>
          <p:cNvSpPr/>
          <p:nvPr/>
        </p:nvSpPr>
        <p:spPr>
          <a:xfrm>
            <a:off x="1931829" y="2125041"/>
            <a:ext cx="3837904" cy="1077218"/>
          </a:xfrm>
          <a:prstGeom prst="rect">
            <a:avLst/>
          </a:prstGeom>
        </p:spPr>
        <p:txBody>
          <a:bodyPr wrap="square">
            <a:spAutoFit/>
          </a:bodyPr>
          <a:lstStyle/>
          <a:p>
            <a:pPr marL="342900" lvl="0" indent="-342900" algn="just">
              <a:spcAft>
                <a:spcPts val="0"/>
              </a:spcAft>
              <a:buFont typeface="Wingdings" panose="05000000000000000000" pitchFamily="2" charset="2"/>
              <a:buChar char=""/>
            </a:pPr>
            <a:r>
              <a:rPr lang="es-ES" sz="1600" dirty="0" smtClean="0">
                <a:ea typeface="Calibri" panose="020F0502020204030204" pitchFamily="34" charset="0"/>
                <a:cs typeface="Arial" panose="020B0604020202020204" pitchFamily="34" charset="0"/>
              </a:rPr>
              <a:t>Cambio </a:t>
            </a:r>
            <a:r>
              <a:rPr lang="es-ES" sz="1600" dirty="0">
                <a:ea typeface="Calibri" panose="020F0502020204030204" pitchFamily="34" charset="0"/>
                <a:cs typeface="Arial" panose="020B0604020202020204" pitchFamily="34" charset="0"/>
              </a:rPr>
              <a:t>de aceite (</a:t>
            </a:r>
            <a:r>
              <a:rPr lang="es-ES" sz="1600" dirty="0" err="1">
                <a:ea typeface="Calibri" panose="020F0502020204030204" pitchFamily="34" charset="0"/>
                <a:cs typeface="Arial" panose="020B0604020202020204" pitchFamily="34" charset="0"/>
              </a:rPr>
              <a:t>Havoline</a:t>
            </a:r>
            <a:r>
              <a:rPr lang="es-ES" sz="1600" dirty="0">
                <a:ea typeface="Calibri" panose="020F0502020204030204" pitchFamily="34" charset="0"/>
                <a:cs typeface="Arial" panose="020B0604020202020204" pitchFamily="34" charset="0"/>
              </a:rPr>
              <a:t> 20w50)</a:t>
            </a:r>
            <a:endParaRPr lang="es-EC" sz="1600" dirty="0">
              <a:ea typeface="Calibri" panose="020F050202020403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es-ES" sz="1600" dirty="0">
                <a:ea typeface="Calibri" panose="020F0502020204030204" pitchFamily="34" charset="0"/>
                <a:cs typeface="Arial" panose="020B0604020202020204" pitchFamily="34" charset="0"/>
              </a:rPr>
              <a:t>Limpieza de carburador</a:t>
            </a:r>
            <a:endParaRPr lang="es-EC" sz="1600" dirty="0">
              <a:ea typeface="Calibri" panose="020F050202020403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es-ES" sz="1600" dirty="0">
                <a:ea typeface="Calibri" panose="020F0502020204030204" pitchFamily="34" charset="0"/>
                <a:cs typeface="Arial" panose="020B0604020202020204" pitchFamily="34" charset="0"/>
              </a:rPr>
              <a:t>Cambio de bujía</a:t>
            </a:r>
            <a:endParaRPr lang="es-EC" sz="1600" dirty="0">
              <a:ea typeface="Calibri" panose="020F050202020403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es-ES" sz="1600" dirty="0">
                <a:ea typeface="Calibri" panose="020F0502020204030204" pitchFamily="34" charset="0"/>
                <a:cs typeface="Arial" panose="020B0604020202020204" pitchFamily="34" charset="0"/>
              </a:rPr>
              <a:t>Aditivo para motor </a:t>
            </a:r>
            <a:r>
              <a:rPr lang="es-ES" sz="1600" dirty="0" err="1">
                <a:ea typeface="Calibri" panose="020F0502020204030204" pitchFamily="34" charset="0"/>
                <a:cs typeface="Arial" panose="020B0604020202020204" pitchFamily="34" charset="0"/>
              </a:rPr>
              <a:t>Bardahl</a:t>
            </a:r>
            <a:r>
              <a:rPr lang="es-ES" sz="1600" dirty="0">
                <a:ea typeface="Calibri" panose="020F0502020204030204" pitchFamily="34" charset="0"/>
                <a:cs typeface="Arial" panose="020B0604020202020204" pitchFamily="34" charset="0"/>
              </a:rPr>
              <a:t> </a:t>
            </a:r>
            <a:r>
              <a:rPr lang="es-ES" sz="1600" dirty="0" smtClean="0">
                <a:ea typeface="Calibri" panose="020F0502020204030204" pitchFamily="34" charset="0"/>
                <a:cs typeface="Arial" panose="020B0604020202020204" pitchFamily="34" charset="0"/>
              </a:rPr>
              <a:t> </a:t>
            </a:r>
            <a:endParaRPr lang="es-EC" sz="1600" dirty="0">
              <a:effectLst/>
              <a:ea typeface="Calibri" panose="020F0502020204030204" pitchFamily="34" charset="0"/>
              <a:cs typeface="Times New Roman" panose="02020603050405020304" pitchFamily="18" charset="0"/>
            </a:endParaRPr>
          </a:p>
        </p:txBody>
      </p:sp>
      <p:sp>
        <p:nvSpPr>
          <p:cNvPr id="8" name="Redondear rectángulo de esquina sencilla 7"/>
          <p:cNvSpPr/>
          <p:nvPr/>
        </p:nvSpPr>
        <p:spPr>
          <a:xfrm>
            <a:off x="566668" y="1210166"/>
            <a:ext cx="10856893" cy="742804"/>
          </a:xfrm>
          <a:prstGeom prst="round1Rect">
            <a:avLst/>
          </a:prstGeom>
          <a:effectLst>
            <a:glow rad="139700">
              <a:schemeClr val="accent6">
                <a:satMod val="175000"/>
                <a:alpha val="40000"/>
              </a:schemeClr>
            </a:glow>
          </a:effectLst>
        </p:spPr>
        <p:style>
          <a:lnRef idx="1">
            <a:schemeClr val="accent5"/>
          </a:lnRef>
          <a:fillRef idx="2">
            <a:schemeClr val="accent5"/>
          </a:fillRef>
          <a:effectRef idx="1">
            <a:schemeClr val="accent5"/>
          </a:effectRef>
          <a:fontRef idx="minor">
            <a:schemeClr val="dk1"/>
          </a:fontRef>
        </p:style>
        <p:txBody>
          <a:bodyPr rtlCol="0" anchor="ctr"/>
          <a:lstStyle/>
          <a:p>
            <a:pPr algn="just"/>
            <a:endParaRPr lang="es-ES" sz="1600" dirty="0" smtClean="0">
              <a:ea typeface="Calibri" panose="020F0502020204030204" pitchFamily="34" charset="0"/>
              <a:cs typeface="Arial" panose="020B0604020202020204" pitchFamily="34" charset="0"/>
            </a:endParaRPr>
          </a:p>
          <a:p>
            <a:pPr algn="just"/>
            <a:r>
              <a:rPr lang="es-ES" sz="1600" dirty="0" smtClean="0">
                <a:ea typeface="Calibri" panose="020F0502020204030204" pitchFamily="34" charset="0"/>
                <a:cs typeface="Arial" panose="020B0604020202020204" pitchFamily="34" charset="0"/>
              </a:rPr>
              <a:t>Una </a:t>
            </a:r>
            <a:r>
              <a:rPr lang="es-ES" sz="1600" dirty="0">
                <a:ea typeface="Calibri" panose="020F0502020204030204" pitchFamily="34" charset="0"/>
                <a:cs typeface="Arial" panose="020B0604020202020204" pitchFamily="34" charset="0"/>
              </a:rPr>
              <a:t>vez implementada la nueva instrumentación en el equipo, la cual se </a:t>
            </a:r>
            <a:r>
              <a:rPr lang="es-ES" sz="1600" dirty="0" smtClean="0">
                <a:ea typeface="Calibri" panose="020F0502020204030204" pitchFamily="34" charset="0"/>
                <a:cs typeface="Arial" panose="020B0604020202020204" pitchFamily="34" charset="0"/>
              </a:rPr>
              <a:t>detalló anteriormente, </a:t>
            </a:r>
            <a:r>
              <a:rPr lang="es-ES" sz="1600" dirty="0">
                <a:ea typeface="Calibri" panose="020F0502020204030204" pitchFamily="34" charset="0"/>
                <a:cs typeface="Arial" panose="020B0604020202020204" pitchFamily="34" charset="0"/>
              </a:rPr>
              <a:t>se realizó el balance térmico del motor del banco de pruebas, tomando en cuenta que al equipo se realizó un mantenimiento preventivo: </a:t>
            </a:r>
            <a:endParaRPr lang="es-EC" sz="1600" dirty="0">
              <a:ea typeface="Calibri" panose="020F0502020204030204" pitchFamily="34" charset="0"/>
              <a:cs typeface="Times New Roman" panose="02020603050405020304" pitchFamily="18" charset="0"/>
            </a:endParaRPr>
          </a:p>
          <a:p>
            <a:pPr algn="just"/>
            <a:endParaRPr lang="es-EC" sz="1600" dirty="0"/>
          </a:p>
        </p:txBody>
      </p:sp>
      <p:graphicFrame>
        <p:nvGraphicFramePr>
          <p:cNvPr id="9" name="Tabla 8"/>
          <p:cNvGraphicFramePr>
            <a:graphicFrameLocks noGrp="1"/>
          </p:cNvGraphicFramePr>
          <p:nvPr>
            <p:extLst>
              <p:ext uri="{D42A27DB-BD31-4B8C-83A1-F6EECF244321}">
                <p14:modId xmlns:p14="http://schemas.microsoft.com/office/powerpoint/2010/main" val="2510952197"/>
              </p:ext>
            </p:extLst>
          </p:nvPr>
        </p:nvGraphicFramePr>
        <p:xfrm>
          <a:off x="1745087" y="3722649"/>
          <a:ext cx="8622406" cy="1773555"/>
        </p:xfrm>
        <a:graphic>
          <a:graphicData uri="http://schemas.openxmlformats.org/drawingml/2006/table">
            <a:tbl>
              <a:tblPr>
                <a:tableStyleId>{35758FB7-9AC5-4552-8A53-C91805E547FA}</a:tableStyleId>
              </a:tblPr>
              <a:tblGrid>
                <a:gridCol w="762000"/>
                <a:gridCol w="762000"/>
                <a:gridCol w="762000"/>
                <a:gridCol w="762000"/>
                <a:gridCol w="1247105"/>
                <a:gridCol w="785611"/>
                <a:gridCol w="862884"/>
                <a:gridCol w="798490"/>
                <a:gridCol w="978795"/>
                <a:gridCol w="901521"/>
              </a:tblGrid>
              <a:tr h="333375">
                <a:tc>
                  <a:txBody>
                    <a:bodyPr/>
                    <a:lstStyle/>
                    <a:p>
                      <a:pPr algn="ctr" fontAlgn="ctr"/>
                      <a:r>
                        <a:rPr lang="es-ES" sz="1400" b="1" u="none" strike="noStrike" dirty="0">
                          <a:effectLst/>
                        </a:rPr>
                        <a:t>Nº</a:t>
                      </a:r>
                      <a:endParaRPr lang="es-EC" sz="14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 REV</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TIEMPO [s]</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FUERZA [N]</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FLUJO H2O [L/min]</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Ti [</a:t>
                      </a:r>
                      <a:r>
                        <a:rPr lang="es-ES" sz="1400" b="1" u="none" strike="noStrike" dirty="0" err="1">
                          <a:effectLst/>
                        </a:rPr>
                        <a:t>ºC</a:t>
                      </a:r>
                      <a:r>
                        <a:rPr lang="es-ES" sz="1400" b="1" u="none" strike="noStrike" dirty="0">
                          <a:effectLst/>
                        </a:rPr>
                        <a:t>]</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To [</a:t>
                      </a:r>
                      <a:r>
                        <a:rPr lang="es-ES" sz="1400" b="1" u="none" strike="noStrike" dirty="0" err="1">
                          <a:effectLst/>
                        </a:rPr>
                        <a:t>ºC</a:t>
                      </a:r>
                      <a:r>
                        <a:rPr lang="es-ES" sz="1400" b="1" u="none" strike="noStrike" dirty="0">
                          <a:effectLst/>
                        </a:rPr>
                        <a:t>]</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err="1">
                          <a:effectLst/>
                        </a:rPr>
                        <a:t>Tg</a:t>
                      </a:r>
                      <a:r>
                        <a:rPr lang="es-ES" sz="1400" b="1" u="none" strike="noStrike" dirty="0">
                          <a:effectLst/>
                        </a:rPr>
                        <a:t> [</a:t>
                      </a:r>
                      <a:r>
                        <a:rPr lang="es-ES" sz="1400" b="1" u="none" strike="noStrike" dirty="0" err="1">
                          <a:effectLst/>
                        </a:rPr>
                        <a:t>ºC</a:t>
                      </a:r>
                      <a:r>
                        <a:rPr lang="es-ES" sz="1400" b="1" u="none" strike="noStrike" dirty="0">
                          <a:effectLst/>
                        </a:rPr>
                        <a:t>]</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FLUJO AIRE [Kg/h]</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VD [m</a:t>
                      </a:r>
                      <a:r>
                        <a:rPr lang="es-ES" sz="1400" b="1" u="none" strike="noStrike" baseline="30000" dirty="0">
                          <a:effectLst/>
                        </a:rPr>
                        <a:t>3</a:t>
                      </a:r>
                      <a:r>
                        <a:rPr lang="es-ES" sz="1400" b="1" u="none" strike="noStrike" dirty="0">
                          <a:effectLst/>
                        </a:rPr>
                        <a:t>/s]</a:t>
                      </a:r>
                      <a:endParaRPr lang="es-EC" sz="1400" b="1"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ctr"/>
                      <a:r>
                        <a:rPr lang="es-ES" sz="1400" u="none" strike="noStrike" dirty="0">
                          <a:effectLst/>
                        </a:rPr>
                        <a:t>1</a:t>
                      </a:r>
                      <a:endParaRPr lang="es-EC" sz="14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fontAlgn="ctr"/>
                      <a:r>
                        <a:rPr lang="es-ES" sz="1400" u="none" strike="noStrike">
                          <a:effectLst/>
                        </a:rPr>
                        <a:t>1271</a:t>
                      </a:r>
                      <a:endParaRPr lang="es-EC" sz="1400" b="0" i="0" u="none" strike="noStrike">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fontAlgn="ctr"/>
                      <a:r>
                        <a:rPr lang="es-ES" sz="1400" u="none" strike="noStrike">
                          <a:effectLst/>
                        </a:rPr>
                        <a:t>42</a:t>
                      </a:r>
                      <a:endParaRPr lang="es-EC" sz="1400" b="0" i="0" u="none" strike="noStrike">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fontAlgn="ctr"/>
                      <a:r>
                        <a:rPr lang="es-ES" sz="1400" u="none" strike="noStrike">
                          <a:effectLst/>
                        </a:rPr>
                        <a:t>40,71</a:t>
                      </a:r>
                      <a:endParaRPr lang="es-EC" sz="1400" b="0" i="0" u="none" strike="noStrike">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fontAlgn="ctr"/>
                      <a:r>
                        <a:rPr lang="es-ES" sz="1400" u="none" strike="noStrike">
                          <a:effectLst/>
                        </a:rPr>
                        <a:t>5,47</a:t>
                      </a:r>
                      <a:endParaRPr lang="es-EC" sz="1400" b="0" i="0" u="none" strike="noStrike">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fontAlgn="ctr"/>
                      <a:r>
                        <a:rPr lang="es-ES" sz="1400" u="none" strike="noStrike">
                          <a:effectLst/>
                        </a:rPr>
                        <a:t>46</a:t>
                      </a:r>
                      <a:endParaRPr lang="es-EC" sz="1400" b="0" i="0" u="none" strike="noStrike">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fontAlgn="ctr"/>
                      <a:r>
                        <a:rPr lang="es-ES" sz="1400" u="none" strike="noStrike">
                          <a:effectLst/>
                        </a:rPr>
                        <a:t>56</a:t>
                      </a:r>
                      <a:endParaRPr lang="es-EC" sz="1400" b="0" i="0" u="none" strike="noStrike">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fontAlgn="ctr"/>
                      <a:r>
                        <a:rPr lang="es-ES" sz="1400" u="none" strike="noStrike">
                          <a:effectLst/>
                        </a:rPr>
                        <a:t>361,75</a:t>
                      </a:r>
                      <a:endParaRPr lang="es-EC" sz="1400" b="0" i="0" u="none" strike="noStrike">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fontAlgn="ctr"/>
                      <a:r>
                        <a:rPr lang="es-ES" sz="1400" u="none" strike="noStrike">
                          <a:effectLst/>
                        </a:rPr>
                        <a:t>12,99</a:t>
                      </a:r>
                      <a:endParaRPr lang="es-EC" sz="1400" b="0" i="0" u="none" strike="noStrike">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fontAlgn="ctr"/>
                      <a:r>
                        <a:rPr lang="es-ES" sz="1400" u="none" strike="noStrike" dirty="0">
                          <a:effectLst/>
                        </a:rPr>
                        <a:t>0,007</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lumMod val="20000"/>
                        <a:lumOff val="80000"/>
                      </a:schemeClr>
                    </a:solidFill>
                  </a:tcPr>
                </a:tc>
              </a:tr>
              <a:tr h="190500">
                <a:tc>
                  <a:txBody>
                    <a:bodyPr/>
                    <a:lstStyle/>
                    <a:p>
                      <a:pPr algn="ctr" fontAlgn="ctr"/>
                      <a:r>
                        <a:rPr lang="es-ES" sz="1400" u="none" strike="noStrike">
                          <a:effectLst/>
                        </a:rPr>
                        <a:t>2</a:t>
                      </a:r>
                      <a:endParaRPr lang="es-EC" sz="14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algn="ctr" fontAlgn="ctr"/>
                      <a:r>
                        <a:rPr lang="es-ES" sz="1400" u="none" strike="noStrike" dirty="0">
                          <a:effectLst/>
                        </a:rPr>
                        <a:t>1250</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dirty="0">
                          <a:effectLst/>
                        </a:rPr>
                        <a:t>41,5</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dirty="0">
                          <a:effectLst/>
                        </a:rPr>
                        <a:t>41,01</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a:effectLst/>
                        </a:rPr>
                        <a:t>5,47</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a:effectLst/>
                        </a:rPr>
                        <a:t>46,1</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a:effectLst/>
                        </a:rPr>
                        <a:t>55,6</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a:effectLst/>
                        </a:rPr>
                        <a:t>387,78</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a:effectLst/>
                        </a:rPr>
                        <a:t>13,69</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dirty="0">
                          <a:effectLst/>
                        </a:rPr>
                        <a:t>0,007</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solidFill>
                      <a:schemeClr val="accent1">
                        <a:lumMod val="20000"/>
                        <a:lumOff val="80000"/>
                      </a:schemeClr>
                    </a:solidFill>
                  </a:tcPr>
                </a:tc>
              </a:tr>
              <a:tr h="190500">
                <a:tc>
                  <a:txBody>
                    <a:bodyPr/>
                    <a:lstStyle/>
                    <a:p>
                      <a:pPr algn="ctr" fontAlgn="ctr"/>
                      <a:r>
                        <a:rPr lang="es-ES" sz="1400" u="none" strike="noStrike">
                          <a:effectLst/>
                        </a:rPr>
                        <a:t>3</a:t>
                      </a:r>
                      <a:endParaRPr lang="es-EC" sz="14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algn="ctr" fontAlgn="ctr"/>
                      <a:r>
                        <a:rPr lang="es-ES" sz="1400" u="none" strike="noStrike">
                          <a:effectLst/>
                        </a:rPr>
                        <a:t>1242</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dirty="0">
                          <a:effectLst/>
                        </a:rPr>
                        <a:t>41,3</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a:effectLst/>
                        </a:rPr>
                        <a:t>39,5</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dirty="0">
                          <a:effectLst/>
                        </a:rPr>
                        <a:t>4,8</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a:effectLst/>
                        </a:rPr>
                        <a:t>48,9</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a:effectLst/>
                        </a:rPr>
                        <a:t>58,5</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a:effectLst/>
                        </a:rPr>
                        <a:t>381,01</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a:effectLst/>
                        </a:rPr>
                        <a:t>14,24</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dirty="0">
                          <a:effectLst/>
                        </a:rPr>
                        <a:t>0,007</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solidFill>
                      <a:schemeClr val="accent1">
                        <a:lumMod val="20000"/>
                        <a:lumOff val="80000"/>
                      </a:schemeClr>
                    </a:solidFill>
                  </a:tcPr>
                </a:tc>
              </a:tr>
              <a:tr h="190500">
                <a:tc>
                  <a:txBody>
                    <a:bodyPr/>
                    <a:lstStyle/>
                    <a:p>
                      <a:pPr algn="ctr" fontAlgn="ctr"/>
                      <a:r>
                        <a:rPr lang="es-ES" sz="1400" u="none" strike="noStrike">
                          <a:effectLst/>
                        </a:rPr>
                        <a:t>4</a:t>
                      </a:r>
                      <a:endParaRPr lang="es-EC" sz="14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algn="ctr" fontAlgn="ctr"/>
                      <a:r>
                        <a:rPr lang="es-ES" sz="1400" u="none" strike="noStrike" dirty="0">
                          <a:effectLst/>
                        </a:rPr>
                        <a:t>1254</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a:effectLst/>
                        </a:rPr>
                        <a:t>41,8</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a:effectLst/>
                        </a:rPr>
                        <a:t>40,56</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dirty="0">
                          <a:effectLst/>
                        </a:rPr>
                        <a:t>4,67</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dirty="0">
                          <a:effectLst/>
                        </a:rPr>
                        <a:t>51</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dirty="0">
                          <a:effectLst/>
                        </a:rPr>
                        <a:t>60,1</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a:effectLst/>
                        </a:rPr>
                        <a:t>391,27</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a:effectLst/>
                        </a:rPr>
                        <a:t>14,24</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dirty="0">
                          <a:effectLst/>
                        </a:rPr>
                        <a:t>0,007</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solidFill>
                      <a:schemeClr val="accent1">
                        <a:lumMod val="20000"/>
                        <a:lumOff val="80000"/>
                      </a:schemeClr>
                    </a:solidFill>
                  </a:tcPr>
                </a:tc>
              </a:tr>
              <a:tr h="190500">
                <a:tc>
                  <a:txBody>
                    <a:bodyPr/>
                    <a:lstStyle/>
                    <a:p>
                      <a:pPr algn="ctr" fontAlgn="ctr"/>
                      <a:r>
                        <a:rPr lang="es-ES" sz="1400" u="none" strike="noStrike">
                          <a:effectLst/>
                        </a:rPr>
                        <a:t>5</a:t>
                      </a:r>
                      <a:endParaRPr lang="es-EC" sz="14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algn="ctr" fontAlgn="ctr"/>
                      <a:r>
                        <a:rPr lang="es-ES" sz="1400" u="none" strike="noStrike">
                          <a:effectLst/>
                        </a:rPr>
                        <a:t>1264</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dirty="0">
                          <a:effectLst/>
                        </a:rPr>
                        <a:t>41,9</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a:effectLst/>
                        </a:rPr>
                        <a:t>43,27</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a:effectLst/>
                        </a:rPr>
                        <a:t>4,4</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a:effectLst/>
                        </a:rPr>
                        <a:t>52,7</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a:effectLst/>
                        </a:rPr>
                        <a:t>62,5</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dirty="0">
                          <a:effectLst/>
                        </a:rPr>
                        <a:t>387,2</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dirty="0">
                          <a:effectLst/>
                        </a:rPr>
                        <a:t>13,11</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1">
                        <a:lumMod val="20000"/>
                        <a:lumOff val="80000"/>
                      </a:schemeClr>
                    </a:solidFill>
                  </a:tcPr>
                </a:tc>
                <a:tc>
                  <a:txBody>
                    <a:bodyPr/>
                    <a:lstStyle/>
                    <a:p>
                      <a:pPr algn="ctr" fontAlgn="ctr"/>
                      <a:r>
                        <a:rPr lang="es-ES" sz="1400" u="none" strike="noStrike" dirty="0">
                          <a:effectLst/>
                        </a:rPr>
                        <a:t>0,007</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solidFill>
                      <a:schemeClr val="accent1">
                        <a:lumMod val="20000"/>
                        <a:lumOff val="80000"/>
                      </a:schemeClr>
                    </a:solidFill>
                  </a:tcPr>
                </a:tc>
              </a:tr>
              <a:tr h="200025">
                <a:tc>
                  <a:txBody>
                    <a:bodyPr/>
                    <a:lstStyle/>
                    <a:p>
                      <a:pPr algn="ctr" fontAlgn="ctr"/>
                      <a:r>
                        <a:rPr lang="es-ES" sz="1400" u="none" strike="noStrike">
                          <a:effectLst/>
                        </a:rPr>
                        <a:t>6</a:t>
                      </a:r>
                      <a:endParaRPr lang="es-EC" sz="14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s-ES" sz="1400" u="none" strike="noStrike">
                          <a:effectLst/>
                        </a:rPr>
                        <a:t>1271</a:t>
                      </a:r>
                      <a:endParaRPr lang="es-EC" sz="1400" b="0" i="0" u="none" strike="noStrike">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s-ES" sz="1400" u="none" strike="noStrike" dirty="0">
                          <a:effectLst/>
                        </a:rPr>
                        <a:t>42,4</a:t>
                      </a:r>
                      <a:endParaRPr lang="es-EC" sz="1400" b="0" i="0" u="none" strike="noStrike" dirty="0">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s-ES" sz="1400" u="none" strike="noStrike" dirty="0">
                          <a:effectLst/>
                        </a:rPr>
                        <a:t>41,76</a:t>
                      </a:r>
                      <a:endParaRPr lang="es-EC" sz="1400" b="0" i="0" u="none" strike="noStrike" dirty="0">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s-ES" sz="1400" u="none" strike="noStrike" dirty="0">
                          <a:effectLst/>
                        </a:rPr>
                        <a:t>13,2</a:t>
                      </a:r>
                      <a:endParaRPr lang="es-EC" sz="1400" b="0" i="0" u="none" strike="noStrike" dirty="0">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s-ES" sz="1400" u="none" strike="noStrike" dirty="0">
                          <a:effectLst/>
                        </a:rPr>
                        <a:t>54,4</a:t>
                      </a:r>
                      <a:endParaRPr lang="es-EC" sz="1400" b="0" i="0" u="none" strike="noStrike" dirty="0">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s-ES" sz="1400" u="none" strike="noStrike">
                          <a:effectLst/>
                        </a:rPr>
                        <a:t>59,1</a:t>
                      </a:r>
                      <a:endParaRPr lang="es-EC" sz="1400" b="0" i="0" u="none" strike="noStrike">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s-ES" sz="1400" u="none" strike="noStrike" dirty="0">
                          <a:effectLst/>
                        </a:rPr>
                        <a:t>390,21</a:t>
                      </a:r>
                      <a:endParaRPr lang="es-EC" sz="1400" b="0" i="0" u="none" strike="noStrike" dirty="0">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s-ES" sz="1400" u="none" strike="noStrike" dirty="0">
                          <a:effectLst/>
                        </a:rPr>
                        <a:t>13,68</a:t>
                      </a:r>
                      <a:endParaRPr lang="es-EC" sz="1400" b="0" i="0" u="none" strike="noStrike" dirty="0">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s-ES" sz="1400" u="none" strike="noStrike" dirty="0">
                          <a:effectLst/>
                        </a:rPr>
                        <a:t>0,007</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20000"/>
                        <a:lumOff val="80000"/>
                      </a:schemeClr>
                    </a:solidFill>
                  </a:tcPr>
                </a:tc>
              </a:tr>
            </a:tbl>
          </a:graphicData>
        </a:graphic>
      </p:graphicFrame>
      <p:sp>
        <p:nvSpPr>
          <p:cNvPr id="15" name="Rectángulo 14"/>
          <p:cNvSpPr/>
          <p:nvPr/>
        </p:nvSpPr>
        <p:spPr>
          <a:xfrm>
            <a:off x="2169971" y="3344327"/>
            <a:ext cx="7650286" cy="338554"/>
          </a:xfrm>
          <a:prstGeom prst="rect">
            <a:avLst/>
          </a:prstGeom>
        </p:spPr>
        <p:txBody>
          <a:bodyPr wrap="square">
            <a:spAutoFit/>
          </a:bodyPr>
          <a:lstStyle/>
          <a:p>
            <a:pPr indent="252095" algn="ctr">
              <a:spcAft>
                <a:spcPts val="1000"/>
              </a:spcAft>
            </a:pPr>
            <a:r>
              <a:rPr lang="es-ES" sz="1600" b="1" dirty="0">
                <a:ea typeface="Calibri" panose="020F0502020204030204" pitchFamily="34" charset="0"/>
                <a:cs typeface="Times New Roman" panose="02020603050405020304" pitchFamily="18" charset="0"/>
              </a:rPr>
              <a:t>Tabulación de datos obtenidos en el banco de </a:t>
            </a:r>
            <a:r>
              <a:rPr lang="es-ES" sz="1600" b="1" dirty="0" smtClean="0">
                <a:ea typeface="Calibri" panose="020F0502020204030204" pitchFamily="34" charset="0"/>
                <a:cs typeface="Times New Roman" panose="02020603050405020304" pitchFamily="18" charset="0"/>
              </a:rPr>
              <a:t>pruebas con la nueva instrumentación </a:t>
            </a:r>
            <a:endParaRPr lang="es-EC" sz="1600" b="1" i="1"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98573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76518" y="206063"/>
            <a:ext cx="8921482" cy="369332"/>
          </a:xfrm>
          <a:prstGeom prst="rect">
            <a:avLst/>
          </a:prstGeom>
          <a:noFill/>
        </p:spPr>
        <p:txBody>
          <a:bodyPr wrap="square" rtlCol="0">
            <a:spAutoFit/>
          </a:bodyPr>
          <a:lstStyle/>
          <a:p>
            <a:r>
              <a:rPr lang="es-EC" b="1" dirty="0">
                <a:latin typeface="Century" panose="02040604050505020304" pitchFamily="18" charset="0"/>
              </a:rPr>
              <a:t>BALANCE TÉRMICO DEL EQUIPO CON LA NUEVA INSTRUMENTACIÓN</a:t>
            </a:r>
          </a:p>
        </p:txBody>
      </p:sp>
      <p:sp>
        <p:nvSpPr>
          <p:cNvPr id="11" name="CuadroTexto 10"/>
          <p:cNvSpPr txBox="1"/>
          <p:nvPr/>
        </p:nvSpPr>
        <p:spPr>
          <a:xfrm>
            <a:off x="566668" y="6323527"/>
            <a:ext cx="3284113" cy="430887"/>
          </a:xfrm>
          <a:prstGeom prst="rect">
            <a:avLst/>
          </a:prstGeom>
          <a:noFill/>
        </p:spPr>
        <p:txBody>
          <a:bodyPr wrap="square" rtlCol="0">
            <a:spAutoFit/>
          </a:bodyPr>
          <a:lstStyle/>
          <a:p>
            <a:r>
              <a:rPr lang="es-EC" sz="1100" dirty="0" smtClean="0">
                <a:latin typeface="Arial" panose="020B0604020202020204" pitchFamily="34" charset="0"/>
                <a:cs typeface="Arial" panose="020B0604020202020204" pitchFamily="34" charset="0"/>
              </a:rPr>
              <a:t>Elaborado por:    Moya Carlos</a:t>
            </a:r>
          </a:p>
          <a:p>
            <a:r>
              <a:rPr lang="es-EC" sz="1100" dirty="0" smtClean="0">
                <a:latin typeface="Arial" panose="020B0604020202020204" pitchFamily="34" charset="0"/>
                <a:cs typeface="Arial" panose="020B0604020202020204" pitchFamily="34" charset="0"/>
              </a:rPr>
              <a:t>	    Pinto Alex</a:t>
            </a:r>
            <a:endParaRPr lang="es-EC" sz="1100" dirty="0">
              <a:latin typeface="Arial" panose="020B0604020202020204" pitchFamily="34" charset="0"/>
              <a:cs typeface="Arial" panose="020B0604020202020204" pitchFamily="34" charset="0"/>
            </a:endParaRPr>
          </a:p>
        </p:txBody>
      </p:sp>
      <p:sp>
        <p:nvSpPr>
          <p:cNvPr id="7" name="Rectángulo 6"/>
          <p:cNvSpPr/>
          <p:nvPr/>
        </p:nvSpPr>
        <p:spPr>
          <a:xfrm>
            <a:off x="2111848" y="897125"/>
            <a:ext cx="7778379" cy="338554"/>
          </a:xfrm>
          <a:prstGeom prst="rect">
            <a:avLst/>
          </a:prstGeom>
        </p:spPr>
        <p:txBody>
          <a:bodyPr wrap="square">
            <a:spAutoFit/>
          </a:bodyPr>
          <a:lstStyle/>
          <a:p>
            <a:pPr indent="252095" algn="ctr">
              <a:spcAft>
                <a:spcPts val="1000"/>
              </a:spcAft>
            </a:pPr>
            <a:r>
              <a:rPr lang="es-ES" sz="1600" b="1" dirty="0">
                <a:ea typeface="Calibri" panose="020F0502020204030204" pitchFamily="34" charset="0"/>
                <a:cs typeface="Times New Roman" panose="02020603050405020304" pitchFamily="18" charset="0"/>
              </a:rPr>
              <a:t>Tabulación de </a:t>
            </a:r>
            <a:r>
              <a:rPr lang="es-ES" sz="1600" b="1" dirty="0" smtClean="0">
                <a:ea typeface="Calibri" panose="020F0502020204030204" pitchFamily="34" charset="0"/>
                <a:cs typeface="Times New Roman" panose="02020603050405020304" pitchFamily="18" charset="0"/>
              </a:rPr>
              <a:t>cálculos </a:t>
            </a:r>
            <a:r>
              <a:rPr lang="es-ES" sz="1600" b="1" dirty="0">
                <a:ea typeface="Calibri" panose="020F0502020204030204" pitchFamily="34" charset="0"/>
                <a:cs typeface="Times New Roman" panose="02020603050405020304" pitchFamily="18" charset="0"/>
              </a:rPr>
              <a:t>obtenidos en el banco de </a:t>
            </a:r>
            <a:r>
              <a:rPr lang="es-ES" sz="1600" b="1" dirty="0" smtClean="0">
                <a:ea typeface="Calibri" panose="020F0502020204030204" pitchFamily="34" charset="0"/>
                <a:cs typeface="Times New Roman" panose="02020603050405020304" pitchFamily="18" charset="0"/>
              </a:rPr>
              <a:t>pruebas con la nueva instrumentación</a:t>
            </a:r>
            <a:endParaRPr lang="es-EC" sz="1600" b="1" i="1" dirty="0">
              <a:effectLst/>
              <a:ea typeface="Calibri" panose="020F0502020204030204" pitchFamily="34" charset="0"/>
              <a:cs typeface="Times New Roman" panose="02020603050405020304" pitchFamily="18" charset="0"/>
            </a:endParaRPr>
          </a:p>
        </p:txBody>
      </p:sp>
      <p:sp>
        <p:nvSpPr>
          <p:cNvPr id="12" name="Rectángulo 11"/>
          <p:cNvSpPr/>
          <p:nvPr/>
        </p:nvSpPr>
        <p:spPr>
          <a:xfrm>
            <a:off x="2875805" y="3552419"/>
            <a:ext cx="5873339" cy="338554"/>
          </a:xfrm>
          <a:prstGeom prst="rect">
            <a:avLst/>
          </a:prstGeom>
        </p:spPr>
        <p:txBody>
          <a:bodyPr wrap="none">
            <a:spAutoFit/>
          </a:bodyPr>
          <a:lstStyle/>
          <a:p>
            <a:pPr indent="252095" algn="ctr">
              <a:spcAft>
                <a:spcPts val="1000"/>
              </a:spcAft>
            </a:pPr>
            <a:r>
              <a:rPr lang="es-ES" sz="1600" b="1" dirty="0">
                <a:ea typeface="Calibri" panose="020F0502020204030204" pitchFamily="34" charset="0"/>
                <a:cs typeface="Times New Roman" panose="02020603050405020304" pitchFamily="18" charset="0"/>
              </a:rPr>
              <a:t>Tabulación de propiedades Térmicas y Físicas de la manguera </a:t>
            </a:r>
            <a:endParaRPr lang="es-EC" sz="1600" b="1" i="1" dirty="0">
              <a:ea typeface="Calibri" panose="020F0502020204030204" pitchFamily="34" charset="0"/>
              <a:cs typeface="Times New Roman" panose="020206030504050203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549477870"/>
              </p:ext>
            </p:extLst>
          </p:nvPr>
        </p:nvGraphicFramePr>
        <p:xfrm>
          <a:off x="3321696" y="1331361"/>
          <a:ext cx="5358682" cy="1897619"/>
        </p:xfrm>
        <a:graphic>
          <a:graphicData uri="http://schemas.openxmlformats.org/drawingml/2006/table">
            <a:tbl>
              <a:tblPr>
                <a:tableStyleId>{08FB837D-C827-4EFA-A057-4D05807E0F7C}</a:tableStyleId>
              </a:tblPr>
              <a:tblGrid>
                <a:gridCol w="746974"/>
                <a:gridCol w="1146220"/>
                <a:gridCol w="1179488"/>
                <a:gridCol w="762000"/>
                <a:gridCol w="762000"/>
                <a:gridCol w="762000"/>
              </a:tblGrid>
              <a:tr h="560309">
                <a:tc>
                  <a:txBody>
                    <a:bodyPr/>
                    <a:lstStyle/>
                    <a:p>
                      <a:pPr algn="ctr" fontAlgn="ctr"/>
                      <a:r>
                        <a:rPr lang="es-ES" sz="1400" b="1" u="none" strike="noStrike" dirty="0">
                          <a:effectLst/>
                        </a:rPr>
                        <a:t>RC</a:t>
                      </a:r>
                      <a:endParaRPr lang="es-EC" sz="14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RPM CALCULADA</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TORQUE</a:t>
                      </a:r>
                      <a:endParaRPr lang="es-EC" sz="1400" b="1" u="none" strike="noStrike" dirty="0">
                        <a:effectLst/>
                      </a:endParaRPr>
                    </a:p>
                    <a:p>
                      <a:pPr algn="ctr" fontAlgn="ctr"/>
                      <a:r>
                        <a:rPr lang="es-ES" sz="1400" b="1" u="none" strike="noStrike" dirty="0">
                          <a:effectLst/>
                        </a:rPr>
                        <a:t>[</a:t>
                      </a:r>
                      <a:r>
                        <a:rPr lang="es-ES" sz="1400" b="1" u="none" strike="noStrike" dirty="0" err="1">
                          <a:effectLst/>
                        </a:rPr>
                        <a:t>N.m</a:t>
                      </a:r>
                      <a:r>
                        <a:rPr lang="es-ES" sz="1400" b="1" u="none" strike="noStrike" dirty="0">
                          <a:effectLst/>
                        </a:rPr>
                        <a:t>]</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err="1">
                          <a:effectLst/>
                        </a:rPr>
                        <a:t>Pf</a:t>
                      </a:r>
                      <a:r>
                        <a:rPr lang="es-ES" sz="1400" b="1" u="none" strike="noStrike" dirty="0">
                          <a:effectLst/>
                        </a:rPr>
                        <a:t> [KW]</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mc</a:t>
                      </a:r>
                      <a:endParaRPr lang="es-EC" sz="1400" b="1" u="none" strike="noStrike" dirty="0">
                        <a:effectLst/>
                      </a:endParaRPr>
                    </a:p>
                    <a:p>
                      <a:pPr algn="ctr" fontAlgn="ctr"/>
                      <a:r>
                        <a:rPr lang="es-ES" sz="1400" b="1" u="none" strike="noStrike" dirty="0">
                          <a:effectLst/>
                        </a:rPr>
                        <a:t>[Kg/h]</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err="1">
                          <a:effectLst/>
                        </a:rPr>
                        <a:t>η</a:t>
                      </a:r>
                      <a:r>
                        <a:rPr lang="es-ES" sz="1400" b="1" u="none" strike="noStrike" baseline="-25000" dirty="0" err="1">
                          <a:effectLst/>
                        </a:rPr>
                        <a:t>T</a:t>
                      </a:r>
                      <a:endParaRPr lang="es-EC" sz="1400" b="1" u="none" strike="noStrike" dirty="0">
                        <a:effectLst/>
                      </a:endParaRPr>
                    </a:p>
                    <a:p>
                      <a:pPr algn="ctr" fontAlgn="ctr"/>
                      <a:r>
                        <a:rPr lang="es-ES" sz="1400" b="1" u="none" strike="noStrike" dirty="0">
                          <a:effectLst/>
                        </a:rPr>
                        <a:t>[%]</a:t>
                      </a:r>
                      <a:endParaRPr lang="es-EC" sz="1400" b="1"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ctr"/>
                      <a:r>
                        <a:rPr lang="es-ES" sz="1400" u="none" strike="noStrike" dirty="0">
                          <a:effectLst/>
                        </a:rPr>
                        <a:t>8,5</a:t>
                      </a:r>
                      <a:endParaRPr lang="es-EC" sz="14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ctr" fontAlgn="ctr"/>
                      <a:r>
                        <a:rPr lang="es-ES" sz="1400" u="none" strike="noStrike">
                          <a:effectLst/>
                        </a:rPr>
                        <a:t>1815,71</a:t>
                      </a:r>
                      <a:endParaRPr lang="es-EC" sz="1400" b="0" i="0" u="none" strike="noStrike">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ctr" fontAlgn="ctr"/>
                      <a:r>
                        <a:rPr lang="es-ES" sz="1400" u="none" strike="noStrike" dirty="0">
                          <a:effectLst/>
                        </a:rPr>
                        <a:t>10,79</a:t>
                      </a:r>
                      <a:endParaRPr lang="es-EC" sz="1400" b="0"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ctr" fontAlgn="ctr"/>
                      <a:r>
                        <a:rPr lang="es-ES" sz="1400" u="none" strike="noStrike" dirty="0">
                          <a:effectLst/>
                        </a:rPr>
                        <a:t>2,05</a:t>
                      </a:r>
                      <a:endParaRPr lang="es-EC" sz="1400" b="0"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ctr" fontAlgn="ctr"/>
                      <a:r>
                        <a:rPr lang="es-ES" sz="1400" u="none" strike="noStrike">
                          <a:effectLst/>
                        </a:rPr>
                        <a:t>1,61</a:t>
                      </a:r>
                      <a:endParaRPr lang="es-EC" sz="1400" b="0" i="0" u="none" strike="noStrike">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ctr" fontAlgn="ctr"/>
                      <a:r>
                        <a:rPr lang="es-ES" sz="1400" u="none" strike="noStrike" dirty="0">
                          <a:effectLst/>
                        </a:rPr>
                        <a:t>10,4</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tr>
              <a:tr h="190500">
                <a:tc>
                  <a:txBody>
                    <a:bodyPr/>
                    <a:lstStyle/>
                    <a:p>
                      <a:pPr algn="ctr" fontAlgn="ctr"/>
                      <a:r>
                        <a:rPr lang="es-ES" sz="1400" u="none" strike="noStrike" dirty="0">
                          <a:effectLst/>
                        </a:rPr>
                        <a:t>8,5</a:t>
                      </a:r>
                      <a:endParaRPr lang="es-EC" sz="14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pPr algn="ctr" fontAlgn="ctr"/>
                      <a:r>
                        <a:rPr lang="es-ES" sz="1400" u="none" strike="noStrike" dirty="0">
                          <a:effectLst/>
                        </a:rPr>
                        <a:t>1807,23</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10,87</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2,06</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1,63</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10,3</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solidFill>
                      <a:schemeClr val="accent6">
                        <a:lumMod val="20000"/>
                        <a:lumOff val="80000"/>
                      </a:schemeClr>
                    </a:solidFill>
                  </a:tcPr>
                </a:tc>
              </a:tr>
              <a:tr h="190500">
                <a:tc>
                  <a:txBody>
                    <a:bodyPr/>
                    <a:lstStyle/>
                    <a:p>
                      <a:pPr algn="ctr" fontAlgn="ctr"/>
                      <a:r>
                        <a:rPr lang="es-ES" sz="1400" u="none" strike="noStrike">
                          <a:effectLst/>
                        </a:rPr>
                        <a:t>8,5</a:t>
                      </a:r>
                      <a:endParaRPr lang="es-EC" sz="14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pPr algn="ctr" fontAlgn="ctr"/>
                      <a:r>
                        <a:rPr lang="es-ES" sz="1400" u="none" strike="noStrike" dirty="0">
                          <a:effectLst/>
                        </a:rPr>
                        <a:t>1804,36</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10,47</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1,98</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1,63</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9,86</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solidFill>
                      <a:schemeClr val="accent6">
                        <a:lumMod val="20000"/>
                        <a:lumOff val="80000"/>
                      </a:schemeClr>
                    </a:solidFill>
                  </a:tcPr>
                </a:tc>
              </a:tr>
              <a:tr h="190500">
                <a:tc>
                  <a:txBody>
                    <a:bodyPr/>
                    <a:lstStyle/>
                    <a:p>
                      <a:pPr algn="ctr" fontAlgn="ctr"/>
                      <a:r>
                        <a:rPr lang="es-ES" sz="1400" u="none" strike="noStrike">
                          <a:effectLst/>
                        </a:rPr>
                        <a:t>8,5</a:t>
                      </a:r>
                      <a:endParaRPr lang="es-EC" sz="14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pPr algn="ctr" fontAlgn="ctr"/>
                      <a:r>
                        <a:rPr lang="es-ES" sz="1400" u="none" strike="noStrike" dirty="0">
                          <a:effectLst/>
                        </a:rPr>
                        <a:t>1800</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10,75</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2,03</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1,61</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10,22</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solidFill>
                      <a:schemeClr val="accent6">
                        <a:lumMod val="20000"/>
                        <a:lumOff val="80000"/>
                      </a:schemeClr>
                    </a:solidFill>
                  </a:tcPr>
                </a:tc>
              </a:tr>
              <a:tr h="190500">
                <a:tc>
                  <a:txBody>
                    <a:bodyPr/>
                    <a:lstStyle/>
                    <a:p>
                      <a:pPr algn="ctr" fontAlgn="ctr"/>
                      <a:r>
                        <a:rPr lang="es-ES" sz="1400" u="none" strike="noStrike">
                          <a:effectLst/>
                        </a:rPr>
                        <a:t>8,5</a:t>
                      </a:r>
                      <a:endParaRPr lang="es-EC" sz="14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pPr algn="ctr" fontAlgn="ctr"/>
                      <a:r>
                        <a:rPr lang="es-ES" sz="1400" u="none" strike="noStrike">
                          <a:effectLst/>
                        </a:rPr>
                        <a:t>1810,02</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11,47</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2,17</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1,61</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10,99</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solidFill>
                      <a:schemeClr val="accent6">
                        <a:lumMod val="20000"/>
                        <a:lumOff val="80000"/>
                      </a:schemeClr>
                    </a:solidFill>
                  </a:tcPr>
                </a:tc>
              </a:tr>
              <a:tr h="200025">
                <a:tc>
                  <a:txBody>
                    <a:bodyPr/>
                    <a:lstStyle/>
                    <a:p>
                      <a:pPr algn="ctr" fontAlgn="ctr"/>
                      <a:r>
                        <a:rPr lang="es-ES" sz="1400" u="none" strike="noStrike">
                          <a:effectLst/>
                        </a:rPr>
                        <a:t>8,5</a:t>
                      </a:r>
                      <a:endParaRPr lang="es-EC" sz="14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ES" sz="1400" u="none" strike="noStrike">
                          <a:effectLst/>
                        </a:rPr>
                        <a:t>1798,58</a:t>
                      </a:r>
                      <a:endParaRPr lang="es-EC" sz="1400" b="0" i="0" u="none" strike="noStrike">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ES" sz="1400" u="none" strike="noStrike">
                          <a:effectLst/>
                        </a:rPr>
                        <a:t>11,07</a:t>
                      </a:r>
                      <a:endParaRPr lang="es-EC" sz="1400" b="0" i="0" u="none" strike="noStrike">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ES" sz="1400" u="none" strike="noStrike" dirty="0">
                          <a:effectLst/>
                        </a:rPr>
                        <a:t>2,08</a:t>
                      </a:r>
                      <a:endParaRPr lang="es-EC" sz="1400" b="0" i="0" u="none" strike="noStrike" dirty="0">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ES" sz="1400" u="none" strike="noStrike" dirty="0">
                          <a:effectLst/>
                        </a:rPr>
                        <a:t>1,59</a:t>
                      </a:r>
                      <a:endParaRPr lang="es-EC" sz="1400" b="0" i="0" u="none" strike="noStrike" dirty="0">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ES" sz="1400" u="none" strike="noStrike" dirty="0">
                          <a:effectLst/>
                        </a:rPr>
                        <a:t>10,67</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r>
            </a:tbl>
          </a:graphicData>
        </a:graphic>
      </p:graphicFrame>
      <p:graphicFrame>
        <p:nvGraphicFramePr>
          <p:cNvPr id="9" name="Tabla 8"/>
          <p:cNvGraphicFramePr>
            <a:graphicFrameLocks noGrp="1"/>
          </p:cNvGraphicFramePr>
          <p:nvPr>
            <p:extLst>
              <p:ext uri="{D42A27DB-BD31-4B8C-83A1-F6EECF244321}">
                <p14:modId xmlns:p14="http://schemas.microsoft.com/office/powerpoint/2010/main" val="4209832879"/>
              </p:ext>
            </p:extLst>
          </p:nvPr>
        </p:nvGraphicFramePr>
        <p:xfrm>
          <a:off x="1735955" y="3890973"/>
          <a:ext cx="8731876" cy="1886831"/>
        </p:xfrm>
        <a:graphic>
          <a:graphicData uri="http://schemas.openxmlformats.org/drawingml/2006/table">
            <a:tbl>
              <a:tblPr>
                <a:tableStyleId>{08FB837D-C827-4EFA-A057-4D05807E0F7C}</a:tableStyleId>
              </a:tblPr>
              <a:tblGrid>
                <a:gridCol w="917007"/>
                <a:gridCol w="762000"/>
                <a:gridCol w="762000"/>
                <a:gridCol w="762000"/>
                <a:gridCol w="789443"/>
                <a:gridCol w="953037"/>
                <a:gridCol w="940158"/>
                <a:gridCol w="1236372"/>
                <a:gridCol w="772732"/>
                <a:gridCol w="837127"/>
              </a:tblGrid>
              <a:tr h="549521">
                <a:tc>
                  <a:txBody>
                    <a:bodyPr/>
                    <a:lstStyle/>
                    <a:p>
                      <a:pPr algn="ctr" fontAlgn="ctr"/>
                      <a:r>
                        <a:rPr lang="es-ES" sz="1400" b="1" u="none" strike="noStrike" dirty="0">
                          <a:effectLst/>
                        </a:rPr>
                        <a:t>µ</a:t>
                      </a:r>
                      <a:endParaRPr lang="es-EC" sz="1400" b="1" u="none" strike="noStrike" dirty="0">
                        <a:effectLst/>
                      </a:endParaRPr>
                    </a:p>
                    <a:p>
                      <a:pPr algn="ctr" fontAlgn="ctr"/>
                      <a:r>
                        <a:rPr lang="es-ES" sz="1400" b="1" u="none" strike="noStrike" dirty="0">
                          <a:effectLst/>
                        </a:rPr>
                        <a:t>[</a:t>
                      </a:r>
                      <a:r>
                        <a:rPr lang="es-ES" sz="1400" b="1" u="none" strike="noStrike" dirty="0" err="1">
                          <a:effectLst/>
                        </a:rPr>
                        <a:t>N.s</a:t>
                      </a:r>
                      <a:r>
                        <a:rPr lang="es-ES" sz="1400" b="1" u="none" strike="noStrike" dirty="0">
                          <a:effectLst/>
                        </a:rPr>
                        <a:t>/m2]</a:t>
                      </a:r>
                      <a:endParaRPr lang="es-EC" sz="14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a:effectLst/>
                        </a:rPr>
                        <a:t>Re</a:t>
                      </a:r>
                      <a:endParaRPr lang="es-EC" sz="1400" b="1" i="0" u="none" strike="noStrike">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a:effectLst/>
                        </a:rPr>
                        <a:t>Pr</a:t>
                      </a:r>
                      <a:endParaRPr lang="es-EC" sz="1400" b="1" i="0" u="none" strike="noStrike">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a:effectLst/>
                        </a:rPr>
                        <a:t>Nu</a:t>
                      </a:r>
                      <a:endParaRPr lang="es-EC" sz="1400" b="1" i="0" u="none" strike="noStrike">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k agua</a:t>
                      </a:r>
                      <a:endParaRPr lang="es-EC" sz="1400" b="1" u="none" strike="noStrike" dirty="0">
                        <a:effectLst/>
                      </a:endParaRPr>
                    </a:p>
                    <a:p>
                      <a:pPr algn="ctr" fontAlgn="ctr"/>
                      <a:r>
                        <a:rPr lang="es-ES" sz="1400" b="1" u="none" strike="noStrike" dirty="0">
                          <a:effectLst/>
                        </a:rPr>
                        <a:t>[W/m K]</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h agua</a:t>
                      </a:r>
                      <a:endParaRPr lang="es-EC" sz="1400" b="1" u="none" strike="noStrike" dirty="0">
                        <a:effectLst/>
                      </a:endParaRPr>
                    </a:p>
                    <a:p>
                      <a:pPr algn="ctr" fontAlgn="ctr"/>
                      <a:r>
                        <a:rPr lang="es-ES" sz="1400" b="1" u="none" strike="noStrike" dirty="0">
                          <a:effectLst/>
                        </a:rPr>
                        <a:t>[W/m2 K]</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h aire</a:t>
                      </a:r>
                      <a:endParaRPr lang="es-EC" sz="1400" b="1" u="none" strike="noStrike" dirty="0">
                        <a:effectLst/>
                      </a:endParaRPr>
                    </a:p>
                    <a:p>
                      <a:pPr algn="ctr" fontAlgn="ctr"/>
                      <a:r>
                        <a:rPr lang="es-ES" sz="1400" b="1" u="none" strike="noStrike" dirty="0">
                          <a:effectLst/>
                        </a:rPr>
                        <a:t>[W/m2 K]</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k manguera</a:t>
                      </a:r>
                      <a:endParaRPr lang="es-EC" sz="1400" b="1" u="none" strike="noStrike" dirty="0">
                        <a:effectLst/>
                      </a:endParaRPr>
                    </a:p>
                    <a:p>
                      <a:pPr algn="ctr" fontAlgn="ctr"/>
                      <a:r>
                        <a:rPr lang="es-ES" sz="1400" b="1" u="none" strike="noStrike" dirty="0">
                          <a:effectLst/>
                        </a:rPr>
                        <a:t>[W/m K]</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r1</a:t>
                      </a:r>
                      <a:endParaRPr lang="es-EC" sz="1400" b="1" u="none" strike="noStrike" dirty="0">
                        <a:effectLst/>
                      </a:endParaRPr>
                    </a:p>
                    <a:p>
                      <a:pPr algn="ctr" fontAlgn="ctr"/>
                      <a:r>
                        <a:rPr lang="es-ES" sz="1400" b="1" u="none" strike="noStrike" dirty="0">
                          <a:effectLst/>
                        </a:rPr>
                        <a:t>[m]</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r2</a:t>
                      </a:r>
                      <a:endParaRPr lang="es-EC" sz="1400" b="1" u="none" strike="noStrike" dirty="0">
                        <a:effectLst/>
                      </a:endParaRPr>
                    </a:p>
                    <a:p>
                      <a:pPr algn="ctr" fontAlgn="ctr"/>
                      <a:r>
                        <a:rPr lang="es-ES" sz="1400" b="1" u="none" strike="noStrike" dirty="0">
                          <a:effectLst/>
                        </a:rPr>
                        <a:t>[m]</a:t>
                      </a:r>
                      <a:endParaRPr lang="es-EC" sz="1400" b="1"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ctr"/>
                      <a:r>
                        <a:rPr lang="es-ES" sz="1400" u="none" strike="noStrike" dirty="0">
                          <a:effectLst/>
                        </a:rPr>
                        <a:t>5,39E-04</a:t>
                      </a:r>
                      <a:endParaRPr lang="es-EC" sz="14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ctr" fontAlgn="ctr"/>
                      <a:r>
                        <a:rPr lang="es-ES" sz="1400" u="none" strike="noStrike" dirty="0">
                          <a:effectLst/>
                        </a:rPr>
                        <a:t>11339,17</a:t>
                      </a:r>
                      <a:endParaRPr lang="es-EC" sz="1400" b="0"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ctr" fontAlgn="ctr"/>
                      <a:r>
                        <a:rPr lang="es-ES" sz="1400" u="none" strike="noStrike" dirty="0">
                          <a:effectLst/>
                        </a:rPr>
                        <a:t>3,49</a:t>
                      </a:r>
                      <a:endParaRPr lang="es-EC" sz="1400" b="0"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ctr" fontAlgn="ctr"/>
                      <a:r>
                        <a:rPr lang="es-ES" sz="1400" u="none" strike="noStrike" dirty="0">
                          <a:effectLst/>
                        </a:rPr>
                        <a:t>58,64</a:t>
                      </a:r>
                      <a:endParaRPr lang="es-EC" sz="1400" b="0"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ctr" fontAlgn="ctr"/>
                      <a:r>
                        <a:rPr lang="es-ES" sz="1400" u="none" strike="noStrike" dirty="0">
                          <a:effectLst/>
                        </a:rPr>
                        <a:t>0,6418</a:t>
                      </a:r>
                      <a:endParaRPr lang="es-EC" sz="1400" b="0"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ctr" fontAlgn="ctr"/>
                      <a:r>
                        <a:rPr lang="es-ES" sz="1400" u="none" strike="noStrike" dirty="0">
                          <a:effectLst/>
                        </a:rPr>
                        <a:t>1981,009</a:t>
                      </a:r>
                      <a:endParaRPr lang="es-EC" sz="1400" b="0"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ctr" fontAlgn="ctr"/>
                      <a:r>
                        <a:rPr lang="es-ES" sz="1400" u="none" strike="noStrike" dirty="0">
                          <a:effectLst/>
                        </a:rPr>
                        <a:t>25</a:t>
                      </a:r>
                      <a:endParaRPr lang="es-EC" sz="1400" b="0"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ctr" fontAlgn="ctr"/>
                      <a:r>
                        <a:rPr lang="es-ES" sz="1400" u="none" strike="noStrike" dirty="0">
                          <a:effectLst/>
                        </a:rPr>
                        <a:t>0,16</a:t>
                      </a:r>
                      <a:endParaRPr lang="es-EC" sz="1400" b="0"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ctr" fontAlgn="ctr"/>
                      <a:r>
                        <a:rPr lang="es-ES" sz="1400" u="none" strike="noStrike" dirty="0">
                          <a:effectLst/>
                        </a:rPr>
                        <a:t>0,0095</a:t>
                      </a:r>
                      <a:endParaRPr lang="es-EC" sz="1400" b="0"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ctr" fontAlgn="ctr"/>
                      <a:r>
                        <a:rPr lang="es-ES" sz="1400" u="none" strike="noStrike" dirty="0">
                          <a:effectLst/>
                        </a:rPr>
                        <a:t>0,0135</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tr>
              <a:tr h="190500">
                <a:tc>
                  <a:txBody>
                    <a:bodyPr/>
                    <a:lstStyle/>
                    <a:p>
                      <a:pPr algn="ctr" fontAlgn="ctr"/>
                      <a:r>
                        <a:rPr lang="es-ES" sz="1400" u="none" strike="noStrike">
                          <a:effectLst/>
                        </a:rPr>
                        <a:t>5,39E-04</a:t>
                      </a:r>
                      <a:endParaRPr lang="es-EC" sz="14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pPr algn="ctr" fontAlgn="ctr"/>
                      <a:r>
                        <a:rPr lang="es-ES" sz="1400" u="none" strike="noStrike">
                          <a:effectLst/>
                        </a:rPr>
                        <a:t>11339,17</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3,49</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58,64</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0,6439</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1987,491</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25</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0,16</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0,0095</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0,0135</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solidFill>
                      <a:schemeClr val="accent6">
                        <a:lumMod val="20000"/>
                        <a:lumOff val="80000"/>
                      </a:schemeClr>
                    </a:solidFill>
                  </a:tcPr>
                </a:tc>
              </a:tr>
              <a:tr h="190500">
                <a:tc>
                  <a:txBody>
                    <a:bodyPr/>
                    <a:lstStyle/>
                    <a:p>
                      <a:pPr algn="ctr" fontAlgn="ctr"/>
                      <a:r>
                        <a:rPr lang="es-ES" sz="1400" u="none" strike="noStrike">
                          <a:effectLst/>
                        </a:rPr>
                        <a:t>5,15E-04</a:t>
                      </a:r>
                      <a:endParaRPr lang="es-EC" sz="14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pPr algn="ctr" fontAlgn="ctr"/>
                      <a:r>
                        <a:rPr lang="es-ES" sz="1400" u="none" strike="noStrike">
                          <a:effectLst/>
                        </a:rPr>
                        <a:t>10414,98</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3,32</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53,97</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0,6467</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1837,153</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25</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0,16</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0,0095</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0,0135</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solidFill>
                      <a:schemeClr val="accent6">
                        <a:lumMod val="20000"/>
                        <a:lumOff val="80000"/>
                      </a:schemeClr>
                    </a:solidFill>
                  </a:tcPr>
                </a:tc>
              </a:tr>
              <a:tr h="190500">
                <a:tc>
                  <a:txBody>
                    <a:bodyPr/>
                    <a:lstStyle/>
                    <a:p>
                      <a:pPr algn="ctr" fontAlgn="ctr"/>
                      <a:r>
                        <a:rPr lang="es-ES" sz="1400" u="none" strike="noStrike">
                          <a:effectLst/>
                        </a:rPr>
                        <a:t>5,00E-04</a:t>
                      </a:r>
                      <a:endParaRPr lang="es-EC" sz="14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pPr algn="ctr" fontAlgn="ctr"/>
                      <a:r>
                        <a:rPr lang="es-ES" sz="1400" u="none" strike="noStrike">
                          <a:effectLst/>
                        </a:rPr>
                        <a:t>10433,3</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3,22</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53,55</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0,6486</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1828,291</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25</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0,16</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0,0095</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0,0135</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solidFill>
                      <a:schemeClr val="accent6">
                        <a:lumMod val="20000"/>
                        <a:lumOff val="80000"/>
                      </a:schemeClr>
                    </a:solidFill>
                  </a:tcPr>
                </a:tc>
              </a:tr>
              <a:tr h="190500">
                <a:tc>
                  <a:txBody>
                    <a:bodyPr/>
                    <a:lstStyle/>
                    <a:p>
                      <a:pPr algn="ctr" fontAlgn="ctr"/>
                      <a:r>
                        <a:rPr lang="es-ES" sz="1400" u="none" strike="noStrike">
                          <a:effectLst/>
                        </a:rPr>
                        <a:t>4,89E-04</a:t>
                      </a:r>
                      <a:endParaRPr lang="es-EC" sz="14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pPr algn="ctr" fontAlgn="ctr"/>
                      <a:r>
                        <a:rPr lang="es-ES" sz="1400" u="none" strike="noStrike">
                          <a:effectLst/>
                        </a:rPr>
                        <a:t>10049,61</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3,15</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51,63</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0,65</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1766,445</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25</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0,16</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a:effectLst/>
                        </a:rPr>
                        <a:t>0,0095</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ES" sz="1400" u="none" strike="noStrike" dirty="0">
                          <a:effectLst/>
                        </a:rPr>
                        <a:t>0,0135</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solidFill>
                      <a:schemeClr val="accent6">
                        <a:lumMod val="20000"/>
                        <a:lumOff val="80000"/>
                      </a:schemeClr>
                    </a:solidFill>
                  </a:tcPr>
                </a:tc>
              </a:tr>
              <a:tr h="200025">
                <a:tc>
                  <a:txBody>
                    <a:bodyPr/>
                    <a:lstStyle/>
                    <a:p>
                      <a:pPr algn="ctr" fontAlgn="ctr"/>
                      <a:r>
                        <a:rPr lang="es-ES" sz="1400" u="none" strike="noStrike">
                          <a:effectLst/>
                        </a:rPr>
                        <a:t>4,91E-04</a:t>
                      </a:r>
                      <a:endParaRPr lang="es-EC" sz="14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ES" sz="1400" u="none" strike="noStrike">
                          <a:effectLst/>
                        </a:rPr>
                        <a:t>30052,95</a:t>
                      </a:r>
                      <a:endParaRPr lang="es-EC" sz="1400" b="0" i="0" u="none" strike="noStrike">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ES" sz="1400" u="none" strike="noStrike">
                          <a:effectLst/>
                        </a:rPr>
                        <a:t>3,16</a:t>
                      </a:r>
                      <a:endParaRPr lang="es-EC" sz="1400" b="0" i="0" u="none" strike="noStrike">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ES" sz="1400" u="none" strike="noStrike" dirty="0">
                          <a:effectLst/>
                        </a:rPr>
                        <a:t>124,14</a:t>
                      </a:r>
                      <a:endParaRPr lang="es-EC" sz="1400" b="0" i="0" u="none" strike="noStrike" dirty="0">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ES" sz="1400" u="none" strike="noStrike">
                          <a:effectLst/>
                        </a:rPr>
                        <a:t>0,6498</a:t>
                      </a:r>
                      <a:endParaRPr lang="es-EC" sz="1400" b="0" i="0" u="none" strike="noStrike">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ES" sz="1400" u="none" strike="noStrike">
                          <a:effectLst/>
                        </a:rPr>
                        <a:t>4245,9</a:t>
                      </a:r>
                      <a:endParaRPr lang="es-EC" sz="1400" b="0" i="0" u="none" strike="noStrike">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ES" sz="1400" u="none" strike="noStrike">
                          <a:effectLst/>
                        </a:rPr>
                        <a:t>25</a:t>
                      </a:r>
                      <a:endParaRPr lang="es-EC" sz="1400" b="0" i="0" u="none" strike="noStrike">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ES" sz="1400" u="none" strike="noStrike" dirty="0">
                          <a:effectLst/>
                        </a:rPr>
                        <a:t>0,16</a:t>
                      </a:r>
                      <a:endParaRPr lang="es-EC" sz="1400" b="0" i="0" u="none" strike="noStrike" dirty="0">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ES" sz="1400" u="none" strike="noStrike" dirty="0">
                          <a:effectLst/>
                        </a:rPr>
                        <a:t>0,0095</a:t>
                      </a:r>
                      <a:endParaRPr lang="es-EC" sz="1400" b="0" i="0" u="none" strike="noStrike" dirty="0">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ES" sz="1400" u="none" strike="noStrike" dirty="0">
                          <a:effectLst/>
                        </a:rPr>
                        <a:t>0,0135</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r>
            </a:tbl>
          </a:graphicData>
        </a:graphic>
      </p:graphicFrame>
    </p:spTree>
    <p:extLst>
      <p:ext uri="{BB962C8B-B14F-4D97-AF65-F5344CB8AC3E}">
        <p14:creationId xmlns:p14="http://schemas.microsoft.com/office/powerpoint/2010/main" val="13623974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76518" y="206063"/>
            <a:ext cx="8921482" cy="369332"/>
          </a:xfrm>
          <a:prstGeom prst="rect">
            <a:avLst/>
          </a:prstGeom>
          <a:noFill/>
        </p:spPr>
        <p:txBody>
          <a:bodyPr wrap="square" rtlCol="0">
            <a:spAutoFit/>
          </a:bodyPr>
          <a:lstStyle/>
          <a:p>
            <a:r>
              <a:rPr lang="es-EC" b="1" dirty="0">
                <a:latin typeface="Century" panose="02040604050505020304" pitchFamily="18" charset="0"/>
              </a:rPr>
              <a:t>BALANCE TÉRMICO DEL EQUIPO CON LA NUEVA INSTRUMENTACIÓN</a:t>
            </a:r>
          </a:p>
        </p:txBody>
      </p:sp>
      <p:sp>
        <p:nvSpPr>
          <p:cNvPr id="11" name="CuadroTexto 10"/>
          <p:cNvSpPr txBox="1"/>
          <p:nvPr/>
        </p:nvSpPr>
        <p:spPr>
          <a:xfrm>
            <a:off x="566668" y="6323527"/>
            <a:ext cx="3284113" cy="430887"/>
          </a:xfrm>
          <a:prstGeom prst="rect">
            <a:avLst/>
          </a:prstGeom>
          <a:noFill/>
        </p:spPr>
        <p:txBody>
          <a:bodyPr wrap="square" rtlCol="0">
            <a:spAutoFit/>
          </a:bodyPr>
          <a:lstStyle/>
          <a:p>
            <a:r>
              <a:rPr lang="es-EC" sz="1100" dirty="0" smtClean="0">
                <a:latin typeface="Arial" panose="020B0604020202020204" pitchFamily="34" charset="0"/>
                <a:cs typeface="Arial" panose="020B0604020202020204" pitchFamily="34" charset="0"/>
              </a:rPr>
              <a:t>Elaborado por:    Moya Carlos</a:t>
            </a:r>
          </a:p>
          <a:p>
            <a:r>
              <a:rPr lang="es-EC" sz="1100" dirty="0" smtClean="0">
                <a:latin typeface="Arial" panose="020B0604020202020204" pitchFamily="34" charset="0"/>
                <a:cs typeface="Arial" panose="020B0604020202020204" pitchFamily="34" charset="0"/>
              </a:rPr>
              <a:t>	    Pinto Alex</a:t>
            </a:r>
            <a:endParaRPr lang="es-EC" sz="1100" dirty="0">
              <a:latin typeface="Arial" panose="020B0604020202020204" pitchFamily="34" charset="0"/>
              <a:cs typeface="Arial" panose="020B0604020202020204" pitchFamily="34" charset="0"/>
            </a:endParaRPr>
          </a:p>
        </p:txBody>
      </p:sp>
      <p:sp>
        <p:nvSpPr>
          <p:cNvPr id="7" name="Rectángulo 6"/>
          <p:cNvSpPr/>
          <p:nvPr/>
        </p:nvSpPr>
        <p:spPr>
          <a:xfrm>
            <a:off x="3627497" y="833627"/>
            <a:ext cx="5033232" cy="338554"/>
          </a:xfrm>
          <a:prstGeom prst="rect">
            <a:avLst/>
          </a:prstGeom>
        </p:spPr>
        <p:txBody>
          <a:bodyPr wrap="square">
            <a:spAutoFit/>
          </a:bodyPr>
          <a:lstStyle/>
          <a:p>
            <a:pPr indent="252095">
              <a:spcAft>
                <a:spcPts val="1000"/>
              </a:spcAft>
            </a:pPr>
            <a:r>
              <a:rPr lang="es-ES" sz="1600" b="1" dirty="0">
                <a:ea typeface="Calibri" panose="020F0502020204030204" pitchFamily="34" charset="0"/>
                <a:cs typeface="Times New Roman" panose="02020603050405020304" pitchFamily="18" charset="0"/>
              </a:rPr>
              <a:t>Tabulación de propiedades Térmicas </a:t>
            </a:r>
            <a:r>
              <a:rPr lang="es-ES" sz="1600" b="1" dirty="0" smtClean="0">
                <a:ea typeface="Calibri" panose="020F0502020204030204" pitchFamily="34" charset="0"/>
                <a:cs typeface="Times New Roman" panose="02020603050405020304" pitchFamily="18" charset="0"/>
              </a:rPr>
              <a:t>y </a:t>
            </a:r>
            <a:r>
              <a:rPr lang="es-ES" sz="1600" b="1" dirty="0" smtClean="0">
                <a:ea typeface="Calibri" panose="020F0502020204030204" pitchFamily="34" charset="0"/>
                <a:cs typeface="Times New Roman" panose="02020603050405020304" pitchFamily="18" charset="0"/>
              </a:rPr>
              <a:t>Físicas del tubo</a:t>
            </a:r>
            <a:endParaRPr lang="es-EC" sz="1600" b="1" i="1" dirty="0">
              <a:ea typeface="Calibri" panose="020F0502020204030204" pitchFamily="34" charset="0"/>
              <a:cs typeface="Times New Roman" panose="02020603050405020304" pitchFamily="18" charset="0"/>
            </a:endParaRPr>
          </a:p>
        </p:txBody>
      </p:sp>
      <p:graphicFrame>
        <p:nvGraphicFramePr>
          <p:cNvPr id="2" name="Tabla 1"/>
          <p:cNvGraphicFramePr>
            <a:graphicFrameLocks noGrp="1"/>
          </p:cNvGraphicFramePr>
          <p:nvPr>
            <p:extLst>
              <p:ext uri="{D42A27DB-BD31-4B8C-83A1-F6EECF244321}">
                <p14:modId xmlns:p14="http://schemas.microsoft.com/office/powerpoint/2010/main" val="319387561"/>
              </p:ext>
            </p:extLst>
          </p:nvPr>
        </p:nvGraphicFramePr>
        <p:xfrm>
          <a:off x="1872828" y="1172181"/>
          <a:ext cx="8839312" cy="1773555"/>
        </p:xfrm>
        <a:graphic>
          <a:graphicData uri="http://schemas.openxmlformats.org/drawingml/2006/table">
            <a:tbl>
              <a:tblPr>
                <a:tableStyleId>{35758FB7-9AC5-4552-8A53-C91805E547FA}</a:tableStyleId>
              </a:tblPr>
              <a:tblGrid>
                <a:gridCol w="922985"/>
                <a:gridCol w="892936"/>
                <a:gridCol w="708338"/>
                <a:gridCol w="798490"/>
                <a:gridCol w="940158"/>
                <a:gridCol w="1043189"/>
                <a:gridCol w="1017431"/>
                <a:gridCol w="893047"/>
                <a:gridCol w="837127"/>
                <a:gridCol w="785611"/>
              </a:tblGrid>
              <a:tr h="390525">
                <a:tc>
                  <a:txBody>
                    <a:bodyPr/>
                    <a:lstStyle/>
                    <a:p>
                      <a:pPr algn="ctr" fontAlgn="ctr"/>
                      <a:r>
                        <a:rPr lang="es-ES" sz="1400" b="1" u="none" strike="noStrike" dirty="0">
                          <a:effectLst/>
                        </a:rPr>
                        <a:t>µ</a:t>
                      </a:r>
                      <a:endParaRPr lang="es-EC" sz="1400" b="1" i="0" u="none" strike="noStrike" dirty="0">
                        <a:solidFill>
                          <a:srgbClr val="000000"/>
                        </a:solidFill>
                        <a:effectLst/>
                        <a:latin typeface="Arial" panose="020B0604020202020204" pitchFamily="34" charset="0"/>
                      </a:endParaRPr>
                    </a:p>
                    <a:p>
                      <a:pPr algn="ctr" fontAlgn="ctr"/>
                      <a:r>
                        <a:rPr lang="es-ES" sz="1400" b="1" u="none" strike="noStrike" dirty="0">
                          <a:effectLst/>
                        </a:rPr>
                        <a:t>[</a:t>
                      </a:r>
                      <a:r>
                        <a:rPr lang="es-ES" sz="1400" b="1" u="none" strike="noStrike" dirty="0" err="1">
                          <a:effectLst/>
                        </a:rPr>
                        <a:t>N.s</a:t>
                      </a:r>
                      <a:r>
                        <a:rPr lang="es-ES" sz="1400" b="1" u="none" strike="noStrike" dirty="0">
                          <a:effectLst/>
                        </a:rPr>
                        <a:t>/m2]</a:t>
                      </a:r>
                      <a:endParaRPr lang="es-EC" sz="14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Re</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Pr</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err="1">
                          <a:effectLst/>
                        </a:rPr>
                        <a:t>Nu</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k agua</a:t>
                      </a:r>
                      <a:endParaRPr lang="es-EC" sz="1400" b="1" i="0" u="none" strike="noStrike" dirty="0">
                        <a:solidFill>
                          <a:srgbClr val="000000"/>
                        </a:solidFill>
                        <a:effectLst/>
                        <a:latin typeface="Arial" panose="020B0604020202020204" pitchFamily="34" charset="0"/>
                      </a:endParaRPr>
                    </a:p>
                    <a:p>
                      <a:pPr algn="ctr" fontAlgn="ctr"/>
                      <a:r>
                        <a:rPr lang="es-ES" sz="1400" b="1" u="none" strike="noStrike" dirty="0">
                          <a:effectLst/>
                        </a:rPr>
                        <a:t>[W/m K]</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h agua [W/m2 K]</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h aire </a:t>
                      </a:r>
                      <a:endParaRPr lang="es-EC" sz="1400" b="1" i="0" u="none" strike="noStrike" dirty="0">
                        <a:solidFill>
                          <a:srgbClr val="000000"/>
                        </a:solidFill>
                        <a:effectLst/>
                        <a:latin typeface="Arial" panose="020B0604020202020204" pitchFamily="34" charset="0"/>
                      </a:endParaRPr>
                    </a:p>
                    <a:p>
                      <a:pPr algn="ctr" fontAlgn="ctr"/>
                      <a:r>
                        <a:rPr lang="es-ES" sz="1400" b="1" u="none" strike="noStrike" dirty="0">
                          <a:effectLst/>
                        </a:rPr>
                        <a:t>[W/m2 K]</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k tubo</a:t>
                      </a:r>
                      <a:endParaRPr lang="es-EC" sz="1400" b="1" i="0" u="none" strike="noStrike" dirty="0">
                        <a:solidFill>
                          <a:srgbClr val="000000"/>
                        </a:solidFill>
                        <a:effectLst/>
                        <a:latin typeface="Arial" panose="020B0604020202020204" pitchFamily="34" charset="0"/>
                      </a:endParaRPr>
                    </a:p>
                    <a:p>
                      <a:pPr algn="ctr" fontAlgn="ctr"/>
                      <a:r>
                        <a:rPr lang="es-ES" sz="1400" b="1" u="none" strike="noStrike" dirty="0">
                          <a:effectLst/>
                        </a:rPr>
                        <a:t>[W/m K]</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a:effectLst/>
                        </a:rPr>
                        <a:t>r1</a:t>
                      </a:r>
                      <a:endParaRPr lang="es-EC" sz="1400" b="1" i="0" u="none" strike="noStrike">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a:effectLst/>
                        </a:rPr>
                        <a:t>r2</a:t>
                      </a:r>
                      <a:endParaRPr lang="es-EC" sz="1400" b="1" i="0" u="none" strike="noStrike">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ctr"/>
                      <a:r>
                        <a:rPr lang="es-ES" sz="1400" u="none" strike="noStrike" dirty="0">
                          <a:effectLst/>
                        </a:rPr>
                        <a:t>5,39E-04</a:t>
                      </a:r>
                      <a:endParaRPr lang="es-EC" sz="14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algn="ctr" fontAlgn="ctr"/>
                      <a:r>
                        <a:rPr lang="es-ES" sz="1400" u="none" strike="noStrike" dirty="0">
                          <a:effectLst/>
                        </a:rPr>
                        <a:t>16964,11</a:t>
                      </a:r>
                      <a:endParaRPr lang="es-EC" sz="1400" b="0"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algn="ctr" fontAlgn="ctr"/>
                      <a:r>
                        <a:rPr lang="es-ES" sz="1400" u="none" strike="noStrike">
                          <a:effectLst/>
                        </a:rPr>
                        <a:t>3,49</a:t>
                      </a:r>
                      <a:endParaRPr lang="es-EC" sz="1400" b="0" i="0" u="none" strike="noStrike">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algn="ctr" fontAlgn="ctr"/>
                      <a:r>
                        <a:rPr lang="es-ES" sz="1400" u="none" strike="noStrike">
                          <a:effectLst/>
                        </a:rPr>
                        <a:t>80,94</a:t>
                      </a:r>
                      <a:endParaRPr lang="es-EC" sz="1400" b="0" i="0" u="none" strike="noStrike">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algn="ctr" fontAlgn="ctr"/>
                      <a:r>
                        <a:rPr lang="es-ES" sz="1400" u="none" strike="noStrike">
                          <a:effectLst/>
                        </a:rPr>
                        <a:t>0,6418</a:t>
                      </a:r>
                      <a:endParaRPr lang="es-EC" sz="1400" b="0" i="0" u="none" strike="noStrike">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algn="ctr" fontAlgn="ctr"/>
                      <a:r>
                        <a:rPr lang="es-ES" sz="1400" u="none" strike="noStrike">
                          <a:effectLst/>
                        </a:rPr>
                        <a:t>4090,687</a:t>
                      </a:r>
                      <a:endParaRPr lang="es-EC" sz="1400" b="0" i="0" u="none" strike="noStrike">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algn="ctr" fontAlgn="ctr"/>
                      <a:r>
                        <a:rPr lang="es-ES" sz="1400" u="none" strike="noStrike">
                          <a:effectLst/>
                        </a:rPr>
                        <a:t>25</a:t>
                      </a:r>
                      <a:endParaRPr lang="es-EC" sz="1400" b="0" i="0" u="none" strike="noStrike">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algn="ctr" fontAlgn="ctr"/>
                      <a:r>
                        <a:rPr lang="es-ES" sz="1400" u="none" strike="noStrike">
                          <a:effectLst/>
                        </a:rPr>
                        <a:t>0,2</a:t>
                      </a:r>
                      <a:endParaRPr lang="es-EC" sz="1400" b="0" i="0" u="none" strike="noStrike">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algn="ctr" fontAlgn="ctr"/>
                      <a:r>
                        <a:rPr lang="es-ES" sz="1400" u="none" strike="noStrike">
                          <a:effectLst/>
                        </a:rPr>
                        <a:t>0,0063</a:t>
                      </a:r>
                      <a:endParaRPr lang="es-EC" sz="1400" b="0" i="0" u="none" strike="noStrike">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algn="ctr" fontAlgn="ctr"/>
                      <a:r>
                        <a:rPr lang="es-ES" sz="1400" u="none" strike="noStrike" dirty="0">
                          <a:effectLst/>
                        </a:rPr>
                        <a:t>0,0105</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5">
                        <a:lumMod val="20000"/>
                        <a:lumOff val="80000"/>
                      </a:schemeClr>
                    </a:solidFill>
                  </a:tcPr>
                </a:tc>
              </a:tr>
              <a:tr h="190500">
                <a:tc>
                  <a:txBody>
                    <a:bodyPr/>
                    <a:lstStyle/>
                    <a:p>
                      <a:pPr algn="ctr" fontAlgn="ctr"/>
                      <a:r>
                        <a:rPr lang="es-ES" sz="1400" u="none" strike="noStrike" dirty="0">
                          <a:effectLst/>
                        </a:rPr>
                        <a:t>5,39E-04</a:t>
                      </a:r>
                      <a:endParaRPr lang="es-EC" sz="14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solidFill>
                      <a:schemeClr val="accent5">
                        <a:lumMod val="20000"/>
                        <a:lumOff val="80000"/>
                      </a:schemeClr>
                    </a:solidFill>
                  </a:tcPr>
                </a:tc>
                <a:tc>
                  <a:txBody>
                    <a:bodyPr/>
                    <a:lstStyle/>
                    <a:p>
                      <a:pPr algn="ctr" fontAlgn="ctr"/>
                      <a:r>
                        <a:rPr lang="es-ES" sz="1400" u="none" strike="noStrike" dirty="0">
                          <a:effectLst/>
                        </a:rPr>
                        <a:t>16964,11</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dirty="0">
                          <a:effectLst/>
                        </a:rPr>
                        <a:t>3,49</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dirty="0">
                          <a:effectLst/>
                        </a:rPr>
                        <a:t>80,94</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dirty="0">
                          <a:effectLst/>
                        </a:rPr>
                        <a:t>0,6439</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a:effectLst/>
                        </a:rPr>
                        <a:t>4104,072</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a:effectLst/>
                        </a:rPr>
                        <a:t>25</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a:effectLst/>
                        </a:rPr>
                        <a:t>0,2</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a:effectLst/>
                        </a:rPr>
                        <a:t>0,0063</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dirty="0">
                          <a:effectLst/>
                        </a:rPr>
                        <a:t>0,0105</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solidFill>
                      <a:schemeClr val="accent5">
                        <a:lumMod val="20000"/>
                        <a:lumOff val="80000"/>
                      </a:schemeClr>
                    </a:solidFill>
                  </a:tcPr>
                </a:tc>
              </a:tr>
              <a:tr h="190500">
                <a:tc>
                  <a:txBody>
                    <a:bodyPr/>
                    <a:lstStyle/>
                    <a:p>
                      <a:pPr algn="ctr" fontAlgn="ctr"/>
                      <a:r>
                        <a:rPr lang="es-ES" sz="1400" u="none" strike="noStrike">
                          <a:effectLst/>
                        </a:rPr>
                        <a:t>5,15E-04</a:t>
                      </a:r>
                      <a:endParaRPr lang="es-EC" sz="14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solidFill>
                      <a:schemeClr val="accent5">
                        <a:lumMod val="20000"/>
                        <a:lumOff val="80000"/>
                      </a:schemeClr>
                    </a:solidFill>
                  </a:tcPr>
                </a:tc>
                <a:tc>
                  <a:txBody>
                    <a:bodyPr/>
                    <a:lstStyle/>
                    <a:p>
                      <a:pPr algn="ctr" fontAlgn="ctr"/>
                      <a:r>
                        <a:rPr lang="es-ES" sz="1400" u="none" strike="noStrike">
                          <a:effectLst/>
                        </a:rPr>
                        <a:t>15581,47</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dirty="0">
                          <a:effectLst/>
                        </a:rPr>
                        <a:t>3,32</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a:effectLst/>
                        </a:rPr>
                        <a:t>74,49</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dirty="0">
                          <a:effectLst/>
                        </a:rPr>
                        <a:t>0,6467</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a:effectLst/>
                        </a:rPr>
                        <a:t>3793,631</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a:effectLst/>
                        </a:rPr>
                        <a:t>25</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a:effectLst/>
                        </a:rPr>
                        <a:t>0,2</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a:effectLst/>
                        </a:rPr>
                        <a:t>0,0063</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dirty="0">
                          <a:effectLst/>
                        </a:rPr>
                        <a:t>0,0105</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solidFill>
                      <a:schemeClr val="accent5">
                        <a:lumMod val="20000"/>
                        <a:lumOff val="80000"/>
                      </a:schemeClr>
                    </a:solidFill>
                  </a:tcPr>
                </a:tc>
              </a:tr>
              <a:tr h="190500">
                <a:tc>
                  <a:txBody>
                    <a:bodyPr/>
                    <a:lstStyle/>
                    <a:p>
                      <a:pPr algn="ctr" fontAlgn="ctr"/>
                      <a:r>
                        <a:rPr lang="es-ES" sz="1400" u="none" strike="noStrike">
                          <a:effectLst/>
                        </a:rPr>
                        <a:t>5,00E-04</a:t>
                      </a:r>
                      <a:endParaRPr lang="es-EC" sz="14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solidFill>
                      <a:schemeClr val="accent5">
                        <a:lumMod val="20000"/>
                        <a:lumOff val="80000"/>
                      </a:schemeClr>
                    </a:solidFill>
                  </a:tcPr>
                </a:tc>
                <a:tc>
                  <a:txBody>
                    <a:bodyPr/>
                    <a:lstStyle/>
                    <a:p>
                      <a:pPr algn="ctr" fontAlgn="ctr"/>
                      <a:r>
                        <a:rPr lang="es-ES" sz="1400" u="none" strike="noStrike">
                          <a:effectLst/>
                        </a:rPr>
                        <a:t>15608,87</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a:effectLst/>
                        </a:rPr>
                        <a:t>3,22</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dirty="0">
                          <a:effectLst/>
                        </a:rPr>
                        <a:t>73,92</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dirty="0">
                          <a:effectLst/>
                        </a:rPr>
                        <a:t>0,6486</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dirty="0">
                          <a:effectLst/>
                        </a:rPr>
                        <a:t>3775,331</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dirty="0">
                          <a:effectLst/>
                        </a:rPr>
                        <a:t>25</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dirty="0">
                          <a:effectLst/>
                        </a:rPr>
                        <a:t>0,2</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dirty="0">
                          <a:effectLst/>
                        </a:rPr>
                        <a:t>0,0063</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dirty="0">
                          <a:effectLst/>
                        </a:rPr>
                        <a:t>0,0105</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solidFill>
                      <a:schemeClr val="accent5">
                        <a:lumMod val="20000"/>
                        <a:lumOff val="80000"/>
                      </a:schemeClr>
                    </a:solidFill>
                  </a:tcPr>
                </a:tc>
              </a:tr>
              <a:tr h="190500">
                <a:tc>
                  <a:txBody>
                    <a:bodyPr/>
                    <a:lstStyle/>
                    <a:p>
                      <a:pPr algn="ctr" fontAlgn="ctr"/>
                      <a:r>
                        <a:rPr lang="es-ES" sz="1400" u="none" strike="noStrike">
                          <a:effectLst/>
                        </a:rPr>
                        <a:t>4,89E-04</a:t>
                      </a:r>
                      <a:endParaRPr lang="es-EC" sz="14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solidFill>
                      <a:schemeClr val="accent5">
                        <a:lumMod val="20000"/>
                        <a:lumOff val="80000"/>
                      </a:schemeClr>
                    </a:solidFill>
                  </a:tcPr>
                </a:tc>
                <a:tc>
                  <a:txBody>
                    <a:bodyPr/>
                    <a:lstStyle/>
                    <a:p>
                      <a:pPr algn="ctr" fontAlgn="ctr"/>
                      <a:r>
                        <a:rPr lang="es-ES" sz="1400" u="none" strike="noStrike">
                          <a:effectLst/>
                        </a:rPr>
                        <a:t>15034,85</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a:effectLst/>
                        </a:rPr>
                        <a:t>3,15</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dirty="0">
                          <a:effectLst/>
                        </a:rPr>
                        <a:t>71,26</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a:effectLst/>
                        </a:rPr>
                        <a:t>0,65</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a:effectLst/>
                        </a:rPr>
                        <a:t>3647,621</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a:effectLst/>
                        </a:rPr>
                        <a:t>25</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a:effectLst/>
                        </a:rPr>
                        <a:t>0,2</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a:effectLst/>
                        </a:rPr>
                        <a:t>0,0063</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dirty="0">
                          <a:effectLst/>
                        </a:rPr>
                        <a:t>0,0105</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solidFill>
                      <a:schemeClr val="accent5">
                        <a:lumMod val="20000"/>
                        <a:lumOff val="80000"/>
                      </a:schemeClr>
                    </a:solidFill>
                  </a:tcPr>
                </a:tc>
              </a:tr>
              <a:tr h="200025">
                <a:tc>
                  <a:txBody>
                    <a:bodyPr/>
                    <a:lstStyle/>
                    <a:p>
                      <a:pPr algn="ctr" fontAlgn="ctr"/>
                      <a:r>
                        <a:rPr lang="es-ES" sz="1400" u="none" strike="noStrike">
                          <a:effectLst/>
                        </a:rPr>
                        <a:t>4,91E-04</a:t>
                      </a:r>
                      <a:endParaRPr lang="es-EC" sz="14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s-ES" sz="1400" u="none" strike="noStrike" dirty="0">
                          <a:effectLst/>
                        </a:rPr>
                        <a:t>44961,1</a:t>
                      </a:r>
                      <a:endParaRPr lang="es-EC" sz="1400" b="0" i="0" u="none" strike="noStrike" dirty="0">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s-ES" sz="1400" u="none" strike="noStrike">
                          <a:effectLst/>
                        </a:rPr>
                        <a:t>3,16</a:t>
                      </a:r>
                      <a:endParaRPr lang="es-EC" sz="1400" b="0" i="0" u="none" strike="noStrike">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s-ES" sz="1400" u="none" strike="noStrike">
                          <a:effectLst/>
                        </a:rPr>
                        <a:t>171,35</a:t>
                      </a:r>
                      <a:endParaRPr lang="es-EC" sz="1400" b="0" i="0" u="none" strike="noStrike">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s-ES" sz="1400" u="none" strike="noStrike" dirty="0">
                          <a:effectLst/>
                        </a:rPr>
                        <a:t>0,6498</a:t>
                      </a:r>
                      <a:endParaRPr lang="es-EC" sz="1400" b="0" i="0" u="none" strike="noStrike" dirty="0">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s-ES" sz="1400" u="none" strike="noStrike" dirty="0">
                          <a:effectLst/>
                        </a:rPr>
                        <a:t>8767,575</a:t>
                      </a:r>
                      <a:endParaRPr lang="es-EC" sz="1400" b="0" i="0" u="none" strike="noStrike" dirty="0">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s-ES" sz="1400" u="none" strike="noStrike" dirty="0">
                          <a:effectLst/>
                        </a:rPr>
                        <a:t>25</a:t>
                      </a:r>
                      <a:endParaRPr lang="es-EC" sz="1400" b="0" i="0" u="none" strike="noStrike" dirty="0">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s-ES" sz="1400" u="none" strike="noStrike" dirty="0">
                          <a:effectLst/>
                        </a:rPr>
                        <a:t>0,2</a:t>
                      </a:r>
                      <a:endParaRPr lang="es-EC" sz="1400" b="0" i="0" u="none" strike="noStrike" dirty="0">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s-ES" sz="1400" u="none" strike="noStrike" dirty="0">
                          <a:effectLst/>
                        </a:rPr>
                        <a:t>0,0063</a:t>
                      </a:r>
                      <a:endParaRPr lang="es-EC" sz="1400" b="0" i="0" u="none" strike="noStrike" dirty="0">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s-ES" sz="1400" u="none" strike="noStrike" dirty="0">
                          <a:effectLst/>
                        </a:rPr>
                        <a:t>0,0105</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5">
                        <a:lumMod val="20000"/>
                        <a:lumOff val="80000"/>
                      </a:schemeClr>
                    </a:solidFill>
                  </a:tcPr>
                </a:tc>
              </a:tr>
            </a:tbl>
          </a:graphicData>
        </a:graphic>
      </p:graphicFrame>
      <p:sp>
        <p:nvSpPr>
          <p:cNvPr id="13" name="Rectángulo 12"/>
          <p:cNvSpPr/>
          <p:nvPr/>
        </p:nvSpPr>
        <p:spPr>
          <a:xfrm>
            <a:off x="3332443" y="3280184"/>
            <a:ext cx="7778379" cy="338554"/>
          </a:xfrm>
          <a:prstGeom prst="rect">
            <a:avLst/>
          </a:prstGeom>
        </p:spPr>
        <p:txBody>
          <a:bodyPr wrap="square">
            <a:spAutoFit/>
          </a:bodyPr>
          <a:lstStyle/>
          <a:p>
            <a:pPr indent="252095">
              <a:spcAft>
                <a:spcPts val="1000"/>
              </a:spcAft>
            </a:pPr>
            <a:r>
              <a:rPr lang="es-ES" sz="1600" b="1" dirty="0">
                <a:ea typeface="Calibri" panose="020F0502020204030204" pitchFamily="34" charset="0"/>
                <a:cs typeface="Times New Roman" panose="02020603050405020304" pitchFamily="18" charset="0"/>
              </a:rPr>
              <a:t>Tabulación de </a:t>
            </a:r>
            <a:r>
              <a:rPr lang="es-ES" sz="1600" b="1" dirty="0" smtClean="0">
                <a:ea typeface="Calibri" panose="020F0502020204030204" pitchFamily="34" charset="0"/>
                <a:cs typeface="Times New Roman" panose="02020603050405020304" pitchFamily="18" charset="0"/>
              </a:rPr>
              <a:t>energías presentes en el Balance Térmico</a:t>
            </a:r>
            <a:endParaRPr lang="es-EC" sz="1600" b="1" i="1" dirty="0">
              <a:ea typeface="Calibri" panose="020F0502020204030204" pitchFamily="34" charset="0"/>
              <a:cs typeface="Times New Roman" panose="02020603050405020304" pitchFamily="18" charset="0"/>
            </a:endParaRPr>
          </a:p>
        </p:txBody>
      </p:sp>
      <p:graphicFrame>
        <p:nvGraphicFramePr>
          <p:cNvPr id="5" name="Tabla 4"/>
          <p:cNvGraphicFramePr>
            <a:graphicFrameLocks noGrp="1"/>
          </p:cNvGraphicFramePr>
          <p:nvPr>
            <p:extLst>
              <p:ext uri="{D42A27DB-BD31-4B8C-83A1-F6EECF244321}">
                <p14:modId xmlns:p14="http://schemas.microsoft.com/office/powerpoint/2010/main" val="4137206157"/>
              </p:ext>
            </p:extLst>
          </p:nvPr>
        </p:nvGraphicFramePr>
        <p:xfrm>
          <a:off x="3472815" y="3618738"/>
          <a:ext cx="5334000" cy="1784985"/>
        </p:xfrm>
        <a:graphic>
          <a:graphicData uri="http://schemas.openxmlformats.org/drawingml/2006/table">
            <a:tbl>
              <a:tblPr>
                <a:tableStyleId>{35758FB7-9AC5-4552-8A53-C91805E547FA}</a:tableStyleId>
              </a:tblPr>
              <a:tblGrid>
                <a:gridCol w="762000"/>
                <a:gridCol w="762000"/>
                <a:gridCol w="762000"/>
                <a:gridCol w="762000"/>
                <a:gridCol w="762000"/>
                <a:gridCol w="762000"/>
                <a:gridCol w="762000"/>
              </a:tblGrid>
              <a:tr h="447675">
                <a:tc>
                  <a:txBody>
                    <a:bodyPr/>
                    <a:lstStyle/>
                    <a:p>
                      <a:pPr algn="ctr" fontAlgn="ctr"/>
                      <a:r>
                        <a:rPr lang="es-ES" sz="1400" b="1" u="none" strike="noStrike" dirty="0">
                          <a:effectLst/>
                        </a:rPr>
                        <a:t>Q</a:t>
                      </a:r>
                      <a:r>
                        <a:rPr lang="es-ES" sz="1400" b="1" u="none" strike="noStrike" baseline="-25000" dirty="0">
                          <a:effectLst/>
                        </a:rPr>
                        <a:t>COMB</a:t>
                      </a:r>
                      <a:r>
                        <a:rPr lang="es-ES" sz="1400" b="1" u="none" strike="noStrike" dirty="0">
                          <a:effectLst/>
                        </a:rPr>
                        <a:t> [KJ/s]</a:t>
                      </a:r>
                      <a:endParaRPr lang="es-EC" sz="14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Q</a:t>
                      </a:r>
                      <a:r>
                        <a:rPr lang="es-ES" sz="1400" b="1" u="none" strike="noStrike" baseline="-25000" dirty="0">
                          <a:effectLst/>
                        </a:rPr>
                        <a:t>E</a:t>
                      </a:r>
                      <a:r>
                        <a:rPr lang="es-ES" sz="1400" b="1" u="none" strike="noStrike" dirty="0">
                          <a:effectLst/>
                        </a:rPr>
                        <a:t> </a:t>
                      </a:r>
                      <a:endParaRPr lang="es-EC" sz="1400" b="1" i="0" u="none" strike="noStrike" dirty="0">
                        <a:solidFill>
                          <a:srgbClr val="000000"/>
                        </a:solidFill>
                        <a:effectLst/>
                        <a:latin typeface="Arial" panose="020B0604020202020204" pitchFamily="34" charset="0"/>
                      </a:endParaRPr>
                    </a:p>
                    <a:p>
                      <a:pPr algn="ctr" fontAlgn="ctr"/>
                      <a:r>
                        <a:rPr lang="es-ES" sz="1400" b="1" u="none" strike="noStrike" dirty="0">
                          <a:effectLst/>
                        </a:rPr>
                        <a:t>[KJ/s]</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Q</a:t>
                      </a:r>
                      <a:r>
                        <a:rPr lang="es-ES" sz="1400" b="1" u="none" strike="noStrike" baseline="-25000" dirty="0">
                          <a:effectLst/>
                        </a:rPr>
                        <a:t>ENF</a:t>
                      </a:r>
                      <a:endParaRPr lang="es-EC" sz="1400" b="1" i="0" u="none" strike="noStrike" dirty="0">
                        <a:solidFill>
                          <a:srgbClr val="000000"/>
                        </a:solidFill>
                        <a:effectLst/>
                        <a:latin typeface="Arial" panose="020B0604020202020204" pitchFamily="34" charset="0"/>
                      </a:endParaRPr>
                    </a:p>
                    <a:p>
                      <a:pPr algn="ctr" fontAlgn="ctr"/>
                      <a:r>
                        <a:rPr lang="es-ES" sz="1400" b="1" u="none" strike="noStrike" dirty="0">
                          <a:effectLst/>
                        </a:rPr>
                        <a:t>[KJ/s]</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Q</a:t>
                      </a:r>
                      <a:r>
                        <a:rPr lang="es-ES" sz="1400" b="1" u="none" strike="noStrike" baseline="-25000" dirty="0">
                          <a:effectLst/>
                        </a:rPr>
                        <a:t>GE</a:t>
                      </a:r>
                      <a:endParaRPr lang="es-EC" sz="1400" b="1" i="0" u="none" strike="noStrike" dirty="0">
                        <a:solidFill>
                          <a:srgbClr val="000000"/>
                        </a:solidFill>
                        <a:effectLst/>
                        <a:latin typeface="Arial" panose="020B0604020202020204" pitchFamily="34" charset="0"/>
                      </a:endParaRPr>
                    </a:p>
                    <a:p>
                      <a:pPr algn="ctr" fontAlgn="ctr"/>
                      <a:r>
                        <a:rPr lang="es-ES" sz="1400" b="1" u="none" strike="noStrike" dirty="0">
                          <a:effectLst/>
                        </a:rPr>
                        <a:t>[KJ/s]</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Q</a:t>
                      </a:r>
                      <a:r>
                        <a:rPr lang="es-ES" sz="1400" b="1" u="none" strike="noStrike" baseline="-25000" dirty="0">
                          <a:effectLst/>
                        </a:rPr>
                        <a:t>CONV 1</a:t>
                      </a:r>
                      <a:endParaRPr lang="es-EC" sz="1400" b="1" i="0" u="none" strike="noStrike" dirty="0">
                        <a:solidFill>
                          <a:srgbClr val="000000"/>
                        </a:solidFill>
                        <a:effectLst/>
                        <a:latin typeface="Arial" panose="020B0604020202020204" pitchFamily="34" charset="0"/>
                      </a:endParaRPr>
                    </a:p>
                    <a:p>
                      <a:pPr algn="ctr" fontAlgn="ctr"/>
                      <a:r>
                        <a:rPr lang="es-ES" sz="1400" b="1" u="none" strike="noStrike" dirty="0">
                          <a:effectLst/>
                        </a:rPr>
                        <a:t>[KJ/s]</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Q</a:t>
                      </a:r>
                      <a:r>
                        <a:rPr lang="es-ES" sz="1400" b="1" u="none" strike="noStrike" baseline="-25000" dirty="0">
                          <a:effectLst/>
                        </a:rPr>
                        <a:t>CONV 2</a:t>
                      </a:r>
                      <a:endParaRPr lang="es-EC" sz="1400" b="1" i="0" u="none" strike="noStrike" dirty="0">
                        <a:solidFill>
                          <a:srgbClr val="000000"/>
                        </a:solidFill>
                        <a:effectLst/>
                        <a:latin typeface="Arial" panose="020B0604020202020204" pitchFamily="34" charset="0"/>
                      </a:endParaRPr>
                    </a:p>
                    <a:p>
                      <a:pPr algn="ctr" fontAlgn="ctr"/>
                      <a:r>
                        <a:rPr lang="es-ES" sz="1400" b="1" u="none" strike="noStrike" dirty="0">
                          <a:effectLst/>
                        </a:rPr>
                        <a:t>[KJ/s]</a:t>
                      </a:r>
                      <a:endParaRPr lang="es-EC" sz="1400" b="1" i="0" u="none" strike="noStrike" dirty="0">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u="none" strike="noStrike" dirty="0">
                          <a:effectLst/>
                        </a:rPr>
                        <a:t>Q </a:t>
                      </a:r>
                      <a:r>
                        <a:rPr lang="es-ES" sz="1400" b="1" u="none" strike="noStrike" baseline="-25000" dirty="0">
                          <a:effectLst/>
                        </a:rPr>
                        <a:t>AD</a:t>
                      </a:r>
                      <a:endParaRPr lang="es-EC" sz="1400" b="1" i="0" u="none" strike="noStrike" dirty="0">
                        <a:solidFill>
                          <a:srgbClr val="000000"/>
                        </a:solidFill>
                        <a:effectLst/>
                        <a:latin typeface="Arial" panose="020B0604020202020204" pitchFamily="34" charset="0"/>
                      </a:endParaRPr>
                    </a:p>
                    <a:p>
                      <a:pPr algn="ctr" fontAlgn="ctr"/>
                      <a:r>
                        <a:rPr lang="es-ES" sz="1400" b="1" u="none" strike="noStrike" dirty="0">
                          <a:effectLst/>
                        </a:rPr>
                        <a:t>[KJ/s]</a:t>
                      </a:r>
                      <a:endParaRPr lang="es-EC" sz="1400" b="1"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ctr" fontAlgn="ctr"/>
                      <a:r>
                        <a:rPr lang="es-ES" sz="1400" u="none" strike="noStrike" dirty="0">
                          <a:effectLst/>
                        </a:rPr>
                        <a:t>19,73</a:t>
                      </a:r>
                      <a:endParaRPr lang="es-EC" sz="14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algn="ctr" fontAlgn="ctr"/>
                      <a:r>
                        <a:rPr lang="es-ES" sz="1400" u="none" strike="noStrike">
                          <a:effectLst/>
                        </a:rPr>
                        <a:t>2,05</a:t>
                      </a:r>
                      <a:endParaRPr lang="es-EC" sz="1400" b="0" i="0" u="none" strike="noStrike">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algn="ctr" fontAlgn="ctr"/>
                      <a:r>
                        <a:rPr lang="es-ES" sz="1400" u="none" strike="noStrike">
                          <a:effectLst/>
                        </a:rPr>
                        <a:t>3,82</a:t>
                      </a:r>
                      <a:endParaRPr lang="es-EC" sz="1400" b="0" i="0" u="none" strike="noStrike">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algn="ctr" fontAlgn="ctr"/>
                      <a:r>
                        <a:rPr lang="es-ES" sz="1400" u="none" strike="noStrike">
                          <a:effectLst/>
                        </a:rPr>
                        <a:t>1,45</a:t>
                      </a:r>
                      <a:endParaRPr lang="es-EC" sz="1400" b="0" i="0" u="none" strike="noStrike">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algn="ctr" fontAlgn="ctr"/>
                      <a:r>
                        <a:rPr lang="es-ES" sz="1400" u="none" strike="noStrike">
                          <a:effectLst/>
                        </a:rPr>
                        <a:t>0,0867</a:t>
                      </a:r>
                      <a:endParaRPr lang="es-EC" sz="1400" b="0" i="0" u="none" strike="noStrike">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algn="ctr" fontAlgn="ctr"/>
                      <a:r>
                        <a:rPr lang="es-ES" sz="1400" u="none" strike="noStrike">
                          <a:effectLst/>
                        </a:rPr>
                        <a:t>0,0622</a:t>
                      </a:r>
                      <a:endParaRPr lang="es-EC" sz="1400" b="0" i="0" u="none" strike="noStrike">
                        <a:solidFill>
                          <a:srgbClr val="000000"/>
                        </a:solidFill>
                        <a:effectLst/>
                        <a:latin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algn="ctr" fontAlgn="ctr"/>
                      <a:r>
                        <a:rPr lang="es-ES" sz="1400" u="none" strike="noStrike" dirty="0">
                          <a:effectLst/>
                        </a:rPr>
                        <a:t>12,26</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5">
                        <a:lumMod val="20000"/>
                        <a:lumOff val="80000"/>
                      </a:schemeClr>
                    </a:solidFill>
                  </a:tcPr>
                </a:tc>
              </a:tr>
              <a:tr h="190500">
                <a:tc>
                  <a:txBody>
                    <a:bodyPr/>
                    <a:lstStyle/>
                    <a:p>
                      <a:pPr algn="ctr" fontAlgn="ctr"/>
                      <a:r>
                        <a:rPr lang="es-ES" sz="1400" u="none" strike="noStrike" dirty="0">
                          <a:effectLst/>
                        </a:rPr>
                        <a:t>19,96</a:t>
                      </a:r>
                      <a:endParaRPr lang="es-EC" sz="14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solidFill>
                      <a:schemeClr val="accent5">
                        <a:lumMod val="20000"/>
                        <a:lumOff val="80000"/>
                      </a:schemeClr>
                    </a:solidFill>
                  </a:tcPr>
                </a:tc>
                <a:tc>
                  <a:txBody>
                    <a:bodyPr/>
                    <a:lstStyle/>
                    <a:p>
                      <a:pPr algn="ctr" fontAlgn="ctr"/>
                      <a:r>
                        <a:rPr lang="es-ES" sz="1400" u="none" strike="noStrike">
                          <a:effectLst/>
                        </a:rPr>
                        <a:t>2,06</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a:effectLst/>
                        </a:rPr>
                        <a:t>3,63</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a:effectLst/>
                        </a:rPr>
                        <a:t>1,64</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a:effectLst/>
                        </a:rPr>
                        <a:t>0,0858</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a:effectLst/>
                        </a:rPr>
                        <a:t>0,0615</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dirty="0">
                          <a:effectLst/>
                        </a:rPr>
                        <a:t>12,5</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solidFill>
                      <a:schemeClr val="accent5">
                        <a:lumMod val="20000"/>
                        <a:lumOff val="80000"/>
                      </a:schemeClr>
                    </a:solidFill>
                  </a:tcPr>
                </a:tc>
              </a:tr>
              <a:tr h="190500">
                <a:tc>
                  <a:txBody>
                    <a:bodyPr/>
                    <a:lstStyle/>
                    <a:p>
                      <a:pPr algn="ctr" fontAlgn="ctr"/>
                      <a:r>
                        <a:rPr lang="es-ES" sz="1400" u="none" strike="noStrike">
                          <a:effectLst/>
                        </a:rPr>
                        <a:t>20,06</a:t>
                      </a:r>
                      <a:endParaRPr lang="es-EC" sz="14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solidFill>
                      <a:schemeClr val="accent5">
                        <a:lumMod val="20000"/>
                        <a:lumOff val="80000"/>
                      </a:schemeClr>
                    </a:solidFill>
                  </a:tcPr>
                </a:tc>
                <a:tc>
                  <a:txBody>
                    <a:bodyPr/>
                    <a:lstStyle/>
                    <a:p>
                      <a:pPr algn="ctr" fontAlgn="ctr"/>
                      <a:r>
                        <a:rPr lang="es-ES" sz="1400" u="none" strike="noStrike">
                          <a:effectLst/>
                        </a:rPr>
                        <a:t>1,98</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a:effectLst/>
                        </a:rPr>
                        <a:t>3,22</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a:effectLst/>
                        </a:rPr>
                        <a:t>1,66</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a:effectLst/>
                        </a:rPr>
                        <a:t>0,0927</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a:effectLst/>
                        </a:rPr>
                        <a:t>0,0665</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dirty="0">
                          <a:effectLst/>
                        </a:rPr>
                        <a:t>13,04</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solidFill>
                      <a:schemeClr val="accent5">
                        <a:lumMod val="20000"/>
                        <a:lumOff val="80000"/>
                      </a:schemeClr>
                    </a:solidFill>
                  </a:tcPr>
                </a:tc>
              </a:tr>
              <a:tr h="190500">
                <a:tc>
                  <a:txBody>
                    <a:bodyPr/>
                    <a:lstStyle/>
                    <a:p>
                      <a:pPr algn="ctr" fontAlgn="ctr"/>
                      <a:r>
                        <a:rPr lang="es-ES" sz="1400" u="none" strike="noStrike">
                          <a:effectLst/>
                        </a:rPr>
                        <a:t>19,82</a:t>
                      </a:r>
                      <a:endParaRPr lang="es-EC" sz="14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solidFill>
                      <a:schemeClr val="accent5">
                        <a:lumMod val="20000"/>
                        <a:lumOff val="80000"/>
                      </a:schemeClr>
                    </a:solidFill>
                  </a:tcPr>
                </a:tc>
                <a:tc>
                  <a:txBody>
                    <a:bodyPr/>
                    <a:lstStyle/>
                    <a:p>
                      <a:pPr algn="ctr" fontAlgn="ctr"/>
                      <a:r>
                        <a:rPr lang="es-ES" sz="1400" u="none" strike="noStrike" dirty="0">
                          <a:effectLst/>
                        </a:rPr>
                        <a:t>2,03</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dirty="0">
                          <a:effectLst/>
                        </a:rPr>
                        <a:t>2,97</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a:effectLst/>
                        </a:rPr>
                        <a:t>1,71</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a:effectLst/>
                        </a:rPr>
                        <a:t>0,0965</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a:effectLst/>
                        </a:rPr>
                        <a:t>0,0692</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dirty="0">
                          <a:effectLst/>
                        </a:rPr>
                        <a:t>12,95</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solidFill>
                      <a:schemeClr val="accent5">
                        <a:lumMod val="20000"/>
                        <a:lumOff val="80000"/>
                      </a:schemeClr>
                    </a:solidFill>
                  </a:tcPr>
                </a:tc>
              </a:tr>
              <a:tr h="190500">
                <a:tc>
                  <a:txBody>
                    <a:bodyPr/>
                    <a:lstStyle/>
                    <a:p>
                      <a:pPr algn="ctr" fontAlgn="ctr"/>
                      <a:r>
                        <a:rPr lang="es-ES" sz="1400" u="none" strike="noStrike">
                          <a:effectLst/>
                        </a:rPr>
                        <a:t>19,77</a:t>
                      </a:r>
                      <a:endParaRPr lang="es-EC" sz="14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solidFill>
                      <a:schemeClr val="accent5">
                        <a:lumMod val="20000"/>
                        <a:lumOff val="80000"/>
                      </a:schemeClr>
                    </a:solidFill>
                  </a:tcPr>
                </a:tc>
                <a:tc>
                  <a:txBody>
                    <a:bodyPr/>
                    <a:lstStyle/>
                    <a:p>
                      <a:pPr algn="ctr" fontAlgn="ctr"/>
                      <a:r>
                        <a:rPr lang="es-ES" sz="1400" u="none" strike="noStrike">
                          <a:effectLst/>
                        </a:rPr>
                        <a:t>2,17</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dirty="0">
                          <a:effectLst/>
                        </a:rPr>
                        <a:t>3,01</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dirty="0">
                          <a:effectLst/>
                        </a:rPr>
                        <a:t>1,57</a:t>
                      </a:r>
                      <a:endParaRPr lang="es-EC" sz="1400" b="0" i="0" u="none" strike="noStrike" dirty="0">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a:effectLst/>
                        </a:rPr>
                        <a:t>0,1023</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a:effectLst/>
                        </a:rPr>
                        <a:t>0,0733</a:t>
                      </a:r>
                      <a:endParaRPr lang="es-EC" sz="1400" b="0" i="0" u="none" strike="noStrike">
                        <a:solidFill>
                          <a:srgbClr val="000000"/>
                        </a:solidFill>
                        <a:effectLst/>
                        <a:latin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ES" sz="1400" u="none" strike="noStrike" dirty="0">
                          <a:effectLst/>
                        </a:rPr>
                        <a:t>12,84</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solidFill>
                      <a:schemeClr val="accent5">
                        <a:lumMod val="20000"/>
                        <a:lumOff val="80000"/>
                      </a:schemeClr>
                    </a:solidFill>
                  </a:tcPr>
                </a:tc>
              </a:tr>
              <a:tr h="200025">
                <a:tc>
                  <a:txBody>
                    <a:bodyPr/>
                    <a:lstStyle/>
                    <a:p>
                      <a:pPr algn="ctr" fontAlgn="ctr"/>
                      <a:r>
                        <a:rPr lang="es-ES" sz="1400" u="none" strike="noStrike">
                          <a:effectLst/>
                        </a:rPr>
                        <a:t>19,54</a:t>
                      </a:r>
                      <a:endParaRPr lang="es-EC" sz="14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s-ES" sz="1400" u="none" strike="noStrike">
                          <a:effectLst/>
                        </a:rPr>
                        <a:t>2,08</a:t>
                      </a:r>
                      <a:endParaRPr lang="es-EC" sz="1400" b="0" i="0" u="none" strike="noStrike">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s-ES" sz="1400" u="none" strike="noStrike">
                          <a:effectLst/>
                        </a:rPr>
                        <a:t>4,33</a:t>
                      </a:r>
                      <a:endParaRPr lang="es-EC" sz="1400" b="0" i="0" u="none" strike="noStrike">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s-ES" sz="1400" u="none" strike="noStrike">
                          <a:effectLst/>
                        </a:rPr>
                        <a:t>1,64</a:t>
                      </a:r>
                      <a:endParaRPr lang="es-EC" sz="1400" b="0" i="0" u="none" strike="noStrike">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s-ES" sz="1400" u="none" strike="noStrike" dirty="0">
                          <a:effectLst/>
                        </a:rPr>
                        <a:t>0,0947</a:t>
                      </a:r>
                      <a:endParaRPr lang="es-EC" sz="1400" b="0" i="0" u="none" strike="noStrike" dirty="0">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s-ES" sz="1400" u="none" strike="noStrike" dirty="0">
                          <a:effectLst/>
                        </a:rPr>
                        <a:t>0,0677</a:t>
                      </a:r>
                      <a:endParaRPr lang="es-EC" sz="1400" b="0" i="0" u="none" strike="noStrike" dirty="0">
                        <a:solidFill>
                          <a:srgbClr val="000000"/>
                        </a:solidFill>
                        <a:effectLst/>
                        <a:latin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s-ES" sz="1400" u="none" strike="noStrike" dirty="0">
                          <a:effectLst/>
                        </a:rPr>
                        <a:t>11,32</a:t>
                      </a:r>
                      <a:endParaRPr lang="es-EC" sz="1400" b="0" i="0" u="none" strike="noStrike" dirty="0">
                        <a:solidFill>
                          <a:srgbClr val="000000"/>
                        </a:solidFill>
                        <a:effectLst/>
                        <a:latin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5">
                        <a:lumMod val="20000"/>
                        <a:lumOff val="80000"/>
                      </a:schemeClr>
                    </a:solidFill>
                  </a:tcPr>
                </a:tc>
              </a:tr>
            </a:tbl>
          </a:graphicData>
        </a:graphic>
      </p:graphicFrame>
    </p:spTree>
    <p:extLst>
      <p:ext uri="{BB962C8B-B14F-4D97-AF65-F5344CB8AC3E}">
        <p14:creationId xmlns:p14="http://schemas.microsoft.com/office/powerpoint/2010/main" val="5449591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76518" y="206063"/>
            <a:ext cx="8921482" cy="369332"/>
          </a:xfrm>
          <a:prstGeom prst="rect">
            <a:avLst/>
          </a:prstGeom>
          <a:noFill/>
        </p:spPr>
        <p:txBody>
          <a:bodyPr wrap="square" rtlCol="0">
            <a:spAutoFit/>
          </a:bodyPr>
          <a:lstStyle/>
          <a:p>
            <a:r>
              <a:rPr lang="es-EC" b="1" dirty="0">
                <a:latin typeface="Century" panose="02040604050505020304" pitchFamily="18" charset="0"/>
              </a:rPr>
              <a:t>BALANCE TÉRMICO </a:t>
            </a:r>
            <a:r>
              <a:rPr lang="es-EC" b="1" dirty="0" smtClean="0">
                <a:latin typeface="Century" panose="02040604050505020304" pitchFamily="18" charset="0"/>
              </a:rPr>
              <a:t>“VALIDACIÓN DE RESULTADOS OBTENIDOS”</a:t>
            </a:r>
            <a:endParaRPr lang="es-EC" b="1" dirty="0">
              <a:latin typeface="Century" panose="02040604050505020304" pitchFamily="18" charset="0"/>
            </a:endParaRPr>
          </a:p>
        </p:txBody>
      </p:sp>
      <p:sp>
        <p:nvSpPr>
          <p:cNvPr id="11" name="CuadroTexto 10"/>
          <p:cNvSpPr txBox="1"/>
          <p:nvPr/>
        </p:nvSpPr>
        <p:spPr>
          <a:xfrm>
            <a:off x="566668" y="6323527"/>
            <a:ext cx="3284113" cy="430887"/>
          </a:xfrm>
          <a:prstGeom prst="rect">
            <a:avLst/>
          </a:prstGeom>
          <a:noFill/>
        </p:spPr>
        <p:txBody>
          <a:bodyPr wrap="square" rtlCol="0">
            <a:spAutoFit/>
          </a:bodyPr>
          <a:lstStyle/>
          <a:p>
            <a:r>
              <a:rPr lang="es-EC" sz="1100" dirty="0" smtClean="0">
                <a:latin typeface="Arial" panose="020B0604020202020204" pitchFamily="34" charset="0"/>
                <a:cs typeface="Arial" panose="020B0604020202020204" pitchFamily="34" charset="0"/>
              </a:rPr>
              <a:t>Elaborado por:    Moya Carlos</a:t>
            </a:r>
          </a:p>
          <a:p>
            <a:r>
              <a:rPr lang="es-EC" sz="1100" dirty="0" smtClean="0">
                <a:latin typeface="Arial" panose="020B0604020202020204" pitchFamily="34" charset="0"/>
                <a:cs typeface="Arial" panose="020B0604020202020204" pitchFamily="34" charset="0"/>
              </a:rPr>
              <a:t>	    Pinto Alex</a:t>
            </a:r>
            <a:endParaRPr lang="es-EC" sz="1100" dirty="0">
              <a:latin typeface="Arial" panose="020B0604020202020204" pitchFamily="34" charset="0"/>
              <a:cs typeface="Arial" panose="020B0604020202020204" pitchFamily="34" charset="0"/>
            </a:endParaRPr>
          </a:p>
        </p:txBody>
      </p:sp>
      <p:sp>
        <p:nvSpPr>
          <p:cNvPr id="7" name="Rectángulo 6"/>
          <p:cNvSpPr/>
          <p:nvPr/>
        </p:nvSpPr>
        <p:spPr>
          <a:xfrm>
            <a:off x="1770625" y="1111631"/>
            <a:ext cx="3374263" cy="338554"/>
          </a:xfrm>
          <a:prstGeom prst="rect">
            <a:avLst/>
          </a:prstGeom>
        </p:spPr>
        <p:txBody>
          <a:bodyPr wrap="square">
            <a:spAutoFit/>
          </a:bodyPr>
          <a:lstStyle/>
          <a:p>
            <a:pPr indent="252095">
              <a:spcAft>
                <a:spcPts val="1000"/>
              </a:spcAft>
            </a:pPr>
            <a:r>
              <a:rPr lang="es-ES" sz="1600" b="1" dirty="0" smtClean="0">
                <a:ea typeface="Calibri" panose="020F0502020204030204" pitchFamily="34" charset="0"/>
                <a:cs typeface="Times New Roman" panose="02020603050405020304" pitchFamily="18" charset="0"/>
              </a:rPr>
              <a:t>INSTRUMENTACIÓN </a:t>
            </a:r>
            <a:r>
              <a:rPr lang="es-ES" sz="1600" b="1" dirty="0" smtClean="0">
                <a:ea typeface="Calibri" panose="020F0502020204030204" pitchFamily="34" charset="0"/>
                <a:cs typeface="Times New Roman" panose="02020603050405020304" pitchFamily="18" charset="0"/>
              </a:rPr>
              <a:t>ORIGINAL</a:t>
            </a:r>
            <a:endParaRPr lang="es-EC" sz="1600" b="1" i="1" dirty="0">
              <a:ea typeface="Calibri" panose="020F0502020204030204" pitchFamily="34" charset="0"/>
              <a:cs typeface="Times New Roman" panose="02020603050405020304" pitchFamily="18" charset="0"/>
            </a:endParaRPr>
          </a:p>
        </p:txBody>
      </p:sp>
      <p:graphicFrame>
        <p:nvGraphicFramePr>
          <p:cNvPr id="9" name="Gráfico 8"/>
          <p:cNvGraphicFramePr/>
          <p:nvPr>
            <p:extLst>
              <p:ext uri="{D42A27DB-BD31-4B8C-83A1-F6EECF244321}">
                <p14:modId xmlns:p14="http://schemas.microsoft.com/office/powerpoint/2010/main" val="3023925466"/>
              </p:ext>
            </p:extLst>
          </p:nvPr>
        </p:nvGraphicFramePr>
        <p:xfrm>
          <a:off x="775630" y="1692528"/>
          <a:ext cx="4922520" cy="367796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áfico 11"/>
          <p:cNvGraphicFramePr/>
          <p:nvPr>
            <p:extLst>
              <p:ext uri="{D42A27DB-BD31-4B8C-83A1-F6EECF244321}">
                <p14:modId xmlns:p14="http://schemas.microsoft.com/office/powerpoint/2010/main" val="3538668571"/>
              </p:ext>
            </p:extLst>
          </p:nvPr>
        </p:nvGraphicFramePr>
        <p:xfrm>
          <a:off x="6053069" y="1685977"/>
          <a:ext cx="5087155" cy="3671634"/>
        </p:xfrm>
        <a:graphic>
          <a:graphicData uri="http://schemas.openxmlformats.org/drawingml/2006/chart">
            <c:chart xmlns:c="http://schemas.openxmlformats.org/drawingml/2006/chart" xmlns:r="http://schemas.openxmlformats.org/officeDocument/2006/relationships" r:id="rId4"/>
          </a:graphicData>
        </a:graphic>
      </p:graphicFrame>
      <p:sp>
        <p:nvSpPr>
          <p:cNvPr id="14" name="Rectángulo 13"/>
          <p:cNvSpPr/>
          <p:nvPr/>
        </p:nvSpPr>
        <p:spPr>
          <a:xfrm>
            <a:off x="6669342" y="1082127"/>
            <a:ext cx="3374263" cy="338554"/>
          </a:xfrm>
          <a:prstGeom prst="rect">
            <a:avLst/>
          </a:prstGeom>
        </p:spPr>
        <p:txBody>
          <a:bodyPr wrap="square">
            <a:spAutoFit/>
          </a:bodyPr>
          <a:lstStyle/>
          <a:p>
            <a:pPr indent="252095">
              <a:spcAft>
                <a:spcPts val="1000"/>
              </a:spcAft>
            </a:pPr>
            <a:r>
              <a:rPr lang="es-ES" sz="1600" b="1" dirty="0" smtClean="0">
                <a:ea typeface="Calibri" panose="020F0502020204030204" pitchFamily="34" charset="0"/>
                <a:cs typeface="Times New Roman" panose="02020603050405020304" pitchFamily="18" charset="0"/>
              </a:rPr>
              <a:t>INSTRUMENTACIÓN NUEVA</a:t>
            </a:r>
            <a:endParaRPr lang="es-EC" sz="1600" b="1" i="1"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50725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76517" y="206063"/>
            <a:ext cx="10586435" cy="369332"/>
          </a:xfrm>
          <a:prstGeom prst="rect">
            <a:avLst/>
          </a:prstGeom>
          <a:noFill/>
        </p:spPr>
        <p:txBody>
          <a:bodyPr wrap="square" rtlCol="0">
            <a:spAutoFit/>
          </a:bodyPr>
          <a:lstStyle/>
          <a:p>
            <a:r>
              <a:rPr lang="es-EC" b="1" dirty="0" smtClean="0">
                <a:latin typeface="Century" panose="02040604050505020304" pitchFamily="18" charset="0"/>
              </a:rPr>
              <a:t>COMPARACIÓN DE DATOS HISTORICOS VS DATOS CON LA NUEVA INSTRUMENTACIÓN</a:t>
            </a:r>
            <a:endParaRPr lang="es-EC" b="1" dirty="0">
              <a:latin typeface="Century" panose="02040604050505020304" pitchFamily="18" charset="0"/>
            </a:endParaRPr>
          </a:p>
        </p:txBody>
      </p:sp>
      <p:sp>
        <p:nvSpPr>
          <p:cNvPr id="11" name="CuadroTexto 10"/>
          <p:cNvSpPr txBox="1"/>
          <p:nvPr/>
        </p:nvSpPr>
        <p:spPr>
          <a:xfrm>
            <a:off x="566668" y="6323527"/>
            <a:ext cx="3284113" cy="430887"/>
          </a:xfrm>
          <a:prstGeom prst="rect">
            <a:avLst/>
          </a:prstGeom>
          <a:noFill/>
        </p:spPr>
        <p:txBody>
          <a:bodyPr wrap="square" rtlCol="0">
            <a:spAutoFit/>
          </a:bodyPr>
          <a:lstStyle/>
          <a:p>
            <a:r>
              <a:rPr lang="es-EC" sz="1100" dirty="0" smtClean="0">
                <a:latin typeface="Arial" panose="020B0604020202020204" pitchFamily="34" charset="0"/>
                <a:cs typeface="Arial" panose="020B0604020202020204" pitchFamily="34" charset="0"/>
              </a:rPr>
              <a:t>Elaborado por:    Moya Carlos</a:t>
            </a:r>
          </a:p>
          <a:p>
            <a:r>
              <a:rPr lang="es-EC" sz="1100" dirty="0" smtClean="0">
                <a:latin typeface="Arial" panose="020B0604020202020204" pitchFamily="34" charset="0"/>
                <a:cs typeface="Arial" panose="020B0604020202020204" pitchFamily="34" charset="0"/>
              </a:rPr>
              <a:t>	    Pinto Alex</a:t>
            </a:r>
            <a:endParaRPr lang="es-EC" sz="1100" dirty="0">
              <a:latin typeface="Arial" panose="020B0604020202020204" pitchFamily="34" charset="0"/>
              <a:cs typeface="Arial" panose="020B0604020202020204" pitchFamily="34" charset="0"/>
            </a:endParaRPr>
          </a:p>
        </p:txBody>
      </p:sp>
      <p:sp>
        <p:nvSpPr>
          <p:cNvPr id="7" name="Rectángulo 6"/>
          <p:cNvSpPr/>
          <p:nvPr/>
        </p:nvSpPr>
        <p:spPr>
          <a:xfrm>
            <a:off x="443362" y="874002"/>
            <a:ext cx="10722619" cy="584775"/>
          </a:xfrm>
          <a:prstGeom prst="rect">
            <a:avLst/>
          </a:prstGeom>
        </p:spPr>
        <p:txBody>
          <a:bodyPr wrap="square">
            <a:spAutoFit/>
          </a:bodyPr>
          <a:lstStyle/>
          <a:p>
            <a:pPr indent="252095">
              <a:spcAft>
                <a:spcPts val="1000"/>
              </a:spcAft>
            </a:pPr>
            <a:r>
              <a:rPr lang="es-ES" sz="1600" b="1" dirty="0" smtClean="0">
                <a:ea typeface="Calibri" panose="020F0502020204030204" pitchFamily="34" charset="0"/>
                <a:cs typeface="Times New Roman" panose="02020603050405020304" pitchFamily="18" charset="0"/>
              </a:rPr>
              <a:t>A continuación se detalla gráficamente una comparación entre datos históricos y datos con la nueva instrumentación  para la </a:t>
            </a:r>
            <a:r>
              <a:rPr lang="es-ES" sz="1600" b="1" dirty="0" smtClean="0">
                <a:ea typeface="Calibri" panose="020F0502020204030204" pitchFamily="34" charset="0"/>
                <a:cs typeface="Times New Roman" panose="02020603050405020304" pitchFamily="18" charset="0"/>
              </a:rPr>
              <a:t>práctica </a:t>
            </a:r>
            <a:r>
              <a:rPr lang="es-ES" sz="1600" b="1" dirty="0" smtClean="0">
                <a:ea typeface="Calibri" panose="020F0502020204030204" pitchFamily="34" charset="0"/>
                <a:cs typeface="Times New Roman" panose="02020603050405020304" pitchFamily="18" charset="0"/>
              </a:rPr>
              <a:t>de variación de la relación de compresión</a:t>
            </a:r>
            <a:endParaRPr lang="es-EC" sz="1600" b="1" i="1" dirty="0">
              <a:ea typeface="Calibri" panose="020F0502020204030204" pitchFamily="34" charset="0"/>
              <a:cs typeface="Times New Roman" panose="02020603050405020304" pitchFamily="18" charset="0"/>
            </a:endParaRPr>
          </a:p>
        </p:txBody>
      </p:sp>
      <p:graphicFrame>
        <p:nvGraphicFramePr>
          <p:cNvPr id="13" name="Gráfico 12"/>
          <p:cNvGraphicFramePr/>
          <p:nvPr>
            <p:extLst>
              <p:ext uri="{D42A27DB-BD31-4B8C-83A1-F6EECF244321}">
                <p14:modId xmlns:p14="http://schemas.microsoft.com/office/powerpoint/2010/main" val="2496893660"/>
              </p:ext>
            </p:extLst>
          </p:nvPr>
        </p:nvGraphicFramePr>
        <p:xfrm>
          <a:off x="85060" y="1675388"/>
          <a:ext cx="3850781" cy="41831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Gráfico 15"/>
          <p:cNvGraphicFramePr/>
          <p:nvPr>
            <p:extLst>
              <p:ext uri="{D42A27DB-BD31-4B8C-83A1-F6EECF244321}">
                <p14:modId xmlns:p14="http://schemas.microsoft.com/office/powerpoint/2010/main" val="437833879"/>
              </p:ext>
            </p:extLst>
          </p:nvPr>
        </p:nvGraphicFramePr>
        <p:xfrm>
          <a:off x="7928561" y="1607632"/>
          <a:ext cx="4086230" cy="448482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Gráfico 8"/>
          <p:cNvGraphicFramePr/>
          <p:nvPr>
            <p:extLst>
              <p:ext uri="{D42A27DB-BD31-4B8C-83A1-F6EECF244321}">
                <p14:modId xmlns:p14="http://schemas.microsoft.com/office/powerpoint/2010/main" val="4083003236"/>
              </p:ext>
            </p:extLst>
          </p:nvPr>
        </p:nvGraphicFramePr>
        <p:xfrm>
          <a:off x="3850781" y="1669364"/>
          <a:ext cx="4068645" cy="419980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8665950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76517" y="206063"/>
            <a:ext cx="10586435" cy="369332"/>
          </a:xfrm>
          <a:prstGeom prst="rect">
            <a:avLst/>
          </a:prstGeom>
          <a:noFill/>
        </p:spPr>
        <p:txBody>
          <a:bodyPr wrap="square" rtlCol="0">
            <a:spAutoFit/>
          </a:bodyPr>
          <a:lstStyle/>
          <a:p>
            <a:r>
              <a:rPr lang="es-EC" b="1" dirty="0" smtClean="0">
                <a:latin typeface="Century" panose="02040604050505020304" pitchFamily="18" charset="0"/>
              </a:rPr>
              <a:t>COMPARACIÓN DE DATOS HISTORICOS VS DATOS CON LA NUEVA INSTRUMENTACIÓN</a:t>
            </a:r>
            <a:endParaRPr lang="es-EC" b="1" dirty="0">
              <a:latin typeface="Century" panose="02040604050505020304" pitchFamily="18" charset="0"/>
            </a:endParaRPr>
          </a:p>
        </p:txBody>
      </p:sp>
      <p:sp>
        <p:nvSpPr>
          <p:cNvPr id="11" name="CuadroTexto 10"/>
          <p:cNvSpPr txBox="1"/>
          <p:nvPr/>
        </p:nvSpPr>
        <p:spPr>
          <a:xfrm>
            <a:off x="566668" y="6323527"/>
            <a:ext cx="3284113" cy="430887"/>
          </a:xfrm>
          <a:prstGeom prst="rect">
            <a:avLst/>
          </a:prstGeom>
          <a:noFill/>
        </p:spPr>
        <p:txBody>
          <a:bodyPr wrap="square" rtlCol="0">
            <a:spAutoFit/>
          </a:bodyPr>
          <a:lstStyle/>
          <a:p>
            <a:r>
              <a:rPr lang="es-EC" sz="1100" dirty="0" smtClean="0">
                <a:latin typeface="Arial" panose="020B0604020202020204" pitchFamily="34" charset="0"/>
                <a:cs typeface="Arial" panose="020B0604020202020204" pitchFamily="34" charset="0"/>
              </a:rPr>
              <a:t>Elaborado por:    Moya Carlos</a:t>
            </a:r>
          </a:p>
          <a:p>
            <a:r>
              <a:rPr lang="es-EC" sz="1100" dirty="0" smtClean="0">
                <a:latin typeface="Arial" panose="020B0604020202020204" pitchFamily="34" charset="0"/>
                <a:cs typeface="Arial" panose="020B0604020202020204" pitchFamily="34" charset="0"/>
              </a:rPr>
              <a:t>	    Pinto Alex</a:t>
            </a:r>
            <a:endParaRPr lang="es-EC" sz="1100" dirty="0">
              <a:latin typeface="Arial" panose="020B0604020202020204" pitchFamily="34" charset="0"/>
              <a:cs typeface="Arial" panose="020B0604020202020204" pitchFamily="34" charset="0"/>
            </a:endParaRPr>
          </a:p>
        </p:txBody>
      </p:sp>
      <p:sp>
        <p:nvSpPr>
          <p:cNvPr id="7" name="Rectángulo 6"/>
          <p:cNvSpPr/>
          <p:nvPr/>
        </p:nvSpPr>
        <p:spPr>
          <a:xfrm>
            <a:off x="408424" y="661351"/>
            <a:ext cx="10722619" cy="584775"/>
          </a:xfrm>
          <a:prstGeom prst="rect">
            <a:avLst/>
          </a:prstGeom>
        </p:spPr>
        <p:txBody>
          <a:bodyPr wrap="square">
            <a:spAutoFit/>
          </a:bodyPr>
          <a:lstStyle/>
          <a:p>
            <a:pPr indent="252095">
              <a:spcAft>
                <a:spcPts val="1000"/>
              </a:spcAft>
            </a:pPr>
            <a:r>
              <a:rPr lang="es-ES" sz="1600" b="1" dirty="0" smtClean="0">
                <a:ea typeface="Calibri" panose="020F0502020204030204" pitchFamily="34" charset="0"/>
                <a:cs typeface="Times New Roman" panose="02020603050405020304" pitchFamily="18" charset="0"/>
              </a:rPr>
              <a:t>A continuación se detalla gráficamente una comparación entre datos históricos y datos con la nueva instrumentación  para la </a:t>
            </a:r>
            <a:r>
              <a:rPr lang="es-ES" sz="1600" b="1" dirty="0" smtClean="0">
                <a:ea typeface="Calibri" panose="020F0502020204030204" pitchFamily="34" charset="0"/>
                <a:cs typeface="Times New Roman" panose="02020603050405020304" pitchFamily="18" charset="0"/>
              </a:rPr>
              <a:t>práctica </a:t>
            </a:r>
            <a:r>
              <a:rPr lang="es-ES" sz="1600" b="1" dirty="0" smtClean="0">
                <a:ea typeface="Calibri" panose="020F0502020204030204" pitchFamily="34" charset="0"/>
                <a:cs typeface="Times New Roman" panose="02020603050405020304" pitchFamily="18" charset="0"/>
              </a:rPr>
              <a:t>de variación del ángulo de encendido</a:t>
            </a:r>
            <a:endParaRPr lang="es-EC" sz="1600" b="1" i="1" dirty="0">
              <a:ea typeface="Calibri" panose="020F0502020204030204" pitchFamily="34" charset="0"/>
              <a:cs typeface="Times New Roman" panose="02020603050405020304" pitchFamily="18" charset="0"/>
            </a:endParaRPr>
          </a:p>
        </p:txBody>
      </p:sp>
      <p:graphicFrame>
        <p:nvGraphicFramePr>
          <p:cNvPr id="9" name="Gráfico 8"/>
          <p:cNvGraphicFramePr/>
          <p:nvPr>
            <p:extLst>
              <p:ext uri="{D42A27DB-BD31-4B8C-83A1-F6EECF244321}">
                <p14:modId xmlns:p14="http://schemas.microsoft.com/office/powerpoint/2010/main" val="2417453136"/>
              </p:ext>
            </p:extLst>
          </p:nvPr>
        </p:nvGraphicFramePr>
        <p:xfrm>
          <a:off x="224419" y="1458777"/>
          <a:ext cx="3626362" cy="44316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Gráfico 13"/>
          <p:cNvGraphicFramePr/>
          <p:nvPr>
            <p:extLst>
              <p:ext uri="{D42A27DB-BD31-4B8C-83A1-F6EECF244321}">
                <p14:modId xmlns:p14="http://schemas.microsoft.com/office/powerpoint/2010/main" val="3073153405"/>
              </p:ext>
            </p:extLst>
          </p:nvPr>
        </p:nvGraphicFramePr>
        <p:xfrm>
          <a:off x="7804298" y="1382233"/>
          <a:ext cx="4295553" cy="468895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Gráfico 16"/>
          <p:cNvGraphicFramePr/>
          <p:nvPr>
            <p:extLst>
              <p:ext uri="{D42A27DB-BD31-4B8C-83A1-F6EECF244321}">
                <p14:modId xmlns:p14="http://schemas.microsoft.com/office/powerpoint/2010/main" val="1778705099"/>
              </p:ext>
            </p:extLst>
          </p:nvPr>
        </p:nvGraphicFramePr>
        <p:xfrm>
          <a:off x="3946474" y="1458777"/>
          <a:ext cx="3972972" cy="430407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8548934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76517" y="206063"/>
            <a:ext cx="10586435" cy="369332"/>
          </a:xfrm>
          <a:prstGeom prst="rect">
            <a:avLst/>
          </a:prstGeom>
          <a:noFill/>
        </p:spPr>
        <p:txBody>
          <a:bodyPr wrap="square" rtlCol="0">
            <a:spAutoFit/>
          </a:bodyPr>
          <a:lstStyle/>
          <a:p>
            <a:r>
              <a:rPr lang="es-EC" b="1" dirty="0" smtClean="0">
                <a:latin typeface="Century" panose="02040604050505020304" pitchFamily="18" charset="0"/>
              </a:rPr>
              <a:t>COMPARACIÓN DE DATOS HISTORICOS VS DATOS CON LA NUEVA INSTRUMENTACIÓN</a:t>
            </a:r>
            <a:endParaRPr lang="es-EC" b="1" dirty="0">
              <a:latin typeface="Century" panose="02040604050505020304" pitchFamily="18" charset="0"/>
            </a:endParaRPr>
          </a:p>
        </p:txBody>
      </p:sp>
      <p:sp>
        <p:nvSpPr>
          <p:cNvPr id="11" name="CuadroTexto 10"/>
          <p:cNvSpPr txBox="1"/>
          <p:nvPr/>
        </p:nvSpPr>
        <p:spPr>
          <a:xfrm>
            <a:off x="566668" y="6323527"/>
            <a:ext cx="3284113" cy="430887"/>
          </a:xfrm>
          <a:prstGeom prst="rect">
            <a:avLst/>
          </a:prstGeom>
          <a:noFill/>
        </p:spPr>
        <p:txBody>
          <a:bodyPr wrap="square" rtlCol="0">
            <a:spAutoFit/>
          </a:bodyPr>
          <a:lstStyle/>
          <a:p>
            <a:r>
              <a:rPr lang="es-EC" sz="1100" dirty="0" smtClean="0">
                <a:latin typeface="Arial" panose="020B0604020202020204" pitchFamily="34" charset="0"/>
                <a:cs typeface="Arial" panose="020B0604020202020204" pitchFamily="34" charset="0"/>
              </a:rPr>
              <a:t>Elaborado por:    Moya Carlos</a:t>
            </a:r>
          </a:p>
          <a:p>
            <a:r>
              <a:rPr lang="es-EC" sz="1100" dirty="0" smtClean="0">
                <a:latin typeface="Arial" panose="020B0604020202020204" pitchFamily="34" charset="0"/>
                <a:cs typeface="Arial" panose="020B0604020202020204" pitchFamily="34" charset="0"/>
              </a:rPr>
              <a:t>	    Pinto Alex</a:t>
            </a:r>
            <a:endParaRPr lang="es-EC" sz="1100" dirty="0">
              <a:latin typeface="Arial" panose="020B0604020202020204" pitchFamily="34" charset="0"/>
              <a:cs typeface="Arial" panose="020B0604020202020204" pitchFamily="34" charset="0"/>
            </a:endParaRPr>
          </a:p>
        </p:txBody>
      </p:sp>
      <p:sp>
        <p:nvSpPr>
          <p:cNvPr id="7" name="Rectángulo 6"/>
          <p:cNvSpPr/>
          <p:nvPr/>
        </p:nvSpPr>
        <p:spPr>
          <a:xfrm>
            <a:off x="340333" y="703881"/>
            <a:ext cx="10722619" cy="584775"/>
          </a:xfrm>
          <a:prstGeom prst="rect">
            <a:avLst/>
          </a:prstGeom>
        </p:spPr>
        <p:txBody>
          <a:bodyPr wrap="square">
            <a:spAutoFit/>
          </a:bodyPr>
          <a:lstStyle/>
          <a:p>
            <a:pPr indent="252095">
              <a:spcAft>
                <a:spcPts val="1000"/>
              </a:spcAft>
            </a:pPr>
            <a:r>
              <a:rPr lang="es-ES" sz="1600" b="1" dirty="0" smtClean="0">
                <a:ea typeface="Calibri" panose="020F0502020204030204" pitchFamily="34" charset="0"/>
                <a:cs typeface="Times New Roman" panose="02020603050405020304" pitchFamily="18" charset="0"/>
              </a:rPr>
              <a:t>A continuación se detalla gráficamente una comparación entre datos históricos y datos con la nueva instrumentación  para la </a:t>
            </a:r>
            <a:r>
              <a:rPr lang="es-ES" sz="1600" b="1" dirty="0" smtClean="0">
                <a:ea typeface="Calibri" panose="020F0502020204030204" pitchFamily="34" charset="0"/>
                <a:cs typeface="Times New Roman" panose="02020603050405020304" pitchFamily="18" charset="0"/>
              </a:rPr>
              <a:t>práctica </a:t>
            </a:r>
            <a:r>
              <a:rPr lang="es-ES" sz="1600" b="1" dirty="0" smtClean="0">
                <a:ea typeface="Calibri" panose="020F0502020204030204" pitchFamily="34" charset="0"/>
                <a:cs typeface="Times New Roman" panose="02020603050405020304" pitchFamily="18" charset="0"/>
              </a:rPr>
              <a:t>de variación de concentración de la mezcla</a:t>
            </a:r>
            <a:endParaRPr lang="es-EC" sz="1600" b="1" i="1" dirty="0">
              <a:ea typeface="Calibri" panose="020F0502020204030204" pitchFamily="34" charset="0"/>
              <a:cs typeface="Times New Roman" panose="02020603050405020304" pitchFamily="18" charset="0"/>
            </a:endParaRPr>
          </a:p>
        </p:txBody>
      </p:sp>
      <p:graphicFrame>
        <p:nvGraphicFramePr>
          <p:cNvPr id="9" name="Gráfico 8"/>
          <p:cNvGraphicFramePr/>
          <p:nvPr>
            <p:extLst>
              <p:ext uri="{D42A27DB-BD31-4B8C-83A1-F6EECF244321}">
                <p14:modId xmlns:p14="http://schemas.microsoft.com/office/powerpoint/2010/main" val="1168112092"/>
              </p:ext>
            </p:extLst>
          </p:nvPr>
        </p:nvGraphicFramePr>
        <p:xfrm>
          <a:off x="0" y="1288656"/>
          <a:ext cx="3953812" cy="48153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Gráfico 13"/>
          <p:cNvGraphicFramePr/>
          <p:nvPr>
            <p:extLst>
              <p:ext uri="{D42A27DB-BD31-4B8C-83A1-F6EECF244321}">
                <p14:modId xmlns:p14="http://schemas.microsoft.com/office/powerpoint/2010/main" val="1873120387"/>
              </p:ext>
            </p:extLst>
          </p:nvPr>
        </p:nvGraphicFramePr>
        <p:xfrm>
          <a:off x="7814930" y="1083512"/>
          <a:ext cx="4377070" cy="497704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Gráfico 12"/>
          <p:cNvGraphicFramePr/>
          <p:nvPr>
            <p:extLst>
              <p:ext uri="{D42A27DB-BD31-4B8C-83A1-F6EECF244321}">
                <p14:modId xmlns:p14="http://schemas.microsoft.com/office/powerpoint/2010/main" val="507027056"/>
              </p:ext>
            </p:extLst>
          </p:nvPr>
        </p:nvGraphicFramePr>
        <p:xfrm>
          <a:off x="3850781" y="1382402"/>
          <a:ext cx="4153210" cy="459309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3242608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76517" y="206063"/>
            <a:ext cx="10586435" cy="369332"/>
          </a:xfrm>
          <a:prstGeom prst="rect">
            <a:avLst/>
          </a:prstGeom>
          <a:noFill/>
        </p:spPr>
        <p:txBody>
          <a:bodyPr wrap="square" rtlCol="0">
            <a:spAutoFit/>
          </a:bodyPr>
          <a:lstStyle/>
          <a:p>
            <a:r>
              <a:rPr lang="es-EC" b="1" dirty="0" smtClean="0">
                <a:latin typeface="Century" panose="02040604050505020304" pitchFamily="18" charset="0"/>
              </a:rPr>
              <a:t>TABLA DE COSTOS FINALES DEL PROYECTO</a:t>
            </a:r>
            <a:endParaRPr lang="es-EC" b="1" dirty="0">
              <a:latin typeface="Century" panose="02040604050505020304" pitchFamily="18" charset="0"/>
            </a:endParaRPr>
          </a:p>
        </p:txBody>
      </p:sp>
      <p:sp>
        <p:nvSpPr>
          <p:cNvPr id="11" name="CuadroTexto 10"/>
          <p:cNvSpPr txBox="1"/>
          <p:nvPr/>
        </p:nvSpPr>
        <p:spPr>
          <a:xfrm>
            <a:off x="566668" y="6323527"/>
            <a:ext cx="3284113" cy="430887"/>
          </a:xfrm>
          <a:prstGeom prst="rect">
            <a:avLst/>
          </a:prstGeom>
          <a:noFill/>
        </p:spPr>
        <p:txBody>
          <a:bodyPr wrap="square" rtlCol="0">
            <a:spAutoFit/>
          </a:bodyPr>
          <a:lstStyle/>
          <a:p>
            <a:r>
              <a:rPr lang="es-EC" sz="1100" dirty="0" smtClean="0">
                <a:latin typeface="Arial" panose="020B0604020202020204" pitchFamily="34" charset="0"/>
                <a:cs typeface="Arial" panose="020B0604020202020204" pitchFamily="34" charset="0"/>
              </a:rPr>
              <a:t>Elaborado por:    Moya Carlos</a:t>
            </a:r>
          </a:p>
          <a:p>
            <a:r>
              <a:rPr lang="es-EC" sz="1100" dirty="0" smtClean="0">
                <a:latin typeface="Arial" panose="020B0604020202020204" pitchFamily="34" charset="0"/>
                <a:cs typeface="Arial" panose="020B0604020202020204" pitchFamily="34" charset="0"/>
              </a:rPr>
              <a:t>	    Pinto Alex</a:t>
            </a:r>
            <a:endParaRPr lang="es-EC" sz="1100" dirty="0">
              <a:latin typeface="Arial" panose="020B0604020202020204" pitchFamily="34" charset="0"/>
              <a:cs typeface="Arial" panose="020B0604020202020204" pitchFamily="34" charset="0"/>
            </a:endParaRPr>
          </a:p>
        </p:txBody>
      </p:sp>
      <p:sp>
        <p:nvSpPr>
          <p:cNvPr id="7" name="Rectángulo 6"/>
          <p:cNvSpPr/>
          <p:nvPr/>
        </p:nvSpPr>
        <p:spPr>
          <a:xfrm>
            <a:off x="443362" y="874002"/>
            <a:ext cx="10722619" cy="338554"/>
          </a:xfrm>
          <a:prstGeom prst="rect">
            <a:avLst/>
          </a:prstGeom>
        </p:spPr>
        <p:txBody>
          <a:bodyPr wrap="square">
            <a:spAutoFit/>
          </a:bodyPr>
          <a:lstStyle/>
          <a:p>
            <a:pPr indent="252095">
              <a:spcAft>
                <a:spcPts val="1000"/>
              </a:spcAft>
            </a:pPr>
            <a:r>
              <a:rPr lang="es-ES" sz="1600" b="1" dirty="0" smtClean="0">
                <a:ea typeface="Calibri" panose="020F0502020204030204" pitchFamily="34" charset="0"/>
                <a:cs typeface="Times New Roman" panose="02020603050405020304" pitchFamily="18" charset="0"/>
              </a:rPr>
              <a:t>A continuación se indica una tabla la cual contiene los costos finales de la realización del proyecto</a:t>
            </a:r>
            <a:endParaRPr lang="es-EC" sz="1600" b="1" i="1" dirty="0">
              <a:ea typeface="Calibri" panose="020F0502020204030204" pitchFamily="34" charset="0"/>
              <a:cs typeface="Times New Roman" panose="02020603050405020304" pitchFamily="18" charset="0"/>
            </a:endParaRPr>
          </a:p>
        </p:txBody>
      </p:sp>
      <p:graphicFrame>
        <p:nvGraphicFramePr>
          <p:cNvPr id="2" name="Tabla 1"/>
          <p:cNvGraphicFramePr>
            <a:graphicFrameLocks noGrp="1"/>
          </p:cNvGraphicFramePr>
          <p:nvPr>
            <p:extLst>
              <p:ext uri="{D42A27DB-BD31-4B8C-83A1-F6EECF244321}">
                <p14:modId xmlns:p14="http://schemas.microsoft.com/office/powerpoint/2010/main" val="4067722848"/>
              </p:ext>
            </p:extLst>
          </p:nvPr>
        </p:nvGraphicFramePr>
        <p:xfrm>
          <a:off x="350874" y="1420740"/>
          <a:ext cx="3668233" cy="4108189"/>
        </p:xfrm>
        <a:graphic>
          <a:graphicData uri="http://schemas.openxmlformats.org/drawingml/2006/table">
            <a:tbl>
              <a:tblPr>
                <a:tableStyleId>{775DCB02-9BB8-47FD-8907-85C794F793BA}</a:tableStyleId>
              </a:tblPr>
              <a:tblGrid>
                <a:gridCol w="1892525"/>
                <a:gridCol w="1775708"/>
              </a:tblGrid>
              <a:tr h="267578">
                <a:tc gridSpan="2">
                  <a:txBody>
                    <a:bodyPr/>
                    <a:lstStyle/>
                    <a:p>
                      <a:pPr algn="ctr" fontAlgn="ctr"/>
                      <a:r>
                        <a:rPr lang="es-ES" sz="1400" b="1" u="none" strike="noStrike" dirty="0">
                          <a:effectLst/>
                        </a:rPr>
                        <a:t>COSTOS TOTALES</a:t>
                      </a:r>
                      <a:endParaRPr lang="es-EC" sz="1400" b="1" i="0" u="none" strike="noStrike" dirty="0">
                        <a:solidFill>
                          <a:srgbClr val="000000"/>
                        </a:solidFill>
                        <a:effectLst/>
                        <a:latin typeface="Arial" panose="020B0604020202020204" pitchFamily="34" charset="0"/>
                      </a:endParaRPr>
                    </a:p>
                  </a:txBody>
                  <a:tcPr marL="7631" marR="7631" marT="76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s-EC"/>
                    </a:p>
                  </a:txBody>
                  <a:tcPr/>
                </a:tc>
              </a:tr>
              <a:tr h="267578">
                <a:tc gridSpan="2">
                  <a:txBody>
                    <a:bodyPr/>
                    <a:lstStyle/>
                    <a:p>
                      <a:pPr algn="ctr" fontAlgn="ctr"/>
                      <a:r>
                        <a:rPr lang="es-ES" sz="1400" b="1" u="none" strike="noStrike" dirty="0">
                          <a:effectLst/>
                        </a:rPr>
                        <a:t>COSTOS DIRECTOS</a:t>
                      </a:r>
                      <a:endParaRPr lang="es-EC" sz="1400" b="1" i="0" u="none" strike="noStrike" dirty="0">
                        <a:solidFill>
                          <a:srgbClr val="000000"/>
                        </a:solidFill>
                        <a:effectLst/>
                        <a:latin typeface="Arial" panose="020B0604020202020204" pitchFamily="34" charset="0"/>
                      </a:endParaRPr>
                    </a:p>
                  </a:txBody>
                  <a:tcPr marL="7631" marR="7631" marT="76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es-EC"/>
                    </a:p>
                  </a:txBody>
                  <a:tcPr/>
                </a:tc>
              </a:tr>
              <a:tr h="267578">
                <a:tc>
                  <a:txBody>
                    <a:bodyPr/>
                    <a:lstStyle/>
                    <a:p>
                      <a:pPr algn="ctr" fontAlgn="ctr"/>
                      <a:r>
                        <a:rPr lang="es-ES" sz="1400" u="none" strike="noStrike" dirty="0">
                          <a:effectLst/>
                        </a:rPr>
                        <a:t>Ítem</a:t>
                      </a:r>
                      <a:endParaRPr lang="es-EC" sz="1400" b="1" i="0" u="none" strike="noStrike" dirty="0">
                        <a:solidFill>
                          <a:srgbClr val="000000"/>
                        </a:solidFill>
                        <a:effectLst/>
                        <a:latin typeface="Arial" panose="020B0604020202020204" pitchFamily="34" charset="0"/>
                      </a:endParaRPr>
                    </a:p>
                  </a:txBody>
                  <a:tcPr marL="7631" marR="7631" marT="7631"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2">
                        <a:lumMod val="20000"/>
                        <a:lumOff val="80000"/>
                      </a:schemeClr>
                    </a:solidFill>
                  </a:tcPr>
                </a:tc>
                <a:tc>
                  <a:txBody>
                    <a:bodyPr/>
                    <a:lstStyle/>
                    <a:p>
                      <a:pPr algn="ctr" fontAlgn="ctr"/>
                      <a:r>
                        <a:rPr lang="es-ES" sz="1400" u="none" strike="noStrike" dirty="0">
                          <a:effectLst/>
                        </a:rPr>
                        <a:t>Total [USD]</a:t>
                      </a:r>
                      <a:endParaRPr lang="es-EC" sz="1400" b="1" i="0" u="none" strike="noStrike" dirty="0">
                        <a:solidFill>
                          <a:srgbClr val="000000"/>
                        </a:solidFill>
                        <a:effectLst/>
                        <a:latin typeface="Arial" panose="020B0604020202020204" pitchFamily="34" charset="0"/>
                      </a:endParaRPr>
                    </a:p>
                  </a:txBody>
                  <a:tcPr marL="7631" marR="7631" marT="7631"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2">
                        <a:lumMod val="20000"/>
                        <a:lumOff val="80000"/>
                      </a:schemeClr>
                    </a:solidFill>
                  </a:tcPr>
                </a:tc>
              </a:tr>
              <a:tr h="267578">
                <a:tc>
                  <a:txBody>
                    <a:bodyPr/>
                    <a:lstStyle/>
                    <a:p>
                      <a:pPr algn="ctr" fontAlgn="ctr"/>
                      <a:r>
                        <a:rPr lang="es-ES" sz="1400" u="none" strike="noStrike" dirty="0" smtClean="0">
                          <a:effectLst/>
                        </a:rPr>
                        <a:t>    Diseño </a:t>
                      </a:r>
                      <a:r>
                        <a:rPr lang="es-ES" sz="1400" u="none" strike="noStrike" dirty="0">
                          <a:effectLst/>
                        </a:rPr>
                        <a:t>e Ingeniería</a:t>
                      </a:r>
                      <a:endParaRPr lang="es-EC" sz="1400" b="0" i="0" u="none" strike="noStrike" dirty="0">
                        <a:solidFill>
                          <a:srgbClr val="000000"/>
                        </a:solidFill>
                        <a:effectLst/>
                        <a:latin typeface="Arial" panose="020B0604020202020204" pitchFamily="34" charset="0"/>
                      </a:endParaRPr>
                    </a:p>
                  </a:txBody>
                  <a:tcPr marL="7631" marR="7631" marT="7631" marB="0" anchor="ctr">
                    <a:lnL w="12700"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pPr algn="ctr" fontAlgn="ctr"/>
                      <a:r>
                        <a:rPr lang="es-ES" sz="1400" u="none" strike="noStrike" dirty="0">
                          <a:effectLst/>
                        </a:rPr>
                        <a:t>1565</a:t>
                      </a:r>
                      <a:endParaRPr lang="es-EC" sz="1400" b="0" i="0" u="none" strike="noStrike" dirty="0">
                        <a:solidFill>
                          <a:srgbClr val="000000"/>
                        </a:solidFill>
                        <a:effectLst/>
                        <a:latin typeface="Arial" panose="020B0604020202020204" pitchFamily="34" charset="0"/>
                      </a:endParaRPr>
                    </a:p>
                  </a:txBody>
                  <a:tcPr marL="7631" marR="7631" marT="7631" marB="0" anchor="ctr">
                    <a:lnR w="12700" cap="flat" cmpd="sng" algn="ctr">
                      <a:solidFill>
                        <a:schemeClr val="tx1"/>
                      </a:solidFill>
                      <a:prstDash val="solid"/>
                      <a:round/>
                      <a:headEnd type="none" w="med" len="med"/>
                      <a:tailEnd type="none" w="med" len="med"/>
                    </a:lnR>
                    <a:solidFill>
                      <a:schemeClr val="accent2">
                        <a:lumMod val="20000"/>
                        <a:lumOff val="80000"/>
                      </a:schemeClr>
                    </a:solidFill>
                  </a:tcPr>
                </a:tc>
              </a:tr>
              <a:tr h="526513">
                <a:tc>
                  <a:txBody>
                    <a:bodyPr/>
                    <a:lstStyle/>
                    <a:p>
                      <a:pPr algn="ctr" fontAlgn="ctr"/>
                      <a:r>
                        <a:rPr lang="es-ES" sz="1400" u="none" strike="noStrike" dirty="0" smtClean="0">
                          <a:effectLst/>
                        </a:rPr>
                        <a:t>    Mantenimiento </a:t>
                      </a:r>
                      <a:r>
                        <a:rPr lang="es-ES" sz="1400" u="none" strike="noStrike" dirty="0">
                          <a:effectLst/>
                        </a:rPr>
                        <a:t>y reparación</a:t>
                      </a:r>
                      <a:endParaRPr lang="es-EC" sz="1400" b="0" i="0" u="none" strike="noStrike" dirty="0">
                        <a:solidFill>
                          <a:srgbClr val="000000"/>
                        </a:solidFill>
                        <a:effectLst/>
                        <a:latin typeface="Arial" panose="020B0604020202020204" pitchFamily="34" charset="0"/>
                      </a:endParaRPr>
                    </a:p>
                  </a:txBody>
                  <a:tcPr marL="7631" marR="7631" marT="7631" marB="0" anchor="ctr">
                    <a:lnL w="12700"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pPr algn="ctr" fontAlgn="ctr"/>
                      <a:r>
                        <a:rPr lang="es-ES" sz="1400" u="none" strike="noStrike" dirty="0">
                          <a:effectLst/>
                        </a:rPr>
                        <a:t>529,2</a:t>
                      </a:r>
                      <a:endParaRPr lang="es-EC" sz="1400" b="0" i="0" u="none" strike="noStrike" dirty="0">
                        <a:solidFill>
                          <a:srgbClr val="000000"/>
                        </a:solidFill>
                        <a:effectLst/>
                        <a:latin typeface="Arial" panose="020B0604020202020204" pitchFamily="34" charset="0"/>
                      </a:endParaRPr>
                    </a:p>
                  </a:txBody>
                  <a:tcPr marL="7631" marR="7631" marT="7631" marB="0" anchor="ctr">
                    <a:lnR w="12700" cap="flat" cmpd="sng" algn="ctr">
                      <a:solidFill>
                        <a:schemeClr val="tx1"/>
                      </a:solidFill>
                      <a:prstDash val="solid"/>
                      <a:round/>
                      <a:headEnd type="none" w="med" len="med"/>
                      <a:tailEnd type="none" w="med" len="med"/>
                    </a:lnR>
                    <a:solidFill>
                      <a:schemeClr val="accent2">
                        <a:lumMod val="20000"/>
                        <a:lumOff val="80000"/>
                      </a:schemeClr>
                    </a:solidFill>
                  </a:tcPr>
                </a:tc>
              </a:tr>
              <a:tr h="267578">
                <a:tc>
                  <a:txBody>
                    <a:bodyPr/>
                    <a:lstStyle/>
                    <a:p>
                      <a:pPr algn="ctr" fontAlgn="ctr"/>
                      <a:r>
                        <a:rPr lang="es-ES" sz="1400" u="none" strike="noStrike" dirty="0" smtClean="0">
                          <a:effectLst/>
                        </a:rPr>
                        <a:t>    Montaje </a:t>
                      </a:r>
                      <a:endParaRPr lang="es-EC" sz="1400" b="0" i="0" u="none" strike="noStrike" dirty="0">
                        <a:solidFill>
                          <a:srgbClr val="000000"/>
                        </a:solidFill>
                        <a:effectLst/>
                        <a:latin typeface="Arial" panose="020B0604020202020204" pitchFamily="34" charset="0"/>
                      </a:endParaRPr>
                    </a:p>
                  </a:txBody>
                  <a:tcPr marL="7631" marR="7631" marT="7631" marB="0" anchor="ctr">
                    <a:lnL w="12700"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pPr algn="ctr" fontAlgn="ctr"/>
                      <a:r>
                        <a:rPr lang="es-ES" sz="1400" u="none" strike="noStrike" dirty="0">
                          <a:effectLst/>
                        </a:rPr>
                        <a:t>264,67</a:t>
                      </a:r>
                      <a:endParaRPr lang="es-EC" sz="1400" b="0" i="0" u="none" strike="noStrike" dirty="0">
                        <a:solidFill>
                          <a:srgbClr val="000000"/>
                        </a:solidFill>
                        <a:effectLst/>
                        <a:latin typeface="Arial" panose="020B0604020202020204" pitchFamily="34" charset="0"/>
                      </a:endParaRPr>
                    </a:p>
                  </a:txBody>
                  <a:tcPr marL="7631" marR="7631" marT="7631" marB="0" anchor="ctr">
                    <a:lnR w="12700" cap="flat" cmpd="sng" algn="ctr">
                      <a:solidFill>
                        <a:schemeClr val="tx1"/>
                      </a:solidFill>
                      <a:prstDash val="solid"/>
                      <a:round/>
                      <a:headEnd type="none" w="med" len="med"/>
                      <a:tailEnd type="none" w="med" len="med"/>
                    </a:lnR>
                    <a:solidFill>
                      <a:schemeClr val="accent2">
                        <a:lumMod val="20000"/>
                        <a:lumOff val="80000"/>
                      </a:schemeClr>
                    </a:solidFill>
                  </a:tcPr>
                </a:tc>
              </a:tr>
              <a:tr h="702429">
                <a:tc>
                  <a:txBody>
                    <a:bodyPr/>
                    <a:lstStyle/>
                    <a:p>
                      <a:pPr algn="ctr" fontAlgn="ctr"/>
                      <a:r>
                        <a:rPr lang="es-ES" sz="1400" u="none" strike="noStrike" dirty="0" smtClean="0">
                          <a:effectLst/>
                        </a:rPr>
                        <a:t>    Adquisición </a:t>
                      </a:r>
                      <a:r>
                        <a:rPr lang="es-ES" sz="1400" u="none" strike="noStrike" dirty="0">
                          <a:effectLst/>
                        </a:rPr>
                        <a:t>de materiales y </a:t>
                      </a:r>
                      <a:r>
                        <a:rPr lang="es-ES" sz="1400" u="none" strike="noStrike" dirty="0" smtClean="0">
                          <a:effectLst/>
                        </a:rPr>
                        <a:t>    </a:t>
                      </a:r>
                    </a:p>
                    <a:p>
                      <a:pPr algn="ctr" fontAlgn="ctr"/>
                      <a:r>
                        <a:rPr lang="es-ES" sz="1400" b="0" i="0" u="none" strike="noStrike" baseline="0" dirty="0" smtClean="0">
                          <a:solidFill>
                            <a:srgbClr val="000000"/>
                          </a:solidFill>
                          <a:effectLst/>
                          <a:latin typeface="Arial" panose="020B0604020202020204" pitchFamily="34" charset="0"/>
                        </a:rPr>
                        <a:t>    equipos</a:t>
                      </a:r>
                      <a:endParaRPr lang="es-EC" sz="1400" b="0" i="0" u="none" strike="noStrike" dirty="0">
                        <a:solidFill>
                          <a:srgbClr val="000000"/>
                        </a:solidFill>
                        <a:effectLst/>
                        <a:latin typeface="Arial" panose="020B0604020202020204" pitchFamily="34" charset="0"/>
                      </a:endParaRPr>
                    </a:p>
                  </a:txBody>
                  <a:tcPr marL="7631" marR="7631" marT="7631"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s-ES" sz="1400" u="none" strike="noStrike" dirty="0">
                          <a:effectLst/>
                        </a:rPr>
                        <a:t>2802,53</a:t>
                      </a:r>
                      <a:endParaRPr lang="es-EC" sz="1400" b="0" i="0" u="none" strike="noStrike" dirty="0">
                        <a:solidFill>
                          <a:srgbClr val="000000"/>
                        </a:solidFill>
                        <a:effectLst/>
                        <a:latin typeface="Arial" panose="020B0604020202020204" pitchFamily="34" charset="0"/>
                      </a:endParaRPr>
                    </a:p>
                  </a:txBody>
                  <a:tcPr marL="7631" marR="7631" marT="7631"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2">
                        <a:lumMod val="20000"/>
                        <a:lumOff val="80000"/>
                      </a:schemeClr>
                    </a:solidFill>
                  </a:tcPr>
                </a:tc>
              </a:tr>
              <a:tr h="267578">
                <a:tc gridSpan="2">
                  <a:txBody>
                    <a:bodyPr/>
                    <a:lstStyle/>
                    <a:p>
                      <a:pPr algn="ctr" fontAlgn="ctr"/>
                      <a:r>
                        <a:rPr lang="es-ES" sz="1400" b="1" u="none" strike="noStrike" dirty="0">
                          <a:effectLst/>
                        </a:rPr>
                        <a:t>COSTOS INDIRECTOS</a:t>
                      </a:r>
                      <a:endParaRPr lang="es-EC" sz="1400" b="1" i="0" u="none" strike="noStrike" dirty="0">
                        <a:solidFill>
                          <a:srgbClr val="000000"/>
                        </a:solidFill>
                        <a:effectLst/>
                        <a:latin typeface="Arial" panose="020B0604020202020204" pitchFamily="34" charset="0"/>
                      </a:endParaRPr>
                    </a:p>
                  </a:txBody>
                  <a:tcPr marL="7631" marR="7631" marT="76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es-EC"/>
                    </a:p>
                  </a:txBody>
                  <a:tcPr/>
                </a:tc>
              </a:tr>
              <a:tr h="471045">
                <a:tc>
                  <a:txBody>
                    <a:bodyPr/>
                    <a:lstStyle/>
                    <a:p>
                      <a:pPr algn="ctr" fontAlgn="ctr"/>
                      <a:r>
                        <a:rPr lang="es-ES" sz="1400" u="none" strike="noStrike" dirty="0" smtClean="0">
                          <a:effectLst/>
                        </a:rPr>
                        <a:t>    Suministros  </a:t>
                      </a:r>
                      <a:r>
                        <a:rPr lang="es-ES" sz="1400" u="none" strike="noStrike" dirty="0">
                          <a:effectLst/>
                        </a:rPr>
                        <a:t>y servicios</a:t>
                      </a:r>
                      <a:endParaRPr lang="es-EC" sz="1400" b="0" i="0" u="none" strike="noStrike" dirty="0">
                        <a:solidFill>
                          <a:srgbClr val="000000"/>
                        </a:solidFill>
                        <a:effectLst/>
                        <a:latin typeface="Arial" panose="020B0604020202020204" pitchFamily="34" charset="0"/>
                      </a:endParaRPr>
                    </a:p>
                  </a:txBody>
                  <a:tcPr marL="7631" marR="7631" marT="7631"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2">
                        <a:lumMod val="20000"/>
                        <a:lumOff val="80000"/>
                      </a:schemeClr>
                    </a:solidFill>
                  </a:tcPr>
                </a:tc>
                <a:tc>
                  <a:txBody>
                    <a:bodyPr/>
                    <a:lstStyle/>
                    <a:p>
                      <a:pPr algn="ctr" fontAlgn="ctr"/>
                      <a:r>
                        <a:rPr lang="es-ES" sz="1400" u="none" strike="noStrike" dirty="0">
                          <a:effectLst/>
                        </a:rPr>
                        <a:t>290</a:t>
                      </a:r>
                      <a:endParaRPr lang="es-EC" sz="1400" b="0" i="0" u="none" strike="noStrike" dirty="0">
                        <a:solidFill>
                          <a:srgbClr val="000000"/>
                        </a:solidFill>
                        <a:effectLst/>
                        <a:latin typeface="Arial" panose="020B0604020202020204" pitchFamily="34" charset="0"/>
                      </a:endParaRPr>
                    </a:p>
                  </a:txBody>
                  <a:tcPr marL="7631" marR="7631" marT="7631"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2">
                        <a:lumMod val="20000"/>
                        <a:lumOff val="80000"/>
                      </a:schemeClr>
                    </a:solidFill>
                  </a:tcPr>
                </a:tc>
              </a:tr>
              <a:tr h="267578">
                <a:tc>
                  <a:txBody>
                    <a:bodyPr/>
                    <a:lstStyle/>
                    <a:p>
                      <a:pPr algn="ctr" fontAlgn="ctr"/>
                      <a:r>
                        <a:rPr lang="es-ES" sz="1400" u="none" strike="noStrike" dirty="0" smtClean="0">
                          <a:effectLst/>
                        </a:rPr>
                        <a:t>    Asesoramiento</a:t>
                      </a:r>
                      <a:endParaRPr lang="es-EC" sz="1400" b="0" i="0" u="none" strike="noStrike" dirty="0">
                        <a:solidFill>
                          <a:srgbClr val="000000"/>
                        </a:solidFill>
                        <a:effectLst/>
                        <a:latin typeface="Arial" panose="020B0604020202020204" pitchFamily="34" charset="0"/>
                      </a:endParaRPr>
                    </a:p>
                  </a:txBody>
                  <a:tcPr marL="7631" marR="7631" marT="7631" marB="0" anchor="ctr">
                    <a:lnL w="12700"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pPr algn="ctr" fontAlgn="ctr"/>
                      <a:r>
                        <a:rPr lang="es-ES" sz="1400" u="none" strike="noStrike" dirty="0">
                          <a:effectLst/>
                        </a:rPr>
                        <a:t>570</a:t>
                      </a:r>
                      <a:endParaRPr lang="es-EC" sz="1400" b="0" i="0" u="none" strike="noStrike" dirty="0">
                        <a:solidFill>
                          <a:srgbClr val="000000"/>
                        </a:solidFill>
                        <a:effectLst/>
                        <a:latin typeface="Arial" panose="020B0604020202020204" pitchFamily="34" charset="0"/>
                      </a:endParaRPr>
                    </a:p>
                  </a:txBody>
                  <a:tcPr marL="7631" marR="7631" marT="7631" marB="0" anchor="ctr">
                    <a:lnR w="12700" cap="flat" cmpd="sng" algn="ctr">
                      <a:solidFill>
                        <a:schemeClr val="tx1"/>
                      </a:solidFill>
                      <a:prstDash val="solid"/>
                      <a:round/>
                      <a:headEnd type="none" w="med" len="med"/>
                      <a:tailEnd type="none" w="med" len="med"/>
                    </a:lnR>
                    <a:solidFill>
                      <a:schemeClr val="accent2">
                        <a:lumMod val="20000"/>
                        <a:lumOff val="80000"/>
                      </a:schemeClr>
                    </a:solidFill>
                  </a:tcPr>
                </a:tc>
              </a:tr>
              <a:tr h="267578">
                <a:tc>
                  <a:txBody>
                    <a:bodyPr/>
                    <a:lstStyle/>
                    <a:p>
                      <a:pPr algn="ctr" fontAlgn="ctr"/>
                      <a:r>
                        <a:rPr lang="es-ES" sz="1400" u="none" strike="noStrike" dirty="0" smtClean="0">
                          <a:effectLst/>
                        </a:rPr>
                        <a:t>    Gastos </a:t>
                      </a:r>
                      <a:r>
                        <a:rPr lang="es-ES" sz="1400" u="none" strike="noStrike" dirty="0">
                          <a:effectLst/>
                        </a:rPr>
                        <a:t>Generales</a:t>
                      </a:r>
                      <a:endParaRPr lang="es-EC" sz="1400" b="0" i="0" u="none" strike="noStrike" dirty="0">
                        <a:solidFill>
                          <a:srgbClr val="000000"/>
                        </a:solidFill>
                        <a:effectLst/>
                        <a:latin typeface="Arial" panose="020B0604020202020204" pitchFamily="34" charset="0"/>
                      </a:endParaRPr>
                    </a:p>
                  </a:txBody>
                  <a:tcPr marL="7631" marR="7631" marT="7631"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s-ES" sz="1400" u="none" strike="noStrike" dirty="0">
                          <a:effectLst/>
                        </a:rPr>
                        <a:t>40</a:t>
                      </a:r>
                      <a:endParaRPr lang="es-EC" sz="1400" b="0" i="0" u="none" strike="noStrike" dirty="0">
                        <a:solidFill>
                          <a:srgbClr val="000000"/>
                        </a:solidFill>
                        <a:effectLst/>
                        <a:latin typeface="Arial" panose="020B0604020202020204" pitchFamily="34" charset="0"/>
                      </a:endParaRPr>
                    </a:p>
                  </a:txBody>
                  <a:tcPr marL="7631" marR="7631" marT="7631"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2">
                        <a:lumMod val="20000"/>
                        <a:lumOff val="80000"/>
                      </a:schemeClr>
                    </a:solidFill>
                  </a:tcPr>
                </a:tc>
              </a:tr>
              <a:tr h="267578">
                <a:tc>
                  <a:txBody>
                    <a:bodyPr/>
                    <a:lstStyle/>
                    <a:p>
                      <a:pPr algn="ctr" fontAlgn="ctr"/>
                      <a:r>
                        <a:rPr lang="es-ES" sz="1400" b="1" u="none" strike="noStrike" dirty="0">
                          <a:effectLst/>
                        </a:rPr>
                        <a:t>Total </a:t>
                      </a:r>
                      <a:endParaRPr lang="es-EC" sz="1400" b="1" i="0" u="none" strike="noStrike" dirty="0">
                        <a:solidFill>
                          <a:srgbClr val="000000"/>
                        </a:solidFill>
                        <a:effectLst/>
                        <a:latin typeface="Arial" panose="020B0604020202020204" pitchFamily="34" charset="0"/>
                      </a:endParaRPr>
                    </a:p>
                  </a:txBody>
                  <a:tcPr marL="7631" marR="7631" marT="7631"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fontAlgn="ctr"/>
                      <a:r>
                        <a:rPr lang="es-ES" sz="1400" b="1" u="none" strike="noStrike" dirty="0" smtClean="0">
                          <a:effectLst/>
                        </a:rPr>
                        <a:t>6061,4 USD</a:t>
                      </a:r>
                      <a:endParaRPr lang="es-EC" sz="1400" b="1" i="0" u="none" strike="noStrike" dirty="0">
                        <a:solidFill>
                          <a:srgbClr val="000000"/>
                        </a:solidFill>
                        <a:effectLst/>
                        <a:latin typeface="Arial" panose="020B0604020202020204" pitchFamily="34" charset="0"/>
                      </a:endParaRPr>
                    </a:p>
                  </a:txBody>
                  <a:tcPr marL="7631" marR="7631" marT="7631"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r>
            </a:tbl>
          </a:graphicData>
        </a:graphic>
      </p:graphicFrame>
      <p:graphicFrame>
        <p:nvGraphicFramePr>
          <p:cNvPr id="8" name="Gráfico 7"/>
          <p:cNvGraphicFramePr/>
          <p:nvPr>
            <p:extLst>
              <p:ext uri="{D42A27DB-BD31-4B8C-83A1-F6EECF244321}">
                <p14:modId xmlns:p14="http://schemas.microsoft.com/office/powerpoint/2010/main" val="2869685970"/>
              </p:ext>
            </p:extLst>
          </p:nvPr>
        </p:nvGraphicFramePr>
        <p:xfrm>
          <a:off x="4066994" y="1415471"/>
          <a:ext cx="3918057" cy="41134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áfico 8"/>
          <p:cNvGraphicFramePr/>
          <p:nvPr>
            <p:extLst>
              <p:ext uri="{D42A27DB-BD31-4B8C-83A1-F6EECF244321}">
                <p14:modId xmlns:p14="http://schemas.microsoft.com/office/powerpoint/2010/main" val="309074594"/>
              </p:ext>
            </p:extLst>
          </p:nvPr>
        </p:nvGraphicFramePr>
        <p:xfrm>
          <a:off x="8020618" y="1415018"/>
          <a:ext cx="3972908" cy="412454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049790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76517" y="206063"/>
            <a:ext cx="10586435" cy="369332"/>
          </a:xfrm>
          <a:prstGeom prst="rect">
            <a:avLst/>
          </a:prstGeom>
          <a:noFill/>
        </p:spPr>
        <p:txBody>
          <a:bodyPr wrap="square" rtlCol="0">
            <a:spAutoFit/>
          </a:bodyPr>
          <a:lstStyle/>
          <a:p>
            <a:r>
              <a:rPr lang="es-EC" b="1" dirty="0" smtClean="0">
                <a:latin typeface="Century" panose="02040604050505020304" pitchFamily="18" charset="0"/>
              </a:rPr>
              <a:t>CONCLUSIONES</a:t>
            </a:r>
            <a:endParaRPr lang="es-EC" b="1" dirty="0">
              <a:latin typeface="Century" panose="02040604050505020304" pitchFamily="18" charset="0"/>
            </a:endParaRPr>
          </a:p>
        </p:txBody>
      </p:sp>
      <p:sp>
        <p:nvSpPr>
          <p:cNvPr id="11" name="CuadroTexto 10"/>
          <p:cNvSpPr txBox="1"/>
          <p:nvPr/>
        </p:nvSpPr>
        <p:spPr>
          <a:xfrm>
            <a:off x="566668" y="6323527"/>
            <a:ext cx="3284113" cy="430887"/>
          </a:xfrm>
          <a:prstGeom prst="rect">
            <a:avLst/>
          </a:prstGeom>
          <a:noFill/>
        </p:spPr>
        <p:txBody>
          <a:bodyPr wrap="square" rtlCol="0">
            <a:spAutoFit/>
          </a:bodyPr>
          <a:lstStyle/>
          <a:p>
            <a:r>
              <a:rPr lang="es-EC" sz="1100" dirty="0" smtClean="0">
                <a:latin typeface="Arial" panose="020B0604020202020204" pitchFamily="34" charset="0"/>
                <a:cs typeface="Arial" panose="020B0604020202020204" pitchFamily="34" charset="0"/>
              </a:rPr>
              <a:t>Elaborado por:    Moya Carlos</a:t>
            </a:r>
          </a:p>
          <a:p>
            <a:r>
              <a:rPr lang="es-EC" sz="1100" dirty="0" smtClean="0">
                <a:latin typeface="Arial" panose="020B0604020202020204" pitchFamily="34" charset="0"/>
                <a:cs typeface="Arial" panose="020B0604020202020204" pitchFamily="34" charset="0"/>
              </a:rPr>
              <a:t>	    Pinto Alex</a:t>
            </a:r>
            <a:endParaRPr lang="es-EC" sz="1100" dirty="0">
              <a:latin typeface="Arial" panose="020B0604020202020204" pitchFamily="34" charset="0"/>
              <a:cs typeface="Arial" panose="020B0604020202020204" pitchFamily="34" charset="0"/>
            </a:endParaRPr>
          </a:p>
        </p:txBody>
      </p:sp>
      <p:sp>
        <p:nvSpPr>
          <p:cNvPr id="2" name="Rectángulo 1"/>
          <p:cNvSpPr/>
          <p:nvPr/>
        </p:nvSpPr>
        <p:spPr>
          <a:xfrm>
            <a:off x="566668" y="782137"/>
            <a:ext cx="10334847" cy="5632311"/>
          </a:xfrm>
          <a:prstGeom prst="rect">
            <a:avLst/>
          </a:prstGeom>
        </p:spPr>
        <p:txBody>
          <a:bodyPr wrap="square">
            <a:spAutoFit/>
          </a:bodyPr>
          <a:lstStyle/>
          <a:p>
            <a:pPr marL="342900" lvl="0" indent="-342900" algn="just">
              <a:lnSpc>
                <a:spcPct val="150000"/>
              </a:lnSpc>
              <a:spcAft>
                <a:spcPts val="0"/>
              </a:spcAft>
              <a:buFont typeface="Wingdings" panose="05000000000000000000" pitchFamily="2" charset="2"/>
              <a:buChar char=""/>
            </a:pPr>
            <a:r>
              <a:rPr lang="es-ES" sz="1200" dirty="0">
                <a:latin typeface="Arial" panose="020B0604020202020204" pitchFamily="34" charset="0"/>
                <a:ea typeface="Calibri" panose="020F0502020204030204" pitchFamily="34" charset="0"/>
                <a:cs typeface="Times New Roman" panose="02020603050405020304" pitchFamily="18" charset="0"/>
              </a:rPr>
              <a:t>Al momento de realizar el balance térmico inicial en el motor del banco de pruebas PLINT TE-15, se logró determinar que la cantidad de calor que se transforma en trabajo neto mecánico es de 1.87 [KJ/s], lo que representa 8.35% de la energía suministrada por el </a:t>
            </a:r>
            <a:r>
              <a:rPr lang="es-ES" sz="1200" dirty="0" smtClean="0">
                <a:latin typeface="Arial" panose="020B0604020202020204" pitchFamily="34" charset="0"/>
                <a:ea typeface="Calibri" panose="020F0502020204030204" pitchFamily="34" charset="0"/>
                <a:cs typeface="Times New Roman" panose="02020603050405020304" pitchFamily="18" charset="0"/>
              </a:rPr>
              <a:t>combustible, mientras que en las condiciones finales el trabajo neto mecánico es de 2,06 [KJ/s], lo que representa 10,40% de la energía suministrada.</a:t>
            </a:r>
            <a:endParaRPr lang="es-ES" sz="1200" dirty="0">
              <a:latin typeface="Arial" panose="020B0604020202020204" pitchFamily="34" charset="0"/>
              <a:ea typeface="Calibri" panose="020F0502020204030204" pitchFamily="34" charset="0"/>
              <a:cs typeface="Times New Roman" panose="02020603050405020304" pitchFamily="18" charset="0"/>
            </a:endParaRPr>
          </a:p>
          <a:p>
            <a:pPr marL="270510" indent="252095" algn="just">
              <a:lnSpc>
                <a:spcPct val="150000"/>
              </a:lnSpc>
              <a:spcAft>
                <a:spcPts val="0"/>
              </a:spcAft>
            </a:pPr>
            <a:r>
              <a:rPr lang="es-ES" sz="1200" dirty="0">
                <a:latin typeface="Arial" panose="020B0604020202020204" pitchFamily="34" charset="0"/>
                <a:ea typeface="Calibri" panose="020F0502020204030204" pitchFamily="34" charset="0"/>
                <a:cs typeface="Times New Roman" panose="02020603050405020304" pitchFamily="18" charset="0"/>
              </a:rPr>
              <a:t> </a:t>
            </a:r>
          </a:p>
          <a:p>
            <a:pPr marL="342900" lvl="0" indent="-342900" algn="just">
              <a:lnSpc>
                <a:spcPct val="150000"/>
              </a:lnSpc>
              <a:spcAft>
                <a:spcPts val="0"/>
              </a:spcAft>
              <a:buFont typeface="Wingdings" panose="05000000000000000000" pitchFamily="2" charset="2"/>
              <a:buChar char=""/>
            </a:pPr>
            <a:r>
              <a:rPr lang="es-ES" sz="1200" dirty="0" smtClean="0">
                <a:latin typeface="Arial" panose="020B0604020202020204" pitchFamily="34" charset="0"/>
                <a:ea typeface="Calibri" panose="020F0502020204030204" pitchFamily="34" charset="0"/>
                <a:cs typeface="Times New Roman" panose="02020603050405020304" pitchFamily="18" charset="0"/>
              </a:rPr>
              <a:t>La </a:t>
            </a:r>
            <a:r>
              <a:rPr lang="es-ES" sz="1200" dirty="0">
                <a:latin typeface="Arial" panose="020B0604020202020204" pitchFamily="34" charset="0"/>
                <a:ea typeface="Calibri" panose="020F0502020204030204" pitchFamily="34" charset="0"/>
                <a:cs typeface="Times New Roman" panose="02020603050405020304" pitchFamily="18" charset="0"/>
              </a:rPr>
              <a:t>cantidad de energía que se desperdicia a través de los diferentes sistemas del motor en sus condiciones iniciales es:</a:t>
            </a:r>
          </a:p>
          <a:p>
            <a:pPr marL="742950" lvl="1" indent="-285750" algn="just">
              <a:lnSpc>
                <a:spcPct val="150000"/>
              </a:lnSpc>
              <a:spcAft>
                <a:spcPts val="0"/>
              </a:spcAft>
              <a:buFont typeface="Courier New" panose="02070309020205020404" pitchFamily="49" charset="0"/>
              <a:buChar char="o"/>
            </a:pPr>
            <a:r>
              <a:rPr lang="es-ES" sz="1200" dirty="0">
                <a:latin typeface="Arial" panose="020B0604020202020204" pitchFamily="34" charset="0"/>
                <a:ea typeface="Calibri" panose="020F0502020204030204" pitchFamily="34" charset="0"/>
                <a:cs typeface="Times New Roman" panose="02020603050405020304" pitchFamily="18" charset="0"/>
              </a:rPr>
              <a:t>Sistema de refrigeración: 3.2 [KJ/s] = 14.28 [%]</a:t>
            </a:r>
          </a:p>
          <a:p>
            <a:pPr marL="742950" lvl="1" indent="-285750" algn="just">
              <a:lnSpc>
                <a:spcPct val="150000"/>
              </a:lnSpc>
              <a:spcAft>
                <a:spcPts val="0"/>
              </a:spcAft>
              <a:buFont typeface="Courier New" panose="02070309020205020404" pitchFamily="49" charset="0"/>
              <a:buChar char="o"/>
            </a:pPr>
            <a:r>
              <a:rPr lang="es-ES" sz="1200" dirty="0">
                <a:latin typeface="Arial" panose="020B0604020202020204" pitchFamily="34" charset="0"/>
                <a:ea typeface="Calibri" panose="020F0502020204030204" pitchFamily="34" charset="0"/>
                <a:cs typeface="Times New Roman" panose="02020603050405020304" pitchFamily="18" charset="0"/>
              </a:rPr>
              <a:t>Gases de escape: 0.96 [KJ/s] = 4.28 [%]</a:t>
            </a:r>
          </a:p>
          <a:p>
            <a:pPr marL="742950" lvl="1" indent="-285750" algn="just">
              <a:lnSpc>
                <a:spcPct val="150000"/>
              </a:lnSpc>
              <a:spcAft>
                <a:spcPts val="0"/>
              </a:spcAft>
              <a:buFont typeface="Courier New" panose="02070309020205020404" pitchFamily="49" charset="0"/>
              <a:buChar char="o"/>
            </a:pPr>
            <a:r>
              <a:rPr lang="es-ES" sz="1200" dirty="0">
                <a:latin typeface="Arial" panose="020B0604020202020204" pitchFamily="34" charset="0"/>
                <a:ea typeface="Calibri" panose="020F0502020204030204" pitchFamily="34" charset="0"/>
                <a:cs typeface="Times New Roman" panose="02020603050405020304" pitchFamily="18" charset="0"/>
              </a:rPr>
              <a:t>Calor perdido por convección en la tubería: 0.23 [KJ/s] = 1.04 [%]</a:t>
            </a:r>
          </a:p>
          <a:p>
            <a:pPr marL="742950" lvl="1" indent="-285750" algn="just">
              <a:lnSpc>
                <a:spcPct val="150000"/>
              </a:lnSpc>
              <a:spcAft>
                <a:spcPts val="0"/>
              </a:spcAft>
              <a:buFont typeface="Courier New" panose="02070309020205020404" pitchFamily="49" charset="0"/>
              <a:buChar char="o"/>
            </a:pPr>
            <a:r>
              <a:rPr lang="es-ES" sz="1200" dirty="0">
                <a:latin typeface="Arial" panose="020B0604020202020204" pitchFamily="34" charset="0"/>
                <a:ea typeface="Calibri" panose="020F0502020204030204" pitchFamily="34" charset="0"/>
                <a:cs typeface="Times New Roman" panose="02020603050405020304" pitchFamily="18" charset="0"/>
              </a:rPr>
              <a:t>Perdidas de calor adicionales: 16.14 [KJ/s] = 72.06 [%]</a:t>
            </a:r>
          </a:p>
          <a:p>
            <a:pPr marL="270510" indent="252095" algn="just">
              <a:lnSpc>
                <a:spcPct val="150000"/>
              </a:lnSpc>
              <a:spcAft>
                <a:spcPts val="0"/>
              </a:spcAft>
            </a:pPr>
            <a:r>
              <a:rPr lang="es-ES" sz="1200" dirty="0">
                <a:latin typeface="Arial" panose="020B0604020202020204" pitchFamily="34" charset="0"/>
                <a:ea typeface="Calibri" panose="020F0502020204030204" pitchFamily="34" charset="0"/>
                <a:cs typeface="Times New Roman" panose="02020603050405020304" pitchFamily="18" charset="0"/>
              </a:rPr>
              <a:t> </a:t>
            </a:r>
          </a:p>
          <a:p>
            <a:pPr marL="342900" lvl="0" indent="-342900" algn="just">
              <a:lnSpc>
                <a:spcPct val="150000"/>
              </a:lnSpc>
              <a:spcAft>
                <a:spcPts val="0"/>
              </a:spcAft>
              <a:buFont typeface="Wingdings" panose="05000000000000000000" pitchFamily="2" charset="2"/>
              <a:buChar char=""/>
            </a:pPr>
            <a:r>
              <a:rPr lang="es-ES" sz="1200" dirty="0">
                <a:latin typeface="Arial" panose="020B0604020202020204" pitchFamily="34" charset="0"/>
                <a:ea typeface="Calibri" panose="020F0502020204030204" pitchFamily="34" charset="0"/>
                <a:cs typeface="Times New Roman" panose="02020603050405020304" pitchFamily="18" charset="0"/>
              </a:rPr>
              <a:t>La cantidad de energía que se desperdicia a través de los diferentes sistemas del motor en las condiciones finales es:</a:t>
            </a:r>
          </a:p>
          <a:p>
            <a:pPr marL="742950" lvl="1" indent="-285750" algn="just">
              <a:lnSpc>
                <a:spcPct val="150000"/>
              </a:lnSpc>
              <a:spcAft>
                <a:spcPts val="0"/>
              </a:spcAft>
              <a:buFont typeface="Courier New" panose="02070309020205020404" pitchFamily="49" charset="0"/>
              <a:buChar char="o"/>
            </a:pPr>
            <a:r>
              <a:rPr lang="es-ES" sz="1200" dirty="0">
                <a:latin typeface="Arial" panose="020B0604020202020204" pitchFamily="34" charset="0"/>
                <a:ea typeface="Calibri" panose="020F0502020204030204" pitchFamily="34" charset="0"/>
                <a:cs typeface="Times New Roman" panose="02020603050405020304" pitchFamily="18" charset="0"/>
              </a:rPr>
              <a:t>Sistema de refrigeración: 3.49 [KJ/s] = 17.63 [%]</a:t>
            </a:r>
          </a:p>
          <a:p>
            <a:pPr marL="742950" lvl="1" indent="-285750" algn="just">
              <a:lnSpc>
                <a:spcPct val="150000"/>
              </a:lnSpc>
              <a:spcAft>
                <a:spcPts val="0"/>
              </a:spcAft>
              <a:buFont typeface="Courier New" panose="02070309020205020404" pitchFamily="49" charset="0"/>
              <a:buChar char="o"/>
            </a:pPr>
            <a:r>
              <a:rPr lang="es-ES" sz="1200" dirty="0">
                <a:latin typeface="Arial" panose="020B0604020202020204" pitchFamily="34" charset="0"/>
                <a:ea typeface="Calibri" panose="020F0502020204030204" pitchFamily="34" charset="0"/>
                <a:cs typeface="Times New Roman" panose="02020603050405020304" pitchFamily="18" charset="0"/>
              </a:rPr>
              <a:t>Gases de escape: 1.61 [KJ/s] = 8.14 [%]</a:t>
            </a:r>
          </a:p>
          <a:p>
            <a:pPr marL="742950" lvl="1" indent="-285750" algn="just">
              <a:lnSpc>
                <a:spcPct val="150000"/>
              </a:lnSpc>
              <a:spcAft>
                <a:spcPts val="0"/>
              </a:spcAft>
              <a:buFont typeface="Courier New" panose="02070309020205020404" pitchFamily="49" charset="0"/>
              <a:buChar char="o"/>
            </a:pPr>
            <a:r>
              <a:rPr lang="es-ES" sz="1200" dirty="0">
                <a:latin typeface="Arial" panose="020B0604020202020204" pitchFamily="34" charset="0"/>
                <a:ea typeface="Calibri" panose="020F0502020204030204" pitchFamily="34" charset="0"/>
                <a:cs typeface="Times New Roman" panose="02020603050405020304" pitchFamily="18" charset="0"/>
              </a:rPr>
              <a:t>Calor perdido por convección en la tubería: 0.16 [KJ/s] = 0.81 [%]</a:t>
            </a:r>
          </a:p>
          <a:p>
            <a:pPr marL="742950" lvl="1" indent="-285750" algn="just">
              <a:lnSpc>
                <a:spcPct val="150000"/>
              </a:lnSpc>
              <a:spcAft>
                <a:spcPts val="0"/>
              </a:spcAft>
              <a:buFont typeface="Courier New" panose="02070309020205020404" pitchFamily="49" charset="0"/>
              <a:buChar char="o"/>
            </a:pPr>
            <a:r>
              <a:rPr lang="es-ES" sz="1200" dirty="0">
                <a:latin typeface="Arial" panose="020B0604020202020204" pitchFamily="34" charset="0"/>
                <a:ea typeface="Calibri" panose="020F0502020204030204" pitchFamily="34" charset="0"/>
                <a:cs typeface="Times New Roman" panose="02020603050405020304" pitchFamily="18" charset="0"/>
              </a:rPr>
              <a:t>Perdidas de calor adicionales: 12.49 [KJ/s] = 63.02 </a:t>
            </a:r>
            <a:r>
              <a:rPr lang="es-ES" sz="1200" dirty="0" smtClean="0">
                <a:latin typeface="Arial" panose="020B0604020202020204" pitchFamily="34" charset="0"/>
                <a:ea typeface="Calibri" panose="020F0502020204030204" pitchFamily="34" charset="0"/>
                <a:cs typeface="Times New Roman" panose="02020603050405020304" pitchFamily="18" charset="0"/>
              </a:rPr>
              <a:t>[%]</a:t>
            </a:r>
          </a:p>
          <a:p>
            <a:pPr marL="742950" lvl="1" indent="-285750" algn="just">
              <a:lnSpc>
                <a:spcPct val="150000"/>
              </a:lnSpc>
              <a:spcAft>
                <a:spcPts val="0"/>
              </a:spcAft>
              <a:buFont typeface="Courier New" panose="02070309020205020404" pitchFamily="49" charset="0"/>
              <a:buChar char="o"/>
            </a:pPr>
            <a:endParaRPr lang="es-ES" sz="1200" dirty="0" smtClean="0">
              <a:latin typeface="Arial" panose="020B0604020202020204" pitchFamily="34" charset="0"/>
              <a:ea typeface="Calibri" panose="020F050202020403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Ø"/>
            </a:pPr>
            <a:r>
              <a:rPr lang="es-ES" sz="1200" dirty="0">
                <a:latin typeface="Arial" panose="020B0604020202020204" pitchFamily="34" charset="0"/>
                <a:ea typeface="Calibri" panose="020F0502020204030204" pitchFamily="34" charset="0"/>
                <a:cs typeface="Times New Roman" panose="02020603050405020304" pitchFamily="18" charset="0"/>
              </a:rPr>
              <a:t>Al implementar el nuevo sistema de adquisición de datos, se logra obtener una reducción notable del tiempo de realización de las prácticas, de 2 horas a 1 hora y 15 minutos, con la facilidad de la visualización, registro y exportación de datos en tiempo real, facilitando el trabajo dentro de las prácticas de laboratorio.</a:t>
            </a:r>
            <a:endParaRPr lang="es-ES" sz="1200" dirty="0" smtClean="0">
              <a:latin typeface="Arial" panose="020B0604020202020204" pitchFamily="34" charset="0"/>
              <a:ea typeface="Calibri" panose="020F0502020204030204" pitchFamily="34" charset="0"/>
              <a:cs typeface="Times New Roman" panose="02020603050405020304" pitchFamily="18" charset="0"/>
            </a:endParaRPr>
          </a:p>
          <a:p>
            <a:pPr marL="742950" lvl="1" indent="-285750" algn="just">
              <a:lnSpc>
                <a:spcPct val="150000"/>
              </a:lnSpc>
              <a:spcAft>
                <a:spcPts val="0"/>
              </a:spcAft>
              <a:buFont typeface="Courier New" panose="02070309020205020404" pitchFamily="49" charset="0"/>
              <a:buChar char="o"/>
            </a:pPr>
            <a:endParaRPr lang="es-ES" sz="1200" dirty="0" smtClean="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781973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p:cNvSpPr txBox="1"/>
          <p:nvPr/>
        </p:nvSpPr>
        <p:spPr>
          <a:xfrm>
            <a:off x="566668" y="6323527"/>
            <a:ext cx="3284113" cy="430887"/>
          </a:xfrm>
          <a:prstGeom prst="rect">
            <a:avLst/>
          </a:prstGeom>
          <a:noFill/>
        </p:spPr>
        <p:txBody>
          <a:bodyPr wrap="square" rtlCol="0">
            <a:spAutoFit/>
          </a:bodyPr>
          <a:lstStyle/>
          <a:p>
            <a:r>
              <a:rPr lang="es-EC" sz="1100" dirty="0" smtClean="0">
                <a:latin typeface="Arial" panose="020B0604020202020204" pitchFamily="34" charset="0"/>
                <a:cs typeface="Arial" panose="020B0604020202020204" pitchFamily="34" charset="0"/>
              </a:rPr>
              <a:t>Elaborado por:    Moya Carlos</a:t>
            </a:r>
          </a:p>
          <a:p>
            <a:r>
              <a:rPr lang="es-EC" sz="1100" dirty="0" smtClean="0">
                <a:latin typeface="Arial" panose="020B0604020202020204" pitchFamily="34" charset="0"/>
                <a:cs typeface="Arial" panose="020B0604020202020204" pitchFamily="34" charset="0"/>
              </a:rPr>
              <a:t>	    Pinto Alex</a:t>
            </a:r>
            <a:endParaRPr lang="es-EC" sz="1100" dirty="0">
              <a:latin typeface="Arial" panose="020B0604020202020204" pitchFamily="34" charset="0"/>
              <a:cs typeface="Arial" panose="020B0604020202020204" pitchFamily="34" charset="0"/>
            </a:endParaRPr>
          </a:p>
        </p:txBody>
      </p:sp>
      <p:sp>
        <p:nvSpPr>
          <p:cNvPr id="5" name="CuadroTexto 4"/>
          <p:cNvSpPr txBox="1"/>
          <p:nvPr/>
        </p:nvSpPr>
        <p:spPr>
          <a:xfrm>
            <a:off x="476518" y="206063"/>
            <a:ext cx="10676586" cy="369332"/>
          </a:xfrm>
          <a:prstGeom prst="rect">
            <a:avLst/>
          </a:prstGeom>
          <a:noFill/>
        </p:spPr>
        <p:txBody>
          <a:bodyPr wrap="square" rtlCol="0">
            <a:spAutoFit/>
          </a:bodyPr>
          <a:lstStyle/>
          <a:p>
            <a:r>
              <a:rPr lang="es-EC" b="1" dirty="0" smtClean="0">
                <a:latin typeface="Century" panose="02040604050505020304" pitchFamily="18" charset="0"/>
              </a:rPr>
              <a:t>CARACTERÍSTICAS PRINCIPALES DEL BANCO DE PRUEBAS PLINT TE-15</a:t>
            </a:r>
            <a:endParaRPr lang="es-EC" b="1" dirty="0">
              <a:latin typeface="Century" panose="02040604050505020304" pitchFamily="18" charset="0"/>
            </a:endParaRPr>
          </a:p>
        </p:txBody>
      </p:sp>
      <p:graphicFrame>
        <p:nvGraphicFramePr>
          <p:cNvPr id="2" name="Tabla 1"/>
          <p:cNvGraphicFramePr>
            <a:graphicFrameLocks noGrp="1"/>
          </p:cNvGraphicFramePr>
          <p:nvPr>
            <p:extLst>
              <p:ext uri="{D42A27DB-BD31-4B8C-83A1-F6EECF244321}">
                <p14:modId xmlns:p14="http://schemas.microsoft.com/office/powerpoint/2010/main" val="297075000"/>
              </p:ext>
            </p:extLst>
          </p:nvPr>
        </p:nvGraphicFramePr>
        <p:xfrm>
          <a:off x="811217" y="1335657"/>
          <a:ext cx="5204585" cy="3587588"/>
        </p:xfrm>
        <a:graphic>
          <a:graphicData uri="http://schemas.openxmlformats.org/drawingml/2006/table">
            <a:tbl>
              <a:tblPr firstRow="1" firstCol="1" bandRow="1">
                <a:tableStyleId>{FABFCF23-3B69-468F-B69F-88F6DE6A72F2}</a:tableStyleId>
              </a:tblPr>
              <a:tblGrid>
                <a:gridCol w="2564416"/>
                <a:gridCol w="2640169"/>
              </a:tblGrid>
              <a:tr h="353795">
                <a:tc>
                  <a:txBody>
                    <a:bodyPr/>
                    <a:lstStyle/>
                    <a:p>
                      <a:pPr indent="252095" algn="ctr">
                        <a:spcAft>
                          <a:spcPts val="0"/>
                        </a:spcAft>
                      </a:pPr>
                      <a:r>
                        <a:rPr lang="es-ES" sz="1400" dirty="0">
                          <a:solidFill>
                            <a:schemeClr val="tx1"/>
                          </a:solidFill>
                          <a:effectLst/>
                        </a:rPr>
                        <a:t>PARÁMETRO</a:t>
                      </a:r>
                      <a:endParaRPr lang="es-EC"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spcAft>
                          <a:spcPts val="0"/>
                        </a:spcAft>
                      </a:pPr>
                      <a:r>
                        <a:rPr lang="es-ES" sz="1400" dirty="0">
                          <a:solidFill>
                            <a:schemeClr val="tx1"/>
                          </a:solidFill>
                          <a:effectLst/>
                        </a:rPr>
                        <a:t>CARACTERÍSTICA</a:t>
                      </a:r>
                      <a:endParaRPr lang="es-EC"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53795">
                <a:tc>
                  <a:txBody>
                    <a:bodyPr/>
                    <a:lstStyle/>
                    <a:p>
                      <a:pPr indent="252095" algn="l">
                        <a:spcAft>
                          <a:spcPts val="0"/>
                        </a:spcAft>
                      </a:pPr>
                      <a:r>
                        <a:rPr lang="es-ES" sz="1400" dirty="0">
                          <a:effectLst/>
                        </a:rPr>
                        <a:t>Diámetro del cilindro</a:t>
                      </a:r>
                      <a:endParaRPr lang="es-EC"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l">
                        <a:spcAft>
                          <a:spcPts val="0"/>
                        </a:spcAft>
                      </a:pPr>
                      <a:r>
                        <a:rPr lang="es-ES" sz="1400">
                          <a:effectLst/>
                        </a:rPr>
                        <a:t>85 milímetros</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53795">
                <a:tc>
                  <a:txBody>
                    <a:bodyPr/>
                    <a:lstStyle/>
                    <a:p>
                      <a:pPr indent="252095" algn="l">
                        <a:spcAft>
                          <a:spcPts val="0"/>
                        </a:spcAft>
                      </a:pPr>
                      <a:r>
                        <a:rPr lang="es-ES" sz="1400" dirty="0">
                          <a:effectLst/>
                        </a:rPr>
                        <a:t>Carrera</a:t>
                      </a:r>
                      <a:endParaRPr lang="es-EC"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l">
                        <a:spcAft>
                          <a:spcPts val="0"/>
                        </a:spcAft>
                      </a:pPr>
                      <a:r>
                        <a:rPr lang="es-ES" sz="1400" dirty="0">
                          <a:effectLst/>
                        </a:rPr>
                        <a:t>82.5 milímetros</a:t>
                      </a:r>
                      <a:endParaRPr lang="es-EC"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403433">
                <a:tc>
                  <a:txBody>
                    <a:bodyPr/>
                    <a:lstStyle/>
                    <a:p>
                      <a:pPr indent="252095" algn="l">
                        <a:spcAft>
                          <a:spcPts val="0"/>
                        </a:spcAft>
                      </a:pPr>
                      <a:r>
                        <a:rPr lang="es-ES" sz="1400">
                          <a:effectLst/>
                        </a:rPr>
                        <a:t>Volumen de desplazamiento</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l">
                        <a:spcAft>
                          <a:spcPts val="0"/>
                        </a:spcAft>
                      </a:pPr>
                      <a:r>
                        <a:rPr lang="es-ES" sz="1400" dirty="0">
                          <a:effectLst/>
                        </a:rPr>
                        <a:t>468 centímetros cúbicos</a:t>
                      </a:r>
                      <a:endParaRPr lang="es-EC"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53795">
                <a:tc>
                  <a:txBody>
                    <a:bodyPr/>
                    <a:lstStyle/>
                    <a:p>
                      <a:pPr indent="252095" algn="l">
                        <a:spcAft>
                          <a:spcPts val="0"/>
                        </a:spcAft>
                      </a:pPr>
                      <a:r>
                        <a:rPr lang="es-ES" sz="1400">
                          <a:effectLst/>
                        </a:rPr>
                        <a:t>Relación de compresión</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l">
                        <a:spcAft>
                          <a:spcPts val="0"/>
                        </a:spcAft>
                      </a:pPr>
                      <a:r>
                        <a:rPr lang="es-ES" sz="1400" dirty="0">
                          <a:effectLst/>
                        </a:rPr>
                        <a:t>4:1 a 10:1</a:t>
                      </a:r>
                      <a:endParaRPr lang="es-EC"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53795">
                <a:tc>
                  <a:txBody>
                    <a:bodyPr/>
                    <a:lstStyle/>
                    <a:p>
                      <a:pPr indent="252095" algn="l">
                        <a:spcAft>
                          <a:spcPts val="0"/>
                        </a:spcAft>
                      </a:pPr>
                      <a:r>
                        <a:rPr lang="es-ES" sz="1400">
                          <a:effectLst/>
                        </a:rPr>
                        <a:t>Rango de velocidad</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l">
                        <a:spcAft>
                          <a:spcPts val="0"/>
                        </a:spcAft>
                      </a:pPr>
                      <a:r>
                        <a:rPr lang="es-ES" sz="1400" dirty="0">
                          <a:effectLst/>
                        </a:rPr>
                        <a:t>1500 a 2000 RPM</a:t>
                      </a:r>
                      <a:endParaRPr lang="es-EC"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53795">
                <a:tc>
                  <a:txBody>
                    <a:bodyPr/>
                    <a:lstStyle/>
                    <a:p>
                      <a:pPr indent="252095" algn="l">
                        <a:spcAft>
                          <a:spcPts val="0"/>
                        </a:spcAft>
                      </a:pPr>
                      <a:r>
                        <a:rPr lang="es-ES" sz="1400">
                          <a:effectLst/>
                        </a:rPr>
                        <a:t>Máxima velocidad</a:t>
                      </a:r>
                      <a:endParaRPr lang="es-EC"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l">
                        <a:spcAft>
                          <a:spcPts val="0"/>
                        </a:spcAft>
                      </a:pPr>
                      <a:r>
                        <a:rPr lang="es-ES" sz="1400" dirty="0">
                          <a:effectLst/>
                        </a:rPr>
                        <a:t>2500 RPM</a:t>
                      </a:r>
                      <a:endParaRPr lang="es-EC"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53795">
                <a:tc>
                  <a:txBody>
                    <a:bodyPr/>
                    <a:lstStyle/>
                    <a:p>
                      <a:pPr indent="252095" algn="l">
                        <a:spcAft>
                          <a:spcPts val="0"/>
                        </a:spcAft>
                      </a:pPr>
                      <a:r>
                        <a:rPr lang="es-ES" sz="1400" dirty="0">
                          <a:effectLst/>
                        </a:rPr>
                        <a:t>Potencia nominal de salida</a:t>
                      </a:r>
                      <a:endParaRPr lang="es-EC"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l">
                        <a:spcAft>
                          <a:spcPts val="0"/>
                        </a:spcAft>
                      </a:pPr>
                      <a:r>
                        <a:rPr lang="es-ES" sz="1400" dirty="0">
                          <a:effectLst/>
                        </a:rPr>
                        <a:t>2.3 </a:t>
                      </a:r>
                      <a:r>
                        <a:rPr lang="es-ES" sz="1400" dirty="0" smtClean="0">
                          <a:effectLst/>
                        </a:rPr>
                        <a:t>KW</a:t>
                      </a:r>
                    </a:p>
                  </a:txBody>
                  <a:tcPr marL="68580" marR="68580" marT="0" marB="0" anchor="ctr"/>
                </a:tc>
              </a:tr>
              <a:tr h="353795">
                <a:tc>
                  <a:txBody>
                    <a:bodyPr/>
                    <a:lstStyle/>
                    <a:p>
                      <a:pPr indent="252095" algn="l">
                        <a:spcAft>
                          <a:spcPts val="0"/>
                        </a:spcAft>
                      </a:pPr>
                      <a:r>
                        <a:rPr lang="es-EC" sz="1400" b="1" kern="1200" dirty="0" smtClean="0">
                          <a:solidFill>
                            <a:schemeClr val="dk1"/>
                          </a:solidFill>
                          <a:effectLst/>
                          <a:latin typeface="+mn-lt"/>
                          <a:ea typeface="+mn-ea"/>
                          <a:cs typeface="+mn-cs"/>
                        </a:rPr>
                        <a:t>Angulo de encendido</a:t>
                      </a:r>
                      <a:endParaRPr lang="es-EC" sz="1400" b="1" kern="1200" dirty="0">
                        <a:solidFill>
                          <a:schemeClr val="dk1"/>
                        </a:solidFill>
                        <a:effectLst/>
                        <a:latin typeface="+mn-lt"/>
                        <a:ea typeface="+mn-ea"/>
                        <a:cs typeface="+mn-cs"/>
                      </a:endParaRPr>
                    </a:p>
                  </a:txBody>
                  <a:tcPr marL="68580" marR="68580" marT="0" marB="0" anchor="ctr"/>
                </a:tc>
                <a:tc>
                  <a:txBody>
                    <a:bodyPr/>
                    <a:lstStyle/>
                    <a:p>
                      <a:pPr indent="252095" algn="l">
                        <a:spcAft>
                          <a:spcPts val="0"/>
                        </a:spcAft>
                      </a:pPr>
                      <a:r>
                        <a:rPr lang="es-ES" sz="1400" dirty="0" smtClean="0">
                          <a:effectLst/>
                        </a:rPr>
                        <a:t>De 40</a:t>
                      </a:r>
                      <a:r>
                        <a:rPr lang="es-ES" sz="1400" baseline="0" dirty="0" smtClean="0">
                          <a:effectLst/>
                        </a:rPr>
                        <a:t> a -20 grados</a:t>
                      </a:r>
                      <a:endParaRPr lang="es-ES" sz="1400" dirty="0" smtClean="0">
                        <a:effectLst/>
                      </a:endParaRPr>
                    </a:p>
                  </a:txBody>
                  <a:tcPr marL="68580" marR="68580" marT="0" marB="0" anchor="ctr"/>
                </a:tc>
              </a:tr>
              <a:tr h="353795">
                <a:tc>
                  <a:txBody>
                    <a:bodyPr/>
                    <a:lstStyle/>
                    <a:p>
                      <a:pPr indent="252095" algn="l">
                        <a:spcAft>
                          <a:spcPts val="0"/>
                        </a:spcAft>
                      </a:pPr>
                      <a:r>
                        <a:rPr lang="es-EC" sz="1400" b="1" kern="1200" dirty="0" smtClean="0">
                          <a:solidFill>
                            <a:schemeClr val="dk1"/>
                          </a:solidFill>
                          <a:effectLst/>
                          <a:latin typeface="+mn-lt"/>
                          <a:ea typeface="+mn-ea"/>
                          <a:cs typeface="+mn-cs"/>
                        </a:rPr>
                        <a:t>Concentración de la mezcla</a:t>
                      </a:r>
                      <a:endParaRPr lang="es-EC" sz="1400" b="1" kern="1200" dirty="0">
                        <a:solidFill>
                          <a:schemeClr val="dk1"/>
                        </a:solidFill>
                        <a:effectLst/>
                        <a:latin typeface="+mn-lt"/>
                        <a:ea typeface="+mn-ea"/>
                        <a:cs typeface="+mn-cs"/>
                      </a:endParaRPr>
                    </a:p>
                  </a:txBody>
                  <a:tcPr marL="68580" marR="68580" marT="0" marB="0" anchor="ctr"/>
                </a:tc>
                <a:tc>
                  <a:txBody>
                    <a:bodyPr/>
                    <a:lstStyle/>
                    <a:p>
                      <a:pPr indent="252095" algn="l">
                        <a:spcAft>
                          <a:spcPts val="0"/>
                        </a:spcAft>
                      </a:pPr>
                      <a:r>
                        <a:rPr lang="es-ES" sz="1400" dirty="0" smtClean="0">
                          <a:effectLst/>
                        </a:rPr>
                        <a:t>De</a:t>
                      </a:r>
                      <a:r>
                        <a:rPr lang="es-ES" sz="1400" baseline="0" dirty="0" smtClean="0">
                          <a:effectLst/>
                        </a:rPr>
                        <a:t> 0 a 9 graduaciones</a:t>
                      </a:r>
                      <a:endParaRPr lang="es-ES" sz="1400" dirty="0" smtClean="0">
                        <a:effectLst/>
                      </a:endParaRPr>
                    </a:p>
                  </a:txBody>
                  <a:tcPr marL="68580" marR="68580" marT="0" marB="0" anchor="ctr"/>
                </a:tc>
              </a:tr>
            </a:tbl>
          </a:graphicData>
        </a:graphic>
      </p:graphicFrame>
      <p:pic>
        <p:nvPicPr>
          <p:cNvPr id="7" name="Imagen 6"/>
          <p:cNvPicPr/>
          <p:nvPr/>
        </p:nvPicPr>
        <p:blipFill>
          <a:blip r:embed="rId3"/>
          <a:stretch>
            <a:fillRect/>
          </a:stretch>
        </p:blipFill>
        <p:spPr>
          <a:xfrm>
            <a:off x="6445029" y="758720"/>
            <a:ext cx="4993640" cy="5180330"/>
          </a:xfrm>
          <a:prstGeom prst="rect">
            <a:avLst/>
          </a:prstGeom>
        </p:spPr>
      </p:pic>
    </p:spTree>
    <p:extLst>
      <p:ext uri="{BB962C8B-B14F-4D97-AF65-F5344CB8AC3E}">
        <p14:creationId xmlns:p14="http://schemas.microsoft.com/office/powerpoint/2010/main" val="11119996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76517" y="206063"/>
            <a:ext cx="10586435" cy="369332"/>
          </a:xfrm>
          <a:prstGeom prst="rect">
            <a:avLst/>
          </a:prstGeom>
          <a:noFill/>
        </p:spPr>
        <p:txBody>
          <a:bodyPr wrap="square" rtlCol="0">
            <a:spAutoFit/>
          </a:bodyPr>
          <a:lstStyle/>
          <a:p>
            <a:r>
              <a:rPr lang="es-EC" b="1" dirty="0" smtClean="0">
                <a:latin typeface="Century" panose="02040604050505020304" pitchFamily="18" charset="0"/>
              </a:rPr>
              <a:t>RECOMENDACIONES</a:t>
            </a:r>
            <a:endParaRPr lang="es-EC" b="1" dirty="0">
              <a:latin typeface="Century" panose="02040604050505020304" pitchFamily="18" charset="0"/>
            </a:endParaRPr>
          </a:p>
        </p:txBody>
      </p:sp>
      <p:sp>
        <p:nvSpPr>
          <p:cNvPr id="11" name="CuadroTexto 10"/>
          <p:cNvSpPr txBox="1"/>
          <p:nvPr/>
        </p:nvSpPr>
        <p:spPr>
          <a:xfrm>
            <a:off x="566668" y="6323527"/>
            <a:ext cx="3284113" cy="430887"/>
          </a:xfrm>
          <a:prstGeom prst="rect">
            <a:avLst/>
          </a:prstGeom>
          <a:noFill/>
        </p:spPr>
        <p:txBody>
          <a:bodyPr wrap="square" rtlCol="0">
            <a:spAutoFit/>
          </a:bodyPr>
          <a:lstStyle/>
          <a:p>
            <a:r>
              <a:rPr lang="es-EC" sz="1100" dirty="0" smtClean="0">
                <a:latin typeface="Arial" panose="020B0604020202020204" pitchFamily="34" charset="0"/>
                <a:cs typeface="Arial" panose="020B0604020202020204" pitchFamily="34" charset="0"/>
              </a:rPr>
              <a:t>Elaborado por:    Moya Carlos</a:t>
            </a:r>
          </a:p>
          <a:p>
            <a:r>
              <a:rPr lang="es-EC" sz="1100" dirty="0" smtClean="0">
                <a:latin typeface="Arial" panose="020B0604020202020204" pitchFamily="34" charset="0"/>
                <a:cs typeface="Arial" panose="020B0604020202020204" pitchFamily="34" charset="0"/>
              </a:rPr>
              <a:t>	    Pinto Alex</a:t>
            </a:r>
            <a:endParaRPr lang="es-EC" sz="1100" dirty="0">
              <a:latin typeface="Arial" panose="020B0604020202020204" pitchFamily="34" charset="0"/>
              <a:cs typeface="Arial" panose="020B0604020202020204" pitchFamily="34" charset="0"/>
            </a:endParaRPr>
          </a:p>
        </p:txBody>
      </p:sp>
      <p:sp>
        <p:nvSpPr>
          <p:cNvPr id="2" name="Rectángulo 1"/>
          <p:cNvSpPr/>
          <p:nvPr/>
        </p:nvSpPr>
        <p:spPr>
          <a:xfrm>
            <a:off x="676947" y="830881"/>
            <a:ext cx="10870018" cy="4616648"/>
          </a:xfrm>
          <a:prstGeom prst="rect">
            <a:avLst/>
          </a:prstGeom>
        </p:spPr>
        <p:txBody>
          <a:bodyPr wrap="square">
            <a:spAutoFit/>
          </a:bodyPr>
          <a:lstStyle/>
          <a:p>
            <a:pPr marL="342900" lvl="0" indent="-342900" algn="just">
              <a:lnSpc>
                <a:spcPct val="150000"/>
              </a:lnSpc>
              <a:spcAft>
                <a:spcPts val="0"/>
              </a:spcAft>
              <a:buFont typeface="Wingdings" panose="05000000000000000000" pitchFamily="2" charset="2"/>
              <a:buChar char=""/>
            </a:pPr>
            <a:r>
              <a:rPr lang="es-ES" sz="1400" dirty="0">
                <a:latin typeface="Arial" panose="020B0604020202020204" pitchFamily="34" charset="0"/>
                <a:ea typeface="Calibri" panose="020F0502020204030204" pitchFamily="34" charset="0"/>
                <a:cs typeface="Times New Roman" panose="02020603050405020304" pitchFamily="18" charset="0"/>
              </a:rPr>
              <a:t>Una vez realizado un mantenimiento correctivo al motor del banco de pruebas, se recomienda realizar un mantenimiento periódico, de manera que se aprovechen las características del motor del banco de manera óptima, debido a que es un dispositivo que permite identificar de manera clara el desempeño de un motor en condiciones especiales.</a:t>
            </a:r>
          </a:p>
          <a:p>
            <a:pPr marL="450215" indent="252095" algn="just">
              <a:lnSpc>
                <a:spcPct val="150000"/>
              </a:lnSpc>
              <a:spcAft>
                <a:spcPts val="0"/>
              </a:spcAft>
            </a:pPr>
            <a:r>
              <a:rPr lang="es-ES" sz="1400" dirty="0">
                <a:latin typeface="Arial" panose="020B0604020202020204" pitchFamily="34" charset="0"/>
                <a:ea typeface="Calibri" panose="020F0502020204030204" pitchFamily="34" charset="0"/>
                <a:cs typeface="Times New Roman" panose="02020603050405020304" pitchFamily="18" charset="0"/>
              </a:rPr>
              <a:t> </a:t>
            </a:r>
          </a:p>
          <a:p>
            <a:pPr marL="342900" lvl="0" indent="-342900" algn="just">
              <a:lnSpc>
                <a:spcPct val="150000"/>
              </a:lnSpc>
              <a:spcAft>
                <a:spcPts val="0"/>
              </a:spcAft>
              <a:buFont typeface="Wingdings" panose="05000000000000000000" pitchFamily="2" charset="2"/>
              <a:buChar char=""/>
            </a:pPr>
            <a:r>
              <a:rPr lang="es-ES" sz="1400" dirty="0">
                <a:latin typeface="Arial" panose="020B0604020202020204" pitchFamily="34" charset="0"/>
                <a:ea typeface="Calibri" panose="020F0502020204030204" pitchFamily="34" charset="0"/>
                <a:cs typeface="Times New Roman" panose="02020603050405020304" pitchFamily="18" charset="0"/>
              </a:rPr>
              <a:t>Seguir de manera estricta el manual de operación entregado en conjunto con el equipo nuevo, ya que está diseñado exclusivamente para el correcto funcionamiento del sistema en conjunto en conjunto.</a:t>
            </a:r>
          </a:p>
          <a:p>
            <a:pPr marL="457200" indent="252095" algn="just">
              <a:lnSpc>
                <a:spcPct val="150000"/>
              </a:lnSpc>
              <a:spcAft>
                <a:spcPts val="0"/>
              </a:spcAft>
            </a:pPr>
            <a:r>
              <a:rPr lang="es-ES" sz="1400" dirty="0">
                <a:latin typeface="Arial" panose="020B0604020202020204" pitchFamily="34" charset="0"/>
                <a:ea typeface="Calibri" panose="020F0502020204030204" pitchFamily="34" charset="0"/>
                <a:cs typeface="Times New Roman" panose="02020603050405020304" pitchFamily="18" charset="0"/>
              </a:rPr>
              <a:t> </a:t>
            </a:r>
          </a:p>
          <a:p>
            <a:pPr marL="342900" lvl="0" indent="-342900" algn="just">
              <a:lnSpc>
                <a:spcPct val="150000"/>
              </a:lnSpc>
              <a:spcAft>
                <a:spcPts val="0"/>
              </a:spcAft>
              <a:buFont typeface="Wingdings" panose="05000000000000000000" pitchFamily="2" charset="2"/>
              <a:buChar char=""/>
            </a:pPr>
            <a:r>
              <a:rPr lang="es-ES" sz="1400" dirty="0">
                <a:latin typeface="Arial" panose="020B0604020202020204" pitchFamily="34" charset="0"/>
                <a:ea typeface="Calibri" panose="020F0502020204030204" pitchFamily="34" charset="0"/>
                <a:cs typeface="Times New Roman" panose="02020603050405020304" pitchFamily="18" charset="0"/>
              </a:rPr>
              <a:t>Mantener el sistema de suministro de combustible lleno en todo momento, ya que si se deja de alimentar el motor del banco con combustible, existe la posibilidad de que se pierda la estabilidad al momento de realizar la práctica, ocasionando problemas al tratar de arrancarlo nuevamente.</a:t>
            </a:r>
          </a:p>
          <a:p>
            <a:pPr marL="457200" indent="252095" algn="just">
              <a:lnSpc>
                <a:spcPct val="150000"/>
              </a:lnSpc>
              <a:spcAft>
                <a:spcPts val="0"/>
              </a:spcAft>
            </a:pPr>
            <a:r>
              <a:rPr lang="es-ES" sz="1400" dirty="0">
                <a:latin typeface="Arial" panose="020B0604020202020204" pitchFamily="34" charset="0"/>
                <a:ea typeface="Calibri" panose="020F0502020204030204" pitchFamily="34" charset="0"/>
                <a:cs typeface="Times New Roman" panose="02020603050405020304" pitchFamily="18" charset="0"/>
              </a:rPr>
              <a:t> </a:t>
            </a:r>
          </a:p>
          <a:p>
            <a:pPr marL="342900" lvl="0" indent="-342900" algn="just">
              <a:lnSpc>
                <a:spcPct val="150000"/>
              </a:lnSpc>
              <a:spcAft>
                <a:spcPts val="0"/>
              </a:spcAft>
              <a:buFont typeface="Wingdings" panose="05000000000000000000" pitchFamily="2" charset="2"/>
              <a:buChar char=""/>
            </a:pPr>
            <a:r>
              <a:rPr lang="es-ES" sz="1400" dirty="0">
                <a:latin typeface="Arial" panose="020B0604020202020204" pitchFamily="34" charset="0"/>
                <a:ea typeface="Calibri" panose="020F0502020204030204" pitchFamily="34" charset="0"/>
                <a:cs typeface="Times New Roman" panose="02020603050405020304" pitchFamily="18" charset="0"/>
              </a:rPr>
              <a:t>Verificar continuamente el estado de los tomacorrientes que se usan para la alimentación del tablero de control, ya que es un equipo que trabaja con voltajes determinados, y si existe algún desperfecto podría ocasionar grandes daños en las conexiones internas, dañándolas permanentemente.</a:t>
            </a: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63940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476518" y="206063"/>
            <a:ext cx="8461419" cy="369332"/>
          </a:xfrm>
          <a:prstGeom prst="rect">
            <a:avLst/>
          </a:prstGeom>
          <a:noFill/>
        </p:spPr>
        <p:txBody>
          <a:bodyPr wrap="square" rtlCol="0">
            <a:spAutoFit/>
          </a:bodyPr>
          <a:lstStyle/>
          <a:p>
            <a:r>
              <a:rPr lang="es-EC" b="1" dirty="0" smtClean="0">
                <a:latin typeface="Century" panose="02040604050505020304" pitchFamily="18" charset="0"/>
              </a:rPr>
              <a:t>DEFINICIÓN DEL PROBLEMA: BANCO DE PRUEBAS PLINT TE-15</a:t>
            </a:r>
            <a:endParaRPr lang="es-EC" b="1" dirty="0">
              <a:latin typeface="Century" panose="02040604050505020304" pitchFamily="18" charset="0"/>
            </a:endParaRPr>
          </a:p>
        </p:txBody>
      </p:sp>
      <p:sp>
        <p:nvSpPr>
          <p:cNvPr id="9" name="CuadroTexto 8"/>
          <p:cNvSpPr txBox="1"/>
          <p:nvPr/>
        </p:nvSpPr>
        <p:spPr>
          <a:xfrm>
            <a:off x="1450623" y="731952"/>
            <a:ext cx="8461419" cy="323165"/>
          </a:xfrm>
          <a:prstGeom prst="rect">
            <a:avLst/>
          </a:prstGeom>
          <a:noFill/>
        </p:spPr>
        <p:txBody>
          <a:bodyPr wrap="square" rtlCol="0">
            <a:spAutoFit/>
          </a:bodyPr>
          <a:lstStyle/>
          <a:p>
            <a:pPr algn="ctr"/>
            <a:r>
              <a:rPr lang="es-EC" sz="1500" b="1" dirty="0" smtClean="0">
                <a:latin typeface="Century" panose="02040604050505020304" pitchFamily="18" charset="0"/>
              </a:rPr>
              <a:t>Sistema de toma de datos actual</a:t>
            </a:r>
            <a:endParaRPr lang="es-EC" sz="1500" b="1" dirty="0">
              <a:latin typeface="Century" panose="02040604050505020304" pitchFamily="18" charset="0"/>
            </a:endParaRPr>
          </a:p>
        </p:txBody>
      </p:sp>
      <p:graphicFrame>
        <p:nvGraphicFramePr>
          <p:cNvPr id="17" name="Objeto 16"/>
          <p:cNvGraphicFramePr>
            <a:graphicFrameLocks noChangeAspect="1"/>
          </p:cNvGraphicFramePr>
          <p:nvPr>
            <p:extLst>
              <p:ext uri="{D42A27DB-BD31-4B8C-83A1-F6EECF244321}">
                <p14:modId xmlns:p14="http://schemas.microsoft.com/office/powerpoint/2010/main" val="2464505696"/>
              </p:ext>
            </p:extLst>
          </p:nvPr>
        </p:nvGraphicFramePr>
        <p:xfrm>
          <a:off x="1463385" y="1093754"/>
          <a:ext cx="9316230" cy="4932807"/>
        </p:xfrm>
        <a:graphic>
          <a:graphicData uri="http://schemas.openxmlformats.org/presentationml/2006/ole">
            <mc:AlternateContent xmlns:mc="http://schemas.openxmlformats.org/markup-compatibility/2006">
              <mc:Choice xmlns:v="urn:schemas-microsoft-com:vml" Requires="v">
                <p:oleObj spid="_x0000_s2088" name="Documento" r:id="rId4" imgW="8899321" imgH="4815196" progId="Word.Document.12">
                  <p:embed/>
                </p:oleObj>
              </mc:Choice>
              <mc:Fallback>
                <p:oleObj name="Documento" r:id="rId4" imgW="8899321" imgH="4815196" progId="Word.Document.12">
                  <p:embed/>
                  <p:pic>
                    <p:nvPicPr>
                      <p:cNvPr id="0" name=""/>
                      <p:cNvPicPr/>
                      <p:nvPr/>
                    </p:nvPicPr>
                    <p:blipFill>
                      <a:blip r:embed="rId5"/>
                      <a:stretch>
                        <a:fillRect/>
                      </a:stretch>
                    </p:blipFill>
                    <p:spPr>
                      <a:xfrm>
                        <a:off x="1463385" y="1093754"/>
                        <a:ext cx="9316230" cy="4932807"/>
                      </a:xfrm>
                      <a:prstGeom prst="rect">
                        <a:avLst/>
                      </a:prstGeom>
                    </p:spPr>
                  </p:pic>
                </p:oleObj>
              </mc:Fallback>
            </mc:AlternateContent>
          </a:graphicData>
        </a:graphic>
      </p:graphicFrame>
      <p:sp>
        <p:nvSpPr>
          <p:cNvPr id="18" name="CuadroTexto 17"/>
          <p:cNvSpPr txBox="1"/>
          <p:nvPr/>
        </p:nvSpPr>
        <p:spPr>
          <a:xfrm>
            <a:off x="566668" y="6323527"/>
            <a:ext cx="3284113" cy="430887"/>
          </a:xfrm>
          <a:prstGeom prst="rect">
            <a:avLst/>
          </a:prstGeom>
          <a:noFill/>
        </p:spPr>
        <p:txBody>
          <a:bodyPr wrap="square" rtlCol="0">
            <a:spAutoFit/>
          </a:bodyPr>
          <a:lstStyle/>
          <a:p>
            <a:r>
              <a:rPr lang="es-EC" sz="1100" dirty="0" smtClean="0">
                <a:latin typeface="Arial" panose="020B0604020202020204" pitchFamily="34" charset="0"/>
                <a:cs typeface="Arial" panose="020B0604020202020204" pitchFamily="34" charset="0"/>
              </a:rPr>
              <a:t>Elaborado por:    Moya Carlos</a:t>
            </a:r>
          </a:p>
          <a:p>
            <a:r>
              <a:rPr lang="es-EC" sz="1100" dirty="0" smtClean="0">
                <a:latin typeface="Arial" panose="020B0604020202020204" pitchFamily="34" charset="0"/>
                <a:cs typeface="Arial" panose="020B0604020202020204" pitchFamily="34" charset="0"/>
              </a:rPr>
              <a:t>	    Pinto Alex</a:t>
            </a:r>
            <a:endParaRPr lang="es-EC"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04615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476518" y="206063"/>
            <a:ext cx="8461419" cy="369332"/>
          </a:xfrm>
          <a:prstGeom prst="rect">
            <a:avLst/>
          </a:prstGeom>
          <a:noFill/>
        </p:spPr>
        <p:txBody>
          <a:bodyPr wrap="square" rtlCol="0">
            <a:spAutoFit/>
          </a:bodyPr>
          <a:lstStyle/>
          <a:p>
            <a:r>
              <a:rPr lang="es-EC" b="1" dirty="0" smtClean="0">
                <a:latin typeface="Century" panose="02040604050505020304" pitchFamily="18" charset="0"/>
              </a:rPr>
              <a:t>DEFINICIÓN DEL PROBLEMA: BANCO DE PRUEBAS PLINT TE-15</a:t>
            </a:r>
            <a:endParaRPr lang="es-EC" b="1" dirty="0">
              <a:latin typeface="Century" panose="02040604050505020304" pitchFamily="18" charset="0"/>
            </a:endParaRPr>
          </a:p>
        </p:txBody>
      </p:sp>
      <p:sp>
        <p:nvSpPr>
          <p:cNvPr id="7" name="CuadroTexto 6"/>
          <p:cNvSpPr txBox="1"/>
          <p:nvPr/>
        </p:nvSpPr>
        <p:spPr>
          <a:xfrm>
            <a:off x="1154407" y="693315"/>
            <a:ext cx="8461419" cy="323165"/>
          </a:xfrm>
          <a:prstGeom prst="rect">
            <a:avLst/>
          </a:prstGeom>
          <a:noFill/>
        </p:spPr>
        <p:txBody>
          <a:bodyPr wrap="square" rtlCol="0">
            <a:spAutoFit/>
          </a:bodyPr>
          <a:lstStyle/>
          <a:p>
            <a:pPr algn="ctr"/>
            <a:r>
              <a:rPr lang="es-EC" sz="1500" b="1" dirty="0" smtClean="0">
                <a:latin typeface="Century" panose="02040604050505020304" pitchFamily="18" charset="0"/>
              </a:rPr>
              <a:t>Sistema de toma de datos a implementar</a:t>
            </a:r>
            <a:endParaRPr lang="es-EC" sz="1500" b="1" dirty="0">
              <a:latin typeface="Century" panose="02040604050505020304" pitchFamily="18" charset="0"/>
            </a:endParaRPr>
          </a:p>
        </p:txBody>
      </p:sp>
      <p:graphicFrame>
        <p:nvGraphicFramePr>
          <p:cNvPr id="8" name="Objeto 7"/>
          <p:cNvGraphicFramePr>
            <a:graphicFrameLocks noChangeAspect="1"/>
          </p:cNvGraphicFramePr>
          <p:nvPr>
            <p:extLst>
              <p:ext uri="{D42A27DB-BD31-4B8C-83A1-F6EECF244321}">
                <p14:modId xmlns:p14="http://schemas.microsoft.com/office/powerpoint/2010/main" val="2093226253"/>
              </p:ext>
            </p:extLst>
          </p:nvPr>
        </p:nvGraphicFramePr>
        <p:xfrm>
          <a:off x="1244561" y="1066287"/>
          <a:ext cx="9391356" cy="4878387"/>
        </p:xfrm>
        <a:graphic>
          <a:graphicData uri="http://schemas.openxmlformats.org/presentationml/2006/ole">
            <mc:AlternateContent xmlns:mc="http://schemas.openxmlformats.org/markup-compatibility/2006">
              <mc:Choice xmlns:v="urn:schemas-microsoft-com:vml" Requires="v">
                <p:oleObj spid="_x0000_s4137" name="Documento" r:id="rId4" imgW="8899321" imgH="4877861" progId="Word.Document.12">
                  <p:embed/>
                </p:oleObj>
              </mc:Choice>
              <mc:Fallback>
                <p:oleObj name="Documento" r:id="rId4" imgW="8899321" imgH="4877861" progId="Word.Document.12">
                  <p:embed/>
                  <p:pic>
                    <p:nvPicPr>
                      <p:cNvPr id="0" name=""/>
                      <p:cNvPicPr/>
                      <p:nvPr/>
                    </p:nvPicPr>
                    <p:blipFill>
                      <a:blip r:embed="rId5"/>
                      <a:stretch>
                        <a:fillRect/>
                      </a:stretch>
                    </p:blipFill>
                    <p:spPr>
                      <a:xfrm>
                        <a:off x="1244561" y="1066287"/>
                        <a:ext cx="9391356" cy="4878387"/>
                      </a:xfrm>
                      <a:prstGeom prst="rect">
                        <a:avLst/>
                      </a:prstGeom>
                    </p:spPr>
                  </p:pic>
                </p:oleObj>
              </mc:Fallback>
            </mc:AlternateContent>
          </a:graphicData>
        </a:graphic>
      </p:graphicFrame>
      <p:sp>
        <p:nvSpPr>
          <p:cNvPr id="9" name="CuadroTexto 8"/>
          <p:cNvSpPr txBox="1"/>
          <p:nvPr/>
        </p:nvSpPr>
        <p:spPr>
          <a:xfrm>
            <a:off x="566668" y="6323527"/>
            <a:ext cx="3284113" cy="430887"/>
          </a:xfrm>
          <a:prstGeom prst="rect">
            <a:avLst/>
          </a:prstGeom>
          <a:noFill/>
        </p:spPr>
        <p:txBody>
          <a:bodyPr wrap="square" rtlCol="0">
            <a:spAutoFit/>
          </a:bodyPr>
          <a:lstStyle/>
          <a:p>
            <a:r>
              <a:rPr lang="es-EC" sz="1100" dirty="0" smtClean="0">
                <a:latin typeface="Arial" panose="020B0604020202020204" pitchFamily="34" charset="0"/>
                <a:cs typeface="Arial" panose="020B0604020202020204" pitchFamily="34" charset="0"/>
              </a:rPr>
              <a:t>Elaborado por:    Moya Carlos</a:t>
            </a:r>
          </a:p>
          <a:p>
            <a:r>
              <a:rPr lang="es-EC" sz="1100" dirty="0" smtClean="0">
                <a:latin typeface="Arial" panose="020B0604020202020204" pitchFamily="34" charset="0"/>
                <a:cs typeface="Arial" panose="020B0604020202020204" pitchFamily="34" charset="0"/>
              </a:rPr>
              <a:t>	    Pinto Alex</a:t>
            </a:r>
            <a:endParaRPr lang="es-EC"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76926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476518" y="206063"/>
            <a:ext cx="8461419" cy="369332"/>
          </a:xfrm>
          <a:prstGeom prst="rect">
            <a:avLst/>
          </a:prstGeom>
          <a:noFill/>
        </p:spPr>
        <p:txBody>
          <a:bodyPr wrap="square" rtlCol="0">
            <a:spAutoFit/>
          </a:bodyPr>
          <a:lstStyle/>
          <a:p>
            <a:r>
              <a:rPr lang="es-EC" b="1" dirty="0" smtClean="0">
                <a:latin typeface="Century" panose="02040604050505020304" pitchFamily="18" charset="0"/>
              </a:rPr>
              <a:t>DEFINICIÓN DEL PROBLEMA: BANCO DE PRUEBAS PLINT TE-15</a:t>
            </a:r>
            <a:endParaRPr lang="es-EC" b="1" dirty="0">
              <a:latin typeface="Century" panose="02040604050505020304" pitchFamily="18" charset="0"/>
            </a:endParaRPr>
          </a:p>
        </p:txBody>
      </p:sp>
      <p:sp>
        <p:nvSpPr>
          <p:cNvPr id="7" name="CuadroTexto 6"/>
          <p:cNvSpPr txBox="1"/>
          <p:nvPr/>
        </p:nvSpPr>
        <p:spPr>
          <a:xfrm>
            <a:off x="1218802" y="950895"/>
            <a:ext cx="8461419" cy="323165"/>
          </a:xfrm>
          <a:prstGeom prst="rect">
            <a:avLst/>
          </a:prstGeom>
          <a:noFill/>
        </p:spPr>
        <p:txBody>
          <a:bodyPr wrap="square" rtlCol="0">
            <a:spAutoFit/>
          </a:bodyPr>
          <a:lstStyle/>
          <a:p>
            <a:pPr algn="ctr"/>
            <a:r>
              <a:rPr lang="es-EC" sz="1500" b="1" dirty="0" smtClean="0">
                <a:latin typeface="Century" panose="02040604050505020304" pitchFamily="18" charset="0"/>
              </a:rPr>
              <a:t>Variables de la solución</a:t>
            </a:r>
            <a:endParaRPr lang="es-EC" sz="1500" b="1" dirty="0">
              <a:latin typeface="Century" panose="02040604050505020304" pitchFamily="18" charset="0"/>
            </a:endParaRPr>
          </a:p>
        </p:txBody>
      </p:sp>
      <p:graphicFrame>
        <p:nvGraphicFramePr>
          <p:cNvPr id="8" name="Tabla 7"/>
          <p:cNvGraphicFramePr>
            <a:graphicFrameLocks noGrp="1"/>
          </p:cNvGraphicFramePr>
          <p:nvPr>
            <p:extLst>
              <p:ext uri="{D42A27DB-BD31-4B8C-83A1-F6EECF244321}">
                <p14:modId xmlns:p14="http://schemas.microsoft.com/office/powerpoint/2010/main" val="314040424"/>
              </p:ext>
            </p:extLst>
          </p:nvPr>
        </p:nvGraphicFramePr>
        <p:xfrm>
          <a:off x="2083325" y="1427464"/>
          <a:ext cx="7060676" cy="3239998"/>
        </p:xfrm>
        <a:graphic>
          <a:graphicData uri="http://schemas.openxmlformats.org/drawingml/2006/table">
            <a:tbl>
              <a:tblPr firstRow="1" firstCol="1" bandRow="1">
                <a:tableStyleId>{FABFCF23-3B69-468F-B69F-88F6DE6A72F2}</a:tableStyleId>
              </a:tblPr>
              <a:tblGrid>
                <a:gridCol w="595482"/>
                <a:gridCol w="2962141"/>
                <a:gridCol w="3503053"/>
              </a:tblGrid>
              <a:tr h="277728">
                <a:tc>
                  <a:txBody>
                    <a:bodyPr/>
                    <a:lstStyle/>
                    <a:p>
                      <a:endParaRPr lang="es-EC" sz="1400" dirty="0">
                        <a:effectLst/>
                        <a:latin typeface="Calibri" panose="020F0502020204030204" pitchFamily="34" charset="0"/>
                      </a:endParaRPr>
                    </a:p>
                  </a:txBody>
                  <a:tcPr marL="68580" marR="68580" marT="0" marB="0" anchor="ctr"/>
                </a:tc>
                <a:tc>
                  <a:txBody>
                    <a:bodyPr/>
                    <a:lstStyle/>
                    <a:p>
                      <a:pPr indent="252095" algn="ctr">
                        <a:lnSpc>
                          <a:spcPct val="115000"/>
                        </a:lnSpc>
                        <a:spcAft>
                          <a:spcPts val="0"/>
                        </a:spcAft>
                      </a:pPr>
                      <a:r>
                        <a:rPr lang="es-ES" sz="1400" dirty="0">
                          <a:solidFill>
                            <a:schemeClr val="tx1"/>
                          </a:solidFill>
                          <a:effectLst/>
                        </a:rPr>
                        <a:t>VARIABLE DE LA SOLUCION</a:t>
                      </a:r>
                      <a:endParaRPr lang="es-EC"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15000"/>
                        </a:lnSpc>
                        <a:spcAft>
                          <a:spcPts val="0"/>
                        </a:spcAft>
                      </a:pPr>
                      <a:r>
                        <a:rPr lang="es-ES" sz="1400" dirty="0">
                          <a:solidFill>
                            <a:schemeClr val="tx1"/>
                          </a:solidFill>
                          <a:effectLst/>
                        </a:rPr>
                        <a:t>LIMITACION DE LA SOLUCION</a:t>
                      </a:r>
                      <a:endParaRPr lang="es-EC"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77728">
                <a:tc>
                  <a:txBody>
                    <a:bodyPr/>
                    <a:lstStyle/>
                    <a:p>
                      <a:pPr indent="252095" algn="ctr">
                        <a:lnSpc>
                          <a:spcPct val="115000"/>
                        </a:lnSpc>
                        <a:spcAft>
                          <a:spcPts val="0"/>
                        </a:spcAft>
                      </a:pPr>
                      <a:r>
                        <a:rPr lang="es-ES" sz="1400" dirty="0">
                          <a:effectLst/>
                        </a:rPr>
                        <a:t>S</a:t>
                      </a:r>
                      <a:r>
                        <a:rPr lang="es-ES" sz="1400" baseline="-25000" dirty="0">
                          <a:effectLst/>
                        </a:rPr>
                        <a:t>1</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l">
                        <a:lnSpc>
                          <a:spcPct val="115000"/>
                        </a:lnSpc>
                        <a:spcAft>
                          <a:spcPts val="0"/>
                        </a:spcAft>
                      </a:pPr>
                      <a:r>
                        <a:rPr lang="es-ES" sz="1400" dirty="0">
                          <a:effectLst/>
                        </a:rPr>
                        <a:t>Sensor de temperatura sumergible</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l">
                        <a:lnSpc>
                          <a:spcPct val="115000"/>
                        </a:lnSpc>
                        <a:spcAft>
                          <a:spcPts val="0"/>
                        </a:spcAft>
                      </a:pPr>
                      <a:r>
                        <a:rPr lang="es-ES" sz="1400">
                          <a:effectLst/>
                        </a:rPr>
                        <a:t>Rango de temperaturas: 20 ⁰C – 80 ⁰C</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91818">
                <a:tc>
                  <a:txBody>
                    <a:bodyPr/>
                    <a:lstStyle/>
                    <a:p>
                      <a:pPr indent="252095" algn="ctr">
                        <a:lnSpc>
                          <a:spcPct val="115000"/>
                        </a:lnSpc>
                        <a:spcAft>
                          <a:spcPts val="0"/>
                        </a:spcAft>
                      </a:pPr>
                      <a:r>
                        <a:rPr lang="es-ES" sz="1400">
                          <a:effectLst/>
                        </a:rPr>
                        <a:t>S</a:t>
                      </a:r>
                      <a:r>
                        <a:rPr lang="es-ES" sz="1400" baseline="-25000">
                          <a:effectLst/>
                        </a:rPr>
                        <a:t>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l">
                        <a:lnSpc>
                          <a:spcPct val="115000"/>
                        </a:lnSpc>
                        <a:spcAft>
                          <a:spcPts val="0"/>
                        </a:spcAft>
                      </a:pPr>
                      <a:r>
                        <a:rPr lang="es-ES" sz="1400" dirty="0">
                          <a:effectLst/>
                        </a:rPr>
                        <a:t>Sensor de temperatura sumergible</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l">
                        <a:lnSpc>
                          <a:spcPct val="115000"/>
                        </a:lnSpc>
                        <a:spcAft>
                          <a:spcPts val="0"/>
                        </a:spcAft>
                      </a:pPr>
                      <a:r>
                        <a:rPr lang="es-ES" sz="1400" dirty="0">
                          <a:effectLst/>
                        </a:rPr>
                        <a:t>Rango de temperaturas: 20 ⁰C – 80 ⁰C</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03313">
                <a:tc>
                  <a:txBody>
                    <a:bodyPr/>
                    <a:lstStyle/>
                    <a:p>
                      <a:pPr indent="252095" algn="ctr">
                        <a:lnSpc>
                          <a:spcPct val="115000"/>
                        </a:lnSpc>
                        <a:spcAft>
                          <a:spcPts val="0"/>
                        </a:spcAft>
                      </a:pPr>
                      <a:r>
                        <a:rPr lang="es-ES" sz="1400">
                          <a:effectLst/>
                        </a:rPr>
                        <a:t>S</a:t>
                      </a:r>
                      <a:r>
                        <a:rPr lang="es-ES" sz="1400" baseline="-25000">
                          <a:effectLst/>
                        </a:rPr>
                        <a:t>3</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l">
                        <a:lnSpc>
                          <a:spcPct val="115000"/>
                        </a:lnSpc>
                        <a:spcAft>
                          <a:spcPts val="0"/>
                        </a:spcAft>
                      </a:pPr>
                      <a:r>
                        <a:rPr lang="es-ES" sz="1400" dirty="0">
                          <a:effectLst/>
                        </a:rPr>
                        <a:t>Sensor de flujo de agua</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l">
                        <a:lnSpc>
                          <a:spcPct val="115000"/>
                        </a:lnSpc>
                        <a:spcAft>
                          <a:spcPts val="0"/>
                        </a:spcAft>
                      </a:pPr>
                      <a:r>
                        <a:rPr lang="es-ES" sz="1400" dirty="0">
                          <a:effectLst/>
                        </a:rPr>
                        <a:t>Rango de flujo: 5 - 27 L/min</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93256">
                <a:tc>
                  <a:txBody>
                    <a:bodyPr/>
                    <a:lstStyle/>
                    <a:p>
                      <a:pPr indent="252095" algn="ctr">
                        <a:lnSpc>
                          <a:spcPct val="115000"/>
                        </a:lnSpc>
                        <a:spcAft>
                          <a:spcPts val="0"/>
                        </a:spcAft>
                      </a:pPr>
                      <a:r>
                        <a:rPr lang="es-ES" sz="1400">
                          <a:effectLst/>
                        </a:rPr>
                        <a:t>S</a:t>
                      </a:r>
                      <a:r>
                        <a:rPr lang="es-ES" sz="1400" baseline="-25000">
                          <a:effectLst/>
                        </a:rPr>
                        <a:t>4</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l">
                        <a:lnSpc>
                          <a:spcPct val="115000"/>
                        </a:lnSpc>
                        <a:spcAft>
                          <a:spcPts val="0"/>
                        </a:spcAft>
                      </a:pPr>
                      <a:r>
                        <a:rPr lang="es-ES" sz="1400" dirty="0">
                          <a:effectLst/>
                        </a:rPr>
                        <a:t>Sensor de fuerza</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l">
                        <a:lnSpc>
                          <a:spcPct val="115000"/>
                        </a:lnSpc>
                        <a:spcAft>
                          <a:spcPts val="0"/>
                        </a:spcAft>
                      </a:pPr>
                      <a:r>
                        <a:rPr lang="es-ES" sz="1400" dirty="0">
                          <a:effectLst/>
                        </a:rPr>
                        <a:t>Rango de fuerza: 0 - 60 N</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98281">
                <a:tc>
                  <a:txBody>
                    <a:bodyPr/>
                    <a:lstStyle/>
                    <a:p>
                      <a:pPr indent="252095" algn="ctr">
                        <a:lnSpc>
                          <a:spcPct val="115000"/>
                        </a:lnSpc>
                        <a:spcAft>
                          <a:spcPts val="0"/>
                        </a:spcAft>
                      </a:pPr>
                      <a:r>
                        <a:rPr lang="es-ES" sz="1400">
                          <a:effectLst/>
                        </a:rPr>
                        <a:t>S</a:t>
                      </a:r>
                      <a:r>
                        <a:rPr lang="es-ES" sz="1400" baseline="-25000">
                          <a:effectLst/>
                        </a:rPr>
                        <a:t>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l">
                        <a:lnSpc>
                          <a:spcPct val="115000"/>
                        </a:lnSpc>
                        <a:spcAft>
                          <a:spcPts val="0"/>
                        </a:spcAft>
                      </a:pPr>
                      <a:r>
                        <a:rPr lang="es-ES" sz="1400" dirty="0">
                          <a:effectLst/>
                        </a:rPr>
                        <a:t>Sensor Flujo Másico de aire</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l">
                        <a:lnSpc>
                          <a:spcPct val="115000"/>
                        </a:lnSpc>
                        <a:spcAft>
                          <a:spcPts val="0"/>
                        </a:spcAft>
                      </a:pPr>
                      <a:r>
                        <a:rPr lang="es-ES" sz="1400" dirty="0">
                          <a:effectLst/>
                        </a:rPr>
                        <a:t>Rango flujo: 1-14 Kg/h</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96844">
                <a:tc>
                  <a:txBody>
                    <a:bodyPr/>
                    <a:lstStyle/>
                    <a:p>
                      <a:pPr indent="252095" algn="ctr">
                        <a:lnSpc>
                          <a:spcPct val="115000"/>
                        </a:lnSpc>
                        <a:spcAft>
                          <a:spcPts val="0"/>
                        </a:spcAft>
                      </a:pPr>
                      <a:r>
                        <a:rPr lang="es-ES" sz="1400">
                          <a:effectLst/>
                        </a:rPr>
                        <a:t>S</a:t>
                      </a:r>
                      <a:r>
                        <a:rPr lang="es-ES" sz="1400" baseline="-25000">
                          <a:effectLst/>
                        </a:rPr>
                        <a:t>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l">
                        <a:lnSpc>
                          <a:spcPct val="115000"/>
                        </a:lnSpc>
                        <a:spcAft>
                          <a:spcPts val="0"/>
                        </a:spcAft>
                      </a:pPr>
                      <a:r>
                        <a:rPr lang="es-ES" sz="1400" dirty="0">
                          <a:effectLst/>
                        </a:rPr>
                        <a:t>Sensor de temperatura</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l">
                        <a:lnSpc>
                          <a:spcPct val="115000"/>
                        </a:lnSpc>
                        <a:spcAft>
                          <a:spcPts val="0"/>
                        </a:spcAft>
                      </a:pPr>
                      <a:r>
                        <a:rPr lang="es-ES" sz="1400" dirty="0">
                          <a:effectLst/>
                        </a:rPr>
                        <a:t>Rango de temperaturas: 0 ⁰C – 650 ⁰C</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98281">
                <a:tc>
                  <a:txBody>
                    <a:bodyPr/>
                    <a:lstStyle/>
                    <a:p>
                      <a:pPr indent="252095" algn="ctr">
                        <a:lnSpc>
                          <a:spcPct val="115000"/>
                        </a:lnSpc>
                        <a:spcAft>
                          <a:spcPts val="0"/>
                        </a:spcAft>
                      </a:pPr>
                      <a:r>
                        <a:rPr lang="es-ES" sz="1400">
                          <a:effectLst/>
                        </a:rPr>
                        <a:t>S</a:t>
                      </a:r>
                      <a:r>
                        <a:rPr lang="es-ES" sz="1400" baseline="-25000">
                          <a:effectLst/>
                        </a:rPr>
                        <a:t>7</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l">
                        <a:lnSpc>
                          <a:spcPct val="115000"/>
                        </a:lnSpc>
                        <a:spcAft>
                          <a:spcPts val="0"/>
                        </a:spcAft>
                      </a:pPr>
                      <a:r>
                        <a:rPr lang="es-ES" sz="1400">
                          <a:effectLst/>
                        </a:rPr>
                        <a:t>Voltímetro digital</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l">
                        <a:lnSpc>
                          <a:spcPct val="115000"/>
                        </a:lnSpc>
                        <a:spcAft>
                          <a:spcPts val="0"/>
                        </a:spcAft>
                      </a:pPr>
                      <a:r>
                        <a:rPr lang="es-ES" sz="1400" dirty="0">
                          <a:effectLst/>
                        </a:rPr>
                        <a:t>Rango de voltaje: 0 - 220 VDC</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01875">
                <a:tc>
                  <a:txBody>
                    <a:bodyPr/>
                    <a:lstStyle/>
                    <a:p>
                      <a:pPr indent="252095" algn="ctr">
                        <a:lnSpc>
                          <a:spcPct val="115000"/>
                        </a:lnSpc>
                        <a:spcAft>
                          <a:spcPts val="0"/>
                        </a:spcAft>
                      </a:pPr>
                      <a:r>
                        <a:rPr lang="es-ES" sz="1400">
                          <a:effectLst/>
                        </a:rPr>
                        <a:t>S</a:t>
                      </a:r>
                      <a:r>
                        <a:rPr lang="es-ES" sz="1400" baseline="-25000">
                          <a:effectLst/>
                        </a:rPr>
                        <a:t>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l">
                        <a:lnSpc>
                          <a:spcPct val="115000"/>
                        </a:lnSpc>
                        <a:spcAft>
                          <a:spcPts val="0"/>
                        </a:spcAft>
                      </a:pPr>
                      <a:r>
                        <a:rPr lang="es-ES" sz="1400">
                          <a:effectLst/>
                        </a:rPr>
                        <a:t>Amperímetro digital</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l">
                        <a:lnSpc>
                          <a:spcPct val="115000"/>
                        </a:lnSpc>
                        <a:spcAft>
                          <a:spcPts val="0"/>
                        </a:spcAft>
                      </a:pPr>
                      <a:r>
                        <a:rPr lang="es-ES" sz="1400" dirty="0">
                          <a:effectLst/>
                        </a:rPr>
                        <a:t>Rango de amperaje: 0 - 20 ADC</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00437">
                <a:tc>
                  <a:txBody>
                    <a:bodyPr/>
                    <a:lstStyle/>
                    <a:p>
                      <a:pPr indent="252095" algn="ctr">
                        <a:lnSpc>
                          <a:spcPct val="115000"/>
                        </a:lnSpc>
                        <a:spcAft>
                          <a:spcPts val="0"/>
                        </a:spcAft>
                      </a:pPr>
                      <a:r>
                        <a:rPr lang="es-ES" sz="1400">
                          <a:effectLst/>
                        </a:rPr>
                        <a:t>S</a:t>
                      </a:r>
                      <a:r>
                        <a:rPr lang="es-ES" sz="1400" baseline="-25000">
                          <a:effectLst/>
                        </a:rPr>
                        <a:t>9</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l">
                        <a:lnSpc>
                          <a:spcPct val="115000"/>
                        </a:lnSpc>
                        <a:spcAft>
                          <a:spcPts val="0"/>
                        </a:spcAft>
                      </a:pPr>
                      <a:r>
                        <a:rPr lang="es-ES" sz="1400">
                          <a:effectLst/>
                        </a:rPr>
                        <a:t>Sensor de nivel para combustible</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l">
                        <a:lnSpc>
                          <a:spcPct val="115000"/>
                        </a:lnSpc>
                        <a:spcAft>
                          <a:spcPts val="0"/>
                        </a:spcAft>
                      </a:pPr>
                      <a:r>
                        <a:rPr lang="es-ES" sz="1400" dirty="0">
                          <a:effectLst/>
                        </a:rPr>
                        <a:t>Rango de volumen: 25 y 50 cm</a:t>
                      </a:r>
                      <a:r>
                        <a:rPr lang="es-ES" sz="1400" baseline="30000" dirty="0">
                          <a:effectLst/>
                        </a:rPr>
                        <a:t>3</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00437">
                <a:tc>
                  <a:txBody>
                    <a:bodyPr/>
                    <a:lstStyle/>
                    <a:p>
                      <a:pPr indent="252095" algn="ctr">
                        <a:lnSpc>
                          <a:spcPct val="115000"/>
                        </a:lnSpc>
                        <a:spcAft>
                          <a:spcPts val="0"/>
                        </a:spcAft>
                      </a:pPr>
                      <a:r>
                        <a:rPr lang="es-ES" sz="1400">
                          <a:effectLst/>
                        </a:rPr>
                        <a:t>S</a:t>
                      </a:r>
                      <a:r>
                        <a:rPr lang="es-ES" sz="1400" baseline="-25000">
                          <a:effectLst/>
                        </a:rPr>
                        <a:t>10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l">
                        <a:lnSpc>
                          <a:spcPct val="115000"/>
                        </a:lnSpc>
                        <a:spcAft>
                          <a:spcPts val="0"/>
                        </a:spcAft>
                      </a:pPr>
                      <a:r>
                        <a:rPr lang="es-ES" sz="1400">
                          <a:effectLst/>
                        </a:rPr>
                        <a:t>Sensor de presencia</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l">
                        <a:lnSpc>
                          <a:spcPct val="115000"/>
                        </a:lnSpc>
                        <a:spcAft>
                          <a:spcPts val="0"/>
                        </a:spcAft>
                      </a:pPr>
                      <a:r>
                        <a:rPr lang="es-ES" sz="1400" dirty="0">
                          <a:effectLst/>
                        </a:rPr>
                        <a:t>Capacidad de detectar vueltas enteras</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9" name="CuadroTexto 8"/>
          <p:cNvSpPr txBox="1"/>
          <p:nvPr/>
        </p:nvSpPr>
        <p:spPr>
          <a:xfrm>
            <a:off x="566668" y="6323527"/>
            <a:ext cx="3284113" cy="430887"/>
          </a:xfrm>
          <a:prstGeom prst="rect">
            <a:avLst/>
          </a:prstGeom>
          <a:noFill/>
        </p:spPr>
        <p:txBody>
          <a:bodyPr wrap="square" rtlCol="0">
            <a:spAutoFit/>
          </a:bodyPr>
          <a:lstStyle/>
          <a:p>
            <a:r>
              <a:rPr lang="es-EC" sz="1100" dirty="0" smtClean="0">
                <a:latin typeface="Arial" panose="020B0604020202020204" pitchFamily="34" charset="0"/>
                <a:cs typeface="Arial" panose="020B0604020202020204" pitchFamily="34" charset="0"/>
              </a:rPr>
              <a:t>Elaborado por:    Moya Carlos</a:t>
            </a:r>
          </a:p>
          <a:p>
            <a:r>
              <a:rPr lang="es-EC" sz="1100" dirty="0" smtClean="0">
                <a:latin typeface="Arial" panose="020B0604020202020204" pitchFamily="34" charset="0"/>
                <a:cs typeface="Arial" panose="020B0604020202020204" pitchFamily="34" charset="0"/>
              </a:rPr>
              <a:t>	    Pinto Alex</a:t>
            </a:r>
            <a:endParaRPr lang="es-EC"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83069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eurón 2"/>
          <p:cNvSpPr/>
          <p:nvPr/>
        </p:nvSpPr>
        <p:spPr>
          <a:xfrm rot="5400000">
            <a:off x="837124" y="920840"/>
            <a:ext cx="1493951" cy="1506828"/>
          </a:xfrm>
          <a:prstGeom prst="chevron">
            <a:avLst>
              <a:gd name="adj" fmla="val 24909"/>
            </a:avLst>
          </a:prstGeom>
          <a:effectLst>
            <a:glow rad="101600">
              <a:schemeClr val="accent5">
                <a:satMod val="175000"/>
                <a:alpha val="40000"/>
              </a:schemeClr>
            </a:glow>
            <a:innerShdw blurRad="63500" dist="50800" dir="27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vert="vert270" rtlCol="0" anchor="ctr"/>
          <a:lstStyle/>
          <a:p>
            <a:pPr algn="ctr"/>
            <a:r>
              <a:rPr lang="es-EC" b="1" dirty="0" smtClean="0">
                <a:solidFill>
                  <a:schemeClr val="tx1"/>
                </a:solidFill>
              </a:rPr>
              <a:t>OBJETIVO GENERAL</a:t>
            </a:r>
            <a:endParaRPr lang="es-EC" b="1" dirty="0">
              <a:solidFill>
                <a:schemeClr val="tx1"/>
              </a:solidFill>
            </a:endParaRPr>
          </a:p>
        </p:txBody>
      </p:sp>
      <p:sp>
        <p:nvSpPr>
          <p:cNvPr id="7" name="Redondear rectángulo de esquina sencilla 6"/>
          <p:cNvSpPr/>
          <p:nvPr/>
        </p:nvSpPr>
        <p:spPr>
          <a:xfrm>
            <a:off x="2382591" y="914399"/>
            <a:ext cx="8757634" cy="1133340"/>
          </a:xfrm>
          <a:prstGeom prst="round1Rect">
            <a:avLst/>
          </a:prstGeom>
          <a:effectLst>
            <a:glow rad="1397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lvl="0" algn="just"/>
            <a:endParaRPr lang="es-ES" dirty="0" smtClean="0"/>
          </a:p>
          <a:p>
            <a:pPr marL="285750" lvl="0" indent="-285750" algn="just">
              <a:buFont typeface="Arial" panose="020B0604020202020204" pitchFamily="34" charset="0"/>
              <a:buChar char="•"/>
            </a:pPr>
            <a:r>
              <a:rPr lang="es-ES" sz="1700" dirty="0" smtClean="0"/>
              <a:t>Implantar </a:t>
            </a:r>
            <a:r>
              <a:rPr lang="es-ES" sz="1700" dirty="0"/>
              <a:t>un sistema automatizado de adquisición de datos en el banco de pruebas PLINT TE-15 del laboratorio de combustión interna y analizar el estado actual del motor del banco mediante un balance térmico.</a:t>
            </a:r>
            <a:endParaRPr lang="es-EC" sz="1700" dirty="0"/>
          </a:p>
          <a:p>
            <a:pPr algn="ctr"/>
            <a:endParaRPr lang="es-EC" dirty="0"/>
          </a:p>
        </p:txBody>
      </p:sp>
      <p:sp>
        <p:nvSpPr>
          <p:cNvPr id="8" name="Cheurón 7"/>
          <p:cNvSpPr/>
          <p:nvPr/>
        </p:nvSpPr>
        <p:spPr>
          <a:xfrm rot="5400000">
            <a:off x="-67618" y="3444024"/>
            <a:ext cx="3299139" cy="1506828"/>
          </a:xfrm>
          <a:prstGeom prst="chevron">
            <a:avLst>
              <a:gd name="adj" fmla="val 24909"/>
            </a:avLst>
          </a:prstGeom>
          <a:effectLst>
            <a:glow rad="139700">
              <a:schemeClr val="accent6">
                <a:satMod val="175000"/>
                <a:alpha val="40000"/>
              </a:schemeClr>
            </a:glow>
            <a:innerShdw blurRad="63500" dist="50800" dir="2700000">
              <a:prstClr val="black">
                <a:alpha val="50000"/>
              </a:prstClr>
            </a:innerShdw>
          </a:effectLst>
        </p:spPr>
        <p:style>
          <a:lnRef idx="1">
            <a:schemeClr val="accent6"/>
          </a:lnRef>
          <a:fillRef idx="2">
            <a:schemeClr val="accent6"/>
          </a:fillRef>
          <a:effectRef idx="1">
            <a:schemeClr val="accent6"/>
          </a:effectRef>
          <a:fontRef idx="minor">
            <a:schemeClr val="dk1"/>
          </a:fontRef>
        </p:style>
        <p:txBody>
          <a:bodyPr vert="vert270" rtlCol="0" anchor="ctr"/>
          <a:lstStyle/>
          <a:p>
            <a:pPr algn="ctr"/>
            <a:r>
              <a:rPr lang="es-EC" b="1" dirty="0" smtClean="0">
                <a:solidFill>
                  <a:schemeClr val="tx1"/>
                </a:solidFill>
              </a:rPr>
              <a:t>OBJETIVOS ESPECÍFICOS</a:t>
            </a:r>
            <a:endParaRPr lang="es-EC" b="1" dirty="0">
              <a:solidFill>
                <a:schemeClr val="tx1"/>
              </a:solidFill>
            </a:endParaRPr>
          </a:p>
        </p:txBody>
      </p:sp>
      <p:sp>
        <p:nvSpPr>
          <p:cNvPr id="9" name="Redondear rectángulo de esquina sencilla 8"/>
          <p:cNvSpPr/>
          <p:nvPr/>
        </p:nvSpPr>
        <p:spPr>
          <a:xfrm>
            <a:off x="2393322" y="2547871"/>
            <a:ext cx="8757634" cy="2887011"/>
          </a:xfrm>
          <a:prstGeom prst="round1Rect">
            <a:avLst/>
          </a:prstGeom>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lvl="0" algn="just"/>
            <a:endParaRPr lang="es-ES" dirty="0" smtClean="0"/>
          </a:p>
          <a:p>
            <a:pPr marL="285750" lvl="0" indent="-285750" algn="just">
              <a:buFont typeface="Arial" panose="020B0604020202020204" pitchFamily="34" charset="0"/>
              <a:buChar char="•"/>
            </a:pPr>
            <a:r>
              <a:rPr lang="es-ES" sz="1700" dirty="0"/>
              <a:t>Aplicar las leyes de la Termodinámica al motor del equipo PLINT TE-15 en un balance termodinámico para determinar el estado en el que se encuentra.</a:t>
            </a:r>
            <a:endParaRPr lang="es-EC" sz="1700" dirty="0"/>
          </a:p>
          <a:p>
            <a:pPr marL="285750" lvl="0" indent="-285750" algn="just">
              <a:buFont typeface="Arial" panose="020B0604020202020204" pitchFamily="34" charset="0"/>
              <a:buChar char="•"/>
            </a:pPr>
            <a:r>
              <a:rPr lang="es-ES" sz="1700" dirty="0"/>
              <a:t>Implementar un sistema automatizado de adquisición de datos digitalizados en tiempo real para los distintos parámetros que proporciona el equipo PLINT TE-15.</a:t>
            </a:r>
            <a:endParaRPr lang="es-EC" sz="1700" dirty="0"/>
          </a:p>
          <a:p>
            <a:pPr marL="285750" lvl="0" indent="-285750" algn="just">
              <a:buFont typeface="Arial" panose="020B0604020202020204" pitchFamily="34" charset="0"/>
              <a:buChar char="•"/>
            </a:pPr>
            <a:r>
              <a:rPr lang="es-ES" sz="1700" dirty="0"/>
              <a:t>Obtener las curvas características del motor de combustión interna del banco de pruebas PLINT TE-15.</a:t>
            </a:r>
            <a:endParaRPr lang="es-EC" sz="1700" dirty="0"/>
          </a:p>
          <a:p>
            <a:pPr marL="285750" lvl="0" indent="-285750" algn="just">
              <a:buFont typeface="Arial" panose="020B0604020202020204" pitchFamily="34" charset="0"/>
              <a:buChar char="•"/>
            </a:pPr>
            <a:r>
              <a:rPr lang="es-ES" sz="1700" dirty="0"/>
              <a:t>Validar los resultados mediante la comparación  de los datos obtenidos con el sistema automatizado y los datos históricos del equipo.</a:t>
            </a:r>
            <a:endParaRPr lang="es-EC" sz="1700" dirty="0"/>
          </a:p>
          <a:p>
            <a:pPr marL="285750" lvl="0" indent="-285750" algn="just">
              <a:buFont typeface="Arial" panose="020B0604020202020204" pitchFamily="34" charset="0"/>
              <a:buChar char="•"/>
            </a:pPr>
            <a:r>
              <a:rPr lang="es-ES" sz="1700" dirty="0"/>
              <a:t>Evaluar el costo económico del proyecto.</a:t>
            </a:r>
            <a:endParaRPr lang="es-EC" sz="1700" dirty="0"/>
          </a:p>
          <a:p>
            <a:pPr algn="ctr"/>
            <a:endParaRPr lang="es-EC" dirty="0"/>
          </a:p>
        </p:txBody>
      </p:sp>
      <p:sp>
        <p:nvSpPr>
          <p:cNvPr id="10" name="CuadroTexto 9"/>
          <p:cNvSpPr txBox="1"/>
          <p:nvPr/>
        </p:nvSpPr>
        <p:spPr>
          <a:xfrm>
            <a:off x="476518" y="206063"/>
            <a:ext cx="8461419" cy="369332"/>
          </a:xfrm>
          <a:prstGeom prst="rect">
            <a:avLst/>
          </a:prstGeom>
          <a:noFill/>
        </p:spPr>
        <p:txBody>
          <a:bodyPr wrap="square" rtlCol="0">
            <a:spAutoFit/>
          </a:bodyPr>
          <a:lstStyle/>
          <a:p>
            <a:r>
              <a:rPr lang="es-EC" b="1" dirty="0" smtClean="0">
                <a:latin typeface="Century" panose="02040604050505020304" pitchFamily="18" charset="0"/>
              </a:rPr>
              <a:t>OBJETIVOS: BANCO DE PRUEBAS PLINT TE-15</a:t>
            </a:r>
            <a:endParaRPr lang="es-EC" b="1" dirty="0">
              <a:latin typeface="Century" panose="02040604050505020304" pitchFamily="18" charset="0"/>
            </a:endParaRPr>
          </a:p>
        </p:txBody>
      </p:sp>
      <p:sp>
        <p:nvSpPr>
          <p:cNvPr id="11" name="CuadroTexto 10"/>
          <p:cNvSpPr txBox="1"/>
          <p:nvPr/>
        </p:nvSpPr>
        <p:spPr>
          <a:xfrm>
            <a:off x="566668" y="6323527"/>
            <a:ext cx="3284113" cy="430887"/>
          </a:xfrm>
          <a:prstGeom prst="rect">
            <a:avLst/>
          </a:prstGeom>
          <a:noFill/>
        </p:spPr>
        <p:txBody>
          <a:bodyPr wrap="square" rtlCol="0">
            <a:spAutoFit/>
          </a:bodyPr>
          <a:lstStyle/>
          <a:p>
            <a:r>
              <a:rPr lang="es-EC" sz="1100" dirty="0" smtClean="0">
                <a:latin typeface="Arial" panose="020B0604020202020204" pitchFamily="34" charset="0"/>
                <a:cs typeface="Arial" panose="020B0604020202020204" pitchFamily="34" charset="0"/>
              </a:rPr>
              <a:t>Elaborado por:    Moya Carlos</a:t>
            </a:r>
          </a:p>
          <a:p>
            <a:r>
              <a:rPr lang="es-EC" sz="1100" dirty="0" smtClean="0">
                <a:latin typeface="Arial" panose="020B0604020202020204" pitchFamily="34" charset="0"/>
                <a:cs typeface="Arial" panose="020B0604020202020204" pitchFamily="34" charset="0"/>
              </a:rPr>
              <a:t>	    Pinto Alex</a:t>
            </a:r>
            <a:endParaRPr lang="es-EC"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43063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76518" y="206063"/>
            <a:ext cx="8461419" cy="369332"/>
          </a:xfrm>
          <a:prstGeom prst="rect">
            <a:avLst/>
          </a:prstGeom>
          <a:noFill/>
        </p:spPr>
        <p:txBody>
          <a:bodyPr wrap="square" rtlCol="0">
            <a:spAutoFit/>
          </a:bodyPr>
          <a:lstStyle/>
          <a:p>
            <a:r>
              <a:rPr lang="es-EC" b="1" dirty="0" smtClean="0">
                <a:latin typeface="Century" panose="02040604050505020304" pitchFamily="18" charset="0"/>
              </a:rPr>
              <a:t>ALCANCE DEL PROYECTO</a:t>
            </a:r>
            <a:endParaRPr lang="es-EC" b="1" dirty="0">
              <a:latin typeface="Century" panose="02040604050505020304" pitchFamily="18" charset="0"/>
            </a:endParaRPr>
          </a:p>
        </p:txBody>
      </p:sp>
      <p:sp>
        <p:nvSpPr>
          <p:cNvPr id="11" name="CuadroTexto 10"/>
          <p:cNvSpPr txBox="1"/>
          <p:nvPr/>
        </p:nvSpPr>
        <p:spPr>
          <a:xfrm>
            <a:off x="566668" y="6323527"/>
            <a:ext cx="3284113" cy="430887"/>
          </a:xfrm>
          <a:prstGeom prst="rect">
            <a:avLst/>
          </a:prstGeom>
          <a:noFill/>
        </p:spPr>
        <p:txBody>
          <a:bodyPr wrap="square" rtlCol="0">
            <a:spAutoFit/>
          </a:bodyPr>
          <a:lstStyle/>
          <a:p>
            <a:r>
              <a:rPr lang="es-EC" sz="1100" dirty="0" smtClean="0">
                <a:latin typeface="Arial" panose="020B0604020202020204" pitchFamily="34" charset="0"/>
                <a:cs typeface="Arial" panose="020B0604020202020204" pitchFamily="34" charset="0"/>
              </a:rPr>
              <a:t>Elaborado por:    Moya Carlos</a:t>
            </a:r>
          </a:p>
          <a:p>
            <a:r>
              <a:rPr lang="es-EC" sz="1100" dirty="0" smtClean="0">
                <a:latin typeface="Arial" panose="020B0604020202020204" pitchFamily="34" charset="0"/>
                <a:cs typeface="Arial" panose="020B0604020202020204" pitchFamily="34" charset="0"/>
              </a:rPr>
              <a:t>	    Pinto Alex</a:t>
            </a:r>
            <a:endParaRPr lang="es-EC" sz="1100" dirty="0">
              <a:latin typeface="Arial" panose="020B0604020202020204" pitchFamily="34" charset="0"/>
              <a:cs typeface="Arial" panose="020B0604020202020204" pitchFamily="34" charset="0"/>
            </a:endParaRPr>
          </a:p>
        </p:txBody>
      </p:sp>
      <p:graphicFrame>
        <p:nvGraphicFramePr>
          <p:cNvPr id="2" name="Diagrama 1"/>
          <p:cNvGraphicFramePr/>
          <p:nvPr>
            <p:extLst>
              <p:ext uri="{D42A27DB-BD31-4B8C-83A1-F6EECF244321}">
                <p14:modId xmlns:p14="http://schemas.microsoft.com/office/powerpoint/2010/main" val="2793556870"/>
              </p:ext>
            </p:extLst>
          </p:nvPr>
        </p:nvGraphicFramePr>
        <p:xfrm>
          <a:off x="1375178" y="631066"/>
          <a:ext cx="8128000" cy="5159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122" name="Picture 2" descr="http://arabnetint.com/wp-content/uploads/2011/10/hwsw.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13702" y="698080"/>
            <a:ext cx="1493949" cy="87147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eb.ing.puc.cl/~power/alumno%2000/Celdas%20de%20Combustible/Image1.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37287" y="1702123"/>
            <a:ext cx="1281117" cy="93804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virtual.unal.edu.co/cursos/sedes/medellin/3007073/und_3/images/image35.jpe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13702" y="2772742"/>
            <a:ext cx="1737801" cy="103778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encrypted-tbn1.gstatic.com/images?q=tbn:ANd9GcT7lggeasQxb_Xkj-3iKl97CTrY9uyuJDma6HPG5erv71n6SjWl"/>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60013" y="3821162"/>
            <a:ext cx="1447638" cy="954044"/>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dennischang.info/wp-content/uploads/sites/683/2014/09/capacitacion.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737659" y="4785840"/>
            <a:ext cx="1569992" cy="825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18650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1266</TotalTime>
  <Words>4685</Words>
  <Application>Microsoft Office PowerPoint</Application>
  <PresentationFormat>Panorámica</PresentationFormat>
  <Paragraphs>2482</Paragraphs>
  <Slides>40</Slides>
  <Notes>40</Notes>
  <HiddenSlides>0</HiddenSlides>
  <MMClips>0</MMClips>
  <ScaleCrop>false</ScaleCrop>
  <HeadingPairs>
    <vt:vector size="8" baseType="variant">
      <vt:variant>
        <vt:lpstr>Fuentes usadas</vt:lpstr>
      </vt:variant>
      <vt:variant>
        <vt:i4>9</vt:i4>
      </vt:variant>
      <vt:variant>
        <vt:lpstr>Tema</vt:lpstr>
      </vt:variant>
      <vt:variant>
        <vt:i4>1</vt:i4>
      </vt:variant>
      <vt:variant>
        <vt:lpstr>Servidores OLE incrustados</vt:lpstr>
      </vt:variant>
      <vt:variant>
        <vt:i4>1</vt:i4>
      </vt:variant>
      <vt:variant>
        <vt:lpstr>Títulos de diapositiva</vt:lpstr>
      </vt:variant>
      <vt:variant>
        <vt:i4>40</vt:i4>
      </vt:variant>
    </vt:vector>
  </HeadingPairs>
  <TitlesOfParts>
    <vt:vector size="51" baseType="lpstr">
      <vt:lpstr>Arial</vt:lpstr>
      <vt:lpstr>Calibri</vt:lpstr>
      <vt:lpstr>Calibri </vt:lpstr>
      <vt:lpstr>Calibri Light</vt:lpstr>
      <vt:lpstr>Cambria Math</vt:lpstr>
      <vt:lpstr>Century</vt:lpstr>
      <vt:lpstr>Courier New</vt:lpstr>
      <vt:lpstr>Times New Roman</vt:lpstr>
      <vt:lpstr>Wingdings</vt:lpstr>
      <vt:lpstr>Tema de Office</vt:lpstr>
      <vt:lpstr>Documento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ALEX</dc:creator>
  <cp:lastModifiedBy>Carlos Moya</cp:lastModifiedBy>
  <cp:revision>90</cp:revision>
  <dcterms:created xsi:type="dcterms:W3CDTF">2015-07-03T15:01:41Z</dcterms:created>
  <dcterms:modified xsi:type="dcterms:W3CDTF">2015-07-08T16:11:46Z</dcterms:modified>
</cp:coreProperties>
</file>