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2" r:id="rId1"/>
  </p:sldMasterIdLst>
  <p:notesMasterIdLst>
    <p:notesMasterId r:id="rId41"/>
  </p:notesMasterIdLst>
  <p:sldIdLst>
    <p:sldId id="340" r:id="rId2"/>
    <p:sldId id="337" r:id="rId3"/>
    <p:sldId id="363" r:id="rId4"/>
    <p:sldId id="385" r:id="rId5"/>
    <p:sldId id="386" r:id="rId6"/>
    <p:sldId id="387" r:id="rId7"/>
    <p:sldId id="399" r:id="rId8"/>
    <p:sldId id="388" r:id="rId9"/>
    <p:sldId id="389" r:id="rId10"/>
    <p:sldId id="390" r:id="rId11"/>
    <p:sldId id="391" r:id="rId12"/>
    <p:sldId id="392" r:id="rId13"/>
    <p:sldId id="393" r:id="rId14"/>
    <p:sldId id="394" r:id="rId15"/>
    <p:sldId id="395" r:id="rId16"/>
    <p:sldId id="396" r:id="rId17"/>
    <p:sldId id="377" r:id="rId18"/>
    <p:sldId id="397" r:id="rId19"/>
    <p:sldId id="398" r:id="rId20"/>
    <p:sldId id="378" r:id="rId21"/>
    <p:sldId id="379" r:id="rId22"/>
    <p:sldId id="380" r:id="rId23"/>
    <p:sldId id="381" r:id="rId24"/>
    <p:sldId id="382" r:id="rId25"/>
    <p:sldId id="400" r:id="rId26"/>
    <p:sldId id="401" r:id="rId27"/>
    <p:sldId id="402" r:id="rId28"/>
    <p:sldId id="403" r:id="rId29"/>
    <p:sldId id="404" r:id="rId30"/>
    <p:sldId id="405" r:id="rId31"/>
    <p:sldId id="406" r:id="rId32"/>
    <p:sldId id="407" r:id="rId33"/>
    <p:sldId id="408" r:id="rId34"/>
    <p:sldId id="409" r:id="rId35"/>
    <p:sldId id="410" r:id="rId36"/>
    <p:sldId id="411" r:id="rId37"/>
    <p:sldId id="412" r:id="rId38"/>
    <p:sldId id="413" r:id="rId39"/>
    <p:sldId id="364" r:id="rId40"/>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9C7853C-536D-4A76-A0AE-DD22124D55A5}" styleName="Estilo temático 1 - Énfasis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505E3EF-67EA-436B-97B2-0124C06EBD24}" styleName="Estilo medio 4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12" autoAdjust="0"/>
    <p:restoredTop sz="94667" autoAdjust="0"/>
  </p:normalViewPr>
  <p:slideViewPr>
    <p:cSldViewPr>
      <p:cViewPr varScale="1">
        <p:scale>
          <a:sx n="68" d="100"/>
          <a:sy n="68" d="100"/>
        </p:scale>
        <p:origin x="1230"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71B035-EA75-4CEC-ACCB-C42FF923631E}"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s-EC"/>
        </a:p>
      </dgm:t>
    </dgm:pt>
    <dgm:pt modelId="{D2E6E6D9-0BB6-4016-A6A5-3C0ECE8ECF19}">
      <dgm:prSet phldrT="[Texto]"/>
      <dgm:spPr/>
      <dgm:t>
        <a:bodyPr/>
        <a:lstStyle/>
        <a:p>
          <a:r>
            <a:rPr lang="es-EC" dirty="0" smtClean="0"/>
            <a:t>INTRODUCÍÓN </a:t>
          </a:r>
          <a:endParaRPr lang="es-EC" dirty="0"/>
        </a:p>
      </dgm:t>
    </dgm:pt>
    <dgm:pt modelId="{0E440D82-4897-4F12-8776-D02FFA10B54F}" type="parTrans" cxnId="{BDC52820-3229-4836-9D61-D3BF764B8EFB}">
      <dgm:prSet/>
      <dgm:spPr/>
      <dgm:t>
        <a:bodyPr/>
        <a:lstStyle/>
        <a:p>
          <a:endParaRPr lang="es-EC"/>
        </a:p>
      </dgm:t>
    </dgm:pt>
    <dgm:pt modelId="{86873612-BF03-48A7-9043-12B851F392A3}" type="sibTrans" cxnId="{BDC52820-3229-4836-9D61-D3BF764B8EFB}">
      <dgm:prSet/>
      <dgm:spPr/>
      <dgm:t>
        <a:bodyPr/>
        <a:lstStyle/>
        <a:p>
          <a:endParaRPr lang="es-EC"/>
        </a:p>
      </dgm:t>
    </dgm:pt>
    <dgm:pt modelId="{75EF4FF7-A5CC-4867-92B3-E23DA2DA1A20}">
      <dgm:prSet phldrT="[Texto]"/>
      <dgm:spPr/>
      <dgm:t>
        <a:bodyPr/>
        <a:lstStyle/>
        <a:p>
          <a:r>
            <a:rPr lang="es-EC" dirty="0" smtClean="0"/>
            <a:t>EL ESTANDAR 802.15.7 (Li-Fi)</a:t>
          </a:r>
          <a:endParaRPr lang="es-EC" dirty="0"/>
        </a:p>
      </dgm:t>
    </dgm:pt>
    <dgm:pt modelId="{68088705-CCF0-465F-B92F-89674CC44895}" type="parTrans" cxnId="{0AD0EFD3-3A3F-4327-9066-C94905769E65}">
      <dgm:prSet/>
      <dgm:spPr/>
      <dgm:t>
        <a:bodyPr/>
        <a:lstStyle/>
        <a:p>
          <a:endParaRPr lang="es-EC"/>
        </a:p>
      </dgm:t>
    </dgm:pt>
    <dgm:pt modelId="{F283E9D2-304C-4CEE-96FB-F4F5221B34A4}" type="sibTrans" cxnId="{0AD0EFD3-3A3F-4327-9066-C94905769E65}">
      <dgm:prSet/>
      <dgm:spPr/>
      <dgm:t>
        <a:bodyPr/>
        <a:lstStyle/>
        <a:p>
          <a:endParaRPr lang="es-EC"/>
        </a:p>
      </dgm:t>
    </dgm:pt>
    <dgm:pt modelId="{903714E1-1EAC-4D4B-B920-1E7675B762CE}">
      <dgm:prSet phldrT="[Texto]"/>
      <dgm:spPr/>
      <dgm:t>
        <a:bodyPr/>
        <a:lstStyle/>
        <a:p>
          <a:r>
            <a:rPr lang="es-EC" dirty="0" smtClean="0"/>
            <a:t>HARDWARE DE IEEE PARA 802.15.7 </a:t>
          </a:r>
          <a:endParaRPr lang="es-EC" dirty="0"/>
        </a:p>
      </dgm:t>
    </dgm:pt>
    <dgm:pt modelId="{1640E68F-E123-42A5-A327-DDC17A25098A}" type="parTrans" cxnId="{3BEFEE84-12D7-468F-8F9D-B7E071FBE231}">
      <dgm:prSet/>
      <dgm:spPr/>
      <dgm:t>
        <a:bodyPr/>
        <a:lstStyle/>
        <a:p>
          <a:endParaRPr lang="es-EC"/>
        </a:p>
      </dgm:t>
    </dgm:pt>
    <dgm:pt modelId="{986EF822-0915-476E-BFAC-669F7E376D18}" type="sibTrans" cxnId="{3BEFEE84-12D7-468F-8F9D-B7E071FBE231}">
      <dgm:prSet/>
      <dgm:spPr/>
      <dgm:t>
        <a:bodyPr/>
        <a:lstStyle/>
        <a:p>
          <a:endParaRPr lang="es-EC"/>
        </a:p>
      </dgm:t>
    </dgm:pt>
    <dgm:pt modelId="{34672589-42A0-4CEE-AD3A-E272E2F15715}">
      <dgm:prSet phldrT="[Texto]"/>
      <dgm:spPr/>
      <dgm:t>
        <a:bodyPr/>
        <a:lstStyle/>
        <a:p>
          <a:r>
            <a:rPr lang="es-EC" dirty="0" smtClean="0"/>
            <a:t>MARCO LEGAL EN EL ECUADOR </a:t>
          </a:r>
          <a:endParaRPr lang="es-EC" dirty="0"/>
        </a:p>
      </dgm:t>
    </dgm:pt>
    <dgm:pt modelId="{98651654-4CBF-4E1D-974B-BB337EEB7369}" type="parTrans" cxnId="{636BE0BE-21ED-43CE-9A55-6E4EE1BEF0BA}">
      <dgm:prSet/>
      <dgm:spPr/>
      <dgm:t>
        <a:bodyPr/>
        <a:lstStyle/>
        <a:p>
          <a:endParaRPr lang="es-EC"/>
        </a:p>
      </dgm:t>
    </dgm:pt>
    <dgm:pt modelId="{6A7658F0-BF74-4FC2-B098-2A0BD974AE4C}" type="sibTrans" cxnId="{636BE0BE-21ED-43CE-9A55-6E4EE1BEF0BA}">
      <dgm:prSet/>
      <dgm:spPr/>
      <dgm:t>
        <a:bodyPr/>
        <a:lstStyle/>
        <a:p>
          <a:endParaRPr lang="es-EC"/>
        </a:p>
      </dgm:t>
    </dgm:pt>
    <dgm:pt modelId="{C6DEC8BE-DBA2-4CFB-B3B7-569009C91438}">
      <dgm:prSet phldrT="[Texto]"/>
      <dgm:spPr/>
      <dgm:t>
        <a:bodyPr/>
        <a:lstStyle/>
        <a:p>
          <a:r>
            <a:rPr lang="es-EC" dirty="0" smtClean="0"/>
            <a:t>REQUERIMIENTO DEL DESPLIEGUE DE Li-Fi</a:t>
          </a:r>
          <a:endParaRPr lang="es-EC" dirty="0"/>
        </a:p>
      </dgm:t>
    </dgm:pt>
    <dgm:pt modelId="{2B185809-9272-42E6-A659-3B8158647FF5}" type="parTrans" cxnId="{6D1EFB18-05D9-4DFA-9059-890F6F025C2D}">
      <dgm:prSet/>
      <dgm:spPr/>
      <dgm:t>
        <a:bodyPr/>
        <a:lstStyle/>
        <a:p>
          <a:endParaRPr lang="es-EC"/>
        </a:p>
      </dgm:t>
    </dgm:pt>
    <dgm:pt modelId="{82367293-8B64-4DCE-8CF9-DE2424EDBCEF}" type="sibTrans" cxnId="{6D1EFB18-05D9-4DFA-9059-890F6F025C2D}">
      <dgm:prSet/>
      <dgm:spPr/>
      <dgm:t>
        <a:bodyPr/>
        <a:lstStyle/>
        <a:p>
          <a:endParaRPr lang="es-EC"/>
        </a:p>
      </dgm:t>
    </dgm:pt>
    <dgm:pt modelId="{E497E016-1DAB-474F-B092-790CF49CD08E}">
      <dgm:prSet phldrT="[Texto]"/>
      <dgm:spPr/>
      <dgm:t>
        <a:bodyPr/>
        <a:lstStyle/>
        <a:p>
          <a:r>
            <a:rPr lang="es-EC" dirty="0" smtClean="0"/>
            <a:t>CONCLUSIONES Y RECOMENDACIONES </a:t>
          </a:r>
          <a:endParaRPr lang="es-EC" dirty="0"/>
        </a:p>
      </dgm:t>
    </dgm:pt>
    <dgm:pt modelId="{8F13589B-BAD0-4427-8CA1-E95D8BDEC530}" type="parTrans" cxnId="{3E8BCD2E-6509-4630-B2EB-86F790E8E7E9}">
      <dgm:prSet/>
      <dgm:spPr/>
      <dgm:t>
        <a:bodyPr/>
        <a:lstStyle/>
        <a:p>
          <a:endParaRPr lang="es-EC"/>
        </a:p>
      </dgm:t>
    </dgm:pt>
    <dgm:pt modelId="{2E662D20-B88A-4C80-B6EF-9B549E5071DA}" type="sibTrans" cxnId="{3E8BCD2E-6509-4630-B2EB-86F790E8E7E9}">
      <dgm:prSet/>
      <dgm:spPr/>
      <dgm:t>
        <a:bodyPr/>
        <a:lstStyle/>
        <a:p>
          <a:endParaRPr lang="es-EC"/>
        </a:p>
      </dgm:t>
    </dgm:pt>
    <dgm:pt modelId="{E8CA6875-828E-4A26-97DC-046BBB8A4C7B}" type="pres">
      <dgm:prSet presAssocID="{4B71B035-EA75-4CEC-ACCB-C42FF923631E}" presName="diagram" presStyleCnt="0">
        <dgm:presLayoutVars>
          <dgm:dir/>
          <dgm:resizeHandles val="exact"/>
        </dgm:presLayoutVars>
      </dgm:prSet>
      <dgm:spPr/>
    </dgm:pt>
    <dgm:pt modelId="{278C0CFD-9B54-4330-8FC4-F93E489E1E45}" type="pres">
      <dgm:prSet presAssocID="{D2E6E6D9-0BB6-4016-A6A5-3C0ECE8ECF19}" presName="node" presStyleLbl="node1" presStyleIdx="0" presStyleCnt="6">
        <dgm:presLayoutVars>
          <dgm:bulletEnabled val="1"/>
        </dgm:presLayoutVars>
      </dgm:prSet>
      <dgm:spPr/>
      <dgm:t>
        <a:bodyPr/>
        <a:lstStyle/>
        <a:p>
          <a:endParaRPr lang="es-EC"/>
        </a:p>
      </dgm:t>
    </dgm:pt>
    <dgm:pt modelId="{CB956986-3EB2-4411-9CE5-7F1437AA8AB6}" type="pres">
      <dgm:prSet presAssocID="{86873612-BF03-48A7-9043-12B851F392A3}" presName="sibTrans" presStyleCnt="0"/>
      <dgm:spPr/>
    </dgm:pt>
    <dgm:pt modelId="{F9D77997-2FA8-4944-8AE1-B02B79666A5F}" type="pres">
      <dgm:prSet presAssocID="{75EF4FF7-A5CC-4867-92B3-E23DA2DA1A20}" presName="node" presStyleLbl="node1" presStyleIdx="1" presStyleCnt="6" custLinFactNeighborX="-590">
        <dgm:presLayoutVars>
          <dgm:bulletEnabled val="1"/>
        </dgm:presLayoutVars>
      </dgm:prSet>
      <dgm:spPr/>
      <dgm:t>
        <a:bodyPr/>
        <a:lstStyle/>
        <a:p>
          <a:endParaRPr lang="es-EC"/>
        </a:p>
      </dgm:t>
    </dgm:pt>
    <dgm:pt modelId="{C841D315-527F-4E11-A230-818403B36C0E}" type="pres">
      <dgm:prSet presAssocID="{F283E9D2-304C-4CEE-96FB-F4F5221B34A4}" presName="sibTrans" presStyleCnt="0"/>
      <dgm:spPr/>
    </dgm:pt>
    <dgm:pt modelId="{22C19AEE-39C2-4134-98F6-787B73D5B528}" type="pres">
      <dgm:prSet presAssocID="{903714E1-1EAC-4D4B-B920-1E7675B762CE}" presName="node" presStyleLbl="node1" presStyleIdx="2" presStyleCnt="6">
        <dgm:presLayoutVars>
          <dgm:bulletEnabled val="1"/>
        </dgm:presLayoutVars>
      </dgm:prSet>
      <dgm:spPr/>
    </dgm:pt>
    <dgm:pt modelId="{D9E6FDE3-FCB7-4ABC-B857-4AD5922AEEB2}" type="pres">
      <dgm:prSet presAssocID="{986EF822-0915-476E-BFAC-669F7E376D18}" presName="sibTrans" presStyleCnt="0"/>
      <dgm:spPr/>
    </dgm:pt>
    <dgm:pt modelId="{96B9C1FA-AD87-49EF-9F7A-067F9573A442}" type="pres">
      <dgm:prSet presAssocID="{34672589-42A0-4CEE-AD3A-E272E2F15715}" presName="node" presStyleLbl="node1" presStyleIdx="3" presStyleCnt="6">
        <dgm:presLayoutVars>
          <dgm:bulletEnabled val="1"/>
        </dgm:presLayoutVars>
      </dgm:prSet>
      <dgm:spPr/>
    </dgm:pt>
    <dgm:pt modelId="{3815E244-309C-41C6-8604-1EB38299E9B7}" type="pres">
      <dgm:prSet presAssocID="{6A7658F0-BF74-4FC2-B098-2A0BD974AE4C}" presName="sibTrans" presStyleCnt="0"/>
      <dgm:spPr/>
    </dgm:pt>
    <dgm:pt modelId="{FB1934E2-35E5-4EA2-B4D0-D4DF98F11E49}" type="pres">
      <dgm:prSet presAssocID="{C6DEC8BE-DBA2-4CFB-B3B7-569009C91438}" presName="node" presStyleLbl="node1" presStyleIdx="4" presStyleCnt="6">
        <dgm:presLayoutVars>
          <dgm:bulletEnabled val="1"/>
        </dgm:presLayoutVars>
      </dgm:prSet>
      <dgm:spPr/>
      <dgm:t>
        <a:bodyPr/>
        <a:lstStyle/>
        <a:p>
          <a:endParaRPr lang="es-EC"/>
        </a:p>
      </dgm:t>
    </dgm:pt>
    <dgm:pt modelId="{6C7424E5-98CD-4EFC-A8B5-3F4D67A72C3F}" type="pres">
      <dgm:prSet presAssocID="{82367293-8B64-4DCE-8CF9-DE2424EDBCEF}" presName="sibTrans" presStyleCnt="0"/>
      <dgm:spPr/>
    </dgm:pt>
    <dgm:pt modelId="{3C6602BD-327A-4655-8022-A217065F9C11}" type="pres">
      <dgm:prSet presAssocID="{E497E016-1DAB-474F-B092-790CF49CD08E}" presName="node" presStyleLbl="node1" presStyleIdx="5" presStyleCnt="6">
        <dgm:presLayoutVars>
          <dgm:bulletEnabled val="1"/>
        </dgm:presLayoutVars>
      </dgm:prSet>
      <dgm:spPr/>
    </dgm:pt>
  </dgm:ptLst>
  <dgm:cxnLst>
    <dgm:cxn modelId="{BDC52820-3229-4836-9D61-D3BF764B8EFB}" srcId="{4B71B035-EA75-4CEC-ACCB-C42FF923631E}" destId="{D2E6E6D9-0BB6-4016-A6A5-3C0ECE8ECF19}" srcOrd="0" destOrd="0" parTransId="{0E440D82-4897-4F12-8776-D02FFA10B54F}" sibTransId="{86873612-BF03-48A7-9043-12B851F392A3}"/>
    <dgm:cxn modelId="{6FD9C8FC-C276-4698-8CD3-F6583F82738E}" type="presOf" srcId="{D2E6E6D9-0BB6-4016-A6A5-3C0ECE8ECF19}" destId="{278C0CFD-9B54-4330-8FC4-F93E489E1E45}" srcOrd="0" destOrd="0" presId="urn:microsoft.com/office/officeart/2005/8/layout/default"/>
    <dgm:cxn modelId="{958F3C90-DF19-4C34-BA0B-5151174CF8F6}" type="presOf" srcId="{903714E1-1EAC-4D4B-B920-1E7675B762CE}" destId="{22C19AEE-39C2-4134-98F6-787B73D5B528}" srcOrd="0" destOrd="0" presId="urn:microsoft.com/office/officeart/2005/8/layout/default"/>
    <dgm:cxn modelId="{3BEFEE84-12D7-468F-8F9D-B7E071FBE231}" srcId="{4B71B035-EA75-4CEC-ACCB-C42FF923631E}" destId="{903714E1-1EAC-4D4B-B920-1E7675B762CE}" srcOrd="2" destOrd="0" parTransId="{1640E68F-E123-42A5-A327-DDC17A25098A}" sibTransId="{986EF822-0915-476E-BFAC-669F7E376D18}"/>
    <dgm:cxn modelId="{5FBA0E37-4087-4AE3-8CD5-29F3FA938549}" type="presOf" srcId="{75EF4FF7-A5CC-4867-92B3-E23DA2DA1A20}" destId="{F9D77997-2FA8-4944-8AE1-B02B79666A5F}" srcOrd="0" destOrd="0" presId="urn:microsoft.com/office/officeart/2005/8/layout/default"/>
    <dgm:cxn modelId="{0AD0EFD3-3A3F-4327-9066-C94905769E65}" srcId="{4B71B035-EA75-4CEC-ACCB-C42FF923631E}" destId="{75EF4FF7-A5CC-4867-92B3-E23DA2DA1A20}" srcOrd="1" destOrd="0" parTransId="{68088705-CCF0-465F-B92F-89674CC44895}" sibTransId="{F283E9D2-304C-4CEE-96FB-F4F5221B34A4}"/>
    <dgm:cxn modelId="{65ECD2AA-F538-4A64-96BB-D15405919F8E}" type="presOf" srcId="{4B71B035-EA75-4CEC-ACCB-C42FF923631E}" destId="{E8CA6875-828E-4A26-97DC-046BBB8A4C7B}" srcOrd="0" destOrd="0" presId="urn:microsoft.com/office/officeart/2005/8/layout/default"/>
    <dgm:cxn modelId="{6D1EFB18-05D9-4DFA-9059-890F6F025C2D}" srcId="{4B71B035-EA75-4CEC-ACCB-C42FF923631E}" destId="{C6DEC8BE-DBA2-4CFB-B3B7-569009C91438}" srcOrd="4" destOrd="0" parTransId="{2B185809-9272-42E6-A659-3B8158647FF5}" sibTransId="{82367293-8B64-4DCE-8CF9-DE2424EDBCEF}"/>
    <dgm:cxn modelId="{EC31ECCE-3334-4260-8877-69F93A8804B3}" type="presOf" srcId="{C6DEC8BE-DBA2-4CFB-B3B7-569009C91438}" destId="{FB1934E2-35E5-4EA2-B4D0-D4DF98F11E49}" srcOrd="0" destOrd="0" presId="urn:microsoft.com/office/officeart/2005/8/layout/default"/>
    <dgm:cxn modelId="{636BE0BE-21ED-43CE-9A55-6E4EE1BEF0BA}" srcId="{4B71B035-EA75-4CEC-ACCB-C42FF923631E}" destId="{34672589-42A0-4CEE-AD3A-E272E2F15715}" srcOrd="3" destOrd="0" parTransId="{98651654-4CBF-4E1D-974B-BB337EEB7369}" sibTransId="{6A7658F0-BF74-4FC2-B098-2A0BD974AE4C}"/>
    <dgm:cxn modelId="{17D653AB-3595-4A18-A080-87582A09C17E}" type="presOf" srcId="{34672589-42A0-4CEE-AD3A-E272E2F15715}" destId="{96B9C1FA-AD87-49EF-9F7A-067F9573A442}" srcOrd="0" destOrd="0" presId="urn:microsoft.com/office/officeart/2005/8/layout/default"/>
    <dgm:cxn modelId="{3E8BCD2E-6509-4630-B2EB-86F790E8E7E9}" srcId="{4B71B035-EA75-4CEC-ACCB-C42FF923631E}" destId="{E497E016-1DAB-474F-B092-790CF49CD08E}" srcOrd="5" destOrd="0" parTransId="{8F13589B-BAD0-4427-8CA1-E95D8BDEC530}" sibTransId="{2E662D20-B88A-4C80-B6EF-9B549E5071DA}"/>
    <dgm:cxn modelId="{5E826FEC-31A4-4F80-AAE0-65C8A9006EEE}" type="presOf" srcId="{E497E016-1DAB-474F-B092-790CF49CD08E}" destId="{3C6602BD-327A-4655-8022-A217065F9C11}" srcOrd="0" destOrd="0" presId="urn:microsoft.com/office/officeart/2005/8/layout/default"/>
    <dgm:cxn modelId="{6024B307-C564-4E3E-BBDA-0F4CE50F9A34}" type="presParOf" srcId="{E8CA6875-828E-4A26-97DC-046BBB8A4C7B}" destId="{278C0CFD-9B54-4330-8FC4-F93E489E1E45}" srcOrd="0" destOrd="0" presId="urn:microsoft.com/office/officeart/2005/8/layout/default"/>
    <dgm:cxn modelId="{00BBD288-FA85-438F-877F-5A13D77C89DB}" type="presParOf" srcId="{E8CA6875-828E-4A26-97DC-046BBB8A4C7B}" destId="{CB956986-3EB2-4411-9CE5-7F1437AA8AB6}" srcOrd="1" destOrd="0" presId="urn:microsoft.com/office/officeart/2005/8/layout/default"/>
    <dgm:cxn modelId="{CD561C3C-14CB-4719-8432-86AE7ADC54D0}" type="presParOf" srcId="{E8CA6875-828E-4A26-97DC-046BBB8A4C7B}" destId="{F9D77997-2FA8-4944-8AE1-B02B79666A5F}" srcOrd="2" destOrd="0" presId="urn:microsoft.com/office/officeart/2005/8/layout/default"/>
    <dgm:cxn modelId="{4A806365-CFFA-4A1A-9814-D9F2682AD7E8}" type="presParOf" srcId="{E8CA6875-828E-4A26-97DC-046BBB8A4C7B}" destId="{C841D315-527F-4E11-A230-818403B36C0E}" srcOrd="3" destOrd="0" presId="urn:microsoft.com/office/officeart/2005/8/layout/default"/>
    <dgm:cxn modelId="{022A2765-710B-440C-AA41-92734CD05059}" type="presParOf" srcId="{E8CA6875-828E-4A26-97DC-046BBB8A4C7B}" destId="{22C19AEE-39C2-4134-98F6-787B73D5B528}" srcOrd="4" destOrd="0" presId="urn:microsoft.com/office/officeart/2005/8/layout/default"/>
    <dgm:cxn modelId="{B433860B-DF65-44CB-89FE-D53C94AD6557}" type="presParOf" srcId="{E8CA6875-828E-4A26-97DC-046BBB8A4C7B}" destId="{D9E6FDE3-FCB7-4ABC-B857-4AD5922AEEB2}" srcOrd="5" destOrd="0" presId="urn:microsoft.com/office/officeart/2005/8/layout/default"/>
    <dgm:cxn modelId="{789B9E26-7755-4A80-BC61-28DE558EB670}" type="presParOf" srcId="{E8CA6875-828E-4A26-97DC-046BBB8A4C7B}" destId="{96B9C1FA-AD87-49EF-9F7A-067F9573A442}" srcOrd="6" destOrd="0" presId="urn:microsoft.com/office/officeart/2005/8/layout/default"/>
    <dgm:cxn modelId="{9C118C7B-6A49-4347-8D2F-29548F085D99}" type="presParOf" srcId="{E8CA6875-828E-4A26-97DC-046BBB8A4C7B}" destId="{3815E244-309C-41C6-8604-1EB38299E9B7}" srcOrd="7" destOrd="0" presId="urn:microsoft.com/office/officeart/2005/8/layout/default"/>
    <dgm:cxn modelId="{1EC1D11F-7802-4DEE-AD88-55D837C63BC1}" type="presParOf" srcId="{E8CA6875-828E-4A26-97DC-046BBB8A4C7B}" destId="{FB1934E2-35E5-4EA2-B4D0-D4DF98F11E49}" srcOrd="8" destOrd="0" presId="urn:microsoft.com/office/officeart/2005/8/layout/default"/>
    <dgm:cxn modelId="{094A75D2-84F7-4DB4-B89C-CF82B505F702}" type="presParOf" srcId="{E8CA6875-828E-4A26-97DC-046BBB8A4C7B}" destId="{6C7424E5-98CD-4EFC-A8B5-3F4D67A72C3F}" srcOrd="9" destOrd="0" presId="urn:microsoft.com/office/officeart/2005/8/layout/default"/>
    <dgm:cxn modelId="{65D99C7B-3428-41E0-91AC-09F393C2F74E}" type="presParOf" srcId="{E8CA6875-828E-4A26-97DC-046BBB8A4C7B}" destId="{3C6602BD-327A-4655-8022-A217065F9C11}"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8C0CFD-9B54-4330-8FC4-F93E489E1E45}">
      <dsp:nvSpPr>
        <dsp:cNvPr id="0" name=""/>
        <dsp:cNvSpPr/>
      </dsp:nvSpPr>
      <dsp:spPr>
        <a:xfrm>
          <a:off x="0" y="728786"/>
          <a:ext cx="2325152" cy="1395091"/>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dirty="0" smtClean="0"/>
            <a:t>INTRODUCÍÓN </a:t>
          </a:r>
          <a:endParaRPr lang="es-EC" sz="2000" kern="1200" dirty="0"/>
        </a:p>
      </dsp:txBody>
      <dsp:txXfrm>
        <a:off x="0" y="728786"/>
        <a:ext cx="2325152" cy="1395091"/>
      </dsp:txXfrm>
    </dsp:sp>
    <dsp:sp modelId="{F9D77997-2FA8-4944-8AE1-B02B79666A5F}">
      <dsp:nvSpPr>
        <dsp:cNvPr id="0" name=""/>
        <dsp:cNvSpPr/>
      </dsp:nvSpPr>
      <dsp:spPr>
        <a:xfrm>
          <a:off x="2543949" y="728786"/>
          <a:ext cx="2325152" cy="1395091"/>
        </a:xfrm>
        <a:prstGeom prst="rect">
          <a:avLst/>
        </a:prstGeom>
        <a:solidFill>
          <a:schemeClr val="accent5">
            <a:hueOff val="-1986775"/>
            <a:satOff val="7962"/>
            <a:lumOff val="172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dirty="0" smtClean="0"/>
            <a:t>EL ESTANDAR 802.15.7 (Li-Fi)</a:t>
          </a:r>
          <a:endParaRPr lang="es-EC" sz="2000" kern="1200" dirty="0"/>
        </a:p>
      </dsp:txBody>
      <dsp:txXfrm>
        <a:off x="2543949" y="728786"/>
        <a:ext cx="2325152" cy="1395091"/>
      </dsp:txXfrm>
    </dsp:sp>
    <dsp:sp modelId="{22C19AEE-39C2-4134-98F6-787B73D5B528}">
      <dsp:nvSpPr>
        <dsp:cNvPr id="0" name=""/>
        <dsp:cNvSpPr/>
      </dsp:nvSpPr>
      <dsp:spPr>
        <a:xfrm>
          <a:off x="5115335" y="728786"/>
          <a:ext cx="2325152" cy="1395091"/>
        </a:xfrm>
        <a:prstGeom prst="rect">
          <a:avLst/>
        </a:prstGeom>
        <a:solidFill>
          <a:schemeClr val="accent5">
            <a:hueOff val="-3973551"/>
            <a:satOff val="15924"/>
            <a:lumOff val="345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dirty="0" smtClean="0"/>
            <a:t>HARDWARE DE IEEE PARA 802.15.7 </a:t>
          </a:r>
          <a:endParaRPr lang="es-EC" sz="2000" kern="1200" dirty="0"/>
        </a:p>
      </dsp:txBody>
      <dsp:txXfrm>
        <a:off x="5115335" y="728786"/>
        <a:ext cx="2325152" cy="1395091"/>
      </dsp:txXfrm>
    </dsp:sp>
    <dsp:sp modelId="{96B9C1FA-AD87-49EF-9F7A-067F9573A442}">
      <dsp:nvSpPr>
        <dsp:cNvPr id="0" name=""/>
        <dsp:cNvSpPr/>
      </dsp:nvSpPr>
      <dsp:spPr>
        <a:xfrm>
          <a:off x="0" y="2356393"/>
          <a:ext cx="2325152" cy="1395091"/>
        </a:xfrm>
        <a:prstGeom prst="rect">
          <a:avLst/>
        </a:prstGeom>
        <a:solidFill>
          <a:schemeClr val="accent5">
            <a:hueOff val="-5960326"/>
            <a:satOff val="23887"/>
            <a:lumOff val="517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dirty="0" smtClean="0"/>
            <a:t>MARCO LEGAL EN EL ECUADOR </a:t>
          </a:r>
          <a:endParaRPr lang="es-EC" sz="2000" kern="1200" dirty="0"/>
        </a:p>
      </dsp:txBody>
      <dsp:txXfrm>
        <a:off x="0" y="2356393"/>
        <a:ext cx="2325152" cy="1395091"/>
      </dsp:txXfrm>
    </dsp:sp>
    <dsp:sp modelId="{FB1934E2-35E5-4EA2-B4D0-D4DF98F11E49}">
      <dsp:nvSpPr>
        <dsp:cNvPr id="0" name=""/>
        <dsp:cNvSpPr/>
      </dsp:nvSpPr>
      <dsp:spPr>
        <a:xfrm>
          <a:off x="2557667" y="2356393"/>
          <a:ext cx="2325152" cy="1395091"/>
        </a:xfrm>
        <a:prstGeom prst="rect">
          <a:avLst/>
        </a:prstGeom>
        <a:solidFill>
          <a:schemeClr val="accent5">
            <a:hueOff val="-7947101"/>
            <a:satOff val="31849"/>
            <a:lumOff val="690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dirty="0" smtClean="0"/>
            <a:t>REQUERIMIENTO DEL DESPLIEGUE DE Li-Fi</a:t>
          </a:r>
          <a:endParaRPr lang="es-EC" sz="2000" kern="1200" dirty="0"/>
        </a:p>
      </dsp:txBody>
      <dsp:txXfrm>
        <a:off x="2557667" y="2356393"/>
        <a:ext cx="2325152" cy="1395091"/>
      </dsp:txXfrm>
    </dsp:sp>
    <dsp:sp modelId="{3C6602BD-327A-4655-8022-A217065F9C11}">
      <dsp:nvSpPr>
        <dsp:cNvPr id="0" name=""/>
        <dsp:cNvSpPr/>
      </dsp:nvSpPr>
      <dsp:spPr>
        <a:xfrm>
          <a:off x="5115335" y="2356393"/>
          <a:ext cx="2325152" cy="1395091"/>
        </a:xfrm>
        <a:prstGeom prst="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dirty="0" smtClean="0"/>
            <a:t>CONCLUSIONES Y RECOMENDACIONES </a:t>
          </a:r>
          <a:endParaRPr lang="es-EC" sz="2000" kern="1200" dirty="0"/>
        </a:p>
      </dsp:txBody>
      <dsp:txXfrm>
        <a:off x="5115335" y="2356393"/>
        <a:ext cx="2325152" cy="1395091"/>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C8905F0-3D95-490C-BC8F-D9A695F8CEDB}" type="datetimeFigureOut">
              <a:rPr lang="es-EC" smtClean="0"/>
              <a:pPr/>
              <a:t>03/08/2015</a:t>
            </a:fld>
            <a:endParaRPr lang="es-EC"/>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000F510-CEE4-4F23-831F-A8698D398A5A}" type="slidenum">
              <a:rPr lang="es-EC" smtClean="0"/>
              <a:pPr/>
              <a:t>‹Nº›</a:t>
            </a:fld>
            <a:endParaRPr lang="es-EC"/>
          </a:p>
        </p:txBody>
      </p:sp>
    </p:spTree>
    <p:extLst>
      <p:ext uri="{BB962C8B-B14F-4D97-AF65-F5344CB8AC3E}">
        <p14:creationId xmlns:p14="http://schemas.microsoft.com/office/powerpoint/2010/main" val="447280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p:spPr>
        <p:txBody>
          <a:bodyPr/>
          <a:lstStyle/>
          <a:p>
            <a:pPr eaLnBrk="1" hangingPunct="1"/>
            <a:endParaRPr lang="es-EC" dirty="0" smtClean="0"/>
          </a:p>
        </p:txBody>
      </p:sp>
    </p:spTree>
    <p:extLst>
      <p:ext uri="{BB962C8B-B14F-4D97-AF65-F5344CB8AC3E}">
        <p14:creationId xmlns:p14="http://schemas.microsoft.com/office/powerpoint/2010/main" val="13087553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p:spPr>
        <p:txBody>
          <a:bodyPr/>
          <a:lstStyle/>
          <a:p>
            <a:pPr eaLnBrk="1" hangingPunct="1"/>
            <a:endParaRPr lang="es-EC" smtClean="0"/>
          </a:p>
        </p:txBody>
      </p:sp>
    </p:spTree>
    <p:extLst>
      <p:ext uri="{BB962C8B-B14F-4D97-AF65-F5344CB8AC3E}">
        <p14:creationId xmlns:p14="http://schemas.microsoft.com/office/powerpoint/2010/main" val="7781054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C"/>
          </a:p>
        </p:txBody>
      </p:sp>
      <p:sp>
        <p:nvSpPr>
          <p:cNvPr id="3" name="2 Marcador de contenido"/>
          <p:cNvSpPr>
            <a:spLocks noGrp="1"/>
          </p:cNvSpPr>
          <p:nvPr>
            <p:ph idx="1"/>
          </p:nvPr>
        </p:nvSpPr>
        <p:spPr>
          <a:xfrm>
            <a:off x="457200" y="1600200"/>
            <a:ext cx="8229600" cy="4525963"/>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cSld>
  <p:clrMapOvr>
    <a:masterClrMapping/>
  </p:clrMapOvr>
  <p:transition spd="med">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transition spd="med">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57200" y="274638"/>
            <a:ext cx="8229600" cy="5851525"/>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fourObj" preserve="1">
  <p:cSld name="Título y 4 objetos">
    <p:spTree>
      <p:nvGrpSpPr>
        <p:cNvPr id="1" name=""/>
        <p:cNvGrpSpPr/>
        <p:nvPr/>
      </p:nvGrpSpPr>
      <p:grpSpPr>
        <a:xfrm>
          <a:off x="0" y="0"/>
          <a:ext cx="0" cy="0"/>
          <a:chOff x="0" y="0"/>
          <a:chExt cx="0" cy="0"/>
        </a:xfrm>
      </p:grpSpPr>
      <p:sp>
        <p:nvSpPr>
          <p:cNvPr id="2" name="1 Título"/>
          <p:cNvSpPr>
            <a:spLocks noGrp="1"/>
          </p:cNvSpPr>
          <p:nvPr>
            <p:ph type="title" sz="quarter"/>
          </p:nvPr>
        </p:nvSpPr>
        <p:spPr>
          <a:xfrm>
            <a:off x="457200" y="274638"/>
            <a:ext cx="8229600" cy="1143000"/>
          </a:xfrm>
          <a:prstGeom prst="rect">
            <a:avLst/>
          </a:prstGeom>
        </p:spPr>
        <p:txBody>
          <a:bodyPr/>
          <a:lstStyle/>
          <a:p>
            <a:r>
              <a:rPr lang="es-ES" smtClean="0"/>
              <a:t>Haga clic para modificar el estilo de título del patrón</a:t>
            </a:r>
            <a:endParaRPr lang="es-EC"/>
          </a:p>
        </p:txBody>
      </p:sp>
      <p:sp>
        <p:nvSpPr>
          <p:cNvPr id="3" name="2 Marcador de contenido"/>
          <p:cNvSpPr>
            <a:spLocks noGrp="1"/>
          </p:cNvSpPr>
          <p:nvPr>
            <p:ph sz="quarter" idx="1"/>
          </p:nvPr>
        </p:nvSpPr>
        <p:spPr>
          <a:xfrm>
            <a:off x="457200" y="1600200"/>
            <a:ext cx="4038600" cy="2185988"/>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quarter" idx="2"/>
          </p:nvPr>
        </p:nvSpPr>
        <p:spPr>
          <a:xfrm>
            <a:off x="4648200" y="1600200"/>
            <a:ext cx="4038600" cy="2185988"/>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contenido"/>
          <p:cNvSpPr>
            <a:spLocks noGrp="1"/>
          </p:cNvSpPr>
          <p:nvPr>
            <p:ph sz="quarter" idx="3"/>
          </p:nvPr>
        </p:nvSpPr>
        <p:spPr>
          <a:xfrm>
            <a:off x="457200" y="3938588"/>
            <a:ext cx="4038600" cy="2187575"/>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contenido"/>
          <p:cNvSpPr>
            <a:spLocks noGrp="1"/>
          </p:cNvSpPr>
          <p:nvPr>
            <p:ph sz="quarter" idx="4"/>
          </p:nvPr>
        </p:nvSpPr>
        <p:spPr>
          <a:xfrm>
            <a:off x="4648200" y="3938588"/>
            <a:ext cx="4038600" cy="2187575"/>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C"/>
          </a:p>
        </p:txBody>
      </p:sp>
      <p:sp>
        <p:nvSpPr>
          <p:cNvPr id="3" name="2 Marcador de contenido"/>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cSld>
  <p:clrMapOvr>
    <a:masterClrMapping/>
  </p:clrMapOvr>
  <p:transition spd="med">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AndTwoObj" preserve="1">
  <p:cSld name="Título, 1 obje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C"/>
          </a:p>
        </p:txBody>
      </p:sp>
      <p:sp>
        <p:nvSpPr>
          <p:cNvPr id="3" name="2 Marcador de contenido"/>
          <p:cNvSpPr>
            <a:spLocks noGrp="1"/>
          </p:cNvSpPr>
          <p:nvPr>
            <p:ph sz="half" idx="1"/>
          </p:nvPr>
        </p:nvSpPr>
        <p:spPr>
          <a:xfrm>
            <a:off x="457200" y="1600200"/>
            <a:ext cx="4038600" cy="4525963"/>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quarter" idx="2"/>
          </p:nvPr>
        </p:nvSpPr>
        <p:spPr>
          <a:xfrm>
            <a:off x="4648200" y="1600200"/>
            <a:ext cx="4038600" cy="2185988"/>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contenido"/>
          <p:cNvSpPr>
            <a:spLocks noGrp="1"/>
          </p:cNvSpPr>
          <p:nvPr>
            <p:ph sz="quarter" idx="3"/>
          </p:nvPr>
        </p:nvSpPr>
        <p:spPr>
          <a:xfrm>
            <a:off x="4648200" y="3938588"/>
            <a:ext cx="4038600" cy="2187575"/>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cSld>
  <p:clrMapOvr>
    <a:masterClrMapping/>
  </p:clrMapOvr>
  <p:transition spd="med">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xAndTwoObj" preserve="1">
  <p:cSld name="Título, tex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C"/>
          </a:p>
        </p:txBody>
      </p:sp>
      <p:sp>
        <p:nvSpPr>
          <p:cNvPr id="3" name="2 Marcador de texto"/>
          <p:cNvSpPr>
            <a:spLocks noGrp="1"/>
          </p:cNvSpPr>
          <p:nvPr>
            <p:ph type="body" sz="half" idx="1"/>
          </p:nvPr>
        </p:nvSpPr>
        <p:spPr>
          <a:xfrm>
            <a:off x="457200" y="1600200"/>
            <a:ext cx="4038600" cy="4525963"/>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quarter" idx="2"/>
          </p:nvPr>
        </p:nvSpPr>
        <p:spPr>
          <a:xfrm>
            <a:off x="4648200" y="1600200"/>
            <a:ext cx="4038600" cy="2185988"/>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contenido"/>
          <p:cNvSpPr>
            <a:spLocks noGrp="1"/>
          </p:cNvSpPr>
          <p:nvPr>
            <p:ph sz="quarter" idx="3"/>
          </p:nvPr>
        </p:nvSpPr>
        <p:spPr>
          <a:xfrm>
            <a:off x="4648200" y="3938588"/>
            <a:ext cx="4038600" cy="2187575"/>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cSld>
  <p:clrMapOvr>
    <a:masterClrMapping/>
  </p:clrMapOvr>
  <p:transition spd="med">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pic>
        <p:nvPicPr>
          <p:cNvPr id="2" name="Picture 11"/>
          <p:cNvPicPr>
            <a:picLocks noChangeAspect="1" noChangeArrowheads="1"/>
          </p:cNvPicPr>
          <p:nvPr userDrawn="1"/>
        </p:nvPicPr>
        <p:blipFill>
          <a:blip r:embed="rId2" cstate="print"/>
          <a:srcRect/>
          <a:stretch>
            <a:fillRect/>
          </a:stretch>
        </p:blipFill>
        <p:spPr bwMode="auto">
          <a:xfrm>
            <a:off x="-19050" y="0"/>
            <a:ext cx="9163050" cy="6958013"/>
          </a:xfrm>
          <a:prstGeom prst="rect">
            <a:avLst/>
          </a:prstGeom>
          <a:noFill/>
          <a:ln w="9525">
            <a:noFill/>
            <a:miter lim="800000"/>
            <a:headEnd/>
            <a:tailEnd/>
          </a:ln>
        </p:spPr>
      </p:pic>
      <p:pic>
        <p:nvPicPr>
          <p:cNvPr id="3" name="Picture 12" descr="LOGO ESPE ORIGINAL"/>
          <p:cNvPicPr>
            <a:picLocks noChangeAspect="1" noChangeArrowheads="1"/>
          </p:cNvPicPr>
          <p:nvPr userDrawn="1"/>
        </p:nvPicPr>
        <p:blipFill>
          <a:blip r:embed="rId3" cstate="print">
            <a:clrChange>
              <a:clrFrom>
                <a:srgbClr val="FFFFFF"/>
              </a:clrFrom>
              <a:clrTo>
                <a:srgbClr val="FFFFFF">
                  <a:alpha val="0"/>
                </a:srgbClr>
              </a:clrTo>
            </a:clrChange>
          </a:blip>
          <a:srcRect/>
          <a:stretch>
            <a:fillRect/>
          </a:stretch>
        </p:blipFill>
        <p:spPr bwMode="auto">
          <a:xfrm>
            <a:off x="304800" y="306388"/>
            <a:ext cx="2611438" cy="639762"/>
          </a:xfrm>
          <a:prstGeom prst="rect">
            <a:avLst/>
          </a:prstGeom>
          <a:solidFill>
            <a:schemeClr val="bg1"/>
          </a:solidFill>
          <a:ln w="9525">
            <a:noFill/>
            <a:miter lim="800000"/>
            <a:headEnd/>
            <a:tailEnd/>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7467600" cy="1143000"/>
          </a:xfrm>
          <a:prstGeom prst="rect">
            <a:avLst/>
          </a:prstGeom>
        </p:spPr>
        <p:txBody>
          <a:bodyPr/>
          <a:lstStyle/>
          <a:p>
            <a:r>
              <a:rPr kumimoji="0" lang="es-ES" smtClean="0"/>
              <a:t>Haga clic para modificar el estilo de título del patrón</a:t>
            </a:r>
            <a:endParaRPr kumimoji="0" lang="en-US"/>
          </a:p>
        </p:txBody>
      </p:sp>
      <p:sp>
        <p:nvSpPr>
          <p:cNvPr id="6" name="5 Marcador de fecha"/>
          <p:cNvSpPr>
            <a:spLocks noGrp="1"/>
          </p:cNvSpPr>
          <p:nvPr>
            <p:ph type="dt" sz="half" idx="10"/>
          </p:nvPr>
        </p:nvSpPr>
        <p:spPr>
          <a:xfrm rot="5400000">
            <a:off x="7589520" y="1081851"/>
            <a:ext cx="2011680" cy="384048"/>
          </a:xfrm>
          <a:prstGeom prst="rect">
            <a:avLst/>
          </a:prstGeom>
        </p:spPr>
        <p:txBody>
          <a:bodyPr rtlCol="0"/>
          <a:lstStyle/>
          <a:p>
            <a:fld id="{CAB19456-61C1-4D79-A44A-B186EECE16D7}" type="datetimeFigureOut">
              <a:rPr lang="es-EC" smtClean="0"/>
              <a:pPr/>
              <a:t>03/08/2015</a:t>
            </a:fld>
            <a:endParaRPr lang="es-EC"/>
          </a:p>
        </p:txBody>
      </p:sp>
      <p:sp>
        <p:nvSpPr>
          <p:cNvPr id="7" name="6 Marcador de número de diapositiva"/>
          <p:cNvSpPr>
            <a:spLocks noGrp="1"/>
          </p:cNvSpPr>
          <p:nvPr>
            <p:ph type="sldNum" sz="quarter" idx="11"/>
          </p:nvPr>
        </p:nvSpPr>
        <p:spPr>
          <a:xfrm>
            <a:off x="8129016" y="5734050"/>
            <a:ext cx="609600" cy="521208"/>
          </a:xfrm>
          <a:prstGeom prst="rect">
            <a:avLst/>
          </a:prstGeom>
        </p:spPr>
        <p:txBody>
          <a:bodyPr rtlCol="0"/>
          <a:lstStyle/>
          <a:p>
            <a:fld id="{F9586BF2-6B3D-4C56-A2F6-4AB1AC622540}" type="slidenum">
              <a:rPr lang="es-EC" smtClean="0"/>
              <a:pPr/>
              <a:t>‹Nº›</a:t>
            </a:fld>
            <a:endParaRPr lang="es-EC"/>
          </a:p>
        </p:txBody>
      </p:sp>
      <p:sp>
        <p:nvSpPr>
          <p:cNvPr id="8" name="7 Marcador de pie de página"/>
          <p:cNvSpPr>
            <a:spLocks noGrp="1"/>
          </p:cNvSpPr>
          <p:nvPr>
            <p:ph type="ftr" sz="quarter" idx="12"/>
          </p:nvPr>
        </p:nvSpPr>
        <p:spPr>
          <a:xfrm rot="5400000">
            <a:off x="6990186" y="3737240"/>
            <a:ext cx="3200400" cy="365760"/>
          </a:xfrm>
          <a:prstGeom prst="rect">
            <a:avLst/>
          </a:prstGeom>
        </p:spPr>
        <p:txBody>
          <a:bodyPr rtlCol="0"/>
          <a:lstStyle/>
          <a:p>
            <a:endParaRPr lang="es-EC"/>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9218" name="Picture 8"/>
          <p:cNvPicPr>
            <a:picLocks noChangeAspect="1" noChangeArrowheads="1"/>
          </p:cNvPicPr>
          <p:nvPr userDrawn="1"/>
        </p:nvPicPr>
        <p:blipFill>
          <a:blip r:embed="rId11" cstate="print"/>
          <a:srcRect/>
          <a:stretch>
            <a:fillRect/>
          </a:stretch>
        </p:blipFill>
        <p:spPr bwMode="auto">
          <a:xfrm>
            <a:off x="1588" y="1588"/>
            <a:ext cx="9144000" cy="6858000"/>
          </a:xfrm>
          <a:prstGeom prst="rect">
            <a:avLst/>
          </a:prstGeom>
          <a:noFill/>
          <a:ln w="9525">
            <a:noFill/>
            <a:miter lim="800000"/>
            <a:headEnd/>
            <a:tailEnd/>
          </a:ln>
        </p:spPr>
      </p:pic>
      <p:pic>
        <p:nvPicPr>
          <p:cNvPr id="9219" name="Picture 9" descr="LOGO ESPE ORIGINAL"/>
          <p:cNvPicPr>
            <a:picLocks noChangeAspect="1" noChangeArrowheads="1"/>
          </p:cNvPicPr>
          <p:nvPr userDrawn="1"/>
        </p:nvPicPr>
        <p:blipFill>
          <a:blip r:embed="rId12" cstate="print"/>
          <a:srcRect/>
          <a:stretch>
            <a:fillRect/>
          </a:stretch>
        </p:blipFill>
        <p:spPr bwMode="auto">
          <a:xfrm>
            <a:off x="6659563" y="5949950"/>
            <a:ext cx="2305050" cy="5635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40" r:id="rId8"/>
    <p:sldLayoutId id="2147483741" r:id="rId9"/>
  </p:sldLayoutIdLst>
  <p:transition spd="med">
    <p:randomBar dir="vert"/>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 Id="rId9" Type="http://schemas.openxmlformats.org/officeDocument/2006/relationships/image" Target="../media/image11.jp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7.jp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7.jp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7.jp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17.jp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1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jpeg"/><Relationship Id="rId2" Type="http://schemas.openxmlformats.org/officeDocument/2006/relationships/image" Target="../media/image17.jp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7.jp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7.jp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7.jpg"/><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7.jpg"/><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73.png"/><Relationship Id="rId4" Type="http://schemas.openxmlformats.org/officeDocument/2006/relationships/image" Target="../media/image72.png"/></Relationships>
</file>

<file path=ppt/slides/_rels/slide3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77.jpeg"/><Relationship Id="rId4" Type="http://schemas.openxmlformats.org/officeDocument/2006/relationships/image" Target="../media/image76.png"/></Relationships>
</file>

<file path=ppt/slides/_rels/slide3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79.png"/></Relationships>
</file>

<file path=ppt/slides/_rels/slide3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3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7.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13 Grupo"/>
          <p:cNvGrpSpPr/>
          <p:nvPr/>
        </p:nvGrpSpPr>
        <p:grpSpPr>
          <a:xfrm rot="10800000" flipH="1" flipV="1">
            <a:off x="642910" y="4509120"/>
            <a:ext cx="8072494" cy="1500196"/>
            <a:chOff x="571472" y="5214951"/>
            <a:chExt cx="7762929" cy="1214446"/>
          </a:xfrm>
        </p:grpSpPr>
        <p:pic>
          <p:nvPicPr>
            <p:cNvPr id="8" name="Picture 13" descr="LABORATORIOS29 011"/>
            <p:cNvPicPr>
              <a:picLocks noChangeAspect="1" noChangeArrowheads="1"/>
            </p:cNvPicPr>
            <p:nvPr/>
          </p:nvPicPr>
          <p:blipFill>
            <a:blip r:embed="rId3" cstate="print"/>
            <a:srcRect/>
            <a:stretch>
              <a:fillRect/>
            </a:stretch>
          </p:blipFill>
          <p:spPr bwMode="auto">
            <a:xfrm>
              <a:off x="571472" y="5286388"/>
              <a:ext cx="1447791" cy="1050792"/>
            </a:xfrm>
            <a:prstGeom prst="rect">
              <a:avLst/>
            </a:prstGeom>
            <a:noFill/>
            <a:ln w="9525">
              <a:noFill/>
              <a:miter lim="800000"/>
              <a:headEnd/>
              <a:tailEnd/>
            </a:ln>
            <a:effectLst>
              <a:softEdge rad="63500"/>
            </a:effectLst>
          </p:spPr>
        </p:pic>
        <p:pic>
          <p:nvPicPr>
            <p:cNvPr id="9" name="Picture 2" descr="http://ciencia.espe.edu.ec/images/mec1.jpg"/>
            <p:cNvPicPr>
              <a:picLocks noChangeAspect="1" noChangeArrowheads="1"/>
            </p:cNvPicPr>
            <p:nvPr/>
          </p:nvPicPr>
          <p:blipFill>
            <a:blip r:embed="rId4" cstate="print"/>
            <a:srcRect/>
            <a:stretch>
              <a:fillRect/>
            </a:stretch>
          </p:blipFill>
          <p:spPr bwMode="auto">
            <a:xfrm>
              <a:off x="2000232" y="5286388"/>
              <a:ext cx="1571636" cy="1071570"/>
            </a:xfrm>
            <a:prstGeom prst="rect">
              <a:avLst/>
            </a:prstGeom>
            <a:noFill/>
            <a:effectLst>
              <a:softEdge rad="63500"/>
            </a:effectLst>
          </p:spPr>
        </p:pic>
        <p:pic>
          <p:nvPicPr>
            <p:cNvPr id="10" name="Picture 2" descr="http://ciencia.espe.edu.ec/images/elec3.jpg"/>
            <p:cNvPicPr>
              <a:picLocks noChangeAspect="1" noChangeArrowheads="1"/>
            </p:cNvPicPr>
            <p:nvPr/>
          </p:nvPicPr>
          <p:blipFill>
            <a:blip r:embed="rId5" cstate="print"/>
            <a:srcRect/>
            <a:stretch>
              <a:fillRect/>
            </a:stretch>
          </p:blipFill>
          <p:spPr bwMode="auto">
            <a:xfrm>
              <a:off x="3577577" y="5286388"/>
              <a:ext cx="1469683" cy="1071570"/>
            </a:xfrm>
            <a:prstGeom prst="rect">
              <a:avLst/>
            </a:prstGeom>
            <a:noFill/>
            <a:effectLst>
              <a:softEdge rad="63500"/>
            </a:effectLst>
          </p:spPr>
        </p:pic>
        <p:pic>
          <p:nvPicPr>
            <p:cNvPr id="11" name="Picture 2" descr="http://ciencia.espe.edu.ec/images/elec1.jpg"/>
            <p:cNvPicPr>
              <a:picLocks noChangeAspect="1" noChangeArrowheads="1"/>
            </p:cNvPicPr>
            <p:nvPr/>
          </p:nvPicPr>
          <p:blipFill>
            <a:blip r:embed="rId6" cstate="print"/>
            <a:srcRect/>
            <a:stretch>
              <a:fillRect/>
            </a:stretch>
          </p:blipFill>
          <p:spPr bwMode="auto">
            <a:xfrm>
              <a:off x="4978207" y="5214951"/>
              <a:ext cx="1808371" cy="1214446"/>
            </a:xfrm>
            <a:prstGeom prst="rect">
              <a:avLst/>
            </a:prstGeom>
            <a:noFill/>
            <a:effectLst>
              <a:softEdge rad="127000"/>
            </a:effectLst>
          </p:spPr>
        </p:pic>
        <p:pic>
          <p:nvPicPr>
            <p:cNvPr id="12" name="11 Imagen" descr="fotos_latacunga_3.JPG"/>
            <p:cNvPicPr>
              <a:picLocks noChangeAspect="1"/>
            </p:cNvPicPr>
            <p:nvPr/>
          </p:nvPicPr>
          <p:blipFill>
            <a:blip r:embed="rId7" cstate="print"/>
            <a:stretch>
              <a:fillRect/>
            </a:stretch>
          </p:blipFill>
          <p:spPr>
            <a:xfrm>
              <a:off x="6715140" y="5214951"/>
              <a:ext cx="1619261" cy="1214446"/>
            </a:xfrm>
            <a:prstGeom prst="rect">
              <a:avLst/>
            </a:prstGeom>
            <a:ln>
              <a:noFill/>
            </a:ln>
            <a:effectLst>
              <a:softEdge rad="112500"/>
            </a:effectLst>
          </p:spPr>
        </p:pic>
      </p:grpSp>
      <p:sp>
        <p:nvSpPr>
          <p:cNvPr id="13" name="12 CuadroTexto"/>
          <p:cNvSpPr txBox="1"/>
          <p:nvPr/>
        </p:nvSpPr>
        <p:spPr>
          <a:xfrm>
            <a:off x="626922" y="1953396"/>
            <a:ext cx="7786743" cy="1723549"/>
          </a:xfrm>
          <a:prstGeom prst="rect">
            <a:avLst/>
          </a:prstGeom>
          <a:noFill/>
        </p:spPr>
        <p:txBody>
          <a:bodyPr wrap="square" rtlCol="0">
            <a:spAutoFit/>
          </a:bodyPr>
          <a:lstStyle/>
          <a:p>
            <a:pPr algn="ctr" rtl="0"/>
            <a:endParaRPr lang="es-EC" sz="1000" kern="1200" dirty="0">
              <a:latin typeface="Stencil" pitchFamily="82" charset="0"/>
              <a:ea typeface="+mn-ea"/>
              <a:cs typeface="Arial" pitchFamily="34" charset="0"/>
            </a:endParaRPr>
          </a:p>
          <a:p>
            <a:pPr algn="ctr" rtl="0"/>
            <a:r>
              <a:rPr lang="es-EC" sz="2400" kern="1200" dirty="0" smtClean="0">
                <a:solidFill>
                  <a:srgbClr val="003300"/>
                </a:solidFill>
                <a:latin typeface="Stencil" pitchFamily="82" charset="0"/>
                <a:ea typeface="+mn-ea"/>
                <a:cs typeface="Arial" pitchFamily="34" charset="0"/>
              </a:rPr>
              <a:t>ANALISIS Y ESTUDIO DEL DESPLIEGUE DE REDES DE DATOS POR MEDIO DE LA LUZ VISIBLE, BAJO EL ESTANDAR 802.15.7 (li-Fi)</a:t>
            </a:r>
            <a:endParaRPr lang="es-EC" sz="2400" kern="1200" dirty="0">
              <a:solidFill>
                <a:srgbClr val="003300"/>
              </a:solidFill>
              <a:latin typeface="Stencil" pitchFamily="82" charset="0"/>
              <a:ea typeface="+mn-ea"/>
              <a:cs typeface="Arial" pitchFamily="34" charset="0"/>
            </a:endParaRPr>
          </a:p>
          <a:p>
            <a:pPr algn="ctr" rtl="0"/>
            <a:endParaRPr lang="es-EC" sz="2400" kern="1200" dirty="0">
              <a:solidFill>
                <a:srgbClr val="003300"/>
              </a:solidFill>
              <a:latin typeface="Segoe Script" pitchFamily="34" charset="0"/>
              <a:ea typeface="+mn-ea"/>
              <a:cs typeface="+mn-cs"/>
            </a:endParaRPr>
          </a:p>
        </p:txBody>
      </p:sp>
      <p:sp>
        <p:nvSpPr>
          <p:cNvPr id="14" name="13 Rectángulo"/>
          <p:cNvSpPr/>
          <p:nvPr/>
        </p:nvSpPr>
        <p:spPr>
          <a:xfrm>
            <a:off x="626922" y="659181"/>
            <a:ext cx="8501122" cy="1200329"/>
          </a:xfrm>
          <a:prstGeom prst="rect">
            <a:avLst/>
          </a:prstGeom>
        </p:spPr>
        <p:txBody>
          <a:bodyPr wrap="square">
            <a:spAutoFit/>
          </a:bodyPr>
          <a:lstStyle/>
          <a:p>
            <a:pPr algn="ctr"/>
            <a:r>
              <a:rPr lang="es-EC" sz="3600" dirty="0" smtClean="0">
                <a:solidFill>
                  <a:srgbClr val="C00000"/>
                </a:solidFill>
              </a:rPr>
              <a:t>ELECTRÓNICA EN REDES Y COMUNICACIÓN DE DATOS </a:t>
            </a:r>
            <a:endParaRPr lang="es-EC" sz="3600" dirty="0">
              <a:solidFill>
                <a:srgbClr val="C00000"/>
              </a:solidFill>
            </a:endParaRPr>
          </a:p>
        </p:txBody>
      </p:sp>
      <p:pic>
        <p:nvPicPr>
          <p:cNvPr id="3" name="Picture 2" descr="http://ec12.cdn.cincopa.com/logoredes.jpg?o=4&amp;res=4&amp;cdn=ec&amp;p=y&amp;pid=512201&amp;ph3=cfqyyggzed4db52rxlaubt54los1aqmq&amp;d=AsDA7AQEbiAALNFxAY30cyF&amp;as=mp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9512" y="1224479"/>
            <a:ext cx="1368152" cy="896711"/>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p:cNvSpPr txBox="1"/>
          <p:nvPr/>
        </p:nvSpPr>
        <p:spPr>
          <a:xfrm>
            <a:off x="2416860" y="3452415"/>
            <a:ext cx="5760640" cy="923330"/>
          </a:xfrm>
          <a:prstGeom prst="rect">
            <a:avLst/>
          </a:prstGeom>
          <a:noFill/>
        </p:spPr>
        <p:txBody>
          <a:bodyPr wrap="square" rtlCol="0">
            <a:spAutoFit/>
          </a:bodyPr>
          <a:lstStyle/>
          <a:p>
            <a:r>
              <a:rPr lang="es-EC" b="1" dirty="0" smtClean="0"/>
              <a:t>Director:		</a:t>
            </a:r>
            <a:r>
              <a:rPr lang="es-EC" dirty="0" smtClean="0"/>
              <a:t>Dr. </a:t>
            </a:r>
            <a:r>
              <a:rPr lang="es-EC" dirty="0" err="1" smtClean="0"/>
              <a:t>Nikolai</a:t>
            </a:r>
            <a:r>
              <a:rPr lang="es-EC" dirty="0" smtClean="0"/>
              <a:t> Espinosa Ortiz, PHD</a:t>
            </a:r>
          </a:p>
          <a:p>
            <a:r>
              <a:rPr lang="es-EC" b="1" dirty="0" err="1" smtClean="0"/>
              <a:t>Coodirector</a:t>
            </a:r>
            <a:r>
              <a:rPr lang="es-EC" b="1" dirty="0" smtClean="0"/>
              <a:t>:</a:t>
            </a:r>
            <a:r>
              <a:rPr lang="es-EC" dirty="0" smtClean="0"/>
              <a:t> 	Ing. Darwin Aguilar Salazar, </a:t>
            </a:r>
            <a:r>
              <a:rPr lang="es-EC" dirty="0" err="1" smtClean="0"/>
              <a:t>MSc</a:t>
            </a:r>
            <a:endParaRPr lang="es-EC" dirty="0" smtClean="0"/>
          </a:p>
          <a:p>
            <a:r>
              <a:rPr lang="es-EC" b="1" dirty="0" err="1" smtClean="0"/>
              <a:t>Tesista</a:t>
            </a:r>
            <a:r>
              <a:rPr lang="es-EC" b="1" dirty="0" smtClean="0"/>
              <a:t>:</a:t>
            </a:r>
            <a:r>
              <a:rPr lang="es-EC" dirty="0" smtClean="0"/>
              <a:t> 		Alvaro Gabriel Benítez.</a:t>
            </a:r>
            <a:endParaRPr lang="es-EC" dirty="0"/>
          </a:p>
        </p:txBody>
      </p:sp>
      <p:pic>
        <p:nvPicPr>
          <p:cNvPr id="6" name="Imagen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77500" y="1288168"/>
            <a:ext cx="831036" cy="827342"/>
          </a:xfrm>
          <a:prstGeom prst="rect">
            <a:avLst/>
          </a:prstGeom>
        </p:spPr>
      </p:pic>
    </p:spTree>
  </p:cSld>
  <p:clrMapOvr>
    <a:masterClrMapping/>
  </p:clrMapOvr>
  <p:transition spd="med">
    <p:randomBar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5201" y="5950192"/>
            <a:ext cx="2415869" cy="693551"/>
          </a:xfrm>
          <a:prstGeom prst="rect">
            <a:avLst/>
          </a:prstGeom>
        </p:spPr>
      </p:pic>
      <p:sp>
        <p:nvSpPr>
          <p:cNvPr id="7" name="6 CuadroTexto"/>
          <p:cNvSpPr txBox="1"/>
          <p:nvPr/>
        </p:nvSpPr>
        <p:spPr>
          <a:xfrm>
            <a:off x="6516217" y="131182"/>
            <a:ext cx="2627784" cy="369332"/>
          </a:xfrm>
          <a:prstGeom prst="rect">
            <a:avLst/>
          </a:prstGeom>
          <a:noFill/>
        </p:spPr>
        <p:txBody>
          <a:bodyPr wrap="square" rtlCol="0">
            <a:spAutoFit/>
          </a:bodyPr>
          <a:lstStyle/>
          <a:p>
            <a:r>
              <a:rPr lang="es-EC" dirty="0" smtClean="0">
                <a:solidFill>
                  <a:srgbClr val="C00000"/>
                </a:solidFill>
              </a:rPr>
              <a:t>ELECTRONICA EN REDES</a:t>
            </a:r>
            <a:endParaRPr lang="es-EC" dirty="0">
              <a:solidFill>
                <a:srgbClr val="C00000"/>
              </a:solidFill>
            </a:endParaRPr>
          </a:p>
        </p:txBody>
      </p:sp>
      <p:sp>
        <p:nvSpPr>
          <p:cNvPr id="10" name="5 Rectángulo"/>
          <p:cNvSpPr/>
          <p:nvPr/>
        </p:nvSpPr>
        <p:spPr>
          <a:xfrm>
            <a:off x="336630" y="772710"/>
            <a:ext cx="6624736" cy="4739759"/>
          </a:xfrm>
          <a:prstGeom prst="rect">
            <a:avLst/>
          </a:prstGeom>
        </p:spPr>
        <p:txBody>
          <a:bodyPr wrap="square">
            <a:spAutoFit/>
          </a:bodyPr>
          <a:lstStyle/>
          <a:p>
            <a:pPr algn="just"/>
            <a:r>
              <a:rPr lang="es-EC" sz="2000" dirty="0" smtClean="0">
                <a:solidFill>
                  <a:srgbClr val="002060"/>
                </a:solidFill>
              </a:rPr>
              <a:t>Capa Física:</a:t>
            </a:r>
          </a:p>
          <a:p>
            <a:pPr algn="just"/>
            <a:endParaRPr lang="es-EC" sz="2000" dirty="0">
              <a:solidFill>
                <a:srgbClr val="002060"/>
              </a:solidFill>
            </a:endParaRPr>
          </a:p>
          <a:p>
            <a:r>
              <a:rPr lang="es-EC" dirty="0"/>
              <a:t>Las características de la subcapa </a:t>
            </a:r>
            <a:r>
              <a:rPr lang="es-EC" dirty="0" smtClean="0"/>
              <a:t>MAC</a:t>
            </a:r>
          </a:p>
          <a:p>
            <a:r>
              <a:rPr lang="es-EC" dirty="0" smtClean="0"/>
              <a:t>son</a:t>
            </a:r>
            <a:r>
              <a:rPr lang="es-EC" dirty="0"/>
              <a:t>: </a:t>
            </a:r>
          </a:p>
          <a:p>
            <a:pPr lvl="0"/>
            <a:endParaRPr lang="es-EC" dirty="0" smtClean="0"/>
          </a:p>
          <a:p>
            <a:pPr marL="285750" lvl="0" indent="-285750">
              <a:buFont typeface="Arial" panose="020B0604020202020204" pitchFamily="34" charset="0"/>
              <a:buChar char="•"/>
            </a:pPr>
            <a:r>
              <a:rPr lang="es-EC" dirty="0" smtClean="0"/>
              <a:t>La </a:t>
            </a:r>
            <a:r>
              <a:rPr lang="es-EC" dirty="0"/>
              <a:t>gestión de </a:t>
            </a:r>
            <a:r>
              <a:rPr lang="es-EC" dirty="0" err="1"/>
              <a:t>beacom</a:t>
            </a:r>
            <a:r>
              <a:rPr lang="es-EC" dirty="0"/>
              <a:t> </a:t>
            </a:r>
          </a:p>
          <a:p>
            <a:pPr marL="285750" lvl="0" indent="-285750">
              <a:buFont typeface="Arial" panose="020B0604020202020204" pitchFamily="34" charset="0"/>
              <a:buChar char="•"/>
            </a:pPr>
            <a:r>
              <a:rPr lang="es-EC" dirty="0"/>
              <a:t>Acceso al canal </a:t>
            </a:r>
          </a:p>
          <a:p>
            <a:pPr marL="285750" lvl="0" indent="-285750">
              <a:buFont typeface="Arial" panose="020B0604020202020204" pitchFamily="34" charset="0"/>
              <a:buChar char="•"/>
            </a:pPr>
            <a:r>
              <a:rPr lang="es-EC" dirty="0"/>
              <a:t>Intervalo de tiempo de gestión (GTS)</a:t>
            </a:r>
          </a:p>
          <a:p>
            <a:pPr marL="285750" lvl="0" indent="-285750">
              <a:buFont typeface="Arial" panose="020B0604020202020204" pitchFamily="34" charset="0"/>
              <a:buChar char="•"/>
            </a:pPr>
            <a:r>
              <a:rPr lang="es-EC" dirty="0" err="1"/>
              <a:t>Frame</a:t>
            </a:r>
            <a:r>
              <a:rPr lang="es-EC" dirty="0"/>
              <a:t> de validación</a:t>
            </a:r>
          </a:p>
          <a:p>
            <a:pPr marL="285750" lvl="0" indent="-285750">
              <a:buFont typeface="Arial" panose="020B0604020202020204" pitchFamily="34" charset="0"/>
              <a:buChar char="•"/>
            </a:pPr>
            <a:r>
              <a:rPr lang="es-EC" dirty="0"/>
              <a:t>Reconoció de entrega  de </a:t>
            </a:r>
            <a:r>
              <a:rPr lang="es-EC" dirty="0" err="1"/>
              <a:t>frame</a:t>
            </a:r>
            <a:r>
              <a:rPr lang="es-EC" dirty="0"/>
              <a:t> </a:t>
            </a:r>
          </a:p>
          <a:p>
            <a:pPr marL="285750" lvl="0" indent="-285750">
              <a:buFont typeface="Arial" panose="020B0604020202020204" pitchFamily="34" charset="0"/>
              <a:buChar char="•"/>
            </a:pPr>
            <a:r>
              <a:rPr lang="es-EC" dirty="0"/>
              <a:t>Asociación y disociación. </a:t>
            </a:r>
          </a:p>
          <a:p>
            <a:pPr algn="just"/>
            <a:r>
              <a:rPr lang="es-EC" sz="2000" dirty="0" smtClean="0">
                <a:solidFill>
                  <a:srgbClr val="002060"/>
                </a:solidFill>
              </a:rPr>
              <a:t> </a:t>
            </a:r>
          </a:p>
          <a:p>
            <a:pPr algn="just"/>
            <a:endParaRPr lang="es-EC" sz="2000" dirty="0"/>
          </a:p>
          <a:p>
            <a:pPr algn="just"/>
            <a:endParaRPr lang="es-EC" sz="2000" dirty="0" smtClean="0"/>
          </a:p>
          <a:p>
            <a:pPr algn="just"/>
            <a:endParaRPr lang="es-EC" sz="2000" dirty="0"/>
          </a:p>
          <a:p>
            <a:pPr algn="just"/>
            <a:endParaRPr lang="es-EC" sz="2000" dirty="0"/>
          </a:p>
        </p:txBody>
      </p:sp>
      <p:sp>
        <p:nvSpPr>
          <p:cNvPr id="11" name="6 CuadroTexto"/>
          <p:cNvSpPr txBox="1"/>
          <p:nvPr/>
        </p:nvSpPr>
        <p:spPr>
          <a:xfrm>
            <a:off x="179512" y="131182"/>
            <a:ext cx="2627784" cy="369332"/>
          </a:xfrm>
          <a:prstGeom prst="rect">
            <a:avLst/>
          </a:prstGeom>
          <a:noFill/>
        </p:spPr>
        <p:txBody>
          <a:bodyPr wrap="square" rtlCol="0">
            <a:spAutoFit/>
          </a:bodyPr>
          <a:lstStyle/>
          <a:p>
            <a:r>
              <a:rPr lang="es-EC" b="1" dirty="0" smtClean="0">
                <a:solidFill>
                  <a:schemeClr val="bg1">
                    <a:lumMod val="75000"/>
                  </a:schemeClr>
                </a:solidFill>
              </a:rPr>
              <a:t>EL ESTANDAR 802.15.7 </a:t>
            </a:r>
            <a:endParaRPr lang="es-EC" b="1" dirty="0">
              <a:solidFill>
                <a:schemeClr val="bg1">
                  <a:lumMod val="75000"/>
                </a:schemeClr>
              </a:solidFill>
            </a:endParaRPr>
          </a:p>
        </p:txBody>
      </p:sp>
      <p:pic>
        <p:nvPicPr>
          <p:cNvPr id="12" name="Imagen 11"/>
          <p:cNvPicPr/>
          <p:nvPr/>
        </p:nvPicPr>
        <p:blipFill rotWithShape="1">
          <a:blip r:embed="rId3"/>
          <a:srcRect l="37169" t="13585" r="20400" b="13380"/>
          <a:stretch/>
        </p:blipFill>
        <p:spPr bwMode="auto">
          <a:xfrm>
            <a:off x="4239455" y="940696"/>
            <a:ext cx="4903241" cy="3849787"/>
          </a:xfrm>
          <a:prstGeom prst="rect">
            <a:avLst/>
          </a:prstGeom>
          <a:ln>
            <a:noFill/>
          </a:ln>
          <a:extLst>
            <a:ext uri="{53640926-AAD7-44D8-BBD7-CCE9431645EC}">
              <a14:shadowObscured xmlns:a14="http://schemas.microsoft.com/office/drawing/2010/main"/>
            </a:ext>
          </a:extLst>
        </p:spPr>
      </p:pic>
    </p:spTree>
  </p:cSld>
  <p:clrMapOvr>
    <a:masterClrMapping/>
  </p:clrMapOvr>
  <p:transition spd="med">
    <p:randomBar dir="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5201" y="5950192"/>
            <a:ext cx="2415869" cy="693551"/>
          </a:xfrm>
          <a:prstGeom prst="rect">
            <a:avLst/>
          </a:prstGeom>
        </p:spPr>
      </p:pic>
      <p:sp>
        <p:nvSpPr>
          <p:cNvPr id="7" name="6 CuadroTexto"/>
          <p:cNvSpPr txBox="1"/>
          <p:nvPr/>
        </p:nvSpPr>
        <p:spPr>
          <a:xfrm>
            <a:off x="6516217" y="131182"/>
            <a:ext cx="2627784" cy="369332"/>
          </a:xfrm>
          <a:prstGeom prst="rect">
            <a:avLst/>
          </a:prstGeom>
          <a:noFill/>
        </p:spPr>
        <p:txBody>
          <a:bodyPr wrap="square" rtlCol="0">
            <a:spAutoFit/>
          </a:bodyPr>
          <a:lstStyle/>
          <a:p>
            <a:r>
              <a:rPr lang="es-EC" dirty="0" smtClean="0">
                <a:solidFill>
                  <a:srgbClr val="C00000"/>
                </a:solidFill>
              </a:rPr>
              <a:t>ELECTRONICA EN REDES</a:t>
            </a:r>
            <a:endParaRPr lang="es-EC" dirty="0">
              <a:solidFill>
                <a:srgbClr val="C00000"/>
              </a:solidFill>
            </a:endParaRPr>
          </a:p>
        </p:txBody>
      </p:sp>
      <p:sp>
        <p:nvSpPr>
          <p:cNvPr id="11" name="6 CuadroTexto"/>
          <p:cNvSpPr txBox="1"/>
          <p:nvPr/>
        </p:nvSpPr>
        <p:spPr>
          <a:xfrm>
            <a:off x="179512" y="131182"/>
            <a:ext cx="2627784" cy="369332"/>
          </a:xfrm>
          <a:prstGeom prst="rect">
            <a:avLst/>
          </a:prstGeom>
          <a:noFill/>
        </p:spPr>
        <p:txBody>
          <a:bodyPr wrap="square" rtlCol="0">
            <a:spAutoFit/>
          </a:bodyPr>
          <a:lstStyle/>
          <a:p>
            <a:r>
              <a:rPr lang="es-EC" b="1" dirty="0" smtClean="0">
                <a:solidFill>
                  <a:schemeClr val="bg1">
                    <a:lumMod val="75000"/>
                  </a:schemeClr>
                </a:solidFill>
              </a:rPr>
              <a:t>EL ESTANDAR 802.15.7 </a:t>
            </a:r>
            <a:endParaRPr lang="es-EC" b="1" dirty="0">
              <a:solidFill>
                <a:schemeClr val="bg1">
                  <a:lumMod val="75000"/>
                </a:schemeClr>
              </a:solidFill>
            </a:endParaRPr>
          </a:p>
        </p:txBody>
      </p:sp>
      <p:pic>
        <p:nvPicPr>
          <p:cNvPr id="12" name="Imagen 11"/>
          <p:cNvPicPr/>
          <p:nvPr/>
        </p:nvPicPr>
        <p:blipFill rotWithShape="1">
          <a:blip r:embed="rId3"/>
          <a:srcRect l="33774" t="28075" r="17176" b="32984"/>
          <a:stretch/>
        </p:blipFill>
        <p:spPr bwMode="auto">
          <a:xfrm>
            <a:off x="3523856" y="3794926"/>
            <a:ext cx="4476750" cy="1997710"/>
          </a:xfrm>
          <a:prstGeom prst="rect">
            <a:avLst/>
          </a:prstGeom>
          <a:ln>
            <a:noFill/>
          </a:ln>
          <a:extLst>
            <a:ext uri="{53640926-AAD7-44D8-BBD7-CCE9431645EC}">
              <a14:shadowObscured xmlns:a14="http://schemas.microsoft.com/office/drawing/2010/main"/>
            </a:ext>
          </a:extLst>
        </p:spPr>
      </p:pic>
      <p:pic>
        <p:nvPicPr>
          <p:cNvPr id="13" name="Imagen 12"/>
          <p:cNvPicPr/>
          <p:nvPr/>
        </p:nvPicPr>
        <p:blipFill rotWithShape="1">
          <a:blip r:embed="rId4"/>
          <a:srcRect l="35302" t="25055" r="18364" b="17236"/>
          <a:stretch/>
        </p:blipFill>
        <p:spPr bwMode="auto">
          <a:xfrm>
            <a:off x="3635896" y="651036"/>
            <a:ext cx="4542790" cy="3181350"/>
          </a:xfrm>
          <a:prstGeom prst="rect">
            <a:avLst/>
          </a:prstGeom>
          <a:ln>
            <a:noFill/>
          </a:ln>
          <a:extLst>
            <a:ext uri="{53640926-AAD7-44D8-BBD7-CCE9431645EC}">
              <a14:shadowObscured xmlns:a14="http://schemas.microsoft.com/office/drawing/2010/main"/>
            </a:ext>
          </a:extLst>
        </p:spPr>
      </p:pic>
      <p:sp>
        <p:nvSpPr>
          <p:cNvPr id="14" name="5 Rectángulo"/>
          <p:cNvSpPr/>
          <p:nvPr/>
        </p:nvSpPr>
        <p:spPr>
          <a:xfrm>
            <a:off x="323528" y="736992"/>
            <a:ext cx="6624736" cy="3785652"/>
          </a:xfrm>
          <a:prstGeom prst="rect">
            <a:avLst/>
          </a:prstGeom>
        </p:spPr>
        <p:txBody>
          <a:bodyPr wrap="square">
            <a:spAutoFit/>
          </a:bodyPr>
          <a:lstStyle/>
          <a:p>
            <a:pPr algn="just"/>
            <a:endParaRPr lang="es-EC" sz="2000" dirty="0" smtClean="0"/>
          </a:p>
          <a:p>
            <a:pPr algn="just"/>
            <a:r>
              <a:rPr lang="es-ES" sz="2000" dirty="0"/>
              <a:t>RX modos de </a:t>
            </a:r>
            <a:r>
              <a:rPr lang="es-ES" sz="2000" dirty="0" smtClean="0"/>
              <a:t>funcionamiento:</a:t>
            </a:r>
            <a:endParaRPr lang="es-EC" sz="2000" dirty="0" smtClean="0"/>
          </a:p>
          <a:p>
            <a:pPr algn="just"/>
            <a:endParaRPr lang="es-EC" sz="2000" dirty="0"/>
          </a:p>
          <a:p>
            <a:pPr algn="just"/>
            <a:endParaRPr lang="es-EC" sz="2000" dirty="0" smtClean="0"/>
          </a:p>
          <a:p>
            <a:pPr algn="just"/>
            <a:endParaRPr lang="es-EC" sz="2000" dirty="0" smtClean="0"/>
          </a:p>
          <a:p>
            <a:pPr algn="just"/>
            <a:endParaRPr lang="es-EC" sz="2000" dirty="0"/>
          </a:p>
          <a:p>
            <a:pPr algn="just"/>
            <a:endParaRPr lang="es-EC" sz="2000" dirty="0" smtClean="0"/>
          </a:p>
          <a:p>
            <a:pPr algn="just"/>
            <a:endParaRPr lang="es-EC" sz="2000" dirty="0"/>
          </a:p>
          <a:p>
            <a:pPr algn="just"/>
            <a:endParaRPr lang="es-EC" sz="2000" dirty="0" smtClean="0"/>
          </a:p>
          <a:p>
            <a:pPr algn="just"/>
            <a:endParaRPr lang="es-EC" sz="2000" dirty="0"/>
          </a:p>
          <a:p>
            <a:pPr algn="just"/>
            <a:r>
              <a:rPr lang="es-EC" sz="2000" dirty="0" smtClean="0"/>
              <a:t>Espacio entre tramas:</a:t>
            </a:r>
            <a:endParaRPr lang="es-EC" sz="2000" dirty="0"/>
          </a:p>
          <a:p>
            <a:pPr algn="just"/>
            <a:endParaRPr lang="es-EC" sz="2000" dirty="0"/>
          </a:p>
        </p:txBody>
      </p:sp>
    </p:spTree>
  </p:cSld>
  <p:clrMapOvr>
    <a:masterClrMapping/>
  </p:clrMapOvr>
  <p:transition spd="med">
    <p:randomBar dir="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5201" y="5950192"/>
            <a:ext cx="2415869" cy="693551"/>
          </a:xfrm>
          <a:prstGeom prst="rect">
            <a:avLst/>
          </a:prstGeom>
        </p:spPr>
      </p:pic>
      <p:sp>
        <p:nvSpPr>
          <p:cNvPr id="8" name="6 CuadroTexto"/>
          <p:cNvSpPr txBox="1"/>
          <p:nvPr/>
        </p:nvSpPr>
        <p:spPr>
          <a:xfrm>
            <a:off x="6516217" y="131182"/>
            <a:ext cx="2627784" cy="369332"/>
          </a:xfrm>
          <a:prstGeom prst="rect">
            <a:avLst/>
          </a:prstGeom>
          <a:noFill/>
        </p:spPr>
        <p:txBody>
          <a:bodyPr wrap="square" rtlCol="0">
            <a:spAutoFit/>
          </a:bodyPr>
          <a:lstStyle/>
          <a:p>
            <a:r>
              <a:rPr lang="es-EC" dirty="0" smtClean="0">
                <a:solidFill>
                  <a:srgbClr val="C00000"/>
                </a:solidFill>
              </a:rPr>
              <a:t>ELECTRONICA EN REDES</a:t>
            </a:r>
            <a:endParaRPr lang="es-EC" dirty="0">
              <a:solidFill>
                <a:srgbClr val="C00000"/>
              </a:solidFill>
            </a:endParaRPr>
          </a:p>
        </p:txBody>
      </p:sp>
      <p:sp>
        <p:nvSpPr>
          <p:cNvPr id="11" name="5 Rectángulo"/>
          <p:cNvSpPr/>
          <p:nvPr/>
        </p:nvSpPr>
        <p:spPr>
          <a:xfrm>
            <a:off x="611560" y="763140"/>
            <a:ext cx="7488832" cy="4924425"/>
          </a:xfrm>
          <a:prstGeom prst="rect">
            <a:avLst/>
          </a:prstGeom>
        </p:spPr>
        <p:txBody>
          <a:bodyPr wrap="square">
            <a:spAutoFit/>
          </a:bodyPr>
          <a:lstStyle/>
          <a:p>
            <a:r>
              <a:rPr lang="es-EC" dirty="0"/>
              <a:t>L</a:t>
            </a:r>
            <a:r>
              <a:rPr lang="es-EC" dirty="0" smtClean="0"/>
              <a:t>a </a:t>
            </a:r>
            <a:r>
              <a:rPr lang="es-EC" dirty="0"/>
              <a:t>capa física y es responsable de las siguientes tareas:</a:t>
            </a:r>
          </a:p>
          <a:p>
            <a:endParaRPr lang="es-EC" dirty="0" smtClean="0"/>
          </a:p>
          <a:p>
            <a:r>
              <a:rPr lang="es-EC" dirty="0" smtClean="0"/>
              <a:t>a</a:t>
            </a:r>
            <a:r>
              <a:rPr lang="es-EC" dirty="0"/>
              <a:t>) Generación de balizas de red (</a:t>
            </a:r>
            <a:r>
              <a:rPr lang="es-EC" dirty="0" err="1"/>
              <a:t>beacom</a:t>
            </a:r>
            <a:r>
              <a:rPr lang="es-EC" dirty="0" smtClean="0"/>
              <a:t>)</a:t>
            </a:r>
            <a:endParaRPr lang="es-EC" dirty="0"/>
          </a:p>
          <a:p>
            <a:r>
              <a:rPr lang="es-EC" dirty="0"/>
              <a:t>b) La sincronización con balizas de red (</a:t>
            </a:r>
            <a:r>
              <a:rPr lang="es-EC" dirty="0" err="1"/>
              <a:t>beacom</a:t>
            </a:r>
            <a:r>
              <a:rPr lang="es-EC" dirty="0"/>
              <a:t>)</a:t>
            </a:r>
          </a:p>
          <a:p>
            <a:r>
              <a:rPr lang="es-EC" dirty="0"/>
              <a:t>c) Soportar la asociación y disociación VPAN</a:t>
            </a:r>
          </a:p>
          <a:p>
            <a:r>
              <a:rPr lang="es-EC" dirty="0"/>
              <a:t>d) Soportar la función del color</a:t>
            </a:r>
          </a:p>
          <a:p>
            <a:r>
              <a:rPr lang="es-EC" dirty="0"/>
              <a:t>e) Soportar la visibilidad</a:t>
            </a:r>
          </a:p>
          <a:p>
            <a:r>
              <a:rPr lang="es-EC" dirty="0"/>
              <a:t>f) Soportar la atenuación</a:t>
            </a:r>
          </a:p>
          <a:p>
            <a:r>
              <a:rPr lang="es-EC" dirty="0"/>
              <a:t>g) Esquema de parpadeo-desvanecido (</a:t>
            </a:r>
            <a:r>
              <a:rPr lang="es-EC" dirty="0" err="1"/>
              <a:t>Flicker-mitigation</a:t>
            </a:r>
            <a:r>
              <a:rPr lang="es-EC" dirty="0"/>
              <a:t>)</a:t>
            </a:r>
          </a:p>
          <a:p>
            <a:r>
              <a:rPr lang="es-EC" dirty="0"/>
              <a:t>h) Soportar la indicación visual del estado del dispositivo y la calidad del canal</a:t>
            </a:r>
          </a:p>
          <a:p>
            <a:r>
              <a:rPr lang="es-EC" dirty="0"/>
              <a:t>i) Soportar la seguridad del dispositivo</a:t>
            </a:r>
          </a:p>
          <a:p>
            <a:r>
              <a:rPr lang="es-EC" dirty="0"/>
              <a:t>j) Proporcionar un vínculo fiable entre dos entidades pares MAC</a:t>
            </a:r>
          </a:p>
          <a:p>
            <a:r>
              <a:rPr lang="es-EC" dirty="0"/>
              <a:t>k) Soportar la movilidad</a:t>
            </a:r>
          </a:p>
          <a:p>
            <a:pPr algn="just"/>
            <a:endParaRPr lang="es-EC" sz="2000" dirty="0"/>
          </a:p>
          <a:p>
            <a:pPr algn="just"/>
            <a:endParaRPr lang="es-EC" sz="2000" dirty="0" smtClean="0"/>
          </a:p>
          <a:p>
            <a:pPr algn="just"/>
            <a:endParaRPr lang="es-EC" sz="2000" dirty="0"/>
          </a:p>
          <a:p>
            <a:pPr algn="just"/>
            <a:endParaRPr lang="es-EC" sz="2000" dirty="0"/>
          </a:p>
        </p:txBody>
      </p:sp>
      <p:sp>
        <p:nvSpPr>
          <p:cNvPr id="12" name="6 CuadroTexto"/>
          <p:cNvSpPr txBox="1"/>
          <p:nvPr/>
        </p:nvSpPr>
        <p:spPr>
          <a:xfrm>
            <a:off x="179512" y="131182"/>
            <a:ext cx="2627784" cy="369332"/>
          </a:xfrm>
          <a:prstGeom prst="rect">
            <a:avLst/>
          </a:prstGeom>
          <a:noFill/>
        </p:spPr>
        <p:txBody>
          <a:bodyPr wrap="square" rtlCol="0">
            <a:spAutoFit/>
          </a:bodyPr>
          <a:lstStyle/>
          <a:p>
            <a:r>
              <a:rPr lang="es-EC" b="1" dirty="0" smtClean="0">
                <a:solidFill>
                  <a:schemeClr val="bg1">
                    <a:lumMod val="75000"/>
                  </a:schemeClr>
                </a:solidFill>
              </a:rPr>
              <a:t>EL ESTANDAR 802.15.7 </a:t>
            </a:r>
            <a:endParaRPr lang="es-EC" b="1" dirty="0">
              <a:solidFill>
                <a:schemeClr val="bg1">
                  <a:lumMod val="75000"/>
                </a:schemeClr>
              </a:solidFill>
            </a:endParaRPr>
          </a:p>
        </p:txBody>
      </p:sp>
      <p:pic>
        <p:nvPicPr>
          <p:cNvPr id="13" name="Imagen 12" descr="Resultado de imagen para lifi"/>
          <p:cNvPicPr/>
          <p:nvPr/>
        </p:nvPicPr>
        <p:blipFill>
          <a:blip r:embed="rId3">
            <a:extLst>
              <a:ext uri="{28A0092B-C50C-407E-A947-70E740481C1C}">
                <a14:useLocalDpi xmlns:a14="http://schemas.microsoft.com/office/drawing/2010/main" val="0"/>
              </a:ext>
            </a:extLst>
          </a:blip>
          <a:srcRect/>
          <a:stretch>
            <a:fillRect/>
          </a:stretch>
        </p:blipFill>
        <p:spPr bwMode="auto">
          <a:xfrm>
            <a:off x="3203848" y="4365104"/>
            <a:ext cx="2570480" cy="1768475"/>
          </a:xfrm>
          <a:prstGeom prst="rect">
            <a:avLst/>
          </a:prstGeom>
          <a:noFill/>
          <a:ln>
            <a:noFill/>
          </a:ln>
        </p:spPr>
      </p:pic>
    </p:spTree>
  </p:cSld>
  <p:clrMapOvr>
    <a:masterClrMapping/>
  </p:clrMapOvr>
  <p:transition spd="med">
    <p:randomBar dir="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5201" y="5950192"/>
            <a:ext cx="2415869" cy="693551"/>
          </a:xfrm>
          <a:prstGeom prst="rect">
            <a:avLst/>
          </a:prstGeom>
        </p:spPr>
      </p:pic>
      <p:sp>
        <p:nvSpPr>
          <p:cNvPr id="7" name="6 CuadroTexto"/>
          <p:cNvSpPr txBox="1"/>
          <p:nvPr/>
        </p:nvSpPr>
        <p:spPr>
          <a:xfrm>
            <a:off x="6516217" y="131182"/>
            <a:ext cx="2627784" cy="369332"/>
          </a:xfrm>
          <a:prstGeom prst="rect">
            <a:avLst/>
          </a:prstGeom>
          <a:noFill/>
        </p:spPr>
        <p:txBody>
          <a:bodyPr wrap="square" rtlCol="0">
            <a:spAutoFit/>
          </a:bodyPr>
          <a:lstStyle/>
          <a:p>
            <a:r>
              <a:rPr lang="es-EC" dirty="0" smtClean="0">
                <a:solidFill>
                  <a:srgbClr val="C00000"/>
                </a:solidFill>
              </a:rPr>
              <a:t>ELECTRONICA EN REDES</a:t>
            </a:r>
            <a:endParaRPr lang="es-EC" dirty="0">
              <a:solidFill>
                <a:srgbClr val="C00000"/>
              </a:solidFill>
            </a:endParaRPr>
          </a:p>
        </p:txBody>
      </p:sp>
      <p:sp>
        <p:nvSpPr>
          <p:cNvPr id="10" name="5 Rectángulo"/>
          <p:cNvSpPr/>
          <p:nvPr/>
        </p:nvSpPr>
        <p:spPr>
          <a:xfrm>
            <a:off x="827584" y="2348880"/>
            <a:ext cx="7200799" cy="2739211"/>
          </a:xfrm>
          <a:prstGeom prst="rect">
            <a:avLst/>
          </a:prstGeom>
        </p:spPr>
        <p:txBody>
          <a:bodyPr wrap="square">
            <a:spAutoFit/>
          </a:bodyPr>
          <a:lstStyle/>
          <a:p>
            <a:pPr algn="just"/>
            <a:r>
              <a:rPr lang="es-EC" dirty="0"/>
              <a:t>P</a:t>
            </a:r>
            <a:r>
              <a:rPr lang="es-EC" dirty="0" smtClean="0"/>
              <a:t>roporciona </a:t>
            </a:r>
            <a:r>
              <a:rPr lang="es-EC" dirty="0"/>
              <a:t>soporte para siete canales lógicos en la MAC. Sin embargo, con el fin de apoyar la asociación de dispositivos sin conocimiento de las capacidades de recepción y para apoyar la difusión unidireccional, el receptor VLC apoyará recepción en todo el espectro de luz visible con cualquier tipo de fuente de luz óptica</a:t>
            </a:r>
            <a:r>
              <a:rPr lang="es-EC" sz="2000" dirty="0" smtClean="0"/>
              <a:t>.</a:t>
            </a:r>
          </a:p>
          <a:p>
            <a:pPr algn="just"/>
            <a:endParaRPr lang="es-EC" sz="2000" dirty="0"/>
          </a:p>
          <a:p>
            <a:pPr algn="just"/>
            <a:endParaRPr lang="es-EC" sz="2000" dirty="0" smtClean="0"/>
          </a:p>
          <a:p>
            <a:pPr algn="just"/>
            <a:endParaRPr lang="es-EC" sz="2000" dirty="0"/>
          </a:p>
          <a:p>
            <a:pPr algn="just"/>
            <a:endParaRPr lang="es-EC" sz="2000" dirty="0"/>
          </a:p>
        </p:txBody>
      </p:sp>
      <p:pic>
        <p:nvPicPr>
          <p:cNvPr id="11" name="Imagen 10"/>
          <p:cNvPicPr/>
          <p:nvPr/>
        </p:nvPicPr>
        <p:blipFill rotWithShape="1">
          <a:blip r:embed="rId3"/>
          <a:srcRect l="37168" t="56148" r="20571" b="20004"/>
          <a:stretch/>
        </p:blipFill>
        <p:spPr bwMode="auto">
          <a:xfrm>
            <a:off x="1691680" y="875773"/>
            <a:ext cx="5094877" cy="1468234"/>
          </a:xfrm>
          <a:prstGeom prst="rect">
            <a:avLst/>
          </a:prstGeom>
          <a:ln>
            <a:noFill/>
          </a:ln>
          <a:extLst>
            <a:ext uri="{53640926-AAD7-44D8-BBD7-CCE9431645EC}">
              <a14:shadowObscured xmlns:a14="http://schemas.microsoft.com/office/drawing/2010/main"/>
            </a:ext>
          </a:extLst>
        </p:spPr>
      </p:pic>
      <p:pic>
        <p:nvPicPr>
          <p:cNvPr id="12" name="Imagen 11"/>
          <p:cNvPicPr/>
          <p:nvPr/>
        </p:nvPicPr>
        <p:blipFill rotWithShape="1">
          <a:blip r:embed="rId4"/>
          <a:srcRect l="33002" t="20841" r="29161" b="7998"/>
          <a:stretch/>
        </p:blipFill>
        <p:spPr bwMode="auto">
          <a:xfrm>
            <a:off x="971600" y="3933056"/>
            <a:ext cx="3091313" cy="2232248"/>
          </a:xfrm>
          <a:prstGeom prst="rect">
            <a:avLst/>
          </a:prstGeom>
          <a:ln>
            <a:noFill/>
          </a:ln>
          <a:extLst>
            <a:ext uri="{53640926-AAD7-44D8-BBD7-CCE9431645EC}">
              <a14:shadowObscured xmlns:a14="http://schemas.microsoft.com/office/drawing/2010/main"/>
            </a:ext>
          </a:extLst>
        </p:spPr>
      </p:pic>
      <p:pic>
        <p:nvPicPr>
          <p:cNvPr id="13" name="Imagen 12"/>
          <p:cNvPicPr/>
          <p:nvPr/>
        </p:nvPicPr>
        <p:blipFill rotWithShape="1">
          <a:blip r:embed="rId5"/>
          <a:srcRect l="5092" t="19015" r="77088" b="37934"/>
          <a:stretch/>
        </p:blipFill>
        <p:spPr bwMode="auto">
          <a:xfrm>
            <a:off x="4058793" y="3928183"/>
            <a:ext cx="2896870" cy="2237121"/>
          </a:xfrm>
          <a:prstGeom prst="rect">
            <a:avLst/>
          </a:prstGeom>
          <a:ln>
            <a:noFill/>
          </a:ln>
          <a:extLst>
            <a:ext uri="{53640926-AAD7-44D8-BBD7-CCE9431645EC}">
              <a14:shadowObscured xmlns:a14="http://schemas.microsoft.com/office/drawing/2010/main"/>
            </a:ext>
          </a:extLst>
        </p:spPr>
      </p:pic>
      <p:sp>
        <p:nvSpPr>
          <p:cNvPr id="14" name="6 CuadroTexto"/>
          <p:cNvSpPr txBox="1"/>
          <p:nvPr/>
        </p:nvSpPr>
        <p:spPr>
          <a:xfrm>
            <a:off x="179512" y="131182"/>
            <a:ext cx="2627784" cy="369332"/>
          </a:xfrm>
          <a:prstGeom prst="rect">
            <a:avLst/>
          </a:prstGeom>
          <a:noFill/>
        </p:spPr>
        <p:txBody>
          <a:bodyPr wrap="square" rtlCol="0">
            <a:spAutoFit/>
          </a:bodyPr>
          <a:lstStyle/>
          <a:p>
            <a:r>
              <a:rPr lang="es-EC" b="1" dirty="0" smtClean="0">
                <a:solidFill>
                  <a:schemeClr val="bg1">
                    <a:lumMod val="75000"/>
                  </a:schemeClr>
                </a:solidFill>
              </a:rPr>
              <a:t>EL ESTANDAR 802.15.7 </a:t>
            </a:r>
            <a:endParaRPr lang="es-EC" b="1" dirty="0">
              <a:solidFill>
                <a:schemeClr val="bg1">
                  <a:lumMod val="75000"/>
                </a:schemeClr>
              </a:solidFill>
            </a:endParaRPr>
          </a:p>
        </p:txBody>
      </p:sp>
    </p:spTree>
  </p:cSld>
  <p:clrMapOvr>
    <a:masterClrMapping/>
  </p:clrMapOvr>
  <p:transition spd="med">
    <p:randomBar dir="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4860032" y="188640"/>
            <a:ext cx="5864465" cy="369332"/>
          </a:xfrm>
          <a:prstGeom prst="rect">
            <a:avLst/>
          </a:prstGeom>
          <a:noFill/>
        </p:spPr>
        <p:txBody>
          <a:bodyPr wrap="square" rtlCol="0">
            <a:spAutoFit/>
          </a:bodyPr>
          <a:lstStyle/>
          <a:p>
            <a:r>
              <a:rPr lang="es-EC" dirty="0" smtClean="0">
                <a:solidFill>
                  <a:srgbClr val="C00000"/>
                </a:solidFill>
              </a:rPr>
              <a:t>REGULACION DE LAS TELECOMUNICACIONES</a:t>
            </a:r>
            <a:endParaRPr lang="es-EC" dirty="0">
              <a:solidFill>
                <a:srgbClr val="C00000"/>
              </a:solidFill>
            </a:endParaRPr>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5201" y="5950192"/>
            <a:ext cx="2415869" cy="693551"/>
          </a:xfrm>
          <a:prstGeom prst="rect">
            <a:avLst/>
          </a:prstGeom>
        </p:spPr>
      </p:pic>
      <p:sp>
        <p:nvSpPr>
          <p:cNvPr id="9" name="5 Rectángulo"/>
          <p:cNvSpPr/>
          <p:nvPr/>
        </p:nvSpPr>
        <p:spPr>
          <a:xfrm>
            <a:off x="539552" y="692696"/>
            <a:ext cx="6624736" cy="2246769"/>
          </a:xfrm>
          <a:prstGeom prst="rect">
            <a:avLst/>
          </a:prstGeom>
        </p:spPr>
        <p:txBody>
          <a:bodyPr wrap="square">
            <a:spAutoFit/>
          </a:bodyPr>
          <a:lstStyle/>
          <a:p>
            <a:pPr algn="just"/>
            <a:r>
              <a:rPr lang="es-EC" sz="2000" dirty="0" smtClean="0"/>
              <a:t>Capas PHY: </a:t>
            </a:r>
          </a:p>
          <a:p>
            <a:pPr algn="just"/>
            <a:endParaRPr lang="es-EC" sz="2000" dirty="0"/>
          </a:p>
          <a:p>
            <a:pPr algn="just"/>
            <a:endParaRPr lang="es-EC" sz="2000" dirty="0" smtClean="0"/>
          </a:p>
          <a:p>
            <a:pPr algn="just"/>
            <a:endParaRPr lang="es-EC" sz="2000" dirty="0"/>
          </a:p>
          <a:p>
            <a:pPr algn="just"/>
            <a:endParaRPr lang="es-EC" sz="2000" dirty="0" smtClean="0"/>
          </a:p>
          <a:p>
            <a:pPr algn="just"/>
            <a:endParaRPr lang="es-EC" sz="2000" dirty="0"/>
          </a:p>
          <a:p>
            <a:pPr algn="just"/>
            <a:endParaRPr lang="es-EC" sz="2000" dirty="0"/>
          </a:p>
        </p:txBody>
      </p:sp>
      <p:pic>
        <p:nvPicPr>
          <p:cNvPr id="11" name="Imagen 10"/>
          <p:cNvPicPr/>
          <p:nvPr/>
        </p:nvPicPr>
        <p:blipFill rotWithShape="1">
          <a:blip r:embed="rId3"/>
          <a:srcRect l="35302" t="43168" r="18534" b="26946"/>
          <a:stretch/>
        </p:blipFill>
        <p:spPr bwMode="auto">
          <a:xfrm>
            <a:off x="323528" y="1196752"/>
            <a:ext cx="4286250" cy="1483360"/>
          </a:xfrm>
          <a:prstGeom prst="rect">
            <a:avLst/>
          </a:prstGeom>
          <a:ln>
            <a:noFill/>
          </a:ln>
          <a:extLst>
            <a:ext uri="{53640926-AAD7-44D8-BBD7-CCE9431645EC}">
              <a14:shadowObscured xmlns:a14="http://schemas.microsoft.com/office/drawing/2010/main"/>
            </a:ext>
          </a:extLst>
        </p:spPr>
      </p:pic>
      <p:pic>
        <p:nvPicPr>
          <p:cNvPr id="12" name="Imagen 11"/>
          <p:cNvPicPr/>
          <p:nvPr/>
        </p:nvPicPr>
        <p:blipFill rotWithShape="1">
          <a:blip r:embed="rId4"/>
          <a:srcRect l="18160" t="22640" r="16497" b="17590"/>
          <a:stretch/>
        </p:blipFill>
        <p:spPr bwMode="auto">
          <a:xfrm>
            <a:off x="44446" y="2680112"/>
            <a:ext cx="4568190" cy="2164715"/>
          </a:xfrm>
          <a:prstGeom prst="rect">
            <a:avLst/>
          </a:prstGeom>
          <a:ln>
            <a:noFill/>
          </a:ln>
          <a:extLst>
            <a:ext uri="{53640926-AAD7-44D8-BBD7-CCE9431645EC}">
              <a14:shadowObscured xmlns:a14="http://schemas.microsoft.com/office/drawing/2010/main"/>
            </a:ext>
          </a:extLst>
        </p:spPr>
      </p:pic>
      <p:pic>
        <p:nvPicPr>
          <p:cNvPr id="13" name="Imagen 12"/>
          <p:cNvPicPr/>
          <p:nvPr/>
        </p:nvPicPr>
        <p:blipFill rotWithShape="1">
          <a:blip r:embed="rId5"/>
          <a:srcRect l="23252" t="12980" r="21080" b="6419"/>
          <a:stretch/>
        </p:blipFill>
        <p:spPr bwMode="auto">
          <a:xfrm>
            <a:off x="4604062" y="692696"/>
            <a:ext cx="4442460" cy="2706370"/>
          </a:xfrm>
          <a:prstGeom prst="rect">
            <a:avLst/>
          </a:prstGeom>
          <a:ln>
            <a:noFill/>
          </a:ln>
          <a:extLst>
            <a:ext uri="{53640926-AAD7-44D8-BBD7-CCE9431645EC}">
              <a14:shadowObscured xmlns:a14="http://schemas.microsoft.com/office/drawing/2010/main"/>
            </a:ext>
          </a:extLst>
        </p:spPr>
      </p:pic>
      <p:pic>
        <p:nvPicPr>
          <p:cNvPr id="14" name="Imagen 13"/>
          <p:cNvPicPr/>
          <p:nvPr/>
        </p:nvPicPr>
        <p:blipFill rotWithShape="1">
          <a:blip r:embed="rId6"/>
          <a:srcRect l="24780" t="25056" r="22607" b="31474"/>
          <a:stretch/>
        </p:blipFill>
        <p:spPr bwMode="auto">
          <a:xfrm>
            <a:off x="4652190" y="3399066"/>
            <a:ext cx="4387001" cy="2091525"/>
          </a:xfrm>
          <a:prstGeom prst="rect">
            <a:avLst/>
          </a:prstGeom>
          <a:ln>
            <a:noFill/>
          </a:ln>
          <a:extLst>
            <a:ext uri="{53640926-AAD7-44D8-BBD7-CCE9431645EC}">
              <a14:shadowObscured xmlns:a14="http://schemas.microsoft.com/office/drawing/2010/main"/>
            </a:ext>
          </a:extLst>
        </p:spPr>
      </p:pic>
      <p:sp>
        <p:nvSpPr>
          <p:cNvPr id="17" name="5 Rectángulo"/>
          <p:cNvSpPr/>
          <p:nvPr/>
        </p:nvSpPr>
        <p:spPr>
          <a:xfrm>
            <a:off x="-15181" y="4780073"/>
            <a:ext cx="4647594" cy="2092881"/>
          </a:xfrm>
          <a:prstGeom prst="rect">
            <a:avLst/>
          </a:prstGeom>
        </p:spPr>
        <p:txBody>
          <a:bodyPr wrap="square">
            <a:spAutoFit/>
          </a:bodyPr>
          <a:lstStyle/>
          <a:p>
            <a:pPr algn="just"/>
            <a:r>
              <a:rPr lang="es-EC" dirty="0"/>
              <a:t>La idea de promover sistemas ópticos </a:t>
            </a:r>
            <a:r>
              <a:rPr lang="es-EC" dirty="0" smtClean="0"/>
              <a:t>inalámbricos es con la </a:t>
            </a:r>
            <a:r>
              <a:rPr lang="es-EC" dirty="0"/>
              <a:t>finalidad de superar las limitaciones del espectro radioeléctrico </a:t>
            </a:r>
            <a:r>
              <a:rPr lang="es-EC" dirty="0" smtClean="0"/>
              <a:t>(</a:t>
            </a:r>
            <a:r>
              <a:rPr lang="es-EC" dirty="0" err="1" smtClean="0"/>
              <a:t>Wi</a:t>
            </a:r>
            <a:r>
              <a:rPr lang="es-EC" dirty="0" smtClean="0"/>
              <a:t>-Fi), </a:t>
            </a:r>
            <a:r>
              <a:rPr lang="es-EC" dirty="0"/>
              <a:t>explotando una parte completamente distinta del espectro electromagnético.</a:t>
            </a:r>
          </a:p>
          <a:p>
            <a:endParaRPr lang="es-EC" sz="2000" dirty="0"/>
          </a:p>
          <a:p>
            <a:pPr algn="just"/>
            <a:endParaRPr lang="es-EC" sz="2000" dirty="0"/>
          </a:p>
        </p:txBody>
      </p:sp>
      <p:sp>
        <p:nvSpPr>
          <p:cNvPr id="18" name="6 CuadroTexto"/>
          <p:cNvSpPr txBox="1"/>
          <p:nvPr/>
        </p:nvSpPr>
        <p:spPr>
          <a:xfrm>
            <a:off x="179512" y="131182"/>
            <a:ext cx="2627784" cy="369332"/>
          </a:xfrm>
          <a:prstGeom prst="rect">
            <a:avLst/>
          </a:prstGeom>
          <a:noFill/>
        </p:spPr>
        <p:txBody>
          <a:bodyPr wrap="square" rtlCol="0">
            <a:spAutoFit/>
          </a:bodyPr>
          <a:lstStyle/>
          <a:p>
            <a:r>
              <a:rPr lang="es-EC" b="1" dirty="0" smtClean="0">
                <a:solidFill>
                  <a:schemeClr val="bg1">
                    <a:lumMod val="75000"/>
                  </a:schemeClr>
                </a:solidFill>
              </a:rPr>
              <a:t>EL ESTANDAR 802.15.7 </a:t>
            </a:r>
            <a:endParaRPr lang="es-EC" b="1" dirty="0">
              <a:solidFill>
                <a:schemeClr val="bg1">
                  <a:lumMod val="75000"/>
                </a:schemeClr>
              </a:solidFill>
            </a:endParaRPr>
          </a:p>
        </p:txBody>
      </p:sp>
    </p:spTree>
  </p:cSld>
  <p:clrMapOvr>
    <a:masterClrMapping/>
  </p:clrMapOvr>
  <p:transition spd="med">
    <p:randomBar dir="ver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5201" y="5950192"/>
            <a:ext cx="2415869" cy="693551"/>
          </a:xfrm>
          <a:prstGeom prst="rect">
            <a:avLst/>
          </a:prstGeom>
        </p:spPr>
      </p:pic>
      <p:sp>
        <p:nvSpPr>
          <p:cNvPr id="6" name="6 CuadroTexto"/>
          <p:cNvSpPr txBox="1"/>
          <p:nvPr/>
        </p:nvSpPr>
        <p:spPr>
          <a:xfrm>
            <a:off x="6516217" y="131182"/>
            <a:ext cx="2627784" cy="369332"/>
          </a:xfrm>
          <a:prstGeom prst="rect">
            <a:avLst/>
          </a:prstGeom>
          <a:noFill/>
        </p:spPr>
        <p:txBody>
          <a:bodyPr wrap="square" rtlCol="0">
            <a:spAutoFit/>
          </a:bodyPr>
          <a:lstStyle/>
          <a:p>
            <a:r>
              <a:rPr lang="es-EC" dirty="0" smtClean="0">
                <a:solidFill>
                  <a:srgbClr val="C00000"/>
                </a:solidFill>
              </a:rPr>
              <a:t>ELECTRONICA EN REDES</a:t>
            </a:r>
            <a:endParaRPr lang="es-EC" dirty="0">
              <a:solidFill>
                <a:srgbClr val="C00000"/>
              </a:solidFill>
            </a:endParaRPr>
          </a:p>
        </p:txBody>
      </p:sp>
      <p:sp>
        <p:nvSpPr>
          <p:cNvPr id="7" name="5 Rectángulo"/>
          <p:cNvSpPr/>
          <p:nvPr/>
        </p:nvSpPr>
        <p:spPr>
          <a:xfrm>
            <a:off x="827584" y="764704"/>
            <a:ext cx="7200799" cy="6894195"/>
          </a:xfrm>
          <a:prstGeom prst="rect">
            <a:avLst/>
          </a:prstGeom>
        </p:spPr>
        <p:txBody>
          <a:bodyPr wrap="square">
            <a:spAutoFit/>
          </a:bodyPr>
          <a:lstStyle/>
          <a:p>
            <a:pPr algn="just"/>
            <a:r>
              <a:rPr lang="es-ES" b="1" dirty="0"/>
              <a:t>Desde una perspectiva de seguridad</a:t>
            </a:r>
            <a:r>
              <a:rPr lang="es-ES" dirty="0"/>
              <a:t>, IEEE </a:t>
            </a:r>
            <a:r>
              <a:rPr lang="es-ES" dirty="0" smtClean="0"/>
              <a:t>802.15.7, </a:t>
            </a:r>
            <a:r>
              <a:rPr lang="es-ES" dirty="0"/>
              <a:t>es ligeramente diferente de otras redes inalámbricas, por la direccionalidad y la visibilidad debido al espectro óptico </a:t>
            </a:r>
            <a:r>
              <a:rPr lang="es-ES" dirty="0" smtClean="0"/>
              <a:t>visible</a:t>
            </a:r>
            <a:r>
              <a:rPr lang="es-EC" dirty="0" smtClean="0"/>
              <a:t>.</a:t>
            </a:r>
          </a:p>
          <a:p>
            <a:pPr algn="just"/>
            <a:endParaRPr lang="es-EC" dirty="0"/>
          </a:p>
          <a:p>
            <a:pPr algn="just"/>
            <a:r>
              <a:rPr lang="es-ES" dirty="0"/>
              <a:t>L</a:t>
            </a:r>
            <a:r>
              <a:rPr lang="es-ES" dirty="0" smtClean="0"/>
              <a:t>a </a:t>
            </a:r>
            <a:r>
              <a:rPr lang="es-ES" dirty="0"/>
              <a:t>señal no viajará a través de medio, como paredes, a diferencia de otras redes inalámbricas basadas en radiofrecuencia</a:t>
            </a:r>
            <a:r>
              <a:rPr lang="es-ES" dirty="0" smtClean="0"/>
              <a:t>.</a:t>
            </a:r>
          </a:p>
          <a:p>
            <a:pPr algn="just"/>
            <a:endParaRPr lang="es-ES" dirty="0"/>
          </a:p>
          <a:p>
            <a:pPr algn="just"/>
            <a:r>
              <a:rPr lang="es-ES" dirty="0"/>
              <a:t>los algoritmos de seguridad se siguen prestando en el estándar para las características tales como</a:t>
            </a:r>
            <a:r>
              <a:rPr lang="es-ES" dirty="0" smtClean="0"/>
              <a:t>:</a:t>
            </a:r>
          </a:p>
          <a:p>
            <a:pPr algn="just"/>
            <a:endParaRPr lang="es-EC" dirty="0"/>
          </a:p>
          <a:p>
            <a:pPr lvl="0" algn="just"/>
            <a:r>
              <a:rPr lang="es-ES" dirty="0" smtClean="0"/>
              <a:t>	Confidencialidad </a:t>
            </a:r>
            <a:r>
              <a:rPr lang="es-ES" dirty="0"/>
              <a:t>de datos</a:t>
            </a:r>
            <a:endParaRPr lang="es-EC" dirty="0"/>
          </a:p>
          <a:p>
            <a:pPr lvl="0" algn="just"/>
            <a:r>
              <a:rPr lang="es-ES" dirty="0" smtClean="0"/>
              <a:t>	Autenticación </a:t>
            </a:r>
            <a:endParaRPr lang="es-EC" dirty="0"/>
          </a:p>
          <a:p>
            <a:pPr lvl="0" algn="just"/>
            <a:r>
              <a:rPr lang="es-ES" dirty="0" smtClean="0"/>
              <a:t>	Protección </a:t>
            </a:r>
            <a:r>
              <a:rPr lang="es-ES" dirty="0"/>
              <a:t>de Repetición</a:t>
            </a:r>
            <a:r>
              <a:rPr lang="es-ES" dirty="0" smtClean="0"/>
              <a:t>.</a:t>
            </a:r>
          </a:p>
          <a:p>
            <a:pPr lvl="0" algn="just"/>
            <a:endParaRPr lang="es-ES" dirty="0" smtClean="0"/>
          </a:p>
          <a:p>
            <a:pPr lvl="0" algn="just"/>
            <a:endParaRPr lang="es-ES" dirty="0" smtClean="0"/>
          </a:p>
          <a:p>
            <a:pPr lvl="0" algn="just"/>
            <a:r>
              <a:rPr lang="es-ES" dirty="0" smtClean="0"/>
              <a:t>El </a:t>
            </a:r>
            <a:r>
              <a:rPr lang="es-ES" dirty="0"/>
              <a:t>mecanismo criptográfico en esta norma se basa en la criptografía de clave simétrica y utiliza claves que son proporcionados por los procesos de capas superiores. El establecimiento y mantenimiento de estas teclas está fuera del alcance de esta norma. </a:t>
            </a:r>
            <a:endParaRPr lang="es-EC" dirty="0"/>
          </a:p>
          <a:p>
            <a:pPr algn="just"/>
            <a:endParaRPr lang="es-EC" sz="2000" dirty="0" smtClean="0"/>
          </a:p>
          <a:p>
            <a:pPr algn="just"/>
            <a:endParaRPr lang="es-EC" sz="2000" dirty="0"/>
          </a:p>
          <a:p>
            <a:pPr algn="just"/>
            <a:endParaRPr lang="es-EC" sz="2000" dirty="0" smtClean="0"/>
          </a:p>
          <a:p>
            <a:pPr algn="just"/>
            <a:endParaRPr lang="es-EC" sz="2000" dirty="0"/>
          </a:p>
          <a:p>
            <a:pPr algn="just"/>
            <a:endParaRPr lang="es-EC" sz="2000" dirty="0"/>
          </a:p>
        </p:txBody>
      </p:sp>
      <p:sp>
        <p:nvSpPr>
          <p:cNvPr id="8" name="6 CuadroTexto"/>
          <p:cNvSpPr txBox="1"/>
          <p:nvPr/>
        </p:nvSpPr>
        <p:spPr>
          <a:xfrm>
            <a:off x="179512" y="131182"/>
            <a:ext cx="2627784" cy="369332"/>
          </a:xfrm>
          <a:prstGeom prst="rect">
            <a:avLst/>
          </a:prstGeom>
          <a:noFill/>
        </p:spPr>
        <p:txBody>
          <a:bodyPr wrap="square" rtlCol="0">
            <a:spAutoFit/>
          </a:bodyPr>
          <a:lstStyle/>
          <a:p>
            <a:r>
              <a:rPr lang="es-EC" b="1" dirty="0" smtClean="0">
                <a:solidFill>
                  <a:schemeClr val="bg1">
                    <a:lumMod val="75000"/>
                  </a:schemeClr>
                </a:solidFill>
              </a:rPr>
              <a:t>EL ESTANDAR 802.15.7 </a:t>
            </a:r>
            <a:endParaRPr lang="es-EC" b="1" dirty="0">
              <a:solidFill>
                <a:schemeClr val="bg1">
                  <a:lumMod val="75000"/>
                </a:schemeClr>
              </a:solidFill>
            </a:endParaRPr>
          </a:p>
        </p:txBody>
      </p:sp>
      <p:pic>
        <p:nvPicPr>
          <p:cNvPr id="9" name="Imagen 8" descr="http://www.madridactual.es/images/stories/noticias/2013/04_/130423_lifi_wifi.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10750" y="3573016"/>
            <a:ext cx="1488902" cy="854527"/>
          </a:xfrm>
          <a:prstGeom prst="rect">
            <a:avLst/>
          </a:prstGeom>
          <a:noFill/>
          <a:ln>
            <a:noFill/>
          </a:ln>
        </p:spPr>
      </p:pic>
    </p:spTree>
  </p:cSld>
  <p:clrMapOvr>
    <a:masterClrMapping/>
  </p:clrMapOvr>
  <p:transition spd="med">
    <p:randomBar dir="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11560" y="764704"/>
            <a:ext cx="7704856" cy="8679299"/>
          </a:xfrm>
          <a:prstGeom prst="rect">
            <a:avLst/>
          </a:prstGeom>
        </p:spPr>
        <p:txBody>
          <a:bodyPr wrap="square">
            <a:spAutoFit/>
          </a:bodyPr>
          <a:lstStyle/>
          <a:p>
            <a:pPr algn="just"/>
            <a:r>
              <a:rPr lang="es-ES" b="1" dirty="0" smtClean="0"/>
              <a:t>Fabricantes: </a:t>
            </a:r>
          </a:p>
          <a:p>
            <a:pPr algn="just"/>
            <a:endParaRPr lang="es-ES" dirty="0"/>
          </a:p>
          <a:p>
            <a:pPr marL="285750" indent="-285750" algn="just">
              <a:buFont typeface="Arial" panose="020B0604020202020204" pitchFamily="34" charset="0"/>
              <a:buChar char="•"/>
            </a:pPr>
            <a:r>
              <a:rPr lang="es-EC" dirty="0"/>
              <a:t>Instituto </a:t>
            </a:r>
            <a:r>
              <a:rPr lang="es-EC" dirty="0" err="1"/>
              <a:t>Fraunhofer</a:t>
            </a:r>
            <a:r>
              <a:rPr lang="es-EC" dirty="0"/>
              <a:t> Heinrich Hertz (HHI) en </a:t>
            </a:r>
            <a:r>
              <a:rPr lang="es-EC" dirty="0" smtClean="0"/>
              <a:t>Alemania  - 3Gbps, </a:t>
            </a:r>
            <a:r>
              <a:rPr lang="es-EC" dirty="0"/>
              <a:t>500 </a:t>
            </a:r>
            <a:r>
              <a:rPr lang="es-EC" dirty="0" smtClean="0"/>
              <a:t>Mbps.</a:t>
            </a:r>
          </a:p>
          <a:p>
            <a:pPr marL="285750" indent="-285750" algn="just">
              <a:buFont typeface="Arial" panose="020B0604020202020204" pitchFamily="34" charset="0"/>
              <a:buChar char="•"/>
            </a:pPr>
            <a:endParaRPr lang="es-EC" dirty="0"/>
          </a:p>
          <a:p>
            <a:pPr marL="285750" indent="-285750" algn="just">
              <a:buFont typeface="Arial" panose="020B0604020202020204" pitchFamily="34" charset="0"/>
              <a:buChar char="•"/>
            </a:pPr>
            <a:r>
              <a:rPr lang="es-EC" dirty="0"/>
              <a:t>Casio ha implementado una aplicación para </a:t>
            </a:r>
            <a:r>
              <a:rPr lang="es-EC" dirty="0" err="1" smtClean="0"/>
              <a:t>Iphone</a:t>
            </a:r>
            <a:r>
              <a:rPr lang="es-EC" dirty="0" smtClean="0"/>
              <a:t>, </a:t>
            </a:r>
            <a:r>
              <a:rPr lang="es-EC" dirty="0"/>
              <a:t>hasta 5 teléfonos al mismo tiempo y un alcance de 100 </a:t>
            </a:r>
            <a:r>
              <a:rPr lang="es-EC" dirty="0" smtClean="0"/>
              <a:t>metros a 1byte.</a:t>
            </a:r>
          </a:p>
          <a:p>
            <a:pPr marL="285750" indent="-285750" algn="just">
              <a:buFont typeface="Arial" panose="020B0604020202020204" pitchFamily="34" charset="0"/>
              <a:buChar char="•"/>
            </a:pPr>
            <a:endParaRPr lang="es-EC" dirty="0"/>
          </a:p>
          <a:p>
            <a:pPr marL="285750" indent="-285750" algn="just">
              <a:buFont typeface="Arial" panose="020B0604020202020204" pitchFamily="34" charset="0"/>
              <a:buChar char="•"/>
            </a:pPr>
            <a:r>
              <a:rPr lang="es-EC" dirty="0"/>
              <a:t>MIT en EE.UU. que usa una sucesión de colores, que según él son </a:t>
            </a:r>
            <a:r>
              <a:rPr lang="es-EC" dirty="0" err="1"/>
              <a:t>inperseptibles</a:t>
            </a:r>
            <a:r>
              <a:rPr lang="es-EC" dirty="0"/>
              <a:t> para el ojo humano, impresas en una pantalla de una </a:t>
            </a:r>
            <a:r>
              <a:rPr lang="es-EC" dirty="0" err="1"/>
              <a:t>tablet</a:t>
            </a:r>
            <a:r>
              <a:rPr lang="es-EC" dirty="0"/>
              <a:t> (IPad</a:t>
            </a:r>
            <a:r>
              <a:rPr lang="es-EC" dirty="0" smtClean="0"/>
              <a:t>).</a:t>
            </a:r>
          </a:p>
          <a:p>
            <a:pPr marL="285750" indent="-285750" algn="just">
              <a:buFont typeface="Arial" panose="020B0604020202020204" pitchFamily="34" charset="0"/>
              <a:buChar char="•"/>
            </a:pPr>
            <a:endParaRPr lang="es-EC" dirty="0" smtClean="0"/>
          </a:p>
          <a:p>
            <a:pPr marL="285750" indent="-285750" algn="just">
              <a:buFont typeface="Arial" panose="020B0604020202020204" pitchFamily="34" charset="0"/>
              <a:buChar char="•"/>
            </a:pPr>
            <a:r>
              <a:rPr lang="es-EC" dirty="0"/>
              <a:t>Universidad de </a:t>
            </a:r>
            <a:r>
              <a:rPr lang="es-EC" dirty="0" err="1" smtClean="0"/>
              <a:t>Strathclyde</a:t>
            </a:r>
            <a:r>
              <a:rPr lang="es-EC" dirty="0" smtClean="0"/>
              <a:t>, Oxford, Edimburgo - ¨</a:t>
            </a:r>
            <a:r>
              <a:rPr lang="es-EC" dirty="0"/>
              <a:t> Conexiones de Luz Visible Ultra-paralelas </a:t>
            </a:r>
            <a:r>
              <a:rPr lang="es-EC" dirty="0" smtClean="0"/>
              <a:t>¨ - </a:t>
            </a:r>
            <a:r>
              <a:rPr lang="es-EC" dirty="0"/>
              <a:t>micro </a:t>
            </a:r>
            <a:r>
              <a:rPr lang="es-EC" dirty="0" err="1"/>
              <a:t>LEDs</a:t>
            </a:r>
            <a:r>
              <a:rPr lang="es-EC" dirty="0"/>
              <a:t> hechos con nitruro de Galio que tienen la capacidad de parpadear a velocidades mucho </a:t>
            </a:r>
            <a:r>
              <a:rPr lang="es-EC" dirty="0" smtClean="0"/>
              <a:t>mayores – 3Gbps</a:t>
            </a:r>
            <a:endParaRPr lang="es-EC" dirty="0"/>
          </a:p>
          <a:p>
            <a:pPr marL="285750" indent="-285750" algn="just">
              <a:buFont typeface="Arial" panose="020B0604020202020204" pitchFamily="34" charset="0"/>
              <a:buChar char="•"/>
            </a:pPr>
            <a:endParaRPr lang="es-EC" dirty="0"/>
          </a:p>
          <a:p>
            <a:pPr marL="285750" indent="-285750" algn="just">
              <a:buFont typeface="Arial" panose="020B0604020202020204" pitchFamily="34" charset="0"/>
              <a:buChar char="•"/>
            </a:pPr>
            <a:r>
              <a:rPr lang="es-EC" dirty="0"/>
              <a:t>Samsung, LG, SIEMENS, </a:t>
            </a:r>
            <a:r>
              <a:rPr lang="es-EC" dirty="0" err="1"/>
              <a:t>Future</a:t>
            </a:r>
            <a:r>
              <a:rPr lang="es-EC" dirty="0"/>
              <a:t> Network </a:t>
            </a:r>
            <a:r>
              <a:rPr lang="es-EC" dirty="0" smtClean="0"/>
              <a:t>y varias universidades TEC, UNAM, Edimburgo, MIT, ESPE  pero ninguna con la parte regulatoria ESPE.</a:t>
            </a:r>
            <a:endParaRPr lang="es-EC" dirty="0"/>
          </a:p>
          <a:p>
            <a:pPr marL="285750" indent="-285750" algn="just">
              <a:buFont typeface="Arial" panose="020B0604020202020204" pitchFamily="34" charset="0"/>
              <a:buChar char="•"/>
            </a:pPr>
            <a:endParaRPr lang="es-EC" dirty="0" smtClean="0"/>
          </a:p>
          <a:p>
            <a:pPr marL="285750" indent="-285750" algn="just">
              <a:buFont typeface="Arial" panose="020B0604020202020204" pitchFamily="34" charset="0"/>
              <a:buChar char="•"/>
            </a:pPr>
            <a:r>
              <a:rPr lang="es-EC" dirty="0" err="1" smtClean="0"/>
              <a:t>pureLi</a:t>
            </a:r>
            <a:r>
              <a:rPr lang="es-EC" dirty="0" smtClean="0"/>
              <a:t>-Fi -</a:t>
            </a:r>
            <a:r>
              <a:rPr lang="es-EC" dirty="0" err="1" smtClean="0"/>
              <a:t>pureVLC</a:t>
            </a:r>
            <a:endParaRPr lang="es-EC" dirty="0"/>
          </a:p>
          <a:p>
            <a:pPr algn="just"/>
            <a:endParaRPr lang="es-EC" dirty="0" smtClean="0"/>
          </a:p>
          <a:p>
            <a:pPr algn="just"/>
            <a:endParaRPr lang="es-EC" dirty="0" smtClean="0"/>
          </a:p>
          <a:p>
            <a:pPr algn="just"/>
            <a:endParaRPr lang="es-EC" dirty="0"/>
          </a:p>
          <a:p>
            <a:pPr algn="just"/>
            <a:endParaRPr lang="es-EC" dirty="0" smtClean="0"/>
          </a:p>
          <a:p>
            <a:pPr algn="just"/>
            <a:endParaRPr lang="es-EC" dirty="0"/>
          </a:p>
          <a:p>
            <a:pPr algn="just"/>
            <a:endParaRPr lang="es-EC" dirty="0"/>
          </a:p>
          <a:p>
            <a:pPr algn="just"/>
            <a:endParaRPr lang="es-EC" dirty="0" smtClean="0"/>
          </a:p>
          <a:p>
            <a:pPr algn="just"/>
            <a:r>
              <a:rPr lang="es-EC" dirty="0"/>
              <a:t>LIFI tiene un inmenso potencial, ya que puede convertir casi cualquier lámpara LED en una conexión de </a:t>
            </a:r>
            <a:r>
              <a:rPr lang="es-EC" dirty="0" smtClean="0"/>
              <a:t>red. </a:t>
            </a:r>
          </a:p>
          <a:p>
            <a:pPr algn="just"/>
            <a:endParaRPr lang="es-EC" dirty="0"/>
          </a:p>
          <a:p>
            <a:pPr algn="just"/>
            <a:endParaRPr lang="es-EC" dirty="0" smtClean="0"/>
          </a:p>
          <a:p>
            <a:pPr algn="just"/>
            <a:endParaRPr lang="es-ES" dirty="0"/>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5201" y="5950192"/>
            <a:ext cx="2415869" cy="693551"/>
          </a:xfrm>
          <a:prstGeom prst="rect">
            <a:avLst/>
          </a:prstGeom>
        </p:spPr>
      </p:pic>
      <p:sp>
        <p:nvSpPr>
          <p:cNvPr id="7" name="6 CuadroTexto"/>
          <p:cNvSpPr txBox="1"/>
          <p:nvPr/>
        </p:nvSpPr>
        <p:spPr>
          <a:xfrm>
            <a:off x="6516217" y="131182"/>
            <a:ext cx="2627784" cy="369332"/>
          </a:xfrm>
          <a:prstGeom prst="rect">
            <a:avLst/>
          </a:prstGeom>
          <a:noFill/>
        </p:spPr>
        <p:txBody>
          <a:bodyPr wrap="square" rtlCol="0">
            <a:spAutoFit/>
          </a:bodyPr>
          <a:lstStyle/>
          <a:p>
            <a:r>
              <a:rPr lang="es-EC" dirty="0" smtClean="0">
                <a:solidFill>
                  <a:srgbClr val="C00000"/>
                </a:solidFill>
              </a:rPr>
              <a:t>ELECTRONICA EN REDES</a:t>
            </a:r>
            <a:endParaRPr lang="es-EC" dirty="0">
              <a:solidFill>
                <a:srgbClr val="C00000"/>
              </a:solidFill>
            </a:endParaRPr>
          </a:p>
        </p:txBody>
      </p:sp>
      <p:sp>
        <p:nvSpPr>
          <p:cNvPr id="8" name="6 CuadroTexto"/>
          <p:cNvSpPr txBox="1"/>
          <p:nvPr/>
        </p:nvSpPr>
        <p:spPr>
          <a:xfrm>
            <a:off x="179512" y="140377"/>
            <a:ext cx="3600400" cy="369332"/>
          </a:xfrm>
          <a:prstGeom prst="rect">
            <a:avLst/>
          </a:prstGeom>
          <a:noFill/>
        </p:spPr>
        <p:txBody>
          <a:bodyPr wrap="square" rtlCol="0">
            <a:spAutoFit/>
          </a:bodyPr>
          <a:lstStyle/>
          <a:p>
            <a:pPr lvl="0" algn="just"/>
            <a:r>
              <a:rPr lang="es-EC" b="1" dirty="0">
                <a:solidFill>
                  <a:srgbClr val="00B050"/>
                </a:solidFill>
              </a:rPr>
              <a:t>HARDWARE DE IEEE PARA 802.15.7 </a:t>
            </a:r>
            <a:endParaRPr lang="es-EC" b="1" dirty="0">
              <a:solidFill>
                <a:srgbClr val="00B050"/>
              </a:solidFill>
            </a:endParaRPr>
          </a:p>
        </p:txBody>
      </p:sp>
      <p:pic>
        <p:nvPicPr>
          <p:cNvPr id="10" name="Imagen 9"/>
          <p:cNvPicPr/>
          <p:nvPr/>
        </p:nvPicPr>
        <p:blipFill rotWithShape="1">
          <a:blip r:embed="rId3"/>
          <a:srcRect l="11398" t="36494" r="51777" b="26700"/>
          <a:stretch/>
        </p:blipFill>
        <p:spPr bwMode="auto">
          <a:xfrm>
            <a:off x="2019879" y="620688"/>
            <a:ext cx="1080120" cy="533146"/>
          </a:xfrm>
          <a:prstGeom prst="rect">
            <a:avLst/>
          </a:prstGeom>
          <a:ln>
            <a:noFill/>
          </a:ln>
          <a:extLst>
            <a:ext uri="{53640926-AAD7-44D8-BBD7-CCE9431645EC}">
              <a14:shadowObscured xmlns:a14="http://schemas.microsoft.com/office/drawing/2010/main"/>
            </a:ext>
          </a:extLst>
        </p:spPr>
      </p:pic>
      <p:pic>
        <p:nvPicPr>
          <p:cNvPr id="11" name="Imagen 10"/>
          <p:cNvPicPr>
            <a:picLocks noChangeAspect="1"/>
          </p:cNvPicPr>
          <p:nvPr/>
        </p:nvPicPr>
        <p:blipFill rotWithShape="1">
          <a:blip r:embed="rId4" cstate="print">
            <a:extLst>
              <a:ext uri="{28A0092B-C50C-407E-A947-70E740481C1C}">
                <a14:useLocalDpi xmlns:a14="http://schemas.microsoft.com/office/drawing/2010/main" val="0"/>
              </a:ext>
            </a:extLst>
          </a:blip>
          <a:srcRect t="31183" b="32436"/>
          <a:stretch/>
        </p:blipFill>
        <p:spPr>
          <a:xfrm>
            <a:off x="3133609" y="644358"/>
            <a:ext cx="1385499" cy="504056"/>
          </a:xfrm>
          <a:prstGeom prst="rect">
            <a:avLst/>
          </a:prstGeom>
        </p:spPr>
      </p:pic>
      <p:pic>
        <p:nvPicPr>
          <p:cNvPr id="12" name="Imagen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32961" y="620689"/>
            <a:ext cx="795915" cy="527726"/>
          </a:xfrm>
          <a:prstGeom prst="rect">
            <a:avLst/>
          </a:prstGeom>
        </p:spPr>
      </p:pic>
      <p:pic>
        <p:nvPicPr>
          <p:cNvPr id="13" name="Imagen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42729" y="620688"/>
            <a:ext cx="1117134" cy="527726"/>
          </a:xfrm>
          <a:prstGeom prst="rect">
            <a:avLst/>
          </a:prstGeom>
        </p:spPr>
      </p:pic>
      <p:pic>
        <p:nvPicPr>
          <p:cNvPr id="14" name="Imagen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37431" y="620688"/>
            <a:ext cx="934175" cy="546524"/>
          </a:xfrm>
          <a:prstGeom prst="rect">
            <a:avLst/>
          </a:prstGeom>
        </p:spPr>
      </p:pic>
    </p:spTree>
  </p:cSld>
  <p:clrMapOvr>
    <a:masterClrMapping/>
  </p:clrMapOvr>
  <p:transition spd="med">
    <p:randomBar dir="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5201" y="5950192"/>
            <a:ext cx="2415869" cy="693551"/>
          </a:xfrm>
          <a:prstGeom prst="rect">
            <a:avLst/>
          </a:prstGeom>
        </p:spPr>
      </p:pic>
      <p:sp>
        <p:nvSpPr>
          <p:cNvPr id="7" name="6 CuadroTexto"/>
          <p:cNvSpPr txBox="1"/>
          <p:nvPr/>
        </p:nvSpPr>
        <p:spPr>
          <a:xfrm>
            <a:off x="6516217" y="131182"/>
            <a:ext cx="2627784" cy="369332"/>
          </a:xfrm>
          <a:prstGeom prst="rect">
            <a:avLst/>
          </a:prstGeom>
          <a:noFill/>
        </p:spPr>
        <p:txBody>
          <a:bodyPr wrap="square" rtlCol="0">
            <a:spAutoFit/>
          </a:bodyPr>
          <a:lstStyle/>
          <a:p>
            <a:r>
              <a:rPr lang="es-EC" dirty="0" smtClean="0">
                <a:solidFill>
                  <a:srgbClr val="C00000"/>
                </a:solidFill>
              </a:rPr>
              <a:t>ELECTRONICA EN REDES</a:t>
            </a:r>
            <a:endParaRPr lang="es-EC" dirty="0">
              <a:solidFill>
                <a:srgbClr val="C00000"/>
              </a:solidFill>
            </a:endParaRPr>
          </a:p>
        </p:txBody>
      </p:sp>
      <p:sp>
        <p:nvSpPr>
          <p:cNvPr id="8" name="5 Rectángulo"/>
          <p:cNvSpPr/>
          <p:nvPr/>
        </p:nvSpPr>
        <p:spPr>
          <a:xfrm>
            <a:off x="611560" y="3387675"/>
            <a:ext cx="7488832" cy="3600986"/>
          </a:xfrm>
          <a:prstGeom prst="rect">
            <a:avLst/>
          </a:prstGeom>
        </p:spPr>
        <p:txBody>
          <a:bodyPr wrap="square">
            <a:spAutoFit/>
          </a:bodyPr>
          <a:lstStyle/>
          <a:p>
            <a:pPr algn="just"/>
            <a:r>
              <a:rPr lang="es-EC" dirty="0" smtClean="0"/>
              <a:t>PURE </a:t>
            </a:r>
            <a:r>
              <a:rPr lang="es-EC" dirty="0"/>
              <a:t>VLC será la </a:t>
            </a:r>
            <a:r>
              <a:rPr lang="es-EC" dirty="0" err="1"/>
              <a:t>manufacturadora</a:t>
            </a:r>
            <a:r>
              <a:rPr lang="es-EC" dirty="0"/>
              <a:t> </a:t>
            </a:r>
            <a:r>
              <a:rPr lang="es-EC" dirty="0" smtClean="0"/>
              <a:t>de </a:t>
            </a:r>
            <a:r>
              <a:rPr lang="es-EC" dirty="0"/>
              <a:t>lo que se tiene planeado con el Doctor Harold </a:t>
            </a:r>
            <a:r>
              <a:rPr lang="es-EC" dirty="0" err="1" smtClean="0"/>
              <a:t>Hass</a:t>
            </a:r>
            <a:r>
              <a:rPr lang="es-EC" dirty="0"/>
              <a:t>.</a:t>
            </a:r>
            <a:endParaRPr lang="es-EC" dirty="0" smtClean="0"/>
          </a:p>
          <a:p>
            <a:pPr algn="just"/>
            <a:endParaRPr lang="es-EC" dirty="0" smtClean="0"/>
          </a:p>
          <a:p>
            <a:pPr algn="just"/>
            <a:r>
              <a:rPr lang="es-EC" dirty="0" smtClean="0"/>
              <a:t>En </a:t>
            </a:r>
            <a:r>
              <a:rPr lang="es-EC" dirty="0"/>
              <a:t>Octubre del 2011, </a:t>
            </a:r>
            <a:r>
              <a:rPr lang="es-EC" dirty="0" smtClean="0"/>
              <a:t>¨</a:t>
            </a:r>
            <a:r>
              <a:rPr lang="es-EC" dirty="0" err="1" smtClean="0"/>
              <a:t>LiFi</a:t>
            </a:r>
            <a:r>
              <a:rPr lang="es-EC" dirty="0" smtClean="0"/>
              <a:t> </a:t>
            </a:r>
            <a:r>
              <a:rPr lang="es-EC" dirty="0" err="1" smtClean="0"/>
              <a:t>Consortium</a:t>
            </a:r>
            <a:r>
              <a:rPr lang="es-EC" dirty="0" smtClean="0"/>
              <a:t>¨ </a:t>
            </a:r>
          </a:p>
          <a:p>
            <a:pPr algn="just"/>
            <a:endParaRPr lang="es-EC" dirty="0" smtClean="0"/>
          </a:p>
          <a:p>
            <a:pPr algn="just"/>
            <a:r>
              <a:rPr lang="es-EC" dirty="0" smtClean="0"/>
              <a:t>Velocidades </a:t>
            </a:r>
            <a:r>
              <a:rPr lang="es-EC" dirty="0"/>
              <a:t>de más de 10 </a:t>
            </a:r>
            <a:r>
              <a:rPr lang="es-EC" dirty="0" err="1"/>
              <a:t>Gbps</a:t>
            </a:r>
            <a:r>
              <a:rPr lang="es-EC" dirty="0"/>
              <a:t>, </a:t>
            </a:r>
            <a:r>
              <a:rPr lang="es-EC" dirty="0" smtClean="0"/>
              <a:t>descargas </a:t>
            </a:r>
            <a:r>
              <a:rPr lang="es-EC" dirty="0"/>
              <a:t>en 30 segundos. </a:t>
            </a:r>
          </a:p>
          <a:p>
            <a:endParaRPr lang="es-EC" sz="2000" dirty="0" smtClean="0"/>
          </a:p>
          <a:p>
            <a:endParaRPr lang="es-EC" sz="2000" dirty="0" smtClean="0"/>
          </a:p>
          <a:p>
            <a:pPr algn="just"/>
            <a:endParaRPr lang="es-EC" sz="2000" dirty="0"/>
          </a:p>
          <a:p>
            <a:pPr algn="just"/>
            <a:endParaRPr lang="es-EC" sz="2000" dirty="0" smtClean="0"/>
          </a:p>
          <a:p>
            <a:pPr algn="just"/>
            <a:endParaRPr lang="es-EC" sz="2000" dirty="0"/>
          </a:p>
          <a:p>
            <a:pPr algn="just"/>
            <a:endParaRPr lang="es-EC" sz="2000" dirty="0"/>
          </a:p>
        </p:txBody>
      </p:sp>
      <p:sp>
        <p:nvSpPr>
          <p:cNvPr id="9" name="6 CuadroTexto"/>
          <p:cNvSpPr txBox="1"/>
          <p:nvPr/>
        </p:nvSpPr>
        <p:spPr>
          <a:xfrm>
            <a:off x="179512" y="140377"/>
            <a:ext cx="3600400" cy="369332"/>
          </a:xfrm>
          <a:prstGeom prst="rect">
            <a:avLst/>
          </a:prstGeom>
          <a:noFill/>
        </p:spPr>
        <p:txBody>
          <a:bodyPr wrap="square" rtlCol="0">
            <a:spAutoFit/>
          </a:bodyPr>
          <a:lstStyle/>
          <a:p>
            <a:pPr lvl="0" algn="just"/>
            <a:r>
              <a:rPr lang="es-EC" b="1" dirty="0">
                <a:solidFill>
                  <a:srgbClr val="00B050"/>
                </a:solidFill>
              </a:rPr>
              <a:t>HARDWARE DE IEEE PARA 802.15.7 </a:t>
            </a:r>
            <a:endParaRPr lang="es-EC" b="1" dirty="0">
              <a:solidFill>
                <a:srgbClr val="00B050"/>
              </a:solidFill>
            </a:endParaRPr>
          </a:p>
        </p:txBody>
      </p:sp>
      <p:pic>
        <p:nvPicPr>
          <p:cNvPr id="10" name="Imagen 9"/>
          <p:cNvPicPr/>
          <p:nvPr/>
        </p:nvPicPr>
        <p:blipFill rotWithShape="1">
          <a:blip r:embed="rId3"/>
          <a:srcRect l="14427" t="26565" r="11065" b="12155"/>
          <a:stretch/>
        </p:blipFill>
        <p:spPr bwMode="auto">
          <a:xfrm>
            <a:off x="1979712" y="764704"/>
            <a:ext cx="5115074" cy="2622971"/>
          </a:xfrm>
          <a:prstGeom prst="rect">
            <a:avLst/>
          </a:prstGeom>
          <a:ln>
            <a:noFill/>
          </a:ln>
          <a:extLst>
            <a:ext uri="{53640926-AAD7-44D8-BBD7-CCE9431645EC}">
              <a14:shadowObscured xmlns:a14="http://schemas.microsoft.com/office/drawing/2010/main"/>
            </a:ext>
          </a:extLst>
        </p:spPr>
      </p:pic>
      <p:pic>
        <p:nvPicPr>
          <p:cNvPr id="11" name="Imagen 10" descr="Resultado de imagen para conexion lifi"/>
          <p:cNvPicPr/>
          <p:nvPr/>
        </p:nvPicPr>
        <p:blipFill>
          <a:blip r:embed="rId4">
            <a:extLst>
              <a:ext uri="{28A0092B-C50C-407E-A947-70E740481C1C}">
                <a14:useLocalDpi xmlns:a14="http://schemas.microsoft.com/office/drawing/2010/main" val="0"/>
              </a:ext>
            </a:extLst>
          </a:blip>
          <a:srcRect/>
          <a:stretch>
            <a:fillRect/>
          </a:stretch>
        </p:blipFill>
        <p:spPr bwMode="auto">
          <a:xfrm>
            <a:off x="3060989" y="5085184"/>
            <a:ext cx="2015068" cy="1080120"/>
          </a:xfrm>
          <a:prstGeom prst="rect">
            <a:avLst/>
          </a:prstGeom>
          <a:noFill/>
          <a:ln>
            <a:noFill/>
          </a:ln>
        </p:spPr>
      </p:pic>
    </p:spTree>
  </p:cSld>
  <p:clrMapOvr>
    <a:masterClrMapping/>
  </p:clrMapOvr>
  <p:transition spd="med">
    <p:randomBar dir="ver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5201" y="5950192"/>
            <a:ext cx="2415869" cy="693551"/>
          </a:xfrm>
          <a:prstGeom prst="rect">
            <a:avLst/>
          </a:prstGeom>
        </p:spPr>
      </p:pic>
      <p:sp>
        <p:nvSpPr>
          <p:cNvPr id="6" name="6 CuadroTexto"/>
          <p:cNvSpPr txBox="1"/>
          <p:nvPr/>
        </p:nvSpPr>
        <p:spPr>
          <a:xfrm>
            <a:off x="6516217" y="131182"/>
            <a:ext cx="2627784" cy="369332"/>
          </a:xfrm>
          <a:prstGeom prst="rect">
            <a:avLst/>
          </a:prstGeom>
          <a:noFill/>
        </p:spPr>
        <p:txBody>
          <a:bodyPr wrap="square" rtlCol="0">
            <a:spAutoFit/>
          </a:bodyPr>
          <a:lstStyle/>
          <a:p>
            <a:r>
              <a:rPr lang="es-EC" dirty="0" smtClean="0">
                <a:solidFill>
                  <a:srgbClr val="C00000"/>
                </a:solidFill>
              </a:rPr>
              <a:t>ELECTRONICA EN REDES</a:t>
            </a:r>
            <a:endParaRPr lang="es-EC" dirty="0">
              <a:solidFill>
                <a:srgbClr val="C00000"/>
              </a:solidFill>
            </a:endParaRPr>
          </a:p>
        </p:txBody>
      </p:sp>
      <p:sp>
        <p:nvSpPr>
          <p:cNvPr id="7" name="5 Rectángulo"/>
          <p:cNvSpPr/>
          <p:nvPr/>
        </p:nvSpPr>
        <p:spPr>
          <a:xfrm>
            <a:off x="1187624" y="620688"/>
            <a:ext cx="6624736" cy="1631216"/>
          </a:xfrm>
          <a:prstGeom prst="rect">
            <a:avLst/>
          </a:prstGeom>
        </p:spPr>
        <p:txBody>
          <a:bodyPr wrap="square">
            <a:spAutoFit/>
          </a:bodyPr>
          <a:lstStyle/>
          <a:p>
            <a:pPr algn="just"/>
            <a:r>
              <a:rPr lang="es-EC" sz="2000" b="1" dirty="0"/>
              <a:t>Modelos Disponibles</a:t>
            </a:r>
            <a:endParaRPr lang="es-EC" sz="2000" b="1" dirty="0" smtClean="0"/>
          </a:p>
          <a:p>
            <a:pPr algn="just"/>
            <a:endParaRPr lang="es-EC" sz="2000" dirty="0"/>
          </a:p>
          <a:p>
            <a:pPr algn="just"/>
            <a:endParaRPr lang="es-EC" sz="2000" dirty="0" smtClean="0"/>
          </a:p>
          <a:p>
            <a:pPr algn="just"/>
            <a:endParaRPr lang="es-EC" sz="2000" dirty="0"/>
          </a:p>
          <a:p>
            <a:pPr algn="just"/>
            <a:endParaRPr lang="es-EC" sz="2000" dirty="0"/>
          </a:p>
        </p:txBody>
      </p:sp>
      <p:sp>
        <p:nvSpPr>
          <p:cNvPr id="8" name="6 CuadroTexto"/>
          <p:cNvSpPr txBox="1"/>
          <p:nvPr/>
        </p:nvSpPr>
        <p:spPr>
          <a:xfrm>
            <a:off x="179512" y="140377"/>
            <a:ext cx="3600400" cy="369332"/>
          </a:xfrm>
          <a:prstGeom prst="rect">
            <a:avLst/>
          </a:prstGeom>
          <a:noFill/>
        </p:spPr>
        <p:txBody>
          <a:bodyPr wrap="square" rtlCol="0">
            <a:spAutoFit/>
          </a:bodyPr>
          <a:lstStyle/>
          <a:p>
            <a:pPr lvl="0" algn="just"/>
            <a:r>
              <a:rPr lang="es-EC" b="1" dirty="0">
                <a:solidFill>
                  <a:srgbClr val="00B050"/>
                </a:solidFill>
              </a:rPr>
              <a:t>HARDWARE DE IEEE PARA 802.15.7 </a:t>
            </a:r>
            <a:endParaRPr lang="es-EC" b="1" dirty="0">
              <a:solidFill>
                <a:srgbClr val="00B050"/>
              </a:solidFill>
            </a:endParaRPr>
          </a:p>
        </p:txBody>
      </p:sp>
      <p:pic>
        <p:nvPicPr>
          <p:cNvPr id="10" name="Imagen 9"/>
          <p:cNvPicPr/>
          <p:nvPr/>
        </p:nvPicPr>
        <p:blipFill rotWithShape="1">
          <a:blip r:embed="rId3"/>
          <a:srcRect l="17185" t="29007" r="43711" b="15471"/>
          <a:stretch/>
        </p:blipFill>
        <p:spPr bwMode="auto">
          <a:xfrm>
            <a:off x="1187624" y="995120"/>
            <a:ext cx="2817279" cy="2088232"/>
          </a:xfrm>
          <a:prstGeom prst="rect">
            <a:avLst/>
          </a:prstGeom>
          <a:ln>
            <a:noFill/>
          </a:ln>
          <a:extLst>
            <a:ext uri="{53640926-AAD7-44D8-BBD7-CCE9431645EC}">
              <a14:shadowObscured xmlns:a14="http://schemas.microsoft.com/office/drawing/2010/main"/>
            </a:ext>
          </a:extLst>
        </p:spPr>
      </p:pic>
      <p:pic>
        <p:nvPicPr>
          <p:cNvPr id="11" name="Imagen 10"/>
          <p:cNvPicPr/>
          <p:nvPr/>
        </p:nvPicPr>
        <p:blipFill rotWithShape="1">
          <a:blip r:embed="rId4"/>
          <a:srcRect l="11574" t="36495" r="52127" b="26387"/>
          <a:stretch/>
        </p:blipFill>
        <p:spPr bwMode="auto">
          <a:xfrm>
            <a:off x="4335274" y="995120"/>
            <a:ext cx="2302510" cy="1323975"/>
          </a:xfrm>
          <a:prstGeom prst="rect">
            <a:avLst/>
          </a:prstGeom>
          <a:ln>
            <a:noFill/>
          </a:ln>
          <a:extLst>
            <a:ext uri="{53640926-AAD7-44D8-BBD7-CCE9431645EC}">
              <a14:shadowObscured xmlns:a14="http://schemas.microsoft.com/office/drawing/2010/main"/>
            </a:ext>
          </a:extLst>
        </p:spPr>
      </p:pic>
      <p:pic>
        <p:nvPicPr>
          <p:cNvPr id="12" name="Imagen 11"/>
          <p:cNvPicPr/>
          <p:nvPr/>
        </p:nvPicPr>
        <p:blipFill rotWithShape="1">
          <a:blip r:embed="rId5"/>
          <a:srcRect l="11398" t="36182" r="51953" b="26388"/>
          <a:stretch/>
        </p:blipFill>
        <p:spPr bwMode="auto">
          <a:xfrm>
            <a:off x="6637785" y="2228005"/>
            <a:ext cx="2433286" cy="1362075"/>
          </a:xfrm>
          <a:prstGeom prst="rect">
            <a:avLst/>
          </a:prstGeom>
          <a:ln>
            <a:noFill/>
          </a:ln>
          <a:extLst>
            <a:ext uri="{53640926-AAD7-44D8-BBD7-CCE9431645EC}">
              <a14:shadowObscured xmlns:a14="http://schemas.microsoft.com/office/drawing/2010/main"/>
            </a:ext>
          </a:extLst>
        </p:spPr>
      </p:pic>
      <p:pic>
        <p:nvPicPr>
          <p:cNvPr id="13" name="Imagen 12"/>
          <p:cNvPicPr/>
          <p:nvPr/>
        </p:nvPicPr>
        <p:blipFill rotWithShape="1">
          <a:blip r:embed="rId6"/>
          <a:srcRect l="11398" t="36495" r="52303" b="26387"/>
          <a:stretch/>
        </p:blipFill>
        <p:spPr bwMode="auto">
          <a:xfrm>
            <a:off x="6623780" y="995120"/>
            <a:ext cx="2447290" cy="1323975"/>
          </a:xfrm>
          <a:prstGeom prst="rect">
            <a:avLst/>
          </a:prstGeom>
          <a:ln>
            <a:noFill/>
          </a:ln>
          <a:extLst>
            <a:ext uri="{53640926-AAD7-44D8-BBD7-CCE9431645EC}">
              <a14:shadowObscured xmlns:a14="http://schemas.microsoft.com/office/drawing/2010/main"/>
            </a:ext>
          </a:extLst>
        </p:spPr>
      </p:pic>
      <p:pic>
        <p:nvPicPr>
          <p:cNvPr id="14" name="Imagen 13" descr="https://encrypted-tbn2.gstatic.com/images?q=tbn:ANd9GcR4JU72j6V0V8-WtAWjfcBxrwaJXyl4uaisrQD56rcVZEU1Dc0L"/>
          <p:cNvPicPr/>
          <p:nvPr/>
        </p:nvPicPr>
        <p:blipFill>
          <a:blip r:embed="rId7">
            <a:extLst>
              <a:ext uri="{28A0092B-C50C-407E-A947-70E740481C1C}">
                <a14:useLocalDpi xmlns:a14="http://schemas.microsoft.com/office/drawing/2010/main" val="0"/>
              </a:ext>
            </a:extLst>
          </a:blip>
          <a:srcRect/>
          <a:stretch>
            <a:fillRect/>
          </a:stretch>
        </p:blipFill>
        <p:spPr bwMode="auto">
          <a:xfrm>
            <a:off x="4335274" y="2319095"/>
            <a:ext cx="2302510" cy="1270985"/>
          </a:xfrm>
          <a:prstGeom prst="rect">
            <a:avLst/>
          </a:prstGeom>
          <a:noFill/>
          <a:ln>
            <a:noFill/>
          </a:ln>
        </p:spPr>
      </p:pic>
      <p:pic>
        <p:nvPicPr>
          <p:cNvPr id="15" name="Imagen 14"/>
          <p:cNvPicPr/>
          <p:nvPr/>
        </p:nvPicPr>
        <p:blipFill rotWithShape="1">
          <a:blip r:embed="rId8"/>
          <a:srcRect l="11574" t="37118" r="51777" b="27012"/>
          <a:stretch/>
        </p:blipFill>
        <p:spPr bwMode="auto">
          <a:xfrm>
            <a:off x="755576" y="3789040"/>
            <a:ext cx="2202180" cy="1211580"/>
          </a:xfrm>
          <a:prstGeom prst="rect">
            <a:avLst/>
          </a:prstGeom>
          <a:ln>
            <a:noFill/>
          </a:ln>
          <a:extLst>
            <a:ext uri="{53640926-AAD7-44D8-BBD7-CCE9431645EC}">
              <a14:shadowObscured xmlns:a14="http://schemas.microsoft.com/office/drawing/2010/main"/>
            </a:ext>
          </a:extLst>
        </p:spPr>
      </p:pic>
      <p:pic>
        <p:nvPicPr>
          <p:cNvPr id="16" name="Imagen 15"/>
          <p:cNvPicPr/>
          <p:nvPr/>
        </p:nvPicPr>
        <p:blipFill rotWithShape="1">
          <a:blip r:embed="rId9"/>
          <a:srcRect l="11398" t="36494" r="51602" b="27012"/>
          <a:stretch/>
        </p:blipFill>
        <p:spPr bwMode="auto">
          <a:xfrm>
            <a:off x="755576" y="4995612"/>
            <a:ext cx="2202180" cy="1071245"/>
          </a:xfrm>
          <a:prstGeom prst="rect">
            <a:avLst/>
          </a:prstGeom>
          <a:ln>
            <a:noFill/>
          </a:ln>
          <a:extLst>
            <a:ext uri="{53640926-AAD7-44D8-BBD7-CCE9431645EC}">
              <a14:shadowObscured xmlns:a14="http://schemas.microsoft.com/office/drawing/2010/main"/>
            </a:ext>
          </a:extLst>
        </p:spPr>
      </p:pic>
      <p:pic>
        <p:nvPicPr>
          <p:cNvPr id="17" name="Imagen 16"/>
          <p:cNvPicPr/>
          <p:nvPr/>
        </p:nvPicPr>
        <p:blipFill rotWithShape="1">
          <a:blip r:embed="rId10"/>
          <a:srcRect l="12275" t="12789" r="35995" b="7673"/>
          <a:stretch/>
        </p:blipFill>
        <p:spPr bwMode="auto">
          <a:xfrm>
            <a:off x="2957756" y="3784914"/>
            <a:ext cx="2809875" cy="2281943"/>
          </a:xfrm>
          <a:prstGeom prst="rect">
            <a:avLst/>
          </a:prstGeom>
          <a:ln>
            <a:noFill/>
          </a:ln>
          <a:extLst>
            <a:ext uri="{53640926-AAD7-44D8-BBD7-CCE9431645EC}">
              <a14:shadowObscured xmlns:a14="http://schemas.microsoft.com/office/drawing/2010/main"/>
            </a:ext>
          </a:extLst>
        </p:spPr>
      </p:pic>
    </p:spTree>
  </p:cSld>
  <p:clrMapOvr>
    <a:masterClrMapping/>
  </p:clrMapOvr>
  <p:transition spd="med">
    <p:randomBar dir="ver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5201" y="5950192"/>
            <a:ext cx="2415869" cy="693551"/>
          </a:xfrm>
          <a:prstGeom prst="rect">
            <a:avLst/>
          </a:prstGeom>
        </p:spPr>
      </p:pic>
      <p:sp>
        <p:nvSpPr>
          <p:cNvPr id="6" name="6 CuadroTexto"/>
          <p:cNvSpPr txBox="1"/>
          <p:nvPr/>
        </p:nvSpPr>
        <p:spPr>
          <a:xfrm>
            <a:off x="6516217" y="131182"/>
            <a:ext cx="2627784" cy="369332"/>
          </a:xfrm>
          <a:prstGeom prst="rect">
            <a:avLst/>
          </a:prstGeom>
          <a:noFill/>
        </p:spPr>
        <p:txBody>
          <a:bodyPr wrap="square" rtlCol="0">
            <a:spAutoFit/>
          </a:bodyPr>
          <a:lstStyle/>
          <a:p>
            <a:r>
              <a:rPr lang="es-EC" dirty="0" smtClean="0">
                <a:solidFill>
                  <a:srgbClr val="C00000"/>
                </a:solidFill>
              </a:rPr>
              <a:t>ELECTRONICA EN REDES</a:t>
            </a:r>
            <a:endParaRPr lang="es-EC" dirty="0">
              <a:solidFill>
                <a:srgbClr val="C00000"/>
              </a:solidFill>
            </a:endParaRPr>
          </a:p>
        </p:txBody>
      </p:sp>
      <p:sp>
        <p:nvSpPr>
          <p:cNvPr id="7" name="5 Rectángulo"/>
          <p:cNvSpPr/>
          <p:nvPr/>
        </p:nvSpPr>
        <p:spPr>
          <a:xfrm>
            <a:off x="1187624" y="620688"/>
            <a:ext cx="6624736" cy="5693866"/>
          </a:xfrm>
          <a:prstGeom prst="rect">
            <a:avLst/>
          </a:prstGeom>
        </p:spPr>
        <p:txBody>
          <a:bodyPr wrap="square">
            <a:spAutoFit/>
          </a:bodyPr>
          <a:lstStyle/>
          <a:p>
            <a:r>
              <a:rPr lang="es-EC" sz="2000" b="1" dirty="0"/>
              <a:t>Características de Operación</a:t>
            </a:r>
          </a:p>
          <a:p>
            <a:pPr algn="just"/>
            <a:endParaRPr lang="es-EC" sz="2000" dirty="0"/>
          </a:p>
          <a:p>
            <a:pPr algn="just"/>
            <a:endParaRPr lang="es-EC" dirty="0" smtClean="0"/>
          </a:p>
          <a:p>
            <a:pPr algn="just"/>
            <a:endParaRPr lang="es-EC" dirty="0"/>
          </a:p>
          <a:p>
            <a:pPr algn="just"/>
            <a:endParaRPr lang="es-EC" dirty="0" smtClean="0"/>
          </a:p>
          <a:p>
            <a:pPr algn="just"/>
            <a:endParaRPr lang="es-EC" dirty="0"/>
          </a:p>
          <a:p>
            <a:pPr algn="just"/>
            <a:endParaRPr lang="es-EC" dirty="0" smtClean="0"/>
          </a:p>
          <a:p>
            <a:pPr algn="just"/>
            <a:endParaRPr lang="es-EC" dirty="0"/>
          </a:p>
          <a:p>
            <a:pPr algn="just"/>
            <a:r>
              <a:rPr lang="es-EC" dirty="0" smtClean="0"/>
              <a:t>Las </a:t>
            </a:r>
            <a:r>
              <a:rPr lang="es-EC" dirty="0"/>
              <a:t>características de operación de Li-Fi las brinda su especial modulación CSK </a:t>
            </a:r>
            <a:r>
              <a:rPr lang="es-EC" dirty="0" smtClean="0"/>
              <a:t>- uso </a:t>
            </a:r>
            <a:r>
              <a:rPr lang="es-EC" dirty="0"/>
              <a:t>de tres fuentes de color de luz </a:t>
            </a:r>
            <a:r>
              <a:rPr lang="es-EC" dirty="0" smtClean="0"/>
              <a:t>- siete </a:t>
            </a:r>
            <a:r>
              <a:rPr lang="es-EC" dirty="0"/>
              <a:t>bandas de color que se </a:t>
            </a:r>
            <a:r>
              <a:rPr lang="es-EC" dirty="0" smtClean="0"/>
              <a:t>definen</a:t>
            </a:r>
          </a:p>
          <a:p>
            <a:pPr algn="just"/>
            <a:endParaRPr lang="es-EC" dirty="0"/>
          </a:p>
          <a:p>
            <a:pPr algn="just"/>
            <a:r>
              <a:rPr lang="es-EC" dirty="0"/>
              <a:t>L</a:t>
            </a:r>
            <a:r>
              <a:rPr lang="es-EC" dirty="0" smtClean="0"/>
              <a:t>os </a:t>
            </a:r>
            <a:r>
              <a:rPr lang="es-EC" dirty="0"/>
              <a:t>tres vértices del triángulo de la constelación CSK </a:t>
            </a:r>
            <a:r>
              <a:rPr lang="es-EC" dirty="0" smtClean="0"/>
              <a:t>- </a:t>
            </a:r>
            <a:r>
              <a:rPr lang="es-EC" dirty="0"/>
              <a:t>longitud de onda central </a:t>
            </a:r>
            <a:r>
              <a:rPr lang="es-EC" dirty="0" smtClean="0"/>
              <a:t>- </a:t>
            </a:r>
            <a:r>
              <a:rPr lang="es-EC" dirty="0"/>
              <a:t>tres bandas de color </a:t>
            </a:r>
            <a:r>
              <a:rPr lang="es-EC" dirty="0" smtClean="0"/>
              <a:t>- coordenadas </a:t>
            </a:r>
            <a:r>
              <a:rPr lang="es-EC" dirty="0"/>
              <a:t>de color </a:t>
            </a:r>
            <a:r>
              <a:rPr lang="es-EC" dirty="0" err="1" smtClean="0"/>
              <a:t>xy</a:t>
            </a:r>
            <a:endParaRPr lang="es-EC" dirty="0" smtClean="0"/>
          </a:p>
          <a:p>
            <a:pPr algn="just"/>
            <a:endParaRPr lang="es-EC" dirty="0"/>
          </a:p>
          <a:p>
            <a:pPr algn="just"/>
            <a:r>
              <a:rPr lang="es-EC" dirty="0"/>
              <a:t>E</a:t>
            </a:r>
            <a:r>
              <a:rPr lang="es-EC" dirty="0" smtClean="0"/>
              <a:t>s </a:t>
            </a:r>
            <a:r>
              <a:rPr lang="es-EC" dirty="0"/>
              <a:t>posible que algunas de las fuentes ópticas tengan un pico espectral a una frecuencia diferente que el centro del plan de bandas; también es posible que el espectro de la fuente óptica se distribuye entre múltiples bandas de </a:t>
            </a:r>
            <a:r>
              <a:rPr lang="es-EC" dirty="0" smtClean="0"/>
              <a:t>frecuencia - </a:t>
            </a:r>
            <a:r>
              <a:rPr lang="es-EC" dirty="0"/>
              <a:t>La función de calibración de color</a:t>
            </a:r>
            <a:endParaRPr lang="es-EC" dirty="0"/>
          </a:p>
        </p:txBody>
      </p:sp>
      <p:sp>
        <p:nvSpPr>
          <p:cNvPr id="8" name="6 CuadroTexto"/>
          <p:cNvSpPr txBox="1"/>
          <p:nvPr/>
        </p:nvSpPr>
        <p:spPr>
          <a:xfrm>
            <a:off x="179512" y="140377"/>
            <a:ext cx="3600400" cy="369332"/>
          </a:xfrm>
          <a:prstGeom prst="rect">
            <a:avLst/>
          </a:prstGeom>
          <a:noFill/>
        </p:spPr>
        <p:txBody>
          <a:bodyPr wrap="square" rtlCol="0">
            <a:spAutoFit/>
          </a:bodyPr>
          <a:lstStyle/>
          <a:p>
            <a:pPr lvl="0" algn="just"/>
            <a:r>
              <a:rPr lang="es-EC" b="1" dirty="0">
                <a:solidFill>
                  <a:srgbClr val="00B050"/>
                </a:solidFill>
              </a:rPr>
              <a:t>HARDWARE DE IEEE PARA 802.15.7 </a:t>
            </a:r>
            <a:endParaRPr lang="es-EC" b="1" dirty="0">
              <a:solidFill>
                <a:srgbClr val="00B050"/>
              </a:solidFill>
            </a:endParaRPr>
          </a:p>
        </p:txBody>
      </p:sp>
      <p:pic>
        <p:nvPicPr>
          <p:cNvPr id="9" name="Imagen 8"/>
          <p:cNvPicPr/>
          <p:nvPr/>
        </p:nvPicPr>
        <p:blipFill rotWithShape="1">
          <a:blip r:embed="rId3"/>
          <a:srcRect l="15247" t="22599" r="9794" b="24572"/>
          <a:stretch/>
        </p:blipFill>
        <p:spPr bwMode="auto">
          <a:xfrm>
            <a:off x="1619672" y="908720"/>
            <a:ext cx="5544616" cy="2034823"/>
          </a:xfrm>
          <a:prstGeom prst="rect">
            <a:avLst/>
          </a:prstGeom>
          <a:ln>
            <a:noFill/>
          </a:ln>
          <a:extLst>
            <a:ext uri="{53640926-AAD7-44D8-BBD7-CCE9431645EC}">
              <a14:shadowObscured xmlns:a14="http://schemas.microsoft.com/office/drawing/2010/main"/>
            </a:ext>
          </a:extLst>
        </p:spPr>
      </p:pic>
    </p:spTree>
  </p:cSld>
  <p:clrMapOvr>
    <a:masterClrMapping/>
  </p:clrMapOvr>
  <p:transition spd="med">
    <p:randomBar dir="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165" name="Text Box 5"/>
          <p:cNvSpPr txBox="1">
            <a:spLocks noChangeArrowheads="1"/>
          </p:cNvSpPr>
          <p:nvPr/>
        </p:nvSpPr>
        <p:spPr bwMode="auto">
          <a:xfrm>
            <a:off x="1285852" y="1071546"/>
            <a:ext cx="7524750" cy="3785652"/>
          </a:xfrm>
          <a:prstGeom prst="rect">
            <a:avLst/>
          </a:prstGeom>
          <a:noFill/>
          <a:ln w="9525" algn="ctr">
            <a:noFill/>
            <a:miter lim="800000"/>
            <a:headEnd/>
            <a:tailEnd/>
          </a:ln>
          <a:effectLst>
            <a:outerShdw dist="17961" dir="2700000" algn="ctr" rotWithShape="0">
              <a:srgbClr val="FFFFCC">
                <a:alpha val="50000"/>
              </a:srgbClr>
            </a:outerShdw>
          </a:effectLst>
        </p:spPr>
        <p:txBody>
          <a:bodyPr>
            <a:spAutoFit/>
          </a:bodyPr>
          <a:lstStyle/>
          <a:p>
            <a:pPr lvl="0" algn="ctr" fontAlgn="base">
              <a:spcBef>
                <a:spcPct val="0"/>
              </a:spcBef>
              <a:spcAft>
                <a:spcPct val="0"/>
              </a:spcAft>
            </a:pPr>
            <a:r>
              <a:rPr lang="es-EC" sz="4000" kern="1200" dirty="0" smtClean="0">
                <a:solidFill>
                  <a:srgbClr val="003300"/>
                </a:solidFill>
                <a:latin typeface="Monotype Corsiva" pitchFamily="66" charset="0"/>
                <a:ea typeface="+mn-ea"/>
                <a:cs typeface="+mn-cs"/>
              </a:rPr>
              <a:t>Como algo principal de lo aprendido:</a:t>
            </a:r>
          </a:p>
          <a:p>
            <a:pPr lvl="0" algn="ctr" fontAlgn="base">
              <a:spcBef>
                <a:spcPct val="0"/>
              </a:spcBef>
              <a:spcAft>
                <a:spcPct val="0"/>
              </a:spcAft>
            </a:pPr>
            <a:endParaRPr lang="es-EC" sz="4000" kern="1200" dirty="0" smtClean="0">
              <a:solidFill>
                <a:srgbClr val="003300"/>
              </a:solidFill>
              <a:latin typeface="Monotype Corsiva" pitchFamily="66" charset="0"/>
              <a:ea typeface="+mn-ea"/>
              <a:cs typeface="+mn-cs"/>
            </a:endParaRPr>
          </a:p>
          <a:p>
            <a:pPr lvl="0" algn="ctr" fontAlgn="base">
              <a:spcBef>
                <a:spcPct val="0"/>
              </a:spcBef>
              <a:spcAft>
                <a:spcPct val="0"/>
              </a:spcAft>
            </a:pPr>
            <a:r>
              <a:rPr lang="es-EC" sz="4000" kern="1200" dirty="0" smtClean="0">
                <a:solidFill>
                  <a:srgbClr val="003300"/>
                </a:solidFill>
                <a:latin typeface="Monotype Corsiva" pitchFamily="66" charset="0"/>
                <a:ea typeface="+mn-ea"/>
                <a:cs typeface="+mn-cs"/>
              </a:rPr>
              <a:t>“</a:t>
            </a:r>
            <a:r>
              <a:rPr lang="es-ES" sz="4000" dirty="0" smtClean="0">
                <a:solidFill>
                  <a:srgbClr val="003300"/>
                </a:solidFill>
                <a:latin typeface="Monotype Corsiva" pitchFamily="66" charset="0"/>
                <a:ea typeface="Times New Roman" pitchFamily="18" charset="0"/>
                <a:cs typeface="Arial" pitchFamily="34" charset="0"/>
              </a:rPr>
              <a:t>La Investigación, Desarrollo e Innovación son factores primordiales </a:t>
            </a:r>
            <a:endParaRPr lang="es-ES" sz="4000" dirty="0" smtClean="0">
              <a:solidFill>
                <a:srgbClr val="003300"/>
              </a:solidFill>
              <a:latin typeface="Monotype Corsiva" pitchFamily="66" charset="0"/>
              <a:ea typeface="Times New Roman" pitchFamily="18" charset="0"/>
              <a:cs typeface="Times New Roman" pitchFamily="18" charset="0"/>
            </a:endParaRPr>
          </a:p>
          <a:p>
            <a:pPr lvl="0" algn="ctr" eaLnBrk="0" fontAlgn="base" hangingPunct="0">
              <a:spcBef>
                <a:spcPct val="0"/>
              </a:spcBef>
              <a:spcAft>
                <a:spcPct val="0"/>
              </a:spcAft>
            </a:pPr>
            <a:r>
              <a:rPr lang="es-ES" sz="4000" dirty="0" smtClean="0">
                <a:solidFill>
                  <a:srgbClr val="003300"/>
                </a:solidFill>
                <a:latin typeface="Monotype Corsiva" pitchFamily="66" charset="0"/>
                <a:ea typeface="Times New Roman" pitchFamily="18" charset="0"/>
                <a:cs typeface="Times New Roman" pitchFamily="18" charset="0"/>
              </a:rPr>
              <a:t>para el Desarrollo Competitivo </a:t>
            </a:r>
          </a:p>
          <a:p>
            <a:pPr lvl="0" algn="ctr" eaLnBrk="0" fontAlgn="base" hangingPunct="0">
              <a:spcBef>
                <a:spcPct val="0"/>
              </a:spcBef>
              <a:spcAft>
                <a:spcPct val="0"/>
              </a:spcAft>
            </a:pPr>
            <a:r>
              <a:rPr lang="es-ES" sz="4000" dirty="0" smtClean="0">
                <a:solidFill>
                  <a:srgbClr val="003300"/>
                </a:solidFill>
                <a:latin typeface="Monotype Corsiva" pitchFamily="66" charset="0"/>
                <a:ea typeface="Times New Roman" pitchFamily="18" charset="0"/>
                <a:cs typeface="Times New Roman" pitchFamily="18" charset="0"/>
              </a:rPr>
              <a:t>de la Sociedad</a:t>
            </a:r>
            <a:r>
              <a:rPr lang="es-EC" sz="4000" dirty="0" smtClean="0">
                <a:solidFill>
                  <a:srgbClr val="003300"/>
                </a:solidFill>
                <a:latin typeface="Arial" pitchFamily="34" charset="0"/>
                <a:cs typeface="Arial" pitchFamily="34" charset="0"/>
              </a:rPr>
              <a:t> </a:t>
            </a:r>
            <a:r>
              <a:rPr lang="es-EC" sz="4000" kern="1200" dirty="0" smtClean="0">
                <a:solidFill>
                  <a:srgbClr val="003300"/>
                </a:solidFill>
                <a:latin typeface="Monotype Corsiva" pitchFamily="66" charset="0"/>
                <a:ea typeface="+mn-ea"/>
                <a:cs typeface="+mn-cs"/>
              </a:rPr>
              <a:t>”</a:t>
            </a:r>
            <a:endParaRPr lang="es-ES" sz="4000" kern="1200" dirty="0">
              <a:solidFill>
                <a:srgbClr val="003300"/>
              </a:solidFill>
              <a:latin typeface="Monotype Corsiva" pitchFamily="66" charset="0"/>
              <a:ea typeface="+mn-ea"/>
              <a:cs typeface="+mn-cs"/>
            </a:endParaRPr>
          </a:p>
        </p:txBody>
      </p:sp>
      <p:grpSp>
        <p:nvGrpSpPr>
          <p:cNvPr id="3" name="4 Grupo"/>
          <p:cNvGrpSpPr/>
          <p:nvPr/>
        </p:nvGrpSpPr>
        <p:grpSpPr>
          <a:xfrm>
            <a:off x="785786" y="4995882"/>
            <a:ext cx="8096294" cy="1219200"/>
            <a:chOff x="571472" y="5286388"/>
            <a:chExt cx="8096294" cy="1219200"/>
          </a:xfrm>
        </p:grpSpPr>
        <p:pic>
          <p:nvPicPr>
            <p:cNvPr id="4" name="Imagen 1" descr="LABORATORIOS29 011"/>
            <p:cNvPicPr>
              <a:picLocks noChangeArrowheads="1"/>
            </p:cNvPicPr>
            <p:nvPr/>
          </p:nvPicPr>
          <p:blipFill>
            <a:blip r:embed="rId3" cstate="print"/>
            <a:srcRect t="-1186" r="-220" b="-1996"/>
            <a:stretch>
              <a:fillRect/>
            </a:stretch>
          </p:blipFill>
          <p:spPr bwMode="auto">
            <a:xfrm>
              <a:off x="571472" y="5357826"/>
              <a:ext cx="1447800" cy="1047750"/>
            </a:xfrm>
            <a:prstGeom prst="rect">
              <a:avLst/>
            </a:prstGeom>
            <a:noFill/>
          </p:spPr>
        </p:pic>
        <p:pic>
          <p:nvPicPr>
            <p:cNvPr id="5" name="Imagen 2" descr="http://ciencia.espe.edu.ec/images/mec1.jpg"/>
            <p:cNvPicPr>
              <a:picLocks noChangeArrowheads="1"/>
            </p:cNvPicPr>
            <p:nvPr/>
          </p:nvPicPr>
          <p:blipFill>
            <a:blip r:embed="rId4" cstate="print"/>
            <a:srcRect t="-1157" b="-1643"/>
            <a:stretch>
              <a:fillRect/>
            </a:stretch>
          </p:blipFill>
          <p:spPr bwMode="auto">
            <a:xfrm>
              <a:off x="2071670" y="5357826"/>
              <a:ext cx="1571625" cy="1076325"/>
            </a:xfrm>
            <a:prstGeom prst="rect">
              <a:avLst/>
            </a:prstGeom>
            <a:noFill/>
          </p:spPr>
        </p:pic>
        <p:pic>
          <p:nvPicPr>
            <p:cNvPr id="6" name="Imagen 3" descr="http://ciencia.espe.edu.ec/images/elec3.jpg"/>
            <p:cNvPicPr>
              <a:picLocks noChangeArrowheads="1"/>
            </p:cNvPicPr>
            <p:nvPr/>
          </p:nvPicPr>
          <p:blipFill>
            <a:blip r:embed="rId5" cstate="print"/>
            <a:srcRect t="-1157" r="-43" b="-1643"/>
            <a:stretch>
              <a:fillRect/>
            </a:stretch>
          </p:blipFill>
          <p:spPr bwMode="auto">
            <a:xfrm>
              <a:off x="3714744" y="5357826"/>
              <a:ext cx="1466850" cy="1076325"/>
            </a:xfrm>
            <a:prstGeom prst="rect">
              <a:avLst/>
            </a:prstGeom>
            <a:noFill/>
          </p:spPr>
        </p:pic>
        <p:pic>
          <p:nvPicPr>
            <p:cNvPr id="7" name="Imagen 4" descr="http://ciencia.espe.edu.ec/images/elec1.jpg"/>
            <p:cNvPicPr>
              <a:picLocks noChangeArrowheads="1"/>
            </p:cNvPicPr>
            <p:nvPr/>
          </p:nvPicPr>
          <p:blipFill>
            <a:blip r:embed="rId6" cstate="print"/>
            <a:srcRect t="-533" b="-1115"/>
            <a:stretch>
              <a:fillRect/>
            </a:stretch>
          </p:blipFill>
          <p:spPr bwMode="auto">
            <a:xfrm>
              <a:off x="6858016" y="5286388"/>
              <a:ext cx="1809750" cy="1209675"/>
            </a:xfrm>
            <a:prstGeom prst="rect">
              <a:avLst/>
            </a:prstGeom>
            <a:noFill/>
          </p:spPr>
        </p:pic>
        <p:pic>
          <p:nvPicPr>
            <p:cNvPr id="8" name="Imagen 5" descr="fotos_latacunga_3.JPG"/>
            <p:cNvPicPr>
              <a:picLocks noChangeArrowheads="1"/>
            </p:cNvPicPr>
            <p:nvPr/>
          </p:nvPicPr>
          <p:blipFill>
            <a:blip r:embed="rId7" cstate="print"/>
            <a:srcRect l="-395" t="-1019" r="-237" b="-1665"/>
            <a:stretch>
              <a:fillRect/>
            </a:stretch>
          </p:blipFill>
          <p:spPr bwMode="auto">
            <a:xfrm>
              <a:off x="5238766" y="5286388"/>
              <a:ext cx="1619250" cy="1219200"/>
            </a:xfrm>
            <a:prstGeom prst="rect">
              <a:avLst/>
            </a:prstGeom>
            <a:noFill/>
          </p:spPr>
        </p:pic>
      </p:grpSp>
      <p:pic>
        <p:nvPicPr>
          <p:cNvPr id="2" name="Imagen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71153"/>
            <a:ext cx="3168352" cy="909575"/>
          </a:xfrm>
          <a:prstGeom prst="rect">
            <a:avLst/>
          </a:prstGeom>
        </p:spPr>
      </p:pic>
    </p:spTree>
  </p:cSld>
  <p:clrMapOvr>
    <a:masterClrMapping/>
  </p:clrMapOvr>
  <p:transition spd="med">
    <p:randomBar dir="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5201" y="5950192"/>
            <a:ext cx="2415869" cy="693551"/>
          </a:xfrm>
          <a:prstGeom prst="rect">
            <a:avLst/>
          </a:prstGeom>
        </p:spPr>
      </p:pic>
      <p:sp>
        <p:nvSpPr>
          <p:cNvPr id="7" name="6 CuadroTexto"/>
          <p:cNvSpPr txBox="1"/>
          <p:nvPr/>
        </p:nvSpPr>
        <p:spPr>
          <a:xfrm>
            <a:off x="6516217" y="131182"/>
            <a:ext cx="2627784" cy="369332"/>
          </a:xfrm>
          <a:prstGeom prst="rect">
            <a:avLst/>
          </a:prstGeom>
          <a:noFill/>
        </p:spPr>
        <p:txBody>
          <a:bodyPr wrap="square" rtlCol="0">
            <a:spAutoFit/>
          </a:bodyPr>
          <a:lstStyle/>
          <a:p>
            <a:r>
              <a:rPr lang="es-EC" dirty="0" smtClean="0">
                <a:solidFill>
                  <a:srgbClr val="C00000"/>
                </a:solidFill>
              </a:rPr>
              <a:t>ELECTRONICA EN REDES</a:t>
            </a:r>
            <a:endParaRPr lang="es-EC" dirty="0">
              <a:solidFill>
                <a:srgbClr val="C00000"/>
              </a:solidFill>
            </a:endParaRPr>
          </a:p>
        </p:txBody>
      </p:sp>
      <p:sp>
        <p:nvSpPr>
          <p:cNvPr id="8" name="5 Rectángulo"/>
          <p:cNvSpPr/>
          <p:nvPr/>
        </p:nvSpPr>
        <p:spPr>
          <a:xfrm>
            <a:off x="4067944" y="4683582"/>
            <a:ext cx="6624736" cy="2246769"/>
          </a:xfrm>
          <a:prstGeom prst="rect">
            <a:avLst/>
          </a:prstGeom>
        </p:spPr>
        <p:txBody>
          <a:bodyPr wrap="square">
            <a:spAutoFit/>
          </a:bodyPr>
          <a:lstStyle/>
          <a:p>
            <a:pPr algn="just"/>
            <a:r>
              <a:rPr lang="es-EC" sz="2000" dirty="0" smtClean="0"/>
              <a:t>La modulación en Li-Fi es interesante, ya que </a:t>
            </a:r>
          </a:p>
          <a:p>
            <a:pPr algn="just"/>
            <a:r>
              <a:rPr lang="es-EC" sz="2000" dirty="0" smtClean="0"/>
              <a:t>Esta según el numero de símbolos en la </a:t>
            </a:r>
          </a:p>
          <a:p>
            <a:pPr algn="just"/>
            <a:r>
              <a:rPr lang="es-EC" sz="2000" dirty="0" smtClean="0"/>
              <a:t>constelación va formando triángulos.</a:t>
            </a:r>
            <a:endParaRPr lang="es-EC" sz="2000" dirty="0" smtClean="0"/>
          </a:p>
          <a:p>
            <a:pPr algn="just"/>
            <a:endParaRPr lang="es-EC" sz="2000" dirty="0"/>
          </a:p>
          <a:p>
            <a:pPr algn="just"/>
            <a:endParaRPr lang="es-EC" sz="2000" dirty="0" smtClean="0"/>
          </a:p>
          <a:p>
            <a:pPr algn="just"/>
            <a:endParaRPr lang="es-EC" sz="2000" dirty="0"/>
          </a:p>
          <a:p>
            <a:pPr algn="just"/>
            <a:endParaRPr lang="es-EC" sz="2000" dirty="0"/>
          </a:p>
        </p:txBody>
      </p:sp>
      <p:sp>
        <p:nvSpPr>
          <p:cNvPr id="9" name="6 CuadroTexto"/>
          <p:cNvSpPr txBox="1"/>
          <p:nvPr/>
        </p:nvSpPr>
        <p:spPr>
          <a:xfrm>
            <a:off x="179512" y="140377"/>
            <a:ext cx="3600400" cy="369332"/>
          </a:xfrm>
          <a:prstGeom prst="rect">
            <a:avLst/>
          </a:prstGeom>
          <a:noFill/>
        </p:spPr>
        <p:txBody>
          <a:bodyPr wrap="square" rtlCol="0">
            <a:spAutoFit/>
          </a:bodyPr>
          <a:lstStyle/>
          <a:p>
            <a:pPr lvl="0" algn="just"/>
            <a:r>
              <a:rPr lang="es-EC" b="1" dirty="0">
                <a:solidFill>
                  <a:srgbClr val="00B050"/>
                </a:solidFill>
              </a:rPr>
              <a:t>HARDWARE DE IEEE PARA 802.15.7 </a:t>
            </a:r>
            <a:endParaRPr lang="es-EC" b="1" dirty="0">
              <a:solidFill>
                <a:srgbClr val="00B050"/>
              </a:solidFill>
            </a:endParaRPr>
          </a:p>
        </p:txBody>
      </p:sp>
      <p:pic>
        <p:nvPicPr>
          <p:cNvPr id="10" name="Imagen 9"/>
          <p:cNvPicPr/>
          <p:nvPr/>
        </p:nvPicPr>
        <p:blipFill rotWithShape="1">
          <a:blip r:embed="rId3"/>
          <a:srcRect l="18444" t="22393" r="8217" b="15116"/>
          <a:stretch/>
        </p:blipFill>
        <p:spPr bwMode="auto">
          <a:xfrm>
            <a:off x="4457905" y="2648759"/>
            <a:ext cx="3983355" cy="1908175"/>
          </a:xfrm>
          <a:prstGeom prst="rect">
            <a:avLst/>
          </a:prstGeom>
          <a:ln>
            <a:noFill/>
          </a:ln>
          <a:extLst>
            <a:ext uri="{53640926-AAD7-44D8-BBD7-CCE9431645EC}">
              <a14:shadowObscured xmlns:a14="http://schemas.microsoft.com/office/drawing/2010/main"/>
            </a:ext>
          </a:extLst>
        </p:spPr>
      </p:pic>
      <p:pic>
        <p:nvPicPr>
          <p:cNvPr id="11" name="Imagen 10"/>
          <p:cNvPicPr/>
          <p:nvPr/>
        </p:nvPicPr>
        <p:blipFill rotWithShape="1">
          <a:blip r:embed="rId4"/>
          <a:srcRect l="15247" t="22599" r="9794" b="24572"/>
          <a:stretch/>
        </p:blipFill>
        <p:spPr bwMode="auto">
          <a:xfrm>
            <a:off x="3599385" y="613936"/>
            <a:ext cx="5544616" cy="2034823"/>
          </a:xfrm>
          <a:prstGeom prst="rect">
            <a:avLst/>
          </a:prstGeom>
          <a:ln>
            <a:noFill/>
          </a:ln>
          <a:extLst>
            <a:ext uri="{53640926-AAD7-44D8-BBD7-CCE9431645EC}">
              <a14:shadowObscured xmlns:a14="http://schemas.microsoft.com/office/drawing/2010/main"/>
            </a:ext>
          </a:extLst>
        </p:spPr>
      </p:pic>
      <p:pic>
        <p:nvPicPr>
          <p:cNvPr id="12" name="Imagen 11"/>
          <p:cNvPicPr/>
          <p:nvPr/>
        </p:nvPicPr>
        <p:blipFill rotWithShape="1">
          <a:blip r:embed="rId5"/>
          <a:srcRect l="30279" t="18771" r="25753" b="9716"/>
          <a:stretch/>
        </p:blipFill>
        <p:spPr bwMode="auto">
          <a:xfrm>
            <a:off x="245844" y="613936"/>
            <a:ext cx="3467735" cy="3170555"/>
          </a:xfrm>
          <a:prstGeom prst="rect">
            <a:avLst/>
          </a:prstGeom>
          <a:ln>
            <a:noFill/>
          </a:ln>
          <a:extLst>
            <a:ext uri="{53640926-AAD7-44D8-BBD7-CCE9431645EC}">
              <a14:shadowObscured xmlns:a14="http://schemas.microsoft.com/office/drawing/2010/main"/>
            </a:ext>
          </a:extLst>
        </p:spPr>
      </p:pic>
      <p:pic>
        <p:nvPicPr>
          <p:cNvPr id="13" name="Imagen 12"/>
          <p:cNvPicPr/>
          <p:nvPr/>
        </p:nvPicPr>
        <p:blipFill rotWithShape="1">
          <a:blip r:embed="rId6"/>
          <a:srcRect l="26527" t="18080" r="15029" b="6768"/>
          <a:stretch/>
        </p:blipFill>
        <p:spPr bwMode="auto">
          <a:xfrm>
            <a:off x="232733" y="3801872"/>
            <a:ext cx="3281045" cy="2371725"/>
          </a:xfrm>
          <a:prstGeom prst="rect">
            <a:avLst/>
          </a:prstGeom>
          <a:ln>
            <a:noFill/>
          </a:ln>
          <a:extLst>
            <a:ext uri="{53640926-AAD7-44D8-BBD7-CCE9431645EC}">
              <a14:shadowObscured xmlns:a14="http://schemas.microsoft.com/office/drawing/2010/main"/>
            </a:ext>
          </a:extLst>
        </p:spPr>
      </p:pic>
    </p:spTree>
  </p:cSld>
  <p:clrMapOvr>
    <a:masterClrMapping/>
  </p:clrMapOvr>
  <p:transition spd="med">
    <p:randomBar dir="ver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5201" y="5950192"/>
            <a:ext cx="2415869" cy="693551"/>
          </a:xfrm>
          <a:prstGeom prst="rect">
            <a:avLst/>
          </a:prstGeom>
        </p:spPr>
      </p:pic>
      <p:sp>
        <p:nvSpPr>
          <p:cNvPr id="6" name="6 CuadroTexto"/>
          <p:cNvSpPr txBox="1"/>
          <p:nvPr/>
        </p:nvSpPr>
        <p:spPr>
          <a:xfrm>
            <a:off x="6516217" y="131182"/>
            <a:ext cx="2627784" cy="369332"/>
          </a:xfrm>
          <a:prstGeom prst="rect">
            <a:avLst/>
          </a:prstGeom>
          <a:noFill/>
        </p:spPr>
        <p:txBody>
          <a:bodyPr wrap="square" rtlCol="0">
            <a:spAutoFit/>
          </a:bodyPr>
          <a:lstStyle/>
          <a:p>
            <a:r>
              <a:rPr lang="es-EC" dirty="0" smtClean="0">
                <a:solidFill>
                  <a:srgbClr val="C00000"/>
                </a:solidFill>
              </a:rPr>
              <a:t>ELECTRONICA EN REDES</a:t>
            </a:r>
            <a:endParaRPr lang="es-EC" dirty="0">
              <a:solidFill>
                <a:srgbClr val="C00000"/>
              </a:solidFill>
            </a:endParaRPr>
          </a:p>
        </p:txBody>
      </p:sp>
      <p:sp>
        <p:nvSpPr>
          <p:cNvPr id="7" name="5 Rectángulo"/>
          <p:cNvSpPr/>
          <p:nvPr/>
        </p:nvSpPr>
        <p:spPr>
          <a:xfrm>
            <a:off x="238029" y="2216312"/>
            <a:ext cx="7488832" cy="4093428"/>
          </a:xfrm>
          <a:prstGeom prst="rect">
            <a:avLst/>
          </a:prstGeom>
        </p:spPr>
        <p:txBody>
          <a:bodyPr wrap="square">
            <a:spAutoFit/>
          </a:bodyPr>
          <a:lstStyle/>
          <a:p>
            <a:pPr algn="just"/>
            <a:r>
              <a:rPr lang="es-EC" sz="2000" dirty="0" smtClean="0"/>
              <a:t>4-CSK                                                                           </a:t>
            </a:r>
            <a:r>
              <a:rPr lang="es-EC" sz="2000" dirty="0"/>
              <a:t>8-CSK</a:t>
            </a:r>
          </a:p>
          <a:p>
            <a:pPr algn="just"/>
            <a:endParaRPr lang="es-EC" sz="2000" dirty="0" smtClean="0"/>
          </a:p>
          <a:p>
            <a:pPr algn="just"/>
            <a:endParaRPr lang="es-EC" sz="2000" dirty="0" smtClean="0"/>
          </a:p>
          <a:p>
            <a:pPr algn="just"/>
            <a:endParaRPr lang="es-EC" sz="2000" dirty="0" smtClean="0"/>
          </a:p>
          <a:p>
            <a:pPr algn="just"/>
            <a:endParaRPr lang="es-EC" sz="2000" dirty="0"/>
          </a:p>
          <a:p>
            <a:pPr algn="just"/>
            <a:endParaRPr lang="es-EC" sz="2000" dirty="0" smtClean="0"/>
          </a:p>
          <a:p>
            <a:pPr algn="just"/>
            <a:endParaRPr lang="es-EC" sz="2000" dirty="0" smtClean="0"/>
          </a:p>
          <a:p>
            <a:pPr algn="just"/>
            <a:r>
              <a:rPr lang="es-EC" sz="2000" dirty="0" smtClean="0"/>
              <a:t>16-CSK </a:t>
            </a:r>
            <a:endParaRPr lang="es-EC" sz="2000" dirty="0"/>
          </a:p>
          <a:p>
            <a:pPr algn="just"/>
            <a:endParaRPr lang="es-EC" sz="2000" dirty="0" smtClean="0"/>
          </a:p>
          <a:p>
            <a:pPr algn="just"/>
            <a:endParaRPr lang="es-EC" sz="2000" dirty="0"/>
          </a:p>
          <a:p>
            <a:pPr algn="just"/>
            <a:endParaRPr lang="es-EC" sz="2000" dirty="0" smtClean="0"/>
          </a:p>
          <a:p>
            <a:pPr algn="just"/>
            <a:endParaRPr lang="es-EC" sz="2000" dirty="0"/>
          </a:p>
          <a:p>
            <a:pPr algn="just"/>
            <a:endParaRPr lang="es-EC" sz="2000" dirty="0"/>
          </a:p>
        </p:txBody>
      </p:sp>
      <p:pic>
        <p:nvPicPr>
          <p:cNvPr id="8" name="Imagen 7"/>
          <p:cNvPicPr/>
          <p:nvPr/>
        </p:nvPicPr>
        <p:blipFill rotWithShape="1">
          <a:blip r:embed="rId3"/>
          <a:srcRect l="15377" t="31159" r="18846" b="17957"/>
          <a:stretch/>
        </p:blipFill>
        <p:spPr bwMode="auto">
          <a:xfrm>
            <a:off x="7021" y="2662922"/>
            <a:ext cx="4079240" cy="1774190"/>
          </a:xfrm>
          <a:prstGeom prst="rect">
            <a:avLst/>
          </a:prstGeom>
          <a:ln>
            <a:noFill/>
          </a:ln>
          <a:extLst>
            <a:ext uri="{53640926-AAD7-44D8-BBD7-CCE9431645EC}">
              <a14:shadowObscured xmlns:a14="http://schemas.microsoft.com/office/drawing/2010/main"/>
            </a:ext>
          </a:extLst>
        </p:spPr>
      </p:pic>
      <p:pic>
        <p:nvPicPr>
          <p:cNvPr id="9" name="Imagen 8"/>
          <p:cNvPicPr/>
          <p:nvPr/>
        </p:nvPicPr>
        <p:blipFill rotWithShape="1">
          <a:blip r:embed="rId4"/>
          <a:srcRect l="6062" t="25771" r="10845" b="12026"/>
          <a:stretch/>
        </p:blipFill>
        <p:spPr bwMode="auto">
          <a:xfrm>
            <a:off x="4330760" y="2810495"/>
            <a:ext cx="3985260" cy="1698625"/>
          </a:xfrm>
          <a:prstGeom prst="rect">
            <a:avLst/>
          </a:prstGeom>
          <a:ln>
            <a:noFill/>
          </a:ln>
          <a:extLst>
            <a:ext uri="{53640926-AAD7-44D8-BBD7-CCE9431645EC}">
              <a14:shadowObscured xmlns:a14="http://schemas.microsoft.com/office/drawing/2010/main"/>
            </a:ext>
          </a:extLst>
        </p:spPr>
      </p:pic>
      <p:pic>
        <p:nvPicPr>
          <p:cNvPr id="10" name="Imagen 9"/>
          <p:cNvPicPr/>
          <p:nvPr/>
        </p:nvPicPr>
        <p:blipFill rotWithShape="1">
          <a:blip r:embed="rId5"/>
          <a:srcRect l="13785" t="29286" r="8984" b="15094"/>
          <a:stretch/>
        </p:blipFill>
        <p:spPr bwMode="auto">
          <a:xfrm>
            <a:off x="1885358" y="4502428"/>
            <a:ext cx="4194175" cy="1697990"/>
          </a:xfrm>
          <a:prstGeom prst="rect">
            <a:avLst/>
          </a:prstGeom>
          <a:ln>
            <a:noFill/>
          </a:ln>
          <a:extLst>
            <a:ext uri="{53640926-AAD7-44D8-BBD7-CCE9431645EC}">
              <a14:shadowObscured xmlns:a14="http://schemas.microsoft.com/office/drawing/2010/main"/>
            </a:ext>
          </a:extLst>
        </p:spPr>
      </p:pic>
      <p:pic>
        <p:nvPicPr>
          <p:cNvPr id="11" name="Imagen 10"/>
          <p:cNvPicPr/>
          <p:nvPr/>
        </p:nvPicPr>
        <p:blipFill rotWithShape="1">
          <a:blip r:embed="rId6"/>
          <a:srcRect t="41808" r="1489" b="14400"/>
          <a:stretch/>
        </p:blipFill>
        <p:spPr bwMode="auto">
          <a:xfrm>
            <a:off x="1331640" y="768490"/>
            <a:ext cx="6184522" cy="1338500"/>
          </a:xfrm>
          <a:prstGeom prst="rect">
            <a:avLst/>
          </a:prstGeom>
          <a:ln>
            <a:noFill/>
          </a:ln>
          <a:extLst>
            <a:ext uri="{53640926-AAD7-44D8-BBD7-CCE9431645EC}">
              <a14:shadowObscured xmlns:a14="http://schemas.microsoft.com/office/drawing/2010/main"/>
            </a:ext>
          </a:extLst>
        </p:spPr>
      </p:pic>
    </p:spTree>
  </p:cSld>
  <p:clrMapOvr>
    <a:masterClrMapping/>
  </p:clrMapOvr>
  <p:transition spd="med">
    <p:randomBar dir="ver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5201" y="5950192"/>
            <a:ext cx="2415869" cy="693551"/>
          </a:xfrm>
          <a:prstGeom prst="rect">
            <a:avLst/>
          </a:prstGeom>
        </p:spPr>
      </p:pic>
      <p:sp>
        <p:nvSpPr>
          <p:cNvPr id="6" name="6 CuadroTexto"/>
          <p:cNvSpPr txBox="1"/>
          <p:nvPr/>
        </p:nvSpPr>
        <p:spPr>
          <a:xfrm>
            <a:off x="6516217" y="131182"/>
            <a:ext cx="2627784" cy="369332"/>
          </a:xfrm>
          <a:prstGeom prst="rect">
            <a:avLst/>
          </a:prstGeom>
          <a:noFill/>
        </p:spPr>
        <p:txBody>
          <a:bodyPr wrap="square" rtlCol="0">
            <a:spAutoFit/>
          </a:bodyPr>
          <a:lstStyle/>
          <a:p>
            <a:r>
              <a:rPr lang="es-EC" dirty="0" smtClean="0">
                <a:solidFill>
                  <a:srgbClr val="C00000"/>
                </a:solidFill>
              </a:rPr>
              <a:t>ELECTRONICA EN REDES</a:t>
            </a:r>
            <a:endParaRPr lang="es-EC" dirty="0">
              <a:solidFill>
                <a:srgbClr val="C00000"/>
              </a:solidFill>
            </a:endParaRPr>
          </a:p>
        </p:txBody>
      </p:sp>
      <p:sp>
        <p:nvSpPr>
          <p:cNvPr id="7" name="5 Rectángulo"/>
          <p:cNvSpPr/>
          <p:nvPr/>
        </p:nvSpPr>
        <p:spPr>
          <a:xfrm>
            <a:off x="1187624" y="620688"/>
            <a:ext cx="6624736" cy="8094524"/>
          </a:xfrm>
          <a:prstGeom prst="rect">
            <a:avLst/>
          </a:prstGeom>
        </p:spPr>
        <p:txBody>
          <a:bodyPr wrap="square">
            <a:spAutoFit/>
          </a:bodyPr>
          <a:lstStyle/>
          <a:p>
            <a:pPr algn="just"/>
            <a:r>
              <a:rPr lang="es-EC" sz="2000" b="1" dirty="0" smtClean="0"/>
              <a:t>Costos Referenciales:</a:t>
            </a:r>
          </a:p>
          <a:p>
            <a:pPr algn="just"/>
            <a:endParaRPr lang="es-EC" sz="2000" b="1" dirty="0"/>
          </a:p>
          <a:p>
            <a:pPr algn="just"/>
            <a:endParaRPr lang="es-EC" sz="2000" b="1" dirty="0" smtClean="0"/>
          </a:p>
          <a:p>
            <a:pPr algn="just"/>
            <a:endParaRPr lang="es-EC" sz="2000" b="1" dirty="0"/>
          </a:p>
          <a:p>
            <a:pPr algn="just"/>
            <a:endParaRPr lang="es-EC" sz="2000" b="1" dirty="0" smtClean="0"/>
          </a:p>
          <a:p>
            <a:pPr algn="just"/>
            <a:r>
              <a:rPr lang="es-EC" sz="2000" b="1" dirty="0" smtClean="0"/>
              <a:t>Ambiente </a:t>
            </a:r>
            <a:r>
              <a:rPr lang="es-EC" sz="2000" b="1" dirty="0" err="1" smtClean="0"/>
              <a:t>Indoor</a:t>
            </a:r>
            <a:r>
              <a:rPr lang="es-EC" sz="2000" b="1" dirty="0" smtClean="0"/>
              <a:t> de 6x5</a:t>
            </a:r>
          </a:p>
          <a:p>
            <a:pPr algn="just"/>
            <a:endParaRPr lang="es-EC" sz="2000" b="1" dirty="0" smtClean="0"/>
          </a:p>
          <a:p>
            <a:pPr algn="just"/>
            <a:endParaRPr lang="es-EC" sz="2000" b="1" dirty="0"/>
          </a:p>
          <a:p>
            <a:pPr algn="just"/>
            <a:endParaRPr lang="es-EC" sz="2000" b="1" dirty="0" smtClean="0"/>
          </a:p>
          <a:p>
            <a:pPr algn="just"/>
            <a:endParaRPr lang="es-EC" sz="2000" b="1" dirty="0"/>
          </a:p>
          <a:p>
            <a:pPr algn="just"/>
            <a:r>
              <a:rPr lang="es-EC" sz="2000" b="1" dirty="0" smtClean="0"/>
              <a:t>Servicios Profesionales</a:t>
            </a:r>
          </a:p>
          <a:p>
            <a:pPr algn="just"/>
            <a:endParaRPr lang="es-EC" sz="2000" b="1" dirty="0"/>
          </a:p>
          <a:p>
            <a:pPr algn="just"/>
            <a:endParaRPr lang="es-EC" sz="2000" b="1" dirty="0" smtClean="0"/>
          </a:p>
          <a:p>
            <a:pPr algn="just"/>
            <a:endParaRPr lang="es-EC" sz="2000" b="1" dirty="0"/>
          </a:p>
          <a:p>
            <a:pPr algn="just"/>
            <a:r>
              <a:rPr lang="es-EC" sz="2000" b="1" dirty="0" smtClean="0"/>
              <a:t>Total</a:t>
            </a:r>
          </a:p>
          <a:p>
            <a:pPr algn="just"/>
            <a:endParaRPr lang="es-EC" sz="2000" b="1" dirty="0" smtClean="0"/>
          </a:p>
          <a:p>
            <a:pPr algn="just"/>
            <a:endParaRPr lang="es-EC" sz="2000" b="1" dirty="0" smtClean="0"/>
          </a:p>
          <a:p>
            <a:pPr algn="just"/>
            <a:endParaRPr lang="es-EC" sz="2000" b="1" dirty="0"/>
          </a:p>
          <a:p>
            <a:pPr algn="just"/>
            <a:endParaRPr lang="es-EC" sz="2000" b="1" dirty="0" smtClean="0"/>
          </a:p>
          <a:p>
            <a:pPr algn="just"/>
            <a:endParaRPr lang="es-EC" sz="2000" dirty="0"/>
          </a:p>
          <a:p>
            <a:pPr algn="just"/>
            <a:endParaRPr lang="es-EC" sz="2000" dirty="0"/>
          </a:p>
          <a:p>
            <a:pPr algn="just"/>
            <a:endParaRPr lang="es-EC" sz="2000" dirty="0" smtClean="0"/>
          </a:p>
          <a:p>
            <a:pPr algn="just"/>
            <a:endParaRPr lang="es-EC" sz="2000" dirty="0"/>
          </a:p>
          <a:p>
            <a:pPr algn="just"/>
            <a:endParaRPr lang="es-EC" sz="2000" dirty="0" smtClean="0"/>
          </a:p>
          <a:p>
            <a:pPr algn="just"/>
            <a:endParaRPr lang="es-EC" sz="2000" dirty="0"/>
          </a:p>
          <a:p>
            <a:pPr algn="just"/>
            <a:endParaRPr lang="es-EC" sz="2000" dirty="0"/>
          </a:p>
        </p:txBody>
      </p:sp>
      <p:graphicFrame>
        <p:nvGraphicFramePr>
          <p:cNvPr id="2" name="Tabla 1"/>
          <p:cNvGraphicFramePr>
            <a:graphicFrameLocks noGrp="1"/>
          </p:cNvGraphicFramePr>
          <p:nvPr>
            <p:extLst>
              <p:ext uri="{D42A27DB-BD31-4B8C-83A1-F6EECF244321}">
                <p14:modId xmlns:p14="http://schemas.microsoft.com/office/powerpoint/2010/main" val="2056099644"/>
              </p:ext>
            </p:extLst>
          </p:nvPr>
        </p:nvGraphicFramePr>
        <p:xfrm>
          <a:off x="1691680" y="980728"/>
          <a:ext cx="5425440" cy="1229995"/>
        </p:xfrm>
        <a:graphic>
          <a:graphicData uri="http://schemas.openxmlformats.org/drawingml/2006/table">
            <a:tbl>
              <a:tblPr firstRow="1" firstCol="1" bandRow="1">
                <a:tableStyleId>{5C22544A-7EE6-4342-B048-85BDC9FD1C3A}</a:tableStyleId>
              </a:tblPr>
              <a:tblGrid>
                <a:gridCol w="2712720"/>
                <a:gridCol w="2712720"/>
              </a:tblGrid>
              <a:tr h="0">
                <a:tc>
                  <a:txBody>
                    <a:bodyPr/>
                    <a:lstStyle/>
                    <a:p>
                      <a:pPr algn="ctr">
                        <a:lnSpc>
                          <a:spcPct val="150000"/>
                        </a:lnSpc>
                        <a:spcAft>
                          <a:spcPts val="0"/>
                        </a:spcAft>
                      </a:pPr>
                      <a:r>
                        <a:rPr lang="en-US" sz="1200" dirty="0">
                          <a:effectLst/>
                        </a:rPr>
                        <a:t>DISPOSITIVOS</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371600" algn="just">
                        <a:lnSpc>
                          <a:spcPct val="150000"/>
                        </a:lnSpc>
                        <a:spcAft>
                          <a:spcPts val="0"/>
                        </a:spcAft>
                      </a:pPr>
                      <a:r>
                        <a:rPr lang="en-US" sz="1200" dirty="0">
                          <a:effectLst/>
                        </a:rPr>
                        <a:t>COSTO</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50000"/>
                        </a:lnSpc>
                        <a:spcAft>
                          <a:spcPts val="0"/>
                        </a:spcAft>
                      </a:pPr>
                      <a:r>
                        <a:rPr lang="en-US" sz="1200">
                          <a:effectLst/>
                        </a:rPr>
                        <a:t>BONBILLA LED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n-US" sz="1200">
                          <a:effectLst/>
                        </a:rPr>
                        <a:t>7.68 </a:t>
                      </a:r>
                      <a:r>
                        <a:rPr lang="es-EC" sz="1200">
                          <a:effectLst/>
                        </a:rPr>
                        <a:t>Dólares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50000"/>
                        </a:lnSpc>
                        <a:spcAft>
                          <a:spcPts val="0"/>
                        </a:spcAft>
                      </a:pPr>
                      <a:r>
                        <a:rPr lang="en-US" sz="1200">
                          <a:effectLst/>
                        </a:rPr>
                        <a:t>LAMPARA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n-US" sz="1200">
                          <a:effectLst/>
                        </a:rPr>
                        <a:t>20 </a:t>
                      </a:r>
                      <a:r>
                        <a:rPr lang="es-EC" sz="1200">
                          <a:effectLst/>
                        </a:rPr>
                        <a:t>Dólares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50000"/>
                        </a:lnSpc>
                        <a:spcAft>
                          <a:spcPts val="0"/>
                        </a:spcAft>
                      </a:pPr>
                      <a:r>
                        <a:rPr lang="en-US" sz="1200">
                          <a:effectLst/>
                        </a:rPr>
                        <a:t>Li-Flame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n-US" sz="1200">
                          <a:effectLst/>
                        </a:rPr>
                        <a:t>80 </a:t>
                      </a:r>
                      <a:r>
                        <a:rPr lang="es-EC" sz="1200">
                          <a:effectLst/>
                        </a:rPr>
                        <a:t>Dólares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50000"/>
                        </a:lnSpc>
                        <a:spcAft>
                          <a:spcPts val="0"/>
                        </a:spcAft>
                      </a:pPr>
                      <a:r>
                        <a:rPr lang="en-US" sz="1200" dirty="0">
                          <a:effectLst/>
                        </a:rPr>
                        <a:t>Total</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n-US" sz="1200" dirty="0">
                          <a:effectLst/>
                        </a:rPr>
                        <a:t>107,68 </a:t>
                      </a:r>
                      <a:r>
                        <a:rPr lang="es-EC" sz="1200" dirty="0">
                          <a:effectLst/>
                        </a:rPr>
                        <a:t>Dólares</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graphicFrame>
        <p:nvGraphicFramePr>
          <p:cNvPr id="8" name="Tabla 7"/>
          <p:cNvGraphicFramePr>
            <a:graphicFrameLocks noGrp="1"/>
          </p:cNvGraphicFramePr>
          <p:nvPr>
            <p:extLst>
              <p:ext uri="{D42A27DB-BD31-4B8C-83A1-F6EECF244321}">
                <p14:modId xmlns:p14="http://schemas.microsoft.com/office/powerpoint/2010/main" val="3466500601"/>
              </p:ext>
            </p:extLst>
          </p:nvPr>
        </p:nvGraphicFramePr>
        <p:xfrm>
          <a:off x="1691680" y="2492896"/>
          <a:ext cx="5425440" cy="1229995"/>
        </p:xfrm>
        <a:graphic>
          <a:graphicData uri="http://schemas.openxmlformats.org/drawingml/2006/table">
            <a:tbl>
              <a:tblPr firstRow="1" firstCol="1" bandRow="1">
                <a:tableStyleId>{5C22544A-7EE6-4342-B048-85BDC9FD1C3A}</a:tableStyleId>
              </a:tblPr>
              <a:tblGrid>
                <a:gridCol w="2712720"/>
                <a:gridCol w="2712720"/>
              </a:tblGrid>
              <a:tr h="0">
                <a:tc>
                  <a:txBody>
                    <a:bodyPr/>
                    <a:lstStyle/>
                    <a:p>
                      <a:pPr algn="ctr">
                        <a:lnSpc>
                          <a:spcPct val="150000"/>
                        </a:lnSpc>
                        <a:spcAft>
                          <a:spcPts val="0"/>
                        </a:spcAft>
                      </a:pPr>
                      <a:r>
                        <a:rPr lang="en-US" sz="1200" dirty="0">
                          <a:effectLst/>
                        </a:rPr>
                        <a:t>DISPOSITIVOS</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371600" algn="just">
                        <a:lnSpc>
                          <a:spcPct val="150000"/>
                        </a:lnSpc>
                        <a:spcAft>
                          <a:spcPts val="0"/>
                        </a:spcAft>
                      </a:pPr>
                      <a:r>
                        <a:rPr lang="en-US" sz="1200">
                          <a:effectLst/>
                        </a:rPr>
                        <a:t>COSTO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50000"/>
                        </a:lnSpc>
                        <a:spcAft>
                          <a:spcPts val="0"/>
                        </a:spcAft>
                      </a:pPr>
                      <a:r>
                        <a:rPr lang="en-US" sz="1200">
                          <a:effectLst/>
                        </a:rPr>
                        <a:t>2 BONBILLA LED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200">
                          <a:effectLst/>
                        </a:rPr>
                        <a:t>15.36 Dólares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50000"/>
                        </a:lnSpc>
                        <a:spcAft>
                          <a:spcPts val="0"/>
                        </a:spcAft>
                      </a:pPr>
                      <a:r>
                        <a:rPr lang="es-EC" sz="1200">
                          <a:effectLst/>
                        </a:rPr>
                        <a:t>2 LAMPARA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200">
                          <a:effectLst/>
                        </a:rPr>
                        <a:t>40 Dólares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50000"/>
                        </a:lnSpc>
                        <a:spcAft>
                          <a:spcPts val="0"/>
                        </a:spcAft>
                      </a:pPr>
                      <a:r>
                        <a:rPr lang="es-EC" sz="1200">
                          <a:effectLst/>
                        </a:rPr>
                        <a:t>2 Li-Flame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200" dirty="0">
                          <a:effectLst/>
                        </a:rPr>
                        <a:t>160 Dólares</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50000"/>
                        </a:lnSpc>
                        <a:spcAft>
                          <a:spcPts val="0"/>
                        </a:spcAft>
                      </a:pPr>
                      <a:r>
                        <a:rPr lang="en-US" sz="1200" dirty="0">
                          <a:effectLst/>
                        </a:rPr>
                        <a:t>Total</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n-US" sz="1200" dirty="0">
                          <a:effectLst/>
                        </a:rPr>
                        <a:t>215,36 </a:t>
                      </a:r>
                      <a:r>
                        <a:rPr lang="es-EC" sz="1200" dirty="0">
                          <a:effectLst/>
                        </a:rPr>
                        <a:t>Dólares</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graphicFrame>
        <p:nvGraphicFramePr>
          <p:cNvPr id="9" name="Tabla 8"/>
          <p:cNvGraphicFramePr>
            <a:graphicFrameLocks noGrp="1"/>
          </p:cNvGraphicFramePr>
          <p:nvPr>
            <p:extLst>
              <p:ext uri="{D42A27DB-BD31-4B8C-83A1-F6EECF244321}">
                <p14:modId xmlns:p14="http://schemas.microsoft.com/office/powerpoint/2010/main" val="4236681869"/>
              </p:ext>
            </p:extLst>
          </p:nvPr>
        </p:nvGraphicFramePr>
        <p:xfrm>
          <a:off x="1691680" y="4005064"/>
          <a:ext cx="5425440" cy="983996"/>
        </p:xfrm>
        <a:graphic>
          <a:graphicData uri="http://schemas.openxmlformats.org/drawingml/2006/table">
            <a:tbl>
              <a:tblPr firstRow="1" firstCol="1" bandRow="1">
                <a:tableStyleId>{5C22544A-7EE6-4342-B048-85BDC9FD1C3A}</a:tableStyleId>
              </a:tblPr>
              <a:tblGrid>
                <a:gridCol w="2712720"/>
                <a:gridCol w="2712720"/>
              </a:tblGrid>
              <a:tr h="0">
                <a:tc>
                  <a:txBody>
                    <a:bodyPr/>
                    <a:lstStyle/>
                    <a:p>
                      <a:pPr algn="ctr">
                        <a:lnSpc>
                          <a:spcPct val="150000"/>
                        </a:lnSpc>
                        <a:spcAft>
                          <a:spcPts val="0"/>
                        </a:spcAft>
                      </a:pPr>
                      <a:r>
                        <a:rPr lang="en-US" sz="1200">
                          <a:effectLst/>
                        </a:rPr>
                        <a:t>SERVICIOS PROFESIONALES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n-US" sz="1200">
                          <a:effectLst/>
                        </a:rPr>
                        <a:t>COSTO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50000"/>
                        </a:lnSpc>
                        <a:spcAft>
                          <a:spcPts val="0"/>
                        </a:spcAft>
                      </a:pPr>
                      <a:r>
                        <a:rPr lang="es-EC" sz="1200">
                          <a:effectLst/>
                        </a:rPr>
                        <a:t>Instalación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n-US" sz="1200">
                          <a:effectLst/>
                        </a:rPr>
                        <a:t>150 </a:t>
                      </a:r>
                      <a:r>
                        <a:rPr lang="es-EC" sz="1200">
                          <a:effectLst/>
                        </a:rPr>
                        <a:t>Dólares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50000"/>
                        </a:lnSpc>
                        <a:spcAft>
                          <a:spcPts val="0"/>
                        </a:spcAft>
                      </a:pPr>
                      <a:r>
                        <a:rPr lang="es-EC" sz="1200">
                          <a:effectLst/>
                        </a:rPr>
                        <a:t>Mantenimiento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n-US" sz="1200">
                          <a:effectLst/>
                        </a:rPr>
                        <a:t>100 </a:t>
                      </a:r>
                      <a:r>
                        <a:rPr lang="es-EC" sz="1200">
                          <a:effectLst/>
                        </a:rPr>
                        <a:t>Dólares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marL="1371600" algn="ctr">
                        <a:lnSpc>
                          <a:spcPct val="150000"/>
                        </a:lnSpc>
                        <a:spcAft>
                          <a:spcPts val="0"/>
                        </a:spcAft>
                      </a:pPr>
                      <a:r>
                        <a:rPr lang="en-US" sz="1200" dirty="0">
                          <a:effectLst/>
                        </a:rPr>
                        <a:t>Total</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n-US" sz="1200" dirty="0">
                          <a:effectLst/>
                        </a:rPr>
                        <a:t>250 </a:t>
                      </a:r>
                      <a:r>
                        <a:rPr lang="es-EC" sz="1200" dirty="0">
                          <a:effectLst/>
                        </a:rPr>
                        <a:t>Dólares</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graphicFrame>
        <p:nvGraphicFramePr>
          <p:cNvPr id="10" name="Tabla 9"/>
          <p:cNvGraphicFramePr>
            <a:graphicFrameLocks noGrp="1"/>
          </p:cNvGraphicFramePr>
          <p:nvPr>
            <p:extLst>
              <p:ext uri="{D42A27DB-BD31-4B8C-83A1-F6EECF244321}">
                <p14:modId xmlns:p14="http://schemas.microsoft.com/office/powerpoint/2010/main" val="858977087"/>
              </p:ext>
            </p:extLst>
          </p:nvPr>
        </p:nvGraphicFramePr>
        <p:xfrm>
          <a:off x="1691680" y="5229200"/>
          <a:ext cx="5425440" cy="983996"/>
        </p:xfrm>
        <a:graphic>
          <a:graphicData uri="http://schemas.openxmlformats.org/drawingml/2006/table">
            <a:tbl>
              <a:tblPr firstRow="1" firstCol="1" bandRow="1">
                <a:tableStyleId>{5C22544A-7EE6-4342-B048-85BDC9FD1C3A}</a:tableStyleId>
              </a:tblPr>
              <a:tblGrid>
                <a:gridCol w="2712720"/>
                <a:gridCol w="2712720"/>
              </a:tblGrid>
              <a:tr h="0">
                <a:tc>
                  <a:txBody>
                    <a:bodyPr/>
                    <a:lstStyle/>
                    <a:p>
                      <a:pPr algn="ctr">
                        <a:lnSpc>
                          <a:spcPct val="150000"/>
                        </a:lnSpc>
                        <a:spcAft>
                          <a:spcPts val="0"/>
                        </a:spcAft>
                      </a:pPr>
                      <a:r>
                        <a:rPr lang="en-US" sz="1200">
                          <a:effectLst/>
                        </a:rPr>
                        <a:t>DESCRIPCION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n-US" sz="1200">
                          <a:effectLst/>
                        </a:rPr>
                        <a:t>COSTO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50000"/>
                        </a:lnSpc>
                        <a:spcAft>
                          <a:spcPts val="0"/>
                        </a:spcAft>
                      </a:pPr>
                      <a:r>
                        <a:rPr lang="en-US" sz="1200">
                          <a:effectLst/>
                        </a:rPr>
                        <a:t>TOTAL DISPOSITIVOS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n-US" sz="1200">
                          <a:effectLst/>
                        </a:rPr>
                        <a:t>215,36 </a:t>
                      </a:r>
                      <a:r>
                        <a:rPr lang="es-EC" sz="1200">
                          <a:effectLst/>
                        </a:rPr>
                        <a:t>Dólares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50000"/>
                        </a:lnSpc>
                        <a:spcAft>
                          <a:spcPts val="0"/>
                        </a:spcAft>
                      </a:pPr>
                      <a:r>
                        <a:rPr lang="en-US" sz="1200">
                          <a:effectLst/>
                        </a:rPr>
                        <a:t>SERVICIOS PROFESIONALES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200">
                          <a:effectLst/>
                        </a:rPr>
                        <a:t>250 Dólares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marL="1371600" algn="just">
                        <a:lnSpc>
                          <a:spcPct val="150000"/>
                        </a:lnSpc>
                        <a:spcAft>
                          <a:spcPts val="0"/>
                        </a:spcAft>
                      </a:pPr>
                      <a:r>
                        <a:rPr lang="en-US" sz="1200">
                          <a:effectLst/>
                        </a:rPr>
                        <a:t>TOTAL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200" dirty="0">
                          <a:effectLst/>
                        </a:rPr>
                        <a:t>465,36 Dólares</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cSld>
  <p:clrMapOvr>
    <a:masterClrMapping/>
  </p:clrMapOvr>
  <p:transition spd="med">
    <p:randomBar dir="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5201" y="5950192"/>
            <a:ext cx="2415869" cy="693551"/>
          </a:xfrm>
          <a:prstGeom prst="rect">
            <a:avLst/>
          </a:prstGeom>
        </p:spPr>
      </p:pic>
      <p:sp>
        <p:nvSpPr>
          <p:cNvPr id="3" name="6 CuadroTexto"/>
          <p:cNvSpPr txBox="1"/>
          <p:nvPr/>
        </p:nvSpPr>
        <p:spPr>
          <a:xfrm>
            <a:off x="6516217" y="131182"/>
            <a:ext cx="2627784" cy="369332"/>
          </a:xfrm>
          <a:prstGeom prst="rect">
            <a:avLst/>
          </a:prstGeom>
          <a:noFill/>
        </p:spPr>
        <p:txBody>
          <a:bodyPr wrap="square" rtlCol="0">
            <a:spAutoFit/>
          </a:bodyPr>
          <a:lstStyle/>
          <a:p>
            <a:r>
              <a:rPr lang="es-EC" dirty="0" smtClean="0">
                <a:solidFill>
                  <a:srgbClr val="C00000"/>
                </a:solidFill>
              </a:rPr>
              <a:t>ELECTRONICA EN REDES</a:t>
            </a:r>
            <a:endParaRPr lang="es-EC" dirty="0">
              <a:solidFill>
                <a:srgbClr val="C00000"/>
              </a:solidFill>
            </a:endParaRPr>
          </a:p>
        </p:txBody>
      </p:sp>
      <p:sp>
        <p:nvSpPr>
          <p:cNvPr id="4" name="5 Rectángulo"/>
          <p:cNvSpPr/>
          <p:nvPr/>
        </p:nvSpPr>
        <p:spPr>
          <a:xfrm>
            <a:off x="1187624" y="620688"/>
            <a:ext cx="6624736" cy="6586418"/>
          </a:xfrm>
          <a:prstGeom prst="rect">
            <a:avLst/>
          </a:prstGeom>
        </p:spPr>
        <p:txBody>
          <a:bodyPr wrap="square">
            <a:spAutoFit/>
          </a:bodyPr>
          <a:lstStyle/>
          <a:p>
            <a:pPr algn="just"/>
            <a:r>
              <a:rPr lang="es-EC" sz="2000" b="1" dirty="0"/>
              <a:t>Compatibilidad con </a:t>
            </a:r>
            <a:r>
              <a:rPr lang="es-EC" sz="2000" b="1" dirty="0" smtClean="0"/>
              <a:t>otros Estándares</a:t>
            </a:r>
            <a:endParaRPr lang="es-EC" sz="2000" dirty="0" smtClean="0"/>
          </a:p>
          <a:p>
            <a:pPr algn="just"/>
            <a:endParaRPr lang="es-EC" sz="2000" dirty="0" smtClean="0"/>
          </a:p>
          <a:p>
            <a:pPr algn="just"/>
            <a:endParaRPr lang="es-EC" sz="2000" dirty="0"/>
          </a:p>
          <a:p>
            <a:pPr algn="just"/>
            <a:endParaRPr lang="es-EC" sz="2000" dirty="0" smtClean="0"/>
          </a:p>
          <a:p>
            <a:pPr algn="just"/>
            <a:endParaRPr lang="es-EC" sz="2000" dirty="0"/>
          </a:p>
          <a:p>
            <a:pPr algn="just"/>
            <a:endParaRPr lang="es-EC" sz="2000" dirty="0" smtClean="0"/>
          </a:p>
          <a:p>
            <a:pPr algn="just"/>
            <a:endParaRPr lang="es-EC" sz="2000" dirty="0" smtClean="0"/>
          </a:p>
          <a:p>
            <a:pPr algn="just"/>
            <a:endParaRPr lang="es-EC" sz="2000" dirty="0"/>
          </a:p>
          <a:p>
            <a:pPr algn="just"/>
            <a:endParaRPr lang="es-EC" sz="2000" dirty="0"/>
          </a:p>
          <a:p>
            <a:pPr algn="just"/>
            <a:r>
              <a:rPr lang="es-EC" dirty="0" smtClean="0"/>
              <a:t>  - Electromagnetismo</a:t>
            </a:r>
          </a:p>
          <a:p>
            <a:pPr algn="just"/>
            <a:endParaRPr lang="es-EC" dirty="0"/>
          </a:p>
          <a:p>
            <a:r>
              <a:rPr lang="es-EC" dirty="0"/>
              <a:t>El Profesor </a:t>
            </a:r>
            <a:r>
              <a:rPr lang="es-EC" dirty="0" err="1"/>
              <a:t>Harald</a:t>
            </a:r>
            <a:r>
              <a:rPr lang="es-EC" dirty="0"/>
              <a:t> </a:t>
            </a:r>
            <a:r>
              <a:rPr lang="es-EC" dirty="0" err="1" smtClean="0"/>
              <a:t>Haas</a:t>
            </a:r>
            <a:r>
              <a:rPr lang="es-EC" dirty="0" smtClean="0"/>
              <a:t> importantes consideraciones: </a:t>
            </a:r>
          </a:p>
          <a:p>
            <a:endParaRPr lang="es-EC" dirty="0"/>
          </a:p>
          <a:p>
            <a:pPr lvl="0"/>
            <a:r>
              <a:rPr lang="es-EC" b="1" dirty="0"/>
              <a:t>Capacidad:</a:t>
            </a:r>
            <a:r>
              <a:rPr lang="es-EC" dirty="0"/>
              <a:t> La forma en que </a:t>
            </a:r>
            <a:r>
              <a:rPr lang="es-EC" dirty="0" smtClean="0"/>
              <a:t>transmitimos</a:t>
            </a:r>
            <a:endParaRPr lang="es-EC" dirty="0"/>
          </a:p>
          <a:p>
            <a:pPr lvl="0"/>
            <a:r>
              <a:rPr lang="es-EC" b="1" dirty="0"/>
              <a:t>Eficiencia:</a:t>
            </a:r>
            <a:r>
              <a:rPr lang="es-EC" dirty="0"/>
              <a:t> Hay aproximadamente 1,4 millones de </a:t>
            </a:r>
            <a:r>
              <a:rPr lang="es-EC" dirty="0" smtClean="0"/>
              <a:t>antenas, utilidad </a:t>
            </a:r>
            <a:r>
              <a:rPr lang="es-EC" dirty="0"/>
              <a:t>de esta energía derivada a la transmisión es del 4% </a:t>
            </a:r>
          </a:p>
          <a:p>
            <a:pPr lvl="0"/>
            <a:r>
              <a:rPr lang="es-EC" b="1" dirty="0"/>
              <a:t>Disponibilidad:</a:t>
            </a:r>
            <a:r>
              <a:rPr lang="es-EC" dirty="0"/>
              <a:t> </a:t>
            </a:r>
            <a:r>
              <a:rPr lang="es-EC" dirty="0" smtClean="0"/>
              <a:t>vuelos</a:t>
            </a:r>
            <a:r>
              <a:rPr lang="es-EC" dirty="0"/>
              <a:t>, en hospitales etc.</a:t>
            </a:r>
          </a:p>
          <a:p>
            <a:pPr lvl="0"/>
            <a:r>
              <a:rPr lang="es-EC" b="1" dirty="0"/>
              <a:t>Seguridad:</a:t>
            </a:r>
            <a:r>
              <a:rPr lang="es-EC" dirty="0"/>
              <a:t> Las ondas de radio traspasan las </a:t>
            </a:r>
            <a:r>
              <a:rPr lang="es-EC" dirty="0" smtClean="0"/>
              <a:t>paredes</a:t>
            </a:r>
            <a:endParaRPr lang="es-EC" dirty="0"/>
          </a:p>
          <a:p>
            <a:pPr algn="just"/>
            <a:endParaRPr lang="es-EC" sz="2000" dirty="0"/>
          </a:p>
          <a:p>
            <a:pPr algn="just"/>
            <a:endParaRPr lang="es-EC" sz="2000" dirty="0" smtClean="0"/>
          </a:p>
          <a:p>
            <a:pPr algn="just"/>
            <a:endParaRPr lang="es-EC" sz="2000" dirty="0"/>
          </a:p>
          <a:p>
            <a:pPr algn="just"/>
            <a:endParaRPr lang="es-EC" sz="2000" dirty="0"/>
          </a:p>
        </p:txBody>
      </p:sp>
      <p:pic>
        <p:nvPicPr>
          <p:cNvPr id="5" name="Imagen 4" descr="http://1.bp.blogspot.com/-MyUUu0kNMQo/Ux8U1kczaOI/AAAAAAAAE-w/D1Mgg2DYkLU/s1600/LTE-WiFi-LiFi-House-Illustration-1024x531.jpg"/>
          <p:cNvPicPr/>
          <p:nvPr/>
        </p:nvPicPr>
        <p:blipFill>
          <a:blip r:embed="rId3">
            <a:extLst>
              <a:ext uri="{28A0092B-C50C-407E-A947-70E740481C1C}">
                <a14:useLocalDpi xmlns:a14="http://schemas.microsoft.com/office/drawing/2010/main" val="0"/>
              </a:ext>
            </a:extLst>
          </a:blip>
          <a:srcRect/>
          <a:stretch>
            <a:fillRect/>
          </a:stretch>
        </p:blipFill>
        <p:spPr bwMode="auto">
          <a:xfrm>
            <a:off x="1259264" y="1026224"/>
            <a:ext cx="6481455" cy="2359025"/>
          </a:xfrm>
          <a:prstGeom prst="rect">
            <a:avLst/>
          </a:prstGeom>
          <a:noFill/>
          <a:ln>
            <a:noFill/>
          </a:ln>
        </p:spPr>
      </p:pic>
    </p:spTree>
  </p:cSld>
  <p:clrMapOvr>
    <a:masterClrMapping/>
  </p:clrMapOvr>
  <p:transition spd="med">
    <p:randomBar dir="ver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5201" y="5950192"/>
            <a:ext cx="2415869" cy="693551"/>
          </a:xfrm>
          <a:prstGeom prst="rect">
            <a:avLst/>
          </a:prstGeom>
        </p:spPr>
      </p:pic>
      <p:sp>
        <p:nvSpPr>
          <p:cNvPr id="3" name="6 CuadroTexto"/>
          <p:cNvSpPr txBox="1"/>
          <p:nvPr/>
        </p:nvSpPr>
        <p:spPr>
          <a:xfrm>
            <a:off x="6516217" y="131182"/>
            <a:ext cx="2627784" cy="369332"/>
          </a:xfrm>
          <a:prstGeom prst="rect">
            <a:avLst/>
          </a:prstGeom>
          <a:noFill/>
        </p:spPr>
        <p:txBody>
          <a:bodyPr wrap="square" rtlCol="0">
            <a:spAutoFit/>
          </a:bodyPr>
          <a:lstStyle/>
          <a:p>
            <a:r>
              <a:rPr lang="es-EC" dirty="0" smtClean="0">
                <a:solidFill>
                  <a:srgbClr val="C00000"/>
                </a:solidFill>
              </a:rPr>
              <a:t>ELECTRONICA EN REDES</a:t>
            </a:r>
            <a:endParaRPr lang="es-EC" dirty="0">
              <a:solidFill>
                <a:srgbClr val="C00000"/>
              </a:solidFill>
            </a:endParaRPr>
          </a:p>
        </p:txBody>
      </p:sp>
      <p:sp>
        <p:nvSpPr>
          <p:cNvPr id="4" name="5 Rectángulo"/>
          <p:cNvSpPr/>
          <p:nvPr/>
        </p:nvSpPr>
        <p:spPr>
          <a:xfrm>
            <a:off x="1187624" y="620688"/>
            <a:ext cx="6624736" cy="6555641"/>
          </a:xfrm>
          <a:prstGeom prst="rect">
            <a:avLst/>
          </a:prstGeom>
        </p:spPr>
        <p:txBody>
          <a:bodyPr wrap="square">
            <a:spAutoFit/>
          </a:bodyPr>
          <a:lstStyle/>
          <a:p>
            <a:pPr algn="just"/>
            <a:endParaRPr lang="es-EC" sz="2000" dirty="0" smtClean="0"/>
          </a:p>
          <a:p>
            <a:pPr algn="just"/>
            <a:r>
              <a:rPr lang="es-EC" sz="2000" dirty="0" smtClean="0"/>
              <a:t>En </a:t>
            </a:r>
            <a:r>
              <a:rPr lang="es-EC" sz="2000" dirty="0"/>
              <a:t>base a lo expuesto anteriormente Li-Fi, permitiría una velocidad de 96Mbps, 3Gbps, 10Mbps con proyección de mayores tasas de trasferencia a </a:t>
            </a:r>
            <a:r>
              <a:rPr lang="es-EC" sz="2000" dirty="0" smtClean="0"/>
              <a:t>futuro</a:t>
            </a:r>
          </a:p>
          <a:p>
            <a:pPr algn="just"/>
            <a:endParaRPr lang="es-EC" sz="2000" dirty="0"/>
          </a:p>
          <a:p>
            <a:pPr algn="just"/>
            <a:r>
              <a:rPr lang="es-EC" sz="2000" dirty="0" err="1"/>
              <a:t>Wi</a:t>
            </a:r>
            <a:r>
              <a:rPr lang="es-EC" sz="2000" dirty="0"/>
              <a:t>-Fi que con sus mejoras, tanto en modulación, propagación por medio de antenas MIMO y otras características más que las describiremos en esta sección llega a 270Mbps en su versión </a:t>
            </a:r>
            <a:r>
              <a:rPr lang="es-EC" sz="2000" dirty="0" smtClean="0"/>
              <a:t>802.11n</a:t>
            </a:r>
          </a:p>
          <a:p>
            <a:pPr algn="just"/>
            <a:endParaRPr lang="es-EC" sz="2000" dirty="0"/>
          </a:p>
          <a:p>
            <a:pPr algn="just"/>
            <a:r>
              <a:rPr lang="es-EC" sz="2000" dirty="0" smtClean="0"/>
              <a:t>Gigabit </a:t>
            </a:r>
            <a:r>
              <a:rPr lang="es-EC" sz="2000" dirty="0" err="1" smtClean="0"/>
              <a:t>Wi</a:t>
            </a:r>
            <a:r>
              <a:rPr lang="es-EC" sz="2000" dirty="0" smtClean="0"/>
              <a:t>-Fi, 802.11ac </a:t>
            </a:r>
            <a:r>
              <a:rPr lang="es-EC" sz="2000" dirty="0"/>
              <a:t>es la próxima evolución de la norma </a:t>
            </a:r>
            <a:r>
              <a:rPr lang="es-EC" sz="2000" dirty="0" err="1"/>
              <a:t>Wi</a:t>
            </a:r>
            <a:r>
              <a:rPr lang="es-EC" sz="2000" dirty="0"/>
              <a:t>-Fi, que promete ofrecer altas velocidades de datos y mantener significativamente mayor rendimiento y latencia </a:t>
            </a:r>
            <a:r>
              <a:rPr lang="es-EC" sz="2000" dirty="0" smtClean="0"/>
              <a:t>inferior, </a:t>
            </a:r>
            <a:r>
              <a:rPr lang="es-EC" sz="2000" dirty="0"/>
              <a:t>ya que puede ofrecer velocidad de datos máxima de 6,93 </a:t>
            </a:r>
            <a:r>
              <a:rPr lang="es-EC" sz="2000" dirty="0" err="1"/>
              <a:t>Gbps</a:t>
            </a:r>
            <a:r>
              <a:rPr lang="es-EC" sz="2000" dirty="0"/>
              <a:t> en modo de ancho de banda de 160MHz. (</a:t>
            </a:r>
            <a:r>
              <a:rPr lang="es-EC" sz="2000" dirty="0" err="1"/>
              <a:t>The</a:t>
            </a:r>
            <a:r>
              <a:rPr lang="es-EC" sz="2000" dirty="0"/>
              <a:t> </a:t>
            </a:r>
            <a:r>
              <a:rPr lang="es-EC" sz="2000" dirty="0" err="1"/>
              <a:t>Fifth</a:t>
            </a:r>
            <a:r>
              <a:rPr lang="es-EC" sz="2000" dirty="0"/>
              <a:t> </a:t>
            </a:r>
            <a:r>
              <a:rPr lang="es-EC" sz="2000" dirty="0" err="1"/>
              <a:t>Generation</a:t>
            </a:r>
            <a:r>
              <a:rPr lang="es-EC" sz="2000" dirty="0"/>
              <a:t> of </a:t>
            </a:r>
            <a:r>
              <a:rPr lang="es-EC" sz="2000" dirty="0" err="1"/>
              <a:t>Wi</a:t>
            </a:r>
            <a:r>
              <a:rPr lang="es-EC" sz="2000" dirty="0"/>
              <a:t>-Fi, 2014)</a:t>
            </a:r>
          </a:p>
          <a:p>
            <a:pPr algn="just"/>
            <a:endParaRPr lang="es-EC" sz="2000" dirty="0" smtClean="0"/>
          </a:p>
          <a:p>
            <a:pPr algn="just"/>
            <a:endParaRPr lang="es-EC" sz="2000" dirty="0"/>
          </a:p>
          <a:p>
            <a:pPr algn="just"/>
            <a:endParaRPr lang="es-EC" sz="2000" dirty="0" smtClean="0"/>
          </a:p>
          <a:p>
            <a:pPr algn="just"/>
            <a:endParaRPr lang="es-EC" sz="2000" dirty="0"/>
          </a:p>
          <a:p>
            <a:pPr algn="just"/>
            <a:endParaRPr lang="es-EC" sz="2000" dirty="0"/>
          </a:p>
        </p:txBody>
      </p:sp>
    </p:spTree>
  </p:cSld>
  <p:clrMapOvr>
    <a:masterClrMapping/>
  </p:clrMapOvr>
  <p:transition spd="med">
    <p:randomBar dir="ver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5201" y="5950192"/>
            <a:ext cx="2415869" cy="693551"/>
          </a:xfrm>
          <a:prstGeom prst="rect">
            <a:avLst/>
          </a:prstGeom>
        </p:spPr>
      </p:pic>
      <p:sp>
        <p:nvSpPr>
          <p:cNvPr id="3" name="6 CuadroTexto"/>
          <p:cNvSpPr txBox="1"/>
          <p:nvPr/>
        </p:nvSpPr>
        <p:spPr>
          <a:xfrm>
            <a:off x="6516217" y="131182"/>
            <a:ext cx="2627784" cy="369332"/>
          </a:xfrm>
          <a:prstGeom prst="rect">
            <a:avLst/>
          </a:prstGeom>
          <a:noFill/>
        </p:spPr>
        <p:txBody>
          <a:bodyPr wrap="square" rtlCol="0">
            <a:spAutoFit/>
          </a:bodyPr>
          <a:lstStyle/>
          <a:p>
            <a:r>
              <a:rPr lang="es-EC" dirty="0" smtClean="0">
                <a:solidFill>
                  <a:srgbClr val="C00000"/>
                </a:solidFill>
              </a:rPr>
              <a:t>ELECTRONICA EN REDES</a:t>
            </a:r>
            <a:endParaRPr lang="es-EC" dirty="0">
              <a:solidFill>
                <a:srgbClr val="C00000"/>
              </a:solidFill>
            </a:endParaRPr>
          </a:p>
        </p:txBody>
      </p:sp>
      <p:graphicFrame>
        <p:nvGraphicFramePr>
          <p:cNvPr id="4" name="Tabla 3"/>
          <p:cNvGraphicFramePr>
            <a:graphicFrameLocks noGrp="1"/>
          </p:cNvGraphicFramePr>
          <p:nvPr>
            <p:extLst>
              <p:ext uri="{D42A27DB-BD31-4B8C-83A1-F6EECF244321}">
                <p14:modId xmlns:p14="http://schemas.microsoft.com/office/powerpoint/2010/main" val="632253503"/>
              </p:ext>
            </p:extLst>
          </p:nvPr>
        </p:nvGraphicFramePr>
        <p:xfrm>
          <a:off x="1475656" y="2852936"/>
          <a:ext cx="5425440" cy="3367913"/>
        </p:xfrm>
        <a:graphic>
          <a:graphicData uri="http://schemas.openxmlformats.org/drawingml/2006/table">
            <a:tbl>
              <a:tblPr firstRow="1" firstCol="1" bandRow="1">
                <a:tableStyleId>{5C22544A-7EE6-4342-B048-85BDC9FD1C3A}</a:tableStyleId>
              </a:tblPr>
              <a:tblGrid>
                <a:gridCol w="1356360"/>
                <a:gridCol w="1356360"/>
                <a:gridCol w="1356360"/>
                <a:gridCol w="1356360"/>
              </a:tblGrid>
              <a:tr h="0">
                <a:tc>
                  <a:txBody>
                    <a:bodyPr/>
                    <a:lstStyle/>
                    <a:p>
                      <a:pPr marL="1371600">
                        <a:lnSpc>
                          <a:spcPct val="150000"/>
                        </a:lnSpc>
                        <a:spcAft>
                          <a:spcPts val="0"/>
                        </a:spcAft>
                      </a:pPr>
                      <a:r>
                        <a:rPr lang="es-EC" sz="12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n-US" sz="1200">
                          <a:effectLst/>
                        </a:rPr>
                        <a:t>Li-Fi 802.15.7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n-US" sz="1200">
                          <a:effectLst/>
                        </a:rPr>
                        <a:t>Wi-Fi 802.11n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n-US" sz="1200">
                          <a:effectLst/>
                        </a:rPr>
                        <a:t>Gigabit Wi-Fi 802.11ac</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50000"/>
                        </a:lnSpc>
                        <a:spcAft>
                          <a:spcPts val="0"/>
                        </a:spcAft>
                      </a:pPr>
                      <a:r>
                        <a:rPr lang="es-EC" sz="1200">
                          <a:effectLst/>
                        </a:rPr>
                        <a:t>Modulación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n-US" sz="1200">
                          <a:effectLst/>
                        </a:rPr>
                        <a:t>4CSK, 8CSK, 16CSK</a:t>
                      </a:r>
                      <a:endParaRPr lang="es-EC" sz="1100">
                        <a:effectLst/>
                      </a:endParaRPr>
                    </a:p>
                    <a:p>
                      <a:pPr>
                        <a:lnSpc>
                          <a:spcPct val="150000"/>
                        </a:lnSpc>
                        <a:spcAft>
                          <a:spcPts val="0"/>
                        </a:spcAft>
                      </a:pPr>
                      <a:r>
                        <a:rPr lang="en-US" sz="1200">
                          <a:effectLst/>
                        </a:rPr>
                        <a:t>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n-US" sz="1200">
                          <a:effectLst/>
                        </a:rPr>
                        <a:t>BPSK, QPSK 16QAM, 64QAM</a:t>
                      </a:r>
                      <a:endParaRPr lang="es-EC" sz="1100">
                        <a:effectLst/>
                      </a:endParaRPr>
                    </a:p>
                    <a:p>
                      <a:pPr marL="1371600">
                        <a:lnSpc>
                          <a:spcPct val="150000"/>
                        </a:lnSpc>
                        <a:spcAft>
                          <a:spcPts val="0"/>
                        </a:spcAft>
                      </a:pPr>
                      <a:r>
                        <a:rPr lang="en-US" sz="1200">
                          <a:effectLst/>
                        </a:rPr>
                        <a:t>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n-US" sz="1200">
                          <a:effectLst/>
                        </a:rPr>
                        <a:t>64QAM, 256QAM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50000"/>
                        </a:lnSpc>
                        <a:spcAft>
                          <a:spcPts val="0"/>
                        </a:spcAft>
                      </a:pPr>
                      <a:r>
                        <a:rPr lang="es-EC" sz="1200">
                          <a:effectLst/>
                        </a:rPr>
                        <a:t>Tasas</a:t>
                      </a:r>
                      <a:r>
                        <a:rPr lang="en-US" sz="1200">
                          <a:effectLst/>
                        </a:rPr>
                        <a:t> de </a:t>
                      </a:r>
                      <a:r>
                        <a:rPr lang="es-EC" sz="1200">
                          <a:effectLst/>
                        </a:rPr>
                        <a:t>transmisión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n-US" sz="1200">
                          <a:effectLst/>
                        </a:rPr>
                        <a:t>96Mbps, 3Gbps, 10Gbps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n-US" sz="1200">
                          <a:effectLst/>
                        </a:rPr>
                        <a:t>30Mbps, 120Mbps, 270Mbps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n-US" sz="1200" dirty="0">
                          <a:effectLst/>
                        </a:rPr>
                        <a:t>6,93 </a:t>
                      </a:r>
                      <a:r>
                        <a:rPr lang="en-US" sz="1200" dirty="0" err="1">
                          <a:effectLst/>
                        </a:rPr>
                        <a:t>Gbps</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50000"/>
                        </a:lnSpc>
                        <a:spcAft>
                          <a:spcPts val="0"/>
                        </a:spcAft>
                      </a:pPr>
                      <a:r>
                        <a:rPr lang="en-US" sz="1200">
                          <a:effectLst/>
                        </a:rPr>
                        <a:t>Medio de </a:t>
                      </a:r>
                      <a:r>
                        <a:rPr lang="es-EC" sz="1200">
                          <a:effectLst/>
                        </a:rPr>
                        <a:t>Trasmisión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n-US" sz="1200">
                          <a:effectLst/>
                        </a:rPr>
                        <a:t>Luz Visible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Onda de</a:t>
                      </a:r>
                      <a:r>
                        <a:rPr lang="en-US" sz="1200">
                          <a:effectLst/>
                        </a:rPr>
                        <a:t> Radio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Onda</a:t>
                      </a:r>
                      <a:r>
                        <a:rPr lang="en-US" sz="1200">
                          <a:effectLst/>
                        </a:rPr>
                        <a:t> de Radio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50000"/>
                        </a:lnSpc>
                        <a:spcAft>
                          <a:spcPts val="0"/>
                        </a:spcAft>
                      </a:pPr>
                      <a:r>
                        <a:rPr lang="es-EC" sz="1200">
                          <a:effectLst/>
                        </a:rPr>
                        <a:t>Cobertura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n-US" sz="1200">
                          <a:effectLst/>
                        </a:rPr>
                        <a:t>10 metros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n-US" sz="1200">
                          <a:effectLst/>
                        </a:rPr>
                        <a:t>15 metros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n-US" sz="1200" dirty="0">
                          <a:effectLst/>
                        </a:rPr>
                        <a:t>30 metros</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50000"/>
                        </a:lnSpc>
                        <a:spcAft>
                          <a:spcPts val="0"/>
                        </a:spcAft>
                      </a:pPr>
                      <a:r>
                        <a:rPr lang="es-EC" sz="1200">
                          <a:effectLst/>
                        </a:rPr>
                        <a:t>Seguridad</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n-US" sz="1200">
                          <a:effectLst/>
                        </a:rPr>
                        <a:t>Robusta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n-US" sz="1200">
                          <a:effectLst/>
                        </a:rPr>
                        <a:t>Robusta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n-US" sz="1200">
                          <a:effectLst/>
                        </a:rPr>
                        <a:t>Robusta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50000"/>
                        </a:lnSpc>
                        <a:spcAft>
                          <a:spcPts val="0"/>
                        </a:spcAft>
                      </a:pPr>
                      <a:r>
                        <a:rPr lang="es-EC" sz="1200">
                          <a:effectLst/>
                        </a:rPr>
                        <a:t>Frecuencia</a:t>
                      </a:r>
                      <a:r>
                        <a:rPr lang="en-US" sz="1200">
                          <a:effectLst/>
                        </a:rPr>
                        <a:t> de </a:t>
                      </a:r>
                      <a:r>
                        <a:rPr lang="es-EC" sz="1200">
                          <a:effectLst/>
                        </a:rPr>
                        <a:t>Operación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n-US" sz="1200">
                          <a:effectLst/>
                        </a:rPr>
                        <a:t>380THz, 790THz</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n-US" sz="1200">
                          <a:effectLst/>
                        </a:rPr>
                        <a:t>2.4Mhz, 5MHz</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n-US" sz="1200" dirty="0">
                          <a:effectLst/>
                        </a:rPr>
                        <a:t>5MHz</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5" name="5 Rectángulo"/>
          <p:cNvSpPr/>
          <p:nvPr/>
        </p:nvSpPr>
        <p:spPr>
          <a:xfrm>
            <a:off x="323528" y="509709"/>
            <a:ext cx="8136904" cy="4093428"/>
          </a:xfrm>
          <a:prstGeom prst="rect">
            <a:avLst/>
          </a:prstGeom>
        </p:spPr>
        <p:txBody>
          <a:bodyPr wrap="square">
            <a:spAutoFit/>
          </a:bodyPr>
          <a:lstStyle/>
          <a:p>
            <a:pPr algn="just"/>
            <a:r>
              <a:rPr lang="es-EC" dirty="0"/>
              <a:t>Para que sea compatible 802.11.ac de </a:t>
            </a:r>
            <a:r>
              <a:rPr lang="es-EC" dirty="0" err="1"/>
              <a:t>Wi</a:t>
            </a:r>
            <a:r>
              <a:rPr lang="es-EC" dirty="0"/>
              <a:t>-Fi con los estándares anteriores</a:t>
            </a:r>
            <a:r>
              <a:rPr lang="es-EC" dirty="0" smtClean="0"/>
              <a:t>:</a:t>
            </a:r>
          </a:p>
          <a:p>
            <a:pPr algn="just"/>
            <a:endParaRPr lang="es-EC" dirty="0"/>
          </a:p>
          <a:p>
            <a:pPr marL="285750" lvl="0" indent="-285750" algn="just">
              <a:buFont typeface="Arial" panose="020B0604020202020204" pitchFamily="34" charset="0"/>
              <a:buChar char="•"/>
            </a:pPr>
            <a:r>
              <a:rPr lang="es-EC" dirty="0" smtClean="0"/>
              <a:t>Se </a:t>
            </a:r>
            <a:r>
              <a:rPr lang="es-EC" dirty="0"/>
              <a:t>requiere para ser totalmente compatible con 802.11n y 802.11a.</a:t>
            </a:r>
          </a:p>
          <a:p>
            <a:pPr marL="285750" lvl="0" indent="-285750" algn="just">
              <a:buFont typeface="Arial" panose="020B0604020202020204" pitchFamily="34" charset="0"/>
              <a:buChar char="•"/>
            </a:pPr>
            <a:r>
              <a:rPr lang="es-EC" dirty="0"/>
              <a:t>802.11ac sólo se aplica a la banda de 5 GHz, porque no hay canales de 80 MHz y 160 MHz disponibles en la banda de 2,4 GHz.</a:t>
            </a:r>
          </a:p>
          <a:p>
            <a:pPr marL="285750" lvl="0" indent="-285750" algn="just">
              <a:buFont typeface="Arial" panose="020B0604020202020204" pitchFamily="34" charset="0"/>
              <a:buChar char="•"/>
            </a:pPr>
            <a:r>
              <a:rPr lang="es-EC" dirty="0"/>
              <a:t>El estándar 802.11ac permite la convivencia con 802.11n / a ya que los dispositivos al exigir un preámbulo compatible, que tiene una sección que es comprensible solo por las versiones 802.11n / a. </a:t>
            </a:r>
            <a:endParaRPr lang="es-EC" dirty="0" smtClean="0"/>
          </a:p>
          <a:p>
            <a:pPr marL="285750" lvl="0" indent="-285750" algn="just">
              <a:buFont typeface="Arial" panose="020B0604020202020204" pitchFamily="34" charset="0"/>
              <a:buChar char="•"/>
            </a:pPr>
            <a:endParaRPr lang="es-EC" dirty="0" smtClean="0"/>
          </a:p>
          <a:p>
            <a:pPr marL="285750" lvl="0" indent="-285750" algn="just">
              <a:buFont typeface="Arial" panose="020B0604020202020204" pitchFamily="34" charset="0"/>
              <a:buChar char="•"/>
            </a:pPr>
            <a:endParaRPr lang="es-EC" dirty="0"/>
          </a:p>
          <a:p>
            <a:pPr algn="just"/>
            <a:endParaRPr lang="es-EC" sz="2000" dirty="0"/>
          </a:p>
          <a:p>
            <a:pPr algn="just"/>
            <a:endParaRPr lang="es-EC" sz="2000" dirty="0" smtClean="0"/>
          </a:p>
          <a:p>
            <a:pPr algn="just"/>
            <a:endParaRPr lang="es-EC" sz="2000" dirty="0"/>
          </a:p>
          <a:p>
            <a:pPr algn="just"/>
            <a:endParaRPr lang="es-EC" sz="2000" dirty="0"/>
          </a:p>
        </p:txBody>
      </p:sp>
    </p:spTree>
    <p:extLst>
      <p:ext uri="{BB962C8B-B14F-4D97-AF65-F5344CB8AC3E}">
        <p14:creationId xmlns:p14="http://schemas.microsoft.com/office/powerpoint/2010/main" val="3382191677"/>
      </p:ext>
    </p:extLst>
  </p:cSld>
  <p:clrMapOvr>
    <a:masterClrMapping/>
  </p:clrMapOvr>
  <p:transition spd="med">
    <p:randomBar dir="ver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5201" y="5950192"/>
            <a:ext cx="2415869" cy="693551"/>
          </a:xfrm>
          <a:prstGeom prst="rect">
            <a:avLst/>
          </a:prstGeom>
        </p:spPr>
      </p:pic>
      <p:sp>
        <p:nvSpPr>
          <p:cNvPr id="3" name="6 CuadroTexto"/>
          <p:cNvSpPr txBox="1"/>
          <p:nvPr/>
        </p:nvSpPr>
        <p:spPr>
          <a:xfrm>
            <a:off x="6516217" y="131182"/>
            <a:ext cx="2627784" cy="369332"/>
          </a:xfrm>
          <a:prstGeom prst="rect">
            <a:avLst/>
          </a:prstGeom>
          <a:noFill/>
        </p:spPr>
        <p:txBody>
          <a:bodyPr wrap="square" rtlCol="0">
            <a:spAutoFit/>
          </a:bodyPr>
          <a:lstStyle/>
          <a:p>
            <a:r>
              <a:rPr lang="es-EC" dirty="0" smtClean="0">
                <a:solidFill>
                  <a:srgbClr val="C00000"/>
                </a:solidFill>
              </a:rPr>
              <a:t>ELECTRONICA EN REDES</a:t>
            </a:r>
            <a:endParaRPr lang="es-EC" dirty="0">
              <a:solidFill>
                <a:srgbClr val="C00000"/>
              </a:solidFill>
            </a:endParaRPr>
          </a:p>
        </p:txBody>
      </p:sp>
      <p:sp>
        <p:nvSpPr>
          <p:cNvPr id="4" name="6 CuadroTexto"/>
          <p:cNvSpPr txBox="1"/>
          <p:nvPr/>
        </p:nvSpPr>
        <p:spPr>
          <a:xfrm>
            <a:off x="179512" y="140377"/>
            <a:ext cx="3600400" cy="369332"/>
          </a:xfrm>
          <a:prstGeom prst="rect">
            <a:avLst/>
          </a:prstGeom>
          <a:noFill/>
        </p:spPr>
        <p:txBody>
          <a:bodyPr wrap="square" rtlCol="0">
            <a:spAutoFit/>
          </a:bodyPr>
          <a:lstStyle/>
          <a:p>
            <a:pPr lvl="0" algn="just"/>
            <a:r>
              <a:rPr lang="es-EC" b="1" dirty="0" smtClean="0">
                <a:solidFill>
                  <a:srgbClr val="002060"/>
                </a:solidFill>
              </a:rPr>
              <a:t>MARCO LEGAL EN EL ECUADOR </a:t>
            </a:r>
            <a:endParaRPr lang="es-EC" b="1" dirty="0">
              <a:solidFill>
                <a:srgbClr val="002060"/>
              </a:solidFill>
            </a:endParaRPr>
          </a:p>
        </p:txBody>
      </p:sp>
      <p:pic>
        <p:nvPicPr>
          <p:cNvPr id="9" name="Picture 4"/>
          <p:cNvPicPr>
            <a:picLocks noChangeAspect="1" noChangeArrowheads="1"/>
          </p:cNvPicPr>
          <p:nvPr/>
        </p:nvPicPr>
        <p:blipFill>
          <a:blip r:embed="rId3" cstate="print"/>
          <a:srcRect t="5736" b="8226"/>
          <a:stretch>
            <a:fillRect/>
          </a:stretch>
        </p:blipFill>
        <p:spPr bwMode="auto">
          <a:xfrm>
            <a:off x="41370" y="620688"/>
            <a:ext cx="9029700" cy="5338699"/>
          </a:xfrm>
          <a:prstGeom prst="rect">
            <a:avLst/>
          </a:prstGeom>
          <a:noFill/>
          <a:ln w="9525">
            <a:solidFill>
              <a:schemeClr val="accent1"/>
            </a:solidFill>
            <a:miter lim="800000"/>
            <a:headEnd/>
            <a:tailEnd/>
          </a:ln>
        </p:spPr>
      </p:pic>
    </p:spTree>
    <p:extLst>
      <p:ext uri="{BB962C8B-B14F-4D97-AF65-F5344CB8AC3E}">
        <p14:creationId xmlns:p14="http://schemas.microsoft.com/office/powerpoint/2010/main" val="1819453096"/>
      </p:ext>
    </p:extLst>
  </p:cSld>
  <p:clrMapOvr>
    <a:masterClrMapping/>
  </p:clrMapOvr>
  <p:transition spd="med">
    <p:randomBar dir="ver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5201" y="5950192"/>
            <a:ext cx="2415869" cy="693551"/>
          </a:xfrm>
          <a:prstGeom prst="rect">
            <a:avLst/>
          </a:prstGeom>
        </p:spPr>
      </p:pic>
      <p:sp>
        <p:nvSpPr>
          <p:cNvPr id="3" name="6 CuadroTexto"/>
          <p:cNvSpPr txBox="1"/>
          <p:nvPr/>
        </p:nvSpPr>
        <p:spPr>
          <a:xfrm>
            <a:off x="6516217" y="131182"/>
            <a:ext cx="2627784" cy="369332"/>
          </a:xfrm>
          <a:prstGeom prst="rect">
            <a:avLst/>
          </a:prstGeom>
          <a:noFill/>
        </p:spPr>
        <p:txBody>
          <a:bodyPr wrap="square" rtlCol="0">
            <a:spAutoFit/>
          </a:bodyPr>
          <a:lstStyle/>
          <a:p>
            <a:r>
              <a:rPr lang="es-EC" dirty="0" smtClean="0">
                <a:solidFill>
                  <a:srgbClr val="C00000"/>
                </a:solidFill>
              </a:rPr>
              <a:t>ELECTRONICA EN REDES</a:t>
            </a:r>
            <a:endParaRPr lang="es-EC" dirty="0">
              <a:solidFill>
                <a:srgbClr val="C00000"/>
              </a:solidFill>
            </a:endParaRPr>
          </a:p>
        </p:txBody>
      </p:sp>
      <p:sp>
        <p:nvSpPr>
          <p:cNvPr id="4" name="6 CuadroTexto"/>
          <p:cNvSpPr txBox="1"/>
          <p:nvPr/>
        </p:nvSpPr>
        <p:spPr>
          <a:xfrm>
            <a:off x="179512" y="140377"/>
            <a:ext cx="3600400" cy="369332"/>
          </a:xfrm>
          <a:prstGeom prst="rect">
            <a:avLst/>
          </a:prstGeom>
          <a:noFill/>
        </p:spPr>
        <p:txBody>
          <a:bodyPr wrap="square" rtlCol="0">
            <a:spAutoFit/>
          </a:bodyPr>
          <a:lstStyle/>
          <a:p>
            <a:pPr lvl="0" algn="just"/>
            <a:r>
              <a:rPr lang="es-EC" b="1" dirty="0" smtClean="0">
                <a:solidFill>
                  <a:srgbClr val="002060"/>
                </a:solidFill>
              </a:rPr>
              <a:t>MARCO LEGAL EN EL ECUADOR </a:t>
            </a:r>
            <a:endParaRPr lang="es-EC" b="1" dirty="0">
              <a:solidFill>
                <a:srgbClr val="002060"/>
              </a:solidFill>
            </a:endParaRPr>
          </a:p>
        </p:txBody>
      </p:sp>
      <p:sp>
        <p:nvSpPr>
          <p:cNvPr id="7" name="5 Rectángulo"/>
          <p:cNvSpPr/>
          <p:nvPr/>
        </p:nvSpPr>
        <p:spPr>
          <a:xfrm>
            <a:off x="323528" y="332656"/>
            <a:ext cx="8136904" cy="4647426"/>
          </a:xfrm>
          <a:prstGeom prst="rect">
            <a:avLst/>
          </a:prstGeom>
        </p:spPr>
        <p:txBody>
          <a:bodyPr wrap="square">
            <a:spAutoFit/>
          </a:bodyPr>
          <a:lstStyle/>
          <a:p>
            <a:pPr lvl="0" algn="just"/>
            <a:endParaRPr lang="es-ES" dirty="0" smtClean="0"/>
          </a:p>
          <a:p>
            <a:pPr lvl="0" algn="just"/>
            <a:r>
              <a:rPr lang="es-ES" dirty="0" smtClean="0"/>
              <a:t>En </a:t>
            </a:r>
            <a:r>
              <a:rPr lang="es-ES" dirty="0"/>
              <a:t>la regulación ecuatoriana la tecnología Li-Fi no está normada ya que no se encuentra dentro del espectro radioeléctrico al cual se hace referencia en el Plan Nacional de Frecuencias. Resolución No. TEL-391-15-CONATEL-2012 emitida el 04 de Julio del 2012, estas se realizaron en base a las modificaciones del Plan Nacional de Frecuencias de septiembre de 2008</a:t>
            </a:r>
            <a:r>
              <a:rPr lang="es-ES" dirty="0" smtClean="0"/>
              <a:t>.</a:t>
            </a:r>
          </a:p>
          <a:p>
            <a:pPr lvl="0" algn="just"/>
            <a:endParaRPr lang="es-ES" dirty="0"/>
          </a:p>
          <a:p>
            <a:pPr lvl="0" algn="just"/>
            <a:r>
              <a:rPr lang="es-ES" dirty="0"/>
              <a:t>En el Ecuador no existe una normativa que regule cada uno de las tecnologías de banda ancha, la única regulación existente para este tipo de aplicaciones es la publicada en el Registro Oficial N° 143 del 11 de noviembre del 2005, cuyo objetivo fundamental es la regulación de los sistemas de radiocomunicaciones que utilizan técnicas de Modulación Digital de Banda Ancha</a:t>
            </a:r>
            <a:endParaRPr lang="es-EC" dirty="0"/>
          </a:p>
          <a:p>
            <a:pPr algn="just"/>
            <a:endParaRPr lang="es-EC" sz="2000" dirty="0"/>
          </a:p>
          <a:p>
            <a:pPr algn="just"/>
            <a:endParaRPr lang="es-EC" sz="2000" dirty="0" smtClean="0"/>
          </a:p>
          <a:p>
            <a:pPr algn="just"/>
            <a:endParaRPr lang="es-EC" sz="2000" dirty="0"/>
          </a:p>
          <a:p>
            <a:pPr algn="just"/>
            <a:endParaRPr lang="es-EC" sz="2000" dirty="0"/>
          </a:p>
        </p:txBody>
      </p:sp>
      <p:pic>
        <p:nvPicPr>
          <p:cNvPr id="8" name="Imagen 7"/>
          <p:cNvPicPr/>
          <p:nvPr/>
        </p:nvPicPr>
        <p:blipFill rotWithShape="1">
          <a:blip r:embed="rId3"/>
          <a:srcRect l="21296" t="30869" r="25784" b="21615"/>
          <a:stretch/>
        </p:blipFill>
        <p:spPr bwMode="auto">
          <a:xfrm>
            <a:off x="971601" y="3861049"/>
            <a:ext cx="3847292" cy="2066296"/>
          </a:xfrm>
          <a:prstGeom prst="rect">
            <a:avLst/>
          </a:prstGeom>
          <a:ln>
            <a:noFill/>
          </a:ln>
          <a:extLst>
            <a:ext uri="{53640926-AAD7-44D8-BBD7-CCE9431645EC}">
              <a14:shadowObscured xmlns:a14="http://schemas.microsoft.com/office/drawing/2010/main"/>
            </a:ext>
          </a:extLst>
        </p:spPr>
      </p:pic>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90900" y="3429000"/>
            <a:ext cx="3728186" cy="2521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6454972"/>
      </p:ext>
    </p:extLst>
  </p:cSld>
  <p:clrMapOvr>
    <a:masterClrMapping/>
  </p:clrMapOvr>
  <p:transition spd="med">
    <p:randomBar dir="ver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5201" y="5950192"/>
            <a:ext cx="2415869" cy="693551"/>
          </a:xfrm>
          <a:prstGeom prst="rect">
            <a:avLst/>
          </a:prstGeom>
        </p:spPr>
      </p:pic>
      <p:sp>
        <p:nvSpPr>
          <p:cNvPr id="3" name="6 CuadroTexto"/>
          <p:cNvSpPr txBox="1"/>
          <p:nvPr/>
        </p:nvSpPr>
        <p:spPr>
          <a:xfrm>
            <a:off x="6516217" y="131182"/>
            <a:ext cx="2627784" cy="369332"/>
          </a:xfrm>
          <a:prstGeom prst="rect">
            <a:avLst/>
          </a:prstGeom>
          <a:noFill/>
        </p:spPr>
        <p:txBody>
          <a:bodyPr wrap="square" rtlCol="0">
            <a:spAutoFit/>
          </a:bodyPr>
          <a:lstStyle/>
          <a:p>
            <a:r>
              <a:rPr lang="es-EC" dirty="0" smtClean="0">
                <a:solidFill>
                  <a:srgbClr val="C00000"/>
                </a:solidFill>
              </a:rPr>
              <a:t>ELECTRONICA EN REDES</a:t>
            </a:r>
            <a:endParaRPr lang="es-EC" dirty="0">
              <a:solidFill>
                <a:srgbClr val="C00000"/>
              </a:solidFill>
            </a:endParaRPr>
          </a:p>
        </p:txBody>
      </p:sp>
      <p:sp>
        <p:nvSpPr>
          <p:cNvPr id="5" name="6 CuadroTexto"/>
          <p:cNvSpPr txBox="1"/>
          <p:nvPr/>
        </p:nvSpPr>
        <p:spPr>
          <a:xfrm>
            <a:off x="179512" y="140377"/>
            <a:ext cx="3600400" cy="369332"/>
          </a:xfrm>
          <a:prstGeom prst="rect">
            <a:avLst/>
          </a:prstGeom>
          <a:noFill/>
        </p:spPr>
        <p:txBody>
          <a:bodyPr wrap="square" rtlCol="0">
            <a:spAutoFit/>
          </a:bodyPr>
          <a:lstStyle/>
          <a:p>
            <a:pPr lvl="0" algn="just"/>
            <a:r>
              <a:rPr lang="es-EC" b="1" dirty="0" smtClean="0">
                <a:solidFill>
                  <a:srgbClr val="002060"/>
                </a:solidFill>
              </a:rPr>
              <a:t>MARCO LEGAL EN EL ECUADOR </a:t>
            </a:r>
            <a:endParaRPr lang="es-EC" b="1" dirty="0">
              <a:solidFill>
                <a:srgbClr val="002060"/>
              </a:solidFill>
            </a:endParaRPr>
          </a:p>
        </p:txBody>
      </p:sp>
      <p:sp>
        <p:nvSpPr>
          <p:cNvPr id="9" name="5 Rectángulo"/>
          <p:cNvSpPr/>
          <p:nvPr/>
        </p:nvSpPr>
        <p:spPr>
          <a:xfrm>
            <a:off x="323528" y="692696"/>
            <a:ext cx="8136904" cy="6309420"/>
          </a:xfrm>
          <a:prstGeom prst="rect">
            <a:avLst/>
          </a:prstGeom>
        </p:spPr>
        <p:txBody>
          <a:bodyPr wrap="square">
            <a:spAutoFit/>
          </a:bodyPr>
          <a:lstStyle/>
          <a:p>
            <a:pPr algn="just"/>
            <a:r>
              <a:rPr lang="es-ES" dirty="0" smtClean="0"/>
              <a:t>En </a:t>
            </a:r>
            <a:r>
              <a:rPr lang="es-ES" dirty="0"/>
              <a:t>términos jurídico-administrativos hasta el 2014, puesto que en el año 2015 se unificaron en la Agencia de Regulación y Control de las Telecomunicaciones las entidades siguientes:</a:t>
            </a:r>
            <a:endParaRPr lang="es-EC" dirty="0"/>
          </a:p>
          <a:p>
            <a:pPr algn="just"/>
            <a:r>
              <a:rPr lang="es-ES" dirty="0"/>
              <a:t> </a:t>
            </a:r>
            <a:endParaRPr lang="es-EC" dirty="0"/>
          </a:p>
          <a:p>
            <a:pPr lvl="0" algn="just"/>
            <a:r>
              <a:rPr lang="es-ES" dirty="0"/>
              <a:t>La Superintendencia de Telecomunicaciones (SUPERTEL).</a:t>
            </a:r>
            <a:endParaRPr lang="es-EC" dirty="0"/>
          </a:p>
          <a:p>
            <a:pPr lvl="0" algn="just"/>
            <a:r>
              <a:rPr lang="es-ES" dirty="0"/>
              <a:t>La Secretaria Nacional de Telecomunicaciones (SENATEL).</a:t>
            </a:r>
            <a:endParaRPr lang="es-EC" dirty="0"/>
          </a:p>
          <a:p>
            <a:pPr lvl="0" algn="just"/>
            <a:r>
              <a:rPr lang="es-ES" dirty="0"/>
              <a:t>El Consejo Nacional de Telecomunicaciones (CONATEL).</a:t>
            </a:r>
            <a:endParaRPr lang="es-EC" dirty="0"/>
          </a:p>
          <a:p>
            <a:pPr algn="just"/>
            <a:r>
              <a:rPr lang="es-ES" dirty="0"/>
              <a:t> </a:t>
            </a:r>
            <a:endParaRPr lang="es-EC" dirty="0"/>
          </a:p>
          <a:p>
            <a:pPr algn="just"/>
            <a:r>
              <a:rPr lang="es-ES" dirty="0"/>
              <a:t>El reglamento general a la ley especial de telecomunicaciones (publicado en el registro oficial 404 del 4 de septiembre de 2001), establece como competencia de la secretaria Nacional de Telecomunicaciones; “proponer el MINTEL los estándares y anteproyectos de la normativa necesaria para asegurar el adecuado funcionamiento, homologación, conexión e interconexión de las redes de telecomunicaciones”</a:t>
            </a:r>
            <a:endParaRPr lang="es-EC" dirty="0"/>
          </a:p>
          <a:p>
            <a:pPr marL="285750" lvl="0" indent="-285750" algn="just">
              <a:buFont typeface="Arial" panose="020B0604020202020204" pitchFamily="34" charset="0"/>
              <a:buChar char="•"/>
            </a:pPr>
            <a:endParaRPr lang="es-EC" dirty="0" smtClean="0"/>
          </a:p>
          <a:p>
            <a:pPr lvl="0" algn="just"/>
            <a:r>
              <a:rPr lang="es-ES" dirty="0"/>
              <a:t>En el país todavía no existe un marco regulatorio a los sistemas inalámbricos, pero actualmente se está trabajando en el Plan Nacional de Desarrollo de las Telecomunicaciones PNDT 2007-2012 en el espectro radioeléctrico actual de 8.3KHz a 3000GHz. </a:t>
            </a:r>
            <a:endParaRPr lang="es-EC" dirty="0"/>
          </a:p>
          <a:p>
            <a:pPr algn="just"/>
            <a:endParaRPr lang="es-EC" sz="2000" dirty="0"/>
          </a:p>
          <a:p>
            <a:pPr algn="just"/>
            <a:endParaRPr lang="es-EC" sz="2000" dirty="0" smtClean="0"/>
          </a:p>
          <a:p>
            <a:pPr algn="just"/>
            <a:endParaRPr lang="es-EC" sz="2000" dirty="0"/>
          </a:p>
          <a:p>
            <a:pPr algn="just"/>
            <a:endParaRPr lang="es-EC" sz="2000" dirty="0"/>
          </a:p>
        </p:txBody>
      </p:sp>
    </p:spTree>
    <p:extLst>
      <p:ext uri="{BB962C8B-B14F-4D97-AF65-F5344CB8AC3E}">
        <p14:creationId xmlns:p14="http://schemas.microsoft.com/office/powerpoint/2010/main" val="1828536119"/>
      </p:ext>
    </p:extLst>
  </p:cSld>
  <p:clrMapOvr>
    <a:masterClrMapping/>
  </p:clrMapOvr>
  <p:transition spd="med">
    <p:randomBar dir="ver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5201" y="5950192"/>
            <a:ext cx="2415869" cy="693551"/>
          </a:xfrm>
          <a:prstGeom prst="rect">
            <a:avLst/>
          </a:prstGeom>
        </p:spPr>
      </p:pic>
      <p:sp>
        <p:nvSpPr>
          <p:cNvPr id="4" name="6 CuadroTexto"/>
          <p:cNvSpPr txBox="1"/>
          <p:nvPr/>
        </p:nvSpPr>
        <p:spPr>
          <a:xfrm>
            <a:off x="6516217" y="131182"/>
            <a:ext cx="2627784" cy="369332"/>
          </a:xfrm>
          <a:prstGeom prst="rect">
            <a:avLst/>
          </a:prstGeom>
          <a:noFill/>
        </p:spPr>
        <p:txBody>
          <a:bodyPr wrap="square" rtlCol="0">
            <a:spAutoFit/>
          </a:bodyPr>
          <a:lstStyle/>
          <a:p>
            <a:r>
              <a:rPr lang="es-EC" dirty="0" smtClean="0">
                <a:solidFill>
                  <a:srgbClr val="C00000"/>
                </a:solidFill>
              </a:rPr>
              <a:t>ELECTRONICA EN REDES</a:t>
            </a:r>
            <a:endParaRPr lang="es-EC" dirty="0">
              <a:solidFill>
                <a:srgbClr val="C00000"/>
              </a:solidFill>
            </a:endParaRPr>
          </a:p>
        </p:txBody>
      </p:sp>
      <p:sp>
        <p:nvSpPr>
          <p:cNvPr id="5" name="6 CuadroTexto"/>
          <p:cNvSpPr txBox="1"/>
          <p:nvPr/>
        </p:nvSpPr>
        <p:spPr>
          <a:xfrm>
            <a:off x="179512" y="140377"/>
            <a:ext cx="3600400" cy="369332"/>
          </a:xfrm>
          <a:prstGeom prst="rect">
            <a:avLst/>
          </a:prstGeom>
          <a:noFill/>
        </p:spPr>
        <p:txBody>
          <a:bodyPr wrap="square" rtlCol="0">
            <a:spAutoFit/>
          </a:bodyPr>
          <a:lstStyle/>
          <a:p>
            <a:pPr lvl="0" algn="just"/>
            <a:r>
              <a:rPr lang="es-EC" b="1" dirty="0" smtClean="0">
                <a:solidFill>
                  <a:srgbClr val="002060"/>
                </a:solidFill>
              </a:rPr>
              <a:t>MARCO LEGAL EN EL ECUADOR </a:t>
            </a:r>
            <a:endParaRPr lang="es-EC" b="1" dirty="0">
              <a:solidFill>
                <a:srgbClr val="002060"/>
              </a:solidFill>
            </a:endParaRPr>
          </a:p>
        </p:txBody>
      </p:sp>
      <p:sp>
        <p:nvSpPr>
          <p:cNvPr id="6" name="5 Rectángulo"/>
          <p:cNvSpPr/>
          <p:nvPr/>
        </p:nvSpPr>
        <p:spPr>
          <a:xfrm>
            <a:off x="243508" y="2219111"/>
            <a:ext cx="8136904" cy="3816429"/>
          </a:xfrm>
          <a:prstGeom prst="rect">
            <a:avLst/>
          </a:prstGeom>
        </p:spPr>
        <p:txBody>
          <a:bodyPr wrap="square">
            <a:spAutoFit/>
          </a:bodyPr>
          <a:lstStyle/>
          <a:p>
            <a:r>
              <a:rPr lang="es-ES" dirty="0"/>
              <a:t>Al hablar sobre las frecuencias de operación cabe mencionar de primer plano que el espectro electromagnético comprende:</a:t>
            </a:r>
            <a:endParaRPr lang="es-EC" dirty="0"/>
          </a:p>
          <a:p>
            <a:r>
              <a:rPr lang="es-ES" dirty="0"/>
              <a:t> </a:t>
            </a:r>
            <a:endParaRPr lang="es-EC" dirty="0"/>
          </a:p>
          <a:p>
            <a:pPr lvl="0"/>
            <a:r>
              <a:rPr lang="pt-BR" dirty="0"/>
              <a:t>Ondas de Radio (Radio-</a:t>
            </a:r>
            <a:r>
              <a:rPr lang="pt-BR" dirty="0" err="1"/>
              <a:t>waves</a:t>
            </a:r>
            <a:r>
              <a:rPr lang="pt-BR" dirty="0"/>
              <a:t>)  </a:t>
            </a:r>
            <a:endParaRPr lang="es-EC" dirty="0"/>
          </a:p>
          <a:p>
            <a:pPr lvl="0"/>
            <a:r>
              <a:rPr lang="es-ES" dirty="0"/>
              <a:t>Infrarrojo (Infra-red) </a:t>
            </a:r>
            <a:endParaRPr lang="es-EC" dirty="0"/>
          </a:p>
          <a:p>
            <a:pPr lvl="0"/>
            <a:r>
              <a:rPr lang="es-ES" dirty="0"/>
              <a:t>Luz visible (visible light)</a:t>
            </a:r>
            <a:endParaRPr lang="es-EC" dirty="0"/>
          </a:p>
          <a:p>
            <a:pPr lvl="0"/>
            <a:r>
              <a:rPr lang="es-ES" dirty="0"/>
              <a:t>Ultra violeta (ultra-</a:t>
            </a:r>
            <a:r>
              <a:rPr lang="es-ES" dirty="0" err="1"/>
              <a:t>violet</a:t>
            </a:r>
            <a:r>
              <a:rPr lang="es-ES" dirty="0"/>
              <a:t>) </a:t>
            </a:r>
            <a:endParaRPr lang="es-EC" dirty="0"/>
          </a:p>
          <a:p>
            <a:pPr lvl="0"/>
            <a:r>
              <a:rPr lang="en-US" dirty="0" err="1"/>
              <a:t>Rayos</a:t>
            </a:r>
            <a:r>
              <a:rPr lang="en-US" dirty="0"/>
              <a:t> x (x-rays)</a:t>
            </a:r>
            <a:endParaRPr lang="es-EC" dirty="0"/>
          </a:p>
          <a:p>
            <a:pPr lvl="0"/>
            <a:r>
              <a:rPr lang="en-US" dirty="0" err="1"/>
              <a:t>Rayos</a:t>
            </a:r>
            <a:r>
              <a:rPr lang="en-US" dirty="0"/>
              <a:t> </a:t>
            </a:r>
            <a:r>
              <a:rPr lang="en-US" dirty="0" err="1"/>
              <a:t>gama</a:t>
            </a:r>
            <a:r>
              <a:rPr lang="en-US" dirty="0"/>
              <a:t> (Gamma rays)</a:t>
            </a:r>
            <a:endParaRPr lang="es-EC" dirty="0"/>
          </a:p>
          <a:p>
            <a:pPr algn="just"/>
            <a:endParaRPr lang="es-EC" sz="2000" dirty="0"/>
          </a:p>
          <a:p>
            <a:pPr algn="just"/>
            <a:endParaRPr lang="es-EC" sz="2000" dirty="0" smtClean="0"/>
          </a:p>
          <a:p>
            <a:pPr algn="just"/>
            <a:endParaRPr lang="es-EC" sz="2000" dirty="0"/>
          </a:p>
          <a:p>
            <a:pPr algn="just"/>
            <a:endParaRPr lang="es-EC" sz="2000" dirty="0"/>
          </a:p>
        </p:txBody>
      </p:sp>
      <p:pic>
        <p:nvPicPr>
          <p:cNvPr id="7" name="Imagen 6"/>
          <p:cNvPicPr/>
          <p:nvPr/>
        </p:nvPicPr>
        <p:blipFill rotWithShape="1">
          <a:blip r:embed="rId3"/>
          <a:srcRect t="8932" b="17855"/>
          <a:stretch/>
        </p:blipFill>
        <p:spPr bwMode="auto">
          <a:xfrm>
            <a:off x="4722578" y="2565225"/>
            <a:ext cx="3751580" cy="1562100"/>
          </a:xfrm>
          <a:prstGeom prst="rect">
            <a:avLst/>
          </a:prstGeom>
          <a:ln>
            <a:noFill/>
          </a:ln>
          <a:extLst>
            <a:ext uri="{53640926-AAD7-44D8-BBD7-CCE9431645EC}">
              <a14:shadowObscured xmlns:a14="http://schemas.microsoft.com/office/drawing/2010/main"/>
            </a:ext>
          </a:extLst>
        </p:spPr>
      </p:pic>
      <p:pic>
        <p:nvPicPr>
          <p:cNvPr id="8" name="Imagen 7"/>
          <p:cNvPicPr/>
          <p:nvPr/>
        </p:nvPicPr>
        <p:blipFill rotWithShape="1">
          <a:blip r:embed="rId4"/>
          <a:srcRect l="5261" t="7486" r="4255" b="4866"/>
          <a:stretch/>
        </p:blipFill>
        <p:spPr bwMode="auto">
          <a:xfrm>
            <a:off x="4722578" y="3896157"/>
            <a:ext cx="3865245" cy="2105025"/>
          </a:xfrm>
          <a:prstGeom prst="rect">
            <a:avLst/>
          </a:prstGeom>
          <a:ln>
            <a:noFill/>
          </a:ln>
          <a:extLst>
            <a:ext uri="{53640926-AAD7-44D8-BBD7-CCE9431645EC}">
              <a14:shadowObscured xmlns:a14="http://schemas.microsoft.com/office/drawing/2010/main"/>
            </a:ext>
          </a:extLst>
        </p:spPr>
      </p:pic>
      <p:pic>
        <p:nvPicPr>
          <p:cNvPr id="9" name="Imagen 8" descr="Espectro visible."/>
          <p:cNvPicPr/>
          <p:nvPr/>
        </p:nvPicPr>
        <p:blipFill>
          <a:blip r:embed="rId5">
            <a:extLst>
              <a:ext uri="{28A0092B-C50C-407E-A947-70E740481C1C}">
                <a14:useLocalDpi xmlns:a14="http://schemas.microsoft.com/office/drawing/2010/main" val="0"/>
              </a:ext>
            </a:extLst>
          </a:blip>
          <a:srcRect/>
          <a:stretch>
            <a:fillRect/>
          </a:stretch>
        </p:blipFill>
        <p:spPr bwMode="auto">
          <a:xfrm>
            <a:off x="1664700" y="589209"/>
            <a:ext cx="5612130" cy="1722755"/>
          </a:xfrm>
          <a:prstGeom prst="rect">
            <a:avLst/>
          </a:prstGeom>
          <a:noFill/>
          <a:ln>
            <a:noFill/>
          </a:ln>
        </p:spPr>
      </p:pic>
    </p:spTree>
    <p:extLst>
      <p:ext uri="{BB962C8B-B14F-4D97-AF65-F5344CB8AC3E}">
        <p14:creationId xmlns:p14="http://schemas.microsoft.com/office/powerpoint/2010/main" val="2445730616"/>
      </p:ext>
    </p:extLst>
  </p:cSld>
  <p:clrMapOvr>
    <a:masterClrMapping/>
  </p:clrMapOvr>
  <p:transition spd="med">
    <p:randomBar dir="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1153"/>
            <a:ext cx="3168352" cy="909575"/>
          </a:xfrm>
          <a:prstGeom prst="rect">
            <a:avLst/>
          </a:prstGeom>
        </p:spPr>
      </p:pic>
      <p:graphicFrame>
        <p:nvGraphicFramePr>
          <p:cNvPr id="8" name="Diagrama 7"/>
          <p:cNvGraphicFramePr/>
          <p:nvPr>
            <p:extLst>
              <p:ext uri="{D42A27DB-BD31-4B8C-83A1-F6EECF244321}">
                <p14:modId xmlns:p14="http://schemas.microsoft.com/office/powerpoint/2010/main" val="609763262"/>
              </p:ext>
            </p:extLst>
          </p:nvPr>
        </p:nvGraphicFramePr>
        <p:xfrm>
          <a:off x="1115616" y="992465"/>
          <a:ext cx="7440488" cy="44802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descr="Resultado de imagen para lifi"/>
          <p:cNvPicPr/>
          <p:nvPr/>
        </p:nvPicPr>
        <p:blipFill>
          <a:blip r:embed="rId8">
            <a:extLst>
              <a:ext uri="{28A0092B-C50C-407E-A947-70E740481C1C}">
                <a14:useLocalDpi xmlns:a14="http://schemas.microsoft.com/office/drawing/2010/main" val="0"/>
              </a:ext>
            </a:extLst>
          </a:blip>
          <a:srcRect/>
          <a:stretch>
            <a:fillRect/>
          </a:stretch>
        </p:blipFill>
        <p:spPr bwMode="auto">
          <a:xfrm>
            <a:off x="6948264" y="5085184"/>
            <a:ext cx="2106488" cy="1296144"/>
          </a:xfrm>
          <a:prstGeom prst="rect">
            <a:avLst/>
          </a:prstGeom>
          <a:noFill/>
          <a:ln>
            <a:noFill/>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http://informatica-mente.com.ar/wp-content/uploads/2014/09/espectroem.jpg"/>
          <p:cNvPicPr/>
          <p:nvPr/>
        </p:nvPicPr>
        <p:blipFill>
          <a:blip r:embed="rId2">
            <a:extLst>
              <a:ext uri="{28A0092B-C50C-407E-A947-70E740481C1C}">
                <a14:useLocalDpi xmlns:a14="http://schemas.microsoft.com/office/drawing/2010/main" val="0"/>
              </a:ext>
            </a:extLst>
          </a:blip>
          <a:srcRect/>
          <a:stretch>
            <a:fillRect/>
          </a:stretch>
        </p:blipFill>
        <p:spPr bwMode="auto">
          <a:xfrm>
            <a:off x="323528" y="1124744"/>
            <a:ext cx="3148330" cy="1708785"/>
          </a:xfrm>
          <a:prstGeom prst="rect">
            <a:avLst/>
          </a:prstGeom>
          <a:noFill/>
          <a:ln>
            <a:noFill/>
          </a:ln>
        </p:spPr>
      </p:pic>
      <p:pic>
        <p:nvPicPr>
          <p:cNvPr id="3" name="Imagen 2"/>
          <p:cNvPicPr/>
          <p:nvPr/>
        </p:nvPicPr>
        <p:blipFill rotWithShape="1">
          <a:blip r:embed="rId3"/>
          <a:srcRect l="5684" t="19580" r="8387" b="30385"/>
          <a:stretch/>
        </p:blipFill>
        <p:spPr bwMode="auto">
          <a:xfrm>
            <a:off x="3923928" y="2479273"/>
            <a:ext cx="4665345" cy="1527175"/>
          </a:xfrm>
          <a:prstGeom prst="rect">
            <a:avLst/>
          </a:prstGeom>
          <a:ln>
            <a:noFill/>
          </a:ln>
          <a:extLst>
            <a:ext uri="{53640926-AAD7-44D8-BBD7-CCE9431645EC}">
              <a14:shadowObscured xmlns:a14="http://schemas.microsoft.com/office/drawing/2010/main"/>
            </a:ext>
          </a:extLst>
        </p:spPr>
      </p:pic>
      <p:pic>
        <p:nvPicPr>
          <p:cNvPr id="4" name="Imagen 3"/>
          <p:cNvPicPr/>
          <p:nvPr/>
        </p:nvPicPr>
        <p:blipFill rotWithShape="1">
          <a:blip r:embed="rId4"/>
          <a:srcRect l="19379" t="27684" r="12335" b="18350"/>
          <a:stretch/>
        </p:blipFill>
        <p:spPr bwMode="auto">
          <a:xfrm>
            <a:off x="2567621" y="4192587"/>
            <a:ext cx="4008755" cy="1781175"/>
          </a:xfrm>
          <a:prstGeom prst="rect">
            <a:avLst/>
          </a:prstGeom>
          <a:ln>
            <a:noFill/>
          </a:ln>
          <a:extLst>
            <a:ext uri="{53640926-AAD7-44D8-BBD7-CCE9431645EC}">
              <a14:shadowObscured xmlns:a14="http://schemas.microsoft.com/office/drawing/2010/main"/>
            </a:ext>
          </a:extLst>
        </p:spPr>
      </p:pic>
      <p:sp>
        <p:nvSpPr>
          <p:cNvPr id="5" name="5 Rectángulo"/>
          <p:cNvSpPr/>
          <p:nvPr/>
        </p:nvSpPr>
        <p:spPr>
          <a:xfrm>
            <a:off x="323528" y="692696"/>
            <a:ext cx="8136904" cy="5478423"/>
          </a:xfrm>
          <a:prstGeom prst="rect">
            <a:avLst/>
          </a:prstGeom>
        </p:spPr>
        <p:txBody>
          <a:bodyPr wrap="square">
            <a:spAutoFit/>
          </a:bodyPr>
          <a:lstStyle/>
          <a:p>
            <a:pPr algn="just"/>
            <a:r>
              <a:rPr lang="es-EC" b="1" dirty="0" smtClean="0"/>
              <a:t>Asignación de Bandas de Transmisión:</a:t>
            </a:r>
          </a:p>
          <a:p>
            <a:pPr algn="just"/>
            <a:endParaRPr lang="es-EC" b="1" dirty="0"/>
          </a:p>
          <a:p>
            <a:pPr algn="just"/>
            <a:r>
              <a:rPr lang="es-EC" b="1" dirty="0" smtClean="0"/>
              <a:t>                                                                      </a:t>
            </a:r>
          </a:p>
          <a:p>
            <a:pPr algn="just"/>
            <a:endParaRPr lang="es-EC" b="1" dirty="0"/>
          </a:p>
          <a:p>
            <a:pPr algn="just"/>
            <a:r>
              <a:rPr lang="es-EC" b="1" dirty="0" smtClean="0"/>
              <a:t>                                                                               </a:t>
            </a:r>
            <a:r>
              <a:rPr lang="es-EC" dirty="0" smtClean="0"/>
              <a:t>CSK sin Codificar croma de colores</a:t>
            </a:r>
          </a:p>
          <a:p>
            <a:pPr algn="just"/>
            <a:endParaRPr lang="es-EC" dirty="0"/>
          </a:p>
          <a:p>
            <a:pPr algn="just"/>
            <a:endParaRPr lang="es-EC" dirty="0" smtClean="0"/>
          </a:p>
          <a:p>
            <a:pPr algn="just"/>
            <a:endParaRPr lang="es-EC" dirty="0"/>
          </a:p>
          <a:p>
            <a:pPr algn="just"/>
            <a:r>
              <a:rPr lang="es-EC" dirty="0" smtClean="0"/>
              <a:t>      RGB: Rojo, Verde, Azul. </a:t>
            </a:r>
          </a:p>
          <a:p>
            <a:pPr algn="just"/>
            <a:r>
              <a:rPr lang="es-EC" dirty="0" smtClean="0"/>
              <a:t>      Espectro de Luz Visible </a:t>
            </a:r>
          </a:p>
          <a:p>
            <a:pPr algn="just"/>
            <a:endParaRPr lang="es-EC" dirty="0" smtClean="0"/>
          </a:p>
          <a:p>
            <a:pPr algn="just"/>
            <a:endParaRPr lang="es-EC" dirty="0"/>
          </a:p>
          <a:p>
            <a:pPr algn="just"/>
            <a:r>
              <a:rPr lang="es-EC" dirty="0" smtClean="0"/>
              <a:t>                                          Bandas de Trasmisión e Longitud de Onda </a:t>
            </a:r>
          </a:p>
          <a:p>
            <a:pPr algn="just"/>
            <a:endParaRPr lang="es-EC" dirty="0"/>
          </a:p>
          <a:p>
            <a:pPr algn="just"/>
            <a:r>
              <a:rPr lang="es-EC" dirty="0" smtClean="0"/>
              <a:t> </a:t>
            </a:r>
            <a:endParaRPr lang="es-EC" dirty="0"/>
          </a:p>
          <a:p>
            <a:pPr algn="just"/>
            <a:endParaRPr lang="es-EC" sz="2000" dirty="0"/>
          </a:p>
          <a:p>
            <a:pPr algn="just"/>
            <a:endParaRPr lang="es-EC" sz="2000" dirty="0" smtClean="0"/>
          </a:p>
          <a:p>
            <a:pPr algn="just"/>
            <a:endParaRPr lang="es-EC" sz="2000" dirty="0"/>
          </a:p>
          <a:p>
            <a:pPr algn="just"/>
            <a:endParaRPr lang="es-EC" sz="2000" dirty="0"/>
          </a:p>
        </p:txBody>
      </p:sp>
      <p:sp>
        <p:nvSpPr>
          <p:cNvPr id="6" name="6 CuadroTexto"/>
          <p:cNvSpPr txBox="1"/>
          <p:nvPr/>
        </p:nvSpPr>
        <p:spPr>
          <a:xfrm>
            <a:off x="-110732" y="126007"/>
            <a:ext cx="4538716" cy="369332"/>
          </a:xfrm>
          <a:prstGeom prst="rect">
            <a:avLst/>
          </a:prstGeom>
          <a:noFill/>
        </p:spPr>
        <p:txBody>
          <a:bodyPr wrap="square" rtlCol="0">
            <a:spAutoFit/>
          </a:bodyPr>
          <a:lstStyle/>
          <a:p>
            <a:pPr algn="just"/>
            <a:r>
              <a:rPr lang="es-EC" b="1" dirty="0"/>
              <a:t>Requerimientos del Despliegue de Li-Fi</a:t>
            </a:r>
          </a:p>
        </p:txBody>
      </p:sp>
      <p:sp>
        <p:nvSpPr>
          <p:cNvPr id="7" name="6 CuadroTexto"/>
          <p:cNvSpPr txBox="1"/>
          <p:nvPr/>
        </p:nvSpPr>
        <p:spPr>
          <a:xfrm>
            <a:off x="6516217" y="131182"/>
            <a:ext cx="2627784" cy="369332"/>
          </a:xfrm>
          <a:prstGeom prst="rect">
            <a:avLst/>
          </a:prstGeom>
          <a:noFill/>
        </p:spPr>
        <p:txBody>
          <a:bodyPr wrap="square" rtlCol="0">
            <a:spAutoFit/>
          </a:bodyPr>
          <a:lstStyle/>
          <a:p>
            <a:r>
              <a:rPr lang="es-EC" dirty="0" smtClean="0">
                <a:solidFill>
                  <a:srgbClr val="C00000"/>
                </a:solidFill>
              </a:rPr>
              <a:t>ELECTRONICA EN REDES</a:t>
            </a:r>
            <a:endParaRPr lang="es-EC" dirty="0">
              <a:solidFill>
                <a:srgbClr val="C00000"/>
              </a:solidFill>
            </a:endParaRPr>
          </a:p>
        </p:txBody>
      </p:sp>
      <p:pic>
        <p:nvPicPr>
          <p:cNvPr id="8" name="Imagen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55201" y="5950192"/>
            <a:ext cx="2415869" cy="693551"/>
          </a:xfrm>
          <a:prstGeom prst="rect">
            <a:avLst/>
          </a:prstGeom>
        </p:spPr>
      </p:pic>
    </p:spTree>
    <p:extLst>
      <p:ext uri="{BB962C8B-B14F-4D97-AF65-F5344CB8AC3E}">
        <p14:creationId xmlns:p14="http://schemas.microsoft.com/office/powerpoint/2010/main" val="909826955"/>
      </p:ext>
    </p:extLst>
  </p:cSld>
  <p:clrMapOvr>
    <a:masterClrMapping/>
  </p:clrMapOvr>
  <p:transition spd="med">
    <p:randomBar dir="ver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p:nvPr/>
        </p:nvPicPr>
        <p:blipFill rotWithShape="1">
          <a:blip r:embed="rId2"/>
          <a:srcRect l="38647" t="42909" r="22093" b="20748"/>
          <a:stretch/>
        </p:blipFill>
        <p:spPr bwMode="auto">
          <a:xfrm>
            <a:off x="3131840" y="1124744"/>
            <a:ext cx="3234729" cy="1720012"/>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mc:Choice xmlns:a14="http://schemas.microsoft.com/office/drawing/2010/main" Requires="a14">
          <p:sp>
            <p:nvSpPr>
              <p:cNvPr id="4" name="5 Rectángulo"/>
              <p:cNvSpPr/>
              <p:nvPr/>
            </p:nvSpPr>
            <p:spPr>
              <a:xfrm>
                <a:off x="323528" y="692696"/>
                <a:ext cx="8136904" cy="6057940"/>
              </a:xfrm>
              <a:prstGeom prst="rect">
                <a:avLst/>
              </a:prstGeom>
            </p:spPr>
            <p:txBody>
              <a:bodyPr wrap="square">
                <a:spAutoFit/>
              </a:bodyPr>
              <a:lstStyle/>
              <a:p>
                <a:pPr algn="just"/>
                <a:r>
                  <a:rPr lang="es-EC" b="1" dirty="0" smtClean="0"/>
                  <a:t>Requerimientos del Despliegue de Li-Fi</a:t>
                </a:r>
              </a:p>
              <a:p>
                <a:pPr algn="just"/>
                <a:endParaRPr lang="es-EC" b="1" dirty="0"/>
              </a:p>
              <a:p>
                <a:pPr algn="just"/>
                <a:endParaRPr lang="es-EC" b="1" dirty="0" smtClean="0"/>
              </a:p>
              <a:p>
                <a:pPr algn="just"/>
                <a:endParaRPr lang="es-EC" b="1" dirty="0"/>
              </a:p>
              <a:p>
                <a:pPr algn="just"/>
                <a:endParaRPr lang="es-EC" b="1" dirty="0" smtClean="0"/>
              </a:p>
              <a:p>
                <a:pPr algn="just"/>
                <a:endParaRPr lang="es-EC" b="1" dirty="0"/>
              </a:p>
              <a:p>
                <a:pPr algn="just"/>
                <a:endParaRPr lang="es-EC" b="1" dirty="0" smtClean="0"/>
              </a:p>
              <a:p>
                <a:pPr algn="just"/>
                <a:endParaRPr lang="es-EC" b="1" dirty="0"/>
              </a:p>
              <a:p>
                <a:pPr algn="just"/>
                <a:endParaRPr lang="es-EC" b="1" dirty="0" smtClean="0"/>
              </a:p>
              <a:p>
                <a:pPr algn="just"/>
                <a:endParaRPr lang="es-EC" b="1" dirty="0"/>
              </a:p>
              <a:p>
                <a:pPr algn="just"/>
                <a:endParaRPr lang="es-EC" b="1" dirty="0" smtClean="0"/>
              </a:p>
              <a:p>
                <a:r>
                  <a:rPr lang="es-EC" dirty="0" smtClean="0"/>
                  <a:t>f </a:t>
                </a:r>
                <a:r>
                  <a:rPr lang="es-EC" dirty="0"/>
                  <a:t>= frecuencia.</a:t>
                </a:r>
              </a:p>
              <a:p>
                <a:r>
                  <a:rPr lang="es-EC" dirty="0"/>
                  <a:t>C = Velocidad de la Luz en el vacío.  </a:t>
                </a:r>
              </a:p>
              <a:p>
                <a:r>
                  <a:rPr lang="pt-BR" dirty="0"/>
                  <a:t>λ </a:t>
                </a:r>
                <a:r>
                  <a:rPr lang="es-EC" dirty="0"/>
                  <a:t>= Longitud de Onda. </a:t>
                </a:r>
              </a:p>
              <a:p>
                <a:r>
                  <a:rPr lang="es-EC" dirty="0"/>
                  <a:t>Siendo la velocidad de la Luz en el Vacío, una constante equivalente a: </a:t>
                </a:r>
                <a14:m>
                  <m:oMath xmlns:m="http://schemas.openxmlformats.org/officeDocument/2006/math">
                    <m:r>
                      <a:rPr lang="es-EC" i="1"/>
                      <m:t>3</m:t>
                    </m:r>
                    <m:r>
                      <a:rPr lang="es-EC" i="1"/>
                      <m:t>𝑥</m:t>
                    </m:r>
                    <m:sSup>
                      <m:sSupPr>
                        <m:ctrlPr>
                          <a:rPr lang="es-EC" i="1"/>
                        </m:ctrlPr>
                      </m:sSupPr>
                      <m:e>
                        <m:r>
                          <a:rPr lang="es-EC" i="1"/>
                          <m:t>10 </m:t>
                        </m:r>
                      </m:e>
                      <m:sup>
                        <m:r>
                          <a:rPr lang="es-EC" i="1"/>
                          <m:t>8</m:t>
                        </m:r>
                      </m:sup>
                    </m:sSup>
                    <m:r>
                      <a:rPr lang="es-EC" i="1"/>
                      <m:t> </m:t>
                    </m:r>
                    <m:r>
                      <a:rPr lang="es-EC" i="1"/>
                      <m:t>𝑚</m:t>
                    </m:r>
                    <m:r>
                      <a:rPr lang="es-EC" i="1"/>
                      <m:t>/</m:t>
                    </m:r>
                    <m:r>
                      <a:rPr lang="es-EC" i="1"/>
                      <m:t>𝑠</m:t>
                    </m:r>
                  </m:oMath>
                </a14:m>
                <a:endParaRPr lang="es-EC" dirty="0"/>
              </a:p>
              <a:p>
                <a:pPr algn="just"/>
                <a:endParaRPr lang="es-EC" dirty="0"/>
              </a:p>
              <a:p>
                <a:pPr algn="just"/>
                <a:r>
                  <a:rPr lang="es-EC" dirty="0" smtClean="0"/>
                  <a:t> </a:t>
                </a:r>
                <a:endParaRPr lang="es-EC" dirty="0"/>
              </a:p>
              <a:p>
                <a:pPr algn="just"/>
                <a:endParaRPr lang="es-EC" sz="2000" dirty="0"/>
              </a:p>
              <a:p>
                <a:pPr algn="just"/>
                <a:endParaRPr lang="es-EC" sz="2000" dirty="0" smtClean="0"/>
              </a:p>
              <a:p>
                <a:pPr algn="just"/>
                <a:endParaRPr lang="es-EC" sz="2000" dirty="0"/>
              </a:p>
              <a:p>
                <a:pPr algn="just"/>
                <a:endParaRPr lang="es-EC" sz="2000" dirty="0"/>
              </a:p>
            </p:txBody>
          </p:sp>
        </mc:Choice>
        <mc:Fallback>
          <p:sp>
            <p:nvSpPr>
              <p:cNvPr id="4" name="5 Rectángulo"/>
              <p:cNvSpPr>
                <a:spLocks noRot="1" noChangeAspect="1" noMove="1" noResize="1" noEditPoints="1" noAdjustHandles="1" noChangeArrowheads="1" noChangeShapeType="1" noTextEdit="1"/>
              </p:cNvSpPr>
              <p:nvPr/>
            </p:nvSpPr>
            <p:spPr>
              <a:xfrm>
                <a:off x="323528" y="692696"/>
                <a:ext cx="8136904" cy="6057940"/>
              </a:xfrm>
              <a:prstGeom prst="rect">
                <a:avLst/>
              </a:prstGeom>
              <a:blipFill rotWithShape="0">
                <a:blip r:embed="rId3"/>
                <a:stretch>
                  <a:fillRect l="-599" t="-604"/>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5" name="Rectángulo 4"/>
              <p:cNvSpPr/>
              <p:nvPr/>
            </p:nvSpPr>
            <p:spPr>
              <a:xfrm>
                <a:off x="1619672" y="3002181"/>
                <a:ext cx="5814392" cy="666849"/>
              </a:xfrm>
              <a:prstGeom prst="rect">
                <a:avLst/>
              </a:prstGeom>
            </p:spPr>
            <p:txBody>
              <a:bodyPr wrap="square">
                <a:spAutoFit/>
              </a:bodyPr>
              <a:lstStyle/>
              <a:p>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𝑓𝑟𝑒𝑐𝑢𝑒𝑛𝑐𝑖𝑎</m:t>
                      </m:r>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𝑣𝑒𝑙𝑜𝑐𝑖𝑑𝑎𝑑</m:t>
                          </m:r>
                          <m:r>
                            <a:rPr lang="es-EC" i="0">
                              <a:latin typeface="Cambria Math" panose="02040503050406030204" pitchFamily="18" charset="0"/>
                            </a:rPr>
                            <m:t> </m:t>
                          </m:r>
                          <m:r>
                            <a:rPr lang="es-EC" i="1">
                              <a:latin typeface="Cambria Math" panose="02040503050406030204" pitchFamily="18" charset="0"/>
                            </a:rPr>
                            <m:t>𝑑𝑒</m:t>
                          </m:r>
                          <m:r>
                            <a:rPr lang="es-EC" i="0">
                              <a:latin typeface="Cambria Math" panose="02040503050406030204" pitchFamily="18" charset="0"/>
                            </a:rPr>
                            <m:t> </m:t>
                          </m:r>
                          <m:r>
                            <a:rPr lang="es-EC" i="1">
                              <a:latin typeface="Cambria Math" panose="02040503050406030204" pitchFamily="18" charset="0"/>
                            </a:rPr>
                            <m:t>𝑙𝑎</m:t>
                          </m:r>
                          <m:r>
                            <a:rPr lang="es-EC" i="0">
                              <a:latin typeface="Cambria Math" panose="02040503050406030204" pitchFamily="18" charset="0"/>
                            </a:rPr>
                            <m:t> </m:t>
                          </m:r>
                          <m:r>
                            <a:rPr lang="es-EC" i="1">
                              <a:latin typeface="Cambria Math" panose="02040503050406030204" pitchFamily="18" charset="0"/>
                            </a:rPr>
                            <m:t>𝑙𝑢𝑧</m:t>
                          </m:r>
                          <m:r>
                            <a:rPr lang="es-EC" i="0">
                              <a:latin typeface="Cambria Math" panose="02040503050406030204" pitchFamily="18" charset="0"/>
                            </a:rPr>
                            <m:t> </m:t>
                          </m:r>
                          <m:r>
                            <a:rPr lang="es-EC" i="1">
                              <a:latin typeface="Cambria Math" panose="02040503050406030204" pitchFamily="18" charset="0"/>
                            </a:rPr>
                            <m:t>𝑒𝑛</m:t>
                          </m:r>
                          <m:r>
                            <a:rPr lang="es-EC" i="0">
                              <a:latin typeface="Cambria Math" panose="02040503050406030204" pitchFamily="18" charset="0"/>
                            </a:rPr>
                            <m:t> </m:t>
                          </m:r>
                          <m:r>
                            <a:rPr lang="es-EC" i="1">
                              <a:latin typeface="Cambria Math" panose="02040503050406030204" pitchFamily="18" charset="0"/>
                            </a:rPr>
                            <m:t>𝑒𝑙</m:t>
                          </m:r>
                          <m:r>
                            <a:rPr lang="es-EC" i="0">
                              <a:latin typeface="Cambria Math" panose="02040503050406030204" pitchFamily="18" charset="0"/>
                            </a:rPr>
                            <m:t> </m:t>
                          </m:r>
                          <m:r>
                            <a:rPr lang="es-EC" i="1">
                              <a:latin typeface="Cambria Math" panose="02040503050406030204" pitchFamily="18" charset="0"/>
                            </a:rPr>
                            <m:t>𝑣𝑎𝑐𝑖𝑜</m:t>
                          </m:r>
                          <m:r>
                            <a:rPr lang="es-EC" i="0">
                              <a:latin typeface="Cambria Math" panose="02040503050406030204" pitchFamily="18" charset="0"/>
                            </a:rPr>
                            <m:t> </m:t>
                          </m:r>
                        </m:num>
                        <m:den>
                          <m:r>
                            <a:rPr lang="es-EC" i="1">
                              <a:latin typeface="Cambria Math" panose="02040503050406030204" pitchFamily="18" charset="0"/>
                            </a:rPr>
                            <m:t>𝑙𝑜𝑛𝑔𝑖𝑡𝑢𝑑</m:t>
                          </m:r>
                          <m:r>
                            <a:rPr lang="es-EC" i="0">
                              <a:latin typeface="Cambria Math" panose="02040503050406030204" pitchFamily="18" charset="0"/>
                            </a:rPr>
                            <m:t> </m:t>
                          </m:r>
                          <m:r>
                            <a:rPr lang="es-EC" i="1">
                              <a:latin typeface="Cambria Math" panose="02040503050406030204" pitchFamily="18" charset="0"/>
                            </a:rPr>
                            <m:t>𝑑𝑒</m:t>
                          </m:r>
                          <m:r>
                            <a:rPr lang="es-EC" i="0">
                              <a:latin typeface="Cambria Math" panose="02040503050406030204" pitchFamily="18" charset="0"/>
                            </a:rPr>
                            <m:t> </m:t>
                          </m:r>
                          <m:r>
                            <a:rPr lang="es-EC" i="1">
                              <a:latin typeface="Cambria Math" panose="02040503050406030204" pitchFamily="18" charset="0"/>
                            </a:rPr>
                            <m:t>𝑜𝑛𝑑𝑎</m:t>
                          </m:r>
                          <m:r>
                            <a:rPr lang="es-EC" i="0">
                              <a:latin typeface="Cambria Math" panose="02040503050406030204" pitchFamily="18" charset="0"/>
                            </a:rPr>
                            <m:t> </m:t>
                          </m:r>
                        </m:den>
                      </m:f>
                      <m:r>
                        <a:rPr lang="es-EC" i="0">
                          <a:latin typeface="Cambria Math" panose="02040503050406030204" pitchFamily="18" charset="0"/>
                        </a:rPr>
                        <m:t>= </m:t>
                      </m:r>
                      <m:f>
                        <m:fPr>
                          <m:ctrlPr>
                            <a:rPr lang="es-EC" i="1">
                              <a:latin typeface="Cambria Math" panose="02040503050406030204" pitchFamily="18" charset="0"/>
                            </a:rPr>
                          </m:ctrlPr>
                        </m:fPr>
                        <m:num>
                          <m:r>
                            <a:rPr lang="es-EC" i="1">
                              <a:latin typeface="Cambria Math" panose="02040503050406030204" pitchFamily="18" charset="0"/>
                            </a:rPr>
                            <m:t>𝐶</m:t>
                          </m:r>
                        </m:num>
                        <m:den>
                          <m:r>
                            <a:rPr lang="es-EC" i="1">
                              <a:latin typeface="Cambria Math" panose="02040503050406030204" pitchFamily="18" charset="0"/>
                            </a:rPr>
                            <m:t>𝜆</m:t>
                          </m:r>
                        </m:den>
                      </m:f>
                    </m:oMath>
                  </m:oMathPara>
                </a14:m>
                <a:endParaRPr lang="es-EC" dirty="0"/>
              </a:p>
            </p:txBody>
          </p:sp>
        </mc:Choice>
        <mc:Fallback>
          <p:sp>
            <p:nvSpPr>
              <p:cNvPr id="5" name="Rectángulo 4"/>
              <p:cNvSpPr>
                <a:spLocks noRot="1" noChangeAspect="1" noMove="1" noResize="1" noEditPoints="1" noAdjustHandles="1" noChangeArrowheads="1" noChangeShapeType="1" noTextEdit="1"/>
              </p:cNvSpPr>
              <p:nvPr/>
            </p:nvSpPr>
            <p:spPr>
              <a:xfrm>
                <a:off x="1619672" y="3002181"/>
                <a:ext cx="5814392" cy="666849"/>
              </a:xfrm>
              <a:prstGeom prst="rect">
                <a:avLst/>
              </a:prstGeom>
              <a:blipFill rotWithShape="0">
                <a:blip r:embed="rId4"/>
                <a:stretch>
                  <a:fillRect/>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6" name="Rectángulo 5"/>
              <p:cNvSpPr/>
              <p:nvPr/>
            </p:nvSpPr>
            <p:spPr>
              <a:xfrm>
                <a:off x="204612" y="5154241"/>
                <a:ext cx="8928992" cy="612732"/>
              </a:xfrm>
              <a:prstGeom prst="rect">
                <a:avLst/>
              </a:prstGeom>
            </p:spPr>
            <p:txBody>
              <a:bodyPr wrap="square">
                <a:spAutoFit/>
              </a:bodyPr>
              <a:lstStyle/>
              <a:p>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𝑇𝑟𝑎𝑛𝑠𝑓𝑜𝑟𝑚𝑎𝑐𝑖𝑜𝑛</m:t>
                      </m:r>
                      <m:r>
                        <a:rPr lang="es-EC" i="0">
                          <a:latin typeface="Cambria Math" panose="02040503050406030204" pitchFamily="18" charset="0"/>
                        </a:rPr>
                        <m:t> </m:t>
                      </m:r>
                      <m:r>
                        <a:rPr lang="es-EC" i="1">
                          <a:latin typeface="Cambria Math" panose="02040503050406030204" pitchFamily="18" charset="0"/>
                        </a:rPr>
                        <m:t>𝑑𝑒</m:t>
                      </m:r>
                      <m:r>
                        <a:rPr lang="es-EC" i="0">
                          <a:latin typeface="Cambria Math" panose="02040503050406030204" pitchFamily="18" charset="0"/>
                        </a:rPr>
                        <m:t> </m:t>
                      </m:r>
                      <m:r>
                        <a:rPr lang="es-EC" i="1">
                          <a:latin typeface="Cambria Math" panose="02040503050406030204" pitchFamily="18" charset="0"/>
                        </a:rPr>
                        <m:t>𝑚𝑒𝑡𝑟𝑜𝑠</m:t>
                      </m:r>
                      <m:r>
                        <a:rPr lang="es-EC" i="0">
                          <a:latin typeface="Cambria Math" panose="02040503050406030204" pitchFamily="18" charset="0"/>
                        </a:rPr>
                        <m:t> </m:t>
                      </m:r>
                      <m:r>
                        <a:rPr lang="es-EC" i="1">
                          <a:latin typeface="Cambria Math" panose="02040503050406030204" pitchFamily="18" charset="0"/>
                        </a:rPr>
                        <m:t>𝑎</m:t>
                      </m:r>
                      <m:r>
                        <a:rPr lang="es-EC" i="0">
                          <a:latin typeface="Cambria Math" panose="02040503050406030204" pitchFamily="18" charset="0"/>
                        </a:rPr>
                        <m:t> </m:t>
                      </m:r>
                      <m:r>
                        <a:rPr lang="es-EC" i="1">
                          <a:latin typeface="Cambria Math" panose="02040503050406030204" pitchFamily="18" charset="0"/>
                        </a:rPr>
                        <m:t>𝑛𝑎𝑛𝑜𝑚𝑒𝑡𝑟𝑜𝑠</m:t>
                      </m:r>
                      <m:r>
                        <a:rPr lang="es-EC" i="0">
                          <a:latin typeface="Cambria Math" panose="02040503050406030204" pitchFamily="18" charset="0"/>
                        </a:rPr>
                        <m:t>= 3</m:t>
                      </m:r>
                      <m:r>
                        <a:rPr lang="es-EC" i="1">
                          <a:latin typeface="Cambria Math" panose="02040503050406030204" pitchFamily="18" charset="0"/>
                        </a:rPr>
                        <m:t>𝑥</m:t>
                      </m:r>
                      <m:sSup>
                        <m:sSupPr>
                          <m:ctrlPr>
                            <a:rPr lang="es-EC" i="1">
                              <a:latin typeface="Cambria Math" panose="02040503050406030204" pitchFamily="18" charset="0"/>
                            </a:rPr>
                          </m:ctrlPr>
                        </m:sSupPr>
                        <m:e>
                          <m:r>
                            <a:rPr lang="es-EC" i="0">
                              <a:latin typeface="Cambria Math" panose="02040503050406030204" pitchFamily="18" charset="0"/>
                            </a:rPr>
                            <m:t>10</m:t>
                          </m:r>
                        </m:e>
                        <m:sup>
                          <m:r>
                            <a:rPr lang="es-EC" i="0">
                              <a:latin typeface="Cambria Math" panose="02040503050406030204" pitchFamily="18" charset="0"/>
                            </a:rPr>
                            <m:t>8</m:t>
                          </m:r>
                        </m:sup>
                      </m:sSup>
                      <m:f>
                        <m:fPr>
                          <m:type m:val="lin"/>
                          <m:ctrlPr>
                            <a:rPr lang="es-EC" i="1">
                              <a:latin typeface="Cambria Math" panose="02040503050406030204" pitchFamily="18" charset="0"/>
                            </a:rPr>
                          </m:ctrlPr>
                        </m:fPr>
                        <m:num>
                          <m:r>
                            <a:rPr lang="es-EC" i="1">
                              <a:latin typeface="Cambria Math" panose="02040503050406030204" pitchFamily="18" charset="0"/>
                            </a:rPr>
                            <m:t>𝑚</m:t>
                          </m:r>
                        </m:num>
                        <m:den>
                          <m:r>
                            <a:rPr lang="es-EC" i="1">
                              <a:latin typeface="Cambria Math" panose="02040503050406030204" pitchFamily="18" charset="0"/>
                            </a:rPr>
                            <m:t>𝑠</m:t>
                          </m:r>
                        </m:den>
                      </m:f>
                      <m:r>
                        <a:rPr lang="es-EC" i="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1</m:t>
                          </m:r>
                          <m:r>
                            <a:rPr lang="es-EC" i="1">
                              <a:latin typeface="Cambria Math" panose="02040503050406030204" pitchFamily="18" charset="0"/>
                            </a:rPr>
                            <m:t>𝑛𝑚</m:t>
                          </m:r>
                          <m:r>
                            <a:rPr lang="es-EC" i="0">
                              <a:latin typeface="Cambria Math" panose="02040503050406030204" pitchFamily="18" charset="0"/>
                            </a:rPr>
                            <m:t> </m:t>
                          </m:r>
                        </m:num>
                        <m:den>
                          <m:r>
                            <a:rPr lang="es-EC" i="0">
                              <a:latin typeface="Cambria Math" panose="02040503050406030204" pitchFamily="18" charset="0"/>
                            </a:rPr>
                            <m:t>1</m:t>
                          </m:r>
                          <m:r>
                            <a:rPr lang="es-EC" i="1">
                              <a:latin typeface="Cambria Math" panose="02040503050406030204" pitchFamily="18" charset="0"/>
                            </a:rPr>
                            <m:t>𝑥</m:t>
                          </m:r>
                          <m:sSup>
                            <m:sSupPr>
                              <m:ctrlPr>
                                <a:rPr lang="es-EC" i="1">
                                  <a:latin typeface="Cambria Math" panose="02040503050406030204" pitchFamily="18" charset="0"/>
                                </a:rPr>
                              </m:ctrlPr>
                            </m:sSupPr>
                            <m:e>
                              <m:r>
                                <a:rPr lang="es-EC" i="0">
                                  <a:latin typeface="Cambria Math" panose="02040503050406030204" pitchFamily="18" charset="0"/>
                                </a:rPr>
                                <m:t>10</m:t>
                              </m:r>
                            </m:e>
                            <m:sup>
                              <m:r>
                                <a:rPr lang="es-EC" i="0">
                                  <a:latin typeface="Cambria Math" panose="02040503050406030204" pitchFamily="18" charset="0"/>
                                </a:rPr>
                                <m:t>−9</m:t>
                              </m:r>
                            </m:sup>
                          </m:sSup>
                          <m:r>
                            <a:rPr lang="es-EC" i="1">
                              <a:latin typeface="Cambria Math" panose="02040503050406030204" pitchFamily="18" charset="0"/>
                            </a:rPr>
                            <m:t>𝑚</m:t>
                          </m:r>
                          <m:r>
                            <a:rPr lang="es-EC" i="0">
                              <a:latin typeface="Cambria Math" panose="02040503050406030204" pitchFamily="18" charset="0"/>
                            </a:rPr>
                            <m:t> </m:t>
                          </m:r>
                        </m:den>
                      </m:f>
                      <m:r>
                        <a:rPr lang="es-EC" i="0">
                          <a:latin typeface="Cambria Math" panose="02040503050406030204" pitchFamily="18" charset="0"/>
                        </a:rPr>
                        <m:t>= 3</m:t>
                      </m:r>
                      <m:r>
                        <a:rPr lang="es-EC" i="1">
                          <a:latin typeface="Cambria Math" panose="02040503050406030204" pitchFamily="18" charset="0"/>
                        </a:rPr>
                        <m:t>𝑥</m:t>
                      </m:r>
                      <m:sSup>
                        <m:sSupPr>
                          <m:ctrlPr>
                            <a:rPr lang="es-EC" i="1">
                              <a:latin typeface="Cambria Math" panose="02040503050406030204" pitchFamily="18" charset="0"/>
                            </a:rPr>
                          </m:ctrlPr>
                        </m:sSupPr>
                        <m:e>
                          <m:r>
                            <a:rPr lang="es-EC" i="0">
                              <a:latin typeface="Cambria Math" panose="02040503050406030204" pitchFamily="18" charset="0"/>
                            </a:rPr>
                            <m:t>10</m:t>
                          </m:r>
                        </m:e>
                        <m:sup>
                          <m:r>
                            <a:rPr lang="es-EC" i="0">
                              <a:latin typeface="Cambria Math" panose="02040503050406030204" pitchFamily="18" charset="0"/>
                            </a:rPr>
                            <m:t>17</m:t>
                          </m:r>
                        </m:sup>
                      </m:sSup>
                      <m:r>
                        <a:rPr lang="es-EC" i="1">
                          <a:latin typeface="Cambria Math" panose="02040503050406030204" pitchFamily="18" charset="0"/>
                        </a:rPr>
                        <m:t>𝑛</m:t>
                      </m:r>
                      <m:f>
                        <m:fPr>
                          <m:type m:val="lin"/>
                          <m:ctrlPr>
                            <a:rPr lang="es-EC" i="1">
                              <a:latin typeface="Cambria Math" panose="02040503050406030204" pitchFamily="18" charset="0"/>
                            </a:rPr>
                          </m:ctrlPr>
                        </m:fPr>
                        <m:num>
                          <m:r>
                            <a:rPr lang="es-EC" i="1">
                              <a:latin typeface="Cambria Math" panose="02040503050406030204" pitchFamily="18" charset="0"/>
                            </a:rPr>
                            <m:t>𝑚</m:t>
                          </m:r>
                        </m:num>
                        <m:den>
                          <m:r>
                            <a:rPr lang="es-EC" i="1">
                              <a:latin typeface="Cambria Math" panose="02040503050406030204" pitchFamily="18" charset="0"/>
                            </a:rPr>
                            <m:t>𝑠</m:t>
                          </m:r>
                        </m:den>
                      </m:f>
                    </m:oMath>
                  </m:oMathPara>
                </a14:m>
                <a:endParaRPr lang="es-EC" dirty="0"/>
              </a:p>
            </p:txBody>
          </p:sp>
        </mc:Choice>
        <mc:Fallback>
          <p:sp>
            <p:nvSpPr>
              <p:cNvPr id="6" name="Rectángulo 5"/>
              <p:cNvSpPr>
                <a:spLocks noRot="1" noChangeAspect="1" noMove="1" noResize="1" noEditPoints="1" noAdjustHandles="1" noChangeArrowheads="1" noChangeShapeType="1" noTextEdit="1"/>
              </p:cNvSpPr>
              <p:nvPr/>
            </p:nvSpPr>
            <p:spPr>
              <a:xfrm>
                <a:off x="204612" y="5154241"/>
                <a:ext cx="8928992" cy="612732"/>
              </a:xfrm>
              <a:prstGeom prst="rect">
                <a:avLst/>
              </a:prstGeom>
              <a:blipFill rotWithShape="0">
                <a:blip r:embed="rId5"/>
                <a:stretch>
                  <a:fillRect/>
                </a:stretch>
              </a:blipFill>
            </p:spPr>
            <p:txBody>
              <a:bodyPr/>
              <a:lstStyle/>
              <a:p>
                <a:r>
                  <a:rPr lang="es-EC">
                    <a:noFill/>
                  </a:rPr>
                  <a:t> </a:t>
                </a:r>
              </a:p>
            </p:txBody>
          </p:sp>
        </mc:Fallback>
      </mc:AlternateContent>
      <p:sp>
        <p:nvSpPr>
          <p:cNvPr id="7" name="6 CuadroTexto"/>
          <p:cNvSpPr txBox="1"/>
          <p:nvPr/>
        </p:nvSpPr>
        <p:spPr>
          <a:xfrm>
            <a:off x="130392" y="141081"/>
            <a:ext cx="4538716" cy="369332"/>
          </a:xfrm>
          <a:prstGeom prst="rect">
            <a:avLst/>
          </a:prstGeom>
          <a:noFill/>
        </p:spPr>
        <p:txBody>
          <a:bodyPr wrap="square" rtlCol="0">
            <a:spAutoFit/>
          </a:bodyPr>
          <a:lstStyle/>
          <a:p>
            <a:pPr algn="just"/>
            <a:r>
              <a:rPr lang="es-EC" b="1" dirty="0">
                <a:solidFill>
                  <a:schemeClr val="accent3">
                    <a:lumMod val="50000"/>
                  </a:schemeClr>
                </a:solidFill>
              </a:rPr>
              <a:t>Requerimientos del Despliegue de Li-Fi</a:t>
            </a:r>
          </a:p>
        </p:txBody>
      </p:sp>
      <p:sp>
        <p:nvSpPr>
          <p:cNvPr id="8" name="6 CuadroTexto"/>
          <p:cNvSpPr txBox="1"/>
          <p:nvPr/>
        </p:nvSpPr>
        <p:spPr>
          <a:xfrm>
            <a:off x="6516217" y="131182"/>
            <a:ext cx="2627784" cy="369332"/>
          </a:xfrm>
          <a:prstGeom prst="rect">
            <a:avLst/>
          </a:prstGeom>
          <a:noFill/>
        </p:spPr>
        <p:txBody>
          <a:bodyPr wrap="square" rtlCol="0">
            <a:spAutoFit/>
          </a:bodyPr>
          <a:lstStyle/>
          <a:p>
            <a:r>
              <a:rPr lang="es-EC" dirty="0" smtClean="0">
                <a:solidFill>
                  <a:srgbClr val="C00000"/>
                </a:solidFill>
              </a:rPr>
              <a:t>ELECTRONICA EN REDES</a:t>
            </a:r>
            <a:endParaRPr lang="es-EC" dirty="0">
              <a:solidFill>
                <a:srgbClr val="C00000"/>
              </a:solidFill>
            </a:endParaRPr>
          </a:p>
        </p:txBody>
      </p:sp>
      <p:pic>
        <p:nvPicPr>
          <p:cNvPr id="9" name="Imagen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55201" y="5950192"/>
            <a:ext cx="2415869" cy="693551"/>
          </a:xfrm>
          <a:prstGeom prst="rect">
            <a:avLst/>
          </a:prstGeom>
        </p:spPr>
      </p:pic>
    </p:spTree>
    <p:extLst>
      <p:ext uri="{BB962C8B-B14F-4D97-AF65-F5344CB8AC3E}">
        <p14:creationId xmlns:p14="http://schemas.microsoft.com/office/powerpoint/2010/main" val="847200512"/>
      </p:ext>
    </p:extLst>
  </p:cSld>
  <p:clrMapOvr>
    <a:masterClrMapping/>
  </p:clrMapOvr>
  <p:transition spd="med">
    <p:randomBar dir="ver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5 Rectángulo"/>
          <p:cNvSpPr/>
          <p:nvPr/>
        </p:nvSpPr>
        <p:spPr>
          <a:xfrm>
            <a:off x="323528" y="692696"/>
            <a:ext cx="8136904" cy="5940088"/>
          </a:xfrm>
          <a:prstGeom prst="rect">
            <a:avLst/>
          </a:prstGeom>
        </p:spPr>
        <p:txBody>
          <a:bodyPr wrap="square">
            <a:spAutoFit/>
          </a:bodyPr>
          <a:lstStyle/>
          <a:p>
            <a:pPr marL="342900" indent="-342900" algn="just">
              <a:buFont typeface="Arial" panose="020B0604020202020204" pitchFamily="34" charset="0"/>
              <a:buChar char="•"/>
            </a:pPr>
            <a:endParaRPr lang="es-EC" sz="2000" dirty="0" smtClean="0"/>
          </a:p>
          <a:p>
            <a:pPr marL="342900" indent="-342900" algn="just">
              <a:buFont typeface="Arial" panose="020B0604020202020204" pitchFamily="34" charset="0"/>
              <a:buChar char="•"/>
            </a:pPr>
            <a:r>
              <a:rPr lang="es-EC" sz="2000" b="1" dirty="0" smtClean="0"/>
              <a:t>PROPUESTA DEL MARCO REGULATORIO PARA SISTEMAS CON TECNOLOGIA 802.15.7 (Li-Fi)</a:t>
            </a:r>
            <a:endParaRPr lang="es-EC" sz="2000" b="1" dirty="0"/>
          </a:p>
          <a:p>
            <a:pPr marL="342900" indent="-342900" algn="just">
              <a:buFont typeface="Arial" panose="020B0604020202020204" pitchFamily="34" charset="0"/>
              <a:buChar char="•"/>
            </a:pPr>
            <a:endParaRPr lang="es-EC" sz="2000" dirty="0" smtClean="0"/>
          </a:p>
          <a:p>
            <a:pPr marL="342900" indent="-342900" algn="just">
              <a:buFont typeface="Arial" panose="020B0604020202020204" pitchFamily="34" charset="0"/>
              <a:buChar char="•"/>
            </a:pPr>
            <a:r>
              <a:rPr lang="es-EC" sz="2000" dirty="0" smtClean="0"/>
              <a:t>Consideraciones</a:t>
            </a:r>
          </a:p>
          <a:p>
            <a:pPr marL="342900" indent="-342900" algn="just">
              <a:buFont typeface="Arial" panose="020B0604020202020204" pitchFamily="34" charset="0"/>
              <a:buChar char="•"/>
            </a:pPr>
            <a:r>
              <a:rPr lang="es-EC" sz="2000" dirty="0" smtClean="0"/>
              <a:t>Desarrollo </a:t>
            </a:r>
            <a:r>
              <a:rPr lang="es-EC" sz="2000" dirty="0"/>
              <a:t>de la Norma </a:t>
            </a:r>
            <a:r>
              <a:rPr lang="es-EC" sz="2000" dirty="0" smtClean="0"/>
              <a:t>Técnica</a:t>
            </a:r>
          </a:p>
          <a:p>
            <a:pPr marL="342900" indent="-342900" algn="just">
              <a:buFont typeface="Arial" panose="020B0604020202020204" pitchFamily="34" charset="0"/>
              <a:buChar char="•"/>
            </a:pPr>
            <a:r>
              <a:rPr lang="es-EC" sz="2000" dirty="0" smtClean="0"/>
              <a:t>Generalidades</a:t>
            </a:r>
          </a:p>
          <a:p>
            <a:pPr marL="342900" indent="-342900" algn="just">
              <a:buFont typeface="Arial" panose="020B0604020202020204" pitchFamily="34" charset="0"/>
              <a:buChar char="•"/>
            </a:pPr>
            <a:r>
              <a:rPr lang="es-EC" sz="2000" dirty="0" smtClean="0"/>
              <a:t>Términos y Definiciones </a:t>
            </a:r>
          </a:p>
          <a:p>
            <a:pPr marL="342900" indent="-342900" algn="just">
              <a:buFont typeface="Arial" panose="020B0604020202020204" pitchFamily="34" charset="0"/>
              <a:buChar char="•"/>
            </a:pPr>
            <a:r>
              <a:rPr lang="es-EC" sz="2000" dirty="0" smtClean="0"/>
              <a:t>Atribuciones </a:t>
            </a:r>
          </a:p>
          <a:p>
            <a:pPr marL="342900" indent="-342900" algn="just">
              <a:buFont typeface="Arial" panose="020B0604020202020204" pitchFamily="34" charset="0"/>
              <a:buChar char="•"/>
            </a:pPr>
            <a:r>
              <a:rPr lang="es-EC" sz="2000" dirty="0" smtClean="0"/>
              <a:t>Norma Técnica </a:t>
            </a:r>
          </a:p>
          <a:p>
            <a:pPr marL="342900" indent="-342900" algn="just">
              <a:buFont typeface="Arial" panose="020B0604020202020204" pitchFamily="34" charset="0"/>
              <a:buChar char="•"/>
            </a:pPr>
            <a:r>
              <a:rPr lang="es-EC" sz="2000" dirty="0" smtClean="0"/>
              <a:t>Bandas de Frecuencia.</a:t>
            </a:r>
          </a:p>
          <a:p>
            <a:pPr marL="342900" indent="-342900" algn="just">
              <a:buFont typeface="Arial" panose="020B0604020202020204" pitchFamily="34" charset="0"/>
              <a:buChar char="•"/>
            </a:pPr>
            <a:r>
              <a:rPr lang="es-EC" sz="2000" dirty="0" smtClean="0"/>
              <a:t>Configuración de Sistemas a través de la Luz Visible</a:t>
            </a:r>
          </a:p>
          <a:p>
            <a:pPr marL="342900" indent="-342900" algn="just">
              <a:buFont typeface="Arial" panose="020B0604020202020204" pitchFamily="34" charset="0"/>
              <a:buChar char="•"/>
            </a:pPr>
            <a:r>
              <a:rPr lang="es-EC" sz="2000" dirty="0" smtClean="0"/>
              <a:t>Homologación de Equipos y Registro</a:t>
            </a:r>
          </a:p>
          <a:p>
            <a:pPr marL="342900" indent="-342900" algn="just">
              <a:buFont typeface="Arial" panose="020B0604020202020204" pitchFamily="34" charset="0"/>
              <a:buChar char="•"/>
            </a:pPr>
            <a:r>
              <a:rPr lang="es-EC" sz="2000" dirty="0" smtClean="0"/>
              <a:t>Derechos y Obligaciones Usuario</a:t>
            </a:r>
          </a:p>
          <a:p>
            <a:pPr marL="342900" indent="-342900" algn="just">
              <a:buFont typeface="Arial" panose="020B0604020202020204" pitchFamily="34" charset="0"/>
              <a:buChar char="•"/>
            </a:pPr>
            <a:r>
              <a:rPr lang="es-EC" sz="2000" dirty="0" smtClean="0"/>
              <a:t>Control </a:t>
            </a:r>
          </a:p>
          <a:p>
            <a:pPr marL="342900" indent="-342900" algn="just">
              <a:buFont typeface="Arial" panose="020B0604020202020204" pitchFamily="34" charset="0"/>
              <a:buChar char="•"/>
            </a:pPr>
            <a:r>
              <a:rPr lang="es-EC" sz="2000" dirty="0" smtClean="0"/>
              <a:t>Conclusiones acerca de Factibilidad Legal para la Operación Li-Fi</a:t>
            </a:r>
            <a:r>
              <a:rPr lang="es-EC" sz="2000" dirty="0" smtClean="0"/>
              <a:t> </a:t>
            </a:r>
            <a:endParaRPr lang="es-EC" sz="2000" dirty="0"/>
          </a:p>
          <a:p>
            <a:pPr algn="just"/>
            <a:endParaRPr lang="es-EC" sz="2000" dirty="0" smtClean="0"/>
          </a:p>
          <a:p>
            <a:pPr algn="just"/>
            <a:endParaRPr lang="es-EC" sz="2000" dirty="0"/>
          </a:p>
          <a:p>
            <a:pPr algn="just"/>
            <a:endParaRPr lang="es-EC" sz="2000" dirty="0"/>
          </a:p>
        </p:txBody>
      </p:sp>
      <p:sp>
        <p:nvSpPr>
          <p:cNvPr id="3" name="6 CuadroTexto"/>
          <p:cNvSpPr txBox="1"/>
          <p:nvPr/>
        </p:nvSpPr>
        <p:spPr>
          <a:xfrm>
            <a:off x="130392" y="141081"/>
            <a:ext cx="4538716" cy="369332"/>
          </a:xfrm>
          <a:prstGeom prst="rect">
            <a:avLst/>
          </a:prstGeom>
          <a:noFill/>
        </p:spPr>
        <p:txBody>
          <a:bodyPr wrap="square" rtlCol="0">
            <a:spAutoFit/>
          </a:bodyPr>
          <a:lstStyle/>
          <a:p>
            <a:pPr algn="just"/>
            <a:r>
              <a:rPr lang="es-EC" b="1" dirty="0">
                <a:solidFill>
                  <a:schemeClr val="accent3">
                    <a:lumMod val="50000"/>
                  </a:schemeClr>
                </a:solidFill>
              </a:rPr>
              <a:t>Requerimientos del Despliegue de Li-Fi</a:t>
            </a:r>
          </a:p>
        </p:txBody>
      </p:sp>
      <p:sp>
        <p:nvSpPr>
          <p:cNvPr id="4" name="6 CuadroTexto"/>
          <p:cNvSpPr txBox="1"/>
          <p:nvPr/>
        </p:nvSpPr>
        <p:spPr>
          <a:xfrm>
            <a:off x="6516217" y="131182"/>
            <a:ext cx="2627784" cy="369332"/>
          </a:xfrm>
          <a:prstGeom prst="rect">
            <a:avLst/>
          </a:prstGeom>
          <a:noFill/>
        </p:spPr>
        <p:txBody>
          <a:bodyPr wrap="square" rtlCol="0">
            <a:spAutoFit/>
          </a:bodyPr>
          <a:lstStyle/>
          <a:p>
            <a:r>
              <a:rPr lang="es-EC" dirty="0" smtClean="0">
                <a:solidFill>
                  <a:srgbClr val="C00000"/>
                </a:solidFill>
              </a:rPr>
              <a:t>ELECTRONICA EN REDES</a:t>
            </a:r>
            <a:endParaRPr lang="es-EC" dirty="0">
              <a:solidFill>
                <a:srgbClr val="C00000"/>
              </a:solidFill>
            </a:endParaRP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5201" y="5950192"/>
            <a:ext cx="2415869" cy="693551"/>
          </a:xfrm>
          <a:prstGeom prst="rect">
            <a:avLst/>
          </a:prstGeom>
        </p:spPr>
      </p:pic>
    </p:spTree>
    <p:extLst>
      <p:ext uri="{BB962C8B-B14F-4D97-AF65-F5344CB8AC3E}">
        <p14:creationId xmlns:p14="http://schemas.microsoft.com/office/powerpoint/2010/main" val="412564774"/>
      </p:ext>
    </p:extLst>
  </p:cSld>
  <p:clrMapOvr>
    <a:masterClrMapping/>
  </p:clrMapOvr>
  <p:transition spd="med">
    <p:randomBar dir="ver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p:nvPr/>
        </p:nvPicPr>
        <p:blipFill rotWithShape="1">
          <a:blip r:embed="rId2"/>
          <a:srcRect l="15678" t="3098" r="15529" b="6009"/>
          <a:stretch/>
        </p:blipFill>
        <p:spPr bwMode="auto">
          <a:xfrm>
            <a:off x="1187624" y="1268760"/>
            <a:ext cx="2412365" cy="1791335"/>
          </a:xfrm>
          <a:prstGeom prst="rect">
            <a:avLst/>
          </a:prstGeom>
          <a:ln>
            <a:noFill/>
          </a:ln>
          <a:extLst>
            <a:ext uri="{53640926-AAD7-44D8-BBD7-CCE9431645EC}">
              <a14:shadowObscured xmlns:a14="http://schemas.microsoft.com/office/drawing/2010/main"/>
            </a:ext>
          </a:extLst>
        </p:spPr>
      </p:pic>
      <p:pic>
        <p:nvPicPr>
          <p:cNvPr id="3" name="Imagen 2"/>
          <p:cNvPicPr/>
          <p:nvPr/>
        </p:nvPicPr>
        <p:blipFill rotWithShape="1">
          <a:blip r:embed="rId3"/>
          <a:srcRect l="5516" t="13942" r="5080" b="29232"/>
          <a:stretch/>
        </p:blipFill>
        <p:spPr bwMode="auto">
          <a:xfrm>
            <a:off x="4211960" y="1689130"/>
            <a:ext cx="3836670" cy="1370965"/>
          </a:xfrm>
          <a:prstGeom prst="rect">
            <a:avLst/>
          </a:prstGeom>
          <a:ln>
            <a:noFill/>
          </a:ln>
          <a:extLst>
            <a:ext uri="{53640926-AAD7-44D8-BBD7-CCE9431645EC}">
              <a14:shadowObscured xmlns:a14="http://schemas.microsoft.com/office/drawing/2010/main"/>
            </a:ext>
          </a:extLst>
        </p:spPr>
      </p:pic>
      <p:pic>
        <p:nvPicPr>
          <p:cNvPr id="4" name="Imagen 3"/>
          <p:cNvPicPr/>
          <p:nvPr/>
        </p:nvPicPr>
        <p:blipFill rotWithShape="1">
          <a:blip r:embed="rId4"/>
          <a:srcRect l="27579" t="4647" r="30914" b="14021"/>
          <a:stretch/>
        </p:blipFill>
        <p:spPr bwMode="auto">
          <a:xfrm>
            <a:off x="1187624" y="3789040"/>
            <a:ext cx="2075180" cy="1988185"/>
          </a:xfrm>
          <a:prstGeom prst="rect">
            <a:avLst/>
          </a:prstGeom>
          <a:ln>
            <a:noFill/>
          </a:ln>
          <a:extLst>
            <a:ext uri="{53640926-AAD7-44D8-BBD7-CCE9431645EC}">
              <a14:shadowObscured xmlns:a14="http://schemas.microsoft.com/office/drawing/2010/main"/>
            </a:ext>
          </a:extLst>
        </p:spPr>
      </p:pic>
      <p:pic>
        <p:nvPicPr>
          <p:cNvPr id="5" name="Imagen 4" descr="http://www.oledcomm.com/wp-content/uploads/hopital1.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84988" y="3545205"/>
            <a:ext cx="4246225" cy="2232020"/>
          </a:xfrm>
          <a:prstGeom prst="rect">
            <a:avLst/>
          </a:prstGeom>
          <a:noFill/>
          <a:ln>
            <a:noFill/>
          </a:ln>
        </p:spPr>
      </p:pic>
      <p:sp>
        <p:nvSpPr>
          <p:cNvPr id="6" name="6 CuadroTexto"/>
          <p:cNvSpPr txBox="1"/>
          <p:nvPr/>
        </p:nvSpPr>
        <p:spPr>
          <a:xfrm>
            <a:off x="130392" y="141081"/>
            <a:ext cx="4538716" cy="369332"/>
          </a:xfrm>
          <a:prstGeom prst="rect">
            <a:avLst/>
          </a:prstGeom>
          <a:noFill/>
        </p:spPr>
        <p:txBody>
          <a:bodyPr wrap="square" rtlCol="0">
            <a:spAutoFit/>
          </a:bodyPr>
          <a:lstStyle/>
          <a:p>
            <a:pPr algn="just"/>
            <a:r>
              <a:rPr lang="es-EC" b="1" dirty="0">
                <a:solidFill>
                  <a:schemeClr val="accent3">
                    <a:lumMod val="50000"/>
                  </a:schemeClr>
                </a:solidFill>
              </a:rPr>
              <a:t>Requerimientos del Despliegue de Li-Fi</a:t>
            </a:r>
          </a:p>
        </p:txBody>
      </p:sp>
      <p:sp>
        <p:nvSpPr>
          <p:cNvPr id="7" name="6 CuadroTexto"/>
          <p:cNvSpPr txBox="1"/>
          <p:nvPr/>
        </p:nvSpPr>
        <p:spPr>
          <a:xfrm>
            <a:off x="6516217" y="131182"/>
            <a:ext cx="2627784" cy="369332"/>
          </a:xfrm>
          <a:prstGeom prst="rect">
            <a:avLst/>
          </a:prstGeom>
          <a:noFill/>
        </p:spPr>
        <p:txBody>
          <a:bodyPr wrap="square" rtlCol="0">
            <a:spAutoFit/>
          </a:bodyPr>
          <a:lstStyle/>
          <a:p>
            <a:r>
              <a:rPr lang="es-EC" dirty="0" smtClean="0">
                <a:solidFill>
                  <a:srgbClr val="C00000"/>
                </a:solidFill>
              </a:rPr>
              <a:t>ELECTRONICA EN REDES</a:t>
            </a:r>
            <a:endParaRPr lang="es-EC" dirty="0">
              <a:solidFill>
                <a:srgbClr val="C00000"/>
              </a:solidFill>
            </a:endParaRPr>
          </a:p>
        </p:txBody>
      </p:sp>
      <p:pic>
        <p:nvPicPr>
          <p:cNvPr id="8" name="Imagen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55201" y="5950192"/>
            <a:ext cx="2415869" cy="693551"/>
          </a:xfrm>
          <a:prstGeom prst="rect">
            <a:avLst/>
          </a:prstGeom>
        </p:spPr>
      </p:pic>
    </p:spTree>
    <p:extLst>
      <p:ext uri="{BB962C8B-B14F-4D97-AF65-F5344CB8AC3E}">
        <p14:creationId xmlns:p14="http://schemas.microsoft.com/office/powerpoint/2010/main" val="406695391"/>
      </p:ext>
    </p:extLst>
  </p:cSld>
  <p:clrMapOvr>
    <a:masterClrMapping/>
  </p:clrMapOvr>
  <p:transition spd="med">
    <p:randomBar dir="ver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Resultado de imagen para lifi"/>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124744"/>
            <a:ext cx="2880320" cy="1768475"/>
          </a:xfrm>
          <a:prstGeom prst="rect">
            <a:avLst/>
          </a:prstGeom>
          <a:noFill/>
          <a:ln>
            <a:noFill/>
          </a:ln>
        </p:spPr>
      </p:pic>
      <p:pic>
        <p:nvPicPr>
          <p:cNvPr id="3" name="Imagen 2"/>
          <p:cNvPicPr/>
          <p:nvPr/>
        </p:nvPicPr>
        <p:blipFill rotWithShape="1">
          <a:blip r:embed="rId3"/>
          <a:srcRect l="4355" t="12909" r="4355" b="30781"/>
          <a:stretch/>
        </p:blipFill>
        <p:spPr bwMode="auto">
          <a:xfrm>
            <a:off x="4427984" y="1450499"/>
            <a:ext cx="3421380" cy="1442720"/>
          </a:xfrm>
          <a:prstGeom prst="rect">
            <a:avLst/>
          </a:prstGeom>
          <a:ln>
            <a:noFill/>
          </a:ln>
          <a:extLst>
            <a:ext uri="{53640926-AAD7-44D8-BBD7-CCE9431645EC}">
              <a14:shadowObscured xmlns:a14="http://schemas.microsoft.com/office/drawing/2010/main"/>
            </a:ext>
          </a:extLst>
        </p:spPr>
      </p:pic>
      <p:pic>
        <p:nvPicPr>
          <p:cNvPr id="4" name="Imagen 3"/>
          <p:cNvPicPr/>
          <p:nvPr/>
        </p:nvPicPr>
        <p:blipFill rotWithShape="1">
          <a:blip r:embed="rId4"/>
          <a:srcRect l="17276" t="26075" r="40348" b="25378"/>
          <a:stretch/>
        </p:blipFill>
        <p:spPr bwMode="auto">
          <a:xfrm>
            <a:off x="2699792" y="3645024"/>
            <a:ext cx="4189703" cy="1989579"/>
          </a:xfrm>
          <a:prstGeom prst="rect">
            <a:avLst/>
          </a:prstGeom>
          <a:ln>
            <a:noFill/>
          </a:ln>
          <a:extLst>
            <a:ext uri="{53640926-AAD7-44D8-BBD7-CCE9431645EC}">
              <a14:shadowObscured xmlns:a14="http://schemas.microsoft.com/office/drawing/2010/main"/>
            </a:ext>
          </a:extLst>
        </p:spPr>
      </p:pic>
      <p:sp>
        <p:nvSpPr>
          <p:cNvPr id="6" name="6 CuadroTexto"/>
          <p:cNvSpPr txBox="1"/>
          <p:nvPr/>
        </p:nvSpPr>
        <p:spPr>
          <a:xfrm>
            <a:off x="130392" y="141081"/>
            <a:ext cx="4538716" cy="369332"/>
          </a:xfrm>
          <a:prstGeom prst="rect">
            <a:avLst/>
          </a:prstGeom>
          <a:noFill/>
        </p:spPr>
        <p:txBody>
          <a:bodyPr wrap="square" rtlCol="0">
            <a:spAutoFit/>
          </a:bodyPr>
          <a:lstStyle/>
          <a:p>
            <a:pPr algn="just"/>
            <a:r>
              <a:rPr lang="es-EC" b="1" dirty="0">
                <a:solidFill>
                  <a:schemeClr val="accent3">
                    <a:lumMod val="50000"/>
                  </a:schemeClr>
                </a:solidFill>
              </a:rPr>
              <a:t>Requerimientos del Despliegue de Li-Fi</a:t>
            </a:r>
          </a:p>
        </p:txBody>
      </p:sp>
      <p:sp>
        <p:nvSpPr>
          <p:cNvPr id="7" name="6 CuadroTexto"/>
          <p:cNvSpPr txBox="1"/>
          <p:nvPr/>
        </p:nvSpPr>
        <p:spPr>
          <a:xfrm>
            <a:off x="6516217" y="131182"/>
            <a:ext cx="2627784" cy="369332"/>
          </a:xfrm>
          <a:prstGeom prst="rect">
            <a:avLst/>
          </a:prstGeom>
          <a:noFill/>
        </p:spPr>
        <p:txBody>
          <a:bodyPr wrap="square" rtlCol="0">
            <a:spAutoFit/>
          </a:bodyPr>
          <a:lstStyle/>
          <a:p>
            <a:r>
              <a:rPr lang="es-EC" dirty="0" smtClean="0">
                <a:solidFill>
                  <a:srgbClr val="C00000"/>
                </a:solidFill>
              </a:rPr>
              <a:t>ELECTRONICA EN REDES</a:t>
            </a:r>
            <a:endParaRPr lang="es-EC" dirty="0">
              <a:solidFill>
                <a:srgbClr val="C00000"/>
              </a:solidFill>
            </a:endParaRPr>
          </a:p>
        </p:txBody>
      </p:sp>
      <p:pic>
        <p:nvPicPr>
          <p:cNvPr id="8" name="Imagen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55201" y="5950192"/>
            <a:ext cx="2415869" cy="693551"/>
          </a:xfrm>
          <a:prstGeom prst="rect">
            <a:avLst/>
          </a:prstGeom>
        </p:spPr>
      </p:pic>
    </p:spTree>
    <p:extLst>
      <p:ext uri="{BB962C8B-B14F-4D97-AF65-F5344CB8AC3E}">
        <p14:creationId xmlns:p14="http://schemas.microsoft.com/office/powerpoint/2010/main" val="1829144198"/>
      </p:ext>
    </p:extLst>
  </p:cSld>
  <p:clrMapOvr>
    <a:masterClrMapping/>
  </p:clrMapOvr>
  <p:transition spd="med">
    <p:randomBar dir="ver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p:nvPr/>
        </p:nvPicPr>
        <p:blipFill rotWithShape="1">
          <a:blip r:embed="rId2"/>
          <a:srcRect l="20064" t="24305" r="44000" b="21405"/>
          <a:stretch/>
        </p:blipFill>
        <p:spPr bwMode="auto">
          <a:xfrm>
            <a:off x="1259632" y="1844824"/>
            <a:ext cx="2448272" cy="2016224"/>
          </a:xfrm>
          <a:prstGeom prst="rect">
            <a:avLst/>
          </a:prstGeom>
          <a:ln>
            <a:noFill/>
          </a:ln>
          <a:extLst>
            <a:ext uri="{53640926-AAD7-44D8-BBD7-CCE9431645EC}">
              <a14:shadowObscured xmlns:a14="http://schemas.microsoft.com/office/drawing/2010/main"/>
            </a:ext>
          </a:extLst>
        </p:spPr>
      </p:pic>
      <p:pic>
        <p:nvPicPr>
          <p:cNvPr id="3" name="Imagen 2"/>
          <p:cNvPicPr/>
          <p:nvPr/>
        </p:nvPicPr>
        <p:blipFill rotWithShape="1">
          <a:blip r:embed="rId3"/>
          <a:srcRect l="13299" t="18172" r="41392" b="21610"/>
          <a:stretch/>
        </p:blipFill>
        <p:spPr bwMode="auto">
          <a:xfrm>
            <a:off x="4499992" y="1829390"/>
            <a:ext cx="2967603" cy="2031658"/>
          </a:xfrm>
          <a:prstGeom prst="rect">
            <a:avLst/>
          </a:prstGeom>
          <a:ln>
            <a:noFill/>
          </a:ln>
          <a:extLst>
            <a:ext uri="{53640926-AAD7-44D8-BBD7-CCE9431645EC}">
              <a14:shadowObscured xmlns:a14="http://schemas.microsoft.com/office/drawing/2010/main"/>
            </a:ext>
          </a:extLst>
        </p:spPr>
      </p:pic>
      <p:sp>
        <p:nvSpPr>
          <p:cNvPr id="4" name="6 CuadroTexto"/>
          <p:cNvSpPr txBox="1"/>
          <p:nvPr/>
        </p:nvSpPr>
        <p:spPr>
          <a:xfrm>
            <a:off x="130392" y="141081"/>
            <a:ext cx="4538716" cy="369332"/>
          </a:xfrm>
          <a:prstGeom prst="rect">
            <a:avLst/>
          </a:prstGeom>
          <a:noFill/>
        </p:spPr>
        <p:txBody>
          <a:bodyPr wrap="square" rtlCol="0">
            <a:spAutoFit/>
          </a:bodyPr>
          <a:lstStyle/>
          <a:p>
            <a:pPr algn="just"/>
            <a:r>
              <a:rPr lang="es-EC" b="1" dirty="0">
                <a:solidFill>
                  <a:schemeClr val="accent3">
                    <a:lumMod val="50000"/>
                  </a:schemeClr>
                </a:solidFill>
              </a:rPr>
              <a:t>Requerimientos del Despliegue de Li-Fi</a:t>
            </a:r>
          </a:p>
        </p:txBody>
      </p:sp>
      <p:sp>
        <p:nvSpPr>
          <p:cNvPr id="5" name="6 CuadroTexto"/>
          <p:cNvSpPr txBox="1"/>
          <p:nvPr/>
        </p:nvSpPr>
        <p:spPr>
          <a:xfrm>
            <a:off x="6516217" y="131182"/>
            <a:ext cx="2627784" cy="369332"/>
          </a:xfrm>
          <a:prstGeom prst="rect">
            <a:avLst/>
          </a:prstGeom>
          <a:noFill/>
        </p:spPr>
        <p:txBody>
          <a:bodyPr wrap="square" rtlCol="0">
            <a:spAutoFit/>
          </a:bodyPr>
          <a:lstStyle/>
          <a:p>
            <a:r>
              <a:rPr lang="es-EC" dirty="0" smtClean="0">
                <a:solidFill>
                  <a:srgbClr val="C00000"/>
                </a:solidFill>
              </a:rPr>
              <a:t>ELECTRONICA EN REDES</a:t>
            </a:r>
            <a:endParaRPr lang="es-EC" dirty="0">
              <a:solidFill>
                <a:srgbClr val="C00000"/>
              </a:solidFill>
            </a:endParaRPr>
          </a:p>
        </p:txBody>
      </p:sp>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5201" y="5950192"/>
            <a:ext cx="2415869" cy="693551"/>
          </a:xfrm>
          <a:prstGeom prst="rect">
            <a:avLst/>
          </a:prstGeom>
        </p:spPr>
      </p:pic>
    </p:spTree>
    <p:extLst>
      <p:ext uri="{BB962C8B-B14F-4D97-AF65-F5344CB8AC3E}">
        <p14:creationId xmlns:p14="http://schemas.microsoft.com/office/powerpoint/2010/main" val="161290992"/>
      </p:ext>
    </p:extLst>
  </p:cSld>
  <p:clrMapOvr>
    <a:masterClrMapping/>
  </p:clrMapOvr>
  <p:transition spd="med">
    <p:randomBar dir="ver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5201" y="5950192"/>
            <a:ext cx="2415869" cy="693551"/>
          </a:xfrm>
          <a:prstGeom prst="rect">
            <a:avLst/>
          </a:prstGeom>
        </p:spPr>
      </p:pic>
      <p:sp>
        <p:nvSpPr>
          <p:cNvPr id="3" name="6 CuadroTexto"/>
          <p:cNvSpPr txBox="1"/>
          <p:nvPr/>
        </p:nvSpPr>
        <p:spPr>
          <a:xfrm>
            <a:off x="130392" y="141081"/>
            <a:ext cx="4538716" cy="369332"/>
          </a:xfrm>
          <a:prstGeom prst="rect">
            <a:avLst/>
          </a:prstGeom>
          <a:noFill/>
        </p:spPr>
        <p:txBody>
          <a:bodyPr wrap="square" rtlCol="0">
            <a:spAutoFit/>
          </a:bodyPr>
          <a:lstStyle/>
          <a:p>
            <a:pPr algn="just"/>
            <a:r>
              <a:rPr lang="es-EC" b="1" dirty="0" smtClean="0">
                <a:solidFill>
                  <a:srgbClr val="00B0F0"/>
                </a:solidFill>
              </a:rPr>
              <a:t>Conclusiones y Recomendaciones </a:t>
            </a:r>
            <a:endParaRPr lang="es-EC" b="1" dirty="0">
              <a:solidFill>
                <a:srgbClr val="00B0F0"/>
              </a:solidFill>
            </a:endParaRPr>
          </a:p>
        </p:txBody>
      </p:sp>
      <p:sp>
        <p:nvSpPr>
          <p:cNvPr id="4" name="6 CuadroTexto"/>
          <p:cNvSpPr txBox="1"/>
          <p:nvPr/>
        </p:nvSpPr>
        <p:spPr>
          <a:xfrm>
            <a:off x="6516217" y="131182"/>
            <a:ext cx="2627784" cy="369332"/>
          </a:xfrm>
          <a:prstGeom prst="rect">
            <a:avLst/>
          </a:prstGeom>
          <a:noFill/>
        </p:spPr>
        <p:txBody>
          <a:bodyPr wrap="square" rtlCol="0">
            <a:spAutoFit/>
          </a:bodyPr>
          <a:lstStyle/>
          <a:p>
            <a:r>
              <a:rPr lang="es-EC" dirty="0" smtClean="0">
                <a:solidFill>
                  <a:srgbClr val="C00000"/>
                </a:solidFill>
              </a:rPr>
              <a:t>ELECTRONICA EN REDES</a:t>
            </a:r>
            <a:endParaRPr lang="es-EC" dirty="0">
              <a:solidFill>
                <a:srgbClr val="C00000"/>
              </a:solidFill>
            </a:endParaRPr>
          </a:p>
        </p:txBody>
      </p:sp>
      <p:sp>
        <p:nvSpPr>
          <p:cNvPr id="5" name="CuadroTexto 4"/>
          <p:cNvSpPr txBox="1"/>
          <p:nvPr/>
        </p:nvSpPr>
        <p:spPr>
          <a:xfrm>
            <a:off x="1331640" y="980728"/>
            <a:ext cx="6480720" cy="4247317"/>
          </a:xfrm>
          <a:prstGeom prst="rect">
            <a:avLst/>
          </a:prstGeom>
          <a:noFill/>
        </p:spPr>
        <p:txBody>
          <a:bodyPr wrap="square" rtlCol="0">
            <a:spAutoFit/>
          </a:bodyPr>
          <a:lstStyle/>
          <a:p>
            <a:pPr lvl="0" algn="just"/>
            <a:r>
              <a:rPr lang="es-EC" dirty="0"/>
              <a:t>Li-Fi es una tecnología de vanguardia con muchas características importantes proporcionando grandes expectativas a futuro, por lo cual gran parte de la recopilación de la información se la realiza a través de </a:t>
            </a:r>
            <a:r>
              <a:rPr lang="es-EC" dirty="0" err="1"/>
              <a:t>papers</a:t>
            </a:r>
            <a:r>
              <a:rPr lang="es-EC" dirty="0"/>
              <a:t> tecnológicos, páginas web y el estándar lanzado por IEEE como  ente encargado de regir las novedades tecnológicas bajo el nombre IEEE 802.15.7, siendo Li-Fi una tecnología versátil por ocupar todo el espectro de la luz visible, con topologías dinámicas que brindan varios escenarios de conectividad a parte de la función principal que es iluminar, en cuanto a seguridad es el mismo hecho de trabajar en el orden de los Tera </a:t>
            </a:r>
            <a:r>
              <a:rPr lang="es-EC" dirty="0" err="1"/>
              <a:t>Herzios</a:t>
            </a:r>
            <a:r>
              <a:rPr lang="es-EC" dirty="0"/>
              <a:t> que permite que las ondas no traspasen paredes, por lo tanto comenzarían desde ahí comenzarían los temas de seguridad, para luego considerar las seguridades propias de Li-Fi, ofreciendo una gestión eficiente de recursos.</a:t>
            </a:r>
          </a:p>
          <a:p>
            <a:endParaRPr lang="es-EC" dirty="0"/>
          </a:p>
        </p:txBody>
      </p:sp>
    </p:spTree>
    <p:extLst>
      <p:ext uri="{BB962C8B-B14F-4D97-AF65-F5344CB8AC3E}">
        <p14:creationId xmlns:p14="http://schemas.microsoft.com/office/powerpoint/2010/main" val="3377367721"/>
      </p:ext>
    </p:extLst>
  </p:cSld>
  <p:clrMapOvr>
    <a:masterClrMapping/>
  </p:clrMapOvr>
  <p:transition spd="med">
    <p:randomBar dir="ver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5201" y="5950192"/>
            <a:ext cx="2415869" cy="693551"/>
          </a:xfrm>
          <a:prstGeom prst="rect">
            <a:avLst/>
          </a:prstGeom>
        </p:spPr>
      </p:pic>
      <p:sp>
        <p:nvSpPr>
          <p:cNvPr id="3" name="6 CuadroTexto"/>
          <p:cNvSpPr txBox="1"/>
          <p:nvPr/>
        </p:nvSpPr>
        <p:spPr>
          <a:xfrm>
            <a:off x="130392" y="141081"/>
            <a:ext cx="4538716" cy="369332"/>
          </a:xfrm>
          <a:prstGeom prst="rect">
            <a:avLst/>
          </a:prstGeom>
          <a:noFill/>
        </p:spPr>
        <p:txBody>
          <a:bodyPr wrap="square" rtlCol="0">
            <a:spAutoFit/>
          </a:bodyPr>
          <a:lstStyle/>
          <a:p>
            <a:pPr algn="just"/>
            <a:r>
              <a:rPr lang="es-EC" b="1" dirty="0" smtClean="0">
                <a:solidFill>
                  <a:srgbClr val="00B0F0"/>
                </a:solidFill>
              </a:rPr>
              <a:t>Conclusiones y Recomendaciones </a:t>
            </a:r>
            <a:endParaRPr lang="es-EC" b="1" dirty="0">
              <a:solidFill>
                <a:srgbClr val="00B0F0"/>
              </a:solidFill>
            </a:endParaRPr>
          </a:p>
        </p:txBody>
      </p:sp>
      <p:sp>
        <p:nvSpPr>
          <p:cNvPr id="4" name="6 CuadroTexto"/>
          <p:cNvSpPr txBox="1"/>
          <p:nvPr/>
        </p:nvSpPr>
        <p:spPr>
          <a:xfrm>
            <a:off x="6516217" y="131182"/>
            <a:ext cx="2627784" cy="369332"/>
          </a:xfrm>
          <a:prstGeom prst="rect">
            <a:avLst/>
          </a:prstGeom>
          <a:noFill/>
        </p:spPr>
        <p:txBody>
          <a:bodyPr wrap="square" rtlCol="0">
            <a:spAutoFit/>
          </a:bodyPr>
          <a:lstStyle/>
          <a:p>
            <a:r>
              <a:rPr lang="es-EC" dirty="0" smtClean="0">
                <a:solidFill>
                  <a:srgbClr val="C00000"/>
                </a:solidFill>
              </a:rPr>
              <a:t>ELECTRONICA EN REDES</a:t>
            </a:r>
            <a:endParaRPr lang="es-EC" dirty="0">
              <a:solidFill>
                <a:srgbClr val="C00000"/>
              </a:solidFill>
            </a:endParaRPr>
          </a:p>
        </p:txBody>
      </p:sp>
      <p:sp>
        <p:nvSpPr>
          <p:cNvPr id="5" name="CuadroTexto 4"/>
          <p:cNvSpPr txBox="1"/>
          <p:nvPr/>
        </p:nvSpPr>
        <p:spPr>
          <a:xfrm>
            <a:off x="1547664" y="1124744"/>
            <a:ext cx="6120680" cy="3139321"/>
          </a:xfrm>
          <a:prstGeom prst="rect">
            <a:avLst/>
          </a:prstGeom>
          <a:noFill/>
        </p:spPr>
        <p:txBody>
          <a:bodyPr wrap="square" rtlCol="0">
            <a:spAutoFit/>
          </a:bodyPr>
          <a:lstStyle/>
          <a:p>
            <a:pPr lvl="0" algn="just"/>
            <a:r>
              <a:rPr lang="es-EC" dirty="0"/>
              <a:t>Las principales fortalezas y capacidades que nos brinda Li-Fi radican en la disponibilidad de frecuencias o espectro radioeléctrico para sus transmisiones puesto que no se encuentra normado el espectro en el cual trabaja, según el Plan Nacional de Frecuencias. Resolución No. TEL-391-15-CONATEL-2012 emitida el 04 de Julio del 2012 en base al Plan Nacional de Frecuencias de septiembre de 2008, para diferentes áreas de las Telecomunicaciones, con su última  modificación  realizada a febrero  2015, no está considerado el espectro del Luz Visible a normarse.  </a:t>
            </a:r>
          </a:p>
          <a:p>
            <a:endParaRPr lang="es-EC" dirty="0"/>
          </a:p>
        </p:txBody>
      </p:sp>
    </p:spTree>
    <p:extLst>
      <p:ext uri="{BB962C8B-B14F-4D97-AF65-F5344CB8AC3E}">
        <p14:creationId xmlns:p14="http://schemas.microsoft.com/office/powerpoint/2010/main" val="1432320545"/>
      </p:ext>
    </p:extLst>
  </p:cSld>
  <p:clrMapOvr>
    <a:masterClrMapping/>
  </p:clrMapOvr>
  <p:transition spd="med">
    <p:randomBar dir="ver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5201" y="5950192"/>
            <a:ext cx="2415869" cy="693551"/>
          </a:xfrm>
          <a:prstGeom prst="rect">
            <a:avLst/>
          </a:prstGeom>
        </p:spPr>
      </p:pic>
      <p:sp>
        <p:nvSpPr>
          <p:cNvPr id="3" name="6 CuadroTexto"/>
          <p:cNvSpPr txBox="1"/>
          <p:nvPr/>
        </p:nvSpPr>
        <p:spPr>
          <a:xfrm>
            <a:off x="130392" y="141081"/>
            <a:ext cx="4538716" cy="369332"/>
          </a:xfrm>
          <a:prstGeom prst="rect">
            <a:avLst/>
          </a:prstGeom>
          <a:noFill/>
        </p:spPr>
        <p:txBody>
          <a:bodyPr wrap="square" rtlCol="0">
            <a:spAutoFit/>
          </a:bodyPr>
          <a:lstStyle/>
          <a:p>
            <a:pPr algn="just"/>
            <a:r>
              <a:rPr lang="es-EC" b="1" dirty="0" smtClean="0">
                <a:solidFill>
                  <a:srgbClr val="00B0F0"/>
                </a:solidFill>
              </a:rPr>
              <a:t>Conclusiones y Recomendaciones </a:t>
            </a:r>
            <a:endParaRPr lang="es-EC" b="1" dirty="0">
              <a:solidFill>
                <a:srgbClr val="00B0F0"/>
              </a:solidFill>
            </a:endParaRPr>
          </a:p>
        </p:txBody>
      </p:sp>
      <p:sp>
        <p:nvSpPr>
          <p:cNvPr id="4" name="6 CuadroTexto"/>
          <p:cNvSpPr txBox="1"/>
          <p:nvPr/>
        </p:nvSpPr>
        <p:spPr>
          <a:xfrm>
            <a:off x="6516217" y="131182"/>
            <a:ext cx="2627784" cy="369332"/>
          </a:xfrm>
          <a:prstGeom prst="rect">
            <a:avLst/>
          </a:prstGeom>
          <a:noFill/>
        </p:spPr>
        <p:txBody>
          <a:bodyPr wrap="square" rtlCol="0">
            <a:spAutoFit/>
          </a:bodyPr>
          <a:lstStyle/>
          <a:p>
            <a:r>
              <a:rPr lang="es-EC" dirty="0" smtClean="0">
                <a:solidFill>
                  <a:srgbClr val="C00000"/>
                </a:solidFill>
              </a:rPr>
              <a:t>ELECTRONICA EN REDES</a:t>
            </a:r>
            <a:endParaRPr lang="es-EC" dirty="0">
              <a:solidFill>
                <a:srgbClr val="C00000"/>
              </a:solidFill>
            </a:endParaRPr>
          </a:p>
        </p:txBody>
      </p:sp>
      <p:sp>
        <p:nvSpPr>
          <p:cNvPr id="5" name="CuadroTexto 4"/>
          <p:cNvSpPr txBox="1"/>
          <p:nvPr/>
        </p:nvSpPr>
        <p:spPr>
          <a:xfrm>
            <a:off x="1763688" y="1196752"/>
            <a:ext cx="5832648" cy="4247317"/>
          </a:xfrm>
          <a:prstGeom prst="rect">
            <a:avLst/>
          </a:prstGeom>
          <a:noFill/>
        </p:spPr>
        <p:txBody>
          <a:bodyPr wrap="square" rtlCol="0">
            <a:spAutoFit/>
          </a:bodyPr>
          <a:lstStyle/>
          <a:p>
            <a:pPr lvl="0" algn="just"/>
            <a:r>
              <a:rPr lang="es-EC" dirty="0"/>
              <a:t>Por ser una tecnología de vanguardia existen estudios por parte de varios fabricantes que pretenden ofertar productos para este estándar como CASIO, </a:t>
            </a:r>
            <a:r>
              <a:rPr lang="es-EC" dirty="0" err="1"/>
              <a:t>pureLi</a:t>
            </a:r>
            <a:r>
              <a:rPr lang="es-EC" dirty="0"/>
              <a:t>-Fi, Samsung y varias universidades que investigan sobre el tema, siendo mi estimación un costo referencial de </a:t>
            </a:r>
            <a:r>
              <a:rPr lang="es-EC" dirty="0" smtClean="0"/>
              <a:t>465,36 dólares</a:t>
            </a:r>
            <a:r>
              <a:rPr lang="es-EC" dirty="0"/>
              <a:t>.</a:t>
            </a:r>
          </a:p>
          <a:p>
            <a:pPr lvl="0" algn="just"/>
            <a:endParaRPr lang="es-EC" dirty="0" smtClean="0"/>
          </a:p>
          <a:p>
            <a:pPr lvl="0" algn="just"/>
            <a:r>
              <a:rPr lang="es-EC" dirty="0" smtClean="0"/>
              <a:t>Para </a:t>
            </a:r>
            <a:r>
              <a:rPr lang="es-EC" dirty="0"/>
              <a:t>la implementación y despliegue de 802.15.7 (Li-Fi) en el Ecuador por manejar bajas potencias y un espectro no explotado en el rango de 3KHz-300GHz, se requiere la acción de los entes de Regulación y Control (ARCOTEL, MINTEL) para normar el espectro de Luz visible considerado en el rango de 380THz a 790THz. Así como la homologación de licencias para futuros equipos que entraran en prueba para el óptimo funcionamiento de Li-Fi a nivel comercial.   </a:t>
            </a:r>
          </a:p>
          <a:p>
            <a:endParaRPr lang="es-EC" dirty="0"/>
          </a:p>
        </p:txBody>
      </p:sp>
    </p:spTree>
    <p:extLst>
      <p:ext uri="{BB962C8B-B14F-4D97-AF65-F5344CB8AC3E}">
        <p14:creationId xmlns:p14="http://schemas.microsoft.com/office/powerpoint/2010/main" val="1607266106"/>
      </p:ext>
    </p:extLst>
  </p:cSld>
  <p:clrMapOvr>
    <a:masterClrMapping/>
  </p:clrMapOvr>
  <p:transition spd="med">
    <p:randomBar dir="ver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5436096" y="4272677"/>
            <a:ext cx="2882391" cy="2585323"/>
          </a:xfrm>
          <a:prstGeom prst="rect">
            <a:avLst/>
          </a:prstGeom>
          <a:noFill/>
        </p:spPr>
        <p:txBody>
          <a:bodyPr wrap="none" lIns="91440" tIns="45720" rIns="91440" bIns="45720">
            <a:spAutoFit/>
          </a:bodyPr>
          <a:lstStyle/>
          <a:p>
            <a:pPr algn="ctr"/>
            <a:r>
              <a:rPr lang="es-ES" sz="5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GRACIAS </a:t>
            </a:r>
          </a:p>
          <a:p>
            <a:pPr algn="ctr"/>
            <a:endParaRPr lang="es-ES" sz="54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a:p>
            <a:pPr algn="ctr"/>
            <a:endParaRPr lang="es-ES" sz="54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pic>
        <p:nvPicPr>
          <p:cNvPr id="7" name="Picture 3"/>
          <p:cNvPicPr>
            <a:picLocks noChangeAspect="1" noChangeArrowheads="1"/>
          </p:cNvPicPr>
          <p:nvPr/>
        </p:nvPicPr>
        <p:blipFill>
          <a:blip r:embed="rId2" cstate="print">
            <a:lum bright="25000"/>
          </a:blip>
          <a:srcRect/>
          <a:stretch>
            <a:fillRect/>
          </a:stretch>
        </p:blipFill>
        <p:spPr bwMode="auto">
          <a:xfrm>
            <a:off x="1403648" y="3269859"/>
            <a:ext cx="3492896" cy="2619672"/>
          </a:xfrm>
          <a:prstGeom prst="rect">
            <a:avLst/>
          </a:prstGeom>
          <a:noFill/>
          <a:ln w="9525">
            <a:noFill/>
            <a:miter lim="800000"/>
            <a:headEnd/>
            <a:tailEnd/>
          </a:ln>
        </p:spPr>
      </p:pic>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5201" y="5950192"/>
            <a:ext cx="2415869" cy="693551"/>
          </a:xfrm>
          <a:prstGeom prst="rect">
            <a:avLst/>
          </a:prstGeom>
        </p:spPr>
      </p:pic>
      <p:sp>
        <p:nvSpPr>
          <p:cNvPr id="11" name="6 CuadroTexto"/>
          <p:cNvSpPr txBox="1"/>
          <p:nvPr/>
        </p:nvSpPr>
        <p:spPr>
          <a:xfrm>
            <a:off x="6516217" y="131182"/>
            <a:ext cx="2627784" cy="369332"/>
          </a:xfrm>
          <a:prstGeom prst="rect">
            <a:avLst/>
          </a:prstGeom>
          <a:noFill/>
        </p:spPr>
        <p:txBody>
          <a:bodyPr wrap="square" rtlCol="0">
            <a:spAutoFit/>
          </a:bodyPr>
          <a:lstStyle/>
          <a:p>
            <a:r>
              <a:rPr lang="es-EC" dirty="0" smtClean="0">
                <a:solidFill>
                  <a:srgbClr val="C00000"/>
                </a:solidFill>
              </a:rPr>
              <a:t>ELECTRONICA EN REDES</a:t>
            </a:r>
            <a:endParaRPr lang="es-EC" dirty="0">
              <a:solidFill>
                <a:srgbClr val="C00000"/>
              </a:solidFill>
            </a:endParaRPr>
          </a:p>
        </p:txBody>
      </p:sp>
      <p:pic>
        <p:nvPicPr>
          <p:cNvPr id="13" name="Imagen 12" descr="https://encrypted-tbn1.gstatic.com/images?q=tbn:ANd9GcQ5qr6lZ2Ps1YyLVRsx3XEF2vwPs___VWtgsG8DIqfkxBBMPT1L"/>
          <p:cNvPicPr/>
          <p:nvPr/>
        </p:nvPicPr>
        <p:blipFill>
          <a:blip r:embed="rId4">
            <a:extLst>
              <a:ext uri="{28A0092B-C50C-407E-A947-70E740481C1C}">
                <a14:useLocalDpi xmlns:a14="http://schemas.microsoft.com/office/drawing/2010/main" val="0"/>
              </a:ext>
            </a:extLst>
          </a:blip>
          <a:srcRect/>
          <a:stretch>
            <a:fillRect/>
          </a:stretch>
        </p:blipFill>
        <p:spPr bwMode="auto">
          <a:xfrm>
            <a:off x="1561644" y="826997"/>
            <a:ext cx="6264696" cy="2132206"/>
          </a:xfrm>
          <a:prstGeom prst="rect">
            <a:avLst/>
          </a:prstGeom>
          <a:noFill/>
          <a:ln>
            <a:noFill/>
          </a:ln>
        </p:spPr>
      </p:pic>
    </p:spTree>
  </p:cSld>
  <p:clrMapOvr>
    <a:masterClrMapping/>
  </p:clrMapOvr>
  <p:transition spd="med">
    <p:randomBar dir="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1187624" y="620688"/>
            <a:ext cx="6624736" cy="6863417"/>
          </a:xfrm>
          <a:prstGeom prst="rect">
            <a:avLst/>
          </a:prstGeom>
        </p:spPr>
        <p:txBody>
          <a:bodyPr wrap="square">
            <a:spAutoFit/>
          </a:bodyPr>
          <a:lstStyle/>
          <a:p>
            <a:pPr algn="just"/>
            <a:r>
              <a:rPr lang="es-EC" sz="2000" dirty="0"/>
              <a:t>Según datos del Instituto Nacional de Estadísticas y Censos (INEC</a:t>
            </a:r>
            <a:r>
              <a:rPr lang="es-EC" sz="2000" dirty="0" smtClean="0"/>
              <a:t>), a </a:t>
            </a:r>
            <a:r>
              <a:rPr lang="es-EC" sz="2000" dirty="0"/>
              <a:t>noviembre de 2010, el 66,70</a:t>
            </a:r>
            <a:r>
              <a:rPr lang="es-EC" sz="2000" dirty="0" smtClean="0"/>
              <a:t>% reside en zonas urbanas.</a:t>
            </a:r>
          </a:p>
          <a:p>
            <a:pPr algn="just"/>
            <a:endParaRPr lang="es-EC" sz="2000" dirty="0"/>
          </a:p>
          <a:p>
            <a:pPr algn="just"/>
            <a:r>
              <a:rPr lang="es-EC" sz="2000" b="1" dirty="0"/>
              <a:t>E</a:t>
            </a:r>
            <a:r>
              <a:rPr lang="es-EC" sz="2000" b="1" dirty="0" smtClean="0"/>
              <a:t>l </a:t>
            </a:r>
            <a:r>
              <a:rPr lang="es-EC" sz="2000" b="1" dirty="0"/>
              <a:t>INEC y el </a:t>
            </a:r>
            <a:r>
              <a:rPr lang="es-EC" sz="2000" b="1" dirty="0" smtClean="0"/>
              <a:t>MINTEL:</a:t>
            </a:r>
          </a:p>
          <a:p>
            <a:pPr algn="just"/>
            <a:r>
              <a:rPr lang="es-EC" sz="2000" dirty="0" smtClean="0"/>
              <a:t> </a:t>
            </a:r>
          </a:p>
          <a:p>
            <a:pPr algn="just"/>
            <a:r>
              <a:rPr lang="es-EC" sz="2000" dirty="0" smtClean="0"/>
              <a:t>Enero </a:t>
            </a:r>
            <a:r>
              <a:rPr lang="es-EC" sz="2000" dirty="0"/>
              <a:t>del 2010 con una población de 14.021.963 </a:t>
            </a:r>
            <a:r>
              <a:rPr lang="es-EC" sz="2000" dirty="0" smtClean="0"/>
              <a:t>con servicios de telecomunicaciones del 97%</a:t>
            </a:r>
          </a:p>
          <a:p>
            <a:pPr algn="just"/>
            <a:r>
              <a:rPr lang="es-EC" sz="2000" dirty="0" smtClean="0"/>
              <a:t>Diciembre </a:t>
            </a:r>
            <a:r>
              <a:rPr lang="es-EC" sz="2000" dirty="0"/>
              <a:t>del 2013 con una población de 15774749 </a:t>
            </a:r>
            <a:r>
              <a:rPr lang="es-EC" sz="2000" dirty="0" smtClean="0"/>
              <a:t>que tienen </a:t>
            </a:r>
            <a:r>
              <a:rPr lang="es-EC" sz="2000" dirty="0"/>
              <a:t>un 111,10% en servicios de </a:t>
            </a:r>
            <a:r>
              <a:rPr lang="es-EC" sz="2000" dirty="0" smtClean="0"/>
              <a:t>telecomunicaciones.</a:t>
            </a:r>
          </a:p>
          <a:p>
            <a:pPr algn="just"/>
            <a:endParaRPr lang="es-EC" sz="2000" dirty="0"/>
          </a:p>
          <a:p>
            <a:pPr algn="just"/>
            <a:endParaRPr lang="es-EC" sz="2000" dirty="0" smtClean="0"/>
          </a:p>
          <a:p>
            <a:pPr algn="just"/>
            <a:r>
              <a:rPr lang="es-EC" sz="2000" dirty="0"/>
              <a:t>Existe un desafío importante en encontrar tecnologías apropiadas y de bajo costo para el acceso a </a:t>
            </a:r>
            <a:r>
              <a:rPr lang="es-EC" sz="2000" dirty="0" smtClean="0"/>
              <a:t>servicios; el </a:t>
            </a:r>
            <a:r>
              <a:rPr lang="es-EC" sz="2000" dirty="0"/>
              <a:t>desarrollo de varias tecnologías inalámbricas </a:t>
            </a:r>
            <a:r>
              <a:rPr lang="es-EC" sz="2000" dirty="0" smtClean="0"/>
              <a:t>IEEE 802.11, IEEE 802.16, IEEE 802.20, y </a:t>
            </a:r>
            <a:r>
              <a:rPr lang="es-EC" sz="2000" dirty="0"/>
              <a:t>las más recientes lanzadas en el 2012 casi simultáneamente en el mismo año 802.22 (Wireless RAN) y 802.15.7 (Li-Fi), </a:t>
            </a:r>
            <a:endParaRPr lang="es-EC" sz="2000" dirty="0" smtClean="0"/>
          </a:p>
          <a:p>
            <a:pPr algn="just"/>
            <a:endParaRPr lang="es-EC" sz="2000" dirty="0"/>
          </a:p>
          <a:p>
            <a:pPr algn="just"/>
            <a:endParaRPr lang="es-EC" sz="2000" dirty="0" smtClean="0"/>
          </a:p>
          <a:p>
            <a:pPr algn="just"/>
            <a:endParaRPr lang="es-EC" sz="2000" dirty="0"/>
          </a:p>
          <a:p>
            <a:pPr algn="just"/>
            <a:endParaRPr lang="es-EC" sz="2000" dirty="0"/>
          </a:p>
        </p:txBody>
      </p:sp>
      <p:sp>
        <p:nvSpPr>
          <p:cNvPr id="7" name="6 CuadroTexto"/>
          <p:cNvSpPr txBox="1"/>
          <p:nvPr/>
        </p:nvSpPr>
        <p:spPr>
          <a:xfrm>
            <a:off x="6516216" y="131182"/>
            <a:ext cx="5864465" cy="369332"/>
          </a:xfrm>
          <a:prstGeom prst="rect">
            <a:avLst/>
          </a:prstGeom>
          <a:noFill/>
        </p:spPr>
        <p:txBody>
          <a:bodyPr wrap="square" rtlCol="0">
            <a:spAutoFit/>
          </a:bodyPr>
          <a:lstStyle/>
          <a:p>
            <a:r>
              <a:rPr lang="es-EC" dirty="0" smtClean="0">
                <a:solidFill>
                  <a:srgbClr val="C00000"/>
                </a:solidFill>
              </a:rPr>
              <a:t>ELECTRONICA EN REDES</a:t>
            </a:r>
            <a:endParaRPr lang="es-EC" dirty="0">
              <a:solidFill>
                <a:srgbClr val="C00000"/>
              </a:solidFill>
            </a:endParaRPr>
          </a:p>
        </p:txBody>
      </p:sp>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5201" y="5950192"/>
            <a:ext cx="2415869" cy="693551"/>
          </a:xfrm>
          <a:prstGeom prst="rect">
            <a:avLst/>
          </a:prstGeom>
        </p:spPr>
      </p:pic>
      <p:sp>
        <p:nvSpPr>
          <p:cNvPr id="2" name="CuadroTexto 1"/>
          <p:cNvSpPr txBox="1"/>
          <p:nvPr/>
        </p:nvSpPr>
        <p:spPr>
          <a:xfrm>
            <a:off x="107504" y="131182"/>
            <a:ext cx="3168352" cy="369332"/>
          </a:xfrm>
          <a:prstGeom prst="rect">
            <a:avLst/>
          </a:prstGeom>
          <a:noFill/>
        </p:spPr>
        <p:txBody>
          <a:bodyPr wrap="square" rtlCol="0">
            <a:spAutoFit/>
          </a:bodyPr>
          <a:lstStyle/>
          <a:p>
            <a:r>
              <a:rPr lang="es-EC" b="1" dirty="0" smtClean="0">
                <a:solidFill>
                  <a:srgbClr val="0070C0"/>
                </a:solidFill>
              </a:rPr>
              <a:t>INTRODUCCIÓN</a:t>
            </a:r>
            <a:r>
              <a:rPr lang="es-EC" dirty="0" smtClean="0"/>
              <a:t> </a:t>
            </a:r>
            <a:endParaRPr lang="es-EC" dirty="0"/>
          </a:p>
        </p:txBody>
      </p:sp>
      <p:pic>
        <p:nvPicPr>
          <p:cNvPr id="10" name="Picture 2"/>
          <p:cNvPicPr>
            <a:picLocks noChangeAspect="1" noChangeArrowheads="1"/>
          </p:cNvPicPr>
          <p:nvPr/>
        </p:nvPicPr>
        <p:blipFill>
          <a:blip r:embed="rId3" cstate="print"/>
          <a:srcRect/>
          <a:stretch>
            <a:fillRect/>
          </a:stretch>
        </p:blipFill>
        <p:spPr bwMode="auto">
          <a:xfrm>
            <a:off x="5612943" y="1700808"/>
            <a:ext cx="2084515" cy="44120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5201" y="5950192"/>
            <a:ext cx="2415869" cy="693551"/>
          </a:xfrm>
          <a:prstGeom prst="rect">
            <a:avLst/>
          </a:prstGeom>
        </p:spPr>
      </p:pic>
      <p:sp>
        <p:nvSpPr>
          <p:cNvPr id="9" name="6 CuadroTexto"/>
          <p:cNvSpPr txBox="1"/>
          <p:nvPr/>
        </p:nvSpPr>
        <p:spPr>
          <a:xfrm>
            <a:off x="6516217" y="131182"/>
            <a:ext cx="2627784" cy="369332"/>
          </a:xfrm>
          <a:prstGeom prst="rect">
            <a:avLst/>
          </a:prstGeom>
          <a:noFill/>
        </p:spPr>
        <p:txBody>
          <a:bodyPr wrap="square" rtlCol="0">
            <a:spAutoFit/>
          </a:bodyPr>
          <a:lstStyle/>
          <a:p>
            <a:r>
              <a:rPr lang="es-EC" dirty="0" smtClean="0">
                <a:solidFill>
                  <a:srgbClr val="C00000"/>
                </a:solidFill>
              </a:rPr>
              <a:t>ELECTRONICA EN REDES</a:t>
            </a:r>
            <a:endParaRPr lang="es-EC" dirty="0">
              <a:solidFill>
                <a:srgbClr val="C00000"/>
              </a:solidFill>
            </a:endParaRPr>
          </a:p>
        </p:txBody>
      </p:sp>
      <p:sp>
        <p:nvSpPr>
          <p:cNvPr id="11" name="5 Rectángulo"/>
          <p:cNvSpPr/>
          <p:nvPr/>
        </p:nvSpPr>
        <p:spPr>
          <a:xfrm>
            <a:off x="1187624" y="620688"/>
            <a:ext cx="6624736" cy="7171194"/>
          </a:xfrm>
          <a:prstGeom prst="rect">
            <a:avLst/>
          </a:prstGeom>
        </p:spPr>
        <p:txBody>
          <a:bodyPr wrap="square">
            <a:spAutoFit/>
          </a:bodyPr>
          <a:lstStyle/>
          <a:p>
            <a:pPr algn="just"/>
            <a:r>
              <a:rPr lang="es-EC" sz="2000" dirty="0" smtClean="0"/>
              <a:t>La </a:t>
            </a:r>
            <a:r>
              <a:rPr lang="es-EC" sz="2000" dirty="0"/>
              <a:t>brecha digital se hace evidente en la sociedad ecuatoriana y es uno de los obstáculos para el desarrollo de nuestro país. </a:t>
            </a:r>
            <a:endParaRPr lang="es-EC" sz="2000" dirty="0" smtClean="0"/>
          </a:p>
          <a:p>
            <a:pPr algn="just"/>
            <a:endParaRPr lang="es-EC" sz="2000" dirty="0"/>
          </a:p>
          <a:p>
            <a:pPr algn="just"/>
            <a:r>
              <a:rPr lang="es-EC" sz="2000" dirty="0"/>
              <a:t>Todo esto obliga a plantearse modelos tecnológicos de alto performance y de bajo coste para garantizar una adecuada inclusión de las </a:t>
            </a:r>
            <a:r>
              <a:rPr lang="es-EC" sz="2000" dirty="0" err="1" smtClean="0"/>
              <a:t>TICs</a:t>
            </a:r>
            <a:r>
              <a:rPr lang="es-EC" sz="2000" dirty="0" smtClean="0"/>
              <a:t>.</a:t>
            </a:r>
          </a:p>
          <a:p>
            <a:pPr algn="just"/>
            <a:endParaRPr lang="es-EC" sz="2000" dirty="0"/>
          </a:p>
          <a:p>
            <a:pPr algn="just"/>
            <a:r>
              <a:rPr lang="es-EC" sz="2000" dirty="0"/>
              <a:t>Esto significa fortalecer a los actores locales aplicando los enfoques de género, equidad e interculturalidad, que deben primar en cualquier proceso de cambio, esto encaminado en el Plan Nacional del Buen Vivir (PNBV) </a:t>
            </a:r>
            <a:endParaRPr lang="es-EC" sz="2000" dirty="0" smtClean="0"/>
          </a:p>
          <a:p>
            <a:pPr algn="just"/>
            <a:endParaRPr lang="es-EC" sz="2000" dirty="0"/>
          </a:p>
          <a:p>
            <a:pPr algn="just"/>
            <a:r>
              <a:rPr lang="es-EC" sz="2000" b="1" dirty="0"/>
              <a:t>El presente proyecto </a:t>
            </a:r>
            <a:r>
              <a:rPr lang="es-EC" sz="2000" b="1" dirty="0" smtClean="0"/>
              <a:t>busca:</a:t>
            </a:r>
          </a:p>
          <a:p>
            <a:pPr algn="just"/>
            <a:endParaRPr lang="es-EC" sz="2000" dirty="0" smtClean="0"/>
          </a:p>
          <a:p>
            <a:pPr algn="just"/>
            <a:r>
              <a:rPr lang="es-EC" sz="2000" dirty="0" smtClean="0"/>
              <a:t>Realizar </a:t>
            </a:r>
            <a:r>
              <a:rPr lang="es-EC" sz="2000" dirty="0"/>
              <a:t>un análisis del estándar 802.15.7 (Li-Fi), mediante el estudio de bandas, frecuencias, zonas de cobertura,  regulación vigente, a fin de posibilitar el acceso a las </a:t>
            </a:r>
            <a:r>
              <a:rPr lang="es-EC" sz="2000" dirty="0" err="1"/>
              <a:t>TICs</a:t>
            </a:r>
            <a:r>
              <a:rPr lang="es-EC" sz="2000" dirty="0"/>
              <a:t> </a:t>
            </a:r>
          </a:p>
          <a:p>
            <a:pPr algn="just"/>
            <a:endParaRPr lang="es-EC" sz="2000" dirty="0"/>
          </a:p>
          <a:p>
            <a:pPr algn="just"/>
            <a:endParaRPr lang="es-EC" sz="2000" dirty="0" smtClean="0"/>
          </a:p>
          <a:p>
            <a:pPr algn="just"/>
            <a:endParaRPr lang="es-EC" sz="2000" dirty="0"/>
          </a:p>
          <a:p>
            <a:pPr algn="just"/>
            <a:endParaRPr lang="es-EC" sz="2000" dirty="0" smtClean="0"/>
          </a:p>
          <a:p>
            <a:pPr algn="just"/>
            <a:endParaRPr lang="es-EC" sz="2000" dirty="0"/>
          </a:p>
          <a:p>
            <a:pPr algn="just"/>
            <a:endParaRPr lang="es-EC" sz="2000" dirty="0"/>
          </a:p>
        </p:txBody>
      </p:sp>
      <p:sp>
        <p:nvSpPr>
          <p:cNvPr id="12" name="CuadroTexto 11"/>
          <p:cNvSpPr txBox="1"/>
          <p:nvPr/>
        </p:nvSpPr>
        <p:spPr>
          <a:xfrm>
            <a:off x="107504" y="131182"/>
            <a:ext cx="3168352" cy="369332"/>
          </a:xfrm>
          <a:prstGeom prst="rect">
            <a:avLst/>
          </a:prstGeom>
          <a:noFill/>
        </p:spPr>
        <p:txBody>
          <a:bodyPr wrap="square" rtlCol="0">
            <a:spAutoFit/>
          </a:bodyPr>
          <a:lstStyle/>
          <a:p>
            <a:r>
              <a:rPr lang="es-EC" b="1" dirty="0" smtClean="0">
                <a:solidFill>
                  <a:srgbClr val="0070C0"/>
                </a:solidFill>
              </a:rPr>
              <a:t>INTRODUCCIÓN</a:t>
            </a:r>
            <a:r>
              <a:rPr lang="es-EC" dirty="0" smtClean="0"/>
              <a:t> </a:t>
            </a:r>
            <a:endParaRPr lang="es-EC" dirty="0"/>
          </a:p>
        </p:txBody>
      </p:sp>
    </p:spTree>
  </p:cSld>
  <p:clrMapOvr>
    <a:masterClrMapping/>
  </p:clrMapOvr>
  <p:transition spd="med">
    <p:randomBar dir="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5201" y="5950192"/>
            <a:ext cx="2415869" cy="693551"/>
          </a:xfrm>
          <a:prstGeom prst="rect">
            <a:avLst/>
          </a:prstGeom>
        </p:spPr>
      </p:pic>
      <p:sp>
        <p:nvSpPr>
          <p:cNvPr id="7" name="CuadroTexto 6"/>
          <p:cNvSpPr txBox="1"/>
          <p:nvPr/>
        </p:nvSpPr>
        <p:spPr>
          <a:xfrm>
            <a:off x="107504" y="131182"/>
            <a:ext cx="3168352" cy="369332"/>
          </a:xfrm>
          <a:prstGeom prst="rect">
            <a:avLst/>
          </a:prstGeom>
          <a:noFill/>
        </p:spPr>
        <p:txBody>
          <a:bodyPr wrap="square" rtlCol="0">
            <a:spAutoFit/>
          </a:bodyPr>
          <a:lstStyle/>
          <a:p>
            <a:r>
              <a:rPr lang="es-EC" b="1" dirty="0" smtClean="0">
                <a:solidFill>
                  <a:srgbClr val="0070C0"/>
                </a:solidFill>
              </a:rPr>
              <a:t>INTRODUCCIÓN</a:t>
            </a:r>
            <a:r>
              <a:rPr lang="es-EC" dirty="0" smtClean="0"/>
              <a:t> </a:t>
            </a:r>
            <a:endParaRPr lang="es-EC" dirty="0"/>
          </a:p>
        </p:txBody>
      </p:sp>
      <p:sp>
        <p:nvSpPr>
          <p:cNvPr id="8" name="6 CuadroTexto"/>
          <p:cNvSpPr txBox="1"/>
          <p:nvPr/>
        </p:nvSpPr>
        <p:spPr>
          <a:xfrm>
            <a:off x="6516217" y="131182"/>
            <a:ext cx="2627784" cy="369332"/>
          </a:xfrm>
          <a:prstGeom prst="rect">
            <a:avLst/>
          </a:prstGeom>
          <a:noFill/>
        </p:spPr>
        <p:txBody>
          <a:bodyPr wrap="square" rtlCol="0">
            <a:spAutoFit/>
          </a:bodyPr>
          <a:lstStyle/>
          <a:p>
            <a:r>
              <a:rPr lang="es-EC" dirty="0" smtClean="0">
                <a:solidFill>
                  <a:srgbClr val="C00000"/>
                </a:solidFill>
              </a:rPr>
              <a:t>ELECTRONICA EN REDES</a:t>
            </a:r>
            <a:endParaRPr lang="es-EC" dirty="0">
              <a:solidFill>
                <a:srgbClr val="C00000"/>
              </a:solidFill>
            </a:endParaRPr>
          </a:p>
        </p:txBody>
      </p:sp>
      <p:sp>
        <p:nvSpPr>
          <p:cNvPr id="12" name="5 Rectángulo"/>
          <p:cNvSpPr/>
          <p:nvPr/>
        </p:nvSpPr>
        <p:spPr>
          <a:xfrm>
            <a:off x="683568" y="620688"/>
            <a:ext cx="7704856" cy="5632311"/>
          </a:xfrm>
          <a:prstGeom prst="rect">
            <a:avLst/>
          </a:prstGeom>
        </p:spPr>
        <p:txBody>
          <a:bodyPr wrap="square">
            <a:spAutoFit/>
          </a:bodyPr>
          <a:lstStyle/>
          <a:p>
            <a:pPr lvl="0" algn="just"/>
            <a:endParaRPr lang="es-EC" sz="2000" dirty="0" smtClean="0"/>
          </a:p>
          <a:p>
            <a:pPr lvl="0" algn="just"/>
            <a:endParaRPr lang="es-EC" sz="2000" dirty="0"/>
          </a:p>
          <a:p>
            <a:pPr lvl="0" algn="just"/>
            <a:endParaRPr lang="es-EC" sz="2000" dirty="0" smtClean="0"/>
          </a:p>
          <a:p>
            <a:pPr lvl="0" algn="just"/>
            <a:endParaRPr lang="es-EC" sz="2000" dirty="0"/>
          </a:p>
          <a:p>
            <a:pPr lvl="0" algn="just"/>
            <a:endParaRPr lang="es-EC" sz="2000" dirty="0" smtClean="0"/>
          </a:p>
          <a:p>
            <a:pPr lvl="0" algn="just"/>
            <a:endParaRPr lang="es-EC" sz="2000" dirty="0"/>
          </a:p>
          <a:p>
            <a:pPr lvl="0" algn="just"/>
            <a:r>
              <a:rPr lang="es-EC" sz="2000" dirty="0" smtClean="0"/>
              <a:t>Recopilar</a:t>
            </a:r>
            <a:r>
              <a:rPr lang="es-EC" sz="2000" dirty="0"/>
              <a:t>, procesar y sistematizar la información referente al estándar 802.15.7 (Li-Fi), protocolos, topologías, seguridades y otras que permitan sustentar la investigación.</a:t>
            </a:r>
          </a:p>
          <a:p>
            <a:pPr lvl="0" algn="just"/>
            <a:endParaRPr lang="es-EC" sz="2000" dirty="0" smtClean="0"/>
          </a:p>
          <a:p>
            <a:pPr lvl="0" algn="just"/>
            <a:r>
              <a:rPr lang="es-EC" sz="2000" dirty="0" smtClean="0"/>
              <a:t>Analizar </a:t>
            </a:r>
            <a:r>
              <a:rPr lang="es-EC" sz="2000" dirty="0"/>
              <a:t>el marco legal y regulatorio vigente en el Ecuador y las iniciativas para el avance de la Sociedad de la Información.</a:t>
            </a:r>
          </a:p>
          <a:p>
            <a:pPr lvl="0" algn="just"/>
            <a:endParaRPr lang="es-EC" sz="2000" dirty="0" smtClean="0"/>
          </a:p>
          <a:p>
            <a:pPr lvl="0" algn="just"/>
            <a:r>
              <a:rPr lang="es-EC" sz="2000" dirty="0" smtClean="0"/>
              <a:t>Identificar </a:t>
            </a:r>
            <a:r>
              <a:rPr lang="es-EC" sz="2000" dirty="0"/>
              <a:t>dispositivos que soporte el estándar IEEE 802.15.7, </a:t>
            </a:r>
            <a:r>
              <a:rPr lang="es-EC" sz="2000" dirty="0" smtClean="0"/>
              <a:t>características </a:t>
            </a:r>
            <a:r>
              <a:rPr lang="es-EC" sz="2000" dirty="0"/>
              <a:t>técnicas, costos y  disponibilidad en el mercado </a:t>
            </a:r>
          </a:p>
          <a:p>
            <a:pPr lvl="0" algn="just"/>
            <a:endParaRPr lang="es-EC" sz="2000" dirty="0" smtClean="0"/>
          </a:p>
          <a:p>
            <a:pPr lvl="0" algn="just"/>
            <a:r>
              <a:rPr lang="es-EC" sz="2000" dirty="0" smtClean="0"/>
              <a:t>Establecer </a:t>
            </a:r>
            <a:r>
              <a:rPr lang="es-EC" sz="2000" dirty="0"/>
              <a:t>los requerimientos necesarios para la posible implementación y despliegue de la tecnología 802.15.7 (Li-Fi</a:t>
            </a:r>
            <a:r>
              <a:rPr lang="es-EC" sz="2000" dirty="0" smtClean="0"/>
              <a:t>).</a:t>
            </a:r>
            <a:endParaRPr lang="es-EC" sz="2000" dirty="0"/>
          </a:p>
        </p:txBody>
      </p:sp>
      <p:pic>
        <p:nvPicPr>
          <p:cNvPr id="4098" name="Picture 2" descr="http://3.bp.blogspot.com/-674Zm4pJn_c/Ux_ALctdq8I/AAAAAAAAAKU/2ew3G45W9R4/s1600/Li-F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626276"/>
            <a:ext cx="3245433" cy="15510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randomBar dir="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vistadelsistemaLED"/>
          <p:cNvPicPr/>
          <p:nvPr/>
        </p:nvPicPr>
        <p:blipFill>
          <a:blip r:embed="rId2">
            <a:extLst>
              <a:ext uri="{28A0092B-C50C-407E-A947-70E740481C1C}">
                <a14:useLocalDpi xmlns:a14="http://schemas.microsoft.com/office/drawing/2010/main" val="0"/>
              </a:ext>
            </a:extLst>
          </a:blip>
          <a:srcRect/>
          <a:stretch>
            <a:fillRect/>
          </a:stretch>
        </p:blipFill>
        <p:spPr bwMode="auto">
          <a:xfrm>
            <a:off x="1979712" y="836712"/>
            <a:ext cx="4797197" cy="3095982"/>
          </a:xfrm>
          <a:prstGeom prst="rect">
            <a:avLst/>
          </a:prstGeom>
          <a:noFill/>
          <a:ln>
            <a:noFill/>
          </a:ln>
        </p:spPr>
      </p:pic>
      <p:sp>
        <p:nvSpPr>
          <p:cNvPr id="3" name="5 Rectángulo"/>
          <p:cNvSpPr/>
          <p:nvPr/>
        </p:nvSpPr>
        <p:spPr>
          <a:xfrm>
            <a:off x="1907704" y="322387"/>
            <a:ext cx="6624736" cy="2554545"/>
          </a:xfrm>
          <a:prstGeom prst="rect">
            <a:avLst/>
          </a:prstGeom>
        </p:spPr>
        <p:txBody>
          <a:bodyPr wrap="square">
            <a:spAutoFit/>
          </a:bodyPr>
          <a:lstStyle/>
          <a:p>
            <a:pPr algn="just"/>
            <a:endParaRPr lang="es-EC" sz="2000" dirty="0" smtClean="0"/>
          </a:p>
          <a:p>
            <a:pPr algn="just"/>
            <a:r>
              <a:rPr lang="es-EC" sz="2000" dirty="0" smtClean="0"/>
              <a:t>Descripción General del Funcionamiento de Li-Fi</a:t>
            </a:r>
            <a:endParaRPr lang="es-ES" sz="2000" dirty="0" smtClean="0"/>
          </a:p>
          <a:p>
            <a:pPr lvl="0" algn="just"/>
            <a:endParaRPr lang="es-ES" sz="2000" dirty="0"/>
          </a:p>
          <a:p>
            <a:pPr lvl="0" algn="just"/>
            <a:endParaRPr lang="es-EC" sz="2000" dirty="0"/>
          </a:p>
          <a:p>
            <a:pPr algn="just"/>
            <a:endParaRPr lang="es-EC" sz="2000" dirty="0"/>
          </a:p>
          <a:p>
            <a:pPr algn="just"/>
            <a:endParaRPr lang="es-EC" sz="2000" dirty="0" smtClean="0"/>
          </a:p>
          <a:p>
            <a:pPr algn="just"/>
            <a:endParaRPr lang="es-EC" sz="2000" dirty="0"/>
          </a:p>
          <a:p>
            <a:pPr algn="just"/>
            <a:endParaRPr lang="es-EC" sz="2000" dirty="0"/>
          </a:p>
        </p:txBody>
      </p:sp>
      <p:sp>
        <p:nvSpPr>
          <p:cNvPr id="4" name="6 CuadroTexto"/>
          <p:cNvSpPr txBox="1"/>
          <p:nvPr/>
        </p:nvSpPr>
        <p:spPr>
          <a:xfrm>
            <a:off x="179512" y="131182"/>
            <a:ext cx="2627784" cy="369332"/>
          </a:xfrm>
          <a:prstGeom prst="rect">
            <a:avLst/>
          </a:prstGeom>
          <a:noFill/>
        </p:spPr>
        <p:txBody>
          <a:bodyPr wrap="square" rtlCol="0">
            <a:spAutoFit/>
          </a:bodyPr>
          <a:lstStyle/>
          <a:p>
            <a:r>
              <a:rPr lang="es-EC" b="1" dirty="0" smtClean="0">
                <a:solidFill>
                  <a:schemeClr val="bg1">
                    <a:lumMod val="75000"/>
                  </a:schemeClr>
                </a:solidFill>
              </a:rPr>
              <a:t>EL ESTANDAR 802.15.7 </a:t>
            </a:r>
            <a:endParaRPr lang="es-EC" b="1" dirty="0">
              <a:solidFill>
                <a:schemeClr val="bg1">
                  <a:lumMod val="75000"/>
                </a:schemeClr>
              </a:solidFill>
            </a:endParaRPr>
          </a:p>
        </p:txBody>
      </p:sp>
      <p:sp>
        <p:nvSpPr>
          <p:cNvPr id="5" name="6 CuadroTexto"/>
          <p:cNvSpPr txBox="1"/>
          <p:nvPr/>
        </p:nvSpPr>
        <p:spPr>
          <a:xfrm>
            <a:off x="6516217" y="131182"/>
            <a:ext cx="2627784" cy="369332"/>
          </a:xfrm>
          <a:prstGeom prst="rect">
            <a:avLst/>
          </a:prstGeom>
          <a:noFill/>
        </p:spPr>
        <p:txBody>
          <a:bodyPr wrap="square" rtlCol="0">
            <a:spAutoFit/>
          </a:bodyPr>
          <a:lstStyle/>
          <a:p>
            <a:r>
              <a:rPr lang="es-EC" dirty="0" smtClean="0">
                <a:solidFill>
                  <a:srgbClr val="C00000"/>
                </a:solidFill>
              </a:rPr>
              <a:t>ELECTRONICA EN REDES</a:t>
            </a:r>
            <a:endParaRPr lang="es-EC" dirty="0">
              <a:solidFill>
                <a:srgbClr val="C00000"/>
              </a:solidFill>
            </a:endParaRPr>
          </a:p>
        </p:txBody>
      </p:sp>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5201" y="5950192"/>
            <a:ext cx="2415869" cy="693551"/>
          </a:xfrm>
          <a:prstGeom prst="rect">
            <a:avLst/>
          </a:prstGeom>
        </p:spPr>
      </p:pic>
      <p:pic>
        <p:nvPicPr>
          <p:cNvPr id="7" name="Imagen 6"/>
          <p:cNvPicPr/>
          <p:nvPr/>
        </p:nvPicPr>
        <p:blipFill rotWithShape="1">
          <a:blip r:embed="rId4"/>
          <a:srcRect l="25893" t="12149" r="14394" b="45197"/>
          <a:stretch/>
        </p:blipFill>
        <p:spPr bwMode="auto">
          <a:xfrm>
            <a:off x="1907704" y="3964437"/>
            <a:ext cx="5065946" cy="186983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65756478"/>
      </p:ext>
    </p:extLst>
  </p:cSld>
  <p:clrMapOvr>
    <a:masterClrMapping/>
  </p:clrMapOvr>
  <p:transition spd="med">
    <p:randomBar dir="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5201" y="5950192"/>
            <a:ext cx="2415869" cy="693551"/>
          </a:xfrm>
          <a:prstGeom prst="rect">
            <a:avLst/>
          </a:prstGeom>
        </p:spPr>
      </p:pic>
      <p:sp>
        <p:nvSpPr>
          <p:cNvPr id="7" name="6 CuadroTexto"/>
          <p:cNvSpPr txBox="1"/>
          <p:nvPr/>
        </p:nvSpPr>
        <p:spPr>
          <a:xfrm>
            <a:off x="6516217" y="131182"/>
            <a:ext cx="2627784" cy="369332"/>
          </a:xfrm>
          <a:prstGeom prst="rect">
            <a:avLst/>
          </a:prstGeom>
          <a:noFill/>
        </p:spPr>
        <p:txBody>
          <a:bodyPr wrap="square" rtlCol="0">
            <a:spAutoFit/>
          </a:bodyPr>
          <a:lstStyle/>
          <a:p>
            <a:r>
              <a:rPr lang="es-EC" dirty="0" smtClean="0">
                <a:solidFill>
                  <a:srgbClr val="C00000"/>
                </a:solidFill>
              </a:rPr>
              <a:t>ELECTRONICA EN REDES</a:t>
            </a:r>
            <a:endParaRPr lang="es-EC" dirty="0">
              <a:solidFill>
                <a:srgbClr val="C00000"/>
              </a:solidFill>
            </a:endParaRPr>
          </a:p>
        </p:txBody>
      </p:sp>
      <p:sp>
        <p:nvSpPr>
          <p:cNvPr id="10" name="5 Rectángulo"/>
          <p:cNvSpPr/>
          <p:nvPr/>
        </p:nvSpPr>
        <p:spPr>
          <a:xfrm>
            <a:off x="1187624" y="620688"/>
            <a:ext cx="6624736" cy="7478970"/>
          </a:xfrm>
          <a:prstGeom prst="rect">
            <a:avLst/>
          </a:prstGeom>
        </p:spPr>
        <p:txBody>
          <a:bodyPr wrap="square">
            <a:spAutoFit/>
          </a:bodyPr>
          <a:lstStyle/>
          <a:p>
            <a:pPr algn="just"/>
            <a:endParaRPr lang="es-EC" dirty="0" smtClean="0"/>
          </a:p>
          <a:p>
            <a:pPr algn="just"/>
            <a:endParaRPr lang="es-EC" dirty="0"/>
          </a:p>
          <a:p>
            <a:pPr algn="just"/>
            <a:endParaRPr lang="es-EC" dirty="0" smtClean="0"/>
          </a:p>
          <a:p>
            <a:pPr algn="just"/>
            <a:endParaRPr lang="es-EC" dirty="0"/>
          </a:p>
          <a:p>
            <a:pPr algn="just"/>
            <a:endParaRPr lang="es-EC" dirty="0" smtClean="0"/>
          </a:p>
          <a:p>
            <a:pPr algn="just"/>
            <a:endParaRPr lang="es-EC" dirty="0"/>
          </a:p>
          <a:p>
            <a:pPr algn="just"/>
            <a:endParaRPr lang="es-EC" dirty="0" smtClean="0"/>
          </a:p>
          <a:p>
            <a:pPr algn="just"/>
            <a:r>
              <a:rPr lang="es-EC" dirty="0" smtClean="0"/>
              <a:t>Li-Fi </a:t>
            </a:r>
            <a:r>
              <a:rPr lang="es-EC" dirty="0"/>
              <a:t>es un sistema de comunicación inalámbrica que utiliza el espectro </a:t>
            </a:r>
            <a:r>
              <a:rPr lang="es-EC" dirty="0" smtClean="0"/>
              <a:t>visible de la luz. </a:t>
            </a:r>
          </a:p>
          <a:p>
            <a:pPr algn="just"/>
            <a:endParaRPr lang="es-EC" dirty="0"/>
          </a:p>
          <a:p>
            <a:pPr algn="just"/>
            <a:r>
              <a:rPr lang="es-EC" dirty="0" smtClean="0"/>
              <a:t>El 6 </a:t>
            </a:r>
            <a:r>
              <a:rPr lang="es-EC" dirty="0"/>
              <a:t>de Septiembre del 2011, en la conferencia de </a:t>
            </a:r>
            <a:r>
              <a:rPr lang="es-EC" dirty="0" err="1"/>
              <a:t>TEDGlobal</a:t>
            </a:r>
            <a:r>
              <a:rPr lang="es-EC" dirty="0"/>
              <a:t> en Edimburgo</a:t>
            </a:r>
            <a:r>
              <a:rPr lang="es-EC" dirty="0" smtClean="0"/>
              <a:t>, </a:t>
            </a:r>
            <a:r>
              <a:rPr lang="es-EC" dirty="0" err="1"/>
              <a:t>Harald</a:t>
            </a:r>
            <a:r>
              <a:rPr lang="es-EC" dirty="0"/>
              <a:t> </a:t>
            </a:r>
            <a:r>
              <a:rPr lang="es-EC" dirty="0" err="1"/>
              <a:t>Haas</a:t>
            </a:r>
            <a:r>
              <a:rPr lang="es-EC" dirty="0"/>
              <a:t> </a:t>
            </a:r>
            <a:r>
              <a:rPr lang="es-EC" dirty="0" smtClean="0"/>
              <a:t>PHD </a:t>
            </a:r>
            <a:r>
              <a:rPr lang="es-EC" dirty="0" err="1" smtClean="0"/>
              <a:t>comarte</a:t>
            </a:r>
            <a:r>
              <a:rPr lang="es-EC" dirty="0" smtClean="0"/>
              <a:t> su descubrimiento.</a:t>
            </a:r>
          </a:p>
          <a:p>
            <a:pPr algn="just"/>
            <a:endParaRPr lang="es-EC" dirty="0" smtClean="0"/>
          </a:p>
          <a:p>
            <a:pPr algn="just"/>
            <a:r>
              <a:rPr lang="es-EC" dirty="0" smtClean="0"/>
              <a:t>Li-Fi</a:t>
            </a:r>
            <a:r>
              <a:rPr lang="es-ES" dirty="0" smtClean="0"/>
              <a:t> </a:t>
            </a:r>
            <a:r>
              <a:rPr lang="es-ES" dirty="0"/>
              <a:t>define una capa PHY y MAC de corto alcance, con una cobertura de hasta los 10 </a:t>
            </a:r>
            <a:r>
              <a:rPr lang="es-ES" dirty="0" smtClean="0"/>
              <a:t>metros.</a:t>
            </a:r>
          </a:p>
          <a:p>
            <a:pPr algn="just"/>
            <a:endParaRPr lang="es-ES" dirty="0"/>
          </a:p>
          <a:p>
            <a:pPr algn="just"/>
            <a:r>
              <a:rPr lang="es-ES" dirty="0"/>
              <a:t>C</a:t>
            </a:r>
            <a:r>
              <a:rPr lang="es-ES" dirty="0" smtClean="0"/>
              <a:t>omunicación </a:t>
            </a:r>
            <a:r>
              <a:rPr lang="es-ES" dirty="0"/>
              <a:t>de corto alcance inalámbrico óptico usando la luz visible (VLC</a:t>
            </a:r>
            <a:r>
              <a:rPr lang="es-ES" dirty="0" smtClean="0"/>
              <a:t>)</a:t>
            </a:r>
          </a:p>
          <a:p>
            <a:pPr algn="just"/>
            <a:endParaRPr lang="es-ES" dirty="0"/>
          </a:p>
          <a:p>
            <a:pPr lvl="0" algn="just"/>
            <a:r>
              <a:rPr lang="es-ES" dirty="0"/>
              <a:t>El acceso a varios cientos </a:t>
            </a:r>
            <a:r>
              <a:rPr lang="es-ES" dirty="0" err="1"/>
              <a:t>terahertz</a:t>
            </a:r>
            <a:r>
              <a:rPr lang="es-ES" dirty="0"/>
              <a:t>, </a:t>
            </a:r>
            <a:r>
              <a:rPr lang="es-ES" dirty="0" smtClean="0"/>
              <a:t>de </a:t>
            </a:r>
            <a:r>
              <a:rPr lang="es-ES" dirty="0"/>
              <a:t>espectro sin licencia</a:t>
            </a:r>
            <a:r>
              <a:rPr lang="es-ES" dirty="0" smtClean="0"/>
              <a:t>.</a:t>
            </a:r>
          </a:p>
          <a:p>
            <a:pPr lvl="0" algn="just"/>
            <a:endParaRPr lang="es-ES" sz="2000" dirty="0"/>
          </a:p>
          <a:p>
            <a:pPr lvl="0" algn="just"/>
            <a:endParaRPr lang="es-EC" sz="2000" dirty="0"/>
          </a:p>
          <a:p>
            <a:pPr algn="just"/>
            <a:endParaRPr lang="es-EC" sz="2000" dirty="0"/>
          </a:p>
          <a:p>
            <a:pPr algn="just"/>
            <a:endParaRPr lang="es-EC" sz="2000" dirty="0" smtClean="0"/>
          </a:p>
          <a:p>
            <a:pPr algn="just"/>
            <a:endParaRPr lang="es-EC" sz="2000" dirty="0"/>
          </a:p>
          <a:p>
            <a:pPr algn="just"/>
            <a:endParaRPr lang="es-EC" sz="2000" dirty="0"/>
          </a:p>
        </p:txBody>
      </p:sp>
      <p:sp>
        <p:nvSpPr>
          <p:cNvPr id="11" name="6 CuadroTexto"/>
          <p:cNvSpPr txBox="1"/>
          <p:nvPr/>
        </p:nvSpPr>
        <p:spPr>
          <a:xfrm>
            <a:off x="179512" y="131182"/>
            <a:ext cx="2627784" cy="369332"/>
          </a:xfrm>
          <a:prstGeom prst="rect">
            <a:avLst/>
          </a:prstGeom>
          <a:noFill/>
        </p:spPr>
        <p:txBody>
          <a:bodyPr wrap="square" rtlCol="0">
            <a:spAutoFit/>
          </a:bodyPr>
          <a:lstStyle/>
          <a:p>
            <a:r>
              <a:rPr lang="es-EC" b="1" dirty="0" smtClean="0">
                <a:solidFill>
                  <a:schemeClr val="bg1">
                    <a:lumMod val="75000"/>
                  </a:schemeClr>
                </a:solidFill>
              </a:rPr>
              <a:t>EL ESTANDAR 802.15.7 </a:t>
            </a:r>
            <a:endParaRPr lang="es-EC" b="1" dirty="0">
              <a:solidFill>
                <a:schemeClr val="bg1">
                  <a:lumMod val="75000"/>
                </a:schemeClr>
              </a:solidFill>
            </a:endParaRPr>
          </a:p>
        </p:txBody>
      </p:sp>
      <p:pic>
        <p:nvPicPr>
          <p:cNvPr id="12" name="Imagen 11" descr="https://encrypted-tbn0.gstatic.com/images?q=tbn:ANd9GcSYyf7dnlt5mKSREnx4iiofHCMXq9g35fWN-Fy6Rsun6mBFVdBaAg"/>
          <p:cNvPicPr/>
          <p:nvPr/>
        </p:nvPicPr>
        <p:blipFill>
          <a:blip r:embed="rId3">
            <a:extLst>
              <a:ext uri="{28A0092B-C50C-407E-A947-70E740481C1C}">
                <a14:useLocalDpi xmlns:a14="http://schemas.microsoft.com/office/drawing/2010/main" val="0"/>
              </a:ext>
            </a:extLst>
          </a:blip>
          <a:srcRect/>
          <a:stretch>
            <a:fillRect/>
          </a:stretch>
        </p:blipFill>
        <p:spPr bwMode="auto">
          <a:xfrm>
            <a:off x="2799240" y="836712"/>
            <a:ext cx="3595836" cy="1728192"/>
          </a:xfrm>
          <a:prstGeom prst="rect">
            <a:avLst/>
          </a:prstGeom>
          <a:noFill/>
          <a:ln>
            <a:noFill/>
          </a:ln>
        </p:spPr>
      </p:pic>
    </p:spTree>
  </p:cSld>
  <p:clrMapOvr>
    <a:masterClrMapping/>
  </p:clrMapOvr>
  <p:transition spd="med">
    <p:randomBar dir="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5201" y="5950192"/>
            <a:ext cx="2415869" cy="693551"/>
          </a:xfrm>
          <a:prstGeom prst="rect">
            <a:avLst/>
          </a:prstGeom>
        </p:spPr>
      </p:pic>
      <p:sp>
        <p:nvSpPr>
          <p:cNvPr id="7" name="6 CuadroTexto"/>
          <p:cNvSpPr txBox="1"/>
          <p:nvPr/>
        </p:nvSpPr>
        <p:spPr>
          <a:xfrm>
            <a:off x="6516217" y="131182"/>
            <a:ext cx="2627784" cy="369332"/>
          </a:xfrm>
          <a:prstGeom prst="rect">
            <a:avLst/>
          </a:prstGeom>
          <a:noFill/>
        </p:spPr>
        <p:txBody>
          <a:bodyPr wrap="square" rtlCol="0">
            <a:spAutoFit/>
          </a:bodyPr>
          <a:lstStyle/>
          <a:p>
            <a:r>
              <a:rPr lang="es-EC" dirty="0" smtClean="0">
                <a:solidFill>
                  <a:srgbClr val="C00000"/>
                </a:solidFill>
              </a:rPr>
              <a:t>ELECTRONICA EN REDES</a:t>
            </a:r>
            <a:endParaRPr lang="es-EC" dirty="0">
              <a:solidFill>
                <a:srgbClr val="C00000"/>
              </a:solidFill>
            </a:endParaRPr>
          </a:p>
        </p:txBody>
      </p:sp>
      <p:sp>
        <p:nvSpPr>
          <p:cNvPr id="10" name="5 Rectángulo"/>
          <p:cNvSpPr/>
          <p:nvPr/>
        </p:nvSpPr>
        <p:spPr>
          <a:xfrm>
            <a:off x="1187624" y="1822359"/>
            <a:ext cx="6624736" cy="5632311"/>
          </a:xfrm>
          <a:prstGeom prst="rect">
            <a:avLst/>
          </a:prstGeom>
        </p:spPr>
        <p:txBody>
          <a:bodyPr wrap="square">
            <a:spAutoFit/>
          </a:bodyPr>
          <a:lstStyle/>
          <a:p>
            <a:pPr algn="just"/>
            <a:endParaRPr lang="es-EC" sz="2000" dirty="0" smtClean="0"/>
          </a:p>
          <a:p>
            <a:pPr algn="just"/>
            <a:endParaRPr lang="es-EC" sz="2000" dirty="0" smtClean="0"/>
          </a:p>
          <a:p>
            <a:pPr algn="just"/>
            <a:endParaRPr lang="es-EC" sz="2000" dirty="0" smtClean="0"/>
          </a:p>
          <a:p>
            <a:pPr algn="just"/>
            <a:endParaRPr lang="es-EC" sz="2000" dirty="0" smtClean="0"/>
          </a:p>
          <a:p>
            <a:pPr algn="just"/>
            <a:endParaRPr lang="es-EC" sz="2000" dirty="0"/>
          </a:p>
          <a:p>
            <a:pPr algn="just"/>
            <a:endParaRPr lang="es-EC" sz="2000" dirty="0"/>
          </a:p>
          <a:p>
            <a:pPr algn="just"/>
            <a:r>
              <a:rPr lang="es-EC" sz="2000" dirty="0" smtClean="0"/>
              <a:t>Topología en Estrella. </a:t>
            </a:r>
          </a:p>
          <a:p>
            <a:pPr algn="just"/>
            <a:endParaRPr lang="es-EC" sz="2000" dirty="0" smtClean="0"/>
          </a:p>
          <a:p>
            <a:pPr algn="just"/>
            <a:r>
              <a:rPr lang="es-EC" sz="2000" dirty="0" smtClean="0"/>
              <a:t>Topología </a:t>
            </a:r>
            <a:r>
              <a:rPr lang="es-EC" sz="2000" dirty="0"/>
              <a:t>en </a:t>
            </a:r>
            <a:r>
              <a:rPr lang="es-EC" sz="2000" dirty="0" smtClean="0"/>
              <a:t>Punto – Punto.  </a:t>
            </a:r>
            <a:endParaRPr lang="es-EC" sz="2000" dirty="0"/>
          </a:p>
          <a:p>
            <a:pPr algn="just"/>
            <a:endParaRPr lang="es-EC" sz="2000" dirty="0" smtClean="0"/>
          </a:p>
          <a:p>
            <a:pPr algn="just"/>
            <a:r>
              <a:rPr lang="es-EC" sz="2000" dirty="0" smtClean="0"/>
              <a:t>Topología </a:t>
            </a:r>
            <a:r>
              <a:rPr lang="es-EC" sz="2000" dirty="0"/>
              <a:t>en </a:t>
            </a:r>
            <a:r>
              <a:rPr lang="es-EC" sz="2000" dirty="0" err="1" smtClean="0"/>
              <a:t>Broadcast</a:t>
            </a:r>
            <a:r>
              <a:rPr lang="es-EC" sz="2000" dirty="0" smtClean="0"/>
              <a:t>.</a:t>
            </a:r>
            <a:endParaRPr lang="es-EC" sz="2000" dirty="0"/>
          </a:p>
          <a:p>
            <a:pPr algn="just"/>
            <a:endParaRPr lang="es-EC" sz="2000" dirty="0" smtClean="0"/>
          </a:p>
          <a:p>
            <a:pPr algn="just"/>
            <a:r>
              <a:rPr lang="es-EC" sz="2000" dirty="0" smtClean="0"/>
              <a:t>Difusión </a:t>
            </a:r>
            <a:endParaRPr lang="es-EC" sz="2000" dirty="0"/>
          </a:p>
          <a:p>
            <a:pPr algn="just"/>
            <a:endParaRPr lang="es-EC" sz="2000" dirty="0" smtClean="0"/>
          </a:p>
          <a:p>
            <a:pPr algn="just"/>
            <a:endParaRPr lang="es-EC" sz="2000" dirty="0"/>
          </a:p>
          <a:p>
            <a:pPr algn="just"/>
            <a:endParaRPr lang="es-EC" sz="2000" dirty="0" smtClean="0"/>
          </a:p>
          <a:p>
            <a:pPr algn="just"/>
            <a:endParaRPr lang="es-EC" sz="2000" dirty="0"/>
          </a:p>
          <a:p>
            <a:pPr algn="just"/>
            <a:endParaRPr lang="es-EC" sz="2000" dirty="0"/>
          </a:p>
        </p:txBody>
      </p:sp>
      <p:sp>
        <p:nvSpPr>
          <p:cNvPr id="12" name="6 CuadroTexto"/>
          <p:cNvSpPr txBox="1"/>
          <p:nvPr/>
        </p:nvSpPr>
        <p:spPr>
          <a:xfrm>
            <a:off x="179512" y="131182"/>
            <a:ext cx="2627784" cy="369332"/>
          </a:xfrm>
          <a:prstGeom prst="rect">
            <a:avLst/>
          </a:prstGeom>
          <a:noFill/>
        </p:spPr>
        <p:txBody>
          <a:bodyPr wrap="square" rtlCol="0">
            <a:spAutoFit/>
          </a:bodyPr>
          <a:lstStyle/>
          <a:p>
            <a:r>
              <a:rPr lang="es-EC" b="1" dirty="0" smtClean="0">
                <a:solidFill>
                  <a:schemeClr val="bg1">
                    <a:lumMod val="75000"/>
                  </a:schemeClr>
                </a:solidFill>
              </a:rPr>
              <a:t>EL ESTANDAR 802.15.7 </a:t>
            </a:r>
            <a:endParaRPr lang="es-EC" b="1" dirty="0">
              <a:solidFill>
                <a:schemeClr val="bg1">
                  <a:lumMod val="75000"/>
                </a:schemeClr>
              </a:solidFill>
            </a:endParaRPr>
          </a:p>
        </p:txBody>
      </p:sp>
      <p:pic>
        <p:nvPicPr>
          <p:cNvPr id="13" name="Imagen 12"/>
          <p:cNvPicPr/>
          <p:nvPr/>
        </p:nvPicPr>
        <p:blipFill rotWithShape="1">
          <a:blip r:embed="rId3"/>
          <a:srcRect l="35982" t="41960" r="13951" b="17589"/>
          <a:stretch/>
        </p:blipFill>
        <p:spPr bwMode="auto">
          <a:xfrm>
            <a:off x="1187624" y="1052736"/>
            <a:ext cx="6408711" cy="2304256"/>
          </a:xfrm>
          <a:prstGeom prst="rect">
            <a:avLst/>
          </a:prstGeom>
          <a:ln>
            <a:noFill/>
          </a:ln>
          <a:extLst>
            <a:ext uri="{53640926-AAD7-44D8-BBD7-CCE9431645EC}">
              <a14:shadowObscured xmlns:a14="http://schemas.microsoft.com/office/drawing/2010/main"/>
            </a:ext>
          </a:extLst>
        </p:spPr>
      </p:pic>
    </p:spTree>
  </p:cSld>
  <p:clrMapOvr>
    <a:masterClrMapping/>
  </p:clrMapOvr>
  <p:transition spd="med">
    <p:randomBar dir="vert"/>
  </p:transition>
  <p:timing>
    <p:tnLst>
      <p:par>
        <p:cTn id="1" dur="indefinite" restart="never" nodeType="tmRoot"/>
      </p:par>
    </p:tnLst>
  </p:timing>
</p:sld>
</file>

<file path=ppt/theme/theme1.xml><?xml version="1.0" encoding="utf-8"?>
<a:theme xmlns:a="http://schemas.openxmlformats.org/drawingml/2006/main" name="Diseño personaliza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2341</TotalTime>
  <Words>2464</Words>
  <Application>Microsoft Office PowerPoint</Application>
  <PresentationFormat>Presentación en pantalla (4:3)</PresentationFormat>
  <Paragraphs>503</Paragraphs>
  <Slides>39</Slides>
  <Notes>2</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39</vt:i4>
      </vt:variant>
    </vt:vector>
  </HeadingPairs>
  <TitlesOfParts>
    <vt:vector size="47" baseType="lpstr">
      <vt:lpstr>Arial</vt:lpstr>
      <vt:lpstr>Calibri</vt:lpstr>
      <vt:lpstr>Cambria Math</vt:lpstr>
      <vt:lpstr>Monotype Corsiva</vt:lpstr>
      <vt:lpstr>Segoe Script</vt:lpstr>
      <vt:lpstr>Stencil</vt:lpstr>
      <vt:lpstr>Times New Roman</vt:lpstr>
      <vt:lpstr>Diseño personalizado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ldelacruz</dc:creator>
  <cp:lastModifiedBy>Benitez, Alvaro</cp:lastModifiedBy>
  <cp:revision>207</cp:revision>
  <dcterms:created xsi:type="dcterms:W3CDTF">2009-03-31T14:20:46Z</dcterms:created>
  <dcterms:modified xsi:type="dcterms:W3CDTF">2015-08-04T14:46:01Z</dcterms:modified>
</cp:coreProperties>
</file>