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8.xml" ContentType="application/vnd.openxmlformats-officedocument.drawingml.chart+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xml" ContentType="application/vnd.openxmlformats-officedocument.themeOverride+xml"/>
  <Override PartName="/ppt/charts/chart2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6.xml" ContentType="application/vnd.openxmlformats-officedocument.drawingml.chart+xml"/>
  <Override PartName="/ppt/charts/style17.xml" ContentType="application/vnd.ms-office.chartstyle+xml"/>
  <Override PartName="/ppt/charts/colors17.xml" ContentType="application/vnd.ms-office.chartcolorstyl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78" r:id="rId3"/>
    <p:sldId id="279" r:id="rId4"/>
    <p:sldId id="262" r:id="rId5"/>
    <p:sldId id="280" r:id="rId6"/>
    <p:sldId id="281" r:id="rId7"/>
    <p:sldId id="282" r:id="rId8"/>
    <p:sldId id="283" r:id="rId9"/>
    <p:sldId id="263" r:id="rId10"/>
    <p:sldId id="267" r:id="rId11"/>
    <p:sldId id="264" r:id="rId12"/>
    <p:sldId id="265" r:id="rId13"/>
    <p:sldId id="286" r:id="rId14"/>
    <p:sldId id="284" r:id="rId15"/>
    <p:sldId id="285" r:id="rId16"/>
    <p:sldId id="268" r:id="rId17"/>
    <p:sldId id="269" r:id="rId18"/>
    <p:sldId id="270"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300" r:id="rId32"/>
    <p:sldId id="299" r:id="rId33"/>
    <p:sldId id="301" r:id="rId34"/>
    <p:sldId id="302"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7" r:id="rId48"/>
    <p:sldId id="318" r:id="rId49"/>
    <p:sldId id="319" r:id="rId5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Xime\Dropbox\Trabajo%20de%20investigaci&#243;n\An&#225;lisis%20de%20encuestas.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Xime\Dropbox\Trabajo%20de%20investigaci&#243;n\An&#225;lisis%20de%20encuestas.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1" Type="http://schemas.openxmlformats.org/officeDocument/2006/relationships/oleObject" Target="file:///C:\Users\Xime\Dropbox\Trabajo%20de%20investigaci&#243;n\An&#225;lisis%20de%20encuesta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Xime\Dropbox\Trabajo%20de%20investigaci&#243;n\An&#225;lisis%20de%20encuesta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Xime\Dropbox\Trabajo%20de%20investigaci&#243;n\An&#225;lisis%20de%20encuesta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Xime\Dropbox\Trabajo%20de%20investigaci&#243;n\An&#225;lisis%20de%20encuesta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Xime\Dropbox\Trabajo%20de%20investigaci&#243;n\An&#225;lisis%20de%20encuesta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Xime\Dropbox\Trabajo%20de%20investigaci&#243;n\An&#225;lisis%20de%20encuestas.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C:\Users\Xime\Dropbox\Trabajo%20de%20investigaci&#243;n\SUSTENTOS\An&#225;lisis%20de%20encuesta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Xime\Dropbox\Trabajo%20de%20investigaci&#243;n\SUSTENTOS\An&#225;lisis%20de%20encuestas.xlsx" TargetMode="External"/><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Xime\Dropbox\Trabajo%20de%20investigaci&#243;n\SUSTENTOS\An&#225;lisis%20de%20encuestas.xlsx" TargetMode="External"/><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Hoja_de_c_lculo_de_Microsoft_Excel1.xlsx"/></Relationships>
</file>

<file path=ppt/charts/_rels/chart23.xml.rels><?xml version="1.0" encoding="UTF-8" standalone="yes"?>
<Relationships xmlns="http://schemas.openxmlformats.org/package/2006/relationships"><Relationship Id="rId3" Type="http://schemas.openxmlformats.org/officeDocument/2006/relationships/oleObject" Target="file:///C:\Users\Xime\Dropbox\Trabajo%20de%20investigaci&#243;n\SUSTENTOS\An&#225;lisis%20de%20encuestas.xlsx" TargetMode="External"/><Relationship Id="rId2" Type="http://schemas.microsoft.com/office/2011/relationships/chartColorStyle" Target="colors14.xml"/><Relationship Id="rId1" Type="http://schemas.microsoft.com/office/2011/relationships/chartStyle" Target="style14.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Xime\Dropbox\Trabajo%20de%20investigaci&#243;n\SUSTENTOS\An&#225;lisis%20de%20encuestas.xlsx" TargetMode="External"/><Relationship Id="rId2" Type="http://schemas.microsoft.com/office/2011/relationships/chartColorStyle" Target="colors15.xml"/><Relationship Id="rId1" Type="http://schemas.microsoft.com/office/2011/relationships/chartStyle" Target="style15.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Xime\Dropbox\Trabajo%20de%20investigaci&#243;n\SUSTENTOS\An&#225;lisis%20de%20encuestas.xlsx" TargetMode="External"/><Relationship Id="rId2" Type="http://schemas.microsoft.com/office/2011/relationships/chartColorStyle" Target="colors16.xml"/><Relationship Id="rId1" Type="http://schemas.microsoft.com/office/2011/relationships/chartStyle" Target="style16.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Xime\Dropbox\Trabajo%20de%20investigaci&#243;n\SUSTENTOS\An&#225;lisis%20de%20encuestas.xlsx" TargetMode="External"/><Relationship Id="rId2" Type="http://schemas.microsoft.com/office/2011/relationships/chartColorStyle" Target="colors17.xml"/><Relationship Id="rId1" Type="http://schemas.microsoft.com/office/2011/relationships/chartStyle" Target="style17.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Xime\Dropbox\Trabajo%20de%20investigaci&#243;n\An&#225;lisis%20de%20encuest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Xime\Dropbox\Trabajo%20de%20investigaci&#243;n\SUSTENTOS\An&#225;lisis%20de%20encuesta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oleObject" Target="file:///C:\Users\Xime\Dropbox\Trabajo%20de%20investigaci&#243;n\An&#225;lisis%20de%20encuestas.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Tipo de Contribuyente</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manualLayout>
          <c:layoutTarget val="inner"/>
          <c:xMode val="edge"/>
          <c:yMode val="edge"/>
          <c:x val="0.19843517185054957"/>
          <c:y val="0.31376482709036957"/>
          <c:w val="0.31774564996477578"/>
          <c:h val="0.62960896753296491"/>
        </c:manualLayout>
      </c:layout>
      <c:pieChart>
        <c:varyColors val="1"/>
        <c:ser>
          <c:idx val="0"/>
          <c:order val="0"/>
          <c:explosion val="25"/>
          <c:dPt>
            <c:idx val="0"/>
            <c:bubble3D val="0"/>
            <c:spPr>
              <a:solidFill>
                <a:schemeClr val="accent1">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Pt>
            <c:idx val="1"/>
            <c:bubble3D val="0"/>
            <c:spPr>
              <a:solidFill>
                <a:schemeClr val="accent2">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Pt>
            <c:idx val="2"/>
            <c:bubble3D val="0"/>
            <c:spPr>
              <a:solidFill>
                <a:schemeClr val="accent3">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Hoja2!$A$3:$A$5</c:f>
              <c:strCache>
                <c:ptCount val="3"/>
                <c:pt idx="0">
                  <c:v>Persona natural no obligada a llevar contabilidad</c:v>
                </c:pt>
                <c:pt idx="1">
                  <c:v>Profesional</c:v>
                </c:pt>
                <c:pt idx="2">
                  <c:v>En blanco</c:v>
                </c:pt>
              </c:strCache>
            </c:strRef>
          </c:cat>
          <c:val>
            <c:numRef>
              <c:f>Hoja2!$B$3:$B$5</c:f>
              <c:numCache>
                <c:formatCode>General</c:formatCode>
                <c:ptCount val="3"/>
                <c:pt idx="0">
                  <c:v>285</c:v>
                </c:pt>
                <c:pt idx="1">
                  <c:v>96</c:v>
                </c:pt>
                <c:pt idx="2">
                  <c:v>18</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sz="1600"/>
            </a:pPr>
            <a:r>
              <a:rPr lang="es-EC" sz="1600" b="1" i="0" u="none" strike="noStrike" baseline="0" dirty="0" smtClean="0">
                <a:effectLst/>
              </a:rPr>
              <a:t>¿Cuál es la razón principal por la cual no pagaría sus impuestos?</a:t>
            </a:r>
            <a:endParaRPr lang="es-EC" sz="1600" dirty="0"/>
          </a:p>
        </c:rich>
      </c:tx>
      <c:overlay val="0"/>
    </c:title>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Hoja2!$A$215:$A$219</c:f>
              <c:strCache>
                <c:ptCount val="5"/>
                <c:pt idx="0">
                  <c:v>Problemas de dinero</c:v>
                </c:pt>
                <c:pt idx="1">
                  <c:v>Por dificultad para realizar la declaración</c:v>
                </c:pt>
                <c:pt idx="2">
                  <c:v>Por no tener los debidos comprobantes al día</c:v>
                </c:pt>
                <c:pt idx="3">
                  <c:v>Por desconfianza en la administración tributaria</c:v>
                </c:pt>
                <c:pt idx="4">
                  <c:v>En blanco</c:v>
                </c:pt>
              </c:strCache>
            </c:strRef>
          </c:cat>
          <c:val>
            <c:numRef>
              <c:f>Hoja2!$C$215:$C$219</c:f>
              <c:numCache>
                <c:formatCode>0%</c:formatCode>
                <c:ptCount val="5"/>
                <c:pt idx="0">
                  <c:v>0.44360902255639095</c:v>
                </c:pt>
                <c:pt idx="1">
                  <c:v>0.24561403508771928</c:v>
                </c:pt>
                <c:pt idx="2">
                  <c:v>7.5187969924812026E-2</c:v>
                </c:pt>
                <c:pt idx="3">
                  <c:v>0.15288220551378445</c:v>
                </c:pt>
                <c:pt idx="4">
                  <c:v>8.2706766917293228E-2</c:v>
                </c:pt>
              </c:numCache>
            </c:numRef>
          </c:val>
        </c:ser>
        <c:dLbls>
          <c:showLegendKey val="0"/>
          <c:showVal val="1"/>
          <c:showCatName val="0"/>
          <c:showSerName val="0"/>
          <c:showPercent val="0"/>
          <c:showBubbleSize val="0"/>
        </c:dLbls>
        <c:gapWidth val="150"/>
        <c:overlap val="-25"/>
        <c:axId val="163787376"/>
        <c:axId val="163787936"/>
      </c:barChart>
      <c:catAx>
        <c:axId val="163787376"/>
        <c:scaling>
          <c:orientation val="minMax"/>
        </c:scaling>
        <c:delete val="0"/>
        <c:axPos val="l"/>
        <c:numFmt formatCode="General" sourceLinked="0"/>
        <c:majorTickMark val="none"/>
        <c:minorTickMark val="none"/>
        <c:tickLblPos val="nextTo"/>
        <c:crossAx val="163787936"/>
        <c:crosses val="autoZero"/>
        <c:auto val="1"/>
        <c:lblAlgn val="ctr"/>
        <c:lblOffset val="100"/>
        <c:noMultiLvlLbl val="0"/>
      </c:catAx>
      <c:valAx>
        <c:axId val="163787936"/>
        <c:scaling>
          <c:orientation val="minMax"/>
        </c:scaling>
        <c:delete val="1"/>
        <c:axPos val="b"/>
        <c:numFmt formatCode="0%" sourceLinked="1"/>
        <c:majorTickMark val="out"/>
        <c:minorTickMark val="none"/>
        <c:tickLblPos val="nextTo"/>
        <c:crossAx val="163787376"/>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s-EC" sz="1600" b="1" i="0" u="none" strike="noStrike" baseline="0" dirty="0" smtClean="0">
                <a:effectLst/>
              </a:rPr>
              <a:t>¿En el año cuantas veces incumplió con sus obligaciones tributarias?</a:t>
            </a:r>
            <a:endParaRPr lang="es-EC" sz="1600"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EC"/>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Hoja2!$A$231:$A$236</c:f>
              <c:strCache>
                <c:ptCount val="6"/>
                <c:pt idx="0">
                  <c:v>0</c:v>
                </c:pt>
                <c:pt idx="1">
                  <c:v>1 – 3</c:v>
                </c:pt>
                <c:pt idx="2">
                  <c:v>4 – 6</c:v>
                </c:pt>
                <c:pt idx="3">
                  <c:v>7 – 9</c:v>
                </c:pt>
                <c:pt idx="4">
                  <c:v>10 – 12</c:v>
                </c:pt>
                <c:pt idx="5">
                  <c:v>En blanco</c:v>
                </c:pt>
              </c:strCache>
            </c:strRef>
          </c:cat>
          <c:val>
            <c:numRef>
              <c:f>Hoja2!$C$231:$C$236</c:f>
              <c:numCache>
                <c:formatCode>0%</c:formatCode>
                <c:ptCount val="6"/>
                <c:pt idx="0">
                  <c:v>0.53383458646616544</c:v>
                </c:pt>
                <c:pt idx="1">
                  <c:v>0.11278195488721804</c:v>
                </c:pt>
                <c:pt idx="2">
                  <c:v>1.5037593984962405E-2</c:v>
                </c:pt>
                <c:pt idx="3">
                  <c:v>1.5037593984962405E-2</c:v>
                </c:pt>
                <c:pt idx="4">
                  <c:v>0</c:v>
                </c:pt>
                <c:pt idx="5">
                  <c:v>0.32330827067669171</c:v>
                </c:pt>
              </c:numCache>
            </c:numRef>
          </c:val>
        </c:ser>
        <c:dLbls>
          <c:showLegendKey val="0"/>
          <c:showVal val="1"/>
          <c:showCatName val="0"/>
          <c:showSerName val="0"/>
          <c:showPercent val="0"/>
          <c:showBubbleSize val="0"/>
        </c:dLbls>
        <c:gapWidth val="150"/>
        <c:overlap val="-25"/>
        <c:axId val="163790176"/>
        <c:axId val="164229648"/>
      </c:barChart>
      <c:catAx>
        <c:axId val="163790176"/>
        <c:scaling>
          <c:orientation val="minMax"/>
        </c:scaling>
        <c:delete val="0"/>
        <c:axPos val="l"/>
        <c:numFmt formatCode="General" sourceLinked="0"/>
        <c:majorTickMark val="none"/>
        <c:minorTickMark val="none"/>
        <c:tickLblPos val="nextTo"/>
        <c:spPr>
          <a:noFill/>
          <a:ln w="12700"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crossAx val="164229648"/>
        <c:crosses val="autoZero"/>
        <c:auto val="1"/>
        <c:lblAlgn val="ctr"/>
        <c:lblOffset val="100"/>
        <c:noMultiLvlLbl val="0"/>
      </c:catAx>
      <c:valAx>
        <c:axId val="164229648"/>
        <c:scaling>
          <c:orientation val="minMax"/>
        </c:scaling>
        <c:delete val="1"/>
        <c:axPos val="b"/>
        <c:numFmt formatCode="0%" sourceLinked="1"/>
        <c:majorTickMark val="out"/>
        <c:minorTickMark val="none"/>
        <c:tickLblPos val="nextTo"/>
        <c:crossAx val="163790176"/>
        <c:crosses val="autoZero"/>
        <c:crossBetween val="between"/>
      </c:valAx>
      <c:spPr>
        <a:noFill/>
        <a:ln>
          <a:noFill/>
        </a:ln>
        <a:effectLst/>
      </c:spPr>
    </c:plotArea>
    <c:plotVisOnly val="1"/>
    <c:dispBlanksAs val="gap"/>
    <c:showDLblsOverMax val="0"/>
  </c:chart>
  <c:spPr>
    <a:noFill/>
    <a:ln w="12700" cap="flat" cmpd="sng" algn="ctr">
      <a:noFill/>
      <a:prstDash val="solid"/>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600">
                <a:latin typeface="+mj-lt"/>
              </a:defRPr>
            </a:pPr>
            <a:r>
              <a:rPr lang="es-EC" sz="1600" b="1" i="0" u="none" strike="noStrike" baseline="0" dirty="0" smtClean="0">
                <a:effectLst/>
                <a:latin typeface="Franklin Gothic Book" panose="020B0503020102020204" pitchFamily="34" charset="0"/>
              </a:rPr>
              <a:t>¿A qué fuente de financiamiento acude usted cuando tiene que pagar multas e intereses?</a:t>
            </a:r>
            <a:endParaRPr lang="es-EC" sz="1600" dirty="0">
              <a:latin typeface="Franklin Gothic Book" panose="020B0503020102020204" pitchFamily="34" charset="0"/>
            </a:endParaRPr>
          </a:p>
        </c:rich>
      </c:tx>
      <c:overlay val="0"/>
    </c:title>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Hoja2!$A$248:$A$252</c:f>
              <c:strCache>
                <c:ptCount val="5"/>
                <c:pt idx="0">
                  <c:v>Ahorros</c:v>
                </c:pt>
                <c:pt idx="1">
                  <c:v>Préstamos instituciones financieras</c:v>
                </c:pt>
                <c:pt idx="2">
                  <c:v>Préstamos Amigos y Familiares</c:v>
                </c:pt>
                <c:pt idx="3">
                  <c:v>Otras</c:v>
                </c:pt>
                <c:pt idx="4">
                  <c:v>En blanco</c:v>
                </c:pt>
              </c:strCache>
            </c:strRef>
          </c:cat>
          <c:val>
            <c:numRef>
              <c:f>Hoja2!$C$248:$C$252</c:f>
              <c:numCache>
                <c:formatCode>0%</c:formatCode>
                <c:ptCount val="5"/>
                <c:pt idx="0">
                  <c:v>0.58897243107769426</c:v>
                </c:pt>
                <c:pt idx="1">
                  <c:v>0.12030075187969924</c:v>
                </c:pt>
                <c:pt idx="2">
                  <c:v>6.0150375939849621E-2</c:v>
                </c:pt>
                <c:pt idx="3">
                  <c:v>6.0150375939849621E-2</c:v>
                </c:pt>
                <c:pt idx="4">
                  <c:v>0.17042606516290726</c:v>
                </c:pt>
              </c:numCache>
            </c:numRef>
          </c:val>
        </c:ser>
        <c:dLbls>
          <c:showLegendKey val="0"/>
          <c:showVal val="1"/>
          <c:showCatName val="0"/>
          <c:showSerName val="0"/>
          <c:showPercent val="0"/>
          <c:showBubbleSize val="0"/>
        </c:dLbls>
        <c:gapWidth val="150"/>
        <c:overlap val="-25"/>
        <c:axId val="164231888"/>
        <c:axId val="164232448"/>
      </c:barChart>
      <c:catAx>
        <c:axId val="164231888"/>
        <c:scaling>
          <c:orientation val="minMax"/>
        </c:scaling>
        <c:delete val="0"/>
        <c:axPos val="l"/>
        <c:numFmt formatCode="General" sourceLinked="0"/>
        <c:majorTickMark val="none"/>
        <c:minorTickMark val="none"/>
        <c:tickLblPos val="nextTo"/>
        <c:crossAx val="164232448"/>
        <c:crosses val="autoZero"/>
        <c:auto val="1"/>
        <c:lblAlgn val="ctr"/>
        <c:lblOffset val="100"/>
        <c:noMultiLvlLbl val="0"/>
      </c:catAx>
      <c:valAx>
        <c:axId val="164232448"/>
        <c:scaling>
          <c:orientation val="minMax"/>
        </c:scaling>
        <c:delete val="1"/>
        <c:axPos val="b"/>
        <c:numFmt formatCode="0%" sourceLinked="1"/>
        <c:majorTickMark val="out"/>
        <c:minorTickMark val="none"/>
        <c:tickLblPos val="nextTo"/>
        <c:crossAx val="164231888"/>
        <c:crosses val="autoZero"/>
        <c:crossBetween val="between"/>
      </c:val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s-EC" sz="1600" dirty="0" smtClean="0">
                <a:effectLst/>
              </a:rPr>
              <a:t>El valor por multas e intereses que usted ha pagado se encuentra entre:</a:t>
            </a:r>
            <a:endParaRPr lang="es-EC" sz="1600" dirty="0">
              <a:effectLst/>
            </a:endParaRPr>
          </a:p>
        </c:rich>
      </c:tx>
      <c:overlay val="0"/>
    </c:title>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Hoja2!$A$265:$A$269</c:f>
              <c:strCache>
                <c:ptCount val="5"/>
                <c:pt idx="0">
                  <c:v>USD 0.01 - USD 10</c:v>
                </c:pt>
                <c:pt idx="1">
                  <c:v>USD 11 - USD 20</c:v>
                </c:pt>
                <c:pt idx="2">
                  <c:v>USD 21 - USD 30</c:v>
                </c:pt>
                <c:pt idx="3">
                  <c:v>USD 31 en adelante</c:v>
                </c:pt>
                <c:pt idx="4">
                  <c:v>En blanco</c:v>
                </c:pt>
              </c:strCache>
            </c:strRef>
          </c:cat>
          <c:val>
            <c:numRef>
              <c:f>Hoja2!$C$265:$C$269</c:f>
              <c:numCache>
                <c:formatCode>0%</c:formatCode>
                <c:ptCount val="5"/>
                <c:pt idx="0">
                  <c:v>0.62907268170426067</c:v>
                </c:pt>
                <c:pt idx="1">
                  <c:v>4.5112781954887216E-2</c:v>
                </c:pt>
                <c:pt idx="2">
                  <c:v>7.7694235588972427E-2</c:v>
                </c:pt>
                <c:pt idx="3">
                  <c:v>8.0200501253132828E-2</c:v>
                </c:pt>
                <c:pt idx="4">
                  <c:v>0.16791979949874686</c:v>
                </c:pt>
              </c:numCache>
            </c:numRef>
          </c:val>
        </c:ser>
        <c:dLbls>
          <c:showLegendKey val="0"/>
          <c:showVal val="1"/>
          <c:showCatName val="0"/>
          <c:showSerName val="0"/>
          <c:showPercent val="0"/>
          <c:showBubbleSize val="0"/>
        </c:dLbls>
        <c:gapWidth val="150"/>
        <c:overlap val="-25"/>
        <c:axId val="164234688"/>
        <c:axId val="164235248"/>
      </c:barChart>
      <c:catAx>
        <c:axId val="164234688"/>
        <c:scaling>
          <c:orientation val="minMax"/>
        </c:scaling>
        <c:delete val="0"/>
        <c:axPos val="l"/>
        <c:numFmt formatCode="General" sourceLinked="0"/>
        <c:majorTickMark val="none"/>
        <c:minorTickMark val="none"/>
        <c:tickLblPos val="nextTo"/>
        <c:crossAx val="164235248"/>
        <c:crosses val="autoZero"/>
        <c:auto val="1"/>
        <c:lblAlgn val="ctr"/>
        <c:lblOffset val="100"/>
        <c:noMultiLvlLbl val="0"/>
      </c:catAx>
      <c:valAx>
        <c:axId val="164235248"/>
        <c:scaling>
          <c:orientation val="minMax"/>
        </c:scaling>
        <c:delete val="1"/>
        <c:axPos val="b"/>
        <c:numFmt formatCode="0%" sourceLinked="1"/>
        <c:majorTickMark val="out"/>
        <c:minorTickMark val="none"/>
        <c:tickLblPos val="nextTo"/>
        <c:crossAx val="164234688"/>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600"/>
            </a:pPr>
            <a:r>
              <a:rPr lang="es-EC" sz="1600" dirty="0" smtClean="0">
                <a:effectLst/>
              </a:rPr>
              <a:t>¿Ha tenido alguno de los siguientes problemas en sus actividades comerciales?</a:t>
            </a:r>
            <a:endParaRPr lang="es-EC" sz="1600" dirty="0">
              <a:effectLst/>
            </a:endParaRPr>
          </a:p>
        </c:rich>
      </c:tx>
      <c:overlay val="0"/>
    </c:title>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Hoja2!$A$280:$A$284</c:f>
              <c:strCache>
                <c:ptCount val="5"/>
                <c:pt idx="0">
                  <c:v>Notificaciones por parte del SRI</c:v>
                </c:pt>
                <c:pt idx="1">
                  <c:v>Prohibición de emisión de comprobantes</c:v>
                </c:pt>
                <c:pt idx="2">
                  <c:v>Clausura del local</c:v>
                </c:pt>
                <c:pt idx="3">
                  <c:v>Otras</c:v>
                </c:pt>
                <c:pt idx="4">
                  <c:v>En blanco</c:v>
                </c:pt>
              </c:strCache>
            </c:strRef>
          </c:cat>
          <c:val>
            <c:numRef>
              <c:f>Hoja2!$C$280:$C$284</c:f>
              <c:numCache>
                <c:formatCode>0%</c:formatCode>
                <c:ptCount val="5"/>
                <c:pt idx="0">
                  <c:v>0.40350877192982454</c:v>
                </c:pt>
                <c:pt idx="1">
                  <c:v>6.0150375939849621E-2</c:v>
                </c:pt>
                <c:pt idx="2">
                  <c:v>1.5037593984962405E-2</c:v>
                </c:pt>
                <c:pt idx="3">
                  <c:v>9.2731829573934832E-2</c:v>
                </c:pt>
                <c:pt idx="4">
                  <c:v>0.42857142857142855</c:v>
                </c:pt>
              </c:numCache>
            </c:numRef>
          </c:val>
        </c:ser>
        <c:dLbls>
          <c:showLegendKey val="0"/>
          <c:showVal val="1"/>
          <c:showCatName val="0"/>
          <c:showSerName val="0"/>
          <c:showPercent val="0"/>
          <c:showBubbleSize val="0"/>
        </c:dLbls>
        <c:gapWidth val="150"/>
        <c:overlap val="-25"/>
        <c:axId val="164237488"/>
        <c:axId val="164238048"/>
      </c:barChart>
      <c:catAx>
        <c:axId val="164237488"/>
        <c:scaling>
          <c:orientation val="minMax"/>
        </c:scaling>
        <c:delete val="0"/>
        <c:axPos val="l"/>
        <c:numFmt formatCode="General" sourceLinked="0"/>
        <c:majorTickMark val="none"/>
        <c:minorTickMark val="none"/>
        <c:tickLblPos val="nextTo"/>
        <c:crossAx val="164238048"/>
        <c:crosses val="autoZero"/>
        <c:auto val="1"/>
        <c:lblAlgn val="ctr"/>
        <c:lblOffset val="100"/>
        <c:noMultiLvlLbl val="0"/>
      </c:catAx>
      <c:valAx>
        <c:axId val="164238048"/>
        <c:scaling>
          <c:orientation val="minMax"/>
        </c:scaling>
        <c:delete val="1"/>
        <c:axPos val="b"/>
        <c:numFmt formatCode="0%" sourceLinked="1"/>
        <c:majorTickMark val="out"/>
        <c:minorTickMark val="none"/>
        <c:tickLblPos val="nextTo"/>
        <c:crossAx val="164237488"/>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sz="1600"/>
            </a:pPr>
            <a:r>
              <a:rPr lang="es-EC" sz="1600" dirty="0" smtClean="0">
                <a:effectLst/>
              </a:rPr>
              <a:t>Usted considera que los cambios en las leyes de impuestos han permitido:</a:t>
            </a:r>
            <a:endParaRPr lang="es-EC" sz="1600" dirty="0">
              <a:effectLst/>
            </a:endParaRPr>
          </a:p>
        </c:rich>
      </c:tx>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Hoja2!$A$295:$A$298</c:f>
              <c:strCache>
                <c:ptCount val="4"/>
                <c:pt idx="0">
                  <c:v>Reducir el número de personas que no pagan sus impuestos</c:v>
                </c:pt>
                <c:pt idx="1">
                  <c:v>Que los ricos paguen más impuestos</c:v>
                </c:pt>
                <c:pt idx="2">
                  <c:v>Que los pobres paguen más impuestos</c:v>
                </c:pt>
                <c:pt idx="3">
                  <c:v>En blanco</c:v>
                </c:pt>
              </c:strCache>
            </c:strRef>
          </c:cat>
          <c:val>
            <c:numRef>
              <c:f>Hoja2!$C$295:$C$298</c:f>
              <c:numCache>
                <c:formatCode>0%</c:formatCode>
                <c:ptCount val="4"/>
                <c:pt idx="0">
                  <c:v>0.49122807017543857</c:v>
                </c:pt>
                <c:pt idx="1">
                  <c:v>0.24812030075187969</c:v>
                </c:pt>
                <c:pt idx="2">
                  <c:v>0.23057644110275688</c:v>
                </c:pt>
                <c:pt idx="3">
                  <c:v>3.007518796992481E-2</c:v>
                </c:pt>
              </c:numCache>
            </c:numRef>
          </c:val>
        </c:ser>
        <c:dLbls>
          <c:showLegendKey val="0"/>
          <c:showVal val="1"/>
          <c:showCatName val="0"/>
          <c:showSerName val="0"/>
          <c:showPercent val="0"/>
          <c:showBubbleSize val="0"/>
        </c:dLbls>
        <c:gapWidth val="150"/>
        <c:overlap val="-25"/>
        <c:axId val="164240848"/>
        <c:axId val="164241968"/>
      </c:barChart>
      <c:catAx>
        <c:axId val="164240848"/>
        <c:scaling>
          <c:orientation val="minMax"/>
        </c:scaling>
        <c:delete val="0"/>
        <c:axPos val="b"/>
        <c:numFmt formatCode="General" sourceLinked="0"/>
        <c:majorTickMark val="none"/>
        <c:minorTickMark val="none"/>
        <c:tickLblPos val="nextTo"/>
        <c:crossAx val="164241968"/>
        <c:crosses val="autoZero"/>
        <c:auto val="1"/>
        <c:lblAlgn val="ctr"/>
        <c:lblOffset val="100"/>
        <c:noMultiLvlLbl val="0"/>
      </c:catAx>
      <c:valAx>
        <c:axId val="164241968"/>
        <c:scaling>
          <c:orientation val="minMax"/>
        </c:scaling>
        <c:delete val="1"/>
        <c:axPos val="l"/>
        <c:numFmt formatCode="0%" sourceLinked="1"/>
        <c:majorTickMark val="none"/>
        <c:minorTickMark val="none"/>
        <c:tickLblPos val="nextTo"/>
        <c:crossAx val="164240848"/>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600"/>
            </a:pPr>
            <a:r>
              <a:rPr lang="es-EC" sz="1600" b="1" i="0" u="none" strike="noStrike" baseline="0" dirty="0" smtClean="0">
                <a:effectLst/>
              </a:rPr>
              <a:t>¿Por qué cree que se le dificulta entender los temas tributarios?</a:t>
            </a:r>
            <a:endParaRPr lang="es-EC" sz="1600" dirty="0"/>
          </a:p>
        </c:rich>
      </c:tx>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Hoja2!$A$311:$A$314</c:f>
              <c:strCache>
                <c:ptCount val="4"/>
                <c:pt idx="0">
                  <c:v>Falta de información</c:v>
                </c:pt>
                <c:pt idx="1">
                  <c:v>Cambios constantes en la ley</c:v>
                </c:pt>
                <c:pt idx="2">
                  <c:v>Complejidad de la ley</c:v>
                </c:pt>
                <c:pt idx="3">
                  <c:v>En blanco</c:v>
                </c:pt>
              </c:strCache>
            </c:strRef>
          </c:cat>
          <c:val>
            <c:numRef>
              <c:f>Hoja2!$C$311:$C$314</c:f>
              <c:numCache>
                <c:formatCode>0%</c:formatCode>
                <c:ptCount val="4"/>
                <c:pt idx="0">
                  <c:v>0.31829573934837091</c:v>
                </c:pt>
                <c:pt idx="1">
                  <c:v>0.43609022556390975</c:v>
                </c:pt>
                <c:pt idx="2">
                  <c:v>0.21303258145363407</c:v>
                </c:pt>
                <c:pt idx="3">
                  <c:v>3.2581453634085211E-2</c:v>
                </c:pt>
              </c:numCache>
            </c:numRef>
          </c:val>
        </c:ser>
        <c:dLbls>
          <c:showLegendKey val="0"/>
          <c:showVal val="1"/>
          <c:showCatName val="0"/>
          <c:showSerName val="0"/>
          <c:showPercent val="0"/>
          <c:showBubbleSize val="0"/>
        </c:dLbls>
        <c:gapWidth val="150"/>
        <c:overlap val="-25"/>
        <c:axId val="164240288"/>
        <c:axId val="164243088"/>
      </c:barChart>
      <c:catAx>
        <c:axId val="164240288"/>
        <c:scaling>
          <c:orientation val="minMax"/>
        </c:scaling>
        <c:delete val="0"/>
        <c:axPos val="b"/>
        <c:numFmt formatCode="General" sourceLinked="0"/>
        <c:majorTickMark val="none"/>
        <c:minorTickMark val="none"/>
        <c:tickLblPos val="nextTo"/>
        <c:crossAx val="164243088"/>
        <c:crosses val="autoZero"/>
        <c:auto val="1"/>
        <c:lblAlgn val="ctr"/>
        <c:lblOffset val="100"/>
        <c:noMultiLvlLbl val="0"/>
      </c:catAx>
      <c:valAx>
        <c:axId val="164243088"/>
        <c:scaling>
          <c:orientation val="minMax"/>
        </c:scaling>
        <c:delete val="1"/>
        <c:axPos val="l"/>
        <c:numFmt formatCode="0%" sourceLinked="1"/>
        <c:majorTickMark val="out"/>
        <c:minorTickMark val="none"/>
        <c:tickLblPos val="nextTo"/>
        <c:crossAx val="164240288"/>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sz="1600"/>
            </a:pPr>
            <a:r>
              <a:rPr lang="es-EC" sz="1600" b="1" i="0" u="none" strike="noStrike" baseline="0" dirty="0" smtClean="0">
                <a:effectLst/>
              </a:rPr>
              <a:t>¿Por qué cree que ahora se está cumpliendo más que antes con el pago de impuestos?</a:t>
            </a:r>
            <a:endParaRPr lang="es-EC" sz="1600" dirty="0"/>
          </a:p>
        </c:rich>
      </c:tx>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Hoja2!$A$327:$A$330</c:f>
              <c:strCache>
                <c:ptCount val="4"/>
                <c:pt idx="0">
                  <c:v>Ahora existe mayor control</c:v>
                </c:pt>
                <c:pt idx="1">
                  <c:v>Porque los mecanismos proporcionados son más fáciles para cumplir con las obligaciones</c:v>
                </c:pt>
                <c:pt idx="2">
                  <c:v>Porque existe mayor difusión y capacitación de como cumplir las obligaciones tributarias</c:v>
                </c:pt>
                <c:pt idx="3">
                  <c:v>En blanco</c:v>
                </c:pt>
              </c:strCache>
            </c:strRef>
          </c:cat>
          <c:val>
            <c:numRef>
              <c:f>Hoja2!$C$327:$C$330</c:f>
              <c:numCache>
                <c:formatCode>0%</c:formatCode>
                <c:ptCount val="4"/>
                <c:pt idx="0">
                  <c:v>0.74185463659147866</c:v>
                </c:pt>
                <c:pt idx="1">
                  <c:v>0.10526315789473684</c:v>
                </c:pt>
                <c:pt idx="2">
                  <c:v>0.10776942355889724</c:v>
                </c:pt>
                <c:pt idx="3">
                  <c:v>4.5112781954887216E-2</c:v>
                </c:pt>
              </c:numCache>
            </c:numRef>
          </c:val>
        </c:ser>
        <c:dLbls>
          <c:showLegendKey val="0"/>
          <c:showVal val="1"/>
          <c:showCatName val="0"/>
          <c:showSerName val="0"/>
          <c:showPercent val="0"/>
          <c:showBubbleSize val="0"/>
        </c:dLbls>
        <c:gapWidth val="150"/>
        <c:overlap val="-25"/>
        <c:axId val="165322400"/>
        <c:axId val="165322960"/>
      </c:barChart>
      <c:catAx>
        <c:axId val="165322400"/>
        <c:scaling>
          <c:orientation val="minMax"/>
        </c:scaling>
        <c:delete val="0"/>
        <c:axPos val="b"/>
        <c:numFmt formatCode="General" sourceLinked="0"/>
        <c:majorTickMark val="none"/>
        <c:minorTickMark val="none"/>
        <c:tickLblPos val="nextTo"/>
        <c:crossAx val="165322960"/>
        <c:crosses val="autoZero"/>
        <c:auto val="1"/>
        <c:lblAlgn val="ctr"/>
        <c:lblOffset val="100"/>
        <c:noMultiLvlLbl val="0"/>
      </c:catAx>
      <c:valAx>
        <c:axId val="165322960"/>
        <c:scaling>
          <c:orientation val="minMax"/>
        </c:scaling>
        <c:delete val="1"/>
        <c:axPos val="l"/>
        <c:numFmt formatCode="0%" sourceLinked="1"/>
        <c:majorTickMark val="out"/>
        <c:minorTickMark val="none"/>
        <c:tickLblPos val="nextTo"/>
        <c:crossAx val="165322400"/>
        <c:crosses val="autoZero"/>
        <c:crossBetween val="between"/>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s-EC" sz="1600" b="1" i="0" u="none" strike="noStrike" baseline="0" dirty="0" smtClean="0">
                <a:effectLst/>
              </a:rPr>
              <a:t>Considera que los medios y formas utilizadas por el SRI para informar, capacitar y declarar los impuestos son:</a:t>
            </a:r>
            <a:endParaRPr lang="es-EC" sz="1600" dirty="0"/>
          </a:p>
        </c:rich>
      </c:tx>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Hoja2!$A$343:$A$347</c:f>
              <c:strCache>
                <c:ptCount val="5"/>
                <c:pt idx="0">
                  <c:v>Excelentes</c:v>
                </c:pt>
                <c:pt idx="1">
                  <c:v>Muy buenos</c:v>
                </c:pt>
                <c:pt idx="2">
                  <c:v>Buenos</c:v>
                </c:pt>
                <c:pt idx="3">
                  <c:v>Regular</c:v>
                </c:pt>
                <c:pt idx="4">
                  <c:v>En blanco</c:v>
                </c:pt>
              </c:strCache>
            </c:strRef>
          </c:cat>
          <c:val>
            <c:numRef>
              <c:f>Hoja2!$C$343:$C$347</c:f>
              <c:numCache>
                <c:formatCode>0%</c:formatCode>
                <c:ptCount val="5"/>
                <c:pt idx="0">
                  <c:v>9.2731829573934832E-2</c:v>
                </c:pt>
                <c:pt idx="1">
                  <c:v>0.41102756892230574</c:v>
                </c:pt>
                <c:pt idx="2">
                  <c:v>0.26065162907268169</c:v>
                </c:pt>
                <c:pt idx="3">
                  <c:v>0.20050125313283207</c:v>
                </c:pt>
                <c:pt idx="4">
                  <c:v>3.5087719298245612E-2</c:v>
                </c:pt>
              </c:numCache>
            </c:numRef>
          </c:val>
        </c:ser>
        <c:dLbls>
          <c:showLegendKey val="0"/>
          <c:showVal val="1"/>
          <c:showCatName val="0"/>
          <c:showSerName val="0"/>
          <c:showPercent val="0"/>
          <c:showBubbleSize val="0"/>
        </c:dLbls>
        <c:gapWidth val="150"/>
        <c:overlap val="-25"/>
        <c:axId val="165325200"/>
        <c:axId val="165325760"/>
      </c:barChart>
      <c:catAx>
        <c:axId val="165325200"/>
        <c:scaling>
          <c:orientation val="minMax"/>
        </c:scaling>
        <c:delete val="0"/>
        <c:axPos val="b"/>
        <c:numFmt formatCode="General" sourceLinked="0"/>
        <c:majorTickMark val="none"/>
        <c:minorTickMark val="none"/>
        <c:tickLblPos val="nextTo"/>
        <c:crossAx val="165325760"/>
        <c:crosses val="autoZero"/>
        <c:auto val="1"/>
        <c:lblAlgn val="ctr"/>
        <c:lblOffset val="100"/>
        <c:noMultiLvlLbl val="0"/>
      </c:catAx>
      <c:valAx>
        <c:axId val="165325760"/>
        <c:scaling>
          <c:orientation val="minMax"/>
        </c:scaling>
        <c:delete val="1"/>
        <c:axPos val="l"/>
        <c:numFmt formatCode="0%" sourceLinked="1"/>
        <c:majorTickMark val="out"/>
        <c:minorTickMark val="none"/>
        <c:tickLblPos val="nextTo"/>
        <c:crossAx val="165325200"/>
        <c:crosses val="autoZero"/>
        <c:crossBetween val="between"/>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s-EC" sz="1600" b="1" i="0" u="none" strike="noStrike" baseline="0">
                <a:effectLst/>
              </a:rPr>
              <a:t>Tipo de contribuyente VS Valores morales</a:t>
            </a:r>
            <a:endParaRPr lang="es-EC" sz="1600"/>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067658624932661"/>
          <c:y val="0.14216624740108241"/>
          <c:w val="0.79776054757018611"/>
          <c:h val="0.64522716721951523"/>
        </c:manualLayout>
      </c:layout>
      <c:bar3DChart>
        <c:barDir val="col"/>
        <c:grouping val="clustered"/>
        <c:varyColors val="0"/>
        <c:ser>
          <c:idx val="0"/>
          <c:order val="0"/>
          <c:tx>
            <c:strRef>
              <c:f>'V1'!$C$33</c:f>
              <c:strCache>
                <c:ptCount val="1"/>
                <c:pt idx="0">
                  <c:v>Si</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'V1'!$B$34:$B$36</c:f>
              <c:strCache>
                <c:ptCount val="3"/>
                <c:pt idx="0">
                  <c:v>Persona natural no obligada a llevar contabilidad</c:v>
                </c:pt>
                <c:pt idx="1">
                  <c:v>Profesional</c:v>
                </c:pt>
                <c:pt idx="2">
                  <c:v>En blanco</c:v>
                </c:pt>
              </c:strCache>
            </c:strRef>
          </c:cat>
          <c:val>
            <c:numRef>
              <c:f>'V1'!$C$34:$C$36</c:f>
              <c:numCache>
                <c:formatCode>General</c:formatCode>
                <c:ptCount val="3"/>
                <c:pt idx="0">
                  <c:v>30</c:v>
                </c:pt>
                <c:pt idx="1">
                  <c:v>12</c:v>
                </c:pt>
              </c:numCache>
            </c:numRef>
          </c:val>
        </c:ser>
        <c:ser>
          <c:idx val="1"/>
          <c:order val="1"/>
          <c:tx>
            <c:strRef>
              <c:f>'V1'!$D$33</c:f>
              <c:strCache>
                <c:ptCount val="1"/>
                <c:pt idx="0">
                  <c:v>Depende de la situación</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'V1'!$B$34:$B$36</c:f>
              <c:strCache>
                <c:ptCount val="3"/>
                <c:pt idx="0">
                  <c:v>Persona natural no obligada a llevar contabilidad</c:v>
                </c:pt>
                <c:pt idx="1">
                  <c:v>Profesional</c:v>
                </c:pt>
                <c:pt idx="2">
                  <c:v>En blanco</c:v>
                </c:pt>
              </c:strCache>
            </c:strRef>
          </c:cat>
          <c:val>
            <c:numRef>
              <c:f>'V1'!$D$34:$D$36</c:f>
              <c:numCache>
                <c:formatCode>General</c:formatCode>
                <c:ptCount val="3"/>
                <c:pt idx="0">
                  <c:v>37</c:v>
                </c:pt>
                <c:pt idx="1">
                  <c:v>11</c:v>
                </c:pt>
              </c:numCache>
            </c:numRef>
          </c:val>
        </c:ser>
        <c:ser>
          <c:idx val="2"/>
          <c:order val="2"/>
          <c:tx>
            <c:strRef>
              <c:f>'V1'!$E$33</c:f>
              <c:strCache>
                <c:ptCount val="1"/>
                <c:pt idx="0">
                  <c:v>No</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'V1'!$B$34:$B$36</c:f>
              <c:strCache>
                <c:ptCount val="3"/>
                <c:pt idx="0">
                  <c:v>Persona natural no obligada a llevar contabilidad</c:v>
                </c:pt>
                <c:pt idx="1">
                  <c:v>Profesional</c:v>
                </c:pt>
                <c:pt idx="2">
                  <c:v>En blanco</c:v>
                </c:pt>
              </c:strCache>
            </c:strRef>
          </c:cat>
          <c:val>
            <c:numRef>
              <c:f>'V1'!$E$34:$E$36</c:f>
              <c:numCache>
                <c:formatCode>General</c:formatCode>
                <c:ptCount val="3"/>
                <c:pt idx="0">
                  <c:v>218</c:v>
                </c:pt>
                <c:pt idx="1">
                  <c:v>73</c:v>
                </c:pt>
              </c:numCache>
            </c:numRef>
          </c:val>
        </c:ser>
        <c:ser>
          <c:idx val="3"/>
          <c:order val="3"/>
          <c:tx>
            <c:strRef>
              <c:f>'V1'!$F$33</c:f>
              <c:strCache>
                <c:ptCount val="1"/>
                <c:pt idx="0">
                  <c:v>En blanco</c:v>
                </c:pt>
              </c:strCache>
            </c:strRef>
          </c:tx>
          <c:spPr>
            <a:solidFill>
              <a:schemeClr val="accent1">
                <a:lumMod val="60000"/>
                <a:alpha val="85000"/>
              </a:schemeClr>
            </a:solidFill>
            <a:ln w="9525" cap="flat" cmpd="sng" algn="ctr">
              <a:solidFill>
                <a:schemeClr val="accent1">
                  <a:lumMod val="60000"/>
                  <a:lumMod val="75000"/>
                </a:schemeClr>
              </a:solidFill>
              <a:round/>
            </a:ln>
            <a:effectLst/>
            <a:sp3d contourW="9525">
              <a:contourClr>
                <a:schemeClr val="accent1">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'V1'!$B$34:$B$36</c:f>
              <c:strCache>
                <c:ptCount val="3"/>
                <c:pt idx="0">
                  <c:v>Persona natural no obligada a llevar contabilidad</c:v>
                </c:pt>
                <c:pt idx="1">
                  <c:v>Profesional</c:v>
                </c:pt>
                <c:pt idx="2">
                  <c:v>En blanco</c:v>
                </c:pt>
              </c:strCache>
            </c:strRef>
          </c:cat>
          <c:val>
            <c:numRef>
              <c:f>'V1'!$F$34:$F$36</c:f>
              <c:numCache>
                <c:formatCode>General</c:formatCode>
                <c:ptCount val="3"/>
                <c:pt idx="2">
                  <c:v>18</c:v>
                </c:pt>
              </c:numCache>
            </c:numRef>
          </c:val>
        </c:ser>
        <c:dLbls>
          <c:showLegendKey val="0"/>
          <c:showVal val="1"/>
          <c:showCatName val="0"/>
          <c:showSerName val="0"/>
          <c:showPercent val="0"/>
          <c:showBubbleSize val="0"/>
        </c:dLbls>
        <c:gapWidth val="65"/>
        <c:shape val="box"/>
        <c:axId val="165326320"/>
        <c:axId val="165329680"/>
        <c:axId val="0"/>
      </c:bar3DChart>
      <c:catAx>
        <c:axId val="1653263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50" b="0" i="0" u="none" strike="noStrike" kern="1200" cap="all" baseline="0">
                <a:solidFill>
                  <a:schemeClr val="dk1">
                    <a:lumMod val="75000"/>
                    <a:lumOff val="25000"/>
                  </a:schemeClr>
                </a:solidFill>
                <a:latin typeface="+mn-lt"/>
                <a:ea typeface="+mn-ea"/>
                <a:cs typeface="+mn-cs"/>
              </a:defRPr>
            </a:pPr>
            <a:endParaRPr lang="es-EC"/>
          </a:p>
        </c:txPr>
        <c:crossAx val="165329680"/>
        <c:crosses val="autoZero"/>
        <c:auto val="1"/>
        <c:lblAlgn val="ctr"/>
        <c:lblOffset val="100"/>
        <c:noMultiLvlLbl val="0"/>
      </c:catAx>
      <c:valAx>
        <c:axId val="1653296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es-EC"/>
          </a:p>
        </c:txPr>
        <c:crossAx val="165326320"/>
        <c:crosses val="autoZero"/>
        <c:crossBetween val="between"/>
      </c:valAx>
      <c:spPr>
        <a:noFill/>
        <a:ln>
          <a:noFill/>
        </a:ln>
        <a:effectLst/>
      </c:spPr>
    </c:plotArea>
    <c:legend>
      <c:legendPos val="b"/>
      <c:layout>
        <c:manualLayout>
          <c:xMode val="edge"/>
          <c:yMode val="edge"/>
          <c:x val="0.33676748181019717"/>
          <c:y val="0.91188057477740558"/>
          <c:w val="0.41797740502627589"/>
          <c:h val="6.922271533321693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800"/>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Género</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manualLayout>
          <c:layoutTarget val="inner"/>
          <c:xMode val="edge"/>
          <c:yMode val="edge"/>
          <c:x val="0.23962554680664916"/>
          <c:y val="0.27792740214885048"/>
          <c:w val="0.36252793400824895"/>
          <c:h val="0.69378067565369639"/>
        </c:manualLayout>
      </c:layout>
      <c:pieChart>
        <c:varyColors val="1"/>
        <c:ser>
          <c:idx val="0"/>
          <c:order val="0"/>
          <c:explosion val="25"/>
          <c:dPt>
            <c:idx val="0"/>
            <c:bubble3D val="0"/>
            <c:spPr>
              <a:solidFill>
                <a:schemeClr val="accent1">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Pt>
            <c:idx val="1"/>
            <c:bubble3D val="0"/>
            <c:spPr>
              <a:solidFill>
                <a:schemeClr val="accent2">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Pt>
            <c:idx val="2"/>
            <c:bubble3D val="0"/>
            <c:spPr>
              <a:solidFill>
                <a:schemeClr val="accent3">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Hoja2!$A$16:$A$18</c:f>
              <c:strCache>
                <c:ptCount val="3"/>
                <c:pt idx="0">
                  <c:v>Femenino</c:v>
                </c:pt>
                <c:pt idx="1">
                  <c:v>Masculino</c:v>
                </c:pt>
                <c:pt idx="2">
                  <c:v>En blanco</c:v>
                </c:pt>
              </c:strCache>
            </c:strRef>
          </c:cat>
          <c:val>
            <c:numRef>
              <c:f>Hoja2!$B$16:$B$18</c:f>
              <c:numCache>
                <c:formatCode>General</c:formatCode>
                <c:ptCount val="3"/>
                <c:pt idx="0">
                  <c:v>232</c:v>
                </c:pt>
                <c:pt idx="1">
                  <c:v>161</c:v>
                </c:pt>
                <c:pt idx="2">
                  <c:v>6</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s-EC" sz="1600" b="1" i="0" u="none" strike="noStrike" baseline="0">
                <a:effectLst/>
              </a:rPr>
              <a:t>Tipo de contribuyente VS Moral tributaria</a:t>
            </a:r>
            <a:endParaRPr lang="es-EC" sz="1600"/>
          </a:p>
        </c:rich>
      </c:tx>
      <c:layout>
        <c:manualLayout>
          <c:xMode val="edge"/>
          <c:yMode val="edge"/>
          <c:x val="0.25642017444684795"/>
          <c:y val="1.824509920353677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'V1'!$C$76</c:f>
              <c:strCache>
                <c:ptCount val="1"/>
                <c:pt idx="0">
                  <c:v>No pagar impuestos, no es justificable en ningún caso</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'V1'!$B$77:$B$79</c:f>
              <c:strCache>
                <c:ptCount val="3"/>
                <c:pt idx="0">
                  <c:v>Persona natural no obligada a llevar contabilidad</c:v>
                </c:pt>
                <c:pt idx="1">
                  <c:v>Profesional</c:v>
                </c:pt>
                <c:pt idx="2">
                  <c:v>En blanco</c:v>
                </c:pt>
              </c:strCache>
            </c:strRef>
          </c:cat>
          <c:val>
            <c:numRef>
              <c:f>'V1'!$C$77:$C$79</c:f>
              <c:numCache>
                <c:formatCode>General</c:formatCode>
                <c:ptCount val="3"/>
                <c:pt idx="0">
                  <c:v>90</c:v>
                </c:pt>
                <c:pt idx="1">
                  <c:v>14</c:v>
                </c:pt>
              </c:numCache>
            </c:numRef>
          </c:val>
        </c:ser>
        <c:ser>
          <c:idx val="1"/>
          <c:order val="1"/>
          <c:tx>
            <c:strRef>
              <c:f>'V1'!$D$76</c:f>
              <c:strCache>
                <c:ptCount val="1"/>
                <c:pt idx="0">
                  <c:v>No pagar impuestos, en ciertas ocasiones puede ser justificable</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'V1'!$B$77:$B$79</c:f>
              <c:strCache>
                <c:ptCount val="3"/>
                <c:pt idx="0">
                  <c:v>Persona natural no obligada a llevar contabilidad</c:v>
                </c:pt>
                <c:pt idx="1">
                  <c:v>Profesional</c:v>
                </c:pt>
                <c:pt idx="2">
                  <c:v>En blanco</c:v>
                </c:pt>
              </c:strCache>
            </c:strRef>
          </c:cat>
          <c:val>
            <c:numRef>
              <c:f>'V1'!$D$77:$D$79</c:f>
              <c:numCache>
                <c:formatCode>General</c:formatCode>
                <c:ptCount val="3"/>
                <c:pt idx="0">
                  <c:v>130</c:v>
                </c:pt>
                <c:pt idx="1">
                  <c:v>64</c:v>
                </c:pt>
              </c:numCache>
            </c:numRef>
          </c:val>
        </c:ser>
        <c:ser>
          <c:idx val="2"/>
          <c:order val="2"/>
          <c:tx>
            <c:strRef>
              <c:f>'V1'!$E$76</c:f>
              <c:strCache>
                <c:ptCount val="1"/>
                <c:pt idx="0">
                  <c:v>No pagar impuestos, es justificable</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'V1'!$B$77:$B$79</c:f>
              <c:strCache>
                <c:ptCount val="3"/>
                <c:pt idx="0">
                  <c:v>Persona natural no obligada a llevar contabilidad</c:v>
                </c:pt>
                <c:pt idx="1">
                  <c:v>Profesional</c:v>
                </c:pt>
                <c:pt idx="2">
                  <c:v>En blanco</c:v>
                </c:pt>
              </c:strCache>
            </c:strRef>
          </c:cat>
          <c:val>
            <c:numRef>
              <c:f>'V1'!$E$77:$E$79</c:f>
              <c:numCache>
                <c:formatCode>General</c:formatCode>
                <c:ptCount val="3"/>
                <c:pt idx="0">
                  <c:v>20</c:v>
                </c:pt>
                <c:pt idx="1">
                  <c:v>12</c:v>
                </c:pt>
              </c:numCache>
            </c:numRef>
          </c:val>
        </c:ser>
        <c:ser>
          <c:idx val="3"/>
          <c:order val="3"/>
          <c:tx>
            <c:strRef>
              <c:f>'V1'!$F$76</c:f>
              <c:strCache>
                <c:ptCount val="1"/>
                <c:pt idx="0">
                  <c:v>En blanco</c:v>
                </c:pt>
              </c:strCache>
            </c:strRef>
          </c:tx>
          <c:spPr>
            <a:solidFill>
              <a:schemeClr val="accent1">
                <a:lumMod val="60000"/>
                <a:alpha val="85000"/>
              </a:schemeClr>
            </a:solidFill>
            <a:ln w="9525" cap="flat" cmpd="sng" algn="ctr">
              <a:solidFill>
                <a:schemeClr val="accent1">
                  <a:lumMod val="60000"/>
                  <a:lumMod val="75000"/>
                </a:schemeClr>
              </a:solidFill>
              <a:round/>
            </a:ln>
            <a:effectLst/>
            <a:sp3d contourW="9525">
              <a:contourClr>
                <a:schemeClr val="accent1">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'V1'!$B$77:$B$79</c:f>
              <c:strCache>
                <c:ptCount val="3"/>
                <c:pt idx="0">
                  <c:v>Persona natural no obligada a llevar contabilidad</c:v>
                </c:pt>
                <c:pt idx="1">
                  <c:v>Profesional</c:v>
                </c:pt>
                <c:pt idx="2">
                  <c:v>En blanco</c:v>
                </c:pt>
              </c:strCache>
            </c:strRef>
          </c:cat>
          <c:val>
            <c:numRef>
              <c:f>'V1'!$F$77:$F$79</c:f>
              <c:numCache>
                <c:formatCode>General</c:formatCode>
                <c:ptCount val="3"/>
                <c:pt idx="2">
                  <c:v>69</c:v>
                </c:pt>
              </c:numCache>
            </c:numRef>
          </c:val>
        </c:ser>
        <c:dLbls>
          <c:showLegendKey val="0"/>
          <c:showVal val="1"/>
          <c:showCatName val="0"/>
          <c:showSerName val="0"/>
          <c:showPercent val="0"/>
          <c:showBubbleSize val="0"/>
        </c:dLbls>
        <c:gapWidth val="65"/>
        <c:shape val="box"/>
        <c:axId val="165334160"/>
        <c:axId val="165334720"/>
        <c:axId val="0"/>
      </c:bar3DChart>
      <c:catAx>
        <c:axId val="1653341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s-EC"/>
          </a:p>
        </c:txPr>
        <c:crossAx val="165334720"/>
        <c:crosses val="autoZero"/>
        <c:auto val="1"/>
        <c:lblAlgn val="ctr"/>
        <c:lblOffset val="100"/>
        <c:noMultiLvlLbl val="0"/>
      </c:catAx>
      <c:valAx>
        <c:axId val="1653347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es-EC"/>
          </a:p>
        </c:txPr>
        <c:crossAx val="165334160"/>
        <c:crosses val="autoZero"/>
        <c:crossBetween val="between"/>
      </c:valAx>
      <c:spPr>
        <a:noFill/>
        <a:ln>
          <a:noFill/>
        </a:ln>
        <a:effectLst/>
      </c:spPr>
    </c:plotArea>
    <c:legend>
      <c:legendPos val="r"/>
      <c:layout>
        <c:manualLayout>
          <c:xMode val="edge"/>
          <c:yMode val="edge"/>
          <c:x val="0.67804440069991256"/>
          <c:y val="0.18208661417322836"/>
          <c:w val="0.30528893263342083"/>
          <c:h val="0.5524934383202100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800"/>
      </a:pPr>
      <a:endParaRPr lang="es-EC"/>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s-EC" sz="1600" b="1" i="0" u="none" strike="noStrike" baseline="0" dirty="0">
                <a:effectLst/>
              </a:rPr>
              <a:t>Tipo de contribuyente VS Moral tributaria</a:t>
            </a:r>
            <a:endParaRPr lang="es-EC" sz="1600" dirty="0"/>
          </a:p>
        </c:rich>
      </c:tx>
      <c:layout>
        <c:manualLayout>
          <c:xMode val="edge"/>
          <c:yMode val="edge"/>
          <c:x val="0.24647814075080093"/>
          <c:y val="1.763692923008554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'V1'!$C$107</c:f>
              <c:strCache>
                <c:ptCount val="1"/>
                <c:pt idx="0">
                  <c:v>Vergüenza</c:v>
                </c:pt>
              </c:strCache>
            </c:strRef>
          </c:tx>
          <c:spPr>
            <a:solidFill>
              <a:schemeClr val="accent6">
                <a:alpha val="85000"/>
              </a:schemeClr>
            </a:solidFill>
            <a:ln w="9525" cap="flat" cmpd="sng" algn="ctr">
              <a:solidFill>
                <a:schemeClr val="accent6">
                  <a:lumMod val="75000"/>
                </a:schemeClr>
              </a:solidFill>
              <a:round/>
            </a:ln>
            <a:effectLst/>
            <a:sp3d contourW="9525">
              <a:contourClr>
                <a:schemeClr val="accent6">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'V1'!$B$108:$B$110</c:f>
              <c:strCache>
                <c:ptCount val="3"/>
                <c:pt idx="0">
                  <c:v>Persona natural no obligada a llevar contabilidad</c:v>
                </c:pt>
                <c:pt idx="1">
                  <c:v>Profesional</c:v>
                </c:pt>
                <c:pt idx="2">
                  <c:v>En blanco</c:v>
                </c:pt>
              </c:strCache>
            </c:strRef>
          </c:cat>
          <c:val>
            <c:numRef>
              <c:f>'V1'!$C$108:$C$110</c:f>
              <c:numCache>
                <c:formatCode>General</c:formatCode>
                <c:ptCount val="3"/>
                <c:pt idx="0">
                  <c:v>70</c:v>
                </c:pt>
                <c:pt idx="1">
                  <c:v>30</c:v>
                </c:pt>
              </c:numCache>
            </c:numRef>
          </c:val>
        </c:ser>
        <c:ser>
          <c:idx val="1"/>
          <c:order val="1"/>
          <c:tx>
            <c:strRef>
              <c:f>'V1'!$D$107</c:f>
              <c:strCache>
                <c:ptCount val="1"/>
                <c:pt idx="0">
                  <c:v>Temor</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'V1'!$B$108:$B$110</c:f>
              <c:strCache>
                <c:ptCount val="3"/>
                <c:pt idx="0">
                  <c:v>Persona natural no obligada a llevar contabilidad</c:v>
                </c:pt>
                <c:pt idx="1">
                  <c:v>Profesional</c:v>
                </c:pt>
                <c:pt idx="2">
                  <c:v>En blanco</c:v>
                </c:pt>
              </c:strCache>
            </c:strRef>
          </c:cat>
          <c:val>
            <c:numRef>
              <c:f>'V1'!$D$108:$D$110</c:f>
              <c:numCache>
                <c:formatCode>General</c:formatCode>
                <c:ptCount val="3"/>
                <c:pt idx="0">
                  <c:v>135</c:v>
                </c:pt>
                <c:pt idx="1">
                  <c:v>42</c:v>
                </c:pt>
              </c:numCache>
            </c:numRef>
          </c:val>
        </c:ser>
        <c:ser>
          <c:idx val="2"/>
          <c:order val="2"/>
          <c:tx>
            <c:strRef>
              <c:f>'V1'!$E$107</c:f>
              <c:strCache>
                <c:ptCount val="1"/>
                <c:pt idx="0">
                  <c:v>Indiferencia</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'V1'!$B$108:$B$110</c:f>
              <c:strCache>
                <c:ptCount val="3"/>
                <c:pt idx="0">
                  <c:v>Persona natural no obligada a llevar contabilidad</c:v>
                </c:pt>
                <c:pt idx="1">
                  <c:v>Profesional</c:v>
                </c:pt>
                <c:pt idx="2">
                  <c:v>En blanco</c:v>
                </c:pt>
              </c:strCache>
            </c:strRef>
          </c:cat>
          <c:val>
            <c:numRef>
              <c:f>'V1'!$E$108:$E$110</c:f>
              <c:numCache>
                <c:formatCode>General</c:formatCode>
                <c:ptCount val="3"/>
                <c:pt idx="0">
                  <c:v>62</c:v>
                </c:pt>
                <c:pt idx="1">
                  <c:v>12</c:v>
                </c:pt>
              </c:numCache>
            </c:numRef>
          </c:val>
        </c:ser>
        <c:ser>
          <c:idx val="3"/>
          <c:order val="3"/>
          <c:tx>
            <c:strRef>
              <c:f>'V1'!$F$107</c:f>
              <c:strCache>
                <c:ptCount val="1"/>
                <c:pt idx="0">
                  <c:v>En blanco</c:v>
                </c:pt>
              </c:strCache>
            </c:strRef>
          </c:tx>
          <c:spPr>
            <a:solidFill>
              <a:schemeClr val="accent6">
                <a:lumMod val="60000"/>
                <a:alpha val="85000"/>
              </a:schemeClr>
            </a:solidFill>
            <a:ln w="9525" cap="flat" cmpd="sng" algn="ctr">
              <a:solidFill>
                <a:schemeClr val="accent6">
                  <a:lumMod val="60000"/>
                  <a:lumMod val="75000"/>
                </a:schemeClr>
              </a:solidFill>
              <a:round/>
            </a:ln>
            <a:effectLst/>
            <a:sp3d contourW="9525">
              <a:contourClr>
                <a:schemeClr val="accent6">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'V1'!$B$108:$B$110</c:f>
              <c:strCache>
                <c:ptCount val="3"/>
                <c:pt idx="0">
                  <c:v>Persona natural no obligada a llevar contabilidad</c:v>
                </c:pt>
                <c:pt idx="1">
                  <c:v>Profesional</c:v>
                </c:pt>
                <c:pt idx="2">
                  <c:v>En blanco</c:v>
                </c:pt>
              </c:strCache>
            </c:strRef>
          </c:cat>
          <c:val>
            <c:numRef>
              <c:f>'V1'!$F$108:$F$110</c:f>
              <c:numCache>
                <c:formatCode>General</c:formatCode>
                <c:ptCount val="3"/>
                <c:pt idx="2">
                  <c:v>48</c:v>
                </c:pt>
              </c:numCache>
            </c:numRef>
          </c:val>
        </c:ser>
        <c:dLbls>
          <c:showLegendKey val="0"/>
          <c:showVal val="1"/>
          <c:showCatName val="0"/>
          <c:showSerName val="0"/>
          <c:showPercent val="0"/>
          <c:showBubbleSize val="0"/>
        </c:dLbls>
        <c:gapWidth val="65"/>
        <c:shape val="box"/>
        <c:axId val="169432464"/>
        <c:axId val="169433024"/>
        <c:axId val="0"/>
      </c:bar3DChart>
      <c:catAx>
        <c:axId val="1694324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s-EC"/>
          </a:p>
        </c:txPr>
        <c:crossAx val="169433024"/>
        <c:crosses val="autoZero"/>
        <c:auto val="1"/>
        <c:lblAlgn val="ctr"/>
        <c:lblOffset val="100"/>
        <c:noMultiLvlLbl val="0"/>
      </c:catAx>
      <c:valAx>
        <c:axId val="1694330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es-EC"/>
          </a:p>
        </c:txPr>
        <c:crossAx val="1694324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800"/>
      </a:pPr>
      <a:endParaRPr lang="es-EC"/>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s-EC" sz="1600" b="1" i="0" u="none" strike="noStrike" baseline="0">
                <a:effectLst/>
              </a:rPr>
              <a:t>Tipo de contribuyente VS Comportamiento del contribuyente</a:t>
            </a:r>
            <a:endParaRPr lang="es-EC" sz="1600"/>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7924651890530683E-2"/>
          <c:y val="0.12910885416023735"/>
          <c:w val="0.618742014776136"/>
          <c:h val="0.5855429643619845"/>
        </c:manualLayout>
      </c:layout>
      <c:bar3DChart>
        <c:barDir val="col"/>
        <c:grouping val="clustered"/>
        <c:varyColors val="0"/>
        <c:ser>
          <c:idx val="0"/>
          <c:order val="0"/>
          <c:tx>
            <c:strRef>
              <c:f>'V1'!$C$123</c:f>
              <c:strCache>
                <c:ptCount val="1"/>
                <c:pt idx="0">
                  <c:v>Dificultad al llenar los formularios</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'V1'!$B$124:$B$126</c:f>
              <c:strCache>
                <c:ptCount val="3"/>
                <c:pt idx="0">
                  <c:v>Persona natural no obligada a llevar contabilidad</c:v>
                </c:pt>
                <c:pt idx="1">
                  <c:v>Profesional</c:v>
                </c:pt>
                <c:pt idx="2">
                  <c:v>En blanco</c:v>
                </c:pt>
              </c:strCache>
            </c:strRef>
          </c:cat>
          <c:val>
            <c:numRef>
              <c:f>'V1'!$C$124:$C$126</c:f>
              <c:numCache>
                <c:formatCode>General</c:formatCode>
                <c:ptCount val="3"/>
                <c:pt idx="0">
                  <c:v>123</c:v>
                </c:pt>
                <c:pt idx="1">
                  <c:v>12</c:v>
                </c:pt>
              </c:numCache>
            </c:numRef>
          </c:val>
        </c:ser>
        <c:ser>
          <c:idx val="1"/>
          <c:order val="1"/>
          <c:tx>
            <c:strRef>
              <c:f>'V1'!$D$123</c:f>
              <c:strCache>
                <c:ptCount val="1"/>
                <c:pt idx="0">
                  <c:v>Desconocimiento de cuánto pagar</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'V1'!$B$124:$B$126</c:f>
              <c:strCache>
                <c:ptCount val="3"/>
                <c:pt idx="0">
                  <c:v>Persona natural no obligada a llevar contabilidad</c:v>
                </c:pt>
                <c:pt idx="1">
                  <c:v>Profesional</c:v>
                </c:pt>
                <c:pt idx="2">
                  <c:v>En blanco</c:v>
                </c:pt>
              </c:strCache>
            </c:strRef>
          </c:cat>
          <c:val>
            <c:numRef>
              <c:f>'V1'!$D$124:$D$126</c:f>
              <c:numCache>
                <c:formatCode>General</c:formatCode>
                <c:ptCount val="3"/>
                <c:pt idx="0">
                  <c:v>36</c:v>
                </c:pt>
                <c:pt idx="1">
                  <c:v>18</c:v>
                </c:pt>
              </c:numCache>
            </c:numRef>
          </c:val>
        </c:ser>
        <c:ser>
          <c:idx val="2"/>
          <c:order val="2"/>
          <c:tx>
            <c:strRef>
              <c:f>'V1'!$E$123</c:f>
              <c:strCache>
                <c:ptCount val="1"/>
                <c:pt idx="0">
                  <c:v>Tener que contratar a alguien para que realice la declaración</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'V1'!$B$124:$B$126</c:f>
              <c:strCache>
                <c:ptCount val="3"/>
                <c:pt idx="0">
                  <c:v>Persona natural no obligada a llevar contabilidad</c:v>
                </c:pt>
                <c:pt idx="1">
                  <c:v>Profesional</c:v>
                </c:pt>
                <c:pt idx="2">
                  <c:v>En blanco</c:v>
                </c:pt>
              </c:strCache>
            </c:strRef>
          </c:cat>
          <c:val>
            <c:numRef>
              <c:f>'V1'!$E$124:$E$126</c:f>
              <c:numCache>
                <c:formatCode>General</c:formatCode>
                <c:ptCount val="3"/>
                <c:pt idx="0">
                  <c:v>50</c:v>
                </c:pt>
                <c:pt idx="1">
                  <c:v>12</c:v>
                </c:pt>
              </c:numCache>
            </c:numRef>
          </c:val>
        </c:ser>
        <c:ser>
          <c:idx val="3"/>
          <c:order val="3"/>
          <c:tx>
            <c:strRef>
              <c:f>'V1'!$F$123</c:f>
              <c:strCache>
                <c:ptCount val="1"/>
                <c:pt idx="0">
                  <c:v>Ninguna</c:v>
                </c:pt>
              </c:strCache>
            </c:strRef>
          </c:tx>
          <c:spPr>
            <a:solidFill>
              <a:schemeClr val="accent1">
                <a:lumMod val="60000"/>
                <a:alpha val="85000"/>
              </a:schemeClr>
            </a:solidFill>
            <a:ln w="9525" cap="flat" cmpd="sng" algn="ctr">
              <a:solidFill>
                <a:schemeClr val="accent1">
                  <a:lumMod val="60000"/>
                  <a:lumMod val="75000"/>
                </a:schemeClr>
              </a:solidFill>
              <a:round/>
            </a:ln>
            <a:effectLst/>
            <a:sp3d contourW="9525">
              <a:contourClr>
                <a:schemeClr val="accent1">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'V1'!$B$124:$B$126</c:f>
              <c:strCache>
                <c:ptCount val="3"/>
                <c:pt idx="0">
                  <c:v>Persona natural no obligada a llevar contabilidad</c:v>
                </c:pt>
                <c:pt idx="1">
                  <c:v>Profesional</c:v>
                </c:pt>
                <c:pt idx="2">
                  <c:v>En blanco</c:v>
                </c:pt>
              </c:strCache>
            </c:strRef>
          </c:cat>
          <c:val>
            <c:numRef>
              <c:f>'V1'!$F$124:$F$126</c:f>
              <c:numCache>
                <c:formatCode>General</c:formatCode>
                <c:ptCount val="3"/>
                <c:pt idx="0">
                  <c:v>63</c:v>
                </c:pt>
                <c:pt idx="1">
                  <c:v>48</c:v>
                </c:pt>
              </c:numCache>
            </c:numRef>
          </c:val>
        </c:ser>
        <c:ser>
          <c:idx val="4"/>
          <c:order val="4"/>
          <c:tx>
            <c:strRef>
              <c:f>'V1'!$G$123</c:f>
              <c:strCache>
                <c:ptCount val="1"/>
                <c:pt idx="0">
                  <c:v>En blanco</c:v>
                </c:pt>
              </c:strCache>
            </c:strRef>
          </c:tx>
          <c:spPr>
            <a:solidFill>
              <a:schemeClr val="accent3">
                <a:lumMod val="60000"/>
                <a:alpha val="85000"/>
              </a:schemeClr>
            </a:solidFill>
            <a:ln w="9525" cap="flat" cmpd="sng" algn="ctr">
              <a:solidFill>
                <a:schemeClr val="accent3">
                  <a:lumMod val="60000"/>
                  <a:lumMod val="75000"/>
                </a:schemeClr>
              </a:solidFill>
              <a:round/>
            </a:ln>
            <a:effectLst/>
            <a:sp3d contourW="9525">
              <a:contourClr>
                <a:schemeClr val="accent3">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'V1'!$B$124:$B$126</c:f>
              <c:strCache>
                <c:ptCount val="3"/>
                <c:pt idx="0">
                  <c:v>Persona natural no obligada a llevar contabilidad</c:v>
                </c:pt>
                <c:pt idx="1">
                  <c:v>Profesional</c:v>
                </c:pt>
                <c:pt idx="2">
                  <c:v>En blanco</c:v>
                </c:pt>
              </c:strCache>
            </c:strRef>
          </c:cat>
          <c:val>
            <c:numRef>
              <c:f>'V1'!$G$124:$G$126</c:f>
              <c:numCache>
                <c:formatCode>General</c:formatCode>
                <c:ptCount val="3"/>
                <c:pt idx="2">
                  <c:v>37</c:v>
                </c:pt>
              </c:numCache>
            </c:numRef>
          </c:val>
        </c:ser>
        <c:dLbls>
          <c:showLegendKey val="0"/>
          <c:showVal val="1"/>
          <c:showCatName val="0"/>
          <c:showSerName val="0"/>
          <c:showPercent val="0"/>
          <c:showBubbleSize val="0"/>
        </c:dLbls>
        <c:gapWidth val="65"/>
        <c:shape val="box"/>
        <c:axId val="169434144"/>
        <c:axId val="169435824"/>
        <c:axId val="0"/>
      </c:bar3DChart>
      <c:catAx>
        <c:axId val="1694341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s-EC"/>
          </a:p>
        </c:txPr>
        <c:crossAx val="169435824"/>
        <c:crosses val="autoZero"/>
        <c:auto val="1"/>
        <c:lblAlgn val="ctr"/>
        <c:lblOffset val="100"/>
        <c:noMultiLvlLbl val="0"/>
      </c:catAx>
      <c:valAx>
        <c:axId val="1694358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es-EC"/>
          </a:p>
        </c:txPr>
        <c:crossAx val="169434144"/>
        <c:crosses val="autoZero"/>
        <c:crossBetween val="between"/>
      </c:valAx>
      <c:spPr>
        <a:noFill/>
        <a:ln>
          <a:noFill/>
        </a:ln>
        <a:effectLst/>
      </c:spPr>
    </c:plotArea>
    <c:legend>
      <c:legendPos val="r"/>
      <c:layout>
        <c:manualLayout>
          <c:xMode val="edge"/>
          <c:yMode val="edge"/>
          <c:x val="0.69606154871680925"/>
          <c:y val="0.26074932003439949"/>
          <c:w val="0.29291537051438726"/>
          <c:h val="0.5716828788570816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800"/>
      </a:pPr>
      <a:endParaRPr lang="es-EC"/>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s-EC" sz="1600" b="1" i="0" u="none" strike="noStrike" baseline="0">
                <a:effectLst/>
              </a:rPr>
              <a:t>Tipo de contribuyente VS Administración tributaria</a:t>
            </a:r>
            <a:endParaRPr lang="es-EC" sz="1600"/>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'V1'!$C$279</c:f>
              <c:strCache>
                <c:ptCount val="1"/>
                <c:pt idx="0">
                  <c:v>Excelentes</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'V1'!$B$280:$B$282</c:f>
              <c:strCache>
                <c:ptCount val="3"/>
                <c:pt idx="0">
                  <c:v>Persona natural no obligada a llevar contabilidad</c:v>
                </c:pt>
                <c:pt idx="1">
                  <c:v>Profesional</c:v>
                </c:pt>
                <c:pt idx="2">
                  <c:v>En blanco</c:v>
                </c:pt>
              </c:strCache>
            </c:strRef>
          </c:cat>
          <c:val>
            <c:numRef>
              <c:f>'V1'!$C$280:$C$282</c:f>
              <c:numCache>
                <c:formatCode>General</c:formatCode>
                <c:ptCount val="3"/>
                <c:pt idx="0">
                  <c:v>31</c:v>
                </c:pt>
                <c:pt idx="1">
                  <c:v>6</c:v>
                </c:pt>
              </c:numCache>
            </c:numRef>
          </c:val>
        </c:ser>
        <c:ser>
          <c:idx val="1"/>
          <c:order val="1"/>
          <c:tx>
            <c:strRef>
              <c:f>'V1'!$D$279</c:f>
              <c:strCache>
                <c:ptCount val="1"/>
                <c:pt idx="0">
                  <c:v>Muy buenos</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'V1'!$B$280:$B$282</c:f>
              <c:strCache>
                <c:ptCount val="3"/>
                <c:pt idx="0">
                  <c:v>Persona natural no obligada a llevar contabilidad</c:v>
                </c:pt>
                <c:pt idx="1">
                  <c:v>Profesional</c:v>
                </c:pt>
                <c:pt idx="2">
                  <c:v>En blanco</c:v>
                </c:pt>
              </c:strCache>
            </c:strRef>
          </c:cat>
          <c:val>
            <c:numRef>
              <c:f>'V1'!$D$280:$D$282</c:f>
              <c:numCache>
                <c:formatCode>General</c:formatCode>
                <c:ptCount val="3"/>
                <c:pt idx="0">
                  <c:v>122</c:v>
                </c:pt>
                <c:pt idx="1">
                  <c:v>30</c:v>
                </c:pt>
              </c:numCache>
            </c:numRef>
          </c:val>
        </c:ser>
        <c:ser>
          <c:idx val="2"/>
          <c:order val="2"/>
          <c:tx>
            <c:strRef>
              <c:f>'V1'!$E$279</c:f>
              <c:strCache>
                <c:ptCount val="1"/>
                <c:pt idx="0">
                  <c:v>Buenos</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'V1'!$B$280:$B$282</c:f>
              <c:strCache>
                <c:ptCount val="3"/>
                <c:pt idx="0">
                  <c:v>Persona natural no obligada a llevar contabilidad</c:v>
                </c:pt>
                <c:pt idx="1">
                  <c:v>Profesional</c:v>
                </c:pt>
                <c:pt idx="2">
                  <c:v>En blanco</c:v>
                </c:pt>
              </c:strCache>
            </c:strRef>
          </c:cat>
          <c:val>
            <c:numRef>
              <c:f>'V1'!$E$280:$E$282</c:f>
              <c:numCache>
                <c:formatCode>General</c:formatCode>
                <c:ptCount val="3"/>
                <c:pt idx="0">
                  <c:v>62</c:v>
                </c:pt>
                <c:pt idx="1">
                  <c:v>36</c:v>
                </c:pt>
              </c:numCache>
            </c:numRef>
          </c:val>
        </c:ser>
        <c:ser>
          <c:idx val="3"/>
          <c:order val="3"/>
          <c:tx>
            <c:strRef>
              <c:f>'V1'!$F$279</c:f>
              <c:strCache>
                <c:ptCount val="1"/>
                <c:pt idx="0">
                  <c:v>Regular</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'V1'!$B$280:$B$282</c:f>
              <c:strCache>
                <c:ptCount val="3"/>
                <c:pt idx="0">
                  <c:v>Persona natural no obligada a llevar contabilidad</c:v>
                </c:pt>
                <c:pt idx="1">
                  <c:v>Profesional</c:v>
                </c:pt>
                <c:pt idx="2">
                  <c:v>En blanco</c:v>
                </c:pt>
              </c:strCache>
            </c:strRef>
          </c:cat>
          <c:val>
            <c:numRef>
              <c:f>'V1'!$F$280:$F$282</c:f>
              <c:numCache>
                <c:formatCode>General</c:formatCode>
                <c:ptCount val="3"/>
                <c:pt idx="0">
                  <c:v>56</c:v>
                </c:pt>
                <c:pt idx="1">
                  <c:v>24</c:v>
                </c:pt>
              </c:numCache>
            </c:numRef>
          </c:val>
        </c:ser>
        <c:ser>
          <c:idx val="4"/>
          <c:order val="4"/>
          <c:tx>
            <c:strRef>
              <c:f>'V1'!$G$279</c:f>
              <c:strCache>
                <c:ptCount val="1"/>
                <c:pt idx="0">
                  <c:v>En blanco</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'V1'!$B$280:$B$282</c:f>
              <c:strCache>
                <c:ptCount val="3"/>
                <c:pt idx="0">
                  <c:v>Persona natural no obligada a llevar contabilidad</c:v>
                </c:pt>
                <c:pt idx="1">
                  <c:v>Profesional</c:v>
                </c:pt>
                <c:pt idx="2">
                  <c:v>En blanco</c:v>
                </c:pt>
              </c:strCache>
            </c:strRef>
          </c:cat>
          <c:val>
            <c:numRef>
              <c:f>'V1'!$G$280:$G$282</c:f>
              <c:numCache>
                <c:formatCode>General</c:formatCode>
                <c:ptCount val="3"/>
                <c:pt idx="2">
                  <c:v>32</c:v>
                </c:pt>
              </c:numCache>
            </c:numRef>
          </c:val>
        </c:ser>
        <c:dLbls>
          <c:showLegendKey val="0"/>
          <c:showVal val="1"/>
          <c:showCatName val="0"/>
          <c:showSerName val="0"/>
          <c:showPercent val="0"/>
          <c:showBubbleSize val="0"/>
        </c:dLbls>
        <c:gapWidth val="65"/>
        <c:shape val="box"/>
        <c:axId val="169442544"/>
        <c:axId val="169443104"/>
        <c:axId val="0"/>
      </c:bar3DChart>
      <c:catAx>
        <c:axId val="1694425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s-EC"/>
          </a:p>
        </c:txPr>
        <c:crossAx val="169443104"/>
        <c:crosses val="autoZero"/>
        <c:auto val="1"/>
        <c:lblAlgn val="ctr"/>
        <c:lblOffset val="100"/>
        <c:noMultiLvlLbl val="0"/>
      </c:catAx>
      <c:valAx>
        <c:axId val="1694431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crossAx val="16944254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s-EC" sz="1600" b="1" i="0" u="none" strike="noStrike" baseline="0">
                <a:effectLst/>
              </a:rPr>
              <a:t>Género VS Valores morales</a:t>
            </a:r>
            <a:endParaRPr lang="es-EC" sz="1600"/>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'V2'!$C$3</c:f>
              <c:strCache>
                <c:ptCount val="1"/>
                <c:pt idx="0">
                  <c:v>Si</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'V2'!$B$4:$B$6</c:f>
              <c:strCache>
                <c:ptCount val="3"/>
                <c:pt idx="0">
                  <c:v>Femenino</c:v>
                </c:pt>
                <c:pt idx="1">
                  <c:v>Masculino</c:v>
                </c:pt>
                <c:pt idx="2">
                  <c:v>En blanco</c:v>
                </c:pt>
              </c:strCache>
            </c:strRef>
          </c:cat>
          <c:val>
            <c:numRef>
              <c:f>'V2'!$C$4:$C$6</c:f>
              <c:numCache>
                <c:formatCode>General</c:formatCode>
                <c:ptCount val="3"/>
                <c:pt idx="0">
                  <c:v>36</c:v>
                </c:pt>
                <c:pt idx="1">
                  <c:v>12</c:v>
                </c:pt>
              </c:numCache>
            </c:numRef>
          </c:val>
        </c:ser>
        <c:ser>
          <c:idx val="1"/>
          <c:order val="1"/>
          <c:tx>
            <c:strRef>
              <c:f>'V2'!$D$3</c:f>
              <c:strCache>
                <c:ptCount val="1"/>
                <c:pt idx="0">
                  <c:v>Depende de la situación</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'V2'!$B$4:$B$6</c:f>
              <c:strCache>
                <c:ptCount val="3"/>
                <c:pt idx="0">
                  <c:v>Femenino</c:v>
                </c:pt>
                <c:pt idx="1">
                  <c:v>Masculino</c:v>
                </c:pt>
                <c:pt idx="2">
                  <c:v>En blanco</c:v>
                </c:pt>
              </c:strCache>
            </c:strRef>
          </c:cat>
          <c:val>
            <c:numRef>
              <c:f>'V2'!$D$4:$D$6</c:f>
              <c:numCache>
                <c:formatCode>General</c:formatCode>
                <c:ptCount val="3"/>
                <c:pt idx="0">
                  <c:v>24</c:v>
                </c:pt>
                <c:pt idx="1">
                  <c:v>26</c:v>
                </c:pt>
              </c:numCache>
            </c:numRef>
          </c:val>
        </c:ser>
        <c:ser>
          <c:idx val="2"/>
          <c:order val="2"/>
          <c:tx>
            <c:strRef>
              <c:f>'V2'!$E$3</c:f>
              <c:strCache>
                <c:ptCount val="1"/>
                <c:pt idx="0">
                  <c:v>No</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'V2'!$B$4:$B$6</c:f>
              <c:strCache>
                <c:ptCount val="3"/>
                <c:pt idx="0">
                  <c:v>Femenino</c:v>
                </c:pt>
                <c:pt idx="1">
                  <c:v>Masculino</c:v>
                </c:pt>
                <c:pt idx="2">
                  <c:v>En blanco</c:v>
                </c:pt>
              </c:strCache>
            </c:strRef>
          </c:cat>
          <c:val>
            <c:numRef>
              <c:f>'V2'!$E$4:$E$6</c:f>
              <c:numCache>
                <c:formatCode>General</c:formatCode>
                <c:ptCount val="3"/>
                <c:pt idx="0">
                  <c:v>172</c:v>
                </c:pt>
                <c:pt idx="1">
                  <c:v>123</c:v>
                </c:pt>
              </c:numCache>
            </c:numRef>
          </c:val>
        </c:ser>
        <c:ser>
          <c:idx val="3"/>
          <c:order val="3"/>
          <c:tx>
            <c:strRef>
              <c:f>'V2'!$F$3</c:f>
              <c:strCache>
                <c:ptCount val="1"/>
                <c:pt idx="0">
                  <c:v>En blanco</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'V2'!$B$4:$B$6</c:f>
              <c:strCache>
                <c:ptCount val="3"/>
                <c:pt idx="0">
                  <c:v>Femenino</c:v>
                </c:pt>
                <c:pt idx="1">
                  <c:v>Masculino</c:v>
                </c:pt>
                <c:pt idx="2">
                  <c:v>En blanco</c:v>
                </c:pt>
              </c:strCache>
            </c:strRef>
          </c:cat>
          <c:val>
            <c:numRef>
              <c:f>'V2'!$F$4:$F$6</c:f>
              <c:numCache>
                <c:formatCode>General</c:formatCode>
                <c:ptCount val="3"/>
                <c:pt idx="2">
                  <c:v>6</c:v>
                </c:pt>
              </c:numCache>
            </c:numRef>
          </c:val>
        </c:ser>
        <c:dLbls>
          <c:showLegendKey val="0"/>
          <c:showVal val="1"/>
          <c:showCatName val="0"/>
          <c:showSerName val="0"/>
          <c:showPercent val="0"/>
          <c:showBubbleSize val="0"/>
        </c:dLbls>
        <c:gapWidth val="65"/>
        <c:shape val="box"/>
        <c:axId val="169447024"/>
        <c:axId val="169447584"/>
        <c:axId val="0"/>
      </c:bar3DChart>
      <c:catAx>
        <c:axId val="1694470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s-EC"/>
          </a:p>
        </c:txPr>
        <c:crossAx val="169447584"/>
        <c:crosses val="autoZero"/>
        <c:auto val="1"/>
        <c:lblAlgn val="ctr"/>
        <c:lblOffset val="100"/>
        <c:noMultiLvlLbl val="0"/>
      </c:catAx>
      <c:valAx>
        <c:axId val="1694475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es-EC"/>
          </a:p>
        </c:txPr>
        <c:crossAx val="16944702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800"/>
      </a:pPr>
      <a:endParaRPr lang="es-EC"/>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s-EC" sz="1600" b="1" i="0" u="none" strike="noStrike" baseline="0">
                <a:effectLst/>
              </a:rPr>
              <a:t>Género VS Moral tributaria</a:t>
            </a:r>
            <a:endParaRPr lang="es-EC" sz="1600"/>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2461067366579174E-2"/>
          <c:y val="5.0925925925925923E-2"/>
          <c:w val="0.6111388888888889"/>
          <c:h val="0.85026975794692328"/>
        </c:manualLayout>
      </c:layout>
      <c:bar3DChart>
        <c:barDir val="col"/>
        <c:grouping val="clustered"/>
        <c:varyColors val="0"/>
        <c:ser>
          <c:idx val="0"/>
          <c:order val="0"/>
          <c:tx>
            <c:strRef>
              <c:f>'V2'!$C$51</c:f>
              <c:strCache>
                <c:ptCount val="1"/>
                <c:pt idx="0">
                  <c:v>No pagar impuestos, no es justificable en ningún caso</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'V2'!$B$52:$B$54</c:f>
              <c:strCache>
                <c:ptCount val="3"/>
                <c:pt idx="0">
                  <c:v>Femenino</c:v>
                </c:pt>
                <c:pt idx="1">
                  <c:v>Masculino</c:v>
                </c:pt>
                <c:pt idx="2">
                  <c:v>En blanco</c:v>
                </c:pt>
              </c:strCache>
            </c:strRef>
          </c:cat>
          <c:val>
            <c:numRef>
              <c:f>'V2'!$C$52:$C$54</c:f>
              <c:numCache>
                <c:formatCode>General</c:formatCode>
                <c:ptCount val="3"/>
                <c:pt idx="0">
                  <c:v>66</c:v>
                </c:pt>
                <c:pt idx="1">
                  <c:v>44</c:v>
                </c:pt>
              </c:numCache>
            </c:numRef>
          </c:val>
        </c:ser>
        <c:ser>
          <c:idx val="1"/>
          <c:order val="1"/>
          <c:tx>
            <c:strRef>
              <c:f>'V2'!$D$51</c:f>
              <c:strCache>
                <c:ptCount val="1"/>
                <c:pt idx="0">
                  <c:v>No pagar impuestos, en ciertas ocasiones puede ser justificable</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'V2'!$B$52:$B$54</c:f>
              <c:strCache>
                <c:ptCount val="3"/>
                <c:pt idx="0">
                  <c:v>Femenino</c:v>
                </c:pt>
                <c:pt idx="1">
                  <c:v>Masculino</c:v>
                </c:pt>
                <c:pt idx="2">
                  <c:v>En blanco</c:v>
                </c:pt>
              </c:strCache>
            </c:strRef>
          </c:cat>
          <c:val>
            <c:numRef>
              <c:f>'V2'!$D$52:$D$54</c:f>
              <c:numCache>
                <c:formatCode>General</c:formatCode>
                <c:ptCount val="3"/>
                <c:pt idx="0">
                  <c:v>141</c:v>
                </c:pt>
                <c:pt idx="1">
                  <c:v>59</c:v>
                </c:pt>
              </c:numCache>
            </c:numRef>
          </c:val>
        </c:ser>
        <c:ser>
          <c:idx val="2"/>
          <c:order val="2"/>
          <c:tx>
            <c:strRef>
              <c:f>'V2'!$E$51</c:f>
              <c:strCache>
                <c:ptCount val="1"/>
                <c:pt idx="0">
                  <c:v>No pagar impuestos, es justificable</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'V2'!$B$52:$B$54</c:f>
              <c:strCache>
                <c:ptCount val="3"/>
                <c:pt idx="0">
                  <c:v>Femenino</c:v>
                </c:pt>
                <c:pt idx="1">
                  <c:v>Masculino</c:v>
                </c:pt>
                <c:pt idx="2">
                  <c:v>En blanco</c:v>
                </c:pt>
              </c:strCache>
            </c:strRef>
          </c:cat>
          <c:val>
            <c:numRef>
              <c:f>'V2'!$E$52:$E$54</c:f>
              <c:numCache>
                <c:formatCode>General</c:formatCode>
                <c:ptCount val="3"/>
                <c:pt idx="0">
                  <c:v>13</c:v>
                </c:pt>
                <c:pt idx="1">
                  <c:v>19</c:v>
                </c:pt>
              </c:numCache>
            </c:numRef>
          </c:val>
        </c:ser>
        <c:ser>
          <c:idx val="3"/>
          <c:order val="3"/>
          <c:tx>
            <c:strRef>
              <c:f>'V2'!$F$51</c:f>
              <c:strCache>
                <c:ptCount val="1"/>
                <c:pt idx="0">
                  <c:v>En blanco</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'V2'!$B$52:$B$54</c:f>
              <c:strCache>
                <c:ptCount val="3"/>
                <c:pt idx="0">
                  <c:v>Femenino</c:v>
                </c:pt>
                <c:pt idx="1">
                  <c:v>Masculino</c:v>
                </c:pt>
                <c:pt idx="2">
                  <c:v>En blanco</c:v>
                </c:pt>
              </c:strCache>
            </c:strRef>
          </c:cat>
          <c:val>
            <c:numRef>
              <c:f>'V2'!$F$52:$F$54</c:f>
              <c:numCache>
                <c:formatCode>General</c:formatCode>
                <c:ptCount val="3"/>
                <c:pt idx="2">
                  <c:v>57</c:v>
                </c:pt>
              </c:numCache>
            </c:numRef>
          </c:val>
        </c:ser>
        <c:dLbls>
          <c:showLegendKey val="0"/>
          <c:showVal val="1"/>
          <c:showCatName val="0"/>
          <c:showSerName val="0"/>
          <c:showPercent val="0"/>
          <c:showBubbleSize val="0"/>
        </c:dLbls>
        <c:gapWidth val="65"/>
        <c:shape val="box"/>
        <c:axId val="171185248"/>
        <c:axId val="171185808"/>
        <c:axId val="0"/>
      </c:bar3DChart>
      <c:catAx>
        <c:axId val="1711852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s-EC"/>
          </a:p>
        </c:txPr>
        <c:crossAx val="171185808"/>
        <c:crosses val="autoZero"/>
        <c:auto val="1"/>
        <c:lblAlgn val="ctr"/>
        <c:lblOffset val="100"/>
        <c:noMultiLvlLbl val="0"/>
      </c:catAx>
      <c:valAx>
        <c:axId val="1711858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es-EC"/>
          </a:p>
        </c:txPr>
        <c:crossAx val="171185248"/>
        <c:crosses val="autoZero"/>
        <c:crossBetween val="between"/>
      </c:valAx>
      <c:spPr>
        <a:noFill/>
        <a:ln>
          <a:noFill/>
        </a:ln>
        <a:effectLst/>
      </c:spPr>
    </c:plotArea>
    <c:legend>
      <c:legendPos val="r"/>
      <c:layout>
        <c:manualLayout>
          <c:xMode val="edge"/>
          <c:yMode val="edge"/>
          <c:x val="0.72526662292213473"/>
          <c:y val="0.11264216972878392"/>
          <c:w val="0.25806671041119861"/>
          <c:h val="0.7237897346165063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800"/>
      </a:pPr>
      <a:endParaRPr lang="es-EC"/>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s-EC" sz="1600" b="1" i="0" u="none" strike="noStrike" baseline="0">
                <a:effectLst/>
              </a:rPr>
              <a:t>Género VS Administración tributaria</a:t>
            </a:r>
            <a:endParaRPr lang="es-EC" sz="1600"/>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'V2'!$C$226</c:f>
              <c:strCache>
                <c:ptCount val="1"/>
                <c:pt idx="0">
                  <c:v>Excelentes</c:v>
                </c:pt>
              </c:strCache>
            </c:strRef>
          </c:tx>
          <c:spPr>
            <a:solidFill>
              <a:schemeClr val="accent6">
                <a:alpha val="85000"/>
              </a:schemeClr>
            </a:solidFill>
            <a:ln w="9525" cap="flat" cmpd="sng" algn="ctr">
              <a:solidFill>
                <a:schemeClr val="accent6">
                  <a:lumMod val="75000"/>
                </a:schemeClr>
              </a:solidFill>
              <a:round/>
            </a:ln>
            <a:effectLst/>
            <a:sp3d contourW="9525">
              <a:contourClr>
                <a:schemeClr val="accent6">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'V2'!$B$227:$B$229</c:f>
              <c:strCache>
                <c:ptCount val="3"/>
                <c:pt idx="0">
                  <c:v>Femenino</c:v>
                </c:pt>
                <c:pt idx="1">
                  <c:v>Masculino</c:v>
                </c:pt>
                <c:pt idx="2">
                  <c:v>En blanco</c:v>
                </c:pt>
              </c:strCache>
            </c:strRef>
          </c:cat>
          <c:val>
            <c:numRef>
              <c:f>'V2'!$C$227:$C$229</c:f>
              <c:numCache>
                <c:formatCode>General</c:formatCode>
                <c:ptCount val="3"/>
                <c:pt idx="0">
                  <c:v>25</c:v>
                </c:pt>
                <c:pt idx="1">
                  <c:v>12</c:v>
                </c:pt>
              </c:numCache>
            </c:numRef>
          </c:val>
        </c:ser>
        <c:ser>
          <c:idx val="1"/>
          <c:order val="1"/>
          <c:tx>
            <c:strRef>
              <c:f>'V2'!$D$226</c:f>
              <c:strCache>
                <c:ptCount val="1"/>
                <c:pt idx="0">
                  <c:v>Muy buenos</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'V2'!$B$227:$B$229</c:f>
              <c:strCache>
                <c:ptCount val="3"/>
                <c:pt idx="0">
                  <c:v>Femenino</c:v>
                </c:pt>
                <c:pt idx="1">
                  <c:v>Masculino</c:v>
                </c:pt>
                <c:pt idx="2">
                  <c:v>En blanco</c:v>
                </c:pt>
              </c:strCache>
            </c:strRef>
          </c:cat>
          <c:val>
            <c:numRef>
              <c:f>'V2'!$D$227:$D$229</c:f>
              <c:numCache>
                <c:formatCode>General</c:formatCode>
                <c:ptCount val="3"/>
                <c:pt idx="0">
                  <c:v>115</c:v>
                </c:pt>
                <c:pt idx="1">
                  <c:v>43</c:v>
                </c:pt>
              </c:numCache>
            </c:numRef>
          </c:val>
        </c:ser>
        <c:ser>
          <c:idx val="2"/>
          <c:order val="2"/>
          <c:tx>
            <c:strRef>
              <c:f>'V2'!$E$226</c:f>
              <c:strCache>
                <c:ptCount val="1"/>
                <c:pt idx="0">
                  <c:v>Buenos</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'V2'!$B$227:$B$229</c:f>
              <c:strCache>
                <c:ptCount val="3"/>
                <c:pt idx="0">
                  <c:v>Femenino</c:v>
                </c:pt>
                <c:pt idx="1">
                  <c:v>Masculino</c:v>
                </c:pt>
                <c:pt idx="2">
                  <c:v>En blanco</c:v>
                </c:pt>
              </c:strCache>
            </c:strRef>
          </c:cat>
          <c:val>
            <c:numRef>
              <c:f>'V2'!$E$227:$E$229</c:f>
              <c:numCache>
                <c:formatCode>General</c:formatCode>
                <c:ptCount val="3"/>
                <c:pt idx="0">
                  <c:v>80</c:v>
                </c:pt>
                <c:pt idx="1">
                  <c:v>24</c:v>
                </c:pt>
              </c:numCache>
            </c:numRef>
          </c:val>
        </c:ser>
        <c:ser>
          <c:idx val="3"/>
          <c:order val="3"/>
          <c:tx>
            <c:strRef>
              <c:f>'V2'!$F$226</c:f>
              <c:strCache>
                <c:ptCount val="1"/>
                <c:pt idx="0">
                  <c:v>Regular</c:v>
                </c:pt>
              </c:strCache>
            </c:strRef>
          </c:tx>
          <c:spPr>
            <a:solidFill>
              <a:schemeClr val="accent6">
                <a:lumMod val="60000"/>
                <a:alpha val="85000"/>
              </a:schemeClr>
            </a:solidFill>
            <a:ln w="9525" cap="flat" cmpd="sng" algn="ctr">
              <a:solidFill>
                <a:schemeClr val="accent6">
                  <a:lumMod val="60000"/>
                  <a:lumMod val="75000"/>
                </a:schemeClr>
              </a:solidFill>
              <a:round/>
            </a:ln>
            <a:effectLst/>
            <a:sp3d contourW="9525">
              <a:contourClr>
                <a:schemeClr val="accent6">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'V2'!$B$227:$B$229</c:f>
              <c:strCache>
                <c:ptCount val="3"/>
                <c:pt idx="0">
                  <c:v>Femenino</c:v>
                </c:pt>
                <c:pt idx="1">
                  <c:v>Masculino</c:v>
                </c:pt>
                <c:pt idx="2">
                  <c:v>En blanco</c:v>
                </c:pt>
              </c:strCache>
            </c:strRef>
          </c:cat>
          <c:val>
            <c:numRef>
              <c:f>'V2'!$F$227:$F$229</c:f>
              <c:numCache>
                <c:formatCode>General</c:formatCode>
                <c:ptCount val="3"/>
                <c:pt idx="0">
                  <c:v>12</c:v>
                </c:pt>
                <c:pt idx="1">
                  <c:v>68</c:v>
                </c:pt>
              </c:numCache>
            </c:numRef>
          </c:val>
        </c:ser>
        <c:ser>
          <c:idx val="4"/>
          <c:order val="4"/>
          <c:tx>
            <c:strRef>
              <c:f>'V2'!$G$226</c:f>
              <c:strCache>
                <c:ptCount val="1"/>
                <c:pt idx="0">
                  <c:v>En blanco</c:v>
                </c:pt>
              </c:strCache>
            </c:strRef>
          </c:tx>
          <c:spPr>
            <a:solidFill>
              <a:schemeClr val="accent5">
                <a:lumMod val="60000"/>
                <a:alpha val="85000"/>
              </a:schemeClr>
            </a:solidFill>
            <a:ln w="9525" cap="flat" cmpd="sng" algn="ctr">
              <a:solidFill>
                <a:schemeClr val="accent5">
                  <a:lumMod val="60000"/>
                  <a:lumMod val="75000"/>
                </a:schemeClr>
              </a:solidFill>
              <a:round/>
            </a:ln>
            <a:effectLst/>
            <a:sp3d contourW="9525">
              <a:contourClr>
                <a:schemeClr val="accent5">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'V2'!$B$227:$B$229</c:f>
              <c:strCache>
                <c:ptCount val="3"/>
                <c:pt idx="0">
                  <c:v>Femenino</c:v>
                </c:pt>
                <c:pt idx="1">
                  <c:v>Masculino</c:v>
                </c:pt>
                <c:pt idx="2">
                  <c:v>En blanco</c:v>
                </c:pt>
              </c:strCache>
            </c:strRef>
          </c:cat>
          <c:val>
            <c:numRef>
              <c:f>'V2'!$G$227:$G$229</c:f>
              <c:numCache>
                <c:formatCode>General</c:formatCode>
                <c:ptCount val="3"/>
                <c:pt idx="2">
                  <c:v>20</c:v>
                </c:pt>
              </c:numCache>
            </c:numRef>
          </c:val>
        </c:ser>
        <c:dLbls>
          <c:showLegendKey val="0"/>
          <c:showVal val="1"/>
          <c:showCatName val="0"/>
          <c:showSerName val="0"/>
          <c:showPercent val="0"/>
          <c:showBubbleSize val="0"/>
        </c:dLbls>
        <c:gapWidth val="65"/>
        <c:shape val="box"/>
        <c:axId val="171190288"/>
        <c:axId val="171190848"/>
        <c:axId val="0"/>
      </c:bar3DChart>
      <c:catAx>
        <c:axId val="1711902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s-EC"/>
          </a:p>
        </c:txPr>
        <c:crossAx val="171190848"/>
        <c:crosses val="autoZero"/>
        <c:auto val="1"/>
        <c:lblAlgn val="ctr"/>
        <c:lblOffset val="100"/>
        <c:noMultiLvlLbl val="0"/>
      </c:catAx>
      <c:valAx>
        <c:axId val="1711908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crossAx val="17119028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Nivel de Educación</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pieChart>
        <c:varyColors val="1"/>
        <c:ser>
          <c:idx val="0"/>
          <c:order val="0"/>
          <c:explosion val="25"/>
          <c:dPt>
            <c:idx val="0"/>
            <c:bubble3D val="0"/>
            <c:spPr>
              <a:solidFill>
                <a:schemeClr val="accent1">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Pt>
            <c:idx val="1"/>
            <c:bubble3D val="0"/>
            <c:spPr>
              <a:solidFill>
                <a:schemeClr val="accent2">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Pt>
            <c:idx val="2"/>
            <c:bubble3D val="0"/>
            <c:spPr>
              <a:solidFill>
                <a:schemeClr val="accent3">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Pt>
            <c:idx val="3"/>
            <c:bubble3D val="0"/>
            <c:spPr>
              <a:solidFill>
                <a:schemeClr val="accent4">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Pt>
            <c:idx val="4"/>
            <c:bubble3D val="0"/>
            <c:spPr>
              <a:solidFill>
                <a:schemeClr val="accent5">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Hoja2!$A$29:$A$33</c:f>
              <c:strCache>
                <c:ptCount val="5"/>
                <c:pt idx="0">
                  <c:v>Básico</c:v>
                </c:pt>
                <c:pt idx="1">
                  <c:v>Bachillerato</c:v>
                </c:pt>
                <c:pt idx="2">
                  <c:v>Superior</c:v>
                </c:pt>
                <c:pt idx="3">
                  <c:v>Sin estudios</c:v>
                </c:pt>
                <c:pt idx="4">
                  <c:v>En blanco</c:v>
                </c:pt>
              </c:strCache>
            </c:strRef>
          </c:cat>
          <c:val>
            <c:numRef>
              <c:f>Hoja2!$B$29:$B$33</c:f>
              <c:numCache>
                <c:formatCode>General</c:formatCode>
                <c:ptCount val="5"/>
                <c:pt idx="0">
                  <c:v>0</c:v>
                </c:pt>
                <c:pt idx="1">
                  <c:v>301</c:v>
                </c:pt>
                <c:pt idx="2">
                  <c:v>74</c:v>
                </c:pt>
                <c:pt idx="3">
                  <c:v>6</c:v>
                </c:pt>
                <c:pt idx="4">
                  <c:v>18</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Edad</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pieChart>
        <c:varyColors val="1"/>
        <c:ser>
          <c:idx val="0"/>
          <c:order val="0"/>
          <c:explosion val="25"/>
          <c:dPt>
            <c:idx val="0"/>
            <c:bubble3D val="0"/>
            <c:spPr>
              <a:solidFill>
                <a:schemeClr val="accent1">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Pt>
            <c:idx val="1"/>
            <c:bubble3D val="0"/>
            <c:spPr>
              <a:solidFill>
                <a:schemeClr val="accent2">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Pt>
            <c:idx val="2"/>
            <c:bubble3D val="0"/>
            <c:spPr>
              <a:solidFill>
                <a:schemeClr val="accent3">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Pt>
            <c:idx val="3"/>
            <c:bubble3D val="0"/>
            <c:spPr>
              <a:solidFill>
                <a:schemeClr val="accent4">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Hoja2!$A$43:$A$46</c:f>
              <c:strCache>
                <c:ptCount val="4"/>
                <c:pt idx="0">
                  <c:v>18 – 25 </c:v>
                </c:pt>
                <c:pt idx="1">
                  <c:v>26 – 39</c:v>
                </c:pt>
                <c:pt idx="2">
                  <c:v>40 – 54</c:v>
                </c:pt>
                <c:pt idx="3">
                  <c:v>más de 55</c:v>
                </c:pt>
              </c:strCache>
            </c:strRef>
          </c:cat>
          <c:val>
            <c:numRef>
              <c:f>Hoja2!$B$43:$B$46</c:f>
              <c:numCache>
                <c:formatCode>General</c:formatCode>
                <c:ptCount val="4"/>
                <c:pt idx="0">
                  <c:v>91</c:v>
                </c:pt>
                <c:pt idx="1">
                  <c:v>178</c:v>
                </c:pt>
                <c:pt idx="2">
                  <c:v>116</c:v>
                </c:pt>
                <c:pt idx="3">
                  <c:v>14</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sz="1600" dirty="0"/>
              <a:t>¿Considera que cuando hay una situación difícil está bien pasarse sobre la ley?</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manualLayout>
          <c:layoutTarget val="inner"/>
          <c:xMode val="edge"/>
          <c:yMode val="edge"/>
          <c:x val="0.19063595399492622"/>
          <c:y val="0.35836461292660604"/>
          <c:w val="0.36504933986197113"/>
          <c:h val="0.56638548097830399"/>
        </c:manualLayout>
      </c:layout>
      <c:pieChart>
        <c:varyColors val="1"/>
        <c:ser>
          <c:idx val="0"/>
          <c:order val="0"/>
          <c:explosion val="25"/>
          <c:dPt>
            <c:idx val="0"/>
            <c:bubble3D val="0"/>
            <c:spPr>
              <a:solidFill>
                <a:schemeClr val="accent1">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Pt>
            <c:idx val="1"/>
            <c:bubble3D val="0"/>
            <c:spPr>
              <a:solidFill>
                <a:schemeClr val="accent2">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Pt>
            <c:idx val="2"/>
            <c:bubble3D val="0"/>
            <c:spPr>
              <a:solidFill>
                <a:schemeClr val="accent3">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Hoja2!$A$57:$A$59</c:f>
              <c:strCache>
                <c:ptCount val="3"/>
                <c:pt idx="0">
                  <c:v>Si</c:v>
                </c:pt>
                <c:pt idx="1">
                  <c:v>Depende de la situación</c:v>
                </c:pt>
                <c:pt idx="2">
                  <c:v>No</c:v>
                </c:pt>
              </c:strCache>
            </c:strRef>
          </c:cat>
          <c:val>
            <c:numRef>
              <c:f>Hoja2!$B$57:$B$59</c:f>
              <c:numCache>
                <c:formatCode>General</c:formatCode>
                <c:ptCount val="3"/>
                <c:pt idx="0">
                  <c:v>48</c:v>
                </c:pt>
                <c:pt idx="1">
                  <c:v>51</c:v>
                </c:pt>
                <c:pt idx="2">
                  <c:v>300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sz="1600" b="1" i="0" u="none" strike="noStrike" baseline="0" dirty="0" smtClean="0">
                <a:effectLst/>
              </a:rPr>
              <a:t>¿Con cuál de las premisas está de acuerdo usted?</a:t>
            </a:r>
            <a:endParaRPr lang="es-EC" sz="1600"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manualLayout>
          <c:layoutTarget val="inner"/>
          <c:xMode val="edge"/>
          <c:yMode val="edge"/>
          <c:x val="0.12146335592341592"/>
          <c:y val="0.28695092079716011"/>
          <c:w val="0.39749792110640902"/>
          <c:h val="0.62463959031007132"/>
        </c:manualLayout>
      </c:layout>
      <c:pieChart>
        <c:varyColors val="1"/>
        <c:ser>
          <c:idx val="0"/>
          <c:order val="0"/>
          <c:explosion val="25"/>
          <c:dPt>
            <c:idx val="0"/>
            <c:bubble3D val="0"/>
            <c:spPr>
              <a:solidFill>
                <a:schemeClr val="accent1">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Pt>
            <c:idx val="1"/>
            <c:bubble3D val="0"/>
            <c:spPr>
              <a:solidFill>
                <a:schemeClr val="accent2">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Pt>
            <c:idx val="2"/>
            <c:bubble3D val="0"/>
            <c:spPr>
              <a:solidFill>
                <a:schemeClr val="accent3">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Pt>
            <c:idx val="3"/>
            <c:bubble3D val="0"/>
            <c:spPr>
              <a:solidFill>
                <a:schemeClr val="accent4">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gráfic!$A$104:$A$107</c:f>
              <c:strCache>
                <c:ptCount val="4"/>
                <c:pt idx="0">
                  <c:v>No pagar impuestos, no es justificable en ningún caso</c:v>
                </c:pt>
                <c:pt idx="1">
                  <c:v>No pagar impuestos, en ciertas ocasiones puede ser justificable</c:v>
                </c:pt>
                <c:pt idx="2">
                  <c:v>No pagar impuestos, es justificable</c:v>
                </c:pt>
                <c:pt idx="3">
                  <c:v>En blanco</c:v>
                </c:pt>
              </c:strCache>
            </c:strRef>
          </c:cat>
          <c:val>
            <c:numRef>
              <c:f>gráfic!$B$104:$B$107</c:f>
              <c:numCache>
                <c:formatCode>General</c:formatCode>
                <c:ptCount val="4"/>
                <c:pt idx="0">
                  <c:v>110</c:v>
                </c:pt>
                <c:pt idx="1">
                  <c:v>206</c:v>
                </c:pt>
                <c:pt idx="2">
                  <c:v>32</c:v>
                </c:pt>
                <c:pt idx="3">
                  <c:v>51</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sz="1600" dirty="0"/>
              <a:t>¿Qué siente usted, si decide no declarar ni pagar impuestos?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manualLayout>
          <c:layoutTarget val="inner"/>
          <c:xMode val="edge"/>
          <c:yMode val="edge"/>
          <c:x val="0.18141220746478615"/>
          <c:y val="0.31728193864345405"/>
          <c:w val="0.398898003178837"/>
          <c:h val="0.61464116599657093"/>
        </c:manualLayout>
      </c:layout>
      <c:pieChart>
        <c:varyColors val="1"/>
        <c:ser>
          <c:idx val="0"/>
          <c:order val="0"/>
          <c:explosion val="25"/>
          <c:dPt>
            <c:idx val="0"/>
            <c:bubble3D val="0"/>
            <c:spPr>
              <a:solidFill>
                <a:schemeClr val="accent1">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Pt>
            <c:idx val="1"/>
            <c:bubble3D val="0"/>
            <c:spPr>
              <a:solidFill>
                <a:schemeClr val="accent2">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Pt>
            <c:idx val="2"/>
            <c:bubble3D val="0"/>
            <c:spPr>
              <a:solidFill>
                <a:schemeClr val="accent3">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Pt>
            <c:idx val="3"/>
            <c:bubble3D val="0"/>
            <c:spPr>
              <a:solidFill>
                <a:schemeClr val="accent4">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Hoja2!$A$152:$A$155</c:f>
              <c:strCache>
                <c:ptCount val="4"/>
                <c:pt idx="0">
                  <c:v>Vergüenza</c:v>
                </c:pt>
                <c:pt idx="1">
                  <c:v>Temor</c:v>
                </c:pt>
                <c:pt idx="2">
                  <c:v>Indiferencia</c:v>
                </c:pt>
                <c:pt idx="3">
                  <c:v>En blanco</c:v>
                </c:pt>
              </c:strCache>
            </c:strRef>
          </c:cat>
          <c:val>
            <c:numRef>
              <c:f>Hoja2!$B$152:$B$155</c:f>
              <c:numCache>
                <c:formatCode>General</c:formatCode>
                <c:ptCount val="4"/>
                <c:pt idx="0">
                  <c:v>106</c:v>
                </c:pt>
                <c:pt idx="1">
                  <c:v>183</c:v>
                </c:pt>
                <c:pt idx="2">
                  <c:v>80</c:v>
                </c:pt>
                <c:pt idx="3">
                  <c:v>30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600"/>
            </a:pPr>
            <a:r>
              <a:rPr lang="es-EC" sz="1600" dirty="0" smtClean="0">
                <a:effectLst/>
              </a:rPr>
              <a:t>¿Cuáles son las mayores dificultades que se le presentan al declarar sus impuestos?</a:t>
            </a:r>
            <a:endParaRPr lang="es-EC" sz="1600" dirty="0">
              <a:effectLst/>
            </a:endParaRPr>
          </a:p>
        </c:rich>
      </c:tx>
      <c:overlay val="0"/>
    </c:title>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Hoja2!$A$184:$A$188</c:f>
              <c:strCache>
                <c:ptCount val="5"/>
                <c:pt idx="0">
                  <c:v>Dificultad al llenar los formularios</c:v>
                </c:pt>
                <c:pt idx="1">
                  <c:v>Desconocimiento de cuánto pagar</c:v>
                </c:pt>
                <c:pt idx="2">
                  <c:v>Tener que contratar a alguien para que realice la declaración</c:v>
                </c:pt>
                <c:pt idx="3">
                  <c:v>Ninguna</c:v>
                </c:pt>
                <c:pt idx="4">
                  <c:v>En blanco</c:v>
                </c:pt>
              </c:strCache>
            </c:strRef>
          </c:cat>
          <c:val>
            <c:numRef>
              <c:f>Hoja2!$C$184:$C$188</c:f>
              <c:numCache>
                <c:formatCode>0%</c:formatCode>
                <c:ptCount val="5"/>
                <c:pt idx="0">
                  <c:v>0.35338345864661652</c:v>
                </c:pt>
                <c:pt idx="1">
                  <c:v>0.13533834586466165</c:v>
                </c:pt>
                <c:pt idx="2">
                  <c:v>0.18546365914786966</c:v>
                </c:pt>
                <c:pt idx="3">
                  <c:v>0.2781954887218045</c:v>
                </c:pt>
                <c:pt idx="4">
                  <c:v>4.7619047619047616E-2</c:v>
                </c:pt>
              </c:numCache>
            </c:numRef>
          </c:val>
        </c:ser>
        <c:dLbls>
          <c:showLegendKey val="0"/>
          <c:showVal val="1"/>
          <c:showCatName val="0"/>
          <c:showSerName val="0"/>
          <c:showPercent val="0"/>
          <c:showBubbleSize val="0"/>
        </c:dLbls>
        <c:gapWidth val="150"/>
        <c:overlap val="-25"/>
        <c:axId val="163781216"/>
        <c:axId val="163782336"/>
      </c:barChart>
      <c:catAx>
        <c:axId val="163781216"/>
        <c:scaling>
          <c:orientation val="minMax"/>
        </c:scaling>
        <c:delete val="0"/>
        <c:axPos val="l"/>
        <c:numFmt formatCode="General" sourceLinked="0"/>
        <c:majorTickMark val="none"/>
        <c:minorTickMark val="none"/>
        <c:tickLblPos val="nextTo"/>
        <c:crossAx val="163782336"/>
        <c:crosses val="autoZero"/>
        <c:auto val="1"/>
        <c:lblAlgn val="ctr"/>
        <c:lblOffset val="100"/>
        <c:noMultiLvlLbl val="0"/>
      </c:catAx>
      <c:valAx>
        <c:axId val="163782336"/>
        <c:scaling>
          <c:orientation val="minMax"/>
        </c:scaling>
        <c:delete val="1"/>
        <c:axPos val="b"/>
        <c:numFmt formatCode="0%" sourceLinked="1"/>
        <c:majorTickMark val="none"/>
        <c:minorTickMark val="none"/>
        <c:tickLblPos val="nextTo"/>
        <c:crossAx val="163781216"/>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s-EC" sz="1600" b="1" i="0" u="none" strike="noStrike" baseline="0" dirty="0" smtClean="0">
                <a:effectLst/>
              </a:rPr>
              <a:t>En su caso ¿Quién realiza el formulario para la declaración?</a:t>
            </a:r>
            <a:endParaRPr lang="es-EC" sz="1600"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EC"/>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Hoja2!$A$200:$A$203</c:f>
              <c:strCache>
                <c:ptCount val="4"/>
                <c:pt idx="0">
                  <c:v>Usted mismo</c:v>
                </c:pt>
                <c:pt idx="1">
                  <c:v>Amigo o familiar</c:v>
                </c:pt>
                <c:pt idx="2">
                  <c:v>Asesor</c:v>
                </c:pt>
                <c:pt idx="3">
                  <c:v>En blanco</c:v>
                </c:pt>
              </c:strCache>
            </c:strRef>
          </c:cat>
          <c:val>
            <c:numRef>
              <c:f>Hoja2!$C$200:$C$203</c:f>
              <c:numCache>
                <c:formatCode>0%</c:formatCode>
                <c:ptCount val="4"/>
                <c:pt idx="0">
                  <c:v>0.56390977443609025</c:v>
                </c:pt>
                <c:pt idx="1">
                  <c:v>9.5238095238095233E-2</c:v>
                </c:pt>
                <c:pt idx="2">
                  <c:v>0.2957393483709273</c:v>
                </c:pt>
                <c:pt idx="3">
                  <c:v>4.5112781954887216E-2</c:v>
                </c:pt>
              </c:numCache>
            </c:numRef>
          </c:val>
        </c:ser>
        <c:dLbls>
          <c:showLegendKey val="0"/>
          <c:showVal val="1"/>
          <c:showCatName val="0"/>
          <c:showSerName val="0"/>
          <c:showPercent val="0"/>
          <c:showBubbleSize val="0"/>
        </c:dLbls>
        <c:gapWidth val="150"/>
        <c:overlap val="-25"/>
        <c:axId val="163780096"/>
        <c:axId val="163785136"/>
      </c:barChart>
      <c:catAx>
        <c:axId val="163780096"/>
        <c:scaling>
          <c:orientation val="minMax"/>
        </c:scaling>
        <c:delete val="0"/>
        <c:axPos val="l"/>
        <c:numFmt formatCode="General" sourceLinked="0"/>
        <c:majorTickMark val="none"/>
        <c:minorTickMark val="none"/>
        <c:tickLblPos val="nextTo"/>
        <c:spPr>
          <a:noFill/>
          <a:ln w="12700"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crossAx val="163785136"/>
        <c:crosses val="autoZero"/>
        <c:auto val="1"/>
        <c:lblAlgn val="ctr"/>
        <c:lblOffset val="100"/>
        <c:noMultiLvlLbl val="0"/>
      </c:catAx>
      <c:valAx>
        <c:axId val="163785136"/>
        <c:scaling>
          <c:orientation val="minMax"/>
        </c:scaling>
        <c:delete val="1"/>
        <c:axPos val="b"/>
        <c:numFmt formatCode="0%" sourceLinked="1"/>
        <c:majorTickMark val="out"/>
        <c:minorTickMark val="none"/>
        <c:tickLblPos val="nextTo"/>
        <c:crossAx val="163780096"/>
        <c:crosses val="autoZero"/>
        <c:crossBetween val="between"/>
      </c:valAx>
      <c:spPr>
        <a:noFill/>
        <a:ln>
          <a:noFill/>
        </a:ln>
        <a:effectLst/>
      </c:spPr>
    </c:plotArea>
    <c:plotVisOnly val="1"/>
    <c:dispBlanksAs val="gap"/>
    <c:showDLblsOverMax val="0"/>
  </c:chart>
  <c:spPr>
    <a:noFill/>
    <a:ln w="12700" cap="flat" cmpd="sng" algn="ctr">
      <a:noFill/>
      <a:prstDash val="soli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3.xml.rels><?xml version="1.0" encoding="UTF-8" standalone="yes"?>
<Relationships xmlns="http://schemas.openxmlformats.org/package/2006/relationships"><Relationship Id="rId3" Type="http://schemas.openxmlformats.org/officeDocument/2006/relationships/hyperlink" Target="Poblaci&#243;n%20y%20Muestra%20V&#237;nculo%202.pptx" TargetMode="External"/><Relationship Id="rId2" Type="http://schemas.openxmlformats.org/officeDocument/2006/relationships/hyperlink" Target="T&#233;cnicas%20aplicadas%20V&#237;nculo%203.pptx" TargetMode="External"/><Relationship Id="rId1" Type="http://schemas.openxmlformats.org/officeDocument/2006/relationships/hyperlink" Target="Matriz%20de%20necesidades%20V&#237;cnulo%201.pptx" TargetMode="External"/></Relationships>
</file>

<file path=ppt/diagrams/_rels/data7.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528BA3-B0FB-4881-ACFB-3D112A2AF5CA}" type="doc">
      <dgm:prSet loTypeId="urn:microsoft.com/office/officeart/2005/8/layout/vProcess5" loCatId="process" qsTypeId="urn:microsoft.com/office/officeart/2005/8/quickstyle/simple3" qsCatId="simple" csTypeId="urn:microsoft.com/office/officeart/2005/8/colors/colorful2" csCatId="colorful" phldr="1"/>
      <dgm:spPr/>
      <dgm:t>
        <a:bodyPr/>
        <a:lstStyle/>
        <a:p>
          <a:endParaRPr lang="es-EC"/>
        </a:p>
      </dgm:t>
    </dgm:pt>
    <dgm:pt modelId="{F641343D-FD97-4657-A6D7-9FFEB84A8513}">
      <dgm:prSet phldrT="[Texto]" custT="1"/>
      <dgm:spPr/>
      <dgm:t>
        <a:bodyPr/>
        <a:lstStyle/>
        <a:p>
          <a:pPr algn="just"/>
          <a:r>
            <a:rPr lang="es-EC" sz="1600" b="0" dirty="0" smtClean="0"/>
            <a:t>Las actitudes de los contribuyentes pueden verse reflejadas en el cumplimiento o incumplimiento de las obligaciones tributarias, tomando en cuenta el entorno social en el que cada individuo se ha desarrollado.</a:t>
          </a:r>
          <a:endParaRPr lang="es-EC" sz="1600" dirty="0"/>
        </a:p>
      </dgm:t>
    </dgm:pt>
    <dgm:pt modelId="{87F0653E-881A-4F50-B8C6-8348C2BFBB97}" type="parTrans" cxnId="{A76BFB4C-5EE9-4C60-8570-EBF18A6E98EE}">
      <dgm:prSet/>
      <dgm:spPr/>
      <dgm:t>
        <a:bodyPr/>
        <a:lstStyle/>
        <a:p>
          <a:endParaRPr lang="es-EC">
            <a:solidFill>
              <a:schemeClr val="tx1"/>
            </a:solidFill>
          </a:endParaRPr>
        </a:p>
      </dgm:t>
    </dgm:pt>
    <dgm:pt modelId="{0EAD272B-46A6-45A0-8EE4-BE69A978EA86}" type="sibTrans" cxnId="{A76BFB4C-5EE9-4C60-8570-EBF18A6E98EE}">
      <dgm:prSet/>
      <dgm:spPr>
        <a:solidFill>
          <a:schemeClr val="accent4">
            <a:lumMod val="40000"/>
            <a:lumOff val="60000"/>
            <a:alpha val="90000"/>
          </a:schemeClr>
        </a:solidFill>
      </dgm:spPr>
      <dgm:t>
        <a:bodyPr/>
        <a:lstStyle/>
        <a:p>
          <a:endParaRPr lang="es-EC">
            <a:solidFill>
              <a:schemeClr val="tx1"/>
            </a:solidFill>
          </a:endParaRPr>
        </a:p>
      </dgm:t>
    </dgm:pt>
    <dgm:pt modelId="{54404608-F016-47A7-BCEE-A2C0F86116B2}">
      <dgm:prSet phldrT="[Texto]" custT="1"/>
      <dgm:spPr/>
      <dgm:t>
        <a:bodyPr/>
        <a:lstStyle/>
        <a:p>
          <a:pPr algn="just"/>
          <a:r>
            <a:rPr lang="es-EC" sz="1600" b="0" dirty="0" smtClean="0"/>
            <a:t>La idiosincrasia es un papel fundamental que juega en una sociedad y más aún cuando se trata de sacar beneficio de toda situación, la mayoría de ecuatorianos apuestan a intereses personales desconociendo la importancia de cumplir con sus obligaciones fiscales de manera correcta.</a:t>
          </a:r>
          <a:endParaRPr lang="es-EC" sz="1600" dirty="0"/>
        </a:p>
      </dgm:t>
    </dgm:pt>
    <dgm:pt modelId="{83F13C36-1CDB-4623-930B-8496BC85888B}" type="parTrans" cxnId="{2CD88E69-114A-45BA-A3DB-4095C096CB7E}">
      <dgm:prSet/>
      <dgm:spPr/>
      <dgm:t>
        <a:bodyPr/>
        <a:lstStyle/>
        <a:p>
          <a:endParaRPr lang="es-EC">
            <a:solidFill>
              <a:schemeClr val="tx1"/>
            </a:solidFill>
          </a:endParaRPr>
        </a:p>
      </dgm:t>
    </dgm:pt>
    <dgm:pt modelId="{13B9781C-2B64-4CF8-AD97-FEDD233304BA}" type="sibTrans" cxnId="{2CD88E69-114A-45BA-A3DB-4095C096CB7E}">
      <dgm:prSet/>
      <dgm:spPr>
        <a:solidFill>
          <a:schemeClr val="accent4">
            <a:lumMod val="40000"/>
            <a:lumOff val="60000"/>
            <a:alpha val="90000"/>
          </a:schemeClr>
        </a:solidFill>
      </dgm:spPr>
      <dgm:t>
        <a:bodyPr/>
        <a:lstStyle/>
        <a:p>
          <a:endParaRPr lang="es-EC">
            <a:solidFill>
              <a:schemeClr val="tx1"/>
            </a:solidFill>
          </a:endParaRPr>
        </a:p>
      </dgm:t>
    </dgm:pt>
    <dgm:pt modelId="{413303AB-C227-45A1-9B4A-A1569C507676}">
      <dgm:prSet phldrT="[Texto]" custT="1"/>
      <dgm:spPr/>
      <dgm:t>
        <a:bodyPr/>
        <a:lstStyle/>
        <a:p>
          <a:pPr algn="just"/>
          <a:r>
            <a:rPr lang="es-EC" sz="1600" b="0" dirty="0" smtClean="0"/>
            <a:t>Las normas tributarias y la sistematización de procesos por parte del servicio de rentas internas tienen como objetivo una mayor y mejor recaudación de impuestos y facilitar el cumplimiento de obligaciones, pero también debe ser lo suficientemente claro para que puedan entender todos los contribuyentes.</a:t>
          </a:r>
          <a:endParaRPr lang="es-EC" sz="1600" dirty="0"/>
        </a:p>
      </dgm:t>
    </dgm:pt>
    <dgm:pt modelId="{417A38BB-2DA9-4E70-92BD-96B9073BE549}" type="parTrans" cxnId="{3AF8F0D3-3654-4BE0-8388-1720513652B8}">
      <dgm:prSet/>
      <dgm:spPr/>
      <dgm:t>
        <a:bodyPr/>
        <a:lstStyle/>
        <a:p>
          <a:endParaRPr lang="es-EC">
            <a:solidFill>
              <a:schemeClr val="tx1"/>
            </a:solidFill>
          </a:endParaRPr>
        </a:p>
      </dgm:t>
    </dgm:pt>
    <dgm:pt modelId="{E7310F89-606F-4692-B9D4-D862ABE74CC6}" type="sibTrans" cxnId="{3AF8F0D3-3654-4BE0-8388-1720513652B8}">
      <dgm:prSet/>
      <dgm:spPr/>
      <dgm:t>
        <a:bodyPr/>
        <a:lstStyle/>
        <a:p>
          <a:endParaRPr lang="es-EC">
            <a:solidFill>
              <a:schemeClr val="tx1"/>
            </a:solidFill>
          </a:endParaRPr>
        </a:p>
      </dgm:t>
    </dgm:pt>
    <dgm:pt modelId="{915AC528-B6D3-46F6-917F-D92CB7B49959}" type="pres">
      <dgm:prSet presAssocID="{31528BA3-B0FB-4881-ACFB-3D112A2AF5CA}" presName="outerComposite" presStyleCnt="0">
        <dgm:presLayoutVars>
          <dgm:chMax val="5"/>
          <dgm:dir/>
          <dgm:resizeHandles val="exact"/>
        </dgm:presLayoutVars>
      </dgm:prSet>
      <dgm:spPr/>
      <dgm:t>
        <a:bodyPr/>
        <a:lstStyle/>
        <a:p>
          <a:endParaRPr lang="es-EC"/>
        </a:p>
      </dgm:t>
    </dgm:pt>
    <dgm:pt modelId="{387AA0F6-45A1-4DC1-B0B0-5BBBC719DC4C}" type="pres">
      <dgm:prSet presAssocID="{31528BA3-B0FB-4881-ACFB-3D112A2AF5CA}" presName="dummyMaxCanvas" presStyleCnt="0">
        <dgm:presLayoutVars/>
      </dgm:prSet>
      <dgm:spPr/>
    </dgm:pt>
    <dgm:pt modelId="{D7760B9D-4702-4DCD-8884-3B81646741CA}" type="pres">
      <dgm:prSet presAssocID="{31528BA3-B0FB-4881-ACFB-3D112A2AF5CA}" presName="ThreeNodes_1" presStyleLbl="node1" presStyleIdx="0" presStyleCnt="3">
        <dgm:presLayoutVars>
          <dgm:bulletEnabled val="1"/>
        </dgm:presLayoutVars>
      </dgm:prSet>
      <dgm:spPr/>
      <dgm:t>
        <a:bodyPr/>
        <a:lstStyle/>
        <a:p>
          <a:endParaRPr lang="es-EC"/>
        </a:p>
      </dgm:t>
    </dgm:pt>
    <dgm:pt modelId="{2161F9FA-708B-4EE1-934E-5AD26F3B302C}" type="pres">
      <dgm:prSet presAssocID="{31528BA3-B0FB-4881-ACFB-3D112A2AF5CA}" presName="ThreeNodes_2" presStyleLbl="node1" presStyleIdx="1" presStyleCnt="3">
        <dgm:presLayoutVars>
          <dgm:bulletEnabled val="1"/>
        </dgm:presLayoutVars>
      </dgm:prSet>
      <dgm:spPr/>
      <dgm:t>
        <a:bodyPr/>
        <a:lstStyle/>
        <a:p>
          <a:endParaRPr lang="es-EC"/>
        </a:p>
      </dgm:t>
    </dgm:pt>
    <dgm:pt modelId="{AA720C44-FB22-4D77-9E2D-14D3D02FC2D5}" type="pres">
      <dgm:prSet presAssocID="{31528BA3-B0FB-4881-ACFB-3D112A2AF5CA}" presName="ThreeNodes_3" presStyleLbl="node1" presStyleIdx="2" presStyleCnt="3">
        <dgm:presLayoutVars>
          <dgm:bulletEnabled val="1"/>
        </dgm:presLayoutVars>
      </dgm:prSet>
      <dgm:spPr/>
      <dgm:t>
        <a:bodyPr/>
        <a:lstStyle/>
        <a:p>
          <a:endParaRPr lang="es-EC"/>
        </a:p>
      </dgm:t>
    </dgm:pt>
    <dgm:pt modelId="{3F04C933-2FDF-46EF-A3EC-23F86514BFE9}" type="pres">
      <dgm:prSet presAssocID="{31528BA3-B0FB-4881-ACFB-3D112A2AF5CA}" presName="ThreeConn_1-2" presStyleLbl="fgAccFollowNode1" presStyleIdx="0" presStyleCnt="2">
        <dgm:presLayoutVars>
          <dgm:bulletEnabled val="1"/>
        </dgm:presLayoutVars>
      </dgm:prSet>
      <dgm:spPr/>
      <dgm:t>
        <a:bodyPr/>
        <a:lstStyle/>
        <a:p>
          <a:endParaRPr lang="es-EC"/>
        </a:p>
      </dgm:t>
    </dgm:pt>
    <dgm:pt modelId="{E7A302DB-01BB-4C01-BBF2-1EB6EA150C4E}" type="pres">
      <dgm:prSet presAssocID="{31528BA3-B0FB-4881-ACFB-3D112A2AF5CA}" presName="ThreeConn_2-3" presStyleLbl="fgAccFollowNode1" presStyleIdx="1" presStyleCnt="2">
        <dgm:presLayoutVars>
          <dgm:bulletEnabled val="1"/>
        </dgm:presLayoutVars>
      </dgm:prSet>
      <dgm:spPr/>
      <dgm:t>
        <a:bodyPr/>
        <a:lstStyle/>
        <a:p>
          <a:endParaRPr lang="es-EC"/>
        </a:p>
      </dgm:t>
    </dgm:pt>
    <dgm:pt modelId="{C40A5CC9-DBB8-4C59-A5A3-363715D36339}" type="pres">
      <dgm:prSet presAssocID="{31528BA3-B0FB-4881-ACFB-3D112A2AF5CA}" presName="ThreeNodes_1_text" presStyleLbl="node1" presStyleIdx="2" presStyleCnt="3">
        <dgm:presLayoutVars>
          <dgm:bulletEnabled val="1"/>
        </dgm:presLayoutVars>
      </dgm:prSet>
      <dgm:spPr/>
      <dgm:t>
        <a:bodyPr/>
        <a:lstStyle/>
        <a:p>
          <a:endParaRPr lang="es-EC"/>
        </a:p>
      </dgm:t>
    </dgm:pt>
    <dgm:pt modelId="{FD77D0EA-B98B-4277-A434-98AD5CC1F91E}" type="pres">
      <dgm:prSet presAssocID="{31528BA3-B0FB-4881-ACFB-3D112A2AF5CA}" presName="ThreeNodes_2_text" presStyleLbl="node1" presStyleIdx="2" presStyleCnt="3">
        <dgm:presLayoutVars>
          <dgm:bulletEnabled val="1"/>
        </dgm:presLayoutVars>
      </dgm:prSet>
      <dgm:spPr/>
      <dgm:t>
        <a:bodyPr/>
        <a:lstStyle/>
        <a:p>
          <a:endParaRPr lang="es-EC"/>
        </a:p>
      </dgm:t>
    </dgm:pt>
    <dgm:pt modelId="{64164BC5-AF36-4B9D-B88E-E1D072DDCB47}" type="pres">
      <dgm:prSet presAssocID="{31528BA3-B0FB-4881-ACFB-3D112A2AF5CA}" presName="ThreeNodes_3_text" presStyleLbl="node1" presStyleIdx="2" presStyleCnt="3">
        <dgm:presLayoutVars>
          <dgm:bulletEnabled val="1"/>
        </dgm:presLayoutVars>
      </dgm:prSet>
      <dgm:spPr/>
      <dgm:t>
        <a:bodyPr/>
        <a:lstStyle/>
        <a:p>
          <a:endParaRPr lang="es-EC"/>
        </a:p>
      </dgm:t>
    </dgm:pt>
  </dgm:ptLst>
  <dgm:cxnLst>
    <dgm:cxn modelId="{AFB33D84-C44A-4183-BD4A-94977C522465}" type="presOf" srcId="{0EAD272B-46A6-45A0-8EE4-BE69A978EA86}" destId="{3F04C933-2FDF-46EF-A3EC-23F86514BFE9}" srcOrd="0" destOrd="0" presId="urn:microsoft.com/office/officeart/2005/8/layout/vProcess5"/>
    <dgm:cxn modelId="{42404E19-6F40-4FE5-AEBC-EE0B46D72FF6}" type="presOf" srcId="{31528BA3-B0FB-4881-ACFB-3D112A2AF5CA}" destId="{915AC528-B6D3-46F6-917F-D92CB7B49959}" srcOrd="0" destOrd="0" presId="urn:microsoft.com/office/officeart/2005/8/layout/vProcess5"/>
    <dgm:cxn modelId="{238258EC-157C-4169-BA03-5DCE8BDA4440}" type="presOf" srcId="{413303AB-C227-45A1-9B4A-A1569C507676}" destId="{AA720C44-FB22-4D77-9E2D-14D3D02FC2D5}" srcOrd="0" destOrd="0" presId="urn:microsoft.com/office/officeart/2005/8/layout/vProcess5"/>
    <dgm:cxn modelId="{4C41BC23-8D84-40BC-B569-D02114391A29}" type="presOf" srcId="{54404608-F016-47A7-BCEE-A2C0F86116B2}" destId="{FD77D0EA-B98B-4277-A434-98AD5CC1F91E}" srcOrd="1" destOrd="0" presId="urn:microsoft.com/office/officeart/2005/8/layout/vProcess5"/>
    <dgm:cxn modelId="{000D8EE1-78D2-4BEA-A4EE-EDFBA8FF864C}" type="presOf" srcId="{54404608-F016-47A7-BCEE-A2C0F86116B2}" destId="{2161F9FA-708B-4EE1-934E-5AD26F3B302C}" srcOrd="0" destOrd="0" presId="urn:microsoft.com/office/officeart/2005/8/layout/vProcess5"/>
    <dgm:cxn modelId="{FA433F06-E1B7-46C2-A421-49C80583605A}" type="presOf" srcId="{13B9781C-2B64-4CF8-AD97-FEDD233304BA}" destId="{E7A302DB-01BB-4C01-BBF2-1EB6EA150C4E}" srcOrd="0" destOrd="0" presId="urn:microsoft.com/office/officeart/2005/8/layout/vProcess5"/>
    <dgm:cxn modelId="{B0467AAA-95C4-49AE-A068-4C51068689B9}" type="presOf" srcId="{F641343D-FD97-4657-A6D7-9FFEB84A8513}" destId="{C40A5CC9-DBB8-4C59-A5A3-363715D36339}" srcOrd="1" destOrd="0" presId="urn:microsoft.com/office/officeart/2005/8/layout/vProcess5"/>
    <dgm:cxn modelId="{2CD88E69-114A-45BA-A3DB-4095C096CB7E}" srcId="{31528BA3-B0FB-4881-ACFB-3D112A2AF5CA}" destId="{54404608-F016-47A7-BCEE-A2C0F86116B2}" srcOrd="1" destOrd="0" parTransId="{83F13C36-1CDB-4623-930B-8496BC85888B}" sibTransId="{13B9781C-2B64-4CF8-AD97-FEDD233304BA}"/>
    <dgm:cxn modelId="{3AF8F0D3-3654-4BE0-8388-1720513652B8}" srcId="{31528BA3-B0FB-4881-ACFB-3D112A2AF5CA}" destId="{413303AB-C227-45A1-9B4A-A1569C507676}" srcOrd="2" destOrd="0" parTransId="{417A38BB-2DA9-4E70-92BD-96B9073BE549}" sibTransId="{E7310F89-606F-4692-B9D4-D862ABE74CC6}"/>
    <dgm:cxn modelId="{A76BFB4C-5EE9-4C60-8570-EBF18A6E98EE}" srcId="{31528BA3-B0FB-4881-ACFB-3D112A2AF5CA}" destId="{F641343D-FD97-4657-A6D7-9FFEB84A8513}" srcOrd="0" destOrd="0" parTransId="{87F0653E-881A-4F50-B8C6-8348C2BFBB97}" sibTransId="{0EAD272B-46A6-45A0-8EE4-BE69A978EA86}"/>
    <dgm:cxn modelId="{3F17AC5D-A430-4E37-A9BD-AD782A94D198}" type="presOf" srcId="{413303AB-C227-45A1-9B4A-A1569C507676}" destId="{64164BC5-AF36-4B9D-B88E-E1D072DDCB47}" srcOrd="1" destOrd="0" presId="urn:microsoft.com/office/officeart/2005/8/layout/vProcess5"/>
    <dgm:cxn modelId="{3D7BE834-AFFB-4F38-9C7F-7929A67001F7}" type="presOf" srcId="{F641343D-FD97-4657-A6D7-9FFEB84A8513}" destId="{D7760B9D-4702-4DCD-8884-3B81646741CA}" srcOrd="0" destOrd="0" presId="urn:microsoft.com/office/officeart/2005/8/layout/vProcess5"/>
    <dgm:cxn modelId="{4A731F7D-7B63-4680-8DEF-94A9CA60956A}" type="presParOf" srcId="{915AC528-B6D3-46F6-917F-D92CB7B49959}" destId="{387AA0F6-45A1-4DC1-B0B0-5BBBC719DC4C}" srcOrd="0" destOrd="0" presId="urn:microsoft.com/office/officeart/2005/8/layout/vProcess5"/>
    <dgm:cxn modelId="{218C6541-3100-4B26-8F02-AA77D726E0A5}" type="presParOf" srcId="{915AC528-B6D3-46F6-917F-D92CB7B49959}" destId="{D7760B9D-4702-4DCD-8884-3B81646741CA}" srcOrd="1" destOrd="0" presId="urn:microsoft.com/office/officeart/2005/8/layout/vProcess5"/>
    <dgm:cxn modelId="{E3B89E63-65DE-4FFF-825B-8F18411B4BE5}" type="presParOf" srcId="{915AC528-B6D3-46F6-917F-D92CB7B49959}" destId="{2161F9FA-708B-4EE1-934E-5AD26F3B302C}" srcOrd="2" destOrd="0" presId="urn:microsoft.com/office/officeart/2005/8/layout/vProcess5"/>
    <dgm:cxn modelId="{343EED0C-C90A-4D72-9EF3-A9A86CCD4176}" type="presParOf" srcId="{915AC528-B6D3-46F6-917F-D92CB7B49959}" destId="{AA720C44-FB22-4D77-9E2D-14D3D02FC2D5}" srcOrd="3" destOrd="0" presId="urn:microsoft.com/office/officeart/2005/8/layout/vProcess5"/>
    <dgm:cxn modelId="{CE8CE299-AD42-4CB0-9B31-3A93B9F2D41E}" type="presParOf" srcId="{915AC528-B6D3-46F6-917F-D92CB7B49959}" destId="{3F04C933-2FDF-46EF-A3EC-23F86514BFE9}" srcOrd="4" destOrd="0" presId="urn:microsoft.com/office/officeart/2005/8/layout/vProcess5"/>
    <dgm:cxn modelId="{9E41FFE5-D4F0-4A3E-BFF3-A2FBB17FEF83}" type="presParOf" srcId="{915AC528-B6D3-46F6-917F-D92CB7B49959}" destId="{E7A302DB-01BB-4C01-BBF2-1EB6EA150C4E}" srcOrd="5" destOrd="0" presId="urn:microsoft.com/office/officeart/2005/8/layout/vProcess5"/>
    <dgm:cxn modelId="{6085CB5A-25C5-4947-8121-932FB14BA1BA}" type="presParOf" srcId="{915AC528-B6D3-46F6-917F-D92CB7B49959}" destId="{C40A5CC9-DBB8-4C59-A5A3-363715D36339}" srcOrd="6" destOrd="0" presId="urn:microsoft.com/office/officeart/2005/8/layout/vProcess5"/>
    <dgm:cxn modelId="{CF1DA9FE-6972-40E0-B577-D0A07CC55E0C}" type="presParOf" srcId="{915AC528-B6D3-46F6-917F-D92CB7B49959}" destId="{FD77D0EA-B98B-4277-A434-98AD5CC1F91E}" srcOrd="7" destOrd="0" presId="urn:microsoft.com/office/officeart/2005/8/layout/vProcess5"/>
    <dgm:cxn modelId="{9A318CB6-912D-4ECE-98B7-BE210620F704}" type="presParOf" srcId="{915AC528-B6D3-46F6-917F-D92CB7B49959}" destId="{64164BC5-AF36-4B9D-B88E-E1D072DDCB4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807423-A568-4084-B81A-0BB82E66AF9A}"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EC"/>
        </a:p>
      </dgm:t>
    </dgm:pt>
    <dgm:pt modelId="{91B97DC0-C30C-44C2-8AFF-A38CB955948A}">
      <dgm:prSet phldrT="[Texto]" custT="1"/>
      <dgm:spPr/>
      <dgm:t>
        <a:bodyPr/>
        <a:lstStyle/>
        <a:p>
          <a:r>
            <a:rPr lang="es-EC" sz="3600" b="1" dirty="0" smtClean="0"/>
            <a:t>Conclusiones:</a:t>
          </a:r>
          <a:endParaRPr lang="es-EC" sz="3600" b="1" dirty="0"/>
        </a:p>
      </dgm:t>
    </dgm:pt>
    <dgm:pt modelId="{E6BD34EA-6449-4CB7-A05A-38292E1E1E11}" type="parTrans" cxnId="{A9279282-EF53-41FD-8A6B-85028F4E39C4}">
      <dgm:prSet/>
      <dgm:spPr/>
      <dgm:t>
        <a:bodyPr/>
        <a:lstStyle/>
        <a:p>
          <a:endParaRPr lang="es-EC"/>
        </a:p>
      </dgm:t>
    </dgm:pt>
    <dgm:pt modelId="{7312136F-B98A-402D-835D-46604F2F6F1E}" type="sibTrans" cxnId="{A9279282-EF53-41FD-8A6B-85028F4E39C4}">
      <dgm:prSet/>
      <dgm:spPr/>
      <dgm:t>
        <a:bodyPr/>
        <a:lstStyle/>
        <a:p>
          <a:endParaRPr lang="es-EC"/>
        </a:p>
      </dgm:t>
    </dgm:pt>
    <dgm:pt modelId="{7D714C4F-213E-4F05-8E93-9B56BDE22431}">
      <dgm:prSet phldrT="[Texto]" custT="1"/>
      <dgm:spPr/>
      <dgm:t>
        <a:bodyPr/>
        <a:lstStyle/>
        <a:p>
          <a:pPr algn="just"/>
          <a:r>
            <a:rPr lang="es-EC" sz="1800" dirty="0" smtClean="0"/>
            <a:t>La mayoría de personas naturales no obligadas a llevar contabilidad son mujeres con un nivel de instrucción intermedio en un promedio de 26 y 39 años.</a:t>
          </a:r>
          <a:endParaRPr lang="es-EC" sz="1800" dirty="0"/>
        </a:p>
      </dgm:t>
    </dgm:pt>
    <dgm:pt modelId="{46FE463F-F33A-4D0B-BFA8-B04A6F574196}" type="parTrans" cxnId="{DD2A16D9-A96E-4D9F-8D2C-F02A519E2BFE}">
      <dgm:prSet/>
      <dgm:spPr/>
      <dgm:t>
        <a:bodyPr/>
        <a:lstStyle/>
        <a:p>
          <a:endParaRPr lang="es-EC"/>
        </a:p>
      </dgm:t>
    </dgm:pt>
    <dgm:pt modelId="{8D857ECA-5561-4E45-A2C4-AB2F66A93D60}" type="sibTrans" cxnId="{DD2A16D9-A96E-4D9F-8D2C-F02A519E2BFE}">
      <dgm:prSet/>
      <dgm:spPr/>
      <dgm:t>
        <a:bodyPr/>
        <a:lstStyle/>
        <a:p>
          <a:endParaRPr lang="es-EC"/>
        </a:p>
      </dgm:t>
    </dgm:pt>
    <dgm:pt modelId="{AE0A7B98-E8DE-48CF-A135-931E74BCF656}">
      <dgm:prSet phldrT="[Texto]" custT="1"/>
      <dgm:spPr/>
      <dgm:t>
        <a:bodyPr/>
        <a:lstStyle/>
        <a:p>
          <a:pPr algn="just"/>
          <a:r>
            <a:rPr lang="es-EC" sz="1800" dirty="0" smtClean="0"/>
            <a:t>Las mujeres poseemos más emprendimientos, independientemente si son por necesidad u oportunidad.</a:t>
          </a:r>
          <a:endParaRPr lang="es-EC" sz="1800" dirty="0"/>
        </a:p>
      </dgm:t>
    </dgm:pt>
    <dgm:pt modelId="{B652A51C-D958-4A00-8779-D8ED0BAD6700}" type="parTrans" cxnId="{1056B82D-BEC5-4444-9018-B74902E307CA}">
      <dgm:prSet/>
      <dgm:spPr/>
      <dgm:t>
        <a:bodyPr/>
        <a:lstStyle/>
        <a:p>
          <a:endParaRPr lang="es-EC"/>
        </a:p>
      </dgm:t>
    </dgm:pt>
    <dgm:pt modelId="{2577E06A-E0C9-4AB7-ACE4-07541C994E07}" type="sibTrans" cxnId="{1056B82D-BEC5-4444-9018-B74902E307CA}">
      <dgm:prSet/>
      <dgm:spPr/>
      <dgm:t>
        <a:bodyPr/>
        <a:lstStyle/>
        <a:p>
          <a:endParaRPr lang="es-EC"/>
        </a:p>
      </dgm:t>
    </dgm:pt>
    <dgm:pt modelId="{A68CEAA2-BD60-4D83-A83A-6972CD9C5243}">
      <dgm:prSet phldrT="[Texto]" custT="1"/>
      <dgm:spPr/>
      <dgm:t>
        <a:bodyPr/>
        <a:lstStyle/>
        <a:p>
          <a:pPr algn="just"/>
          <a:r>
            <a:rPr lang="es-EC" sz="1800" dirty="0" smtClean="0"/>
            <a:t>Los contribuyentes actúan de diferente manera cuando se trata de valores morales y moral tributaria. En cuanto a los valores morales la mayoría de personas concuerdan que en ningún caso se debe violar la ley pero cuando se refiere a justificar su incumplimiento tributario cualquier argumento es bueno, dejando de lado sus valores morales cuando pueden tener un beneficio.</a:t>
          </a:r>
          <a:endParaRPr lang="es-EC" sz="1800" dirty="0"/>
        </a:p>
      </dgm:t>
    </dgm:pt>
    <dgm:pt modelId="{14EF63AB-E2D2-40B0-88A8-65C3ED9066D6}" type="parTrans" cxnId="{CEA79481-B510-4AD0-BF24-BCBDED30904C}">
      <dgm:prSet/>
      <dgm:spPr/>
      <dgm:t>
        <a:bodyPr/>
        <a:lstStyle/>
        <a:p>
          <a:endParaRPr lang="es-EC"/>
        </a:p>
      </dgm:t>
    </dgm:pt>
    <dgm:pt modelId="{5AAB9623-7154-47DC-A130-3F33ED0D1816}" type="sibTrans" cxnId="{CEA79481-B510-4AD0-BF24-BCBDED30904C}">
      <dgm:prSet/>
      <dgm:spPr/>
      <dgm:t>
        <a:bodyPr/>
        <a:lstStyle/>
        <a:p>
          <a:endParaRPr lang="es-EC"/>
        </a:p>
      </dgm:t>
    </dgm:pt>
    <dgm:pt modelId="{704B7B2D-952B-4538-BD2D-DAABD5E8E326}">
      <dgm:prSet phldrT="[Texto]" custT="1"/>
      <dgm:spPr/>
      <dgm:t>
        <a:bodyPr/>
        <a:lstStyle/>
        <a:p>
          <a:pPr algn="just"/>
          <a:endParaRPr lang="es-EC" sz="1800" dirty="0"/>
        </a:p>
      </dgm:t>
    </dgm:pt>
    <dgm:pt modelId="{D01CE5E8-BA5E-4F6E-A4BA-484988533555}" type="parTrans" cxnId="{425E1F44-140F-480C-B4B5-D6A016B16169}">
      <dgm:prSet/>
      <dgm:spPr/>
      <dgm:t>
        <a:bodyPr/>
        <a:lstStyle/>
        <a:p>
          <a:endParaRPr lang="es-EC"/>
        </a:p>
      </dgm:t>
    </dgm:pt>
    <dgm:pt modelId="{11258167-0ED1-42B3-B4CB-391B8078E94C}" type="sibTrans" cxnId="{425E1F44-140F-480C-B4B5-D6A016B16169}">
      <dgm:prSet/>
      <dgm:spPr/>
      <dgm:t>
        <a:bodyPr/>
        <a:lstStyle/>
        <a:p>
          <a:endParaRPr lang="es-EC"/>
        </a:p>
      </dgm:t>
    </dgm:pt>
    <dgm:pt modelId="{2DE4D6B2-1021-4D31-A102-D7B62E62CC2A}">
      <dgm:prSet phldrT="[Texto]" custT="1"/>
      <dgm:spPr/>
      <dgm:t>
        <a:bodyPr/>
        <a:lstStyle/>
        <a:p>
          <a:pPr algn="just"/>
          <a:endParaRPr lang="es-EC" sz="1800" dirty="0"/>
        </a:p>
      </dgm:t>
    </dgm:pt>
    <dgm:pt modelId="{37B89635-6350-43C9-89B4-12D2C6B6D666}" type="parTrans" cxnId="{D5625591-F13A-4CAF-ADC3-53AE1E1CF19A}">
      <dgm:prSet/>
      <dgm:spPr/>
      <dgm:t>
        <a:bodyPr/>
        <a:lstStyle/>
        <a:p>
          <a:endParaRPr lang="es-EC"/>
        </a:p>
      </dgm:t>
    </dgm:pt>
    <dgm:pt modelId="{C87C98DA-A08B-4BA2-A1D4-7D6AEA6D9602}" type="sibTrans" cxnId="{D5625591-F13A-4CAF-ADC3-53AE1E1CF19A}">
      <dgm:prSet/>
      <dgm:spPr/>
      <dgm:t>
        <a:bodyPr/>
        <a:lstStyle/>
        <a:p>
          <a:endParaRPr lang="es-EC"/>
        </a:p>
      </dgm:t>
    </dgm:pt>
    <dgm:pt modelId="{15660565-6BE5-4155-9B19-0D94ADF62D76}" type="pres">
      <dgm:prSet presAssocID="{6A807423-A568-4084-B81A-0BB82E66AF9A}" presName="linear" presStyleCnt="0">
        <dgm:presLayoutVars>
          <dgm:animLvl val="lvl"/>
          <dgm:resizeHandles val="exact"/>
        </dgm:presLayoutVars>
      </dgm:prSet>
      <dgm:spPr/>
      <dgm:t>
        <a:bodyPr/>
        <a:lstStyle/>
        <a:p>
          <a:endParaRPr lang="es-EC"/>
        </a:p>
      </dgm:t>
    </dgm:pt>
    <dgm:pt modelId="{290747E4-2B66-412E-9F60-28FB714B1CFD}" type="pres">
      <dgm:prSet presAssocID="{91B97DC0-C30C-44C2-8AFF-A38CB955948A}" presName="parentText" presStyleLbl="node1" presStyleIdx="0" presStyleCnt="1">
        <dgm:presLayoutVars>
          <dgm:chMax val="0"/>
          <dgm:bulletEnabled val="1"/>
        </dgm:presLayoutVars>
      </dgm:prSet>
      <dgm:spPr/>
      <dgm:t>
        <a:bodyPr/>
        <a:lstStyle/>
        <a:p>
          <a:endParaRPr lang="es-EC"/>
        </a:p>
      </dgm:t>
    </dgm:pt>
    <dgm:pt modelId="{1EA77FCE-6968-4523-A9C5-2C1320EC8236}" type="pres">
      <dgm:prSet presAssocID="{91B97DC0-C30C-44C2-8AFF-A38CB955948A}" presName="childText" presStyleLbl="revTx" presStyleIdx="0" presStyleCnt="1">
        <dgm:presLayoutVars>
          <dgm:bulletEnabled val="1"/>
        </dgm:presLayoutVars>
      </dgm:prSet>
      <dgm:spPr/>
      <dgm:t>
        <a:bodyPr/>
        <a:lstStyle/>
        <a:p>
          <a:endParaRPr lang="es-EC"/>
        </a:p>
      </dgm:t>
    </dgm:pt>
  </dgm:ptLst>
  <dgm:cxnLst>
    <dgm:cxn modelId="{1056B82D-BEC5-4444-9018-B74902E307CA}" srcId="{91B97DC0-C30C-44C2-8AFF-A38CB955948A}" destId="{AE0A7B98-E8DE-48CF-A135-931E74BCF656}" srcOrd="2" destOrd="0" parTransId="{B652A51C-D958-4A00-8779-D8ED0BAD6700}" sibTransId="{2577E06A-E0C9-4AB7-ACE4-07541C994E07}"/>
    <dgm:cxn modelId="{DD2A16D9-A96E-4D9F-8D2C-F02A519E2BFE}" srcId="{91B97DC0-C30C-44C2-8AFF-A38CB955948A}" destId="{7D714C4F-213E-4F05-8E93-9B56BDE22431}" srcOrd="0" destOrd="0" parTransId="{46FE463F-F33A-4D0B-BFA8-B04A6F574196}" sibTransId="{8D857ECA-5561-4E45-A2C4-AB2F66A93D60}"/>
    <dgm:cxn modelId="{5AFEAFF8-ED85-4CCC-9241-A6171EBF475A}" type="presOf" srcId="{2DE4D6B2-1021-4D31-A102-D7B62E62CC2A}" destId="{1EA77FCE-6968-4523-A9C5-2C1320EC8236}" srcOrd="0" destOrd="1" presId="urn:microsoft.com/office/officeart/2005/8/layout/vList2"/>
    <dgm:cxn modelId="{4DFFD816-1503-437B-A6FF-14E007CF8FDC}" type="presOf" srcId="{7D714C4F-213E-4F05-8E93-9B56BDE22431}" destId="{1EA77FCE-6968-4523-A9C5-2C1320EC8236}" srcOrd="0" destOrd="0" presId="urn:microsoft.com/office/officeart/2005/8/layout/vList2"/>
    <dgm:cxn modelId="{338376A5-C0B2-4C3F-AC1A-8B2E090BA49B}" type="presOf" srcId="{704B7B2D-952B-4538-BD2D-DAABD5E8E326}" destId="{1EA77FCE-6968-4523-A9C5-2C1320EC8236}" srcOrd="0" destOrd="3" presId="urn:microsoft.com/office/officeart/2005/8/layout/vList2"/>
    <dgm:cxn modelId="{A9279282-EF53-41FD-8A6B-85028F4E39C4}" srcId="{6A807423-A568-4084-B81A-0BB82E66AF9A}" destId="{91B97DC0-C30C-44C2-8AFF-A38CB955948A}" srcOrd="0" destOrd="0" parTransId="{E6BD34EA-6449-4CB7-A05A-38292E1E1E11}" sibTransId="{7312136F-B98A-402D-835D-46604F2F6F1E}"/>
    <dgm:cxn modelId="{5D21911B-08AE-47D8-AE13-A04EE0DDCB52}" type="presOf" srcId="{6A807423-A568-4084-B81A-0BB82E66AF9A}" destId="{15660565-6BE5-4155-9B19-0D94ADF62D76}" srcOrd="0" destOrd="0" presId="urn:microsoft.com/office/officeart/2005/8/layout/vList2"/>
    <dgm:cxn modelId="{425E1F44-140F-480C-B4B5-D6A016B16169}" srcId="{91B97DC0-C30C-44C2-8AFF-A38CB955948A}" destId="{704B7B2D-952B-4538-BD2D-DAABD5E8E326}" srcOrd="3" destOrd="0" parTransId="{D01CE5E8-BA5E-4F6E-A4BA-484988533555}" sibTransId="{11258167-0ED1-42B3-B4CB-391B8078E94C}"/>
    <dgm:cxn modelId="{3210D144-39BF-4F6C-8A79-C06AE8E938FF}" type="presOf" srcId="{91B97DC0-C30C-44C2-8AFF-A38CB955948A}" destId="{290747E4-2B66-412E-9F60-28FB714B1CFD}" srcOrd="0" destOrd="0" presId="urn:microsoft.com/office/officeart/2005/8/layout/vList2"/>
    <dgm:cxn modelId="{8DE80A77-1630-41EC-B87C-5706AA1490DB}" type="presOf" srcId="{AE0A7B98-E8DE-48CF-A135-931E74BCF656}" destId="{1EA77FCE-6968-4523-A9C5-2C1320EC8236}" srcOrd="0" destOrd="2" presId="urn:microsoft.com/office/officeart/2005/8/layout/vList2"/>
    <dgm:cxn modelId="{D5625591-F13A-4CAF-ADC3-53AE1E1CF19A}" srcId="{91B97DC0-C30C-44C2-8AFF-A38CB955948A}" destId="{2DE4D6B2-1021-4D31-A102-D7B62E62CC2A}" srcOrd="1" destOrd="0" parTransId="{37B89635-6350-43C9-89B4-12D2C6B6D666}" sibTransId="{C87C98DA-A08B-4BA2-A1D4-7D6AEA6D9602}"/>
    <dgm:cxn modelId="{3E28B676-5163-481C-8FF0-E9203A680BF8}" type="presOf" srcId="{A68CEAA2-BD60-4D83-A83A-6972CD9C5243}" destId="{1EA77FCE-6968-4523-A9C5-2C1320EC8236}" srcOrd="0" destOrd="4" presId="urn:microsoft.com/office/officeart/2005/8/layout/vList2"/>
    <dgm:cxn modelId="{CEA79481-B510-4AD0-BF24-BCBDED30904C}" srcId="{91B97DC0-C30C-44C2-8AFF-A38CB955948A}" destId="{A68CEAA2-BD60-4D83-A83A-6972CD9C5243}" srcOrd="4" destOrd="0" parTransId="{14EF63AB-E2D2-40B0-88A8-65C3ED9066D6}" sibTransId="{5AAB9623-7154-47DC-A130-3F33ED0D1816}"/>
    <dgm:cxn modelId="{FE2BE064-EF30-46C7-AF63-A5EDA8EEDE81}" type="presParOf" srcId="{15660565-6BE5-4155-9B19-0D94ADF62D76}" destId="{290747E4-2B66-412E-9F60-28FB714B1CFD}" srcOrd="0" destOrd="0" presId="urn:microsoft.com/office/officeart/2005/8/layout/vList2"/>
    <dgm:cxn modelId="{D7CF312E-F4D4-4350-BCA0-894C80340DFA}" type="presParOf" srcId="{15660565-6BE5-4155-9B19-0D94ADF62D76}" destId="{1EA77FCE-6968-4523-A9C5-2C1320EC823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A36C15-609B-499E-BC7A-93A519FB1303}" type="doc">
      <dgm:prSet loTypeId="urn:microsoft.com/office/officeart/2005/8/layout/list1" loCatId="list" qsTypeId="urn:microsoft.com/office/officeart/2005/8/quickstyle/simple3" qsCatId="simple" csTypeId="urn:microsoft.com/office/officeart/2005/8/colors/accent2_2" csCatId="accent2" phldr="1"/>
      <dgm:spPr/>
      <dgm:t>
        <a:bodyPr/>
        <a:lstStyle/>
        <a:p>
          <a:endParaRPr lang="es-EC"/>
        </a:p>
      </dgm:t>
    </dgm:pt>
    <dgm:pt modelId="{9B3F4DBA-6C40-4B3C-8807-32116D4CCB0E}">
      <dgm:prSet phldrT="[Texto]" custT="1"/>
      <dgm:spPr/>
      <dgm:t>
        <a:bodyPr/>
        <a:lstStyle/>
        <a:p>
          <a:r>
            <a:rPr lang="es-EC" sz="2000" dirty="0" smtClean="0"/>
            <a:t>Analizar las infracciones, los problemas comerciales y financieros que adquieren las personas naturales no obligadas a llevar contabilidad y los profesionales al momento que incumplen con sus obligaciones de impuesto al valor agregado e impuesto a la renta.</a:t>
          </a:r>
          <a:endParaRPr lang="es-EC" sz="2000" dirty="0"/>
        </a:p>
      </dgm:t>
    </dgm:pt>
    <dgm:pt modelId="{AE93E5B5-D47F-49C6-9469-8FCB303FDCC4}" type="parTrans" cxnId="{6356B7EB-3062-490C-9FA9-419A33D2CC50}">
      <dgm:prSet/>
      <dgm:spPr/>
      <dgm:t>
        <a:bodyPr/>
        <a:lstStyle/>
        <a:p>
          <a:endParaRPr lang="es-EC"/>
        </a:p>
      </dgm:t>
    </dgm:pt>
    <dgm:pt modelId="{5DB10005-7E96-457C-BF29-6BEBD333623C}" type="sibTrans" cxnId="{6356B7EB-3062-490C-9FA9-419A33D2CC50}">
      <dgm:prSet/>
      <dgm:spPr/>
      <dgm:t>
        <a:bodyPr/>
        <a:lstStyle/>
        <a:p>
          <a:endParaRPr lang="es-EC"/>
        </a:p>
      </dgm:t>
    </dgm:pt>
    <dgm:pt modelId="{F85E2D8D-9412-4FCE-BBCB-17FE9DC39CEB}" type="pres">
      <dgm:prSet presAssocID="{97A36C15-609B-499E-BC7A-93A519FB1303}" presName="linear" presStyleCnt="0">
        <dgm:presLayoutVars>
          <dgm:dir/>
          <dgm:animLvl val="lvl"/>
          <dgm:resizeHandles val="exact"/>
        </dgm:presLayoutVars>
      </dgm:prSet>
      <dgm:spPr/>
      <dgm:t>
        <a:bodyPr/>
        <a:lstStyle/>
        <a:p>
          <a:endParaRPr lang="es-EC"/>
        </a:p>
      </dgm:t>
    </dgm:pt>
    <dgm:pt modelId="{54000DB6-16F5-428F-96EE-AE122AFB85C7}" type="pres">
      <dgm:prSet presAssocID="{9B3F4DBA-6C40-4B3C-8807-32116D4CCB0E}" presName="parentLin" presStyleCnt="0"/>
      <dgm:spPr/>
      <dgm:t>
        <a:bodyPr/>
        <a:lstStyle/>
        <a:p>
          <a:endParaRPr lang="es-EC"/>
        </a:p>
      </dgm:t>
    </dgm:pt>
    <dgm:pt modelId="{A99EBD36-1715-4405-A9FA-F60046A88A29}" type="pres">
      <dgm:prSet presAssocID="{9B3F4DBA-6C40-4B3C-8807-32116D4CCB0E}" presName="parentLeftMargin" presStyleLbl="node1" presStyleIdx="0" presStyleCnt="1"/>
      <dgm:spPr/>
      <dgm:t>
        <a:bodyPr/>
        <a:lstStyle/>
        <a:p>
          <a:endParaRPr lang="es-EC"/>
        </a:p>
      </dgm:t>
    </dgm:pt>
    <dgm:pt modelId="{FC636A8F-603A-4997-938A-AE3F6A131A19}" type="pres">
      <dgm:prSet presAssocID="{9B3F4DBA-6C40-4B3C-8807-32116D4CCB0E}" presName="parentText" presStyleLbl="node1" presStyleIdx="0" presStyleCnt="1" custScaleX="121564">
        <dgm:presLayoutVars>
          <dgm:chMax val="0"/>
          <dgm:bulletEnabled val="1"/>
        </dgm:presLayoutVars>
      </dgm:prSet>
      <dgm:spPr/>
      <dgm:t>
        <a:bodyPr/>
        <a:lstStyle/>
        <a:p>
          <a:endParaRPr lang="es-EC"/>
        </a:p>
      </dgm:t>
    </dgm:pt>
    <dgm:pt modelId="{855FAF8A-48BB-4A01-8247-B0232DCBAECF}" type="pres">
      <dgm:prSet presAssocID="{9B3F4DBA-6C40-4B3C-8807-32116D4CCB0E}" presName="negativeSpace" presStyleCnt="0"/>
      <dgm:spPr/>
      <dgm:t>
        <a:bodyPr/>
        <a:lstStyle/>
        <a:p>
          <a:endParaRPr lang="es-EC"/>
        </a:p>
      </dgm:t>
    </dgm:pt>
    <dgm:pt modelId="{AD5EC254-0E57-429E-A515-5D3FF382516A}" type="pres">
      <dgm:prSet presAssocID="{9B3F4DBA-6C40-4B3C-8807-32116D4CCB0E}" presName="childText" presStyleLbl="conFgAcc1" presStyleIdx="0" presStyleCnt="1">
        <dgm:presLayoutVars>
          <dgm:bulletEnabled val="1"/>
        </dgm:presLayoutVars>
      </dgm:prSet>
      <dgm:spPr/>
      <dgm:t>
        <a:bodyPr/>
        <a:lstStyle/>
        <a:p>
          <a:endParaRPr lang="es-EC"/>
        </a:p>
      </dgm:t>
    </dgm:pt>
  </dgm:ptLst>
  <dgm:cxnLst>
    <dgm:cxn modelId="{1FF3AFDE-EA1F-4A2F-A320-68DF0CA4DEC6}" type="presOf" srcId="{9B3F4DBA-6C40-4B3C-8807-32116D4CCB0E}" destId="{FC636A8F-603A-4997-938A-AE3F6A131A19}" srcOrd="1" destOrd="0" presId="urn:microsoft.com/office/officeart/2005/8/layout/list1"/>
    <dgm:cxn modelId="{CD90F318-C96C-4D53-891C-7333C40F0002}" type="presOf" srcId="{97A36C15-609B-499E-BC7A-93A519FB1303}" destId="{F85E2D8D-9412-4FCE-BBCB-17FE9DC39CEB}" srcOrd="0" destOrd="0" presId="urn:microsoft.com/office/officeart/2005/8/layout/list1"/>
    <dgm:cxn modelId="{6356B7EB-3062-490C-9FA9-419A33D2CC50}" srcId="{97A36C15-609B-499E-BC7A-93A519FB1303}" destId="{9B3F4DBA-6C40-4B3C-8807-32116D4CCB0E}" srcOrd="0" destOrd="0" parTransId="{AE93E5B5-D47F-49C6-9469-8FCB303FDCC4}" sibTransId="{5DB10005-7E96-457C-BF29-6BEBD333623C}"/>
    <dgm:cxn modelId="{15AB9DA3-C70E-487F-8B5C-66FEA66132DE}" type="presOf" srcId="{9B3F4DBA-6C40-4B3C-8807-32116D4CCB0E}" destId="{A99EBD36-1715-4405-A9FA-F60046A88A29}" srcOrd="0" destOrd="0" presId="urn:microsoft.com/office/officeart/2005/8/layout/list1"/>
    <dgm:cxn modelId="{8FF54671-6BFD-47EF-9083-DF2750373ED1}" type="presParOf" srcId="{F85E2D8D-9412-4FCE-BBCB-17FE9DC39CEB}" destId="{54000DB6-16F5-428F-96EE-AE122AFB85C7}" srcOrd="0" destOrd="0" presId="urn:microsoft.com/office/officeart/2005/8/layout/list1"/>
    <dgm:cxn modelId="{BAE42D71-A77E-44A3-8787-A766A95A53CC}" type="presParOf" srcId="{54000DB6-16F5-428F-96EE-AE122AFB85C7}" destId="{A99EBD36-1715-4405-A9FA-F60046A88A29}" srcOrd="0" destOrd="0" presId="urn:microsoft.com/office/officeart/2005/8/layout/list1"/>
    <dgm:cxn modelId="{F9688F6B-F3F9-4436-B177-061C5A5A59FA}" type="presParOf" srcId="{54000DB6-16F5-428F-96EE-AE122AFB85C7}" destId="{FC636A8F-603A-4997-938A-AE3F6A131A19}" srcOrd="1" destOrd="0" presId="urn:microsoft.com/office/officeart/2005/8/layout/list1"/>
    <dgm:cxn modelId="{20734A82-8D6C-4FBF-B2BF-834153375FD0}" type="presParOf" srcId="{F85E2D8D-9412-4FCE-BBCB-17FE9DC39CEB}" destId="{855FAF8A-48BB-4A01-8247-B0232DCBAECF}" srcOrd="1" destOrd="0" presId="urn:microsoft.com/office/officeart/2005/8/layout/list1"/>
    <dgm:cxn modelId="{75D44666-7967-43F3-8B7B-689FFED06C5A}" type="presParOf" srcId="{F85E2D8D-9412-4FCE-BBCB-17FE9DC39CEB}" destId="{AD5EC254-0E57-429E-A515-5D3FF382516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A807423-A568-4084-B81A-0BB82E66AF9A}"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s-EC"/>
        </a:p>
      </dgm:t>
    </dgm:pt>
    <dgm:pt modelId="{91B97DC0-C30C-44C2-8AFF-A38CB955948A}">
      <dgm:prSet phldrT="[Texto]" custT="1"/>
      <dgm:spPr/>
      <dgm:t>
        <a:bodyPr/>
        <a:lstStyle/>
        <a:p>
          <a:r>
            <a:rPr lang="es-EC" sz="3600" b="1" dirty="0" smtClean="0"/>
            <a:t>Análisis:</a:t>
          </a:r>
          <a:endParaRPr lang="es-EC" sz="3600" b="1" dirty="0"/>
        </a:p>
      </dgm:t>
    </dgm:pt>
    <dgm:pt modelId="{E6BD34EA-6449-4CB7-A05A-38292E1E1E11}" type="parTrans" cxnId="{A9279282-EF53-41FD-8A6B-85028F4E39C4}">
      <dgm:prSet/>
      <dgm:spPr/>
      <dgm:t>
        <a:bodyPr/>
        <a:lstStyle/>
        <a:p>
          <a:endParaRPr lang="es-EC"/>
        </a:p>
      </dgm:t>
    </dgm:pt>
    <dgm:pt modelId="{7312136F-B98A-402D-835D-46604F2F6F1E}" type="sibTrans" cxnId="{A9279282-EF53-41FD-8A6B-85028F4E39C4}">
      <dgm:prSet/>
      <dgm:spPr/>
      <dgm:t>
        <a:bodyPr/>
        <a:lstStyle/>
        <a:p>
          <a:endParaRPr lang="es-EC"/>
        </a:p>
      </dgm:t>
    </dgm:pt>
    <dgm:pt modelId="{7D714C4F-213E-4F05-8E93-9B56BDE22431}">
      <dgm:prSet phldrT="[Texto]" custT="1"/>
      <dgm:spPr/>
      <dgm:t>
        <a:bodyPr/>
        <a:lstStyle/>
        <a:p>
          <a:pPr algn="just"/>
          <a:r>
            <a:rPr lang="es-EC" sz="1800" dirty="0" smtClean="0"/>
            <a:t>Los contribuyentes, a pesar de tener inconvenientes con el llenado de los formularios para realizar la declaración lo hacen y establecen que éste no es un factor determinante para incumplir con sus obligaciones tributarias, si no, el no poseer dinero para realizar el pago de los impuestos.</a:t>
          </a:r>
          <a:endParaRPr lang="es-EC" sz="1800" dirty="0"/>
        </a:p>
      </dgm:t>
    </dgm:pt>
    <dgm:pt modelId="{46FE463F-F33A-4D0B-BFA8-B04A6F574196}" type="parTrans" cxnId="{DD2A16D9-A96E-4D9F-8D2C-F02A519E2BFE}">
      <dgm:prSet/>
      <dgm:spPr/>
      <dgm:t>
        <a:bodyPr/>
        <a:lstStyle/>
        <a:p>
          <a:endParaRPr lang="es-EC"/>
        </a:p>
      </dgm:t>
    </dgm:pt>
    <dgm:pt modelId="{8D857ECA-5561-4E45-A2C4-AB2F66A93D60}" type="sibTrans" cxnId="{DD2A16D9-A96E-4D9F-8D2C-F02A519E2BFE}">
      <dgm:prSet/>
      <dgm:spPr/>
      <dgm:t>
        <a:bodyPr/>
        <a:lstStyle/>
        <a:p>
          <a:endParaRPr lang="es-EC"/>
        </a:p>
      </dgm:t>
    </dgm:pt>
    <dgm:pt modelId="{C6F77894-53E7-457C-BB1A-7E788CA4D797}">
      <dgm:prSet phldrT="[Texto]" custT="1"/>
      <dgm:spPr/>
      <dgm:t>
        <a:bodyPr/>
        <a:lstStyle/>
        <a:p>
          <a:pPr algn="just"/>
          <a:r>
            <a:rPr lang="es-EC" sz="1800" dirty="0" smtClean="0"/>
            <a:t>El punto contradictorio que se halla entre los contribuyentes es que, la mayoría de éstos presumen de cumplir con sus obligaciones, pero al momento de consultar cual es la fuente de financiamiento para el pago de multas e intereses contestan “ahorros” y al preguntar si han tenido problemas en sus actividades comerciales contestan “Notificaciones por parte del SRI”.</a:t>
          </a:r>
          <a:endParaRPr lang="es-EC" sz="1800" dirty="0"/>
        </a:p>
      </dgm:t>
    </dgm:pt>
    <dgm:pt modelId="{93186241-87A9-43A0-A65A-75C2AB083493}" type="parTrans" cxnId="{EB7B4EE1-64F3-4552-81A9-19E1C1AEBFE9}">
      <dgm:prSet/>
      <dgm:spPr/>
      <dgm:t>
        <a:bodyPr/>
        <a:lstStyle/>
        <a:p>
          <a:endParaRPr lang="es-EC"/>
        </a:p>
      </dgm:t>
    </dgm:pt>
    <dgm:pt modelId="{0BF41B3E-F4FA-4AB4-A4B7-8AA845E3112A}" type="sibTrans" cxnId="{EB7B4EE1-64F3-4552-81A9-19E1C1AEBFE9}">
      <dgm:prSet/>
      <dgm:spPr/>
      <dgm:t>
        <a:bodyPr/>
        <a:lstStyle/>
        <a:p>
          <a:endParaRPr lang="es-EC"/>
        </a:p>
      </dgm:t>
    </dgm:pt>
    <dgm:pt modelId="{15660565-6BE5-4155-9B19-0D94ADF62D76}" type="pres">
      <dgm:prSet presAssocID="{6A807423-A568-4084-B81A-0BB82E66AF9A}" presName="linear" presStyleCnt="0">
        <dgm:presLayoutVars>
          <dgm:animLvl val="lvl"/>
          <dgm:resizeHandles val="exact"/>
        </dgm:presLayoutVars>
      </dgm:prSet>
      <dgm:spPr/>
      <dgm:t>
        <a:bodyPr/>
        <a:lstStyle/>
        <a:p>
          <a:endParaRPr lang="es-EC"/>
        </a:p>
      </dgm:t>
    </dgm:pt>
    <dgm:pt modelId="{290747E4-2B66-412E-9F60-28FB714B1CFD}" type="pres">
      <dgm:prSet presAssocID="{91B97DC0-C30C-44C2-8AFF-A38CB955948A}" presName="parentText" presStyleLbl="node1" presStyleIdx="0" presStyleCnt="1">
        <dgm:presLayoutVars>
          <dgm:chMax val="0"/>
          <dgm:bulletEnabled val="1"/>
        </dgm:presLayoutVars>
      </dgm:prSet>
      <dgm:spPr/>
      <dgm:t>
        <a:bodyPr/>
        <a:lstStyle/>
        <a:p>
          <a:endParaRPr lang="es-EC"/>
        </a:p>
      </dgm:t>
    </dgm:pt>
    <dgm:pt modelId="{1EA77FCE-6968-4523-A9C5-2C1320EC8236}" type="pres">
      <dgm:prSet presAssocID="{91B97DC0-C30C-44C2-8AFF-A38CB955948A}" presName="childText" presStyleLbl="revTx" presStyleIdx="0" presStyleCnt="1">
        <dgm:presLayoutVars>
          <dgm:bulletEnabled val="1"/>
        </dgm:presLayoutVars>
      </dgm:prSet>
      <dgm:spPr/>
      <dgm:t>
        <a:bodyPr/>
        <a:lstStyle/>
        <a:p>
          <a:endParaRPr lang="es-EC"/>
        </a:p>
      </dgm:t>
    </dgm:pt>
  </dgm:ptLst>
  <dgm:cxnLst>
    <dgm:cxn modelId="{DD2A16D9-A96E-4D9F-8D2C-F02A519E2BFE}" srcId="{91B97DC0-C30C-44C2-8AFF-A38CB955948A}" destId="{7D714C4F-213E-4F05-8E93-9B56BDE22431}" srcOrd="0" destOrd="0" parTransId="{46FE463F-F33A-4D0B-BFA8-B04A6F574196}" sibTransId="{8D857ECA-5561-4E45-A2C4-AB2F66A93D60}"/>
    <dgm:cxn modelId="{A9279282-EF53-41FD-8A6B-85028F4E39C4}" srcId="{6A807423-A568-4084-B81A-0BB82E66AF9A}" destId="{91B97DC0-C30C-44C2-8AFF-A38CB955948A}" srcOrd="0" destOrd="0" parTransId="{E6BD34EA-6449-4CB7-A05A-38292E1E1E11}" sibTransId="{7312136F-B98A-402D-835D-46604F2F6F1E}"/>
    <dgm:cxn modelId="{A41E3A63-9330-4E3F-8703-B0412EC47CDA}" type="presOf" srcId="{C6F77894-53E7-457C-BB1A-7E788CA4D797}" destId="{1EA77FCE-6968-4523-A9C5-2C1320EC8236}" srcOrd="0" destOrd="1" presId="urn:microsoft.com/office/officeart/2005/8/layout/vList2"/>
    <dgm:cxn modelId="{EB7B4EE1-64F3-4552-81A9-19E1C1AEBFE9}" srcId="{91B97DC0-C30C-44C2-8AFF-A38CB955948A}" destId="{C6F77894-53E7-457C-BB1A-7E788CA4D797}" srcOrd="1" destOrd="0" parTransId="{93186241-87A9-43A0-A65A-75C2AB083493}" sibTransId="{0BF41B3E-F4FA-4AB4-A4B7-8AA845E3112A}"/>
    <dgm:cxn modelId="{720C851A-C939-4C82-9D0B-45E169890C62}" type="presOf" srcId="{6A807423-A568-4084-B81A-0BB82E66AF9A}" destId="{15660565-6BE5-4155-9B19-0D94ADF62D76}" srcOrd="0" destOrd="0" presId="urn:microsoft.com/office/officeart/2005/8/layout/vList2"/>
    <dgm:cxn modelId="{57B9111F-1E9A-43E8-9002-8859482C38C6}" type="presOf" srcId="{91B97DC0-C30C-44C2-8AFF-A38CB955948A}" destId="{290747E4-2B66-412E-9F60-28FB714B1CFD}" srcOrd="0" destOrd="0" presId="urn:microsoft.com/office/officeart/2005/8/layout/vList2"/>
    <dgm:cxn modelId="{64C63004-FAA9-4880-A587-2849C94FAB11}" type="presOf" srcId="{7D714C4F-213E-4F05-8E93-9B56BDE22431}" destId="{1EA77FCE-6968-4523-A9C5-2C1320EC8236}" srcOrd="0" destOrd="0" presId="urn:microsoft.com/office/officeart/2005/8/layout/vList2"/>
    <dgm:cxn modelId="{8523B810-F4F8-4029-A45F-A978800A35B1}" type="presParOf" srcId="{15660565-6BE5-4155-9B19-0D94ADF62D76}" destId="{290747E4-2B66-412E-9F60-28FB714B1CFD}" srcOrd="0" destOrd="0" presId="urn:microsoft.com/office/officeart/2005/8/layout/vList2"/>
    <dgm:cxn modelId="{DCEA3FB9-30C9-4E3E-9818-056D816C2FEA}" type="presParOf" srcId="{15660565-6BE5-4155-9B19-0D94ADF62D76}" destId="{1EA77FCE-6968-4523-A9C5-2C1320EC823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A807423-A568-4084-B81A-0BB82E66AF9A}"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s-EC"/>
        </a:p>
      </dgm:t>
    </dgm:pt>
    <dgm:pt modelId="{91B97DC0-C30C-44C2-8AFF-A38CB955948A}">
      <dgm:prSet phldrT="[Texto]" custT="1"/>
      <dgm:spPr/>
      <dgm:t>
        <a:bodyPr/>
        <a:lstStyle/>
        <a:p>
          <a:r>
            <a:rPr lang="es-EC" sz="3600" b="1" dirty="0" smtClean="0"/>
            <a:t>Conclusiones:</a:t>
          </a:r>
          <a:endParaRPr lang="es-EC" sz="3600" b="1" dirty="0"/>
        </a:p>
      </dgm:t>
    </dgm:pt>
    <dgm:pt modelId="{E6BD34EA-6449-4CB7-A05A-38292E1E1E11}" type="parTrans" cxnId="{A9279282-EF53-41FD-8A6B-85028F4E39C4}">
      <dgm:prSet/>
      <dgm:spPr/>
      <dgm:t>
        <a:bodyPr/>
        <a:lstStyle/>
        <a:p>
          <a:endParaRPr lang="es-EC"/>
        </a:p>
      </dgm:t>
    </dgm:pt>
    <dgm:pt modelId="{7312136F-B98A-402D-835D-46604F2F6F1E}" type="sibTrans" cxnId="{A9279282-EF53-41FD-8A6B-85028F4E39C4}">
      <dgm:prSet/>
      <dgm:spPr/>
      <dgm:t>
        <a:bodyPr/>
        <a:lstStyle/>
        <a:p>
          <a:endParaRPr lang="es-EC"/>
        </a:p>
      </dgm:t>
    </dgm:pt>
    <dgm:pt modelId="{7D714C4F-213E-4F05-8E93-9B56BDE22431}">
      <dgm:prSet phldrT="[Texto]" custT="1"/>
      <dgm:spPr/>
      <dgm:t>
        <a:bodyPr/>
        <a:lstStyle/>
        <a:p>
          <a:pPr algn="just"/>
          <a:r>
            <a:rPr lang="es-EC" sz="1800" dirty="0" smtClean="0"/>
            <a:t>Los contribuyentes cumplen mensualmente con sus obligaciones, pese al desconocimiento de cómo hacer la declaración y de no poseer dinero para realizar el pago, sin embargo, el contribuyente se contradice cuando dice que en su negocio ha tenido notificaciones.</a:t>
          </a:r>
          <a:endParaRPr lang="es-EC" sz="1800" dirty="0"/>
        </a:p>
      </dgm:t>
    </dgm:pt>
    <dgm:pt modelId="{46FE463F-F33A-4D0B-BFA8-B04A6F574196}" type="parTrans" cxnId="{DD2A16D9-A96E-4D9F-8D2C-F02A519E2BFE}">
      <dgm:prSet/>
      <dgm:spPr/>
      <dgm:t>
        <a:bodyPr/>
        <a:lstStyle/>
        <a:p>
          <a:endParaRPr lang="es-EC"/>
        </a:p>
      </dgm:t>
    </dgm:pt>
    <dgm:pt modelId="{8D857ECA-5561-4E45-A2C4-AB2F66A93D60}" type="sibTrans" cxnId="{DD2A16D9-A96E-4D9F-8D2C-F02A519E2BFE}">
      <dgm:prSet/>
      <dgm:spPr/>
      <dgm:t>
        <a:bodyPr/>
        <a:lstStyle/>
        <a:p>
          <a:endParaRPr lang="es-EC"/>
        </a:p>
      </dgm:t>
    </dgm:pt>
    <dgm:pt modelId="{AE0A7B98-E8DE-48CF-A135-931E74BCF656}">
      <dgm:prSet phldrT="[Texto]" custT="1"/>
      <dgm:spPr/>
      <dgm:t>
        <a:bodyPr/>
        <a:lstStyle/>
        <a:p>
          <a:pPr algn="just"/>
          <a:r>
            <a:rPr lang="es-EC" sz="1800" dirty="0" smtClean="0"/>
            <a:t>El valor promedio que los sujetos pasivos pagan por multa e intereses está entre 0,01 ctvo. y 10 dólares, a pesar de cumplir con sus obligaciones, contradictorio pero son resultados.</a:t>
          </a:r>
          <a:endParaRPr lang="es-EC" sz="1800" dirty="0"/>
        </a:p>
      </dgm:t>
    </dgm:pt>
    <dgm:pt modelId="{B652A51C-D958-4A00-8779-D8ED0BAD6700}" type="parTrans" cxnId="{1056B82D-BEC5-4444-9018-B74902E307CA}">
      <dgm:prSet/>
      <dgm:spPr/>
      <dgm:t>
        <a:bodyPr/>
        <a:lstStyle/>
        <a:p>
          <a:endParaRPr lang="es-EC"/>
        </a:p>
      </dgm:t>
    </dgm:pt>
    <dgm:pt modelId="{2577E06A-E0C9-4AB7-ACE4-07541C994E07}" type="sibTrans" cxnId="{1056B82D-BEC5-4444-9018-B74902E307CA}">
      <dgm:prSet/>
      <dgm:spPr/>
      <dgm:t>
        <a:bodyPr/>
        <a:lstStyle/>
        <a:p>
          <a:endParaRPr lang="es-EC"/>
        </a:p>
      </dgm:t>
    </dgm:pt>
    <dgm:pt modelId="{35089B76-C0E0-499F-A510-CA1036AF5E3B}">
      <dgm:prSet phldrT="[Texto]" custT="1"/>
      <dgm:spPr/>
      <dgm:t>
        <a:bodyPr/>
        <a:lstStyle/>
        <a:p>
          <a:pPr algn="just"/>
          <a:endParaRPr lang="es-EC" sz="1800" dirty="0"/>
        </a:p>
      </dgm:t>
    </dgm:pt>
    <dgm:pt modelId="{7203FED5-8FEA-4CE7-9A88-E88FA1AD35A7}" type="parTrans" cxnId="{07432E01-8CEC-446E-AB71-6724AC906695}">
      <dgm:prSet/>
      <dgm:spPr/>
      <dgm:t>
        <a:bodyPr/>
        <a:lstStyle/>
        <a:p>
          <a:endParaRPr lang="es-EC"/>
        </a:p>
      </dgm:t>
    </dgm:pt>
    <dgm:pt modelId="{6E9B6BF1-0E3F-4BBD-B069-C7FDBD64FF3C}" type="sibTrans" cxnId="{07432E01-8CEC-446E-AB71-6724AC906695}">
      <dgm:prSet/>
      <dgm:spPr/>
      <dgm:t>
        <a:bodyPr/>
        <a:lstStyle/>
        <a:p>
          <a:endParaRPr lang="es-EC"/>
        </a:p>
      </dgm:t>
    </dgm:pt>
    <dgm:pt modelId="{704B7B2D-952B-4538-BD2D-DAABD5E8E326}">
      <dgm:prSet phldrT="[Texto]" custT="1"/>
      <dgm:spPr/>
      <dgm:t>
        <a:bodyPr/>
        <a:lstStyle/>
        <a:p>
          <a:pPr algn="just"/>
          <a:endParaRPr lang="es-EC" sz="1800" dirty="0"/>
        </a:p>
      </dgm:t>
    </dgm:pt>
    <dgm:pt modelId="{D01CE5E8-BA5E-4F6E-A4BA-484988533555}" type="parTrans" cxnId="{425E1F44-140F-480C-B4B5-D6A016B16169}">
      <dgm:prSet/>
      <dgm:spPr/>
      <dgm:t>
        <a:bodyPr/>
        <a:lstStyle/>
        <a:p>
          <a:endParaRPr lang="es-EC"/>
        </a:p>
      </dgm:t>
    </dgm:pt>
    <dgm:pt modelId="{11258167-0ED1-42B3-B4CB-391B8078E94C}" type="sibTrans" cxnId="{425E1F44-140F-480C-B4B5-D6A016B16169}">
      <dgm:prSet/>
      <dgm:spPr/>
      <dgm:t>
        <a:bodyPr/>
        <a:lstStyle/>
        <a:p>
          <a:endParaRPr lang="es-EC"/>
        </a:p>
      </dgm:t>
    </dgm:pt>
    <dgm:pt modelId="{15660565-6BE5-4155-9B19-0D94ADF62D76}" type="pres">
      <dgm:prSet presAssocID="{6A807423-A568-4084-B81A-0BB82E66AF9A}" presName="linear" presStyleCnt="0">
        <dgm:presLayoutVars>
          <dgm:animLvl val="lvl"/>
          <dgm:resizeHandles val="exact"/>
        </dgm:presLayoutVars>
      </dgm:prSet>
      <dgm:spPr/>
      <dgm:t>
        <a:bodyPr/>
        <a:lstStyle/>
        <a:p>
          <a:endParaRPr lang="es-EC"/>
        </a:p>
      </dgm:t>
    </dgm:pt>
    <dgm:pt modelId="{290747E4-2B66-412E-9F60-28FB714B1CFD}" type="pres">
      <dgm:prSet presAssocID="{91B97DC0-C30C-44C2-8AFF-A38CB955948A}" presName="parentText" presStyleLbl="node1" presStyleIdx="0" presStyleCnt="1">
        <dgm:presLayoutVars>
          <dgm:chMax val="0"/>
          <dgm:bulletEnabled val="1"/>
        </dgm:presLayoutVars>
      </dgm:prSet>
      <dgm:spPr/>
      <dgm:t>
        <a:bodyPr/>
        <a:lstStyle/>
        <a:p>
          <a:endParaRPr lang="es-EC"/>
        </a:p>
      </dgm:t>
    </dgm:pt>
    <dgm:pt modelId="{1EA77FCE-6968-4523-A9C5-2C1320EC8236}" type="pres">
      <dgm:prSet presAssocID="{91B97DC0-C30C-44C2-8AFF-A38CB955948A}" presName="childText" presStyleLbl="revTx" presStyleIdx="0" presStyleCnt="1">
        <dgm:presLayoutVars>
          <dgm:bulletEnabled val="1"/>
        </dgm:presLayoutVars>
      </dgm:prSet>
      <dgm:spPr/>
      <dgm:t>
        <a:bodyPr/>
        <a:lstStyle/>
        <a:p>
          <a:endParaRPr lang="es-EC"/>
        </a:p>
      </dgm:t>
    </dgm:pt>
  </dgm:ptLst>
  <dgm:cxnLst>
    <dgm:cxn modelId="{67ACDDA8-C4EB-4747-9D56-ED0534618904}" type="presOf" srcId="{91B97DC0-C30C-44C2-8AFF-A38CB955948A}" destId="{290747E4-2B66-412E-9F60-28FB714B1CFD}" srcOrd="0" destOrd="0" presId="urn:microsoft.com/office/officeart/2005/8/layout/vList2"/>
    <dgm:cxn modelId="{1056B82D-BEC5-4444-9018-B74902E307CA}" srcId="{91B97DC0-C30C-44C2-8AFF-A38CB955948A}" destId="{AE0A7B98-E8DE-48CF-A135-931E74BCF656}" srcOrd="2" destOrd="0" parTransId="{B652A51C-D958-4A00-8779-D8ED0BAD6700}" sibTransId="{2577E06A-E0C9-4AB7-ACE4-07541C994E07}"/>
    <dgm:cxn modelId="{493CEFD7-450E-4A75-8B44-BD10755CD69D}" type="presOf" srcId="{7D714C4F-213E-4F05-8E93-9B56BDE22431}" destId="{1EA77FCE-6968-4523-A9C5-2C1320EC8236}" srcOrd="0" destOrd="0" presId="urn:microsoft.com/office/officeart/2005/8/layout/vList2"/>
    <dgm:cxn modelId="{DD2A16D9-A96E-4D9F-8D2C-F02A519E2BFE}" srcId="{91B97DC0-C30C-44C2-8AFF-A38CB955948A}" destId="{7D714C4F-213E-4F05-8E93-9B56BDE22431}" srcOrd="0" destOrd="0" parTransId="{46FE463F-F33A-4D0B-BFA8-B04A6F574196}" sibTransId="{8D857ECA-5561-4E45-A2C4-AB2F66A93D60}"/>
    <dgm:cxn modelId="{B45B4051-9A80-4941-9DF0-7B333051AD88}" type="presOf" srcId="{35089B76-C0E0-499F-A510-CA1036AF5E3B}" destId="{1EA77FCE-6968-4523-A9C5-2C1320EC8236}" srcOrd="0" destOrd="1" presId="urn:microsoft.com/office/officeart/2005/8/layout/vList2"/>
    <dgm:cxn modelId="{A9279282-EF53-41FD-8A6B-85028F4E39C4}" srcId="{6A807423-A568-4084-B81A-0BB82E66AF9A}" destId="{91B97DC0-C30C-44C2-8AFF-A38CB955948A}" srcOrd="0" destOrd="0" parTransId="{E6BD34EA-6449-4CB7-A05A-38292E1E1E11}" sibTransId="{7312136F-B98A-402D-835D-46604F2F6F1E}"/>
    <dgm:cxn modelId="{425E1F44-140F-480C-B4B5-D6A016B16169}" srcId="{91B97DC0-C30C-44C2-8AFF-A38CB955948A}" destId="{704B7B2D-952B-4538-BD2D-DAABD5E8E326}" srcOrd="3" destOrd="0" parTransId="{D01CE5E8-BA5E-4F6E-A4BA-484988533555}" sibTransId="{11258167-0ED1-42B3-B4CB-391B8078E94C}"/>
    <dgm:cxn modelId="{54AEE212-3BAD-461B-8271-D27E79D61C31}" type="presOf" srcId="{6A807423-A568-4084-B81A-0BB82E66AF9A}" destId="{15660565-6BE5-4155-9B19-0D94ADF62D76}" srcOrd="0" destOrd="0" presId="urn:microsoft.com/office/officeart/2005/8/layout/vList2"/>
    <dgm:cxn modelId="{BB54A68C-8228-4232-8301-C6DB1FA15E10}" type="presOf" srcId="{AE0A7B98-E8DE-48CF-A135-931E74BCF656}" destId="{1EA77FCE-6968-4523-A9C5-2C1320EC8236}" srcOrd="0" destOrd="2" presId="urn:microsoft.com/office/officeart/2005/8/layout/vList2"/>
    <dgm:cxn modelId="{07432E01-8CEC-446E-AB71-6724AC906695}" srcId="{91B97DC0-C30C-44C2-8AFF-A38CB955948A}" destId="{35089B76-C0E0-499F-A510-CA1036AF5E3B}" srcOrd="1" destOrd="0" parTransId="{7203FED5-8FEA-4CE7-9A88-E88FA1AD35A7}" sibTransId="{6E9B6BF1-0E3F-4BBD-B069-C7FDBD64FF3C}"/>
    <dgm:cxn modelId="{92F8ACCB-A3D7-4B85-8773-F639EC1CD705}" type="presOf" srcId="{704B7B2D-952B-4538-BD2D-DAABD5E8E326}" destId="{1EA77FCE-6968-4523-A9C5-2C1320EC8236}" srcOrd="0" destOrd="3" presId="urn:microsoft.com/office/officeart/2005/8/layout/vList2"/>
    <dgm:cxn modelId="{A38CFB21-3E44-4109-8096-22FAB9E2975B}" type="presParOf" srcId="{15660565-6BE5-4155-9B19-0D94ADF62D76}" destId="{290747E4-2B66-412E-9F60-28FB714B1CFD}" srcOrd="0" destOrd="0" presId="urn:microsoft.com/office/officeart/2005/8/layout/vList2"/>
    <dgm:cxn modelId="{881093CC-229C-4579-8159-5D9BE36FD666}" type="presParOf" srcId="{15660565-6BE5-4155-9B19-0D94ADF62D76}" destId="{1EA77FCE-6968-4523-A9C5-2C1320EC823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7A36C15-609B-499E-BC7A-93A519FB1303}" type="doc">
      <dgm:prSet loTypeId="urn:microsoft.com/office/officeart/2005/8/layout/list1" loCatId="list" qsTypeId="urn:microsoft.com/office/officeart/2005/8/quickstyle/simple3" qsCatId="simple" csTypeId="urn:microsoft.com/office/officeart/2005/8/colors/accent3_2" csCatId="accent3" phldr="1"/>
      <dgm:spPr/>
      <dgm:t>
        <a:bodyPr/>
        <a:lstStyle/>
        <a:p>
          <a:endParaRPr lang="es-EC"/>
        </a:p>
      </dgm:t>
    </dgm:pt>
    <dgm:pt modelId="{9B3F4DBA-6C40-4B3C-8807-32116D4CCB0E}">
      <dgm:prSet phldrT="[Texto]" custT="1"/>
      <dgm:spPr/>
      <dgm:t>
        <a:bodyPr/>
        <a:lstStyle/>
        <a:p>
          <a:r>
            <a:rPr lang="es-EC" sz="2000" dirty="0" smtClean="0"/>
            <a:t>Comprobar si los mecanismos de control e información por parte del Servicio de Rentas Internas son eficaces para las personas naturales no obligadas a llevar contabilidad y para los profesionales.</a:t>
          </a:r>
          <a:endParaRPr lang="es-EC" sz="2000" dirty="0"/>
        </a:p>
      </dgm:t>
    </dgm:pt>
    <dgm:pt modelId="{AE93E5B5-D47F-49C6-9469-8FCB303FDCC4}" type="parTrans" cxnId="{6356B7EB-3062-490C-9FA9-419A33D2CC50}">
      <dgm:prSet/>
      <dgm:spPr/>
      <dgm:t>
        <a:bodyPr/>
        <a:lstStyle/>
        <a:p>
          <a:endParaRPr lang="es-EC"/>
        </a:p>
      </dgm:t>
    </dgm:pt>
    <dgm:pt modelId="{5DB10005-7E96-457C-BF29-6BEBD333623C}" type="sibTrans" cxnId="{6356B7EB-3062-490C-9FA9-419A33D2CC50}">
      <dgm:prSet/>
      <dgm:spPr/>
      <dgm:t>
        <a:bodyPr/>
        <a:lstStyle/>
        <a:p>
          <a:endParaRPr lang="es-EC"/>
        </a:p>
      </dgm:t>
    </dgm:pt>
    <dgm:pt modelId="{F85E2D8D-9412-4FCE-BBCB-17FE9DC39CEB}" type="pres">
      <dgm:prSet presAssocID="{97A36C15-609B-499E-BC7A-93A519FB1303}" presName="linear" presStyleCnt="0">
        <dgm:presLayoutVars>
          <dgm:dir/>
          <dgm:animLvl val="lvl"/>
          <dgm:resizeHandles val="exact"/>
        </dgm:presLayoutVars>
      </dgm:prSet>
      <dgm:spPr/>
      <dgm:t>
        <a:bodyPr/>
        <a:lstStyle/>
        <a:p>
          <a:endParaRPr lang="es-EC"/>
        </a:p>
      </dgm:t>
    </dgm:pt>
    <dgm:pt modelId="{54000DB6-16F5-428F-96EE-AE122AFB85C7}" type="pres">
      <dgm:prSet presAssocID="{9B3F4DBA-6C40-4B3C-8807-32116D4CCB0E}" presName="parentLin" presStyleCnt="0"/>
      <dgm:spPr/>
      <dgm:t>
        <a:bodyPr/>
        <a:lstStyle/>
        <a:p>
          <a:endParaRPr lang="es-EC"/>
        </a:p>
      </dgm:t>
    </dgm:pt>
    <dgm:pt modelId="{A99EBD36-1715-4405-A9FA-F60046A88A29}" type="pres">
      <dgm:prSet presAssocID="{9B3F4DBA-6C40-4B3C-8807-32116D4CCB0E}" presName="parentLeftMargin" presStyleLbl="node1" presStyleIdx="0" presStyleCnt="1"/>
      <dgm:spPr/>
      <dgm:t>
        <a:bodyPr/>
        <a:lstStyle/>
        <a:p>
          <a:endParaRPr lang="es-EC"/>
        </a:p>
      </dgm:t>
    </dgm:pt>
    <dgm:pt modelId="{FC636A8F-603A-4997-938A-AE3F6A131A19}" type="pres">
      <dgm:prSet presAssocID="{9B3F4DBA-6C40-4B3C-8807-32116D4CCB0E}" presName="parentText" presStyleLbl="node1" presStyleIdx="0" presStyleCnt="1" custScaleX="121564">
        <dgm:presLayoutVars>
          <dgm:chMax val="0"/>
          <dgm:bulletEnabled val="1"/>
        </dgm:presLayoutVars>
      </dgm:prSet>
      <dgm:spPr/>
      <dgm:t>
        <a:bodyPr/>
        <a:lstStyle/>
        <a:p>
          <a:endParaRPr lang="es-EC"/>
        </a:p>
      </dgm:t>
    </dgm:pt>
    <dgm:pt modelId="{855FAF8A-48BB-4A01-8247-B0232DCBAECF}" type="pres">
      <dgm:prSet presAssocID="{9B3F4DBA-6C40-4B3C-8807-32116D4CCB0E}" presName="negativeSpace" presStyleCnt="0"/>
      <dgm:spPr/>
      <dgm:t>
        <a:bodyPr/>
        <a:lstStyle/>
        <a:p>
          <a:endParaRPr lang="es-EC"/>
        </a:p>
      </dgm:t>
    </dgm:pt>
    <dgm:pt modelId="{AD5EC254-0E57-429E-A515-5D3FF382516A}" type="pres">
      <dgm:prSet presAssocID="{9B3F4DBA-6C40-4B3C-8807-32116D4CCB0E}" presName="childText" presStyleLbl="conFgAcc1" presStyleIdx="0" presStyleCnt="1">
        <dgm:presLayoutVars>
          <dgm:bulletEnabled val="1"/>
        </dgm:presLayoutVars>
      </dgm:prSet>
      <dgm:spPr/>
      <dgm:t>
        <a:bodyPr/>
        <a:lstStyle/>
        <a:p>
          <a:endParaRPr lang="es-EC"/>
        </a:p>
      </dgm:t>
    </dgm:pt>
  </dgm:ptLst>
  <dgm:cxnLst>
    <dgm:cxn modelId="{1F4F4032-C04C-411C-8811-7E8B7086F7E5}" type="presOf" srcId="{9B3F4DBA-6C40-4B3C-8807-32116D4CCB0E}" destId="{FC636A8F-603A-4997-938A-AE3F6A131A19}" srcOrd="1" destOrd="0" presId="urn:microsoft.com/office/officeart/2005/8/layout/list1"/>
    <dgm:cxn modelId="{A762EFBF-EA2C-4015-9955-1304B12A1E03}" type="presOf" srcId="{97A36C15-609B-499E-BC7A-93A519FB1303}" destId="{F85E2D8D-9412-4FCE-BBCB-17FE9DC39CEB}" srcOrd="0" destOrd="0" presId="urn:microsoft.com/office/officeart/2005/8/layout/list1"/>
    <dgm:cxn modelId="{6356B7EB-3062-490C-9FA9-419A33D2CC50}" srcId="{97A36C15-609B-499E-BC7A-93A519FB1303}" destId="{9B3F4DBA-6C40-4B3C-8807-32116D4CCB0E}" srcOrd="0" destOrd="0" parTransId="{AE93E5B5-D47F-49C6-9469-8FCB303FDCC4}" sibTransId="{5DB10005-7E96-457C-BF29-6BEBD333623C}"/>
    <dgm:cxn modelId="{E4EE3AFD-9F57-4227-9E52-2996C917D7C4}" type="presOf" srcId="{9B3F4DBA-6C40-4B3C-8807-32116D4CCB0E}" destId="{A99EBD36-1715-4405-A9FA-F60046A88A29}" srcOrd="0" destOrd="0" presId="urn:microsoft.com/office/officeart/2005/8/layout/list1"/>
    <dgm:cxn modelId="{D1FCE540-91B7-4551-9986-CA5A1AC7EC11}" type="presParOf" srcId="{F85E2D8D-9412-4FCE-BBCB-17FE9DC39CEB}" destId="{54000DB6-16F5-428F-96EE-AE122AFB85C7}" srcOrd="0" destOrd="0" presId="urn:microsoft.com/office/officeart/2005/8/layout/list1"/>
    <dgm:cxn modelId="{D26B17D5-EDD5-4B29-AEA4-63BB54BC1568}" type="presParOf" srcId="{54000DB6-16F5-428F-96EE-AE122AFB85C7}" destId="{A99EBD36-1715-4405-A9FA-F60046A88A29}" srcOrd="0" destOrd="0" presId="urn:microsoft.com/office/officeart/2005/8/layout/list1"/>
    <dgm:cxn modelId="{E305A7C2-5FAE-437A-BEB0-021BE69D1EBE}" type="presParOf" srcId="{54000DB6-16F5-428F-96EE-AE122AFB85C7}" destId="{FC636A8F-603A-4997-938A-AE3F6A131A19}" srcOrd="1" destOrd="0" presId="urn:microsoft.com/office/officeart/2005/8/layout/list1"/>
    <dgm:cxn modelId="{9E49B03A-F978-4CF7-B43D-CE513A479191}" type="presParOf" srcId="{F85E2D8D-9412-4FCE-BBCB-17FE9DC39CEB}" destId="{855FAF8A-48BB-4A01-8247-B0232DCBAECF}" srcOrd="1" destOrd="0" presId="urn:microsoft.com/office/officeart/2005/8/layout/list1"/>
    <dgm:cxn modelId="{E9B2980A-2CD7-483B-A3A7-5AC805C46883}" type="presParOf" srcId="{F85E2D8D-9412-4FCE-BBCB-17FE9DC39CEB}" destId="{AD5EC254-0E57-429E-A515-5D3FF382516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A807423-A568-4084-B81A-0BB82E66AF9A}" type="doc">
      <dgm:prSet loTypeId="urn:microsoft.com/office/officeart/2005/8/layout/vList2" loCatId="list" qsTypeId="urn:microsoft.com/office/officeart/2005/8/quickstyle/simple3" qsCatId="simple" csTypeId="urn:microsoft.com/office/officeart/2005/8/colors/accent3_2" csCatId="accent3" phldr="1"/>
      <dgm:spPr/>
      <dgm:t>
        <a:bodyPr/>
        <a:lstStyle/>
        <a:p>
          <a:endParaRPr lang="es-EC"/>
        </a:p>
      </dgm:t>
    </dgm:pt>
    <dgm:pt modelId="{91B97DC0-C30C-44C2-8AFF-A38CB955948A}">
      <dgm:prSet phldrT="[Texto]" custT="1"/>
      <dgm:spPr/>
      <dgm:t>
        <a:bodyPr/>
        <a:lstStyle/>
        <a:p>
          <a:r>
            <a:rPr lang="es-EC" sz="3600" b="1" dirty="0" smtClean="0"/>
            <a:t>Análisis:</a:t>
          </a:r>
          <a:endParaRPr lang="es-EC" sz="3600" b="1" dirty="0"/>
        </a:p>
      </dgm:t>
    </dgm:pt>
    <dgm:pt modelId="{E6BD34EA-6449-4CB7-A05A-38292E1E1E11}" type="parTrans" cxnId="{A9279282-EF53-41FD-8A6B-85028F4E39C4}">
      <dgm:prSet/>
      <dgm:spPr/>
      <dgm:t>
        <a:bodyPr/>
        <a:lstStyle/>
        <a:p>
          <a:endParaRPr lang="es-EC"/>
        </a:p>
      </dgm:t>
    </dgm:pt>
    <dgm:pt modelId="{7312136F-B98A-402D-835D-46604F2F6F1E}" type="sibTrans" cxnId="{A9279282-EF53-41FD-8A6B-85028F4E39C4}">
      <dgm:prSet/>
      <dgm:spPr/>
      <dgm:t>
        <a:bodyPr/>
        <a:lstStyle/>
        <a:p>
          <a:endParaRPr lang="es-EC"/>
        </a:p>
      </dgm:t>
    </dgm:pt>
    <dgm:pt modelId="{7D714C4F-213E-4F05-8E93-9B56BDE22431}">
      <dgm:prSet phldrT="[Texto]" custT="1"/>
      <dgm:spPr/>
      <dgm:t>
        <a:bodyPr/>
        <a:lstStyle/>
        <a:p>
          <a:pPr algn="just"/>
          <a:r>
            <a:rPr lang="es-EC" sz="1800" dirty="0" smtClean="0"/>
            <a:t>El contribuyente considera que los cambios en las medidas tributarias ha permitido que se reduzca el número de personas que no pagan sus impuestos, pero, el contribuyente tiene la percepción que, de la misma manera que los cambios ayudan, también contribuyen a que el contribuyente tenga dificultad para entender la normativa.</a:t>
          </a:r>
          <a:endParaRPr lang="es-EC" sz="1800" dirty="0"/>
        </a:p>
      </dgm:t>
    </dgm:pt>
    <dgm:pt modelId="{46FE463F-F33A-4D0B-BFA8-B04A6F574196}" type="parTrans" cxnId="{DD2A16D9-A96E-4D9F-8D2C-F02A519E2BFE}">
      <dgm:prSet/>
      <dgm:spPr/>
      <dgm:t>
        <a:bodyPr/>
        <a:lstStyle/>
        <a:p>
          <a:endParaRPr lang="es-EC"/>
        </a:p>
      </dgm:t>
    </dgm:pt>
    <dgm:pt modelId="{8D857ECA-5561-4E45-A2C4-AB2F66A93D60}" type="sibTrans" cxnId="{DD2A16D9-A96E-4D9F-8D2C-F02A519E2BFE}">
      <dgm:prSet/>
      <dgm:spPr/>
      <dgm:t>
        <a:bodyPr/>
        <a:lstStyle/>
        <a:p>
          <a:endParaRPr lang="es-EC"/>
        </a:p>
      </dgm:t>
    </dgm:pt>
    <dgm:pt modelId="{4711570B-BB5E-4029-9C1B-BC210552B59E}">
      <dgm:prSet phldrT="[Texto]" custT="1"/>
      <dgm:spPr/>
      <dgm:t>
        <a:bodyPr/>
        <a:lstStyle/>
        <a:p>
          <a:pPr algn="just"/>
          <a:r>
            <a:rPr lang="es-EC" sz="1800" dirty="0" smtClean="0"/>
            <a:t>A pesar de que el contribuyente cree que la normativa ayuda a cumplir, cree que es también por el nivel de control que ha impuesto el SRI. </a:t>
          </a:r>
          <a:endParaRPr lang="es-EC" sz="1800" dirty="0"/>
        </a:p>
      </dgm:t>
    </dgm:pt>
    <dgm:pt modelId="{AE926150-1B42-43A5-8635-1AA8EB17E438}" type="parTrans" cxnId="{6EFB5A3E-04F6-48A4-96B6-9CCA463F4856}">
      <dgm:prSet/>
      <dgm:spPr/>
      <dgm:t>
        <a:bodyPr/>
        <a:lstStyle/>
        <a:p>
          <a:endParaRPr lang="es-EC"/>
        </a:p>
      </dgm:t>
    </dgm:pt>
    <dgm:pt modelId="{CC9FFE48-3797-402A-945F-217AFF4328F8}" type="sibTrans" cxnId="{6EFB5A3E-04F6-48A4-96B6-9CCA463F4856}">
      <dgm:prSet/>
      <dgm:spPr/>
      <dgm:t>
        <a:bodyPr/>
        <a:lstStyle/>
        <a:p>
          <a:endParaRPr lang="es-EC"/>
        </a:p>
      </dgm:t>
    </dgm:pt>
    <dgm:pt modelId="{374FD59C-3CAF-4EFD-84A9-3F421E46764C}">
      <dgm:prSet phldrT="[Texto]" custT="1"/>
      <dgm:spPr/>
      <dgm:t>
        <a:bodyPr/>
        <a:lstStyle/>
        <a:p>
          <a:pPr algn="just"/>
          <a:endParaRPr lang="es-EC" sz="1800" dirty="0"/>
        </a:p>
      </dgm:t>
    </dgm:pt>
    <dgm:pt modelId="{37D614B2-2CFD-4C24-99A5-C00BD9243A2B}" type="parTrans" cxnId="{B5FE7864-38AD-4021-BA7D-FB4E5C569124}">
      <dgm:prSet/>
      <dgm:spPr/>
      <dgm:t>
        <a:bodyPr/>
        <a:lstStyle/>
        <a:p>
          <a:endParaRPr lang="es-EC"/>
        </a:p>
      </dgm:t>
    </dgm:pt>
    <dgm:pt modelId="{578A806B-6CF3-43E5-A03A-AB1FECB48ACA}" type="sibTrans" cxnId="{B5FE7864-38AD-4021-BA7D-FB4E5C569124}">
      <dgm:prSet/>
      <dgm:spPr/>
      <dgm:t>
        <a:bodyPr/>
        <a:lstStyle/>
        <a:p>
          <a:endParaRPr lang="es-EC"/>
        </a:p>
      </dgm:t>
    </dgm:pt>
    <dgm:pt modelId="{DDD07253-9890-468E-B131-09A2B6FF53D7}">
      <dgm:prSet phldrT="[Texto]" custT="1"/>
      <dgm:spPr/>
      <dgm:t>
        <a:bodyPr/>
        <a:lstStyle/>
        <a:p>
          <a:pPr algn="just"/>
          <a:r>
            <a:rPr lang="es-EC" sz="1800" dirty="0" smtClean="0"/>
            <a:t>Los contribuyentes consideran que los medios utilizados por el SRI para ayudar a cumplir las obligaciones son muy buenos.</a:t>
          </a:r>
          <a:endParaRPr lang="es-EC" sz="1800" dirty="0"/>
        </a:p>
      </dgm:t>
    </dgm:pt>
    <dgm:pt modelId="{3D3D8C58-EA62-48CA-9519-60DFDB65D445}" type="parTrans" cxnId="{C2DC3B65-AE8F-483F-9A5A-4427B6094A51}">
      <dgm:prSet/>
      <dgm:spPr/>
      <dgm:t>
        <a:bodyPr/>
        <a:lstStyle/>
        <a:p>
          <a:endParaRPr lang="es-EC"/>
        </a:p>
      </dgm:t>
    </dgm:pt>
    <dgm:pt modelId="{4FC98DE4-416B-4987-8EAC-C14E6BC55CAE}" type="sibTrans" cxnId="{C2DC3B65-AE8F-483F-9A5A-4427B6094A51}">
      <dgm:prSet/>
      <dgm:spPr/>
      <dgm:t>
        <a:bodyPr/>
        <a:lstStyle/>
        <a:p>
          <a:endParaRPr lang="es-EC"/>
        </a:p>
      </dgm:t>
    </dgm:pt>
    <dgm:pt modelId="{4A17AC34-0530-46CF-8349-87490F0885A5}">
      <dgm:prSet phldrT="[Texto]" custT="1"/>
      <dgm:spPr/>
      <dgm:t>
        <a:bodyPr/>
        <a:lstStyle/>
        <a:p>
          <a:pPr algn="just"/>
          <a:endParaRPr lang="es-EC" sz="1800" dirty="0"/>
        </a:p>
      </dgm:t>
    </dgm:pt>
    <dgm:pt modelId="{7594ADF2-DD3A-44B3-BAA8-FB23630FF574}" type="parTrans" cxnId="{92564258-619C-461E-B9B6-E5F1C0B8FEC7}">
      <dgm:prSet/>
      <dgm:spPr/>
      <dgm:t>
        <a:bodyPr/>
        <a:lstStyle/>
        <a:p>
          <a:endParaRPr lang="es-EC"/>
        </a:p>
      </dgm:t>
    </dgm:pt>
    <dgm:pt modelId="{DA00D084-BD82-4213-924C-B6B2D9A9B0EC}" type="sibTrans" cxnId="{92564258-619C-461E-B9B6-E5F1C0B8FEC7}">
      <dgm:prSet/>
      <dgm:spPr/>
      <dgm:t>
        <a:bodyPr/>
        <a:lstStyle/>
        <a:p>
          <a:endParaRPr lang="es-EC"/>
        </a:p>
      </dgm:t>
    </dgm:pt>
    <dgm:pt modelId="{15660565-6BE5-4155-9B19-0D94ADF62D76}" type="pres">
      <dgm:prSet presAssocID="{6A807423-A568-4084-B81A-0BB82E66AF9A}" presName="linear" presStyleCnt="0">
        <dgm:presLayoutVars>
          <dgm:animLvl val="lvl"/>
          <dgm:resizeHandles val="exact"/>
        </dgm:presLayoutVars>
      </dgm:prSet>
      <dgm:spPr/>
      <dgm:t>
        <a:bodyPr/>
        <a:lstStyle/>
        <a:p>
          <a:endParaRPr lang="es-EC"/>
        </a:p>
      </dgm:t>
    </dgm:pt>
    <dgm:pt modelId="{290747E4-2B66-412E-9F60-28FB714B1CFD}" type="pres">
      <dgm:prSet presAssocID="{91B97DC0-C30C-44C2-8AFF-A38CB955948A}" presName="parentText" presStyleLbl="node1" presStyleIdx="0" presStyleCnt="1">
        <dgm:presLayoutVars>
          <dgm:chMax val="0"/>
          <dgm:bulletEnabled val="1"/>
        </dgm:presLayoutVars>
      </dgm:prSet>
      <dgm:spPr/>
      <dgm:t>
        <a:bodyPr/>
        <a:lstStyle/>
        <a:p>
          <a:endParaRPr lang="es-EC"/>
        </a:p>
      </dgm:t>
    </dgm:pt>
    <dgm:pt modelId="{1EA77FCE-6968-4523-A9C5-2C1320EC8236}" type="pres">
      <dgm:prSet presAssocID="{91B97DC0-C30C-44C2-8AFF-A38CB955948A}" presName="childText" presStyleLbl="revTx" presStyleIdx="0" presStyleCnt="1">
        <dgm:presLayoutVars>
          <dgm:bulletEnabled val="1"/>
        </dgm:presLayoutVars>
      </dgm:prSet>
      <dgm:spPr/>
      <dgm:t>
        <a:bodyPr/>
        <a:lstStyle/>
        <a:p>
          <a:endParaRPr lang="es-EC"/>
        </a:p>
      </dgm:t>
    </dgm:pt>
  </dgm:ptLst>
  <dgm:cxnLst>
    <dgm:cxn modelId="{03AD32BE-B66A-4358-B859-C74793E47211}" type="presOf" srcId="{4A17AC34-0530-46CF-8349-87490F0885A5}" destId="{1EA77FCE-6968-4523-A9C5-2C1320EC8236}" srcOrd="0" destOrd="3" presId="urn:microsoft.com/office/officeart/2005/8/layout/vList2"/>
    <dgm:cxn modelId="{15F955E2-9F2C-48FA-895D-4199F1BE7E6C}" type="presOf" srcId="{6A807423-A568-4084-B81A-0BB82E66AF9A}" destId="{15660565-6BE5-4155-9B19-0D94ADF62D76}" srcOrd="0" destOrd="0" presId="urn:microsoft.com/office/officeart/2005/8/layout/vList2"/>
    <dgm:cxn modelId="{DD2A16D9-A96E-4D9F-8D2C-F02A519E2BFE}" srcId="{91B97DC0-C30C-44C2-8AFF-A38CB955948A}" destId="{7D714C4F-213E-4F05-8E93-9B56BDE22431}" srcOrd="0" destOrd="0" parTransId="{46FE463F-F33A-4D0B-BFA8-B04A6F574196}" sibTransId="{8D857ECA-5561-4E45-A2C4-AB2F66A93D60}"/>
    <dgm:cxn modelId="{165FA5E4-2665-49E0-8EEA-B0A493C07CCB}" type="presOf" srcId="{374FD59C-3CAF-4EFD-84A9-3F421E46764C}" destId="{1EA77FCE-6968-4523-A9C5-2C1320EC8236}" srcOrd="0" destOrd="1" presId="urn:microsoft.com/office/officeart/2005/8/layout/vList2"/>
    <dgm:cxn modelId="{92564258-619C-461E-B9B6-E5F1C0B8FEC7}" srcId="{91B97DC0-C30C-44C2-8AFF-A38CB955948A}" destId="{4A17AC34-0530-46CF-8349-87490F0885A5}" srcOrd="3" destOrd="0" parTransId="{7594ADF2-DD3A-44B3-BAA8-FB23630FF574}" sibTransId="{DA00D084-BD82-4213-924C-B6B2D9A9B0EC}"/>
    <dgm:cxn modelId="{A9279282-EF53-41FD-8A6B-85028F4E39C4}" srcId="{6A807423-A568-4084-B81A-0BB82E66AF9A}" destId="{91B97DC0-C30C-44C2-8AFF-A38CB955948A}" srcOrd="0" destOrd="0" parTransId="{E6BD34EA-6449-4CB7-A05A-38292E1E1E11}" sibTransId="{7312136F-B98A-402D-835D-46604F2F6F1E}"/>
    <dgm:cxn modelId="{B5FE7864-38AD-4021-BA7D-FB4E5C569124}" srcId="{91B97DC0-C30C-44C2-8AFF-A38CB955948A}" destId="{374FD59C-3CAF-4EFD-84A9-3F421E46764C}" srcOrd="1" destOrd="0" parTransId="{37D614B2-2CFD-4C24-99A5-C00BD9243A2B}" sibTransId="{578A806B-6CF3-43E5-A03A-AB1FECB48ACA}"/>
    <dgm:cxn modelId="{B3F78DDA-6990-44D1-991A-7D239C4D845C}" type="presOf" srcId="{7D714C4F-213E-4F05-8E93-9B56BDE22431}" destId="{1EA77FCE-6968-4523-A9C5-2C1320EC8236}" srcOrd="0" destOrd="0" presId="urn:microsoft.com/office/officeart/2005/8/layout/vList2"/>
    <dgm:cxn modelId="{739DBB7B-1644-4DE0-A8F0-6436A31CE91D}" type="presOf" srcId="{DDD07253-9890-468E-B131-09A2B6FF53D7}" destId="{1EA77FCE-6968-4523-A9C5-2C1320EC8236}" srcOrd="0" destOrd="4" presId="urn:microsoft.com/office/officeart/2005/8/layout/vList2"/>
    <dgm:cxn modelId="{C2DC3B65-AE8F-483F-9A5A-4427B6094A51}" srcId="{91B97DC0-C30C-44C2-8AFF-A38CB955948A}" destId="{DDD07253-9890-468E-B131-09A2B6FF53D7}" srcOrd="4" destOrd="0" parTransId="{3D3D8C58-EA62-48CA-9519-60DFDB65D445}" sibTransId="{4FC98DE4-416B-4987-8EAC-C14E6BC55CAE}"/>
    <dgm:cxn modelId="{6EFB5A3E-04F6-48A4-96B6-9CCA463F4856}" srcId="{91B97DC0-C30C-44C2-8AFF-A38CB955948A}" destId="{4711570B-BB5E-4029-9C1B-BC210552B59E}" srcOrd="2" destOrd="0" parTransId="{AE926150-1B42-43A5-8635-1AA8EB17E438}" sibTransId="{CC9FFE48-3797-402A-945F-217AFF4328F8}"/>
    <dgm:cxn modelId="{AAB59975-00EF-4DF9-8BC1-6410C8772135}" type="presOf" srcId="{91B97DC0-C30C-44C2-8AFF-A38CB955948A}" destId="{290747E4-2B66-412E-9F60-28FB714B1CFD}" srcOrd="0" destOrd="0" presId="urn:microsoft.com/office/officeart/2005/8/layout/vList2"/>
    <dgm:cxn modelId="{80E6D211-C2FA-4EC4-A7FC-B9EAC178E429}" type="presOf" srcId="{4711570B-BB5E-4029-9C1B-BC210552B59E}" destId="{1EA77FCE-6968-4523-A9C5-2C1320EC8236}" srcOrd="0" destOrd="2" presId="urn:microsoft.com/office/officeart/2005/8/layout/vList2"/>
    <dgm:cxn modelId="{04155DAF-ED48-473E-8590-0E8BABB50526}" type="presParOf" srcId="{15660565-6BE5-4155-9B19-0D94ADF62D76}" destId="{290747E4-2B66-412E-9F60-28FB714B1CFD}" srcOrd="0" destOrd="0" presId="urn:microsoft.com/office/officeart/2005/8/layout/vList2"/>
    <dgm:cxn modelId="{42369FDC-738E-4457-8B4D-C42AC1960127}" type="presParOf" srcId="{15660565-6BE5-4155-9B19-0D94ADF62D76}" destId="{1EA77FCE-6968-4523-A9C5-2C1320EC823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A807423-A568-4084-B81A-0BB82E66AF9A}" type="doc">
      <dgm:prSet loTypeId="urn:microsoft.com/office/officeart/2005/8/layout/vList2" loCatId="list" qsTypeId="urn:microsoft.com/office/officeart/2005/8/quickstyle/simple3" qsCatId="simple" csTypeId="urn:microsoft.com/office/officeart/2005/8/colors/accent3_2" csCatId="accent3" phldr="1"/>
      <dgm:spPr/>
      <dgm:t>
        <a:bodyPr/>
        <a:lstStyle/>
        <a:p>
          <a:endParaRPr lang="es-EC"/>
        </a:p>
      </dgm:t>
    </dgm:pt>
    <dgm:pt modelId="{91B97DC0-C30C-44C2-8AFF-A38CB955948A}">
      <dgm:prSet phldrT="[Texto]" custT="1"/>
      <dgm:spPr/>
      <dgm:t>
        <a:bodyPr/>
        <a:lstStyle/>
        <a:p>
          <a:r>
            <a:rPr lang="es-EC" sz="3600" b="1" dirty="0" smtClean="0"/>
            <a:t>Conclusiones:</a:t>
          </a:r>
          <a:endParaRPr lang="es-EC" sz="3600" b="1" dirty="0"/>
        </a:p>
      </dgm:t>
    </dgm:pt>
    <dgm:pt modelId="{E6BD34EA-6449-4CB7-A05A-38292E1E1E11}" type="parTrans" cxnId="{A9279282-EF53-41FD-8A6B-85028F4E39C4}">
      <dgm:prSet/>
      <dgm:spPr/>
      <dgm:t>
        <a:bodyPr/>
        <a:lstStyle/>
        <a:p>
          <a:endParaRPr lang="es-EC"/>
        </a:p>
      </dgm:t>
    </dgm:pt>
    <dgm:pt modelId="{7312136F-B98A-402D-835D-46604F2F6F1E}" type="sibTrans" cxnId="{A9279282-EF53-41FD-8A6B-85028F4E39C4}">
      <dgm:prSet/>
      <dgm:spPr/>
      <dgm:t>
        <a:bodyPr/>
        <a:lstStyle/>
        <a:p>
          <a:endParaRPr lang="es-EC"/>
        </a:p>
      </dgm:t>
    </dgm:pt>
    <dgm:pt modelId="{7D714C4F-213E-4F05-8E93-9B56BDE22431}">
      <dgm:prSet phldrT="[Texto]" custT="1"/>
      <dgm:spPr/>
      <dgm:t>
        <a:bodyPr/>
        <a:lstStyle/>
        <a:p>
          <a:pPr algn="just"/>
          <a:r>
            <a:rPr lang="es-EC" sz="1800" dirty="0" smtClean="0"/>
            <a:t>La normativa tributaria, los mecanismos de control y los sistemas en línea  establecidos por la administración tributaria son reconocidos como “muy buenos” por los contribuyentes.</a:t>
          </a:r>
          <a:endParaRPr lang="es-EC" sz="1800" dirty="0"/>
        </a:p>
      </dgm:t>
    </dgm:pt>
    <dgm:pt modelId="{46FE463F-F33A-4D0B-BFA8-B04A6F574196}" type="parTrans" cxnId="{DD2A16D9-A96E-4D9F-8D2C-F02A519E2BFE}">
      <dgm:prSet/>
      <dgm:spPr/>
      <dgm:t>
        <a:bodyPr/>
        <a:lstStyle/>
        <a:p>
          <a:endParaRPr lang="es-EC"/>
        </a:p>
      </dgm:t>
    </dgm:pt>
    <dgm:pt modelId="{8D857ECA-5561-4E45-A2C4-AB2F66A93D60}" type="sibTrans" cxnId="{DD2A16D9-A96E-4D9F-8D2C-F02A519E2BFE}">
      <dgm:prSet/>
      <dgm:spPr/>
      <dgm:t>
        <a:bodyPr/>
        <a:lstStyle/>
        <a:p>
          <a:endParaRPr lang="es-EC"/>
        </a:p>
      </dgm:t>
    </dgm:pt>
    <dgm:pt modelId="{AE0A7B98-E8DE-48CF-A135-931E74BCF656}">
      <dgm:prSet phldrT="[Texto]" custT="1"/>
      <dgm:spPr/>
      <dgm:t>
        <a:bodyPr/>
        <a:lstStyle/>
        <a:p>
          <a:pPr algn="just"/>
          <a:r>
            <a:rPr lang="es-EC" sz="1800" dirty="0" smtClean="0"/>
            <a:t>El sistema tributario no es un factor para incumplir con las obligaciones tributarias según los contribuyentes.</a:t>
          </a:r>
          <a:endParaRPr lang="es-EC" sz="1800" dirty="0"/>
        </a:p>
      </dgm:t>
    </dgm:pt>
    <dgm:pt modelId="{B652A51C-D958-4A00-8779-D8ED0BAD6700}" type="parTrans" cxnId="{1056B82D-BEC5-4444-9018-B74902E307CA}">
      <dgm:prSet/>
      <dgm:spPr/>
      <dgm:t>
        <a:bodyPr/>
        <a:lstStyle/>
        <a:p>
          <a:endParaRPr lang="es-EC"/>
        </a:p>
      </dgm:t>
    </dgm:pt>
    <dgm:pt modelId="{2577E06A-E0C9-4AB7-ACE4-07541C994E07}" type="sibTrans" cxnId="{1056B82D-BEC5-4444-9018-B74902E307CA}">
      <dgm:prSet/>
      <dgm:spPr/>
      <dgm:t>
        <a:bodyPr/>
        <a:lstStyle/>
        <a:p>
          <a:endParaRPr lang="es-EC"/>
        </a:p>
      </dgm:t>
    </dgm:pt>
    <dgm:pt modelId="{35089B76-C0E0-499F-A510-CA1036AF5E3B}">
      <dgm:prSet phldrT="[Texto]" custT="1"/>
      <dgm:spPr/>
      <dgm:t>
        <a:bodyPr/>
        <a:lstStyle/>
        <a:p>
          <a:pPr algn="just"/>
          <a:endParaRPr lang="es-EC" sz="1800" dirty="0"/>
        </a:p>
      </dgm:t>
    </dgm:pt>
    <dgm:pt modelId="{7203FED5-8FEA-4CE7-9A88-E88FA1AD35A7}" type="parTrans" cxnId="{07432E01-8CEC-446E-AB71-6724AC906695}">
      <dgm:prSet/>
      <dgm:spPr/>
      <dgm:t>
        <a:bodyPr/>
        <a:lstStyle/>
        <a:p>
          <a:endParaRPr lang="es-EC"/>
        </a:p>
      </dgm:t>
    </dgm:pt>
    <dgm:pt modelId="{6E9B6BF1-0E3F-4BBD-B069-C7FDBD64FF3C}" type="sibTrans" cxnId="{07432E01-8CEC-446E-AB71-6724AC906695}">
      <dgm:prSet/>
      <dgm:spPr/>
      <dgm:t>
        <a:bodyPr/>
        <a:lstStyle/>
        <a:p>
          <a:endParaRPr lang="es-EC"/>
        </a:p>
      </dgm:t>
    </dgm:pt>
    <dgm:pt modelId="{704B7B2D-952B-4538-BD2D-DAABD5E8E326}">
      <dgm:prSet phldrT="[Texto]" custT="1"/>
      <dgm:spPr/>
      <dgm:t>
        <a:bodyPr/>
        <a:lstStyle/>
        <a:p>
          <a:pPr algn="just"/>
          <a:endParaRPr lang="es-EC" sz="1800" dirty="0"/>
        </a:p>
      </dgm:t>
    </dgm:pt>
    <dgm:pt modelId="{D01CE5E8-BA5E-4F6E-A4BA-484988533555}" type="parTrans" cxnId="{425E1F44-140F-480C-B4B5-D6A016B16169}">
      <dgm:prSet/>
      <dgm:spPr/>
      <dgm:t>
        <a:bodyPr/>
        <a:lstStyle/>
        <a:p>
          <a:endParaRPr lang="es-EC"/>
        </a:p>
      </dgm:t>
    </dgm:pt>
    <dgm:pt modelId="{11258167-0ED1-42B3-B4CB-391B8078E94C}" type="sibTrans" cxnId="{425E1F44-140F-480C-B4B5-D6A016B16169}">
      <dgm:prSet/>
      <dgm:spPr/>
      <dgm:t>
        <a:bodyPr/>
        <a:lstStyle/>
        <a:p>
          <a:endParaRPr lang="es-EC"/>
        </a:p>
      </dgm:t>
    </dgm:pt>
    <dgm:pt modelId="{15660565-6BE5-4155-9B19-0D94ADF62D76}" type="pres">
      <dgm:prSet presAssocID="{6A807423-A568-4084-B81A-0BB82E66AF9A}" presName="linear" presStyleCnt="0">
        <dgm:presLayoutVars>
          <dgm:animLvl val="lvl"/>
          <dgm:resizeHandles val="exact"/>
        </dgm:presLayoutVars>
      </dgm:prSet>
      <dgm:spPr/>
      <dgm:t>
        <a:bodyPr/>
        <a:lstStyle/>
        <a:p>
          <a:endParaRPr lang="es-EC"/>
        </a:p>
      </dgm:t>
    </dgm:pt>
    <dgm:pt modelId="{290747E4-2B66-412E-9F60-28FB714B1CFD}" type="pres">
      <dgm:prSet presAssocID="{91B97DC0-C30C-44C2-8AFF-A38CB955948A}" presName="parentText" presStyleLbl="node1" presStyleIdx="0" presStyleCnt="1">
        <dgm:presLayoutVars>
          <dgm:chMax val="0"/>
          <dgm:bulletEnabled val="1"/>
        </dgm:presLayoutVars>
      </dgm:prSet>
      <dgm:spPr/>
      <dgm:t>
        <a:bodyPr/>
        <a:lstStyle/>
        <a:p>
          <a:endParaRPr lang="es-EC"/>
        </a:p>
      </dgm:t>
    </dgm:pt>
    <dgm:pt modelId="{1EA77FCE-6968-4523-A9C5-2C1320EC8236}" type="pres">
      <dgm:prSet presAssocID="{91B97DC0-C30C-44C2-8AFF-A38CB955948A}" presName="childText" presStyleLbl="revTx" presStyleIdx="0" presStyleCnt="1">
        <dgm:presLayoutVars>
          <dgm:bulletEnabled val="1"/>
        </dgm:presLayoutVars>
      </dgm:prSet>
      <dgm:spPr/>
      <dgm:t>
        <a:bodyPr/>
        <a:lstStyle/>
        <a:p>
          <a:endParaRPr lang="es-EC"/>
        </a:p>
      </dgm:t>
    </dgm:pt>
  </dgm:ptLst>
  <dgm:cxnLst>
    <dgm:cxn modelId="{1056B82D-BEC5-4444-9018-B74902E307CA}" srcId="{91B97DC0-C30C-44C2-8AFF-A38CB955948A}" destId="{AE0A7B98-E8DE-48CF-A135-931E74BCF656}" srcOrd="2" destOrd="0" parTransId="{B652A51C-D958-4A00-8779-D8ED0BAD6700}" sibTransId="{2577E06A-E0C9-4AB7-ACE4-07541C994E07}"/>
    <dgm:cxn modelId="{D77CB84E-00F5-45EE-81CE-8303EF8B0352}" type="presOf" srcId="{6A807423-A568-4084-B81A-0BB82E66AF9A}" destId="{15660565-6BE5-4155-9B19-0D94ADF62D76}" srcOrd="0" destOrd="0" presId="urn:microsoft.com/office/officeart/2005/8/layout/vList2"/>
    <dgm:cxn modelId="{D27F33C3-33BC-4DA7-8187-73ABEF72520A}" type="presOf" srcId="{AE0A7B98-E8DE-48CF-A135-931E74BCF656}" destId="{1EA77FCE-6968-4523-A9C5-2C1320EC8236}" srcOrd="0" destOrd="2" presId="urn:microsoft.com/office/officeart/2005/8/layout/vList2"/>
    <dgm:cxn modelId="{DD2A16D9-A96E-4D9F-8D2C-F02A519E2BFE}" srcId="{91B97DC0-C30C-44C2-8AFF-A38CB955948A}" destId="{7D714C4F-213E-4F05-8E93-9B56BDE22431}" srcOrd="0" destOrd="0" parTransId="{46FE463F-F33A-4D0B-BFA8-B04A6F574196}" sibTransId="{8D857ECA-5561-4E45-A2C4-AB2F66A93D60}"/>
    <dgm:cxn modelId="{3A890285-ED29-4CE1-9881-1E5801C799FD}" type="presOf" srcId="{704B7B2D-952B-4538-BD2D-DAABD5E8E326}" destId="{1EA77FCE-6968-4523-A9C5-2C1320EC8236}" srcOrd="0" destOrd="3" presId="urn:microsoft.com/office/officeart/2005/8/layout/vList2"/>
    <dgm:cxn modelId="{EE2552DB-4BD6-4066-B559-EFF04D527634}" type="presOf" srcId="{35089B76-C0E0-499F-A510-CA1036AF5E3B}" destId="{1EA77FCE-6968-4523-A9C5-2C1320EC8236}" srcOrd="0" destOrd="1" presId="urn:microsoft.com/office/officeart/2005/8/layout/vList2"/>
    <dgm:cxn modelId="{A9279282-EF53-41FD-8A6B-85028F4E39C4}" srcId="{6A807423-A568-4084-B81A-0BB82E66AF9A}" destId="{91B97DC0-C30C-44C2-8AFF-A38CB955948A}" srcOrd="0" destOrd="0" parTransId="{E6BD34EA-6449-4CB7-A05A-38292E1E1E11}" sibTransId="{7312136F-B98A-402D-835D-46604F2F6F1E}"/>
    <dgm:cxn modelId="{425E1F44-140F-480C-B4B5-D6A016B16169}" srcId="{91B97DC0-C30C-44C2-8AFF-A38CB955948A}" destId="{704B7B2D-952B-4538-BD2D-DAABD5E8E326}" srcOrd="3" destOrd="0" parTransId="{D01CE5E8-BA5E-4F6E-A4BA-484988533555}" sibTransId="{11258167-0ED1-42B3-B4CB-391B8078E94C}"/>
    <dgm:cxn modelId="{B5964666-E7E9-446E-A0F5-54AD5093F4C5}" type="presOf" srcId="{91B97DC0-C30C-44C2-8AFF-A38CB955948A}" destId="{290747E4-2B66-412E-9F60-28FB714B1CFD}" srcOrd="0" destOrd="0" presId="urn:microsoft.com/office/officeart/2005/8/layout/vList2"/>
    <dgm:cxn modelId="{A490D520-E7F5-44B9-A09D-30C6C8A92CF5}" type="presOf" srcId="{7D714C4F-213E-4F05-8E93-9B56BDE22431}" destId="{1EA77FCE-6968-4523-A9C5-2C1320EC8236}" srcOrd="0" destOrd="0" presId="urn:microsoft.com/office/officeart/2005/8/layout/vList2"/>
    <dgm:cxn modelId="{07432E01-8CEC-446E-AB71-6724AC906695}" srcId="{91B97DC0-C30C-44C2-8AFF-A38CB955948A}" destId="{35089B76-C0E0-499F-A510-CA1036AF5E3B}" srcOrd="1" destOrd="0" parTransId="{7203FED5-8FEA-4CE7-9A88-E88FA1AD35A7}" sibTransId="{6E9B6BF1-0E3F-4BBD-B069-C7FDBD64FF3C}"/>
    <dgm:cxn modelId="{B1D507C6-BA45-43C6-BCB7-86C50A4E57A4}" type="presParOf" srcId="{15660565-6BE5-4155-9B19-0D94ADF62D76}" destId="{290747E4-2B66-412E-9F60-28FB714B1CFD}" srcOrd="0" destOrd="0" presId="urn:microsoft.com/office/officeart/2005/8/layout/vList2"/>
    <dgm:cxn modelId="{7F5E9A90-8BE2-4322-A154-8B86F9CF95E0}" type="presParOf" srcId="{15660565-6BE5-4155-9B19-0D94ADF62D76}" destId="{1EA77FCE-6968-4523-A9C5-2C1320EC823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A807423-A568-4084-B81A-0BB82E66AF9A}"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es-EC"/>
        </a:p>
      </dgm:t>
    </dgm:pt>
    <dgm:pt modelId="{91B97DC0-C30C-44C2-8AFF-A38CB955948A}">
      <dgm:prSet phldrT="[Texto]" custT="1"/>
      <dgm:spPr/>
      <dgm:t>
        <a:bodyPr/>
        <a:lstStyle/>
        <a:p>
          <a:r>
            <a:rPr lang="es-EC" sz="3600" b="1" dirty="0" smtClean="0"/>
            <a:t>Análisis:</a:t>
          </a:r>
          <a:endParaRPr lang="es-EC" sz="3600" b="1" dirty="0"/>
        </a:p>
      </dgm:t>
    </dgm:pt>
    <dgm:pt modelId="{E6BD34EA-6449-4CB7-A05A-38292E1E1E11}" type="parTrans" cxnId="{A9279282-EF53-41FD-8A6B-85028F4E39C4}">
      <dgm:prSet/>
      <dgm:spPr/>
      <dgm:t>
        <a:bodyPr/>
        <a:lstStyle/>
        <a:p>
          <a:endParaRPr lang="es-EC"/>
        </a:p>
      </dgm:t>
    </dgm:pt>
    <dgm:pt modelId="{7312136F-B98A-402D-835D-46604F2F6F1E}" type="sibTrans" cxnId="{A9279282-EF53-41FD-8A6B-85028F4E39C4}">
      <dgm:prSet/>
      <dgm:spPr/>
      <dgm:t>
        <a:bodyPr/>
        <a:lstStyle/>
        <a:p>
          <a:endParaRPr lang="es-EC"/>
        </a:p>
      </dgm:t>
    </dgm:pt>
    <dgm:pt modelId="{7D714C4F-213E-4F05-8E93-9B56BDE22431}">
      <dgm:prSet phldrT="[Texto]" custT="1"/>
      <dgm:spPr/>
      <dgm:t>
        <a:bodyPr/>
        <a:lstStyle/>
        <a:p>
          <a:pPr algn="just"/>
          <a:r>
            <a:rPr lang="es-EC" sz="1800" dirty="0" smtClean="0"/>
            <a:t>Tanto en las personas naturales no obligadas a llevar contabilidad y en los profesionales prevalece que en ningún caso se debe pasar sobre la ley. Es decir poseen una Moral Fuerte.</a:t>
          </a:r>
          <a:endParaRPr lang="es-EC" sz="1800" dirty="0"/>
        </a:p>
      </dgm:t>
    </dgm:pt>
    <dgm:pt modelId="{46FE463F-F33A-4D0B-BFA8-B04A6F574196}" type="parTrans" cxnId="{DD2A16D9-A96E-4D9F-8D2C-F02A519E2BFE}">
      <dgm:prSet/>
      <dgm:spPr/>
      <dgm:t>
        <a:bodyPr/>
        <a:lstStyle/>
        <a:p>
          <a:endParaRPr lang="es-EC"/>
        </a:p>
      </dgm:t>
    </dgm:pt>
    <dgm:pt modelId="{8D857ECA-5561-4E45-A2C4-AB2F66A93D60}" type="sibTrans" cxnId="{DD2A16D9-A96E-4D9F-8D2C-F02A519E2BFE}">
      <dgm:prSet/>
      <dgm:spPr/>
      <dgm:t>
        <a:bodyPr/>
        <a:lstStyle/>
        <a:p>
          <a:endParaRPr lang="es-EC"/>
        </a:p>
      </dgm:t>
    </dgm:pt>
    <dgm:pt modelId="{4711570B-BB5E-4029-9C1B-BC210552B59E}">
      <dgm:prSet phldrT="[Texto]" custT="1"/>
      <dgm:spPr/>
      <dgm:t>
        <a:bodyPr/>
        <a:lstStyle/>
        <a:p>
          <a:pPr algn="just"/>
          <a:r>
            <a:rPr lang="es-EC" sz="1800" dirty="0" smtClean="0"/>
            <a:t>De la misma manera, ambos contribuyentes tienen una Moral Tributaria Débil.</a:t>
          </a:r>
          <a:endParaRPr lang="es-EC" sz="1800" dirty="0"/>
        </a:p>
      </dgm:t>
    </dgm:pt>
    <dgm:pt modelId="{AE926150-1B42-43A5-8635-1AA8EB17E438}" type="parTrans" cxnId="{6EFB5A3E-04F6-48A4-96B6-9CCA463F4856}">
      <dgm:prSet/>
      <dgm:spPr/>
      <dgm:t>
        <a:bodyPr/>
        <a:lstStyle/>
        <a:p>
          <a:endParaRPr lang="es-EC"/>
        </a:p>
      </dgm:t>
    </dgm:pt>
    <dgm:pt modelId="{CC9FFE48-3797-402A-945F-217AFF4328F8}" type="sibTrans" cxnId="{6EFB5A3E-04F6-48A4-96B6-9CCA463F4856}">
      <dgm:prSet/>
      <dgm:spPr/>
      <dgm:t>
        <a:bodyPr/>
        <a:lstStyle/>
        <a:p>
          <a:endParaRPr lang="es-EC"/>
        </a:p>
      </dgm:t>
    </dgm:pt>
    <dgm:pt modelId="{374FD59C-3CAF-4EFD-84A9-3F421E46764C}">
      <dgm:prSet phldrT="[Texto]" custT="1"/>
      <dgm:spPr/>
      <dgm:t>
        <a:bodyPr/>
        <a:lstStyle/>
        <a:p>
          <a:pPr algn="just"/>
          <a:endParaRPr lang="es-EC" sz="1800" dirty="0"/>
        </a:p>
      </dgm:t>
    </dgm:pt>
    <dgm:pt modelId="{37D614B2-2CFD-4C24-99A5-C00BD9243A2B}" type="parTrans" cxnId="{B5FE7864-38AD-4021-BA7D-FB4E5C569124}">
      <dgm:prSet/>
      <dgm:spPr/>
      <dgm:t>
        <a:bodyPr/>
        <a:lstStyle/>
        <a:p>
          <a:endParaRPr lang="es-EC"/>
        </a:p>
      </dgm:t>
    </dgm:pt>
    <dgm:pt modelId="{578A806B-6CF3-43E5-A03A-AB1FECB48ACA}" type="sibTrans" cxnId="{B5FE7864-38AD-4021-BA7D-FB4E5C569124}">
      <dgm:prSet/>
      <dgm:spPr/>
      <dgm:t>
        <a:bodyPr/>
        <a:lstStyle/>
        <a:p>
          <a:endParaRPr lang="es-EC"/>
        </a:p>
      </dgm:t>
    </dgm:pt>
    <dgm:pt modelId="{DDD07253-9890-468E-B131-09A2B6FF53D7}">
      <dgm:prSet phldrT="[Texto]" custT="1"/>
      <dgm:spPr/>
      <dgm:t>
        <a:bodyPr/>
        <a:lstStyle/>
        <a:p>
          <a:pPr algn="just"/>
          <a:r>
            <a:rPr lang="es-EC" sz="1800" dirty="0" smtClean="0"/>
            <a:t>Es de fácil comprensión identificar la razón por la cual los contribuyentes tienen diferentes tendencias cuando se trata de obtener beneficios o justificar su accionar.</a:t>
          </a:r>
          <a:endParaRPr lang="es-EC" sz="1800" dirty="0"/>
        </a:p>
      </dgm:t>
    </dgm:pt>
    <dgm:pt modelId="{3D3D8C58-EA62-48CA-9519-60DFDB65D445}" type="parTrans" cxnId="{C2DC3B65-AE8F-483F-9A5A-4427B6094A51}">
      <dgm:prSet/>
      <dgm:spPr/>
      <dgm:t>
        <a:bodyPr/>
        <a:lstStyle/>
        <a:p>
          <a:endParaRPr lang="es-EC"/>
        </a:p>
      </dgm:t>
    </dgm:pt>
    <dgm:pt modelId="{4FC98DE4-416B-4987-8EAC-C14E6BC55CAE}" type="sibTrans" cxnId="{C2DC3B65-AE8F-483F-9A5A-4427B6094A51}">
      <dgm:prSet/>
      <dgm:spPr/>
      <dgm:t>
        <a:bodyPr/>
        <a:lstStyle/>
        <a:p>
          <a:endParaRPr lang="es-EC"/>
        </a:p>
      </dgm:t>
    </dgm:pt>
    <dgm:pt modelId="{4AF8FC54-D2AF-4484-BC8B-DFAF4B792532}">
      <dgm:prSet phldrT="[Texto]" custT="1"/>
      <dgm:spPr/>
      <dgm:t>
        <a:bodyPr/>
        <a:lstStyle/>
        <a:p>
          <a:pPr algn="just"/>
          <a:endParaRPr lang="es-EC" sz="1800" dirty="0"/>
        </a:p>
      </dgm:t>
    </dgm:pt>
    <dgm:pt modelId="{8E658941-53BF-4208-A98E-A5515BEE0E03}" type="parTrans" cxnId="{CCF15CFF-E186-40B5-885A-528D4FB45228}">
      <dgm:prSet/>
      <dgm:spPr/>
      <dgm:t>
        <a:bodyPr/>
        <a:lstStyle/>
        <a:p>
          <a:endParaRPr lang="es-EC"/>
        </a:p>
      </dgm:t>
    </dgm:pt>
    <dgm:pt modelId="{FF67019A-CD14-4D64-A625-9B5DBC63C883}" type="sibTrans" cxnId="{CCF15CFF-E186-40B5-885A-528D4FB45228}">
      <dgm:prSet/>
      <dgm:spPr/>
      <dgm:t>
        <a:bodyPr/>
        <a:lstStyle/>
        <a:p>
          <a:endParaRPr lang="es-EC"/>
        </a:p>
      </dgm:t>
    </dgm:pt>
    <dgm:pt modelId="{280168A2-01F8-41E5-A266-38BA795386E9}">
      <dgm:prSet phldrT="[Texto]" custT="1"/>
      <dgm:spPr/>
      <dgm:t>
        <a:bodyPr/>
        <a:lstStyle/>
        <a:p>
          <a:pPr algn="just"/>
          <a:r>
            <a:rPr lang="es-EC" sz="1800" dirty="0" smtClean="0"/>
            <a:t>Se observa que para los dos tipos de contribuyentes el incumplir con las obligaciones tributarias les produce “Temor”</a:t>
          </a:r>
          <a:endParaRPr lang="es-EC" sz="1800" dirty="0"/>
        </a:p>
      </dgm:t>
    </dgm:pt>
    <dgm:pt modelId="{57B701DE-AFC4-4722-91B9-8FAF1D840A2F}" type="parTrans" cxnId="{DA74D2E8-89B4-4455-9124-CBE074875BA1}">
      <dgm:prSet/>
      <dgm:spPr/>
      <dgm:t>
        <a:bodyPr/>
        <a:lstStyle/>
        <a:p>
          <a:endParaRPr lang="es-EC"/>
        </a:p>
      </dgm:t>
    </dgm:pt>
    <dgm:pt modelId="{7C11E74F-F42E-4720-B365-7E46AD39D83C}" type="sibTrans" cxnId="{DA74D2E8-89B4-4455-9124-CBE074875BA1}">
      <dgm:prSet/>
      <dgm:spPr/>
      <dgm:t>
        <a:bodyPr/>
        <a:lstStyle/>
        <a:p>
          <a:endParaRPr lang="es-EC"/>
        </a:p>
      </dgm:t>
    </dgm:pt>
    <dgm:pt modelId="{198A2299-258F-41A5-8580-5E81793943BF}">
      <dgm:prSet phldrT="[Texto]" custT="1"/>
      <dgm:spPr/>
      <dgm:t>
        <a:bodyPr/>
        <a:lstStyle/>
        <a:p>
          <a:pPr algn="just"/>
          <a:endParaRPr lang="es-EC" sz="1800" dirty="0"/>
        </a:p>
      </dgm:t>
    </dgm:pt>
    <dgm:pt modelId="{A2ADEAFE-F78C-4D90-B754-6AC2696D5C4F}" type="parTrans" cxnId="{1FDB32C4-4955-4B49-9D13-FF0F300100D4}">
      <dgm:prSet/>
      <dgm:spPr/>
      <dgm:t>
        <a:bodyPr/>
        <a:lstStyle/>
        <a:p>
          <a:endParaRPr lang="es-EC"/>
        </a:p>
      </dgm:t>
    </dgm:pt>
    <dgm:pt modelId="{BADC4DD2-690F-4AFC-85A4-66E442B557DD}" type="sibTrans" cxnId="{1FDB32C4-4955-4B49-9D13-FF0F300100D4}">
      <dgm:prSet/>
      <dgm:spPr/>
      <dgm:t>
        <a:bodyPr/>
        <a:lstStyle/>
        <a:p>
          <a:endParaRPr lang="es-EC"/>
        </a:p>
      </dgm:t>
    </dgm:pt>
    <dgm:pt modelId="{15660565-6BE5-4155-9B19-0D94ADF62D76}" type="pres">
      <dgm:prSet presAssocID="{6A807423-A568-4084-B81A-0BB82E66AF9A}" presName="linear" presStyleCnt="0">
        <dgm:presLayoutVars>
          <dgm:animLvl val="lvl"/>
          <dgm:resizeHandles val="exact"/>
        </dgm:presLayoutVars>
      </dgm:prSet>
      <dgm:spPr/>
      <dgm:t>
        <a:bodyPr/>
        <a:lstStyle/>
        <a:p>
          <a:endParaRPr lang="es-EC"/>
        </a:p>
      </dgm:t>
    </dgm:pt>
    <dgm:pt modelId="{290747E4-2B66-412E-9F60-28FB714B1CFD}" type="pres">
      <dgm:prSet presAssocID="{91B97DC0-C30C-44C2-8AFF-A38CB955948A}" presName="parentText" presStyleLbl="node1" presStyleIdx="0" presStyleCnt="1" custScaleY="63250">
        <dgm:presLayoutVars>
          <dgm:chMax val="0"/>
          <dgm:bulletEnabled val="1"/>
        </dgm:presLayoutVars>
      </dgm:prSet>
      <dgm:spPr/>
      <dgm:t>
        <a:bodyPr/>
        <a:lstStyle/>
        <a:p>
          <a:endParaRPr lang="es-EC"/>
        </a:p>
      </dgm:t>
    </dgm:pt>
    <dgm:pt modelId="{1EA77FCE-6968-4523-A9C5-2C1320EC8236}" type="pres">
      <dgm:prSet presAssocID="{91B97DC0-C30C-44C2-8AFF-A38CB955948A}" presName="childText" presStyleLbl="revTx" presStyleIdx="0" presStyleCnt="1" custScaleY="123453" custLinFactNeighborY="15255">
        <dgm:presLayoutVars>
          <dgm:bulletEnabled val="1"/>
        </dgm:presLayoutVars>
      </dgm:prSet>
      <dgm:spPr/>
      <dgm:t>
        <a:bodyPr/>
        <a:lstStyle/>
        <a:p>
          <a:endParaRPr lang="es-EC"/>
        </a:p>
      </dgm:t>
    </dgm:pt>
  </dgm:ptLst>
  <dgm:cxnLst>
    <dgm:cxn modelId="{6CACA5D1-55F6-4195-AD07-95C34C96AFF5}" type="presOf" srcId="{DDD07253-9890-468E-B131-09A2B6FF53D7}" destId="{1EA77FCE-6968-4523-A9C5-2C1320EC8236}" srcOrd="0" destOrd="4" presId="urn:microsoft.com/office/officeart/2005/8/layout/vList2"/>
    <dgm:cxn modelId="{3170577A-5AF1-4DDE-9878-DAB21E6472DC}" type="presOf" srcId="{198A2299-258F-41A5-8580-5E81793943BF}" destId="{1EA77FCE-6968-4523-A9C5-2C1320EC8236}" srcOrd="0" destOrd="5" presId="urn:microsoft.com/office/officeart/2005/8/layout/vList2"/>
    <dgm:cxn modelId="{CCF15CFF-E186-40B5-885A-528D4FB45228}" srcId="{91B97DC0-C30C-44C2-8AFF-A38CB955948A}" destId="{4AF8FC54-D2AF-4484-BC8B-DFAF4B792532}" srcOrd="3" destOrd="0" parTransId="{8E658941-53BF-4208-A98E-A5515BEE0E03}" sibTransId="{FF67019A-CD14-4D64-A625-9B5DBC63C883}"/>
    <dgm:cxn modelId="{6EFB5A3E-04F6-48A4-96B6-9CCA463F4856}" srcId="{91B97DC0-C30C-44C2-8AFF-A38CB955948A}" destId="{4711570B-BB5E-4029-9C1B-BC210552B59E}" srcOrd="2" destOrd="0" parTransId="{AE926150-1B42-43A5-8635-1AA8EB17E438}" sibTransId="{CC9FFE48-3797-402A-945F-217AFF4328F8}"/>
    <dgm:cxn modelId="{A92E596F-5EDD-4722-9FC8-564EE9A937B0}" type="presOf" srcId="{6A807423-A568-4084-B81A-0BB82E66AF9A}" destId="{15660565-6BE5-4155-9B19-0D94ADF62D76}" srcOrd="0" destOrd="0" presId="urn:microsoft.com/office/officeart/2005/8/layout/vList2"/>
    <dgm:cxn modelId="{B53D3AD6-5A85-4239-8C75-53924AB3FD74}" type="presOf" srcId="{280168A2-01F8-41E5-A266-38BA795386E9}" destId="{1EA77FCE-6968-4523-A9C5-2C1320EC8236}" srcOrd="0" destOrd="6" presId="urn:microsoft.com/office/officeart/2005/8/layout/vList2"/>
    <dgm:cxn modelId="{558B7F88-602F-49C5-BD47-F356E799386C}" type="presOf" srcId="{7D714C4F-213E-4F05-8E93-9B56BDE22431}" destId="{1EA77FCE-6968-4523-A9C5-2C1320EC8236}" srcOrd="0" destOrd="0" presId="urn:microsoft.com/office/officeart/2005/8/layout/vList2"/>
    <dgm:cxn modelId="{A9279282-EF53-41FD-8A6B-85028F4E39C4}" srcId="{6A807423-A568-4084-B81A-0BB82E66AF9A}" destId="{91B97DC0-C30C-44C2-8AFF-A38CB955948A}" srcOrd="0" destOrd="0" parTransId="{E6BD34EA-6449-4CB7-A05A-38292E1E1E11}" sibTransId="{7312136F-B98A-402D-835D-46604F2F6F1E}"/>
    <dgm:cxn modelId="{16E51057-F316-4888-80E7-E696C95E668D}" type="presOf" srcId="{374FD59C-3CAF-4EFD-84A9-3F421E46764C}" destId="{1EA77FCE-6968-4523-A9C5-2C1320EC8236}" srcOrd="0" destOrd="1" presId="urn:microsoft.com/office/officeart/2005/8/layout/vList2"/>
    <dgm:cxn modelId="{88D9EB46-3D27-451A-8309-49E349947DE8}" type="presOf" srcId="{4711570B-BB5E-4029-9C1B-BC210552B59E}" destId="{1EA77FCE-6968-4523-A9C5-2C1320EC8236}" srcOrd="0" destOrd="2" presId="urn:microsoft.com/office/officeart/2005/8/layout/vList2"/>
    <dgm:cxn modelId="{B5FE7864-38AD-4021-BA7D-FB4E5C569124}" srcId="{91B97DC0-C30C-44C2-8AFF-A38CB955948A}" destId="{374FD59C-3CAF-4EFD-84A9-3F421E46764C}" srcOrd="1" destOrd="0" parTransId="{37D614B2-2CFD-4C24-99A5-C00BD9243A2B}" sibTransId="{578A806B-6CF3-43E5-A03A-AB1FECB48ACA}"/>
    <dgm:cxn modelId="{DD2A16D9-A96E-4D9F-8D2C-F02A519E2BFE}" srcId="{91B97DC0-C30C-44C2-8AFF-A38CB955948A}" destId="{7D714C4F-213E-4F05-8E93-9B56BDE22431}" srcOrd="0" destOrd="0" parTransId="{46FE463F-F33A-4D0B-BFA8-B04A6F574196}" sibTransId="{8D857ECA-5561-4E45-A2C4-AB2F66A93D60}"/>
    <dgm:cxn modelId="{59CFDA37-AE1A-4850-839B-46B76BF5BBBC}" type="presOf" srcId="{91B97DC0-C30C-44C2-8AFF-A38CB955948A}" destId="{290747E4-2B66-412E-9F60-28FB714B1CFD}" srcOrd="0" destOrd="0" presId="urn:microsoft.com/office/officeart/2005/8/layout/vList2"/>
    <dgm:cxn modelId="{1FDB32C4-4955-4B49-9D13-FF0F300100D4}" srcId="{91B97DC0-C30C-44C2-8AFF-A38CB955948A}" destId="{198A2299-258F-41A5-8580-5E81793943BF}" srcOrd="5" destOrd="0" parTransId="{A2ADEAFE-F78C-4D90-B754-6AC2696D5C4F}" sibTransId="{BADC4DD2-690F-4AFC-85A4-66E442B557DD}"/>
    <dgm:cxn modelId="{DA74D2E8-89B4-4455-9124-CBE074875BA1}" srcId="{91B97DC0-C30C-44C2-8AFF-A38CB955948A}" destId="{280168A2-01F8-41E5-A266-38BA795386E9}" srcOrd="6" destOrd="0" parTransId="{57B701DE-AFC4-4722-91B9-8FAF1D840A2F}" sibTransId="{7C11E74F-F42E-4720-B365-7E46AD39D83C}"/>
    <dgm:cxn modelId="{170C5630-4AA5-4FF1-BB38-9C189E220345}" type="presOf" srcId="{4AF8FC54-D2AF-4484-BC8B-DFAF4B792532}" destId="{1EA77FCE-6968-4523-A9C5-2C1320EC8236}" srcOrd="0" destOrd="3" presId="urn:microsoft.com/office/officeart/2005/8/layout/vList2"/>
    <dgm:cxn modelId="{C2DC3B65-AE8F-483F-9A5A-4427B6094A51}" srcId="{91B97DC0-C30C-44C2-8AFF-A38CB955948A}" destId="{DDD07253-9890-468E-B131-09A2B6FF53D7}" srcOrd="4" destOrd="0" parTransId="{3D3D8C58-EA62-48CA-9519-60DFDB65D445}" sibTransId="{4FC98DE4-416B-4987-8EAC-C14E6BC55CAE}"/>
    <dgm:cxn modelId="{4421C574-DE14-48B2-BF32-393E521C121A}" type="presParOf" srcId="{15660565-6BE5-4155-9B19-0D94ADF62D76}" destId="{290747E4-2B66-412E-9F60-28FB714B1CFD}" srcOrd="0" destOrd="0" presId="urn:microsoft.com/office/officeart/2005/8/layout/vList2"/>
    <dgm:cxn modelId="{5580A47C-A7E6-4DD3-A5AE-2CDED11D1EC0}" type="presParOf" srcId="{15660565-6BE5-4155-9B19-0D94ADF62D76}" destId="{1EA77FCE-6968-4523-A9C5-2C1320EC823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67C8F43-1C3B-43F4-96EA-97E7E324FD2C}"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EC"/>
        </a:p>
      </dgm:t>
    </dgm:pt>
    <dgm:pt modelId="{6CA9338C-7631-4AA8-82CE-FEF31099997D}">
      <dgm:prSet phldrT="[Texto]" custT="1"/>
      <dgm:spPr/>
      <dgm:t>
        <a:bodyPr/>
        <a:lstStyle/>
        <a:p>
          <a:r>
            <a:rPr lang="es-EC" sz="2000" b="1" dirty="0" smtClean="0"/>
            <a:t>INFORME</a:t>
          </a:r>
          <a:endParaRPr lang="es-EC" sz="2000" b="1" dirty="0"/>
        </a:p>
      </dgm:t>
    </dgm:pt>
    <dgm:pt modelId="{E5C8E81D-38DC-4232-8B7C-4E04F3351BDD}" type="parTrans" cxnId="{F7428A62-63AB-43D9-AD89-82B348FD2200}">
      <dgm:prSet/>
      <dgm:spPr/>
      <dgm:t>
        <a:bodyPr/>
        <a:lstStyle/>
        <a:p>
          <a:endParaRPr lang="es-EC" sz="1400"/>
        </a:p>
      </dgm:t>
    </dgm:pt>
    <dgm:pt modelId="{260789D3-3A3B-4067-B85C-C09973280D11}" type="sibTrans" cxnId="{F7428A62-63AB-43D9-AD89-82B348FD2200}">
      <dgm:prSet/>
      <dgm:spPr/>
      <dgm:t>
        <a:bodyPr/>
        <a:lstStyle/>
        <a:p>
          <a:endParaRPr lang="es-EC" sz="1400"/>
        </a:p>
      </dgm:t>
    </dgm:pt>
    <dgm:pt modelId="{E564DD9A-93F4-46E8-8454-67BA7876DC8A}">
      <dgm:prSet phldrT="[Texto]" custT="1"/>
      <dgm:spPr/>
      <dgm:t>
        <a:bodyPr/>
        <a:lstStyle/>
        <a:p>
          <a:pPr algn="just"/>
          <a:r>
            <a:rPr lang="es-EC" sz="1600" b="1" dirty="0" smtClean="0"/>
            <a:t>Introducción</a:t>
          </a:r>
        </a:p>
        <a:p>
          <a:pPr algn="just"/>
          <a:r>
            <a:rPr lang="es-EC" sz="1400" dirty="0" smtClean="0"/>
            <a:t>A pesar que la administración tributaria ha tomado varias medidas coercitivas, la última palabra para decidir cumplir o no, es del contribuyente o el ciudadano. </a:t>
          </a:r>
          <a:endParaRPr lang="es-EC" sz="1400" dirty="0"/>
        </a:p>
      </dgm:t>
    </dgm:pt>
    <dgm:pt modelId="{31299BCB-C1E3-4DBE-9BBD-546BDFCCFC9E}" type="parTrans" cxnId="{68C8E835-FD30-4C13-BFAC-B57FF9C0A488}">
      <dgm:prSet/>
      <dgm:spPr/>
      <dgm:t>
        <a:bodyPr/>
        <a:lstStyle/>
        <a:p>
          <a:endParaRPr lang="es-EC" sz="1400"/>
        </a:p>
      </dgm:t>
    </dgm:pt>
    <dgm:pt modelId="{F3539752-1DED-4C1F-9EDD-2321F8DE678E}" type="sibTrans" cxnId="{68C8E835-FD30-4C13-BFAC-B57FF9C0A488}">
      <dgm:prSet/>
      <dgm:spPr/>
      <dgm:t>
        <a:bodyPr/>
        <a:lstStyle/>
        <a:p>
          <a:endParaRPr lang="es-EC" sz="1400"/>
        </a:p>
      </dgm:t>
    </dgm:pt>
    <dgm:pt modelId="{632E5422-93BE-456A-898E-8AC09B1408C0}">
      <dgm:prSet phldrT="[Texto]" custT="1"/>
      <dgm:spPr/>
      <dgm:t>
        <a:bodyPr/>
        <a:lstStyle/>
        <a:p>
          <a:pPr algn="just"/>
          <a:r>
            <a:rPr lang="es-EC" sz="1600" b="1" dirty="0" smtClean="0"/>
            <a:t>Comprobación de hipótesis</a:t>
          </a:r>
        </a:p>
        <a:p>
          <a:pPr algn="just"/>
          <a:r>
            <a:rPr lang="es-EC" sz="1400" dirty="0" smtClean="0"/>
            <a:t>La correlación lineal entre el tipo de contribuyente y su comportamiento señala un promedio simple de 0.87. Es decir las personas naturales no obligadas a llevar contabilidad y los profesionales con respecto a la pregunta ¿Cuáles son las mayores dificultades que se le presentan al declarar sus impuestos? dentro de la variable “comportamiento del contribuyente” es positiva para la hipótesis planteada en la investigación ya que la mayoría de encuestados opta por señalar que tienen “Dificultad para llenar los formularios”.</a:t>
          </a:r>
        </a:p>
        <a:p>
          <a:pPr algn="just"/>
          <a:r>
            <a:rPr lang="es-EC" sz="1400" dirty="0" smtClean="0"/>
            <a:t>Adicional:</a:t>
          </a:r>
        </a:p>
        <a:p>
          <a:pPr algn="just"/>
          <a:r>
            <a:rPr lang="es-EC" sz="1400" dirty="0" smtClean="0"/>
            <a:t>La correlación lineal entre el tipo de contribuyente y su moral tributaria es positiva y significativa ya que el promedio simple del cruce de variables es de 0.87, es decir, influye la moral tributaria en el contribuyente.</a:t>
          </a:r>
          <a:endParaRPr lang="es-EC" sz="1400" b="1" dirty="0"/>
        </a:p>
      </dgm:t>
    </dgm:pt>
    <dgm:pt modelId="{917E88FC-EEE5-44C6-955B-B2CE13D7AA54}" type="parTrans" cxnId="{B38C8455-DBFC-42F4-B183-44DF95D08848}">
      <dgm:prSet/>
      <dgm:spPr/>
      <dgm:t>
        <a:bodyPr/>
        <a:lstStyle/>
        <a:p>
          <a:endParaRPr lang="es-EC" sz="1400"/>
        </a:p>
      </dgm:t>
    </dgm:pt>
    <dgm:pt modelId="{305D5C09-14D2-451A-822B-3A17DF1128F2}" type="sibTrans" cxnId="{B38C8455-DBFC-42F4-B183-44DF95D08848}">
      <dgm:prSet/>
      <dgm:spPr/>
      <dgm:t>
        <a:bodyPr/>
        <a:lstStyle/>
        <a:p>
          <a:endParaRPr lang="es-EC" sz="1400"/>
        </a:p>
      </dgm:t>
    </dgm:pt>
    <dgm:pt modelId="{6859FC83-87D1-4195-9221-5AFD1082E1FE}">
      <dgm:prSet phldrT="[Texto]" custT="1"/>
      <dgm:spPr/>
      <dgm:t>
        <a:bodyPr/>
        <a:lstStyle/>
        <a:p>
          <a:pPr algn="just"/>
          <a:r>
            <a:rPr lang="es-EC" sz="1600" b="1" dirty="0" smtClean="0"/>
            <a:t>Limitaciones de la investigación</a:t>
          </a:r>
        </a:p>
        <a:p>
          <a:pPr algn="just"/>
          <a:r>
            <a:rPr lang="es-EC" sz="1400" dirty="0" smtClean="0"/>
            <a:t>Una de las limitaciones halladas en la aplicación de la encuesta fue el sesgo de la información proporcionada por los encuestados, cuando se trata de un tema tan comprometedor como lo es la moral tributaria y los valores individuales y sociales</a:t>
          </a:r>
          <a:endParaRPr lang="es-EC" sz="1400" b="1" dirty="0"/>
        </a:p>
      </dgm:t>
    </dgm:pt>
    <dgm:pt modelId="{583E51D0-8FFF-411A-8117-CAF69737A9B1}" type="parTrans" cxnId="{8E6ED179-5B2B-4A47-B16C-955586FE58BA}">
      <dgm:prSet/>
      <dgm:spPr/>
      <dgm:t>
        <a:bodyPr/>
        <a:lstStyle/>
        <a:p>
          <a:endParaRPr lang="es-EC" sz="1400"/>
        </a:p>
      </dgm:t>
    </dgm:pt>
    <dgm:pt modelId="{9D08261D-FBE9-4D4D-AC2D-4244405F50CF}" type="sibTrans" cxnId="{8E6ED179-5B2B-4A47-B16C-955586FE58BA}">
      <dgm:prSet/>
      <dgm:spPr/>
      <dgm:t>
        <a:bodyPr/>
        <a:lstStyle/>
        <a:p>
          <a:endParaRPr lang="es-EC" sz="1400"/>
        </a:p>
      </dgm:t>
    </dgm:pt>
    <dgm:pt modelId="{5856399F-8D29-4A4C-9E65-B2DF6A61DDD3}">
      <dgm:prSet custT="1"/>
      <dgm:spPr/>
      <dgm:t>
        <a:bodyPr/>
        <a:lstStyle/>
        <a:p>
          <a:pPr algn="just"/>
          <a:r>
            <a:rPr lang="es-EC" sz="1600" b="1" dirty="0" smtClean="0"/>
            <a:t>Contribuciones</a:t>
          </a:r>
        </a:p>
        <a:p>
          <a:pPr algn="just"/>
          <a:r>
            <a:rPr lang="es-EC" sz="1400" dirty="0" smtClean="0"/>
            <a:t>Es importante señalar que lo que se ha podido rescatar de esta investigación es que dentro de los contribuyentes no obligados y profesionales existe una versión de moralistas evasores, es decir, mientras que para la mayoría de contribuyentes objeto de estudio no se debe pasar sobre la ley por ningún motivo y en cuanto a la moral tributaria está bien no pagar impuestos mientras sea justificable.</a:t>
          </a:r>
          <a:endParaRPr lang="es-EC" sz="1400" dirty="0"/>
        </a:p>
      </dgm:t>
    </dgm:pt>
    <dgm:pt modelId="{7F5CC414-14C2-4FB1-81B9-B30259E4ADBC}" type="parTrans" cxnId="{6FFF4318-1746-4E48-819C-3B030DE646EA}">
      <dgm:prSet/>
      <dgm:spPr/>
      <dgm:t>
        <a:bodyPr/>
        <a:lstStyle/>
        <a:p>
          <a:endParaRPr lang="es-EC" sz="1400"/>
        </a:p>
      </dgm:t>
    </dgm:pt>
    <dgm:pt modelId="{19E4E80E-22F1-4F9D-88CF-AFAB89E64882}" type="sibTrans" cxnId="{6FFF4318-1746-4E48-819C-3B030DE646EA}">
      <dgm:prSet/>
      <dgm:spPr/>
      <dgm:t>
        <a:bodyPr/>
        <a:lstStyle/>
        <a:p>
          <a:endParaRPr lang="es-EC" sz="1400"/>
        </a:p>
      </dgm:t>
    </dgm:pt>
    <dgm:pt modelId="{10C3F2BE-D9D0-4822-B8D8-5F89C2C8852C}" type="pres">
      <dgm:prSet presAssocID="{767C8F43-1C3B-43F4-96EA-97E7E324FD2C}" presName="vert0" presStyleCnt="0">
        <dgm:presLayoutVars>
          <dgm:dir/>
          <dgm:animOne val="branch"/>
          <dgm:animLvl val="lvl"/>
        </dgm:presLayoutVars>
      </dgm:prSet>
      <dgm:spPr/>
      <dgm:t>
        <a:bodyPr/>
        <a:lstStyle/>
        <a:p>
          <a:endParaRPr lang="es-EC"/>
        </a:p>
      </dgm:t>
    </dgm:pt>
    <dgm:pt modelId="{00F702F9-0AB0-4B44-944E-B67F04C1BFDA}" type="pres">
      <dgm:prSet presAssocID="{6CA9338C-7631-4AA8-82CE-FEF31099997D}" presName="thickLine" presStyleLbl="alignNode1" presStyleIdx="0" presStyleCnt="1"/>
      <dgm:spPr/>
    </dgm:pt>
    <dgm:pt modelId="{7DAC74C6-98F1-4823-896B-BC3E49557AE9}" type="pres">
      <dgm:prSet presAssocID="{6CA9338C-7631-4AA8-82CE-FEF31099997D}" presName="horz1" presStyleCnt="0"/>
      <dgm:spPr/>
    </dgm:pt>
    <dgm:pt modelId="{02A2F14A-92EE-4D7C-A19A-19EA00790E89}" type="pres">
      <dgm:prSet presAssocID="{6CA9338C-7631-4AA8-82CE-FEF31099997D}" presName="tx1" presStyleLbl="revTx" presStyleIdx="0" presStyleCnt="5"/>
      <dgm:spPr/>
      <dgm:t>
        <a:bodyPr/>
        <a:lstStyle/>
        <a:p>
          <a:endParaRPr lang="es-EC"/>
        </a:p>
      </dgm:t>
    </dgm:pt>
    <dgm:pt modelId="{098B868F-FE1E-4C02-A6AA-977030A6C39A}" type="pres">
      <dgm:prSet presAssocID="{6CA9338C-7631-4AA8-82CE-FEF31099997D}" presName="vert1" presStyleCnt="0"/>
      <dgm:spPr/>
    </dgm:pt>
    <dgm:pt modelId="{1A37DC10-10C9-46D8-AA2D-E7B40CF02EC1}" type="pres">
      <dgm:prSet presAssocID="{E564DD9A-93F4-46E8-8454-67BA7876DC8A}" presName="vertSpace2a" presStyleCnt="0"/>
      <dgm:spPr/>
    </dgm:pt>
    <dgm:pt modelId="{C2D91DD6-22DA-47CB-B9B3-DA486374C6CF}" type="pres">
      <dgm:prSet presAssocID="{E564DD9A-93F4-46E8-8454-67BA7876DC8A}" presName="horz2" presStyleCnt="0"/>
      <dgm:spPr/>
    </dgm:pt>
    <dgm:pt modelId="{6E6DD57D-CA31-4335-91C6-03B4A8F36156}" type="pres">
      <dgm:prSet presAssocID="{E564DD9A-93F4-46E8-8454-67BA7876DC8A}" presName="horzSpace2" presStyleCnt="0"/>
      <dgm:spPr/>
    </dgm:pt>
    <dgm:pt modelId="{B72C8D3F-6427-4960-AFCA-A87F1A33E1D9}" type="pres">
      <dgm:prSet presAssocID="{E564DD9A-93F4-46E8-8454-67BA7876DC8A}" presName="tx2" presStyleLbl="revTx" presStyleIdx="1" presStyleCnt="5" custScaleX="108293" custScaleY="92978"/>
      <dgm:spPr/>
      <dgm:t>
        <a:bodyPr/>
        <a:lstStyle/>
        <a:p>
          <a:endParaRPr lang="es-EC"/>
        </a:p>
      </dgm:t>
    </dgm:pt>
    <dgm:pt modelId="{8939CED0-4EB8-4B1C-A56E-FCBFB43FF0FF}" type="pres">
      <dgm:prSet presAssocID="{E564DD9A-93F4-46E8-8454-67BA7876DC8A}" presName="vert2" presStyleCnt="0"/>
      <dgm:spPr/>
    </dgm:pt>
    <dgm:pt modelId="{0F564CCA-6803-4CA6-91C2-00A8D197379A}" type="pres">
      <dgm:prSet presAssocID="{E564DD9A-93F4-46E8-8454-67BA7876DC8A}" presName="thinLine2b" presStyleLbl="callout" presStyleIdx="0" presStyleCnt="4" custLinFactY="-600000" custLinFactNeighborY="-601532"/>
      <dgm:spPr/>
    </dgm:pt>
    <dgm:pt modelId="{6B4623F5-1E91-4538-B7B6-99AC133ADE30}" type="pres">
      <dgm:prSet presAssocID="{E564DD9A-93F4-46E8-8454-67BA7876DC8A}" presName="vertSpace2b" presStyleCnt="0"/>
      <dgm:spPr/>
    </dgm:pt>
    <dgm:pt modelId="{E9DCF2B6-970C-444C-B4B2-CF1C1C4A29CA}" type="pres">
      <dgm:prSet presAssocID="{632E5422-93BE-456A-898E-8AC09B1408C0}" presName="horz2" presStyleCnt="0"/>
      <dgm:spPr/>
    </dgm:pt>
    <dgm:pt modelId="{823358D2-47A9-499B-B809-D941BCBB17D4}" type="pres">
      <dgm:prSet presAssocID="{632E5422-93BE-456A-898E-8AC09B1408C0}" presName="horzSpace2" presStyleCnt="0"/>
      <dgm:spPr/>
    </dgm:pt>
    <dgm:pt modelId="{49520D86-FB54-4820-A748-5EF14EE7BDC5}" type="pres">
      <dgm:prSet presAssocID="{632E5422-93BE-456A-898E-8AC09B1408C0}" presName="tx2" presStyleLbl="revTx" presStyleIdx="2" presStyleCnt="5" custScaleX="108293" custLinFactNeighborY="-50102"/>
      <dgm:spPr/>
      <dgm:t>
        <a:bodyPr/>
        <a:lstStyle/>
        <a:p>
          <a:endParaRPr lang="es-EC"/>
        </a:p>
      </dgm:t>
    </dgm:pt>
    <dgm:pt modelId="{C6D19CD9-D409-4674-A405-8AA0A708D5C8}" type="pres">
      <dgm:prSet presAssocID="{632E5422-93BE-456A-898E-8AC09B1408C0}" presName="vert2" presStyleCnt="0"/>
      <dgm:spPr/>
    </dgm:pt>
    <dgm:pt modelId="{E2B3DAA3-B27C-4145-B0E8-D6130BAD5ADB}" type="pres">
      <dgm:prSet presAssocID="{632E5422-93BE-456A-898E-8AC09B1408C0}" presName="thinLine2b" presStyleLbl="callout" presStyleIdx="1" presStyleCnt="4"/>
      <dgm:spPr/>
    </dgm:pt>
    <dgm:pt modelId="{DDDF0C93-6409-4ACC-82EB-EB744ABCA5EC}" type="pres">
      <dgm:prSet presAssocID="{632E5422-93BE-456A-898E-8AC09B1408C0}" presName="vertSpace2b" presStyleCnt="0"/>
      <dgm:spPr/>
    </dgm:pt>
    <dgm:pt modelId="{87024D80-4824-4B86-9805-CB9ADFCDC16B}" type="pres">
      <dgm:prSet presAssocID="{6859FC83-87D1-4195-9221-5AFD1082E1FE}" presName="horz2" presStyleCnt="0"/>
      <dgm:spPr/>
    </dgm:pt>
    <dgm:pt modelId="{EAE0037C-B863-4822-9F46-FC2A65F98DB3}" type="pres">
      <dgm:prSet presAssocID="{6859FC83-87D1-4195-9221-5AFD1082E1FE}" presName="horzSpace2" presStyleCnt="0"/>
      <dgm:spPr/>
    </dgm:pt>
    <dgm:pt modelId="{5A59CD3B-C667-44C1-8020-C2D134B8942F}" type="pres">
      <dgm:prSet presAssocID="{6859FC83-87D1-4195-9221-5AFD1082E1FE}" presName="tx2" presStyleLbl="revTx" presStyleIdx="3" presStyleCnt="5" custScaleX="108293" custScaleY="60630"/>
      <dgm:spPr/>
      <dgm:t>
        <a:bodyPr/>
        <a:lstStyle/>
        <a:p>
          <a:endParaRPr lang="es-EC"/>
        </a:p>
      </dgm:t>
    </dgm:pt>
    <dgm:pt modelId="{78163288-D189-4C90-A222-7176A360F38C}" type="pres">
      <dgm:prSet presAssocID="{6859FC83-87D1-4195-9221-5AFD1082E1FE}" presName="vert2" presStyleCnt="0"/>
      <dgm:spPr/>
    </dgm:pt>
    <dgm:pt modelId="{4FEC6034-11B2-4455-80CD-CFB195F041DD}" type="pres">
      <dgm:prSet presAssocID="{6859FC83-87D1-4195-9221-5AFD1082E1FE}" presName="thinLine2b" presStyleLbl="callout" presStyleIdx="2" presStyleCnt="4"/>
      <dgm:spPr/>
    </dgm:pt>
    <dgm:pt modelId="{9DBAE533-6120-4B34-9B1C-0522BE983266}" type="pres">
      <dgm:prSet presAssocID="{6859FC83-87D1-4195-9221-5AFD1082E1FE}" presName="vertSpace2b" presStyleCnt="0"/>
      <dgm:spPr/>
    </dgm:pt>
    <dgm:pt modelId="{1F81B538-288F-4D0B-B4FA-D33FC96B4F00}" type="pres">
      <dgm:prSet presAssocID="{5856399F-8D29-4A4C-9E65-B2DF6A61DDD3}" presName="horz2" presStyleCnt="0"/>
      <dgm:spPr/>
    </dgm:pt>
    <dgm:pt modelId="{BD94DF99-AE1B-4114-A9FE-78170331361A}" type="pres">
      <dgm:prSet presAssocID="{5856399F-8D29-4A4C-9E65-B2DF6A61DDD3}" presName="horzSpace2" presStyleCnt="0"/>
      <dgm:spPr/>
    </dgm:pt>
    <dgm:pt modelId="{578873EE-C5E5-4591-A0D2-1D5EDE0FB190}" type="pres">
      <dgm:prSet presAssocID="{5856399F-8D29-4A4C-9E65-B2DF6A61DDD3}" presName="tx2" presStyleLbl="revTx" presStyleIdx="4" presStyleCnt="5" custScaleX="108293" custScaleY="83240"/>
      <dgm:spPr/>
      <dgm:t>
        <a:bodyPr/>
        <a:lstStyle/>
        <a:p>
          <a:endParaRPr lang="es-EC"/>
        </a:p>
      </dgm:t>
    </dgm:pt>
    <dgm:pt modelId="{BA58D9D7-A211-4648-9D6D-861D448B1033}" type="pres">
      <dgm:prSet presAssocID="{5856399F-8D29-4A4C-9E65-B2DF6A61DDD3}" presName="vert2" presStyleCnt="0"/>
      <dgm:spPr/>
    </dgm:pt>
    <dgm:pt modelId="{1DAB581A-4B7A-4117-812B-559FA79EC1B5}" type="pres">
      <dgm:prSet presAssocID="{5856399F-8D29-4A4C-9E65-B2DF6A61DDD3}" presName="thinLine2b" presStyleLbl="callout" presStyleIdx="3" presStyleCnt="4"/>
      <dgm:spPr/>
    </dgm:pt>
    <dgm:pt modelId="{447F4B31-D1F3-4BF3-8895-99280086BD75}" type="pres">
      <dgm:prSet presAssocID="{5856399F-8D29-4A4C-9E65-B2DF6A61DDD3}" presName="vertSpace2b" presStyleCnt="0"/>
      <dgm:spPr/>
    </dgm:pt>
  </dgm:ptLst>
  <dgm:cxnLst>
    <dgm:cxn modelId="{E5CCCB5A-42A8-4FE2-9E46-096054B00A9D}" type="presOf" srcId="{767C8F43-1C3B-43F4-96EA-97E7E324FD2C}" destId="{10C3F2BE-D9D0-4822-B8D8-5F89C2C8852C}" srcOrd="0" destOrd="0" presId="urn:microsoft.com/office/officeart/2008/layout/LinedList"/>
    <dgm:cxn modelId="{F7428A62-63AB-43D9-AD89-82B348FD2200}" srcId="{767C8F43-1C3B-43F4-96EA-97E7E324FD2C}" destId="{6CA9338C-7631-4AA8-82CE-FEF31099997D}" srcOrd="0" destOrd="0" parTransId="{E5C8E81D-38DC-4232-8B7C-4E04F3351BDD}" sibTransId="{260789D3-3A3B-4067-B85C-C09973280D11}"/>
    <dgm:cxn modelId="{718833CF-EEE1-4487-BA57-371FA7984146}" type="presOf" srcId="{E564DD9A-93F4-46E8-8454-67BA7876DC8A}" destId="{B72C8D3F-6427-4960-AFCA-A87F1A33E1D9}" srcOrd="0" destOrd="0" presId="urn:microsoft.com/office/officeart/2008/layout/LinedList"/>
    <dgm:cxn modelId="{F7CFAD7B-B2E7-4162-B9A3-330E211B1CC1}" type="presOf" srcId="{6859FC83-87D1-4195-9221-5AFD1082E1FE}" destId="{5A59CD3B-C667-44C1-8020-C2D134B8942F}" srcOrd="0" destOrd="0" presId="urn:microsoft.com/office/officeart/2008/layout/LinedList"/>
    <dgm:cxn modelId="{D6C6D393-A428-43C1-ACFD-15C87E39F9EB}" type="presOf" srcId="{6CA9338C-7631-4AA8-82CE-FEF31099997D}" destId="{02A2F14A-92EE-4D7C-A19A-19EA00790E89}" srcOrd="0" destOrd="0" presId="urn:microsoft.com/office/officeart/2008/layout/LinedList"/>
    <dgm:cxn modelId="{6FFF4318-1746-4E48-819C-3B030DE646EA}" srcId="{6CA9338C-7631-4AA8-82CE-FEF31099997D}" destId="{5856399F-8D29-4A4C-9E65-B2DF6A61DDD3}" srcOrd="3" destOrd="0" parTransId="{7F5CC414-14C2-4FB1-81B9-B30259E4ADBC}" sibTransId="{19E4E80E-22F1-4F9D-88CF-AFAB89E64882}"/>
    <dgm:cxn modelId="{B38C8455-DBFC-42F4-B183-44DF95D08848}" srcId="{6CA9338C-7631-4AA8-82CE-FEF31099997D}" destId="{632E5422-93BE-456A-898E-8AC09B1408C0}" srcOrd="1" destOrd="0" parTransId="{917E88FC-EEE5-44C6-955B-B2CE13D7AA54}" sibTransId="{305D5C09-14D2-451A-822B-3A17DF1128F2}"/>
    <dgm:cxn modelId="{BDD58506-E5EB-40DB-A03E-F5749E8663D2}" type="presOf" srcId="{632E5422-93BE-456A-898E-8AC09B1408C0}" destId="{49520D86-FB54-4820-A748-5EF14EE7BDC5}" srcOrd="0" destOrd="0" presId="urn:microsoft.com/office/officeart/2008/layout/LinedList"/>
    <dgm:cxn modelId="{A119E7AD-54F4-4451-A299-6515DB14AAB7}" type="presOf" srcId="{5856399F-8D29-4A4C-9E65-B2DF6A61DDD3}" destId="{578873EE-C5E5-4591-A0D2-1D5EDE0FB190}" srcOrd="0" destOrd="0" presId="urn:microsoft.com/office/officeart/2008/layout/LinedList"/>
    <dgm:cxn modelId="{68C8E835-FD30-4C13-BFAC-B57FF9C0A488}" srcId="{6CA9338C-7631-4AA8-82CE-FEF31099997D}" destId="{E564DD9A-93F4-46E8-8454-67BA7876DC8A}" srcOrd="0" destOrd="0" parTransId="{31299BCB-C1E3-4DBE-9BBD-546BDFCCFC9E}" sibTransId="{F3539752-1DED-4C1F-9EDD-2321F8DE678E}"/>
    <dgm:cxn modelId="{8E6ED179-5B2B-4A47-B16C-955586FE58BA}" srcId="{6CA9338C-7631-4AA8-82CE-FEF31099997D}" destId="{6859FC83-87D1-4195-9221-5AFD1082E1FE}" srcOrd="2" destOrd="0" parTransId="{583E51D0-8FFF-411A-8117-CAF69737A9B1}" sibTransId="{9D08261D-FBE9-4D4D-AC2D-4244405F50CF}"/>
    <dgm:cxn modelId="{BB53DFD1-5F08-4B5E-8978-5E7CA47B2D3D}" type="presParOf" srcId="{10C3F2BE-D9D0-4822-B8D8-5F89C2C8852C}" destId="{00F702F9-0AB0-4B44-944E-B67F04C1BFDA}" srcOrd="0" destOrd="0" presId="urn:microsoft.com/office/officeart/2008/layout/LinedList"/>
    <dgm:cxn modelId="{129B1D1B-1E19-4A17-A970-D1FBFE1AF6C9}" type="presParOf" srcId="{10C3F2BE-D9D0-4822-B8D8-5F89C2C8852C}" destId="{7DAC74C6-98F1-4823-896B-BC3E49557AE9}" srcOrd="1" destOrd="0" presId="urn:microsoft.com/office/officeart/2008/layout/LinedList"/>
    <dgm:cxn modelId="{77125287-D25B-42F3-AE62-821C38E8F2A9}" type="presParOf" srcId="{7DAC74C6-98F1-4823-896B-BC3E49557AE9}" destId="{02A2F14A-92EE-4D7C-A19A-19EA00790E89}" srcOrd="0" destOrd="0" presId="urn:microsoft.com/office/officeart/2008/layout/LinedList"/>
    <dgm:cxn modelId="{CE7773AE-3F88-45E9-979B-28A28AB57F87}" type="presParOf" srcId="{7DAC74C6-98F1-4823-896B-BC3E49557AE9}" destId="{098B868F-FE1E-4C02-A6AA-977030A6C39A}" srcOrd="1" destOrd="0" presId="urn:microsoft.com/office/officeart/2008/layout/LinedList"/>
    <dgm:cxn modelId="{6F9699AA-6672-4A4D-8F66-FBADC4351670}" type="presParOf" srcId="{098B868F-FE1E-4C02-A6AA-977030A6C39A}" destId="{1A37DC10-10C9-46D8-AA2D-E7B40CF02EC1}" srcOrd="0" destOrd="0" presId="urn:microsoft.com/office/officeart/2008/layout/LinedList"/>
    <dgm:cxn modelId="{061054BF-D48D-4263-B0CA-6E7F5252A8BA}" type="presParOf" srcId="{098B868F-FE1E-4C02-A6AA-977030A6C39A}" destId="{C2D91DD6-22DA-47CB-B9B3-DA486374C6CF}" srcOrd="1" destOrd="0" presId="urn:microsoft.com/office/officeart/2008/layout/LinedList"/>
    <dgm:cxn modelId="{8EC89B0F-F7BA-4F8B-8502-E464EE7ADB5D}" type="presParOf" srcId="{C2D91DD6-22DA-47CB-B9B3-DA486374C6CF}" destId="{6E6DD57D-CA31-4335-91C6-03B4A8F36156}" srcOrd="0" destOrd="0" presId="urn:microsoft.com/office/officeart/2008/layout/LinedList"/>
    <dgm:cxn modelId="{E1BD6B72-7565-495B-AE71-8B36DC298179}" type="presParOf" srcId="{C2D91DD6-22DA-47CB-B9B3-DA486374C6CF}" destId="{B72C8D3F-6427-4960-AFCA-A87F1A33E1D9}" srcOrd="1" destOrd="0" presId="urn:microsoft.com/office/officeart/2008/layout/LinedList"/>
    <dgm:cxn modelId="{81F14BD1-7F51-49E3-A69D-9DE829FDB907}" type="presParOf" srcId="{C2D91DD6-22DA-47CB-B9B3-DA486374C6CF}" destId="{8939CED0-4EB8-4B1C-A56E-FCBFB43FF0FF}" srcOrd="2" destOrd="0" presId="urn:microsoft.com/office/officeart/2008/layout/LinedList"/>
    <dgm:cxn modelId="{02992D88-CE92-40FD-882D-F3BCE34A5C41}" type="presParOf" srcId="{098B868F-FE1E-4C02-A6AA-977030A6C39A}" destId="{0F564CCA-6803-4CA6-91C2-00A8D197379A}" srcOrd="2" destOrd="0" presId="urn:microsoft.com/office/officeart/2008/layout/LinedList"/>
    <dgm:cxn modelId="{AEAC1C26-1786-4DB3-854A-15CA08E2149C}" type="presParOf" srcId="{098B868F-FE1E-4C02-A6AA-977030A6C39A}" destId="{6B4623F5-1E91-4538-B7B6-99AC133ADE30}" srcOrd="3" destOrd="0" presId="urn:microsoft.com/office/officeart/2008/layout/LinedList"/>
    <dgm:cxn modelId="{A7ADF3D7-D2FF-4D4C-A0F9-1C12936F3ADA}" type="presParOf" srcId="{098B868F-FE1E-4C02-A6AA-977030A6C39A}" destId="{E9DCF2B6-970C-444C-B4B2-CF1C1C4A29CA}" srcOrd="4" destOrd="0" presId="urn:microsoft.com/office/officeart/2008/layout/LinedList"/>
    <dgm:cxn modelId="{AB5D55CF-5AC0-45E6-AC12-524F2185FAC0}" type="presParOf" srcId="{E9DCF2B6-970C-444C-B4B2-CF1C1C4A29CA}" destId="{823358D2-47A9-499B-B809-D941BCBB17D4}" srcOrd="0" destOrd="0" presId="urn:microsoft.com/office/officeart/2008/layout/LinedList"/>
    <dgm:cxn modelId="{8C8F1436-24CC-4435-86A7-5422FBC81BB6}" type="presParOf" srcId="{E9DCF2B6-970C-444C-B4B2-CF1C1C4A29CA}" destId="{49520D86-FB54-4820-A748-5EF14EE7BDC5}" srcOrd="1" destOrd="0" presId="urn:microsoft.com/office/officeart/2008/layout/LinedList"/>
    <dgm:cxn modelId="{C279BB39-4FBC-41A1-8C6B-EF3048DE4892}" type="presParOf" srcId="{E9DCF2B6-970C-444C-B4B2-CF1C1C4A29CA}" destId="{C6D19CD9-D409-4674-A405-8AA0A708D5C8}" srcOrd="2" destOrd="0" presId="urn:microsoft.com/office/officeart/2008/layout/LinedList"/>
    <dgm:cxn modelId="{ED85FE21-8634-49A3-9EE4-090D692C2080}" type="presParOf" srcId="{098B868F-FE1E-4C02-A6AA-977030A6C39A}" destId="{E2B3DAA3-B27C-4145-B0E8-D6130BAD5ADB}" srcOrd="5" destOrd="0" presId="urn:microsoft.com/office/officeart/2008/layout/LinedList"/>
    <dgm:cxn modelId="{4515FD0C-BD66-4BC6-8DA7-848A4153ACE4}" type="presParOf" srcId="{098B868F-FE1E-4C02-A6AA-977030A6C39A}" destId="{DDDF0C93-6409-4ACC-82EB-EB744ABCA5EC}" srcOrd="6" destOrd="0" presId="urn:microsoft.com/office/officeart/2008/layout/LinedList"/>
    <dgm:cxn modelId="{8604F808-5A99-4F6B-BE45-DB3D05B448B8}" type="presParOf" srcId="{098B868F-FE1E-4C02-A6AA-977030A6C39A}" destId="{87024D80-4824-4B86-9805-CB9ADFCDC16B}" srcOrd="7" destOrd="0" presId="urn:microsoft.com/office/officeart/2008/layout/LinedList"/>
    <dgm:cxn modelId="{78FD441F-0608-49FB-AAC6-5C243BA972CA}" type="presParOf" srcId="{87024D80-4824-4B86-9805-CB9ADFCDC16B}" destId="{EAE0037C-B863-4822-9F46-FC2A65F98DB3}" srcOrd="0" destOrd="0" presId="urn:microsoft.com/office/officeart/2008/layout/LinedList"/>
    <dgm:cxn modelId="{ED8253D7-7304-46EE-81BF-E8EDCBBE7D36}" type="presParOf" srcId="{87024D80-4824-4B86-9805-CB9ADFCDC16B}" destId="{5A59CD3B-C667-44C1-8020-C2D134B8942F}" srcOrd="1" destOrd="0" presId="urn:microsoft.com/office/officeart/2008/layout/LinedList"/>
    <dgm:cxn modelId="{03D86A1A-B185-4661-917C-D3B095ADB2CC}" type="presParOf" srcId="{87024D80-4824-4B86-9805-CB9ADFCDC16B}" destId="{78163288-D189-4C90-A222-7176A360F38C}" srcOrd="2" destOrd="0" presId="urn:microsoft.com/office/officeart/2008/layout/LinedList"/>
    <dgm:cxn modelId="{0ACC736B-ACB5-4749-A31E-94E8213A418F}" type="presParOf" srcId="{098B868F-FE1E-4C02-A6AA-977030A6C39A}" destId="{4FEC6034-11B2-4455-80CD-CFB195F041DD}" srcOrd="8" destOrd="0" presId="urn:microsoft.com/office/officeart/2008/layout/LinedList"/>
    <dgm:cxn modelId="{60168E6B-8BD2-445B-A1EA-BDE610900575}" type="presParOf" srcId="{098B868F-FE1E-4C02-A6AA-977030A6C39A}" destId="{9DBAE533-6120-4B34-9B1C-0522BE983266}" srcOrd="9" destOrd="0" presId="urn:microsoft.com/office/officeart/2008/layout/LinedList"/>
    <dgm:cxn modelId="{C768AFD1-4363-40F2-87AA-8A08B93386F5}" type="presParOf" srcId="{098B868F-FE1E-4C02-A6AA-977030A6C39A}" destId="{1F81B538-288F-4D0B-B4FA-D33FC96B4F00}" srcOrd="10" destOrd="0" presId="urn:microsoft.com/office/officeart/2008/layout/LinedList"/>
    <dgm:cxn modelId="{19ADDE67-5D00-4C61-B2C4-33F77D804729}" type="presParOf" srcId="{1F81B538-288F-4D0B-B4FA-D33FC96B4F00}" destId="{BD94DF99-AE1B-4114-A9FE-78170331361A}" srcOrd="0" destOrd="0" presId="urn:microsoft.com/office/officeart/2008/layout/LinedList"/>
    <dgm:cxn modelId="{7FB44365-4D36-4F21-8771-9CB4AD3A153B}" type="presParOf" srcId="{1F81B538-288F-4D0B-B4FA-D33FC96B4F00}" destId="{578873EE-C5E5-4591-A0D2-1D5EDE0FB190}" srcOrd="1" destOrd="0" presId="urn:microsoft.com/office/officeart/2008/layout/LinedList"/>
    <dgm:cxn modelId="{AD6298DC-F0AE-4354-A36A-385CD3012194}" type="presParOf" srcId="{1F81B538-288F-4D0B-B4FA-D33FC96B4F00}" destId="{BA58D9D7-A211-4648-9D6D-861D448B1033}" srcOrd="2" destOrd="0" presId="urn:microsoft.com/office/officeart/2008/layout/LinedList"/>
    <dgm:cxn modelId="{7C8A34AC-675B-4E1B-8D50-A9D2A7B5A9E1}" type="presParOf" srcId="{098B868F-FE1E-4C02-A6AA-977030A6C39A}" destId="{1DAB581A-4B7A-4117-812B-559FA79EC1B5}" srcOrd="11" destOrd="0" presId="urn:microsoft.com/office/officeart/2008/layout/LinedList"/>
    <dgm:cxn modelId="{9E461C5E-08CA-4EA1-B4D5-DC939749A56E}" type="presParOf" srcId="{098B868F-FE1E-4C02-A6AA-977030A6C39A}" destId="{447F4B31-D1F3-4BF3-8895-99280086BD75}"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7E87F0C-B8C3-4FC1-924B-39E4FEA9339F}" type="doc">
      <dgm:prSet loTypeId="urn:microsoft.com/office/officeart/2005/8/layout/hList3" loCatId="list" qsTypeId="urn:microsoft.com/office/officeart/2005/8/quickstyle/simple3" qsCatId="simple" csTypeId="urn:microsoft.com/office/officeart/2005/8/colors/colorful3" csCatId="colorful" phldr="1"/>
      <dgm:spPr/>
      <dgm:t>
        <a:bodyPr/>
        <a:lstStyle/>
        <a:p>
          <a:endParaRPr lang="es-EC"/>
        </a:p>
      </dgm:t>
    </dgm:pt>
    <dgm:pt modelId="{2D51441F-1554-46DC-B7D2-AECC37523C17}">
      <dgm:prSet phldrT="[Texto]" custT="1"/>
      <dgm:spPr/>
      <dgm:t>
        <a:bodyPr/>
        <a:lstStyle/>
        <a:p>
          <a:r>
            <a:rPr lang="es-EC" sz="3200" b="1" dirty="0" smtClean="0">
              <a:solidFill>
                <a:schemeClr val="tx1"/>
              </a:solidFill>
            </a:rPr>
            <a:t>CONCLUSIONES</a:t>
          </a:r>
          <a:endParaRPr lang="es-EC" sz="3200" b="1" dirty="0">
            <a:solidFill>
              <a:schemeClr val="tx1"/>
            </a:solidFill>
          </a:endParaRPr>
        </a:p>
      </dgm:t>
    </dgm:pt>
    <dgm:pt modelId="{7CDF1429-20D8-4E24-919C-7A351A4BBEB8}" type="parTrans" cxnId="{30C6C0C7-6E5F-4612-9F59-2B834671C92C}">
      <dgm:prSet/>
      <dgm:spPr/>
      <dgm:t>
        <a:bodyPr/>
        <a:lstStyle/>
        <a:p>
          <a:endParaRPr lang="es-EC">
            <a:solidFill>
              <a:schemeClr val="tx1"/>
            </a:solidFill>
          </a:endParaRPr>
        </a:p>
      </dgm:t>
    </dgm:pt>
    <dgm:pt modelId="{C2EE9013-6918-4D4C-9185-905D93456EBC}" type="sibTrans" cxnId="{30C6C0C7-6E5F-4612-9F59-2B834671C92C}">
      <dgm:prSet/>
      <dgm:spPr/>
      <dgm:t>
        <a:bodyPr/>
        <a:lstStyle/>
        <a:p>
          <a:endParaRPr lang="es-EC">
            <a:solidFill>
              <a:schemeClr val="tx1"/>
            </a:solidFill>
          </a:endParaRPr>
        </a:p>
      </dgm:t>
    </dgm:pt>
    <dgm:pt modelId="{A2DD5A21-4DA1-4AB9-98E0-ED5F406DFD93}">
      <dgm:prSet phldrT="[Texto]"/>
      <dgm:spPr/>
      <dgm:t>
        <a:bodyPr/>
        <a:lstStyle/>
        <a:p>
          <a:r>
            <a:rPr lang="es-EC" dirty="0" smtClean="0">
              <a:solidFill>
                <a:schemeClr val="tx1"/>
              </a:solidFill>
            </a:rPr>
            <a:t>La mayoría de los encuestados parece entender que cumplir con las normas de un Estado es una obligación, éste enunciado se solventa con el número de encuestados que están en el grupo llamado “Moral “Fuerte”. Sin embargo, cuando existe la posibilidad de obtener beneficios económicos individuales infringiendo las normas la situación cambia y la mayoría se vuelve con una “Moral Débil”.</a:t>
          </a:r>
          <a:endParaRPr lang="es-EC" dirty="0">
            <a:solidFill>
              <a:schemeClr val="tx1"/>
            </a:solidFill>
          </a:endParaRPr>
        </a:p>
      </dgm:t>
    </dgm:pt>
    <dgm:pt modelId="{93FA9D19-292B-4228-B046-EE4EB3590A7F}" type="parTrans" cxnId="{0CFCA79A-1A75-4AC7-81E9-08025BA3E631}">
      <dgm:prSet/>
      <dgm:spPr/>
      <dgm:t>
        <a:bodyPr/>
        <a:lstStyle/>
        <a:p>
          <a:endParaRPr lang="es-EC">
            <a:solidFill>
              <a:schemeClr val="tx1"/>
            </a:solidFill>
          </a:endParaRPr>
        </a:p>
      </dgm:t>
    </dgm:pt>
    <dgm:pt modelId="{69B91B81-F71E-4F80-9223-96864EC82E23}" type="sibTrans" cxnId="{0CFCA79A-1A75-4AC7-81E9-08025BA3E631}">
      <dgm:prSet/>
      <dgm:spPr/>
      <dgm:t>
        <a:bodyPr/>
        <a:lstStyle/>
        <a:p>
          <a:endParaRPr lang="es-EC">
            <a:solidFill>
              <a:schemeClr val="tx1"/>
            </a:solidFill>
          </a:endParaRPr>
        </a:p>
      </dgm:t>
    </dgm:pt>
    <dgm:pt modelId="{372D97D2-D707-4B62-A4BE-ACFD2B3A232B}">
      <dgm:prSet phldrT="[Texto]"/>
      <dgm:spPr/>
      <dgm:t>
        <a:bodyPr/>
        <a:lstStyle/>
        <a:p>
          <a:r>
            <a:rPr lang="es-EC" dirty="0" smtClean="0"/>
            <a:t>El moralista evasor, dentro de las personas naturales no obligadas a llevar contabilidad y de los profesionales, es que están dispuestos a dejar de lado sus valores morales e incumplir o evadir si se le presenta la opción o la posibilidad de tener algún beneficio monetario. </a:t>
          </a:r>
          <a:endParaRPr lang="es-EC" dirty="0">
            <a:solidFill>
              <a:schemeClr val="tx1"/>
            </a:solidFill>
          </a:endParaRPr>
        </a:p>
      </dgm:t>
    </dgm:pt>
    <dgm:pt modelId="{DF5196F8-A7D3-4B6A-BF13-BF44F120AC08}" type="parTrans" cxnId="{4CD20DDF-8C0B-4218-876C-9BF85B1D1B5A}">
      <dgm:prSet/>
      <dgm:spPr/>
      <dgm:t>
        <a:bodyPr/>
        <a:lstStyle/>
        <a:p>
          <a:endParaRPr lang="es-EC">
            <a:solidFill>
              <a:schemeClr val="tx1"/>
            </a:solidFill>
          </a:endParaRPr>
        </a:p>
      </dgm:t>
    </dgm:pt>
    <dgm:pt modelId="{AE0F79AB-91C1-4B65-BE15-45ADB6709FB0}" type="sibTrans" cxnId="{4CD20DDF-8C0B-4218-876C-9BF85B1D1B5A}">
      <dgm:prSet/>
      <dgm:spPr/>
      <dgm:t>
        <a:bodyPr/>
        <a:lstStyle/>
        <a:p>
          <a:endParaRPr lang="es-EC">
            <a:solidFill>
              <a:schemeClr val="tx1"/>
            </a:solidFill>
          </a:endParaRPr>
        </a:p>
      </dgm:t>
    </dgm:pt>
    <dgm:pt modelId="{C097AAAE-F3AA-44C9-B81B-3F0C1F253347}">
      <dgm:prSet phldrT="[Texto]"/>
      <dgm:spPr/>
      <dgm:t>
        <a:bodyPr/>
        <a:lstStyle/>
        <a:p>
          <a:r>
            <a:rPr lang="es-EC" dirty="0" smtClean="0"/>
            <a:t>Se determina que para la mayoría de encuestados los servicios que brinda el SRI está entre Muy Bueno y Regular, la percepción que tienen los contribuyentes es que el sistema tributario ayuda a que los sujetos pasivos cumpla con sus obligaciones tributarias, ayuda a capacitar a sus usuarios, permanentemente sus sistemas son alimentados para que los usuarios obtengan información de primera fuente.</a:t>
          </a:r>
          <a:endParaRPr lang="es-EC" dirty="0">
            <a:solidFill>
              <a:schemeClr val="tx1"/>
            </a:solidFill>
          </a:endParaRPr>
        </a:p>
      </dgm:t>
    </dgm:pt>
    <dgm:pt modelId="{8F7BE68F-5203-4FC3-AC87-7CFD7F95E722}" type="parTrans" cxnId="{F8B1CA73-CFC4-4140-96DA-6B162FA30B14}">
      <dgm:prSet/>
      <dgm:spPr/>
      <dgm:t>
        <a:bodyPr/>
        <a:lstStyle/>
        <a:p>
          <a:endParaRPr lang="es-EC">
            <a:solidFill>
              <a:schemeClr val="tx1"/>
            </a:solidFill>
          </a:endParaRPr>
        </a:p>
      </dgm:t>
    </dgm:pt>
    <dgm:pt modelId="{30BEBE80-6CB3-4C9E-A51D-BCCC007A658F}" type="sibTrans" cxnId="{F8B1CA73-CFC4-4140-96DA-6B162FA30B14}">
      <dgm:prSet/>
      <dgm:spPr/>
      <dgm:t>
        <a:bodyPr/>
        <a:lstStyle/>
        <a:p>
          <a:endParaRPr lang="es-EC">
            <a:solidFill>
              <a:schemeClr val="tx1"/>
            </a:solidFill>
          </a:endParaRPr>
        </a:p>
      </dgm:t>
    </dgm:pt>
    <dgm:pt modelId="{F19986AA-2BAA-4850-B1B0-DDDD6D987E07}" type="pres">
      <dgm:prSet presAssocID="{07E87F0C-B8C3-4FC1-924B-39E4FEA9339F}" presName="composite" presStyleCnt="0">
        <dgm:presLayoutVars>
          <dgm:chMax val="1"/>
          <dgm:dir/>
          <dgm:resizeHandles val="exact"/>
        </dgm:presLayoutVars>
      </dgm:prSet>
      <dgm:spPr/>
      <dgm:t>
        <a:bodyPr/>
        <a:lstStyle/>
        <a:p>
          <a:endParaRPr lang="es-EC"/>
        </a:p>
      </dgm:t>
    </dgm:pt>
    <dgm:pt modelId="{A4C8E998-8EEC-4B6B-A457-0555EF76AB7F}" type="pres">
      <dgm:prSet presAssocID="{2D51441F-1554-46DC-B7D2-AECC37523C17}" presName="roof" presStyleLbl="dkBgShp" presStyleIdx="0" presStyleCnt="2" custScaleY="72840"/>
      <dgm:spPr/>
      <dgm:t>
        <a:bodyPr/>
        <a:lstStyle/>
        <a:p>
          <a:endParaRPr lang="es-EC"/>
        </a:p>
      </dgm:t>
    </dgm:pt>
    <dgm:pt modelId="{172A39E2-5EBF-4B00-8BEF-A2FBC8E2AE58}" type="pres">
      <dgm:prSet presAssocID="{2D51441F-1554-46DC-B7D2-AECC37523C17}" presName="pillars" presStyleCnt="0"/>
      <dgm:spPr/>
    </dgm:pt>
    <dgm:pt modelId="{6817A315-794E-429C-A08E-AE2BCC4A999F}" type="pres">
      <dgm:prSet presAssocID="{2D51441F-1554-46DC-B7D2-AECC37523C17}" presName="pillar1" presStyleLbl="node1" presStyleIdx="0" presStyleCnt="3">
        <dgm:presLayoutVars>
          <dgm:bulletEnabled val="1"/>
        </dgm:presLayoutVars>
      </dgm:prSet>
      <dgm:spPr/>
      <dgm:t>
        <a:bodyPr/>
        <a:lstStyle/>
        <a:p>
          <a:endParaRPr lang="es-EC"/>
        </a:p>
      </dgm:t>
    </dgm:pt>
    <dgm:pt modelId="{D5B247FB-3C29-404B-B2A3-5BBE9DD786B4}" type="pres">
      <dgm:prSet presAssocID="{372D97D2-D707-4B62-A4BE-ACFD2B3A232B}" presName="pillarX" presStyleLbl="node1" presStyleIdx="1" presStyleCnt="3">
        <dgm:presLayoutVars>
          <dgm:bulletEnabled val="1"/>
        </dgm:presLayoutVars>
      </dgm:prSet>
      <dgm:spPr/>
      <dgm:t>
        <a:bodyPr/>
        <a:lstStyle/>
        <a:p>
          <a:endParaRPr lang="es-EC"/>
        </a:p>
      </dgm:t>
    </dgm:pt>
    <dgm:pt modelId="{6818F5D7-0B59-487A-878D-501246E62458}" type="pres">
      <dgm:prSet presAssocID="{C097AAAE-F3AA-44C9-B81B-3F0C1F253347}" presName="pillarX" presStyleLbl="node1" presStyleIdx="2" presStyleCnt="3">
        <dgm:presLayoutVars>
          <dgm:bulletEnabled val="1"/>
        </dgm:presLayoutVars>
      </dgm:prSet>
      <dgm:spPr/>
      <dgm:t>
        <a:bodyPr/>
        <a:lstStyle/>
        <a:p>
          <a:endParaRPr lang="es-EC"/>
        </a:p>
      </dgm:t>
    </dgm:pt>
    <dgm:pt modelId="{98154355-F3AA-4A26-9C22-95A239522A9E}" type="pres">
      <dgm:prSet presAssocID="{2D51441F-1554-46DC-B7D2-AECC37523C17}" presName="base" presStyleLbl="dkBgShp" presStyleIdx="1" presStyleCnt="2"/>
      <dgm:spPr/>
    </dgm:pt>
  </dgm:ptLst>
  <dgm:cxnLst>
    <dgm:cxn modelId="{0CFCA79A-1A75-4AC7-81E9-08025BA3E631}" srcId="{2D51441F-1554-46DC-B7D2-AECC37523C17}" destId="{A2DD5A21-4DA1-4AB9-98E0-ED5F406DFD93}" srcOrd="0" destOrd="0" parTransId="{93FA9D19-292B-4228-B046-EE4EB3590A7F}" sibTransId="{69B91B81-F71E-4F80-9223-96864EC82E23}"/>
    <dgm:cxn modelId="{4C3249F0-3E1D-4E96-8FF8-E46390B09D47}" type="presOf" srcId="{A2DD5A21-4DA1-4AB9-98E0-ED5F406DFD93}" destId="{6817A315-794E-429C-A08E-AE2BCC4A999F}" srcOrd="0" destOrd="0" presId="urn:microsoft.com/office/officeart/2005/8/layout/hList3"/>
    <dgm:cxn modelId="{A5BBB0C5-84AE-49B4-850C-8BD09DB17E2B}" type="presOf" srcId="{C097AAAE-F3AA-44C9-B81B-3F0C1F253347}" destId="{6818F5D7-0B59-487A-878D-501246E62458}" srcOrd="0" destOrd="0" presId="urn:microsoft.com/office/officeart/2005/8/layout/hList3"/>
    <dgm:cxn modelId="{30C6C0C7-6E5F-4612-9F59-2B834671C92C}" srcId="{07E87F0C-B8C3-4FC1-924B-39E4FEA9339F}" destId="{2D51441F-1554-46DC-B7D2-AECC37523C17}" srcOrd="0" destOrd="0" parTransId="{7CDF1429-20D8-4E24-919C-7A351A4BBEB8}" sibTransId="{C2EE9013-6918-4D4C-9185-905D93456EBC}"/>
    <dgm:cxn modelId="{F8B1CA73-CFC4-4140-96DA-6B162FA30B14}" srcId="{2D51441F-1554-46DC-B7D2-AECC37523C17}" destId="{C097AAAE-F3AA-44C9-B81B-3F0C1F253347}" srcOrd="2" destOrd="0" parTransId="{8F7BE68F-5203-4FC3-AC87-7CFD7F95E722}" sibTransId="{30BEBE80-6CB3-4C9E-A51D-BCCC007A658F}"/>
    <dgm:cxn modelId="{89E04643-3395-463A-A0BC-91BBA2E4F9FE}" type="presOf" srcId="{07E87F0C-B8C3-4FC1-924B-39E4FEA9339F}" destId="{F19986AA-2BAA-4850-B1B0-DDDD6D987E07}" srcOrd="0" destOrd="0" presId="urn:microsoft.com/office/officeart/2005/8/layout/hList3"/>
    <dgm:cxn modelId="{4CD20DDF-8C0B-4218-876C-9BF85B1D1B5A}" srcId="{2D51441F-1554-46DC-B7D2-AECC37523C17}" destId="{372D97D2-D707-4B62-A4BE-ACFD2B3A232B}" srcOrd="1" destOrd="0" parTransId="{DF5196F8-A7D3-4B6A-BF13-BF44F120AC08}" sibTransId="{AE0F79AB-91C1-4B65-BE15-45ADB6709FB0}"/>
    <dgm:cxn modelId="{29531792-7C2D-41C8-BAD7-8D3563B01873}" type="presOf" srcId="{2D51441F-1554-46DC-B7D2-AECC37523C17}" destId="{A4C8E998-8EEC-4B6B-A457-0555EF76AB7F}" srcOrd="0" destOrd="0" presId="urn:microsoft.com/office/officeart/2005/8/layout/hList3"/>
    <dgm:cxn modelId="{1CA2420A-8BD7-4EDF-94DF-2DCDDF721EF0}" type="presOf" srcId="{372D97D2-D707-4B62-A4BE-ACFD2B3A232B}" destId="{D5B247FB-3C29-404B-B2A3-5BBE9DD786B4}" srcOrd="0" destOrd="0" presId="urn:microsoft.com/office/officeart/2005/8/layout/hList3"/>
    <dgm:cxn modelId="{11241977-DFE0-483C-8CF2-E691E1CA0410}" type="presParOf" srcId="{F19986AA-2BAA-4850-B1B0-DDDD6D987E07}" destId="{A4C8E998-8EEC-4B6B-A457-0555EF76AB7F}" srcOrd="0" destOrd="0" presId="urn:microsoft.com/office/officeart/2005/8/layout/hList3"/>
    <dgm:cxn modelId="{EBA1F2D9-5123-457C-A604-3459A552538A}" type="presParOf" srcId="{F19986AA-2BAA-4850-B1B0-DDDD6D987E07}" destId="{172A39E2-5EBF-4B00-8BEF-A2FBC8E2AE58}" srcOrd="1" destOrd="0" presId="urn:microsoft.com/office/officeart/2005/8/layout/hList3"/>
    <dgm:cxn modelId="{C8688C6E-BD34-4136-A19A-8E764B99EFF7}" type="presParOf" srcId="{172A39E2-5EBF-4B00-8BEF-A2FBC8E2AE58}" destId="{6817A315-794E-429C-A08E-AE2BCC4A999F}" srcOrd="0" destOrd="0" presId="urn:microsoft.com/office/officeart/2005/8/layout/hList3"/>
    <dgm:cxn modelId="{7DD11C83-F363-4796-A1FB-F906A1BFC74F}" type="presParOf" srcId="{172A39E2-5EBF-4B00-8BEF-A2FBC8E2AE58}" destId="{D5B247FB-3C29-404B-B2A3-5BBE9DD786B4}" srcOrd="1" destOrd="0" presId="urn:microsoft.com/office/officeart/2005/8/layout/hList3"/>
    <dgm:cxn modelId="{873F8D0D-C624-4006-B6A1-4830D0E8ACBE}" type="presParOf" srcId="{172A39E2-5EBF-4B00-8BEF-A2FBC8E2AE58}" destId="{6818F5D7-0B59-487A-878D-501246E62458}" srcOrd="2" destOrd="0" presId="urn:microsoft.com/office/officeart/2005/8/layout/hList3"/>
    <dgm:cxn modelId="{D2C572C1-B0AB-4B79-869C-D35113544653}" type="presParOf" srcId="{F19986AA-2BAA-4850-B1B0-DDDD6D987E07}" destId="{98154355-F3AA-4A26-9C22-95A239522A9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F9296B-2D6D-4C7E-A1A5-E2352FA288B4}"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C"/>
        </a:p>
      </dgm:t>
    </dgm:pt>
    <dgm:pt modelId="{2A54061F-051A-470A-9BC4-2F8A82B03FDE}">
      <dgm:prSet phldrT="[Texto]" custT="1"/>
      <dgm:spPr/>
      <dgm:t>
        <a:bodyPr/>
        <a:lstStyle/>
        <a:p>
          <a:r>
            <a:rPr lang="es-EC" sz="3600" dirty="0" smtClean="0"/>
            <a:t>Objetivo General</a:t>
          </a:r>
          <a:endParaRPr lang="es-EC" sz="3600" dirty="0"/>
        </a:p>
      </dgm:t>
    </dgm:pt>
    <dgm:pt modelId="{F6E2C58C-1E31-429E-BB71-1A182152AE84}" type="parTrans" cxnId="{00FA9869-233E-46BE-8247-BABC574E794C}">
      <dgm:prSet/>
      <dgm:spPr/>
      <dgm:t>
        <a:bodyPr/>
        <a:lstStyle/>
        <a:p>
          <a:endParaRPr lang="es-EC"/>
        </a:p>
      </dgm:t>
    </dgm:pt>
    <dgm:pt modelId="{B82F0905-3019-4ACE-997F-1A45B884BEC8}" type="sibTrans" cxnId="{00FA9869-233E-46BE-8247-BABC574E794C}">
      <dgm:prSet/>
      <dgm:spPr/>
      <dgm:t>
        <a:bodyPr/>
        <a:lstStyle/>
        <a:p>
          <a:endParaRPr lang="es-EC"/>
        </a:p>
      </dgm:t>
    </dgm:pt>
    <dgm:pt modelId="{1E82781F-019E-4A29-B362-A2F409D802FC}">
      <dgm:prSet phldrT="[Texto]" custT="1"/>
      <dgm:spPr/>
      <dgm:t>
        <a:bodyPr/>
        <a:lstStyle/>
        <a:p>
          <a:pPr algn="just"/>
          <a:r>
            <a:rPr lang="es-EC" sz="1600" dirty="0" smtClean="0"/>
            <a:t>Determinar las razones del incumplimiento de las obligaciones tributarias por parte de las personas naturales no obligadas a llevar contabilidad y de los profesionales, para así evitar sanciones administrativas y financieras a los contribuyentes en estudio.</a:t>
          </a:r>
          <a:endParaRPr lang="es-EC" sz="1600" dirty="0"/>
        </a:p>
      </dgm:t>
    </dgm:pt>
    <dgm:pt modelId="{234F7536-6E09-43C6-99AC-B78559C6AFD5}" type="parTrans" cxnId="{81BB13A5-5DFA-4267-9133-0979B30B76F2}">
      <dgm:prSet/>
      <dgm:spPr/>
      <dgm:t>
        <a:bodyPr/>
        <a:lstStyle/>
        <a:p>
          <a:endParaRPr lang="es-EC"/>
        </a:p>
      </dgm:t>
    </dgm:pt>
    <dgm:pt modelId="{EA0D0036-107A-4E52-97F4-110B4260FF8A}" type="sibTrans" cxnId="{81BB13A5-5DFA-4267-9133-0979B30B76F2}">
      <dgm:prSet/>
      <dgm:spPr/>
      <dgm:t>
        <a:bodyPr/>
        <a:lstStyle/>
        <a:p>
          <a:endParaRPr lang="es-EC"/>
        </a:p>
      </dgm:t>
    </dgm:pt>
    <dgm:pt modelId="{36BEB160-A1E0-47B7-B7C6-B55E7935BC05}">
      <dgm:prSet phldrT="[Texto]" custT="1"/>
      <dgm:spPr/>
      <dgm:t>
        <a:bodyPr/>
        <a:lstStyle/>
        <a:p>
          <a:r>
            <a:rPr lang="es-EC" sz="3600" dirty="0" smtClean="0"/>
            <a:t>Objetivos Específicos</a:t>
          </a:r>
          <a:endParaRPr lang="es-EC" sz="3600" dirty="0"/>
        </a:p>
      </dgm:t>
    </dgm:pt>
    <dgm:pt modelId="{7EB5C6B6-4360-4D29-AE4F-F3E625642838}" type="parTrans" cxnId="{E63AE6A0-6D58-4A78-930A-338177839433}">
      <dgm:prSet/>
      <dgm:spPr/>
      <dgm:t>
        <a:bodyPr/>
        <a:lstStyle/>
        <a:p>
          <a:endParaRPr lang="es-EC"/>
        </a:p>
      </dgm:t>
    </dgm:pt>
    <dgm:pt modelId="{84C20A2A-ADBB-4F23-98F9-ED0BC0284E5B}" type="sibTrans" cxnId="{E63AE6A0-6D58-4A78-930A-338177839433}">
      <dgm:prSet/>
      <dgm:spPr/>
      <dgm:t>
        <a:bodyPr/>
        <a:lstStyle/>
        <a:p>
          <a:endParaRPr lang="es-EC"/>
        </a:p>
      </dgm:t>
    </dgm:pt>
    <dgm:pt modelId="{6845886A-EF04-4A88-A8D0-32BDE54E98CE}">
      <dgm:prSet phldrT="[Texto]" custT="1"/>
      <dgm:spPr/>
      <dgm:t>
        <a:bodyPr/>
        <a:lstStyle/>
        <a:p>
          <a:pPr algn="just"/>
          <a:r>
            <a:rPr lang="es-EC" sz="1600" dirty="0" smtClean="0"/>
            <a:t>Establecer el perfil de los contribuyentes, personas naturales no obligadas a llevar contabilidad y de los profesionales.</a:t>
          </a:r>
          <a:endParaRPr lang="es-EC" sz="1600" dirty="0"/>
        </a:p>
      </dgm:t>
    </dgm:pt>
    <dgm:pt modelId="{88CB65AE-E83B-44DB-8E86-A7B8EB254D90}" type="parTrans" cxnId="{26FD99A9-E014-482B-BD67-F19EC13BB5FC}">
      <dgm:prSet/>
      <dgm:spPr/>
      <dgm:t>
        <a:bodyPr/>
        <a:lstStyle/>
        <a:p>
          <a:endParaRPr lang="es-EC"/>
        </a:p>
      </dgm:t>
    </dgm:pt>
    <dgm:pt modelId="{A51D405B-86B7-4ED4-B683-42418517D78D}" type="sibTrans" cxnId="{26FD99A9-E014-482B-BD67-F19EC13BB5FC}">
      <dgm:prSet/>
      <dgm:spPr/>
      <dgm:t>
        <a:bodyPr/>
        <a:lstStyle/>
        <a:p>
          <a:endParaRPr lang="es-EC"/>
        </a:p>
      </dgm:t>
    </dgm:pt>
    <dgm:pt modelId="{27E05F20-7181-4B58-8B78-4B4B0E15A123}">
      <dgm:prSet phldrT="[Texto]" custT="1"/>
      <dgm:spPr/>
      <dgm:t>
        <a:bodyPr/>
        <a:lstStyle/>
        <a:p>
          <a:pPr algn="just"/>
          <a:r>
            <a:rPr lang="es-EC" sz="1600" dirty="0" smtClean="0"/>
            <a:t>Analizar las infracciones, los problemas comerciales y financieros que adquieren las personas naturales no obligadas a llevar contabilidad y los profesionales al momento que incumplen con sus obligaciones de impuesto al valor agregado e impuesto a la renta.</a:t>
          </a:r>
          <a:endParaRPr lang="es-EC" sz="1600" dirty="0"/>
        </a:p>
      </dgm:t>
    </dgm:pt>
    <dgm:pt modelId="{B606C49B-9D18-4F39-BF33-D9C2553CA147}" type="parTrans" cxnId="{DFCDCC8C-F3B4-4ED8-8650-CA4E1923A55B}">
      <dgm:prSet/>
      <dgm:spPr/>
      <dgm:t>
        <a:bodyPr/>
        <a:lstStyle/>
        <a:p>
          <a:endParaRPr lang="es-EC"/>
        </a:p>
      </dgm:t>
    </dgm:pt>
    <dgm:pt modelId="{BA49A5E4-DE7D-4828-B182-4467FA0B7182}" type="sibTrans" cxnId="{DFCDCC8C-F3B4-4ED8-8650-CA4E1923A55B}">
      <dgm:prSet/>
      <dgm:spPr/>
      <dgm:t>
        <a:bodyPr/>
        <a:lstStyle/>
        <a:p>
          <a:endParaRPr lang="es-EC"/>
        </a:p>
      </dgm:t>
    </dgm:pt>
    <dgm:pt modelId="{40A8446F-4DFE-47C8-A68D-899926B6011F}">
      <dgm:prSet phldrT="[Texto]" custT="1"/>
      <dgm:spPr/>
      <dgm:t>
        <a:bodyPr/>
        <a:lstStyle/>
        <a:p>
          <a:pPr algn="just"/>
          <a:r>
            <a:rPr lang="es-EC" sz="1600" dirty="0" smtClean="0"/>
            <a:t>Comprobar si los mecanismos de control e información por parte del Servicio de Rentas Internas son eficaces para las personas naturales no obligadas a llevar contabilidad y para los profesionales.</a:t>
          </a:r>
          <a:endParaRPr lang="es-EC" sz="1600" dirty="0"/>
        </a:p>
      </dgm:t>
    </dgm:pt>
    <dgm:pt modelId="{5C9A3B90-105E-4C50-98D7-570D04FD7F56}" type="parTrans" cxnId="{B60291D5-03AE-4D32-97F6-8F85FDEF9EDF}">
      <dgm:prSet/>
      <dgm:spPr/>
      <dgm:t>
        <a:bodyPr/>
        <a:lstStyle/>
        <a:p>
          <a:endParaRPr lang="es-EC"/>
        </a:p>
      </dgm:t>
    </dgm:pt>
    <dgm:pt modelId="{605DBFC5-6F7C-47A4-9F01-44192A61650D}" type="sibTrans" cxnId="{B60291D5-03AE-4D32-97F6-8F85FDEF9EDF}">
      <dgm:prSet/>
      <dgm:spPr/>
      <dgm:t>
        <a:bodyPr/>
        <a:lstStyle/>
        <a:p>
          <a:endParaRPr lang="es-EC"/>
        </a:p>
      </dgm:t>
    </dgm:pt>
    <dgm:pt modelId="{B7F05654-D141-47A2-BEC8-CF2250B91746}" type="pres">
      <dgm:prSet presAssocID="{16F9296B-2D6D-4C7E-A1A5-E2352FA288B4}" presName="linear" presStyleCnt="0">
        <dgm:presLayoutVars>
          <dgm:animLvl val="lvl"/>
          <dgm:resizeHandles val="exact"/>
        </dgm:presLayoutVars>
      </dgm:prSet>
      <dgm:spPr/>
      <dgm:t>
        <a:bodyPr/>
        <a:lstStyle/>
        <a:p>
          <a:endParaRPr lang="es-EC"/>
        </a:p>
      </dgm:t>
    </dgm:pt>
    <dgm:pt modelId="{E3E45511-02EB-44DA-B44C-BD90A790031D}" type="pres">
      <dgm:prSet presAssocID="{2A54061F-051A-470A-9BC4-2F8A82B03FDE}" presName="parentText" presStyleLbl="node1" presStyleIdx="0" presStyleCnt="2" custScaleX="59615" custLinFactNeighborX="-19231">
        <dgm:presLayoutVars>
          <dgm:chMax val="0"/>
          <dgm:bulletEnabled val="1"/>
        </dgm:presLayoutVars>
      </dgm:prSet>
      <dgm:spPr/>
      <dgm:t>
        <a:bodyPr/>
        <a:lstStyle/>
        <a:p>
          <a:endParaRPr lang="es-EC"/>
        </a:p>
      </dgm:t>
    </dgm:pt>
    <dgm:pt modelId="{E447CD1A-EC92-4A9A-87A3-18613381674D}" type="pres">
      <dgm:prSet presAssocID="{2A54061F-051A-470A-9BC4-2F8A82B03FDE}" presName="childText" presStyleLbl="revTx" presStyleIdx="0" presStyleCnt="2">
        <dgm:presLayoutVars>
          <dgm:bulletEnabled val="1"/>
        </dgm:presLayoutVars>
      </dgm:prSet>
      <dgm:spPr/>
      <dgm:t>
        <a:bodyPr/>
        <a:lstStyle/>
        <a:p>
          <a:endParaRPr lang="es-EC"/>
        </a:p>
      </dgm:t>
    </dgm:pt>
    <dgm:pt modelId="{806D113C-1184-4F68-8D38-0C04A9597A3C}" type="pres">
      <dgm:prSet presAssocID="{36BEB160-A1E0-47B7-B7C6-B55E7935BC05}" presName="parentText" presStyleLbl="node1" presStyleIdx="1" presStyleCnt="2" custScaleX="59615" custLinFactNeighborX="-19231">
        <dgm:presLayoutVars>
          <dgm:chMax val="0"/>
          <dgm:bulletEnabled val="1"/>
        </dgm:presLayoutVars>
      </dgm:prSet>
      <dgm:spPr/>
      <dgm:t>
        <a:bodyPr/>
        <a:lstStyle/>
        <a:p>
          <a:endParaRPr lang="es-EC"/>
        </a:p>
      </dgm:t>
    </dgm:pt>
    <dgm:pt modelId="{2FE6540F-EAF4-4E28-96D0-FF9A3D329B99}" type="pres">
      <dgm:prSet presAssocID="{36BEB160-A1E0-47B7-B7C6-B55E7935BC05}" presName="childText" presStyleLbl="revTx" presStyleIdx="1" presStyleCnt="2">
        <dgm:presLayoutVars>
          <dgm:bulletEnabled val="1"/>
        </dgm:presLayoutVars>
      </dgm:prSet>
      <dgm:spPr/>
      <dgm:t>
        <a:bodyPr/>
        <a:lstStyle/>
        <a:p>
          <a:endParaRPr lang="es-EC"/>
        </a:p>
      </dgm:t>
    </dgm:pt>
  </dgm:ptLst>
  <dgm:cxnLst>
    <dgm:cxn modelId="{C6191C27-CCB8-4827-B69B-2CDF6BCBD713}" type="presOf" srcId="{16F9296B-2D6D-4C7E-A1A5-E2352FA288B4}" destId="{B7F05654-D141-47A2-BEC8-CF2250B91746}" srcOrd="0" destOrd="0" presId="urn:microsoft.com/office/officeart/2005/8/layout/vList2"/>
    <dgm:cxn modelId="{F5E54067-0EC0-4B30-94A3-0C4C8B0E6454}" type="presOf" srcId="{6845886A-EF04-4A88-A8D0-32BDE54E98CE}" destId="{2FE6540F-EAF4-4E28-96D0-FF9A3D329B99}" srcOrd="0" destOrd="0" presId="urn:microsoft.com/office/officeart/2005/8/layout/vList2"/>
    <dgm:cxn modelId="{AC4AA888-238F-46F4-9EA0-AAB0BADBDA57}" type="presOf" srcId="{2A54061F-051A-470A-9BC4-2F8A82B03FDE}" destId="{E3E45511-02EB-44DA-B44C-BD90A790031D}" srcOrd="0" destOrd="0" presId="urn:microsoft.com/office/officeart/2005/8/layout/vList2"/>
    <dgm:cxn modelId="{26FD99A9-E014-482B-BD67-F19EC13BB5FC}" srcId="{36BEB160-A1E0-47B7-B7C6-B55E7935BC05}" destId="{6845886A-EF04-4A88-A8D0-32BDE54E98CE}" srcOrd="0" destOrd="0" parTransId="{88CB65AE-E83B-44DB-8E86-A7B8EB254D90}" sibTransId="{A51D405B-86B7-4ED4-B683-42418517D78D}"/>
    <dgm:cxn modelId="{EAEF2C72-1058-411F-99E2-BEC3049E05FE}" type="presOf" srcId="{40A8446F-4DFE-47C8-A68D-899926B6011F}" destId="{2FE6540F-EAF4-4E28-96D0-FF9A3D329B99}" srcOrd="0" destOrd="2" presId="urn:microsoft.com/office/officeart/2005/8/layout/vList2"/>
    <dgm:cxn modelId="{DFCDCC8C-F3B4-4ED8-8650-CA4E1923A55B}" srcId="{36BEB160-A1E0-47B7-B7C6-B55E7935BC05}" destId="{27E05F20-7181-4B58-8B78-4B4B0E15A123}" srcOrd="1" destOrd="0" parTransId="{B606C49B-9D18-4F39-BF33-D9C2553CA147}" sibTransId="{BA49A5E4-DE7D-4828-B182-4467FA0B7182}"/>
    <dgm:cxn modelId="{81BB13A5-5DFA-4267-9133-0979B30B76F2}" srcId="{2A54061F-051A-470A-9BC4-2F8A82B03FDE}" destId="{1E82781F-019E-4A29-B362-A2F409D802FC}" srcOrd="0" destOrd="0" parTransId="{234F7536-6E09-43C6-99AC-B78559C6AFD5}" sibTransId="{EA0D0036-107A-4E52-97F4-110B4260FF8A}"/>
    <dgm:cxn modelId="{B60291D5-03AE-4D32-97F6-8F85FDEF9EDF}" srcId="{36BEB160-A1E0-47B7-B7C6-B55E7935BC05}" destId="{40A8446F-4DFE-47C8-A68D-899926B6011F}" srcOrd="2" destOrd="0" parTransId="{5C9A3B90-105E-4C50-98D7-570D04FD7F56}" sibTransId="{605DBFC5-6F7C-47A4-9F01-44192A61650D}"/>
    <dgm:cxn modelId="{78AD4480-D0E4-4C48-83B5-27AF789AB6BA}" type="presOf" srcId="{1E82781F-019E-4A29-B362-A2F409D802FC}" destId="{E447CD1A-EC92-4A9A-87A3-18613381674D}" srcOrd="0" destOrd="0" presId="urn:microsoft.com/office/officeart/2005/8/layout/vList2"/>
    <dgm:cxn modelId="{E63AE6A0-6D58-4A78-930A-338177839433}" srcId="{16F9296B-2D6D-4C7E-A1A5-E2352FA288B4}" destId="{36BEB160-A1E0-47B7-B7C6-B55E7935BC05}" srcOrd="1" destOrd="0" parTransId="{7EB5C6B6-4360-4D29-AE4F-F3E625642838}" sibTransId="{84C20A2A-ADBB-4F23-98F9-ED0BC0284E5B}"/>
    <dgm:cxn modelId="{00FA9869-233E-46BE-8247-BABC574E794C}" srcId="{16F9296B-2D6D-4C7E-A1A5-E2352FA288B4}" destId="{2A54061F-051A-470A-9BC4-2F8A82B03FDE}" srcOrd="0" destOrd="0" parTransId="{F6E2C58C-1E31-429E-BB71-1A182152AE84}" sibTransId="{B82F0905-3019-4ACE-997F-1A45B884BEC8}"/>
    <dgm:cxn modelId="{66E39C78-38B7-4B8B-8B18-01A25A9CA424}" type="presOf" srcId="{36BEB160-A1E0-47B7-B7C6-B55E7935BC05}" destId="{806D113C-1184-4F68-8D38-0C04A9597A3C}" srcOrd="0" destOrd="0" presId="urn:microsoft.com/office/officeart/2005/8/layout/vList2"/>
    <dgm:cxn modelId="{4A8070CF-7B50-4DFB-AA5B-39F42563B2B2}" type="presOf" srcId="{27E05F20-7181-4B58-8B78-4B4B0E15A123}" destId="{2FE6540F-EAF4-4E28-96D0-FF9A3D329B99}" srcOrd="0" destOrd="1" presId="urn:microsoft.com/office/officeart/2005/8/layout/vList2"/>
    <dgm:cxn modelId="{D0A27308-5977-4C34-9507-1EC74605B486}" type="presParOf" srcId="{B7F05654-D141-47A2-BEC8-CF2250B91746}" destId="{E3E45511-02EB-44DA-B44C-BD90A790031D}" srcOrd="0" destOrd="0" presId="urn:microsoft.com/office/officeart/2005/8/layout/vList2"/>
    <dgm:cxn modelId="{BEACC0DD-83EF-4227-926D-6DCFFEE4471E}" type="presParOf" srcId="{B7F05654-D141-47A2-BEC8-CF2250B91746}" destId="{E447CD1A-EC92-4A9A-87A3-18613381674D}" srcOrd="1" destOrd="0" presId="urn:microsoft.com/office/officeart/2005/8/layout/vList2"/>
    <dgm:cxn modelId="{4871DCAE-AB16-4A3F-82E3-B544253208BF}" type="presParOf" srcId="{B7F05654-D141-47A2-BEC8-CF2250B91746}" destId="{806D113C-1184-4F68-8D38-0C04A9597A3C}" srcOrd="2" destOrd="0" presId="urn:microsoft.com/office/officeart/2005/8/layout/vList2"/>
    <dgm:cxn modelId="{62CF8645-9845-4543-BC1F-987BB6AD2FBD}" type="presParOf" srcId="{B7F05654-D141-47A2-BEC8-CF2250B91746}" destId="{2FE6540F-EAF4-4E28-96D0-FF9A3D329B9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E531A9B-00D4-47DE-AAB0-A8C59F503151}" type="doc">
      <dgm:prSet loTypeId="urn:microsoft.com/office/officeart/2005/8/layout/hList3" loCatId="list" qsTypeId="urn:microsoft.com/office/officeart/2005/8/quickstyle/simple3" qsCatId="simple" csTypeId="urn:microsoft.com/office/officeart/2005/8/colors/colorful2" csCatId="colorful" phldr="1"/>
      <dgm:spPr/>
      <dgm:t>
        <a:bodyPr/>
        <a:lstStyle/>
        <a:p>
          <a:endParaRPr lang="es-EC"/>
        </a:p>
      </dgm:t>
    </dgm:pt>
    <dgm:pt modelId="{377336E2-F1BD-4ED8-ADD0-B44374B2470F}">
      <dgm:prSet phldrT="[Texto]" custT="1"/>
      <dgm:spPr/>
      <dgm:t>
        <a:bodyPr/>
        <a:lstStyle/>
        <a:p>
          <a:r>
            <a:rPr lang="es-EC" sz="3200" b="1" dirty="0" smtClean="0">
              <a:solidFill>
                <a:schemeClr val="tx1"/>
              </a:solidFill>
            </a:rPr>
            <a:t>RECOMENDACIONES</a:t>
          </a:r>
          <a:endParaRPr lang="es-EC" sz="3200" b="1" dirty="0">
            <a:solidFill>
              <a:schemeClr val="tx1"/>
            </a:solidFill>
          </a:endParaRPr>
        </a:p>
      </dgm:t>
    </dgm:pt>
    <dgm:pt modelId="{077A8868-4C92-468C-9F2B-98CF5DD95E31}" type="parTrans" cxnId="{3DF93C02-01CF-4146-8941-C4293F06DDEF}">
      <dgm:prSet/>
      <dgm:spPr/>
      <dgm:t>
        <a:bodyPr/>
        <a:lstStyle/>
        <a:p>
          <a:endParaRPr lang="es-EC">
            <a:solidFill>
              <a:schemeClr val="tx1"/>
            </a:solidFill>
          </a:endParaRPr>
        </a:p>
      </dgm:t>
    </dgm:pt>
    <dgm:pt modelId="{65E77E3C-774E-4EAF-84CF-7DFA5A1EE321}" type="sibTrans" cxnId="{3DF93C02-01CF-4146-8941-C4293F06DDEF}">
      <dgm:prSet/>
      <dgm:spPr/>
      <dgm:t>
        <a:bodyPr/>
        <a:lstStyle/>
        <a:p>
          <a:endParaRPr lang="es-EC">
            <a:solidFill>
              <a:schemeClr val="tx1"/>
            </a:solidFill>
          </a:endParaRPr>
        </a:p>
      </dgm:t>
    </dgm:pt>
    <dgm:pt modelId="{A06DD381-E9BB-46FC-B37F-0295F17A81EE}">
      <dgm:prSet phldrT="[Texto]" custT="1"/>
      <dgm:spPr/>
      <dgm:t>
        <a:bodyPr/>
        <a:lstStyle/>
        <a:p>
          <a:r>
            <a:rPr lang="es-EC" sz="1600" dirty="0" smtClean="0"/>
            <a:t>Los resultados obtenidos mediante las encuestas constituyen un aporte para la ciudad en cuanto que hay que trabajar en mejorar los conocimientos de las personas naturales no obligadas a llevar contabilidad de cómo llenar los formularios para que realicen sus declaraciones, tanto que los profesionales según lo información arrojado son los que menos problemas tienen al momento de realizar sus declaraciones.</a:t>
          </a:r>
        </a:p>
      </dgm:t>
    </dgm:pt>
    <dgm:pt modelId="{D39A8E77-AEDA-4965-BAEF-C0E8761F707F}" type="parTrans" cxnId="{D4F23484-5983-459B-9837-0A2AF96EFD23}">
      <dgm:prSet/>
      <dgm:spPr/>
      <dgm:t>
        <a:bodyPr/>
        <a:lstStyle/>
        <a:p>
          <a:endParaRPr lang="es-EC">
            <a:solidFill>
              <a:schemeClr val="tx1"/>
            </a:solidFill>
          </a:endParaRPr>
        </a:p>
      </dgm:t>
    </dgm:pt>
    <dgm:pt modelId="{ED0DBDF2-8433-4FBD-B61B-40D05F19AEB1}" type="sibTrans" cxnId="{D4F23484-5983-459B-9837-0A2AF96EFD23}">
      <dgm:prSet/>
      <dgm:spPr/>
      <dgm:t>
        <a:bodyPr/>
        <a:lstStyle/>
        <a:p>
          <a:endParaRPr lang="es-EC">
            <a:solidFill>
              <a:schemeClr val="tx1"/>
            </a:solidFill>
          </a:endParaRPr>
        </a:p>
      </dgm:t>
    </dgm:pt>
    <dgm:pt modelId="{E71DBB54-D179-43E3-ABE9-B4864A10A1F2}">
      <dgm:prSet phldrT="[Texto]" custT="1"/>
      <dgm:spPr/>
      <dgm:t>
        <a:bodyPr/>
        <a:lstStyle/>
        <a:p>
          <a:r>
            <a:rPr lang="es-EC" sz="1600" dirty="0" smtClean="0"/>
            <a:t>Se puede aprovechar la segmentación de aquellos que tienen una “Moral Débil” motivando a tener incentivos si son leales del cumplimiento de sus impuestos. </a:t>
          </a:r>
          <a:endParaRPr lang="es-EC" sz="1600" dirty="0">
            <a:solidFill>
              <a:schemeClr val="tx1"/>
            </a:solidFill>
          </a:endParaRPr>
        </a:p>
      </dgm:t>
    </dgm:pt>
    <dgm:pt modelId="{2A1F4538-F4FC-4ADD-86FE-0E51B61504C6}" type="parTrans" cxnId="{CF88C52C-94D5-4169-A36A-8CC5020FA5A7}">
      <dgm:prSet/>
      <dgm:spPr/>
      <dgm:t>
        <a:bodyPr/>
        <a:lstStyle/>
        <a:p>
          <a:endParaRPr lang="es-EC">
            <a:solidFill>
              <a:schemeClr val="tx1"/>
            </a:solidFill>
          </a:endParaRPr>
        </a:p>
      </dgm:t>
    </dgm:pt>
    <dgm:pt modelId="{81AB2EB2-C1FB-435A-9789-CD8B2941890B}" type="sibTrans" cxnId="{CF88C52C-94D5-4169-A36A-8CC5020FA5A7}">
      <dgm:prSet/>
      <dgm:spPr/>
      <dgm:t>
        <a:bodyPr/>
        <a:lstStyle/>
        <a:p>
          <a:endParaRPr lang="es-EC">
            <a:solidFill>
              <a:schemeClr val="tx1"/>
            </a:solidFill>
          </a:endParaRPr>
        </a:p>
      </dgm:t>
    </dgm:pt>
    <dgm:pt modelId="{DE66B4EB-0631-4AF0-B595-AE382A47ADD0}">
      <dgm:prSet phldrT="[Texto]" custT="1"/>
      <dgm:spPr/>
      <dgm:t>
        <a:bodyPr/>
        <a:lstStyle/>
        <a:p>
          <a:r>
            <a:rPr lang="es-EC" sz="1600" dirty="0" smtClean="0"/>
            <a:t>Se puede crear miles de instrumentos para facilitar el cumplimiento de las obligaciones tributarias tanto para las personas naturales no obligadas como para los profesionales y a la final la decisión de cumplir o incumplir está en ellos. </a:t>
          </a:r>
          <a:endParaRPr lang="es-EC" sz="1600" dirty="0">
            <a:solidFill>
              <a:schemeClr val="tx1"/>
            </a:solidFill>
          </a:endParaRPr>
        </a:p>
      </dgm:t>
    </dgm:pt>
    <dgm:pt modelId="{4190CF16-9C1B-4955-A718-2997504FEF72}" type="parTrans" cxnId="{3E4E0763-8131-4B49-9061-F8E7353014D8}">
      <dgm:prSet/>
      <dgm:spPr/>
      <dgm:t>
        <a:bodyPr/>
        <a:lstStyle/>
        <a:p>
          <a:endParaRPr lang="es-EC">
            <a:solidFill>
              <a:schemeClr val="tx1"/>
            </a:solidFill>
          </a:endParaRPr>
        </a:p>
      </dgm:t>
    </dgm:pt>
    <dgm:pt modelId="{C85C0080-FBCC-430F-A49F-B61868C1EEB0}" type="sibTrans" cxnId="{3E4E0763-8131-4B49-9061-F8E7353014D8}">
      <dgm:prSet/>
      <dgm:spPr/>
      <dgm:t>
        <a:bodyPr/>
        <a:lstStyle/>
        <a:p>
          <a:endParaRPr lang="es-EC">
            <a:solidFill>
              <a:schemeClr val="tx1"/>
            </a:solidFill>
          </a:endParaRPr>
        </a:p>
      </dgm:t>
    </dgm:pt>
    <dgm:pt modelId="{A43B1507-19AB-47DA-A1C1-63EA3E45335F}" type="pres">
      <dgm:prSet presAssocID="{2E531A9B-00D4-47DE-AAB0-A8C59F503151}" presName="composite" presStyleCnt="0">
        <dgm:presLayoutVars>
          <dgm:chMax val="1"/>
          <dgm:dir/>
          <dgm:resizeHandles val="exact"/>
        </dgm:presLayoutVars>
      </dgm:prSet>
      <dgm:spPr/>
      <dgm:t>
        <a:bodyPr/>
        <a:lstStyle/>
        <a:p>
          <a:endParaRPr lang="es-EC"/>
        </a:p>
      </dgm:t>
    </dgm:pt>
    <dgm:pt modelId="{3426DDC5-1BD4-483E-8E23-0B2242BDE1C0}" type="pres">
      <dgm:prSet presAssocID="{377336E2-F1BD-4ED8-ADD0-B44374B2470F}" presName="roof" presStyleLbl="dkBgShp" presStyleIdx="0" presStyleCnt="2" custScaleY="70834"/>
      <dgm:spPr/>
      <dgm:t>
        <a:bodyPr/>
        <a:lstStyle/>
        <a:p>
          <a:endParaRPr lang="es-EC"/>
        </a:p>
      </dgm:t>
    </dgm:pt>
    <dgm:pt modelId="{D16B0667-1DB9-4F6D-AEDF-FD05EF8EABCD}" type="pres">
      <dgm:prSet presAssocID="{377336E2-F1BD-4ED8-ADD0-B44374B2470F}" presName="pillars" presStyleCnt="0"/>
      <dgm:spPr/>
    </dgm:pt>
    <dgm:pt modelId="{CA94E26A-CA38-4F3D-9A70-1FB40FA62A0D}" type="pres">
      <dgm:prSet presAssocID="{377336E2-F1BD-4ED8-ADD0-B44374B2470F}" presName="pillar1" presStyleLbl="node1" presStyleIdx="0" presStyleCnt="3">
        <dgm:presLayoutVars>
          <dgm:bulletEnabled val="1"/>
        </dgm:presLayoutVars>
      </dgm:prSet>
      <dgm:spPr/>
      <dgm:t>
        <a:bodyPr/>
        <a:lstStyle/>
        <a:p>
          <a:endParaRPr lang="es-EC"/>
        </a:p>
      </dgm:t>
    </dgm:pt>
    <dgm:pt modelId="{66BC67B4-4248-427C-A4AA-5AD5ED47B383}" type="pres">
      <dgm:prSet presAssocID="{E71DBB54-D179-43E3-ABE9-B4864A10A1F2}" presName="pillarX" presStyleLbl="node1" presStyleIdx="1" presStyleCnt="3">
        <dgm:presLayoutVars>
          <dgm:bulletEnabled val="1"/>
        </dgm:presLayoutVars>
      </dgm:prSet>
      <dgm:spPr/>
      <dgm:t>
        <a:bodyPr/>
        <a:lstStyle/>
        <a:p>
          <a:endParaRPr lang="es-EC"/>
        </a:p>
      </dgm:t>
    </dgm:pt>
    <dgm:pt modelId="{5508FA95-92F7-4F1D-87F7-D6041FA890CB}" type="pres">
      <dgm:prSet presAssocID="{DE66B4EB-0631-4AF0-B595-AE382A47ADD0}" presName="pillarX" presStyleLbl="node1" presStyleIdx="2" presStyleCnt="3">
        <dgm:presLayoutVars>
          <dgm:bulletEnabled val="1"/>
        </dgm:presLayoutVars>
      </dgm:prSet>
      <dgm:spPr/>
      <dgm:t>
        <a:bodyPr/>
        <a:lstStyle/>
        <a:p>
          <a:endParaRPr lang="es-EC"/>
        </a:p>
      </dgm:t>
    </dgm:pt>
    <dgm:pt modelId="{5C062DD6-2BD7-4CE1-9C21-34F673F68354}" type="pres">
      <dgm:prSet presAssocID="{377336E2-F1BD-4ED8-ADD0-B44374B2470F}" presName="base" presStyleLbl="dkBgShp" presStyleIdx="1" presStyleCnt="2"/>
      <dgm:spPr/>
    </dgm:pt>
  </dgm:ptLst>
  <dgm:cxnLst>
    <dgm:cxn modelId="{3E4E0763-8131-4B49-9061-F8E7353014D8}" srcId="{377336E2-F1BD-4ED8-ADD0-B44374B2470F}" destId="{DE66B4EB-0631-4AF0-B595-AE382A47ADD0}" srcOrd="2" destOrd="0" parTransId="{4190CF16-9C1B-4955-A718-2997504FEF72}" sibTransId="{C85C0080-FBCC-430F-A49F-B61868C1EEB0}"/>
    <dgm:cxn modelId="{2221802B-ED2E-4D14-B932-B1046DAD3B45}" type="presOf" srcId="{2E531A9B-00D4-47DE-AAB0-A8C59F503151}" destId="{A43B1507-19AB-47DA-A1C1-63EA3E45335F}" srcOrd="0" destOrd="0" presId="urn:microsoft.com/office/officeart/2005/8/layout/hList3"/>
    <dgm:cxn modelId="{0762C6CF-3A53-4329-B3E7-A3F32868FC9E}" type="presOf" srcId="{A06DD381-E9BB-46FC-B37F-0295F17A81EE}" destId="{CA94E26A-CA38-4F3D-9A70-1FB40FA62A0D}" srcOrd="0" destOrd="0" presId="urn:microsoft.com/office/officeart/2005/8/layout/hList3"/>
    <dgm:cxn modelId="{D4F23484-5983-459B-9837-0A2AF96EFD23}" srcId="{377336E2-F1BD-4ED8-ADD0-B44374B2470F}" destId="{A06DD381-E9BB-46FC-B37F-0295F17A81EE}" srcOrd="0" destOrd="0" parTransId="{D39A8E77-AEDA-4965-BAEF-C0E8761F707F}" sibTransId="{ED0DBDF2-8433-4FBD-B61B-40D05F19AEB1}"/>
    <dgm:cxn modelId="{3DF93C02-01CF-4146-8941-C4293F06DDEF}" srcId="{2E531A9B-00D4-47DE-AAB0-A8C59F503151}" destId="{377336E2-F1BD-4ED8-ADD0-B44374B2470F}" srcOrd="0" destOrd="0" parTransId="{077A8868-4C92-468C-9F2B-98CF5DD95E31}" sibTransId="{65E77E3C-774E-4EAF-84CF-7DFA5A1EE321}"/>
    <dgm:cxn modelId="{CFD2325F-0D14-44E8-A33A-28D2E24B3E2D}" type="presOf" srcId="{DE66B4EB-0631-4AF0-B595-AE382A47ADD0}" destId="{5508FA95-92F7-4F1D-87F7-D6041FA890CB}" srcOrd="0" destOrd="0" presId="urn:microsoft.com/office/officeart/2005/8/layout/hList3"/>
    <dgm:cxn modelId="{9DB2B3A5-6E37-46C4-ACD9-A6E353EB6A8A}" type="presOf" srcId="{E71DBB54-D179-43E3-ABE9-B4864A10A1F2}" destId="{66BC67B4-4248-427C-A4AA-5AD5ED47B383}" srcOrd="0" destOrd="0" presId="urn:microsoft.com/office/officeart/2005/8/layout/hList3"/>
    <dgm:cxn modelId="{CF88C52C-94D5-4169-A36A-8CC5020FA5A7}" srcId="{377336E2-F1BD-4ED8-ADD0-B44374B2470F}" destId="{E71DBB54-D179-43E3-ABE9-B4864A10A1F2}" srcOrd="1" destOrd="0" parTransId="{2A1F4538-F4FC-4ADD-86FE-0E51B61504C6}" sibTransId="{81AB2EB2-C1FB-435A-9789-CD8B2941890B}"/>
    <dgm:cxn modelId="{B941C5CE-2273-4449-B0EF-DCC3C1925B4A}" type="presOf" srcId="{377336E2-F1BD-4ED8-ADD0-B44374B2470F}" destId="{3426DDC5-1BD4-483E-8E23-0B2242BDE1C0}" srcOrd="0" destOrd="0" presId="urn:microsoft.com/office/officeart/2005/8/layout/hList3"/>
    <dgm:cxn modelId="{15E18DBA-7981-421A-AE6F-75F9CF18E2CA}" type="presParOf" srcId="{A43B1507-19AB-47DA-A1C1-63EA3E45335F}" destId="{3426DDC5-1BD4-483E-8E23-0B2242BDE1C0}" srcOrd="0" destOrd="0" presId="urn:microsoft.com/office/officeart/2005/8/layout/hList3"/>
    <dgm:cxn modelId="{D8C0B5A6-52F8-4BCD-905D-697BDD408220}" type="presParOf" srcId="{A43B1507-19AB-47DA-A1C1-63EA3E45335F}" destId="{D16B0667-1DB9-4F6D-AEDF-FD05EF8EABCD}" srcOrd="1" destOrd="0" presId="urn:microsoft.com/office/officeart/2005/8/layout/hList3"/>
    <dgm:cxn modelId="{26808A93-01CC-47EC-B62D-2D4E9F279869}" type="presParOf" srcId="{D16B0667-1DB9-4F6D-AEDF-FD05EF8EABCD}" destId="{CA94E26A-CA38-4F3D-9A70-1FB40FA62A0D}" srcOrd="0" destOrd="0" presId="urn:microsoft.com/office/officeart/2005/8/layout/hList3"/>
    <dgm:cxn modelId="{8BC66091-4DB8-4398-9F04-E4E36831E16B}" type="presParOf" srcId="{D16B0667-1DB9-4F6D-AEDF-FD05EF8EABCD}" destId="{66BC67B4-4248-427C-A4AA-5AD5ED47B383}" srcOrd="1" destOrd="0" presId="urn:microsoft.com/office/officeart/2005/8/layout/hList3"/>
    <dgm:cxn modelId="{373C95B5-A3A6-4598-9EBF-9185BE32D0B5}" type="presParOf" srcId="{D16B0667-1DB9-4F6D-AEDF-FD05EF8EABCD}" destId="{5508FA95-92F7-4F1D-87F7-D6041FA890CB}" srcOrd="2" destOrd="0" presId="urn:microsoft.com/office/officeart/2005/8/layout/hList3"/>
    <dgm:cxn modelId="{76BAC54F-DE1E-463A-988B-531C82CC598E}" type="presParOf" srcId="{A43B1507-19AB-47DA-A1C1-63EA3E45335F}" destId="{5C062DD6-2BD7-4CE1-9C21-34F673F6835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A7B4C9A-9E44-42E7-9C66-E54AD76F3CA6}" type="doc">
      <dgm:prSet loTypeId="urn:microsoft.com/office/officeart/2005/8/layout/equation2" loCatId="process" qsTypeId="urn:microsoft.com/office/officeart/2005/8/quickstyle/simple3" qsCatId="simple" csTypeId="urn:microsoft.com/office/officeart/2005/8/colors/colorful3" csCatId="colorful" phldr="1"/>
      <dgm:spPr/>
    </dgm:pt>
    <dgm:pt modelId="{C06E64E1-27E8-42FE-B99B-F27B8AF32AC9}">
      <dgm:prSet phldrT="[Texto]" custT="1"/>
      <dgm:spPr/>
      <dgm:t>
        <a:bodyPr/>
        <a:lstStyle/>
        <a:p>
          <a:r>
            <a:rPr lang="es-EC" sz="1600" dirty="0" smtClean="0"/>
            <a:t>Herramientas que faciliten el cumplimiento </a:t>
          </a:r>
          <a:endParaRPr lang="es-EC" sz="1600" dirty="0"/>
        </a:p>
      </dgm:t>
    </dgm:pt>
    <dgm:pt modelId="{9AFECD97-C3AB-4C93-BE47-02852C3A684C}" type="parTrans" cxnId="{4E331FD3-B113-4D01-922F-5CA6EABF93A3}">
      <dgm:prSet/>
      <dgm:spPr/>
      <dgm:t>
        <a:bodyPr/>
        <a:lstStyle/>
        <a:p>
          <a:endParaRPr lang="es-EC" sz="1600"/>
        </a:p>
      </dgm:t>
    </dgm:pt>
    <dgm:pt modelId="{D462F999-0300-4046-B3A7-634F4C6B5E68}" type="sibTrans" cxnId="{4E331FD3-B113-4D01-922F-5CA6EABF93A3}">
      <dgm:prSet custT="1"/>
      <dgm:spPr/>
      <dgm:t>
        <a:bodyPr/>
        <a:lstStyle/>
        <a:p>
          <a:endParaRPr lang="es-EC" sz="1600"/>
        </a:p>
      </dgm:t>
    </dgm:pt>
    <dgm:pt modelId="{83866335-283D-4510-AA32-E5C73E9F9E2D}">
      <dgm:prSet phldrT="[Texto]" custT="1"/>
      <dgm:spPr/>
      <dgm:t>
        <a:bodyPr/>
        <a:lstStyle/>
        <a:p>
          <a:r>
            <a:rPr lang="es-EC" sz="1600" dirty="0" smtClean="0"/>
            <a:t>Apreciación del riesgo de ser detectado</a:t>
          </a:r>
          <a:endParaRPr lang="es-EC" sz="1600" dirty="0"/>
        </a:p>
      </dgm:t>
    </dgm:pt>
    <dgm:pt modelId="{2A755A7B-A441-41C8-9A22-CE7F79E110CB}" type="parTrans" cxnId="{1224479B-737B-4AC7-B86B-C3E60C9C884A}">
      <dgm:prSet/>
      <dgm:spPr/>
      <dgm:t>
        <a:bodyPr/>
        <a:lstStyle/>
        <a:p>
          <a:endParaRPr lang="es-EC" sz="1600"/>
        </a:p>
      </dgm:t>
    </dgm:pt>
    <dgm:pt modelId="{91551203-9E0D-4EC0-A98B-C6A95128A0BD}" type="sibTrans" cxnId="{1224479B-737B-4AC7-B86B-C3E60C9C884A}">
      <dgm:prSet custT="1"/>
      <dgm:spPr/>
      <dgm:t>
        <a:bodyPr/>
        <a:lstStyle/>
        <a:p>
          <a:endParaRPr lang="es-EC" sz="1600"/>
        </a:p>
      </dgm:t>
    </dgm:pt>
    <dgm:pt modelId="{7F07E4DD-BBDD-4420-8940-D821BD66D688}">
      <dgm:prSet phldrT="[Texto]" custT="1"/>
      <dgm:spPr/>
      <dgm:t>
        <a:bodyPr/>
        <a:lstStyle/>
        <a:p>
          <a:r>
            <a:rPr lang="es-EC" sz="1800" b="1" dirty="0" smtClean="0"/>
            <a:t>Buena actitud del contribuyente</a:t>
          </a:r>
          <a:endParaRPr lang="es-EC" sz="1800" b="1" dirty="0"/>
        </a:p>
      </dgm:t>
    </dgm:pt>
    <dgm:pt modelId="{20F7219C-8A34-4C50-BE05-9F3E04EB92F6}" type="parTrans" cxnId="{5A35BDC7-91DC-4DE5-986D-ECD7D4D38D3F}">
      <dgm:prSet/>
      <dgm:spPr/>
      <dgm:t>
        <a:bodyPr/>
        <a:lstStyle/>
        <a:p>
          <a:endParaRPr lang="es-EC" sz="1600"/>
        </a:p>
      </dgm:t>
    </dgm:pt>
    <dgm:pt modelId="{F5F3871C-8C42-4CCF-86A9-D0E1323424B9}" type="sibTrans" cxnId="{5A35BDC7-91DC-4DE5-986D-ECD7D4D38D3F}">
      <dgm:prSet/>
      <dgm:spPr/>
      <dgm:t>
        <a:bodyPr/>
        <a:lstStyle/>
        <a:p>
          <a:endParaRPr lang="es-EC" sz="1600"/>
        </a:p>
      </dgm:t>
    </dgm:pt>
    <dgm:pt modelId="{310B3C0F-9F28-462F-ACD9-9949D6DD747B}" type="pres">
      <dgm:prSet presAssocID="{CA7B4C9A-9E44-42E7-9C66-E54AD76F3CA6}" presName="Name0" presStyleCnt="0">
        <dgm:presLayoutVars>
          <dgm:dir/>
          <dgm:resizeHandles val="exact"/>
        </dgm:presLayoutVars>
      </dgm:prSet>
      <dgm:spPr/>
    </dgm:pt>
    <dgm:pt modelId="{E12D5D68-FCC7-442D-A78F-5242DA8D6559}" type="pres">
      <dgm:prSet presAssocID="{CA7B4C9A-9E44-42E7-9C66-E54AD76F3CA6}" presName="vNodes" presStyleCnt="0"/>
      <dgm:spPr/>
    </dgm:pt>
    <dgm:pt modelId="{3C8FC4FE-E0FB-4638-B0F6-CECAC00F97F7}" type="pres">
      <dgm:prSet presAssocID="{C06E64E1-27E8-42FE-B99B-F27B8AF32AC9}" presName="node" presStyleLbl="node1" presStyleIdx="0" presStyleCnt="3">
        <dgm:presLayoutVars>
          <dgm:bulletEnabled val="1"/>
        </dgm:presLayoutVars>
      </dgm:prSet>
      <dgm:spPr/>
      <dgm:t>
        <a:bodyPr/>
        <a:lstStyle/>
        <a:p>
          <a:endParaRPr lang="es-EC"/>
        </a:p>
      </dgm:t>
    </dgm:pt>
    <dgm:pt modelId="{E6365109-4758-44D8-A57D-4BAAA7B5413B}" type="pres">
      <dgm:prSet presAssocID="{D462F999-0300-4046-B3A7-634F4C6B5E68}" presName="spacerT" presStyleCnt="0"/>
      <dgm:spPr/>
    </dgm:pt>
    <dgm:pt modelId="{8861FFF5-D469-470A-813D-4E9C07C7AB02}" type="pres">
      <dgm:prSet presAssocID="{D462F999-0300-4046-B3A7-634F4C6B5E68}" presName="sibTrans" presStyleLbl="sibTrans2D1" presStyleIdx="0" presStyleCnt="2"/>
      <dgm:spPr/>
      <dgm:t>
        <a:bodyPr/>
        <a:lstStyle/>
        <a:p>
          <a:endParaRPr lang="es-EC"/>
        </a:p>
      </dgm:t>
    </dgm:pt>
    <dgm:pt modelId="{54E385FD-3433-4A1A-BFA4-E360C2D46507}" type="pres">
      <dgm:prSet presAssocID="{D462F999-0300-4046-B3A7-634F4C6B5E68}" presName="spacerB" presStyleCnt="0"/>
      <dgm:spPr/>
    </dgm:pt>
    <dgm:pt modelId="{1E40722C-D2B9-4728-9672-FA0E14E3B7F4}" type="pres">
      <dgm:prSet presAssocID="{83866335-283D-4510-AA32-E5C73E9F9E2D}" presName="node" presStyleLbl="node1" presStyleIdx="1" presStyleCnt="3">
        <dgm:presLayoutVars>
          <dgm:bulletEnabled val="1"/>
        </dgm:presLayoutVars>
      </dgm:prSet>
      <dgm:spPr/>
      <dgm:t>
        <a:bodyPr/>
        <a:lstStyle/>
        <a:p>
          <a:endParaRPr lang="es-EC"/>
        </a:p>
      </dgm:t>
    </dgm:pt>
    <dgm:pt modelId="{CDB8EDE2-2D18-43EB-ABDF-E58AAC64964F}" type="pres">
      <dgm:prSet presAssocID="{CA7B4C9A-9E44-42E7-9C66-E54AD76F3CA6}" presName="sibTransLast" presStyleLbl="sibTrans2D1" presStyleIdx="1" presStyleCnt="2"/>
      <dgm:spPr/>
      <dgm:t>
        <a:bodyPr/>
        <a:lstStyle/>
        <a:p>
          <a:endParaRPr lang="es-EC"/>
        </a:p>
      </dgm:t>
    </dgm:pt>
    <dgm:pt modelId="{26804B87-4FCE-4A3A-BDBD-588C294BE4E3}" type="pres">
      <dgm:prSet presAssocID="{CA7B4C9A-9E44-42E7-9C66-E54AD76F3CA6}" presName="connectorText" presStyleLbl="sibTrans2D1" presStyleIdx="1" presStyleCnt="2"/>
      <dgm:spPr/>
      <dgm:t>
        <a:bodyPr/>
        <a:lstStyle/>
        <a:p>
          <a:endParaRPr lang="es-EC"/>
        </a:p>
      </dgm:t>
    </dgm:pt>
    <dgm:pt modelId="{8F3C3797-7B71-4E6B-B25A-FE2EDF25D242}" type="pres">
      <dgm:prSet presAssocID="{CA7B4C9A-9E44-42E7-9C66-E54AD76F3CA6}" presName="lastNode" presStyleLbl="node1" presStyleIdx="2" presStyleCnt="3" custScaleX="80000" custScaleY="78861">
        <dgm:presLayoutVars>
          <dgm:bulletEnabled val="1"/>
        </dgm:presLayoutVars>
      </dgm:prSet>
      <dgm:spPr/>
      <dgm:t>
        <a:bodyPr/>
        <a:lstStyle/>
        <a:p>
          <a:endParaRPr lang="es-EC"/>
        </a:p>
      </dgm:t>
    </dgm:pt>
  </dgm:ptLst>
  <dgm:cxnLst>
    <dgm:cxn modelId="{5A35BDC7-91DC-4DE5-986D-ECD7D4D38D3F}" srcId="{CA7B4C9A-9E44-42E7-9C66-E54AD76F3CA6}" destId="{7F07E4DD-BBDD-4420-8940-D821BD66D688}" srcOrd="2" destOrd="0" parTransId="{20F7219C-8A34-4C50-BE05-9F3E04EB92F6}" sibTransId="{F5F3871C-8C42-4CCF-86A9-D0E1323424B9}"/>
    <dgm:cxn modelId="{D209A34F-7281-4302-8D0D-39A5BAAC2B56}" type="presOf" srcId="{91551203-9E0D-4EC0-A98B-C6A95128A0BD}" destId="{CDB8EDE2-2D18-43EB-ABDF-E58AAC64964F}" srcOrd="0" destOrd="0" presId="urn:microsoft.com/office/officeart/2005/8/layout/equation2"/>
    <dgm:cxn modelId="{503A5698-FCB3-4C9A-B1D8-210F6DA6BE8B}" type="presOf" srcId="{7F07E4DD-BBDD-4420-8940-D821BD66D688}" destId="{8F3C3797-7B71-4E6B-B25A-FE2EDF25D242}" srcOrd="0" destOrd="0" presId="urn:microsoft.com/office/officeart/2005/8/layout/equation2"/>
    <dgm:cxn modelId="{F59D9021-9818-4C6C-8ED4-9C0B0D4088ED}" type="presOf" srcId="{C06E64E1-27E8-42FE-B99B-F27B8AF32AC9}" destId="{3C8FC4FE-E0FB-4638-B0F6-CECAC00F97F7}" srcOrd="0" destOrd="0" presId="urn:microsoft.com/office/officeart/2005/8/layout/equation2"/>
    <dgm:cxn modelId="{F95842E9-FC8E-4C88-B1CC-BAA933D10D18}" type="presOf" srcId="{CA7B4C9A-9E44-42E7-9C66-E54AD76F3CA6}" destId="{310B3C0F-9F28-462F-ACD9-9949D6DD747B}" srcOrd="0" destOrd="0" presId="urn:microsoft.com/office/officeart/2005/8/layout/equation2"/>
    <dgm:cxn modelId="{1224479B-737B-4AC7-B86B-C3E60C9C884A}" srcId="{CA7B4C9A-9E44-42E7-9C66-E54AD76F3CA6}" destId="{83866335-283D-4510-AA32-E5C73E9F9E2D}" srcOrd="1" destOrd="0" parTransId="{2A755A7B-A441-41C8-9A22-CE7F79E110CB}" sibTransId="{91551203-9E0D-4EC0-A98B-C6A95128A0BD}"/>
    <dgm:cxn modelId="{4746AD0D-000E-4EEA-8625-941F8DF772BE}" type="presOf" srcId="{83866335-283D-4510-AA32-E5C73E9F9E2D}" destId="{1E40722C-D2B9-4728-9672-FA0E14E3B7F4}" srcOrd="0" destOrd="0" presId="urn:microsoft.com/office/officeart/2005/8/layout/equation2"/>
    <dgm:cxn modelId="{4E331FD3-B113-4D01-922F-5CA6EABF93A3}" srcId="{CA7B4C9A-9E44-42E7-9C66-E54AD76F3CA6}" destId="{C06E64E1-27E8-42FE-B99B-F27B8AF32AC9}" srcOrd="0" destOrd="0" parTransId="{9AFECD97-C3AB-4C93-BE47-02852C3A684C}" sibTransId="{D462F999-0300-4046-B3A7-634F4C6B5E68}"/>
    <dgm:cxn modelId="{A318B5B8-CC78-472C-B889-16EF44EA0C42}" type="presOf" srcId="{91551203-9E0D-4EC0-A98B-C6A95128A0BD}" destId="{26804B87-4FCE-4A3A-BDBD-588C294BE4E3}" srcOrd="1" destOrd="0" presId="urn:microsoft.com/office/officeart/2005/8/layout/equation2"/>
    <dgm:cxn modelId="{971CC4E9-3896-4384-AF01-F6C33FDE22CF}" type="presOf" srcId="{D462F999-0300-4046-B3A7-634F4C6B5E68}" destId="{8861FFF5-D469-470A-813D-4E9C07C7AB02}" srcOrd="0" destOrd="0" presId="urn:microsoft.com/office/officeart/2005/8/layout/equation2"/>
    <dgm:cxn modelId="{7469D4D1-C529-40A4-9A84-8039F6A6360C}" type="presParOf" srcId="{310B3C0F-9F28-462F-ACD9-9949D6DD747B}" destId="{E12D5D68-FCC7-442D-A78F-5242DA8D6559}" srcOrd="0" destOrd="0" presId="urn:microsoft.com/office/officeart/2005/8/layout/equation2"/>
    <dgm:cxn modelId="{59F74803-1460-4855-B582-C071F9550680}" type="presParOf" srcId="{E12D5D68-FCC7-442D-A78F-5242DA8D6559}" destId="{3C8FC4FE-E0FB-4638-B0F6-CECAC00F97F7}" srcOrd="0" destOrd="0" presId="urn:microsoft.com/office/officeart/2005/8/layout/equation2"/>
    <dgm:cxn modelId="{16A16BDA-4CC2-42C2-BBF3-8D1983403B13}" type="presParOf" srcId="{E12D5D68-FCC7-442D-A78F-5242DA8D6559}" destId="{E6365109-4758-44D8-A57D-4BAAA7B5413B}" srcOrd="1" destOrd="0" presId="urn:microsoft.com/office/officeart/2005/8/layout/equation2"/>
    <dgm:cxn modelId="{2235DD8C-63DB-46BE-A3F9-C16A410F2759}" type="presParOf" srcId="{E12D5D68-FCC7-442D-A78F-5242DA8D6559}" destId="{8861FFF5-D469-470A-813D-4E9C07C7AB02}" srcOrd="2" destOrd="0" presId="urn:microsoft.com/office/officeart/2005/8/layout/equation2"/>
    <dgm:cxn modelId="{C505971A-9A7B-463A-8060-FCE1A8902656}" type="presParOf" srcId="{E12D5D68-FCC7-442D-A78F-5242DA8D6559}" destId="{54E385FD-3433-4A1A-BFA4-E360C2D46507}" srcOrd="3" destOrd="0" presId="urn:microsoft.com/office/officeart/2005/8/layout/equation2"/>
    <dgm:cxn modelId="{913AFD7B-9326-4DD6-9861-9F4525814B99}" type="presParOf" srcId="{E12D5D68-FCC7-442D-A78F-5242DA8D6559}" destId="{1E40722C-D2B9-4728-9672-FA0E14E3B7F4}" srcOrd="4" destOrd="0" presId="urn:microsoft.com/office/officeart/2005/8/layout/equation2"/>
    <dgm:cxn modelId="{1005E167-2668-4881-8476-AB964F2805FB}" type="presParOf" srcId="{310B3C0F-9F28-462F-ACD9-9949D6DD747B}" destId="{CDB8EDE2-2D18-43EB-ABDF-E58AAC64964F}" srcOrd="1" destOrd="0" presId="urn:microsoft.com/office/officeart/2005/8/layout/equation2"/>
    <dgm:cxn modelId="{1587AE46-C43E-48FD-9E3B-C019F62B0ED5}" type="presParOf" srcId="{CDB8EDE2-2D18-43EB-ABDF-E58AAC64964F}" destId="{26804B87-4FCE-4A3A-BDBD-588C294BE4E3}" srcOrd="0" destOrd="0" presId="urn:microsoft.com/office/officeart/2005/8/layout/equation2"/>
    <dgm:cxn modelId="{0DDC7132-DD61-4F74-BE70-175D3CD07DF6}" type="presParOf" srcId="{310B3C0F-9F28-462F-ACD9-9949D6DD747B}" destId="{8F3C3797-7B71-4E6B-B25A-FE2EDF25D242}"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D5B879-4A9A-4D91-B153-0C6EBECC1C26}" type="doc">
      <dgm:prSet loTypeId="urn:microsoft.com/office/officeart/2008/layout/RadialCluster" loCatId="cycle" qsTypeId="urn:microsoft.com/office/officeart/2005/8/quickstyle/simple3" qsCatId="simple" csTypeId="urn:microsoft.com/office/officeart/2005/8/colors/accent2_3" csCatId="accent2" phldr="1"/>
      <dgm:spPr/>
      <dgm:t>
        <a:bodyPr/>
        <a:lstStyle/>
        <a:p>
          <a:endParaRPr lang="es-EC"/>
        </a:p>
      </dgm:t>
    </dgm:pt>
    <dgm:pt modelId="{06039924-9C65-42F3-8A92-42A21672B4B5}">
      <dgm:prSet phldrT="[Texto]" custT="1"/>
      <dgm:spPr/>
      <dgm:t>
        <a:bodyPr/>
        <a:lstStyle/>
        <a:p>
          <a:r>
            <a:rPr lang="es-EC" sz="2400" b="1" dirty="0" smtClean="0">
              <a:latin typeface="+mn-lt"/>
              <a:cs typeface="Times New Roman" panose="02020603050405020304" pitchFamily="18" charset="0"/>
            </a:rPr>
            <a:t>METODOLOGÍA DE LA INVESTIGACIÓN</a:t>
          </a:r>
          <a:endParaRPr lang="es-EC" sz="2400" b="1" dirty="0">
            <a:latin typeface="+mn-lt"/>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1" action="ppaction://hlinkpres?slideindex=1&amp;slidetitle="/>
          </dgm14:cNvPr>
        </a:ext>
      </dgm:extLst>
    </dgm:pt>
    <dgm:pt modelId="{5D61966A-BBE1-4316-879D-061DA9E67615}" type="parTrans" cxnId="{93E54A68-86A0-486C-9A16-44B6A8E49146}">
      <dgm:prSet/>
      <dgm:spPr/>
      <dgm:t>
        <a:bodyPr/>
        <a:lstStyle/>
        <a:p>
          <a:endParaRPr lang="es-EC" sz="1600">
            <a:latin typeface="+mn-lt"/>
            <a:cs typeface="Times New Roman" panose="02020603050405020304" pitchFamily="18" charset="0"/>
          </a:endParaRPr>
        </a:p>
      </dgm:t>
    </dgm:pt>
    <dgm:pt modelId="{AC31F43C-2443-472E-A5D9-F94461EC919A}" type="sibTrans" cxnId="{93E54A68-86A0-486C-9A16-44B6A8E49146}">
      <dgm:prSet/>
      <dgm:spPr/>
      <dgm:t>
        <a:bodyPr/>
        <a:lstStyle/>
        <a:p>
          <a:endParaRPr lang="es-EC" sz="1600">
            <a:latin typeface="+mn-lt"/>
            <a:cs typeface="Times New Roman" panose="02020603050405020304" pitchFamily="18" charset="0"/>
          </a:endParaRPr>
        </a:p>
      </dgm:t>
    </dgm:pt>
    <dgm:pt modelId="{A74A1061-90F3-4736-8438-E19B83CBA1FB}">
      <dgm:prSet phldrT="[Texto]" custT="1"/>
      <dgm:spPr/>
      <dgm:t>
        <a:bodyPr/>
        <a:lstStyle/>
        <a:p>
          <a:r>
            <a:rPr lang="es-EC" sz="1400" dirty="0" smtClean="0">
              <a:latin typeface="+mn-lt"/>
              <a:cs typeface="Times New Roman" panose="02020603050405020304" pitchFamily="18" charset="0"/>
            </a:rPr>
            <a:t>Paradigma</a:t>
          </a:r>
        </a:p>
      </dgm:t>
    </dgm:pt>
    <dgm:pt modelId="{A971A748-3650-46E9-A3DC-24D7551F044E}" type="parTrans" cxnId="{CBFF0D8D-F715-4085-86C8-0DE2549F849E}">
      <dgm:prSet/>
      <dgm:spPr/>
      <dgm:t>
        <a:bodyPr/>
        <a:lstStyle/>
        <a:p>
          <a:endParaRPr lang="es-EC" sz="1600">
            <a:latin typeface="+mn-lt"/>
            <a:cs typeface="Times New Roman" panose="02020603050405020304" pitchFamily="18" charset="0"/>
          </a:endParaRPr>
        </a:p>
      </dgm:t>
    </dgm:pt>
    <dgm:pt modelId="{24747A26-8119-4E8A-A44E-E5A4128EC119}" type="sibTrans" cxnId="{CBFF0D8D-F715-4085-86C8-0DE2549F849E}">
      <dgm:prSet/>
      <dgm:spPr/>
      <dgm:t>
        <a:bodyPr/>
        <a:lstStyle/>
        <a:p>
          <a:endParaRPr lang="es-EC" sz="1600">
            <a:latin typeface="+mn-lt"/>
            <a:cs typeface="Times New Roman" panose="02020603050405020304" pitchFamily="18" charset="0"/>
          </a:endParaRPr>
        </a:p>
      </dgm:t>
    </dgm:pt>
    <dgm:pt modelId="{10A50BC2-5780-4720-B3F9-4480CC58DC7C}">
      <dgm:prSet phldrT="[Texto]" custT="1"/>
      <dgm:spPr/>
      <dgm:t>
        <a:bodyPr/>
        <a:lstStyle/>
        <a:p>
          <a:r>
            <a:rPr lang="es-EC" sz="1400" dirty="0" smtClean="0">
              <a:latin typeface="+mn-lt"/>
              <a:cs typeface="Times New Roman" panose="02020603050405020304" pitchFamily="18" charset="0"/>
            </a:rPr>
            <a:t>Técnicas de recolección</a:t>
          </a:r>
          <a:endParaRPr lang="es-EC" sz="1400" dirty="0">
            <a:latin typeface="+mn-lt"/>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2" action="ppaction://hlinkpres?slideindex=1&amp;slidetitle="/>
          </dgm14:cNvPr>
        </a:ext>
      </dgm:extLst>
    </dgm:pt>
    <dgm:pt modelId="{821BB7E5-138E-4F7D-BD66-8F96E25DBF1D}" type="parTrans" cxnId="{6D2CC41F-E116-469C-9C33-8367A3E989DF}">
      <dgm:prSet/>
      <dgm:spPr/>
      <dgm:t>
        <a:bodyPr/>
        <a:lstStyle/>
        <a:p>
          <a:endParaRPr lang="es-EC" sz="1600">
            <a:latin typeface="+mn-lt"/>
            <a:cs typeface="Times New Roman" panose="02020603050405020304" pitchFamily="18" charset="0"/>
          </a:endParaRPr>
        </a:p>
      </dgm:t>
    </dgm:pt>
    <dgm:pt modelId="{58CF6F4E-CCA9-4786-AE56-AF18D5C07C86}" type="sibTrans" cxnId="{6D2CC41F-E116-469C-9C33-8367A3E989DF}">
      <dgm:prSet/>
      <dgm:spPr/>
      <dgm:t>
        <a:bodyPr/>
        <a:lstStyle/>
        <a:p>
          <a:endParaRPr lang="es-EC" sz="1600">
            <a:latin typeface="+mn-lt"/>
            <a:cs typeface="Times New Roman" panose="02020603050405020304" pitchFamily="18" charset="0"/>
          </a:endParaRPr>
        </a:p>
      </dgm:t>
    </dgm:pt>
    <dgm:pt modelId="{DA1684B3-F499-41C8-ABCD-16DBB838DA95}">
      <dgm:prSet phldrT="[Texto]" custT="1"/>
      <dgm:spPr/>
      <dgm:t>
        <a:bodyPr/>
        <a:lstStyle/>
        <a:p>
          <a:r>
            <a:rPr lang="es-EC" sz="1400" dirty="0" smtClean="0">
              <a:latin typeface="+mn-lt"/>
              <a:cs typeface="Times New Roman" panose="02020603050405020304" pitchFamily="18" charset="0"/>
            </a:rPr>
            <a:t>Procesamiento de la información</a:t>
          </a:r>
          <a:endParaRPr lang="es-EC" sz="1400" dirty="0">
            <a:latin typeface="+mn-lt"/>
            <a:cs typeface="Times New Roman" panose="02020603050405020304" pitchFamily="18" charset="0"/>
          </a:endParaRPr>
        </a:p>
      </dgm:t>
    </dgm:pt>
    <dgm:pt modelId="{A5790C71-C8AC-4393-8FE0-DFC19E3F2CFD}" type="parTrans" cxnId="{2763CB52-E5D4-48E1-8B89-9CC57E146160}">
      <dgm:prSet/>
      <dgm:spPr/>
      <dgm:t>
        <a:bodyPr/>
        <a:lstStyle/>
        <a:p>
          <a:endParaRPr lang="es-EC" sz="1600">
            <a:latin typeface="+mn-lt"/>
            <a:cs typeface="Times New Roman" panose="02020603050405020304" pitchFamily="18" charset="0"/>
          </a:endParaRPr>
        </a:p>
      </dgm:t>
    </dgm:pt>
    <dgm:pt modelId="{4A27DB5A-C032-4F41-B76B-43B1B5C9920A}" type="sibTrans" cxnId="{2763CB52-E5D4-48E1-8B89-9CC57E146160}">
      <dgm:prSet/>
      <dgm:spPr/>
      <dgm:t>
        <a:bodyPr/>
        <a:lstStyle/>
        <a:p>
          <a:endParaRPr lang="es-EC" sz="1600">
            <a:latin typeface="+mn-lt"/>
            <a:cs typeface="Times New Roman" panose="02020603050405020304" pitchFamily="18" charset="0"/>
          </a:endParaRPr>
        </a:p>
      </dgm:t>
    </dgm:pt>
    <dgm:pt modelId="{D96CB4CE-FC5F-4548-83F5-EF0268A9E55F}">
      <dgm:prSet custT="1"/>
      <dgm:spPr/>
      <dgm:t>
        <a:bodyPr/>
        <a:lstStyle/>
        <a:p>
          <a:r>
            <a:rPr lang="es-EC" sz="1400" dirty="0" smtClean="0">
              <a:latin typeface="+mn-lt"/>
              <a:cs typeface="Times New Roman" panose="02020603050405020304" pitchFamily="18" charset="0"/>
            </a:rPr>
            <a:t>Población y Muestra</a:t>
          </a:r>
          <a:endParaRPr lang="es-EC" sz="1400" dirty="0">
            <a:latin typeface="+mn-lt"/>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3" action="ppaction://hlinkpres?slideindex=1&amp;slidetitle="/>
          </dgm14:cNvPr>
        </a:ext>
      </dgm:extLst>
    </dgm:pt>
    <dgm:pt modelId="{EAB51E8B-7091-44D9-8DA1-0FBD2F67E87C}" type="parTrans" cxnId="{AB7EDBEC-78F7-4ED2-B817-4B9367CC0809}">
      <dgm:prSet/>
      <dgm:spPr/>
      <dgm:t>
        <a:bodyPr/>
        <a:lstStyle/>
        <a:p>
          <a:endParaRPr lang="es-EC" sz="1600">
            <a:latin typeface="+mn-lt"/>
            <a:cs typeface="Times New Roman" panose="02020603050405020304" pitchFamily="18" charset="0"/>
          </a:endParaRPr>
        </a:p>
      </dgm:t>
    </dgm:pt>
    <dgm:pt modelId="{099A3B9D-5532-46CB-B56F-E365D3D8D3AF}" type="sibTrans" cxnId="{AB7EDBEC-78F7-4ED2-B817-4B9367CC0809}">
      <dgm:prSet/>
      <dgm:spPr/>
      <dgm:t>
        <a:bodyPr/>
        <a:lstStyle/>
        <a:p>
          <a:endParaRPr lang="es-EC" sz="1600">
            <a:latin typeface="+mn-lt"/>
            <a:cs typeface="Times New Roman" panose="02020603050405020304" pitchFamily="18" charset="0"/>
          </a:endParaRPr>
        </a:p>
      </dgm:t>
    </dgm:pt>
    <dgm:pt modelId="{7FDB9D87-B742-4E21-B9C0-B6235AEE3474}" type="pres">
      <dgm:prSet presAssocID="{65D5B879-4A9A-4D91-B153-0C6EBECC1C26}" presName="Name0" presStyleCnt="0">
        <dgm:presLayoutVars>
          <dgm:chMax val="1"/>
          <dgm:chPref val="1"/>
          <dgm:dir/>
          <dgm:animOne val="branch"/>
          <dgm:animLvl val="lvl"/>
        </dgm:presLayoutVars>
      </dgm:prSet>
      <dgm:spPr/>
      <dgm:t>
        <a:bodyPr/>
        <a:lstStyle/>
        <a:p>
          <a:endParaRPr lang="es-EC"/>
        </a:p>
      </dgm:t>
    </dgm:pt>
    <dgm:pt modelId="{2380195D-6087-4BEF-B38A-9224DD888998}" type="pres">
      <dgm:prSet presAssocID="{06039924-9C65-42F3-8A92-42A21672B4B5}" presName="singleCycle" presStyleCnt="0"/>
      <dgm:spPr/>
    </dgm:pt>
    <dgm:pt modelId="{EC530D23-0399-41C4-97F3-A49C3BA4D054}" type="pres">
      <dgm:prSet presAssocID="{06039924-9C65-42F3-8A92-42A21672B4B5}" presName="singleCenter" presStyleLbl="node1" presStyleIdx="0" presStyleCnt="5" custScaleX="186096" custScaleY="109454" custLinFactNeighborX="8203">
        <dgm:presLayoutVars>
          <dgm:chMax val="7"/>
          <dgm:chPref val="7"/>
        </dgm:presLayoutVars>
      </dgm:prSet>
      <dgm:spPr/>
      <dgm:t>
        <a:bodyPr/>
        <a:lstStyle/>
        <a:p>
          <a:endParaRPr lang="es-EC"/>
        </a:p>
      </dgm:t>
    </dgm:pt>
    <dgm:pt modelId="{8E44AD60-12C9-4ACF-A0E1-D368A6714447}" type="pres">
      <dgm:prSet presAssocID="{A971A748-3650-46E9-A3DC-24D7551F044E}" presName="Name56" presStyleLbl="parChTrans1D2" presStyleIdx="0" presStyleCnt="4"/>
      <dgm:spPr/>
      <dgm:t>
        <a:bodyPr/>
        <a:lstStyle/>
        <a:p>
          <a:endParaRPr lang="es-EC"/>
        </a:p>
      </dgm:t>
    </dgm:pt>
    <dgm:pt modelId="{14084A65-3D93-40F7-B587-C5F884E5BAC9}" type="pres">
      <dgm:prSet presAssocID="{A74A1061-90F3-4736-8438-E19B83CBA1FB}" presName="text0" presStyleLbl="node1" presStyleIdx="1" presStyleCnt="5" custScaleX="128707" custScaleY="49709" custRadScaleRad="82927" custRadScaleInc="25355">
        <dgm:presLayoutVars>
          <dgm:bulletEnabled val="1"/>
        </dgm:presLayoutVars>
      </dgm:prSet>
      <dgm:spPr/>
      <dgm:t>
        <a:bodyPr/>
        <a:lstStyle/>
        <a:p>
          <a:endParaRPr lang="es-EC"/>
        </a:p>
      </dgm:t>
    </dgm:pt>
    <dgm:pt modelId="{F4C3790A-4BE7-4FCC-B4DE-4157095FB370}" type="pres">
      <dgm:prSet presAssocID="{EAB51E8B-7091-44D9-8DA1-0FBD2F67E87C}" presName="Name56" presStyleLbl="parChTrans1D2" presStyleIdx="1" presStyleCnt="4"/>
      <dgm:spPr/>
      <dgm:t>
        <a:bodyPr/>
        <a:lstStyle/>
        <a:p>
          <a:endParaRPr lang="es-EC"/>
        </a:p>
      </dgm:t>
    </dgm:pt>
    <dgm:pt modelId="{5758A36E-867F-46B4-8853-E103B969EDA0}" type="pres">
      <dgm:prSet presAssocID="{D96CB4CE-FC5F-4548-83F5-EF0268A9E55F}" presName="text0" presStyleLbl="node1" presStyleIdx="2" presStyleCnt="5" custScaleX="116659" custScaleY="63249" custRadScaleRad="123584">
        <dgm:presLayoutVars>
          <dgm:bulletEnabled val="1"/>
        </dgm:presLayoutVars>
      </dgm:prSet>
      <dgm:spPr/>
      <dgm:t>
        <a:bodyPr/>
        <a:lstStyle/>
        <a:p>
          <a:endParaRPr lang="es-EC"/>
        </a:p>
      </dgm:t>
    </dgm:pt>
    <dgm:pt modelId="{1923BCE5-D31D-469E-8CC4-3492797FB7FA}" type="pres">
      <dgm:prSet presAssocID="{821BB7E5-138E-4F7D-BD66-8F96E25DBF1D}" presName="Name56" presStyleLbl="parChTrans1D2" presStyleIdx="2" presStyleCnt="4"/>
      <dgm:spPr/>
      <dgm:t>
        <a:bodyPr/>
        <a:lstStyle/>
        <a:p>
          <a:endParaRPr lang="es-EC"/>
        </a:p>
      </dgm:t>
    </dgm:pt>
    <dgm:pt modelId="{DDE089E4-75CC-4458-93B3-671CAABA3EBE}" type="pres">
      <dgm:prSet presAssocID="{10A50BC2-5780-4720-B3F9-4480CC58DC7C}" presName="text0" presStyleLbl="node1" presStyleIdx="3" presStyleCnt="5" custScaleX="132691" custScaleY="55881" custRadScaleRad="84301" custRadScaleInc="-24935">
        <dgm:presLayoutVars>
          <dgm:bulletEnabled val="1"/>
        </dgm:presLayoutVars>
      </dgm:prSet>
      <dgm:spPr/>
      <dgm:t>
        <a:bodyPr/>
        <a:lstStyle/>
        <a:p>
          <a:endParaRPr lang="es-EC"/>
        </a:p>
      </dgm:t>
    </dgm:pt>
    <dgm:pt modelId="{1381607F-E29A-47F4-918A-A842D42CCBD4}" type="pres">
      <dgm:prSet presAssocID="{A5790C71-C8AC-4393-8FE0-DFC19E3F2CFD}" presName="Name56" presStyleLbl="parChTrans1D2" presStyleIdx="3" presStyleCnt="4"/>
      <dgm:spPr/>
      <dgm:t>
        <a:bodyPr/>
        <a:lstStyle/>
        <a:p>
          <a:endParaRPr lang="es-EC"/>
        </a:p>
      </dgm:t>
    </dgm:pt>
    <dgm:pt modelId="{34D7121F-7287-44C6-9025-4CD391DA8C19}" type="pres">
      <dgm:prSet presAssocID="{DA1684B3-F499-41C8-ABCD-16DBB838DA95}" presName="text0" presStyleLbl="node1" presStyleIdx="4" presStyleCnt="5" custScaleX="161398" custScaleY="63249" custRadScaleRad="104658">
        <dgm:presLayoutVars>
          <dgm:bulletEnabled val="1"/>
        </dgm:presLayoutVars>
      </dgm:prSet>
      <dgm:spPr/>
      <dgm:t>
        <a:bodyPr/>
        <a:lstStyle/>
        <a:p>
          <a:endParaRPr lang="es-EC"/>
        </a:p>
      </dgm:t>
    </dgm:pt>
  </dgm:ptLst>
  <dgm:cxnLst>
    <dgm:cxn modelId="{D4F1F1B8-5AD3-4D5D-B3B5-A4DBD452B4F3}" type="presOf" srcId="{A74A1061-90F3-4736-8438-E19B83CBA1FB}" destId="{14084A65-3D93-40F7-B587-C5F884E5BAC9}" srcOrd="0" destOrd="0" presId="urn:microsoft.com/office/officeart/2008/layout/RadialCluster"/>
    <dgm:cxn modelId="{2132CAAB-0044-4D81-AF96-D83B6F97B823}" type="presOf" srcId="{A5790C71-C8AC-4393-8FE0-DFC19E3F2CFD}" destId="{1381607F-E29A-47F4-918A-A842D42CCBD4}" srcOrd="0" destOrd="0" presId="urn:microsoft.com/office/officeart/2008/layout/RadialCluster"/>
    <dgm:cxn modelId="{D324F38F-44D9-4158-94D7-3407D97E6662}" type="presOf" srcId="{D96CB4CE-FC5F-4548-83F5-EF0268A9E55F}" destId="{5758A36E-867F-46B4-8853-E103B969EDA0}" srcOrd="0" destOrd="0" presId="urn:microsoft.com/office/officeart/2008/layout/RadialCluster"/>
    <dgm:cxn modelId="{AB7EDBEC-78F7-4ED2-B817-4B9367CC0809}" srcId="{06039924-9C65-42F3-8A92-42A21672B4B5}" destId="{D96CB4CE-FC5F-4548-83F5-EF0268A9E55F}" srcOrd="1" destOrd="0" parTransId="{EAB51E8B-7091-44D9-8DA1-0FBD2F67E87C}" sibTransId="{099A3B9D-5532-46CB-B56F-E365D3D8D3AF}"/>
    <dgm:cxn modelId="{D97F2872-F21E-4C9D-843D-844BEFC0C591}" type="presOf" srcId="{10A50BC2-5780-4720-B3F9-4480CC58DC7C}" destId="{DDE089E4-75CC-4458-93B3-671CAABA3EBE}" srcOrd="0" destOrd="0" presId="urn:microsoft.com/office/officeart/2008/layout/RadialCluster"/>
    <dgm:cxn modelId="{2763CB52-E5D4-48E1-8B89-9CC57E146160}" srcId="{06039924-9C65-42F3-8A92-42A21672B4B5}" destId="{DA1684B3-F499-41C8-ABCD-16DBB838DA95}" srcOrd="3" destOrd="0" parTransId="{A5790C71-C8AC-4393-8FE0-DFC19E3F2CFD}" sibTransId="{4A27DB5A-C032-4F41-B76B-43B1B5C9920A}"/>
    <dgm:cxn modelId="{6D2CC41F-E116-469C-9C33-8367A3E989DF}" srcId="{06039924-9C65-42F3-8A92-42A21672B4B5}" destId="{10A50BC2-5780-4720-B3F9-4480CC58DC7C}" srcOrd="2" destOrd="0" parTransId="{821BB7E5-138E-4F7D-BD66-8F96E25DBF1D}" sibTransId="{58CF6F4E-CCA9-4786-AE56-AF18D5C07C86}"/>
    <dgm:cxn modelId="{4A3AEACE-3DF4-439B-AE4F-532A95C4628E}" type="presOf" srcId="{DA1684B3-F499-41C8-ABCD-16DBB838DA95}" destId="{34D7121F-7287-44C6-9025-4CD391DA8C19}" srcOrd="0" destOrd="0" presId="urn:microsoft.com/office/officeart/2008/layout/RadialCluster"/>
    <dgm:cxn modelId="{B105EF07-4DA4-451F-A17A-DFBBE46AA1F1}" type="presOf" srcId="{821BB7E5-138E-4F7D-BD66-8F96E25DBF1D}" destId="{1923BCE5-D31D-469E-8CC4-3492797FB7FA}" srcOrd="0" destOrd="0" presId="urn:microsoft.com/office/officeart/2008/layout/RadialCluster"/>
    <dgm:cxn modelId="{CBFF0D8D-F715-4085-86C8-0DE2549F849E}" srcId="{06039924-9C65-42F3-8A92-42A21672B4B5}" destId="{A74A1061-90F3-4736-8438-E19B83CBA1FB}" srcOrd="0" destOrd="0" parTransId="{A971A748-3650-46E9-A3DC-24D7551F044E}" sibTransId="{24747A26-8119-4E8A-A44E-E5A4128EC119}"/>
    <dgm:cxn modelId="{0F261D63-EB99-4576-9B1B-E27EBA636C5F}" type="presOf" srcId="{EAB51E8B-7091-44D9-8DA1-0FBD2F67E87C}" destId="{F4C3790A-4BE7-4FCC-B4DE-4157095FB370}" srcOrd="0" destOrd="0" presId="urn:microsoft.com/office/officeart/2008/layout/RadialCluster"/>
    <dgm:cxn modelId="{66F8A8ED-5265-47D8-BCB1-BD65B02B5A13}" type="presOf" srcId="{06039924-9C65-42F3-8A92-42A21672B4B5}" destId="{EC530D23-0399-41C4-97F3-A49C3BA4D054}" srcOrd="0" destOrd="0" presId="urn:microsoft.com/office/officeart/2008/layout/RadialCluster"/>
    <dgm:cxn modelId="{2CE5E695-71FF-4AE7-AF67-990FA7218019}" type="presOf" srcId="{65D5B879-4A9A-4D91-B153-0C6EBECC1C26}" destId="{7FDB9D87-B742-4E21-B9C0-B6235AEE3474}" srcOrd="0" destOrd="0" presId="urn:microsoft.com/office/officeart/2008/layout/RadialCluster"/>
    <dgm:cxn modelId="{EB012F4A-BE06-49E2-A77F-5A71D0632C9F}" type="presOf" srcId="{A971A748-3650-46E9-A3DC-24D7551F044E}" destId="{8E44AD60-12C9-4ACF-A0E1-D368A6714447}" srcOrd="0" destOrd="0" presId="urn:microsoft.com/office/officeart/2008/layout/RadialCluster"/>
    <dgm:cxn modelId="{93E54A68-86A0-486C-9A16-44B6A8E49146}" srcId="{65D5B879-4A9A-4D91-B153-0C6EBECC1C26}" destId="{06039924-9C65-42F3-8A92-42A21672B4B5}" srcOrd="0" destOrd="0" parTransId="{5D61966A-BBE1-4316-879D-061DA9E67615}" sibTransId="{AC31F43C-2443-472E-A5D9-F94461EC919A}"/>
    <dgm:cxn modelId="{C3E90B50-739B-42BC-83D6-9F84593E8055}" type="presParOf" srcId="{7FDB9D87-B742-4E21-B9C0-B6235AEE3474}" destId="{2380195D-6087-4BEF-B38A-9224DD888998}" srcOrd="0" destOrd="0" presId="urn:microsoft.com/office/officeart/2008/layout/RadialCluster"/>
    <dgm:cxn modelId="{E54FDF5A-58DC-465E-BC61-2E99013CDC12}" type="presParOf" srcId="{2380195D-6087-4BEF-B38A-9224DD888998}" destId="{EC530D23-0399-41C4-97F3-A49C3BA4D054}" srcOrd="0" destOrd="0" presId="urn:microsoft.com/office/officeart/2008/layout/RadialCluster"/>
    <dgm:cxn modelId="{8A904BC8-36A8-48D3-86F6-A451A639E4AC}" type="presParOf" srcId="{2380195D-6087-4BEF-B38A-9224DD888998}" destId="{8E44AD60-12C9-4ACF-A0E1-D368A6714447}" srcOrd="1" destOrd="0" presId="urn:microsoft.com/office/officeart/2008/layout/RadialCluster"/>
    <dgm:cxn modelId="{99506681-57B8-4CAA-906F-09CEFAE1C500}" type="presParOf" srcId="{2380195D-6087-4BEF-B38A-9224DD888998}" destId="{14084A65-3D93-40F7-B587-C5F884E5BAC9}" srcOrd="2" destOrd="0" presId="urn:microsoft.com/office/officeart/2008/layout/RadialCluster"/>
    <dgm:cxn modelId="{CCCB5F7A-959B-4C8D-A698-7B92B29B93DD}" type="presParOf" srcId="{2380195D-6087-4BEF-B38A-9224DD888998}" destId="{F4C3790A-4BE7-4FCC-B4DE-4157095FB370}" srcOrd="3" destOrd="0" presId="urn:microsoft.com/office/officeart/2008/layout/RadialCluster"/>
    <dgm:cxn modelId="{668F4E79-2A32-49A7-9EDD-264F8C3FC1D6}" type="presParOf" srcId="{2380195D-6087-4BEF-B38A-9224DD888998}" destId="{5758A36E-867F-46B4-8853-E103B969EDA0}" srcOrd="4" destOrd="0" presId="urn:microsoft.com/office/officeart/2008/layout/RadialCluster"/>
    <dgm:cxn modelId="{689979A1-F61B-4601-9097-777EFAB7823E}" type="presParOf" srcId="{2380195D-6087-4BEF-B38A-9224DD888998}" destId="{1923BCE5-D31D-469E-8CC4-3492797FB7FA}" srcOrd="5" destOrd="0" presId="urn:microsoft.com/office/officeart/2008/layout/RadialCluster"/>
    <dgm:cxn modelId="{E4A2D72B-5F72-4BA6-9E41-5F8B58FE285D}" type="presParOf" srcId="{2380195D-6087-4BEF-B38A-9224DD888998}" destId="{DDE089E4-75CC-4458-93B3-671CAABA3EBE}" srcOrd="6" destOrd="0" presId="urn:microsoft.com/office/officeart/2008/layout/RadialCluster"/>
    <dgm:cxn modelId="{4B76E2C1-B4B0-43E4-9FD4-7D7A487906F6}" type="presParOf" srcId="{2380195D-6087-4BEF-B38A-9224DD888998}" destId="{1381607F-E29A-47F4-918A-A842D42CCBD4}" srcOrd="7" destOrd="0" presId="urn:microsoft.com/office/officeart/2008/layout/RadialCluster"/>
    <dgm:cxn modelId="{D81BB3F1-7027-460B-9D60-B1A9A5B7B7C6}" type="presParOf" srcId="{2380195D-6087-4BEF-B38A-9224DD888998}" destId="{34D7121F-7287-44C6-9025-4CD391DA8C19}"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AB2785-7287-4928-B0A9-3CA2D0E6FD7F}"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C"/>
        </a:p>
      </dgm:t>
    </dgm:pt>
    <dgm:pt modelId="{C1C200C9-A1C5-48A9-ABD5-EDFA76558B6A}">
      <dgm:prSet phldrT="[Texto]" custT="1"/>
      <dgm:spPr/>
      <dgm:t>
        <a:bodyPr/>
        <a:lstStyle/>
        <a:p>
          <a:r>
            <a:rPr lang="es-EC" sz="2400" b="1" dirty="0" smtClean="0"/>
            <a:t>Teoría de la evasión tributaria de </a:t>
          </a:r>
          <a:r>
            <a:rPr lang="es-EC" sz="2400" b="1" dirty="0" err="1" smtClean="0"/>
            <a:t>Allingham</a:t>
          </a:r>
          <a:r>
            <a:rPr lang="es-EC" sz="2400" b="1" dirty="0" smtClean="0"/>
            <a:t> y </a:t>
          </a:r>
          <a:r>
            <a:rPr lang="es-EC" sz="2400" b="1" dirty="0" err="1" smtClean="0"/>
            <a:t>Sandmo</a:t>
          </a:r>
          <a:endParaRPr lang="es-EC" sz="2400" b="1" dirty="0"/>
        </a:p>
      </dgm:t>
    </dgm:pt>
    <dgm:pt modelId="{E98D555B-DF7B-40CB-B32D-278688D5DC76}" type="parTrans" cxnId="{CF65A0BB-9482-4F8C-82B9-6DAE306F4E9A}">
      <dgm:prSet/>
      <dgm:spPr/>
      <dgm:t>
        <a:bodyPr/>
        <a:lstStyle/>
        <a:p>
          <a:endParaRPr lang="es-EC" sz="1600"/>
        </a:p>
      </dgm:t>
    </dgm:pt>
    <dgm:pt modelId="{6BC9ACA5-BC38-4D30-8258-1817D3823635}" type="sibTrans" cxnId="{CF65A0BB-9482-4F8C-82B9-6DAE306F4E9A}">
      <dgm:prSet/>
      <dgm:spPr/>
      <dgm:t>
        <a:bodyPr/>
        <a:lstStyle/>
        <a:p>
          <a:endParaRPr lang="es-EC" sz="1600"/>
        </a:p>
      </dgm:t>
    </dgm:pt>
    <dgm:pt modelId="{97B32A0B-2017-4E55-A2DF-9B73B588466D}">
      <dgm:prSet phldrT="[Texto]" custT="1"/>
      <dgm:spPr/>
      <dgm:t>
        <a:bodyPr/>
        <a:lstStyle/>
        <a:p>
          <a:pPr algn="just"/>
          <a:r>
            <a:rPr lang="es-EC" sz="1600" dirty="0" smtClean="0"/>
            <a:t>Aparece a principios de los 70.</a:t>
          </a:r>
          <a:endParaRPr lang="es-EC" sz="1600" dirty="0"/>
        </a:p>
      </dgm:t>
    </dgm:pt>
    <dgm:pt modelId="{E9E14E04-3741-43D9-B70A-8F71C9CDBAFD}" type="parTrans" cxnId="{7903055C-3BD0-48BD-BC5B-B2EF08A6E464}">
      <dgm:prSet/>
      <dgm:spPr/>
      <dgm:t>
        <a:bodyPr/>
        <a:lstStyle/>
        <a:p>
          <a:endParaRPr lang="es-EC" sz="1600"/>
        </a:p>
      </dgm:t>
    </dgm:pt>
    <dgm:pt modelId="{A5B22207-1538-4CC0-9B1B-F7756B144713}" type="sibTrans" cxnId="{7903055C-3BD0-48BD-BC5B-B2EF08A6E464}">
      <dgm:prSet/>
      <dgm:spPr/>
      <dgm:t>
        <a:bodyPr/>
        <a:lstStyle/>
        <a:p>
          <a:endParaRPr lang="es-EC" sz="1600"/>
        </a:p>
      </dgm:t>
    </dgm:pt>
    <dgm:pt modelId="{756B828B-6D7C-44F1-ABA6-8329BBF2E104}">
      <dgm:prSet phldrT="[Texto]" custT="1"/>
      <dgm:spPr/>
      <dgm:t>
        <a:bodyPr/>
        <a:lstStyle/>
        <a:p>
          <a:pPr algn="just"/>
          <a:r>
            <a:rPr lang="es-EC" sz="1600" dirty="0" smtClean="0"/>
            <a:t>Es un modelo donde la evasión es resultado de la decisión tomada por el individuo </a:t>
          </a:r>
          <a:r>
            <a:rPr lang="es-EC" sz="1600" dirty="0" err="1" smtClean="0"/>
            <a:t>maximizador</a:t>
          </a:r>
          <a:r>
            <a:rPr lang="es-EC" sz="1600" dirty="0" smtClean="0"/>
            <a:t> de utilidad.</a:t>
          </a:r>
        </a:p>
      </dgm:t>
    </dgm:pt>
    <dgm:pt modelId="{3766336D-9DB2-4943-9F10-5325D1156DE9}" type="parTrans" cxnId="{DBA0E381-CC4F-42AB-BFEE-492291303C62}">
      <dgm:prSet/>
      <dgm:spPr/>
      <dgm:t>
        <a:bodyPr/>
        <a:lstStyle/>
        <a:p>
          <a:endParaRPr lang="es-EC" sz="1600"/>
        </a:p>
      </dgm:t>
    </dgm:pt>
    <dgm:pt modelId="{75B974FD-4753-40F2-8AA7-8805DB815CF4}" type="sibTrans" cxnId="{DBA0E381-CC4F-42AB-BFEE-492291303C62}">
      <dgm:prSet/>
      <dgm:spPr/>
      <dgm:t>
        <a:bodyPr/>
        <a:lstStyle/>
        <a:p>
          <a:endParaRPr lang="es-EC" sz="1600"/>
        </a:p>
      </dgm:t>
    </dgm:pt>
    <dgm:pt modelId="{9FD1F5D2-3182-4791-8DB3-FDC96BE12606}">
      <dgm:prSet phldrT="[Texto]" custT="1"/>
      <dgm:spPr/>
      <dgm:t>
        <a:bodyPr/>
        <a:lstStyle/>
        <a:p>
          <a:pPr algn="just"/>
          <a:r>
            <a:rPr lang="es-EC" sz="1600" dirty="0" smtClean="0"/>
            <a:t>Proceso de toma de decisiones bajo incertidumbre y miedos, evalúa riesgos. </a:t>
          </a:r>
          <a:endParaRPr lang="es-EC" sz="1600" dirty="0"/>
        </a:p>
      </dgm:t>
    </dgm:pt>
    <dgm:pt modelId="{9710861F-FC3D-458B-A0A4-C077F4683398}" type="parTrans" cxnId="{A404E93E-9DCE-4044-B4A8-0EFDC3BCF659}">
      <dgm:prSet/>
      <dgm:spPr/>
      <dgm:t>
        <a:bodyPr/>
        <a:lstStyle/>
        <a:p>
          <a:endParaRPr lang="es-EC" sz="1600"/>
        </a:p>
      </dgm:t>
    </dgm:pt>
    <dgm:pt modelId="{72CCD3E4-8138-4AB9-8565-FB8988C9748B}" type="sibTrans" cxnId="{A404E93E-9DCE-4044-B4A8-0EFDC3BCF659}">
      <dgm:prSet/>
      <dgm:spPr/>
      <dgm:t>
        <a:bodyPr/>
        <a:lstStyle/>
        <a:p>
          <a:endParaRPr lang="es-EC" sz="1600"/>
        </a:p>
      </dgm:t>
    </dgm:pt>
    <dgm:pt modelId="{1E24992E-6822-4FE7-AB9E-E324905C126A}">
      <dgm:prSet custT="1"/>
      <dgm:spPr/>
      <dgm:t>
        <a:bodyPr/>
        <a:lstStyle/>
        <a:p>
          <a:pPr algn="just"/>
          <a:r>
            <a:rPr lang="es-EC" sz="1600" dirty="0" smtClean="0"/>
            <a:t>El costo de evadir es el valor evadido, más multas, interés y sanciones administrativas multiplicado por la probabilidad de ser auditado.</a:t>
          </a:r>
          <a:endParaRPr lang="es-EC" sz="1600" dirty="0"/>
        </a:p>
      </dgm:t>
    </dgm:pt>
    <dgm:pt modelId="{9BBD9DE2-B79A-471E-B118-59832C0EBD0A}" type="parTrans" cxnId="{99ACB274-7750-4DF5-84DC-77C3D43E57C0}">
      <dgm:prSet/>
      <dgm:spPr/>
      <dgm:t>
        <a:bodyPr/>
        <a:lstStyle/>
        <a:p>
          <a:endParaRPr lang="es-EC" sz="1600"/>
        </a:p>
      </dgm:t>
    </dgm:pt>
    <dgm:pt modelId="{E4D1E7AE-DBC7-40AD-B195-5969362AC54F}" type="sibTrans" cxnId="{99ACB274-7750-4DF5-84DC-77C3D43E57C0}">
      <dgm:prSet/>
      <dgm:spPr/>
      <dgm:t>
        <a:bodyPr/>
        <a:lstStyle/>
        <a:p>
          <a:endParaRPr lang="es-EC" sz="1600"/>
        </a:p>
      </dgm:t>
    </dgm:pt>
    <dgm:pt modelId="{BBB73DA3-B48A-4F98-A822-AF8CB5402C4D}">
      <dgm:prSet custT="1"/>
      <dgm:spPr/>
      <dgm:t>
        <a:bodyPr/>
        <a:lstStyle/>
        <a:p>
          <a:pPr algn="just"/>
          <a:r>
            <a:rPr lang="es-EC" sz="1600" dirty="0" smtClean="0"/>
            <a:t>El modelo de </a:t>
          </a:r>
          <a:r>
            <a:rPr lang="es-EC" sz="1600" dirty="0" err="1" smtClean="0"/>
            <a:t>Allingham</a:t>
          </a:r>
          <a:r>
            <a:rPr lang="es-EC" sz="1600" dirty="0" smtClean="0"/>
            <a:t> y </a:t>
          </a:r>
          <a:r>
            <a:rPr lang="es-EC" sz="1600" dirty="0" err="1" smtClean="0"/>
            <a:t>Sandmo</a:t>
          </a:r>
          <a:r>
            <a:rPr lang="es-EC" sz="1600" dirty="0" smtClean="0"/>
            <a:t> explica, hasta cierto punto, la conducta del evasor, sin embargo, existen otras variables, como la moral tributaria que también sobresaltan en cuanto a la decisión de cumplir o incumplir con las obligaciones fiscales.</a:t>
          </a:r>
          <a:endParaRPr lang="es-EC" sz="1600" dirty="0"/>
        </a:p>
      </dgm:t>
    </dgm:pt>
    <dgm:pt modelId="{A8EFB955-D051-4072-81E2-C901DA2EC96D}" type="parTrans" cxnId="{2D9CC426-65F8-431B-A736-32A3A1CDA50F}">
      <dgm:prSet/>
      <dgm:spPr/>
      <dgm:t>
        <a:bodyPr/>
        <a:lstStyle/>
        <a:p>
          <a:endParaRPr lang="es-EC" sz="1600"/>
        </a:p>
      </dgm:t>
    </dgm:pt>
    <dgm:pt modelId="{A20CB188-3748-425A-A2EC-92B91F279AEC}" type="sibTrans" cxnId="{2D9CC426-65F8-431B-A736-32A3A1CDA50F}">
      <dgm:prSet/>
      <dgm:spPr/>
      <dgm:t>
        <a:bodyPr/>
        <a:lstStyle/>
        <a:p>
          <a:endParaRPr lang="es-EC" sz="1600"/>
        </a:p>
      </dgm:t>
    </dgm:pt>
    <dgm:pt modelId="{28BB476D-DC0B-406F-839C-58F0B0582A02}">
      <dgm:prSet phldrT="[Texto]" custT="1"/>
      <dgm:spPr/>
      <dgm:t>
        <a:bodyPr/>
        <a:lstStyle/>
        <a:p>
          <a:pPr algn="just"/>
          <a:r>
            <a:rPr lang="es-EC" sz="1600" dirty="0" smtClean="0"/>
            <a:t>Es el origen para desarrollar otras investigaciones acerca de la evasión.</a:t>
          </a:r>
          <a:endParaRPr lang="es-EC" sz="1600" dirty="0"/>
        </a:p>
      </dgm:t>
    </dgm:pt>
    <dgm:pt modelId="{56FDDC02-9783-4C85-8894-896867BF43CF}" type="parTrans" cxnId="{6E8B328F-BD39-490D-8C38-489E4EFE79AA}">
      <dgm:prSet/>
      <dgm:spPr/>
      <dgm:t>
        <a:bodyPr/>
        <a:lstStyle/>
        <a:p>
          <a:endParaRPr lang="es-EC" sz="1600"/>
        </a:p>
      </dgm:t>
    </dgm:pt>
    <dgm:pt modelId="{5D05850D-913B-4C4C-AF40-D722BD4DB960}" type="sibTrans" cxnId="{6E8B328F-BD39-490D-8C38-489E4EFE79AA}">
      <dgm:prSet/>
      <dgm:spPr/>
      <dgm:t>
        <a:bodyPr/>
        <a:lstStyle/>
        <a:p>
          <a:endParaRPr lang="es-EC" sz="1600"/>
        </a:p>
      </dgm:t>
    </dgm:pt>
    <dgm:pt modelId="{81C548BA-249D-4253-A2AF-6ACAA5D523B0}">
      <dgm:prSet phldrT="[Texto]" custT="1"/>
      <dgm:spPr/>
      <dgm:t>
        <a:bodyPr/>
        <a:lstStyle/>
        <a:p>
          <a:pPr algn="just"/>
          <a:r>
            <a:rPr lang="es-EC" sz="1600" dirty="0" smtClean="0"/>
            <a:t>Decisión que será tomada en función de costos, beneficios esperados, culpa, valores morales, cultura, etc.</a:t>
          </a:r>
        </a:p>
      </dgm:t>
    </dgm:pt>
    <dgm:pt modelId="{98E79721-0BDD-452A-A40F-5AAD3EB0E8BA}" type="parTrans" cxnId="{E18AFCDF-0AE6-42AD-A8C4-BEFA9971DAD1}">
      <dgm:prSet/>
      <dgm:spPr/>
      <dgm:t>
        <a:bodyPr/>
        <a:lstStyle/>
        <a:p>
          <a:endParaRPr lang="es-EC" sz="1600"/>
        </a:p>
      </dgm:t>
    </dgm:pt>
    <dgm:pt modelId="{4D719B25-A033-46BB-B7FC-02E059D9092C}" type="sibTrans" cxnId="{E18AFCDF-0AE6-42AD-A8C4-BEFA9971DAD1}">
      <dgm:prSet/>
      <dgm:spPr/>
      <dgm:t>
        <a:bodyPr/>
        <a:lstStyle/>
        <a:p>
          <a:endParaRPr lang="es-EC" sz="1600"/>
        </a:p>
      </dgm:t>
    </dgm:pt>
    <dgm:pt modelId="{0550349A-8CBF-43C8-A23E-A86AC922B02B}">
      <dgm:prSet phldrT="[Texto]" custT="1"/>
      <dgm:spPr/>
      <dgm:t>
        <a:bodyPr/>
        <a:lstStyle/>
        <a:p>
          <a:pPr algn="just"/>
          <a:r>
            <a:rPr lang="es-EC" sz="1600" dirty="0" smtClean="0"/>
            <a:t>La incertidumbre está en relacionada a los costos de evadir, ya que al momento de incumplir con sus obligaciones el contribuyente desconoce si será o no auditado.</a:t>
          </a:r>
          <a:endParaRPr lang="es-EC" sz="1600" dirty="0"/>
        </a:p>
      </dgm:t>
    </dgm:pt>
    <dgm:pt modelId="{255A8BF5-AB1C-4B1B-9C0D-C33F8E682294}" type="parTrans" cxnId="{B442685B-5D9F-4DCA-8285-60E69300C78C}">
      <dgm:prSet/>
      <dgm:spPr/>
      <dgm:t>
        <a:bodyPr/>
        <a:lstStyle/>
        <a:p>
          <a:endParaRPr lang="es-EC" sz="1600"/>
        </a:p>
      </dgm:t>
    </dgm:pt>
    <dgm:pt modelId="{FF2B11FF-C212-490D-B305-8430480CE975}" type="sibTrans" cxnId="{B442685B-5D9F-4DCA-8285-60E69300C78C}">
      <dgm:prSet/>
      <dgm:spPr/>
      <dgm:t>
        <a:bodyPr/>
        <a:lstStyle/>
        <a:p>
          <a:endParaRPr lang="es-EC" sz="1600"/>
        </a:p>
      </dgm:t>
    </dgm:pt>
    <dgm:pt modelId="{62403614-F54C-4D3D-81CE-D7AF24C8C2CD}">
      <dgm:prSet custT="1"/>
      <dgm:spPr/>
      <dgm:t>
        <a:bodyPr/>
        <a:lstStyle/>
        <a:p>
          <a:pPr algn="just"/>
          <a:r>
            <a:rPr lang="es-EC" sz="1600" dirty="0" smtClean="0"/>
            <a:t>El beneficio es el monto del impuesto que se evadió.</a:t>
          </a:r>
          <a:endParaRPr lang="es-EC" sz="1600" dirty="0"/>
        </a:p>
      </dgm:t>
    </dgm:pt>
    <dgm:pt modelId="{83B46EB7-00D6-4F14-BFD3-931280808CEA}" type="parTrans" cxnId="{66EE5555-D047-4547-9687-14448194F953}">
      <dgm:prSet/>
      <dgm:spPr/>
      <dgm:t>
        <a:bodyPr/>
        <a:lstStyle/>
        <a:p>
          <a:endParaRPr lang="es-EC" sz="1600"/>
        </a:p>
      </dgm:t>
    </dgm:pt>
    <dgm:pt modelId="{ABAA168F-76A5-4168-B96C-E2C7FDFFCF47}" type="sibTrans" cxnId="{66EE5555-D047-4547-9687-14448194F953}">
      <dgm:prSet/>
      <dgm:spPr/>
      <dgm:t>
        <a:bodyPr/>
        <a:lstStyle/>
        <a:p>
          <a:endParaRPr lang="es-EC" sz="1600"/>
        </a:p>
      </dgm:t>
    </dgm:pt>
    <dgm:pt modelId="{8256FF19-DA41-4155-9B88-C6662C2FCB78}" type="pres">
      <dgm:prSet presAssocID="{A4AB2785-7287-4928-B0A9-3CA2D0E6FD7F}" presName="linear" presStyleCnt="0">
        <dgm:presLayoutVars>
          <dgm:animLvl val="lvl"/>
          <dgm:resizeHandles val="exact"/>
        </dgm:presLayoutVars>
      </dgm:prSet>
      <dgm:spPr/>
      <dgm:t>
        <a:bodyPr/>
        <a:lstStyle/>
        <a:p>
          <a:endParaRPr lang="es-EC"/>
        </a:p>
      </dgm:t>
    </dgm:pt>
    <dgm:pt modelId="{B1C661C5-78AF-438E-8CA7-DF8F9207B691}" type="pres">
      <dgm:prSet presAssocID="{C1C200C9-A1C5-48A9-ABD5-EDFA76558B6A}" presName="parentText" presStyleLbl="node1" presStyleIdx="0" presStyleCnt="1" custScaleY="65818" custLinFactNeighborY="-3407">
        <dgm:presLayoutVars>
          <dgm:chMax val="0"/>
          <dgm:bulletEnabled val="1"/>
        </dgm:presLayoutVars>
      </dgm:prSet>
      <dgm:spPr/>
      <dgm:t>
        <a:bodyPr/>
        <a:lstStyle/>
        <a:p>
          <a:endParaRPr lang="es-EC"/>
        </a:p>
      </dgm:t>
    </dgm:pt>
    <dgm:pt modelId="{98B44AA3-2F33-4A69-9197-3592F079A333}" type="pres">
      <dgm:prSet presAssocID="{C1C200C9-A1C5-48A9-ABD5-EDFA76558B6A}" presName="childText" presStyleLbl="revTx" presStyleIdx="0" presStyleCnt="1">
        <dgm:presLayoutVars>
          <dgm:bulletEnabled val="1"/>
        </dgm:presLayoutVars>
      </dgm:prSet>
      <dgm:spPr/>
      <dgm:t>
        <a:bodyPr/>
        <a:lstStyle/>
        <a:p>
          <a:endParaRPr lang="es-EC"/>
        </a:p>
      </dgm:t>
    </dgm:pt>
  </dgm:ptLst>
  <dgm:cxnLst>
    <dgm:cxn modelId="{3B011AB0-A91A-4E5B-A17A-0275847BEA06}" type="presOf" srcId="{A4AB2785-7287-4928-B0A9-3CA2D0E6FD7F}" destId="{8256FF19-DA41-4155-9B88-C6662C2FCB78}" srcOrd="0" destOrd="0" presId="urn:microsoft.com/office/officeart/2005/8/layout/vList2"/>
    <dgm:cxn modelId="{82CC14B4-DEB2-4EFC-9A11-09DA73CB4B32}" type="presOf" srcId="{28BB476D-DC0B-406F-839C-58F0B0582A02}" destId="{98B44AA3-2F33-4A69-9197-3592F079A333}" srcOrd="0" destOrd="1" presId="urn:microsoft.com/office/officeart/2005/8/layout/vList2"/>
    <dgm:cxn modelId="{66EE5555-D047-4547-9687-14448194F953}" srcId="{C1C200C9-A1C5-48A9-ABD5-EDFA76558B6A}" destId="{62403614-F54C-4D3D-81CE-D7AF24C8C2CD}" srcOrd="7" destOrd="0" parTransId="{83B46EB7-00D6-4F14-BFD3-931280808CEA}" sibTransId="{ABAA168F-76A5-4168-B96C-E2C7FDFFCF47}"/>
    <dgm:cxn modelId="{35DE782C-FC68-4318-928E-4CC7062244DF}" type="presOf" srcId="{62403614-F54C-4D3D-81CE-D7AF24C8C2CD}" destId="{98B44AA3-2F33-4A69-9197-3592F079A333}" srcOrd="0" destOrd="7" presId="urn:microsoft.com/office/officeart/2005/8/layout/vList2"/>
    <dgm:cxn modelId="{5BCAABBB-165C-489F-9D1E-049CCA409F32}" type="presOf" srcId="{0550349A-8CBF-43C8-A23E-A86AC922B02B}" destId="{98B44AA3-2F33-4A69-9197-3592F079A333}" srcOrd="0" destOrd="5" presId="urn:microsoft.com/office/officeart/2005/8/layout/vList2"/>
    <dgm:cxn modelId="{5A7ED864-4508-4AA9-B51D-441506552516}" type="presOf" srcId="{1E24992E-6822-4FE7-AB9E-E324905C126A}" destId="{98B44AA3-2F33-4A69-9197-3592F079A333}" srcOrd="0" destOrd="6" presId="urn:microsoft.com/office/officeart/2005/8/layout/vList2"/>
    <dgm:cxn modelId="{E18AFCDF-0AE6-42AD-A8C4-BEFA9971DAD1}" srcId="{C1C200C9-A1C5-48A9-ABD5-EDFA76558B6A}" destId="{81C548BA-249D-4253-A2AF-6ACAA5D523B0}" srcOrd="3" destOrd="0" parTransId="{98E79721-0BDD-452A-A40F-5AAD3EB0E8BA}" sibTransId="{4D719B25-A033-46BB-B7FC-02E059D9092C}"/>
    <dgm:cxn modelId="{6E8B328F-BD39-490D-8C38-489E4EFE79AA}" srcId="{C1C200C9-A1C5-48A9-ABD5-EDFA76558B6A}" destId="{28BB476D-DC0B-406F-839C-58F0B0582A02}" srcOrd="1" destOrd="0" parTransId="{56FDDC02-9783-4C85-8894-896867BF43CF}" sibTransId="{5D05850D-913B-4C4C-AF40-D722BD4DB960}"/>
    <dgm:cxn modelId="{A404E93E-9DCE-4044-B4A8-0EFDC3BCF659}" srcId="{C1C200C9-A1C5-48A9-ABD5-EDFA76558B6A}" destId="{9FD1F5D2-3182-4791-8DB3-FDC96BE12606}" srcOrd="4" destOrd="0" parTransId="{9710861F-FC3D-458B-A0A4-C077F4683398}" sibTransId="{72CCD3E4-8138-4AB9-8565-FB8988C9748B}"/>
    <dgm:cxn modelId="{EA437A14-A548-4E3A-8E47-9FEBBC476A5B}" type="presOf" srcId="{97B32A0B-2017-4E55-A2DF-9B73B588466D}" destId="{98B44AA3-2F33-4A69-9197-3592F079A333}" srcOrd="0" destOrd="0" presId="urn:microsoft.com/office/officeart/2005/8/layout/vList2"/>
    <dgm:cxn modelId="{3DF15511-9043-49E1-8B3A-FFDE04ABD148}" type="presOf" srcId="{756B828B-6D7C-44F1-ABA6-8329BBF2E104}" destId="{98B44AA3-2F33-4A69-9197-3592F079A333}" srcOrd="0" destOrd="2" presId="urn:microsoft.com/office/officeart/2005/8/layout/vList2"/>
    <dgm:cxn modelId="{DBA0E381-CC4F-42AB-BFEE-492291303C62}" srcId="{C1C200C9-A1C5-48A9-ABD5-EDFA76558B6A}" destId="{756B828B-6D7C-44F1-ABA6-8329BBF2E104}" srcOrd="2" destOrd="0" parTransId="{3766336D-9DB2-4943-9F10-5325D1156DE9}" sibTransId="{75B974FD-4753-40F2-8AA7-8805DB815CF4}"/>
    <dgm:cxn modelId="{A95FE525-C417-426D-B93C-178C5C2487DC}" type="presOf" srcId="{81C548BA-249D-4253-A2AF-6ACAA5D523B0}" destId="{98B44AA3-2F33-4A69-9197-3592F079A333}" srcOrd="0" destOrd="3" presId="urn:microsoft.com/office/officeart/2005/8/layout/vList2"/>
    <dgm:cxn modelId="{C50FAD52-2D2D-4BF5-AEB3-11095606795C}" type="presOf" srcId="{BBB73DA3-B48A-4F98-A822-AF8CB5402C4D}" destId="{98B44AA3-2F33-4A69-9197-3592F079A333}" srcOrd="0" destOrd="8" presId="urn:microsoft.com/office/officeart/2005/8/layout/vList2"/>
    <dgm:cxn modelId="{7903055C-3BD0-48BD-BC5B-B2EF08A6E464}" srcId="{C1C200C9-A1C5-48A9-ABD5-EDFA76558B6A}" destId="{97B32A0B-2017-4E55-A2DF-9B73B588466D}" srcOrd="0" destOrd="0" parTransId="{E9E14E04-3741-43D9-B70A-8F71C9CDBAFD}" sibTransId="{A5B22207-1538-4CC0-9B1B-F7756B144713}"/>
    <dgm:cxn modelId="{9CC405F7-13D3-4A4E-94D8-9BF618487A88}" type="presOf" srcId="{9FD1F5D2-3182-4791-8DB3-FDC96BE12606}" destId="{98B44AA3-2F33-4A69-9197-3592F079A333}" srcOrd="0" destOrd="4" presId="urn:microsoft.com/office/officeart/2005/8/layout/vList2"/>
    <dgm:cxn modelId="{CF65A0BB-9482-4F8C-82B9-6DAE306F4E9A}" srcId="{A4AB2785-7287-4928-B0A9-3CA2D0E6FD7F}" destId="{C1C200C9-A1C5-48A9-ABD5-EDFA76558B6A}" srcOrd="0" destOrd="0" parTransId="{E98D555B-DF7B-40CB-B32D-278688D5DC76}" sibTransId="{6BC9ACA5-BC38-4D30-8258-1817D3823635}"/>
    <dgm:cxn modelId="{F375DEC0-306E-4A4C-86E4-E652B197C0B9}" type="presOf" srcId="{C1C200C9-A1C5-48A9-ABD5-EDFA76558B6A}" destId="{B1C661C5-78AF-438E-8CA7-DF8F9207B691}" srcOrd="0" destOrd="0" presId="urn:microsoft.com/office/officeart/2005/8/layout/vList2"/>
    <dgm:cxn modelId="{2D9CC426-65F8-431B-A736-32A3A1CDA50F}" srcId="{C1C200C9-A1C5-48A9-ABD5-EDFA76558B6A}" destId="{BBB73DA3-B48A-4F98-A822-AF8CB5402C4D}" srcOrd="8" destOrd="0" parTransId="{A8EFB955-D051-4072-81E2-C901DA2EC96D}" sibTransId="{A20CB188-3748-425A-A2EC-92B91F279AEC}"/>
    <dgm:cxn modelId="{B442685B-5D9F-4DCA-8285-60E69300C78C}" srcId="{C1C200C9-A1C5-48A9-ABD5-EDFA76558B6A}" destId="{0550349A-8CBF-43C8-A23E-A86AC922B02B}" srcOrd="5" destOrd="0" parTransId="{255A8BF5-AB1C-4B1B-9C0D-C33F8E682294}" sibTransId="{FF2B11FF-C212-490D-B305-8430480CE975}"/>
    <dgm:cxn modelId="{99ACB274-7750-4DF5-84DC-77C3D43E57C0}" srcId="{C1C200C9-A1C5-48A9-ABD5-EDFA76558B6A}" destId="{1E24992E-6822-4FE7-AB9E-E324905C126A}" srcOrd="6" destOrd="0" parTransId="{9BBD9DE2-B79A-471E-B118-59832C0EBD0A}" sibTransId="{E4D1E7AE-DBC7-40AD-B195-5969362AC54F}"/>
    <dgm:cxn modelId="{5B579C7D-D05E-4FAC-B447-0F65F1005A24}" type="presParOf" srcId="{8256FF19-DA41-4155-9B88-C6662C2FCB78}" destId="{B1C661C5-78AF-438E-8CA7-DF8F9207B691}" srcOrd="0" destOrd="0" presId="urn:microsoft.com/office/officeart/2005/8/layout/vList2"/>
    <dgm:cxn modelId="{AC860228-1DA4-4405-A880-54CE8C37FE5A}" type="presParOf" srcId="{8256FF19-DA41-4155-9B88-C6662C2FCB78}" destId="{98B44AA3-2F33-4A69-9197-3592F079A33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7B4C9A-9E44-42E7-9C66-E54AD76F3CA6}" type="doc">
      <dgm:prSet loTypeId="urn:microsoft.com/office/officeart/2005/8/layout/equation2" loCatId="process" qsTypeId="urn:microsoft.com/office/officeart/2005/8/quickstyle/simple3" qsCatId="simple" csTypeId="urn:microsoft.com/office/officeart/2005/8/colors/colorful3" csCatId="colorful" phldr="1"/>
      <dgm:spPr/>
    </dgm:pt>
    <dgm:pt modelId="{C06E64E1-27E8-42FE-B99B-F27B8AF32AC9}">
      <dgm:prSet phldrT="[Texto]" custT="1"/>
      <dgm:spPr/>
      <dgm:t>
        <a:bodyPr/>
        <a:lstStyle/>
        <a:p>
          <a:r>
            <a:rPr lang="es-EC" sz="1600" dirty="0" smtClean="0"/>
            <a:t>Herramientas que faciliten el cumplimiento </a:t>
          </a:r>
          <a:endParaRPr lang="es-EC" sz="1600" dirty="0"/>
        </a:p>
      </dgm:t>
    </dgm:pt>
    <dgm:pt modelId="{9AFECD97-C3AB-4C93-BE47-02852C3A684C}" type="parTrans" cxnId="{4E331FD3-B113-4D01-922F-5CA6EABF93A3}">
      <dgm:prSet/>
      <dgm:spPr/>
      <dgm:t>
        <a:bodyPr/>
        <a:lstStyle/>
        <a:p>
          <a:endParaRPr lang="es-EC" sz="1600"/>
        </a:p>
      </dgm:t>
    </dgm:pt>
    <dgm:pt modelId="{D462F999-0300-4046-B3A7-634F4C6B5E68}" type="sibTrans" cxnId="{4E331FD3-B113-4D01-922F-5CA6EABF93A3}">
      <dgm:prSet custT="1"/>
      <dgm:spPr/>
      <dgm:t>
        <a:bodyPr/>
        <a:lstStyle/>
        <a:p>
          <a:endParaRPr lang="es-EC" sz="1600"/>
        </a:p>
      </dgm:t>
    </dgm:pt>
    <dgm:pt modelId="{83866335-283D-4510-AA32-E5C73E9F9E2D}">
      <dgm:prSet phldrT="[Texto]" custT="1"/>
      <dgm:spPr/>
      <dgm:t>
        <a:bodyPr/>
        <a:lstStyle/>
        <a:p>
          <a:r>
            <a:rPr lang="es-EC" sz="1600" dirty="0" smtClean="0"/>
            <a:t>Apreciación del riesgo de ser detectado</a:t>
          </a:r>
          <a:endParaRPr lang="es-EC" sz="1600" dirty="0"/>
        </a:p>
      </dgm:t>
    </dgm:pt>
    <dgm:pt modelId="{2A755A7B-A441-41C8-9A22-CE7F79E110CB}" type="parTrans" cxnId="{1224479B-737B-4AC7-B86B-C3E60C9C884A}">
      <dgm:prSet/>
      <dgm:spPr/>
      <dgm:t>
        <a:bodyPr/>
        <a:lstStyle/>
        <a:p>
          <a:endParaRPr lang="es-EC" sz="1600"/>
        </a:p>
      </dgm:t>
    </dgm:pt>
    <dgm:pt modelId="{91551203-9E0D-4EC0-A98B-C6A95128A0BD}" type="sibTrans" cxnId="{1224479B-737B-4AC7-B86B-C3E60C9C884A}">
      <dgm:prSet custT="1"/>
      <dgm:spPr/>
      <dgm:t>
        <a:bodyPr/>
        <a:lstStyle/>
        <a:p>
          <a:endParaRPr lang="es-EC" sz="1600"/>
        </a:p>
      </dgm:t>
    </dgm:pt>
    <dgm:pt modelId="{7F07E4DD-BBDD-4420-8940-D821BD66D688}">
      <dgm:prSet phldrT="[Texto]" custT="1"/>
      <dgm:spPr/>
      <dgm:t>
        <a:bodyPr/>
        <a:lstStyle/>
        <a:p>
          <a:r>
            <a:rPr lang="es-EC" sz="1800" b="1" dirty="0" smtClean="0"/>
            <a:t>Buena actitud del contribuyente</a:t>
          </a:r>
          <a:endParaRPr lang="es-EC" sz="1800" b="1" dirty="0"/>
        </a:p>
      </dgm:t>
    </dgm:pt>
    <dgm:pt modelId="{20F7219C-8A34-4C50-BE05-9F3E04EB92F6}" type="parTrans" cxnId="{5A35BDC7-91DC-4DE5-986D-ECD7D4D38D3F}">
      <dgm:prSet/>
      <dgm:spPr/>
      <dgm:t>
        <a:bodyPr/>
        <a:lstStyle/>
        <a:p>
          <a:endParaRPr lang="es-EC" sz="1600"/>
        </a:p>
      </dgm:t>
    </dgm:pt>
    <dgm:pt modelId="{F5F3871C-8C42-4CCF-86A9-D0E1323424B9}" type="sibTrans" cxnId="{5A35BDC7-91DC-4DE5-986D-ECD7D4D38D3F}">
      <dgm:prSet/>
      <dgm:spPr/>
      <dgm:t>
        <a:bodyPr/>
        <a:lstStyle/>
        <a:p>
          <a:endParaRPr lang="es-EC" sz="1600"/>
        </a:p>
      </dgm:t>
    </dgm:pt>
    <dgm:pt modelId="{310B3C0F-9F28-462F-ACD9-9949D6DD747B}" type="pres">
      <dgm:prSet presAssocID="{CA7B4C9A-9E44-42E7-9C66-E54AD76F3CA6}" presName="Name0" presStyleCnt="0">
        <dgm:presLayoutVars>
          <dgm:dir/>
          <dgm:resizeHandles val="exact"/>
        </dgm:presLayoutVars>
      </dgm:prSet>
      <dgm:spPr/>
    </dgm:pt>
    <dgm:pt modelId="{E12D5D68-FCC7-442D-A78F-5242DA8D6559}" type="pres">
      <dgm:prSet presAssocID="{CA7B4C9A-9E44-42E7-9C66-E54AD76F3CA6}" presName="vNodes" presStyleCnt="0"/>
      <dgm:spPr/>
    </dgm:pt>
    <dgm:pt modelId="{3C8FC4FE-E0FB-4638-B0F6-CECAC00F97F7}" type="pres">
      <dgm:prSet presAssocID="{C06E64E1-27E8-42FE-B99B-F27B8AF32AC9}" presName="node" presStyleLbl="node1" presStyleIdx="0" presStyleCnt="3">
        <dgm:presLayoutVars>
          <dgm:bulletEnabled val="1"/>
        </dgm:presLayoutVars>
      </dgm:prSet>
      <dgm:spPr/>
      <dgm:t>
        <a:bodyPr/>
        <a:lstStyle/>
        <a:p>
          <a:endParaRPr lang="es-EC"/>
        </a:p>
      </dgm:t>
    </dgm:pt>
    <dgm:pt modelId="{E6365109-4758-44D8-A57D-4BAAA7B5413B}" type="pres">
      <dgm:prSet presAssocID="{D462F999-0300-4046-B3A7-634F4C6B5E68}" presName="spacerT" presStyleCnt="0"/>
      <dgm:spPr/>
    </dgm:pt>
    <dgm:pt modelId="{8861FFF5-D469-470A-813D-4E9C07C7AB02}" type="pres">
      <dgm:prSet presAssocID="{D462F999-0300-4046-B3A7-634F4C6B5E68}" presName="sibTrans" presStyleLbl="sibTrans2D1" presStyleIdx="0" presStyleCnt="2"/>
      <dgm:spPr/>
      <dgm:t>
        <a:bodyPr/>
        <a:lstStyle/>
        <a:p>
          <a:endParaRPr lang="es-EC"/>
        </a:p>
      </dgm:t>
    </dgm:pt>
    <dgm:pt modelId="{54E385FD-3433-4A1A-BFA4-E360C2D46507}" type="pres">
      <dgm:prSet presAssocID="{D462F999-0300-4046-B3A7-634F4C6B5E68}" presName="spacerB" presStyleCnt="0"/>
      <dgm:spPr/>
    </dgm:pt>
    <dgm:pt modelId="{1E40722C-D2B9-4728-9672-FA0E14E3B7F4}" type="pres">
      <dgm:prSet presAssocID="{83866335-283D-4510-AA32-E5C73E9F9E2D}" presName="node" presStyleLbl="node1" presStyleIdx="1" presStyleCnt="3">
        <dgm:presLayoutVars>
          <dgm:bulletEnabled val="1"/>
        </dgm:presLayoutVars>
      </dgm:prSet>
      <dgm:spPr/>
      <dgm:t>
        <a:bodyPr/>
        <a:lstStyle/>
        <a:p>
          <a:endParaRPr lang="es-EC"/>
        </a:p>
      </dgm:t>
    </dgm:pt>
    <dgm:pt modelId="{CDB8EDE2-2D18-43EB-ABDF-E58AAC64964F}" type="pres">
      <dgm:prSet presAssocID="{CA7B4C9A-9E44-42E7-9C66-E54AD76F3CA6}" presName="sibTransLast" presStyleLbl="sibTrans2D1" presStyleIdx="1" presStyleCnt="2"/>
      <dgm:spPr/>
      <dgm:t>
        <a:bodyPr/>
        <a:lstStyle/>
        <a:p>
          <a:endParaRPr lang="es-EC"/>
        </a:p>
      </dgm:t>
    </dgm:pt>
    <dgm:pt modelId="{26804B87-4FCE-4A3A-BDBD-588C294BE4E3}" type="pres">
      <dgm:prSet presAssocID="{CA7B4C9A-9E44-42E7-9C66-E54AD76F3CA6}" presName="connectorText" presStyleLbl="sibTrans2D1" presStyleIdx="1" presStyleCnt="2"/>
      <dgm:spPr/>
      <dgm:t>
        <a:bodyPr/>
        <a:lstStyle/>
        <a:p>
          <a:endParaRPr lang="es-EC"/>
        </a:p>
      </dgm:t>
    </dgm:pt>
    <dgm:pt modelId="{8F3C3797-7B71-4E6B-B25A-FE2EDF25D242}" type="pres">
      <dgm:prSet presAssocID="{CA7B4C9A-9E44-42E7-9C66-E54AD76F3CA6}" presName="lastNode" presStyleLbl="node1" presStyleIdx="2" presStyleCnt="3" custScaleX="80000" custScaleY="78861">
        <dgm:presLayoutVars>
          <dgm:bulletEnabled val="1"/>
        </dgm:presLayoutVars>
      </dgm:prSet>
      <dgm:spPr/>
      <dgm:t>
        <a:bodyPr/>
        <a:lstStyle/>
        <a:p>
          <a:endParaRPr lang="es-EC"/>
        </a:p>
      </dgm:t>
    </dgm:pt>
  </dgm:ptLst>
  <dgm:cxnLst>
    <dgm:cxn modelId="{5A35BDC7-91DC-4DE5-986D-ECD7D4D38D3F}" srcId="{CA7B4C9A-9E44-42E7-9C66-E54AD76F3CA6}" destId="{7F07E4DD-BBDD-4420-8940-D821BD66D688}" srcOrd="2" destOrd="0" parTransId="{20F7219C-8A34-4C50-BE05-9F3E04EB92F6}" sibTransId="{F5F3871C-8C42-4CCF-86A9-D0E1323424B9}"/>
    <dgm:cxn modelId="{C000AD4E-546C-47A2-ADCC-9AAC348DAECE}" type="presOf" srcId="{83866335-283D-4510-AA32-E5C73E9F9E2D}" destId="{1E40722C-D2B9-4728-9672-FA0E14E3B7F4}" srcOrd="0" destOrd="0" presId="urn:microsoft.com/office/officeart/2005/8/layout/equation2"/>
    <dgm:cxn modelId="{3A0E83C7-A8C9-4DCF-AAC8-A68271B35032}" type="presOf" srcId="{CA7B4C9A-9E44-42E7-9C66-E54AD76F3CA6}" destId="{310B3C0F-9F28-462F-ACD9-9949D6DD747B}" srcOrd="0" destOrd="0" presId="urn:microsoft.com/office/officeart/2005/8/layout/equation2"/>
    <dgm:cxn modelId="{99ADB3A4-4D3C-47BE-BF41-9248E1EE3788}" type="presOf" srcId="{91551203-9E0D-4EC0-A98B-C6A95128A0BD}" destId="{CDB8EDE2-2D18-43EB-ABDF-E58AAC64964F}" srcOrd="0" destOrd="0" presId="urn:microsoft.com/office/officeart/2005/8/layout/equation2"/>
    <dgm:cxn modelId="{1224479B-737B-4AC7-B86B-C3E60C9C884A}" srcId="{CA7B4C9A-9E44-42E7-9C66-E54AD76F3CA6}" destId="{83866335-283D-4510-AA32-E5C73E9F9E2D}" srcOrd="1" destOrd="0" parTransId="{2A755A7B-A441-41C8-9A22-CE7F79E110CB}" sibTransId="{91551203-9E0D-4EC0-A98B-C6A95128A0BD}"/>
    <dgm:cxn modelId="{26D9DA3A-E947-4A1F-A9C9-9FF4F6C36BA4}" type="presOf" srcId="{91551203-9E0D-4EC0-A98B-C6A95128A0BD}" destId="{26804B87-4FCE-4A3A-BDBD-588C294BE4E3}" srcOrd="1" destOrd="0" presId="urn:microsoft.com/office/officeart/2005/8/layout/equation2"/>
    <dgm:cxn modelId="{4E331FD3-B113-4D01-922F-5CA6EABF93A3}" srcId="{CA7B4C9A-9E44-42E7-9C66-E54AD76F3CA6}" destId="{C06E64E1-27E8-42FE-B99B-F27B8AF32AC9}" srcOrd="0" destOrd="0" parTransId="{9AFECD97-C3AB-4C93-BE47-02852C3A684C}" sibTransId="{D462F999-0300-4046-B3A7-634F4C6B5E68}"/>
    <dgm:cxn modelId="{A6407D1C-BD44-408A-9299-8170DD1A5F52}" type="presOf" srcId="{7F07E4DD-BBDD-4420-8940-D821BD66D688}" destId="{8F3C3797-7B71-4E6B-B25A-FE2EDF25D242}" srcOrd="0" destOrd="0" presId="urn:microsoft.com/office/officeart/2005/8/layout/equation2"/>
    <dgm:cxn modelId="{C56A4279-6B8E-4ECC-A536-42DEA4D02D81}" type="presOf" srcId="{C06E64E1-27E8-42FE-B99B-F27B8AF32AC9}" destId="{3C8FC4FE-E0FB-4638-B0F6-CECAC00F97F7}" srcOrd="0" destOrd="0" presId="urn:microsoft.com/office/officeart/2005/8/layout/equation2"/>
    <dgm:cxn modelId="{0E5B2F37-6C7D-4DB8-AA63-7D9651264B3F}" type="presOf" srcId="{D462F999-0300-4046-B3A7-634F4C6B5E68}" destId="{8861FFF5-D469-470A-813D-4E9C07C7AB02}" srcOrd="0" destOrd="0" presId="urn:microsoft.com/office/officeart/2005/8/layout/equation2"/>
    <dgm:cxn modelId="{44A31696-501A-4B01-BEAA-831072506D04}" type="presParOf" srcId="{310B3C0F-9F28-462F-ACD9-9949D6DD747B}" destId="{E12D5D68-FCC7-442D-A78F-5242DA8D6559}" srcOrd="0" destOrd="0" presId="urn:microsoft.com/office/officeart/2005/8/layout/equation2"/>
    <dgm:cxn modelId="{D16AA161-40CB-4564-8506-136BA4B85498}" type="presParOf" srcId="{E12D5D68-FCC7-442D-A78F-5242DA8D6559}" destId="{3C8FC4FE-E0FB-4638-B0F6-CECAC00F97F7}" srcOrd="0" destOrd="0" presId="urn:microsoft.com/office/officeart/2005/8/layout/equation2"/>
    <dgm:cxn modelId="{ECA196C9-58F3-4043-B5B3-BABE95BA3F16}" type="presParOf" srcId="{E12D5D68-FCC7-442D-A78F-5242DA8D6559}" destId="{E6365109-4758-44D8-A57D-4BAAA7B5413B}" srcOrd="1" destOrd="0" presId="urn:microsoft.com/office/officeart/2005/8/layout/equation2"/>
    <dgm:cxn modelId="{2C305460-183F-4605-9CBE-0A4CED11062F}" type="presParOf" srcId="{E12D5D68-FCC7-442D-A78F-5242DA8D6559}" destId="{8861FFF5-D469-470A-813D-4E9C07C7AB02}" srcOrd="2" destOrd="0" presId="urn:microsoft.com/office/officeart/2005/8/layout/equation2"/>
    <dgm:cxn modelId="{BCF7AF19-D8B5-48F5-BF38-219364B90946}" type="presParOf" srcId="{E12D5D68-FCC7-442D-A78F-5242DA8D6559}" destId="{54E385FD-3433-4A1A-BFA4-E360C2D46507}" srcOrd="3" destOrd="0" presId="urn:microsoft.com/office/officeart/2005/8/layout/equation2"/>
    <dgm:cxn modelId="{9CE33C55-154D-4E15-ACF8-376E811C1C04}" type="presParOf" srcId="{E12D5D68-FCC7-442D-A78F-5242DA8D6559}" destId="{1E40722C-D2B9-4728-9672-FA0E14E3B7F4}" srcOrd="4" destOrd="0" presId="urn:microsoft.com/office/officeart/2005/8/layout/equation2"/>
    <dgm:cxn modelId="{4706D8C7-79F9-406F-9E57-A7EF96F7B93E}" type="presParOf" srcId="{310B3C0F-9F28-462F-ACD9-9949D6DD747B}" destId="{CDB8EDE2-2D18-43EB-ABDF-E58AAC64964F}" srcOrd="1" destOrd="0" presId="urn:microsoft.com/office/officeart/2005/8/layout/equation2"/>
    <dgm:cxn modelId="{7A10B1CA-B4F9-49DC-A8D9-3476FC58FCF3}" type="presParOf" srcId="{CDB8EDE2-2D18-43EB-ABDF-E58AAC64964F}" destId="{26804B87-4FCE-4A3A-BDBD-588C294BE4E3}" srcOrd="0" destOrd="0" presId="urn:microsoft.com/office/officeart/2005/8/layout/equation2"/>
    <dgm:cxn modelId="{FDBC202D-932B-4C7A-B607-6128E10D6B22}" type="presParOf" srcId="{310B3C0F-9F28-462F-ACD9-9949D6DD747B}" destId="{8F3C3797-7B71-4E6B-B25A-FE2EDF25D24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0A87CE-A1D8-426C-8C42-048EE6F97D5C}"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C"/>
        </a:p>
      </dgm:t>
    </dgm:pt>
    <dgm:pt modelId="{7EF356C3-49B2-4DB0-919E-17D54443BB99}">
      <dgm:prSet phldrT="[Texto]" custT="1"/>
      <dgm:spPr/>
      <dgm:t>
        <a:bodyPr/>
        <a:lstStyle/>
        <a:p>
          <a:pPr algn="l"/>
          <a:r>
            <a:rPr lang="es-EC" sz="1800" b="1" dirty="0" smtClean="0"/>
            <a:t>Carolina del Norte, EEUU, 1978</a:t>
          </a:r>
        </a:p>
        <a:p>
          <a:pPr algn="just"/>
          <a:r>
            <a:rPr lang="es-EC" sz="1500" dirty="0" smtClean="0"/>
            <a:t>Para establecer, hasta dónde los sujetos consideraban a la evasión como conducta delictiva o amoral. De una muestra de 640 personas, el 88% determinó el carácter delictivo de la evasión o incumplimiento, pero sin embargo, no les implicaba mucho más grave que el robo de una bicicleta. </a:t>
          </a:r>
        </a:p>
        <a:p>
          <a:pPr algn="just"/>
          <a:r>
            <a:rPr lang="es-EC" sz="1500" dirty="0" smtClean="0"/>
            <a:t>Los contribuyentes con mayores niveles de ingreso y mayor grado de educación fueron los que presentaron una mayor ética fiscal, en tanto quienes se sentían afectados por las políticas del Estado, mostraban una baja ética tributaria. </a:t>
          </a:r>
        </a:p>
      </dgm:t>
    </dgm:pt>
    <dgm:pt modelId="{1423C345-6A2E-428C-B4B7-112D77661090}" type="parTrans" cxnId="{4E535C62-F756-4733-B4ED-82E4E58130E7}">
      <dgm:prSet/>
      <dgm:spPr/>
      <dgm:t>
        <a:bodyPr/>
        <a:lstStyle/>
        <a:p>
          <a:endParaRPr lang="es-EC" sz="1600"/>
        </a:p>
      </dgm:t>
    </dgm:pt>
    <dgm:pt modelId="{2469366F-7A37-42BB-B8AB-B8BE972061E6}" type="sibTrans" cxnId="{4E535C62-F756-4733-B4ED-82E4E58130E7}">
      <dgm:prSet/>
      <dgm:spPr/>
      <dgm:t>
        <a:bodyPr/>
        <a:lstStyle/>
        <a:p>
          <a:endParaRPr lang="es-EC" sz="1600"/>
        </a:p>
      </dgm:t>
    </dgm:pt>
    <dgm:pt modelId="{C89B02B3-ACEE-4BBF-B2EE-A8935AA87199}">
      <dgm:prSet phldrT="[Texto]" custT="1"/>
      <dgm:spPr/>
      <dgm:t>
        <a:bodyPr/>
        <a:lstStyle/>
        <a:p>
          <a:pPr algn="l"/>
          <a:r>
            <a:rPr lang="es-EC" sz="1800" b="1" dirty="0" smtClean="0"/>
            <a:t>España, 2005</a:t>
          </a:r>
        </a:p>
        <a:p>
          <a:pPr algn="just"/>
          <a:r>
            <a:rPr lang="es-EC" sz="1500" dirty="0" err="1" smtClean="0"/>
            <a:t>Torger</a:t>
          </a:r>
          <a:r>
            <a:rPr lang="es-EC" sz="1500" dirty="0" smtClean="0"/>
            <a:t> y </a:t>
          </a:r>
          <a:r>
            <a:rPr lang="es-EC" sz="1500" dirty="0" err="1" smtClean="0"/>
            <a:t>Martinez</a:t>
          </a:r>
          <a:r>
            <a:rPr lang="es-EC" sz="1500" dirty="0" smtClean="0"/>
            <a:t> investigaron el avance de la moral tributaria, ya que, el nivel de cumplimiento era del 40% en los70, y en 2005 se llega a un 90% de ciudadanos que pagan sus impuestos.</a:t>
          </a:r>
        </a:p>
        <a:p>
          <a:pPr algn="just"/>
          <a:r>
            <a:rPr lang="es-EC" sz="1500" dirty="0" smtClean="0"/>
            <a:t>Se destaca la etapa 1981- 1995, donde se alcanzaron los adelantos más importantes en la moral tributaria, promovidas por el incremento de la confianza, la adhesión a las políticas públicas tomadas por el régimen y un mayor entendimiento de la población sobre cómo la carga tributaria favorece a mejorar el nivel del vida de la sociedad.</a:t>
          </a:r>
          <a:endParaRPr lang="es-EC" sz="1500" b="1" dirty="0"/>
        </a:p>
      </dgm:t>
    </dgm:pt>
    <dgm:pt modelId="{1D76221C-C5C9-4A61-8C66-7841B6CDD064}" type="parTrans" cxnId="{D1F53E6C-7C98-48B9-A9F2-454267EE1A05}">
      <dgm:prSet/>
      <dgm:spPr/>
      <dgm:t>
        <a:bodyPr/>
        <a:lstStyle/>
        <a:p>
          <a:endParaRPr lang="es-EC" sz="1600"/>
        </a:p>
      </dgm:t>
    </dgm:pt>
    <dgm:pt modelId="{28408E49-3C72-475F-AEB8-83D89121D9C5}" type="sibTrans" cxnId="{D1F53E6C-7C98-48B9-A9F2-454267EE1A05}">
      <dgm:prSet/>
      <dgm:spPr/>
      <dgm:t>
        <a:bodyPr/>
        <a:lstStyle/>
        <a:p>
          <a:endParaRPr lang="es-EC" sz="1600"/>
        </a:p>
      </dgm:t>
    </dgm:pt>
    <dgm:pt modelId="{C77568E4-4CC2-4C4D-A9C9-23DA3959CC9B}">
      <dgm:prSet phldrT="[Texto]" custT="1"/>
      <dgm:spPr/>
      <dgm:t>
        <a:bodyPr/>
        <a:lstStyle/>
        <a:p>
          <a:pPr algn="l"/>
          <a:r>
            <a:rPr lang="es-EC" sz="1800" b="1" dirty="0" smtClean="0"/>
            <a:t>Buenos Aires, Argentina, 2010</a:t>
          </a:r>
        </a:p>
        <a:p>
          <a:pPr algn="just"/>
          <a:r>
            <a:rPr lang="es-EC" sz="1500" dirty="0" smtClean="0"/>
            <a:t>Demuestra que la sociedad argentina entiende que el incumplimiento tributario es una acción incorrecta, pero a pesar de ello los argentinos deciden incumplir sus obligaciones, en ese estudio demuestra que a pesar de tener una alta moral tributaria puede existir altos niveles de incumplimiento tributario, los paradójico de estos moralistas evasores es que no sienten ningún tipo de remordimiento, miedo o culpa por incumplir los deberes formales como contribuyentes. </a:t>
          </a:r>
          <a:endParaRPr lang="es-EC" sz="1500" b="1" dirty="0" smtClean="0"/>
        </a:p>
      </dgm:t>
    </dgm:pt>
    <dgm:pt modelId="{2BD0C511-A7C5-4FB6-8F93-A6D0DC4C60E0}" type="parTrans" cxnId="{C6697C6B-C36F-4885-A362-5095DCCF5019}">
      <dgm:prSet/>
      <dgm:spPr/>
      <dgm:t>
        <a:bodyPr/>
        <a:lstStyle/>
        <a:p>
          <a:endParaRPr lang="es-EC" sz="1600"/>
        </a:p>
      </dgm:t>
    </dgm:pt>
    <dgm:pt modelId="{4DC3EEB3-145A-4782-8C0F-F43B61F75155}" type="sibTrans" cxnId="{C6697C6B-C36F-4885-A362-5095DCCF5019}">
      <dgm:prSet/>
      <dgm:spPr/>
      <dgm:t>
        <a:bodyPr/>
        <a:lstStyle/>
        <a:p>
          <a:endParaRPr lang="es-EC" sz="1600"/>
        </a:p>
      </dgm:t>
    </dgm:pt>
    <dgm:pt modelId="{CEB140C3-7AAA-42E6-87CA-5F8B302E18BA}" type="pres">
      <dgm:prSet presAssocID="{8D0A87CE-A1D8-426C-8C42-048EE6F97D5C}" presName="linear" presStyleCnt="0">
        <dgm:presLayoutVars>
          <dgm:animLvl val="lvl"/>
          <dgm:resizeHandles val="exact"/>
        </dgm:presLayoutVars>
      </dgm:prSet>
      <dgm:spPr/>
      <dgm:t>
        <a:bodyPr/>
        <a:lstStyle/>
        <a:p>
          <a:endParaRPr lang="es-EC"/>
        </a:p>
      </dgm:t>
    </dgm:pt>
    <dgm:pt modelId="{2F687C52-8E14-45B3-A2CF-96CAF4BC46B6}" type="pres">
      <dgm:prSet presAssocID="{7EF356C3-49B2-4DB0-919E-17D54443BB99}" presName="parentText" presStyleLbl="node1" presStyleIdx="0" presStyleCnt="3">
        <dgm:presLayoutVars>
          <dgm:chMax val="0"/>
          <dgm:bulletEnabled val="1"/>
        </dgm:presLayoutVars>
      </dgm:prSet>
      <dgm:spPr/>
      <dgm:t>
        <a:bodyPr/>
        <a:lstStyle/>
        <a:p>
          <a:endParaRPr lang="es-EC"/>
        </a:p>
      </dgm:t>
    </dgm:pt>
    <dgm:pt modelId="{2C0DAB50-F4C2-4616-A7C1-CFADC7C91FD7}" type="pres">
      <dgm:prSet presAssocID="{2469366F-7A37-42BB-B8AB-B8BE972061E6}" presName="spacer" presStyleCnt="0"/>
      <dgm:spPr/>
    </dgm:pt>
    <dgm:pt modelId="{EC9C5029-153A-4F0B-8077-5C0886DBA9BA}" type="pres">
      <dgm:prSet presAssocID="{C89B02B3-ACEE-4BBF-B2EE-A8935AA87199}" presName="parentText" presStyleLbl="node1" presStyleIdx="1" presStyleCnt="3">
        <dgm:presLayoutVars>
          <dgm:chMax val="0"/>
          <dgm:bulletEnabled val="1"/>
        </dgm:presLayoutVars>
      </dgm:prSet>
      <dgm:spPr/>
      <dgm:t>
        <a:bodyPr/>
        <a:lstStyle/>
        <a:p>
          <a:endParaRPr lang="es-EC"/>
        </a:p>
      </dgm:t>
    </dgm:pt>
    <dgm:pt modelId="{8E25C179-C1BA-4317-8B69-BA63E8BF639E}" type="pres">
      <dgm:prSet presAssocID="{28408E49-3C72-475F-AEB8-83D89121D9C5}" presName="spacer" presStyleCnt="0"/>
      <dgm:spPr/>
    </dgm:pt>
    <dgm:pt modelId="{B6CB9787-8EF0-437F-BA8C-73ED80A50333}" type="pres">
      <dgm:prSet presAssocID="{C77568E4-4CC2-4C4D-A9C9-23DA3959CC9B}" presName="parentText" presStyleLbl="node1" presStyleIdx="2" presStyleCnt="3">
        <dgm:presLayoutVars>
          <dgm:chMax val="0"/>
          <dgm:bulletEnabled val="1"/>
        </dgm:presLayoutVars>
      </dgm:prSet>
      <dgm:spPr/>
      <dgm:t>
        <a:bodyPr/>
        <a:lstStyle/>
        <a:p>
          <a:endParaRPr lang="es-EC"/>
        </a:p>
      </dgm:t>
    </dgm:pt>
  </dgm:ptLst>
  <dgm:cxnLst>
    <dgm:cxn modelId="{C6A53358-AD94-4F6F-A681-300579B39CB6}" type="presOf" srcId="{C89B02B3-ACEE-4BBF-B2EE-A8935AA87199}" destId="{EC9C5029-153A-4F0B-8077-5C0886DBA9BA}" srcOrd="0" destOrd="0" presId="urn:microsoft.com/office/officeart/2005/8/layout/vList2"/>
    <dgm:cxn modelId="{C6697C6B-C36F-4885-A362-5095DCCF5019}" srcId="{8D0A87CE-A1D8-426C-8C42-048EE6F97D5C}" destId="{C77568E4-4CC2-4C4D-A9C9-23DA3959CC9B}" srcOrd="2" destOrd="0" parTransId="{2BD0C511-A7C5-4FB6-8F93-A6D0DC4C60E0}" sibTransId="{4DC3EEB3-145A-4782-8C0F-F43B61F75155}"/>
    <dgm:cxn modelId="{D1F53E6C-7C98-48B9-A9F2-454267EE1A05}" srcId="{8D0A87CE-A1D8-426C-8C42-048EE6F97D5C}" destId="{C89B02B3-ACEE-4BBF-B2EE-A8935AA87199}" srcOrd="1" destOrd="0" parTransId="{1D76221C-C5C9-4A61-8C66-7841B6CDD064}" sibTransId="{28408E49-3C72-475F-AEB8-83D89121D9C5}"/>
    <dgm:cxn modelId="{AF7D7765-BB77-4DB1-8078-B21DC1F631B6}" type="presOf" srcId="{C77568E4-4CC2-4C4D-A9C9-23DA3959CC9B}" destId="{B6CB9787-8EF0-437F-BA8C-73ED80A50333}" srcOrd="0" destOrd="0" presId="urn:microsoft.com/office/officeart/2005/8/layout/vList2"/>
    <dgm:cxn modelId="{1CD4FABE-603F-47E9-BF9C-D60519A935B9}" type="presOf" srcId="{8D0A87CE-A1D8-426C-8C42-048EE6F97D5C}" destId="{CEB140C3-7AAA-42E6-87CA-5F8B302E18BA}" srcOrd="0" destOrd="0" presId="urn:microsoft.com/office/officeart/2005/8/layout/vList2"/>
    <dgm:cxn modelId="{4E535C62-F756-4733-B4ED-82E4E58130E7}" srcId="{8D0A87CE-A1D8-426C-8C42-048EE6F97D5C}" destId="{7EF356C3-49B2-4DB0-919E-17D54443BB99}" srcOrd="0" destOrd="0" parTransId="{1423C345-6A2E-428C-B4B7-112D77661090}" sibTransId="{2469366F-7A37-42BB-B8AB-B8BE972061E6}"/>
    <dgm:cxn modelId="{F5B0010D-AFAF-43F6-B806-82AE2F0A2A41}" type="presOf" srcId="{7EF356C3-49B2-4DB0-919E-17D54443BB99}" destId="{2F687C52-8E14-45B3-A2CF-96CAF4BC46B6}" srcOrd="0" destOrd="0" presId="urn:microsoft.com/office/officeart/2005/8/layout/vList2"/>
    <dgm:cxn modelId="{F5814D36-1A53-4A30-B0B6-6CE3AEC8AD1F}" type="presParOf" srcId="{CEB140C3-7AAA-42E6-87CA-5F8B302E18BA}" destId="{2F687C52-8E14-45B3-A2CF-96CAF4BC46B6}" srcOrd="0" destOrd="0" presId="urn:microsoft.com/office/officeart/2005/8/layout/vList2"/>
    <dgm:cxn modelId="{56A81FC1-7DC9-4AD5-805F-D99D8F040861}" type="presParOf" srcId="{CEB140C3-7AAA-42E6-87CA-5F8B302E18BA}" destId="{2C0DAB50-F4C2-4616-A7C1-CFADC7C91FD7}" srcOrd="1" destOrd="0" presId="urn:microsoft.com/office/officeart/2005/8/layout/vList2"/>
    <dgm:cxn modelId="{4E60FDB3-6DF2-44EA-906A-7BC857841645}" type="presParOf" srcId="{CEB140C3-7AAA-42E6-87CA-5F8B302E18BA}" destId="{EC9C5029-153A-4F0B-8077-5C0886DBA9BA}" srcOrd="2" destOrd="0" presId="urn:microsoft.com/office/officeart/2005/8/layout/vList2"/>
    <dgm:cxn modelId="{B7143FFC-1FF2-461D-8E38-5E1E3FF39CF6}" type="presParOf" srcId="{CEB140C3-7AAA-42E6-87CA-5F8B302E18BA}" destId="{8E25C179-C1BA-4317-8B69-BA63E8BF639E}" srcOrd="3" destOrd="0" presId="urn:microsoft.com/office/officeart/2005/8/layout/vList2"/>
    <dgm:cxn modelId="{7D0D211E-88B4-4062-AF1E-48620A4B1038}" type="presParOf" srcId="{CEB140C3-7AAA-42E6-87CA-5F8B302E18BA}" destId="{B6CB9787-8EF0-437F-BA8C-73ED80A5033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9C0378-FC3D-4F1E-9DB6-04459787AA83}" type="doc">
      <dgm:prSet loTypeId="urn:microsoft.com/office/officeart/2009/3/layout/FramedTextPicture" loCatId="picture" qsTypeId="urn:microsoft.com/office/officeart/2005/8/quickstyle/simple3" qsCatId="simple" csTypeId="urn:microsoft.com/office/officeart/2005/8/colors/colorful1" csCatId="colorful" phldr="1"/>
      <dgm:spPr/>
      <dgm:t>
        <a:bodyPr/>
        <a:lstStyle/>
        <a:p>
          <a:endParaRPr lang="es-EC"/>
        </a:p>
      </dgm:t>
    </dgm:pt>
    <dgm:pt modelId="{2347E8CB-6C52-45A2-9A56-97D19B3B3873}">
      <dgm:prSet phldrT="[Texto]"/>
      <dgm:spPr/>
      <dgm:t>
        <a:bodyPr/>
        <a:lstStyle/>
        <a:p>
          <a:pPr algn="just"/>
          <a:r>
            <a:rPr lang="es-EC" dirty="0" smtClean="0"/>
            <a:t>Martínez, Vásquez y </a:t>
          </a:r>
          <a:r>
            <a:rPr lang="es-EC" dirty="0" err="1" smtClean="0"/>
            <a:t>Torgler</a:t>
          </a:r>
          <a:r>
            <a:rPr lang="es-EC" dirty="0" smtClean="0"/>
            <a:t> utilizaron las encuestas </a:t>
          </a:r>
          <a:r>
            <a:rPr lang="es-EC" dirty="0" err="1" smtClean="0"/>
            <a:t>World</a:t>
          </a:r>
          <a:r>
            <a:rPr lang="es-EC" dirty="0" smtClean="0"/>
            <a:t> </a:t>
          </a:r>
          <a:r>
            <a:rPr lang="es-EC" dirty="0" err="1" smtClean="0"/>
            <a:t>Values</a:t>
          </a:r>
          <a:r>
            <a:rPr lang="es-EC" dirty="0" smtClean="0"/>
            <a:t> </a:t>
          </a:r>
          <a:r>
            <a:rPr lang="es-EC" dirty="0" err="1" smtClean="0"/>
            <a:t>Survey</a:t>
          </a:r>
          <a:r>
            <a:rPr lang="es-EC" dirty="0" smtClean="0"/>
            <a:t> que contribuyeron con datos acerca de variables tales como capital social, seguridad en la administración tributaria, religiosidad, orgullo ciudadano y variables socioeconómicas, y llegaron a las conclusiones reales que; las mujeres, las personas adultas y las personas menos favorecidas son quienes tienen mejor moral tributaria y, por ende, mejor cumplimiento fiscal. </a:t>
          </a:r>
          <a:endParaRPr lang="es-EC" dirty="0"/>
        </a:p>
      </dgm:t>
    </dgm:pt>
    <dgm:pt modelId="{3820CD1E-EDFC-48F2-AABA-FD67F6C1A160}" type="parTrans" cxnId="{202DFB18-7E76-40AA-81DF-2650716D54D3}">
      <dgm:prSet/>
      <dgm:spPr/>
      <dgm:t>
        <a:bodyPr/>
        <a:lstStyle/>
        <a:p>
          <a:endParaRPr lang="es-EC"/>
        </a:p>
      </dgm:t>
    </dgm:pt>
    <dgm:pt modelId="{88809E6F-C12B-4274-9A0B-472B79792755}" type="sibTrans" cxnId="{202DFB18-7E76-40AA-81DF-2650716D54D3}">
      <dgm:prSet/>
      <dgm:spPr/>
      <dgm:t>
        <a:bodyPr/>
        <a:lstStyle/>
        <a:p>
          <a:endParaRPr lang="es-EC"/>
        </a:p>
      </dgm:t>
    </dgm:pt>
    <dgm:pt modelId="{63D0F15F-BD9C-4E78-941C-2D911107DB99}" type="pres">
      <dgm:prSet presAssocID="{A49C0378-FC3D-4F1E-9DB6-04459787AA83}" presName="Name0" presStyleCnt="0">
        <dgm:presLayoutVars>
          <dgm:chMax/>
          <dgm:chPref/>
          <dgm:dir/>
        </dgm:presLayoutVars>
      </dgm:prSet>
      <dgm:spPr/>
      <dgm:t>
        <a:bodyPr/>
        <a:lstStyle/>
        <a:p>
          <a:endParaRPr lang="es-EC"/>
        </a:p>
      </dgm:t>
    </dgm:pt>
    <dgm:pt modelId="{86A3F2BB-247A-48FD-AC79-CFD58E18A880}" type="pres">
      <dgm:prSet presAssocID="{2347E8CB-6C52-45A2-9A56-97D19B3B3873}" presName="composite" presStyleCnt="0">
        <dgm:presLayoutVars>
          <dgm:chMax/>
          <dgm:chPref/>
        </dgm:presLayoutVars>
      </dgm:prSet>
      <dgm:spPr/>
    </dgm:pt>
    <dgm:pt modelId="{9EAF9B84-0DE7-406E-BD1E-02EC4C21EFBB}" type="pres">
      <dgm:prSet presAssocID="{2347E8CB-6C52-45A2-9A56-97D19B3B3873}" presName="Image" presStyleLbl="bgImgPlace1" presStyleIdx="0" presStyleCnt="1" custScaleX="67435" custScaleY="73568"/>
      <dgm:spPr>
        <a:blipFill rotWithShape="1">
          <a:blip xmlns:r="http://schemas.openxmlformats.org/officeDocument/2006/relationships" r:embed="rId1"/>
          <a:stretch>
            <a:fillRect/>
          </a:stretch>
        </a:blipFill>
      </dgm:spPr>
    </dgm:pt>
    <dgm:pt modelId="{9958811E-4A73-4F31-BD4D-22EB6D8B497E}" type="pres">
      <dgm:prSet presAssocID="{2347E8CB-6C52-45A2-9A56-97D19B3B3873}" presName="ParentText" presStyleLbl="revTx" presStyleIdx="0" presStyleCnt="1">
        <dgm:presLayoutVars>
          <dgm:chMax val="0"/>
          <dgm:chPref val="0"/>
          <dgm:bulletEnabled val="1"/>
        </dgm:presLayoutVars>
      </dgm:prSet>
      <dgm:spPr/>
      <dgm:t>
        <a:bodyPr/>
        <a:lstStyle/>
        <a:p>
          <a:endParaRPr lang="es-EC"/>
        </a:p>
      </dgm:t>
    </dgm:pt>
    <dgm:pt modelId="{004FED42-4FBB-481B-B308-64257F52FE8B}" type="pres">
      <dgm:prSet presAssocID="{2347E8CB-6C52-45A2-9A56-97D19B3B3873}" presName="tlFrame" presStyleLbl="node1" presStyleIdx="0" presStyleCnt="4"/>
      <dgm:spPr/>
    </dgm:pt>
    <dgm:pt modelId="{14F77096-B29C-45F1-ACE5-E79AAF7655A5}" type="pres">
      <dgm:prSet presAssocID="{2347E8CB-6C52-45A2-9A56-97D19B3B3873}" presName="trFrame" presStyleLbl="node1" presStyleIdx="1" presStyleCnt="4"/>
      <dgm:spPr/>
    </dgm:pt>
    <dgm:pt modelId="{2968E2CB-B808-4AC5-8947-78BFC396B566}" type="pres">
      <dgm:prSet presAssocID="{2347E8CB-6C52-45A2-9A56-97D19B3B3873}" presName="blFrame" presStyleLbl="node1" presStyleIdx="2" presStyleCnt="4"/>
      <dgm:spPr/>
    </dgm:pt>
    <dgm:pt modelId="{0977BC39-BA8F-4F1C-814F-1D71CE917286}" type="pres">
      <dgm:prSet presAssocID="{2347E8CB-6C52-45A2-9A56-97D19B3B3873}" presName="brFrame" presStyleLbl="node1" presStyleIdx="3" presStyleCnt="4"/>
      <dgm:spPr/>
    </dgm:pt>
  </dgm:ptLst>
  <dgm:cxnLst>
    <dgm:cxn modelId="{43FED3D5-3AFC-44B0-86D8-8DD1BF82C88C}" type="presOf" srcId="{A49C0378-FC3D-4F1E-9DB6-04459787AA83}" destId="{63D0F15F-BD9C-4E78-941C-2D911107DB99}" srcOrd="0" destOrd="0" presId="urn:microsoft.com/office/officeart/2009/3/layout/FramedTextPicture"/>
    <dgm:cxn modelId="{202DFB18-7E76-40AA-81DF-2650716D54D3}" srcId="{A49C0378-FC3D-4F1E-9DB6-04459787AA83}" destId="{2347E8CB-6C52-45A2-9A56-97D19B3B3873}" srcOrd="0" destOrd="0" parTransId="{3820CD1E-EDFC-48F2-AABA-FD67F6C1A160}" sibTransId="{88809E6F-C12B-4274-9A0B-472B79792755}"/>
    <dgm:cxn modelId="{295CD3F2-2986-418A-A87A-39CD8F3F6F6E}" type="presOf" srcId="{2347E8CB-6C52-45A2-9A56-97D19B3B3873}" destId="{9958811E-4A73-4F31-BD4D-22EB6D8B497E}" srcOrd="0" destOrd="0" presId="urn:microsoft.com/office/officeart/2009/3/layout/FramedTextPicture"/>
    <dgm:cxn modelId="{3FFFB41E-E4BE-464A-8883-23D1B42ED006}" type="presParOf" srcId="{63D0F15F-BD9C-4E78-941C-2D911107DB99}" destId="{86A3F2BB-247A-48FD-AC79-CFD58E18A880}" srcOrd="0" destOrd="0" presId="urn:microsoft.com/office/officeart/2009/3/layout/FramedTextPicture"/>
    <dgm:cxn modelId="{E315E24C-CEB6-4733-B420-4665EB7C877F}" type="presParOf" srcId="{86A3F2BB-247A-48FD-AC79-CFD58E18A880}" destId="{9EAF9B84-0DE7-406E-BD1E-02EC4C21EFBB}" srcOrd="0" destOrd="0" presId="urn:microsoft.com/office/officeart/2009/3/layout/FramedTextPicture"/>
    <dgm:cxn modelId="{CE7D4554-F0D6-45D6-BDC0-C0BE26504F51}" type="presParOf" srcId="{86A3F2BB-247A-48FD-AC79-CFD58E18A880}" destId="{9958811E-4A73-4F31-BD4D-22EB6D8B497E}" srcOrd="1" destOrd="0" presId="urn:microsoft.com/office/officeart/2009/3/layout/FramedTextPicture"/>
    <dgm:cxn modelId="{738257C0-4558-44D0-9D20-0CC51B02A039}" type="presParOf" srcId="{86A3F2BB-247A-48FD-AC79-CFD58E18A880}" destId="{004FED42-4FBB-481B-B308-64257F52FE8B}" srcOrd="2" destOrd="0" presId="urn:microsoft.com/office/officeart/2009/3/layout/FramedTextPicture"/>
    <dgm:cxn modelId="{1CAC15AE-DC51-40B4-BBFB-4D1EBFC99279}" type="presParOf" srcId="{86A3F2BB-247A-48FD-AC79-CFD58E18A880}" destId="{14F77096-B29C-45F1-ACE5-E79AAF7655A5}" srcOrd="3" destOrd="0" presId="urn:microsoft.com/office/officeart/2009/3/layout/FramedTextPicture"/>
    <dgm:cxn modelId="{9F2B48B7-DFF1-4046-9D92-8A2099CB35A9}" type="presParOf" srcId="{86A3F2BB-247A-48FD-AC79-CFD58E18A880}" destId="{2968E2CB-B808-4AC5-8947-78BFC396B566}" srcOrd="4" destOrd="0" presId="urn:microsoft.com/office/officeart/2009/3/layout/FramedTextPicture"/>
    <dgm:cxn modelId="{87C08D68-65E8-4E29-AB53-2C5CE24346CD}" type="presParOf" srcId="{86A3F2BB-247A-48FD-AC79-CFD58E18A880}" destId="{0977BC39-BA8F-4F1C-814F-1D71CE917286}"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A36C15-609B-499E-BC7A-93A519FB1303}"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s-EC"/>
        </a:p>
      </dgm:t>
    </dgm:pt>
    <dgm:pt modelId="{9B3F4DBA-6C40-4B3C-8807-32116D4CCB0E}">
      <dgm:prSet phldrT="[Texto]" custT="1"/>
      <dgm:spPr/>
      <dgm:t>
        <a:bodyPr/>
        <a:lstStyle/>
        <a:p>
          <a:r>
            <a:rPr lang="es-EC" sz="2000" dirty="0" smtClean="0"/>
            <a:t>Establecer el perfil de los contribuyentes, personas naturales no obligadas a llevar contabilidad y de los profesionales.</a:t>
          </a:r>
          <a:endParaRPr lang="es-EC" sz="2000" dirty="0"/>
        </a:p>
      </dgm:t>
    </dgm:pt>
    <dgm:pt modelId="{AE93E5B5-D47F-49C6-9469-8FCB303FDCC4}" type="parTrans" cxnId="{6356B7EB-3062-490C-9FA9-419A33D2CC50}">
      <dgm:prSet/>
      <dgm:spPr/>
      <dgm:t>
        <a:bodyPr/>
        <a:lstStyle/>
        <a:p>
          <a:endParaRPr lang="es-EC"/>
        </a:p>
      </dgm:t>
    </dgm:pt>
    <dgm:pt modelId="{5DB10005-7E96-457C-BF29-6BEBD333623C}" type="sibTrans" cxnId="{6356B7EB-3062-490C-9FA9-419A33D2CC50}">
      <dgm:prSet/>
      <dgm:spPr/>
      <dgm:t>
        <a:bodyPr/>
        <a:lstStyle/>
        <a:p>
          <a:endParaRPr lang="es-EC"/>
        </a:p>
      </dgm:t>
    </dgm:pt>
    <dgm:pt modelId="{F85E2D8D-9412-4FCE-BBCB-17FE9DC39CEB}" type="pres">
      <dgm:prSet presAssocID="{97A36C15-609B-499E-BC7A-93A519FB1303}" presName="linear" presStyleCnt="0">
        <dgm:presLayoutVars>
          <dgm:dir/>
          <dgm:animLvl val="lvl"/>
          <dgm:resizeHandles val="exact"/>
        </dgm:presLayoutVars>
      </dgm:prSet>
      <dgm:spPr/>
      <dgm:t>
        <a:bodyPr/>
        <a:lstStyle/>
        <a:p>
          <a:endParaRPr lang="es-EC"/>
        </a:p>
      </dgm:t>
    </dgm:pt>
    <dgm:pt modelId="{54000DB6-16F5-428F-96EE-AE122AFB85C7}" type="pres">
      <dgm:prSet presAssocID="{9B3F4DBA-6C40-4B3C-8807-32116D4CCB0E}" presName="parentLin" presStyleCnt="0"/>
      <dgm:spPr/>
    </dgm:pt>
    <dgm:pt modelId="{A99EBD36-1715-4405-A9FA-F60046A88A29}" type="pres">
      <dgm:prSet presAssocID="{9B3F4DBA-6C40-4B3C-8807-32116D4CCB0E}" presName="parentLeftMargin" presStyleLbl="node1" presStyleIdx="0" presStyleCnt="1"/>
      <dgm:spPr/>
      <dgm:t>
        <a:bodyPr/>
        <a:lstStyle/>
        <a:p>
          <a:endParaRPr lang="es-EC"/>
        </a:p>
      </dgm:t>
    </dgm:pt>
    <dgm:pt modelId="{FC636A8F-603A-4997-938A-AE3F6A131A19}" type="pres">
      <dgm:prSet presAssocID="{9B3F4DBA-6C40-4B3C-8807-32116D4CCB0E}" presName="parentText" presStyleLbl="node1" presStyleIdx="0" presStyleCnt="1">
        <dgm:presLayoutVars>
          <dgm:chMax val="0"/>
          <dgm:bulletEnabled val="1"/>
        </dgm:presLayoutVars>
      </dgm:prSet>
      <dgm:spPr/>
      <dgm:t>
        <a:bodyPr/>
        <a:lstStyle/>
        <a:p>
          <a:endParaRPr lang="es-EC"/>
        </a:p>
      </dgm:t>
    </dgm:pt>
    <dgm:pt modelId="{855FAF8A-48BB-4A01-8247-B0232DCBAECF}" type="pres">
      <dgm:prSet presAssocID="{9B3F4DBA-6C40-4B3C-8807-32116D4CCB0E}" presName="negativeSpace" presStyleCnt="0"/>
      <dgm:spPr/>
    </dgm:pt>
    <dgm:pt modelId="{AD5EC254-0E57-429E-A515-5D3FF382516A}" type="pres">
      <dgm:prSet presAssocID="{9B3F4DBA-6C40-4B3C-8807-32116D4CCB0E}" presName="childText" presStyleLbl="conFgAcc1" presStyleIdx="0" presStyleCnt="1">
        <dgm:presLayoutVars>
          <dgm:bulletEnabled val="1"/>
        </dgm:presLayoutVars>
      </dgm:prSet>
      <dgm:spPr/>
    </dgm:pt>
  </dgm:ptLst>
  <dgm:cxnLst>
    <dgm:cxn modelId="{4672391B-F07C-4DAD-A9C7-96451CC7FF25}" type="presOf" srcId="{9B3F4DBA-6C40-4B3C-8807-32116D4CCB0E}" destId="{A99EBD36-1715-4405-A9FA-F60046A88A29}" srcOrd="0" destOrd="0" presId="urn:microsoft.com/office/officeart/2005/8/layout/list1"/>
    <dgm:cxn modelId="{A8C55D6D-81BB-421B-A672-D27959295F21}" type="presOf" srcId="{9B3F4DBA-6C40-4B3C-8807-32116D4CCB0E}" destId="{FC636A8F-603A-4997-938A-AE3F6A131A19}" srcOrd="1" destOrd="0" presId="urn:microsoft.com/office/officeart/2005/8/layout/list1"/>
    <dgm:cxn modelId="{6819AFE4-3A0A-44CF-B3B3-9039CED55A55}" type="presOf" srcId="{97A36C15-609B-499E-BC7A-93A519FB1303}" destId="{F85E2D8D-9412-4FCE-BBCB-17FE9DC39CEB}" srcOrd="0" destOrd="0" presId="urn:microsoft.com/office/officeart/2005/8/layout/list1"/>
    <dgm:cxn modelId="{6356B7EB-3062-490C-9FA9-419A33D2CC50}" srcId="{97A36C15-609B-499E-BC7A-93A519FB1303}" destId="{9B3F4DBA-6C40-4B3C-8807-32116D4CCB0E}" srcOrd="0" destOrd="0" parTransId="{AE93E5B5-D47F-49C6-9469-8FCB303FDCC4}" sibTransId="{5DB10005-7E96-457C-BF29-6BEBD333623C}"/>
    <dgm:cxn modelId="{35CE4442-A86E-4F93-A6F5-0D5B6FBF8FE7}" type="presParOf" srcId="{F85E2D8D-9412-4FCE-BBCB-17FE9DC39CEB}" destId="{54000DB6-16F5-428F-96EE-AE122AFB85C7}" srcOrd="0" destOrd="0" presId="urn:microsoft.com/office/officeart/2005/8/layout/list1"/>
    <dgm:cxn modelId="{38B42DA5-D978-4EA2-9743-FC15209B0096}" type="presParOf" srcId="{54000DB6-16F5-428F-96EE-AE122AFB85C7}" destId="{A99EBD36-1715-4405-A9FA-F60046A88A29}" srcOrd="0" destOrd="0" presId="urn:microsoft.com/office/officeart/2005/8/layout/list1"/>
    <dgm:cxn modelId="{7E6D72F1-6706-41B8-85DF-A85169512D73}" type="presParOf" srcId="{54000DB6-16F5-428F-96EE-AE122AFB85C7}" destId="{FC636A8F-603A-4997-938A-AE3F6A131A19}" srcOrd="1" destOrd="0" presId="urn:microsoft.com/office/officeart/2005/8/layout/list1"/>
    <dgm:cxn modelId="{ADA1D925-CC4D-437C-991D-7E27DE255A4A}" type="presParOf" srcId="{F85E2D8D-9412-4FCE-BBCB-17FE9DC39CEB}" destId="{855FAF8A-48BB-4A01-8247-B0232DCBAECF}" srcOrd="1" destOrd="0" presId="urn:microsoft.com/office/officeart/2005/8/layout/list1"/>
    <dgm:cxn modelId="{B0B303D0-8E1F-4330-92A7-E46D66261F52}" type="presParOf" srcId="{F85E2D8D-9412-4FCE-BBCB-17FE9DC39CEB}" destId="{AD5EC254-0E57-429E-A515-5D3FF382516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807423-A568-4084-B81A-0BB82E66AF9A}"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EC"/>
        </a:p>
      </dgm:t>
    </dgm:pt>
    <dgm:pt modelId="{91B97DC0-C30C-44C2-8AFF-A38CB955948A}">
      <dgm:prSet phldrT="[Texto]" custT="1"/>
      <dgm:spPr/>
      <dgm:t>
        <a:bodyPr/>
        <a:lstStyle/>
        <a:p>
          <a:r>
            <a:rPr lang="es-EC" sz="3600" b="1" dirty="0" smtClean="0"/>
            <a:t>Análisis:</a:t>
          </a:r>
          <a:endParaRPr lang="es-EC" sz="3600" b="1" dirty="0"/>
        </a:p>
      </dgm:t>
    </dgm:pt>
    <dgm:pt modelId="{E6BD34EA-6449-4CB7-A05A-38292E1E1E11}" type="parTrans" cxnId="{A9279282-EF53-41FD-8A6B-85028F4E39C4}">
      <dgm:prSet/>
      <dgm:spPr/>
      <dgm:t>
        <a:bodyPr/>
        <a:lstStyle/>
        <a:p>
          <a:endParaRPr lang="es-EC"/>
        </a:p>
      </dgm:t>
    </dgm:pt>
    <dgm:pt modelId="{7312136F-B98A-402D-835D-46604F2F6F1E}" type="sibTrans" cxnId="{A9279282-EF53-41FD-8A6B-85028F4E39C4}">
      <dgm:prSet/>
      <dgm:spPr/>
      <dgm:t>
        <a:bodyPr/>
        <a:lstStyle/>
        <a:p>
          <a:endParaRPr lang="es-EC"/>
        </a:p>
      </dgm:t>
    </dgm:pt>
    <dgm:pt modelId="{7D714C4F-213E-4F05-8E93-9B56BDE22431}">
      <dgm:prSet phldrT="[Texto]" custT="1"/>
      <dgm:spPr/>
      <dgm:t>
        <a:bodyPr/>
        <a:lstStyle/>
        <a:p>
          <a:pPr algn="just"/>
          <a:r>
            <a:rPr lang="es-EC" sz="1800" dirty="0" smtClean="0"/>
            <a:t>Se determina que dentro de la población estudiada, la mayoría son mujeres bachilleres, que se encuentran entre los 26 y 39 años, por lo que, en gran medida son personas naturales no obligadas a llevar contabilidad con una Moral Fuerte y al mismo tiempo con una Moral Tributaria Débil, que sienten temor cuando no declaran los impuestos.</a:t>
          </a:r>
          <a:endParaRPr lang="es-EC" sz="1800" dirty="0"/>
        </a:p>
      </dgm:t>
    </dgm:pt>
    <dgm:pt modelId="{46FE463F-F33A-4D0B-BFA8-B04A6F574196}" type="parTrans" cxnId="{DD2A16D9-A96E-4D9F-8D2C-F02A519E2BFE}">
      <dgm:prSet/>
      <dgm:spPr/>
      <dgm:t>
        <a:bodyPr/>
        <a:lstStyle/>
        <a:p>
          <a:endParaRPr lang="es-EC"/>
        </a:p>
      </dgm:t>
    </dgm:pt>
    <dgm:pt modelId="{8D857ECA-5561-4E45-A2C4-AB2F66A93D60}" type="sibTrans" cxnId="{DD2A16D9-A96E-4D9F-8D2C-F02A519E2BFE}">
      <dgm:prSet/>
      <dgm:spPr/>
      <dgm:t>
        <a:bodyPr/>
        <a:lstStyle/>
        <a:p>
          <a:endParaRPr lang="es-EC"/>
        </a:p>
      </dgm:t>
    </dgm:pt>
    <dgm:pt modelId="{15660565-6BE5-4155-9B19-0D94ADF62D76}" type="pres">
      <dgm:prSet presAssocID="{6A807423-A568-4084-B81A-0BB82E66AF9A}" presName="linear" presStyleCnt="0">
        <dgm:presLayoutVars>
          <dgm:animLvl val="lvl"/>
          <dgm:resizeHandles val="exact"/>
        </dgm:presLayoutVars>
      </dgm:prSet>
      <dgm:spPr/>
      <dgm:t>
        <a:bodyPr/>
        <a:lstStyle/>
        <a:p>
          <a:endParaRPr lang="es-EC"/>
        </a:p>
      </dgm:t>
    </dgm:pt>
    <dgm:pt modelId="{290747E4-2B66-412E-9F60-28FB714B1CFD}" type="pres">
      <dgm:prSet presAssocID="{91B97DC0-C30C-44C2-8AFF-A38CB955948A}" presName="parentText" presStyleLbl="node1" presStyleIdx="0" presStyleCnt="1">
        <dgm:presLayoutVars>
          <dgm:chMax val="0"/>
          <dgm:bulletEnabled val="1"/>
        </dgm:presLayoutVars>
      </dgm:prSet>
      <dgm:spPr/>
      <dgm:t>
        <a:bodyPr/>
        <a:lstStyle/>
        <a:p>
          <a:endParaRPr lang="es-EC"/>
        </a:p>
      </dgm:t>
    </dgm:pt>
    <dgm:pt modelId="{1EA77FCE-6968-4523-A9C5-2C1320EC8236}" type="pres">
      <dgm:prSet presAssocID="{91B97DC0-C30C-44C2-8AFF-A38CB955948A}" presName="childText" presStyleLbl="revTx" presStyleIdx="0" presStyleCnt="1">
        <dgm:presLayoutVars>
          <dgm:bulletEnabled val="1"/>
        </dgm:presLayoutVars>
      </dgm:prSet>
      <dgm:spPr/>
      <dgm:t>
        <a:bodyPr/>
        <a:lstStyle/>
        <a:p>
          <a:endParaRPr lang="es-EC"/>
        </a:p>
      </dgm:t>
    </dgm:pt>
  </dgm:ptLst>
  <dgm:cxnLst>
    <dgm:cxn modelId="{DD2A16D9-A96E-4D9F-8D2C-F02A519E2BFE}" srcId="{91B97DC0-C30C-44C2-8AFF-A38CB955948A}" destId="{7D714C4F-213E-4F05-8E93-9B56BDE22431}" srcOrd="0" destOrd="0" parTransId="{46FE463F-F33A-4D0B-BFA8-B04A6F574196}" sibTransId="{8D857ECA-5561-4E45-A2C4-AB2F66A93D60}"/>
    <dgm:cxn modelId="{07A4E48C-33DF-4950-8878-8FC8AFBA5A68}" type="presOf" srcId="{6A807423-A568-4084-B81A-0BB82E66AF9A}" destId="{15660565-6BE5-4155-9B19-0D94ADF62D76}" srcOrd="0" destOrd="0" presId="urn:microsoft.com/office/officeart/2005/8/layout/vList2"/>
    <dgm:cxn modelId="{A9279282-EF53-41FD-8A6B-85028F4E39C4}" srcId="{6A807423-A568-4084-B81A-0BB82E66AF9A}" destId="{91B97DC0-C30C-44C2-8AFF-A38CB955948A}" srcOrd="0" destOrd="0" parTransId="{E6BD34EA-6449-4CB7-A05A-38292E1E1E11}" sibTransId="{7312136F-B98A-402D-835D-46604F2F6F1E}"/>
    <dgm:cxn modelId="{242B29C2-B05D-44A8-8E6D-F78711E9AEAD}" type="presOf" srcId="{91B97DC0-C30C-44C2-8AFF-A38CB955948A}" destId="{290747E4-2B66-412E-9F60-28FB714B1CFD}" srcOrd="0" destOrd="0" presId="urn:microsoft.com/office/officeart/2005/8/layout/vList2"/>
    <dgm:cxn modelId="{F4CE2D26-9B67-4679-8376-F07D4FA34534}" type="presOf" srcId="{7D714C4F-213E-4F05-8E93-9B56BDE22431}" destId="{1EA77FCE-6968-4523-A9C5-2C1320EC8236}" srcOrd="0" destOrd="0" presId="urn:microsoft.com/office/officeart/2005/8/layout/vList2"/>
    <dgm:cxn modelId="{A313CC19-04BC-4968-BD4D-47ECF2775A34}" type="presParOf" srcId="{15660565-6BE5-4155-9B19-0D94ADF62D76}" destId="{290747E4-2B66-412E-9F60-28FB714B1CFD}" srcOrd="0" destOrd="0" presId="urn:microsoft.com/office/officeart/2005/8/layout/vList2"/>
    <dgm:cxn modelId="{E7F119B2-1501-4147-8B48-77E339CBA91C}" type="presParOf" srcId="{15660565-6BE5-4155-9B19-0D94ADF62D76}" destId="{1EA77FCE-6968-4523-A9C5-2C1320EC823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DBD8A478-C55E-4098-AF89-1B530B64B139}" type="datetimeFigureOut">
              <a:rPr lang="es-EC" smtClean="0"/>
              <a:t>08/06/2016</a:t>
            </a:fld>
            <a:endParaRPr lang="es-EC"/>
          </a:p>
        </p:txBody>
      </p:sp>
      <p:sp>
        <p:nvSpPr>
          <p:cNvPr id="8" name="Slide Number Placeholder 7"/>
          <p:cNvSpPr>
            <a:spLocks noGrp="1"/>
          </p:cNvSpPr>
          <p:nvPr>
            <p:ph type="sldNum" sz="quarter" idx="11"/>
          </p:nvPr>
        </p:nvSpPr>
        <p:spPr/>
        <p:txBody>
          <a:bodyPr/>
          <a:lstStyle/>
          <a:p>
            <a:fld id="{F1320205-924D-433F-81E1-C4BCAAF9E848}" type="slidenum">
              <a:rPr lang="es-EC" smtClean="0"/>
              <a:t>‹Nº›</a:t>
            </a:fld>
            <a:endParaRPr lang="es-EC"/>
          </a:p>
        </p:txBody>
      </p:sp>
      <p:sp>
        <p:nvSpPr>
          <p:cNvPr id="9" name="Footer Placeholder 8"/>
          <p:cNvSpPr>
            <a:spLocks noGrp="1"/>
          </p:cNvSpPr>
          <p:nvPr>
            <p:ph type="ftr" sz="quarter" idx="12"/>
          </p:nvPr>
        </p:nvSpPr>
        <p:spPr/>
        <p:txBody>
          <a:bodyPr/>
          <a:lstStyle/>
          <a:p>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BD8A478-C55E-4098-AF89-1B530B64B139}" type="datetimeFigureOut">
              <a:rPr lang="es-EC" smtClean="0"/>
              <a:t>08/06/2016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1320205-924D-433F-81E1-C4BCAAF9E848}"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BD8A478-C55E-4098-AF89-1B530B64B139}" type="datetimeFigureOut">
              <a:rPr lang="es-EC" smtClean="0"/>
              <a:t>08/06/2016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1320205-924D-433F-81E1-C4BCAAF9E848}"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DBD8A478-C55E-4098-AF89-1B530B64B139}" type="datetimeFigureOut">
              <a:rPr lang="es-EC" smtClean="0"/>
              <a:t>08/06/2016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1320205-924D-433F-81E1-C4BCAAF9E848}"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BD8A478-C55E-4098-AF89-1B530B64B139}" type="datetimeFigureOut">
              <a:rPr lang="es-EC" smtClean="0"/>
              <a:t>08/06/2016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1320205-924D-433F-81E1-C4BCAAF9E848}" type="slidenum">
              <a:rPr lang="es-EC" smtClean="0"/>
              <a:t>‹Nº›</a:t>
            </a:fld>
            <a:endParaRPr lang="es-EC"/>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DBD8A478-C55E-4098-AF89-1B530B64B139}" type="datetimeFigureOut">
              <a:rPr lang="es-EC" smtClean="0"/>
              <a:t>08/06/2016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1320205-924D-433F-81E1-C4BCAAF9E848}" type="slidenum">
              <a:rPr lang="es-EC" smtClean="0"/>
              <a:t>‹Nº›</a:t>
            </a:fld>
            <a:endParaRPr lang="es-EC"/>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DBD8A478-C55E-4098-AF89-1B530B64B139}" type="datetimeFigureOut">
              <a:rPr lang="es-EC" smtClean="0"/>
              <a:t>08/06/2016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F1320205-924D-433F-81E1-C4BCAAF9E848}" type="slidenum">
              <a:rPr lang="es-EC" smtClean="0"/>
              <a:t>‹Nº›</a:t>
            </a:fld>
            <a:endParaRPr lang="es-EC"/>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BD8A478-C55E-4098-AF89-1B530B64B139}" type="datetimeFigureOut">
              <a:rPr lang="es-EC" smtClean="0"/>
              <a:t>08/06/2016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F1320205-924D-433F-81E1-C4BCAAF9E848}"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8A478-C55E-4098-AF89-1B530B64B139}" type="datetimeFigureOut">
              <a:rPr lang="es-EC" smtClean="0"/>
              <a:t>08/06/2016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F1320205-924D-433F-81E1-C4BCAAF9E848}"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BD8A478-C55E-4098-AF89-1B530B64B139}" type="datetimeFigureOut">
              <a:rPr lang="es-EC" smtClean="0"/>
              <a:t>08/06/2016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1320205-924D-433F-81E1-C4BCAAF9E848}"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BD8A478-C55E-4098-AF89-1B530B64B139}" type="datetimeFigureOut">
              <a:rPr lang="es-EC" smtClean="0"/>
              <a:t>08/06/2016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1320205-924D-433F-81E1-C4BCAAF9E848}"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BD8A478-C55E-4098-AF89-1B530B64B139}" type="datetimeFigureOut">
              <a:rPr lang="es-EC" smtClean="0"/>
              <a:t>08/06/2016</a:t>
            </a:fld>
            <a:endParaRPr lang="es-EC"/>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C"/>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1320205-924D-433F-81E1-C4BCAAF9E848}" type="slidenum">
              <a:rPr lang="es-EC" smtClean="0"/>
              <a:t>‹Nº›</a:t>
            </a:fld>
            <a:endParaRPr lang="es-EC"/>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chart" Target="../charts/chart7.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0.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chart" Target="../charts/chart1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0.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7.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7.png"/><Relationship Id="rId7" Type="http://schemas.openxmlformats.org/officeDocument/2006/relationships/diagramColors" Target="../diagrams/colors2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10" Type="http://schemas.openxmlformats.org/officeDocument/2006/relationships/image" Target="../media/image14.jpeg"/><Relationship Id="rId4" Type="http://schemas.openxmlformats.org/officeDocument/2006/relationships/diagramData" Target="../diagrams/data21.xml"/><Relationship Id="rId9"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9.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seM\Desktop\descarga.png"/>
          <p:cNvPicPr>
            <a:picLocks noChangeAspect="1" noChangeArrowheads="1"/>
          </p:cNvPicPr>
          <p:nvPr/>
        </p:nvPicPr>
        <p:blipFill rotWithShape="1">
          <a:blip r:embed="rId2">
            <a:extLst>
              <a:ext uri="{28A0092B-C50C-407E-A947-70E740481C1C}">
                <a14:useLocalDpi xmlns:a14="http://schemas.microsoft.com/office/drawing/2010/main" val="0"/>
              </a:ext>
            </a:extLst>
          </a:blip>
          <a:srcRect b="9760"/>
          <a:stretch/>
        </p:blipFill>
        <p:spPr bwMode="auto">
          <a:xfrm>
            <a:off x="323528" y="188640"/>
            <a:ext cx="5472608" cy="129614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39627" y="2636912"/>
            <a:ext cx="8117399" cy="1200329"/>
          </a:xfrm>
          <a:prstGeom prst="rect">
            <a:avLst/>
          </a:prstGeom>
          <a:noFill/>
        </p:spPr>
        <p:txBody>
          <a:bodyPr wrap="square" rtlCol="0">
            <a:spAutoFit/>
          </a:bodyPr>
          <a:lstStyle/>
          <a:p>
            <a:pPr algn="ctr"/>
            <a:r>
              <a:rPr lang="es-EC" dirty="0" smtClean="0">
                <a:solidFill>
                  <a:schemeClr val="accent1">
                    <a:lumMod val="50000"/>
                  </a:schemeClr>
                </a:solidFill>
              </a:rPr>
              <a:t> </a:t>
            </a:r>
            <a:r>
              <a:rPr lang="es-EC" b="1" dirty="0">
                <a:solidFill>
                  <a:schemeClr val="accent1">
                    <a:lumMod val="50000"/>
                  </a:schemeClr>
                </a:solidFill>
              </a:rPr>
              <a:t>ESTUDIO DEL INCUMPLIMIENTO DE </a:t>
            </a:r>
            <a:r>
              <a:rPr lang="es-EC" b="1" dirty="0" smtClean="0">
                <a:solidFill>
                  <a:schemeClr val="accent1">
                    <a:lumMod val="50000"/>
                  </a:schemeClr>
                </a:solidFill>
              </a:rPr>
              <a:t>OBLIGACIONES </a:t>
            </a:r>
            <a:r>
              <a:rPr lang="es-EC" b="1" dirty="0">
                <a:solidFill>
                  <a:schemeClr val="accent1">
                    <a:lumMod val="50000"/>
                  </a:schemeClr>
                </a:solidFill>
              </a:rPr>
              <a:t>TRIBUTARIAS </a:t>
            </a:r>
            <a:r>
              <a:rPr lang="es-EC" b="1" dirty="0" smtClean="0">
                <a:solidFill>
                  <a:schemeClr val="accent1">
                    <a:lumMod val="50000"/>
                  </a:schemeClr>
                </a:solidFill>
              </a:rPr>
              <a:t>(IVA </a:t>
            </a:r>
            <a:r>
              <a:rPr lang="es-EC" b="1" dirty="0">
                <a:solidFill>
                  <a:schemeClr val="accent1">
                    <a:lumMod val="50000"/>
                  </a:schemeClr>
                </a:solidFill>
              </a:rPr>
              <a:t>E </a:t>
            </a:r>
            <a:r>
              <a:rPr lang="es-EC" b="1" dirty="0" smtClean="0">
                <a:solidFill>
                  <a:schemeClr val="accent1">
                    <a:lumMod val="50000"/>
                  </a:schemeClr>
                </a:solidFill>
              </a:rPr>
              <a:t>IR) </a:t>
            </a:r>
            <a:r>
              <a:rPr lang="es-EC" b="1" dirty="0">
                <a:solidFill>
                  <a:schemeClr val="accent1">
                    <a:lumMod val="50000"/>
                  </a:schemeClr>
                </a:solidFill>
              </a:rPr>
              <a:t>Y EL EFECTO EN EL NORMAL DESARROLLO DE LAS ACTIVIDADES COMERCIALES Y FINANCIERAS DE LAS PERSONAS NATURALES NO OBLIGADAS A LLEVAR CONTABILIDAD Y PROFESIONALES </a:t>
            </a:r>
            <a:r>
              <a:rPr lang="es-EC" b="1" dirty="0" smtClean="0">
                <a:solidFill>
                  <a:schemeClr val="accent1">
                    <a:lumMod val="50000"/>
                  </a:schemeClr>
                </a:solidFill>
              </a:rPr>
              <a:t>DEL </a:t>
            </a:r>
            <a:r>
              <a:rPr lang="es-EC" b="1" dirty="0">
                <a:solidFill>
                  <a:schemeClr val="accent1">
                    <a:lumMod val="50000"/>
                  </a:schemeClr>
                </a:solidFill>
              </a:rPr>
              <a:t>DM </a:t>
            </a:r>
            <a:r>
              <a:rPr lang="es-EC" b="1" dirty="0" smtClean="0">
                <a:solidFill>
                  <a:schemeClr val="accent1">
                    <a:lumMod val="50000"/>
                  </a:schemeClr>
                </a:solidFill>
              </a:rPr>
              <a:t>DE QUITO</a:t>
            </a:r>
            <a:endParaRPr lang="es-EC" b="1" dirty="0">
              <a:solidFill>
                <a:schemeClr val="accent1">
                  <a:lumMod val="50000"/>
                </a:schemeClr>
              </a:solidFill>
            </a:endParaRPr>
          </a:p>
        </p:txBody>
      </p:sp>
      <p:sp>
        <p:nvSpPr>
          <p:cNvPr id="5" name="4 Rectángulo"/>
          <p:cNvSpPr/>
          <p:nvPr/>
        </p:nvSpPr>
        <p:spPr>
          <a:xfrm>
            <a:off x="6084168" y="260648"/>
            <a:ext cx="2555776" cy="1200329"/>
          </a:xfrm>
          <a:prstGeom prst="rect">
            <a:avLst/>
          </a:prstGeom>
        </p:spPr>
        <p:txBody>
          <a:bodyPr wrap="square">
            <a:spAutoFit/>
          </a:bodyPr>
          <a:lstStyle/>
          <a:p>
            <a:pPr algn="ctr"/>
            <a:r>
              <a:rPr lang="es-EC" dirty="0" smtClean="0">
                <a:solidFill>
                  <a:schemeClr val="accent1">
                    <a:lumMod val="50000"/>
                  </a:schemeClr>
                </a:solidFill>
              </a:rPr>
              <a:t>Departamento de Ciencias Económicas, </a:t>
            </a:r>
          </a:p>
          <a:p>
            <a:pPr algn="ctr"/>
            <a:r>
              <a:rPr lang="es-EC" dirty="0" smtClean="0">
                <a:solidFill>
                  <a:schemeClr val="accent1">
                    <a:lumMod val="50000"/>
                  </a:schemeClr>
                </a:solidFill>
              </a:rPr>
              <a:t>Administrativas y de Comercio </a:t>
            </a:r>
            <a:endParaRPr lang="es-EC" dirty="0">
              <a:solidFill>
                <a:schemeClr val="accent1">
                  <a:lumMod val="50000"/>
                </a:schemeClr>
              </a:solidFill>
            </a:endParaRPr>
          </a:p>
        </p:txBody>
      </p:sp>
      <p:sp>
        <p:nvSpPr>
          <p:cNvPr id="7" name="6 Rectángulo"/>
          <p:cNvSpPr/>
          <p:nvPr/>
        </p:nvSpPr>
        <p:spPr>
          <a:xfrm>
            <a:off x="2264371" y="2051556"/>
            <a:ext cx="4572000" cy="369332"/>
          </a:xfrm>
          <a:prstGeom prst="rect">
            <a:avLst/>
          </a:prstGeom>
        </p:spPr>
        <p:txBody>
          <a:bodyPr>
            <a:spAutoFit/>
          </a:bodyPr>
          <a:lstStyle/>
          <a:p>
            <a:pPr algn="ctr"/>
            <a:r>
              <a:rPr lang="es-EC" b="1" dirty="0">
                <a:solidFill>
                  <a:schemeClr val="accent1">
                    <a:lumMod val="50000"/>
                  </a:schemeClr>
                </a:solidFill>
              </a:rPr>
              <a:t>TRABAJO DE </a:t>
            </a:r>
            <a:r>
              <a:rPr lang="es-EC" b="1" dirty="0" smtClean="0">
                <a:solidFill>
                  <a:schemeClr val="accent1">
                    <a:lumMod val="50000"/>
                  </a:schemeClr>
                </a:solidFill>
              </a:rPr>
              <a:t>TITULACIÓN</a:t>
            </a:r>
            <a:endParaRPr lang="es-EC" b="1" dirty="0" smtClean="0">
              <a:solidFill>
                <a:schemeClr val="accent1">
                  <a:lumMod val="50000"/>
                </a:schemeClr>
              </a:solidFill>
            </a:endParaRPr>
          </a:p>
        </p:txBody>
      </p:sp>
      <p:sp>
        <p:nvSpPr>
          <p:cNvPr id="8" name="7 Rectángulo"/>
          <p:cNvSpPr/>
          <p:nvPr/>
        </p:nvSpPr>
        <p:spPr>
          <a:xfrm>
            <a:off x="2308915" y="4554994"/>
            <a:ext cx="4758250" cy="1754326"/>
          </a:xfrm>
          <a:prstGeom prst="rect">
            <a:avLst/>
          </a:prstGeom>
        </p:spPr>
        <p:txBody>
          <a:bodyPr wrap="square">
            <a:spAutoFit/>
          </a:bodyPr>
          <a:lstStyle/>
          <a:p>
            <a:r>
              <a:rPr lang="es-EC" b="1" dirty="0" smtClean="0">
                <a:solidFill>
                  <a:schemeClr val="accent1">
                    <a:lumMod val="50000"/>
                  </a:schemeClr>
                </a:solidFill>
              </a:rPr>
              <a:t>Autores: </a:t>
            </a:r>
          </a:p>
          <a:p>
            <a:r>
              <a:rPr lang="es-EC" dirty="0" err="1" smtClean="0">
                <a:solidFill>
                  <a:schemeClr val="accent1">
                    <a:lumMod val="50000"/>
                  </a:schemeClr>
                </a:solidFill>
              </a:rPr>
              <a:t>Yancha</a:t>
            </a:r>
            <a:r>
              <a:rPr lang="es-EC" dirty="0" smtClean="0">
                <a:solidFill>
                  <a:schemeClr val="accent1">
                    <a:lumMod val="50000"/>
                  </a:schemeClr>
                </a:solidFill>
              </a:rPr>
              <a:t> </a:t>
            </a:r>
            <a:r>
              <a:rPr lang="es-EC" dirty="0">
                <a:solidFill>
                  <a:schemeClr val="accent1">
                    <a:lumMod val="50000"/>
                  </a:schemeClr>
                </a:solidFill>
              </a:rPr>
              <a:t>Guerrero, Ximena Del </a:t>
            </a:r>
            <a:r>
              <a:rPr lang="es-EC" dirty="0" smtClean="0">
                <a:solidFill>
                  <a:schemeClr val="accent1">
                    <a:lumMod val="50000"/>
                  </a:schemeClr>
                </a:solidFill>
              </a:rPr>
              <a:t>Pilar</a:t>
            </a:r>
          </a:p>
          <a:p>
            <a:r>
              <a:rPr lang="es-EC" dirty="0" err="1" smtClean="0">
                <a:solidFill>
                  <a:schemeClr val="accent1">
                    <a:lumMod val="50000"/>
                  </a:schemeClr>
                </a:solidFill>
              </a:rPr>
              <a:t>Panchi</a:t>
            </a:r>
            <a:r>
              <a:rPr lang="es-EC" dirty="0" smtClean="0">
                <a:solidFill>
                  <a:schemeClr val="accent1">
                    <a:lumMod val="50000"/>
                  </a:schemeClr>
                </a:solidFill>
              </a:rPr>
              <a:t> Molina, Alex </a:t>
            </a:r>
            <a:r>
              <a:rPr lang="es-EC" dirty="0" err="1" smtClean="0">
                <a:solidFill>
                  <a:schemeClr val="accent1">
                    <a:lumMod val="50000"/>
                  </a:schemeClr>
                </a:solidFill>
              </a:rPr>
              <a:t>Wladimir</a:t>
            </a:r>
            <a:r>
              <a:rPr lang="es-EC" dirty="0" smtClean="0">
                <a:solidFill>
                  <a:schemeClr val="accent1">
                    <a:lumMod val="50000"/>
                  </a:schemeClr>
                </a:solidFill>
              </a:rPr>
              <a:t> </a:t>
            </a:r>
          </a:p>
          <a:p>
            <a:endParaRPr lang="es-EC" dirty="0" smtClean="0">
              <a:solidFill>
                <a:schemeClr val="accent1">
                  <a:lumMod val="50000"/>
                </a:schemeClr>
              </a:solidFill>
            </a:endParaRPr>
          </a:p>
          <a:p>
            <a:r>
              <a:rPr lang="es-EC" b="1" dirty="0" smtClean="0">
                <a:solidFill>
                  <a:schemeClr val="accent1">
                    <a:lumMod val="50000"/>
                  </a:schemeClr>
                </a:solidFill>
              </a:rPr>
              <a:t>Tutor: </a:t>
            </a:r>
          </a:p>
          <a:p>
            <a:r>
              <a:rPr lang="es-EC" dirty="0" smtClean="0">
                <a:solidFill>
                  <a:schemeClr val="accent1">
                    <a:lumMod val="50000"/>
                  </a:schemeClr>
                </a:solidFill>
              </a:rPr>
              <a:t>Ing. </a:t>
            </a:r>
            <a:r>
              <a:rPr lang="es-EC" dirty="0" err="1" smtClean="0">
                <a:solidFill>
                  <a:schemeClr val="accent1">
                    <a:lumMod val="50000"/>
                  </a:schemeClr>
                </a:solidFill>
              </a:rPr>
              <a:t>Chicaiza</a:t>
            </a:r>
            <a:r>
              <a:rPr lang="es-EC" dirty="0" smtClean="0">
                <a:solidFill>
                  <a:schemeClr val="accent1">
                    <a:lumMod val="50000"/>
                  </a:schemeClr>
                </a:solidFill>
              </a:rPr>
              <a:t>, Oscar MBA.</a:t>
            </a:r>
            <a:endParaRPr lang="es-EC" dirty="0">
              <a:solidFill>
                <a:schemeClr val="accent1">
                  <a:lumMod val="50000"/>
                </a:schemeClr>
              </a:solidFill>
            </a:endParaRPr>
          </a:p>
        </p:txBody>
      </p:sp>
    </p:spTree>
    <p:extLst>
      <p:ext uri="{BB962C8B-B14F-4D97-AF65-F5344CB8AC3E}">
        <p14:creationId xmlns:p14="http://schemas.microsoft.com/office/powerpoint/2010/main" val="1539919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241701608"/>
              </p:ext>
            </p:extLst>
          </p:nvPr>
        </p:nvGraphicFramePr>
        <p:xfrm>
          <a:off x="755576" y="908720"/>
          <a:ext cx="7632848"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467544" y="89336"/>
            <a:ext cx="8229600" cy="936104"/>
          </a:xfrm>
        </p:spPr>
        <p:txBody>
          <a:bodyPr/>
          <a:lstStyle/>
          <a:p>
            <a:r>
              <a:rPr lang="es-EC" sz="4000" dirty="0" smtClean="0"/>
              <a:t>OBJETIVO ESPECÍFICO 1</a:t>
            </a:r>
            <a:endParaRPr lang="es-EC" sz="4000" dirty="0"/>
          </a:p>
        </p:txBody>
      </p:sp>
      <p:pic>
        <p:nvPicPr>
          <p:cNvPr id="7" name="Imagen 6"/>
          <p:cNvPicPr>
            <a:picLocks noChangeAspect="1"/>
          </p:cNvPicPr>
          <p:nvPr/>
        </p:nvPicPr>
        <p:blipFill>
          <a:blip r:embed="rId7"/>
          <a:stretch>
            <a:fillRect/>
          </a:stretch>
        </p:blipFill>
        <p:spPr>
          <a:xfrm>
            <a:off x="6732240" y="4351128"/>
            <a:ext cx="1008112" cy="2184243"/>
          </a:xfrm>
          <a:prstGeom prst="rect">
            <a:avLst/>
          </a:prstGeom>
        </p:spPr>
      </p:pic>
    </p:spTree>
    <p:extLst>
      <p:ext uri="{BB962C8B-B14F-4D97-AF65-F5344CB8AC3E}">
        <p14:creationId xmlns:p14="http://schemas.microsoft.com/office/powerpoint/2010/main" val="296132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áfico 8"/>
          <p:cNvGraphicFramePr/>
          <p:nvPr>
            <p:extLst>
              <p:ext uri="{D42A27DB-BD31-4B8C-83A1-F6EECF244321}">
                <p14:modId xmlns:p14="http://schemas.microsoft.com/office/powerpoint/2010/main" val="3386359385"/>
              </p:ext>
            </p:extLst>
          </p:nvPr>
        </p:nvGraphicFramePr>
        <p:xfrm>
          <a:off x="204239" y="618500"/>
          <a:ext cx="4295753" cy="25944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p:cNvGraphicFramePr/>
          <p:nvPr>
            <p:extLst>
              <p:ext uri="{D42A27DB-BD31-4B8C-83A1-F6EECF244321}">
                <p14:modId xmlns:p14="http://schemas.microsoft.com/office/powerpoint/2010/main" val="1486332347"/>
              </p:ext>
            </p:extLst>
          </p:nvPr>
        </p:nvGraphicFramePr>
        <p:xfrm>
          <a:off x="4716016" y="618500"/>
          <a:ext cx="4144516" cy="25944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p:cNvGraphicFramePr/>
          <p:nvPr>
            <p:extLst>
              <p:ext uri="{D42A27DB-BD31-4B8C-83A1-F6EECF244321}">
                <p14:modId xmlns:p14="http://schemas.microsoft.com/office/powerpoint/2010/main" val="3164395781"/>
              </p:ext>
            </p:extLst>
          </p:nvPr>
        </p:nvGraphicFramePr>
        <p:xfrm>
          <a:off x="179512" y="3480911"/>
          <a:ext cx="4295753" cy="27564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p:cNvGraphicFramePr/>
          <p:nvPr>
            <p:extLst>
              <p:ext uri="{D42A27DB-BD31-4B8C-83A1-F6EECF244321}">
                <p14:modId xmlns:p14="http://schemas.microsoft.com/office/powerpoint/2010/main" val="565698480"/>
              </p:ext>
            </p:extLst>
          </p:nvPr>
        </p:nvGraphicFramePr>
        <p:xfrm>
          <a:off x="4691289" y="3480911"/>
          <a:ext cx="4144516" cy="27564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54344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1836261662"/>
              </p:ext>
            </p:extLst>
          </p:nvPr>
        </p:nvGraphicFramePr>
        <p:xfrm>
          <a:off x="311696" y="260648"/>
          <a:ext cx="4620344"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3" name="Llamada ovalada 2"/>
          <p:cNvSpPr/>
          <p:nvPr/>
        </p:nvSpPr>
        <p:spPr>
          <a:xfrm>
            <a:off x="5436096" y="404664"/>
            <a:ext cx="3600400" cy="1512168"/>
          </a:xfrm>
          <a:prstGeom prst="wedgeEllipseCallout">
            <a:avLst>
              <a:gd name="adj1" fmla="val -63866"/>
              <a:gd name="adj2" fmla="val 79071"/>
            </a:avLst>
          </a:prstGeom>
          <a:solidFill>
            <a:schemeClr val="accent5">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C" sz="1400" dirty="0">
                <a:solidFill>
                  <a:schemeClr val="tx1"/>
                </a:solidFill>
              </a:rPr>
              <a:t>“Si” representa Sin Moral </a:t>
            </a:r>
            <a:endParaRPr lang="es-EC" sz="1400" dirty="0" smtClean="0">
              <a:solidFill>
                <a:schemeClr val="tx1"/>
              </a:solidFill>
            </a:endParaRPr>
          </a:p>
          <a:p>
            <a:pPr marL="285750" indent="-285750" algn="just">
              <a:buFont typeface="Arial" panose="020B0604020202020204" pitchFamily="34" charset="0"/>
              <a:buChar char="•"/>
            </a:pPr>
            <a:r>
              <a:rPr lang="es-EC" sz="1400" dirty="0" smtClean="0">
                <a:solidFill>
                  <a:schemeClr val="tx1"/>
                </a:solidFill>
              </a:rPr>
              <a:t>“Depende de la situación” representa una Moral Débil</a:t>
            </a:r>
          </a:p>
          <a:p>
            <a:pPr marL="285750" indent="-285750" algn="just">
              <a:buFont typeface="Arial" panose="020B0604020202020204" pitchFamily="34" charset="0"/>
              <a:buChar char="•"/>
            </a:pPr>
            <a:r>
              <a:rPr lang="es-EC" sz="1400" dirty="0">
                <a:solidFill>
                  <a:schemeClr val="tx1"/>
                </a:solidFill>
              </a:rPr>
              <a:t>“No” representa una Moral Fuerte</a:t>
            </a:r>
            <a:endParaRPr lang="es-EC" sz="1400" dirty="0" smtClean="0">
              <a:solidFill>
                <a:schemeClr val="tx1"/>
              </a:solidFill>
            </a:endParaRPr>
          </a:p>
        </p:txBody>
      </p:sp>
      <p:graphicFrame>
        <p:nvGraphicFramePr>
          <p:cNvPr id="8" name="Gráfico 7"/>
          <p:cNvGraphicFramePr/>
          <p:nvPr>
            <p:extLst>
              <p:ext uri="{D42A27DB-BD31-4B8C-83A1-F6EECF244321}">
                <p14:modId xmlns:p14="http://schemas.microsoft.com/office/powerpoint/2010/main" val="756573251"/>
              </p:ext>
            </p:extLst>
          </p:nvPr>
        </p:nvGraphicFramePr>
        <p:xfrm>
          <a:off x="4067944" y="3429000"/>
          <a:ext cx="4752528"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9" name="Llamada ovalada 8"/>
          <p:cNvSpPr/>
          <p:nvPr/>
        </p:nvSpPr>
        <p:spPr>
          <a:xfrm flipH="1">
            <a:off x="251520" y="4005064"/>
            <a:ext cx="3672408" cy="1224136"/>
          </a:xfrm>
          <a:prstGeom prst="wedgeEllipseCallout">
            <a:avLst>
              <a:gd name="adj1" fmla="val -53762"/>
              <a:gd name="adj2" fmla="val 74647"/>
            </a:avLst>
          </a:prstGeom>
          <a:solidFill>
            <a:schemeClr val="accent5">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C" sz="1400" dirty="0" smtClean="0">
                <a:solidFill>
                  <a:schemeClr val="tx1"/>
                </a:solidFill>
              </a:rPr>
              <a:t>Moral </a:t>
            </a:r>
            <a:r>
              <a:rPr lang="es-EC" sz="1400" dirty="0">
                <a:solidFill>
                  <a:schemeClr val="tx1"/>
                </a:solidFill>
              </a:rPr>
              <a:t>Tributaria </a:t>
            </a:r>
            <a:r>
              <a:rPr lang="es-EC" sz="1400" dirty="0" smtClean="0">
                <a:solidFill>
                  <a:schemeClr val="tx1"/>
                </a:solidFill>
              </a:rPr>
              <a:t>Fuerte 27%</a:t>
            </a:r>
          </a:p>
          <a:p>
            <a:pPr marL="285750" indent="-285750" algn="just">
              <a:buFont typeface="Arial" panose="020B0604020202020204" pitchFamily="34" charset="0"/>
              <a:buChar char="•"/>
            </a:pPr>
            <a:r>
              <a:rPr lang="es-EC" sz="1400" dirty="0">
                <a:solidFill>
                  <a:schemeClr val="tx1"/>
                </a:solidFill>
              </a:rPr>
              <a:t>Moral Tributaria </a:t>
            </a:r>
            <a:r>
              <a:rPr lang="es-EC" sz="1400" dirty="0" smtClean="0">
                <a:solidFill>
                  <a:schemeClr val="tx1"/>
                </a:solidFill>
              </a:rPr>
              <a:t>Débil 52%</a:t>
            </a:r>
          </a:p>
          <a:p>
            <a:pPr marL="285750" indent="-285750" algn="just">
              <a:buFont typeface="Arial" panose="020B0604020202020204" pitchFamily="34" charset="0"/>
              <a:buChar char="•"/>
            </a:pPr>
            <a:r>
              <a:rPr lang="es-EC" sz="1400" dirty="0">
                <a:solidFill>
                  <a:schemeClr val="tx1"/>
                </a:solidFill>
              </a:rPr>
              <a:t>Sin Moral </a:t>
            </a:r>
            <a:r>
              <a:rPr lang="es-EC" sz="1400" dirty="0" smtClean="0">
                <a:solidFill>
                  <a:schemeClr val="tx1"/>
                </a:solidFill>
              </a:rPr>
              <a:t>Tributaria 8%</a:t>
            </a:r>
          </a:p>
        </p:txBody>
      </p:sp>
    </p:spTree>
    <p:extLst>
      <p:ext uri="{BB962C8B-B14F-4D97-AF65-F5344CB8AC3E}">
        <p14:creationId xmlns:p14="http://schemas.microsoft.com/office/powerpoint/2010/main" val="1302927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299577683"/>
              </p:ext>
            </p:extLst>
          </p:nvPr>
        </p:nvGraphicFramePr>
        <p:xfrm>
          <a:off x="432359" y="2852936"/>
          <a:ext cx="8136904" cy="3559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Gráfico 4"/>
          <p:cNvGraphicFramePr/>
          <p:nvPr>
            <p:extLst>
              <p:ext uri="{D42A27DB-BD31-4B8C-83A1-F6EECF244321}">
                <p14:modId xmlns:p14="http://schemas.microsoft.com/office/powerpoint/2010/main" val="96708962"/>
              </p:ext>
            </p:extLst>
          </p:nvPr>
        </p:nvGraphicFramePr>
        <p:xfrm>
          <a:off x="395536" y="332656"/>
          <a:ext cx="4248472" cy="280831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45112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910541588"/>
              </p:ext>
            </p:extLst>
          </p:nvPr>
        </p:nvGraphicFramePr>
        <p:xfrm>
          <a:off x="467544" y="476672"/>
          <a:ext cx="8136904"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951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424043321"/>
              </p:ext>
            </p:extLst>
          </p:nvPr>
        </p:nvGraphicFramePr>
        <p:xfrm>
          <a:off x="755576" y="908720"/>
          <a:ext cx="763284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467544" y="89336"/>
            <a:ext cx="8229600" cy="936104"/>
          </a:xfrm>
        </p:spPr>
        <p:txBody>
          <a:bodyPr/>
          <a:lstStyle/>
          <a:p>
            <a:r>
              <a:rPr lang="es-EC" sz="4000" dirty="0" smtClean="0"/>
              <a:t>OBJETIVO ESPECÍFICO 2</a:t>
            </a:r>
            <a:endParaRPr lang="es-EC" sz="4000" dirty="0"/>
          </a:p>
        </p:txBody>
      </p:sp>
      <p:pic>
        <p:nvPicPr>
          <p:cNvPr id="7" name="Imagen 6"/>
          <p:cNvPicPr>
            <a:picLocks noChangeAspect="1"/>
          </p:cNvPicPr>
          <p:nvPr/>
        </p:nvPicPr>
        <p:blipFill>
          <a:blip r:embed="rId7"/>
          <a:stretch>
            <a:fillRect/>
          </a:stretch>
        </p:blipFill>
        <p:spPr>
          <a:xfrm>
            <a:off x="6732240" y="4351128"/>
            <a:ext cx="1008112" cy="2184243"/>
          </a:xfrm>
          <a:prstGeom prst="rect">
            <a:avLst/>
          </a:prstGeom>
        </p:spPr>
      </p:pic>
    </p:spTree>
    <p:extLst>
      <p:ext uri="{BB962C8B-B14F-4D97-AF65-F5344CB8AC3E}">
        <p14:creationId xmlns:p14="http://schemas.microsoft.com/office/powerpoint/2010/main" val="1793424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extLst>
              <p:ext uri="{D42A27DB-BD31-4B8C-83A1-F6EECF244321}">
                <p14:modId xmlns:p14="http://schemas.microsoft.com/office/powerpoint/2010/main" val="1343426669"/>
              </p:ext>
            </p:extLst>
          </p:nvPr>
        </p:nvGraphicFramePr>
        <p:xfrm>
          <a:off x="539552" y="404664"/>
          <a:ext cx="4464496" cy="288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476456038"/>
              </p:ext>
            </p:extLst>
          </p:nvPr>
        </p:nvGraphicFramePr>
        <p:xfrm>
          <a:off x="3995936" y="3501008"/>
          <a:ext cx="4464496" cy="27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27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478265035"/>
              </p:ext>
            </p:extLst>
          </p:nvPr>
        </p:nvGraphicFramePr>
        <p:xfrm>
          <a:off x="539552" y="332656"/>
          <a:ext cx="4105275" cy="288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p:nvPr>
            <p:extLst>
              <p:ext uri="{D42A27DB-BD31-4B8C-83A1-F6EECF244321}">
                <p14:modId xmlns:p14="http://schemas.microsoft.com/office/powerpoint/2010/main" val="1872697800"/>
              </p:ext>
            </p:extLst>
          </p:nvPr>
        </p:nvGraphicFramePr>
        <p:xfrm>
          <a:off x="4139952" y="3356992"/>
          <a:ext cx="4359399" cy="2801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8825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652857826"/>
              </p:ext>
            </p:extLst>
          </p:nvPr>
        </p:nvGraphicFramePr>
        <p:xfrm>
          <a:off x="611560" y="476672"/>
          <a:ext cx="4752528" cy="288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p:cNvGraphicFramePr/>
          <p:nvPr>
            <p:extLst>
              <p:ext uri="{D42A27DB-BD31-4B8C-83A1-F6EECF244321}">
                <p14:modId xmlns:p14="http://schemas.microsoft.com/office/powerpoint/2010/main" val="3353232234"/>
              </p:ext>
            </p:extLst>
          </p:nvPr>
        </p:nvGraphicFramePr>
        <p:xfrm>
          <a:off x="3995936" y="3501008"/>
          <a:ext cx="4666481" cy="26210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2191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710875302"/>
              </p:ext>
            </p:extLst>
          </p:nvPr>
        </p:nvGraphicFramePr>
        <p:xfrm>
          <a:off x="611560" y="476672"/>
          <a:ext cx="4464496"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a 4"/>
          <p:cNvGraphicFramePr/>
          <p:nvPr>
            <p:extLst>
              <p:ext uri="{D42A27DB-BD31-4B8C-83A1-F6EECF244321}">
                <p14:modId xmlns:p14="http://schemas.microsoft.com/office/powerpoint/2010/main" val="1604964998"/>
              </p:ext>
            </p:extLst>
          </p:nvPr>
        </p:nvGraphicFramePr>
        <p:xfrm>
          <a:off x="432359" y="3068960"/>
          <a:ext cx="8136904" cy="334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3741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974824695"/>
              </p:ext>
            </p:extLst>
          </p:nvPr>
        </p:nvGraphicFramePr>
        <p:xfrm>
          <a:off x="683568" y="1412776"/>
          <a:ext cx="801357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467544" y="116632"/>
            <a:ext cx="8229600" cy="936104"/>
          </a:xfrm>
        </p:spPr>
        <p:txBody>
          <a:bodyPr/>
          <a:lstStyle/>
          <a:p>
            <a:r>
              <a:rPr lang="es-EC" sz="4000" dirty="0" smtClean="0"/>
              <a:t>PLANTEAMIENTO DEL PROBLEMA</a:t>
            </a:r>
            <a:endParaRPr lang="es-EC" sz="4000" dirty="0"/>
          </a:p>
        </p:txBody>
      </p:sp>
      <p:pic>
        <p:nvPicPr>
          <p:cNvPr id="2050" name="Picture 2" descr="http://previews.123rf.com/images/tigatelu/tigatelu1307/tigatelu130700218/20897471-Oficina-de-dibujos-animados-trabajador-presentar-Foto-de-archiv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83568" y="4797152"/>
            <a:ext cx="984175" cy="1534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244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275456847"/>
              </p:ext>
            </p:extLst>
          </p:nvPr>
        </p:nvGraphicFramePr>
        <p:xfrm>
          <a:off x="467544" y="548680"/>
          <a:ext cx="813690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4827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7801" y="1052736"/>
            <a:ext cx="9080703" cy="4176464"/>
          </a:xfrm>
          <a:prstGeom prst="rect">
            <a:avLst/>
          </a:prstGeom>
        </p:spPr>
      </p:pic>
    </p:spTree>
    <p:extLst>
      <p:ext uri="{BB962C8B-B14F-4D97-AF65-F5344CB8AC3E}">
        <p14:creationId xmlns:p14="http://schemas.microsoft.com/office/powerpoint/2010/main" val="2507542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607536355"/>
              </p:ext>
            </p:extLst>
          </p:nvPr>
        </p:nvGraphicFramePr>
        <p:xfrm>
          <a:off x="755576" y="908720"/>
          <a:ext cx="763284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467544" y="89336"/>
            <a:ext cx="8229600" cy="936104"/>
          </a:xfrm>
        </p:spPr>
        <p:txBody>
          <a:bodyPr/>
          <a:lstStyle/>
          <a:p>
            <a:r>
              <a:rPr lang="es-EC" sz="4000" dirty="0" smtClean="0"/>
              <a:t>OBJETIVO ESPECÍFICO 3</a:t>
            </a:r>
            <a:endParaRPr lang="es-EC" sz="4000" dirty="0"/>
          </a:p>
        </p:txBody>
      </p:sp>
      <p:pic>
        <p:nvPicPr>
          <p:cNvPr id="7" name="Imagen 6"/>
          <p:cNvPicPr>
            <a:picLocks noChangeAspect="1"/>
          </p:cNvPicPr>
          <p:nvPr/>
        </p:nvPicPr>
        <p:blipFill>
          <a:blip r:embed="rId7"/>
          <a:stretch>
            <a:fillRect/>
          </a:stretch>
        </p:blipFill>
        <p:spPr>
          <a:xfrm>
            <a:off x="6732240" y="4351128"/>
            <a:ext cx="1008112" cy="2184243"/>
          </a:xfrm>
          <a:prstGeom prst="rect">
            <a:avLst/>
          </a:prstGeom>
        </p:spPr>
      </p:pic>
    </p:spTree>
    <p:extLst>
      <p:ext uri="{BB962C8B-B14F-4D97-AF65-F5344CB8AC3E}">
        <p14:creationId xmlns:p14="http://schemas.microsoft.com/office/powerpoint/2010/main" val="874769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442297691"/>
              </p:ext>
            </p:extLst>
          </p:nvPr>
        </p:nvGraphicFramePr>
        <p:xfrm>
          <a:off x="251520" y="404664"/>
          <a:ext cx="4824536" cy="288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3273286798"/>
              </p:ext>
            </p:extLst>
          </p:nvPr>
        </p:nvGraphicFramePr>
        <p:xfrm>
          <a:off x="3851920" y="3284984"/>
          <a:ext cx="4680520" cy="2880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9529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1773595358"/>
              </p:ext>
            </p:extLst>
          </p:nvPr>
        </p:nvGraphicFramePr>
        <p:xfrm>
          <a:off x="323528" y="260648"/>
          <a:ext cx="5112568" cy="34563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2906315591"/>
              </p:ext>
            </p:extLst>
          </p:nvPr>
        </p:nvGraphicFramePr>
        <p:xfrm>
          <a:off x="3779912" y="3717032"/>
          <a:ext cx="4642098" cy="27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6753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061881371"/>
              </p:ext>
            </p:extLst>
          </p:nvPr>
        </p:nvGraphicFramePr>
        <p:xfrm>
          <a:off x="467544" y="1484784"/>
          <a:ext cx="8136904" cy="3559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9928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637844475"/>
              </p:ext>
            </p:extLst>
          </p:nvPr>
        </p:nvGraphicFramePr>
        <p:xfrm>
          <a:off x="467544" y="548680"/>
          <a:ext cx="813690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0793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67544" y="1556792"/>
            <a:ext cx="8229600" cy="3744416"/>
          </a:xfrm>
        </p:spPr>
        <p:txBody>
          <a:bodyPr/>
          <a:lstStyle/>
          <a:p>
            <a:r>
              <a:rPr lang="es-EC" dirty="0" smtClean="0"/>
              <a:t>RESULTADOS Y ANÁLISIS DE VARIABLES</a:t>
            </a:r>
            <a:br>
              <a:rPr lang="es-EC" dirty="0" smtClean="0"/>
            </a:br>
            <a:r>
              <a:rPr lang="es-EC" dirty="0" smtClean="0"/>
              <a:t>BIVARIADOS</a:t>
            </a:r>
            <a:br>
              <a:rPr lang="es-EC" dirty="0" smtClean="0"/>
            </a:br>
            <a:endParaRPr lang="es-EC" dirty="0"/>
          </a:p>
        </p:txBody>
      </p:sp>
    </p:spTree>
    <p:extLst>
      <p:ext uri="{BB962C8B-B14F-4D97-AF65-F5344CB8AC3E}">
        <p14:creationId xmlns:p14="http://schemas.microsoft.com/office/powerpoint/2010/main" val="3749800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67544" y="1556792"/>
            <a:ext cx="8229600" cy="3744416"/>
          </a:xfrm>
        </p:spPr>
        <p:txBody>
          <a:bodyPr/>
          <a:lstStyle/>
          <a:p>
            <a:r>
              <a:rPr lang="es-EC" dirty="0" smtClean="0"/>
              <a:t>CRUCE ENTRE TIPO DE CONTRIBUYENTE VS VALORES MORALES Y MORAL TRIBUTARIA</a:t>
            </a:r>
            <a:br>
              <a:rPr lang="es-EC" dirty="0" smtClean="0"/>
            </a:br>
            <a:endParaRPr lang="es-EC" dirty="0"/>
          </a:p>
        </p:txBody>
      </p:sp>
    </p:spTree>
    <p:extLst>
      <p:ext uri="{BB962C8B-B14F-4D97-AF65-F5344CB8AC3E}">
        <p14:creationId xmlns:p14="http://schemas.microsoft.com/office/powerpoint/2010/main" val="1418201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27784" y="692696"/>
            <a:ext cx="4572000" cy="707886"/>
          </a:xfrm>
          <a:prstGeom prst="rect">
            <a:avLst/>
          </a:prstGeom>
        </p:spPr>
        <p:txBody>
          <a:bodyPr>
            <a:spAutoFit/>
          </a:bodyPr>
          <a:lstStyle/>
          <a:p>
            <a:r>
              <a:rPr lang="es-EC" sz="2000" dirty="0" smtClean="0">
                <a:latin typeface="Times New Roman" panose="02020603050405020304" pitchFamily="18" charset="0"/>
                <a:ea typeface="Times New Roman" panose="02020603050405020304" pitchFamily="18" charset="0"/>
              </a:rPr>
              <a:t>¿</a:t>
            </a:r>
            <a:r>
              <a:rPr lang="es-EC" sz="2000" dirty="0">
                <a:latin typeface="Times New Roman" panose="02020603050405020304" pitchFamily="18" charset="0"/>
                <a:ea typeface="Times New Roman" panose="02020603050405020304" pitchFamily="18" charset="0"/>
              </a:rPr>
              <a:t>Considera que cuando hay una situación difícil está bien pasarse sobre la ley?</a:t>
            </a:r>
            <a:endParaRPr lang="es-EC" sz="2000" dirty="0"/>
          </a:p>
        </p:txBody>
      </p:sp>
      <p:graphicFrame>
        <p:nvGraphicFramePr>
          <p:cNvPr id="5" name="Gráfico 4"/>
          <p:cNvGraphicFramePr/>
          <p:nvPr>
            <p:extLst>
              <p:ext uri="{D42A27DB-BD31-4B8C-83A1-F6EECF244321}">
                <p14:modId xmlns:p14="http://schemas.microsoft.com/office/powerpoint/2010/main" val="4049519499"/>
              </p:ext>
            </p:extLst>
          </p:nvPr>
        </p:nvGraphicFramePr>
        <p:xfrm>
          <a:off x="755576" y="1916832"/>
          <a:ext cx="7632848"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8459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humb9.shutterstock.com/display_pic_with_logo/949726/246668362/stock-vector-thinking-businesswoman-looking-up-2466683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804248" y="836712"/>
            <a:ext cx="1196365" cy="16361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2040617022"/>
              </p:ext>
            </p:extLst>
          </p:nvPr>
        </p:nvGraphicFramePr>
        <p:xfrm>
          <a:off x="827584" y="1484784"/>
          <a:ext cx="748883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p:cNvSpPr>
            <a:spLocks noGrp="1"/>
          </p:cNvSpPr>
          <p:nvPr>
            <p:ph type="title"/>
          </p:nvPr>
        </p:nvSpPr>
        <p:spPr>
          <a:xfrm>
            <a:off x="467544" y="116632"/>
            <a:ext cx="8229600" cy="936104"/>
          </a:xfrm>
        </p:spPr>
        <p:txBody>
          <a:bodyPr/>
          <a:lstStyle/>
          <a:p>
            <a:r>
              <a:rPr lang="es-EC" sz="4000" dirty="0"/>
              <a:t>OBJETIVOS DE LA INVESTIGACIÓN</a:t>
            </a:r>
          </a:p>
        </p:txBody>
      </p:sp>
    </p:spTree>
    <p:extLst>
      <p:ext uri="{BB962C8B-B14F-4D97-AF65-F5344CB8AC3E}">
        <p14:creationId xmlns:p14="http://schemas.microsoft.com/office/powerpoint/2010/main" val="1026178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3388157906"/>
              </p:ext>
            </p:extLst>
          </p:nvPr>
        </p:nvGraphicFramePr>
        <p:xfrm>
          <a:off x="899592" y="1844824"/>
          <a:ext cx="7344816"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2123728" y="692696"/>
            <a:ext cx="4572000" cy="707886"/>
          </a:xfrm>
          <a:prstGeom prst="rect">
            <a:avLst/>
          </a:prstGeom>
        </p:spPr>
        <p:txBody>
          <a:bodyPr>
            <a:spAutoFit/>
          </a:bodyPr>
          <a:lstStyle/>
          <a:p>
            <a:r>
              <a:rPr lang="es-EC" sz="2000" dirty="0">
                <a:latin typeface="Times New Roman" panose="02020603050405020304" pitchFamily="18" charset="0"/>
                <a:ea typeface="Times New Roman" panose="02020603050405020304" pitchFamily="18" charset="0"/>
              </a:rPr>
              <a:t>¿Con cuál de las premisas está de acuerdo usted?</a:t>
            </a:r>
          </a:p>
        </p:txBody>
      </p:sp>
    </p:spTree>
    <p:extLst>
      <p:ext uri="{BB962C8B-B14F-4D97-AF65-F5344CB8AC3E}">
        <p14:creationId xmlns:p14="http://schemas.microsoft.com/office/powerpoint/2010/main" val="3495432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27784" y="692696"/>
            <a:ext cx="4572000" cy="646331"/>
          </a:xfrm>
          <a:prstGeom prst="rect">
            <a:avLst/>
          </a:prstGeom>
        </p:spPr>
        <p:txBody>
          <a:bodyPr>
            <a:spAutoFit/>
          </a:bodyPr>
          <a:lstStyle/>
          <a:p>
            <a:r>
              <a:rPr lang="es-EC" dirty="0" smtClean="0">
                <a:latin typeface="Times New Roman" panose="02020603050405020304" pitchFamily="18" charset="0"/>
                <a:ea typeface="Times New Roman" panose="02020603050405020304" pitchFamily="18" charset="0"/>
              </a:rPr>
              <a:t>¿</a:t>
            </a:r>
            <a:r>
              <a:rPr lang="es-EC" dirty="0">
                <a:latin typeface="Times New Roman" panose="02020603050405020304" pitchFamily="18" charset="0"/>
                <a:ea typeface="Times New Roman" panose="02020603050405020304" pitchFamily="18" charset="0"/>
              </a:rPr>
              <a:t>Qué siente usted, si decide no declarar ni pagar impuestos</a:t>
            </a:r>
            <a:r>
              <a:rPr lang="es-EC" dirty="0" smtClean="0">
                <a:latin typeface="Times New Roman" panose="02020603050405020304" pitchFamily="18" charset="0"/>
                <a:ea typeface="Times New Roman" panose="02020603050405020304" pitchFamily="18" charset="0"/>
              </a:rPr>
              <a:t>?</a:t>
            </a:r>
            <a:endParaRPr lang="es-EC" dirty="0"/>
          </a:p>
        </p:txBody>
      </p:sp>
      <p:graphicFrame>
        <p:nvGraphicFramePr>
          <p:cNvPr id="5" name="Gráfico 4"/>
          <p:cNvGraphicFramePr/>
          <p:nvPr>
            <p:extLst>
              <p:ext uri="{D42A27DB-BD31-4B8C-83A1-F6EECF244321}">
                <p14:modId xmlns:p14="http://schemas.microsoft.com/office/powerpoint/2010/main" val="3332499561"/>
              </p:ext>
            </p:extLst>
          </p:nvPr>
        </p:nvGraphicFramePr>
        <p:xfrm>
          <a:off x="1115616" y="1628800"/>
          <a:ext cx="7056784"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090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1521471186"/>
              </p:ext>
            </p:extLst>
          </p:nvPr>
        </p:nvGraphicFramePr>
        <p:xfrm>
          <a:off x="539552" y="900752"/>
          <a:ext cx="8136904" cy="490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0818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67544" y="1556792"/>
            <a:ext cx="8229600" cy="3744416"/>
          </a:xfrm>
        </p:spPr>
        <p:txBody>
          <a:bodyPr/>
          <a:lstStyle/>
          <a:p>
            <a:r>
              <a:rPr lang="es-EC" dirty="0" smtClean="0"/>
              <a:t>CRUCE ENTRE TIPO DE CONTRIBUYENTE VS COMPORTAMIENTO DEL CONTRIBUYENTE</a:t>
            </a:r>
            <a:br>
              <a:rPr lang="es-EC" dirty="0" smtClean="0"/>
            </a:br>
            <a:endParaRPr lang="es-EC" dirty="0"/>
          </a:p>
        </p:txBody>
      </p:sp>
    </p:spTree>
    <p:extLst>
      <p:ext uri="{BB962C8B-B14F-4D97-AF65-F5344CB8AC3E}">
        <p14:creationId xmlns:p14="http://schemas.microsoft.com/office/powerpoint/2010/main" val="986204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83768" y="764704"/>
            <a:ext cx="4572000" cy="646331"/>
          </a:xfrm>
          <a:prstGeom prst="rect">
            <a:avLst/>
          </a:prstGeom>
        </p:spPr>
        <p:txBody>
          <a:bodyPr>
            <a:spAutoFit/>
          </a:bodyPr>
          <a:lstStyle/>
          <a:p>
            <a:r>
              <a:rPr lang="es-EC" dirty="0" smtClean="0">
                <a:latin typeface="Times New Roman" panose="02020603050405020304" pitchFamily="18" charset="0"/>
                <a:ea typeface="Times New Roman" panose="02020603050405020304" pitchFamily="18" charset="0"/>
              </a:rPr>
              <a:t>¿</a:t>
            </a:r>
            <a:r>
              <a:rPr lang="es-EC" dirty="0">
                <a:latin typeface="Times New Roman" panose="02020603050405020304" pitchFamily="18" charset="0"/>
                <a:ea typeface="Times New Roman" panose="02020603050405020304" pitchFamily="18" charset="0"/>
              </a:rPr>
              <a:t>Cuáles son las mayores dificultades que se le presentan al declarar sus impuestos?</a:t>
            </a:r>
            <a:endParaRPr lang="es-EC" dirty="0"/>
          </a:p>
        </p:txBody>
      </p:sp>
      <p:graphicFrame>
        <p:nvGraphicFramePr>
          <p:cNvPr id="6" name="Gráfico 5"/>
          <p:cNvGraphicFramePr/>
          <p:nvPr>
            <p:extLst>
              <p:ext uri="{D42A27DB-BD31-4B8C-83A1-F6EECF244321}">
                <p14:modId xmlns:p14="http://schemas.microsoft.com/office/powerpoint/2010/main" val="4095668505"/>
              </p:ext>
            </p:extLst>
          </p:nvPr>
        </p:nvGraphicFramePr>
        <p:xfrm>
          <a:off x="1115616" y="1772816"/>
          <a:ext cx="6912768"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9158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67544" y="1556792"/>
            <a:ext cx="8229600" cy="3744416"/>
          </a:xfrm>
        </p:spPr>
        <p:txBody>
          <a:bodyPr/>
          <a:lstStyle/>
          <a:p>
            <a:r>
              <a:rPr lang="es-EC" dirty="0" smtClean="0"/>
              <a:t>CRUCE ENTRE TIPO DE CONTRIBUYENTE VS ADMINISTRACIÓN TRIBUTARIA</a:t>
            </a:r>
            <a:endParaRPr lang="es-EC" dirty="0"/>
          </a:p>
        </p:txBody>
      </p:sp>
    </p:spTree>
    <p:extLst>
      <p:ext uri="{BB962C8B-B14F-4D97-AF65-F5344CB8AC3E}">
        <p14:creationId xmlns:p14="http://schemas.microsoft.com/office/powerpoint/2010/main" val="642021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3849440232"/>
              </p:ext>
            </p:extLst>
          </p:nvPr>
        </p:nvGraphicFramePr>
        <p:xfrm>
          <a:off x="971600" y="1988840"/>
          <a:ext cx="7128792"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2286000" y="692696"/>
            <a:ext cx="4572000" cy="923330"/>
          </a:xfrm>
          <a:prstGeom prst="rect">
            <a:avLst/>
          </a:prstGeom>
        </p:spPr>
        <p:txBody>
          <a:bodyPr>
            <a:spAutoFit/>
          </a:bodyPr>
          <a:lstStyle/>
          <a:p>
            <a:r>
              <a:rPr lang="es-EC" dirty="0">
                <a:latin typeface="Times New Roman" panose="02020603050405020304" pitchFamily="18" charset="0"/>
                <a:ea typeface="Times New Roman" panose="02020603050405020304" pitchFamily="18" charset="0"/>
              </a:rPr>
              <a:t>Considera que los medios y formas utilizadas por el SRI para informar, capacitar y declarar los impuestos son</a:t>
            </a:r>
            <a:r>
              <a:rPr lang="es-EC" dirty="0" smtClean="0">
                <a:latin typeface="Times New Roman" panose="02020603050405020304" pitchFamily="18" charset="0"/>
                <a:ea typeface="Times New Roman" panose="02020603050405020304" pitchFamily="18" charset="0"/>
              </a:rPr>
              <a:t>:</a:t>
            </a:r>
            <a:endParaRPr lang="es-EC" dirty="0"/>
          </a:p>
        </p:txBody>
      </p:sp>
    </p:spTree>
    <p:extLst>
      <p:ext uri="{BB962C8B-B14F-4D97-AF65-F5344CB8AC3E}">
        <p14:creationId xmlns:p14="http://schemas.microsoft.com/office/powerpoint/2010/main" val="3358470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67544" y="908720"/>
            <a:ext cx="8229600" cy="3744416"/>
          </a:xfrm>
        </p:spPr>
        <p:txBody>
          <a:bodyPr/>
          <a:lstStyle/>
          <a:p>
            <a:r>
              <a:rPr lang="es-EC" dirty="0" smtClean="0"/>
              <a:t>CRUCE ENTRE GÉNERO VS VALORES MORALES Y MORAL TRIBUTARIA</a:t>
            </a:r>
            <a:endParaRPr lang="es-EC" dirty="0"/>
          </a:p>
        </p:txBody>
      </p:sp>
    </p:spTree>
    <p:extLst>
      <p:ext uri="{BB962C8B-B14F-4D97-AF65-F5344CB8AC3E}">
        <p14:creationId xmlns:p14="http://schemas.microsoft.com/office/powerpoint/2010/main" val="2387453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4089611150"/>
              </p:ext>
            </p:extLst>
          </p:nvPr>
        </p:nvGraphicFramePr>
        <p:xfrm>
          <a:off x="971600" y="1556792"/>
          <a:ext cx="7200800"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2051720" y="548680"/>
            <a:ext cx="4572000" cy="646331"/>
          </a:xfrm>
          <a:prstGeom prst="rect">
            <a:avLst/>
          </a:prstGeom>
        </p:spPr>
        <p:txBody>
          <a:bodyPr>
            <a:spAutoFit/>
          </a:bodyPr>
          <a:lstStyle/>
          <a:p>
            <a:pPr marL="457200">
              <a:spcAft>
                <a:spcPts val="0"/>
              </a:spcAft>
            </a:pP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s-EC" dirty="0">
                <a:latin typeface="Times New Roman" panose="02020603050405020304" pitchFamily="18" charset="0"/>
                <a:ea typeface="Times New Roman" panose="02020603050405020304" pitchFamily="18" charset="0"/>
                <a:cs typeface="Times New Roman" panose="02020603050405020304" pitchFamily="18" charset="0"/>
              </a:rPr>
              <a:t>Considera que cuando hay una </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situación difícil </a:t>
            </a:r>
            <a:r>
              <a:rPr lang="es-EC" dirty="0">
                <a:latin typeface="Times New Roman" panose="02020603050405020304" pitchFamily="18" charset="0"/>
                <a:ea typeface="Times New Roman" panose="02020603050405020304" pitchFamily="18" charset="0"/>
                <a:cs typeface="Times New Roman" panose="02020603050405020304" pitchFamily="18" charset="0"/>
              </a:rPr>
              <a:t>está bien pasarse sobre la ley</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7302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1374838537"/>
              </p:ext>
            </p:extLst>
          </p:nvPr>
        </p:nvGraphicFramePr>
        <p:xfrm>
          <a:off x="1115616" y="1772816"/>
          <a:ext cx="7056784"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2286000" y="764704"/>
            <a:ext cx="4572000" cy="646331"/>
          </a:xfrm>
          <a:prstGeom prst="rect">
            <a:avLst/>
          </a:prstGeom>
        </p:spPr>
        <p:txBody>
          <a:bodyPr>
            <a:spAutoFit/>
          </a:bodyPr>
          <a:lstStyle/>
          <a:p>
            <a:pPr marL="457200">
              <a:spcAft>
                <a:spcPts val="0"/>
              </a:spcAft>
            </a:pP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s-EC" dirty="0">
                <a:latin typeface="Times New Roman" panose="02020603050405020304" pitchFamily="18" charset="0"/>
                <a:ea typeface="Times New Roman" panose="02020603050405020304" pitchFamily="18" charset="0"/>
                <a:cs typeface="Times New Roman" panose="02020603050405020304" pitchFamily="18" charset="0"/>
              </a:rPr>
              <a:t>Con cuál de las premisas está de acuerdo usted</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1109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53744424"/>
              </p:ext>
            </p:extLst>
          </p:nvPr>
        </p:nvGraphicFramePr>
        <p:xfrm>
          <a:off x="1403648" y="1340768"/>
          <a:ext cx="604867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redondeado 6"/>
          <p:cNvSpPr/>
          <p:nvPr/>
        </p:nvSpPr>
        <p:spPr>
          <a:xfrm>
            <a:off x="3563888" y="1124744"/>
            <a:ext cx="1152128"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smtClean="0">
                <a:cs typeface="Times New Roman" panose="02020603050405020304" pitchFamily="18" charset="0"/>
              </a:rPr>
              <a:t>Cualitativo</a:t>
            </a:r>
            <a:endParaRPr lang="es-EC" sz="1400" dirty="0">
              <a:cs typeface="Times New Roman" panose="02020603050405020304" pitchFamily="18" charset="0"/>
            </a:endParaRPr>
          </a:p>
        </p:txBody>
      </p:sp>
      <p:sp>
        <p:nvSpPr>
          <p:cNvPr id="8" name="Rectángulo redondeado 7"/>
          <p:cNvSpPr/>
          <p:nvPr/>
        </p:nvSpPr>
        <p:spPr>
          <a:xfrm>
            <a:off x="4788024" y="1124744"/>
            <a:ext cx="1152128"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smtClean="0">
                <a:cs typeface="Times New Roman" panose="02020603050405020304" pitchFamily="18" charset="0"/>
              </a:rPr>
              <a:t>Cuantitativo</a:t>
            </a:r>
            <a:endParaRPr lang="es-EC" sz="1400" dirty="0">
              <a:cs typeface="Times New Roman" panose="02020603050405020304" pitchFamily="18" charset="0"/>
            </a:endParaRPr>
          </a:p>
        </p:txBody>
      </p:sp>
      <p:sp>
        <p:nvSpPr>
          <p:cNvPr id="9" name="Rectángulo redondeado 8"/>
          <p:cNvSpPr/>
          <p:nvPr/>
        </p:nvSpPr>
        <p:spPr>
          <a:xfrm>
            <a:off x="3715168" y="5445224"/>
            <a:ext cx="1072856"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smtClean="0">
                <a:cs typeface="Times New Roman" panose="02020603050405020304" pitchFamily="18" charset="0"/>
              </a:rPr>
              <a:t>Primaria</a:t>
            </a:r>
            <a:endParaRPr lang="es-EC" sz="1400" dirty="0">
              <a:cs typeface="Times New Roman" panose="02020603050405020304" pitchFamily="18" charset="0"/>
            </a:endParaRPr>
          </a:p>
        </p:txBody>
      </p:sp>
      <p:sp>
        <p:nvSpPr>
          <p:cNvPr id="10" name="Rectángulo redondeado 9"/>
          <p:cNvSpPr/>
          <p:nvPr/>
        </p:nvSpPr>
        <p:spPr>
          <a:xfrm>
            <a:off x="4860032" y="5445224"/>
            <a:ext cx="1080120"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smtClean="0">
                <a:cs typeface="Times New Roman" panose="02020603050405020304" pitchFamily="18" charset="0"/>
              </a:rPr>
              <a:t>Secundaria</a:t>
            </a:r>
            <a:endParaRPr lang="es-EC" sz="1400" dirty="0">
              <a:cs typeface="Times New Roman" panose="02020603050405020304" pitchFamily="18" charset="0"/>
            </a:endParaRPr>
          </a:p>
        </p:txBody>
      </p:sp>
      <p:sp>
        <p:nvSpPr>
          <p:cNvPr id="11" name="Rectángulo redondeado 10"/>
          <p:cNvSpPr/>
          <p:nvPr/>
        </p:nvSpPr>
        <p:spPr>
          <a:xfrm>
            <a:off x="3275856" y="6021288"/>
            <a:ext cx="1152128"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smtClean="0">
                <a:cs typeface="Times New Roman" panose="02020603050405020304" pitchFamily="18" charset="0"/>
              </a:rPr>
              <a:t>Encuesta</a:t>
            </a:r>
            <a:endParaRPr lang="es-EC" sz="1400" dirty="0">
              <a:cs typeface="Times New Roman" panose="02020603050405020304" pitchFamily="18" charset="0"/>
            </a:endParaRPr>
          </a:p>
        </p:txBody>
      </p:sp>
      <p:sp>
        <p:nvSpPr>
          <p:cNvPr id="12" name="Rectángulo redondeado 11"/>
          <p:cNvSpPr/>
          <p:nvPr/>
        </p:nvSpPr>
        <p:spPr>
          <a:xfrm>
            <a:off x="5292080" y="6021288"/>
            <a:ext cx="1224136"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smtClean="0">
                <a:cs typeface="Times New Roman" panose="02020603050405020304" pitchFamily="18" charset="0"/>
              </a:rPr>
              <a:t>Documentos </a:t>
            </a:r>
          </a:p>
          <a:p>
            <a:pPr algn="ctr"/>
            <a:r>
              <a:rPr lang="es-EC" sz="1400" dirty="0" smtClean="0">
                <a:cs typeface="Times New Roman" panose="02020603050405020304" pitchFamily="18" charset="0"/>
              </a:rPr>
              <a:t>Bibliografía</a:t>
            </a:r>
            <a:endParaRPr lang="es-EC" sz="1400" dirty="0">
              <a:cs typeface="Times New Roman" panose="02020603050405020304" pitchFamily="18" charset="0"/>
            </a:endParaRPr>
          </a:p>
        </p:txBody>
      </p:sp>
      <p:sp>
        <p:nvSpPr>
          <p:cNvPr id="13" name="Rectángulo redondeado 12"/>
          <p:cNvSpPr/>
          <p:nvPr/>
        </p:nvSpPr>
        <p:spPr>
          <a:xfrm>
            <a:off x="539552" y="2780928"/>
            <a:ext cx="1152128"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smtClean="0">
                <a:cs typeface="Times New Roman" panose="02020603050405020304" pitchFamily="18" charset="0"/>
              </a:rPr>
              <a:t>Revisión de Información</a:t>
            </a:r>
            <a:endParaRPr lang="es-EC" sz="1400" dirty="0">
              <a:cs typeface="Times New Roman" panose="02020603050405020304" pitchFamily="18" charset="0"/>
            </a:endParaRPr>
          </a:p>
        </p:txBody>
      </p:sp>
      <p:sp>
        <p:nvSpPr>
          <p:cNvPr id="14" name="Rectángulo redondeado 13"/>
          <p:cNvSpPr/>
          <p:nvPr/>
        </p:nvSpPr>
        <p:spPr>
          <a:xfrm>
            <a:off x="539552" y="3284984"/>
            <a:ext cx="1152128"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smtClean="0">
                <a:cs typeface="Times New Roman" panose="02020603050405020304" pitchFamily="18" charset="0"/>
              </a:rPr>
              <a:t>Tabulación</a:t>
            </a:r>
            <a:endParaRPr lang="es-EC" sz="1400" dirty="0">
              <a:cs typeface="Times New Roman" panose="02020603050405020304" pitchFamily="18" charset="0"/>
            </a:endParaRPr>
          </a:p>
        </p:txBody>
      </p:sp>
      <p:sp>
        <p:nvSpPr>
          <p:cNvPr id="15" name="Rectángulo redondeado 14"/>
          <p:cNvSpPr/>
          <p:nvPr/>
        </p:nvSpPr>
        <p:spPr>
          <a:xfrm>
            <a:off x="539552" y="3861048"/>
            <a:ext cx="1152128"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smtClean="0">
                <a:cs typeface="Times New Roman" panose="02020603050405020304" pitchFamily="18" charset="0"/>
              </a:rPr>
              <a:t>Gráficos</a:t>
            </a:r>
            <a:endParaRPr lang="es-EC" sz="1400" dirty="0">
              <a:cs typeface="Times New Roman" panose="02020603050405020304" pitchFamily="18" charset="0"/>
            </a:endParaRPr>
          </a:p>
        </p:txBody>
      </p:sp>
      <p:sp>
        <p:nvSpPr>
          <p:cNvPr id="16" name="Rectángulo redondeado 15"/>
          <p:cNvSpPr/>
          <p:nvPr/>
        </p:nvSpPr>
        <p:spPr>
          <a:xfrm>
            <a:off x="7380312" y="2780928"/>
            <a:ext cx="1008112"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smtClean="0">
                <a:cs typeface="Times New Roman" panose="02020603050405020304" pitchFamily="18" charset="0"/>
              </a:rPr>
              <a:t>Población</a:t>
            </a:r>
            <a:endParaRPr lang="es-EC" sz="1400" dirty="0">
              <a:cs typeface="Times New Roman" panose="02020603050405020304" pitchFamily="18" charset="0"/>
            </a:endParaRPr>
          </a:p>
        </p:txBody>
      </p:sp>
      <p:sp>
        <p:nvSpPr>
          <p:cNvPr id="18" name="Rectángulo redondeado 17"/>
          <p:cNvSpPr/>
          <p:nvPr/>
        </p:nvSpPr>
        <p:spPr>
          <a:xfrm>
            <a:off x="7380312" y="3861048"/>
            <a:ext cx="1008112"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smtClean="0">
                <a:cs typeface="Times New Roman" panose="02020603050405020304" pitchFamily="18" charset="0"/>
              </a:rPr>
              <a:t>Muestra</a:t>
            </a:r>
            <a:endParaRPr lang="es-EC" sz="1400" dirty="0">
              <a:cs typeface="Times New Roman" panose="02020603050405020304" pitchFamily="18" charset="0"/>
            </a:endParaRPr>
          </a:p>
        </p:txBody>
      </p:sp>
      <p:sp>
        <p:nvSpPr>
          <p:cNvPr id="19" name="Rectángulo redondeado 18"/>
          <p:cNvSpPr/>
          <p:nvPr/>
        </p:nvSpPr>
        <p:spPr>
          <a:xfrm>
            <a:off x="7380312" y="2202560"/>
            <a:ext cx="1008112"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smtClean="0">
                <a:cs typeface="Times New Roman" panose="02020603050405020304" pitchFamily="18" charset="0"/>
              </a:rPr>
              <a:t>181,947</a:t>
            </a:r>
            <a:endParaRPr lang="es-EC" sz="1400" dirty="0">
              <a:cs typeface="Times New Roman" panose="02020603050405020304" pitchFamily="18" charset="0"/>
            </a:endParaRPr>
          </a:p>
        </p:txBody>
      </p:sp>
      <p:sp>
        <p:nvSpPr>
          <p:cNvPr id="20" name="Rectángulo redondeado 19"/>
          <p:cNvSpPr/>
          <p:nvPr/>
        </p:nvSpPr>
        <p:spPr>
          <a:xfrm>
            <a:off x="7380312" y="4437112"/>
            <a:ext cx="1008112"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smtClean="0">
                <a:cs typeface="Times New Roman" panose="02020603050405020304" pitchFamily="18" charset="0"/>
              </a:rPr>
              <a:t>399</a:t>
            </a:r>
            <a:endParaRPr lang="es-EC" sz="1400" dirty="0">
              <a:cs typeface="Times New Roman" panose="02020603050405020304" pitchFamily="18" charset="0"/>
            </a:endParaRPr>
          </a:p>
        </p:txBody>
      </p:sp>
      <p:cxnSp>
        <p:nvCxnSpPr>
          <p:cNvPr id="22" name="Conector recto 21"/>
          <p:cNvCxnSpPr/>
          <p:nvPr/>
        </p:nvCxnSpPr>
        <p:spPr>
          <a:xfrm flipH="1" flipV="1">
            <a:off x="4211960" y="1484784"/>
            <a:ext cx="576064" cy="360040"/>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Conector recto 22"/>
          <p:cNvCxnSpPr/>
          <p:nvPr/>
        </p:nvCxnSpPr>
        <p:spPr>
          <a:xfrm flipH="1">
            <a:off x="4788024" y="1484784"/>
            <a:ext cx="432048" cy="360040"/>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Conector recto 24"/>
          <p:cNvCxnSpPr>
            <a:endCxn id="13" idx="3"/>
          </p:cNvCxnSpPr>
          <p:nvPr/>
        </p:nvCxnSpPr>
        <p:spPr>
          <a:xfrm flipH="1" flipV="1">
            <a:off x="1691680" y="2960948"/>
            <a:ext cx="288032" cy="540060"/>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Conector recto 27"/>
          <p:cNvCxnSpPr/>
          <p:nvPr/>
        </p:nvCxnSpPr>
        <p:spPr>
          <a:xfrm flipH="1">
            <a:off x="1691680" y="3501008"/>
            <a:ext cx="28803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Conector recto 32"/>
          <p:cNvCxnSpPr/>
          <p:nvPr/>
        </p:nvCxnSpPr>
        <p:spPr>
          <a:xfrm flipH="1">
            <a:off x="1691680" y="3501008"/>
            <a:ext cx="288032" cy="576064"/>
          </a:xfrm>
          <a:prstGeom prst="line">
            <a:avLst/>
          </a:prstGeom>
        </p:spPr>
        <p:style>
          <a:lnRef idx="1">
            <a:schemeClr val="accent2"/>
          </a:lnRef>
          <a:fillRef idx="0">
            <a:schemeClr val="accent2"/>
          </a:fillRef>
          <a:effectRef idx="0">
            <a:schemeClr val="accent2"/>
          </a:effectRef>
          <a:fontRef idx="minor">
            <a:schemeClr val="tx1"/>
          </a:fontRef>
        </p:style>
      </p:cxnSp>
      <p:cxnSp>
        <p:nvCxnSpPr>
          <p:cNvPr id="36" name="Conector recto 35"/>
          <p:cNvCxnSpPr>
            <a:stCxn id="18" idx="1"/>
          </p:cNvCxnSpPr>
          <p:nvPr/>
        </p:nvCxnSpPr>
        <p:spPr>
          <a:xfrm flipH="1" flipV="1">
            <a:off x="7164288" y="3483006"/>
            <a:ext cx="216024" cy="558062"/>
          </a:xfrm>
          <a:prstGeom prst="line">
            <a:avLst/>
          </a:prstGeom>
        </p:spPr>
        <p:style>
          <a:lnRef idx="1">
            <a:schemeClr val="accent2"/>
          </a:lnRef>
          <a:fillRef idx="0">
            <a:schemeClr val="accent2"/>
          </a:fillRef>
          <a:effectRef idx="0">
            <a:schemeClr val="accent2"/>
          </a:effectRef>
          <a:fontRef idx="minor">
            <a:schemeClr val="tx1"/>
          </a:fontRef>
        </p:style>
      </p:cxnSp>
      <p:cxnSp>
        <p:nvCxnSpPr>
          <p:cNvPr id="38" name="Conector recto 37"/>
          <p:cNvCxnSpPr>
            <a:stCxn id="16" idx="1"/>
          </p:cNvCxnSpPr>
          <p:nvPr/>
        </p:nvCxnSpPr>
        <p:spPr>
          <a:xfrm flipH="1">
            <a:off x="7164288" y="2960948"/>
            <a:ext cx="216024" cy="540060"/>
          </a:xfrm>
          <a:prstGeom prst="line">
            <a:avLst/>
          </a:prstGeom>
        </p:spPr>
        <p:style>
          <a:lnRef idx="1">
            <a:schemeClr val="accent2"/>
          </a:lnRef>
          <a:fillRef idx="0">
            <a:schemeClr val="accent2"/>
          </a:fillRef>
          <a:effectRef idx="0">
            <a:schemeClr val="accent2"/>
          </a:effectRef>
          <a:fontRef idx="minor">
            <a:schemeClr val="tx1"/>
          </a:fontRef>
        </p:style>
      </p:cxnSp>
      <p:cxnSp>
        <p:nvCxnSpPr>
          <p:cNvPr id="41" name="Conector recto 40"/>
          <p:cNvCxnSpPr/>
          <p:nvPr/>
        </p:nvCxnSpPr>
        <p:spPr>
          <a:xfrm>
            <a:off x="7884368" y="2562600"/>
            <a:ext cx="0" cy="215667"/>
          </a:xfrm>
          <a:prstGeom prst="line">
            <a:avLst/>
          </a:prstGeom>
        </p:spPr>
        <p:style>
          <a:lnRef idx="1">
            <a:schemeClr val="accent2"/>
          </a:lnRef>
          <a:fillRef idx="0">
            <a:schemeClr val="accent2"/>
          </a:fillRef>
          <a:effectRef idx="0">
            <a:schemeClr val="accent2"/>
          </a:effectRef>
          <a:fontRef idx="minor">
            <a:schemeClr val="tx1"/>
          </a:fontRef>
        </p:style>
      </p:cxnSp>
      <p:cxnSp>
        <p:nvCxnSpPr>
          <p:cNvPr id="44" name="Conector recto 43"/>
          <p:cNvCxnSpPr/>
          <p:nvPr/>
        </p:nvCxnSpPr>
        <p:spPr>
          <a:xfrm>
            <a:off x="7873637" y="4221445"/>
            <a:ext cx="0" cy="215667"/>
          </a:xfrm>
          <a:prstGeom prst="line">
            <a:avLst/>
          </a:prstGeom>
        </p:spPr>
        <p:style>
          <a:lnRef idx="1">
            <a:schemeClr val="accent2"/>
          </a:lnRef>
          <a:fillRef idx="0">
            <a:schemeClr val="accent2"/>
          </a:fillRef>
          <a:effectRef idx="0">
            <a:schemeClr val="accent2"/>
          </a:effectRef>
          <a:fontRef idx="minor">
            <a:schemeClr val="tx1"/>
          </a:fontRef>
        </p:style>
      </p:cxnSp>
      <p:cxnSp>
        <p:nvCxnSpPr>
          <p:cNvPr id="45" name="Conector recto 44"/>
          <p:cNvCxnSpPr>
            <a:endCxn id="9" idx="0"/>
          </p:cNvCxnSpPr>
          <p:nvPr/>
        </p:nvCxnSpPr>
        <p:spPr>
          <a:xfrm flipH="1">
            <a:off x="4251596" y="5137337"/>
            <a:ext cx="572432" cy="307887"/>
          </a:xfrm>
          <a:prstGeom prst="line">
            <a:avLst/>
          </a:prstGeom>
        </p:spPr>
        <p:style>
          <a:lnRef idx="1">
            <a:schemeClr val="accent2"/>
          </a:lnRef>
          <a:fillRef idx="0">
            <a:schemeClr val="accent2"/>
          </a:fillRef>
          <a:effectRef idx="0">
            <a:schemeClr val="accent2"/>
          </a:effectRef>
          <a:fontRef idx="minor">
            <a:schemeClr val="tx1"/>
          </a:fontRef>
        </p:style>
      </p:cxnSp>
      <p:cxnSp>
        <p:nvCxnSpPr>
          <p:cNvPr id="47" name="Conector recto 46"/>
          <p:cNvCxnSpPr>
            <a:stCxn id="10" idx="0"/>
          </p:cNvCxnSpPr>
          <p:nvPr/>
        </p:nvCxnSpPr>
        <p:spPr>
          <a:xfrm flipH="1" flipV="1">
            <a:off x="4824028" y="5135034"/>
            <a:ext cx="576064" cy="310190"/>
          </a:xfrm>
          <a:prstGeom prst="line">
            <a:avLst/>
          </a:prstGeom>
        </p:spPr>
        <p:style>
          <a:lnRef idx="1">
            <a:schemeClr val="accent2"/>
          </a:lnRef>
          <a:fillRef idx="0">
            <a:schemeClr val="accent2"/>
          </a:fillRef>
          <a:effectRef idx="0">
            <a:schemeClr val="accent2"/>
          </a:effectRef>
          <a:fontRef idx="minor">
            <a:schemeClr val="tx1"/>
          </a:fontRef>
        </p:style>
      </p:cxnSp>
      <p:cxnSp>
        <p:nvCxnSpPr>
          <p:cNvPr id="50" name="Conector recto 49"/>
          <p:cNvCxnSpPr>
            <a:stCxn id="9" idx="2"/>
            <a:endCxn id="11" idx="0"/>
          </p:cNvCxnSpPr>
          <p:nvPr/>
        </p:nvCxnSpPr>
        <p:spPr>
          <a:xfrm flipH="1">
            <a:off x="3851920" y="5805264"/>
            <a:ext cx="399676"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53" name="Conector recto 52"/>
          <p:cNvCxnSpPr>
            <a:endCxn id="12" idx="0"/>
          </p:cNvCxnSpPr>
          <p:nvPr/>
        </p:nvCxnSpPr>
        <p:spPr>
          <a:xfrm>
            <a:off x="5398404" y="5802960"/>
            <a:ext cx="505744" cy="218328"/>
          </a:xfrm>
          <a:prstGeom prst="line">
            <a:avLst/>
          </a:prstGeom>
        </p:spPr>
        <p:style>
          <a:lnRef idx="1">
            <a:schemeClr val="accent2"/>
          </a:lnRef>
          <a:fillRef idx="0">
            <a:schemeClr val="accent2"/>
          </a:fillRef>
          <a:effectRef idx="0">
            <a:schemeClr val="accent2"/>
          </a:effectRef>
          <a:fontRef idx="minor">
            <a:schemeClr val="tx1"/>
          </a:fontRef>
        </p:style>
      </p:cxnSp>
      <p:pic>
        <p:nvPicPr>
          <p:cNvPr id="1026" name="Picture 2" descr="http://previews.123rf.com/images/andresr/andresr1109/andresr110900067/10453434-3D-hombre-de-negocios-con-xito-aislados-en-un-fondo-blanco-Foto-de-archiv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4844" y="4437112"/>
            <a:ext cx="1869904" cy="186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6285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539552" y="1556792"/>
            <a:ext cx="8229600" cy="2448272"/>
          </a:xfrm>
        </p:spPr>
        <p:txBody>
          <a:bodyPr/>
          <a:lstStyle/>
          <a:p>
            <a:r>
              <a:rPr lang="es-EC" dirty="0" smtClean="0"/>
              <a:t>CRUCE ENTRE GÉNERO VS NORMATIVA</a:t>
            </a:r>
            <a:endParaRPr lang="es-EC" dirty="0"/>
          </a:p>
        </p:txBody>
      </p:sp>
    </p:spTree>
    <p:extLst>
      <p:ext uri="{BB962C8B-B14F-4D97-AF65-F5344CB8AC3E}">
        <p14:creationId xmlns:p14="http://schemas.microsoft.com/office/powerpoint/2010/main" val="2577448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2258689552"/>
              </p:ext>
            </p:extLst>
          </p:nvPr>
        </p:nvGraphicFramePr>
        <p:xfrm>
          <a:off x="827584" y="2057400"/>
          <a:ext cx="7632848" cy="389188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2411760" y="692696"/>
            <a:ext cx="4572000" cy="923330"/>
          </a:xfrm>
          <a:prstGeom prst="rect">
            <a:avLst/>
          </a:prstGeom>
        </p:spPr>
        <p:txBody>
          <a:bodyPr>
            <a:spAutoFit/>
          </a:bodyPr>
          <a:lstStyle/>
          <a:p>
            <a:r>
              <a:rPr lang="es-EC" dirty="0">
                <a:latin typeface="Times New Roman" panose="02020603050405020304" pitchFamily="18" charset="0"/>
                <a:ea typeface="Times New Roman" panose="02020603050405020304" pitchFamily="18" charset="0"/>
              </a:rPr>
              <a:t>Considera que los medios y formas utilizadas por el SRI para informar, capacitar y declarar los impuestos son</a:t>
            </a:r>
            <a:r>
              <a:rPr lang="es-EC" b="1" dirty="0" smtClean="0">
                <a:latin typeface="Times New Roman" panose="02020603050405020304" pitchFamily="18" charset="0"/>
                <a:ea typeface="Times New Roman" panose="02020603050405020304" pitchFamily="18" charset="0"/>
              </a:rPr>
              <a:t>:</a:t>
            </a:r>
            <a:endParaRPr lang="es-EC" dirty="0"/>
          </a:p>
        </p:txBody>
      </p:sp>
    </p:spTree>
    <p:extLst>
      <p:ext uri="{BB962C8B-B14F-4D97-AF65-F5344CB8AC3E}">
        <p14:creationId xmlns:p14="http://schemas.microsoft.com/office/powerpoint/2010/main" val="2406456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539552" y="1556792"/>
            <a:ext cx="8229600" cy="2448272"/>
          </a:xfrm>
        </p:spPr>
        <p:txBody>
          <a:bodyPr/>
          <a:lstStyle/>
          <a:p>
            <a:r>
              <a:rPr lang="es-EC" dirty="0" smtClean="0"/>
              <a:t>INFORME FINAL DE RESULTADOS</a:t>
            </a:r>
            <a:endParaRPr lang="es-EC" dirty="0"/>
          </a:p>
        </p:txBody>
      </p:sp>
    </p:spTree>
    <p:extLst>
      <p:ext uri="{BB962C8B-B14F-4D97-AF65-F5344CB8AC3E}">
        <p14:creationId xmlns:p14="http://schemas.microsoft.com/office/powerpoint/2010/main" val="3986929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613710457"/>
              </p:ext>
            </p:extLst>
          </p:nvPr>
        </p:nvGraphicFramePr>
        <p:xfrm>
          <a:off x="251520" y="260648"/>
          <a:ext cx="864096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8393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539552" y="1556792"/>
            <a:ext cx="8229600" cy="2448272"/>
          </a:xfrm>
        </p:spPr>
        <p:txBody>
          <a:bodyPr/>
          <a:lstStyle/>
          <a:p>
            <a:r>
              <a:rPr lang="es-EC" dirty="0" smtClean="0"/>
              <a:t>CONCLUSIONES Y RECOMENDACIONES</a:t>
            </a:r>
            <a:endParaRPr lang="es-EC" dirty="0"/>
          </a:p>
        </p:txBody>
      </p:sp>
    </p:spTree>
    <p:extLst>
      <p:ext uri="{BB962C8B-B14F-4D97-AF65-F5344CB8AC3E}">
        <p14:creationId xmlns:p14="http://schemas.microsoft.com/office/powerpoint/2010/main" val="833076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972504169"/>
              </p:ext>
            </p:extLst>
          </p:nvPr>
        </p:nvGraphicFramePr>
        <p:xfrm>
          <a:off x="395536" y="476672"/>
          <a:ext cx="8208912"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5618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101149738"/>
              </p:ext>
            </p:extLst>
          </p:nvPr>
        </p:nvGraphicFramePr>
        <p:xfrm>
          <a:off x="611560" y="548680"/>
          <a:ext cx="784887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9308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https://encrypted-tbn2.gstatic.com/images?q=tbn:ANd9GcSiaScGRNbJ6vJZRHMrU_jPfgTFnVK40Ok_sa99TZ8dCFXI-2c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941" y="2797590"/>
            <a:ext cx="947550" cy="138057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7036421" y="4160862"/>
            <a:ext cx="1963563" cy="2076450"/>
          </a:xfrm>
          <a:prstGeom prst="rect">
            <a:avLst/>
          </a:prstGeom>
        </p:spPr>
      </p:pic>
      <p:graphicFrame>
        <p:nvGraphicFramePr>
          <p:cNvPr id="4" name="Diagrama 3"/>
          <p:cNvGraphicFramePr/>
          <p:nvPr>
            <p:extLst>
              <p:ext uri="{D42A27DB-BD31-4B8C-83A1-F6EECF244321}">
                <p14:modId xmlns:p14="http://schemas.microsoft.com/office/powerpoint/2010/main" val="1396782985"/>
              </p:ext>
            </p:extLst>
          </p:nvPr>
        </p:nvGraphicFramePr>
        <p:xfrm>
          <a:off x="979675" y="1385480"/>
          <a:ext cx="7344816" cy="4851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ítulo 1"/>
          <p:cNvSpPr>
            <a:spLocks noGrp="1"/>
          </p:cNvSpPr>
          <p:nvPr>
            <p:ph type="title"/>
          </p:nvPr>
        </p:nvSpPr>
        <p:spPr>
          <a:xfrm>
            <a:off x="467544" y="89336"/>
            <a:ext cx="8229600" cy="936104"/>
          </a:xfrm>
        </p:spPr>
        <p:txBody>
          <a:bodyPr/>
          <a:lstStyle/>
          <a:p>
            <a:r>
              <a:rPr lang="es-EC" sz="4000" dirty="0" smtClean="0"/>
              <a:t>APLICACIÓN DE LA TEORÍA</a:t>
            </a:r>
            <a:endParaRPr lang="es-EC" sz="4000" dirty="0"/>
          </a:p>
        </p:txBody>
      </p:sp>
      <p:pic>
        <p:nvPicPr>
          <p:cNvPr id="3076" name="Picture 4" descr="http://icon-park.com/imagefiles/check_sign_icon_re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91880" y="1556792"/>
            <a:ext cx="973608" cy="9444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encrypted-tbn2.gstatic.com/images?q=tbn:ANd9GcQU_q7E3QbJzATwR_sNpLyy0ggziIgQpPm5pO8cZbRo-UKMUo-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60" y="4704945"/>
            <a:ext cx="1106362" cy="988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1023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457200" y="764704"/>
            <a:ext cx="8229600" cy="5328592"/>
          </a:xfrm>
        </p:spPr>
        <p:txBody>
          <a:bodyPr/>
          <a:lstStyle/>
          <a:p>
            <a:r>
              <a:rPr lang="es-EC" sz="6000" dirty="0"/>
              <a:t>“La Moral tiene siempre la última palabra” </a:t>
            </a:r>
            <a:r>
              <a:rPr lang="es-EC" sz="6000" dirty="0" smtClean="0"/>
              <a:t/>
            </a:r>
            <a:br>
              <a:rPr lang="es-EC" sz="6000" dirty="0" smtClean="0"/>
            </a:br>
            <a:r>
              <a:rPr lang="es-EC" sz="6000" dirty="0" smtClean="0"/>
              <a:t/>
            </a:r>
            <a:br>
              <a:rPr lang="es-EC" sz="6000" dirty="0" smtClean="0"/>
            </a:br>
            <a:r>
              <a:rPr lang="es-EC" sz="6000" dirty="0" smtClean="0"/>
              <a:t>Vladimir </a:t>
            </a:r>
            <a:r>
              <a:rPr lang="es-EC" sz="6000" dirty="0" err="1"/>
              <a:t>Jankélévitch</a:t>
            </a:r>
            <a:r>
              <a:rPr lang="es-EC" sz="6000" dirty="0"/>
              <a:t> en “Paradoja de la Moral”</a:t>
            </a:r>
            <a:br>
              <a:rPr lang="es-EC" sz="6000" dirty="0"/>
            </a:br>
            <a:endParaRPr lang="es-EC" sz="6000" dirty="0"/>
          </a:p>
        </p:txBody>
      </p:sp>
    </p:spTree>
    <p:extLst>
      <p:ext uri="{BB962C8B-B14F-4D97-AF65-F5344CB8AC3E}">
        <p14:creationId xmlns:p14="http://schemas.microsoft.com/office/powerpoint/2010/main" val="3701915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764704"/>
            <a:ext cx="8229600" cy="5328592"/>
          </a:xfrm>
        </p:spPr>
        <p:txBody>
          <a:bodyPr/>
          <a:lstStyle/>
          <a:p>
            <a:r>
              <a:rPr lang="es-EC" sz="6000" dirty="0" smtClean="0"/>
              <a:t>Gracias</a:t>
            </a:r>
            <a:endParaRPr lang="es-EC" sz="6000" dirty="0"/>
          </a:p>
        </p:txBody>
      </p:sp>
    </p:spTree>
    <p:extLst>
      <p:ext uri="{BB962C8B-B14F-4D97-AF65-F5344CB8AC3E}">
        <p14:creationId xmlns:p14="http://schemas.microsoft.com/office/powerpoint/2010/main" val="782907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onimeacham.files.wordpress.com/2014/02/can-stock-photo_csp106997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552" y="4437112"/>
            <a:ext cx="960041" cy="1665016"/>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a:spLocks noGrp="1"/>
          </p:cNvSpPr>
          <p:nvPr>
            <p:ph type="title"/>
          </p:nvPr>
        </p:nvSpPr>
        <p:spPr>
          <a:xfrm>
            <a:off x="467544" y="89336"/>
            <a:ext cx="8229600" cy="936104"/>
          </a:xfrm>
        </p:spPr>
        <p:txBody>
          <a:bodyPr/>
          <a:lstStyle/>
          <a:p>
            <a:r>
              <a:rPr lang="es-EC" sz="4000" dirty="0" smtClean="0"/>
              <a:t>TEORÍA DE SOPORTE</a:t>
            </a:r>
            <a:endParaRPr lang="es-EC" sz="4000" dirty="0"/>
          </a:p>
        </p:txBody>
      </p:sp>
      <p:graphicFrame>
        <p:nvGraphicFramePr>
          <p:cNvPr id="6" name="Diagrama 5"/>
          <p:cNvGraphicFramePr/>
          <p:nvPr>
            <p:extLst>
              <p:ext uri="{D42A27DB-BD31-4B8C-83A1-F6EECF244321}">
                <p14:modId xmlns:p14="http://schemas.microsoft.com/office/powerpoint/2010/main" val="3175063754"/>
              </p:ext>
            </p:extLst>
          </p:nvPr>
        </p:nvGraphicFramePr>
        <p:xfrm>
          <a:off x="971600" y="980728"/>
          <a:ext cx="7344816"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0820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6496869" y="4376886"/>
            <a:ext cx="1963563" cy="2076450"/>
          </a:xfrm>
          <a:prstGeom prst="rect">
            <a:avLst/>
          </a:prstGeom>
        </p:spPr>
      </p:pic>
      <p:graphicFrame>
        <p:nvGraphicFramePr>
          <p:cNvPr id="4" name="Diagrama 3"/>
          <p:cNvGraphicFramePr/>
          <p:nvPr>
            <p:extLst>
              <p:ext uri="{D42A27DB-BD31-4B8C-83A1-F6EECF244321}">
                <p14:modId xmlns:p14="http://schemas.microsoft.com/office/powerpoint/2010/main" val="3355032430"/>
              </p:ext>
            </p:extLst>
          </p:nvPr>
        </p:nvGraphicFramePr>
        <p:xfrm>
          <a:off x="827584" y="1313472"/>
          <a:ext cx="7344816" cy="4851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p:cNvSpPr>
            <a:spLocks noGrp="1"/>
          </p:cNvSpPr>
          <p:nvPr>
            <p:ph type="title"/>
          </p:nvPr>
        </p:nvSpPr>
        <p:spPr>
          <a:xfrm>
            <a:off x="467544" y="89336"/>
            <a:ext cx="8229600" cy="936104"/>
          </a:xfrm>
        </p:spPr>
        <p:txBody>
          <a:bodyPr/>
          <a:lstStyle/>
          <a:p>
            <a:r>
              <a:rPr lang="es-EC" sz="4000" dirty="0" smtClean="0"/>
              <a:t>TEORÍA DE SOPORTE</a:t>
            </a:r>
            <a:endParaRPr lang="es-EC" sz="4000" dirty="0"/>
          </a:p>
        </p:txBody>
      </p:sp>
    </p:spTree>
    <p:extLst>
      <p:ext uri="{BB962C8B-B14F-4D97-AF65-F5344CB8AC3E}">
        <p14:creationId xmlns:p14="http://schemas.microsoft.com/office/powerpoint/2010/main" val="2932701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67544" y="89336"/>
            <a:ext cx="8229600" cy="936104"/>
          </a:xfrm>
        </p:spPr>
        <p:txBody>
          <a:bodyPr/>
          <a:lstStyle/>
          <a:p>
            <a:r>
              <a:rPr lang="es-EC" sz="4000" dirty="0" smtClean="0"/>
              <a:t>ESTUDIOS RELACIONADOS</a:t>
            </a:r>
            <a:endParaRPr lang="es-EC" sz="4000" dirty="0"/>
          </a:p>
        </p:txBody>
      </p:sp>
      <p:graphicFrame>
        <p:nvGraphicFramePr>
          <p:cNvPr id="5" name="Diagrama 4"/>
          <p:cNvGraphicFramePr/>
          <p:nvPr>
            <p:extLst>
              <p:ext uri="{D42A27DB-BD31-4B8C-83A1-F6EECF244321}">
                <p14:modId xmlns:p14="http://schemas.microsoft.com/office/powerpoint/2010/main" val="1261600567"/>
              </p:ext>
            </p:extLst>
          </p:nvPr>
        </p:nvGraphicFramePr>
        <p:xfrm>
          <a:off x="611560" y="908720"/>
          <a:ext cx="799288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2721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67544" y="89336"/>
            <a:ext cx="8229600" cy="936104"/>
          </a:xfrm>
        </p:spPr>
        <p:txBody>
          <a:bodyPr/>
          <a:lstStyle/>
          <a:p>
            <a:r>
              <a:rPr lang="es-EC" sz="4000" dirty="0" smtClean="0"/>
              <a:t>ESTUDIOS RELACIONADOS</a:t>
            </a:r>
            <a:endParaRPr lang="es-EC" sz="4000" dirty="0"/>
          </a:p>
        </p:txBody>
      </p:sp>
      <p:graphicFrame>
        <p:nvGraphicFramePr>
          <p:cNvPr id="5" name="Diagrama 4"/>
          <p:cNvGraphicFramePr/>
          <p:nvPr>
            <p:extLst>
              <p:ext uri="{D42A27DB-BD31-4B8C-83A1-F6EECF244321}">
                <p14:modId xmlns:p14="http://schemas.microsoft.com/office/powerpoint/2010/main" val="3454928482"/>
              </p:ext>
            </p:extLst>
          </p:nvPr>
        </p:nvGraphicFramePr>
        <p:xfrm>
          <a:off x="755576" y="1124744"/>
          <a:ext cx="7488832"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http://st.depositphotos.com/1345122/3679/i/450/depositphotos_36799669-Business-woma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3781450"/>
            <a:ext cx="1500014" cy="235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082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556792"/>
            <a:ext cx="8229600" cy="3744416"/>
          </a:xfrm>
        </p:spPr>
        <p:txBody>
          <a:bodyPr/>
          <a:lstStyle/>
          <a:p>
            <a:r>
              <a:rPr lang="es-EC" dirty="0" smtClean="0"/>
              <a:t>RESULTADOS Y ANÁLISIS DE VARIABLES</a:t>
            </a:r>
            <a:br>
              <a:rPr lang="es-EC" dirty="0" smtClean="0"/>
            </a:br>
            <a:r>
              <a:rPr lang="es-EC" dirty="0" smtClean="0"/>
              <a:t>UNIVARIADAS</a:t>
            </a:r>
            <a:br>
              <a:rPr lang="es-EC" dirty="0" smtClean="0"/>
            </a:br>
            <a:endParaRPr lang="es-EC" dirty="0"/>
          </a:p>
        </p:txBody>
      </p:sp>
    </p:spTree>
    <p:extLst>
      <p:ext uri="{BB962C8B-B14F-4D97-AF65-F5344CB8AC3E}">
        <p14:creationId xmlns:p14="http://schemas.microsoft.com/office/powerpoint/2010/main" val="6792442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enc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Executive</Template>
  <TotalTime>1762</TotalTime>
  <Words>2741</Words>
  <Application>Microsoft Office PowerPoint</Application>
  <PresentationFormat>Presentación en pantalla (4:3)</PresentationFormat>
  <Paragraphs>170</Paragraphs>
  <Slides>49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49</vt:i4>
      </vt:variant>
    </vt:vector>
  </HeadingPairs>
  <TitlesOfParts>
    <vt:vector size="57" baseType="lpstr">
      <vt:lpstr>Arial</vt:lpstr>
      <vt:lpstr>Calibri</vt:lpstr>
      <vt:lpstr>Century Gothic</vt:lpstr>
      <vt:lpstr>Courier New</vt:lpstr>
      <vt:lpstr>Franklin Gothic Book</vt:lpstr>
      <vt:lpstr>Franklin Gothic Medium</vt:lpstr>
      <vt:lpstr>Times New Roman</vt:lpstr>
      <vt:lpstr>Ejecutivo</vt:lpstr>
      <vt:lpstr>Presentación de PowerPoint</vt:lpstr>
      <vt:lpstr>PLANTEAMIENTO DEL PROBLEMA</vt:lpstr>
      <vt:lpstr>OBJETIVOS DE LA INVESTIGACIÓN</vt:lpstr>
      <vt:lpstr>Presentación de PowerPoint</vt:lpstr>
      <vt:lpstr>TEORÍA DE SOPORTE</vt:lpstr>
      <vt:lpstr>TEORÍA DE SOPORTE</vt:lpstr>
      <vt:lpstr>ESTUDIOS RELACIONADOS</vt:lpstr>
      <vt:lpstr>ESTUDIOS RELACIONADOS</vt:lpstr>
      <vt:lpstr>RESULTADOS Y ANÁLISIS DE VARIABLES UNIVARIADAS </vt:lpstr>
      <vt:lpstr>OBJETIVO ESPECÍFICO 1</vt:lpstr>
      <vt:lpstr>Presentación de PowerPoint</vt:lpstr>
      <vt:lpstr>Presentación de PowerPoint</vt:lpstr>
      <vt:lpstr>Presentación de PowerPoint</vt:lpstr>
      <vt:lpstr>Presentación de PowerPoint</vt:lpstr>
      <vt:lpstr>OBJETIVO ESPECÍFICO 2</vt:lpstr>
      <vt:lpstr>Presentación de PowerPoint</vt:lpstr>
      <vt:lpstr>Presentación de PowerPoint</vt:lpstr>
      <vt:lpstr>Presentación de PowerPoint</vt:lpstr>
      <vt:lpstr>Presentación de PowerPoint</vt:lpstr>
      <vt:lpstr>Presentación de PowerPoint</vt:lpstr>
      <vt:lpstr>Presentación de PowerPoint</vt:lpstr>
      <vt:lpstr>OBJETIVO ESPECÍFICO 3</vt:lpstr>
      <vt:lpstr>Presentación de PowerPoint</vt:lpstr>
      <vt:lpstr>Presentación de PowerPoint</vt:lpstr>
      <vt:lpstr>Presentación de PowerPoint</vt:lpstr>
      <vt:lpstr>Presentación de PowerPoint</vt:lpstr>
      <vt:lpstr>RESULTADOS Y ANÁLISIS DE VARIABLES BIVARIADOS </vt:lpstr>
      <vt:lpstr>CRUCE ENTRE TIPO DE CONTRIBUYENTE VS VALORES MORALES Y MORAL TRIBUTARIA </vt:lpstr>
      <vt:lpstr>Presentación de PowerPoint</vt:lpstr>
      <vt:lpstr>Presentación de PowerPoint</vt:lpstr>
      <vt:lpstr>Presentación de PowerPoint</vt:lpstr>
      <vt:lpstr>Presentación de PowerPoint</vt:lpstr>
      <vt:lpstr>CRUCE ENTRE TIPO DE CONTRIBUYENTE VS COMPORTAMIENTO DEL CONTRIBUYENTE </vt:lpstr>
      <vt:lpstr>Presentación de PowerPoint</vt:lpstr>
      <vt:lpstr>CRUCE ENTRE TIPO DE CONTRIBUYENTE VS ADMINISTRACIÓN TRIBUTARIA</vt:lpstr>
      <vt:lpstr>Presentación de PowerPoint</vt:lpstr>
      <vt:lpstr>CRUCE ENTRE GÉNERO VS VALORES MORALES Y MORAL TRIBUTARIA</vt:lpstr>
      <vt:lpstr>Presentación de PowerPoint</vt:lpstr>
      <vt:lpstr>Presentación de PowerPoint</vt:lpstr>
      <vt:lpstr>CRUCE ENTRE GÉNERO VS NORMATIVA</vt:lpstr>
      <vt:lpstr>Presentación de PowerPoint</vt:lpstr>
      <vt:lpstr>INFORME FINAL DE RESULTADOS</vt:lpstr>
      <vt:lpstr>Presentación de PowerPoint</vt:lpstr>
      <vt:lpstr>CONCLUSIONES Y RECOMENDACIONES</vt:lpstr>
      <vt:lpstr>Presentación de PowerPoint</vt:lpstr>
      <vt:lpstr>Presentación de PowerPoint</vt:lpstr>
      <vt:lpstr>APLICACIÓN DE LA TEORÍA</vt:lpstr>
      <vt:lpstr>“La Moral tiene siempre la última palabra”   Vladimir Jankélévitch en “Paradoja de la Moral” </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Alejandro Morales</dc:creator>
  <cp:lastModifiedBy>almacen mantilla</cp:lastModifiedBy>
  <cp:revision>121</cp:revision>
  <dcterms:created xsi:type="dcterms:W3CDTF">2016-03-24T03:42:39Z</dcterms:created>
  <dcterms:modified xsi:type="dcterms:W3CDTF">2016-06-08T16:29:04Z</dcterms:modified>
</cp:coreProperties>
</file>