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0" r:id="rId4"/>
    <p:sldId id="261" r:id="rId5"/>
    <p:sldId id="262" r:id="rId6"/>
    <p:sldId id="285" r:id="rId7"/>
    <p:sldId id="286" r:id="rId8"/>
    <p:sldId id="265" r:id="rId9"/>
    <p:sldId id="290" r:id="rId10"/>
    <p:sldId id="293" r:id="rId11"/>
    <p:sldId id="292" r:id="rId12"/>
    <p:sldId id="266" r:id="rId13"/>
    <p:sldId id="295" r:id="rId14"/>
    <p:sldId id="296" r:id="rId15"/>
    <p:sldId id="297" r:id="rId16"/>
    <p:sldId id="302" r:id="rId17"/>
    <p:sldId id="303" r:id="rId18"/>
    <p:sldId id="304" r:id="rId19"/>
    <p:sldId id="267" r:id="rId20"/>
    <p:sldId id="315" r:id="rId21"/>
    <p:sldId id="310" r:id="rId22"/>
    <p:sldId id="311" r:id="rId23"/>
    <p:sldId id="312" r:id="rId24"/>
    <p:sldId id="313" r:id="rId25"/>
    <p:sldId id="314" r:id="rId26"/>
    <p:sldId id="305" r:id="rId27"/>
    <p:sldId id="268" r:id="rId28"/>
    <p:sldId id="269" r:id="rId29"/>
    <p:sldId id="307" r:id="rId30"/>
    <p:sldId id="308" r:id="rId31"/>
    <p:sldId id="306" r:id="rId32"/>
    <p:sldId id="309" r:id="rId33"/>
    <p:sldId id="284" r:id="rId3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autoAdjust="0"/>
  </p:normalViewPr>
  <p:slideViewPr>
    <p:cSldViewPr snapToGrid="0">
      <p:cViewPr varScale="1">
        <p:scale>
          <a:sx n="74" d="100"/>
          <a:sy n="74" d="100"/>
        </p:scale>
        <p:origin x="-528"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png"/></Relationships>
</file>

<file path=ppt/diagrams/_rels/data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ata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ata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_rels/data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rawing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840BF9-6EC2-4651-9311-E9310A7FCFB0}" type="doc">
      <dgm:prSet loTypeId="urn:microsoft.com/office/officeart/2005/8/layout/process5" loCatId="process" qsTypeId="urn:microsoft.com/office/officeart/2005/8/quickstyle/3d2" qsCatId="3D" csTypeId="urn:microsoft.com/office/officeart/2005/8/colors/accent0_3" csCatId="mainScheme" phldr="1"/>
      <dgm:spPr/>
      <dgm:t>
        <a:bodyPr/>
        <a:lstStyle/>
        <a:p>
          <a:endParaRPr lang="es-ES"/>
        </a:p>
      </dgm:t>
    </dgm:pt>
    <dgm:pt modelId="{73156F29-E5BA-401D-9927-901A9FDF4C6E}">
      <dgm:prSet phldrT="[Texto]" custT="1"/>
      <dgm:spPr/>
      <dgm:t>
        <a:bodyPr/>
        <a:lstStyle/>
        <a:p>
          <a:r>
            <a:rPr lang="es-ES" sz="1400" dirty="0" smtClean="0"/>
            <a:t>CLANMAK Cía. Ltda., PYME, sector de la construcción (12 años)</a:t>
          </a:r>
          <a:endParaRPr lang="es-ES" sz="1400" dirty="0"/>
        </a:p>
      </dgm:t>
    </dgm:pt>
    <dgm:pt modelId="{CC064836-833C-4809-8348-3E87B2223CB0}" type="parTrans" cxnId="{9AFB537D-4B8F-4286-9F1E-8D957C467D13}">
      <dgm:prSet/>
      <dgm:spPr/>
      <dgm:t>
        <a:bodyPr/>
        <a:lstStyle/>
        <a:p>
          <a:endParaRPr lang="es-ES"/>
        </a:p>
      </dgm:t>
    </dgm:pt>
    <dgm:pt modelId="{50E1A0F5-5D19-41AD-8177-C1247E3FD817}" type="sibTrans" cxnId="{9AFB537D-4B8F-4286-9F1E-8D957C467D13}">
      <dgm:prSet/>
      <dgm:spPr/>
      <dgm:t>
        <a:bodyPr/>
        <a:lstStyle/>
        <a:p>
          <a:endParaRPr lang="es-ES"/>
        </a:p>
      </dgm:t>
    </dgm:pt>
    <dgm:pt modelId="{C7302BD1-1CC6-4609-8D47-23A4C7558DC0}">
      <dgm:prSet phldrT="[Texto]"/>
      <dgm:spPr/>
      <dgm:t>
        <a:bodyPr/>
        <a:lstStyle/>
        <a:p>
          <a:r>
            <a:rPr lang="es-ES" dirty="0" smtClean="0"/>
            <a:t>Oportunidad para empresas constructoras</a:t>
          </a:r>
          <a:endParaRPr lang="es-ES" dirty="0"/>
        </a:p>
      </dgm:t>
    </dgm:pt>
    <dgm:pt modelId="{B699DF88-98BF-49EF-BC9A-07A42F86DFB1}" type="parTrans" cxnId="{86314650-E51F-4376-B9B3-D81649724AAA}">
      <dgm:prSet/>
      <dgm:spPr/>
      <dgm:t>
        <a:bodyPr/>
        <a:lstStyle/>
        <a:p>
          <a:endParaRPr lang="es-ES"/>
        </a:p>
      </dgm:t>
    </dgm:pt>
    <dgm:pt modelId="{803F99B8-EB61-4D03-AB32-741B6E403A19}" type="sibTrans" cxnId="{86314650-E51F-4376-B9B3-D81649724AAA}">
      <dgm:prSet/>
      <dgm:spPr/>
      <dgm:t>
        <a:bodyPr/>
        <a:lstStyle/>
        <a:p>
          <a:endParaRPr lang="es-ES"/>
        </a:p>
      </dgm:t>
    </dgm:pt>
    <dgm:pt modelId="{4F334562-54D8-441A-BAEB-AA3C01C5137F}">
      <dgm:prSet phldrT="[Texto]"/>
      <dgm:spPr/>
      <dgm:t>
        <a:bodyPr/>
        <a:lstStyle/>
        <a:p>
          <a:r>
            <a:rPr lang="es-ES" dirty="0" smtClean="0"/>
            <a:t>CLANMAK contrata con el Estado</a:t>
          </a:r>
          <a:endParaRPr lang="es-ES" dirty="0"/>
        </a:p>
      </dgm:t>
    </dgm:pt>
    <dgm:pt modelId="{A23D62CC-102C-4582-AB32-D0A8A75136BC}" type="parTrans" cxnId="{1A95F06B-8D2E-4EB0-A037-1871075E888B}">
      <dgm:prSet/>
      <dgm:spPr/>
      <dgm:t>
        <a:bodyPr/>
        <a:lstStyle/>
        <a:p>
          <a:endParaRPr lang="es-ES"/>
        </a:p>
      </dgm:t>
    </dgm:pt>
    <dgm:pt modelId="{7552F7C5-248A-419E-87AC-F6038BE13F34}" type="sibTrans" cxnId="{1A95F06B-8D2E-4EB0-A037-1871075E888B}">
      <dgm:prSet/>
      <dgm:spPr/>
      <dgm:t>
        <a:bodyPr/>
        <a:lstStyle/>
        <a:p>
          <a:endParaRPr lang="es-ES"/>
        </a:p>
      </dgm:t>
    </dgm:pt>
    <dgm:pt modelId="{9F84CDAC-E9AA-4079-82C9-4249C85EE258}">
      <dgm:prSet phldrT="[Texto]"/>
      <dgm:spPr/>
      <dgm:t>
        <a:bodyPr/>
        <a:lstStyle/>
        <a:p>
          <a:r>
            <a:rPr lang="es-ES" dirty="0" smtClean="0"/>
            <a:t>liquidación de activos, al no prever desfases de liquidez</a:t>
          </a:r>
        </a:p>
        <a:p>
          <a:r>
            <a:rPr lang="es-ES" dirty="0" smtClean="0"/>
            <a:t>(riesgo)</a:t>
          </a:r>
          <a:endParaRPr lang="es-ES" dirty="0"/>
        </a:p>
      </dgm:t>
    </dgm:pt>
    <dgm:pt modelId="{BBB5D5FE-C3CC-49A3-8FFF-ACFACA33D5BF}" type="parTrans" cxnId="{29C2B457-B3FD-4754-A2E2-F7C07D251E36}">
      <dgm:prSet/>
      <dgm:spPr/>
      <dgm:t>
        <a:bodyPr/>
        <a:lstStyle/>
        <a:p>
          <a:endParaRPr lang="es-ES"/>
        </a:p>
      </dgm:t>
    </dgm:pt>
    <dgm:pt modelId="{C60248D9-81F4-497B-8819-9C70567292D7}" type="sibTrans" cxnId="{29C2B457-B3FD-4754-A2E2-F7C07D251E36}">
      <dgm:prSet/>
      <dgm:spPr/>
      <dgm:t>
        <a:bodyPr/>
        <a:lstStyle/>
        <a:p>
          <a:endParaRPr lang="es-ES"/>
        </a:p>
      </dgm:t>
    </dgm:pt>
    <dgm:pt modelId="{05BAACAE-8A56-4EDE-A7A7-B0D592501652}">
      <dgm:prSet phldrT="[Texto]"/>
      <dgm:spPr/>
      <dgm:t>
        <a:bodyPr/>
        <a:lstStyle/>
        <a:p>
          <a:r>
            <a:rPr lang="es-ES" dirty="0" smtClean="0"/>
            <a:t>Fundamental elaboración y manejo del presupuesto establecido por la compañía.</a:t>
          </a:r>
          <a:endParaRPr lang="es-ES" dirty="0"/>
        </a:p>
      </dgm:t>
    </dgm:pt>
    <dgm:pt modelId="{B746BCB5-16E9-4151-857B-2F89A988249C}" type="parTrans" cxnId="{1930525C-586D-440A-B61F-98FA5B54EB96}">
      <dgm:prSet/>
      <dgm:spPr/>
      <dgm:t>
        <a:bodyPr/>
        <a:lstStyle/>
        <a:p>
          <a:endParaRPr lang="es-ES"/>
        </a:p>
      </dgm:t>
    </dgm:pt>
    <dgm:pt modelId="{4CD65B4D-77DF-4382-AB31-577614B08871}" type="sibTrans" cxnId="{1930525C-586D-440A-B61F-98FA5B54EB96}">
      <dgm:prSet/>
      <dgm:spPr/>
      <dgm:t>
        <a:bodyPr/>
        <a:lstStyle/>
        <a:p>
          <a:endParaRPr lang="es-ES"/>
        </a:p>
      </dgm:t>
    </dgm:pt>
    <dgm:pt modelId="{8AFF80A5-D2F9-484D-A1CC-FDADEBD96903}">
      <dgm:prSet/>
      <dgm:spPr/>
      <dgm:t>
        <a:bodyPr/>
        <a:lstStyle/>
        <a:p>
          <a:r>
            <a:rPr lang="es-ES" dirty="0" smtClean="0"/>
            <a:t>Sector dinamizador de la economía Contribuye en 0.18%, crecimiento del PIB (2014)  </a:t>
          </a:r>
          <a:endParaRPr lang="es-ES" dirty="0"/>
        </a:p>
      </dgm:t>
    </dgm:pt>
    <dgm:pt modelId="{9B877B8B-4B57-4C2A-8B87-3C713A061292}" type="parTrans" cxnId="{446DF93D-F923-40B0-8AAC-1A38D2A9F8A4}">
      <dgm:prSet/>
      <dgm:spPr/>
      <dgm:t>
        <a:bodyPr/>
        <a:lstStyle/>
        <a:p>
          <a:endParaRPr lang="es-EC"/>
        </a:p>
      </dgm:t>
    </dgm:pt>
    <dgm:pt modelId="{F6BF2552-935F-4657-A95E-CD45E0397100}" type="sibTrans" cxnId="{446DF93D-F923-40B0-8AAC-1A38D2A9F8A4}">
      <dgm:prSet/>
      <dgm:spPr/>
      <dgm:t>
        <a:bodyPr/>
        <a:lstStyle/>
        <a:p>
          <a:endParaRPr lang="es-EC"/>
        </a:p>
      </dgm:t>
    </dgm:pt>
    <dgm:pt modelId="{B83F4F5A-B6B3-4401-8F65-29D47F4BDE2C}">
      <dgm:prSet/>
      <dgm:spPr/>
      <dgm:t>
        <a:bodyPr/>
        <a:lstStyle/>
        <a:p>
          <a:r>
            <a:rPr lang="es-ES" dirty="0" smtClean="0"/>
            <a:t>Se generan problemas de liquidez durante ejecución del proyecto</a:t>
          </a:r>
          <a:endParaRPr lang="es-ES" dirty="0"/>
        </a:p>
      </dgm:t>
    </dgm:pt>
    <dgm:pt modelId="{06BA9CF7-AAA3-4DC6-9C82-1B4B95F7F6E4}" type="parTrans" cxnId="{AF44EF20-F21C-42CB-AB26-F398593474FA}">
      <dgm:prSet/>
      <dgm:spPr/>
      <dgm:t>
        <a:bodyPr/>
        <a:lstStyle/>
        <a:p>
          <a:endParaRPr lang="es-EC"/>
        </a:p>
      </dgm:t>
    </dgm:pt>
    <dgm:pt modelId="{B4ABCBF9-57B8-431A-A8B7-711EF286D3CC}" type="sibTrans" cxnId="{AF44EF20-F21C-42CB-AB26-F398593474FA}">
      <dgm:prSet/>
      <dgm:spPr/>
      <dgm:t>
        <a:bodyPr/>
        <a:lstStyle/>
        <a:p>
          <a:endParaRPr lang="es-EC"/>
        </a:p>
      </dgm:t>
    </dgm:pt>
    <dgm:pt modelId="{D34A1AF5-BD64-4F4F-823A-D1530DA9FB83}">
      <dgm:prSet/>
      <dgm:spPr/>
      <dgm:t>
        <a:bodyPr/>
        <a:lstStyle/>
        <a:p>
          <a:r>
            <a:rPr lang="es-ES" dirty="0" smtClean="0"/>
            <a:t>Pago del Estado sujeto a liquidez de caja fiscal y procesos burocráticos (retrasos)</a:t>
          </a:r>
          <a:endParaRPr lang="es-ES" dirty="0"/>
        </a:p>
      </dgm:t>
    </dgm:pt>
    <dgm:pt modelId="{E8D477F5-C484-4ED9-8022-F1D38E624D42}" type="parTrans" cxnId="{A04D9BA5-BF48-4E42-92F0-F1CB10E0129C}">
      <dgm:prSet/>
      <dgm:spPr/>
      <dgm:t>
        <a:bodyPr/>
        <a:lstStyle/>
        <a:p>
          <a:endParaRPr lang="es-EC"/>
        </a:p>
      </dgm:t>
    </dgm:pt>
    <dgm:pt modelId="{A96D8EEC-14E4-4EE3-BE14-DECE485C84CC}" type="sibTrans" cxnId="{A04D9BA5-BF48-4E42-92F0-F1CB10E0129C}">
      <dgm:prSet/>
      <dgm:spPr/>
      <dgm:t>
        <a:bodyPr/>
        <a:lstStyle/>
        <a:p>
          <a:endParaRPr lang="es-EC"/>
        </a:p>
      </dgm:t>
    </dgm:pt>
    <dgm:pt modelId="{477F1D60-6F7F-4580-90F4-4B34CF52B002}">
      <dgm:prSet/>
      <dgm:spPr/>
      <dgm:t>
        <a:bodyPr/>
        <a:lstStyle/>
        <a:p>
          <a:r>
            <a:rPr lang="es-ES" smtClean="0"/>
            <a:t>Estado viene impulsando obras civiles.</a:t>
          </a:r>
          <a:endParaRPr lang="es-ES" dirty="0"/>
        </a:p>
      </dgm:t>
    </dgm:pt>
    <dgm:pt modelId="{C65482D8-BC97-4B9F-8777-64FAB6CB0E7F}" type="parTrans" cxnId="{97F5F37B-9E07-4B7D-87BD-54B2F4799CF0}">
      <dgm:prSet/>
      <dgm:spPr/>
      <dgm:t>
        <a:bodyPr/>
        <a:lstStyle/>
        <a:p>
          <a:endParaRPr lang="es-EC"/>
        </a:p>
      </dgm:t>
    </dgm:pt>
    <dgm:pt modelId="{8773F3DC-CBD6-4C72-9C73-D3C092B6B21F}" type="sibTrans" cxnId="{97F5F37B-9E07-4B7D-87BD-54B2F4799CF0}">
      <dgm:prSet/>
      <dgm:spPr/>
      <dgm:t>
        <a:bodyPr/>
        <a:lstStyle/>
        <a:p>
          <a:endParaRPr lang="es-EC"/>
        </a:p>
      </dgm:t>
    </dgm:pt>
    <dgm:pt modelId="{08739608-8848-4C9F-B516-7395080DB29B}" type="pres">
      <dgm:prSet presAssocID="{A1840BF9-6EC2-4651-9311-E9310A7FCFB0}" presName="diagram" presStyleCnt="0">
        <dgm:presLayoutVars>
          <dgm:dir/>
          <dgm:resizeHandles val="exact"/>
        </dgm:presLayoutVars>
      </dgm:prSet>
      <dgm:spPr/>
      <dgm:t>
        <a:bodyPr/>
        <a:lstStyle/>
        <a:p>
          <a:endParaRPr lang="es-ES"/>
        </a:p>
      </dgm:t>
    </dgm:pt>
    <dgm:pt modelId="{A28388BF-75E1-4907-8486-A1E018BDEBC3}" type="pres">
      <dgm:prSet presAssocID="{73156F29-E5BA-401D-9927-901A9FDF4C6E}" presName="node" presStyleLbl="node1" presStyleIdx="0" presStyleCnt="9">
        <dgm:presLayoutVars>
          <dgm:bulletEnabled val="1"/>
        </dgm:presLayoutVars>
      </dgm:prSet>
      <dgm:spPr/>
      <dgm:t>
        <a:bodyPr/>
        <a:lstStyle/>
        <a:p>
          <a:endParaRPr lang="es-ES"/>
        </a:p>
      </dgm:t>
    </dgm:pt>
    <dgm:pt modelId="{E5F97E4E-3764-4C6E-85B5-E34DD5CE4390}" type="pres">
      <dgm:prSet presAssocID="{50E1A0F5-5D19-41AD-8177-C1247E3FD817}" presName="sibTrans" presStyleLbl="sibTrans2D1" presStyleIdx="0" presStyleCnt="8"/>
      <dgm:spPr/>
      <dgm:t>
        <a:bodyPr/>
        <a:lstStyle/>
        <a:p>
          <a:endParaRPr lang="es-ES"/>
        </a:p>
      </dgm:t>
    </dgm:pt>
    <dgm:pt modelId="{DD8A345E-2459-4665-8AB6-1E2A4FC1649D}" type="pres">
      <dgm:prSet presAssocID="{50E1A0F5-5D19-41AD-8177-C1247E3FD817}" presName="connectorText" presStyleLbl="sibTrans2D1" presStyleIdx="0" presStyleCnt="8"/>
      <dgm:spPr/>
      <dgm:t>
        <a:bodyPr/>
        <a:lstStyle/>
        <a:p>
          <a:endParaRPr lang="es-ES"/>
        </a:p>
      </dgm:t>
    </dgm:pt>
    <dgm:pt modelId="{FBBAF2A2-536C-4F5F-AD4B-5296C1101A66}" type="pres">
      <dgm:prSet presAssocID="{8AFF80A5-D2F9-484D-A1CC-FDADEBD96903}" presName="node" presStyleLbl="node1" presStyleIdx="1" presStyleCnt="9">
        <dgm:presLayoutVars>
          <dgm:bulletEnabled val="1"/>
        </dgm:presLayoutVars>
      </dgm:prSet>
      <dgm:spPr/>
      <dgm:t>
        <a:bodyPr/>
        <a:lstStyle/>
        <a:p>
          <a:endParaRPr lang="es-EC"/>
        </a:p>
      </dgm:t>
    </dgm:pt>
    <dgm:pt modelId="{EB069B57-94CC-4DED-AF4D-D946F1ADA1AC}" type="pres">
      <dgm:prSet presAssocID="{F6BF2552-935F-4657-A95E-CD45E0397100}" presName="sibTrans" presStyleLbl="sibTrans2D1" presStyleIdx="1" presStyleCnt="8"/>
      <dgm:spPr/>
      <dgm:t>
        <a:bodyPr/>
        <a:lstStyle/>
        <a:p>
          <a:endParaRPr lang="es-EC"/>
        </a:p>
      </dgm:t>
    </dgm:pt>
    <dgm:pt modelId="{5DD8F0E9-6F97-41F1-8CF3-F6093BDA070D}" type="pres">
      <dgm:prSet presAssocID="{F6BF2552-935F-4657-A95E-CD45E0397100}" presName="connectorText" presStyleLbl="sibTrans2D1" presStyleIdx="1" presStyleCnt="8"/>
      <dgm:spPr/>
      <dgm:t>
        <a:bodyPr/>
        <a:lstStyle/>
        <a:p>
          <a:endParaRPr lang="es-EC"/>
        </a:p>
      </dgm:t>
    </dgm:pt>
    <dgm:pt modelId="{5459CB08-A380-4765-9089-DA2A11BA7369}" type="pres">
      <dgm:prSet presAssocID="{477F1D60-6F7F-4580-90F4-4B34CF52B002}" presName="node" presStyleLbl="node1" presStyleIdx="2" presStyleCnt="9">
        <dgm:presLayoutVars>
          <dgm:bulletEnabled val="1"/>
        </dgm:presLayoutVars>
      </dgm:prSet>
      <dgm:spPr/>
      <dgm:t>
        <a:bodyPr/>
        <a:lstStyle/>
        <a:p>
          <a:endParaRPr lang="es-EC"/>
        </a:p>
      </dgm:t>
    </dgm:pt>
    <dgm:pt modelId="{623BD8DF-EC66-4751-81E4-25973B20FA8A}" type="pres">
      <dgm:prSet presAssocID="{8773F3DC-CBD6-4C72-9C73-D3C092B6B21F}" presName="sibTrans" presStyleLbl="sibTrans2D1" presStyleIdx="2" presStyleCnt="8"/>
      <dgm:spPr/>
      <dgm:t>
        <a:bodyPr/>
        <a:lstStyle/>
        <a:p>
          <a:endParaRPr lang="es-EC"/>
        </a:p>
      </dgm:t>
    </dgm:pt>
    <dgm:pt modelId="{D22131F7-8F89-44FE-84E2-54A2819C5FE4}" type="pres">
      <dgm:prSet presAssocID="{8773F3DC-CBD6-4C72-9C73-D3C092B6B21F}" presName="connectorText" presStyleLbl="sibTrans2D1" presStyleIdx="2" presStyleCnt="8"/>
      <dgm:spPr/>
      <dgm:t>
        <a:bodyPr/>
        <a:lstStyle/>
        <a:p>
          <a:endParaRPr lang="es-EC"/>
        </a:p>
      </dgm:t>
    </dgm:pt>
    <dgm:pt modelId="{3408A946-4E0A-4144-8F14-A9B124D75AEA}" type="pres">
      <dgm:prSet presAssocID="{C7302BD1-1CC6-4609-8D47-23A4C7558DC0}" presName="node" presStyleLbl="node1" presStyleIdx="3" presStyleCnt="9">
        <dgm:presLayoutVars>
          <dgm:bulletEnabled val="1"/>
        </dgm:presLayoutVars>
      </dgm:prSet>
      <dgm:spPr/>
      <dgm:t>
        <a:bodyPr/>
        <a:lstStyle/>
        <a:p>
          <a:endParaRPr lang="es-ES"/>
        </a:p>
      </dgm:t>
    </dgm:pt>
    <dgm:pt modelId="{6B0D8B9B-4E63-4CA1-B553-F5151BC6F29A}" type="pres">
      <dgm:prSet presAssocID="{803F99B8-EB61-4D03-AB32-741B6E403A19}" presName="sibTrans" presStyleLbl="sibTrans2D1" presStyleIdx="3" presStyleCnt="8"/>
      <dgm:spPr/>
      <dgm:t>
        <a:bodyPr/>
        <a:lstStyle/>
        <a:p>
          <a:endParaRPr lang="es-ES"/>
        </a:p>
      </dgm:t>
    </dgm:pt>
    <dgm:pt modelId="{C66ACDF8-A423-477B-B20A-5D138D979942}" type="pres">
      <dgm:prSet presAssocID="{803F99B8-EB61-4D03-AB32-741B6E403A19}" presName="connectorText" presStyleLbl="sibTrans2D1" presStyleIdx="3" presStyleCnt="8"/>
      <dgm:spPr/>
      <dgm:t>
        <a:bodyPr/>
        <a:lstStyle/>
        <a:p>
          <a:endParaRPr lang="es-ES"/>
        </a:p>
      </dgm:t>
    </dgm:pt>
    <dgm:pt modelId="{AB71EECC-F98A-4D21-9B82-D44C2474952D}" type="pres">
      <dgm:prSet presAssocID="{4F334562-54D8-441A-BAEB-AA3C01C5137F}" presName="node" presStyleLbl="node1" presStyleIdx="4" presStyleCnt="9">
        <dgm:presLayoutVars>
          <dgm:bulletEnabled val="1"/>
        </dgm:presLayoutVars>
      </dgm:prSet>
      <dgm:spPr/>
      <dgm:t>
        <a:bodyPr/>
        <a:lstStyle/>
        <a:p>
          <a:endParaRPr lang="es-ES"/>
        </a:p>
      </dgm:t>
    </dgm:pt>
    <dgm:pt modelId="{E3403D2F-FD82-4682-AE16-6F95C1BD67A2}" type="pres">
      <dgm:prSet presAssocID="{7552F7C5-248A-419E-87AC-F6038BE13F34}" presName="sibTrans" presStyleLbl="sibTrans2D1" presStyleIdx="4" presStyleCnt="8"/>
      <dgm:spPr/>
      <dgm:t>
        <a:bodyPr/>
        <a:lstStyle/>
        <a:p>
          <a:endParaRPr lang="es-ES"/>
        </a:p>
      </dgm:t>
    </dgm:pt>
    <dgm:pt modelId="{27D5126A-54B4-4301-B699-D59C6809E058}" type="pres">
      <dgm:prSet presAssocID="{7552F7C5-248A-419E-87AC-F6038BE13F34}" presName="connectorText" presStyleLbl="sibTrans2D1" presStyleIdx="4" presStyleCnt="8"/>
      <dgm:spPr/>
      <dgm:t>
        <a:bodyPr/>
        <a:lstStyle/>
        <a:p>
          <a:endParaRPr lang="es-ES"/>
        </a:p>
      </dgm:t>
    </dgm:pt>
    <dgm:pt modelId="{CB63F063-3FB1-4AC1-8C91-899DDC2F79A8}" type="pres">
      <dgm:prSet presAssocID="{D34A1AF5-BD64-4F4F-823A-D1530DA9FB83}" presName="node" presStyleLbl="node1" presStyleIdx="5" presStyleCnt="9">
        <dgm:presLayoutVars>
          <dgm:bulletEnabled val="1"/>
        </dgm:presLayoutVars>
      </dgm:prSet>
      <dgm:spPr/>
      <dgm:t>
        <a:bodyPr/>
        <a:lstStyle/>
        <a:p>
          <a:endParaRPr lang="es-EC"/>
        </a:p>
      </dgm:t>
    </dgm:pt>
    <dgm:pt modelId="{54F2FF53-B49C-434D-AFE6-140E1705B9E8}" type="pres">
      <dgm:prSet presAssocID="{A96D8EEC-14E4-4EE3-BE14-DECE485C84CC}" presName="sibTrans" presStyleLbl="sibTrans2D1" presStyleIdx="5" presStyleCnt="8"/>
      <dgm:spPr/>
      <dgm:t>
        <a:bodyPr/>
        <a:lstStyle/>
        <a:p>
          <a:endParaRPr lang="es-EC"/>
        </a:p>
      </dgm:t>
    </dgm:pt>
    <dgm:pt modelId="{9B15A24A-ABBB-457A-BC4E-7B8DEE009866}" type="pres">
      <dgm:prSet presAssocID="{A96D8EEC-14E4-4EE3-BE14-DECE485C84CC}" presName="connectorText" presStyleLbl="sibTrans2D1" presStyleIdx="5" presStyleCnt="8"/>
      <dgm:spPr/>
      <dgm:t>
        <a:bodyPr/>
        <a:lstStyle/>
        <a:p>
          <a:endParaRPr lang="es-EC"/>
        </a:p>
      </dgm:t>
    </dgm:pt>
    <dgm:pt modelId="{AC0090E6-DCB0-42CD-AA7C-746EF8026F19}" type="pres">
      <dgm:prSet presAssocID="{B83F4F5A-B6B3-4401-8F65-29D47F4BDE2C}" presName="node" presStyleLbl="node1" presStyleIdx="6" presStyleCnt="9">
        <dgm:presLayoutVars>
          <dgm:bulletEnabled val="1"/>
        </dgm:presLayoutVars>
      </dgm:prSet>
      <dgm:spPr/>
      <dgm:t>
        <a:bodyPr/>
        <a:lstStyle/>
        <a:p>
          <a:endParaRPr lang="es-EC"/>
        </a:p>
      </dgm:t>
    </dgm:pt>
    <dgm:pt modelId="{AB03EA69-08CA-43BF-9DBD-3EE6C826F6DE}" type="pres">
      <dgm:prSet presAssocID="{B4ABCBF9-57B8-431A-A8B7-711EF286D3CC}" presName="sibTrans" presStyleLbl="sibTrans2D1" presStyleIdx="6" presStyleCnt="8"/>
      <dgm:spPr/>
      <dgm:t>
        <a:bodyPr/>
        <a:lstStyle/>
        <a:p>
          <a:endParaRPr lang="es-EC"/>
        </a:p>
      </dgm:t>
    </dgm:pt>
    <dgm:pt modelId="{3D721200-C2B6-459A-A726-EE7C6F9A7BA4}" type="pres">
      <dgm:prSet presAssocID="{B4ABCBF9-57B8-431A-A8B7-711EF286D3CC}" presName="connectorText" presStyleLbl="sibTrans2D1" presStyleIdx="6" presStyleCnt="8"/>
      <dgm:spPr/>
      <dgm:t>
        <a:bodyPr/>
        <a:lstStyle/>
        <a:p>
          <a:endParaRPr lang="es-EC"/>
        </a:p>
      </dgm:t>
    </dgm:pt>
    <dgm:pt modelId="{9F89B0C2-69D6-481C-A492-1079ADF77774}" type="pres">
      <dgm:prSet presAssocID="{9F84CDAC-E9AA-4079-82C9-4249C85EE258}" presName="node" presStyleLbl="node1" presStyleIdx="7" presStyleCnt="9">
        <dgm:presLayoutVars>
          <dgm:bulletEnabled val="1"/>
        </dgm:presLayoutVars>
      </dgm:prSet>
      <dgm:spPr/>
      <dgm:t>
        <a:bodyPr/>
        <a:lstStyle/>
        <a:p>
          <a:endParaRPr lang="es-ES"/>
        </a:p>
      </dgm:t>
    </dgm:pt>
    <dgm:pt modelId="{81D16851-D970-4C05-B1B9-6FD665C44335}" type="pres">
      <dgm:prSet presAssocID="{C60248D9-81F4-497B-8819-9C70567292D7}" presName="sibTrans" presStyleLbl="sibTrans2D1" presStyleIdx="7" presStyleCnt="8"/>
      <dgm:spPr/>
      <dgm:t>
        <a:bodyPr/>
        <a:lstStyle/>
        <a:p>
          <a:endParaRPr lang="es-ES"/>
        </a:p>
      </dgm:t>
    </dgm:pt>
    <dgm:pt modelId="{031E7B76-D372-4FB1-9828-E32F4FFCC9D1}" type="pres">
      <dgm:prSet presAssocID="{C60248D9-81F4-497B-8819-9C70567292D7}" presName="connectorText" presStyleLbl="sibTrans2D1" presStyleIdx="7" presStyleCnt="8"/>
      <dgm:spPr/>
      <dgm:t>
        <a:bodyPr/>
        <a:lstStyle/>
        <a:p>
          <a:endParaRPr lang="es-ES"/>
        </a:p>
      </dgm:t>
    </dgm:pt>
    <dgm:pt modelId="{D1CB202A-AF19-46D3-A5FD-FDEB4283D368}" type="pres">
      <dgm:prSet presAssocID="{05BAACAE-8A56-4EDE-A7A7-B0D592501652}" presName="node" presStyleLbl="node1" presStyleIdx="8" presStyleCnt="9">
        <dgm:presLayoutVars>
          <dgm:bulletEnabled val="1"/>
        </dgm:presLayoutVars>
      </dgm:prSet>
      <dgm:spPr/>
      <dgm:t>
        <a:bodyPr/>
        <a:lstStyle/>
        <a:p>
          <a:endParaRPr lang="es-ES"/>
        </a:p>
      </dgm:t>
    </dgm:pt>
  </dgm:ptLst>
  <dgm:cxnLst>
    <dgm:cxn modelId="{243B7674-09D5-4580-8F2C-75DC91D4D7C1}" type="presOf" srcId="{9F84CDAC-E9AA-4079-82C9-4249C85EE258}" destId="{9F89B0C2-69D6-481C-A492-1079ADF77774}" srcOrd="0" destOrd="0" presId="urn:microsoft.com/office/officeart/2005/8/layout/process5"/>
    <dgm:cxn modelId="{AF44EF20-F21C-42CB-AB26-F398593474FA}" srcId="{A1840BF9-6EC2-4651-9311-E9310A7FCFB0}" destId="{B83F4F5A-B6B3-4401-8F65-29D47F4BDE2C}" srcOrd="6" destOrd="0" parTransId="{06BA9CF7-AAA3-4DC6-9C82-1B4B95F7F6E4}" sibTransId="{B4ABCBF9-57B8-431A-A8B7-711EF286D3CC}"/>
    <dgm:cxn modelId="{8DB1CDE6-DAD1-4522-9201-8F41FD6611B4}" type="presOf" srcId="{7552F7C5-248A-419E-87AC-F6038BE13F34}" destId="{E3403D2F-FD82-4682-AE16-6F95C1BD67A2}" srcOrd="0" destOrd="0" presId="urn:microsoft.com/office/officeart/2005/8/layout/process5"/>
    <dgm:cxn modelId="{86314650-E51F-4376-B9B3-D81649724AAA}" srcId="{A1840BF9-6EC2-4651-9311-E9310A7FCFB0}" destId="{C7302BD1-1CC6-4609-8D47-23A4C7558DC0}" srcOrd="3" destOrd="0" parTransId="{B699DF88-98BF-49EF-BC9A-07A42F86DFB1}" sibTransId="{803F99B8-EB61-4D03-AB32-741B6E403A19}"/>
    <dgm:cxn modelId="{6E5532A8-497A-4187-B430-B5DF1F912F97}" type="presOf" srcId="{50E1A0F5-5D19-41AD-8177-C1247E3FD817}" destId="{DD8A345E-2459-4665-8AB6-1E2A4FC1649D}" srcOrd="1" destOrd="0" presId="urn:microsoft.com/office/officeart/2005/8/layout/process5"/>
    <dgm:cxn modelId="{19B61250-1A5C-429A-8215-E5F6F3DB55E8}" type="presOf" srcId="{803F99B8-EB61-4D03-AB32-741B6E403A19}" destId="{6B0D8B9B-4E63-4CA1-B553-F5151BC6F29A}" srcOrd="0" destOrd="0" presId="urn:microsoft.com/office/officeart/2005/8/layout/process5"/>
    <dgm:cxn modelId="{A04D9BA5-BF48-4E42-92F0-F1CB10E0129C}" srcId="{A1840BF9-6EC2-4651-9311-E9310A7FCFB0}" destId="{D34A1AF5-BD64-4F4F-823A-D1530DA9FB83}" srcOrd="5" destOrd="0" parTransId="{E8D477F5-C484-4ED9-8022-F1D38E624D42}" sibTransId="{A96D8EEC-14E4-4EE3-BE14-DECE485C84CC}"/>
    <dgm:cxn modelId="{BBE773D6-0534-4715-9DFB-81475600E005}" type="presOf" srcId="{7552F7C5-248A-419E-87AC-F6038BE13F34}" destId="{27D5126A-54B4-4301-B699-D59C6809E058}" srcOrd="1" destOrd="0" presId="urn:microsoft.com/office/officeart/2005/8/layout/process5"/>
    <dgm:cxn modelId="{54AA5119-0AD4-4429-BC7E-9ED0006CB269}" type="presOf" srcId="{803F99B8-EB61-4D03-AB32-741B6E403A19}" destId="{C66ACDF8-A423-477B-B20A-5D138D979942}" srcOrd="1" destOrd="0" presId="urn:microsoft.com/office/officeart/2005/8/layout/process5"/>
    <dgm:cxn modelId="{E9855653-F145-4AFC-AF79-F95DB892B1EF}" type="presOf" srcId="{D34A1AF5-BD64-4F4F-823A-D1530DA9FB83}" destId="{CB63F063-3FB1-4AC1-8C91-899DDC2F79A8}" srcOrd="0" destOrd="0" presId="urn:microsoft.com/office/officeart/2005/8/layout/process5"/>
    <dgm:cxn modelId="{FBE09E07-3901-4DB9-B593-A15F6B495D34}" type="presOf" srcId="{8773F3DC-CBD6-4C72-9C73-D3C092B6B21F}" destId="{D22131F7-8F89-44FE-84E2-54A2819C5FE4}" srcOrd="1" destOrd="0" presId="urn:microsoft.com/office/officeart/2005/8/layout/process5"/>
    <dgm:cxn modelId="{BCCDC0C7-87CE-4E8C-9609-E3DFAD4417AD}" type="presOf" srcId="{05BAACAE-8A56-4EDE-A7A7-B0D592501652}" destId="{D1CB202A-AF19-46D3-A5FD-FDEB4283D368}" srcOrd="0" destOrd="0" presId="urn:microsoft.com/office/officeart/2005/8/layout/process5"/>
    <dgm:cxn modelId="{5A0207FB-0DA5-4E45-9D59-118A350F3552}" type="presOf" srcId="{B4ABCBF9-57B8-431A-A8B7-711EF286D3CC}" destId="{3D721200-C2B6-459A-A726-EE7C6F9A7BA4}" srcOrd="1" destOrd="0" presId="urn:microsoft.com/office/officeart/2005/8/layout/process5"/>
    <dgm:cxn modelId="{1A95F06B-8D2E-4EB0-A037-1871075E888B}" srcId="{A1840BF9-6EC2-4651-9311-E9310A7FCFB0}" destId="{4F334562-54D8-441A-BAEB-AA3C01C5137F}" srcOrd="4" destOrd="0" parTransId="{A23D62CC-102C-4582-AB32-D0A8A75136BC}" sibTransId="{7552F7C5-248A-419E-87AC-F6038BE13F34}"/>
    <dgm:cxn modelId="{6CA8B759-23D2-4CAF-B3E9-F64FA3E32960}" type="presOf" srcId="{B4ABCBF9-57B8-431A-A8B7-711EF286D3CC}" destId="{AB03EA69-08CA-43BF-9DBD-3EE6C826F6DE}" srcOrd="0" destOrd="0" presId="urn:microsoft.com/office/officeart/2005/8/layout/process5"/>
    <dgm:cxn modelId="{3E4C9C93-AA0E-4383-905C-2A6536D32AB4}" type="presOf" srcId="{8AFF80A5-D2F9-484D-A1CC-FDADEBD96903}" destId="{FBBAF2A2-536C-4F5F-AD4B-5296C1101A66}" srcOrd="0" destOrd="0" presId="urn:microsoft.com/office/officeart/2005/8/layout/process5"/>
    <dgm:cxn modelId="{CC3DD1B9-4809-4B03-8B2F-32DA30877416}" type="presOf" srcId="{F6BF2552-935F-4657-A95E-CD45E0397100}" destId="{5DD8F0E9-6F97-41F1-8CF3-F6093BDA070D}" srcOrd="1" destOrd="0" presId="urn:microsoft.com/office/officeart/2005/8/layout/process5"/>
    <dgm:cxn modelId="{1930525C-586D-440A-B61F-98FA5B54EB96}" srcId="{A1840BF9-6EC2-4651-9311-E9310A7FCFB0}" destId="{05BAACAE-8A56-4EDE-A7A7-B0D592501652}" srcOrd="8" destOrd="0" parTransId="{B746BCB5-16E9-4151-857B-2F89A988249C}" sibTransId="{4CD65B4D-77DF-4382-AB31-577614B08871}"/>
    <dgm:cxn modelId="{FB2ECE30-D082-47B2-BA8E-8EDF573E6CE3}" type="presOf" srcId="{4F334562-54D8-441A-BAEB-AA3C01C5137F}" destId="{AB71EECC-F98A-4D21-9B82-D44C2474952D}" srcOrd="0" destOrd="0" presId="urn:microsoft.com/office/officeart/2005/8/layout/process5"/>
    <dgm:cxn modelId="{9AFB537D-4B8F-4286-9F1E-8D957C467D13}" srcId="{A1840BF9-6EC2-4651-9311-E9310A7FCFB0}" destId="{73156F29-E5BA-401D-9927-901A9FDF4C6E}" srcOrd="0" destOrd="0" parTransId="{CC064836-833C-4809-8348-3E87B2223CB0}" sibTransId="{50E1A0F5-5D19-41AD-8177-C1247E3FD817}"/>
    <dgm:cxn modelId="{325F8431-7CE1-4C49-8E09-FEE26B47551D}" type="presOf" srcId="{F6BF2552-935F-4657-A95E-CD45E0397100}" destId="{EB069B57-94CC-4DED-AF4D-D946F1ADA1AC}" srcOrd="0" destOrd="0" presId="urn:microsoft.com/office/officeart/2005/8/layout/process5"/>
    <dgm:cxn modelId="{302CC4C3-A6DA-407D-ADC5-FAF3F1823231}" type="presOf" srcId="{73156F29-E5BA-401D-9927-901A9FDF4C6E}" destId="{A28388BF-75E1-4907-8486-A1E018BDEBC3}" srcOrd="0" destOrd="0" presId="urn:microsoft.com/office/officeart/2005/8/layout/process5"/>
    <dgm:cxn modelId="{FB9B143E-BCFD-4811-981F-2974AF65E062}" type="presOf" srcId="{A96D8EEC-14E4-4EE3-BE14-DECE485C84CC}" destId="{54F2FF53-B49C-434D-AFE6-140E1705B9E8}" srcOrd="0" destOrd="0" presId="urn:microsoft.com/office/officeart/2005/8/layout/process5"/>
    <dgm:cxn modelId="{97F5F37B-9E07-4B7D-87BD-54B2F4799CF0}" srcId="{A1840BF9-6EC2-4651-9311-E9310A7FCFB0}" destId="{477F1D60-6F7F-4580-90F4-4B34CF52B002}" srcOrd="2" destOrd="0" parTransId="{C65482D8-BC97-4B9F-8777-64FAB6CB0E7F}" sibTransId="{8773F3DC-CBD6-4C72-9C73-D3C092B6B21F}"/>
    <dgm:cxn modelId="{66C79720-CE8B-4C25-BE3E-D2E1BC34922F}" type="presOf" srcId="{477F1D60-6F7F-4580-90F4-4B34CF52B002}" destId="{5459CB08-A380-4765-9089-DA2A11BA7369}" srcOrd="0" destOrd="0" presId="urn:microsoft.com/office/officeart/2005/8/layout/process5"/>
    <dgm:cxn modelId="{CD3E726F-FE25-4959-A743-C325EACBFB2F}" type="presOf" srcId="{A96D8EEC-14E4-4EE3-BE14-DECE485C84CC}" destId="{9B15A24A-ABBB-457A-BC4E-7B8DEE009866}" srcOrd="1" destOrd="0" presId="urn:microsoft.com/office/officeart/2005/8/layout/process5"/>
    <dgm:cxn modelId="{EC0C981B-E8FC-4344-AB3F-512BD0488415}" type="presOf" srcId="{C60248D9-81F4-497B-8819-9C70567292D7}" destId="{81D16851-D970-4C05-B1B9-6FD665C44335}" srcOrd="0" destOrd="0" presId="urn:microsoft.com/office/officeart/2005/8/layout/process5"/>
    <dgm:cxn modelId="{B60339AC-3679-40F8-87A0-C430E9A47986}" type="presOf" srcId="{C60248D9-81F4-497B-8819-9C70567292D7}" destId="{031E7B76-D372-4FB1-9828-E32F4FFCC9D1}" srcOrd="1" destOrd="0" presId="urn:microsoft.com/office/officeart/2005/8/layout/process5"/>
    <dgm:cxn modelId="{BAA75296-4901-4ED6-9BC8-568C106850CB}" type="presOf" srcId="{B83F4F5A-B6B3-4401-8F65-29D47F4BDE2C}" destId="{AC0090E6-DCB0-42CD-AA7C-746EF8026F19}" srcOrd="0" destOrd="0" presId="urn:microsoft.com/office/officeart/2005/8/layout/process5"/>
    <dgm:cxn modelId="{446DF93D-F923-40B0-8AAC-1A38D2A9F8A4}" srcId="{A1840BF9-6EC2-4651-9311-E9310A7FCFB0}" destId="{8AFF80A5-D2F9-484D-A1CC-FDADEBD96903}" srcOrd="1" destOrd="0" parTransId="{9B877B8B-4B57-4C2A-8B87-3C713A061292}" sibTransId="{F6BF2552-935F-4657-A95E-CD45E0397100}"/>
    <dgm:cxn modelId="{29C2B457-B3FD-4754-A2E2-F7C07D251E36}" srcId="{A1840BF9-6EC2-4651-9311-E9310A7FCFB0}" destId="{9F84CDAC-E9AA-4079-82C9-4249C85EE258}" srcOrd="7" destOrd="0" parTransId="{BBB5D5FE-C3CC-49A3-8FFF-ACFACA33D5BF}" sibTransId="{C60248D9-81F4-497B-8819-9C70567292D7}"/>
    <dgm:cxn modelId="{963A8E43-3174-4CC0-A76C-BA54D7F3E8F5}" type="presOf" srcId="{A1840BF9-6EC2-4651-9311-E9310A7FCFB0}" destId="{08739608-8848-4C9F-B516-7395080DB29B}" srcOrd="0" destOrd="0" presId="urn:microsoft.com/office/officeart/2005/8/layout/process5"/>
    <dgm:cxn modelId="{5C978849-94FF-4612-A22A-AFF9D6ADA680}" type="presOf" srcId="{C7302BD1-1CC6-4609-8D47-23A4C7558DC0}" destId="{3408A946-4E0A-4144-8F14-A9B124D75AEA}" srcOrd="0" destOrd="0" presId="urn:microsoft.com/office/officeart/2005/8/layout/process5"/>
    <dgm:cxn modelId="{ACDB78F9-2126-405B-9D6B-609505DC4F2D}" type="presOf" srcId="{8773F3DC-CBD6-4C72-9C73-D3C092B6B21F}" destId="{623BD8DF-EC66-4751-81E4-25973B20FA8A}" srcOrd="0" destOrd="0" presId="urn:microsoft.com/office/officeart/2005/8/layout/process5"/>
    <dgm:cxn modelId="{0DE7F555-97CD-4E1C-A759-C4AD27619110}" type="presOf" srcId="{50E1A0F5-5D19-41AD-8177-C1247E3FD817}" destId="{E5F97E4E-3764-4C6E-85B5-E34DD5CE4390}" srcOrd="0" destOrd="0" presId="urn:microsoft.com/office/officeart/2005/8/layout/process5"/>
    <dgm:cxn modelId="{BB9D45A9-520E-4E8B-9183-AE8C6AA317BE}" type="presParOf" srcId="{08739608-8848-4C9F-B516-7395080DB29B}" destId="{A28388BF-75E1-4907-8486-A1E018BDEBC3}" srcOrd="0" destOrd="0" presId="urn:microsoft.com/office/officeart/2005/8/layout/process5"/>
    <dgm:cxn modelId="{C3CADF85-D6BF-4A64-A215-3AF374B344E7}" type="presParOf" srcId="{08739608-8848-4C9F-B516-7395080DB29B}" destId="{E5F97E4E-3764-4C6E-85B5-E34DD5CE4390}" srcOrd="1" destOrd="0" presId="urn:microsoft.com/office/officeart/2005/8/layout/process5"/>
    <dgm:cxn modelId="{DD939E3F-F9E7-4441-ACDB-C688984265F1}" type="presParOf" srcId="{E5F97E4E-3764-4C6E-85B5-E34DD5CE4390}" destId="{DD8A345E-2459-4665-8AB6-1E2A4FC1649D}" srcOrd="0" destOrd="0" presId="urn:microsoft.com/office/officeart/2005/8/layout/process5"/>
    <dgm:cxn modelId="{2F0B08AF-7330-40DC-A40F-F339143F02AE}" type="presParOf" srcId="{08739608-8848-4C9F-B516-7395080DB29B}" destId="{FBBAF2A2-536C-4F5F-AD4B-5296C1101A66}" srcOrd="2" destOrd="0" presId="urn:microsoft.com/office/officeart/2005/8/layout/process5"/>
    <dgm:cxn modelId="{86CCCA95-92D9-417A-8801-EDE2F72DED94}" type="presParOf" srcId="{08739608-8848-4C9F-B516-7395080DB29B}" destId="{EB069B57-94CC-4DED-AF4D-D946F1ADA1AC}" srcOrd="3" destOrd="0" presId="urn:microsoft.com/office/officeart/2005/8/layout/process5"/>
    <dgm:cxn modelId="{B1105A4F-0369-4FCE-B0BD-8C5522F10605}" type="presParOf" srcId="{EB069B57-94CC-4DED-AF4D-D946F1ADA1AC}" destId="{5DD8F0E9-6F97-41F1-8CF3-F6093BDA070D}" srcOrd="0" destOrd="0" presId="urn:microsoft.com/office/officeart/2005/8/layout/process5"/>
    <dgm:cxn modelId="{21DE8195-F8C9-496F-AEC1-13080EAAD16D}" type="presParOf" srcId="{08739608-8848-4C9F-B516-7395080DB29B}" destId="{5459CB08-A380-4765-9089-DA2A11BA7369}" srcOrd="4" destOrd="0" presId="urn:microsoft.com/office/officeart/2005/8/layout/process5"/>
    <dgm:cxn modelId="{35775D5F-CF86-4E80-A3EC-B0F46354C32C}" type="presParOf" srcId="{08739608-8848-4C9F-B516-7395080DB29B}" destId="{623BD8DF-EC66-4751-81E4-25973B20FA8A}" srcOrd="5" destOrd="0" presId="urn:microsoft.com/office/officeart/2005/8/layout/process5"/>
    <dgm:cxn modelId="{06CE8644-583A-49B6-815C-E97F088E1704}" type="presParOf" srcId="{623BD8DF-EC66-4751-81E4-25973B20FA8A}" destId="{D22131F7-8F89-44FE-84E2-54A2819C5FE4}" srcOrd="0" destOrd="0" presId="urn:microsoft.com/office/officeart/2005/8/layout/process5"/>
    <dgm:cxn modelId="{9FE751CE-37AE-445A-81FF-2D54BF9B4E74}" type="presParOf" srcId="{08739608-8848-4C9F-B516-7395080DB29B}" destId="{3408A946-4E0A-4144-8F14-A9B124D75AEA}" srcOrd="6" destOrd="0" presId="urn:microsoft.com/office/officeart/2005/8/layout/process5"/>
    <dgm:cxn modelId="{67855CA1-6DCF-46DC-A797-76C407340F20}" type="presParOf" srcId="{08739608-8848-4C9F-B516-7395080DB29B}" destId="{6B0D8B9B-4E63-4CA1-B553-F5151BC6F29A}" srcOrd="7" destOrd="0" presId="urn:microsoft.com/office/officeart/2005/8/layout/process5"/>
    <dgm:cxn modelId="{F6A49A0E-F374-4C1A-9EA8-244A2D135BA0}" type="presParOf" srcId="{6B0D8B9B-4E63-4CA1-B553-F5151BC6F29A}" destId="{C66ACDF8-A423-477B-B20A-5D138D979942}" srcOrd="0" destOrd="0" presId="urn:microsoft.com/office/officeart/2005/8/layout/process5"/>
    <dgm:cxn modelId="{BFCB470A-89AB-4403-AE6D-426EAB84609E}" type="presParOf" srcId="{08739608-8848-4C9F-B516-7395080DB29B}" destId="{AB71EECC-F98A-4D21-9B82-D44C2474952D}" srcOrd="8" destOrd="0" presId="urn:microsoft.com/office/officeart/2005/8/layout/process5"/>
    <dgm:cxn modelId="{FF2F1D01-085F-4B81-A6B7-033904F22F49}" type="presParOf" srcId="{08739608-8848-4C9F-B516-7395080DB29B}" destId="{E3403D2F-FD82-4682-AE16-6F95C1BD67A2}" srcOrd="9" destOrd="0" presId="urn:microsoft.com/office/officeart/2005/8/layout/process5"/>
    <dgm:cxn modelId="{F0F88525-96CE-4A22-B25C-9CBC7631D406}" type="presParOf" srcId="{E3403D2F-FD82-4682-AE16-6F95C1BD67A2}" destId="{27D5126A-54B4-4301-B699-D59C6809E058}" srcOrd="0" destOrd="0" presId="urn:microsoft.com/office/officeart/2005/8/layout/process5"/>
    <dgm:cxn modelId="{205DD17A-95EC-4D93-B579-F8972BC07F68}" type="presParOf" srcId="{08739608-8848-4C9F-B516-7395080DB29B}" destId="{CB63F063-3FB1-4AC1-8C91-899DDC2F79A8}" srcOrd="10" destOrd="0" presId="urn:microsoft.com/office/officeart/2005/8/layout/process5"/>
    <dgm:cxn modelId="{A8CC02E3-0D1A-4ED2-8BDB-2407A1288AFE}" type="presParOf" srcId="{08739608-8848-4C9F-B516-7395080DB29B}" destId="{54F2FF53-B49C-434D-AFE6-140E1705B9E8}" srcOrd="11" destOrd="0" presId="urn:microsoft.com/office/officeart/2005/8/layout/process5"/>
    <dgm:cxn modelId="{FC133980-8EB7-49EB-A840-26BB15AB4657}" type="presParOf" srcId="{54F2FF53-B49C-434D-AFE6-140E1705B9E8}" destId="{9B15A24A-ABBB-457A-BC4E-7B8DEE009866}" srcOrd="0" destOrd="0" presId="urn:microsoft.com/office/officeart/2005/8/layout/process5"/>
    <dgm:cxn modelId="{6976D5C0-C933-4924-8B73-290C1410A366}" type="presParOf" srcId="{08739608-8848-4C9F-B516-7395080DB29B}" destId="{AC0090E6-DCB0-42CD-AA7C-746EF8026F19}" srcOrd="12" destOrd="0" presId="urn:microsoft.com/office/officeart/2005/8/layout/process5"/>
    <dgm:cxn modelId="{185F1F54-133B-49E3-B840-60F42F73C069}" type="presParOf" srcId="{08739608-8848-4C9F-B516-7395080DB29B}" destId="{AB03EA69-08CA-43BF-9DBD-3EE6C826F6DE}" srcOrd="13" destOrd="0" presId="urn:microsoft.com/office/officeart/2005/8/layout/process5"/>
    <dgm:cxn modelId="{BFE6E2E1-8D31-440F-A876-315EE7FB7C6D}" type="presParOf" srcId="{AB03EA69-08CA-43BF-9DBD-3EE6C826F6DE}" destId="{3D721200-C2B6-459A-A726-EE7C6F9A7BA4}" srcOrd="0" destOrd="0" presId="urn:microsoft.com/office/officeart/2005/8/layout/process5"/>
    <dgm:cxn modelId="{851B5112-F305-412E-A325-EBB6DEED44D7}" type="presParOf" srcId="{08739608-8848-4C9F-B516-7395080DB29B}" destId="{9F89B0C2-69D6-481C-A492-1079ADF77774}" srcOrd="14" destOrd="0" presId="urn:microsoft.com/office/officeart/2005/8/layout/process5"/>
    <dgm:cxn modelId="{8684C65F-307E-4CCE-A0EC-AC343B4B6167}" type="presParOf" srcId="{08739608-8848-4C9F-B516-7395080DB29B}" destId="{81D16851-D970-4C05-B1B9-6FD665C44335}" srcOrd="15" destOrd="0" presId="urn:microsoft.com/office/officeart/2005/8/layout/process5"/>
    <dgm:cxn modelId="{2B09EC28-2316-48D2-B3F1-9C10023C0F41}" type="presParOf" srcId="{81D16851-D970-4C05-B1B9-6FD665C44335}" destId="{031E7B76-D372-4FB1-9828-E32F4FFCC9D1}" srcOrd="0" destOrd="0" presId="urn:microsoft.com/office/officeart/2005/8/layout/process5"/>
    <dgm:cxn modelId="{61E9BA5B-7AEF-4F8D-A402-3ADB897F7537}" type="presParOf" srcId="{08739608-8848-4C9F-B516-7395080DB29B}" destId="{D1CB202A-AF19-46D3-A5FD-FDEB4283D368}" srcOrd="16" destOrd="0" presId="urn:microsoft.com/office/officeart/2005/8/layout/process5"/>
  </dgm:cxnLst>
  <dgm:bg>
    <a:solidFill>
      <a:schemeClr val="accent1">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CD9C59-1EFD-4AB9-BA50-CDE051E90DE9}" type="doc">
      <dgm:prSet loTypeId="urn:microsoft.com/office/officeart/2005/8/layout/pList2" loCatId="list" qsTypeId="urn:microsoft.com/office/officeart/2005/8/quickstyle/simple3" qsCatId="simple" csTypeId="urn:microsoft.com/office/officeart/2005/8/colors/colorful1" csCatId="colorful" phldr="1"/>
      <dgm:spPr/>
    </dgm:pt>
    <dgm:pt modelId="{F4430682-0C77-42A3-986E-0C02213002F9}">
      <dgm:prSet phldrT="[Texto]"/>
      <dgm:spPr/>
      <dgm:t>
        <a:bodyPr/>
        <a:lstStyle/>
        <a:p>
          <a:pPr algn="ctr"/>
          <a:r>
            <a:rPr lang="en-US" b="1" dirty="0" err="1" smtClean="0"/>
            <a:t>Cuentas</a:t>
          </a:r>
          <a:r>
            <a:rPr lang="en-US" b="1" dirty="0" smtClean="0"/>
            <a:t> por </a:t>
          </a:r>
          <a:r>
            <a:rPr lang="en-US" b="1" dirty="0" err="1" smtClean="0"/>
            <a:t>Pagar</a:t>
          </a:r>
          <a:r>
            <a:rPr lang="en-US" b="1" dirty="0" smtClean="0"/>
            <a:t>/</a:t>
          </a:r>
          <a:r>
            <a:rPr lang="en-US" b="1" dirty="0" err="1" smtClean="0"/>
            <a:t>Anticipo</a:t>
          </a:r>
          <a:r>
            <a:rPr lang="en-US" b="1" dirty="0" smtClean="0"/>
            <a:t> </a:t>
          </a:r>
          <a:r>
            <a:rPr lang="en-US" b="1" dirty="0" err="1" smtClean="0"/>
            <a:t>Clientes</a:t>
          </a:r>
          <a:r>
            <a:rPr lang="en-US" b="1" dirty="0" smtClean="0"/>
            <a:t>:</a:t>
          </a:r>
        </a:p>
        <a:p>
          <a:pPr algn="just"/>
          <a:r>
            <a:rPr lang="en-US" dirty="0" smtClean="0"/>
            <a:t>* </a:t>
          </a:r>
          <a:r>
            <a:rPr lang="en-US" dirty="0" err="1" smtClean="0"/>
            <a:t>Limitaciones</a:t>
          </a:r>
          <a:r>
            <a:rPr lang="en-US" dirty="0" smtClean="0"/>
            <a:t> de </a:t>
          </a:r>
          <a:r>
            <a:rPr lang="en-US" dirty="0" err="1" smtClean="0"/>
            <a:t>proveedores</a:t>
          </a:r>
          <a:r>
            <a:rPr lang="en-US" dirty="0" smtClean="0"/>
            <a:t> para </a:t>
          </a:r>
          <a:r>
            <a:rPr lang="en-US" dirty="0" err="1" smtClean="0"/>
            <a:t>financiamiento</a:t>
          </a:r>
          <a:r>
            <a:rPr lang="en-US" dirty="0" smtClean="0"/>
            <a:t>.</a:t>
          </a:r>
        </a:p>
        <a:p>
          <a:pPr algn="just"/>
          <a:r>
            <a:rPr lang="en-US" dirty="0" smtClean="0"/>
            <a:t>* 30 </a:t>
          </a:r>
          <a:r>
            <a:rPr lang="en-US" dirty="0" err="1" smtClean="0"/>
            <a:t>días</a:t>
          </a:r>
          <a:r>
            <a:rPr lang="en-US" dirty="0" smtClean="0"/>
            <a:t> – insumos (</a:t>
          </a:r>
          <a:r>
            <a:rPr lang="en-US" dirty="0" err="1" smtClean="0"/>
            <a:t>acero</a:t>
          </a:r>
          <a:r>
            <a:rPr lang="en-US" dirty="0" smtClean="0"/>
            <a:t>, </a:t>
          </a:r>
          <a:r>
            <a:rPr lang="en-US" dirty="0" err="1" smtClean="0"/>
            <a:t>tuberías</a:t>
          </a:r>
          <a:r>
            <a:rPr lang="en-US" dirty="0" smtClean="0"/>
            <a:t>)</a:t>
          </a:r>
        </a:p>
        <a:p>
          <a:pPr algn="just"/>
          <a:r>
            <a:rPr lang="en-US" dirty="0" smtClean="0"/>
            <a:t>* 15 </a:t>
          </a:r>
          <a:r>
            <a:rPr lang="en-US" dirty="0" err="1" smtClean="0"/>
            <a:t>días</a:t>
          </a:r>
          <a:r>
            <a:rPr lang="en-US" dirty="0" smtClean="0"/>
            <a:t> (</a:t>
          </a:r>
          <a:r>
            <a:rPr lang="en-US" dirty="0" err="1" smtClean="0"/>
            <a:t>cemento</a:t>
          </a:r>
          <a:r>
            <a:rPr lang="en-US" dirty="0" smtClean="0"/>
            <a:t>)</a:t>
          </a:r>
        </a:p>
        <a:p>
          <a:pPr algn="just"/>
          <a:r>
            <a:rPr lang="en-US" dirty="0" smtClean="0"/>
            <a:t>*30% - 40%Anticipo </a:t>
          </a:r>
          <a:r>
            <a:rPr lang="en-US" dirty="0" err="1" smtClean="0"/>
            <a:t>recibido</a:t>
          </a:r>
          <a:r>
            <a:rPr lang="en-US" dirty="0" smtClean="0"/>
            <a:t>.</a:t>
          </a:r>
        </a:p>
        <a:p>
          <a:pPr algn="just"/>
          <a:r>
            <a:rPr lang="en-US" dirty="0" smtClean="0"/>
            <a:t>* </a:t>
          </a:r>
          <a:r>
            <a:rPr lang="en-US" dirty="0" err="1" smtClean="0"/>
            <a:t>Retraso</a:t>
          </a:r>
          <a:r>
            <a:rPr lang="en-US" dirty="0" smtClean="0"/>
            <a:t> en </a:t>
          </a:r>
          <a:r>
            <a:rPr lang="en-US" dirty="0" err="1" smtClean="0"/>
            <a:t>pagos</a:t>
          </a:r>
          <a:r>
            <a:rPr lang="en-US" dirty="0" smtClean="0"/>
            <a:t> </a:t>
          </a:r>
          <a:r>
            <a:rPr lang="en-US" dirty="0" err="1" smtClean="0"/>
            <a:t>mensuales</a:t>
          </a:r>
          <a:r>
            <a:rPr lang="en-US" dirty="0" smtClean="0"/>
            <a:t>.</a:t>
          </a:r>
          <a:endParaRPr lang="es-EC" dirty="0"/>
        </a:p>
      </dgm:t>
    </dgm:pt>
    <dgm:pt modelId="{AEE1C614-DA23-436F-84B0-3E52B1E8ED75}" type="parTrans" cxnId="{8F271140-999B-4998-A1A4-2C2AC943952B}">
      <dgm:prSet/>
      <dgm:spPr/>
      <dgm:t>
        <a:bodyPr/>
        <a:lstStyle/>
        <a:p>
          <a:endParaRPr lang="es-EC"/>
        </a:p>
      </dgm:t>
    </dgm:pt>
    <dgm:pt modelId="{D903DADD-1632-42B4-A53C-881ECB7A6248}" type="sibTrans" cxnId="{8F271140-999B-4998-A1A4-2C2AC943952B}">
      <dgm:prSet/>
      <dgm:spPr/>
      <dgm:t>
        <a:bodyPr/>
        <a:lstStyle/>
        <a:p>
          <a:endParaRPr lang="es-EC"/>
        </a:p>
      </dgm:t>
    </dgm:pt>
    <dgm:pt modelId="{7ECA7215-6023-4E01-9668-8CC66E01E983}">
      <dgm:prSet phldrT="[Texto]"/>
      <dgm:spPr/>
      <dgm:t>
        <a:bodyPr/>
        <a:lstStyle/>
        <a:p>
          <a:pPr algn="ctr"/>
          <a:r>
            <a:rPr lang="en-US" b="1" dirty="0" smtClean="0"/>
            <a:t>Mercado Bursátil:</a:t>
          </a:r>
        </a:p>
        <a:p>
          <a:pPr algn="just"/>
          <a:r>
            <a:rPr lang="en-US" dirty="0" smtClean="0"/>
            <a:t>* </a:t>
          </a:r>
          <a:r>
            <a:rPr lang="en-US" dirty="0" err="1" smtClean="0"/>
            <a:t>Reducida</a:t>
          </a:r>
          <a:r>
            <a:rPr lang="en-US" dirty="0" smtClean="0"/>
            <a:t> </a:t>
          </a:r>
          <a:r>
            <a:rPr lang="en-US" dirty="0" err="1" smtClean="0"/>
            <a:t>participación</a:t>
          </a:r>
          <a:r>
            <a:rPr lang="en-US" dirty="0" smtClean="0"/>
            <a:t> del sector de la </a:t>
          </a:r>
          <a:r>
            <a:rPr lang="en-US" dirty="0" err="1" smtClean="0"/>
            <a:t>construcción</a:t>
          </a:r>
          <a:r>
            <a:rPr lang="en-US" dirty="0" smtClean="0"/>
            <a:t>.</a:t>
          </a:r>
        </a:p>
        <a:p>
          <a:pPr algn="just"/>
          <a:r>
            <a:rPr lang="en-US" dirty="0" smtClean="0"/>
            <a:t>* </a:t>
          </a:r>
          <a:r>
            <a:rPr lang="en-US" dirty="0" err="1" smtClean="0"/>
            <a:t>Entidades</a:t>
          </a:r>
          <a:r>
            <a:rPr lang="en-US" dirty="0" smtClean="0"/>
            <a:t> </a:t>
          </a:r>
          <a:r>
            <a:rPr lang="en-US" dirty="0" err="1" smtClean="0"/>
            <a:t>consolidades</a:t>
          </a:r>
          <a:r>
            <a:rPr lang="en-US" dirty="0" smtClean="0"/>
            <a:t> y </a:t>
          </a:r>
          <a:r>
            <a:rPr lang="en-US" dirty="0" err="1" smtClean="0"/>
            <a:t>adecuados</a:t>
          </a:r>
          <a:r>
            <a:rPr lang="en-US" dirty="0" smtClean="0"/>
            <a:t> </a:t>
          </a:r>
          <a:r>
            <a:rPr lang="en-US" dirty="0" err="1" smtClean="0"/>
            <a:t>indicadores</a:t>
          </a:r>
          <a:r>
            <a:rPr lang="en-US" dirty="0" smtClean="0"/>
            <a:t> </a:t>
          </a:r>
          <a:r>
            <a:rPr lang="en-US" dirty="0" err="1" smtClean="0"/>
            <a:t>financieros</a:t>
          </a:r>
          <a:r>
            <a:rPr lang="en-US" dirty="0" smtClean="0"/>
            <a:t>.</a:t>
          </a:r>
        </a:p>
        <a:p>
          <a:pPr algn="just"/>
          <a:r>
            <a:rPr lang="en-US" dirty="0" smtClean="0"/>
            <a:t>* </a:t>
          </a:r>
          <a:r>
            <a:rPr lang="en-US" dirty="0" err="1" smtClean="0"/>
            <a:t>Ventas</a:t>
          </a:r>
          <a:r>
            <a:rPr lang="en-US" dirty="0" smtClean="0"/>
            <a:t> </a:t>
          </a:r>
          <a:r>
            <a:rPr lang="en-US" dirty="0" err="1" smtClean="0"/>
            <a:t>Anuales</a:t>
          </a:r>
          <a:r>
            <a:rPr lang="en-US" dirty="0" smtClean="0"/>
            <a:t> 76 </a:t>
          </a:r>
          <a:r>
            <a:rPr lang="en-US" dirty="0" err="1" smtClean="0"/>
            <a:t>millones</a:t>
          </a:r>
          <a:r>
            <a:rPr lang="en-US" dirty="0" smtClean="0"/>
            <a:t>.</a:t>
          </a:r>
        </a:p>
        <a:p>
          <a:pPr algn="just"/>
          <a:r>
            <a:rPr lang="en-US" dirty="0" smtClean="0"/>
            <a:t>* </a:t>
          </a:r>
          <a:r>
            <a:rPr lang="en-US" dirty="0" err="1" smtClean="0"/>
            <a:t>Activos</a:t>
          </a:r>
          <a:r>
            <a:rPr lang="en-US" dirty="0" smtClean="0"/>
            <a:t> superiors a 5 </a:t>
          </a:r>
          <a:r>
            <a:rPr lang="en-US" dirty="0" err="1" smtClean="0"/>
            <a:t>millones</a:t>
          </a:r>
          <a:r>
            <a:rPr lang="en-US" dirty="0" smtClean="0"/>
            <a:t>.</a:t>
          </a:r>
        </a:p>
        <a:p>
          <a:pPr algn="just"/>
          <a:r>
            <a:rPr lang="en-US" dirty="0" smtClean="0"/>
            <a:t>* </a:t>
          </a:r>
          <a:r>
            <a:rPr lang="en-US" dirty="0" err="1" smtClean="0"/>
            <a:t>Registro</a:t>
          </a:r>
          <a:r>
            <a:rPr lang="en-US" dirty="0" smtClean="0"/>
            <a:t> Especial Bursátil</a:t>
          </a:r>
          <a:endParaRPr lang="es-EC" dirty="0"/>
        </a:p>
      </dgm:t>
    </dgm:pt>
    <dgm:pt modelId="{66427268-3568-4407-B8EF-B44B2A9F7781}" type="parTrans" cxnId="{326E5ECD-26C4-4DBC-8548-F8DCAA5D0CD6}">
      <dgm:prSet/>
      <dgm:spPr/>
      <dgm:t>
        <a:bodyPr/>
        <a:lstStyle/>
        <a:p>
          <a:endParaRPr lang="es-EC"/>
        </a:p>
      </dgm:t>
    </dgm:pt>
    <dgm:pt modelId="{6679DC45-4BDF-40E9-BC24-3A2A9C1BD073}" type="sibTrans" cxnId="{326E5ECD-26C4-4DBC-8548-F8DCAA5D0CD6}">
      <dgm:prSet/>
      <dgm:spPr/>
      <dgm:t>
        <a:bodyPr/>
        <a:lstStyle/>
        <a:p>
          <a:endParaRPr lang="es-EC"/>
        </a:p>
      </dgm:t>
    </dgm:pt>
    <dgm:pt modelId="{F17415F5-DC50-4EEE-BF3F-48EFCFA4E35D}">
      <dgm:prSet phldrT="[Texto]"/>
      <dgm:spPr/>
      <dgm:t>
        <a:bodyPr/>
        <a:lstStyle/>
        <a:p>
          <a:pPr algn="ctr"/>
          <a:r>
            <a:rPr lang="en-US" b="1" dirty="0" err="1" smtClean="0"/>
            <a:t>Financiamiento</a:t>
          </a:r>
          <a:r>
            <a:rPr lang="en-US" b="1" dirty="0" smtClean="0"/>
            <a:t> </a:t>
          </a:r>
          <a:r>
            <a:rPr lang="en-US" b="1" dirty="0" err="1" smtClean="0"/>
            <a:t>Propio</a:t>
          </a:r>
          <a:r>
            <a:rPr lang="en-US" b="1" dirty="0" smtClean="0"/>
            <a:t>:</a:t>
          </a:r>
        </a:p>
        <a:p>
          <a:pPr algn="just"/>
          <a:r>
            <a:rPr lang="en-US" dirty="0" smtClean="0"/>
            <a:t>* </a:t>
          </a:r>
          <a:r>
            <a:rPr lang="en-US" dirty="0" err="1" smtClean="0"/>
            <a:t>Incremento</a:t>
          </a:r>
          <a:r>
            <a:rPr lang="en-US" dirty="0" smtClean="0"/>
            <a:t> del </a:t>
          </a:r>
          <a:r>
            <a:rPr lang="en-US" dirty="0" err="1" smtClean="0"/>
            <a:t>aporte</a:t>
          </a:r>
          <a:r>
            <a:rPr lang="en-US" dirty="0" smtClean="0"/>
            <a:t> de </a:t>
          </a:r>
          <a:r>
            <a:rPr lang="en-US" dirty="0" err="1" smtClean="0"/>
            <a:t>accionistas</a:t>
          </a:r>
          <a:r>
            <a:rPr lang="en-US" dirty="0" smtClean="0"/>
            <a:t>.</a:t>
          </a:r>
        </a:p>
        <a:p>
          <a:pPr algn="just"/>
          <a:r>
            <a:rPr lang="en-US" dirty="0" smtClean="0"/>
            <a:t>* </a:t>
          </a:r>
          <a:r>
            <a:rPr lang="en-US" dirty="0" err="1" smtClean="0"/>
            <a:t>Reinversión</a:t>
          </a:r>
          <a:r>
            <a:rPr lang="en-US" dirty="0" smtClean="0"/>
            <a:t> de </a:t>
          </a:r>
          <a:r>
            <a:rPr lang="en-US" dirty="0" err="1" smtClean="0"/>
            <a:t>utilidades</a:t>
          </a:r>
          <a:r>
            <a:rPr lang="en-US" dirty="0" smtClean="0"/>
            <a:t>.</a:t>
          </a:r>
        </a:p>
        <a:p>
          <a:pPr algn="just"/>
          <a:r>
            <a:rPr lang="en-US" dirty="0" smtClean="0"/>
            <a:t>* </a:t>
          </a:r>
          <a:r>
            <a:rPr lang="en-US" dirty="0" err="1" smtClean="0"/>
            <a:t>Venta</a:t>
          </a:r>
          <a:r>
            <a:rPr lang="en-US" dirty="0" smtClean="0"/>
            <a:t> de </a:t>
          </a:r>
          <a:r>
            <a:rPr lang="en-US" dirty="0" err="1" smtClean="0"/>
            <a:t>activos</a:t>
          </a:r>
          <a:r>
            <a:rPr lang="en-US" dirty="0" smtClean="0"/>
            <a:t> (</a:t>
          </a:r>
          <a:r>
            <a:rPr lang="en-US" dirty="0" err="1" smtClean="0"/>
            <a:t>logrados</a:t>
          </a:r>
          <a:r>
            <a:rPr lang="en-US" dirty="0" smtClean="0"/>
            <a:t> en un gran </a:t>
          </a:r>
          <a:r>
            <a:rPr lang="en-US" dirty="0" err="1" smtClean="0"/>
            <a:t>período</a:t>
          </a:r>
          <a:r>
            <a:rPr lang="en-US" dirty="0" smtClean="0"/>
            <a:t> de </a:t>
          </a:r>
          <a:r>
            <a:rPr lang="en-US" dirty="0" err="1" smtClean="0"/>
            <a:t>tiempo</a:t>
          </a:r>
          <a:r>
            <a:rPr lang="en-US" dirty="0" smtClean="0"/>
            <a:t>).</a:t>
          </a:r>
        </a:p>
        <a:p>
          <a:pPr algn="just"/>
          <a:r>
            <a:rPr lang="en-US" dirty="0" smtClean="0"/>
            <a:t>* </a:t>
          </a:r>
          <a:r>
            <a:rPr lang="en-US" dirty="0" err="1" smtClean="0"/>
            <a:t>Opción</a:t>
          </a:r>
          <a:r>
            <a:rPr lang="en-US" dirty="0" smtClean="0"/>
            <a:t> </a:t>
          </a:r>
          <a:r>
            <a:rPr lang="en-US" dirty="0" err="1" smtClean="0"/>
            <a:t>más</a:t>
          </a:r>
          <a:r>
            <a:rPr lang="en-US" dirty="0" smtClean="0"/>
            <a:t> </a:t>
          </a:r>
          <a:r>
            <a:rPr lang="en-US" dirty="0" err="1" smtClean="0"/>
            <a:t>utilizada</a:t>
          </a:r>
          <a:r>
            <a:rPr lang="en-US" dirty="0" smtClean="0"/>
            <a:t>. * Mayor </a:t>
          </a:r>
          <a:r>
            <a:rPr lang="en-US" dirty="0" err="1" smtClean="0"/>
            <a:t>coste</a:t>
          </a:r>
          <a:r>
            <a:rPr lang="en-US" dirty="0" smtClean="0"/>
            <a:t> de </a:t>
          </a:r>
          <a:r>
            <a:rPr lang="en-US" dirty="0" err="1" smtClean="0"/>
            <a:t>oportunidad</a:t>
          </a:r>
          <a:r>
            <a:rPr lang="en-US" dirty="0" smtClean="0"/>
            <a:t>. </a:t>
          </a:r>
        </a:p>
        <a:p>
          <a:pPr algn="just"/>
          <a:r>
            <a:rPr lang="en-US" dirty="0" smtClean="0"/>
            <a:t>* </a:t>
          </a:r>
          <a:r>
            <a:rPr lang="en-US" dirty="0" err="1" smtClean="0"/>
            <a:t>Desinversión</a:t>
          </a:r>
          <a:r>
            <a:rPr lang="en-US" dirty="0" smtClean="0"/>
            <a:t>. </a:t>
          </a:r>
        </a:p>
        <a:p>
          <a:pPr algn="ctr"/>
          <a:endParaRPr lang="es-EC" dirty="0"/>
        </a:p>
      </dgm:t>
    </dgm:pt>
    <dgm:pt modelId="{CB23A565-9514-4F17-A890-26C107483D54}" type="parTrans" cxnId="{88748B2C-1BEA-4982-8926-31FBA75E473C}">
      <dgm:prSet/>
      <dgm:spPr/>
      <dgm:t>
        <a:bodyPr/>
        <a:lstStyle/>
        <a:p>
          <a:endParaRPr lang="es-EC"/>
        </a:p>
      </dgm:t>
    </dgm:pt>
    <dgm:pt modelId="{F144DA28-7517-4952-8CCF-2C11272FCBCF}" type="sibTrans" cxnId="{88748B2C-1BEA-4982-8926-31FBA75E473C}">
      <dgm:prSet/>
      <dgm:spPr/>
      <dgm:t>
        <a:bodyPr/>
        <a:lstStyle/>
        <a:p>
          <a:endParaRPr lang="es-EC"/>
        </a:p>
      </dgm:t>
    </dgm:pt>
    <dgm:pt modelId="{2E0C8C57-BD1C-4281-86E3-5C3EF228C5BA}">
      <dgm:prSet phldrT="[Texto]"/>
      <dgm:spPr/>
      <dgm:t>
        <a:bodyPr/>
        <a:lstStyle/>
        <a:p>
          <a:pPr algn="ctr"/>
          <a:r>
            <a:rPr lang="en-US" b="1" dirty="0" smtClean="0"/>
            <a:t>Sistema </a:t>
          </a:r>
          <a:r>
            <a:rPr lang="en-US" b="1" dirty="0" err="1" smtClean="0"/>
            <a:t>Financiero</a:t>
          </a:r>
          <a:r>
            <a:rPr lang="en-US" b="1" dirty="0" smtClean="0"/>
            <a:t> </a:t>
          </a:r>
          <a:r>
            <a:rPr lang="en-US" b="1" dirty="0" err="1" smtClean="0"/>
            <a:t>Nacional</a:t>
          </a:r>
          <a:r>
            <a:rPr lang="en-US" b="1" dirty="0" smtClean="0"/>
            <a:t>:</a:t>
          </a:r>
        </a:p>
        <a:p>
          <a:pPr algn="ctr"/>
          <a:endParaRPr lang="en-US" b="1" dirty="0" smtClean="0"/>
        </a:p>
        <a:p>
          <a:pPr algn="just"/>
          <a:r>
            <a:rPr lang="en-US" dirty="0" smtClean="0"/>
            <a:t>* </a:t>
          </a:r>
          <a:r>
            <a:rPr lang="en-US" dirty="0" err="1" smtClean="0"/>
            <a:t>Línea</a:t>
          </a:r>
          <a:r>
            <a:rPr lang="en-US" dirty="0" smtClean="0"/>
            <a:t> de crédito, </a:t>
          </a:r>
          <a:r>
            <a:rPr lang="en-US" dirty="0" err="1" smtClean="0"/>
            <a:t>durante</a:t>
          </a:r>
          <a:r>
            <a:rPr lang="en-US" dirty="0" smtClean="0"/>
            <a:t> el </a:t>
          </a:r>
          <a:r>
            <a:rPr lang="en-US" dirty="0" err="1" smtClean="0"/>
            <a:t>período</a:t>
          </a:r>
          <a:r>
            <a:rPr lang="en-US" dirty="0" smtClean="0"/>
            <a:t> de la </a:t>
          </a:r>
          <a:r>
            <a:rPr lang="en-US" dirty="0" err="1" smtClean="0"/>
            <a:t>obra</a:t>
          </a:r>
          <a:r>
            <a:rPr lang="en-US" dirty="0" smtClean="0"/>
            <a:t> civil.</a:t>
          </a:r>
        </a:p>
        <a:p>
          <a:pPr algn="just"/>
          <a:r>
            <a:rPr lang="en-US" dirty="0" smtClean="0"/>
            <a:t>* Restricción – la </a:t>
          </a:r>
          <a:r>
            <a:rPr lang="en-US" dirty="0" err="1" smtClean="0"/>
            <a:t>garantía</a:t>
          </a:r>
          <a:r>
            <a:rPr lang="en-US" dirty="0" smtClean="0"/>
            <a:t> </a:t>
          </a:r>
          <a:r>
            <a:rPr lang="en-US" dirty="0" err="1" smtClean="0"/>
            <a:t>requerida</a:t>
          </a:r>
          <a:r>
            <a:rPr lang="en-US" dirty="0" smtClean="0"/>
            <a:t> por la </a:t>
          </a:r>
          <a:r>
            <a:rPr lang="en-US" dirty="0" err="1" smtClean="0"/>
            <a:t>ifi</a:t>
          </a:r>
          <a:r>
            <a:rPr lang="en-US" dirty="0" smtClean="0"/>
            <a:t>, </a:t>
          </a:r>
          <a:r>
            <a:rPr lang="en-US" dirty="0" err="1" smtClean="0"/>
            <a:t>dependiendo</a:t>
          </a:r>
          <a:r>
            <a:rPr lang="en-US" dirty="0" smtClean="0"/>
            <a:t> del </a:t>
          </a:r>
          <a:r>
            <a:rPr lang="en-US" dirty="0" err="1" smtClean="0"/>
            <a:t>monto</a:t>
          </a:r>
          <a:r>
            <a:rPr lang="en-US" dirty="0" smtClean="0"/>
            <a:t> </a:t>
          </a:r>
          <a:r>
            <a:rPr lang="en-US" dirty="0" err="1" smtClean="0"/>
            <a:t>solicitado</a:t>
          </a:r>
          <a:r>
            <a:rPr lang="en-US" dirty="0" smtClean="0"/>
            <a:t>.</a:t>
          </a:r>
        </a:p>
        <a:p>
          <a:pPr algn="just"/>
          <a:r>
            <a:rPr lang="en-US" dirty="0" smtClean="0"/>
            <a:t>* </a:t>
          </a:r>
          <a:r>
            <a:rPr lang="en-US" dirty="0" err="1" smtClean="0"/>
            <a:t>Costo</a:t>
          </a:r>
          <a:r>
            <a:rPr lang="en-US" dirty="0" smtClean="0"/>
            <a:t> – </a:t>
          </a:r>
          <a:r>
            <a:rPr lang="en-US" dirty="0" err="1" smtClean="0"/>
            <a:t>interés</a:t>
          </a:r>
          <a:r>
            <a:rPr lang="en-US" dirty="0" smtClean="0"/>
            <a:t>.</a:t>
          </a:r>
        </a:p>
        <a:p>
          <a:pPr algn="just"/>
          <a:r>
            <a:rPr lang="en-US" dirty="0" smtClean="0"/>
            <a:t>* 140% de </a:t>
          </a:r>
          <a:r>
            <a:rPr lang="en-US" dirty="0" err="1" smtClean="0"/>
            <a:t>garantía</a:t>
          </a:r>
          <a:r>
            <a:rPr lang="en-US" dirty="0" smtClean="0"/>
            <a:t> </a:t>
          </a:r>
          <a:r>
            <a:rPr lang="en-US" dirty="0" err="1" smtClean="0"/>
            <a:t>requerida</a:t>
          </a:r>
          <a:r>
            <a:rPr lang="en-US" dirty="0" smtClean="0"/>
            <a:t>.</a:t>
          </a:r>
        </a:p>
        <a:p>
          <a:pPr algn="just"/>
          <a:r>
            <a:rPr lang="en-US" dirty="0" smtClean="0"/>
            <a:t>* </a:t>
          </a:r>
          <a:r>
            <a:rPr lang="en-US" dirty="0" err="1" smtClean="0"/>
            <a:t>Segmento</a:t>
          </a:r>
          <a:r>
            <a:rPr lang="en-US" dirty="0" smtClean="0"/>
            <a:t> crédito PYME</a:t>
          </a:r>
          <a:endParaRPr lang="es-EC" dirty="0"/>
        </a:p>
      </dgm:t>
    </dgm:pt>
    <dgm:pt modelId="{0DCC006D-7E3F-4ED8-AB75-B6F6AF34204F}" type="parTrans" cxnId="{8AADFE23-4760-4D3D-A25A-C5E65D617C46}">
      <dgm:prSet/>
      <dgm:spPr/>
      <dgm:t>
        <a:bodyPr/>
        <a:lstStyle/>
        <a:p>
          <a:endParaRPr lang="es-EC"/>
        </a:p>
      </dgm:t>
    </dgm:pt>
    <dgm:pt modelId="{04AF42EE-697E-4C58-B495-EC51CF972A58}" type="sibTrans" cxnId="{8AADFE23-4760-4D3D-A25A-C5E65D617C46}">
      <dgm:prSet/>
      <dgm:spPr/>
      <dgm:t>
        <a:bodyPr/>
        <a:lstStyle/>
        <a:p>
          <a:endParaRPr lang="es-EC"/>
        </a:p>
      </dgm:t>
    </dgm:pt>
    <dgm:pt modelId="{16D7F13F-9142-464F-BAD5-3DC6B0D63C7A}" type="pres">
      <dgm:prSet presAssocID="{31CD9C59-1EFD-4AB9-BA50-CDE051E90DE9}" presName="Name0" presStyleCnt="0">
        <dgm:presLayoutVars>
          <dgm:dir/>
          <dgm:resizeHandles val="exact"/>
        </dgm:presLayoutVars>
      </dgm:prSet>
      <dgm:spPr/>
    </dgm:pt>
    <dgm:pt modelId="{BCD6F7A0-ADB5-448E-A631-8D5C41F52437}" type="pres">
      <dgm:prSet presAssocID="{31CD9C59-1EFD-4AB9-BA50-CDE051E90DE9}" presName="bkgdShp" presStyleLbl="alignAccFollowNode1" presStyleIdx="0" presStyleCnt="1"/>
      <dgm:spPr/>
    </dgm:pt>
    <dgm:pt modelId="{D48094BC-C76F-4B62-9018-7F0A4F64399E}" type="pres">
      <dgm:prSet presAssocID="{31CD9C59-1EFD-4AB9-BA50-CDE051E90DE9}" presName="linComp" presStyleCnt="0"/>
      <dgm:spPr/>
    </dgm:pt>
    <dgm:pt modelId="{C32B8B91-9D20-4200-875B-CC5739CC272D}" type="pres">
      <dgm:prSet presAssocID="{F4430682-0C77-42A3-986E-0C02213002F9}" presName="compNode" presStyleCnt="0"/>
      <dgm:spPr/>
    </dgm:pt>
    <dgm:pt modelId="{86BCEC1E-D7E2-4D72-8CAC-6FF94592D3B3}" type="pres">
      <dgm:prSet presAssocID="{F4430682-0C77-42A3-986E-0C02213002F9}" presName="node" presStyleLbl="node1" presStyleIdx="0" presStyleCnt="4">
        <dgm:presLayoutVars>
          <dgm:bulletEnabled val="1"/>
        </dgm:presLayoutVars>
      </dgm:prSet>
      <dgm:spPr/>
      <dgm:t>
        <a:bodyPr/>
        <a:lstStyle/>
        <a:p>
          <a:endParaRPr lang="es-EC"/>
        </a:p>
      </dgm:t>
    </dgm:pt>
    <dgm:pt modelId="{14F8750B-811D-4EBA-8A77-33A78D09FB37}" type="pres">
      <dgm:prSet presAssocID="{F4430682-0C77-42A3-986E-0C02213002F9}" presName="invisiNode" presStyleLbl="node1" presStyleIdx="0" presStyleCnt="4"/>
      <dgm:spPr/>
    </dgm:pt>
    <dgm:pt modelId="{AFC0551C-EA8B-4E5D-9B86-DC7F201A7F34}" type="pres">
      <dgm:prSet presAssocID="{F4430682-0C77-42A3-986E-0C02213002F9}" presName="imagNode" presStyleLbl="fgImgPlace1" presStyleIdx="0" presStyleCnt="4"/>
      <dgm:spPr>
        <a:blipFill rotWithShape="1">
          <a:blip xmlns:r="http://schemas.openxmlformats.org/officeDocument/2006/relationships" r:embed="rId1"/>
          <a:stretch>
            <a:fillRect/>
          </a:stretch>
        </a:blipFill>
      </dgm:spPr>
      <dgm:t>
        <a:bodyPr/>
        <a:lstStyle/>
        <a:p>
          <a:endParaRPr lang="es-EC"/>
        </a:p>
      </dgm:t>
    </dgm:pt>
    <dgm:pt modelId="{E2948DC2-66A7-4788-AE7C-EF1B15F166E2}" type="pres">
      <dgm:prSet presAssocID="{D903DADD-1632-42B4-A53C-881ECB7A6248}" presName="sibTrans" presStyleLbl="sibTrans2D1" presStyleIdx="0" presStyleCnt="0"/>
      <dgm:spPr/>
      <dgm:t>
        <a:bodyPr/>
        <a:lstStyle/>
        <a:p>
          <a:endParaRPr lang="es-EC"/>
        </a:p>
      </dgm:t>
    </dgm:pt>
    <dgm:pt modelId="{68E73B8A-243E-4EE8-9940-A2C96ED4E989}" type="pres">
      <dgm:prSet presAssocID="{7ECA7215-6023-4E01-9668-8CC66E01E983}" presName="compNode" presStyleCnt="0"/>
      <dgm:spPr/>
    </dgm:pt>
    <dgm:pt modelId="{240E19FA-A673-4668-A1D0-CC4945FEEC83}" type="pres">
      <dgm:prSet presAssocID="{7ECA7215-6023-4E01-9668-8CC66E01E983}" presName="node" presStyleLbl="node1" presStyleIdx="1" presStyleCnt="4">
        <dgm:presLayoutVars>
          <dgm:bulletEnabled val="1"/>
        </dgm:presLayoutVars>
      </dgm:prSet>
      <dgm:spPr/>
      <dgm:t>
        <a:bodyPr/>
        <a:lstStyle/>
        <a:p>
          <a:endParaRPr lang="es-EC"/>
        </a:p>
      </dgm:t>
    </dgm:pt>
    <dgm:pt modelId="{16EE2E7F-E981-424C-A0F5-4DF77ED625EA}" type="pres">
      <dgm:prSet presAssocID="{7ECA7215-6023-4E01-9668-8CC66E01E983}" presName="invisiNode" presStyleLbl="node1" presStyleIdx="1" presStyleCnt="4"/>
      <dgm:spPr/>
    </dgm:pt>
    <dgm:pt modelId="{AA3853C4-0B61-435E-B60F-CC496629D950}" type="pres">
      <dgm:prSet presAssocID="{7ECA7215-6023-4E01-9668-8CC66E01E983}" presName="imagNode" presStyleLbl="fgImgPlace1" presStyleIdx="1" presStyleCnt="4"/>
      <dgm:spPr>
        <a:blipFill rotWithShape="1">
          <a:blip xmlns:r="http://schemas.openxmlformats.org/officeDocument/2006/relationships" r:embed="rId2"/>
          <a:stretch>
            <a:fillRect/>
          </a:stretch>
        </a:blipFill>
      </dgm:spPr>
    </dgm:pt>
    <dgm:pt modelId="{20F66A6A-5492-4A56-9A45-CF4BD944FCC7}" type="pres">
      <dgm:prSet presAssocID="{6679DC45-4BDF-40E9-BC24-3A2A9C1BD073}" presName="sibTrans" presStyleLbl="sibTrans2D1" presStyleIdx="0" presStyleCnt="0"/>
      <dgm:spPr/>
      <dgm:t>
        <a:bodyPr/>
        <a:lstStyle/>
        <a:p>
          <a:endParaRPr lang="es-EC"/>
        </a:p>
      </dgm:t>
    </dgm:pt>
    <dgm:pt modelId="{72679449-F11B-4303-81A0-93D30BBABB35}" type="pres">
      <dgm:prSet presAssocID="{F17415F5-DC50-4EEE-BF3F-48EFCFA4E35D}" presName="compNode" presStyleCnt="0"/>
      <dgm:spPr/>
    </dgm:pt>
    <dgm:pt modelId="{6F275259-5660-4DBF-8B27-E2A38763D98E}" type="pres">
      <dgm:prSet presAssocID="{F17415F5-DC50-4EEE-BF3F-48EFCFA4E35D}" presName="node" presStyleLbl="node1" presStyleIdx="2" presStyleCnt="4">
        <dgm:presLayoutVars>
          <dgm:bulletEnabled val="1"/>
        </dgm:presLayoutVars>
      </dgm:prSet>
      <dgm:spPr/>
      <dgm:t>
        <a:bodyPr/>
        <a:lstStyle/>
        <a:p>
          <a:endParaRPr lang="es-EC"/>
        </a:p>
      </dgm:t>
    </dgm:pt>
    <dgm:pt modelId="{9E0A3F0B-1C64-4426-BD04-F793BA6EF369}" type="pres">
      <dgm:prSet presAssocID="{F17415F5-DC50-4EEE-BF3F-48EFCFA4E35D}" presName="invisiNode" presStyleLbl="node1" presStyleIdx="2" presStyleCnt="4"/>
      <dgm:spPr/>
    </dgm:pt>
    <dgm:pt modelId="{3D88AF3D-9C89-43C9-B2F1-A8A7CEA5753A}" type="pres">
      <dgm:prSet presAssocID="{F17415F5-DC50-4EEE-BF3F-48EFCFA4E35D}" presName="imagNode" presStyleLbl="fgImgPlace1" presStyleIdx="2" presStyleCnt="4"/>
      <dgm:spPr>
        <a:blipFill rotWithShape="1">
          <a:blip xmlns:r="http://schemas.openxmlformats.org/officeDocument/2006/relationships" r:embed="rId3"/>
          <a:stretch>
            <a:fillRect/>
          </a:stretch>
        </a:blipFill>
      </dgm:spPr>
    </dgm:pt>
    <dgm:pt modelId="{ADBC39E1-BDF0-4A8F-9327-B5AF5416E3A7}" type="pres">
      <dgm:prSet presAssocID="{F144DA28-7517-4952-8CCF-2C11272FCBCF}" presName="sibTrans" presStyleLbl="sibTrans2D1" presStyleIdx="0" presStyleCnt="0"/>
      <dgm:spPr/>
      <dgm:t>
        <a:bodyPr/>
        <a:lstStyle/>
        <a:p>
          <a:endParaRPr lang="es-EC"/>
        </a:p>
      </dgm:t>
    </dgm:pt>
    <dgm:pt modelId="{D9E58CC9-8106-43D1-A183-F7A9CDD3825C}" type="pres">
      <dgm:prSet presAssocID="{2E0C8C57-BD1C-4281-86E3-5C3EF228C5BA}" presName="compNode" presStyleCnt="0"/>
      <dgm:spPr/>
    </dgm:pt>
    <dgm:pt modelId="{2D65AA9A-8CFB-48FD-BE7A-0E795734574C}" type="pres">
      <dgm:prSet presAssocID="{2E0C8C57-BD1C-4281-86E3-5C3EF228C5BA}" presName="node" presStyleLbl="node1" presStyleIdx="3" presStyleCnt="4">
        <dgm:presLayoutVars>
          <dgm:bulletEnabled val="1"/>
        </dgm:presLayoutVars>
      </dgm:prSet>
      <dgm:spPr/>
      <dgm:t>
        <a:bodyPr/>
        <a:lstStyle/>
        <a:p>
          <a:endParaRPr lang="es-EC"/>
        </a:p>
      </dgm:t>
    </dgm:pt>
    <dgm:pt modelId="{FC56DD07-E892-4FB2-9130-4DF028BC5DFD}" type="pres">
      <dgm:prSet presAssocID="{2E0C8C57-BD1C-4281-86E3-5C3EF228C5BA}" presName="invisiNode" presStyleLbl="node1" presStyleIdx="3" presStyleCnt="4"/>
      <dgm:spPr/>
    </dgm:pt>
    <dgm:pt modelId="{FE67D8EE-A032-475E-995A-05CF78C4EBD2}" type="pres">
      <dgm:prSet presAssocID="{2E0C8C57-BD1C-4281-86E3-5C3EF228C5BA}" presName="imagNode" presStyleLbl="fgImgPlace1" presStyleIdx="3" presStyleCnt="4"/>
      <dgm:spPr>
        <a:blipFill rotWithShape="1">
          <a:blip xmlns:r="http://schemas.openxmlformats.org/officeDocument/2006/relationships" r:embed="rId4"/>
          <a:stretch>
            <a:fillRect/>
          </a:stretch>
        </a:blipFill>
      </dgm:spPr>
    </dgm:pt>
  </dgm:ptLst>
  <dgm:cxnLst>
    <dgm:cxn modelId="{F35673C4-C2C0-4EF0-B6EF-679B0B43E38E}" type="presOf" srcId="{F144DA28-7517-4952-8CCF-2C11272FCBCF}" destId="{ADBC39E1-BDF0-4A8F-9327-B5AF5416E3A7}" srcOrd="0" destOrd="0" presId="urn:microsoft.com/office/officeart/2005/8/layout/pList2"/>
    <dgm:cxn modelId="{40DBD9C8-74F8-473B-ACD6-08C8EE2743AD}" type="presOf" srcId="{6679DC45-4BDF-40E9-BC24-3A2A9C1BD073}" destId="{20F66A6A-5492-4A56-9A45-CF4BD944FCC7}" srcOrd="0" destOrd="0" presId="urn:microsoft.com/office/officeart/2005/8/layout/pList2"/>
    <dgm:cxn modelId="{88748B2C-1BEA-4982-8926-31FBA75E473C}" srcId="{31CD9C59-1EFD-4AB9-BA50-CDE051E90DE9}" destId="{F17415F5-DC50-4EEE-BF3F-48EFCFA4E35D}" srcOrd="2" destOrd="0" parTransId="{CB23A565-9514-4F17-A890-26C107483D54}" sibTransId="{F144DA28-7517-4952-8CCF-2C11272FCBCF}"/>
    <dgm:cxn modelId="{326E5ECD-26C4-4DBC-8548-F8DCAA5D0CD6}" srcId="{31CD9C59-1EFD-4AB9-BA50-CDE051E90DE9}" destId="{7ECA7215-6023-4E01-9668-8CC66E01E983}" srcOrd="1" destOrd="0" parTransId="{66427268-3568-4407-B8EF-B44B2A9F7781}" sibTransId="{6679DC45-4BDF-40E9-BC24-3A2A9C1BD073}"/>
    <dgm:cxn modelId="{8AADFE23-4760-4D3D-A25A-C5E65D617C46}" srcId="{31CD9C59-1EFD-4AB9-BA50-CDE051E90DE9}" destId="{2E0C8C57-BD1C-4281-86E3-5C3EF228C5BA}" srcOrd="3" destOrd="0" parTransId="{0DCC006D-7E3F-4ED8-AB75-B6F6AF34204F}" sibTransId="{04AF42EE-697E-4C58-B495-EC51CF972A58}"/>
    <dgm:cxn modelId="{E8FC2325-80CF-4FAA-8263-73C54AD1AE78}" type="presOf" srcId="{D903DADD-1632-42B4-A53C-881ECB7A6248}" destId="{E2948DC2-66A7-4788-AE7C-EF1B15F166E2}" srcOrd="0" destOrd="0" presId="urn:microsoft.com/office/officeart/2005/8/layout/pList2"/>
    <dgm:cxn modelId="{7182324F-742A-4CF9-A501-F0978EA3FF20}" type="presOf" srcId="{F4430682-0C77-42A3-986E-0C02213002F9}" destId="{86BCEC1E-D7E2-4D72-8CAC-6FF94592D3B3}" srcOrd="0" destOrd="0" presId="urn:microsoft.com/office/officeart/2005/8/layout/pList2"/>
    <dgm:cxn modelId="{5267A8DB-358B-41DD-AEEC-F73F0D852270}" type="presOf" srcId="{F17415F5-DC50-4EEE-BF3F-48EFCFA4E35D}" destId="{6F275259-5660-4DBF-8B27-E2A38763D98E}" srcOrd="0" destOrd="0" presId="urn:microsoft.com/office/officeart/2005/8/layout/pList2"/>
    <dgm:cxn modelId="{8F271140-999B-4998-A1A4-2C2AC943952B}" srcId="{31CD9C59-1EFD-4AB9-BA50-CDE051E90DE9}" destId="{F4430682-0C77-42A3-986E-0C02213002F9}" srcOrd="0" destOrd="0" parTransId="{AEE1C614-DA23-436F-84B0-3E52B1E8ED75}" sibTransId="{D903DADD-1632-42B4-A53C-881ECB7A6248}"/>
    <dgm:cxn modelId="{47C862D3-348B-4405-9D61-083CFAAD3B25}" type="presOf" srcId="{31CD9C59-1EFD-4AB9-BA50-CDE051E90DE9}" destId="{16D7F13F-9142-464F-BAD5-3DC6B0D63C7A}" srcOrd="0" destOrd="0" presId="urn:microsoft.com/office/officeart/2005/8/layout/pList2"/>
    <dgm:cxn modelId="{BF8993BF-58F6-43D2-AFA5-77F39E49F691}" type="presOf" srcId="{7ECA7215-6023-4E01-9668-8CC66E01E983}" destId="{240E19FA-A673-4668-A1D0-CC4945FEEC83}" srcOrd="0" destOrd="0" presId="urn:microsoft.com/office/officeart/2005/8/layout/pList2"/>
    <dgm:cxn modelId="{F5A619B1-30EB-49C4-A403-E9B38B5B0E2B}" type="presOf" srcId="{2E0C8C57-BD1C-4281-86E3-5C3EF228C5BA}" destId="{2D65AA9A-8CFB-48FD-BE7A-0E795734574C}" srcOrd="0" destOrd="0" presId="urn:microsoft.com/office/officeart/2005/8/layout/pList2"/>
    <dgm:cxn modelId="{FAF571E1-0A4F-4D73-8D76-E558112535DF}" type="presParOf" srcId="{16D7F13F-9142-464F-BAD5-3DC6B0D63C7A}" destId="{BCD6F7A0-ADB5-448E-A631-8D5C41F52437}" srcOrd="0" destOrd="0" presId="urn:microsoft.com/office/officeart/2005/8/layout/pList2"/>
    <dgm:cxn modelId="{0CACCF03-AB8C-42A0-8413-73685D5DC0A4}" type="presParOf" srcId="{16D7F13F-9142-464F-BAD5-3DC6B0D63C7A}" destId="{D48094BC-C76F-4B62-9018-7F0A4F64399E}" srcOrd="1" destOrd="0" presId="urn:microsoft.com/office/officeart/2005/8/layout/pList2"/>
    <dgm:cxn modelId="{48FB3A92-4475-4BA5-8966-25E703C0B2EA}" type="presParOf" srcId="{D48094BC-C76F-4B62-9018-7F0A4F64399E}" destId="{C32B8B91-9D20-4200-875B-CC5739CC272D}" srcOrd="0" destOrd="0" presId="urn:microsoft.com/office/officeart/2005/8/layout/pList2"/>
    <dgm:cxn modelId="{48AAD8C0-37E8-418E-BF24-25DDEFE3F9A8}" type="presParOf" srcId="{C32B8B91-9D20-4200-875B-CC5739CC272D}" destId="{86BCEC1E-D7E2-4D72-8CAC-6FF94592D3B3}" srcOrd="0" destOrd="0" presId="urn:microsoft.com/office/officeart/2005/8/layout/pList2"/>
    <dgm:cxn modelId="{AFAADCC4-668D-492D-BC80-621E4A02E3E9}" type="presParOf" srcId="{C32B8B91-9D20-4200-875B-CC5739CC272D}" destId="{14F8750B-811D-4EBA-8A77-33A78D09FB37}" srcOrd="1" destOrd="0" presId="urn:microsoft.com/office/officeart/2005/8/layout/pList2"/>
    <dgm:cxn modelId="{08DE47BE-C1BA-4F8E-BDC8-90671011A616}" type="presParOf" srcId="{C32B8B91-9D20-4200-875B-CC5739CC272D}" destId="{AFC0551C-EA8B-4E5D-9B86-DC7F201A7F34}" srcOrd="2" destOrd="0" presId="urn:microsoft.com/office/officeart/2005/8/layout/pList2"/>
    <dgm:cxn modelId="{9DF56CA5-648F-4AE0-A252-989A3C3A10D2}" type="presParOf" srcId="{D48094BC-C76F-4B62-9018-7F0A4F64399E}" destId="{E2948DC2-66A7-4788-AE7C-EF1B15F166E2}" srcOrd="1" destOrd="0" presId="urn:microsoft.com/office/officeart/2005/8/layout/pList2"/>
    <dgm:cxn modelId="{4F9D8C4C-9200-44E2-AFBC-4BDAC6FEB175}" type="presParOf" srcId="{D48094BC-C76F-4B62-9018-7F0A4F64399E}" destId="{68E73B8A-243E-4EE8-9940-A2C96ED4E989}" srcOrd="2" destOrd="0" presId="urn:microsoft.com/office/officeart/2005/8/layout/pList2"/>
    <dgm:cxn modelId="{7BB9B90F-F0C9-40F1-9995-7EAF4DAEFE89}" type="presParOf" srcId="{68E73B8A-243E-4EE8-9940-A2C96ED4E989}" destId="{240E19FA-A673-4668-A1D0-CC4945FEEC83}" srcOrd="0" destOrd="0" presId="urn:microsoft.com/office/officeart/2005/8/layout/pList2"/>
    <dgm:cxn modelId="{6DE7FD21-57A5-457F-8EA6-031AA55FAB5A}" type="presParOf" srcId="{68E73B8A-243E-4EE8-9940-A2C96ED4E989}" destId="{16EE2E7F-E981-424C-A0F5-4DF77ED625EA}" srcOrd="1" destOrd="0" presId="urn:microsoft.com/office/officeart/2005/8/layout/pList2"/>
    <dgm:cxn modelId="{0ED5A607-131B-47E3-B27A-75F221274F76}" type="presParOf" srcId="{68E73B8A-243E-4EE8-9940-A2C96ED4E989}" destId="{AA3853C4-0B61-435E-B60F-CC496629D950}" srcOrd="2" destOrd="0" presId="urn:microsoft.com/office/officeart/2005/8/layout/pList2"/>
    <dgm:cxn modelId="{E3A9C007-39D6-49FF-983B-C436DEF41B4B}" type="presParOf" srcId="{D48094BC-C76F-4B62-9018-7F0A4F64399E}" destId="{20F66A6A-5492-4A56-9A45-CF4BD944FCC7}" srcOrd="3" destOrd="0" presId="urn:microsoft.com/office/officeart/2005/8/layout/pList2"/>
    <dgm:cxn modelId="{CF10B846-8A5C-4D1E-B455-514B69BB6F87}" type="presParOf" srcId="{D48094BC-C76F-4B62-9018-7F0A4F64399E}" destId="{72679449-F11B-4303-81A0-93D30BBABB35}" srcOrd="4" destOrd="0" presId="urn:microsoft.com/office/officeart/2005/8/layout/pList2"/>
    <dgm:cxn modelId="{9E1E210B-9F21-477C-8FB0-94B18C270A01}" type="presParOf" srcId="{72679449-F11B-4303-81A0-93D30BBABB35}" destId="{6F275259-5660-4DBF-8B27-E2A38763D98E}" srcOrd="0" destOrd="0" presId="urn:microsoft.com/office/officeart/2005/8/layout/pList2"/>
    <dgm:cxn modelId="{A5602D37-2F88-4308-874B-D768C583B7D6}" type="presParOf" srcId="{72679449-F11B-4303-81A0-93D30BBABB35}" destId="{9E0A3F0B-1C64-4426-BD04-F793BA6EF369}" srcOrd="1" destOrd="0" presId="urn:microsoft.com/office/officeart/2005/8/layout/pList2"/>
    <dgm:cxn modelId="{803D7937-6859-4A9A-BBA4-41F509F4D60C}" type="presParOf" srcId="{72679449-F11B-4303-81A0-93D30BBABB35}" destId="{3D88AF3D-9C89-43C9-B2F1-A8A7CEA5753A}" srcOrd="2" destOrd="0" presId="urn:microsoft.com/office/officeart/2005/8/layout/pList2"/>
    <dgm:cxn modelId="{2319DB73-CAD2-4EDD-A20F-7285E5DEBBC5}" type="presParOf" srcId="{D48094BC-C76F-4B62-9018-7F0A4F64399E}" destId="{ADBC39E1-BDF0-4A8F-9327-B5AF5416E3A7}" srcOrd="5" destOrd="0" presId="urn:microsoft.com/office/officeart/2005/8/layout/pList2"/>
    <dgm:cxn modelId="{A2C03DF8-7CF6-4075-86FD-02D3C10713D6}" type="presParOf" srcId="{D48094BC-C76F-4B62-9018-7F0A4F64399E}" destId="{D9E58CC9-8106-43D1-A183-F7A9CDD3825C}" srcOrd="6" destOrd="0" presId="urn:microsoft.com/office/officeart/2005/8/layout/pList2"/>
    <dgm:cxn modelId="{1536FF56-FAEE-420B-9DDE-531FCD13311F}" type="presParOf" srcId="{D9E58CC9-8106-43D1-A183-F7A9CDD3825C}" destId="{2D65AA9A-8CFB-48FD-BE7A-0E795734574C}" srcOrd="0" destOrd="0" presId="urn:microsoft.com/office/officeart/2005/8/layout/pList2"/>
    <dgm:cxn modelId="{2F8CE511-B1A2-44DF-819C-D04F4F200127}" type="presParOf" srcId="{D9E58CC9-8106-43D1-A183-F7A9CDD3825C}" destId="{FC56DD07-E892-4FB2-9130-4DF028BC5DFD}" srcOrd="1" destOrd="0" presId="urn:microsoft.com/office/officeart/2005/8/layout/pList2"/>
    <dgm:cxn modelId="{30274C49-93DB-427B-9900-4CF980861836}" type="presParOf" srcId="{D9E58CC9-8106-43D1-A183-F7A9CDD3825C}" destId="{FE67D8EE-A032-475E-995A-05CF78C4EBD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616C3BB-759B-42B2-9480-5458826A2A98}" type="doc">
      <dgm:prSet loTypeId="urn:microsoft.com/office/officeart/2005/8/layout/hList9" loCatId="list" qsTypeId="urn:microsoft.com/office/officeart/2005/8/quickstyle/3d3" qsCatId="3D" csTypeId="urn:microsoft.com/office/officeart/2005/8/colors/accent1_5" csCatId="accent1" phldr="1"/>
      <dgm:spPr/>
      <dgm:t>
        <a:bodyPr/>
        <a:lstStyle/>
        <a:p>
          <a:endParaRPr lang="es-ES"/>
        </a:p>
      </dgm:t>
    </dgm:pt>
    <dgm:pt modelId="{144E2FE6-0A8B-41C4-8ACE-5FF73C93147C}">
      <dgm:prSet phldrT="[Texto]" custT="1"/>
      <dgm:spPr/>
      <dgm:t>
        <a:bodyPr/>
        <a:lstStyle/>
        <a:p>
          <a:r>
            <a:rPr lang="es-ES" sz="1100" b="1" dirty="0" smtClean="0">
              <a:solidFill>
                <a:schemeClr val="accent2">
                  <a:lumMod val="50000"/>
                </a:schemeClr>
              </a:solidFill>
              <a:effectLst>
                <a:outerShdw blurRad="38100" dist="38100" dir="2700000" algn="tl">
                  <a:srgbClr val="000000">
                    <a:alpha val="43137"/>
                  </a:srgbClr>
                </a:outerShdw>
              </a:effectLst>
            </a:rPr>
            <a:t>Días de Morosidad</a:t>
          </a:r>
          <a:endParaRPr lang="es-ES" sz="1100" b="1" dirty="0">
            <a:solidFill>
              <a:schemeClr val="accent2">
                <a:lumMod val="50000"/>
              </a:schemeClr>
            </a:solidFill>
            <a:effectLst>
              <a:outerShdw blurRad="38100" dist="38100" dir="2700000" algn="tl">
                <a:srgbClr val="000000">
                  <a:alpha val="43137"/>
                </a:srgbClr>
              </a:outerShdw>
            </a:effectLst>
          </a:endParaRPr>
        </a:p>
      </dgm:t>
    </dgm:pt>
    <dgm:pt modelId="{00DE38DB-ECC2-43B3-9F81-BB7BDE49CBC8}" type="parTrans" cxnId="{6EFDBC43-814C-4134-AACD-DAADD83494C8}">
      <dgm:prSet/>
      <dgm:spPr/>
      <dgm:t>
        <a:bodyPr/>
        <a:lstStyle/>
        <a:p>
          <a:endParaRPr lang="es-ES"/>
        </a:p>
      </dgm:t>
    </dgm:pt>
    <dgm:pt modelId="{0C401D6C-ECD0-452D-B922-08B6A4837803}" type="sibTrans" cxnId="{6EFDBC43-814C-4134-AACD-DAADD83494C8}">
      <dgm:prSet/>
      <dgm:spPr/>
      <dgm:t>
        <a:bodyPr/>
        <a:lstStyle/>
        <a:p>
          <a:endParaRPr lang="es-ES"/>
        </a:p>
      </dgm:t>
    </dgm:pt>
    <dgm:pt modelId="{7436069E-88F6-4CBE-8116-FDC65A015F8F}">
      <dgm:prSet phldrT="[Texto]"/>
      <dgm:spPr/>
      <dgm:t>
        <a:bodyPr/>
        <a:lstStyle/>
        <a:p>
          <a:r>
            <a:rPr lang="es-ES" dirty="0" smtClean="0"/>
            <a:t>Control mensual de incremento en días.</a:t>
          </a:r>
          <a:endParaRPr lang="es-ES" dirty="0"/>
        </a:p>
      </dgm:t>
    </dgm:pt>
    <dgm:pt modelId="{B6CDCE92-0CB4-42C6-A8BE-BD2C3F01C17D}" type="parTrans" cxnId="{7296F433-C7AC-4206-B505-849515BE3C8C}">
      <dgm:prSet/>
      <dgm:spPr/>
      <dgm:t>
        <a:bodyPr/>
        <a:lstStyle/>
        <a:p>
          <a:endParaRPr lang="es-ES"/>
        </a:p>
      </dgm:t>
    </dgm:pt>
    <dgm:pt modelId="{42DD85E0-5DA3-468F-B60B-5A407464B4EC}" type="sibTrans" cxnId="{7296F433-C7AC-4206-B505-849515BE3C8C}">
      <dgm:prSet/>
      <dgm:spPr/>
      <dgm:t>
        <a:bodyPr/>
        <a:lstStyle/>
        <a:p>
          <a:endParaRPr lang="es-ES"/>
        </a:p>
      </dgm:t>
    </dgm:pt>
    <dgm:pt modelId="{15946219-C3DF-41F0-A21B-89C8D2AFA456}">
      <dgm:prSet phldrT="[Texto]"/>
      <dgm:spPr/>
      <dgm:t>
        <a:bodyPr/>
        <a:lstStyle/>
        <a:p>
          <a:r>
            <a:rPr lang="es-ES" b="1" u="sng" dirty="0" smtClean="0"/>
            <a:t>ALARMA: </a:t>
          </a:r>
          <a:r>
            <a:rPr lang="es-ES" dirty="0" smtClean="0"/>
            <a:t>Sobrepase el 70% de la morosidad máxima (63)</a:t>
          </a:r>
          <a:endParaRPr lang="es-ES" dirty="0"/>
        </a:p>
      </dgm:t>
    </dgm:pt>
    <dgm:pt modelId="{F7CD85EE-9EF0-439B-AD58-38A683A4A0A4}" type="parTrans" cxnId="{6ECDD71A-3A77-41D0-B709-93F93A4793EF}">
      <dgm:prSet/>
      <dgm:spPr/>
      <dgm:t>
        <a:bodyPr/>
        <a:lstStyle/>
        <a:p>
          <a:endParaRPr lang="es-ES"/>
        </a:p>
      </dgm:t>
    </dgm:pt>
    <dgm:pt modelId="{1AF36205-587C-43D9-8441-9F0BEF13A0F0}" type="sibTrans" cxnId="{6ECDD71A-3A77-41D0-B709-93F93A4793EF}">
      <dgm:prSet/>
      <dgm:spPr/>
      <dgm:t>
        <a:bodyPr/>
        <a:lstStyle/>
        <a:p>
          <a:endParaRPr lang="es-ES"/>
        </a:p>
      </dgm:t>
    </dgm:pt>
    <dgm:pt modelId="{5F240491-0753-437E-95A8-1CD5E6D69468}">
      <dgm:prSet phldrT="[Texto]" custT="1"/>
      <dgm:spPr/>
      <dgm:t>
        <a:bodyPr/>
        <a:lstStyle/>
        <a:p>
          <a:r>
            <a:rPr lang="es-ES" sz="1100" b="1" dirty="0" smtClean="0">
              <a:solidFill>
                <a:schemeClr val="accent2">
                  <a:lumMod val="50000"/>
                </a:schemeClr>
              </a:solidFill>
              <a:effectLst>
                <a:outerShdw blurRad="38100" dist="38100" dir="2700000" algn="tl">
                  <a:srgbClr val="000000">
                    <a:alpha val="43137"/>
                  </a:srgbClr>
                </a:outerShdw>
              </a:effectLst>
            </a:rPr>
            <a:t>Ejecución de Obra</a:t>
          </a:r>
          <a:endParaRPr lang="es-ES" sz="1100" b="1" dirty="0">
            <a:solidFill>
              <a:schemeClr val="accent2">
                <a:lumMod val="50000"/>
              </a:schemeClr>
            </a:solidFill>
            <a:effectLst>
              <a:outerShdw blurRad="38100" dist="38100" dir="2700000" algn="tl">
                <a:srgbClr val="000000">
                  <a:alpha val="43137"/>
                </a:srgbClr>
              </a:outerShdw>
            </a:effectLst>
          </a:endParaRPr>
        </a:p>
      </dgm:t>
    </dgm:pt>
    <dgm:pt modelId="{82A7B6AB-D84B-4791-867A-0B0F9AE63C05}" type="parTrans" cxnId="{1D897288-A2DB-4684-84A2-E8B818A0A075}">
      <dgm:prSet/>
      <dgm:spPr/>
      <dgm:t>
        <a:bodyPr/>
        <a:lstStyle/>
        <a:p>
          <a:endParaRPr lang="es-ES"/>
        </a:p>
      </dgm:t>
    </dgm:pt>
    <dgm:pt modelId="{3FAB73FC-E11E-446D-94C3-ECC2D3F50B4B}" type="sibTrans" cxnId="{1D897288-A2DB-4684-84A2-E8B818A0A075}">
      <dgm:prSet/>
      <dgm:spPr/>
      <dgm:t>
        <a:bodyPr/>
        <a:lstStyle/>
        <a:p>
          <a:endParaRPr lang="es-ES"/>
        </a:p>
      </dgm:t>
    </dgm:pt>
    <dgm:pt modelId="{59FEFAE9-9228-420F-8534-14291AEC9E55}">
      <dgm:prSet phldrT="[Texto]"/>
      <dgm:spPr/>
      <dgm:t>
        <a:bodyPr/>
        <a:lstStyle/>
        <a:p>
          <a:r>
            <a:rPr lang="es-ES" dirty="0" smtClean="0"/>
            <a:t>Porcentaje ejecutado de la obra civil </a:t>
          </a:r>
          <a:endParaRPr lang="es-ES" dirty="0"/>
        </a:p>
      </dgm:t>
    </dgm:pt>
    <dgm:pt modelId="{CFAD8B87-6075-4EDC-88A6-4332AED06A57}" type="parTrans" cxnId="{0A656086-592E-4419-9B48-B1538730263D}">
      <dgm:prSet/>
      <dgm:spPr/>
      <dgm:t>
        <a:bodyPr/>
        <a:lstStyle/>
        <a:p>
          <a:endParaRPr lang="es-ES"/>
        </a:p>
      </dgm:t>
    </dgm:pt>
    <dgm:pt modelId="{9DF3D7B0-D610-47D2-B195-35AD115D3E1D}" type="sibTrans" cxnId="{0A656086-592E-4419-9B48-B1538730263D}">
      <dgm:prSet/>
      <dgm:spPr/>
      <dgm:t>
        <a:bodyPr/>
        <a:lstStyle/>
        <a:p>
          <a:endParaRPr lang="es-ES"/>
        </a:p>
      </dgm:t>
    </dgm:pt>
    <dgm:pt modelId="{72F42667-386F-4C69-BFEF-99AE83E6028C}">
      <dgm:prSet phldrT="[Texto]"/>
      <dgm:spPr/>
      <dgm:t>
        <a:bodyPr/>
        <a:lstStyle/>
        <a:p>
          <a:r>
            <a:rPr lang="es-ES" b="1" u="sng" dirty="0" smtClean="0"/>
            <a:t>ALARMA: </a:t>
          </a:r>
        </a:p>
        <a:p>
          <a:r>
            <a:rPr lang="es-ES" dirty="0" smtClean="0"/>
            <a:t>Desfase de 15 días entre actividades programadas y reales.</a:t>
          </a:r>
          <a:endParaRPr lang="es-ES" dirty="0"/>
        </a:p>
      </dgm:t>
    </dgm:pt>
    <dgm:pt modelId="{32603B46-4689-4404-B604-8F592296CECA}" type="parTrans" cxnId="{28DA7EE8-4685-4A9F-9D87-A726E9F4E0E9}">
      <dgm:prSet/>
      <dgm:spPr/>
      <dgm:t>
        <a:bodyPr/>
        <a:lstStyle/>
        <a:p>
          <a:endParaRPr lang="es-ES"/>
        </a:p>
      </dgm:t>
    </dgm:pt>
    <dgm:pt modelId="{3F833FE3-1EE2-4CAE-9AD9-D3B1386EC4B1}" type="sibTrans" cxnId="{28DA7EE8-4685-4A9F-9D87-A726E9F4E0E9}">
      <dgm:prSet/>
      <dgm:spPr/>
      <dgm:t>
        <a:bodyPr/>
        <a:lstStyle/>
        <a:p>
          <a:endParaRPr lang="es-ES"/>
        </a:p>
      </dgm:t>
    </dgm:pt>
    <dgm:pt modelId="{A202CF1C-5B0B-43C0-879B-37F8AFFD3AAF}" type="pres">
      <dgm:prSet presAssocID="{D616C3BB-759B-42B2-9480-5458826A2A98}" presName="list" presStyleCnt="0">
        <dgm:presLayoutVars>
          <dgm:dir/>
          <dgm:animLvl val="lvl"/>
        </dgm:presLayoutVars>
      </dgm:prSet>
      <dgm:spPr/>
      <dgm:t>
        <a:bodyPr/>
        <a:lstStyle/>
        <a:p>
          <a:endParaRPr lang="es-ES"/>
        </a:p>
      </dgm:t>
    </dgm:pt>
    <dgm:pt modelId="{4C7566DD-17D1-48F9-8E36-D148442FDCD8}" type="pres">
      <dgm:prSet presAssocID="{144E2FE6-0A8B-41C4-8ACE-5FF73C93147C}" presName="posSpace" presStyleCnt="0"/>
      <dgm:spPr/>
    </dgm:pt>
    <dgm:pt modelId="{31C75A74-DA1D-4B3B-A638-F79CB6D3A5C4}" type="pres">
      <dgm:prSet presAssocID="{144E2FE6-0A8B-41C4-8ACE-5FF73C93147C}" presName="vertFlow" presStyleCnt="0"/>
      <dgm:spPr/>
    </dgm:pt>
    <dgm:pt modelId="{850953A2-3357-48BC-B073-26ACF8D264F3}" type="pres">
      <dgm:prSet presAssocID="{144E2FE6-0A8B-41C4-8ACE-5FF73C93147C}" presName="topSpace" presStyleCnt="0"/>
      <dgm:spPr/>
    </dgm:pt>
    <dgm:pt modelId="{D0888F2A-D9F0-4009-A4E6-57C9B0B98E78}" type="pres">
      <dgm:prSet presAssocID="{144E2FE6-0A8B-41C4-8ACE-5FF73C93147C}" presName="firstComp" presStyleCnt="0"/>
      <dgm:spPr/>
    </dgm:pt>
    <dgm:pt modelId="{BF1302A8-9A69-440F-9441-B867127C0BE2}" type="pres">
      <dgm:prSet presAssocID="{144E2FE6-0A8B-41C4-8ACE-5FF73C93147C}" presName="firstChild" presStyleLbl="bgAccFollowNode1" presStyleIdx="0" presStyleCnt="4"/>
      <dgm:spPr/>
      <dgm:t>
        <a:bodyPr/>
        <a:lstStyle/>
        <a:p>
          <a:endParaRPr lang="es-ES"/>
        </a:p>
      </dgm:t>
    </dgm:pt>
    <dgm:pt modelId="{6A49467A-C64F-4847-94AE-6474DD29F738}" type="pres">
      <dgm:prSet presAssocID="{144E2FE6-0A8B-41C4-8ACE-5FF73C93147C}" presName="firstChildTx" presStyleLbl="bgAccFollowNode1" presStyleIdx="0" presStyleCnt="4">
        <dgm:presLayoutVars>
          <dgm:bulletEnabled val="1"/>
        </dgm:presLayoutVars>
      </dgm:prSet>
      <dgm:spPr/>
      <dgm:t>
        <a:bodyPr/>
        <a:lstStyle/>
        <a:p>
          <a:endParaRPr lang="es-ES"/>
        </a:p>
      </dgm:t>
    </dgm:pt>
    <dgm:pt modelId="{92FD5994-A25E-41C3-A700-534A3AE7E1A3}" type="pres">
      <dgm:prSet presAssocID="{15946219-C3DF-41F0-A21B-89C8D2AFA456}" presName="comp" presStyleCnt="0"/>
      <dgm:spPr/>
    </dgm:pt>
    <dgm:pt modelId="{03BDDA12-57E2-464E-ACEA-2A69FBDAD3EE}" type="pres">
      <dgm:prSet presAssocID="{15946219-C3DF-41F0-A21B-89C8D2AFA456}" presName="child" presStyleLbl="bgAccFollowNode1" presStyleIdx="1" presStyleCnt="4"/>
      <dgm:spPr/>
      <dgm:t>
        <a:bodyPr/>
        <a:lstStyle/>
        <a:p>
          <a:endParaRPr lang="es-ES"/>
        </a:p>
      </dgm:t>
    </dgm:pt>
    <dgm:pt modelId="{9B85F597-3E96-4FB8-9EFF-0A0DC0D16998}" type="pres">
      <dgm:prSet presAssocID="{15946219-C3DF-41F0-A21B-89C8D2AFA456}" presName="childTx" presStyleLbl="bgAccFollowNode1" presStyleIdx="1" presStyleCnt="4">
        <dgm:presLayoutVars>
          <dgm:bulletEnabled val="1"/>
        </dgm:presLayoutVars>
      </dgm:prSet>
      <dgm:spPr/>
      <dgm:t>
        <a:bodyPr/>
        <a:lstStyle/>
        <a:p>
          <a:endParaRPr lang="es-ES"/>
        </a:p>
      </dgm:t>
    </dgm:pt>
    <dgm:pt modelId="{B3D8469C-FE1E-456D-833A-40D1878FA270}" type="pres">
      <dgm:prSet presAssocID="{144E2FE6-0A8B-41C4-8ACE-5FF73C93147C}" presName="negSpace" presStyleCnt="0"/>
      <dgm:spPr/>
    </dgm:pt>
    <dgm:pt modelId="{59DD7631-C213-4E23-A450-73C1FB9C1B0C}" type="pres">
      <dgm:prSet presAssocID="{144E2FE6-0A8B-41C4-8ACE-5FF73C93147C}" presName="circle" presStyleLbl="node1" presStyleIdx="0" presStyleCnt="2"/>
      <dgm:spPr/>
      <dgm:t>
        <a:bodyPr/>
        <a:lstStyle/>
        <a:p>
          <a:endParaRPr lang="es-ES"/>
        </a:p>
      </dgm:t>
    </dgm:pt>
    <dgm:pt modelId="{86D3DD25-34AF-4963-B480-C1ED09573815}" type="pres">
      <dgm:prSet presAssocID="{0C401D6C-ECD0-452D-B922-08B6A4837803}" presName="transSpace" presStyleCnt="0"/>
      <dgm:spPr/>
    </dgm:pt>
    <dgm:pt modelId="{E8DA797C-91DC-43DE-8E25-1C01159F5FF8}" type="pres">
      <dgm:prSet presAssocID="{5F240491-0753-437E-95A8-1CD5E6D69468}" presName="posSpace" presStyleCnt="0"/>
      <dgm:spPr/>
    </dgm:pt>
    <dgm:pt modelId="{E8F18251-0C5E-4A23-850B-FEBFDF24615D}" type="pres">
      <dgm:prSet presAssocID="{5F240491-0753-437E-95A8-1CD5E6D69468}" presName="vertFlow" presStyleCnt="0"/>
      <dgm:spPr/>
    </dgm:pt>
    <dgm:pt modelId="{BB8E5FB9-646D-44F5-B09E-2F8E4FEC3EB3}" type="pres">
      <dgm:prSet presAssocID="{5F240491-0753-437E-95A8-1CD5E6D69468}" presName="topSpace" presStyleCnt="0"/>
      <dgm:spPr/>
    </dgm:pt>
    <dgm:pt modelId="{E7B58B1F-F04A-4823-A137-9BAD4C7971BE}" type="pres">
      <dgm:prSet presAssocID="{5F240491-0753-437E-95A8-1CD5E6D69468}" presName="firstComp" presStyleCnt="0"/>
      <dgm:spPr/>
    </dgm:pt>
    <dgm:pt modelId="{5A69DA1F-FD0A-47AB-AFB3-E3DB864E7CF4}" type="pres">
      <dgm:prSet presAssocID="{5F240491-0753-437E-95A8-1CD5E6D69468}" presName="firstChild" presStyleLbl="bgAccFollowNode1" presStyleIdx="2" presStyleCnt="4"/>
      <dgm:spPr/>
      <dgm:t>
        <a:bodyPr/>
        <a:lstStyle/>
        <a:p>
          <a:endParaRPr lang="es-ES"/>
        </a:p>
      </dgm:t>
    </dgm:pt>
    <dgm:pt modelId="{08564558-DDE9-4F54-A949-6F18F56FB218}" type="pres">
      <dgm:prSet presAssocID="{5F240491-0753-437E-95A8-1CD5E6D69468}" presName="firstChildTx" presStyleLbl="bgAccFollowNode1" presStyleIdx="2" presStyleCnt="4">
        <dgm:presLayoutVars>
          <dgm:bulletEnabled val="1"/>
        </dgm:presLayoutVars>
      </dgm:prSet>
      <dgm:spPr/>
      <dgm:t>
        <a:bodyPr/>
        <a:lstStyle/>
        <a:p>
          <a:endParaRPr lang="es-ES"/>
        </a:p>
      </dgm:t>
    </dgm:pt>
    <dgm:pt modelId="{1EC42D5D-1EB3-4618-A750-7B0A90840100}" type="pres">
      <dgm:prSet presAssocID="{72F42667-386F-4C69-BFEF-99AE83E6028C}" presName="comp" presStyleCnt="0"/>
      <dgm:spPr/>
    </dgm:pt>
    <dgm:pt modelId="{20044C8E-071B-4456-A4D8-CC9CC8250914}" type="pres">
      <dgm:prSet presAssocID="{72F42667-386F-4C69-BFEF-99AE83E6028C}" presName="child" presStyleLbl="bgAccFollowNode1" presStyleIdx="3" presStyleCnt="4"/>
      <dgm:spPr/>
      <dgm:t>
        <a:bodyPr/>
        <a:lstStyle/>
        <a:p>
          <a:endParaRPr lang="es-ES"/>
        </a:p>
      </dgm:t>
    </dgm:pt>
    <dgm:pt modelId="{0D865E91-184B-4A45-A302-CF4A4368E775}" type="pres">
      <dgm:prSet presAssocID="{72F42667-386F-4C69-BFEF-99AE83E6028C}" presName="childTx" presStyleLbl="bgAccFollowNode1" presStyleIdx="3" presStyleCnt="4">
        <dgm:presLayoutVars>
          <dgm:bulletEnabled val="1"/>
        </dgm:presLayoutVars>
      </dgm:prSet>
      <dgm:spPr/>
      <dgm:t>
        <a:bodyPr/>
        <a:lstStyle/>
        <a:p>
          <a:endParaRPr lang="es-ES"/>
        </a:p>
      </dgm:t>
    </dgm:pt>
    <dgm:pt modelId="{688B0492-74E0-4DA8-9BD4-ABDC1113364A}" type="pres">
      <dgm:prSet presAssocID="{5F240491-0753-437E-95A8-1CD5E6D69468}" presName="negSpace" presStyleCnt="0"/>
      <dgm:spPr/>
    </dgm:pt>
    <dgm:pt modelId="{380DC986-DCEA-4113-BDF4-139773DA7DE7}" type="pres">
      <dgm:prSet presAssocID="{5F240491-0753-437E-95A8-1CD5E6D69468}" presName="circle" presStyleLbl="node1" presStyleIdx="1" presStyleCnt="2"/>
      <dgm:spPr/>
      <dgm:t>
        <a:bodyPr/>
        <a:lstStyle/>
        <a:p>
          <a:endParaRPr lang="es-ES"/>
        </a:p>
      </dgm:t>
    </dgm:pt>
  </dgm:ptLst>
  <dgm:cxnLst>
    <dgm:cxn modelId="{A0FFB8F6-CDF1-467E-AEDE-130CB715DDEB}" type="presOf" srcId="{15946219-C3DF-41F0-A21B-89C8D2AFA456}" destId="{9B85F597-3E96-4FB8-9EFF-0A0DC0D16998}" srcOrd="1" destOrd="0" presId="urn:microsoft.com/office/officeart/2005/8/layout/hList9"/>
    <dgm:cxn modelId="{0A656086-592E-4419-9B48-B1538730263D}" srcId="{5F240491-0753-437E-95A8-1CD5E6D69468}" destId="{59FEFAE9-9228-420F-8534-14291AEC9E55}" srcOrd="0" destOrd="0" parTransId="{CFAD8B87-6075-4EDC-88A6-4332AED06A57}" sibTransId="{9DF3D7B0-D610-47D2-B195-35AD115D3E1D}"/>
    <dgm:cxn modelId="{1D897288-A2DB-4684-84A2-E8B818A0A075}" srcId="{D616C3BB-759B-42B2-9480-5458826A2A98}" destId="{5F240491-0753-437E-95A8-1CD5E6D69468}" srcOrd="1" destOrd="0" parTransId="{82A7B6AB-D84B-4791-867A-0B0F9AE63C05}" sibTransId="{3FAB73FC-E11E-446D-94C3-ECC2D3F50B4B}"/>
    <dgm:cxn modelId="{6ECDD71A-3A77-41D0-B709-93F93A4793EF}" srcId="{144E2FE6-0A8B-41C4-8ACE-5FF73C93147C}" destId="{15946219-C3DF-41F0-A21B-89C8D2AFA456}" srcOrd="1" destOrd="0" parTransId="{F7CD85EE-9EF0-439B-AD58-38A683A4A0A4}" sibTransId="{1AF36205-587C-43D9-8441-9F0BEF13A0F0}"/>
    <dgm:cxn modelId="{B7D752DF-A7FC-4202-B3F8-4676C280BD0A}" type="presOf" srcId="{72F42667-386F-4C69-BFEF-99AE83E6028C}" destId="{20044C8E-071B-4456-A4D8-CC9CC8250914}" srcOrd="0" destOrd="0" presId="urn:microsoft.com/office/officeart/2005/8/layout/hList9"/>
    <dgm:cxn modelId="{28DA7EE8-4685-4A9F-9D87-A726E9F4E0E9}" srcId="{5F240491-0753-437E-95A8-1CD5E6D69468}" destId="{72F42667-386F-4C69-BFEF-99AE83E6028C}" srcOrd="1" destOrd="0" parTransId="{32603B46-4689-4404-B604-8F592296CECA}" sibTransId="{3F833FE3-1EE2-4CAE-9AD9-D3B1386EC4B1}"/>
    <dgm:cxn modelId="{25802403-71EC-40FC-BB0D-8A2C0B4B70A0}" type="presOf" srcId="{59FEFAE9-9228-420F-8534-14291AEC9E55}" destId="{08564558-DDE9-4F54-A949-6F18F56FB218}" srcOrd="1" destOrd="0" presId="urn:microsoft.com/office/officeart/2005/8/layout/hList9"/>
    <dgm:cxn modelId="{F8F379C6-E7AE-448C-BF07-EFBCBF2614C3}" type="presOf" srcId="{72F42667-386F-4C69-BFEF-99AE83E6028C}" destId="{0D865E91-184B-4A45-A302-CF4A4368E775}" srcOrd="1" destOrd="0" presId="urn:microsoft.com/office/officeart/2005/8/layout/hList9"/>
    <dgm:cxn modelId="{80C69DDE-8CB1-47A9-B133-E4711E3044BE}" type="presOf" srcId="{D616C3BB-759B-42B2-9480-5458826A2A98}" destId="{A202CF1C-5B0B-43C0-879B-37F8AFFD3AAF}" srcOrd="0" destOrd="0" presId="urn:microsoft.com/office/officeart/2005/8/layout/hList9"/>
    <dgm:cxn modelId="{FFF55F9B-D0A3-4FA5-A416-5B9F864AE56B}" type="presOf" srcId="{59FEFAE9-9228-420F-8534-14291AEC9E55}" destId="{5A69DA1F-FD0A-47AB-AFB3-E3DB864E7CF4}" srcOrd="0" destOrd="0" presId="urn:microsoft.com/office/officeart/2005/8/layout/hList9"/>
    <dgm:cxn modelId="{EB7C1E87-5CC8-47F2-AB9C-A28B8B449339}" type="presOf" srcId="{7436069E-88F6-4CBE-8116-FDC65A015F8F}" destId="{6A49467A-C64F-4847-94AE-6474DD29F738}" srcOrd="1" destOrd="0" presId="urn:microsoft.com/office/officeart/2005/8/layout/hList9"/>
    <dgm:cxn modelId="{7296F433-C7AC-4206-B505-849515BE3C8C}" srcId="{144E2FE6-0A8B-41C4-8ACE-5FF73C93147C}" destId="{7436069E-88F6-4CBE-8116-FDC65A015F8F}" srcOrd="0" destOrd="0" parTransId="{B6CDCE92-0CB4-42C6-A8BE-BD2C3F01C17D}" sibTransId="{42DD85E0-5DA3-468F-B60B-5A407464B4EC}"/>
    <dgm:cxn modelId="{4755073A-E2BD-4347-9DCF-4A5E1CE5F92B}" type="presOf" srcId="{5F240491-0753-437E-95A8-1CD5E6D69468}" destId="{380DC986-DCEA-4113-BDF4-139773DA7DE7}" srcOrd="0" destOrd="0" presId="urn:microsoft.com/office/officeart/2005/8/layout/hList9"/>
    <dgm:cxn modelId="{0F45DA0A-7529-4938-9921-CC07C305DB9C}" type="presOf" srcId="{144E2FE6-0A8B-41C4-8ACE-5FF73C93147C}" destId="{59DD7631-C213-4E23-A450-73C1FB9C1B0C}" srcOrd="0" destOrd="0" presId="urn:microsoft.com/office/officeart/2005/8/layout/hList9"/>
    <dgm:cxn modelId="{606A43A7-D515-4BD5-AA04-94AB93541DFB}" type="presOf" srcId="{15946219-C3DF-41F0-A21B-89C8D2AFA456}" destId="{03BDDA12-57E2-464E-ACEA-2A69FBDAD3EE}" srcOrd="0" destOrd="0" presId="urn:microsoft.com/office/officeart/2005/8/layout/hList9"/>
    <dgm:cxn modelId="{5C77FC42-FFE2-49BA-B18A-AFAFA83C4644}" type="presOf" srcId="{7436069E-88F6-4CBE-8116-FDC65A015F8F}" destId="{BF1302A8-9A69-440F-9441-B867127C0BE2}" srcOrd="0" destOrd="0" presId="urn:microsoft.com/office/officeart/2005/8/layout/hList9"/>
    <dgm:cxn modelId="{6EFDBC43-814C-4134-AACD-DAADD83494C8}" srcId="{D616C3BB-759B-42B2-9480-5458826A2A98}" destId="{144E2FE6-0A8B-41C4-8ACE-5FF73C93147C}" srcOrd="0" destOrd="0" parTransId="{00DE38DB-ECC2-43B3-9F81-BB7BDE49CBC8}" sibTransId="{0C401D6C-ECD0-452D-B922-08B6A4837803}"/>
    <dgm:cxn modelId="{090E7547-04EA-433A-9BA8-1EF404DBFA69}" type="presParOf" srcId="{A202CF1C-5B0B-43C0-879B-37F8AFFD3AAF}" destId="{4C7566DD-17D1-48F9-8E36-D148442FDCD8}" srcOrd="0" destOrd="0" presId="urn:microsoft.com/office/officeart/2005/8/layout/hList9"/>
    <dgm:cxn modelId="{33A0A316-B888-4DFC-ACF4-9C6ADEC04E4A}" type="presParOf" srcId="{A202CF1C-5B0B-43C0-879B-37F8AFFD3AAF}" destId="{31C75A74-DA1D-4B3B-A638-F79CB6D3A5C4}" srcOrd="1" destOrd="0" presId="urn:microsoft.com/office/officeart/2005/8/layout/hList9"/>
    <dgm:cxn modelId="{F660C989-9DEC-4AF6-9F14-FB59F95C9293}" type="presParOf" srcId="{31C75A74-DA1D-4B3B-A638-F79CB6D3A5C4}" destId="{850953A2-3357-48BC-B073-26ACF8D264F3}" srcOrd="0" destOrd="0" presId="urn:microsoft.com/office/officeart/2005/8/layout/hList9"/>
    <dgm:cxn modelId="{3D24CF69-0568-484B-9363-7B84E7A7132B}" type="presParOf" srcId="{31C75A74-DA1D-4B3B-A638-F79CB6D3A5C4}" destId="{D0888F2A-D9F0-4009-A4E6-57C9B0B98E78}" srcOrd="1" destOrd="0" presId="urn:microsoft.com/office/officeart/2005/8/layout/hList9"/>
    <dgm:cxn modelId="{7C95A364-61A4-480C-898D-1B66C79FD92B}" type="presParOf" srcId="{D0888F2A-D9F0-4009-A4E6-57C9B0B98E78}" destId="{BF1302A8-9A69-440F-9441-B867127C0BE2}" srcOrd="0" destOrd="0" presId="urn:microsoft.com/office/officeart/2005/8/layout/hList9"/>
    <dgm:cxn modelId="{5239F5DA-A2AF-45DB-9AB4-21F1D18DB7FF}" type="presParOf" srcId="{D0888F2A-D9F0-4009-A4E6-57C9B0B98E78}" destId="{6A49467A-C64F-4847-94AE-6474DD29F738}" srcOrd="1" destOrd="0" presId="urn:microsoft.com/office/officeart/2005/8/layout/hList9"/>
    <dgm:cxn modelId="{56A0F4E1-437F-4B58-ABF2-2BA4B5D0E023}" type="presParOf" srcId="{31C75A74-DA1D-4B3B-A638-F79CB6D3A5C4}" destId="{92FD5994-A25E-41C3-A700-534A3AE7E1A3}" srcOrd="2" destOrd="0" presId="urn:microsoft.com/office/officeart/2005/8/layout/hList9"/>
    <dgm:cxn modelId="{5467D2AB-ACC7-4B4B-959C-3902E80403B0}" type="presParOf" srcId="{92FD5994-A25E-41C3-A700-534A3AE7E1A3}" destId="{03BDDA12-57E2-464E-ACEA-2A69FBDAD3EE}" srcOrd="0" destOrd="0" presId="urn:microsoft.com/office/officeart/2005/8/layout/hList9"/>
    <dgm:cxn modelId="{70FF59F3-B840-445A-90F4-0E38B6574DB9}" type="presParOf" srcId="{92FD5994-A25E-41C3-A700-534A3AE7E1A3}" destId="{9B85F597-3E96-4FB8-9EFF-0A0DC0D16998}" srcOrd="1" destOrd="0" presId="urn:microsoft.com/office/officeart/2005/8/layout/hList9"/>
    <dgm:cxn modelId="{A858895C-7BC6-4CF1-A204-477B8E4F5C18}" type="presParOf" srcId="{A202CF1C-5B0B-43C0-879B-37F8AFFD3AAF}" destId="{B3D8469C-FE1E-456D-833A-40D1878FA270}" srcOrd="2" destOrd="0" presId="urn:microsoft.com/office/officeart/2005/8/layout/hList9"/>
    <dgm:cxn modelId="{3639E773-B4F7-4432-BBDA-B185E58AA0CA}" type="presParOf" srcId="{A202CF1C-5B0B-43C0-879B-37F8AFFD3AAF}" destId="{59DD7631-C213-4E23-A450-73C1FB9C1B0C}" srcOrd="3" destOrd="0" presId="urn:microsoft.com/office/officeart/2005/8/layout/hList9"/>
    <dgm:cxn modelId="{23BBA96D-6803-41E6-B5D8-4DA6924495DF}" type="presParOf" srcId="{A202CF1C-5B0B-43C0-879B-37F8AFFD3AAF}" destId="{86D3DD25-34AF-4963-B480-C1ED09573815}" srcOrd="4" destOrd="0" presId="urn:microsoft.com/office/officeart/2005/8/layout/hList9"/>
    <dgm:cxn modelId="{E02B1E72-A43B-451B-AE51-587AD8963497}" type="presParOf" srcId="{A202CF1C-5B0B-43C0-879B-37F8AFFD3AAF}" destId="{E8DA797C-91DC-43DE-8E25-1C01159F5FF8}" srcOrd="5" destOrd="0" presId="urn:microsoft.com/office/officeart/2005/8/layout/hList9"/>
    <dgm:cxn modelId="{D7B0A4D4-1F64-4A7F-B74A-574EC93E96AC}" type="presParOf" srcId="{A202CF1C-5B0B-43C0-879B-37F8AFFD3AAF}" destId="{E8F18251-0C5E-4A23-850B-FEBFDF24615D}" srcOrd="6" destOrd="0" presId="urn:microsoft.com/office/officeart/2005/8/layout/hList9"/>
    <dgm:cxn modelId="{E2D23000-BDC6-45F6-AADD-9949A63DE145}" type="presParOf" srcId="{E8F18251-0C5E-4A23-850B-FEBFDF24615D}" destId="{BB8E5FB9-646D-44F5-B09E-2F8E4FEC3EB3}" srcOrd="0" destOrd="0" presId="urn:microsoft.com/office/officeart/2005/8/layout/hList9"/>
    <dgm:cxn modelId="{2D715843-A140-4CD0-872A-3B6033FD28E6}" type="presParOf" srcId="{E8F18251-0C5E-4A23-850B-FEBFDF24615D}" destId="{E7B58B1F-F04A-4823-A137-9BAD4C7971BE}" srcOrd="1" destOrd="0" presId="urn:microsoft.com/office/officeart/2005/8/layout/hList9"/>
    <dgm:cxn modelId="{B999307D-028F-4884-84EB-7FBB1F871374}" type="presParOf" srcId="{E7B58B1F-F04A-4823-A137-9BAD4C7971BE}" destId="{5A69DA1F-FD0A-47AB-AFB3-E3DB864E7CF4}" srcOrd="0" destOrd="0" presId="urn:microsoft.com/office/officeart/2005/8/layout/hList9"/>
    <dgm:cxn modelId="{8A9A5888-4AA0-4D97-A58F-D49BAF0E6F84}" type="presParOf" srcId="{E7B58B1F-F04A-4823-A137-9BAD4C7971BE}" destId="{08564558-DDE9-4F54-A949-6F18F56FB218}" srcOrd="1" destOrd="0" presId="urn:microsoft.com/office/officeart/2005/8/layout/hList9"/>
    <dgm:cxn modelId="{54B40927-E165-4FB1-B5F6-786032376315}" type="presParOf" srcId="{E8F18251-0C5E-4A23-850B-FEBFDF24615D}" destId="{1EC42D5D-1EB3-4618-A750-7B0A90840100}" srcOrd="2" destOrd="0" presId="urn:microsoft.com/office/officeart/2005/8/layout/hList9"/>
    <dgm:cxn modelId="{CC383305-99D2-4012-82E9-CBD1A78D2EF1}" type="presParOf" srcId="{1EC42D5D-1EB3-4618-A750-7B0A90840100}" destId="{20044C8E-071B-4456-A4D8-CC9CC8250914}" srcOrd="0" destOrd="0" presId="urn:microsoft.com/office/officeart/2005/8/layout/hList9"/>
    <dgm:cxn modelId="{AD6A2812-1EF6-4132-BF5C-E96B4F1F56AB}" type="presParOf" srcId="{1EC42D5D-1EB3-4618-A750-7B0A90840100}" destId="{0D865E91-184B-4A45-A302-CF4A4368E775}" srcOrd="1" destOrd="0" presId="urn:microsoft.com/office/officeart/2005/8/layout/hList9"/>
    <dgm:cxn modelId="{D9DF6737-CBDF-4FFF-BEBE-24C265C15ED1}" type="presParOf" srcId="{A202CF1C-5B0B-43C0-879B-37F8AFFD3AAF}" destId="{688B0492-74E0-4DA8-9BD4-ABDC1113364A}" srcOrd="7" destOrd="0" presId="urn:microsoft.com/office/officeart/2005/8/layout/hList9"/>
    <dgm:cxn modelId="{685A9CD8-E33D-4EDC-8D8F-450B87458A06}" type="presParOf" srcId="{A202CF1C-5B0B-43C0-879B-37F8AFFD3AAF}" destId="{380DC986-DCEA-4113-BDF4-139773DA7DE7}"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616C3BB-759B-42B2-9480-5458826A2A98}" type="doc">
      <dgm:prSet loTypeId="urn:microsoft.com/office/officeart/2005/8/layout/hList9" loCatId="list" qsTypeId="urn:microsoft.com/office/officeart/2005/8/quickstyle/3d3" qsCatId="3D" csTypeId="urn:microsoft.com/office/officeart/2005/8/colors/accent1_5" csCatId="accent1" phldr="1"/>
      <dgm:spPr/>
      <dgm:t>
        <a:bodyPr/>
        <a:lstStyle/>
        <a:p>
          <a:endParaRPr lang="es-ES"/>
        </a:p>
      </dgm:t>
    </dgm:pt>
    <dgm:pt modelId="{144E2FE6-0A8B-41C4-8ACE-5FF73C93147C}">
      <dgm:prSet phldrT="[Texto]"/>
      <dgm:spPr/>
      <dgm:t>
        <a:bodyPr/>
        <a:lstStyle/>
        <a:p>
          <a:r>
            <a:rPr lang="es-ES" b="1" dirty="0" smtClean="0">
              <a:solidFill>
                <a:schemeClr val="accent2">
                  <a:lumMod val="50000"/>
                </a:schemeClr>
              </a:solidFill>
              <a:effectLst>
                <a:outerShdw blurRad="38100" dist="38100" dir="2700000" algn="tl">
                  <a:srgbClr val="000000">
                    <a:alpha val="43137"/>
                  </a:srgbClr>
                </a:outerShdw>
              </a:effectLst>
            </a:rPr>
            <a:t>Ejecución de planillaje</a:t>
          </a:r>
          <a:endParaRPr lang="es-ES" b="1" dirty="0">
            <a:solidFill>
              <a:schemeClr val="accent2">
                <a:lumMod val="50000"/>
              </a:schemeClr>
            </a:solidFill>
            <a:effectLst>
              <a:outerShdw blurRad="38100" dist="38100" dir="2700000" algn="tl">
                <a:srgbClr val="000000">
                  <a:alpha val="43137"/>
                </a:srgbClr>
              </a:outerShdw>
            </a:effectLst>
          </a:endParaRPr>
        </a:p>
      </dgm:t>
    </dgm:pt>
    <dgm:pt modelId="{00DE38DB-ECC2-43B3-9F81-BB7BDE49CBC8}" type="parTrans" cxnId="{6EFDBC43-814C-4134-AACD-DAADD83494C8}">
      <dgm:prSet/>
      <dgm:spPr/>
      <dgm:t>
        <a:bodyPr/>
        <a:lstStyle/>
        <a:p>
          <a:endParaRPr lang="es-ES"/>
        </a:p>
      </dgm:t>
    </dgm:pt>
    <dgm:pt modelId="{0C401D6C-ECD0-452D-B922-08B6A4837803}" type="sibTrans" cxnId="{6EFDBC43-814C-4134-AACD-DAADD83494C8}">
      <dgm:prSet/>
      <dgm:spPr/>
      <dgm:t>
        <a:bodyPr/>
        <a:lstStyle/>
        <a:p>
          <a:endParaRPr lang="es-ES"/>
        </a:p>
      </dgm:t>
    </dgm:pt>
    <dgm:pt modelId="{7436069E-88F6-4CBE-8116-FDC65A015F8F}">
      <dgm:prSet phldrT="[Texto]"/>
      <dgm:spPr/>
      <dgm:t>
        <a:bodyPr/>
        <a:lstStyle/>
        <a:p>
          <a:r>
            <a:rPr lang="es-ES" dirty="0" smtClean="0"/>
            <a:t>Porcentaje ejecutado no exceda al presupuestado.</a:t>
          </a:r>
          <a:endParaRPr lang="es-ES" dirty="0"/>
        </a:p>
      </dgm:t>
    </dgm:pt>
    <dgm:pt modelId="{B6CDCE92-0CB4-42C6-A8BE-BD2C3F01C17D}" type="parTrans" cxnId="{7296F433-C7AC-4206-B505-849515BE3C8C}">
      <dgm:prSet/>
      <dgm:spPr/>
      <dgm:t>
        <a:bodyPr/>
        <a:lstStyle/>
        <a:p>
          <a:endParaRPr lang="es-ES"/>
        </a:p>
      </dgm:t>
    </dgm:pt>
    <dgm:pt modelId="{42DD85E0-5DA3-468F-B60B-5A407464B4EC}" type="sibTrans" cxnId="{7296F433-C7AC-4206-B505-849515BE3C8C}">
      <dgm:prSet/>
      <dgm:spPr/>
      <dgm:t>
        <a:bodyPr/>
        <a:lstStyle/>
        <a:p>
          <a:endParaRPr lang="es-ES"/>
        </a:p>
      </dgm:t>
    </dgm:pt>
    <dgm:pt modelId="{15946219-C3DF-41F0-A21B-89C8D2AFA456}">
      <dgm:prSet phldrT="[Texto]"/>
      <dgm:spPr/>
      <dgm:t>
        <a:bodyPr/>
        <a:lstStyle/>
        <a:p>
          <a:r>
            <a:rPr lang="es-ES" b="1" u="sng" dirty="0" smtClean="0"/>
            <a:t>ALARMA: </a:t>
          </a:r>
          <a:r>
            <a:rPr lang="es-ES" b="0" u="none" dirty="0" smtClean="0"/>
            <a:t>Ejecución mensual, supera el 75% del promedio mensual a ejecutar.</a:t>
          </a:r>
          <a:endParaRPr lang="es-ES" b="0" u="none" dirty="0"/>
        </a:p>
      </dgm:t>
    </dgm:pt>
    <dgm:pt modelId="{F7CD85EE-9EF0-439B-AD58-38A683A4A0A4}" type="parTrans" cxnId="{6ECDD71A-3A77-41D0-B709-93F93A4793EF}">
      <dgm:prSet/>
      <dgm:spPr/>
      <dgm:t>
        <a:bodyPr/>
        <a:lstStyle/>
        <a:p>
          <a:endParaRPr lang="es-ES"/>
        </a:p>
      </dgm:t>
    </dgm:pt>
    <dgm:pt modelId="{1AF36205-587C-43D9-8441-9F0BEF13A0F0}" type="sibTrans" cxnId="{6ECDD71A-3A77-41D0-B709-93F93A4793EF}">
      <dgm:prSet/>
      <dgm:spPr/>
      <dgm:t>
        <a:bodyPr/>
        <a:lstStyle/>
        <a:p>
          <a:endParaRPr lang="es-ES"/>
        </a:p>
      </dgm:t>
    </dgm:pt>
    <dgm:pt modelId="{5F240491-0753-437E-95A8-1CD5E6D69468}">
      <dgm:prSet phldrT="[Texto]"/>
      <dgm:spPr/>
      <dgm:t>
        <a:bodyPr/>
        <a:lstStyle/>
        <a:p>
          <a:r>
            <a:rPr lang="es-ES" b="1" dirty="0" smtClean="0">
              <a:solidFill>
                <a:schemeClr val="accent2">
                  <a:lumMod val="50000"/>
                </a:schemeClr>
              </a:solidFill>
              <a:effectLst>
                <a:outerShdw blurRad="38100" dist="38100" dir="2700000" algn="tl">
                  <a:srgbClr val="000000">
                    <a:alpha val="43137"/>
                  </a:srgbClr>
                </a:outerShdw>
              </a:effectLst>
            </a:rPr>
            <a:t>Utilización de Anticipo</a:t>
          </a:r>
          <a:endParaRPr lang="es-ES" b="1" dirty="0">
            <a:solidFill>
              <a:schemeClr val="accent2">
                <a:lumMod val="50000"/>
              </a:schemeClr>
            </a:solidFill>
            <a:effectLst>
              <a:outerShdw blurRad="38100" dist="38100" dir="2700000" algn="tl">
                <a:srgbClr val="000000">
                  <a:alpha val="43137"/>
                </a:srgbClr>
              </a:outerShdw>
            </a:effectLst>
          </a:endParaRPr>
        </a:p>
      </dgm:t>
    </dgm:pt>
    <dgm:pt modelId="{82A7B6AB-D84B-4791-867A-0B0F9AE63C05}" type="parTrans" cxnId="{1D897288-A2DB-4684-84A2-E8B818A0A075}">
      <dgm:prSet/>
      <dgm:spPr/>
      <dgm:t>
        <a:bodyPr/>
        <a:lstStyle/>
        <a:p>
          <a:endParaRPr lang="es-ES"/>
        </a:p>
      </dgm:t>
    </dgm:pt>
    <dgm:pt modelId="{3FAB73FC-E11E-446D-94C3-ECC2D3F50B4B}" type="sibTrans" cxnId="{1D897288-A2DB-4684-84A2-E8B818A0A075}">
      <dgm:prSet/>
      <dgm:spPr/>
      <dgm:t>
        <a:bodyPr/>
        <a:lstStyle/>
        <a:p>
          <a:endParaRPr lang="es-ES"/>
        </a:p>
      </dgm:t>
    </dgm:pt>
    <dgm:pt modelId="{59FEFAE9-9228-420F-8534-14291AEC9E55}">
      <dgm:prSet phldrT="[Texto]"/>
      <dgm:spPr/>
      <dgm:t>
        <a:bodyPr/>
        <a:lstStyle/>
        <a:p>
          <a:r>
            <a:rPr lang="es-ES" dirty="0" smtClean="0"/>
            <a:t>Controlar el uso acelerado del anticipo</a:t>
          </a:r>
          <a:endParaRPr lang="es-ES" dirty="0"/>
        </a:p>
      </dgm:t>
    </dgm:pt>
    <dgm:pt modelId="{CFAD8B87-6075-4EDC-88A6-4332AED06A57}" type="parTrans" cxnId="{0A656086-592E-4419-9B48-B1538730263D}">
      <dgm:prSet/>
      <dgm:spPr/>
      <dgm:t>
        <a:bodyPr/>
        <a:lstStyle/>
        <a:p>
          <a:endParaRPr lang="es-ES"/>
        </a:p>
      </dgm:t>
    </dgm:pt>
    <dgm:pt modelId="{9DF3D7B0-D610-47D2-B195-35AD115D3E1D}" type="sibTrans" cxnId="{0A656086-592E-4419-9B48-B1538730263D}">
      <dgm:prSet/>
      <dgm:spPr/>
      <dgm:t>
        <a:bodyPr/>
        <a:lstStyle/>
        <a:p>
          <a:endParaRPr lang="es-ES"/>
        </a:p>
      </dgm:t>
    </dgm:pt>
    <dgm:pt modelId="{72F42667-386F-4C69-BFEF-99AE83E6028C}">
      <dgm:prSet phldrT="[Texto]"/>
      <dgm:spPr/>
      <dgm:t>
        <a:bodyPr/>
        <a:lstStyle/>
        <a:p>
          <a:r>
            <a:rPr lang="es-ES" b="1" u="sng" dirty="0" smtClean="0"/>
            <a:t>ALARMA: </a:t>
          </a:r>
        </a:p>
        <a:p>
          <a:r>
            <a:rPr lang="es-ES" dirty="0" smtClean="0"/>
            <a:t>Mas del 50% del anticipo utilizado en el primer mes</a:t>
          </a:r>
          <a:endParaRPr lang="es-ES" dirty="0"/>
        </a:p>
      </dgm:t>
    </dgm:pt>
    <dgm:pt modelId="{32603B46-4689-4404-B604-8F592296CECA}" type="parTrans" cxnId="{28DA7EE8-4685-4A9F-9D87-A726E9F4E0E9}">
      <dgm:prSet/>
      <dgm:spPr/>
      <dgm:t>
        <a:bodyPr/>
        <a:lstStyle/>
        <a:p>
          <a:endParaRPr lang="es-ES"/>
        </a:p>
      </dgm:t>
    </dgm:pt>
    <dgm:pt modelId="{3F833FE3-1EE2-4CAE-9AD9-D3B1386EC4B1}" type="sibTrans" cxnId="{28DA7EE8-4685-4A9F-9D87-A726E9F4E0E9}">
      <dgm:prSet/>
      <dgm:spPr/>
      <dgm:t>
        <a:bodyPr/>
        <a:lstStyle/>
        <a:p>
          <a:endParaRPr lang="es-ES"/>
        </a:p>
      </dgm:t>
    </dgm:pt>
    <dgm:pt modelId="{A202CF1C-5B0B-43C0-879B-37F8AFFD3AAF}" type="pres">
      <dgm:prSet presAssocID="{D616C3BB-759B-42B2-9480-5458826A2A98}" presName="list" presStyleCnt="0">
        <dgm:presLayoutVars>
          <dgm:dir/>
          <dgm:animLvl val="lvl"/>
        </dgm:presLayoutVars>
      </dgm:prSet>
      <dgm:spPr/>
      <dgm:t>
        <a:bodyPr/>
        <a:lstStyle/>
        <a:p>
          <a:endParaRPr lang="es-ES"/>
        </a:p>
      </dgm:t>
    </dgm:pt>
    <dgm:pt modelId="{4C7566DD-17D1-48F9-8E36-D148442FDCD8}" type="pres">
      <dgm:prSet presAssocID="{144E2FE6-0A8B-41C4-8ACE-5FF73C93147C}" presName="posSpace" presStyleCnt="0"/>
      <dgm:spPr/>
    </dgm:pt>
    <dgm:pt modelId="{31C75A74-DA1D-4B3B-A638-F79CB6D3A5C4}" type="pres">
      <dgm:prSet presAssocID="{144E2FE6-0A8B-41C4-8ACE-5FF73C93147C}" presName="vertFlow" presStyleCnt="0"/>
      <dgm:spPr/>
    </dgm:pt>
    <dgm:pt modelId="{850953A2-3357-48BC-B073-26ACF8D264F3}" type="pres">
      <dgm:prSet presAssocID="{144E2FE6-0A8B-41C4-8ACE-5FF73C93147C}" presName="topSpace" presStyleCnt="0"/>
      <dgm:spPr/>
    </dgm:pt>
    <dgm:pt modelId="{D0888F2A-D9F0-4009-A4E6-57C9B0B98E78}" type="pres">
      <dgm:prSet presAssocID="{144E2FE6-0A8B-41C4-8ACE-5FF73C93147C}" presName="firstComp" presStyleCnt="0"/>
      <dgm:spPr/>
    </dgm:pt>
    <dgm:pt modelId="{BF1302A8-9A69-440F-9441-B867127C0BE2}" type="pres">
      <dgm:prSet presAssocID="{144E2FE6-0A8B-41C4-8ACE-5FF73C93147C}" presName="firstChild" presStyleLbl="bgAccFollowNode1" presStyleIdx="0" presStyleCnt="4"/>
      <dgm:spPr/>
      <dgm:t>
        <a:bodyPr/>
        <a:lstStyle/>
        <a:p>
          <a:endParaRPr lang="es-ES"/>
        </a:p>
      </dgm:t>
    </dgm:pt>
    <dgm:pt modelId="{6A49467A-C64F-4847-94AE-6474DD29F738}" type="pres">
      <dgm:prSet presAssocID="{144E2FE6-0A8B-41C4-8ACE-5FF73C93147C}" presName="firstChildTx" presStyleLbl="bgAccFollowNode1" presStyleIdx="0" presStyleCnt="4">
        <dgm:presLayoutVars>
          <dgm:bulletEnabled val="1"/>
        </dgm:presLayoutVars>
      </dgm:prSet>
      <dgm:spPr/>
      <dgm:t>
        <a:bodyPr/>
        <a:lstStyle/>
        <a:p>
          <a:endParaRPr lang="es-ES"/>
        </a:p>
      </dgm:t>
    </dgm:pt>
    <dgm:pt modelId="{92FD5994-A25E-41C3-A700-534A3AE7E1A3}" type="pres">
      <dgm:prSet presAssocID="{15946219-C3DF-41F0-A21B-89C8D2AFA456}" presName="comp" presStyleCnt="0"/>
      <dgm:spPr/>
    </dgm:pt>
    <dgm:pt modelId="{03BDDA12-57E2-464E-ACEA-2A69FBDAD3EE}" type="pres">
      <dgm:prSet presAssocID="{15946219-C3DF-41F0-A21B-89C8D2AFA456}" presName="child" presStyleLbl="bgAccFollowNode1" presStyleIdx="1" presStyleCnt="4"/>
      <dgm:spPr/>
      <dgm:t>
        <a:bodyPr/>
        <a:lstStyle/>
        <a:p>
          <a:endParaRPr lang="es-ES"/>
        </a:p>
      </dgm:t>
    </dgm:pt>
    <dgm:pt modelId="{9B85F597-3E96-4FB8-9EFF-0A0DC0D16998}" type="pres">
      <dgm:prSet presAssocID="{15946219-C3DF-41F0-A21B-89C8D2AFA456}" presName="childTx" presStyleLbl="bgAccFollowNode1" presStyleIdx="1" presStyleCnt="4">
        <dgm:presLayoutVars>
          <dgm:bulletEnabled val="1"/>
        </dgm:presLayoutVars>
      </dgm:prSet>
      <dgm:spPr/>
      <dgm:t>
        <a:bodyPr/>
        <a:lstStyle/>
        <a:p>
          <a:endParaRPr lang="es-ES"/>
        </a:p>
      </dgm:t>
    </dgm:pt>
    <dgm:pt modelId="{B3D8469C-FE1E-456D-833A-40D1878FA270}" type="pres">
      <dgm:prSet presAssocID="{144E2FE6-0A8B-41C4-8ACE-5FF73C93147C}" presName="negSpace" presStyleCnt="0"/>
      <dgm:spPr/>
    </dgm:pt>
    <dgm:pt modelId="{59DD7631-C213-4E23-A450-73C1FB9C1B0C}" type="pres">
      <dgm:prSet presAssocID="{144E2FE6-0A8B-41C4-8ACE-5FF73C93147C}" presName="circle" presStyleLbl="node1" presStyleIdx="0" presStyleCnt="2"/>
      <dgm:spPr/>
      <dgm:t>
        <a:bodyPr/>
        <a:lstStyle/>
        <a:p>
          <a:endParaRPr lang="es-ES"/>
        </a:p>
      </dgm:t>
    </dgm:pt>
    <dgm:pt modelId="{86D3DD25-34AF-4963-B480-C1ED09573815}" type="pres">
      <dgm:prSet presAssocID="{0C401D6C-ECD0-452D-B922-08B6A4837803}" presName="transSpace" presStyleCnt="0"/>
      <dgm:spPr/>
    </dgm:pt>
    <dgm:pt modelId="{E8DA797C-91DC-43DE-8E25-1C01159F5FF8}" type="pres">
      <dgm:prSet presAssocID="{5F240491-0753-437E-95A8-1CD5E6D69468}" presName="posSpace" presStyleCnt="0"/>
      <dgm:spPr/>
    </dgm:pt>
    <dgm:pt modelId="{E8F18251-0C5E-4A23-850B-FEBFDF24615D}" type="pres">
      <dgm:prSet presAssocID="{5F240491-0753-437E-95A8-1CD5E6D69468}" presName="vertFlow" presStyleCnt="0"/>
      <dgm:spPr/>
    </dgm:pt>
    <dgm:pt modelId="{BB8E5FB9-646D-44F5-B09E-2F8E4FEC3EB3}" type="pres">
      <dgm:prSet presAssocID="{5F240491-0753-437E-95A8-1CD5E6D69468}" presName="topSpace" presStyleCnt="0"/>
      <dgm:spPr/>
    </dgm:pt>
    <dgm:pt modelId="{E7B58B1F-F04A-4823-A137-9BAD4C7971BE}" type="pres">
      <dgm:prSet presAssocID="{5F240491-0753-437E-95A8-1CD5E6D69468}" presName="firstComp" presStyleCnt="0"/>
      <dgm:spPr/>
    </dgm:pt>
    <dgm:pt modelId="{5A69DA1F-FD0A-47AB-AFB3-E3DB864E7CF4}" type="pres">
      <dgm:prSet presAssocID="{5F240491-0753-437E-95A8-1CD5E6D69468}" presName="firstChild" presStyleLbl="bgAccFollowNode1" presStyleIdx="2" presStyleCnt="4"/>
      <dgm:spPr/>
      <dgm:t>
        <a:bodyPr/>
        <a:lstStyle/>
        <a:p>
          <a:endParaRPr lang="es-ES"/>
        </a:p>
      </dgm:t>
    </dgm:pt>
    <dgm:pt modelId="{08564558-DDE9-4F54-A949-6F18F56FB218}" type="pres">
      <dgm:prSet presAssocID="{5F240491-0753-437E-95A8-1CD5E6D69468}" presName="firstChildTx" presStyleLbl="bgAccFollowNode1" presStyleIdx="2" presStyleCnt="4">
        <dgm:presLayoutVars>
          <dgm:bulletEnabled val="1"/>
        </dgm:presLayoutVars>
      </dgm:prSet>
      <dgm:spPr/>
      <dgm:t>
        <a:bodyPr/>
        <a:lstStyle/>
        <a:p>
          <a:endParaRPr lang="es-ES"/>
        </a:p>
      </dgm:t>
    </dgm:pt>
    <dgm:pt modelId="{1EC42D5D-1EB3-4618-A750-7B0A90840100}" type="pres">
      <dgm:prSet presAssocID="{72F42667-386F-4C69-BFEF-99AE83E6028C}" presName="comp" presStyleCnt="0"/>
      <dgm:spPr/>
    </dgm:pt>
    <dgm:pt modelId="{20044C8E-071B-4456-A4D8-CC9CC8250914}" type="pres">
      <dgm:prSet presAssocID="{72F42667-386F-4C69-BFEF-99AE83E6028C}" presName="child" presStyleLbl="bgAccFollowNode1" presStyleIdx="3" presStyleCnt="4"/>
      <dgm:spPr/>
      <dgm:t>
        <a:bodyPr/>
        <a:lstStyle/>
        <a:p>
          <a:endParaRPr lang="es-ES"/>
        </a:p>
      </dgm:t>
    </dgm:pt>
    <dgm:pt modelId="{0D865E91-184B-4A45-A302-CF4A4368E775}" type="pres">
      <dgm:prSet presAssocID="{72F42667-386F-4C69-BFEF-99AE83E6028C}" presName="childTx" presStyleLbl="bgAccFollowNode1" presStyleIdx="3" presStyleCnt="4">
        <dgm:presLayoutVars>
          <dgm:bulletEnabled val="1"/>
        </dgm:presLayoutVars>
      </dgm:prSet>
      <dgm:spPr/>
      <dgm:t>
        <a:bodyPr/>
        <a:lstStyle/>
        <a:p>
          <a:endParaRPr lang="es-ES"/>
        </a:p>
      </dgm:t>
    </dgm:pt>
    <dgm:pt modelId="{688B0492-74E0-4DA8-9BD4-ABDC1113364A}" type="pres">
      <dgm:prSet presAssocID="{5F240491-0753-437E-95A8-1CD5E6D69468}" presName="negSpace" presStyleCnt="0"/>
      <dgm:spPr/>
    </dgm:pt>
    <dgm:pt modelId="{380DC986-DCEA-4113-BDF4-139773DA7DE7}" type="pres">
      <dgm:prSet presAssocID="{5F240491-0753-437E-95A8-1CD5E6D69468}" presName="circle" presStyleLbl="node1" presStyleIdx="1" presStyleCnt="2"/>
      <dgm:spPr/>
      <dgm:t>
        <a:bodyPr/>
        <a:lstStyle/>
        <a:p>
          <a:endParaRPr lang="es-ES"/>
        </a:p>
      </dgm:t>
    </dgm:pt>
  </dgm:ptLst>
  <dgm:cxnLst>
    <dgm:cxn modelId="{17FB11A6-970A-41F6-9E3F-7D110D467A77}" type="presOf" srcId="{7436069E-88F6-4CBE-8116-FDC65A015F8F}" destId="{6A49467A-C64F-4847-94AE-6474DD29F738}" srcOrd="1" destOrd="0" presId="urn:microsoft.com/office/officeart/2005/8/layout/hList9"/>
    <dgm:cxn modelId="{6ECDD71A-3A77-41D0-B709-93F93A4793EF}" srcId="{144E2FE6-0A8B-41C4-8ACE-5FF73C93147C}" destId="{15946219-C3DF-41F0-A21B-89C8D2AFA456}" srcOrd="1" destOrd="0" parTransId="{F7CD85EE-9EF0-439B-AD58-38A683A4A0A4}" sibTransId="{1AF36205-587C-43D9-8441-9F0BEF13A0F0}"/>
    <dgm:cxn modelId="{63852F9E-331F-4FFD-BB5F-2DF642FD194F}" type="presOf" srcId="{7436069E-88F6-4CBE-8116-FDC65A015F8F}" destId="{BF1302A8-9A69-440F-9441-B867127C0BE2}" srcOrd="0" destOrd="0" presId="urn:microsoft.com/office/officeart/2005/8/layout/hList9"/>
    <dgm:cxn modelId="{FD5322F6-F65F-4053-A9B4-1389ADAFE318}" type="presOf" srcId="{144E2FE6-0A8B-41C4-8ACE-5FF73C93147C}" destId="{59DD7631-C213-4E23-A450-73C1FB9C1B0C}" srcOrd="0" destOrd="0" presId="urn:microsoft.com/office/officeart/2005/8/layout/hList9"/>
    <dgm:cxn modelId="{4C6302C9-D1CC-42DE-A06C-E0F777E2CCD3}" type="presOf" srcId="{59FEFAE9-9228-420F-8534-14291AEC9E55}" destId="{08564558-DDE9-4F54-A949-6F18F56FB218}" srcOrd="1" destOrd="0" presId="urn:microsoft.com/office/officeart/2005/8/layout/hList9"/>
    <dgm:cxn modelId="{58B3789C-4257-440F-B767-3373AD1AAA7B}" type="presOf" srcId="{D616C3BB-759B-42B2-9480-5458826A2A98}" destId="{A202CF1C-5B0B-43C0-879B-37F8AFFD3AAF}" srcOrd="0" destOrd="0" presId="urn:microsoft.com/office/officeart/2005/8/layout/hList9"/>
    <dgm:cxn modelId="{809B99FD-D6FF-40FB-B9CB-061184657A7D}" type="presOf" srcId="{5F240491-0753-437E-95A8-1CD5E6D69468}" destId="{380DC986-DCEA-4113-BDF4-139773DA7DE7}" srcOrd="0" destOrd="0" presId="urn:microsoft.com/office/officeart/2005/8/layout/hList9"/>
    <dgm:cxn modelId="{6EFDBC43-814C-4134-AACD-DAADD83494C8}" srcId="{D616C3BB-759B-42B2-9480-5458826A2A98}" destId="{144E2FE6-0A8B-41C4-8ACE-5FF73C93147C}" srcOrd="0" destOrd="0" parTransId="{00DE38DB-ECC2-43B3-9F81-BB7BDE49CBC8}" sibTransId="{0C401D6C-ECD0-452D-B922-08B6A4837803}"/>
    <dgm:cxn modelId="{98F3084C-85BC-422D-9359-DC06138B6080}" type="presOf" srcId="{72F42667-386F-4C69-BFEF-99AE83E6028C}" destId="{0D865E91-184B-4A45-A302-CF4A4368E775}" srcOrd="1" destOrd="0" presId="urn:microsoft.com/office/officeart/2005/8/layout/hList9"/>
    <dgm:cxn modelId="{1D897288-A2DB-4684-84A2-E8B818A0A075}" srcId="{D616C3BB-759B-42B2-9480-5458826A2A98}" destId="{5F240491-0753-437E-95A8-1CD5E6D69468}" srcOrd="1" destOrd="0" parTransId="{82A7B6AB-D84B-4791-867A-0B0F9AE63C05}" sibTransId="{3FAB73FC-E11E-446D-94C3-ECC2D3F50B4B}"/>
    <dgm:cxn modelId="{0A656086-592E-4419-9B48-B1538730263D}" srcId="{5F240491-0753-437E-95A8-1CD5E6D69468}" destId="{59FEFAE9-9228-420F-8534-14291AEC9E55}" srcOrd="0" destOrd="0" parTransId="{CFAD8B87-6075-4EDC-88A6-4332AED06A57}" sibTransId="{9DF3D7B0-D610-47D2-B195-35AD115D3E1D}"/>
    <dgm:cxn modelId="{28DA7EE8-4685-4A9F-9D87-A726E9F4E0E9}" srcId="{5F240491-0753-437E-95A8-1CD5E6D69468}" destId="{72F42667-386F-4C69-BFEF-99AE83E6028C}" srcOrd="1" destOrd="0" parTransId="{32603B46-4689-4404-B604-8F592296CECA}" sibTransId="{3F833FE3-1EE2-4CAE-9AD9-D3B1386EC4B1}"/>
    <dgm:cxn modelId="{03C0354A-1F3D-4ACA-AC31-497BFCF8A92E}" type="presOf" srcId="{15946219-C3DF-41F0-A21B-89C8D2AFA456}" destId="{9B85F597-3E96-4FB8-9EFF-0A0DC0D16998}" srcOrd="1" destOrd="0" presId="urn:microsoft.com/office/officeart/2005/8/layout/hList9"/>
    <dgm:cxn modelId="{BB296BAC-1AD9-4464-BFEF-AD152394FD36}" type="presOf" srcId="{15946219-C3DF-41F0-A21B-89C8D2AFA456}" destId="{03BDDA12-57E2-464E-ACEA-2A69FBDAD3EE}" srcOrd="0" destOrd="0" presId="urn:microsoft.com/office/officeart/2005/8/layout/hList9"/>
    <dgm:cxn modelId="{E48F22D0-2E91-4D45-B640-35A8D78BEA75}" type="presOf" srcId="{59FEFAE9-9228-420F-8534-14291AEC9E55}" destId="{5A69DA1F-FD0A-47AB-AFB3-E3DB864E7CF4}" srcOrd="0" destOrd="0" presId="urn:microsoft.com/office/officeart/2005/8/layout/hList9"/>
    <dgm:cxn modelId="{AC0B3D46-FC91-422B-B89D-1374EA80F237}" type="presOf" srcId="{72F42667-386F-4C69-BFEF-99AE83E6028C}" destId="{20044C8E-071B-4456-A4D8-CC9CC8250914}" srcOrd="0" destOrd="0" presId="urn:microsoft.com/office/officeart/2005/8/layout/hList9"/>
    <dgm:cxn modelId="{7296F433-C7AC-4206-B505-849515BE3C8C}" srcId="{144E2FE6-0A8B-41C4-8ACE-5FF73C93147C}" destId="{7436069E-88F6-4CBE-8116-FDC65A015F8F}" srcOrd="0" destOrd="0" parTransId="{B6CDCE92-0CB4-42C6-A8BE-BD2C3F01C17D}" sibTransId="{42DD85E0-5DA3-468F-B60B-5A407464B4EC}"/>
    <dgm:cxn modelId="{3C246A59-0B0F-4B2E-94E3-A10FF57CDE68}" type="presParOf" srcId="{A202CF1C-5B0B-43C0-879B-37F8AFFD3AAF}" destId="{4C7566DD-17D1-48F9-8E36-D148442FDCD8}" srcOrd="0" destOrd="0" presId="urn:microsoft.com/office/officeart/2005/8/layout/hList9"/>
    <dgm:cxn modelId="{95F66B77-C018-4B06-A106-AFEFF6489BA5}" type="presParOf" srcId="{A202CF1C-5B0B-43C0-879B-37F8AFFD3AAF}" destId="{31C75A74-DA1D-4B3B-A638-F79CB6D3A5C4}" srcOrd="1" destOrd="0" presId="urn:microsoft.com/office/officeart/2005/8/layout/hList9"/>
    <dgm:cxn modelId="{F5CD0676-70EE-4150-90EE-A6F1B8C42569}" type="presParOf" srcId="{31C75A74-DA1D-4B3B-A638-F79CB6D3A5C4}" destId="{850953A2-3357-48BC-B073-26ACF8D264F3}" srcOrd="0" destOrd="0" presId="urn:microsoft.com/office/officeart/2005/8/layout/hList9"/>
    <dgm:cxn modelId="{09D90C6F-6C8B-4E9F-8715-D5F6ECB2D1F4}" type="presParOf" srcId="{31C75A74-DA1D-4B3B-A638-F79CB6D3A5C4}" destId="{D0888F2A-D9F0-4009-A4E6-57C9B0B98E78}" srcOrd="1" destOrd="0" presId="urn:microsoft.com/office/officeart/2005/8/layout/hList9"/>
    <dgm:cxn modelId="{EDF37773-24AC-4AC5-90E3-9ABC5B6AEB0E}" type="presParOf" srcId="{D0888F2A-D9F0-4009-A4E6-57C9B0B98E78}" destId="{BF1302A8-9A69-440F-9441-B867127C0BE2}" srcOrd="0" destOrd="0" presId="urn:microsoft.com/office/officeart/2005/8/layout/hList9"/>
    <dgm:cxn modelId="{3A6056F3-CA99-4BCA-863E-3C8870DD20EB}" type="presParOf" srcId="{D0888F2A-D9F0-4009-A4E6-57C9B0B98E78}" destId="{6A49467A-C64F-4847-94AE-6474DD29F738}" srcOrd="1" destOrd="0" presId="urn:microsoft.com/office/officeart/2005/8/layout/hList9"/>
    <dgm:cxn modelId="{A7A5E772-AEF5-4FFA-A3C3-2FCBBE12D9A5}" type="presParOf" srcId="{31C75A74-DA1D-4B3B-A638-F79CB6D3A5C4}" destId="{92FD5994-A25E-41C3-A700-534A3AE7E1A3}" srcOrd="2" destOrd="0" presId="urn:microsoft.com/office/officeart/2005/8/layout/hList9"/>
    <dgm:cxn modelId="{D78C1A39-1B55-426E-A2D8-8F69AF9370AF}" type="presParOf" srcId="{92FD5994-A25E-41C3-A700-534A3AE7E1A3}" destId="{03BDDA12-57E2-464E-ACEA-2A69FBDAD3EE}" srcOrd="0" destOrd="0" presId="urn:microsoft.com/office/officeart/2005/8/layout/hList9"/>
    <dgm:cxn modelId="{8ED8B762-5547-426E-AB46-657C0D0BC5F4}" type="presParOf" srcId="{92FD5994-A25E-41C3-A700-534A3AE7E1A3}" destId="{9B85F597-3E96-4FB8-9EFF-0A0DC0D16998}" srcOrd="1" destOrd="0" presId="urn:microsoft.com/office/officeart/2005/8/layout/hList9"/>
    <dgm:cxn modelId="{18264E7E-1DB3-4913-A931-78C5506E2732}" type="presParOf" srcId="{A202CF1C-5B0B-43C0-879B-37F8AFFD3AAF}" destId="{B3D8469C-FE1E-456D-833A-40D1878FA270}" srcOrd="2" destOrd="0" presId="urn:microsoft.com/office/officeart/2005/8/layout/hList9"/>
    <dgm:cxn modelId="{9999DAD3-A151-48E0-B94A-4090C261C293}" type="presParOf" srcId="{A202CF1C-5B0B-43C0-879B-37F8AFFD3AAF}" destId="{59DD7631-C213-4E23-A450-73C1FB9C1B0C}" srcOrd="3" destOrd="0" presId="urn:microsoft.com/office/officeart/2005/8/layout/hList9"/>
    <dgm:cxn modelId="{C72349B1-ECBE-41FD-BE69-107284F3317A}" type="presParOf" srcId="{A202CF1C-5B0B-43C0-879B-37F8AFFD3AAF}" destId="{86D3DD25-34AF-4963-B480-C1ED09573815}" srcOrd="4" destOrd="0" presId="urn:microsoft.com/office/officeart/2005/8/layout/hList9"/>
    <dgm:cxn modelId="{200199F4-9A44-4500-B02F-ED439931CA8F}" type="presParOf" srcId="{A202CF1C-5B0B-43C0-879B-37F8AFFD3AAF}" destId="{E8DA797C-91DC-43DE-8E25-1C01159F5FF8}" srcOrd="5" destOrd="0" presId="urn:microsoft.com/office/officeart/2005/8/layout/hList9"/>
    <dgm:cxn modelId="{2BA3E95E-D758-4E2A-BF1F-F74A74984921}" type="presParOf" srcId="{A202CF1C-5B0B-43C0-879B-37F8AFFD3AAF}" destId="{E8F18251-0C5E-4A23-850B-FEBFDF24615D}" srcOrd="6" destOrd="0" presId="urn:microsoft.com/office/officeart/2005/8/layout/hList9"/>
    <dgm:cxn modelId="{20B54777-E41A-424A-B36D-B69805D62AC7}" type="presParOf" srcId="{E8F18251-0C5E-4A23-850B-FEBFDF24615D}" destId="{BB8E5FB9-646D-44F5-B09E-2F8E4FEC3EB3}" srcOrd="0" destOrd="0" presId="urn:microsoft.com/office/officeart/2005/8/layout/hList9"/>
    <dgm:cxn modelId="{B8EAFF24-655E-4B82-AFD4-68540835B676}" type="presParOf" srcId="{E8F18251-0C5E-4A23-850B-FEBFDF24615D}" destId="{E7B58B1F-F04A-4823-A137-9BAD4C7971BE}" srcOrd="1" destOrd="0" presId="urn:microsoft.com/office/officeart/2005/8/layout/hList9"/>
    <dgm:cxn modelId="{519A1866-82A4-4CAA-824F-3D04AC2EA613}" type="presParOf" srcId="{E7B58B1F-F04A-4823-A137-9BAD4C7971BE}" destId="{5A69DA1F-FD0A-47AB-AFB3-E3DB864E7CF4}" srcOrd="0" destOrd="0" presId="urn:microsoft.com/office/officeart/2005/8/layout/hList9"/>
    <dgm:cxn modelId="{7F0B2E8C-B20E-4B50-A185-B935430FE2F7}" type="presParOf" srcId="{E7B58B1F-F04A-4823-A137-9BAD4C7971BE}" destId="{08564558-DDE9-4F54-A949-6F18F56FB218}" srcOrd="1" destOrd="0" presId="urn:microsoft.com/office/officeart/2005/8/layout/hList9"/>
    <dgm:cxn modelId="{A79A6BFE-44C5-44E1-A092-C42CC34A6799}" type="presParOf" srcId="{E8F18251-0C5E-4A23-850B-FEBFDF24615D}" destId="{1EC42D5D-1EB3-4618-A750-7B0A90840100}" srcOrd="2" destOrd="0" presId="urn:microsoft.com/office/officeart/2005/8/layout/hList9"/>
    <dgm:cxn modelId="{CD85BB72-A085-45FA-9C37-B7D9BCB625D5}" type="presParOf" srcId="{1EC42D5D-1EB3-4618-A750-7B0A90840100}" destId="{20044C8E-071B-4456-A4D8-CC9CC8250914}" srcOrd="0" destOrd="0" presId="urn:microsoft.com/office/officeart/2005/8/layout/hList9"/>
    <dgm:cxn modelId="{C1E98A36-3A2C-40CA-9BBD-80FE87EA920F}" type="presParOf" srcId="{1EC42D5D-1EB3-4618-A750-7B0A90840100}" destId="{0D865E91-184B-4A45-A302-CF4A4368E775}" srcOrd="1" destOrd="0" presId="urn:microsoft.com/office/officeart/2005/8/layout/hList9"/>
    <dgm:cxn modelId="{FE9B50FD-408B-4284-A699-FACA9D6B8E8F}" type="presParOf" srcId="{A202CF1C-5B0B-43C0-879B-37F8AFFD3AAF}" destId="{688B0492-74E0-4DA8-9BD4-ABDC1113364A}" srcOrd="7" destOrd="0" presId="urn:microsoft.com/office/officeart/2005/8/layout/hList9"/>
    <dgm:cxn modelId="{E52467E7-7FB3-4173-88B7-F3EEE26ED399}" type="presParOf" srcId="{A202CF1C-5B0B-43C0-879B-37F8AFFD3AAF}" destId="{380DC986-DCEA-4113-BDF4-139773DA7DE7}" srcOrd="8"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616C3BB-759B-42B2-9480-5458826A2A98}" type="doc">
      <dgm:prSet loTypeId="urn:microsoft.com/office/officeart/2005/8/layout/hList9" loCatId="list" qsTypeId="urn:microsoft.com/office/officeart/2005/8/quickstyle/3d3" qsCatId="3D" csTypeId="urn:microsoft.com/office/officeart/2005/8/colors/accent1_5" csCatId="accent1" phldr="1"/>
      <dgm:spPr/>
      <dgm:t>
        <a:bodyPr/>
        <a:lstStyle/>
        <a:p>
          <a:endParaRPr lang="es-ES"/>
        </a:p>
      </dgm:t>
    </dgm:pt>
    <dgm:pt modelId="{144E2FE6-0A8B-41C4-8ACE-5FF73C93147C}">
      <dgm:prSet phldrT="[Texto]"/>
      <dgm:spPr/>
      <dgm:t>
        <a:bodyPr/>
        <a:lstStyle/>
        <a:p>
          <a:r>
            <a:rPr lang="es-ES" b="1" dirty="0" smtClean="0">
              <a:solidFill>
                <a:schemeClr val="accent2">
                  <a:lumMod val="50000"/>
                </a:schemeClr>
              </a:solidFill>
              <a:effectLst>
                <a:outerShdw blurRad="38100" dist="38100" dir="2700000" algn="tl">
                  <a:srgbClr val="000000">
                    <a:alpha val="43137"/>
                  </a:srgbClr>
                </a:outerShdw>
              </a:effectLst>
            </a:rPr>
            <a:t>Monto Financiamiento</a:t>
          </a:r>
          <a:endParaRPr lang="es-ES" b="1" dirty="0">
            <a:solidFill>
              <a:schemeClr val="accent2">
                <a:lumMod val="50000"/>
              </a:schemeClr>
            </a:solidFill>
            <a:effectLst>
              <a:outerShdw blurRad="38100" dist="38100" dir="2700000" algn="tl">
                <a:srgbClr val="000000">
                  <a:alpha val="43137"/>
                </a:srgbClr>
              </a:outerShdw>
            </a:effectLst>
          </a:endParaRPr>
        </a:p>
      </dgm:t>
    </dgm:pt>
    <dgm:pt modelId="{00DE38DB-ECC2-43B3-9F81-BB7BDE49CBC8}" type="parTrans" cxnId="{6EFDBC43-814C-4134-AACD-DAADD83494C8}">
      <dgm:prSet/>
      <dgm:spPr/>
      <dgm:t>
        <a:bodyPr/>
        <a:lstStyle/>
        <a:p>
          <a:endParaRPr lang="es-ES"/>
        </a:p>
      </dgm:t>
    </dgm:pt>
    <dgm:pt modelId="{0C401D6C-ECD0-452D-B922-08B6A4837803}" type="sibTrans" cxnId="{6EFDBC43-814C-4134-AACD-DAADD83494C8}">
      <dgm:prSet/>
      <dgm:spPr/>
      <dgm:t>
        <a:bodyPr/>
        <a:lstStyle/>
        <a:p>
          <a:endParaRPr lang="es-ES"/>
        </a:p>
      </dgm:t>
    </dgm:pt>
    <dgm:pt modelId="{7436069E-88F6-4CBE-8116-FDC65A015F8F}">
      <dgm:prSet phldrT="[Texto]"/>
      <dgm:spPr/>
      <dgm:t>
        <a:bodyPr/>
        <a:lstStyle/>
        <a:p>
          <a:r>
            <a:rPr lang="es-ES" dirty="0" smtClean="0"/>
            <a:t>Controlar que el monto de financiamiento, no sobrepase la línea de crédito contratada.</a:t>
          </a:r>
          <a:endParaRPr lang="es-ES" dirty="0"/>
        </a:p>
      </dgm:t>
    </dgm:pt>
    <dgm:pt modelId="{B6CDCE92-0CB4-42C6-A8BE-BD2C3F01C17D}" type="parTrans" cxnId="{7296F433-C7AC-4206-B505-849515BE3C8C}">
      <dgm:prSet/>
      <dgm:spPr/>
      <dgm:t>
        <a:bodyPr/>
        <a:lstStyle/>
        <a:p>
          <a:endParaRPr lang="es-ES"/>
        </a:p>
      </dgm:t>
    </dgm:pt>
    <dgm:pt modelId="{42DD85E0-5DA3-468F-B60B-5A407464B4EC}" type="sibTrans" cxnId="{7296F433-C7AC-4206-B505-849515BE3C8C}">
      <dgm:prSet/>
      <dgm:spPr/>
      <dgm:t>
        <a:bodyPr/>
        <a:lstStyle/>
        <a:p>
          <a:endParaRPr lang="es-ES"/>
        </a:p>
      </dgm:t>
    </dgm:pt>
    <dgm:pt modelId="{15946219-C3DF-41F0-A21B-89C8D2AFA456}">
      <dgm:prSet phldrT="[Texto]"/>
      <dgm:spPr/>
      <dgm:t>
        <a:bodyPr/>
        <a:lstStyle/>
        <a:p>
          <a:r>
            <a:rPr lang="es-ES" b="1" u="sng" dirty="0" smtClean="0"/>
            <a:t>ALARMA: </a:t>
          </a:r>
        </a:p>
        <a:p>
          <a:r>
            <a:rPr lang="es-ES" b="0" u="none" dirty="0" smtClean="0"/>
            <a:t>Monto requerido de financiamiento alcance el 80% de la línea de </a:t>
          </a:r>
          <a:r>
            <a:rPr lang="es-ES" b="0" u="none" smtClean="0"/>
            <a:t>crédito contratada</a:t>
          </a:r>
          <a:endParaRPr lang="es-ES" b="0" u="none" dirty="0"/>
        </a:p>
      </dgm:t>
    </dgm:pt>
    <dgm:pt modelId="{F7CD85EE-9EF0-439B-AD58-38A683A4A0A4}" type="parTrans" cxnId="{6ECDD71A-3A77-41D0-B709-93F93A4793EF}">
      <dgm:prSet/>
      <dgm:spPr/>
      <dgm:t>
        <a:bodyPr/>
        <a:lstStyle/>
        <a:p>
          <a:endParaRPr lang="es-ES"/>
        </a:p>
      </dgm:t>
    </dgm:pt>
    <dgm:pt modelId="{1AF36205-587C-43D9-8441-9F0BEF13A0F0}" type="sibTrans" cxnId="{6ECDD71A-3A77-41D0-B709-93F93A4793EF}">
      <dgm:prSet/>
      <dgm:spPr/>
      <dgm:t>
        <a:bodyPr/>
        <a:lstStyle/>
        <a:p>
          <a:endParaRPr lang="es-ES"/>
        </a:p>
      </dgm:t>
    </dgm:pt>
    <dgm:pt modelId="{59FEFAE9-9228-420F-8534-14291AEC9E55}">
      <dgm:prSet phldrT="[Texto]"/>
      <dgm:spPr/>
      <dgm:t>
        <a:bodyPr/>
        <a:lstStyle/>
        <a:p>
          <a:r>
            <a:rPr lang="es-ES" dirty="0" smtClean="0"/>
            <a:t>Control permanente del efectivo inmediato disponible</a:t>
          </a:r>
          <a:endParaRPr lang="es-ES" dirty="0"/>
        </a:p>
      </dgm:t>
    </dgm:pt>
    <dgm:pt modelId="{CFAD8B87-6075-4EDC-88A6-4332AED06A57}" type="parTrans" cxnId="{0A656086-592E-4419-9B48-B1538730263D}">
      <dgm:prSet/>
      <dgm:spPr/>
      <dgm:t>
        <a:bodyPr/>
        <a:lstStyle/>
        <a:p>
          <a:endParaRPr lang="es-ES"/>
        </a:p>
      </dgm:t>
    </dgm:pt>
    <dgm:pt modelId="{9DF3D7B0-D610-47D2-B195-35AD115D3E1D}" type="sibTrans" cxnId="{0A656086-592E-4419-9B48-B1538730263D}">
      <dgm:prSet/>
      <dgm:spPr/>
      <dgm:t>
        <a:bodyPr/>
        <a:lstStyle/>
        <a:p>
          <a:endParaRPr lang="es-ES"/>
        </a:p>
      </dgm:t>
    </dgm:pt>
    <dgm:pt modelId="{72F42667-386F-4C69-BFEF-99AE83E6028C}">
      <dgm:prSet phldrT="[Texto]"/>
      <dgm:spPr/>
      <dgm:t>
        <a:bodyPr/>
        <a:lstStyle/>
        <a:p>
          <a:r>
            <a:rPr lang="es-ES" b="1" u="sng" dirty="0" smtClean="0"/>
            <a:t>ALARMA: </a:t>
          </a:r>
        </a:p>
        <a:p>
          <a:r>
            <a:rPr lang="es-ES" dirty="0" smtClean="0"/>
            <a:t>Indicador menor a 1.</a:t>
          </a:r>
          <a:endParaRPr lang="es-ES" dirty="0"/>
        </a:p>
      </dgm:t>
    </dgm:pt>
    <dgm:pt modelId="{32603B46-4689-4404-B604-8F592296CECA}" type="parTrans" cxnId="{28DA7EE8-4685-4A9F-9D87-A726E9F4E0E9}">
      <dgm:prSet/>
      <dgm:spPr/>
      <dgm:t>
        <a:bodyPr/>
        <a:lstStyle/>
        <a:p>
          <a:endParaRPr lang="es-ES"/>
        </a:p>
      </dgm:t>
    </dgm:pt>
    <dgm:pt modelId="{3F833FE3-1EE2-4CAE-9AD9-D3B1386EC4B1}" type="sibTrans" cxnId="{28DA7EE8-4685-4A9F-9D87-A726E9F4E0E9}">
      <dgm:prSet/>
      <dgm:spPr/>
      <dgm:t>
        <a:bodyPr/>
        <a:lstStyle/>
        <a:p>
          <a:endParaRPr lang="es-ES"/>
        </a:p>
      </dgm:t>
    </dgm:pt>
    <dgm:pt modelId="{5F240491-0753-437E-95A8-1CD5E6D69468}">
      <dgm:prSet phldrT="[Texto]" custT="1"/>
      <dgm:spPr/>
      <dgm:t>
        <a:bodyPr/>
        <a:lstStyle/>
        <a:p>
          <a:r>
            <a:rPr lang="es-ES" sz="1100" b="1" dirty="0" smtClean="0">
              <a:solidFill>
                <a:schemeClr val="accent2">
                  <a:lumMod val="50000"/>
                </a:schemeClr>
              </a:solidFill>
              <a:effectLst>
                <a:outerShdw blurRad="38100" dist="38100" dir="2700000" algn="tl">
                  <a:srgbClr val="000000">
                    <a:alpha val="43137"/>
                  </a:srgbClr>
                </a:outerShdw>
              </a:effectLst>
            </a:rPr>
            <a:t>Prueba Defensiva</a:t>
          </a:r>
          <a:endParaRPr lang="es-ES" sz="1100" b="1" dirty="0">
            <a:solidFill>
              <a:schemeClr val="accent2">
                <a:lumMod val="50000"/>
              </a:schemeClr>
            </a:solidFill>
            <a:effectLst>
              <a:outerShdw blurRad="38100" dist="38100" dir="2700000" algn="tl">
                <a:srgbClr val="000000">
                  <a:alpha val="43137"/>
                </a:srgbClr>
              </a:outerShdw>
            </a:effectLst>
          </a:endParaRPr>
        </a:p>
      </dgm:t>
    </dgm:pt>
    <dgm:pt modelId="{3FAB73FC-E11E-446D-94C3-ECC2D3F50B4B}" type="sibTrans" cxnId="{1D897288-A2DB-4684-84A2-E8B818A0A075}">
      <dgm:prSet/>
      <dgm:spPr/>
      <dgm:t>
        <a:bodyPr/>
        <a:lstStyle/>
        <a:p>
          <a:endParaRPr lang="es-ES"/>
        </a:p>
      </dgm:t>
    </dgm:pt>
    <dgm:pt modelId="{82A7B6AB-D84B-4791-867A-0B0F9AE63C05}" type="parTrans" cxnId="{1D897288-A2DB-4684-84A2-E8B818A0A075}">
      <dgm:prSet/>
      <dgm:spPr/>
      <dgm:t>
        <a:bodyPr/>
        <a:lstStyle/>
        <a:p>
          <a:endParaRPr lang="es-ES"/>
        </a:p>
      </dgm:t>
    </dgm:pt>
    <dgm:pt modelId="{A202CF1C-5B0B-43C0-879B-37F8AFFD3AAF}" type="pres">
      <dgm:prSet presAssocID="{D616C3BB-759B-42B2-9480-5458826A2A98}" presName="list" presStyleCnt="0">
        <dgm:presLayoutVars>
          <dgm:dir/>
          <dgm:animLvl val="lvl"/>
        </dgm:presLayoutVars>
      </dgm:prSet>
      <dgm:spPr/>
      <dgm:t>
        <a:bodyPr/>
        <a:lstStyle/>
        <a:p>
          <a:endParaRPr lang="es-ES"/>
        </a:p>
      </dgm:t>
    </dgm:pt>
    <dgm:pt modelId="{4C7566DD-17D1-48F9-8E36-D148442FDCD8}" type="pres">
      <dgm:prSet presAssocID="{144E2FE6-0A8B-41C4-8ACE-5FF73C93147C}" presName="posSpace" presStyleCnt="0"/>
      <dgm:spPr/>
    </dgm:pt>
    <dgm:pt modelId="{31C75A74-DA1D-4B3B-A638-F79CB6D3A5C4}" type="pres">
      <dgm:prSet presAssocID="{144E2FE6-0A8B-41C4-8ACE-5FF73C93147C}" presName="vertFlow" presStyleCnt="0"/>
      <dgm:spPr/>
    </dgm:pt>
    <dgm:pt modelId="{850953A2-3357-48BC-B073-26ACF8D264F3}" type="pres">
      <dgm:prSet presAssocID="{144E2FE6-0A8B-41C4-8ACE-5FF73C93147C}" presName="topSpace" presStyleCnt="0"/>
      <dgm:spPr/>
    </dgm:pt>
    <dgm:pt modelId="{D0888F2A-D9F0-4009-A4E6-57C9B0B98E78}" type="pres">
      <dgm:prSet presAssocID="{144E2FE6-0A8B-41C4-8ACE-5FF73C93147C}" presName="firstComp" presStyleCnt="0"/>
      <dgm:spPr/>
    </dgm:pt>
    <dgm:pt modelId="{BF1302A8-9A69-440F-9441-B867127C0BE2}" type="pres">
      <dgm:prSet presAssocID="{144E2FE6-0A8B-41C4-8ACE-5FF73C93147C}" presName="firstChild" presStyleLbl="bgAccFollowNode1" presStyleIdx="0" presStyleCnt="4"/>
      <dgm:spPr/>
      <dgm:t>
        <a:bodyPr/>
        <a:lstStyle/>
        <a:p>
          <a:endParaRPr lang="es-ES"/>
        </a:p>
      </dgm:t>
    </dgm:pt>
    <dgm:pt modelId="{6A49467A-C64F-4847-94AE-6474DD29F738}" type="pres">
      <dgm:prSet presAssocID="{144E2FE6-0A8B-41C4-8ACE-5FF73C93147C}" presName="firstChildTx" presStyleLbl="bgAccFollowNode1" presStyleIdx="0" presStyleCnt="4">
        <dgm:presLayoutVars>
          <dgm:bulletEnabled val="1"/>
        </dgm:presLayoutVars>
      </dgm:prSet>
      <dgm:spPr/>
      <dgm:t>
        <a:bodyPr/>
        <a:lstStyle/>
        <a:p>
          <a:endParaRPr lang="es-ES"/>
        </a:p>
      </dgm:t>
    </dgm:pt>
    <dgm:pt modelId="{92FD5994-A25E-41C3-A700-534A3AE7E1A3}" type="pres">
      <dgm:prSet presAssocID="{15946219-C3DF-41F0-A21B-89C8D2AFA456}" presName="comp" presStyleCnt="0"/>
      <dgm:spPr/>
    </dgm:pt>
    <dgm:pt modelId="{03BDDA12-57E2-464E-ACEA-2A69FBDAD3EE}" type="pres">
      <dgm:prSet presAssocID="{15946219-C3DF-41F0-A21B-89C8D2AFA456}" presName="child" presStyleLbl="bgAccFollowNode1" presStyleIdx="1" presStyleCnt="4"/>
      <dgm:spPr/>
      <dgm:t>
        <a:bodyPr/>
        <a:lstStyle/>
        <a:p>
          <a:endParaRPr lang="es-ES"/>
        </a:p>
      </dgm:t>
    </dgm:pt>
    <dgm:pt modelId="{9B85F597-3E96-4FB8-9EFF-0A0DC0D16998}" type="pres">
      <dgm:prSet presAssocID="{15946219-C3DF-41F0-A21B-89C8D2AFA456}" presName="childTx" presStyleLbl="bgAccFollowNode1" presStyleIdx="1" presStyleCnt="4">
        <dgm:presLayoutVars>
          <dgm:bulletEnabled val="1"/>
        </dgm:presLayoutVars>
      </dgm:prSet>
      <dgm:spPr/>
      <dgm:t>
        <a:bodyPr/>
        <a:lstStyle/>
        <a:p>
          <a:endParaRPr lang="es-ES"/>
        </a:p>
      </dgm:t>
    </dgm:pt>
    <dgm:pt modelId="{B3D8469C-FE1E-456D-833A-40D1878FA270}" type="pres">
      <dgm:prSet presAssocID="{144E2FE6-0A8B-41C4-8ACE-5FF73C93147C}" presName="negSpace" presStyleCnt="0"/>
      <dgm:spPr/>
    </dgm:pt>
    <dgm:pt modelId="{59DD7631-C213-4E23-A450-73C1FB9C1B0C}" type="pres">
      <dgm:prSet presAssocID="{144E2FE6-0A8B-41C4-8ACE-5FF73C93147C}" presName="circle" presStyleLbl="node1" presStyleIdx="0" presStyleCnt="2" custScaleX="97486" custScaleY="83291" custLinFactNeighborX="-153" custLinFactNeighborY="24984"/>
      <dgm:spPr/>
      <dgm:t>
        <a:bodyPr/>
        <a:lstStyle/>
        <a:p>
          <a:endParaRPr lang="es-ES"/>
        </a:p>
      </dgm:t>
    </dgm:pt>
    <dgm:pt modelId="{86D3DD25-34AF-4963-B480-C1ED09573815}" type="pres">
      <dgm:prSet presAssocID="{0C401D6C-ECD0-452D-B922-08B6A4837803}" presName="transSpace" presStyleCnt="0"/>
      <dgm:spPr/>
    </dgm:pt>
    <dgm:pt modelId="{E8DA797C-91DC-43DE-8E25-1C01159F5FF8}" type="pres">
      <dgm:prSet presAssocID="{5F240491-0753-437E-95A8-1CD5E6D69468}" presName="posSpace" presStyleCnt="0"/>
      <dgm:spPr/>
    </dgm:pt>
    <dgm:pt modelId="{E8F18251-0C5E-4A23-850B-FEBFDF24615D}" type="pres">
      <dgm:prSet presAssocID="{5F240491-0753-437E-95A8-1CD5E6D69468}" presName="vertFlow" presStyleCnt="0"/>
      <dgm:spPr/>
    </dgm:pt>
    <dgm:pt modelId="{BB8E5FB9-646D-44F5-B09E-2F8E4FEC3EB3}" type="pres">
      <dgm:prSet presAssocID="{5F240491-0753-437E-95A8-1CD5E6D69468}" presName="topSpace" presStyleCnt="0"/>
      <dgm:spPr/>
    </dgm:pt>
    <dgm:pt modelId="{E7B58B1F-F04A-4823-A137-9BAD4C7971BE}" type="pres">
      <dgm:prSet presAssocID="{5F240491-0753-437E-95A8-1CD5E6D69468}" presName="firstComp" presStyleCnt="0"/>
      <dgm:spPr/>
    </dgm:pt>
    <dgm:pt modelId="{5A69DA1F-FD0A-47AB-AFB3-E3DB864E7CF4}" type="pres">
      <dgm:prSet presAssocID="{5F240491-0753-437E-95A8-1CD5E6D69468}" presName="firstChild" presStyleLbl="bgAccFollowNode1" presStyleIdx="2" presStyleCnt="4"/>
      <dgm:spPr/>
      <dgm:t>
        <a:bodyPr/>
        <a:lstStyle/>
        <a:p>
          <a:endParaRPr lang="es-ES"/>
        </a:p>
      </dgm:t>
    </dgm:pt>
    <dgm:pt modelId="{08564558-DDE9-4F54-A949-6F18F56FB218}" type="pres">
      <dgm:prSet presAssocID="{5F240491-0753-437E-95A8-1CD5E6D69468}" presName="firstChildTx" presStyleLbl="bgAccFollowNode1" presStyleIdx="2" presStyleCnt="4">
        <dgm:presLayoutVars>
          <dgm:bulletEnabled val="1"/>
        </dgm:presLayoutVars>
      </dgm:prSet>
      <dgm:spPr/>
      <dgm:t>
        <a:bodyPr/>
        <a:lstStyle/>
        <a:p>
          <a:endParaRPr lang="es-ES"/>
        </a:p>
      </dgm:t>
    </dgm:pt>
    <dgm:pt modelId="{1EC42D5D-1EB3-4618-A750-7B0A90840100}" type="pres">
      <dgm:prSet presAssocID="{72F42667-386F-4C69-BFEF-99AE83E6028C}" presName="comp" presStyleCnt="0"/>
      <dgm:spPr/>
    </dgm:pt>
    <dgm:pt modelId="{20044C8E-071B-4456-A4D8-CC9CC8250914}" type="pres">
      <dgm:prSet presAssocID="{72F42667-386F-4C69-BFEF-99AE83E6028C}" presName="child" presStyleLbl="bgAccFollowNode1" presStyleIdx="3" presStyleCnt="4"/>
      <dgm:spPr/>
      <dgm:t>
        <a:bodyPr/>
        <a:lstStyle/>
        <a:p>
          <a:endParaRPr lang="es-ES"/>
        </a:p>
      </dgm:t>
    </dgm:pt>
    <dgm:pt modelId="{0D865E91-184B-4A45-A302-CF4A4368E775}" type="pres">
      <dgm:prSet presAssocID="{72F42667-386F-4C69-BFEF-99AE83E6028C}" presName="childTx" presStyleLbl="bgAccFollowNode1" presStyleIdx="3" presStyleCnt="4">
        <dgm:presLayoutVars>
          <dgm:bulletEnabled val="1"/>
        </dgm:presLayoutVars>
      </dgm:prSet>
      <dgm:spPr/>
      <dgm:t>
        <a:bodyPr/>
        <a:lstStyle/>
        <a:p>
          <a:endParaRPr lang="es-ES"/>
        </a:p>
      </dgm:t>
    </dgm:pt>
    <dgm:pt modelId="{688B0492-74E0-4DA8-9BD4-ABDC1113364A}" type="pres">
      <dgm:prSet presAssocID="{5F240491-0753-437E-95A8-1CD5E6D69468}" presName="negSpace" presStyleCnt="0"/>
      <dgm:spPr/>
    </dgm:pt>
    <dgm:pt modelId="{380DC986-DCEA-4113-BDF4-139773DA7DE7}" type="pres">
      <dgm:prSet presAssocID="{5F240491-0753-437E-95A8-1CD5E6D69468}" presName="circle" presStyleLbl="node1" presStyleIdx="1" presStyleCnt="2" custScaleY="83350" custLinFactNeighborY="20820"/>
      <dgm:spPr/>
      <dgm:t>
        <a:bodyPr/>
        <a:lstStyle/>
        <a:p>
          <a:endParaRPr lang="es-ES"/>
        </a:p>
      </dgm:t>
    </dgm:pt>
  </dgm:ptLst>
  <dgm:cxnLst>
    <dgm:cxn modelId="{4C3241C4-5550-4DA6-A5B6-0A02629DCB3C}" type="presOf" srcId="{72F42667-386F-4C69-BFEF-99AE83E6028C}" destId="{0D865E91-184B-4A45-A302-CF4A4368E775}" srcOrd="1" destOrd="0" presId="urn:microsoft.com/office/officeart/2005/8/layout/hList9"/>
    <dgm:cxn modelId="{8691AEF0-E71F-4387-8D3B-FBE2EC487009}" type="presOf" srcId="{7436069E-88F6-4CBE-8116-FDC65A015F8F}" destId="{6A49467A-C64F-4847-94AE-6474DD29F738}" srcOrd="1" destOrd="0" presId="urn:microsoft.com/office/officeart/2005/8/layout/hList9"/>
    <dgm:cxn modelId="{1A15B5C0-BFD0-4024-B295-F7294718911D}" type="presOf" srcId="{59FEFAE9-9228-420F-8534-14291AEC9E55}" destId="{5A69DA1F-FD0A-47AB-AFB3-E3DB864E7CF4}" srcOrd="0" destOrd="0" presId="urn:microsoft.com/office/officeart/2005/8/layout/hList9"/>
    <dgm:cxn modelId="{0A656086-592E-4419-9B48-B1538730263D}" srcId="{5F240491-0753-437E-95A8-1CD5E6D69468}" destId="{59FEFAE9-9228-420F-8534-14291AEC9E55}" srcOrd="0" destOrd="0" parTransId="{CFAD8B87-6075-4EDC-88A6-4332AED06A57}" sibTransId="{9DF3D7B0-D610-47D2-B195-35AD115D3E1D}"/>
    <dgm:cxn modelId="{935FB4DA-A780-4622-9EC7-A35C988E0C39}" type="presOf" srcId="{59FEFAE9-9228-420F-8534-14291AEC9E55}" destId="{08564558-DDE9-4F54-A949-6F18F56FB218}" srcOrd="1" destOrd="0" presId="urn:microsoft.com/office/officeart/2005/8/layout/hList9"/>
    <dgm:cxn modelId="{1D897288-A2DB-4684-84A2-E8B818A0A075}" srcId="{D616C3BB-759B-42B2-9480-5458826A2A98}" destId="{5F240491-0753-437E-95A8-1CD5E6D69468}" srcOrd="1" destOrd="0" parTransId="{82A7B6AB-D84B-4791-867A-0B0F9AE63C05}" sibTransId="{3FAB73FC-E11E-446D-94C3-ECC2D3F50B4B}"/>
    <dgm:cxn modelId="{6ECDD71A-3A77-41D0-B709-93F93A4793EF}" srcId="{144E2FE6-0A8B-41C4-8ACE-5FF73C93147C}" destId="{15946219-C3DF-41F0-A21B-89C8D2AFA456}" srcOrd="1" destOrd="0" parTransId="{F7CD85EE-9EF0-439B-AD58-38A683A4A0A4}" sibTransId="{1AF36205-587C-43D9-8441-9F0BEF13A0F0}"/>
    <dgm:cxn modelId="{7BECAB5B-4EB1-4417-9514-38C14B96A0A9}" type="presOf" srcId="{5F240491-0753-437E-95A8-1CD5E6D69468}" destId="{380DC986-DCEA-4113-BDF4-139773DA7DE7}" srcOrd="0" destOrd="0" presId="urn:microsoft.com/office/officeart/2005/8/layout/hList9"/>
    <dgm:cxn modelId="{28DA7EE8-4685-4A9F-9D87-A726E9F4E0E9}" srcId="{5F240491-0753-437E-95A8-1CD5E6D69468}" destId="{72F42667-386F-4C69-BFEF-99AE83E6028C}" srcOrd="1" destOrd="0" parTransId="{32603B46-4689-4404-B604-8F592296CECA}" sibTransId="{3F833FE3-1EE2-4CAE-9AD9-D3B1386EC4B1}"/>
    <dgm:cxn modelId="{4CB87EE3-4AF7-4DE0-A2E5-A908B894865E}" type="presOf" srcId="{15946219-C3DF-41F0-A21B-89C8D2AFA456}" destId="{03BDDA12-57E2-464E-ACEA-2A69FBDAD3EE}" srcOrd="0" destOrd="0" presId="urn:microsoft.com/office/officeart/2005/8/layout/hList9"/>
    <dgm:cxn modelId="{7296F433-C7AC-4206-B505-849515BE3C8C}" srcId="{144E2FE6-0A8B-41C4-8ACE-5FF73C93147C}" destId="{7436069E-88F6-4CBE-8116-FDC65A015F8F}" srcOrd="0" destOrd="0" parTransId="{B6CDCE92-0CB4-42C6-A8BE-BD2C3F01C17D}" sibTransId="{42DD85E0-5DA3-468F-B60B-5A407464B4EC}"/>
    <dgm:cxn modelId="{DF326CC2-D24D-482D-B53C-5CD61E97CF5C}" type="presOf" srcId="{7436069E-88F6-4CBE-8116-FDC65A015F8F}" destId="{BF1302A8-9A69-440F-9441-B867127C0BE2}" srcOrd="0" destOrd="0" presId="urn:microsoft.com/office/officeart/2005/8/layout/hList9"/>
    <dgm:cxn modelId="{36423FEE-67EE-4533-B09D-767FBB6123A6}" type="presOf" srcId="{D616C3BB-759B-42B2-9480-5458826A2A98}" destId="{A202CF1C-5B0B-43C0-879B-37F8AFFD3AAF}" srcOrd="0" destOrd="0" presId="urn:microsoft.com/office/officeart/2005/8/layout/hList9"/>
    <dgm:cxn modelId="{3185395D-9C46-401F-9FEC-40CEE9B4EF69}" type="presOf" srcId="{72F42667-386F-4C69-BFEF-99AE83E6028C}" destId="{20044C8E-071B-4456-A4D8-CC9CC8250914}" srcOrd="0" destOrd="0" presId="urn:microsoft.com/office/officeart/2005/8/layout/hList9"/>
    <dgm:cxn modelId="{97FBE8BD-EA4A-4E4D-A97D-82AF526840D5}" type="presOf" srcId="{15946219-C3DF-41F0-A21B-89C8D2AFA456}" destId="{9B85F597-3E96-4FB8-9EFF-0A0DC0D16998}" srcOrd="1" destOrd="0" presId="urn:microsoft.com/office/officeart/2005/8/layout/hList9"/>
    <dgm:cxn modelId="{6EFDBC43-814C-4134-AACD-DAADD83494C8}" srcId="{D616C3BB-759B-42B2-9480-5458826A2A98}" destId="{144E2FE6-0A8B-41C4-8ACE-5FF73C93147C}" srcOrd="0" destOrd="0" parTransId="{00DE38DB-ECC2-43B3-9F81-BB7BDE49CBC8}" sibTransId="{0C401D6C-ECD0-452D-B922-08B6A4837803}"/>
    <dgm:cxn modelId="{8E6E6F0C-AD50-42E1-98EF-188C43B02688}" type="presOf" srcId="{144E2FE6-0A8B-41C4-8ACE-5FF73C93147C}" destId="{59DD7631-C213-4E23-A450-73C1FB9C1B0C}" srcOrd="0" destOrd="0" presId="urn:microsoft.com/office/officeart/2005/8/layout/hList9"/>
    <dgm:cxn modelId="{4878E6A6-0628-40A6-9C54-43481DFDD1E7}" type="presParOf" srcId="{A202CF1C-5B0B-43C0-879B-37F8AFFD3AAF}" destId="{4C7566DD-17D1-48F9-8E36-D148442FDCD8}" srcOrd="0" destOrd="0" presId="urn:microsoft.com/office/officeart/2005/8/layout/hList9"/>
    <dgm:cxn modelId="{3694731A-B285-40B1-9C5C-49CF568B8529}" type="presParOf" srcId="{A202CF1C-5B0B-43C0-879B-37F8AFFD3AAF}" destId="{31C75A74-DA1D-4B3B-A638-F79CB6D3A5C4}" srcOrd="1" destOrd="0" presId="urn:microsoft.com/office/officeart/2005/8/layout/hList9"/>
    <dgm:cxn modelId="{579C2923-38BB-403F-AF4F-BF618E801CFD}" type="presParOf" srcId="{31C75A74-DA1D-4B3B-A638-F79CB6D3A5C4}" destId="{850953A2-3357-48BC-B073-26ACF8D264F3}" srcOrd="0" destOrd="0" presId="urn:microsoft.com/office/officeart/2005/8/layout/hList9"/>
    <dgm:cxn modelId="{D70815BB-C953-4901-9F74-9CC7F1E7E76C}" type="presParOf" srcId="{31C75A74-DA1D-4B3B-A638-F79CB6D3A5C4}" destId="{D0888F2A-D9F0-4009-A4E6-57C9B0B98E78}" srcOrd="1" destOrd="0" presId="urn:microsoft.com/office/officeart/2005/8/layout/hList9"/>
    <dgm:cxn modelId="{F3F53DFF-3091-4BEB-9AE8-EAB6ED4C452E}" type="presParOf" srcId="{D0888F2A-D9F0-4009-A4E6-57C9B0B98E78}" destId="{BF1302A8-9A69-440F-9441-B867127C0BE2}" srcOrd="0" destOrd="0" presId="urn:microsoft.com/office/officeart/2005/8/layout/hList9"/>
    <dgm:cxn modelId="{787896B3-605D-4988-A5A4-5FA14D075CA3}" type="presParOf" srcId="{D0888F2A-D9F0-4009-A4E6-57C9B0B98E78}" destId="{6A49467A-C64F-4847-94AE-6474DD29F738}" srcOrd="1" destOrd="0" presId="urn:microsoft.com/office/officeart/2005/8/layout/hList9"/>
    <dgm:cxn modelId="{66560817-77BA-4CEB-848F-48B7EF4C2C69}" type="presParOf" srcId="{31C75A74-DA1D-4B3B-A638-F79CB6D3A5C4}" destId="{92FD5994-A25E-41C3-A700-534A3AE7E1A3}" srcOrd="2" destOrd="0" presId="urn:microsoft.com/office/officeart/2005/8/layout/hList9"/>
    <dgm:cxn modelId="{D3E94740-4E0C-4838-8FAE-5D82DF271E70}" type="presParOf" srcId="{92FD5994-A25E-41C3-A700-534A3AE7E1A3}" destId="{03BDDA12-57E2-464E-ACEA-2A69FBDAD3EE}" srcOrd="0" destOrd="0" presId="urn:microsoft.com/office/officeart/2005/8/layout/hList9"/>
    <dgm:cxn modelId="{3B1E48F5-76A2-4EFA-AA32-F9E8C43AAD38}" type="presParOf" srcId="{92FD5994-A25E-41C3-A700-534A3AE7E1A3}" destId="{9B85F597-3E96-4FB8-9EFF-0A0DC0D16998}" srcOrd="1" destOrd="0" presId="urn:microsoft.com/office/officeart/2005/8/layout/hList9"/>
    <dgm:cxn modelId="{69533FDD-9601-459A-825F-BF61B9E0AE31}" type="presParOf" srcId="{A202CF1C-5B0B-43C0-879B-37F8AFFD3AAF}" destId="{B3D8469C-FE1E-456D-833A-40D1878FA270}" srcOrd="2" destOrd="0" presId="urn:microsoft.com/office/officeart/2005/8/layout/hList9"/>
    <dgm:cxn modelId="{3464D8CC-2A38-489F-B074-805E5BA6859C}" type="presParOf" srcId="{A202CF1C-5B0B-43C0-879B-37F8AFFD3AAF}" destId="{59DD7631-C213-4E23-A450-73C1FB9C1B0C}" srcOrd="3" destOrd="0" presId="urn:microsoft.com/office/officeart/2005/8/layout/hList9"/>
    <dgm:cxn modelId="{9E09184A-0DAE-43E0-84BD-008B081D3AD9}" type="presParOf" srcId="{A202CF1C-5B0B-43C0-879B-37F8AFFD3AAF}" destId="{86D3DD25-34AF-4963-B480-C1ED09573815}" srcOrd="4" destOrd="0" presId="urn:microsoft.com/office/officeart/2005/8/layout/hList9"/>
    <dgm:cxn modelId="{FF303FE5-5003-4E8A-BE7F-06B134D61511}" type="presParOf" srcId="{A202CF1C-5B0B-43C0-879B-37F8AFFD3AAF}" destId="{E8DA797C-91DC-43DE-8E25-1C01159F5FF8}" srcOrd="5" destOrd="0" presId="urn:microsoft.com/office/officeart/2005/8/layout/hList9"/>
    <dgm:cxn modelId="{C5CD024D-0032-4B83-99A4-AC45CBE867CB}" type="presParOf" srcId="{A202CF1C-5B0B-43C0-879B-37F8AFFD3AAF}" destId="{E8F18251-0C5E-4A23-850B-FEBFDF24615D}" srcOrd="6" destOrd="0" presId="urn:microsoft.com/office/officeart/2005/8/layout/hList9"/>
    <dgm:cxn modelId="{38AAE7A4-54B7-4ED2-A881-F7BCD00DF4FD}" type="presParOf" srcId="{E8F18251-0C5E-4A23-850B-FEBFDF24615D}" destId="{BB8E5FB9-646D-44F5-B09E-2F8E4FEC3EB3}" srcOrd="0" destOrd="0" presId="urn:microsoft.com/office/officeart/2005/8/layout/hList9"/>
    <dgm:cxn modelId="{FC15F531-C71D-4E8E-B356-0BCFD03DDBDE}" type="presParOf" srcId="{E8F18251-0C5E-4A23-850B-FEBFDF24615D}" destId="{E7B58B1F-F04A-4823-A137-9BAD4C7971BE}" srcOrd="1" destOrd="0" presId="urn:microsoft.com/office/officeart/2005/8/layout/hList9"/>
    <dgm:cxn modelId="{4C636ED6-20EF-457A-A24E-8CF2571998D3}" type="presParOf" srcId="{E7B58B1F-F04A-4823-A137-9BAD4C7971BE}" destId="{5A69DA1F-FD0A-47AB-AFB3-E3DB864E7CF4}" srcOrd="0" destOrd="0" presId="urn:microsoft.com/office/officeart/2005/8/layout/hList9"/>
    <dgm:cxn modelId="{7D8D4FBB-74E6-4763-8F75-67C187CAE7EB}" type="presParOf" srcId="{E7B58B1F-F04A-4823-A137-9BAD4C7971BE}" destId="{08564558-DDE9-4F54-A949-6F18F56FB218}" srcOrd="1" destOrd="0" presId="urn:microsoft.com/office/officeart/2005/8/layout/hList9"/>
    <dgm:cxn modelId="{4C79E81F-636D-4760-9E70-D4F99C4E8F96}" type="presParOf" srcId="{E8F18251-0C5E-4A23-850B-FEBFDF24615D}" destId="{1EC42D5D-1EB3-4618-A750-7B0A90840100}" srcOrd="2" destOrd="0" presId="urn:microsoft.com/office/officeart/2005/8/layout/hList9"/>
    <dgm:cxn modelId="{9B959601-634B-4846-9DF9-CC92F0F9AA8A}" type="presParOf" srcId="{1EC42D5D-1EB3-4618-A750-7B0A90840100}" destId="{20044C8E-071B-4456-A4D8-CC9CC8250914}" srcOrd="0" destOrd="0" presId="urn:microsoft.com/office/officeart/2005/8/layout/hList9"/>
    <dgm:cxn modelId="{6F5A7F54-802C-4A2F-A1B6-A5FA5F9C4397}" type="presParOf" srcId="{1EC42D5D-1EB3-4618-A750-7B0A90840100}" destId="{0D865E91-184B-4A45-A302-CF4A4368E775}" srcOrd="1" destOrd="0" presId="urn:microsoft.com/office/officeart/2005/8/layout/hList9"/>
    <dgm:cxn modelId="{FBF6C59B-3427-4085-9DD8-2D14203B1555}" type="presParOf" srcId="{A202CF1C-5B0B-43C0-879B-37F8AFFD3AAF}" destId="{688B0492-74E0-4DA8-9BD4-ABDC1113364A}" srcOrd="7" destOrd="0" presId="urn:microsoft.com/office/officeart/2005/8/layout/hList9"/>
    <dgm:cxn modelId="{A408EC3A-1482-41B8-BADE-64CE858260AE}" type="presParOf" srcId="{A202CF1C-5B0B-43C0-879B-37F8AFFD3AAF}" destId="{380DC986-DCEA-4113-BDF4-139773DA7DE7}" srcOrd="8" destOrd="0" presId="urn:microsoft.com/office/officeart/2005/8/layout/hList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2D4194-C346-4787-A921-470EB42007E7}" type="doc">
      <dgm:prSet loTypeId="urn:microsoft.com/office/officeart/2009/layout/CircleArrowProcess" loCatId="cycle" qsTypeId="urn:microsoft.com/office/officeart/2005/8/quickstyle/3d7" qsCatId="3D" csTypeId="urn:microsoft.com/office/officeart/2005/8/colors/colorful2" csCatId="colorful" phldr="1"/>
      <dgm:spPr/>
      <dgm:t>
        <a:bodyPr/>
        <a:lstStyle/>
        <a:p>
          <a:endParaRPr lang="es-ES"/>
        </a:p>
      </dgm:t>
    </dgm:pt>
    <dgm:pt modelId="{0C50D583-33F0-4557-89A5-ECC72BAA7517}">
      <dgm:prSet phldrT="[Texto]"/>
      <dgm:spPr/>
      <dgm:t>
        <a:bodyPr/>
        <a:lstStyle/>
        <a:p>
          <a:r>
            <a:rPr lang="es-ES" dirty="0" smtClean="0"/>
            <a:t>Liquidez</a:t>
          </a:r>
          <a:endParaRPr lang="es-ES" dirty="0"/>
        </a:p>
      </dgm:t>
    </dgm:pt>
    <dgm:pt modelId="{3555FBA8-5BB2-48C7-AFD2-78C584F106A6}" type="parTrans" cxnId="{323255F4-4B9E-4D6F-AF39-3E256AAEEBE0}">
      <dgm:prSet/>
      <dgm:spPr/>
      <dgm:t>
        <a:bodyPr/>
        <a:lstStyle/>
        <a:p>
          <a:endParaRPr lang="es-ES"/>
        </a:p>
      </dgm:t>
    </dgm:pt>
    <dgm:pt modelId="{A7C1F078-DDE7-460B-BD88-2F30EF8AAC3C}" type="sibTrans" cxnId="{323255F4-4B9E-4D6F-AF39-3E256AAEEBE0}">
      <dgm:prSet/>
      <dgm:spPr/>
      <dgm:t>
        <a:bodyPr/>
        <a:lstStyle/>
        <a:p>
          <a:endParaRPr lang="es-ES"/>
        </a:p>
      </dgm:t>
    </dgm:pt>
    <dgm:pt modelId="{59840DC1-3149-434F-8D56-A9567D18B4BE}">
      <dgm:prSet phldrT="[Texto]"/>
      <dgm:spPr/>
      <dgm:t>
        <a:bodyPr/>
        <a:lstStyle/>
        <a:p>
          <a:r>
            <a:rPr lang="es-ES" dirty="0" smtClean="0"/>
            <a:t>Solvencia</a:t>
          </a:r>
          <a:endParaRPr lang="es-ES" dirty="0"/>
        </a:p>
      </dgm:t>
    </dgm:pt>
    <dgm:pt modelId="{AF590956-EF97-4258-B5FF-221879166FA9}" type="parTrans" cxnId="{40B639CE-684F-4B2A-813C-FE2698B59DA3}">
      <dgm:prSet/>
      <dgm:spPr/>
      <dgm:t>
        <a:bodyPr/>
        <a:lstStyle/>
        <a:p>
          <a:endParaRPr lang="es-ES"/>
        </a:p>
      </dgm:t>
    </dgm:pt>
    <dgm:pt modelId="{2F88AB13-3659-4060-A243-FEEE30FC4618}" type="sibTrans" cxnId="{40B639CE-684F-4B2A-813C-FE2698B59DA3}">
      <dgm:prSet/>
      <dgm:spPr/>
      <dgm:t>
        <a:bodyPr/>
        <a:lstStyle/>
        <a:p>
          <a:endParaRPr lang="es-ES"/>
        </a:p>
      </dgm:t>
    </dgm:pt>
    <dgm:pt modelId="{4EF7C0E4-EA81-4FBA-A7D5-D625C211A5A1}">
      <dgm:prSet phldrT="[Texto]"/>
      <dgm:spPr/>
      <dgm:t>
        <a:bodyPr/>
        <a:lstStyle/>
        <a:p>
          <a:r>
            <a:rPr lang="es-ES" dirty="0" smtClean="0"/>
            <a:t>Quiebra de la empresa</a:t>
          </a:r>
          <a:endParaRPr lang="es-ES" dirty="0"/>
        </a:p>
      </dgm:t>
    </dgm:pt>
    <dgm:pt modelId="{4FD1AA96-B5D7-4CAA-A698-6D1E440C4E2D}" type="parTrans" cxnId="{0ED5EAF5-6F61-4113-9B74-BB2B04263076}">
      <dgm:prSet/>
      <dgm:spPr/>
      <dgm:t>
        <a:bodyPr/>
        <a:lstStyle/>
        <a:p>
          <a:endParaRPr lang="es-ES"/>
        </a:p>
      </dgm:t>
    </dgm:pt>
    <dgm:pt modelId="{C4C6540F-902D-4A61-AC61-742FF060453D}" type="sibTrans" cxnId="{0ED5EAF5-6F61-4113-9B74-BB2B04263076}">
      <dgm:prSet/>
      <dgm:spPr/>
      <dgm:t>
        <a:bodyPr/>
        <a:lstStyle/>
        <a:p>
          <a:endParaRPr lang="es-ES"/>
        </a:p>
      </dgm:t>
    </dgm:pt>
    <dgm:pt modelId="{2D825A4E-D392-4440-B778-CD3B79C93B0D}" type="pres">
      <dgm:prSet presAssocID="{8B2D4194-C346-4787-A921-470EB42007E7}" presName="Name0" presStyleCnt="0">
        <dgm:presLayoutVars>
          <dgm:chMax val="7"/>
          <dgm:chPref val="7"/>
          <dgm:dir/>
          <dgm:animLvl val="lvl"/>
        </dgm:presLayoutVars>
      </dgm:prSet>
      <dgm:spPr/>
      <dgm:t>
        <a:bodyPr/>
        <a:lstStyle/>
        <a:p>
          <a:endParaRPr lang="es-ES"/>
        </a:p>
      </dgm:t>
    </dgm:pt>
    <dgm:pt modelId="{B325FDFE-67D0-4FEE-ADF9-CF91EFF72D04}" type="pres">
      <dgm:prSet presAssocID="{0C50D583-33F0-4557-89A5-ECC72BAA7517}" presName="Accent1" presStyleCnt="0"/>
      <dgm:spPr/>
    </dgm:pt>
    <dgm:pt modelId="{1F399A35-B1B7-4380-9AE2-68EA59262B94}" type="pres">
      <dgm:prSet presAssocID="{0C50D583-33F0-4557-89A5-ECC72BAA7517}" presName="Accent" presStyleLbl="node1" presStyleIdx="0" presStyleCnt="3"/>
      <dgm:spPr/>
    </dgm:pt>
    <dgm:pt modelId="{35D6B3FC-F23C-4BBC-B15D-C5D82BDAA022}" type="pres">
      <dgm:prSet presAssocID="{0C50D583-33F0-4557-89A5-ECC72BAA7517}" presName="Parent1" presStyleLbl="revTx" presStyleIdx="0" presStyleCnt="3">
        <dgm:presLayoutVars>
          <dgm:chMax val="1"/>
          <dgm:chPref val="1"/>
          <dgm:bulletEnabled val="1"/>
        </dgm:presLayoutVars>
      </dgm:prSet>
      <dgm:spPr/>
      <dgm:t>
        <a:bodyPr/>
        <a:lstStyle/>
        <a:p>
          <a:endParaRPr lang="es-ES"/>
        </a:p>
      </dgm:t>
    </dgm:pt>
    <dgm:pt modelId="{899EEB62-8844-4439-B1B7-263834221B49}" type="pres">
      <dgm:prSet presAssocID="{59840DC1-3149-434F-8D56-A9567D18B4BE}" presName="Accent2" presStyleCnt="0"/>
      <dgm:spPr/>
    </dgm:pt>
    <dgm:pt modelId="{587B0F3D-07BF-47FA-9569-18B977802417}" type="pres">
      <dgm:prSet presAssocID="{59840DC1-3149-434F-8D56-A9567D18B4BE}" presName="Accent" presStyleLbl="node1" presStyleIdx="1" presStyleCnt="3"/>
      <dgm:spPr/>
    </dgm:pt>
    <dgm:pt modelId="{F38C8EDC-18A7-47AE-A677-8A945F62CEB5}" type="pres">
      <dgm:prSet presAssocID="{59840DC1-3149-434F-8D56-A9567D18B4BE}" presName="Parent2" presStyleLbl="revTx" presStyleIdx="1" presStyleCnt="3">
        <dgm:presLayoutVars>
          <dgm:chMax val="1"/>
          <dgm:chPref val="1"/>
          <dgm:bulletEnabled val="1"/>
        </dgm:presLayoutVars>
      </dgm:prSet>
      <dgm:spPr/>
      <dgm:t>
        <a:bodyPr/>
        <a:lstStyle/>
        <a:p>
          <a:endParaRPr lang="es-ES"/>
        </a:p>
      </dgm:t>
    </dgm:pt>
    <dgm:pt modelId="{6E06CED3-F378-43BE-8EA0-DE9D5ED05B2D}" type="pres">
      <dgm:prSet presAssocID="{4EF7C0E4-EA81-4FBA-A7D5-D625C211A5A1}" presName="Accent3" presStyleCnt="0"/>
      <dgm:spPr/>
    </dgm:pt>
    <dgm:pt modelId="{3E0E9A44-523E-4729-BCB6-99C5455F155E}" type="pres">
      <dgm:prSet presAssocID="{4EF7C0E4-EA81-4FBA-A7D5-D625C211A5A1}" presName="Accent" presStyleLbl="node1" presStyleIdx="2" presStyleCnt="3" custLinFactNeighborX="0"/>
      <dgm:spPr/>
    </dgm:pt>
    <dgm:pt modelId="{1B8067B5-9CCE-4022-9E57-16B618252E50}" type="pres">
      <dgm:prSet presAssocID="{4EF7C0E4-EA81-4FBA-A7D5-D625C211A5A1}" presName="Parent3" presStyleLbl="revTx" presStyleIdx="2" presStyleCnt="3">
        <dgm:presLayoutVars>
          <dgm:chMax val="1"/>
          <dgm:chPref val="1"/>
          <dgm:bulletEnabled val="1"/>
        </dgm:presLayoutVars>
      </dgm:prSet>
      <dgm:spPr/>
      <dgm:t>
        <a:bodyPr/>
        <a:lstStyle/>
        <a:p>
          <a:endParaRPr lang="es-ES"/>
        </a:p>
      </dgm:t>
    </dgm:pt>
  </dgm:ptLst>
  <dgm:cxnLst>
    <dgm:cxn modelId="{07674D54-BC45-48CC-B681-4B8CBA781EA7}" type="presOf" srcId="{59840DC1-3149-434F-8D56-A9567D18B4BE}" destId="{F38C8EDC-18A7-47AE-A677-8A945F62CEB5}" srcOrd="0" destOrd="0" presId="urn:microsoft.com/office/officeart/2009/layout/CircleArrowProcess"/>
    <dgm:cxn modelId="{40B639CE-684F-4B2A-813C-FE2698B59DA3}" srcId="{8B2D4194-C346-4787-A921-470EB42007E7}" destId="{59840DC1-3149-434F-8D56-A9567D18B4BE}" srcOrd="1" destOrd="0" parTransId="{AF590956-EF97-4258-B5FF-221879166FA9}" sibTransId="{2F88AB13-3659-4060-A243-FEEE30FC4618}"/>
    <dgm:cxn modelId="{323255F4-4B9E-4D6F-AF39-3E256AAEEBE0}" srcId="{8B2D4194-C346-4787-A921-470EB42007E7}" destId="{0C50D583-33F0-4557-89A5-ECC72BAA7517}" srcOrd="0" destOrd="0" parTransId="{3555FBA8-5BB2-48C7-AFD2-78C584F106A6}" sibTransId="{A7C1F078-DDE7-460B-BD88-2F30EF8AAC3C}"/>
    <dgm:cxn modelId="{0ED5EAF5-6F61-4113-9B74-BB2B04263076}" srcId="{8B2D4194-C346-4787-A921-470EB42007E7}" destId="{4EF7C0E4-EA81-4FBA-A7D5-D625C211A5A1}" srcOrd="2" destOrd="0" parTransId="{4FD1AA96-B5D7-4CAA-A698-6D1E440C4E2D}" sibTransId="{C4C6540F-902D-4A61-AC61-742FF060453D}"/>
    <dgm:cxn modelId="{3A0E1437-B57C-421B-AE49-721A32F367F0}" type="presOf" srcId="{4EF7C0E4-EA81-4FBA-A7D5-D625C211A5A1}" destId="{1B8067B5-9CCE-4022-9E57-16B618252E50}" srcOrd="0" destOrd="0" presId="urn:microsoft.com/office/officeart/2009/layout/CircleArrowProcess"/>
    <dgm:cxn modelId="{994E9754-8F50-4F24-B803-C8D5733149FD}" type="presOf" srcId="{0C50D583-33F0-4557-89A5-ECC72BAA7517}" destId="{35D6B3FC-F23C-4BBC-B15D-C5D82BDAA022}" srcOrd="0" destOrd="0" presId="urn:microsoft.com/office/officeart/2009/layout/CircleArrowProcess"/>
    <dgm:cxn modelId="{AEB6F79F-DA8C-4319-BAC9-641083074DF4}" type="presOf" srcId="{8B2D4194-C346-4787-A921-470EB42007E7}" destId="{2D825A4E-D392-4440-B778-CD3B79C93B0D}" srcOrd="0" destOrd="0" presId="urn:microsoft.com/office/officeart/2009/layout/CircleArrowProcess"/>
    <dgm:cxn modelId="{8310C992-6A6B-469A-BEDB-D07F96F15381}" type="presParOf" srcId="{2D825A4E-D392-4440-B778-CD3B79C93B0D}" destId="{B325FDFE-67D0-4FEE-ADF9-CF91EFF72D04}" srcOrd="0" destOrd="0" presId="urn:microsoft.com/office/officeart/2009/layout/CircleArrowProcess"/>
    <dgm:cxn modelId="{5C10D114-115B-4F4C-AB98-64D1E5A7A239}" type="presParOf" srcId="{B325FDFE-67D0-4FEE-ADF9-CF91EFF72D04}" destId="{1F399A35-B1B7-4380-9AE2-68EA59262B94}" srcOrd="0" destOrd="0" presId="urn:microsoft.com/office/officeart/2009/layout/CircleArrowProcess"/>
    <dgm:cxn modelId="{7C26C54C-A0B1-45C9-86EE-8DA59B1FAFC9}" type="presParOf" srcId="{2D825A4E-D392-4440-B778-CD3B79C93B0D}" destId="{35D6B3FC-F23C-4BBC-B15D-C5D82BDAA022}" srcOrd="1" destOrd="0" presId="urn:microsoft.com/office/officeart/2009/layout/CircleArrowProcess"/>
    <dgm:cxn modelId="{4F643B61-32DF-4397-929E-90A6BDEE3E86}" type="presParOf" srcId="{2D825A4E-D392-4440-B778-CD3B79C93B0D}" destId="{899EEB62-8844-4439-B1B7-263834221B49}" srcOrd="2" destOrd="0" presId="urn:microsoft.com/office/officeart/2009/layout/CircleArrowProcess"/>
    <dgm:cxn modelId="{49DAD5BF-2C14-4371-BAC9-A283B614A605}" type="presParOf" srcId="{899EEB62-8844-4439-B1B7-263834221B49}" destId="{587B0F3D-07BF-47FA-9569-18B977802417}" srcOrd="0" destOrd="0" presId="urn:microsoft.com/office/officeart/2009/layout/CircleArrowProcess"/>
    <dgm:cxn modelId="{E84B4F7B-B235-4219-AEFB-42D28DD34E47}" type="presParOf" srcId="{2D825A4E-D392-4440-B778-CD3B79C93B0D}" destId="{F38C8EDC-18A7-47AE-A677-8A945F62CEB5}" srcOrd="3" destOrd="0" presId="urn:microsoft.com/office/officeart/2009/layout/CircleArrowProcess"/>
    <dgm:cxn modelId="{11B6B4A2-3876-4F58-88F9-19F49F619365}" type="presParOf" srcId="{2D825A4E-D392-4440-B778-CD3B79C93B0D}" destId="{6E06CED3-F378-43BE-8EA0-DE9D5ED05B2D}" srcOrd="4" destOrd="0" presId="urn:microsoft.com/office/officeart/2009/layout/CircleArrowProcess"/>
    <dgm:cxn modelId="{E8E038E7-D7E7-447C-B491-EAEF47F4ACA5}" type="presParOf" srcId="{6E06CED3-F378-43BE-8EA0-DE9D5ED05B2D}" destId="{3E0E9A44-523E-4729-BCB6-99C5455F155E}" srcOrd="0" destOrd="0" presId="urn:microsoft.com/office/officeart/2009/layout/CircleArrowProcess"/>
    <dgm:cxn modelId="{CFD45106-B4E3-4B69-B374-3D95C95EA6E4}" type="presParOf" srcId="{2D825A4E-D392-4440-B778-CD3B79C93B0D}" destId="{1B8067B5-9CCE-4022-9E57-16B618252E50}"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D4B7A9-DE38-4CEF-B452-5E21FCC98BBC}" type="doc">
      <dgm:prSet loTypeId="urn:microsoft.com/office/officeart/2005/8/layout/venn1" loCatId="relationship" qsTypeId="urn:microsoft.com/office/officeart/2005/8/quickstyle/3d3" qsCatId="3D" csTypeId="urn:microsoft.com/office/officeart/2005/8/colors/accent2_5" csCatId="accent2" phldr="1"/>
      <dgm:spPr/>
    </dgm:pt>
    <dgm:pt modelId="{8A0C371C-63AC-49CA-983A-E40F36BA9E26}">
      <dgm:prSet phldrT="[Texto]" custT="1"/>
      <dgm:spPr/>
      <dgm:t>
        <a:bodyPr/>
        <a:lstStyle/>
        <a:p>
          <a:r>
            <a:rPr lang="es-EC" sz="1100" b="1" dirty="0" smtClean="0"/>
            <a:t>Mejorar la productividad y por ende la competitividad de las empresas o negocios</a:t>
          </a:r>
          <a:endParaRPr lang="es-ES" sz="1100" b="1" dirty="0"/>
        </a:p>
      </dgm:t>
    </dgm:pt>
    <dgm:pt modelId="{4C6871CD-CF3B-4F19-B37D-B9565291119C}" type="parTrans" cxnId="{3920A1DF-42DC-4CDF-A8C8-05B763E00A34}">
      <dgm:prSet/>
      <dgm:spPr/>
      <dgm:t>
        <a:bodyPr/>
        <a:lstStyle/>
        <a:p>
          <a:endParaRPr lang="es-ES" sz="2800" b="1"/>
        </a:p>
      </dgm:t>
    </dgm:pt>
    <dgm:pt modelId="{75323E1D-3C68-4564-BA4C-994164AFF497}" type="sibTrans" cxnId="{3920A1DF-42DC-4CDF-A8C8-05B763E00A34}">
      <dgm:prSet/>
      <dgm:spPr/>
      <dgm:t>
        <a:bodyPr/>
        <a:lstStyle/>
        <a:p>
          <a:endParaRPr lang="es-ES" sz="2800" b="1"/>
        </a:p>
      </dgm:t>
    </dgm:pt>
    <dgm:pt modelId="{0344ED9E-859A-4350-97B9-27B8463B67D5}">
      <dgm:prSet phldrT="[Texto]" custT="1"/>
      <dgm:spPr/>
      <dgm:t>
        <a:bodyPr/>
        <a:lstStyle/>
        <a:p>
          <a:r>
            <a:rPr lang="es-ES" sz="1100" b="1" dirty="0" smtClean="0"/>
            <a:t>Implementación de acciones para su gestión</a:t>
          </a:r>
          <a:endParaRPr lang="es-ES" sz="1100" b="1" dirty="0"/>
        </a:p>
      </dgm:t>
    </dgm:pt>
    <dgm:pt modelId="{F680D33F-5913-467B-ABB5-E79013060194}" type="parTrans" cxnId="{37023F10-69B8-4A52-AFAD-64963D3A11B2}">
      <dgm:prSet/>
      <dgm:spPr/>
      <dgm:t>
        <a:bodyPr/>
        <a:lstStyle/>
        <a:p>
          <a:endParaRPr lang="es-ES" sz="2800" b="1"/>
        </a:p>
      </dgm:t>
    </dgm:pt>
    <dgm:pt modelId="{32124BA4-BB8B-4FEA-A153-E19521929149}" type="sibTrans" cxnId="{37023F10-69B8-4A52-AFAD-64963D3A11B2}">
      <dgm:prSet/>
      <dgm:spPr/>
      <dgm:t>
        <a:bodyPr/>
        <a:lstStyle/>
        <a:p>
          <a:endParaRPr lang="es-ES" sz="2800" b="1"/>
        </a:p>
      </dgm:t>
    </dgm:pt>
    <dgm:pt modelId="{F630CFD2-66BB-40D5-A3D9-6D538C087B00}">
      <dgm:prSet custT="1"/>
      <dgm:spPr/>
      <dgm:t>
        <a:bodyPr/>
        <a:lstStyle/>
        <a:p>
          <a:r>
            <a:rPr lang="es-EC" sz="1100" b="1" dirty="0" smtClean="0"/>
            <a:t>Directores institucionales, gerentes, productores, consultores y expertos) </a:t>
          </a:r>
          <a:endParaRPr lang="es-ES" sz="1100" b="1" dirty="0"/>
        </a:p>
      </dgm:t>
    </dgm:pt>
    <dgm:pt modelId="{9CB62AEC-8FD6-436E-A403-1C997AB529AC}" type="parTrans" cxnId="{9849BEAA-5059-4CDF-8091-CC2521740C0D}">
      <dgm:prSet/>
      <dgm:spPr/>
      <dgm:t>
        <a:bodyPr/>
        <a:lstStyle/>
        <a:p>
          <a:endParaRPr lang="es-ES" sz="2800" b="1"/>
        </a:p>
      </dgm:t>
    </dgm:pt>
    <dgm:pt modelId="{FC033627-9D1F-492A-9B65-4CE8CB24D615}" type="sibTrans" cxnId="{9849BEAA-5059-4CDF-8091-CC2521740C0D}">
      <dgm:prSet/>
      <dgm:spPr/>
      <dgm:t>
        <a:bodyPr/>
        <a:lstStyle/>
        <a:p>
          <a:endParaRPr lang="es-ES" sz="2800" b="1"/>
        </a:p>
      </dgm:t>
    </dgm:pt>
    <dgm:pt modelId="{0055F847-5D94-4005-84B3-847671D44B2E}" type="pres">
      <dgm:prSet presAssocID="{98D4B7A9-DE38-4CEF-B452-5E21FCC98BBC}" presName="compositeShape" presStyleCnt="0">
        <dgm:presLayoutVars>
          <dgm:chMax val="7"/>
          <dgm:dir/>
          <dgm:resizeHandles val="exact"/>
        </dgm:presLayoutVars>
      </dgm:prSet>
      <dgm:spPr/>
    </dgm:pt>
    <dgm:pt modelId="{03CA8257-2F00-4D47-BF77-94FA8EA28A4F}" type="pres">
      <dgm:prSet presAssocID="{8A0C371C-63AC-49CA-983A-E40F36BA9E26}" presName="circ1" presStyleLbl="vennNode1" presStyleIdx="0" presStyleCnt="3"/>
      <dgm:spPr/>
      <dgm:t>
        <a:bodyPr/>
        <a:lstStyle/>
        <a:p>
          <a:endParaRPr lang="es-ES"/>
        </a:p>
      </dgm:t>
    </dgm:pt>
    <dgm:pt modelId="{68496A92-4E65-41D6-84DE-DA6F350A67B3}" type="pres">
      <dgm:prSet presAssocID="{8A0C371C-63AC-49CA-983A-E40F36BA9E26}" presName="circ1Tx" presStyleLbl="revTx" presStyleIdx="0" presStyleCnt="0">
        <dgm:presLayoutVars>
          <dgm:chMax val="0"/>
          <dgm:chPref val="0"/>
          <dgm:bulletEnabled val="1"/>
        </dgm:presLayoutVars>
      </dgm:prSet>
      <dgm:spPr/>
      <dgm:t>
        <a:bodyPr/>
        <a:lstStyle/>
        <a:p>
          <a:endParaRPr lang="es-ES"/>
        </a:p>
      </dgm:t>
    </dgm:pt>
    <dgm:pt modelId="{5B9030BD-20AC-48BD-A0BC-3419132F7F5D}" type="pres">
      <dgm:prSet presAssocID="{F630CFD2-66BB-40D5-A3D9-6D538C087B00}" presName="circ2" presStyleLbl="vennNode1" presStyleIdx="1" presStyleCnt="3"/>
      <dgm:spPr/>
      <dgm:t>
        <a:bodyPr/>
        <a:lstStyle/>
        <a:p>
          <a:endParaRPr lang="es-ES"/>
        </a:p>
      </dgm:t>
    </dgm:pt>
    <dgm:pt modelId="{3DE344C8-D2C3-4818-8D5D-14B1A343678A}" type="pres">
      <dgm:prSet presAssocID="{F630CFD2-66BB-40D5-A3D9-6D538C087B00}" presName="circ2Tx" presStyleLbl="revTx" presStyleIdx="0" presStyleCnt="0">
        <dgm:presLayoutVars>
          <dgm:chMax val="0"/>
          <dgm:chPref val="0"/>
          <dgm:bulletEnabled val="1"/>
        </dgm:presLayoutVars>
      </dgm:prSet>
      <dgm:spPr/>
      <dgm:t>
        <a:bodyPr/>
        <a:lstStyle/>
        <a:p>
          <a:endParaRPr lang="es-ES"/>
        </a:p>
      </dgm:t>
    </dgm:pt>
    <dgm:pt modelId="{5BD2FBBC-A06A-42AD-94AF-634F451BA136}" type="pres">
      <dgm:prSet presAssocID="{0344ED9E-859A-4350-97B9-27B8463B67D5}" presName="circ3" presStyleLbl="vennNode1" presStyleIdx="2" presStyleCnt="3" custScaleX="110035"/>
      <dgm:spPr/>
      <dgm:t>
        <a:bodyPr/>
        <a:lstStyle/>
        <a:p>
          <a:endParaRPr lang="es-ES"/>
        </a:p>
      </dgm:t>
    </dgm:pt>
    <dgm:pt modelId="{148F4F46-F212-425E-8A28-0432FA380E1E}" type="pres">
      <dgm:prSet presAssocID="{0344ED9E-859A-4350-97B9-27B8463B67D5}" presName="circ3Tx" presStyleLbl="revTx" presStyleIdx="0" presStyleCnt="0">
        <dgm:presLayoutVars>
          <dgm:chMax val="0"/>
          <dgm:chPref val="0"/>
          <dgm:bulletEnabled val="1"/>
        </dgm:presLayoutVars>
      </dgm:prSet>
      <dgm:spPr/>
      <dgm:t>
        <a:bodyPr/>
        <a:lstStyle/>
        <a:p>
          <a:endParaRPr lang="es-ES"/>
        </a:p>
      </dgm:t>
    </dgm:pt>
  </dgm:ptLst>
  <dgm:cxnLst>
    <dgm:cxn modelId="{3920A1DF-42DC-4CDF-A8C8-05B763E00A34}" srcId="{98D4B7A9-DE38-4CEF-B452-5E21FCC98BBC}" destId="{8A0C371C-63AC-49CA-983A-E40F36BA9E26}" srcOrd="0" destOrd="0" parTransId="{4C6871CD-CF3B-4F19-B37D-B9565291119C}" sibTransId="{75323E1D-3C68-4564-BA4C-994164AFF497}"/>
    <dgm:cxn modelId="{4E9DD378-F797-4C60-B5B4-9623DD14DE61}" type="presOf" srcId="{0344ED9E-859A-4350-97B9-27B8463B67D5}" destId="{148F4F46-F212-425E-8A28-0432FA380E1E}" srcOrd="1" destOrd="0" presId="urn:microsoft.com/office/officeart/2005/8/layout/venn1"/>
    <dgm:cxn modelId="{37023F10-69B8-4A52-AFAD-64963D3A11B2}" srcId="{98D4B7A9-DE38-4CEF-B452-5E21FCC98BBC}" destId="{0344ED9E-859A-4350-97B9-27B8463B67D5}" srcOrd="2" destOrd="0" parTransId="{F680D33F-5913-467B-ABB5-E79013060194}" sibTransId="{32124BA4-BB8B-4FEA-A153-E19521929149}"/>
    <dgm:cxn modelId="{61D29FBC-D3A4-4DAA-853A-F1C1922BD414}" type="presOf" srcId="{8A0C371C-63AC-49CA-983A-E40F36BA9E26}" destId="{03CA8257-2F00-4D47-BF77-94FA8EA28A4F}" srcOrd="0" destOrd="0" presId="urn:microsoft.com/office/officeart/2005/8/layout/venn1"/>
    <dgm:cxn modelId="{C9165A2F-F371-4747-B807-082578C1A9EC}" type="presOf" srcId="{8A0C371C-63AC-49CA-983A-E40F36BA9E26}" destId="{68496A92-4E65-41D6-84DE-DA6F350A67B3}" srcOrd="1" destOrd="0" presId="urn:microsoft.com/office/officeart/2005/8/layout/venn1"/>
    <dgm:cxn modelId="{F8642D97-382D-41D3-A53B-93987815EE0E}" type="presOf" srcId="{98D4B7A9-DE38-4CEF-B452-5E21FCC98BBC}" destId="{0055F847-5D94-4005-84B3-847671D44B2E}" srcOrd="0" destOrd="0" presId="urn:microsoft.com/office/officeart/2005/8/layout/venn1"/>
    <dgm:cxn modelId="{BCE1DF83-26ED-4083-BA10-F558214ED3CE}" type="presOf" srcId="{F630CFD2-66BB-40D5-A3D9-6D538C087B00}" destId="{3DE344C8-D2C3-4818-8D5D-14B1A343678A}" srcOrd="1" destOrd="0" presId="urn:microsoft.com/office/officeart/2005/8/layout/venn1"/>
    <dgm:cxn modelId="{9849BEAA-5059-4CDF-8091-CC2521740C0D}" srcId="{98D4B7A9-DE38-4CEF-B452-5E21FCC98BBC}" destId="{F630CFD2-66BB-40D5-A3D9-6D538C087B00}" srcOrd="1" destOrd="0" parTransId="{9CB62AEC-8FD6-436E-A403-1C997AB529AC}" sibTransId="{FC033627-9D1F-492A-9B65-4CE8CB24D615}"/>
    <dgm:cxn modelId="{EAF6D7E6-2F19-4C6C-A90C-94CE8802B4F2}" type="presOf" srcId="{0344ED9E-859A-4350-97B9-27B8463B67D5}" destId="{5BD2FBBC-A06A-42AD-94AF-634F451BA136}" srcOrd="0" destOrd="0" presId="urn:microsoft.com/office/officeart/2005/8/layout/venn1"/>
    <dgm:cxn modelId="{0A7AD8C0-B8AA-4AD2-A147-6C18AFF09D22}" type="presOf" srcId="{F630CFD2-66BB-40D5-A3D9-6D538C087B00}" destId="{5B9030BD-20AC-48BD-A0BC-3419132F7F5D}" srcOrd="0" destOrd="0" presId="urn:microsoft.com/office/officeart/2005/8/layout/venn1"/>
    <dgm:cxn modelId="{1D569CB1-4298-4B30-93E4-2D2193D9F7D7}" type="presParOf" srcId="{0055F847-5D94-4005-84B3-847671D44B2E}" destId="{03CA8257-2F00-4D47-BF77-94FA8EA28A4F}" srcOrd="0" destOrd="0" presId="urn:microsoft.com/office/officeart/2005/8/layout/venn1"/>
    <dgm:cxn modelId="{19468365-1CD3-4A70-9E2E-332688E02C7F}" type="presParOf" srcId="{0055F847-5D94-4005-84B3-847671D44B2E}" destId="{68496A92-4E65-41D6-84DE-DA6F350A67B3}" srcOrd="1" destOrd="0" presId="urn:microsoft.com/office/officeart/2005/8/layout/venn1"/>
    <dgm:cxn modelId="{2C2BC45A-BCDC-426B-B325-5716B24B7622}" type="presParOf" srcId="{0055F847-5D94-4005-84B3-847671D44B2E}" destId="{5B9030BD-20AC-48BD-A0BC-3419132F7F5D}" srcOrd="2" destOrd="0" presId="urn:microsoft.com/office/officeart/2005/8/layout/venn1"/>
    <dgm:cxn modelId="{D1892A92-EA0A-407E-820D-C53EAE4EAFDA}" type="presParOf" srcId="{0055F847-5D94-4005-84B3-847671D44B2E}" destId="{3DE344C8-D2C3-4818-8D5D-14B1A343678A}" srcOrd="3" destOrd="0" presId="urn:microsoft.com/office/officeart/2005/8/layout/venn1"/>
    <dgm:cxn modelId="{0A41A485-5902-4C5C-8354-D9128CFA72A1}" type="presParOf" srcId="{0055F847-5D94-4005-84B3-847671D44B2E}" destId="{5BD2FBBC-A06A-42AD-94AF-634F451BA136}" srcOrd="4" destOrd="0" presId="urn:microsoft.com/office/officeart/2005/8/layout/venn1"/>
    <dgm:cxn modelId="{4D2F9907-C38F-44DD-BBFF-5760ABF62842}" type="presParOf" srcId="{0055F847-5D94-4005-84B3-847671D44B2E}" destId="{148F4F46-F212-425E-8A28-0432FA380E1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B46A1C-4C45-4057-97A0-509FCB25D896}"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s-ES"/>
        </a:p>
      </dgm:t>
    </dgm:pt>
    <dgm:pt modelId="{3B65EA28-9B0B-49E2-B5AB-EE7547F8386E}">
      <dgm:prSet phldrT="[Texto]" custT="1"/>
      <dgm:spPr/>
      <dgm:t>
        <a:bodyPr/>
        <a:lstStyle/>
        <a:p>
          <a:r>
            <a:rPr lang="es-ES" sz="1200" b="1" dirty="0" smtClean="0"/>
            <a:t>Generación, asignación y circulación de dinero, dentro de la actividad económica. </a:t>
          </a:r>
          <a:endParaRPr lang="es-ES" sz="2400" b="1" dirty="0"/>
        </a:p>
      </dgm:t>
    </dgm:pt>
    <dgm:pt modelId="{8CD768F4-6186-4FD2-80C9-00FC49411340}" type="sibTrans" cxnId="{DC3FBB8A-923B-428C-AF99-2B304C4BD809}">
      <dgm:prSet/>
      <dgm:spPr/>
      <dgm:t>
        <a:bodyPr/>
        <a:lstStyle/>
        <a:p>
          <a:endParaRPr lang="es-ES" sz="2000" b="1"/>
        </a:p>
      </dgm:t>
    </dgm:pt>
    <dgm:pt modelId="{28C081DB-9BEB-4116-A29F-CBCC20E59AB3}" type="parTrans" cxnId="{DC3FBB8A-923B-428C-AF99-2B304C4BD809}">
      <dgm:prSet/>
      <dgm:spPr/>
      <dgm:t>
        <a:bodyPr/>
        <a:lstStyle/>
        <a:p>
          <a:endParaRPr lang="es-ES" sz="2000" b="1"/>
        </a:p>
      </dgm:t>
    </dgm:pt>
    <dgm:pt modelId="{C5619058-7551-47BF-8C8F-D2AB409817D2}">
      <dgm:prSet phldrT="[Texto]" custT="1"/>
      <dgm:spPr/>
      <dgm:t>
        <a:bodyPr/>
        <a:lstStyle/>
        <a:p>
          <a:r>
            <a:rPr lang="es-EC" sz="1200" b="1" smtClean="0"/>
            <a:t>Evitar problemas de tesorería</a:t>
          </a:r>
          <a:endParaRPr lang="es-ES" sz="1200" b="1" dirty="0"/>
        </a:p>
      </dgm:t>
    </dgm:pt>
    <dgm:pt modelId="{E02D6D5A-A30C-43F2-884D-514B39677905}" type="parTrans" cxnId="{CCC2E28F-99E2-4E7A-87C4-B8183B242032}">
      <dgm:prSet/>
      <dgm:spPr/>
      <dgm:t>
        <a:bodyPr/>
        <a:lstStyle/>
        <a:p>
          <a:endParaRPr lang="es-EC"/>
        </a:p>
      </dgm:t>
    </dgm:pt>
    <dgm:pt modelId="{981BA973-33F6-496F-B9BD-C7E6368E3AD1}" type="sibTrans" cxnId="{CCC2E28F-99E2-4E7A-87C4-B8183B242032}">
      <dgm:prSet/>
      <dgm:spPr/>
      <dgm:t>
        <a:bodyPr/>
        <a:lstStyle/>
        <a:p>
          <a:endParaRPr lang="es-EC"/>
        </a:p>
      </dgm:t>
    </dgm:pt>
    <dgm:pt modelId="{AA0734F9-0A8A-4FE7-A77A-95CD08B85BD1}">
      <dgm:prSet/>
      <dgm:spPr/>
      <dgm:t>
        <a:bodyPr/>
        <a:lstStyle/>
        <a:p>
          <a:r>
            <a:rPr lang="es-ES" b="1" smtClean="0"/>
            <a:t>Generar efectivo a tiempo, para hacer frente a sus compromisos de pago – Capital de Trabajo</a:t>
          </a:r>
          <a:endParaRPr lang="es-ES" b="1" dirty="0"/>
        </a:p>
      </dgm:t>
    </dgm:pt>
    <dgm:pt modelId="{3320336E-772F-413A-9EB0-5837FF254B43}" type="parTrans" cxnId="{6B9D7BC6-F27D-469D-AA49-FB3DEADF7F7F}">
      <dgm:prSet/>
      <dgm:spPr/>
      <dgm:t>
        <a:bodyPr/>
        <a:lstStyle/>
        <a:p>
          <a:endParaRPr lang="es-EC"/>
        </a:p>
      </dgm:t>
    </dgm:pt>
    <dgm:pt modelId="{8D7CC3CB-0572-48BD-B56C-2E80681CA9D4}" type="sibTrans" cxnId="{6B9D7BC6-F27D-469D-AA49-FB3DEADF7F7F}">
      <dgm:prSet/>
      <dgm:spPr/>
      <dgm:t>
        <a:bodyPr/>
        <a:lstStyle/>
        <a:p>
          <a:endParaRPr lang="es-EC"/>
        </a:p>
      </dgm:t>
    </dgm:pt>
    <dgm:pt modelId="{36FA1965-FC78-45F5-BFC0-1BC0CB024D12}">
      <dgm:prSet/>
      <dgm:spPr/>
      <dgm:t>
        <a:bodyPr/>
        <a:lstStyle/>
        <a:p>
          <a:r>
            <a:rPr lang="es-ES" b="1" dirty="0" smtClean="0"/>
            <a:t>Flujo de caja - Armonía entre los ingreso y egresos de efectivo</a:t>
          </a:r>
          <a:endParaRPr lang="es-ES" b="1" dirty="0"/>
        </a:p>
      </dgm:t>
    </dgm:pt>
    <dgm:pt modelId="{E6C5572F-7EA2-498E-B731-F6B4C13DEDA8}" type="parTrans" cxnId="{7767B1BE-A2AC-4438-897A-FA1806412430}">
      <dgm:prSet/>
      <dgm:spPr/>
      <dgm:t>
        <a:bodyPr/>
        <a:lstStyle/>
        <a:p>
          <a:endParaRPr lang="es-EC"/>
        </a:p>
      </dgm:t>
    </dgm:pt>
    <dgm:pt modelId="{29A2DCA3-1D23-404E-B14E-55218E180B24}" type="sibTrans" cxnId="{7767B1BE-A2AC-4438-897A-FA1806412430}">
      <dgm:prSet/>
      <dgm:spPr/>
      <dgm:t>
        <a:bodyPr/>
        <a:lstStyle/>
        <a:p>
          <a:endParaRPr lang="es-EC"/>
        </a:p>
      </dgm:t>
    </dgm:pt>
    <dgm:pt modelId="{0DFB7D77-9352-488E-B0EB-17F617F35D2F}" type="pres">
      <dgm:prSet presAssocID="{DFB46A1C-4C45-4057-97A0-509FCB25D896}" presName="Name0" presStyleCnt="0">
        <dgm:presLayoutVars>
          <dgm:chMax val="7"/>
          <dgm:chPref val="7"/>
          <dgm:dir/>
        </dgm:presLayoutVars>
      </dgm:prSet>
      <dgm:spPr/>
      <dgm:t>
        <a:bodyPr/>
        <a:lstStyle/>
        <a:p>
          <a:endParaRPr lang="es-EC"/>
        </a:p>
      </dgm:t>
    </dgm:pt>
    <dgm:pt modelId="{D0AFFE3F-D95E-4D5D-B90A-9B0729CE89CE}" type="pres">
      <dgm:prSet presAssocID="{DFB46A1C-4C45-4057-97A0-509FCB25D896}" presName="Name1" presStyleCnt="0"/>
      <dgm:spPr/>
    </dgm:pt>
    <dgm:pt modelId="{2765ED0A-6DE3-4C34-BC86-47ADC0FE9A54}" type="pres">
      <dgm:prSet presAssocID="{DFB46A1C-4C45-4057-97A0-509FCB25D896}" presName="cycle" presStyleCnt="0"/>
      <dgm:spPr/>
    </dgm:pt>
    <dgm:pt modelId="{350B8770-2FC0-4344-8212-4A7E5A9BC40B}" type="pres">
      <dgm:prSet presAssocID="{DFB46A1C-4C45-4057-97A0-509FCB25D896}" presName="srcNode" presStyleLbl="node1" presStyleIdx="0" presStyleCnt="4"/>
      <dgm:spPr/>
    </dgm:pt>
    <dgm:pt modelId="{B159DA02-22BA-44F3-92F4-3C1588F62AF4}" type="pres">
      <dgm:prSet presAssocID="{DFB46A1C-4C45-4057-97A0-509FCB25D896}" presName="conn" presStyleLbl="parChTrans1D2" presStyleIdx="0" presStyleCnt="1"/>
      <dgm:spPr/>
      <dgm:t>
        <a:bodyPr/>
        <a:lstStyle/>
        <a:p>
          <a:endParaRPr lang="es-EC"/>
        </a:p>
      </dgm:t>
    </dgm:pt>
    <dgm:pt modelId="{7CBD009C-E10B-425F-8F05-ABDEE63BFDBC}" type="pres">
      <dgm:prSet presAssocID="{DFB46A1C-4C45-4057-97A0-509FCB25D896}" presName="extraNode" presStyleLbl="node1" presStyleIdx="0" presStyleCnt="4"/>
      <dgm:spPr/>
    </dgm:pt>
    <dgm:pt modelId="{258A8FAD-09FA-4FD4-8B97-1E01570E1A98}" type="pres">
      <dgm:prSet presAssocID="{DFB46A1C-4C45-4057-97A0-509FCB25D896}" presName="dstNode" presStyleLbl="node1" presStyleIdx="0" presStyleCnt="4"/>
      <dgm:spPr/>
    </dgm:pt>
    <dgm:pt modelId="{C38BE03B-8A8C-4DB8-9CB6-5AACE4FC852E}" type="pres">
      <dgm:prSet presAssocID="{3B65EA28-9B0B-49E2-B5AB-EE7547F8386E}" presName="text_1" presStyleLbl="node1" presStyleIdx="0" presStyleCnt="4">
        <dgm:presLayoutVars>
          <dgm:bulletEnabled val="1"/>
        </dgm:presLayoutVars>
      </dgm:prSet>
      <dgm:spPr/>
      <dgm:t>
        <a:bodyPr/>
        <a:lstStyle/>
        <a:p>
          <a:endParaRPr lang="es-EC"/>
        </a:p>
      </dgm:t>
    </dgm:pt>
    <dgm:pt modelId="{F8BD69E0-9B2A-4950-98F9-490A24B5834E}" type="pres">
      <dgm:prSet presAssocID="{3B65EA28-9B0B-49E2-B5AB-EE7547F8386E}" presName="accent_1" presStyleCnt="0"/>
      <dgm:spPr/>
    </dgm:pt>
    <dgm:pt modelId="{87F1999E-6C82-440B-AB77-BF2838C604B0}" type="pres">
      <dgm:prSet presAssocID="{3B65EA28-9B0B-49E2-B5AB-EE7547F8386E}"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es-EC"/>
        </a:p>
      </dgm:t>
    </dgm:pt>
    <dgm:pt modelId="{363395C2-36EF-48C6-9432-FDD23509F416}" type="pres">
      <dgm:prSet presAssocID="{C5619058-7551-47BF-8C8F-D2AB409817D2}" presName="text_2" presStyleLbl="node1" presStyleIdx="1" presStyleCnt="4">
        <dgm:presLayoutVars>
          <dgm:bulletEnabled val="1"/>
        </dgm:presLayoutVars>
      </dgm:prSet>
      <dgm:spPr/>
      <dgm:t>
        <a:bodyPr/>
        <a:lstStyle/>
        <a:p>
          <a:endParaRPr lang="es-EC"/>
        </a:p>
      </dgm:t>
    </dgm:pt>
    <dgm:pt modelId="{464D6C00-3386-4DEC-827E-DA3D988F1A97}" type="pres">
      <dgm:prSet presAssocID="{C5619058-7551-47BF-8C8F-D2AB409817D2}" presName="accent_2" presStyleCnt="0"/>
      <dgm:spPr/>
    </dgm:pt>
    <dgm:pt modelId="{1900BCC6-C3EE-46F9-8093-85F01A877D87}" type="pres">
      <dgm:prSet presAssocID="{C5619058-7551-47BF-8C8F-D2AB409817D2}"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es-EC"/>
        </a:p>
      </dgm:t>
    </dgm:pt>
    <dgm:pt modelId="{1EFE8A90-A719-4373-84FF-D9E8D3744CB2}" type="pres">
      <dgm:prSet presAssocID="{AA0734F9-0A8A-4FE7-A77A-95CD08B85BD1}" presName="text_3" presStyleLbl="node1" presStyleIdx="2" presStyleCnt="4">
        <dgm:presLayoutVars>
          <dgm:bulletEnabled val="1"/>
        </dgm:presLayoutVars>
      </dgm:prSet>
      <dgm:spPr/>
      <dgm:t>
        <a:bodyPr/>
        <a:lstStyle/>
        <a:p>
          <a:endParaRPr lang="es-EC"/>
        </a:p>
      </dgm:t>
    </dgm:pt>
    <dgm:pt modelId="{D0C1D17A-ABA9-48FF-8741-15902B96E796}" type="pres">
      <dgm:prSet presAssocID="{AA0734F9-0A8A-4FE7-A77A-95CD08B85BD1}" presName="accent_3" presStyleCnt="0"/>
      <dgm:spPr/>
    </dgm:pt>
    <dgm:pt modelId="{93C046B0-5C42-4EE0-944F-29CC0CA3C535}" type="pres">
      <dgm:prSet presAssocID="{AA0734F9-0A8A-4FE7-A77A-95CD08B85BD1}" presName="accentRepeatNode" presStyleLbl="solidFgAcc1" presStyleIdx="2" presStyleCnt="4"/>
      <dgm:spPr>
        <a:blipFill rotWithShape="0">
          <a:blip xmlns:r="http://schemas.openxmlformats.org/officeDocument/2006/relationships" r:embed="rId3"/>
          <a:stretch>
            <a:fillRect/>
          </a:stretch>
        </a:blipFill>
      </dgm:spPr>
      <dgm:t>
        <a:bodyPr/>
        <a:lstStyle/>
        <a:p>
          <a:endParaRPr lang="es-EC"/>
        </a:p>
      </dgm:t>
    </dgm:pt>
    <dgm:pt modelId="{55E51A96-F986-4D78-83D4-67B68A0490E7}" type="pres">
      <dgm:prSet presAssocID="{36FA1965-FC78-45F5-BFC0-1BC0CB024D12}" presName="text_4" presStyleLbl="node1" presStyleIdx="3" presStyleCnt="4">
        <dgm:presLayoutVars>
          <dgm:bulletEnabled val="1"/>
        </dgm:presLayoutVars>
      </dgm:prSet>
      <dgm:spPr/>
      <dgm:t>
        <a:bodyPr/>
        <a:lstStyle/>
        <a:p>
          <a:endParaRPr lang="es-EC"/>
        </a:p>
      </dgm:t>
    </dgm:pt>
    <dgm:pt modelId="{303CE198-5251-449E-BC26-7D93BF771057}" type="pres">
      <dgm:prSet presAssocID="{36FA1965-FC78-45F5-BFC0-1BC0CB024D12}" presName="accent_4" presStyleCnt="0"/>
      <dgm:spPr/>
    </dgm:pt>
    <dgm:pt modelId="{9EF7EE93-B306-4505-BF2E-1EADAAA06013}" type="pres">
      <dgm:prSet presAssocID="{36FA1965-FC78-45F5-BFC0-1BC0CB024D12}" presName="accentRepeatNode" presStyleLbl="solidFgAcc1" presStyleIdx="3" presStyleCnt="4"/>
      <dgm:spPr>
        <a:blipFill rotWithShape="0">
          <a:blip xmlns:r="http://schemas.openxmlformats.org/officeDocument/2006/relationships" r:embed="rId4"/>
          <a:stretch>
            <a:fillRect/>
          </a:stretch>
        </a:blipFill>
      </dgm:spPr>
      <dgm:t>
        <a:bodyPr/>
        <a:lstStyle/>
        <a:p>
          <a:endParaRPr lang="es-EC"/>
        </a:p>
      </dgm:t>
    </dgm:pt>
  </dgm:ptLst>
  <dgm:cxnLst>
    <dgm:cxn modelId="{3003C450-2773-430C-A75F-C899A24ED42B}" type="presOf" srcId="{8CD768F4-6186-4FD2-80C9-00FC49411340}" destId="{B159DA02-22BA-44F3-92F4-3C1588F62AF4}" srcOrd="0" destOrd="0" presId="urn:microsoft.com/office/officeart/2008/layout/VerticalCurvedList"/>
    <dgm:cxn modelId="{53A14AB2-BF22-4007-8CE0-9E95C130CFC7}" type="presOf" srcId="{DFB46A1C-4C45-4057-97A0-509FCB25D896}" destId="{0DFB7D77-9352-488E-B0EB-17F617F35D2F}" srcOrd="0" destOrd="0" presId="urn:microsoft.com/office/officeart/2008/layout/VerticalCurvedList"/>
    <dgm:cxn modelId="{B29260E6-F104-4249-80A6-043FDE31B3CD}" type="presOf" srcId="{C5619058-7551-47BF-8C8F-D2AB409817D2}" destId="{363395C2-36EF-48C6-9432-FDD23509F416}" srcOrd="0" destOrd="0" presId="urn:microsoft.com/office/officeart/2008/layout/VerticalCurvedList"/>
    <dgm:cxn modelId="{DC3FBB8A-923B-428C-AF99-2B304C4BD809}" srcId="{DFB46A1C-4C45-4057-97A0-509FCB25D896}" destId="{3B65EA28-9B0B-49E2-B5AB-EE7547F8386E}" srcOrd="0" destOrd="0" parTransId="{28C081DB-9BEB-4116-A29F-CBCC20E59AB3}" sibTransId="{8CD768F4-6186-4FD2-80C9-00FC49411340}"/>
    <dgm:cxn modelId="{EF7645DD-841E-43BA-8B87-3C5AAEF1B977}" type="presOf" srcId="{36FA1965-FC78-45F5-BFC0-1BC0CB024D12}" destId="{55E51A96-F986-4D78-83D4-67B68A0490E7}" srcOrd="0" destOrd="0" presId="urn:microsoft.com/office/officeart/2008/layout/VerticalCurvedList"/>
    <dgm:cxn modelId="{6B9D7BC6-F27D-469D-AA49-FB3DEADF7F7F}" srcId="{DFB46A1C-4C45-4057-97A0-509FCB25D896}" destId="{AA0734F9-0A8A-4FE7-A77A-95CD08B85BD1}" srcOrd="2" destOrd="0" parTransId="{3320336E-772F-413A-9EB0-5837FF254B43}" sibTransId="{8D7CC3CB-0572-48BD-B56C-2E80681CA9D4}"/>
    <dgm:cxn modelId="{7767B1BE-A2AC-4438-897A-FA1806412430}" srcId="{DFB46A1C-4C45-4057-97A0-509FCB25D896}" destId="{36FA1965-FC78-45F5-BFC0-1BC0CB024D12}" srcOrd="3" destOrd="0" parTransId="{E6C5572F-7EA2-498E-B731-F6B4C13DEDA8}" sibTransId="{29A2DCA3-1D23-404E-B14E-55218E180B24}"/>
    <dgm:cxn modelId="{1F0D3A2E-BC00-4547-9704-BE82DA49927B}" type="presOf" srcId="{AA0734F9-0A8A-4FE7-A77A-95CD08B85BD1}" destId="{1EFE8A90-A719-4373-84FF-D9E8D3744CB2}" srcOrd="0" destOrd="0" presId="urn:microsoft.com/office/officeart/2008/layout/VerticalCurvedList"/>
    <dgm:cxn modelId="{E3AC868F-5FFC-4694-85D6-E644BFDFEB64}" type="presOf" srcId="{3B65EA28-9B0B-49E2-B5AB-EE7547F8386E}" destId="{C38BE03B-8A8C-4DB8-9CB6-5AACE4FC852E}" srcOrd="0" destOrd="0" presId="urn:microsoft.com/office/officeart/2008/layout/VerticalCurvedList"/>
    <dgm:cxn modelId="{CCC2E28F-99E2-4E7A-87C4-B8183B242032}" srcId="{DFB46A1C-4C45-4057-97A0-509FCB25D896}" destId="{C5619058-7551-47BF-8C8F-D2AB409817D2}" srcOrd="1" destOrd="0" parTransId="{E02D6D5A-A30C-43F2-884D-514B39677905}" sibTransId="{981BA973-33F6-496F-B9BD-C7E6368E3AD1}"/>
    <dgm:cxn modelId="{F2D01B7F-F0C0-4095-BD4B-AA38DAD4CAC1}" type="presParOf" srcId="{0DFB7D77-9352-488E-B0EB-17F617F35D2F}" destId="{D0AFFE3F-D95E-4D5D-B90A-9B0729CE89CE}" srcOrd="0" destOrd="0" presId="urn:microsoft.com/office/officeart/2008/layout/VerticalCurvedList"/>
    <dgm:cxn modelId="{B5C7BB59-0665-48E8-95C9-2F905DE3093E}" type="presParOf" srcId="{D0AFFE3F-D95E-4D5D-B90A-9B0729CE89CE}" destId="{2765ED0A-6DE3-4C34-BC86-47ADC0FE9A54}" srcOrd="0" destOrd="0" presId="urn:microsoft.com/office/officeart/2008/layout/VerticalCurvedList"/>
    <dgm:cxn modelId="{5068FB90-835E-4043-83EB-28CA3EACB5AF}" type="presParOf" srcId="{2765ED0A-6DE3-4C34-BC86-47ADC0FE9A54}" destId="{350B8770-2FC0-4344-8212-4A7E5A9BC40B}" srcOrd="0" destOrd="0" presId="urn:microsoft.com/office/officeart/2008/layout/VerticalCurvedList"/>
    <dgm:cxn modelId="{10612A97-798F-4D82-ABAE-1CE0D5DBBA8C}" type="presParOf" srcId="{2765ED0A-6DE3-4C34-BC86-47ADC0FE9A54}" destId="{B159DA02-22BA-44F3-92F4-3C1588F62AF4}" srcOrd="1" destOrd="0" presId="urn:microsoft.com/office/officeart/2008/layout/VerticalCurvedList"/>
    <dgm:cxn modelId="{1E893321-36E5-4F60-9310-2BD1F2DB3717}" type="presParOf" srcId="{2765ED0A-6DE3-4C34-BC86-47ADC0FE9A54}" destId="{7CBD009C-E10B-425F-8F05-ABDEE63BFDBC}" srcOrd="2" destOrd="0" presId="urn:microsoft.com/office/officeart/2008/layout/VerticalCurvedList"/>
    <dgm:cxn modelId="{E38F4B39-C55B-4151-BD16-019B575C2896}" type="presParOf" srcId="{2765ED0A-6DE3-4C34-BC86-47ADC0FE9A54}" destId="{258A8FAD-09FA-4FD4-8B97-1E01570E1A98}" srcOrd="3" destOrd="0" presId="urn:microsoft.com/office/officeart/2008/layout/VerticalCurvedList"/>
    <dgm:cxn modelId="{3FE1D358-2264-4FBF-AE37-093F9D34659B}" type="presParOf" srcId="{D0AFFE3F-D95E-4D5D-B90A-9B0729CE89CE}" destId="{C38BE03B-8A8C-4DB8-9CB6-5AACE4FC852E}" srcOrd="1" destOrd="0" presId="urn:microsoft.com/office/officeart/2008/layout/VerticalCurvedList"/>
    <dgm:cxn modelId="{8274E9D3-7510-4EAA-9524-BEC046C4ACC4}" type="presParOf" srcId="{D0AFFE3F-D95E-4D5D-B90A-9B0729CE89CE}" destId="{F8BD69E0-9B2A-4950-98F9-490A24B5834E}" srcOrd="2" destOrd="0" presId="urn:microsoft.com/office/officeart/2008/layout/VerticalCurvedList"/>
    <dgm:cxn modelId="{6C62572F-FD29-4E2F-97E7-7F8992A3C728}" type="presParOf" srcId="{F8BD69E0-9B2A-4950-98F9-490A24B5834E}" destId="{87F1999E-6C82-440B-AB77-BF2838C604B0}" srcOrd="0" destOrd="0" presId="urn:microsoft.com/office/officeart/2008/layout/VerticalCurvedList"/>
    <dgm:cxn modelId="{3D7AA1FA-C776-4A0B-B7BE-238B01E3A919}" type="presParOf" srcId="{D0AFFE3F-D95E-4D5D-B90A-9B0729CE89CE}" destId="{363395C2-36EF-48C6-9432-FDD23509F416}" srcOrd="3" destOrd="0" presId="urn:microsoft.com/office/officeart/2008/layout/VerticalCurvedList"/>
    <dgm:cxn modelId="{D9F26136-08A7-46E5-A540-C07EF89E161B}" type="presParOf" srcId="{D0AFFE3F-D95E-4D5D-B90A-9B0729CE89CE}" destId="{464D6C00-3386-4DEC-827E-DA3D988F1A97}" srcOrd="4" destOrd="0" presId="urn:microsoft.com/office/officeart/2008/layout/VerticalCurvedList"/>
    <dgm:cxn modelId="{D5E51402-8619-4ADD-8201-D138C5AD1911}" type="presParOf" srcId="{464D6C00-3386-4DEC-827E-DA3D988F1A97}" destId="{1900BCC6-C3EE-46F9-8093-85F01A877D87}" srcOrd="0" destOrd="0" presId="urn:microsoft.com/office/officeart/2008/layout/VerticalCurvedList"/>
    <dgm:cxn modelId="{2DBD15E1-BDF5-462B-90DD-36002C85727D}" type="presParOf" srcId="{D0AFFE3F-D95E-4D5D-B90A-9B0729CE89CE}" destId="{1EFE8A90-A719-4373-84FF-D9E8D3744CB2}" srcOrd="5" destOrd="0" presId="urn:microsoft.com/office/officeart/2008/layout/VerticalCurvedList"/>
    <dgm:cxn modelId="{69BB540A-D41C-422D-9D40-3CA0E5D7F6A3}" type="presParOf" srcId="{D0AFFE3F-D95E-4D5D-B90A-9B0729CE89CE}" destId="{D0C1D17A-ABA9-48FF-8741-15902B96E796}" srcOrd="6" destOrd="0" presId="urn:microsoft.com/office/officeart/2008/layout/VerticalCurvedList"/>
    <dgm:cxn modelId="{865CAFCC-AD95-4315-A7CF-3ACBB3D56C82}" type="presParOf" srcId="{D0C1D17A-ABA9-48FF-8741-15902B96E796}" destId="{93C046B0-5C42-4EE0-944F-29CC0CA3C535}" srcOrd="0" destOrd="0" presId="urn:microsoft.com/office/officeart/2008/layout/VerticalCurvedList"/>
    <dgm:cxn modelId="{0B2DE5BB-EC78-490A-B615-B0013EA82F7B}" type="presParOf" srcId="{D0AFFE3F-D95E-4D5D-B90A-9B0729CE89CE}" destId="{55E51A96-F986-4D78-83D4-67B68A0490E7}" srcOrd="7" destOrd="0" presId="urn:microsoft.com/office/officeart/2008/layout/VerticalCurvedList"/>
    <dgm:cxn modelId="{7DB7D6F3-F5A9-43FC-8DE2-C0B989A81D36}" type="presParOf" srcId="{D0AFFE3F-D95E-4D5D-B90A-9B0729CE89CE}" destId="{303CE198-5251-449E-BC26-7D93BF771057}" srcOrd="8" destOrd="0" presId="urn:microsoft.com/office/officeart/2008/layout/VerticalCurvedList"/>
    <dgm:cxn modelId="{52580201-E363-4D22-8293-5379BC60DBB6}" type="presParOf" srcId="{303CE198-5251-449E-BC26-7D93BF771057}" destId="{9EF7EE93-B306-4505-BF2E-1EADAAA06013}"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01C0C5-B378-4175-83ED-F61B587D58FC}" type="doc">
      <dgm:prSet loTypeId="urn:microsoft.com/office/officeart/2005/8/layout/hProcess9" loCatId="process" qsTypeId="urn:microsoft.com/office/officeart/2005/8/quickstyle/simple3" qsCatId="simple" csTypeId="urn:microsoft.com/office/officeart/2005/8/colors/colorful5" csCatId="colorful" phldr="1"/>
      <dgm:spPr/>
    </dgm:pt>
    <dgm:pt modelId="{87E0841F-0960-4588-8034-3AA6C295F5F1}">
      <dgm:prSet phldrT="[Texto]" custT="1"/>
      <dgm:spPr/>
      <dgm:t>
        <a:bodyPr/>
        <a:lstStyle/>
        <a:p>
          <a:r>
            <a:rPr lang="es-EC" sz="1400" b="1" dirty="0" smtClean="0"/>
            <a:t>Riesgo Liquidez</a:t>
          </a:r>
        </a:p>
        <a:p>
          <a:r>
            <a:rPr lang="es-EC" sz="1400" dirty="0" smtClean="0"/>
            <a:t> Incapacidad que tiene una entidad para disponer de los fondos necesarios para enfrentar sus obligaciones en el corto plazo, en un momento específico.</a:t>
          </a:r>
          <a:endParaRPr lang="es-ES" sz="1400" dirty="0"/>
        </a:p>
      </dgm:t>
    </dgm:pt>
    <dgm:pt modelId="{D2387DDD-B639-4850-AAD3-C9344EF9A32F}" type="parTrans" cxnId="{97E7D377-1B20-4C99-9F98-02BAE44F3444}">
      <dgm:prSet/>
      <dgm:spPr/>
      <dgm:t>
        <a:bodyPr/>
        <a:lstStyle/>
        <a:p>
          <a:endParaRPr lang="es-ES" sz="2000"/>
        </a:p>
      </dgm:t>
    </dgm:pt>
    <dgm:pt modelId="{BAFA762A-684C-4722-A1EC-A2FB724BDE1E}" type="sibTrans" cxnId="{97E7D377-1B20-4C99-9F98-02BAE44F3444}">
      <dgm:prSet/>
      <dgm:spPr/>
      <dgm:t>
        <a:bodyPr/>
        <a:lstStyle/>
        <a:p>
          <a:endParaRPr lang="es-ES" sz="2000"/>
        </a:p>
      </dgm:t>
    </dgm:pt>
    <dgm:pt modelId="{F45E7308-B40D-42A4-AA3E-F98E1E1A95AD}">
      <dgm:prSet custT="1"/>
      <dgm:spPr/>
      <dgm:t>
        <a:bodyPr/>
        <a:lstStyle/>
        <a:p>
          <a:r>
            <a:rPr lang="es-EC" sz="1400" b="1" dirty="0" smtClean="0"/>
            <a:t>Riesgo Operativo</a:t>
          </a:r>
          <a:r>
            <a:rPr lang="es-EC" sz="1400" dirty="0" smtClean="0"/>
            <a:t> </a:t>
          </a:r>
        </a:p>
        <a:p>
          <a:r>
            <a:rPr lang="es-EC" sz="1400" dirty="0" smtClean="0"/>
            <a:t>Pérdidas por fallas en los sistemas administrativos y procedimientos internos, así como también por errores humanos ya sean intencionales o sin intención.</a:t>
          </a:r>
          <a:endParaRPr lang="es-ES" sz="1400" dirty="0"/>
        </a:p>
      </dgm:t>
    </dgm:pt>
    <dgm:pt modelId="{E4235CCC-3085-4716-A19E-70B6F2D32BF6}" type="parTrans" cxnId="{F2DC7E16-88F7-48E8-B470-43252D425A70}">
      <dgm:prSet/>
      <dgm:spPr/>
      <dgm:t>
        <a:bodyPr/>
        <a:lstStyle/>
        <a:p>
          <a:endParaRPr lang="es-ES" sz="2000"/>
        </a:p>
      </dgm:t>
    </dgm:pt>
    <dgm:pt modelId="{14E75DC1-FE5C-451A-9949-F869A344C3A6}" type="sibTrans" cxnId="{F2DC7E16-88F7-48E8-B470-43252D425A70}">
      <dgm:prSet/>
      <dgm:spPr/>
      <dgm:t>
        <a:bodyPr/>
        <a:lstStyle/>
        <a:p>
          <a:endParaRPr lang="es-ES" sz="2000"/>
        </a:p>
      </dgm:t>
    </dgm:pt>
    <dgm:pt modelId="{DEE91DA0-BF5D-42EE-8071-AA107D39EF33}" type="pres">
      <dgm:prSet presAssocID="{4E01C0C5-B378-4175-83ED-F61B587D58FC}" presName="CompostProcess" presStyleCnt="0">
        <dgm:presLayoutVars>
          <dgm:dir/>
          <dgm:resizeHandles val="exact"/>
        </dgm:presLayoutVars>
      </dgm:prSet>
      <dgm:spPr/>
    </dgm:pt>
    <dgm:pt modelId="{F23AE927-4B77-4427-BC76-806BE469A330}" type="pres">
      <dgm:prSet presAssocID="{4E01C0C5-B378-4175-83ED-F61B587D58FC}" presName="arrow" presStyleLbl="bgShp" presStyleIdx="0" presStyleCnt="1" custScaleX="117647" custLinFactNeighborY="356"/>
      <dgm:spPr/>
    </dgm:pt>
    <dgm:pt modelId="{7FD99AA8-ECC5-4D85-92F6-FA9C0D8DCD4B}" type="pres">
      <dgm:prSet presAssocID="{4E01C0C5-B378-4175-83ED-F61B587D58FC}" presName="linearProcess" presStyleCnt="0"/>
      <dgm:spPr/>
    </dgm:pt>
    <dgm:pt modelId="{1F4362F6-3148-46B2-98CD-3A976894E762}" type="pres">
      <dgm:prSet presAssocID="{87E0841F-0960-4588-8034-3AA6C295F5F1}" presName="textNode" presStyleLbl="node1" presStyleIdx="0" presStyleCnt="2" custScaleX="74155" custLinFactNeighborX="-25226" custLinFactNeighborY="3195">
        <dgm:presLayoutVars>
          <dgm:bulletEnabled val="1"/>
        </dgm:presLayoutVars>
      </dgm:prSet>
      <dgm:spPr/>
      <dgm:t>
        <a:bodyPr/>
        <a:lstStyle/>
        <a:p>
          <a:endParaRPr lang="es-ES"/>
        </a:p>
      </dgm:t>
    </dgm:pt>
    <dgm:pt modelId="{106B8C5C-0C6D-4C73-81C0-BF26DE0B23ED}" type="pres">
      <dgm:prSet presAssocID="{BAFA762A-684C-4722-A1EC-A2FB724BDE1E}" presName="sibTrans" presStyleCnt="0"/>
      <dgm:spPr/>
    </dgm:pt>
    <dgm:pt modelId="{9611E538-5B22-4D1C-B728-D3CBF068A814}" type="pres">
      <dgm:prSet presAssocID="{F45E7308-B40D-42A4-AA3E-F98E1E1A95AD}" presName="textNode" presStyleLbl="node1" presStyleIdx="1" presStyleCnt="2" custScaleX="78721" custLinFactX="-3158" custLinFactNeighborX="-100000" custLinFactNeighborY="3195">
        <dgm:presLayoutVars>
          <dgm:bulletEnabled val="1"/>
        </dgm:presLayoutVars>
      </dgm:prSet>
      <dgm:spPr/>
      <dgm:t>
        <a:bodyPr/>
        <a:lstStyle/>
        <a:p>
          <a:endParaRPr lang="es-ES"/>
        </a:p>
      </dgm:t>
    </dgm:pt>
  </dgm:ptLst>
  <dgm:cxnLst>
    <dgm:cxn modelId="{AFBEA53B-013E-4069-B607-D15E64D6B673}" type="presOf" srcId="{F45E7308-B40D-42A4-AA3E-F98E1E1A95AD}" destId="{9611E538-5B22-4D1C-B728-D3CBF068A814}" srcOrd="0" destOrd="0" presId="urn:microsoft.com/office/officeart/2005/8/layout/hProcess9"/>
    <dgm:cxn modelId="{97E7D377-1B20-4C99-9F98-02BAE44F3444}" srcId="{4E01C0C5-B378-4175-83ED-F61B587D58FC}" destId="{87E0841F-0960-4588-8034-3AA6C295F5F1}" srcOrd="0" destOrd="0" parTransId="{D2387DDD-B639-4850-AAD3-C9344EF9A32F}" sibTransId="{BAFA762A-684C-4722-A1EC-A2FB724BDE1E}"/>
    <dgm:cxn modelId="{6D768D12-FECA-4DE5-9174-66C0A6427F68}" type="presOf" srcId="{4E01C0C5-B378-4175-83ED-F61B587D58FC}" destId="{DEE91DA0-BF5D-42EE-8071-AA107D39EF33}" srcOrd="0" destOrd="0" presId="urn:microsoft.com/office/officeart/2005/8/layout/hProcess9"/>
    <dgm:cxn modelId="{F2DC7E16-88F7-48E8-B470-43252D425A70}" srcId="{4E01C0C5-B378-4175-83ED-F61B587D58FC}" destId="{F45E7308-B40D-42A4-AA3E-F98E1E1A95AD}" srcOrd="1" destOrd="0" parTransId="{E4235CCC-3085-4716-A19E-70B6F2D32BF6}" sibTransId="{14E75DC1-FE5C-451A-9949-F869A344C3A6}"/>
    <dgm:cxn modelId="{25084BB9-7EE6-4E3C-8D35-D2CE707DEA4A}" type="presOf" srcId="{87E0841F-0960-4588-8034-3AA6C295F5F1}" destId="{1F4362F6-3148-46B2-98CD-3A976894E762}" srcOrd="0" destOrd="0" presId="urn:microsoft.com/office/officeart/2005/8/layout/hProcess9"/>
    <dgm:cxn modelId="{06B834CF-98E6-4853-9782-EF0754384891}" type="presParOf" srcId="{DEE91DA0-BF5D-42EE-8071-AA107D39EF33}" destId="{F23AE927-4B77-4427-BC76-806BE469A330}" srcOrd="0" destOrd="0" presId="urn:microsoft.com/office/officeart/2005/8/layout/hProcess9"/>
    <dgm:cxn modelId="{C2D808A3-65BE-4ABB-B919-16B4407AA7C8}" type="presParOf" srcId="{DEE91DA0-BF5D-42EE-8071-AA107D39EF33}" destId="{7FD99AA8-ECC5-4D85-92F6-FA9C0D8DCD4B}" srcOrd="1" destOrd="0" presId="urn:microsoft.com/office/officeart/2005/8/layout/hProcess9"/>
    <dgm:cxn modelId="{138FCB27-665A-457E-AB76-CB25B6B3EF94}" type="presParOf" srcId="{7FD99AA8-ECC5-4D85-92F6-FA9C0D8DCD4B}" destId="{1F4362F6-3148-46B2-98CD-3A976894E762}" srcOrd="0" destOrd="0" presId="urn:microsoft.com/office/officeart/2005/8/layout/hProcess9"/>
    <dgm:cxn modelId="{D73D4901-8967-46B1-85F9-28BB116CDA09}" type="presParOf" srcId="{7FD99AA8-ECC5-4D85-92F6-FA9C0D8DCD4B}" destId="{106B8C5C-0C6D-4C73-81C0-BF26DE0B23ED}" srcOrd="1" destOrd="0" presId="urn:microsoft.com/office/officeart/2005/8/layout/hProcess9"/>
    <dgm:cxn modelId="{33CE38D0-6CDD-463D-959C-ADF1B1FB7A75}" type="presParOf" srcId="{7FD99AA8-ECC5-4D85-92F6-FA9C0D8DCD4B}" destId="{9611E538-5B22-4D1C-B728-D3CBF068A814}" srcOrd="2"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CDBC03-7828-4757-B7ED-009143BE21A4}" type="doc">
      <dgm:prSet loTypeId="urn:microsoft.com/office/officeart/2005/8/layout/chevron1" loCatId="process" qsTypeId="urn:microsoft.com/office/officeart/2005/8/quickstyle/simple3" qsCatId="simple" csTypeId="urn:microsoft.com/office/officeart/2005/8/colors/accent1_3" csCatId="accent1" phldr="1"/>
      <dgm:spPr/>
    </dgm:pt>
    <dgm:pt modelId="{D4C642FB-A6B6-4EF8-BE19-6A2C5AB781BA}">
      <dgm:prSet phldrT="[Texto]"/>
      <dgm:spPr/>
      <dgm:t>
        <a:bodyPr/>
        <a:lstStyle/>
        <a:p>
          <a:r>
            <a:rPr lang="es-EC" b="1" smtClean="0"/>
            <a:t>CLANMAK Cía. Ltda. constituida el 21 de Julio del 2009</a:t>
          </a:r>
          <a:endParaRPr lang="es-EC" b="1" dirty="0"/>
        </a:p>
      </dgm:t>
    </dgm:pt>
    <dgm:pt modelId="{63975977-6AB6-4AEF-83EA-F573FDD34A49}" type="parTrans" cxnId="{DADF3D09-AAA2-4661-96AA-5AD36057BCBC}">
      <dgm:prSet/>
      <dgm:spPr/>
      <dgm:t>
        <a:bodyPr/>
        <a:lstStyle/>
        <a:p>
          <a:endParaRPr lang="es-EC" b="1"/>
        </a:p>
      </dgm:t>
    </dgm:pt>
    <dgm:pt modelId="{5E8C82DC-6BD2-41A6-A54F-8159D83247B6}" type="sibTrans" cxnId="{DADF3D09-AAA2-4661-96AA-5AD36057BCBC}">
      <dgm:prSet/>
      <dgm:spPr/>
      <dgm:t>
        <a:bodyPr/>
        <a:lstStyle/>
        <a:p>
          <a:endParaRPr lang="es-EC" b="1"/>
        </a:p>
      </dgm:t>
    </dgm:pt>
    <dgm:pt modelId="{B31F04C5-B4FB-4D7B-B5C1-85244204AEE8}">
      <dgm:prSet/>
      <dgm:spPr/>
      <dgm:t>
        <a:bodyPr/>
        <a:lstStyle/>
        <a:p>
          <a:r>
            <a:rPr lang="es-EC" b="1" dirty="0" smtClean="0"/>
            <a:t>Actividad económica en mayor porcentaje en contratos de obras civiles con el estado.</a:t>
          </a:r>
          <a:endParaRPr lang="es-EC" b="1" dirty="0"/>
        </a:p>
      </dgm:t>
    </dgm:pt>
    <dgm:pt modelId="{526F3F4D-1732-4EAD-A6F8-01D4B4733C03}" type="parTrans" cxnId="{ABECBDE6-C7CF-4EE8-8AC4-F6B782DBAEE6}">
      <dgm:prSet/>
      <dgm:spPr/>
      <dgm:t>
        <a:bodyPr/>
        <a:lstStyle/>
        <a:p>
          <a:endParaRPr lang="es-EC" b="1"/>
        </a:p>
      </dgm:t>
    </dgm:pt>
    <dgm:pt modelId="{B421EBB2-4DB8-495A-9A2E-43DA07B1E78E}" type="sibTrans" cxnId="{ABECBDE6-C7CF-4EE8-8AC4-F6B782DBAEE6}">
      <dgm:prSet/>
      <dgm:spPr/>
      <dgm:t>
        <a:bodyPr/>
        <a:lstStyle/>
        <a:p>
          <a:endParaRPr lang="es-EC" b="1"/>
        </a:p>
      </dgm:t>
    </dgm:pt>
    <dgm:pt modelId="{33EBEBD2-BA25-45E9-B392-16960B261E5C}" type="pres">
      <dgm:prSet presAssocID="{88CDBC03-7828-4757-B7ED-009143BE21A4}" presName="Name0" presStyleCnt="0">
        <dgm:presLayoutVars>
          <dgm:dir/>
          <dgm:animLvl val="lvl"/>
          <dgm:resizeHandles val="exact"/>
        </dgm:presLayoutVars>
      </dgm:prSet>
      <dgm:spPr/>
    </dgm:pt>
    <dgm:pt modelId="{90A9B318-BFD2-4C17-94D4-59259365D786}" type="pres">
      <dgm:prSet presAssocID="{D4C642FB-A6B6-4EF8-BE19-6A2C5AB781BA}" presName="parTxOnly" presStyleLbl="node1" presStyleIdx="0" presStyleCnt="2" custLinFactNeighborY="0">
        <dgm:presLayoutVars>
          <dgm:chMax val="0"/>
          <dgm:chPref val="0"/>
          <dgm:bulletEnabled val="1"/>
        </dgm:presLayoutVars>
      </dgm:prSet>
      <dgm:spPr/>
      <dgm:t>
        <a:bodyPr/>
        <a:lstStyle/>
        <a:p>
          <a:endParaRPr lang="es-EC"/>
        </a:p>
      </dgm:t>
    </dgm:pt>
    <dgm:pt modelId="{65CB33ED-960C-46DA-A8EF-FDA66EDFEF80}" type="pres">
      <dgm:prSet presAssocID="{5E8C82DC-6BD2-41A6-A54F-8159D83247B6}" presName="parTxOnlySpace" presStyleCnt="0"/>
      <dgm:spPr/>
    </dgm:pt>
    <dgm:pt modelId="{1CA59140-A365-4B92-AFAE-DBC90A9D0126}" type="pres">
      <dgm:prSet presAssocID="{B31F04C5-B4FB-4D7B-B5C1-85244204AEE8}" presName="parTxOnly" presStyleLbl="node1" presStyleIdx="1" presStyleCnt="2">
        <dgm:presLayoutVars>
          <dgm:chMax val="0"/>
          <dgm:chPref val="0"/>
          <dgm:bulletEnabled val="1"/>
        </dgm:presLayoutVars>
      </dgm:prSet>
      <dgm:spPr/>
      <dgm:t>
        <a:bodyPr/>
        <a:lstStyle/>
        <a:p>
          <a:endParaRPr lang="es-EC"/>
        </a:p>
      </dgm:t>
    </dgm:pt>
  </dgm:ptLst>
  <dgm:cxnLst>
    <dgm:cxn modelId="{DADF3D09-AAA2-4661-96AA-5AD36057BCBC}" srcId="{88CDBC03-7828-4757-B7ED-009143BE21A4}" destId="{D4C642FB-A6B6-4EF8-BE19-6A2C5AB781BA}" srcOrd="0" destOrd="0" parTransId="{63975977-6AB6-4AEF-83EA-F573FDD34A49}" sibTransId="{5E8C82DC-6BD2-41A6-A54F-8159D83247B6}"/>
    <dgm:cxn modelId="{75BA9613-DAD9-495D-8DFB-57B19A23732D}" type="presOf" srcId="{88CDBC03-7828-4757-B7ED-009143BE21A4}" destId="{33EBEBD2-BA25-45E9-B392-16960B261E5C}" srcOrd="0" destOrd="0" presId="urn:microsoft.com/office/officeart/2005/8/layout/chevron1"/>
    <dgm:cxn modelId="{934BD269-CA60-49CA-9A8C-E71D99B1361A}" type="presOf" srcId="{B31F04C5-B4FB-4D7B-B5C1-85244204AEE8}" destId="{1CA59140-A365-4B92-AFAE-DBC90A9D0126}" srcOrd="0" destOrd="0" presId="urn:microsoft.com/office/officeart/2005/8/layout/chevron1"/>
    <dgm:cxn modelId="{ABECBDE6-C7CF-4EE8-8AC4-F6B782DBAEE6}" srcId="{88CDBC03-7828-4757-B7ED-009143BE21A4}" destId="{B31F04C5-B4FB-4D7B-B5C1-85244204AEE8}" srcOrd="1" destOrd="0" parTransId="{526F3F4D-1732-4EAD-A6F8-01D4B4733C03}" sibTransId="{B421EBB2-4DB8-495A-9A2E-43DA07B1E78E}"/>
    <dgm:cxn modelId="{9B95A289-EDEE-4FE5-900F-3378939CE242}" type="presOf" srcId="{D4C642FB-A6B6-4EF8-BE19-6A2C5AB781BA}" destId="{90A9B318-BFD2-4C17-94D4-59259365D786}" srcOrd="0" destOrd="0" presId="urn:microsoft.com/office/officeart/2005/8/layout/chevron1"/>
    <dgm:cxn modelId="{47CF09A9-1579-431A-8CCF-D38954E13F1B}" type="presParOf" srcId="{33EBEBD2-BA25-45E9-B392-16960B261E5C}" destId="{90A9B318-BFD2-4C17-94D4-59259365D786}" srcOrd="0" destOrd="0" presId="urn:microsoft.com/office/officeart/2005/8/layout/chevron1"/>
    <dgm:cxn modelId="{705A7CA4-5427-47B3-A126-CB9CD074DB67}" type="presParOf" srcId="{33EBEBD2-BA25-45E9-B392-16960B261E5C}" destId="{65CB33ED-960C-46DA-A8EF-FDA66EDFEF80}" srcOrd="1" destOrd="0" presId="urn:microsoft.com/office/officeart/2005/8/layout/chevron1"/>
    <dgm:cxn modelId="{8E746E0E-8690-4124-823C-0E0B358F3394}" type="presParOf" srcId="{33EBEBD2-BA25-45E9-B392-16960B261E5C}" destId="{1CA59140-A365-4B92-AFAE-DBC90A9D0126}"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CFBB9C-7A44-420A-AB08-820613D3B566}" type="doc">
      <dgm:prSet loTypeId="urn:microsoft.com/office/officeart/2005/8/layout/vList3" loCatId="list" qsTypeId="urn:microsoft.com/office/officeart/2005/8/quickstyle/simple3" qsCatId="simple" csTypeId="urn:microsoft.com/office/officeart/2005/8/colors/colorful4" csCatId="colorful" phldr="1"/>
      <dgm:spPr/>
    </dgm:pt>
    <dgm:pt modelId="{8A6813A0-B934-4562-998B-9D643E7E9F6C}">
      <dgm:prSet phldrT="[Texto]" custT="1"/>
      <dgm:spPr/>
      <dgm:t>
        <a:bodyPr/>
        <a:lstStyle/>
        <a:p>
          <a:r>
            <a:rPr lang="es-EC" sz="1400" b="1" dirty="0" smtClean="0"/>
            <a:t>CLANMAK Cía. Ltda., es una empresa dedicada a la construcción de proyectos de obras civiles del sector público como privado, para lo cual, cuenta con personal capacitado y con un alto nivel profesional, para atender a sus clientes en proyectos de infraestructura de pequeña, mediana y gran complejidad, satisfaciendo la exigencia en el control de calidad de sus obras terminadas.</a:t>
          </a:r>
          <a:endParaRPr lang="es-EC" sz="1400" b="1" dirty="0"/>
        </a:p>
      </dgm:t>
    </dgm:pt>
    <dgm:pt modelId="{E089D0E3-8C0F-403E-8B66-D78BF2BCE2B8}" type="parTrans" cxnId="{E8A00EC2-5142-45A3-8FC6-F9C9A51DE138}">
      <dgm:prSet/>
      <dgm:spPr/>
      <dgm:t>
        <a:bodyPr/>
        <a:lstStyle/>
        <a:p>
          <a:endParaRPr lang="es-EC" sz="2000" b="1"/>
        </a:p>
      </dgm:t>
    </dgm:pt>
    <dgm:pt modelId="{CCE80CB7-CD5B-4501-82B6-296748BBB877}" type="sibTrans" cxnId="{E8A00EC2-5142-45A3-8FC6-F9C9A51DE138}">
      <dgm:prSet/>
      <dgm:spPr/>
      <dgm:t>
        <a:bodyPr/>
        <a:lstStyle/>
        <a:p>
          <a:endParaRPr lang="es-EC" sz="2000" b="1"/>
        </a:p>
      </dgm:t>
    </dgm:pt>
    <dgm:pt modelId="{B97B83A2-D219-40E0-8C9A-44DFC922EE34}">
      <dgm:prSet custT="1"/>
      <dgm:spPr/>
      <dgm:t>
        <a:bodyPr/>
        <a:lstStyle/>
        <a:p>
          <a:r>
            <a:rPr lang="es-EC" sz="1400" b="1" dirty="0" smtClean="0"/>
            <a:t>Convertirnos en 5 años en una de las mejores y más eficientes empresas constructoras PYME en la ciudad de Quito, cumpliendo a tiempo con todos y cada uno de los trabajos encomendados, fomentando el control y la calidad en el servicio y optimizando la gestión financiera de tal manera que la compañía presente una imagen sólida.</a:t>
          </a:r>
          <a:endParaRPr lang="es-EC" sz="1400" b="1" dirty="0"/>
        </a:p>
      </dgm:t>
    </dgm:pt>
    <dgm:pt modelId="{8664B3A9-6484-4901-BE8B-7732086F4FEA}" type="parTrans" cxnId="{060DA6C3-B391-4932-8663-63D551B4C028}">
      <dgm:prSet/>
      <dgm:spPr/>
      <dgm:t>
        <a:bodyPr/>
        <a:lstStyle/>
        <a:p>
          <a:endParaRPr lang="es-EC" sz="2000" b="1"/>
        </a:p>
      </dgm:t>
    </dgm:pt>
    <dgm:pt modelId="{6BB4B4A1-B645-43FA-81E2-111D57E63E4E}" type="sibTrans" cxnId="{060DA6C3-B391-4932-8663-63D551B4C028}">
      <dgm:prSet/>
      <dgm:spPr/>
      <dgm:t>
        <a:bodyPr/>
        <a:lstStyle/>
        <a:p>
          <a:endParaRPr lang="es-EC" sz="2000" b="1"/>
        </a:p>
      </dgm:t>
    </dgm:pt>
    <dgm:pt modelId="{4AC79138-FB6B-4672-BADB-C74A8F8E80E6}" type="pres">
      <dgm:prSet presAssocID="{A6CFBB9C-7A44-420A-AB08-820613D3B566}" presName="linearFlow" presStyleCnt="0">
        <dgm:presLayoutVars>
          <dgm:dir/>
          <dgm:resizeHandles val="exact"/>
        </dgm:presLayoutVars>
      </dgm:prSet>
      <dgm:spPr/>
    </dgm:pt>
    <dgm:pt modelId="{F99CE5F6-8E79-4922-8B41-B83BDB137BEE}" type="pres">
      <dgm:prSet presAssocID="{8A6813A0-B934-4562-998B-9D643E7E9F6C}" presName="composite" presStyleCnt="0"/>
      <dgm:spPr/>
    </dgm:pt>
    <dgm:pt modelId="{3C05EDE0-4976-449D-9643-726D9844EC0A}" type="pres">
      <dgm:prSet presAssocID="{8A6813A0-B934-4562-998B-9D643E7E9F6C}" presName="imgShp" presStyleLbl="fgImgPlace1" presStyleIdx="0" presStyleCnt="2" custScaleX="65596" custScaleY="88447"/>
      <dgm:spPr>
        <a:blipFill rotWithShape="1">
          <a:blip xmlns:r="http://schemas.openxmlformats.org/officeDocument/2006/relationships" r:embed="rId1"/>
          <a:stretch>
            <a:fillRect/>
          </a:stretch>
        </a:blipFill>
      </dgm:spPr>
    </dgm:pt>
    <dgm:pt modelId="{5CBFB5E6-E15A-4814-BCA5-BFCF83F53FFA}" type="pres">
      <dgm:prSet presAssocID="{8A6813A0-B934-4562-998B-9D643E7E9F6C}" presName="txShp" presStyleLbl="node1" presStyleIdx="0" presStyleCnt="2" custScaleX="121628">
        <dgm:presLayoutVars>
          <dgm:bulletEnabled val="1"/>
        </dgm:presLayoutVars>
      </dgm:prSet>
      <dgm:spPr/>
      <dgm:t>
        <a:bodyPr/>
        <a:lstStyle/>
        <a:p>
          <a:endParaRPr lang="es-EC"/>
        </a:p>
      </dgm:t>
    </dgm:pt>
    <dgm:pt modelId="{548C6775-47A2-4806-9363-430F115681A2}" type="pres">
      <dgm:prSet presAssocID="{CCE80CB7-CD5B-4501-82B6-296748BBB877}" presName="spacing" presStyleCnt="0"/>
      <dgm:spPr/>
    </dgm:pt>
    <dgm:pt modelId="{E699186D-83C5-41EB-A92E-D1470D304DD5}" type="pres">
      <dgm:prSet presAssocID="{B97B83A2-D219-40E0-8C9A-44DFC922EE34}" presName="composite" presStyleCnt="0"/>
      <dgm:spPr/>
    </dgm:pt>
    <dgm:pt modelId="{4EC5A715-09C6-4CC3-BB98-63A39387DDEA}" type="pres">
      <dgm:prSet presAssocID="{B97B83A2-D219-40E0-8C9A-44DFC922EE34}" presName="imgShp" presStyleLbl="fgImgPlace1" presStyleIdx="1" presStyleCnt="2" custScaleX="64518" custScaleY="84977"/>
      <dgm:spPr>
        <a:blipFill rotWithShape="1">
          <a:blip xmlns:r="http://schemas.openxmlformats.org/officeDocument/2006/relationships" r:embed="rId2"/>
          <a:stretch>
            <a:fillRect/>
          </a:stretch>
        </a:blipFill>
      </dgm:spPr>
    </dgm:pt>
    <dgm:pt modelId="{197F084D-7D7F-4677-A283-3AE4AEAF240E}" type="pres">
      <dgm:prSet presAssocID="{B97B83A2-D219-40E0-8C9A-44DFC922EE34}" presName="txShp" presStyleLbl="node1" presStyleIdx="1" presStyleCnt="2" custScaleX="119348">
        <dgm:presLayoutVars>
          <dgm:bulletEnabled val="1"/>
        </dgm:presLayoutVars>
      </dgm:prSet>
      <dgm:spPr/>
      <dgm:t>
        <a:bodyPr/>
        <a:lstStyle/>
        <a:p>
          <a:endParaRPr lang="es-EC"/>
        </a:p>
      </dgm:t>
    </dgm:pt>
  </dgm:ptLst>
  <dgm:cxnLst>
    <dgm:cxn modelId="{BA1C497B-92B0-4259-8DDD-42365D74593A}" type="presOf" srcId="{8A6813A0-B934-4562-998B-9D643E7E9F6C}" destId="{5CBFB5E6-E15A-4814-BCA5-BFCF83F53FFA}" srcOrd="0" destOrd="0" presId="urn:microsoft.com/office/officeart/2005/8/layout/vList3"/>
    <dgm:cxn modelId="{540C245A-1F99-40A0-9D8E-16B9365B1B97}" type="presOf" srcId="{A6CFBB9C-7A44-420A-AB08-820613D3B566}" destId="{4AC79138-FB6B-4672-BADB-C74A8F8E80E6}" srcOrd="0" destOrd="0" presId="urn:microsoft.com/office/officeart/2005/8/layout/vList3"/>
    <dgm:cxn modelId="{E8A00EC2-5142-45A3-8FC6-F9C9A51DE138}" srcId="{A6CFBB9C-7A44-420A-AB08-820613D3B566}" destId="{8A6813A0-B934-4562-998B-9D643E7E9F6C}" srcOrd="0" destOrd="0" parTransId="{E089D0E3-8C0F-403E-8B66-D78BF2BCE2B8}" sibTransId="{CCE80CB7-CD5B-4501-82B6-296748BBB877}"/>
    <dgm:cxn modelId="{060DA6C3-B391-4932-8663-63D551B4C028}" srcId="{A6CFBB9C-7A44-420A-AB08-820613D3B566}" destId="{B97B83A2-D219-40E0-8C9A-44DFC922EE34}" srcOrd="1" destOrd="0" parTransId="{8664B3A9-6484-4901-BE8B-7732086F4FEA}" sibTransId="{6BB4B4A1-B645-43FA-81E2-111D57E63E4E}"/>
    <dgm:cxn modelId="{899A80FD-C4D4-4A7D-B62E-3761497298CD}" type="presOf" srcId="{B97B83A2-D219-40E0-8C9A-44DFC922EE34}" destId="{197F084D-7D7F-4677-A283-3AE4AEAF240E}" srcOrd="0" destOrd="0" presId="urn:microsoft.com/office/officeart/2005/8/layout/vList3"/>
    <dgm:cxn modelId="{B718B5EB-85CD-4B85-ABB8-0A827CB9CADD}" type="presParOf" srcId="{4AC79138-FB6B-4672-BADB-C74A8F8E80E6}" destId="{F99CE5F6-8E79-4922-8B41-B83BDB137BEE}" srcOrd="0" destOrd="0" presId="urn:microsoft.com/office/officeart/2005/8/layout/vList3"/>
    <dgm:cxn modelId="{AD7CDE8C-AE03-42A9-97E0-ECFDDFE23C3B}" type="presParOf" srcId="{F99CE5F6-8E79-4922-8B41-B83BDB137BEE}" destId="{3C05EDE0-4976-449D-9643-726D9844EC0A}" srcOrd="0" destOrd="0" presId="urn:microsoft.com/office/officeart/2005/8/layout/vList3"/>
    <dgm:cxn modelId="{B5FC26FF-8C89-415B-9680-3D441C7345F3}" type="presParOf" srcId="{F99CE5F6-8E79-4922-8B41-B83BDB137BEE}" destId="{5CBFB5E6-E15A-4814-BCA5-BFCF83F53FFA}" srcOrd="1" destOrd="0" presId="urn:microsoft.com/office/officeart/2005/8/layout/vList3"/>
    <dgm:cxn modelId="{44B1FB8A-E83D-428B-BAFB-4DFFA0C5E267}" type="presParOf" srcId="{4AC79138-FB6B-4672-BADB-C74A8F8E80E6}" destId="{548C6775-47A2-4806-9363-430F115681A2}" srcOrd="1" destOrd="0" presId="urn:microsoft.com/office/officeart/2005/8/layout/vList3"/>
    <dgm:cxn modelId="{C6370138-3FA5-4FA9-8152-3F841C2599AE}" type="presParOf" srcId="{4AC79138-FB6B-4672-BADB-C74A8F8E80E6}" destId="{E699186D-83C5-41EB-A92E-D1470D304DD5}" srcOrd="2" destOrd="0" presId="urn:microsoft.com/office/officeart/2005/8/layout/vList3"/>
    <dgm:cxn modelId="{97994528-8F75-4AA3-ABD6-A83AA632A997}" type="presParOf" srcId="{E699186D-83C5-41EB-A92E-D1470D304DD5}" destId="{4EC5A715-09C6-4CC3-BB98-63A39387DDEA}" srcOrd="0" destOrd="0" presId="urn:microsoft.com/office/officeart/2005/8/layout/vList3"/>
    <dgm:cxn modelId="{562D9479-6657-47B9-BAC8-7FD10103EEB2}" type="presParOf" srcId="{E699186D-83C5-41EB-A92E-D1470D304DD5}" destId="{197F084D-7D7F-4677-A283-3AE4AEAF240E}"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091AE3-0D32-4909-804D-CA62B3BBE85B}"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S"/>
        </a:p>
      </dgm:t>
    </dgm:pt>
    <dgm:pt modelId="{FFCCDC6A-D5BE-4FE2-BAB6-8B5D0AE45365}">
      <dgm:prSet phldrT="[Texto]"/>
      <dgm:spPr/>
      <dgm:t>
        <a:bodyPr/>
        <a:lstStyle/>
        <a:p>
          <a:r>
            <a:rPr lang="es-ES" b="1" dirty="0" smtClean="0"/>
            <a:t>Uso del anticipo de obra:</a:t>
          </a:r>
          <a:r>
            <a:rPr lang="es-ES" dirty="0" smtClean="0"/>
            <a:t> </a:t>
          </a:r>
        </a:p>
        <a:p>
          <a:r>
            <a:rPr lang="es-ES" dirty="0" smtClean="0"/>
            <a:t>* Ejecución acelerada de obra civil, para evitar multas por ejecución menor a lo presupuestado   </a:t>
          </a:r>
        </a:p>
        <a:p>
          <a:r>
            <a:rPr lang="es-ES" dirty="0" smtClean="0"/>
            <a:t>* Utilización acelerada del anticipo </a:t>
          </a:r>
        </a:p>
        <a:p>
          <a:r>
            <a:rPr lang="es-ES" dirty="0" smtClean="0"/>
            <a:t>* Necesidad de efectivo en menor tiempo al esperado.</a:t>
          </a:r>
          <a:endParaRPr lang="es-ES" dirty="0"/>
        </a:p>
      </dgm:t>
    </dgm:pt>
    <dgm:pt modelId="{21AF6A8D-08A2-4862-8653-000AD269930A}" type="parTrans" cxnId="{7373BACB-D6F1-47BB-BCFD-01680A0137D3}">
      <dgm:prSet/>
      <dgm:spPr/>
      <dgm:t>
        <a:bodyPr/>
        <a:lstStyle/>
        <a:p>
          <a:endParaRPr lang="es-ES"/>
        </a:p>
      </dgm:t>
    </dgm:pt>
    <dgm:pt modelId="{223B422A-55C1-4965-8435-1F431F11AB4E}" type="sibTrans" cxnId="{7373BACB-D6F1-47BB-BCFD-01680A0137D3}">
      <dgm:prSet/>
      <dgm:spPr/>
      <dgm:t>
        <a:bodyPr/>
        <a:lstStyle/>
        <a:p>
          <a:endParaRPr lang="es-ES"/>
        </a:p>
      </dgm:t>
    </dgm:pt>
    <dgm:pt modelId="{C548861B-EC36-46E7-8806-C3C8E5130D0E}">
      <dgm:prSet phldrT="[Texto]"/>
      <dgm:spPr/>
      <dgm:t>
        <a:bodyPr/>
        <a:lstStyle/>
        <a:p>
          <a:r>
            <a:rPr lang="es-ES" b="1" dirty="0" smtClean="0"/>
            <a:t>Pagos mensuales de obra:</a:t>
          </a:r>
          <a:r>
            <a:rPr lang="es-ES" dirty="0" smtClean="0"/>
            <a:t> </a:t>
          </a:r>
        </a:p>
        <a:p>
          <a:r>
            <a:rPr lang="es-ES" dirty="0" smtClean="0"/>
            <a:t>* Retraso de al menos 2 meses en el pago de planillas por parte de la entidad pública</a:t>
          </a:r>
        </a:p>
        <a:p>
          <a:r>
            <a:rPr lang="es-ES" dirty="0" smtClean="0"/>
            <a:t>* Incremento en la necesidad de efectivo    </a:t>
          </a:r>
          <a:endParaRPr lang="es-ES" dirty="0"/>
        </a:p>
      </dgm:t>
    </dgm:pt>
    <dgm:pt modelId="{BE3E5ADB-ADFA-40BD-8B0A-6A1061C9CA09}" type="parTrans" cxnId="{49E6DF82-1655-49E4-9C88-09CAB31FAF5E}">
      <dgm:prSet/>
      <dgm:spPr/>
      <dgm:t>
        <a:bodyPr/>
        <a:lstStyle/>
        <a:p>
          <a:endParaRPr lang="es-ES"/>
        </a:p>
      </dgm:t>
    </dgm:pt>
    <dgm:pt modelId="{CDC94381-0E84-457D-884E-7132F1EA819C}" type="sibTrans" cxnId="{49E6DF82-1655-49E4-9C88-09CAB31FAF5E}">
      <dgm:prSet/>
      <dgm:spPr/>
      <dgm:t>
        <a:bodyPr/>
        <a:lstStyle/>
        <a:p>
          <a:endParaRPr lang="es-ES"/>
        </a:p>
      </dgm:t>
    </dgm:pt>
    <dgm:pt modelId="{81A2787E-665F-4E74-AB45-47DAE37655F1}" type="pres">
      <dgm:prSet presAssocID="{62091AE3-0D32-4909-804D-CA62B3BBE85B}" presName="Name0" presStyleCnt="0">
        <dgm:presLayoutVars>
          <dgm:chMax val="7"/>
          <dgm:chPref val="7"/>
          <dgm:dir/>
        </dgm:presLayoutVars>
      </dgm:prSet>
      <dgm:spPr/>
      <dgm:t>
        <a:bodyPr/>
        <a:lstStyle/>
        <a:p>
          <a:endParaRPr lang="es-ES"/>
        </a:p>
      </dgm:t>
    </dgm:pt>
    <dgm:pt modelId="{AB256F87-C9EF-45BE-B0AA-ADB6BF8E18D6}" type="pres">
      <dgm:prSet presAssocID="{62091AE3-0D32-4909-804D-CA62B3BBE85B}" presName="Name1" presStyleCnt="0"/>
      <dgm:spPr/>
    </dgm:pt>
    <dgm:pt modelId="{F0DD654B-38EF-4009-A5F5-522F34020FF8}" type="pres">
      <dgm:prSet presAssocID="{62091AE3-0D32-4909-804D-CA62B3BBE85B}" presName="cycle" presStyleCnt="0"/>
      <dgm:spPr/>
    </dgm:pt>
    <dgm:pt modelId="{ED3D4DEE-5F4E-4051-AC85-AF7C66B51AA6}" type="pres">
      <dgm:prSet presAssocID="{62091AE3-0D32-4909-804D-CA62B3BBE85B}" presName="srcNode" presStyleLbl="node1" presStyleIdx="0" presStyleCnt="2"/>
      <dgm:spPr/>
    </dgm:pt>
    <dgm:pt modelId="{E702C39D-8FFF-44B3-90A8-A1D2BBEF684B}" type="pres">
      <dgm:prSet presAssocID="{62091AE3-0D32-4909-804D-CA62B3BBE85B}" presName="conn" presStyleLbl="parChTrans1D2" presStyleIdx="0" presStyleCnt="1"/>
      <dgm:spPr/>
      <dgm:t>
        <a:bodyPr/>
        <a:lstStyle/>
        <a:p>
          <a:endParaRPr lang="es-ES"/>
        </a:p>
      </dgm:t>
    </dgm:pt>
    <dgm:pt modelId="{2706BAAF-DACE-42E4-973B-09C0B830E17C}" type="pres">
      <dgm:prSet presAssocID="{62091AE3-0D32-4909-804D-CA62B3BBE85B}" presName="extraNode" presStyleLbl="node1" presStyleIdx="0" presStyleCnt="2"/>
      <dgm:spPr/>
    </dgm:pt>
    <dgm:pt modelId="{05A3460A-6617-4A23-90E9-BBCF5827EE7E}" type="pres">
      <dgm:prSet presAssocID="{62091AE3-0D32-4909-804D-CA62B3BBE85B}" presName="dstNode" presStyleLbl="node1" presStyleIdx="0" presStyleCnt="2"/>
      <dgm:spPr/>
    </dgm:pt>
    <dgm:pt modelId="{C0966EA5-8C8A-45B9-B4DB-25FF220D9987}" type="pres">
      <dgm:prSet presAssocID="{FFCCDC6A-D5BE-4FE2-BAB6-8B5D0AE45365}" presName="text_1" presStyleLbl="node1" presStyleIdx="0" presStyleCnt="2">
        <dgm:presLayoutVars>
          <dgm:bulletEnabled val="1"/>
        </dgm:presLayoutVars>
      </dgm:prSet>
      <dgm:spPr/>
      <dgm:t>
        <a:bodyPr/>
        <a:lstStyle/>
        <a:p>
          <a:endParaRPr lang="es-ES"/>
        </a:p>
      </dgm:t>
    </dgm:pt>
    <dgm:pt modelId="{6BD5356D-56D1-4284-BB36-8C491602D884}" type="pres">
      <dgm:prSet presAssocID="{FFCCDC6A-D5BE-4FE2-BAB6-8B5D0AE45365}" presName="accent_1" presStyleCnt="0"/>
      <dgm:spPr/>
    </dgm:pt>
    <dgm:pt modelId="{FEC90779-9A5B-4183-963F-754ECF449A13}" type="pres">
      <dgm:prSet presAssocID="{FFCCDC6A-D5BE-4FE2-BAB6-8B5D0AE45365}" presName="accentRepeatNode" presStyleLbl="solidFgAcc1" presStyleIdx="0" presStyleCnt="2"/>
      <dgm:spPr>
        <a:blipFill rotWithShape="0">
          <a:blip xmlns:r="http://schemas.openxmlformats.org/officeDocument/2006/relationships" r:embed="rId1"/>
          <a:stretch>
            <a:fillRect/>
          </a:stretch>
        </a:blipFill>
      </dgm:spPr>
    </dgm:pt>
    <dgm:pt modelId="{E2021F52-9035-4B04-93F4-6D0011A1F492}" type="pres">
      <dgm:prSet presAssocID="{C548861B-EC36-46E7-8806-C3C8E5130D0E}" presName="text_2" presStyleLbl="node1" presStyleIdx="1" presStyleCnt="2">
        <dgm:presLayoutVars>
          <dgm:bulletEnabled val="1"/>
        </dgm:presLayoutVars>
      </dgm:prSet>
      <dgm:spPr/>
      <dgm:t>
        <a:bodyPr/>
        <a:lstStyle/>
        <a:p>
          <a:endParaRPr lang="es-ES"/>
        </a:p>
      </dgm:t>
    </dgm:pt>
    <dgm:pt modelId="{8BFBB763-3B63-48CE-A0FD-E40B0E9491AB}" type="pres">
      <dgm:prSet presAssocID="{C548861B-EC36-46E7-8806-C3C8E5130D0E}" presName="accent_2" presStyleCnt="0"/>
      <dgm:spPr/>
    </dgm:pt>
    <dgm:pt modelId="{8E82C1A1-ED48-408F-9B66-5A4D90472D09}" type="pres">
      <dgm:prSet presAssocID="{C548861B-EC36-46E7-8806-C3C8E5130D0E}" presName="accentRepeatNode" presStyleLbl="solidFgAcc1" presStyleIdx="1" presStyleCnt="2"/>
      <dgm:spPr>
        <a:blipFill rotWithShape="0">
          <a:blip xmlns:r="http://schemas.openxmlformats.org/officeDocument/2006/relationships" r:embed="rId2"/>
          <a:stretch>
            <a:fillRect/>
          </a:stretch>
        </a:blipFill>
      </dgm:spPr>
    </dgm:pt>
  </dgm:ptLst>
  <dgm:cxnLst>
    <dgm:cxn modelId="{546CF6BB-E504-43DA-831A-C133FC988892}" type="presOf" srcId="{62091AE3-0D32-4909-804D-CA62B3BBE85B}" destId="{81A2787E-665F-4E74-AB45-47DAE37655F1}" srcOrd="0" destOrd="0" presId="urn:microsoft.com/office/officeart/2008/layout/VerticalCurvedList"/>
    <dgm:cxn modelId="{FF7F0A14-BA11-44A3-BE49-F396C3C1ADDF}" type="presOf" srcId="{C548861B-EC36-46E7-8806-C3C8E5130D0E}" destId="{E2021F52-9035-4B04-93F4-6D0011A1F492}" srcOrd="0" destOrd="0" presId="urn:microsoft.com/office/officeart/2008/layout/VerticalCurvedList"/>
    <dgm:cxn modelId="{7373BACB-D6F1-47BB-BCFD-01680A0137D3}" srcId="{62091AE3-0D32-4909-804D-CA62B3BBE85B}" destId="{FFCCDC6A-D5BE-4FE2-BAB6-8B5D0AE45365}" srcOrd="0" destOrd="0" parTransId="{21AF6A8D-08A2-4862-8653-000AD269930A}" sibTransId="{223B422A-55C1-4965-8435-1F431F11AB4E}"/>
    <dgm:cxn modelId="{7C004E9F-4D9E-449E-A672-CA0CBC2E8C70}" type="presOf" srcId="{223B422A-55C1-4965-8435-1F431F11AB4E}" destId="{E702C39D-8FFF-44B3-90A8-A1D2BBEF684B}" srcOrd="0" destOrd="0" presId="urn:microsoft.com/office/officeart/2008/layout/VerticalCurvedList"/>
    <dgm:cxn modelId="{49E6DF82-1655-49E4-9C88-09CAB31FAF5E}" srcId="{62091AE3-0D32-4909-804D-CA62B3BBE85B}" destId="{C548861B-EC36-46E7-8806-C3C8E5130D0E}" srcOrd="1" destOrd="0" parTransId="{BE3E5ADB-ADFA-40BD-8B0A-6A1061C9CA09}" sibTransId="{CDC94381-0E84-457D-884E-7132F1EA819C}"/>
    <dgm:cxn modelId="{7C02110F-1D46-43D9-AE3D-BAA6CE6FE021}" type="presOf" srcId="{FFCCDC6A-D5BE-4FE2-BAB6-8B5D0AE45365}" destId="{C0966EA5-8C8A-45B9-B4DB-25FF220D9987}" srcOrd="0" destOrd="0" presId="urn:microsoft.com/office/officeart/2008/layout/VerticalCurvedList"/>
    <dgm:cxn modelId="{68156CD0-E0DD-4FF8-B665-F079621EA483}" type="presParOf" srcId="{81A2787E-665F-4E74-AB45-47DAE37655F1}" destId="{AB256F87-C9EF-45BE-B0AA-ADB6BF8E18D6}" srcOrd="0" destOrd="0" presId="urn:microsoft.com/office/officeart/2008/layout/VerticalCurvedList"/>
    <dgm:cxn modelId="{86AD1D7D-EB99-4A96-935E-AB645EC0B3AF}" type="presParOf" srcId="{AB256F87-C9EF-45BE-B0AA-ADB6BF8E18D6}" destId="{F0DD654B-38EF-4009-A5F5-522F34020FF8}" srcOrd="0" destOrd="0" presId="urn:microsoft.com/office/officeart/2008/layout/VerticalCurvedList"/>
    <dgm:cxn modelId="{9C6FDF46-4242-4326-943E-CB10653F177F}" type="presParOf" srcId="{F0DD654B-38EF-4009-A5F5-522F34020FF8}" destId="{ED3D4DEE-5F4E-4051-AC85-AF7C66B51AA6}" srcOrd="0" destOrd="0" presId="urn:microsoft.com/office/officeart/2008/layout/VerticalCurvedList"/>
    <dgm:cxn modelId="{7A745A93-27BF-4328-A27A-1A548780112A}" type="presParOf" srcId="{F0DD654B-38EF-4009-A5F5-522F34020FF8}" destId="{E702C39D-8FFF-44B3-90A8-A1D2BBEF684B}" srcOrd="1" destOrd="0" presId="urn:microsoft.com/office/officeart/2008/layout/VerticalCurvedList"/>
    <dgm:cxn modelId="{B551868A-6B12-4657-A68F-73C3894E0FC0}" type="presParOf" srcId="{F0DD654B-38EF-4009-A5F5-522F34020FF8}" destId="{2706BAAF-DACE-42E4-973B-09C0B830E17C}" srcOrd="2" destOrd="0" presId="urn:microsoft.com/office/officeart/2008/layout/VerticalCurvedList"/>
    <dgm:cxn modelId="{D9722A30-CE81-4515-8EBB-8D67CB31E18C}" type="presParOf" srcId="{F0DD654B-38EF-4009-A5F5-522F34020FF8}" destId="{05A3460A-6617-4A23-90E9-BBCF5827EE7E}" srcOrd="3" destOrd="0" presId="urn:microsoft.com/office/officeart/2008/layout/VerticalCurvedList"/>
    <dgm:cxn modelId="{69EE5FC2-DF33-431F-8615-4610A360CFBB}" type="presParOf" srcId="{AB256F87-C9EF-45BE-B0AA-ADB6BF8E18D6}" destId="{C0966EA5-8C8A-45B9-B4DB-25FF220D9987}" srcOrd="1" destOrd="0" presId="urn:microsoft.com/office/officeart/2008/layout/VerticalCurvedList"/>
    <dgm:cxn modelId="{B3B9C78C-2F1C-4CC1-807E-32D94D7D7340}" type="presParOf" srcId="{AB256F87-C9EF-45BE-B0AA-ADB6BF8E18D6}" destId="{6BD5356D-56D1-4284-BB36-8C491602D884}" srcOrd="2" destOrd="0" presId="urn:microsoft.com/office/officeart/2008/layout/VerticalCurvedList"/>
    <dgm:cxn modelId="{9B186DBF-76B0-4267-9051-EB21AA74B1E5}" type="presParOf" srcId="{6BD5356D-56D1-4284-BB36-8C491602D884}" destId="{FEC90779-9A5B-4183-963F-754ECF449A13}" srcOrd="0" destOrd="0" presId="urn:microsoft.com/office/officeart/2008/layout/VerticalCurvedList"/>
    <dgm:cxn modelId="{7C1C5671-C5DF-450E-BB92-A88EA6A13AB3}" type="presParOf" srcId="{AB256F87-C9EF-45BE-B0AA-ADB6BF8E18D6}" destId="{E2021F52-9035-4B04-93F4-6D0011A1F492}" srcOrd="3" destOrd="0" presId="urn:microsoft.com/office/officeart/2008/layout/VerticalCurvedList"/>
    <dgm:cxn modelId="{F54D5BD3-06DD-4CD0-9356-CAF4F2784284}" type="presParOf" srcId="{AB256F87-C9EF-45BE-B0AA-ADB6BF8E18D6}" destId="{8BFBB763-3B63-48CE-A0FD-E40B0E9491AB}" srcOrd="4" destOrd="0" presId="urn:microsoft.com/office/officeart/2008/layout/VerticalCurvedList"/>
    <dgm:cxn modelId="{E3CF45BC-4150-48D0-8893-4643F61EACAE}" type="presParOf" srcId="{8BFBB763-3B63-48CE-A0FD-E40B0E9491AB}" destId="{8E82C1A1-ED48-408F-9B66-5A4D90472D0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091AE3-0D32-4909-804D-CA62B3BBE85B}"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s-ES"/>
        </a:p>
      </dgm:t>
    </dgm:pt>
    <dgm:pt modelId="{AA46791D-900C-4797-84D7-87140CCB8E65}">
      <dgm:prSet phldrT="[Texto]" custT="1"/>
      <dgm:spPr/>
      <dgm:t>
        <a:bodyPr/>
        <a:lstStyle/>
        <a:p>
          <a:r>
            <a:rPr lang="es-ES" sz="1200" b="1" dirty="0" smtClean="0"/>
            <a:t>Restricciones en fuentes de financiamiento:</a:t>
          </a:r>
        </a:p>
        <a:p>
          <a:r>
            <a:rPr lang="es-ES" sz="1200" dirty="0" smtClean="0"/>
            <a:t>* Crédito no planificado dificulta estructura de garantía para tramitar un crédito inmediato en montos altos.</a:t>
          </a:r>
        </a:p>
        <a:p>
          <a:r>
            <a:rPr lang="es-ES" sz="1200" dirty="0" smtClean="0"/>
            <a:t>* Montos más altos mayores dificultades de obtener financiamiento.</a:t>
          </a:r>
          <a:endParaRPr lang="es-ES" sz="1200" dirty="0"/>
        </a:p>
      </dgm:t>
    </dgm:pt>
    <dgm:pt modelId="{28C88291-8112-4CEC-A059-5346443A589B}" type="parTrans" cxnId="{2A68710A-C85B-4A2A-B304-82DFD1BE248F}">
      <dgm:prSet/>
      <dgm:spPr/>
      <dgm:t>
        <a:bodyPr/>
        <a:lstStyle/>
        <a:p>
          <a:endParaRPr lang="es-ES"/>
        </a:p>
      </dgm:t>
    </dgm:pt>
    <dgm:pt modelId="{BDAA2637-77AA-47BB-A145-7196E3130579}" type="sibTrans" cxnId="{2A68710A-C85B-4A2A-B304-82DFD1BE248F}">
      <dgm:prSet/>
      <dgm:spPr/>
      <dgm:t>
        <a:bodyPr/>
        <a:lstStyle/>
        <a:p>
          <a:endParaRPr lang="es-ES"/>
        </a:p>
      </dgm:t>
    </dgm:pt>
    <dgm:pt modelId="{69609D7D-EE6B-4699-BD9C-9A043ABA25C0}">
      <dgm:prSet phldrT="[Texto]" custT="1"/>
      <dgm:spPr/>
      <dgm:t>
        <a:bodyPr/>
        <a:lstStyle/>
        <a:p>
          <a:r>
            <a:rPr lang="es-ES" sz="1200" b="1" dirty="0" smtClean="0"/>
            <a:t>Forma de planillaje:</a:t>
          </a:r>
          <a:r>
            <a:rPr lang="es-ES" sz="1200" dirty="0" smtClean="0"/>
            <a:t> </a:t>
          </a:r>
        </a:p>
        <a:p>
          <a:r>
            <a:rPr lang="es-ES" sz="1200" dirty="0" smtClean="0"/>
            <a:t>* No se ajusta al cronograma presupuestado</a:t>
          </a:r>
        </a:p>
        <a:p>
          <a:r>
            <a:rPr lang="es-ES" sz="1200" dirty="0" smtClean="0"/>
            <a:t>* No se consideran disponibilidades de efectivo. </a:t>
          </a:r>
        </a:p>
        <a:p>
          <a:r>
            <a:rPr lang="es-ES" sz="1200" dirty="0" smtClean="0"/>
            <a:t>* Montos de </a:t>
          </a:r>
          <a:r>
            <a:rPr lang="es-ES" sz="1200" dirty="0" err="1" smtClean="0"/>
            <a:t>planillaje</a:t>
          </a:r>
          <a:r>
            <a:rPr lang="es-ES" sz="1200" dirty="0" smtClean="0"/>
            <a:t> iniciales, afectan disponibilidades futuras.</a:t>
          </a:r>
          <a:endParaRPr lang="es-ES" sz="1200" dirty="0"/>
        </a:p>
      </dgm:t>
    </dgm:pt>
    <dgm:pt modelId="{07D43E74-9C9D-4CBF-8B09-516AAA4DB282}" type="parTrans" cxnId="{53844EB7-95CD-4099-90B2-EA9F63C9424F}">
      <dgm:prSet/>
      <dgm:spPr/>
      <dgm:t>
        <a:bodyPr/>
        <a:lstStyle/>
        <a:p>
          <a:endParaRPr lang="es-ES"/>
        </a:p>
      </dgm:t>
    </dgm:pt>
    <dgm:pt modelId="{5CCDAF02-9D3D-4F11-9FEC-66928EDEF575}" type="sibTrans" cxnId="{53844EB7-95CD-4099-90B2-EA9F63C9424F}">
      <dgm:prSet/>
      <dgm:spPr/>
      <dgm:t>
        <a:bodyPr/>
        <a:lstStyle/>
        <a:p>
          <a:endParaRPr lang="es-ES"/>
        </a:p>
      </dgm:t>
    </dgm:pt>
    <dgm:pt modelId="{81A2787E-665F-4E74-AB45-47DAE37655F1}" type="pres">
      <dgm:prSet presAssocID="{62091AE3-0D32-4909-804D-CA62B3BBE85B}" presName="Name0" presStyleCnt="0">
        <dgm:presLayoutVars>
          <dgm:chMax val="7"/>
          <dgm:chPref val="7"/>
          <dgm:dir/>
        </dgm:presLayoutVars>
      </dgm:prSet>
      <dgm:spPr/>
      <dgm:t>
        <a:bodyPr/>
        <a:lstStyle/>
        <a:p>
          <a:endParaRPr lang="es-ES"/>
        </a:p>
      </dgm:t>
    </dgm:pt>
    <dgm:pt modelId="{AB256F87-C9EF-45BE-B0AA-ADB6BF8E18D6}" type="pres">
      <dgm:prSet presAssocID="{62091AE3-0D32-4909-804D-CA62B3BBE85B}" presName="Name1" presStyleCnt="0"/>
      <dgm:spPr/>
    </dgm:pt>
    <dgm:pt modelId="{F0DD654B-38EF-4009-A5F5-522F34020FF8}" type="pres">
      <dgm:prSet presAssocID="{62091AE3-0D32-4909-804D-CA62B3BBE85B}" presName="cycle" presStyleCnt="0"/>
      <dgm:spPr/>
    </dgm:pt>
    <dgm:pt modelId="{ED3D4DEE-5F4E-4051-AC85-AF7C66B51AA6}" type="pres">
      <dgm:prSet presAssocID="{62091AE3-0D32-4909-804D-CA62B3BBE85B}" presName="srcNode" presStyleLbl="node1" presStyleIdx="0" presStyleCnt="2"/>
      <dgm:spPr/>
    </dgm:pt>
    <dgm:pt modelId="{E702C39D-8FFF-44B3-90A8-A1D2BBEF684B}" type="pres">
      <dgm:prSet presAssocID="{62091AE3-0D32-4909-804D-CA62B3BBE85B}" presName="conn" presStyleLbl="parChTrans1D2" presStyleIdx="0" presStyleCnt="1"/>
      <dgm:spPr/>
      <dgm:t>
        <a:bodyPr/>
        <a:lstStyle/>
        <a:p>
          <a:endParaRPr lang="es-ES"/>
        </a:p>
      </dgm:t>
    </dgm:pt>
    <dgm:pt modelId="{2706BAAF-DACE-42E4-973B-09C0B830E17C}" type="pres">
      <dgm:prSet presAssocID="{62091AE3-0D32-4909-804D-CA62B3BBE85B}" presName="extraNode" presStyleLbl="node1" presStyleIdx="0" presStyleCnt="2"/>
      <dgm:spPr/>
    </dgm:pt>
    <dgm:pt modelId="{05A3460A-6617-4A23-90E9-BBCF5827EE7E}" type="pres">
      <dgm:prSet presAssocID="{62091AE3-0D32-4909-804D-CA62B3BBE85B}" presName="dstNode" presStyleLbl="node1" presStyleIdx="0" presStyleCnt="2"/>
      <dgm:spPr/>
    </dgm:pt>
    <dgm:pt modelId="{1844C497-5CA7-4CEA-83E0-0BBB54F46CEC}" type="pres">
      <dgm:prSet presAssocID="{69609D7D-EE6B-4699-BD9C-9A043ABA25C0}" presName="text_1" presStyleLbl="node1" presStyleIdx="0" presStyleCnt="2" custScaleY="110665">
        <dgm:presLayoutVars>
          <dgm:bulletEnabled val="1"/>
        </dgm:presLayoutVars>
      </dgm:prSet>
      <dgm:spPr/>
      <dgm:t>
        <a:bodyPr/>
        <a:lstStyle/>
        <a:p>
          <a:endParaRPr lang="es-ES"/>
        </a:p>
      </dgm:t>
    </dgm:pt>
    <dgm:pt modelId="{F9B1E62F-5607-4B4C-B789-FB0F5592A8D4}" type="pres">
      <dgm:prSet presAssocID="{69609D7D-EE6B-4699-BD9C-9A043ABA25C0}" presName="accent_1" presStyleCnt="0"/>
      <dgm:spPr/>
    </dgm:pt>
    <dgm:pt modelId="{4CF57EBA-371D-462E-A5E2-751352B36355}" type="pres">
      <dgm:prSet presAssocID="{69609D7D-EE6B-4699-BD9C-9A043ABA25C0}" presName="accentRepeatNode" presStyleLbl="solidFgAcc1" presStyleIdx="0" presStyleCnt="2"/>
      <dgm:spPr>
        <a:blipFill rotWithShape="0">
          <a:blip xmlns:r="http://schemas.openxmlformats.org/officeDocument/2006/relationships" r:embed="rId1"/>
          <a:stretch>
            <a:fillRect/>
          </a:stretch>
        </a:blipFill>
      </dgm:spPr>
    </dgm:pt>
    <dgm:pt modelId="{A37C6C50-2CBA-48E8-BBB5-C60F14C9B7AA}" type="pres">
      <dgm:prSet presAssocID="{AA46791D-900C-4797-84D7-87140CCB8E65}" presName="text_2" presStyleLbl="node1" presStyleIdx="1" presStyleCnt="2">
        <dgm:presLayoutVars>
          <dgm:bulletEnabled val="1"/>
        </dgm:presLayoutVars>
      </dgm:prSet>
      <dgm:spPr/>
      <dgm:t>
        <a:bodyPr/>
        <a:lstStyle/>
        <a:p>
          <a:endParaRPr lang="es-ES"/>
        </a:p>
      </dgm:t>
    </dgm:pt>
    <dgm:pt modelId="{1A0DE36C-6F20-4BE3-84A7-A1260F51DBB9}" type="pres">
      <dgm:prSet presAssocID="{AA46791D-900C-4797-84D7-87140CCB8E65}" presName="accent_2" presStyleCnt="0"/>
      <dgm:spPr/>
    </dgm:pt>
    <dgm:pt modelId="{E0486483-4A51-42DC-AD00-1F8E52A97C70}" type="pres">
      <dgm:prSet presAssocID="{AA46791D-900C-4797-84D7-87140CCB8E65}" presName="accentRepeatNode" presStyleLbl="solidFgAcc1" presStyleIdx="1" presStyleCnt="2"/>
      <dgm:spPr>
        <a:blipFill rotWithShape="0">
          <a:blip xmlns:r="http://schemas.openxmlformats.org/officeDocument/2006/relationships" r:embed="rId2"/>
          <a:stretch>
            <a:fillRect/>
          </a:stretch>
        </a:blipFill>
      </dgm:spPr>
    </dgm:pt>
  </dgm:ptLst>
  <dgm:cxnLst>
    <dgm:cxn modelId="{D75756D3-4070-45E1-87B1-C3D318330538}" type="presOf" srcId="{AA46791D-900C-4797-84D7-87140CCB8E65}" destId="{A37C6C50-2CBA-48E8-BBB5-C60F14C9B7AA}" srcOrd="0" destOrd="0" presId="urn:microsoft.com/office/officeart/2008/layout/VerticalCurvedList"/>
    <dgm:cxn modelId="{0D9123D1-30E3-4812-A1B5-55991FBDE4C7}" type="presOf" srcId="{5CCDAF02-9D3D-4F11-9FEC-66928EDEF575}" destId="{E702C39D-8FFF-44B3-90A8-A1D2BBEF684B}" srcOrd="0" destOrd="0" presId="urn:microsoft.com/office/officeart/2008/layout/VerticalCurvedList"/>
    <dgm:cxn modelId="{1A0D63EF-9410-49B0-8857-369A61F9248F}" type="presOf" srcId="{69609D7D-EE6B-4699-BD9C-9A043ABA25C0}" destId="{1844C497-5CA7-4CEA-83E0-0BBB54F46CEC}" srcOrd="0" destOrd="0" presId="urn:microsoft.com/office/officeart/2008/layout/VerticalCurvedList"/>
    <dgm:cxn modelId="{53844EB7-95CD-4099-90B2-EA9F63C9424F}" srcId="{62091AE3-0D32-4909-804D-CA62B3BBE85B}" destId="{69609D7D-EE6B-4699-BD9C-9A043ABA25C0}" srcOrd="0" destOrd="0" parTransId="{07D43E74-9C9D-4CBF-8B09-516AAA4DB282}" sibTransId="{5CCDAF02-9D3D-4F11-9FEC-66928EDEF575}"/>
    <dgm:cxn modelId="{1EE41EE5-2491-4C54-B4A9-866A3D21AA14}" type="presOf" srcId="{62091AE3-0D32-4909-804D-CA62B3BBE85B}" destId="{81A2787E-665F-4E74-AB45-47DAE37655F1}" srcOrd="0" destOrd="0" presId="urn:microsoft.com/office/officeart/2008/layout/VerticalCurvedList"/>
    <dgm:cxn modelId="{2A68710A-C85B-4A2A-B304-82DFD1BE248F}" srcId="{62091AE3-0D32-4909-804D-CA62B3BBE85B}" destId="{AA46791D-900C-4797-84D7-87140CCB8E65}" srcOrd="1" destOrd="0" parTransId="{28C88291-8112-4CEC-A059-5346443A589B}" sibTransId="{BDAA2637-77AA-47BB-A145-7196E3130579}"/>
    <dgm:cxn modelId="{12BE8F62-3273-442E-8A6F-7B59EB750CF2}" type="presParOf" srcId="{81A2787E-665F-4E74-AB45-47DAE37655F1}" destId="{AB256F87-C9EF-45BE-B0AA-ADB6BF8E18D6}" srcOrd="0" destOrd="0" presId="urn:microsoft.com/office/officeart/2008/layout/VerticalCurvedList"/>
    <dgm:cxn modelId="{88436F0A-EEB3-4604-8B52-07DA5713CF81}" type="presParOf" srcId="{AB256F87-C9EF-45BE-B0AA-ADB6BF8E18D6}" destId="{F0DD654B-38EF-4009-A5F5-522F34020FF8}" srcOrd="0" destOrd="0" presId="urn:microsoft.com/office/officeart/2008/layout/VerticalCurvedList"/>
    <dgm:cxn modelId="{D5B3FECF-45FD-44E4-87CD-CE4B7778C0D0}" type="presParOf" srcId="{F0DD654B-38EF-4009-A5F5-522F34020FF8}" destId="{ED3D4DEE-5F4E-4051-AC85-AF7C66B51AA6}" srcOrd="0" destOrd="0" presId="urn:microsoft.com/office/officeart/2008/layout/VerticalCurvedList"/>
    <dgm:cxn modelId="{67D315CF-D08C-4245-B90F-476B11C7D098}" type="presParOf" srcId="{F0DD654B-38EF-4009-A5F5-522F34020FF8}" destId="{E702C39D-8FFF-44B3-90A8-A1D2BBEF684B}" srcOrd="1" destOrd="0" presId="urn:microsoft.com/office/officeart/2008/layout/VerticalCurvedList"/>
    <dgm:cxn modelId="{7745DFB1-E200-4435-B80C-766B28C9EC9B}" type="presParOf" srcId="{F0DD654B-38EF-4009-A5F5-522F34020FF8}" destId="{2706BAAF-DACE-42E4-973B-09C0B830E17C}" srcOrd="2" destOrd="0" presId="urn:microsoft.com/office/officeart/2008/layout/VerticalCurvedList"/>
    <dgm:cxn modelId="{FDD0F9EC-22DC-4DE2-B6F2-26AFE562393F}" type="presParOf" srcId="{F0DD654B-38EF-4009-A5F5-522F34020FF8}" destId="{05A3460A-6617-4A23-90E9-BBCF5827EE7E}" srcOrd="3" destOrd="0" presId="urn:microsoft.com/office/officeart/2008/layout/VerticalCurvedList"/>
    <dgm:cxn modelId="{4D8E1E31-4B0D-41A6-9D13-4D03FB0A6D7B}" type="presParOf" srcId="{AB256F87-C9EF-45BE-B0AA-ADB6BF8E18D6}" destId="{1844C497-5CA7-4CEA-83E0-0BBB54F46CEC}" srcOrd="1" destOrd="0" presId="urn:microsoft.com/office/officeart/2008/layout/VerticalCurvedList"/>
    <dgm:cxn modelId="{FB70DC31-EB78-4530-B25D-33B85EB4F585}" type="presParOf" srcId="{AB256F87-C9EF-45BE-B0AA-ADB6BF8E18D6}" destId="{F9B1E62F-5607-4B4C-B789-FB0F5592A8D4}" srcOrd="2" destOrd="0" presId="urn:microsoft.com/office/officeart/2008/layout/VerticalCurvedList"/>
    <dgm:cxn modelId="{140089DC-82A7-4B89-92AC-24653E27E48B}" type="presParOf" srcId="{F9B1E62F-5607-4B4C-B789-FB0F5592A8D4}" destId="{4CF57EBA-371D-462E-A5E2-751352B36355}" srcOrd="0" destOrd="0" presId="urn:microsoft.com/office/officeart/2008/layout/VerticalCurvedList"/>
    <dgm:cxn modelId="{11728607-CC89-4696-A370-CC27527817C8}" type="presParOf" srcId="{AB256F87-C9EF-45BE-B0AA-ADB6BF8E18D6}" destId="{A37C6C50-2CBA-48E8-BBB5-C60F14C9B7AA}" srcOrd="3" destOrd="0" presId="urn:microsoft.com/office/officeart/2008/layout/VerticalCurvedList"/>
    <dgm:cxn modelId="{E8E62153-C51D-401A-92AD-D07A8D5BC8CA}" type="presParOf" srcId="{AB256F87-C9EF-45BE-B0AA-ADB6BF8E18D6}" destId="{1A0DE36C-6F20-4BE3-84A7-A1260F51DBB9}" srcOrd="4" destOrd="0" presId="urn:microsoft.com/office/officeart/2008/layout/VerticalCurvedList"/>
    <dgm:cxn modelId="{2EFEEB52-DC1E-43F1-A403-F667C3A468A9}" type="presParOf" srcId="{1A0DE36C-6F20-4BE3-84A7-A1260F51DBB9}" destId="{E0486483-4A51-42DC-AD00-1F8E52A97C70}"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388BF-75E1-4907-8486-A1E018BDEBC3}">
      <dsp:nvSpPr>
        <dsp:cNvPr id="0" name=""/>
        <dsp:cNvSpPr/>
      </dsp:nvSpPr>
      <dsp:spPr>
        <a:xfrm>
          <a:off x="381240" y="356"/>
          <a:ext cx="2031486" cy="1218892"/>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CLANMAK Cía. Ltda., PYME, sector de la construcción (12 años)</a:t>
          </a:r>
          <a:endParaRPr lang="es-ES" sz="1400" kern="1200" dirty="0"/>
        </a:p>
      </dsp:txBody>
      <dsp:txXfrm>
        <a:off x="416940" y="36056"/>
        <a:ext cx="1960086" cy="1147492"/>
      </dsp:txXfrm>
    </dsp:sp>
    <dsp:sp modelId="{E5F97E4E-3764-4C6E-85B5-E34DD5CE4390}">
      <dsp:nvSpPr>
        <dsp:cNvPr id="0" name=""/>
        <dsp:cNvSpPr/>
      </dsp:nvSpPr>
      <dsp:spPr>
        <a:xfrm>
          <a:off x="2591498" y="357898"/>
          <a:ext cx="430675" cy="503808"/>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2591498" y="458660"/>
        <a:ext cx="301473" cy="302284"/>
      </dsp:txXfrm>
    </dsp:sp>
    <dsp:sp modelId="{FBBAF2A2-536C-4F5F-AD4B-5296C1101A66}">
      <dsp:nvSpPr>
        <dsp:cNvPr id="0" name=""/>
        <dsp:cNvSpPr/>
      </dsp:nvSpPr>
      <dsp:spPr>
        <a:xfrm>
          <a:off x="3225322" y="356"/>
          <a:ext cx="2031486" cy="1218892"/>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Sector dinamizador de la economía Contribuye en 0.18%, crecimiento del PIB (2014)  </a:t>
          </a:r>
          <a:endParaRPr lang="es-ES" sz="1500" kern="1200" dirty="0"/>
        </a:p>
      </dsp:txBody>
      <dsp:txXfrm>
        <a:off x="3261022" y="36056"/>
        <a:ext cx="1960086" cy="1147492"/>
      </dsp:txXfrm>
    </dsp:sp>
    <dsp:sp modelId="{EB069B57-94CC-4DED-AF4D-D946F1ADA1AC}">
      <dsp:nvSpPr>
        <dsp:cNvPr id="0" name=""/>
        <dsp:cNvSpPr/>
      </dsp:nvSpPr>
      <dsp:spPr>
        <a:xfrm>
          <a:off x="5435579" y="357898"/>
          <a:ext cx="430675" cy="503808"/>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5435579" y="458660"/>
        <a:ext cx="301473" cy="302284"/>
      </dsp:txXfrm>
    </dsp:sp>
    <dsp:sp modelId="{5459CB08-A380-4765-9089-DA2A11BA7369}">
      <dsp:nvSpPr>
        <dsp:cNvPr id="0" name=""/>
        <dsp:cNvSpPr/>
      </dsp:nvSpPr>
      <dsp:spPr>
        <a:xfrm>
          <a:off x="6069403" y="356"/>
          <a:ext cx="2031486" cy="1218892"/>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smtClean="0"/>
            <a:t>Estado viene impulsando obras civiles.</a:t>
          </a:r>
          <a:endParaRPr lang="es-ES" sz="1500" kern="1200" dirty="0"/>
        </a:p>
      </dsp:txBody>
      <dsp:txXfrm>
        <a:off x="6105103" y="36056"/>
        <a:ext cx="1960086" cy="1147492"/>
      </dsp:txXfrm>
    </dsp:sp>
    <dsp:sp modelId="{623BD8DF-EC66-4751-81E4-25973B20FA8A}">
      <dsp:nvSpPr>
        <dsp:cNvPr id="0" name=""/>
        <dsp:cNvSpPr/>
      </dsp:nvSpPr>
      <dsp:spPr>
        <a:xfrm rot="5400000">
          <a:off x="6869809" y="1361453"/>
          <a:ext cx="430675" cy="503808"/>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rot="-5400000">
        <a:off x="6934005" y="1398019"/>
        <a:ext cx="302284" cy="301473"/>
      </dsp:txXfrm>
    </dsp:sp>
    <dsp:sp modelId="{3408A946-4E0A-4144-8F14-A9B124D75AEA}">
      <dsp:nvSpPr>
        <dsp:cNvPr id="0" name=""/>
        <dsp:cNvSpPr/>
      </dsp:nvSpPr>
      <dsp:spPr>
        <a:xfrm>
          <a:off x="6069403" y="2031843"/>
          <a:ext cx="2031486" cy="1218892"/>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Oportunidad para empresas constructoras</a:t>
          </a:r>
          <a:endParaRPr lang="es-ES" sz="1500" kern="1200" dirty="0"/>
        </a:p>
      </dsp:txBody>
      <dsp:txXfrm>
        <a:off x="6105103" y="2067543"/>
        <a:ext cx="1960086" cy="1147492"/>
      </dsp:txXfrm>
    </dsp:sp>
    <dsp:sp modelId="{6B0D8B9B-4E63-4CA1-B553-F5151BC6F29A}">
      <dsp:nvSpPr>
        <dsp:cNvPr id="0" name=""/>
        <dsp:cNvSpPr/>
      </dsp:nvSpPr>
      <dsp:spPr>
        <a:xfrm rot="10800000">
          <a:off x="5459957" y="2389385"/>
          <a:ext cx="430675" cy="503808"/>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10800000">
        <a:off x="5589159" y="2490147"/>
        <a:ext cx="301473" cy="302284"/>
      </dsp:txXfrm>
    </dsp:sp>
    <dsp:sp modelId="{AB71EECC-F98A-4D21-9B82-D44C2474952D}">
      <dsp:nvSpPr>
        <dsp:cNvPr id="0" name=""/>
        <dsp:cNvSpPr/>
      </dsp:nvSpPr>
      <dsp:spPr>
        <a:xfrm>
          <a:off x="3225322" y="2031843"/>
          <a:ext cx="2031486" cy="1218892"/>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CLANMAK contrata con el Estado</a:t>
          </a:r>
          <a:endParaRPr lang="es-ES" sz="1500" kern="1200" dirty="0"/>
        </a:p>
      </dsp:txBody>
      <dsp:txXfrm>
        <a:off x="3261022" y="2067543"/>
        <a:ext cx="1960086" cy="1147492"/>
      </dsp:txXfrm>
    </dsp:sp>
    <dsp:sp modelId="{E3403D2F-FD82-4682-AE16-6F95C1BD67A2}">
      <dsp:nvSpPr>
        <dsp:cNvPr id="0" name=""/>
        <dsp:cNvSpPr/>
      </dsp:nvSpPr>
      <dsp:spPr>
        <a:xfrm rot="10800000">
          <a:off x="2615875" y="2389385"/>
          <a:ext cx="430675" cy="503808"/>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10800000">
        <a:off x="2745077" y="2490147"/>
        <a:ext cx="301473" cy="302284"/>
      </dsp:txXfrm>
    </dsp:sp>
    <dsp:sp modelId="{CB63F063-3FB1-4AC1-8C91-899DDC2F79A8}">
      <dsp:nvSpPr>
        <dsp:cNvPr id="0" name=""/>
        <dsp:cNvSpPr/>
      </dsp:nvSpPr>
      <dsp:spPr>
        <a:xfrm>
          <a:off x="381240" y="2031843"/>
          <a:ext cx="2031486" cy="1218892"/>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Pago del Estado sujeto a liquidez de caja fiscal y procesos burocráticos (retrasos)</a:t>
          </a:r>
          <a:endParaRPr lang="es-ES" sz="1500" kern="1200" dirty="0"/>
        </a:p>
      </dsp:txBody>
      <dsp:txXfrm>
        <a:off x="416940" y="2067543"/>
        <a:ext cx="1960086" cy="1147492"/>
      </dsp:txXfrm>
    </dsp:sp>
    <dsp:sp modelId="{54F2FF53-B49C-434D-AFE6-140E1705B9E8}">
      <dsp:nvSpPr>
        <dsp:cNvPr id="0" name=""/>
        <dsp:cNvSpPr/>
      </dsp:nvSpPr>
      <dsp:spPr>
        <a:xfrm rot="5400000">
          <a:off x="1181646" y="3392940"/>
          <a:ext cx="430675" cy="503808"/>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rot="-5400000">
        <a:off x="1245842" y="3429506"/>
        <a:ext cx="302284" cy="301473"/>
      </dsp:txXfrm>
    </dsp:sp>
    <dsp:sp modelId="{AC0090E6-DCB0-42CD-AA7C-746EF8026F19}">
      <dsp:nvSpPr>
        <dsp:cNvPr id="0" name=""/>
        <dsp:cNvSpPr/>
      </dsp:nvSpPr>
      <dsp:spPr>
        <a:xfrm>
          <a:off x="381240" y="4063330"/>
          <a:ext cx="2031486" cy="1218892"/>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Se generan problemas de liquidez durante ejecución del proyecto</a:t>
          </a:r>
          <a:endParaRPr lang="es-ES" sz="1500" kern="1200" dirty="0"/>
        </a:p>
      </dsp:txBody>
      <dsp:txXfrm>
        <a:off x="416940" y="4099030"/>
        <a:ext cx="1960086" cy="1147492"/>
      </dsp:txXfrm>
    </dsp:sp>
    <dsp:sp modelId="{AB03EA69-08CA-43BF-9DBD-3EE6C826F6DE}">
      <dsp:nvSpPr>
        <dsp:cNvPr id="0" name=""/>
        <dsp:cNvSpPr/>
      </dsp:nvSpPr>
      <dsp:spPr>
        <a:xfrm>
          <a:off x="2591498" y="4420872"/>
          <a:ext cx="430675" cy="503808"/>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2591498" y="4521634"/>
        <a:ext cx="301473" cy="302284"/>
      </dsp:txXfrm>
    </dsp:sp>
    <dsp:sp modelId="{9F89B0C2-69D6-481C-A492-1079ADF77774}">
      <dsp:nvSpPr>
        <dsp:cNvPr id="0" name=""/>
        <dsp:cNvSpPr/>
      </dsp:nvSpPr>
      <dsp:spPr>
        <a:xfrm>
          <a:off x="3225322" y="4063330"/>
          <a:ext cx="2031486" cy="1218892"/>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liquidación de activos, al no prever desfases de liquidez</a:t>
          </a:r>
        </a:p>
        <a:p>
          <a:pPr lvl="0" algn="ctr" defTabSz="666750">
            <a:lnSpc>
              <a:spcPct val="90000"/>
            </a:lnSpc>
            <a:spcBef>
              <a:spcPct val="0"/>
            </a:spcBef>
            <a:spcAft>
              <a:spcPct val="35000"/>
            </a:spcAft>
          </a:pPr>
          <a:r>
            <a:rPr lang="es-ES" sz="1500" kern="1200" dirty="0" smtClean="0"/>
            <a:t>(riesgo)</a:t>
          </a:r>
          <a:endParaRPr lang="es-ES" sz="1500" kern="1200" dirty="0"/>
        </a:p>
      </dsp:txBody>
      <dsp:txXfrm>
        <a:off x="3261022" y="4099030"/>
        <a:ext cx="1960086" cy="1147492"/>
      </dsp:txXfrm>
    </dsp:sp>
    <dsp:sp modelId="{81D16851-D970-4C05-B1B9-6FD665C44335}">
      <dsp:nvSpPr>
        <dsp:cNvPr id="0" name=""/>
        <dsp:cNvSpPr/>
      </dsp:nvSpPr>
      <dsp:spPr>
        <a:xfrm>
          <a:off x="5435579" y="4420872"/>
          <a:ext cx="430675" cy="503808"/>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5435579" y="4521634"/>
        <a:ext cx="301473" cy="302284"/>
      </dsp:txXfrm>
    </dsp:sp>
    <dsp:sp modelId="{D1CB202A-AF19-46D3-A5FD-FDEB4283D368}">
      <dsp:nvSpPr>
        <dsp:cNvPr id="0" name=""/>
        <dsp:cNvSpPr/>
      </dsp:nvSpPr>
      <dsp:spPr>
        <a:xfrm>
          <a:off x="6069403" y="4063330"/>
          <a:ext cx="2031486" cy="1218892"/>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Fundamental elaboración y manejo del presupuesto establecido por la compañía.</a:t>
          </a:r>
          <a:endParaRPr lang="es-ES" sz="1500" kern="1200" dirty="0"/>
        </a:p>
      </dsp:txBody>
      <dsp:txXfrm>
        <a:off x="6105103" y="4099030"/>
        <a:ext cx="1960086" cy="11474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99A35-B1B7-4380-9AE2-68EA59262B94}">
      <dsp:nvSpPr>
        <dsp:cNvPr id="0" name=""/>
        <dsp:cNvSpPr/>
      </dsp:nvSpPr>
      <dsp:spPr>
        <a:xfrm>
          <a:off x="3019421" y="0"/>
          <a:ext cx="2892554" cy="2892994"/>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5D6B3FC-F23C-4BBC-B15D-C5D82BDAA022}">
      <dsp:nvSpPr>
        <dsp:cNvPr id="0" name=""/>
        <dsp:cNvSpPr/>
      </dsp:nvSpPr>
      <dsp:spPr>
        <a:xfrm>
          <a:off x="3658770" y="1044458"/>
          <a:ext cx="1607336" cy="80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kern="1200" dirty="0" smtClean="0"/>
            <a:t>Liquidez</a:t>
          </a:r>
          <a:endParaRPr lang="es-ES" sz="2500" kern="1200" dirty="0"/>
        </a:p>
      </dsp:txBody>
      <dsp:txXfrm>
        <a:off x="3658770" y="1044458"/>
        <a:ext cx="1607336" cy="803476"/>
      </dsp:txXfrm>
    </dsp:sp>
    <dsp:sp modelId="{587B0F3D-07BF-47FA-9569-18B977802417}">
      <dsp:nvSpPr>
        <dsp:cNvPr id="0" name=""/>
        <dsp:cNvSpPr/>
      </dsp:nvSpPr>
      <dsp:spPr>
        <a:xfrm>
          <a:off x="2216024" y="1662239"/>
          <a:ext cx="2892554" cy="2892994"/>
        </a:xfrm>
        <a:prstGeom prst="leftCircularArrow">
          <a:avLst>
            <a:gd name="adj1" fmla="val 10980"/>
            <a:gd name="adj2" fmla="val 1142322"/>
            <a:gd name="adj3" fmla="val 6300000"/>
            <a:gd name="adj4" fmla="val 18900000"/>
            <a:gd name="adj5" fmla="val 12500"/>
          </a:avLst>
        </a:prstGeom>
        <a:solidFill>
          <a:schemeClr val="accent2">
            <a:hueOff val="-1482143"/>
            <a:satOff val="7100"/>
            <a:lumOff val="6569"/>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F38C8EDC-18A7-47AE-A677-8A945F62CEB5}">
      <dsp:nvSpPr>
        <dsp:cNvPr id="0" name=""/>
        <dsp:cNvSpPr/>
      </dsp:nvSpPr>
      <dsp:spPr>
        <a:xfrm>
          <a:off x="2858633" y="2716313"/>
          <a:ext cx="1607336" cy="80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kern="1200" dirty="0" smtClean="0"/>
            <a:t>Solvencia</a:t>
          </a:r>
          <a:endParaRPr lang="es-ES" sz="2500" kern="1200" dirty="0"/>
        </a:p>
      </dsp:txBody>
      <dsp:txXfrm>
        <a:off x="2858633" y="2716313"/>
        <a:ext cx="1607336" cy="803476"/>
      </dsp:txXfrm>
    </dsp:sp>
    <dsp:sp modelId="{3E0E9A44-523E-4729-BCB6-99C5455F155E}">
      <dsp:nvSpPr>
        <dsp:cNvPr id="0" name=""/>
        <dsp:cNvSpPr/>
      </dsp:nvSpPr>
      <dsp:spPr>
        <a:xfrm>
          <a:off x="3225295" y="3523395"/>
          <a:ext cx="2485152" cy="2486148"/>
        </a:xfrm>
        <a:prstGeom prst="blockArc">
          <a:avLst>
            <a:gd name="adj1" fmla="val 13500000"/>
            <a:gd name="adj2" fmla="val 10800000"/>
            <a:gd name="adj3" fmla="val 12740"/>
          </a:avLst>
        </a:prstGeom>
        <a:solidFill>
          <a:schemeClr val="accent2">
            <a:hueOff val="-2964285"/>
            <a:satOff val="14200"/>
            <a:lumOff val="1313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1B8067B5-9CCE-4022-9E57-16B618252E50}">
      <dsp:nvSpPr>
        <dsp:cNvPr id="0" name=""/>
        <dsp:cNvSpPr/>
      </dsp:nvSpPr>
      <dsp:spPr>
        <a:xfrm>
          <a:off x="3662573" y="4390572"/>
          <a:ext cx="1607336" cy="80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kern="1200" dirty="0" smtClean="0"/>
            <a:t>Quiebra de la empresa</a:t>
          </a:r>
          <a:endParaRPr lang="es-ES" sz="2500" kern="1200" dirty="0"/>
        </a:p>
      </dsp:txBody>
      <dsp:txXfrm>
        <a:off x="3662573" y="4390572"/>
        <a:ext cx="1607336" cy="8034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A8257-2F00-4D47-BF77-94FA8EA28A4F}">
      <dsp:nvSpPr>
        <dsp:cNvPr id="0" name=""/>
        <dsp:cNvSpPr/>
      </dsp:nvSpPr>
      <dsp:spPr>
        <a:xfrm>
          <a:off x="768067" y="166446"/>
          <a:ext cx="1990220" cy="1990220"/>
        </a:xfrm>
        <a:prstGeom prst="ellipse">
          <a:avLst/>
        </a:prstGeom>
        <a:solidFill>
          <a:schemeClr val="accent2">
            <a:shade val="80000"/>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s-EC" sz="1100" b="1" kern="1200" dirty="0" smtClean="0"/>
            <a:t>Mejorar la productividad y por ende la competitividad de las empresas o negocios</a:t>
          </a:r>
          <a:endParaRPr lang="es-ES" sz="1100" b="1" kern="1200" dirty="0"/>
        </a:p>
      </dsp:txBody>
      <dsp:txXfrm>
        <a:off x="1033430" y="514734"/>
        <a:ext cx="1459495" cy="895599"/>
      </dsp:txXfrm>
    </dsp:sp>
    <dsp:sp modelId="{5B9030BD-20AC-48BD-A0BC-3419132F7F5D}">
      <dsp:nvSpPr>
        <dsp:cNvPr id="0" name=""/>
        <dsp:cNvSpPr/>
      </dsp:nvSpPr>
      <dsp:spPr>
        <a:xfrm>
          <a:off x="1486205" y="1410334"/>
          <a:ext cx="1990220" cy="1990220"/>
        </a:xfrm>
        <a:prstGeom prst="ellipse">
          <a:avLst/>
        </a:prstGeom>
        <a:solidFill>
          <a:schemeClr val="accent2">
            <a:shade val="80000"/>
            <a:alpha val="50000"/>
            <a:hueOff val="-5"/>
            <a:satOff val="-471"/>
            <a:lumOff val="1924"/>
            <a:alphaOff val="-15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s-EC" sz="1100" b="1" kern="1200" dirty="0" smtClean="0"/>
            <a:t>Directores institucionales, gerentes, productores, consultores y expertos) </a:t>
          </a:r>
          <a:endParaRPr lang="es-ES" sz="1100" b="1" kern="1200" dirty="0"/>
        </a:p>
      </dsp:txBody>
      <dsp:txXfrm>
        <a:off x="2094881" y="1924474"/>
        <a:ext cx="1194132" cy="1094621"/>
      </dsp:txXfrm>
    </dsp:sp>
    <dsp:sp modelId="{5BD2FBBC-A06A-42AD-94AF-634F451BA136}">
      <dsp:nvSpPr>
        <dsp:cNvPr id="0" name=""/>
        <dsp:cNvSpPr/>
      </dsp:nvSpPr>
      <dsp:spPr>
        <a:xfrm>
          <a:off x="-49929" y="1410334"/>
          <a:ext cx="2189939" cy="1990220"/>
        </a:xfrm>
        <a:prstGeom prst="ellipse">
          <a:avLst/>
        </a:prstGeom>
        <a:solidFill>
          <a:schemeClr val="accent2">
            <a:shade val="80000"/>
            <a:alpha val="50000"/>
            <a:hueOff val="-11"/>
            <a:satOff val="-943"/>
            <a:lumOff val="3847"/>
            <a:alphaOff val="-3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s-ES" sz="1100" b="1" kern="1200" dirty="0" smtClean="0"/>
            <a:t>Implementación de acciones para su gestión</a:t>
          </a:r>
          <a:endParaRPr lang="es-ES" sz="1100" b="1" kern="1200" dirty="0"/>
        </a:p>
      </dsp:txBody>
      <dsp:txXfrm>
        <a:off x="156289" y="1924474"/>
        <a:ext cx="1313963" cy="10946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9DA02-22BA-44F3-92F4-3C1588F62AF4}">
      <dsp:nvSpPr>
        <dsp:cNvPr id="0" name=""/>
        <dsp:cNvSpPr/>
      </dsp:nvSpPr>
      <dsp:spPr>
        <a:xfrm>
          <a:off x="-4294808" y="-658871"/>
          <a:ext cx="5116998" cy="5116998"/>
        </a:xfrm>
        <a:prstGeom prst="blockArc">
          <a:avLst>
            <a:gd name="adj1" fmla="val 18900000"/>
            <a:gd name="adj2" fmla="val 2700000"/>
            <a:gd name="adj3" fmla="val 422"/>
          </a:avLst>
        </a:pr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8BE03B-8A8C-4DB8-9CB6-5AACE4FC852E}">
      <dsp:nvSpPr>
        <dsp:cNvPr id="0" name=""/>
        <dsp:cNvSpPr/>
      </dsp:nvSpPr>
      <dsp:spPr>
        <a:xfrm>
          <a:off x="430740" y="292086"/>
          <a:ext cx="3128169" cy="584477"/>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3929" tIns="30480" rIns="30480" bIns="30480" numCol="1" spcCol="1270" anchor="ctr" anchorCtr="0">
          <a:noAutofit/>
        </a:bodyPr>
        <a:lstStyle/>
        <a:p>
          <a:pPr lvl="0" algn="l" defTabSz="533400">
            <a:lnSpc>
              <a:spcPct val="90000"/>
            </a:lnSpc>
            <a:spcBef>
              <a:spcPct val="0"/>
            </a:spcBef>
            <a:spcAft>
              <a:spcPct val="35000"/>
            </a:spcAft>
          </a:pPr>
          <a:r>
            <a:rPr lang="es-ES" sz="1200" b="1" kern="1200" dirty="0" smtClean="0"/>
            <a:t>Generación, asignación y circulación de dinero, dentro de la actividad económica. </a:t>
          </a:r>
          <a:endParaRPr lang="es-ES" sz="2400" b="1" kern="1200" dirty="0"/>
        </a:p>
      </dsp:txBody>
      <dsp:txXfrm>
        <a:off x="430740" y="292086"/>
        <a:ext cx="3128169" cy="584477"/>
      </dsp:txXfrm>
    </dsp:sp>
    <dsp:sp modelId="{87F1999E-6C82-440B-AB77-BF2838C604B0}">
      <dsp:nvSpPr>
        <dsp:cNvPr id="0" name=""/>
        <dsp:cNvSpPr/>
      </dsp:nvSpPr>
      <dsp:spPr>
        <a:xfrm>
          <a:off x="65441" y="219027"/>
          <a:ext cx="730596" cy="730596"/>
        </a:xfrm>
        <a:prstGeom prst="ellipse">
          <a:avLst/>
        </a:prstGeom>
        <a:blipFill rotWithShape="0">
          <a:blip xmlns:r="http://schemas.openxmlformats.org/officeDocument/2006/relationships" r:embed="rId1"/>
          <a:stretch>
            <a:fillRect/>
          </a:stretch>
        </a:blipFill>
        <a:ln w="12700" cap="rnd"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63395C2-36EF-48C6-9432-FDD23509F416}">
      <dsp:nvSpPr>
        <dsp:cNvPr id="0" name=""/>
        <dsp:cNvSpPr/>
      </dsp:nvSpPr>
      <dsp:spPr>
        <a:xfrm>
          <a:off x="765834" y="1168954"/>
          <a:ext cx="2793075" cy="584477"/>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3929" tIns="30480" rIns="30480" bIns="30480" numCol="1" spcCol="1270" anchor="ctr" anchorCtr="0">
          <a:noAutofit/>
        </a:bodyPr>
        <a:lstStyle/>
        <a:p>
          <a:pPr lvl="0" algn="l" defTabSz="533400">
            <a:lnSpc>
              <a:spcPct val="90000"/>
            </a:lnSpc>
            <a:spcBef>
              <a:spcPct val="0"/>
            </a:spcBef>
            <a:spcAft>
              <a:spcPct val="35000"/>
            </a:spcAft>
          </a:pPr>
          <a:r>
            <a:rPr lang="es-EC" sz="1200" b="1" kern="1200" smtClean="0"/>
            <a:t>Evitar problemas de tesorería</a:t>
          </a:r>
          <a:endParaRPr lang="es-ES" sz="1200" b="1" kern="1200" dirty="0"/>
        </a:p>
      </dsp:txBody>
      <dsp:txXfrm>
        <a:off x="765834" y="1168954"/>
        <a:ext cx="2793075" cy="584477"/>
      </dsp:txXfrm>
    </dsp:sp>
    <dsp:sp modelId="{1900BCC6-C3EE-46F9-8093-85F01A877D87}">
      <dsp:nvSpPr>
        <dsp:cNvPr id="0" name=""/>
        <dsp:cNvSpPr/>
      </dsp:nvSpPr>
      <dsp:spPr>
        <a:xfrm>
          <a:off x="400536" y="1095895"/>
          <a:ext cx="730596" cy="730596"/>
        </a:xfrm>
        <a:prstGeom prst="ellipse">
          <a:avLst/>
        </a:prstGeom>
        <a:blipFill rotWithShape="0">
          <a:blip xmlns:r="http://schemas.openxmlformats.org/officeDocument/2006/relationships" r:embed="rId2"/>
          <a:stretch>
            <a:fillRect/>
          </a:stretch>
        </a:blipFill>
        <a:ln w="12700" cap="rnd"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EFE8A90-A719-4373-84FF-D9E8D3744CB2}">
      <dsp:nvSpPr>
        <dsp:cNvPr id="0" name=""/>
        <dsp:cNvSpPr/>
      </dsp:nvSpPr>
      <dsp:spPr>
        <a:xfrm>
          <a:off x="765834" y="2045822"/>
          <a:ext cx="2793075" cy="584477"/>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3929" tIns="30480" rIns="30480" bIns="30480" numCol="1" spcCol="1270" anchor="ctr" anchorCtr="0">
          <a:noAutofit/>
        </a:bodyPr>
        <a:lstStyle/>
        <a:p>
          <a:pPr lvl="0" algn="l" defTabSz="533400">
            <a:lnSpc>
              <a:spcPct val="90000"/>
            </a:lnSpc>
            <a:spcBef>
              <a:spcPct val="0"/>
            </a:spcBef>
            <a:spcAft>
              <a:spcPct val="35000"/>
            </a:spcAft>
          </a:pPr>
          <a:r>
            <a:rPr lang="es-ES" sz="1200" b="1" kern="1200" smtClean="0"/>
            <a:t>Generar efectivo a tiempo, para hacer frente a sus compromisos de pago – Capital de Trabajo</a:t>
          </a:r>
          <a:endParaRPr lang="es-ES" sz="1200" b="1" kern="1200" dirty="0"/>
        </a:p>
      </dsp:txBody>
      <dsp:txXfrm>
        <a:off x="765834" y="2045822"/>
        <a:ext cx="2793075" cy="584477"/>
      </dsp:txXfrm>
    </dsp:sp>
    <dsp:sp modelId="{93C046B0-5C42-4EE0-944F-29CC0CA3C535}">
      <dsp:nvSpPr>
        <dsp:cNvPr id="0" name=""/>
        <dsp:cNvSpPr/>
      </dsp:nvSpPr>
      <dsp:spPr>
        <a:xfrm>
          <a:off x="400536" y="1972763"/>
          <a:ext cx="730596" cy="730596"/>
        </a:xfrm>
        <a:prstGeom prst="ellipse">
          <a:avLst/>
        </a:prstGeom>
        <a:blipFill rotWithShape="0">
          <a:blip xmlns:r="http://schemas.openxmlformats.org/officeDocument/2006/relationships" r:embed="rId3"/>
          <a:stretch>
            <a:fillRect/>
          </a:stretch>
        </a:blipFill>
        <a:ln w="12700" cap="rnd"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5E51A96-F986-4D78-83D4-67B68A0490E7}">
      <dsp:nvSpPr>
        <dsp:cNvPr id="0" name=""/>
        <dsp:cNvSpPr/>
      </dsp:nvSpPr>
      <dsp:spPr>
        <a:xfrm>
          <a:off x="430740" y="2922690"/>
          <a:ext cx="3128169" cy="584477"/>
        </a:xfrm>
        <a:prstGeom prst="rect">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3929" tIns="30480" rIns="30480" bIns="30480" numCol="1" spcCol="1270" anchor="ctr" anchorCtr="0">
          <a:noAutofit/>
        </a:bodyPr>
        <a:lstStyle/>
        <a:p>
          <a:pPr lvl="0" algn="l" defTabSz="533400">
            <a:lnSpc>
              <a:spcPct val="90000"/>
            </a:lnSpc>
            <a:spcBef>
              <a:spcPct val="0"/>
            </a:spcBef>
            <a:spcAft>
              <a:spcPct val="35000"/>
            </a:spcAft>
          </a:pPr>
          <a:r>
            <a:rPr lang="es-ES" sz="1200" b="1" kern="1200" dirty="0" smtClean="0"/>
            <a:t>Flujo de caja - Armonía entre los ingreso y egresos de efectivo</a:t>
          </a:r>
          <a:endParaRPr lang="es-ES" sz="1200" b="1" kern="1200" dirty="0"/>
        </a:p>
      </dsp:txBody>
      <dsp:txXfrm>
        <a:off x="430740" y="2922690"/>
        <a:ext cx="3128169" cy="584477"/>
      </dsp:txXfrm>
    </dsp:sp>
    <dsp:sp modelId="{9EF7EE93-B306-4505-BF2E-1EADAAA06013}">
      <dsp:nvSpPr>
        <dsp:cNvPr id="0" name=""/>
        <dsp:cNvSpPr/>
      </dsp:nvSpPr>
      <dsp:spPr>
        <a:xfrm>
          <a:off x="65441" y="2849631"/>
          <a:ext cx="730596" cy="730596"/>
        </a:xfrm>
        <a:prstGeom prst="ellipse">
          <a:avLst/>
        </a:prstGeom>
        <a:blipFill rotWithShape="0">
          <a:blip xmlns:r="http://schemas.openxmlformats.org/officeDocument/2006/relationships" r:embed="rId4"/>
          <a:stretch>
            <a:fillRect/>
          </a:stretch>
        </a:blipFill>
        <a:ln w="12700" cap="rnd"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AE927-4B77-4427-BC76-806BE469A330}">
      <dsp:nvSpPr>
        <dsp:cNvPr id="0" name=""/>
        <dsp:cNvSpPr/>
      </dsp:nvSpPr>
      <dsp:spPr>
        <a:xfrm>
          <a:off x="1" y="0"/>
          <a:ext cx="5460639" cy="438701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1F4362F6-3148-46B2-98CD-3A976894E762}">
      <dsp:nvSpPr>
        <dsp:cNvPr id="0" name=""/>
        <dsp:cNvSpPr/>
      </dsp:nvSpPr>
      <dsp:spPr>
        <a:xfrm>
          <a:off x="147417" y="1372171"/>
          <a:ext cx="2277998" cy="1754806"/>
        </a:xfrm>
        <a:prstGeom prst="roundRect">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t>Riesgo Liquidez</a:t>
          </a:r>
        </a:p>
        <a:p>
          <a:pPr lvl="0" algn="ctr" defTabSz="622300">
            <a:lnSpc>
              <a:spcPct val="90000"/>
            </a:lnSpc>
            <a:spcBef>
              <a:spcPct val="0"/>
            </a:spcBef>
            <a:spcAft>
              <a:spcPct val="35000"/>
            </a:spcAft>
          </a:pPr>
          <a:r>
            <a:rPr lang="es-EC" sz="1400" kern="1200" dirty="0" smtClean="0"/>
            <a:t> Incapacidad que tiene una entidad para disponer de los fondos necesarios para enfrentar sus obligaciones en el corto plazo, en un momento específico.</a:t>
          </a:r>
          <a:endParaRPr lang="es-ES" sz="1400" kern="1200" dirty="0"/>
        </a:p>
      </dsp:txBody>
      <dsp:txXfrm>
        <a:off x="233080" y="1457834"/>
        <a:ext cx="2106672" cy="1583480"/>
      </dsp:txXfrm>
    </dsp:sp>
    <dsp:sp modelId="{9611E538-5B22-4D1C-B728-D3CBF068A814}">
      <dsp:nvSpPr>
        <dsp:cNvPr id="0" name=""/>
        <dsp:cNvSpPr/>
      </dsp:nvSpPr>
      <dsp:spPr>
        <a:xfrm>
          <a:off x="2394921" y="1372171"/>
          <a:ext cx="2477026" cy="1754806"/>
        </a:xfrm>
        <a:prstGeom prst="roundRect">
          <a:avLst/>
        </a:prstGeom>
        <a:gradFill rotWithShape="0">
          <a:gsLst>
            <a:gs pos="0">
              <a:schemeClr val="accent5">
                <a:hueOff val="2495257"/>
                <a:satOff val="-50489"/>
                <a:lumOff val="1569"/>
                <a:alphaOff val="0"/>
                <a:tint val="65000"/>
                <a:lumMod val="110000"/>
              </a:schemeClr>
            </a:gs>
            <a:gs pos="88000">
              <a:schemeClr val="accent5">
                <a:hueOff val="2495257"/>
                <a:satOff val="-50489"/>
                <a:lumOff val="1569"/>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t>Riesgo Operativo</a:t>
          </a:r>
          <a:r>
            <a:rPr lang="es-EC" sz="1400" kern="1200" dirty="0" smtClean="0"/>
            <a:t> </a:t>
          </a:r>
        </a:p>
        <a:p>
          <a:pPr lvl="0" algn="ctr" defTabSz="622300">
            <a:lnSpc>
              <a:spcPct val="90000"/>
            </a:lnSpc>
            <a:spcBef>
              <a:spcPct val="0"/>
            </a:spcBef>
            <a:spcAft>
              <a:spcPct val="35000"/>
            </a:spcAft>
          </a:pPr>
          <a:r>
            <a:rPr lang="es-EC" sz="1400" kern="1200" dirty="0" smtClean="0"/>
            <a:t>Pérdidas por fallas en los sistemas administrativos y procedimientos internos, así como también por errores humanos ya sean intencionales o sin intención.</a:t>
          </a:r>
          <a:endParaRPr lang="es-ES" sz="1400" kern="1200" dirty="0"/>
        </a:p>
      </dsp:txBody>
      <dsp:txXfrm>
        <a:off x="2480584" y="1457834"/>
        <a:ext cx="2305700" cy="1583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9B318-BFD2-4C17-94D4-59259365D786}">
      <dsp:nvSpPr>
        <dsp:cNvPr id="0" name=""/>
        <dsp:cNvSpPr/>
      </dsp:nvSpPr>
      <dsp:spPr>
        <a:xfrm>
          <a:off x="5662" y="648081"/>
          <a:ext cx="3384725" cy="1353890"/>
        </a:xfrm>
        <a:prstGeom prst="chevron">
          <a:avLst/>
        </a:prstGeom>
        <a:gradFill rotWithShape="0">
          <a:gsLst>
            <a:gs pos="0">
              <a:schemeClr val="accent1">
                <a:shade val="80000"/>
                <a:hueOff val="0"/>
                <a:satOff val="0"/>
                <a:lumOff val="0"/>
                <a:alphaOff val="0"/>
                <a:tint val="65000"/>
                <a:lumMod val="110000"/>
              </a:schemeClr>
            </a:gs>
            <a:gs pos="88000">
              <a:schemeClr val="accent1">
                <a:shade val="8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b="1" kern="1200" smtClean="0"/>
            <a:t>CLANMAK Cía. Ltda. constituida el 21 de Julio del 2009</a:t>
          </a:r>
          <a:endParaRPr lang="es-EC" sz="1600" b="1" kern="1200" dirty="0"/>
        </a:p>
      </dsp:txBody>
      <dsp:txXfrm>
        <a:off x="682607" y="648081"/>
        <a:ext cx="2030835" cy="1353890"/>
      </dsp:txXfrm>
    </dsp:sp>
    <dsp:sp modelId="{1CA59140-A365-4B92-AFAE-DBC90A9D0126}">
      <dsp:nvSpPr>
        <dsp:cNvPr id="0" name=""/>
        <dsp:cNvSpPr/>
      </dsp:nvSpPr>
      <dsp:spPr>
        <a:xfrm>
          <a:off x="3051915" y="648081"/>
          <a:ext cx="3384725" cy="1353890"/>
        </a:xfrm>
        <a:prstGeom prst="chevron">
          <a:avLst/>
        </a:prstGeom>
        <a:gradFill rotWithShape="0">
          <a:gsLst>
            <a:gs pos="0">
              <a:schemeClr val="accent1">
                <a:shade val="80000"/>
                <a:hueOff val="451889"/>
                <a:satOff val="-24226"/>
                <a:lumOff val="30929"/>
                <a:alphaOff val="0"/>
                <a:tint val="65000"/>
                <a:lumMod val="110000"/>
              </a:schemeClr>
            </a:gs>
            <a:gs pos="88000">
              <a:schemeClr val="accent1">
                <a:shade val="80000"/>
                <a:hueOff val="451889"/>
                <a:satOff val="-24226"/>
                <a:lumOff val="30929"/>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b="1" kern="1200" dirty="0" smtClean="0"/>
            <a:t>Actividad económica en mayor porcentaje en contratos de obras civiles con el estado.</a:t>
          </a:r>
          <a:endParaRPr lang="es-EC" sz="1600" b="1" kern="1200" dirty="0"/>
        </a:p>
      </dsp:txBody>
      <dsp:txXfrm>
        <a:off x="3728860" y="648081"/>
        <a:ext cx="2030835" cy="13538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FB5E6-E15A-4814-BCA5-BFCF83F53FFA}">
      <dsp:nvSpPr>
        <dsp:cNvPr id="0" name=""/>
        <dsp:cNvSpPr/>
      </dsp:nvSpPr>
      <dsp:spPr>
        <a:xfrm rot="10800000">
          <a:off x="694632" y="247393"/>
          <a:ext cx="4906298" cy="2030108"/>
        </a:xfrm>
        <a:prstGeom prst="homePlate">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95221" tIns="53340" rIns="99568" bIns="53340" numCol="1" spcCol="1270" anchor="ctr" anchorCtr="0">
          <a:noAutofit/>
        </a:bodyPr>
        <a:lstStyle/>
        <a:p>
          <a:pPr lvl="0" algn="ctr" defTabSz="622300">
            <a:lnSpc>
              <a:spcPct val="90000"/>
            </a:lnSpc>
            <a:spcBef>
              <a:spcPct val="0"/>
            </a:spcBef>
            <a:spcAft>
              <a:spcPct val="35000"/>
            </a:spcAft>
          </a:pPr>
          <a:r>
            <a:rPr lang="es-EC" sz="1400" b="1" kern="1200" dirty="0" smtClean="0"/>
            <a:t>CLANMAK Cía. Ltda., es una empresa dedicada a la construcción de proyectos de obras civiles del sector público como privado, para lo cual, cuenta con personal capacitado y con un alto nivel profesional, para atender a sus clientes en proyectos de infraestructura de pequeña, mediana y gran complejidad, satisfaciendo la exigencia en el control de calidad de sus obras terminadas.</a:t>
          </a:r>
          <a:endParaRPr lang="es-EC" sz="1400" b="1" kern="1200" dirty="0"/>
        </a:p>
      </dsp:txBody>
      <dsp:txXfrm rot="10800000">
        <a:off x="1202159" y="247393"/>
        <a:ext cx="4398771" cy="2030108"/>
      </dsp:txXfrm>
    </dsp:sp>
    <dsp:sp modelId="{3C05EDE0-4976-449D-9643-726D9844EC0A}">
      <dsp:nvSpPr>
        <dsp:cNvPr id="0" name=""/>
        <dsp:cNvSpPr/>
      </dsp:nvSpPr>
      <dsp:spPr>
        <a:xfrm>
          <a:off x="465018" y="364663"/>
          <a:ext cx="1331669" cy="1795570"/>
        </a:xfrm>
        <a:prstGeom prst="ellipse">
          <a:avLst/>
        </a:prstGeom>
        <a:blipFill rotWithShape="1">
          <a:blip xmlns:r="http://schemas.openxmlformats.org/officeDocument/2006/relationships" r:embed="rId1"/>
          <a:stretch>
            <a:fillRect/>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197F084D-7D7F-4677-A283-3AE4AEAF240E}">
      <dsp:nvSpPr>
        <dsp:cNvPr id="0" name=""/>
        <dsp:cNvSpPr/>
      </dsp:nvSpPr>
      <dsp:spPr>
        <a:xfrm rot="10800000">
          <a:off x="758139" y="2883504"/>
          <a:ext cx="4814326" cy="2030108"/>
        </a:xfrm>
        <a:prstGeom prst="homePlate">
          <a:avLst/>
        </a:prstGeom>
        <a:gradFill rotWithShape="0">
          <a:gsLst>
            <a:gs pos="0">
              <a:schemeClr val="accent4">
                <a:hueOff val="-911835"/>
                <a:satOff val="-4605"/>
                <a:lumOff val="-6470"/>
                <a:alphaOff val="0"/>
                <a:tint val="65000"/>
                <a:lumMod val="110000"/>
              </a:schemeClr>
            </a:gs>
            <a:gs pos="88000">
              <a:schemeClr val="accent4">
                <a:hueOff val="-911835"/>
                <a:satOff val="-4605"/>
                <a:lumOff val="-647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95221" tIns="53340" rIns="99568" bIns="53340" numCol="1" spcCol="1270" anchor="ctr" anchorCtr="0">
          <a:noAutofit/>
        </a:bodyPr>
        <a:lstStyle/>
        <a:p>
          <a:pPr lvl="0" algn="ctr" defTabSz="622300">
            <a:lnSpc>
              <a:spcPct val="90000"/>
            </a:lnSpc>
            <a:spcBef>
              <a:spcPct val="0"/>
            </a:spcBef>
            <a:spcAft>
              <a:spcPct val="35000"/>
            </a:spcAft>
          </a:pPr>
          <a:r>
            <a:rPr lang="es-EC" sz="1400" b="1" kern="1200" dirty="0" smtClean="0"/>
            <a:t>Convertirnos en 5 años en una de las mejores y más eficientes empresas constructoras PYME en la ciudad de Quito, cumpliendo a tiempo con todos y cada uno de los trabajos encomendados, fomentando el control y la calidad en el servicio y optimizando la gestión financiera de tal manera que la compañía presente una imagen sólida.</a:t>
          </a:r>
          <a:endParaRPr lang="es-EC" sz="1400" b="1" kern="1200" dirty="0"/>
        </a:p>
      </dsp:txBody>
      <dsp:txXfrm rot="10800000">
        <a:off x="1265666" y="2883504"/>
        <a:ext cx="4306799" cy="2030108"/>
      </dsp:txXfrm>
    </dsp:sp>
    <dsp:sp modelId="{4EC5A715-09C6-4CC3-BB98-63A39387DDEA}">
      <dsp:nvSpPr>
        <dsp:cNvPr id="0" name=""/>
        <dsp:cNvSpPr/>
      </dsp:nvSpPr>
      <dsp:spPr>
        <a:xfrm>
          <a:off x="493482" y="3035996"/>
          <a:ext cx="1309785" cy="1725125"/>
        </a:xfrm>
        <a:prstGeom prst="ellipse">
          <a:avLst/>
        </a:prstGeom>
        <a:blipFill rotWithShape="1">
          <a:blip xmlns:r="http://schemas.openxmlformats.org/officeDocument/2006/relationships" r:embed="rId2"/>
          <a:stretch>
            <a:fillRect/>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C265FFD-6129-4599-984D-AB2999A835DB}" type="datetimeFigureOut">
              <a:rPr lang="es-EC" smtClean="0"/>
              <a:t>30/09/2015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3038501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C265FFD-6129-4599-984D-AB2999A835DB}" type="datetimeFigureOut">
              <a:rPr lang="es-EC" smtClean="0"/>
              <a:t>30/09/2015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76224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C265FFD-6129-4599-984D-AB2999A835DB}" type="datetimeFigureOut">
              <a:rPr lang="es-EC" smtClean="0"/>
              <a:t>30/09/2015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A1C3907-5019-4591-9B4B-E5EBE9AF887F}"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67114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C265FFD-6129-4599-984D-AB2999A835DB}" type="datetimeFigureOut">
              <a:rPr lang="es-EC" smtClean="0"/>
              <a:t>30/09/2015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2192966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C265FFD-6129-4599-984D-AB2999A835DB}" type="datetimeFigureOut">
              <a:rPr lang="es-EC" smtClean="0"/>
              <a:t>30/09/2015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A1C3907-5019-4591-9B4B-E5EBE9AF887F}"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52120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C265FFD-6129-4599-984D-AB2999A835DB}" type="datetimeFigureOut">
              <a:rPr lang="es-EC" smtClean="0"/>
              <a:t>30/09/2015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415954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C265FFD-6129-4599-984D-AB2999A835DB}" type="datetimeFigureOut">
              <a:rPr lang="es-EC" smtClean="0"/>
              <a:t>30/09/2015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610869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C265FFD-6129-4599-984D-AB2999A835DB}" type="datetimeFigureOut">
              <a:rPr lang="es-EC" smtClean="0"/>
              <a:t>30/09/2015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357049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C265FFD-6129-4599-984D-AB2999A835DB}" type="datetimeFigureOut">
              <a:rPr lang="es-EC" smtClean="0"/>
              <a:t>30/09/2015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2517406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C265FFD-6129-4599-984D-AB2999A835DB}" type="datetimeFigureOut">
              <a:rPr lang="es-EC" smtClean="0"/>
              <a:t>30/09/2015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117734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C265FFD-6129-4599-984D-AB2999A835DB}" type="datetimeFigureOut">
              <a:rPr lang="es-EC" smtClean="0"/>
              <a:t>30/09/2015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2816835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C265FFD-6129-4599-984D-AB2999A835DB}" type="datetimeFigureOut">
              <a:rPr lang="es-EC" smtClean="0"/>
              <a:t>30/09/2015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421123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C265FFD-6129-4599-984D-AB2999A835DB}" type="datetimeFigureOut">
              <a:rPr lang="es-EC" smtClean="0"/>
              <a:t>30/09/2015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4278370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65FFD-6129-4599-984D-AB2999A835DB}" type="datetimeFigureOut">
              <a:rPr lang="es-EC" smtClean="0"/>
              <a:t>30/09/2015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2247894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C265FFD-6129-4599-984D-AB2999A835DB}" type="datetimeFigureOut">
              <a:rPr lang="es-EC" smtClean="0"/>
              <a:t>30/09/2015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119808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C265FFD-6129-4599-984D-AB2999A835DB}" type="datetimeFigureOut">
              <a:rPr lang="es-EC" smtClean="0"/>
              <a:t>30/09/2015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A1C3907-5019-4591-9B4B-E5EBE9AF887F}" type="slidenum">
              <a:rPr lang="es-EC" smtClean="0"/>
              <a:t>‹Nº›</a:t>
            </a:fld>
            <a:endParaRPr lang="es-EC"/>
          </a:p>
        </p:txBody>
      </p:sp>
    </p:spTree>
    <p:extLst>
      <p:ext uri="{BB962C8B-B14F-4D97-AF65-F5344CB8AC3E}">
        <p14:creationId xmlns:p14="http://schemas.microsoft.com/office/powerpoint/2010/main" val="242441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265FFD-6129-4599-984D-AB2999A835DB}" type="datetimeFigureOut">
              <a:rPr lang="es-EC" smtClean="0"/>
              <a:t>30/09/2015</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A1C3907-5019-4591-9B4B-E5EBE9AF887F}" type="slidenum">
              <a:rPr lang="es-EC" smtClean="0"/>
              <a:t>‹Nº›</a:t>
            </a:fld>
            <a:endParaRPr lang="es-EC"/>
          </a:p>
        </p:txBody>
      </p:sp>
    </p:spTree>
    <p:extLst>
      <p:ext uri="{BB962C8B-B14F-4D97-AF65-F5344CB8AC3E}">
        <p14:creationId xmlns:p14="http://schemas.microsoft.com/office/powerpoint/2010/main" val="1176660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4.pn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18" Type="http://schemas.openxmlformats.org/officeDocument/2006/relationships/image" Target="../media/image52.pn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image" Target="../media/image4.png"/><Relationship Id="rId16" Type="http://schemas.openxmlformats.org/officeDocument/2006/relationships/diagramColors" Target="../diagrams/colors13.xml"/><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19" Type="http://schemas.openxmlformats.org/officeDocument/2006/relationships/image" Target="../media/image53.jpeg"/><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image" Target="../media/image4.png"/><Relationship Id="rId16"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13.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nvestiga.espe.edu.ec/wp-content/themes/grandcollege/images/default-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l="25553"/>
          <a:stretch/>
        </p:blipFill>
        <p:spPr bwMode="auto">
          <a:xfrm>
            <a:off x="51335" y="50012"/>
            <a:ext cx="8525998" cy="135897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02631" y="1408988"/>
            <a:ext cx="8879964" cy="954107"/>
          </a:xfrm>
          <a:prstGeom prst="rect">
            <a:avLst/>
          </a:prstGeom>
          <a:noFill/>
        </p:spPr>
        <p:txBody>
          <a:bodyPr wrap="square" lIns="91440" tIns="45720" rIns="91440" bIns="45720">
            <a:spAutoFit/>
          </a:bodyPr>
          <a:lstStyle/>
          <a:p>
            <a:pPr algn="ctr"/>
            <a:r>
              <a:rPr lang="es-ES" sz="2800" b="1" dirty="0" smtClean="0">
                <a:ln w="22225">
                  <a:solidFill>
                    <a:schemeClr val="accent2"/>
                  </a:solidFill>
                  <a:prstDash val="solid"/>
                </a:ln>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t>DEPARTAMENTO DE CIENCIAS ECO</a:t>
            </a:r>
            <a:r>
              <a:rPr lang="en-US" sz="2800" b="1" dirty="0" smtClean="0">
                <a:ln w="22225">
                  <a:solidFill>
                    <a:schemeClr val="accent2"/>
                  </a:solidFill>
                  <a:prstDash val="solid"/>
                </a:ln>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t>NÓMICAS, ADMINISTRATIVAS Y DE COMERCIO</a:t>
            </a:r>
            <a:endParaRPr lang="es-ES" sz="2800" b="1" dirty="0">
              <a:ln w="22225">
                <a:solidFill>
                  <a:schemeClr val="accent2"/>
                </a:solidFill>
                <a:prstDash val="solid"/>
              </a:ln>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Rectángulo 2"/>
          <p:cNvSpPr/>
          <p:nvPr/>
        </p:nvSpPr>
        <p:spPr>
          <a:xfrm>
            <a:off x="6003628" y="2967335"/>
            <a:ext cx="184731" cy="923330"/>
          </a:xfrm>
          <a:prstGeom prst="rect">
            <a:avLst/>
          </a:prstGeom>
          <a:noFill/>
        </p:spPr>
        <p:txBody>
          <a:bodyPr wrap="none" lIns="91440" tIns="45720" rIns="91440" bIns="45720">
            <a:spAutoFit/>
          </a:bodyPr>
          <a:lstStyle/>
          <a:p>
            <a:pPr algn="ctr"/>
            <a:endParaRPr lang="es-ES" sz="5400" b="1" dirty="0">
              <a:ln w="9525">
                <a:solidFill>
                  <a:schemeClr val="accent2">
                    <a:lumMod val="60000"/>
                    <a:lumOff val="40000"/>
                  </a:schemeClr>
                </a:solidFill>
                <a:prstDash val="solid"/>
              </a:ln>
              <a:effectLst>
                <a:outerShdw blurRad="12700" dist="38100" dir="2700000" algn="tl" rotWithShape="0">
                  <a:schemeClr val="bg1">
                    <a:lumMod val="50000"/>
                  </a:schemeClr>
                </a:outerShdw>
              </a:effectLst>
            </a:endParaRPr>
          </a:p>
        </p:txBody>
      </p:sp>
      <p:sp>
        <p:nvSpPr>
          <p:cNvPr id="4" name="Rectángulo 3"/>
          <p:cNvSpPr/>
          <p:nvPr/>
        </p:nvSpPr>
        <p:spPr>
          <a:xfrm>
            <a:off x="297627" y="2805966"/>
            <a:ext cx="9097319" cy="3108543"/>
          </a:xfrm>
          <a:prstGeom prst="rect">
            <a:avLst/>
          </a:prstGeom>
          <a:noFill/>
        </p:spPr>
        <p:txBody>
          <a:bodyPr wrap="square" lIns="91440" tIns="45720" rIns="91440" bIns="45720">
            <a:spAutoFit/>
          </a:bodyPr>
          <a:lstStyle/>
          <a:p>
            <a:pPr algn="just"/>
            <a:r>
              <a:rPr lang="es-EC" sz="2800" b="1" dirty="0">
                <a:ln w="9525">
                  <a:solidFill>
                    <a:sysClr val="windowText" lastClr="000000"/>
                  </a:solidFill>
                  <a:prstDash val="solid"/>
                </a:ln>
                <a:solidFill>
                  <a:schemeClr val="accent1">
                    <a:lumMod val="75000"/>
                  </a:schemeClr>
                </a:solidFill>
                <a:effectLst>
                  <a:outerShdw blurRad="12700" dist="38100" dir="2700000" algn="tl" rotWithShape="0">
                    <a:schemeClr val="bg1">
                      <a:lumMod val="50000"/>
                    </a:schemeClr>
                  </a:outerShdw>
                </a:effectLst>
              </a:rPr>
              <a:t>EVALUACIÓN DE RIESGOS DE LIQUIDEZ Y OPERATIVO</a:t>
            </a:r>
            <a:r>
              <a:rPr lang="es-EC" sz="2800" b="1" dirty="0" smtClean="0">
                <a:ln w="9525">
                  <a:solidFill>
                    <a:sysClr val="windowText" lastClr="000000"/>
                  </a:solidFill>
                  <a:prstDash val="solid"/>
                </a:ln>
                <a:solidFill>
                  <a:schemeClr val="accent1">
                    <a:lumMod val="75000"/>
                  </a:schemeClr>
                </a:solidFill>
                <a:effectLst>
                  <a:outerShdw blurRad="12700" dist="38100" dir="2700000" algn="tl" rotWithShape="0">
                    <a:schemeClr val="bg1">
                      <a:lumMod val="50000"/>
                    </a:schemeClr>
                  </a:outerShdw>
                </a:effectLst>
              </a:rPr>
              <a:t>, PROPUESTA DE UN MODELO DE FLUJO DE CAJA Y DETERMINACION DE FUENTES DE FINANCIAMIENTO PARA LA EJECUCIÓN DE UN </a:t>
            </a:r>
            <a:r>
              <a:rPr lang="es-EC" sz="2800" b="1" dirty="0">
                <a:ln w="9525">
                  <a:solidFill>
                    <a:sysClr val="windowText" lastClr="000000"/>
                  </a:solidFill>
                  <a:prstDash val="solid"/>
                </a:ln>
                <a:solidFill>
                  <a:schemeClr val="accent1">
                    <a:lumMod val="75000"/>
                  </a:schemeClr>
                </a:solidFill>
                <a:effectLst>
                  <a:outerShdw blurRad="12700" dist="38100" dir="2700000" algn="tl" rotWithShape="0">
                    <a:schemeClr val="bg1">
                      <a:lumMod val="50000"/>
                    </a:schemeClr>
                  </a:outerShdw>
                </a:effectLst>
              </a:rPr>
              <a:t>PROYECTO DE CONSTRUCCIÓN </a:t>
            </a:r>
            <a:r>
              <a:rPr lang="es-EC" sz="2800" b="1" dirty="0" smtClean="0">
                <a:ln w="9525">
                  <a:solidFill>
                    <a:sysClr val="windowText" lastClr="000000"/>
                  </a:solidFill>
                  <a:prstDash val="solid"/>
                </a:ln>
                <a:solidFill>
                  <a:schemeClr val="accent1">
                    <a:lumMod val="75000"/>
                  </a:schemeClr>
                </a:solidFill>
                <a:effectLst>
                  <a:outerShdw blurRad="12700" dist="38100" dir="2700000" algn="tl" rotWithShape="0">
                    <a:schemeClr val="bg1">
                      <a:lumMod val="50000"/>
                    </a:schemeClr>
                  </a:outerShdw>
                </a:effectLst>
              </a:rPr>
              <a:t>DE OBRAS CIVILES, REALIZADO </a:t>
            </a:r>
            <a:r>
              <a:rPr lang="es-EC" sz="2800" b="1" dirty="0">
                <a:ln w="9525">
                  <a:solidFill>
                    <a:sysClr val="windowText" lastClr="000000"/>
                  </a:solidFill>
                  <a:prstDash val="solid"/>
                </a:ln>
                <a:solidFill>
                  <a:schemeClr val="accent1">
                    <a:lumMod val="75000"/>
                  </a:schemeClr>
                </a:solidFill>
                <a:effectLst>
                  <a:outerShdw blurRad="12700" dist="38100" dir="2700000" algn="tl" rotWithShape="0">
                    <a:schemeClr val="bg1">
                      <a:lumMod val="50000"/>
                    </a:schemeClr>
                  </a:outerShdw>
                </a:effectLst>
              </a:rPr>
              <a:t>POR PEQUEÑAS Y MEDIANAS </a:t>
            </a:r>
            <a:r>
              <a:rPr lang="es-EC" sz="2800" b="1" dirty="0" smtClean="0">
                <a:ln w="9525">
                  <a:solidFill>
                    <a:sysClr val="windowText" lastClr="000000"/>
                  </a:solidFill>
                  <a:prstDash val="solid"/>
                </a:ln>
                <a:solidFill>
                  <a:schemeClr val="accent1">
                    <a:lumMod val="75000"/>
                  </a:schemeClr>
                </a:solidFill>
                <a:effectLst>
                  <a:outerShdw blurRad="12700" dist="38100" dir="2700000" algn="tl" rotWithShape="0">
                    <a:schemeClr val="bg1">
                      <a:lumMod val="50000"/>
                    </a:schemeClr>
                  </a:outerShdw>
                </a:effectLst>
              </a:rPr>
              <a:t>EMPRESAS</a:t>
            </a:r>
            <a:r>
              <a:rPr lang="es-EC" sz="2800" b="1" dirty="0">
                <a:ln w="9525">
                  <a:solidFill>
                    <a:sysClr val="windowText" lastClr="000000"/>
                  </a:solidFill>
                  <a:prstDash val="solid"/>
                </a:ln>
                <a:solidFill>
                  <a:schemeClr val="accent1">
                    <a:lumMod val="75000"/>
                  </a:schemeClr>
                </a:solidFill>
                <a:effectLst>
                  <a:outerShdw blurRad="12700" dist="38100" dir="2700000" algn="tl" rotWithShape="0">
                    <a:schemeClr val="bg1">
                      <a:lumMod val="50000"/>
                    </a:schemeClr>
                  </a:outerShdw>
                </a:effectLst>
              </a:rPr>
              <a:t>, </a:t>
            </a:r>
            <a:r>
              <a:rPr lang="es-EC" sz="2800" b="1" dirty="0" smtClean="0">
                <a:ln w="9525">
                  <a:solidFill>
                    <a:sysClr val="windowText" lastClr="000000"/>
                  </a:solidFill>
                  <a:prstDash val="solid"/>
                </a:ln>
                <a:solidFill>
                  <a:schemeClr val="accent1">
                    <a:lumMod val="75000"/>
                  </a:schemeClr>
                </a:solidFill>
                <a:effectLst>
                  <a:outerShdw blurRad="12700" dist="38100" dir="2700000" algn="tl" rotWithShape="0">
                    <a:schemeClr val="bg1">
                      <a:lumMod val="50000"/>
                    </a:schemeClr>
                  </a:outerShdw>
                </a:effectLst>
              </a:rPr>
              <a:t>APLICADO </a:t>
            </a:r>
            <a:r>
              <a:rPr lang="es-EC" sz="2800" b="1" dirty="0">
                <a:ln w="9525">
                  <a:solidFill>
                    <a:sysClr val="windowText" lastClr="000000"/>
                  </a:solidFill>
                  <a:prstDash val="solid"/>
                </a:ln>
                <a:solidFill>
                  <a:schemeClr val="accent1">
                    <a:lumMod val="75000"/>
                  </a:schemeClr>
                </a:solidFill>
                <a:effectLst>
                  <a:outerShdw blurRad="12700" dist="38100" dir="2700000" algn="tl" rotWithShape="0">
                    <a:schemeClr val="bg1">
                      <a:lumMod val="50000"/>
                    </a:schemeClr>
                  </a:outerShdw>
                </a:effectLst>
              </a:rPr>
              <a:t>A LA EMPRESA “CLANMAK Cía. Ltda.”</a:t>
            </a:r>
          </a:p>
        </p:txBody>
      </p:sp>
      <p:sp>
        <p:nvSpPr>
          <p:cNvPr id="6" name="Redondear rectángulo de esquina diagonal 5"/>
          <p:cNvSpPr/>
          <p:nvPr/>
        </p:nvSpPr>
        <p:spPr>
          <a:xfrm>
            <a:off x="96613" y="6139950"/>
            <a:ext cx="7489043" cy="674974"/>
          </a:xfrm>
          <a:prstGeom prst="round2DiagRect">
            <a:avLst/>
          </a:prstGeom>
          <a:solidFill>
            <a:schemeClr val="accent1">
              <a:lumMod val="60000"/>
              <a:lumOff val="40000"/>
            </a:schemeClr>
          </a:solidFill>
          <a:ln>
            <a:solidFill>
              <a:schemeClr val="accent1">
                <a:lumMod val="60000"/>
                <a:lumOff val="40000"/>
              </a:schemeClr>
            </a:solidFill>
          </a:ln>
        </p:spPr>
        <p:style>
          <a:lnRef idx="3">
            <a:schemeClr val="lt1"/>
          </a:lnRef>
          <a:fillRef idx="1">
            <a:schemeClr val="accent1"/>
          </a:fillRef>
          <a:effectRef idx="1">
            <a:schemeClr val="accent1"/>
          </a:effectRef>
          <a:fontRef idx="minor">
            <a:schemeClr val="lt1"/>
          </a:fontRef>
        </p:style>
        <p:txBody>
          <a:bodyPr rtlCol="0" anchor="ctr"/>
          <a:lstStyle/>
          <a:p>
            <a:r>
              <a:rPr lang="en-US" sz="3200" b="1" spc="50" dirty="0" smtClean="0">
                <a:ln w="9525" cmpd="sng">
                  <a:solidFill>
                    <a:srgbClr val="00B050"/>
                  </a:solidFill>
                  <a:prstDash val="solid"/>
                </a:ln>
                <a:solidFill>
                  <a:schemeClr val="tx1">
                    <a:lumMod val="75000"/>
                    <a:lumOff val="25000"/>
                  </a:schemeClr>
                </a:solidFill>
                <a:effectLst>
                  <a:glow rad="38100">
                    <a:schemeClr val="accent1">
                      <a:alpha val="40000"/>
                    </a:schemeClr>
                  </a:glow>
                </a:effectLst>
                <a:latin typeface="DokChampa" panose="020B0604020202020204" pitchFamily="34" charset="-34"/>
                <a:ea typeface="Tahoma" panose="020B0604030504040204" pitchFamily="34" charset="0"/>
                <a:cs typeface="DokChampa" panose="020B0604020202020204" pitchFamily="34" charset="-34"/>
              </a:rPr>
              <a:t>Batallas Batallas Karina Viviana</a:t>
            </a:r>
            <a:endParaRPr lang="es-EC" sz="3200" b="1" spc="50" dirty="0">
              <a:ln w="9525" cmpd="sng">
                <a:solidFill>
                  <a:srgbClr val="00B050"/>
                </a:solidFill>
                <a:prstDash val="solid"/>
              </a:ln>
              <a:solidFill>
                <a:schemeClr val="tx1">
                  <a:lumMod val="75000"/>
                  <a:lumOff val="25000"/>
                </a:schemeClr>
              </a:solidFill>
              <a:effectLst>
                <a:glow rad="38100">
                  <a:schemeClr val="accent1">
                    <a:alpha val="40000"/>
                  </a:schemeClr>
                </a:glow>
              </a:effectLst>
              <a:latin typeface="DokChampa" panose="020B0604020202020204" pitchFamily="34" charset="-34"/>
              <a:ea typeface="Tahoma" panose="020B0604030504040204" pitchFamily="34" charset="0"/>
              <a:cs typeface="DokChampa" panose="020B0604020202020204" pitchFamily="34" charset="-34"/>
            </a:endParaRPr>
          </a:p>
        </p:txBody>
      </p:sp>
      <p:pic>
        <p:nvPicPr>
          <p:cNvPr id="7" name="Picture 2" descr="http://investiga.espe.edu.ec/wp-content/themes/grandcollege/images/default-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t="-7494" r="73455" b="7494"/>
          <a:stretch/>
        </p:blipFill>
        <p:spPr bwMode="auto">
          <a:xfrm>
            <a:off x="9680617" y="2671496"/>
            <a:ext cx="2614414" cy="294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7395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1516" y="-103032"/>
            <a:ext cx="8800807"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EVALUACIÓN EX - POST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485" t="25001" r="17843" b="15141"/>
          <a:stretch/>
        </p:blipFill>
        <p:spPr bwMode="auto">
          <a:xfrm>
            <a:off x="6009200" y="830612"/>
            <a:ext cx="6147691" cy="5474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ipse 7"/>
          <p:cNvSpPr/>
          <p:nvPr/>
        </p:nvSpPr>
        <p:spPr>
          <a:xfrm>
            <a:off x="6247504" y="2923391"/>
            <a:ext cx="5853067" cy="4168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p:cNvPicPr>
            <a:picLocks noChangeAspect="1"/>
          </p:cNvPicPr>
          <p:nvPr/>
        </p:nvPicPr>
        <p:blipFill rotWithShape="1">
          <a:blip r:embed="rId4"/>
          <a:srcRect l="39305" t="26857" r="12926" b="16078"/>
          <a:stretch/>
        </p:blipFill>
        <p:spPr>
          <a:xfrm>
            <a:off x="13252" y="790856"/>
            <a:ext cx="6009200" cy="5543747"/>
          </a:xfrm>
          <a:prstGeom prst="rect">
            <a:avLst/>
          </a:prstGeom>
          <a:ln>
            <a:noFill/>
          </a:ln>
          <a:effectLst>
            <a:outerShdw blurRad="292100" dist="139700" dir="2700000" algn="tl" rotWithShape="0">
              <a:srgbClr val="333333">
                <a:alpha val="65000"/>
              </a:srgbClr>
            </a:outerShdw>
          </a:effectLst>
        </p:spPr>
      </p:pic>
      <p:sp>
        <p:nvSpPr>
          <p:cNvPr id="13" name="Elipse 12"/>
          <p:cNvSpPr/>
          <p:nvPr/>
        </p:nvSpPr>
        <p:spPr>
          <a:xfrm>
            <a:off x="84693" y="3791408"/>
            <a:ext cx="5853067" cy="4168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1 </a:t>
            </a:r>
            <a:endParaRPr lang="es-EC" dirty="0"/>
          </a:p>
        </p:txBody>
      </p:sp>
    </p:spTree>
    <p:extLst>
      <p:ext uri="{BB962C8B-B14F-4D97-AF65-F5344CB8AC3E}">
        <p14:creationId xmlns:p14="http://schemas.microsoft.com/office/powerpoint/2010/main" val="27562184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1516" y="-103032"/>
            <a:ext cx="8800807"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EVALUACIÓN EX - POST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8725"/>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781" t="23768" r="20913" b="13813"/>
          <a:stretch/>
        </p:blipFill>
        <p:spPr bwMode="auto">
          <a:xfrm>
            <a:off x="252033" y="708076"/>
            <a:ext cx="6109042" cy="5596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000" t="47933" r="24120" b="30073"/>
          <a:stretch/>
        </p:blipFill>
        <p:spPr bwMode="auto">
          <a:xfrm>
            <a:off x="7092971" y="660295"/>
            <a:ext cx="4858717" cy="2167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inta perforada"/>
          <p:cNvSpPr/>
          <p:nvPr/>
        </p:nvSpPr>
        <p:spPr>
          <a:xfrm rot="456795">
            <a:off x="7276561" y="3078909"/>
            <a:ext cx="4194032" cy="2794716"/>
          </a:xfrm>
          <a:prstGeom prst="flowChartPunchedTape">
            <a:avLst/>
          </a:prstGeom>
        </p:spPr>
        <p:style>
          <a:lnRef idx="1">
            <a:schemeClr val="dk1"/>
          </a:lnRef>
          <a:fillRef idx="2">
            <a:schemeClr val="dk1"/>
          </a:fillRef>
          <a:effectRef idx="1">
            <a:schemeClr val="dk1"/>
          </a:effectRef>
          <a:fontRef idx="minor">
            <a:schemeClr val="dk1"/>
          </a:fontRef>
        </p:style>
        <p:txBody>
          <a:bodyPr rtlCol="0" anchor="ctr"/>
          <a:lstStyle/>
          <a:p>
            <a:pPr marL="285750" indent="-285750" algn="just">
              <a:buFont typeface="Arial" pitchFamily="34" charset="0"/>
              <a:buChar char="•"/>
            </a:pPr>
            <a:endParaRPr lang="es-ES" dirty="0" smtClean="0"/>
          </a:p>
          <a:p>
            <a:pPr marL="285750" indent="-285750" algn="just">
              <a:buFont typeface="Arial" pitchFamily="34" charset="0"/>
              <a:buChar char="•"/>
            </a:pPr>
            <a:endParaRPr lang="es-ES" dirty="0"/>
          </a:p>
          <a:p>
            <a:pPr marL="285750" indent="-285750" algn="just">
              <a:buFont typeface="Arial" pitchFamily="34" charset="0"/>
              <a:buChar char="•"/>
            </a:pPr>
            <a:r>
              <a:rPr lang="es-ES" dirty="0" smtClean="0"/>
              <a:t>Costo de Financiamiento 11,16% - Crédito PYME (BCE)</a:t>
            </a:r>
          </a:p>
          <a:p>
            <a:pPr marL="285750" indent="-285750" algn="just">
              <a:buFont typeface="Arial" pitchFamily="34" charset="0"/>
              <a:buChar char="•"/>
            </a:pPr>
            <a:r>
              <a:rPr lang="es-ES" dirty="0" smtClean="0"/>
              <a:t>Garantía para línea de Crédito 143% (Bco. Pichincha)</a:t>
            </a:r>
          </a:p>
          <a:p>
            <a:pPr marL="285750" indent="-285750" algn="just">
              <a:buFont typeface="Arial" pitchFamily="34" charset="0"/>
              <a:buChar char="•"/>
            </a:pPr>
            <a:r>
              <a:rPr lang="es-ES" dirty="0" smtClean="0"/>
              <a:t>Ejecución acelerada de la obra civil – desfases de liquidez próximos.</a:t>
            </a:r>
          </a:p>
          <a:p>
            <a:pPr marL="285750" indent="-285750" algn="just">
              <a:buFont typeface="Arial" pitchFamily="34" charset="0"/>
              <a:buChar char="•"/>
            </a:pPr>
            <a:endParaRPr lang="es-ES" dirty="0" smtClean="0"/>
          </a:p>
          <a:p>
            <a:pPr marL="285750" indent="-285750" algn="just">
              <a:buFont typeface="Arial" pitchFamily="34" charset="0"/>
              <a:buChar char="•"/>
            </a:pPr>
            <a:endParaRPr lang="es-ES" dirty="0"/>
          </a:p>
        </p:txBody>
      </p:sp>
      <p:sp>
        <p:nvSpPr>
          <p:cNvPr id="7" name="Elipse 6"/>
          <p:cNvSpPr/>
          <p:nvPr/>
        </p:nvSpPr>
        <p:spPr>
          <a:xfrm>
            <a:off x="5546088" y="6029730"/>
            <a:ext cx="845467" cy="3379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lipse 7"/>
          <p:cNvSpPr/>
          <p:nvPr/>
        </p:nvSpPr>
        <p:spPr>
          <a:xfrm>
            <a:off x="10703681" y="4405712"/>
            <a:ext cx="845467" cy="3379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659880" y="5846850"/>
            <a:ext cx="2088200" cy="646331"/>
          </a:xfrm>
          <a:prstGeom prst="rect">
            <a:avLst/>
          </a:prstGeom>
          <a:noFill/>
        </p:spPr>
        <p:txBody>
          <a:bodyPr wrap="none" rtlCol="0">
            <a:spAutoFit/>
          </a:bodyPr>
          <a:lstStyle/>
          <a:p>
            <a:pPr algn="ctr"/>
            <a:r>
              <a:rPr lang="es-EC" b="1" dirty="0" smtClean="0">
                <a:solidFill>
                  <a:srgbClr val="FF0000"/>
                </a:solidFill>
              </a:rPr>
              <a:t>Qué se prioriza</a:t>
            </a:r>
          </a:p>
          <a:p>
            <a:pPr algn="ctr"/>
            <a:r>
              <a:rPr lang="es-EC" b="1" dirty="0" smtClean="0">
                <a:solidFill>
                  <a:srgbClr val="FF0000"/>
                </a:solidFill>
              </a:rPr>
              <a:t>Costo o garantía ?</a:t>
            </a:r>
            <a:endParaRPr lang="es-EC" b="1" dirty="0">
              <a:solidFill>
                <a:srgbClr val="FF0000"/>
              </a:solidFill>
            </a:endParaRPr>
          </a:p>
        </p:txBody>
      </p:sp>
      <p:sp>
        <p:nvSpPr>
          <p:cNvPr id="10" name="Rectángulo 9"/>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1 </a:t>
            </a:r>
            <a:endParaRPr lang="es-EC" dirty="0"/>
          </a:p>
        </p:txBody>
      </p:sp>
    </p:spTree>
    <p:extLst>
      <p:ext uri="{BB962C8B-B14F-4D97-AF65-F5344CB8AC3E}">
        <p14:creationId xmlns:p14="http://schemas.microsoft.com/office/powerpoint/2010/main" val="33054149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cured.cu/images/thumb/2/2c/Riesgo.gif/260px-Ries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0726" y="416857"/>
            <a:ext cx="2921274" cy="2008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3450" y="-128790"/>
            <a:ext cx="799770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DE LIQUIDEZ</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3 Diagrama"/>
          <p:cNvGraphicFramePr/>
          <p:nvPr>
            <p:extLst>
              <p:ext uri="{D42A27DB-BD31-4B8C-83A1-F6EECF244321}">
                <p14:modId xmlns:p14="http://schemas.microsoft.com/office/powerpoint/2010/main" val="2106126062"/>
              </p:ext>
            </p:extLst>
          </p:nvPr>
        </p:nvGraphicFramePr>
        <p:xfrm>
          <a:off x="280456" y="1608317"/>
          <a:ext cx="541200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4 Diagrama"/>
          <p:cNvGraphicFramePr/>
          <p:nvPr>
            <p:extLst>
              <p:ext uri="{D42A27DB-BD31-4B8C-83A1-F6EECF244321}">
                <p14:modId xmlns:p14="http://schemas.microsoft.com/office/powerpoint/2010/main" val="3891392224"/>
              </p:ext>
            </p:extLst>
          </p:nvPr>
        </p:nvGraphicFramePr>
        <p:xfrm>
          <a:off x="5674608" y="1606169"/>
          <a:ext cx="6328502" cy="54643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5 Rectángulo"/>
          <p:cNvSpPr/>
          <p:nvPr/>
        </p:nvSpPr>
        <p:spPr>
          <a:xfrm rot="21417598">
            <a:off x="587446" y="903856"/>
            <a:ext cx="5101846"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smtClean="0">
                <a:ln w="11430">
                  <a:solidFill>
                    <a:schemeClr val="accent6">
                      <a:lumMod val="50000"/>
                    </a:schemeClr>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Factores de Riesgo</a:t>
            </a:r>
          </a:p>
        </p:txBody>
      </p:sp>
      <p:sp>
        <p:nvSpPr>
          <p:cNvPr id="8" name="Rectángulo 7"/>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1 </a:t>
            </a:r>
            <a:endParaRPr lang="es-EC" dirty="0"/>
          </a:p>
        </p:txBody>
      </p:sp>
    </p:spTree>
    <p:extLst>
      <p:ext uri="{BB962C8B-B14F-4D97-AF65-F5344CB8AC3E}">
        <p14:creationId xmlns:p14="http://schemas.microsoft.com/office/powerpoint/2010/main" val="15436090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450" y="-128790"/>
            <a:ext cx="799770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DE LIQUIDEZ</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rot="21417598">
            <a:off x="27064" y="581881"/>
            <a:ext cx="5604419"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smtClean="0">
                <a:ln w="11430">
                  <a:solidFill>
                    <a:schemeClr val="accent6">
                      <a:lumMod val="50000"/>
                    </a:schemeClr>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Diseño Flujo de Caja</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531" t="29847" r="28395" b="49957"/>
          <a:stretch/>
        </p:blipFill>
        <p:spPr bwMode="auto">
          <a:xfrm>
            <a:off x="2308" y="1665944"/>
            <a:ext cx="4869382" cy="2120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731" t="57350" r="19942" b="21325"/>
          <a:stretch/>
        </p:blipFill>
        <p:spPr bwMode="auto">
          <a:xfrm>
            <a:off x="4871691" y="3544641"/>
            <a:ext cx="7099312" cy="2157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736428" y="5859887"/>
            <a:ext cx="1931831" cy="523220"/>
          </a:xfrm>
          <a:prstGeom prst="rect">
            <a:avLst/>
          </a:prstGeom>
          <a:noFill/>
        </p:spPr>
        <p:txBody>
          <a:bodyPr wrap="square" rtlCol="0">
            <a:spAutoFit/>
          </a:bodyPr>
          <a:lstStyle/>
          <a:p>
            <a:r>
              <a:rPr lang="es-ES" sz="1400" b="1" dirty="0" smtClean="0"/>
              <a:t>Monto Máximo de Financiamiento</a:t>
            </a:r>
            <a:endParaRPr lang="es-ES" sz="1400" b="1" dirty="0"/>
          </a:p>
        </p:txBody>
      </p:sp>
      <p:sp>
        <p:nvSpPr>
          <p:cNvPr id="6" name="5 Flecha arriba"/>
          <p:cNvSpPr/>
          <p:nvPr/>
        </p:nvSpPr>
        <p:spPr>
          <a:xfrm>
            <a:off x="10225824" y="5702398"/>
            <a:ext cx="489398" cy="157489"/>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sp>
        <p:nvSpPr>
          <p:cNvPr id="7" name="6 Rectángulo redondeado"/>
          <p:cNvSpPr/>
          <p:nvPr/>
        </p:nvSpPr>
        <p:spPr>
          <a:xfrm>
            <a:off x="8229606" y="1350517"/>
            <a:ext cx="2343957" cy="144420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600" b="1" dirty="0" smtClean="0"/>
              <a:t>Modificando celdas cambiantes, determina el valor mínimo o máximo de una celda (objetivo)</a:t>
            </a:r>
            <a:endParaRPr lang="es-ES" sz="1600" b="1" dirty="0"/>
          </a:p>
        </p:txBody>
      </p:sp>
      <p:sp>
        <p:nvSpPr>
          <p:cNvPr id="8" name="7 Rectángulo redondeado"/>
          <p:cNvSpPr/>
          <p:nvPr/>
        </p:nvSpPr>
        <p:spPr>
          <a:xfrm>
            <a:off x="7650057" y="721211"/>
            <a:ext cx="1661375" cy="6293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u="sng" dirty="0" smtClean="0"/>
              <a:t>EXCEL</a:t>
            </a:r>
            <a:endParaRPr lang="es-ES" u="sng" dirty="0"/>
          </a:p>
        </p:txBody>
      </p:sp>
      <p:sp>
        <p:nvSpPr>
          <p:cNvPr id="11" name="10 Rectángulo redondeado"/>
          <p:cNvSpPr/>
          <p:nvPr/>
        </p:nvSpPr>
        <p:spPr>
          <a:xfrm>
            <a:off x="9425211" y="719063"/>
            <a:ext cx="1661375" cy="6293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u="sng" dirty="0" smtClean="0"/>
              <a:t>SOLVER</a:t>
            </a:r>
            <a:endParaRPr lang="es-ES" u="sng" dirty="0"/>
          </a:p>
        </p:txBody>
      </p:sp>
      <p:sp>
        <p:nvSpPr>
          <p:cNvPr id="12" name="11 Rectángulo redondeado"/>
          <p:cNvSpPr/>
          <p:nvPr/>
        </p:nvSpPr>
        <p:spPr>
          <a:xfrm>
            <a:off x="7974253" y="2805203"/>
            <a:ext cx="2895517" cy="69785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indent="-285750" algn="just">
              <a:buFont typeface="Arial" pitchFamily="34" charset="0"/>
              <a:buChar char="•"/>
            </a:pPr>
            <a:r>
              <a:rPr lang="es-ES" sz="1600" b="1" dirty="0" smtClean="0"/>
              <a:t>Planillaje mensual</a:t>
            </a:r>
          </a:p>
          <a:p>
            <a:pPr marL="285750" indent="-285750" algn="just">
              <a:buFont typeface="Arial" pitchFamily="34" charset="0"/>
              <a:buChar char="•"/>
            </a:pPr>
            <a:r>
              <a:rPr lang="es-ES" sz="1600" b="1" dirty="0" smtClean="0"/>
              <a:t>Monto Máximo de Financiamiento.</a:t>
            </a:r>
            <a:endParaRPr lang="es-ES" sz="1600" b="1" dirty="0"/>
          </a:p>
        </p:txBody>
      </p:sp>
      <p:sp>
        <p:nvSpPr>
          <p:cNvPr id="13" name="12 Rectángulo redondeado"/>
          <p:cNvSpPr/>
          <p:nvPr/>
        </p:nvSpPr>
        <p:spPr>
          <a:xfrm rot="21356637">
            <a:off x="901518" y="4172754"/>
            <a:ext cx="3116687" cy="19558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285750" indent="-285750" algn="just">
              <a:buFont typeface="Arial" pitchFamily="34" charset="0"/>
              <a:buChar char="•"/>
            </a:pPr>
            <a:r>
              <a:rPr lang="es-ES" sz="1600" b="1" dirty="0" smtClean="0"/>
              <a:t>Valores planillados mensuales (&gt;ó=) Planilla Mínima, y; (&lt;ó=) Planilla Máxima</a:t>
            </a:r>
          </a:p>
          <a:p>
            <a:pPr marL="285750" indent="-285750" algn="just">
              <a:buFont typeface="Arial" pitchFamily="34" charset="0"/>
              <a:buChar char="•"/>
            </a:pPr>
            <a:r>
              <a:rPr lang="es-ES" sz="1600" b="1" dirty="0" smtClean="0"/>
              <a:t>Total de planillaje (=) Monto de la Obra Civil.</a:t>
            </a:r>
            <a:endParaRPr lang="es-ES" sz="1600" b="1" dirty="0"/>
          </a:p>
        </p:txBody>
      </p:sp>
      <p:sp>
        <p:nvSpPr>
          <p:cNvPr id="9" name="8 CuadroTexto"/>
          <p:cNvSpPr txBox="1"/>
          <p:nvPr/>
        </p:nvSpPr>
        <p:spPr>
          <a:xfrm rot="21177617">
            <a:off x="412121" y="3953815"/>
            <a:ext cx="502276" cy="2492990"/>
          </a:xfrm>
          <a:prstGeom prst="rect">
            <a:avLst/>
          </a:prstGeom>
          <a:noFill/>
        </p:spPr>
        <p:txBody>
          <a:bodyPr wrap="square" rtlCol="0">
            <a:spAutoFit/>
          </a:bodyPr>
          <a:lstStyle/>
          <a:p>
            <a:pPr algn="ctr"/>
            <a:r>
              <a:rPr lang="es-ES" sz="1200" b="1" dirty="0" smtClean="0"/>
              <a:t>R</a:t>
            </a:r>
          </a:p>
          <a:p>
            <a:pPr algn="ctr"/>
            <a:r>
              <a:rPr lang="es-ES" sz="1200" b="1" dirty="0" smtClean="0"/>
              <a:t>E</a:t>
            </a:r>
          </a:p>
          <a:p>
            <a:pPr algn="ctr"/>
            <a:r>
              <a:rPr lang="es-ES" sz="1200" b="1" dirty="0" smtClean="0"/>
              <a:t>S</a:t>
            </a:r>
          </a:p>
          <a:p>
            <a:pPr algn="ctr"/>
            <a:r>
              <a:rPr lang="es-ES" sz="1200" b="1" dirty="0" smtClean="0"/>
              <a:t>T</a:t>
            </a:r>
          </a:p>
          <a:p>
            <a:pPr algn="ctr"/>
            <a:r>
              <a:rPr lang="es-ES" sz="1200" b="1" dirty="0" smtClean="0"/>
              <a:t>R</a:t>
            </a:r>
          </a:p>
          <a:p>
            <a:pPr algn="ctr"/>
            <a:r>
              <a:rPr lang="es-ES" sz="1200" b="1" dirty="0" smtClean="0"/>
              <a:t>I</a:t>
            </a:r>
          </a:p>
          <a:p>
            <a:pPr algn="ctr"/>
            <a:r>
              <a:rPr lang="es-ES" sz="1200" b="1" dirty="0" smtClean="0"/>
              <a:t>C</a:t>
            </a:r>
          </a:p>
          <a:p>
            <a:pPr algn="ctr"/>
            <a:r>
              <a:rPr lang="es-ES" sz="1200" b="1" dirty="0" smtClean="0"/>
              <a:t>C</a:t>
            </a:r>
          </a:p>
          <a:p>
            <a:pPr algn="ctr"/>
            <a:r>
              <a:rPr lang="es-ES" sz="1200" b="1" dirty="0" smtClean="0"/>
              <a:t>I</a:t>
            </a:r>
          </a:p>
          <a:p>
            <a:pPr algn="ctr"/>
            <a:r>
              <a:rPr lang="es-ES" sz="1200" b="1" dirty="0" smtClean="0"/>
              <a:t>O</a:t>
            </a:r>
          </a:p>
          <a:p>
            <a:pPr algn="ctr"/>
            <a:r>
              <a:rPr lang="es-ES" sz="1200" b="1" dirty="0" smtClean="0"/>
              <a:t>N</a:t>
            </a:r>
          </a:p>
          <a:p>
            <a:pPr algn="ctr"/>
            <a:r>
              <a:rPr lang="es-ES" sz="1200" b="1" dirty="0" smtClean="0"/>
              <a:t>E</a:t>
            </a:r>
          </a:p>
          <a:p>
            <a:pPr algn="ctr"/>
            <a:r>
              <a:rPr lang="es-ES" sz="1200" b="1" dirty="0"/>
              <a:t>S</a:t>
            </a:r>
          </a:p>
        </p:txBody>
      </p:sp>
      <p:sp>
        <p:nvSpPr>
          <p:cNvPr id="15" name="Rectángulo 14"/>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2</a:t>
            </a:r>
            <a:endParaRPr lang="es-EC" dirty="0"/>
          </a:p>
        </p:txBody>
      </p:sp>
      <p:pic>
        <p:nvPicPr>
          <p:cNvPr id="4098" name="Picture 2" descr="http://www.crecenegocios.com/wp-content/uploads/2009/01/flujo-de-caja.jpg"/>
          <p:cNvPicPr>
            <a:picLocks noChangeAspect="1" noChangeArrowheads="1"/>
          </p:cNvPicPr>
          <p:nvPr/>
        </p:nvPicPr>
        <p:blipFill rotWithShape="1">
          <a:blip r:embed="rId5">
            <a:extLst>
              <a:ext uri="{28A0092B-C50C-407E-A947-70E740481C1C}">
                <a14:useLocalDpi xmlns:a14="http://schemas.microsoft.com/office/drawing/2010/main" val="0"/>
              </a:ext>
            </a:extLst>
          </a:blip>
          <a:srcRect r="40358"/>
          <a:stretch/>
        </p:blipFill>
        <p:spPr bwMode="auto">
          <a:xfrm>
            <a:off x="5228823" y="966601"/>
            <a:ext cx="2640169" cy="23534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316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450" y="-128790"/>
            <a:ext cx="799770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DE LIQUIDEZ</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560573" y="1726617"/>
            <a:ext cx="3985669" cy="30772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969" t="29754" r="22793" b="32219"/>
          <a:stretch/>
        </p:blipFill>
        <p:spPr bwMode="auto">
          <a:xfrm>
            <a:off x="4997002" y="1378039"/>
            <a:ext cx="6856092" cy="4159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5 Pentágono"/>
          <p:cNvSpPr/>
          <p:nvPr/>
        </p:nvSpPr>
        <p:spPr>
          <a:xfrm rot="21080919">
            <a:off x="1390922" y="5241697"/>
            <a:ext cx="2987898" cy="766839"/>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smtClean="0"/>
              <a:t>INTERVALOS</a:t>
            </a:r>
          </a:p>
          <a:p>
            <a:pPr algn="ctr"/>
            <a:r>
              <a:rPr lang="es-ES" sz="1400" b="1" dirty="0" smtClean="0"/>
              <a:t>$5.000 Planilla Mínima</a:t>
            </a:r>
          </a:p>
          <a:p>
            <a:pPr algn="ctr"/>
            <a:r>
              <a:rPr lang="es-ES" sz="1400" b="1" dirty="0" smtClean="0"/>
              <a:t>$10.000 planilla Máxima</a:t>
            </a:r>
            <a:endParaRPr lang="es-ES" sz="1400" b="1" dirty="0"/>
          </a:p>
        </p:txBody>
      </p:sp>
      <p:pic>
        <p:nvPicPr>
          <p:cNvPr id="5122" name="Picture 2" descr="http://s3-eu-west-1.amazonaws.com/rankia/images/valoraciones/0014/9994/riesgos-fondos%20(2).jpg?13977254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870" y="165656"/>
            <a:ext cx="3971224" cy="10964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4570283" y="5775743"/>
            <a:ext cx="4436558" cy="646331"/>
          </a:xfrm>
          <a:prstGeom prst="rect">
            <a:avLst/>
          </a:prstGeom>
          <a:noFill/>
        </p:spPr>
        <p:txBody>
          <a:bodyPr wrap="square" rtlCol="0">
            <a:spAutoFit/>
          </a:bodyPr>
          <a:lstStyle/>
          <a:p>
            <a:pPr algn="ctr"/>
            <a:r>
              <a:rPr lang="es-EC" b="1" dirty="0" smtClean="0">
                <a:solidFill>
                  <a:srgbClr val="002060"/>
                </a:solidFill>
              </a:rPr>
              <a:t>Permite conocer desde el inicio, el costo del potencial financiamiento</a:t>
            </a:r>
            <a:endParaRPr lang="es-EC" b="1" dirty="0">
              <a:solidFill>
                <a:srgbClr val="002060"/>
              </a:solidFill>
            </a:endParaRPr>
          </a:p>
        </p:txBody>
      </p:sp>
      <p:sp>
        <p:nvSpPr>
          <p:cNvPr id="9" name="Rectángulo 8"/>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2</a:t>
            </a:r>
            <a:endParaRPr lang="es-EC" dirty="0"/>
          </a:p>
        </p:txBody>
      </p:sp>
    </p:spTree>
    <p:extLst>
      <p:ext uri="{BB962C8B-B14F-4D97-AF65-F5344CB8AC3E}">
        <p14:creationId xmlns:p14="http://schemas.microsoft.com/office/powerpoint/2010/main" val="1086316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450" y="-128790"/>
            <a:ext cx="799770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DE LIQUIDEZ</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63131" y="886873"/>
            <a:ext cx="6755851" cy="3593205"/>
          </a:xfrm>
          <a:prstGeom prst="rect">
            <a:avLst/>
          </a:prstGeom>
          <a:ln w="88900" cap="sq" cmpd="thickThin">
            <a:solidFill>
              <a:srgbClr val="000000"/>
            </a:solidFill>
            <a:prstDash val="solid"/>
            <a:miter lim="800000"/>
          </a:ln>
          <a:effectLst>
            <a:innerShdw blurRad="76200">
              <a:srgbClr val="000000"/>
            </a:innerShdw>
          </a:effectLst>
        </p:spPr>
      </p:pic>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1419450" y="4958311"/>
            <a:ext cx="4443211" cy="1191895"/>
          </a:xfrm>
          <a:prstGeom prst="rect">
            <a:avLst/>
          </a:prstGeom>
          <a:ln w="88900" cap="sq" cmpd="thickThin">
            <a:solidFill>
              <a:srgbClr val="000000"/>
            </a:solidFill>
            <a:prstDash val="solid"/>
            <a:miter lim="800000"/>
          </a:ln>
          <a:effectLst>
            <a:innerShdw blurRad="76200">
              <a:srgbClr val="000000"/>
            </a:innerShdw>
          </a:effectLst>
        </p:spPr>
      </p:pic>
      <p:sp>
        <p:nvSpPr>
          <p:cNvPr id="6" name="5 Cinta perforada"/>
          <p:cNvSpPr/>
          <p:nvPr/>
        </p:nvSpPr>
        <p:spPr>
          <a:xfrm>
            <a:off x="7585657" y="719446"/>
            <a:ext cx="4237150" cy="2242694"/>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lgn="just">
              <a:buFont typeface="Arial" pitchFamily="34" charset="0"/>
              <a:buChar char="•"/>
            </a:pPr>
            <a:endParaRPr lang="es-ES" dirty="0" smtClean="0"/>
          </a:p>
          <a:p>
            <a:pPr marL="285750" indent="-285750" algn="just">
              <a:buFont typeface="Arial" pitchFamily="34" charset="0"/>
              <a:buChar char="•"/>
            </a:pPr>
            <a:r>
              <a:rPr lang="es-ES" dirty="0" smtClean="0"/>
              <a:t>Planillaje más homogéneo </a:t>
            </a:r>
          </a:p>
          <a:p>
            <a:pPr marL="285750" indent="-285750" algn="just">
              <a:buFont typeface="Arial" pitchFamily="34" charset="0"/>
              <a:buChar char="•"/>
            </a:pPr>
            <a:r>
              <a:rPr lang="es-ES" dirty="0" smtClean="0"/>
              <a:t>Menor monto máximo de financiamiento requerido  </a:t>
            </a:r>
          </a:p>
          <a:p>
            <a:pPr marL="285750" indent="-285750" algn="just">
              <a:buFont typeface="Arial" pitchFamily="34" charset="0"/>
              <a:buChar char="•"/>
            </a:pPr>
            <a:r>
              <a:rPr lang="es-ES" dirty="0" smtClean="0"/>
              <a:t>Costo de financiamiento menor </a:t>
            </a:r>
          </a:p>
          <a:p>
            <a:pPr marL="285750" indent="-285750" algn="just">
              <a:buFont typeface="Arial" pitchFamily="34" charset="0"/>
              <a:buChar char="•"/>
            </a:pPr>
            <a:r>
              <a:rPr lang="es-ES" dirty="0" smtClean="0"/>
              <a:t>Menor valor de garantía para línea de crédito-</a:t>
            </a:r>
            <a:endParaRPr lang="es-ES" dirty="0"/>
          </a:p>
        </p:txBody>
      </p:sp>
      <p:pic>
        <p:nvPicPr>
          <p:cNvPr id="3074" name="Picture 2" descr="https://mipropiojefe.com/wp-content/uploads/2013/11/shutterstock_131090588-960x6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983" y="2619080"/>
            <a:ext cx="4589936" cy="36855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Rectángulo 7"/>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2</a:t>
            </a:r>
            <a:endParaRPr lang="es-EC" dirty="0"/>
          </a:p>
        </p:txBody>
      </p:sp>
    </p:spTree>
    <p:extLst>
      <p:ext uri="{BB962C8B-B14F-4D97-AF65-F5344CB8AC3E}">
        <p14:creationId xmlns:p14="http://schemas.microsoft.com/office/powerpoint/2010/main" val="1086316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450" y="-128790"/>
            <a:ext cx="799770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DE LIQUIDEZ</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404425" y="987168"/>
            <a:ext cx="6781986" cy="5194691"/>
          </a:xfrm>
          <a:prstGeom prst="rect">
            <a:avLst/>
          </a:prstGeom>
          <a:ln>
            <a:noFill/>
          </a:ln>
          <a:effectLst>
            <a:outerShdw blurRad="292100" dist="139700" dir="2700000" algn="tl" rotWithShape="0">
              <a:srgbClr val="333333">
                <a:alpha val="65000"/>
              </a:srgbClr>
            </a:outerShdw>
          </a:effectLst>
        </p:spPr>
      </p:pic>
      <p:sp>
        <p:nvSpPr>
          <p:cNvPr id="5" name="Recortar rectángulo de esquina diagonal 4"/>
          <p:cNvSpPr/>
          <p:nvPr/>
        </p:nvSpPr>
        <p:spPr>
          <a:xfrm rot="827297">
            <a:off x="7974253" y="592002"/>
            <a:ext cx="3616733" cy="248562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lgn="just">
              <a:buFont typeface="Arial" panose="020B0604020202020204" pitchFamily="34" charset="0"/>
              <a:buChar char="•"/>
            </a:pPr>
            <a:endParaRPr lang="es-EC" dirty="0" smtClean="0"/>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smtClean="0"/>
              <a:t>Accesibilidad para </a:t>
            </a:r>
            <a:r>
              <a:rPr lang="en-US" dirty="0" smtClean="0"/>
              <a:t>crédito.</a:t>
            </a:r>
          </a:p>
          <a:p>
            <a:pPr marL="285750" indent="-285750" algn="just">
              <a:buFont typeface="Arial" panose="020B0604020202020204" pitchFamily="34" charset="0"/>
              <a:buChar char="•"/>
            </a:pPr>
            <a:r>
              <a:rPr lang="en-US" dirty="0" smtClean="0"/>
              <a:t>Límites de planillaje, varían por períodos.</a:t>
            </a:r>
          </a:p>
          <a:p>
            <a:pPr marL="285750" indent="-285750" algn="just">
              <a:buFont typeface="Arial" panose="020B0604020202020204" pitchFamily="34" charset="0"/>
              <a:buChar char="•"/>
            </a:pPr>
            <a:r>
              <a:rPr lang="en-US" dirty="0" smtClean="0"/>
              <a:t>Planilla Mínima 0 – no afecta en al determinación del planillaje.</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es-EC" dirty="0"/>
          </a:p>
        </p:txBody>
      </p:sp>
      <p:pic>
        <p:nvPicPr>
          <p:cNvPr id="6" name="Picture 2" descr="http://s3-eu-west-1.amazonaws.com/rankia/images/valoraciones/0014/9994/riesgos-fondos%20(2).jpg?1397725410"/>
          <p:cNvPicPr>
            <a:picLocks noChangeAspect="1" noChangeArrowheads="1"/>
          </p:cNvPicPr>
          <p:nvPr/>
        </p:nvPicPr>
        <p:blipFill rotWithShape="1">
          <a:blip r:embed="rId4">
            <a:extLst>
              <a:ext uri="{28A0092B-C50C-407E-A947-70E740481C1C}">
                <a14:useLocalDpi xmlns:a14="http://schemas.microsoft.com/office/drawing/2010/main" val="0"/>
              </a:ext>
            </a:extLst>
          </a:blip>
          <a:srcRect r="46234"/>
          <a:stretch/>
        </p:blipFill>
        <p:spPr bwMode="auto">
          <a:xfrm>
            <a:off x="8404797" y="4281315"/>
            <a:ext cx="3628403" cy="21139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7299960" y="3291840"/>
            <a:ext cx="2498441" cy="830997"/>
          </a:xfrm>
          <a:prstGeom prst="rect">
            <a:avLst/>
          </a:prstGeom>
          <a:noFill/>
        </p:spPr>
        <p:txBody>
          <a:bodyPr wrap="none" rtlCol="0">
            <a:spAutoFit/>
          </a:bodyPr>
          <a:lstStyle/>
          <a:p>
            <a:pPr algn="ctr"/>
            <a:r>
              <a:rPr lang="es-EC" sz="2400" b="1" dirty="0" smtClean="0">
                <a:solidFill>
                  <a:srgbClr val="002060"/>
                </a:solidFill>
              </a:rPr>
              <a:t>FLUJO DE CAJA </a:t>
            </a:r>
          </a:p>
          <a:p>
            <a:pPr algn="ctr"/>
            <a:r>
              <a:rPr lang="es-EC" sz="2400" b="1" dirty="0" smtClean="0">
                <a:solidFill>
                  <a:srgbClr val="002060"/>
                </a:solidFill>
              </a:rPr>
              <a:t>OPTIMIZADO</a:t>
            </a:r>
            <a:endParaRPr lang="es-EC" sz="2400" b="1" dirty="0">
              <a:solidFill>
                <a:srgbClr val="002060"/>
              </a:solidFill>
            </a:endParaRPr>
          </a:p>
        </p:txBody>
      </p:sp>
      <p:sp>
        <p:nvSpPr>
          <p:cNvPr id="8" name="Rectángulo 7"/>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2</a:t>
            </a:r>
            <a:endParaRPr lang="es-EC" dirty="0"/>
          </a:p>
        </p:txBody>
      </p:sp>
    </p:spTree>
    <p:extLst>
      <p:ext uri="{BB962C8B-B14F-4D97-AF65-F5344CB8AC3E}">
        <p14:creationId xmlns:p14="http://schemas.microsoft.com/office/powerpoint/2010/main" val="7227338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450" y="-128790"/>
            <a:ext cx="799770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DE LIQUIDEZ</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743674" y="833140"/>
            <a:ext cx="4584700" cy="2605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398798" y="820457"/>
            <a:ext cx="1842126" cy="2618202"/>
          </a:xfrm>
          <a:prstGeom prst="rect">
            <a:avLst/>
          </a:prstGeom>
          <a:noFill/>
          <a:ln>
            <a:noFill/>
          </a:ln>
        </p:spPr>
      </p:pic>
      <p:pic>
        <p:nvPicPr>
          <p:cNvPr id="6" name="5 Imagen"/>
          <p:cNvPicPr/>
          <p:nvPr/>
        </p:nvPicPr>
        <p:blipFill>
          <a:blip r:embed="rId5">
            <a:extLst>
              <a:ext uri="{28A0092B-C50C-407E-A947-70E740481C1C}">
                <a14:useLocalDpi xmlns:a14="http://schemas.microsoft.com/office/drawing/2010/main" val="0"/>
              </a:ext>
            </a:extLst>
          </a:blip>
          <a:srcRect/>
          <a:stretch>
            <a:fillRect/>
          </a:stretch>
        </p:blipFill>
        <p:spPr bwMode="auto">
          <a:xfrm>
            <a:off x="398798" y="3667833"/>
            <a:ext cx="1845945" cy="2636921"/>
          </a:xfrm>
          <a:prstGeom prst="rect">
            <a:avLst/>
          </a:prstGeom>
          <a:noFill/>
          <a:ln>
            <a:noFill/>
          </a:ln>
        </p:spPr>
      </p:pic>
      <p:pic>
        <p:nvPicPr>
          <p:cNvPr id="7" name="6 Imagen"/>
          <p:cNvPicPr/>
          <p:nvPr/>
        </p:nvPicPr>
        <p:blipFill>
          <a:blip r:embed="rId6">
            <a:extLst>
              <a:ext uri="{28A0092B-C50C-407E-A947-70E740481C1C}">
                <a14:useLocalDpi xmlns:a14="http://schemas.microsoft.com/office/drawing/2010/main" val="0"/>
              </a:ext>
            </a:extLst>
          </a:blip>
          <a:srcRect/>
          <a:stretch>
            <a:fillRect/>
          </a:stretch>
        </p:blipFill>
        <p:spPr bwMode="auto">
          <a:xfrm>
            <a:off x="2743674" y="3667833"/>
            <a:ext cx="4584700" cy="2517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ortar rectángulo de esquina diagonal 7"/>
          <p:cNvSpPr/>
          <p:nvPr/>
        </p:nvSpPr>
        <p:spPr>
          <a:xfrm rot="827297">
            <a:off x="7962057" y="933499"/>
            <a:ext cx="3680350" cy="258027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lgn="just">
              <a:buFont typeface="Arial" panose="020B0604020202020204" pitchFamily="34" charset="0"/>
              <a:buChar char="•"/>
            </a:pPr>
            <a:endParaRPr lang="es-EC" dirty="0" smtClean="0"/>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Determinación de </a:t>
            </a:r>
            <a:r>
              <a:rPr lang="en-US" dirty="0" err="1" smtClean="0"/>
              <a:t>valores</a:t>
            </a:r>
            <a:r>
              <a:rPr lang="en-US" dirty="0" smtClean="0"/>
              <a:t> </a:t>
            </a:r>
            <a:r>
              <a:rPr lang="en-US" dirty="0" err="1" smtClean="0"/>
              <a:t>relativos</a:t>
            </a:r>
            <a:r>
              <a:rPr lang="en-US" dirty="0" smtClean="0"/>
              <a:t>, del planillaje </a:t>
            </a:r>
            <a:r>
              <a:rPr lang="en-US" dirty="0" err="1" smtClean="0"/>
              <a:t>máximo</a:t>
            </a:r>
            <a:r>
              <a:rPr lang="en-US" dirty="0" smtClean="0"/>
              <a:t>, con </a:t>
            </a:r>
            <a:r>
              <a:rPr lang="en-US" dirty="0" err="1" smtClean="0"/>
              <a:t>respecto</a:t>
            </a:r>
            <a:r>
              <a:rPr lang="en-US" dirty="0" smtClean="0"/>
              <a:t> del planillaje </a:t>
            </a:r>
            <a:r>
              <a:rPr lang="en-US" dirty="0" err="1" smtClean="0"/>
              <a:t>promedio</a:t>
            </a:r>
            <a:r>
              <a:rPr lang="en-US" dirty="0" smtClean="0"/>
              <a:t>.</a:t>
            </a:r>
          </a:p>
          <a:p>
            <a:pPr marL="285750" indent="-285750" algn="just">
              <a:buFont typeface="Arial" panose="020B0604020202020204" pitchFamily="34" charset="0"/>
              <a:buChar char="•"/>
            </a:pPr>
            <a:r>
              <a:rPr lang="en-US" dirty="0" smtClean="0"/>
              <a:t>Planillaje </a:t>
            </a:r>
            <a:r>
              <a:rPr lang="en-US" dirty="0" err="1" smtClean="0"/>
              <a:t>promedio</a:t>
            </a:r>
            <a:r>
              <a:rPr lang="en-US" dirty="0" smtClean="0"/>
              <a:t> </a:t>
            </a:r>
            <a:r>
              <a:rPr lang="en-US" dirty="0" err="1" smtClean="0"/>
              <a:t>mensual</a:t>
            </a:r>
            <a:r>
              <a:rPr lang="en-US" dirty="0" smtClean="0"/>
              <a:t> $65.442,06</a:t>
            </a:r>
          </a:p>
          <a:p>
            <a:pPr marL="285750" indent="-285750" algn="just">
              <a:buFont typeface="Arial" panose="020B0604020202020204" pitchFamily="34" charset="0"/>
              <a:buChar char="•"/>
            </a:pPr>
            <a:r>
              <a:rPr lang="en-US" dirty="0" err="1" smtClean="0"/>
              <a:t>Gráfico</a:t>
            </a:r>
            <a:r>
              <a:rPr lang="en-US" dirty="0" smtClean="0"/>
              <a:t> y </a:t>
            </a:r>
            <a:r>
              <a:rPr lang="en-US" dirty="0" err="1"/>
              <a:t>o</a:t>
            </a:r>
            <a:r>
              <a:rPr lang="en-US" dirty="0" err="1" smtClean="0"/>
              <a:t>btención</a:t>
            </a:r>
            <a:r>
              <a:rPr lang="en-US" dirty="0" smtClean="0"/>
              <a:t> de </a:t>
            </a:r>
            <a:r>
              <a:rPr lang="en-US" dirty="0" err="1" smtClean="0"/>
              <a:t>ecuación</a:t>
            </a:r>
            <a:r>
              <a:rPr lang="en-US" dirty="0" smtClean="0"/>
              <a:t>. </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es-EC" dirty="0"/>
          </a:p>
        </p:txBody>
      </p:sp>
      <p:sp>
        <p:nvSpPr>
          <p:cNvPr id="9" name="Recortar rectángulo de esquina diagonal 8"/>
          <p:cNvSpPr/>
          <p:nvPr/>
        </p:nvSpPr>
        <p:spPr>
          <a:xfrm rot="20831145">
            <a:off x="7958237" y="3636580"/>
            <a:ext cx="3680350" cy="258027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lgn="just">
              <a:buFont typeface="Arial" panose="020B0604020202020204" pitchFamily="34" charset="0"/>
              <a:buChar char="•"/>
            </a:pPr>
            <a:endParaRPr lang="es-EC" dirty="0" smtClean="0"/>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err="1" smtClean="0"/>
              <a:t>Uso</a:t>
            </a:r>
            <a:r>
              <a:rPr lang="en-US" dirty="0" smtClean="0"/>
              <a:t> de la </a:t>
            </a:r>
            <a:r>
              <a:rPr lang="en-US" dirty="0" err="1" smtClean="0"/>
              <a:t>ecuación</a:t>
            </a:r>
            <a:r>
              <a:rPr lang="en-US" dirty="0" smtClean="0"/>
              <a:t>, para </a:t>
            </a:r>
            <a:r>
              <a:rPr lang="en-US" dirty="0" err="1" smtClean="0"/>
              <a:t>determinar</a:t>
            </a:r>
            <a:r>
              <a:rPr lang="en-US" dirty="0" smtClean="0"/>
              <a:t> los </a:t>
            </a:r>
            <a:r>
              <a:rPr lang="en-US" dirty="0" err="1" smtClean="0"/>
              <a:t>límites</a:t>
            </a:r>
            <a:r>
              <a:rPr lang="en-US" dirty="0" smtClean="0"/>
              <a:t> </a:t>
            </a:r>
            <a:r>
              <a:rPr lang="en-US" dirty="0" err="1" smtClean="0"/>
              <a:t>máximos</a:t>
            </a:r>
            <a:r>
              <a:rPr lang="en-US" dirty="0" smtClean="0"/>
              <a:t> de planillaje.</a:t>
            </a:r>
          </a:p>
          <a:p>
            <a:pPr marL="285750" indent="-285750" algn="just">
              <a:buFont typeface="Arial" panose="020B0604020202020204" pitchFamily="34" charset="0"/>
              <a:buChar char="•"/>
            </a:pPr>
            <a:r>
              <a:rPr lang="en-US" dirty="0" smtClean="0"/>
              <a:t>Límites </a:t>
            </a:r>
            <a:r>
              <a:rPr lang="en-US" dirty="0" err="1" smtClean="0"/>
              <a:t>planilla</a:t>
            </a:r>
            <a:r>
              <a:rPr lang="en-US" dirty="0" smtClean="0"/>
              <a:t> </a:t>
            </a:r>
            <a:r>
              <a:rPr lang="en-US" dirty="0" err="1" smtClean="0"/>
              <a:t>máxima</a:t>
            </a:r>
            <a:r>
              <a:rPr lang="en-US" dirty="0" smtClean="0"/>
              <a:t> </a:t>
            </a:r>
            <a:r>
              <a:rPr lang="en-US" dirty="0" err="1" smtClean="0"/>
              <a:t>propuestos</a:t>
            </a:r>
            <a:r>
              <a:rPr lang="en-US" dirty="0" smtClean="0"/>
              <a:t>.</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endParaRPr lang="es-EC" dirty="0"/>
          </a:p>
        </p:txBody>
      </p:sp>
      <p:sp>
        <p:nvSpPr>
          <p:cNvPr id="10" name="Rectángulo 9"/>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2</a:t>
            </a:r>
            <a:endParaRPr lang="es-EC" dirty="0"/>
          </a:p>
        </p:txBody>
      </p:sp>
    </p:spTree>
    <p:extLst>
      <p:ext uri="{BB962C8B-B14F-4D97-AF65-F5344CB8AC3E}">
        <p14:creationId xmlns:p14="http://schemas.microsoft.com/office/powerpoint/2010/main" val="7227338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450" y="-128790"/>
            <a:ext cx="799770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DE LIQUIDEZ</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740" t="25352" r="24476" b="11620"/>
          <a:stretch/>
        </p:blipFill>
        <p:spPr bwMode="auto">
          <a:xfrm>
            <a:off x="321972" y="708338"/>
            <a:ext cx="4945128" cy="56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6107" t="35520" r="27366" b="51628"/>
          <a:stretch/>
        </p:blipFill>
        <p:spPr bwMode="auto">
          <a:xfrm>
            <a:off x="5355461" y="682579"/>
            <a:ext cx="6288409" cy="17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6107" t="56471" r="27366" b="30853"/>
          <a:stretch/>
        </p:blipFill>
        <p:spPr bwMode="auto">
          <a:xfrm>
            <a:off x="5520681" y="4062157"/>
            <a:ext cx="6136068" cy="164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aralelogramo 3"/>
          <p:cNvSpPr/>
          <p:nvPr/>
        </p:nvSpPr>
        <p:spPr>
          <a:xfrm>
            <a:off x="5997197" y="2358921"/>
            <a:ext cx="5014237" cy="1700011"/>
          </a:xfrm>
          <a:prstGeom prst="parallelogram">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indent="-285750" algn="just">
              <a:buFont typeface="Arial" panose="020B0604020202020204" pitchFamily="34" charset="0"/>
              <a:buChar char="•"/>
            </a:pPr>
            <a:r>
              <a:rPr lang="en-US" dirty="0" err="1" smtClean="0"/>
              <a:t>Optimización</a:t>
            </a:r>
            <a:r>
              <a:rPr lang="en-US" dirty="0" smtClean="0"/>
              <a:t> del </a:t>
            </a:r>
            <a:r>
              <a:rPr lang="en-US" dirty="0" err="1" smtClean="0"/>
              <a:t>monto</a:t>
            </a:r>
            <a:r>
              <a:rPr lang="en-US" dirty="0" smtClean="0"/>
              <a:t> de </a:t>
            </a:r>
            <a:r>
              <a:rPr lang="en-US" dirty="0" err="1" smtClean="0"/>
              <a:t>financiamiento</a:t>
            </a:r>
            <a:r>
              <a:rPr lang="en-US" dirty="0" smtClean="0"/>
              <a:t> </a:t>
            </a:r>
            <a:r>
              <a:rPr lang="en-US" dirty="0" err="1" smtClean="0"/>
              <a:t>máximo</a:t>
            </a:r>
            <a:r>
              <a:rPr lang="en-US" dirty="0" smtClean="0"/>
              <a:t> </a:t>
            </a:r>
            <a:r>
              <a:rPr lang="en-US" dirty="0" err="1" smtClean="0"/>
              <a:t>requerido</a:t>
            </a:r>
            <a:r>
              <a:rPr lang="en-US" dirty="0" smtClean="0"/>
              <a:t>.</a:t>
            </a:r>
          </a:p>
          <a:p>
            <a:pPr marL="285750" indent="-285750" algn="just">
              <a:buFont typeface="Arial" panose="020B0604020202020204" pitchFamily="34" charset="0"/>
              <a:buChar char="•"/>
            </a:pPr>
            <a:r>
              <a:rPr lang="en-US" dirty="0" err="1" smtClean="0"/>
              <a:t>Garantía</a:t>
            </a:r>
            <a:r>
              <a:rPr lang="en-US" dirty="0" smtClean="0"/>
              <a:t> </a:t>
            </a:r>
            <a:r>
              <a:rPr lang="en-US" dirty="0" err="1" smtClean="0"/>
              <a:t>Requerida</a:t>
            </a:r>
            <a:r>
              <a:rPr lang="en-US" dirty="0" smtClean="0"/>
              <a:t> </a:t>
            </a:r>
            <a:r>
              <a:rPr lang="en-US" dirty="0" err="1" smtClean="0"/>
              <a:t>óptima</a:t>
            </a:r>
            <a:r>
              <a:rPr lang="en-US" dirty="0" smtClean="0"/>
              <a:t>.</a:t>
            </a:r>
          </a:p>
          <a:p>
            <a:pPr marL="285750" indent="-285750" algn="just">
              <a:buFont typeface="Arial" panose="020B0604020202020204" pitchFamily="34" charset="0"/>
              <a:buChar char="•"/>
            </a:pPr>
            <a:r>
              <a:rPr lang="en-US" dirty="0" err="1" smtClean="0"/>
              <a:t>Costo</a:t>
            </a:r>
            <a:r>
              <a:rPr lang="en-US" dirty="0" smtClean="0"/>
              <a:t> de </a:t>
            </a:r>
            <a:r>
              <a:rPr lang="en-US" dirty="0" err="1" smtClean="0"/>
              <a:t>financiamiento</a:t>
            </a:r>
            <a:r>
              <a:rPr lang="en-US" dirty="0" smtClean="0"/>
              <a:t> </a:t>
            </a:r>
            <a:r>
              <a:rPr lang="en-US" dirty="0" err="1" smtClean="0"/>
              <a:t>óptimo</a:t>
            </a:r>
            <a:r>
              <a:rPr lang="en-US" dirty="0" smtClean="0"/>
              <a:t>.</a:t>
            </a:r>
            <a:endParaRPr lang="es-EC" dirty="0"/>
          </a:p>
        </p:txBody>
      </p:sp>
      <p:sp>
        <p:nvSpPr>
          <p:cNvPr id="5" name="CuadroTexto 4"/>
          <p:cNvSpPr txBox="1"/>
          <p:nvPr/>
        </p:nvSpPr>
        <p:spPr>
          <a:xfrm>
            <a:off x="5620871" y="5795684"/>
            <a:ext cx="3227294" cy="646331"/>
          </a:xfrm>
          <a:prstGeom prst="rect">
            <a:avLst/>
          </a:prstGeom>
          <a:noFill/>
        </p:spPr>
        <p:txBody>
          <a:bodyPr wrap="square" rtlCol="0">
            <a:spAutoFit/>
          </a:bodyPr>
          <a:lstStyle/>
          <a:p>
            <a:pPr algn="ctr"/>
            <a:r>
              <a:rPr lang="es-EC" b="1" dirty="0" smtClean="0">
                <a:solidFill>
                  <a:srgbClr val="FF0000"/>
                </a:solidFill>
              </a:rPr>
              <a:t>FACILITA PLANEACION FINANCIERA DEL PROYECTO</a:t>
            </a:r>
            <a:endParaRPr lang="es-EC" b="1" dirty="0">
              <a:solidFill>
                <a:srgbClr val="FF0000"/>
              </a:solidFill>
            </a:endParaRPr>
          </a:p>
        </p:txBody>
      </p:sp>
      <p:sp>
        <p:nvSpPr>
          <p:cNvPr id="11" name="Rectángulo 10"/>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2</a:t>
            </a:r>
            <a:endParaRPr lang="es-EC" dirty="0"/>
          </a:p>
        </p:txBody>
      </p:sp>
    </p:spTree>
    <p:extLst>
      <p:ext uri="{BB962C8B-B14F-4D97-AF65-F5344CB8AC3E}">
        <p14:creationId xmlns:p14="http://schemas.microsoft.com/office/powerpoint/2010/main" val="32702760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2087" y="-128790"/>
            <a:ext cx="799770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DE LIQUIDEZ</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rot="21384051">
            <a:off x="140919" y="661394"/>
            <a:ext cx="7338034"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smtClean="0">
                <a:ln w="11430">
                  <a:solidFill>
                    <a:schemeClr val="accent6">
                      <a:lumMod val="50000"/>
                    </a:schemeClr>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Fuentes de Financiamiento</a:t>
            </a:r>
          </a:p>
        </p:txBody>
      </p:sp>
      <p:graphicFrame>
        <p:nvGraphicFramePr>
          <p:cNvPr id="5" name="Diagrama 4"/>
          <p:cNvGraphicFramePr/>
          <p:nvPr>
            <p:extLst>
              <p:ext uri="{D42A27DB-BD31-4B8C-83A1-F6EECF244321}">
                <p14:modId xmlns:p14="http://schemas.microsoft.com/office/powerpoint/2010/main" val="3897608842"/>
              </p:ext>
            </p:extLst>
          </p:nvPr>
        </p:nvGraphicFramePr>
        <p:xfrm>
          <a:off x="-167425" y="1660402"/>
          <a:ext cx="12170535" cy="4644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3</a:t>
            </a:r>
            <a:endParaRPr lang="es-EC" dirty="0"/>
          </a:p>
        </p:txBody>
      </p:sp>
    </p:spTree>
    <p:extLst>
      <p:ext uri="{BB962C8B-B14F-4D97-AF65-F5344CB8AC3E}">
        <p14:creationId xmlns:p14="http://schemas.microsoft.com/office/powerpoint/2010/main" val="34012594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862" y="-59202"/>
            <a:ext cx="4355681"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PROBLEMA</a:t>
            </a:r>
            <a:endParaRPr lang="es-ES" sz="6000" b="1" cap="none" spc="0" dirty="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endParaRPr>
          </a:p>
        </p:txBody>
      </p:sp>
      <p:graphicFrame>
        <p:nvGraphicFramePr>
          <p:cNvPr id="3" name="2 Diagrama"/>
          <p:cNvGraphicFramePr/>
          <p:nvPr>
            <p:extLst>
              <p:ext uri="{D42A27DB-BD31-4B8C-83A1-F6EECF244321}">
                <p14:modId xmlns:p14="http://schemas.microsoft.com/office/powerpoint/2010/main" val="1639297976"/>
              </p:ext>
            </p:extLst>
          </p:nvPr>
        </p:nvGraphicFramePr>
        <p:xfrm>
          <a:off x="211294" y="834887"/>
          <a:ext cx="8482131" cy="5282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extLst>
              <p:ext uri="{D42A27DB-BD31-4B8C-83A1-F6EECF244321}">
                <p14:modId xmlns:p14="http://schemas.microsoft.com/office/powerpoint/2010/main" val="304211203"/>
              </p:ext>
            </p:extLst>
          </p:nvPr>
        </p:nvGraphicFramePr>
        <p:xfrm>
          <a:off x="6387095" y="185060"/>
          <a:ext cx="8128000" cy="60095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descr="http://u.jimdo.com/www46/o/sd1f3cc874ec67848/img/i46544eb5d934edee/1322424585/std/imag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32166" y="0"/>
            <a:ext cx="1340413" cy="13404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u.jimdo.com/www46/o/sd1f3cc874ec67848/img/i46544eb5d934edee/1322424585/std/imag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05054" y="4989380"/>
            <a:ext cx="1340413" cy="1340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09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450" y="-128790"/>
            <a:ext cx="799770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DE LIQUIDEZ</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rot="21417598">
            <a:off x="155422" y="718328"/>
            <a:ext cx="8351261"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smtClean="0">
                <a:ln w="11430">
                  <a:solidFill>
                    <a:schemeClr val="accent6">
                      <a:lumMod val="50000"/>
                    </a:schemeClr>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Indicadores de Riesgo y Alarma</a:t>
            </a:r>
          </a:p>
        </p:txBody>
      </p:sp>
      <p:graphicFrame>
        <p:nvGraphicFramePr>
          <p:cNvPr id="5" name="4 Diagrama"/>
          <p:cNvGraphicFramePr/>
          <p:nvPr>
            <p:extLst/>
          </p:nvPr>
        </p:nvGraphicFramePr>
        <p:xfrm>
          <a:off x="0" y="974258"/>
          <a:ext cx="4803819" cy="358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5 Diagrama"/>
          <p:cNvGraphicFramePr/>
          <p:nvPr>
            <p:extLst/>
          </p:nvPr>
        </p:nvGraphicFramePr>
        <p:xfrm>
          <a:off x="5059299" y="972110"/>
          <a:ext cx="4803819" cy="35848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6 Diagrama"/>
          <p:cNvGraphicFramePr/>
          <p:nvPr>
            <p:extLst/>
          </p:nvPr>
        </p:nvGraphicFramePr>
        <p:xfrm>
          <a:off x="2189409" y="3477296"/>
          <a:ext cx="5911402" cy="35631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5122" name="Picture 2" descr="http://www.federaciondecafeteros.org/static/contacto-fnc/uploads/Indicadores_estrat%C3%A9gicos.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69241">
            <a:off x="9003361" y="4494727"/>
            <a:ext cx="2832323" cy="15048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4" name="Picture 4" descr="http://es.workmeter.com/Portals/174456/images/indicadores-productividad.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77686" y="379040"/>
            <a:ext cx="1962647" cy="334295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5126" name="Picture 6" descr="http://www.litecodemexico.com/assets/frontend/pages/img/revolutionslider/graph.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450" y="4907564"/>
            <a:ext cx="3502025" cy="23133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4</a:t>
            </a:r>
            <a:endParaRPr lang="es-EC" dirty="0"/>
          </a:p>
        </p:txBody>
      </p:sp>
    </p:spTree>
    <p:extLst>
      <p:ext uri="{BB962C8B-B14F-4D97-AF65-F5344CB8AC3E}">
        <p14:creationId xmlns:p14="http://schemas.microsoft.com/office/powerpoint/2010/main" val="1613442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497" y="-128790"/>
            <a:ext cx="747512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OPERATIVO</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4259915" y="527416"/>
            <a:ext cx="3165104"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2400" b="1" dirty="0" smtClean="0">
                <a:ln w="11430">
                  <a:solidFill>
                    <a:schemeClr val="accent6">
                      <a:lumMod val="50000"/>
                    </a:schemeClr>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Ejecución de la Obra Civil</a:t>
            </a:r>
          </a:p>
        </p:txBody>
      </p:sp>
      <p:pic>
        <p:nvPicPr>
          <p:cNvPr id="5" name="Imagen 4"/>
          <p:cNvPicPr>
            <a:picLocks noChangeAspect="1"/>
          </p:cNvPicPr>
          <p:nvPr/>
        </p:nvPicPr>
        <p:blipFill rotWithShape="1">
          <a:blip r:embed="rId3"/>
          <a:srcRect l="44919" t="27772" r="19150" b="15538"/>
          <a:stretch/>
        </p:blipFill>
        <p:spPr>
          <a:xfrm>
            <a:off x="-45497" y="1194201"/>
            <a:ext cx="5121248" cy="5445137"/>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4"/>
          <a:srcRect l="46741" t="38088" r="20768" b="31477"/>
          <a:stretch/>
        </p:blipFill>
        <p:spPr>
          <a:xfrm>
            <a:off x="6836333" y="933338"/>
            <a:ext cx="5110143" cy="2343455"/>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rotWithShape="1">
          <a:blip r:embed="rId5"/>
          <a:srcRect l="46333" t="30118" r="20565" b="19701"/>
          <a:stretch/>
        </p:blipFill>
        <p:spPr>
          <a:xfrm>
            <a:off x="6836334" y="3153410"/>
            <a:ext cx="5110143" cy="3157298"/>
          </a:xfrm>
          <a:prstGeom prst="rect">
            <a:avLst/>
          </a:prstGeom>
          <a:ln>
            <a:noFill/>
          </a:ln>
          <a:effectLst>
            <a:outerShdw blurRad="292100" dist="139700" dir="2700000" algn="tl" rotWithShape="0">
              <a:srgbClr val="333333">
                <a:alpha val="65000"/>
              </a:srgbClr>
            </a:outerShdw>
          </a:effectLst>
        </p:spPr>
      </p:pic>
      <p:sp>
        <p:nvSpPr>
          <p:cNvPr id="10" name="Elipse 9"/>
          <p:cNvSpPr/>
          <p:nvPr/>
        </p:nvSpPr>
        <p:spPr>
          <a:xfrm>
            <a:off x="162946" y="691292"/>
            <a:ext cx="450574" cy="42256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smtClean="0"/>
              <a:t>1</a:t>
            </a:r>
            <a:endParaRPr lang="es-EC" sz="2400" b="1" dirty="0"/>
          </a:p>
        </p:txBody>
      </p:sp>
      <p:sp>
        <p:nvSpPr>
          <p:cNvPr id="14" name="CuadroTexto 13"/>
          <p:cNvSpPr txBox="1"/>
          <p:nvPr/>
        </p:nvSpPr>
        <p:spPr>
          <a:xfrm>
            <a:off x="613520" y="728113"/>
            <a:ext cx="2133918" cy="369332"/>
          </a:xfrm>
          <a:prstGeom prst="rect">
            <a:avLst/>
          </a:prstGeom>
          <a:noFill/>
        </p:spPr>
        <p:txBody>
          <a:bodyPr wrap="none" rtlCol="0">
            <a:spAutoFit/>
          </a:bodyPr>
          <a:lstStyle/>
          <a:p>
            <a:r>
              <a:rPr lang="en-US" dirty="0" err="1" smtClean="0"/>
              <a:t>Identificar</a:t>
            </a:r>
            <a:r>
              <a:rPr lang="en-US" dirty="0" smtClean="0"/>
              <a:t> </a:t>
            </a:r>
            <a:r>
              <a:rPr lang="en-US" dirty="0" err="1" smtClean="0"/>
              <a:t>eventos</a:t>
            </a:r>
            <a:endParaRPr lang="es-EC" dirty="0"/>
          </a:p>
        </p:txBody>
      </p:sp>
      <p:sp>
        <p:nvSpPr>
          <p:cNvPr id="11" name="Rectángulo 10"/>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1 </a:t>
            </a:r>
            <a:endParaRPr lang="es-EC" dirty="0"/>
          </a:p>
        </p:txBody>
      </p:sp>
    </p:spTree>
    <p:extLst>
      <p:ext uri="{BB962C8B-B14F-4D97-AF65-F5344CB8AC3E}">
        <p14:creationId xmlns:p14="http://schemas.microsoft.com/office/powerpoint/2010/main" val="4043449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497" y="-128790"/>
            <a:ext cx="747512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OPERATIVO</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rotWithShape="1">
          <a:blip r:embed="rId3"/>
          <a:srcRect l="46960" t="24427" r="19645" b="15537"/>
          <a:stretch/>
        </p:blipFill>
        <p:spPr>
          <a:xfrm>
            <a:off x="5455789" y="1045465"/>
            <a:ext cx="6619740" cy="5259289"/>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rotWithShape="1">
          <a:blip r:embed="rId4"/>
          <a:srcRect l="46435" t="34104" r="20565" b="18433"/>
          <a:stretch/>
        </p:blipFill>
        <p:spPr>
          <a:xfrm>
            <a:off x="656662" y="1770355"/>
            <a:ext cx="4134818" cy="3343587"/>
          </a:xfrm>
          <a:prstGeom prst="rect">
            <a:avLst/>
          </a:prstGeom>
          <a:ln>
            <a:noFill/>
          </a:ln>
          <a:effectLst>
            <a:outerShdw blurRad="292100" dist="139700" dir="2700000" algn="tl" rotWithShape="0">
              <a:srgbClr val="333333">
                <a:alpha val="65000"/>
              </a:srgbClr>
            </a:outerShdw>
          </a:effectLst>
        </p:spPr>
      </p:pic>
      <p:sp>
        <p:nvSpPr>
          <p:cNvPr id="10" name="Elipse 9"/>
          <p:cNvSpPr/>
          <p:nvPr/>
        </p:nvSpPr>
        <p:spPr>
          <a:xfrm>
            <a:off x="5455789" y="675591"/>
            <a:ext cx="450574" cy="42256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2</a:t>
            </a:r>
            <a:endParaRPr lang="es-EC" sz="2400" b="1" dirty="0"/>
          </a:p>
        </p:txBody>
      </p:sp>
      <p:sp>
        <p:nvSpPr>
          <p:cNvPr id="11" name="CuadroTexto 10"/>
          <p:cNvSpPr txBox="1"/>
          <p:nvPr/>
        </p:nvSpPr>
        <p:spPr>
          <a:xfrm>
            <a:off x="6092176" y="687243"/>
            <a:ext cx="1927515" cy="369332"/>
          </a:xfrm>
          <a:prstGeom prst="rect">
            <a:avLst/>
          </a:prstGeom>
          <a:noFill/>
        </p:spPr>
        <p:txBody>
          <a:bodyPr wrap="none" rtlCol="0">
            <a:spAutoFit/>
          </a:bodyPr>
          <a:lstStyle/>
          <a:p>
            <a:r>
              <a:rPr lang="en-US" dirty="0" err="1" smtClean="0"/>
              <a:t>Priorizar</a:t>
            </a:r>
            <a:r>
              <a:rPr lang="en-US" dirty="0" smtClean="0"/>
              <a:t> </a:t>
            </a:r>
            <a:r>
              <a:rPr lang="en-US" dirty="0" err="1" smtClean="0"/>
              <a:t>eventos</a:t>
            </a:r>
            <a:endParaRPr lang="es-EC" dirty="0"/>
          </a:p>
        </p:txBody>
      </p:sp>
    </p:spTree>
    <p:extLst>
      <p:ext uri="{BB962C8B-B14F-4D97-AF65-F5344CB8AC3E}">
        <p14:creationId xmlns:p14="http://schemas.microsoft.com/office/powerpoint/2010/main" val="17604306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rotWithShape="1">
          <a:blip r:embed="rId3"/>
          <a:srcRect l="47987" t="29005" r="17567" b="26805"/>
          <a:stretch/>
        </p:blipFill>
        <p:spPr>
          <a:xfrm>
            <a:off x="296213" y="643944"/>
            <a:ext cx="4868216" cy="3065396"/>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4"/>
          <a:srcRect l="48680" t="34815" r="18854" b="29798"/>
          <a:stretch/>
        </p:blipFill>
        <p:spPr>
          <a:xfrm>
            <a:off x="296213" y="3889418"/>
            <a:ext cx="4868216" cy="2920129"/>
          </a:xfrm>
          <a:prstGeom prst="rect">
            <a:avLst/>
          </a:prstGeom>
          <a:ln>
            <a:noFill/>
          </a:ln>
          <a:effectLst>
            <a:outerShdw blurRad="292100" dist="139700" dir="2700000" algn="tl" rotWithShape="0">
              <a:srgbClr val="333333">
                <a:alpha val="65000"/>
              </a:srgbClr>
            </a:outerShdw>
          </a:effectLst>
        </p:spPr>
      </p:pic>
      <p:sp>
        <p:nvSpPr>
          <p:cNvPr id="8" name="Rectángulo 7"/>
          <p:cNvSpPr/>
          <p:nvPr/>
        </p:nvSpPr>
        <p:spPr>
          <a:xfrm>
            <a:off x="-45497" y="-128790"/>
            <a:ext cx="747512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OPERATIVO</a:t>
            </a:r>
          </a:p>
        </p:txBody>
      </p:sp>
      <p:pic>
        <p:nvPicPr>
          <p:cNvPr id="9" name="Imagen 8"/>
          <p:cNvPicPr>
            <a:picLocks noChangeAspect="1"/>
          </p:cNvPicPr>
          <p:nvPr/>
        </p:nvPicPr>
        <p:blipFill rotWithShape="1">
          <a:blip r:embed="rId5"/>
          <a:srcRect l="43336" t="29709" r="18754" b="22931"/>
          <a:stretch/>
        </p:blipFill>
        <p:spPr>
          <a:xfrm>
            <a:off x="5506139" y="1622293"/>
            <a:ext cx="6455826" cy="4534249"/>
          </a:xfrm>
          <a:prstGeom prst="rect">
            <a:avLst/>
          </a:prstGeom>
          <a:ln>
            <a:noFill/>
          </a:ln>
          <a:effectLst>
            <a:outerShdw blurRad="292100" dist="139700" dir="2700000" algn="tl" rotWithShape="0">
              <a:srgbClr val="333333">
                <a:alpha val="65000"/>
              </a:srgbClr>
            </a:outerShdw>
          </a:effectLst>
        </p:spPr>
      </p:pic>
      <p:sp>
        <p:nvSpPr>
          <p:cNvPr id="10" name="Elipse 9"/>
          <p:cNvSpPr/>
          <p:nvPr/>
        </p:nvSpPr>
        <p:spPr>
          <a:xfrm>
            <a:off x="5621166" y="914341"/>
            <a:ext cx="450574" cy="42256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smtClean="0"/>
              <a:t>3</a:t>
            </a:r>
            <a:endParaRPr lang="es-EC" sz="2400" b="1" dirty="0"/>
          </a:p>
        </p:txBody>
      </p:sp>
      <p:sp>
        <p:nvSpPr>
          <p:cNvPr id="11" name="CuadroTexto 10"/>
          <p:cNvSpPr txBox="1"/>
          <p:nvPr/>
        </p:nvSpPr>
        <p:spPr>
          <a:xfrm>
            <a:off x="6040191" y="964146"/>
            <a:ext cx="2095445" cy="369332"/>
          </a:xfrm>
          <a:prstGeom prst="rect">
            <a:avLst/>
          </a:prstGeom>
          <a:noFill/>
        </p:spPr>
        <p:txBody>
          <a:bodyPr wrap="none" rtlCol="0">
            <a:spAutoFit/>
          </a:bodyPr>
          <a:lstStyle/>
          <a:p>
            <a:r>
              <a:rPr lang="en-US" dirty="0" err="1" smtClean="0"/>
              <a:t>Determinar</a:t>
            </a:r>
            <a:r>
              <a:rPr lang="en-US" dirty="0" smtClean="0"/>
              <a:t> </a:t>
            </a:r>
            <a:r>
              <a:rPr lang="en-US" dirty="0" err="1"/>
              <a:t>c</a:t>
            </a:r>
            <a:r>
              <a:rPr lang="en-US" dirty="0" err="1" smtClean="0"/>
              <a:t>ausas</a:t>
            </a:r>
            <a:endParaRPr lang="es-EC" dirty="0"/>
          </a:p>
        </p:txBody>
      </p:sp>
    </p:spTree>
    <p:extLst>
      <p:ext uri="{BB962C8B-B14F-4D97-AF65-F5344CB8AC3E}">
        <p14:creationId xmlns:p14="http://schemas.microsoft.com/office/powerpoint/2010/main" val="33828067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45497" y="-128790"/>
            <a:ext cx="747512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OPERATIVO</a:t>
            </a:r>
          </a:p>
        </p:txBody>
      </p:sp>
      <p:sp>
        <p:nvSpPr>
          <p:cNvPr id="4" name="Elipse 3"/>
          <p:cNvSpPr/>
          <p:nvPr/>
        </p:nvSpPr>
        <p:spPr>
          <a:xfrm>
            <a:off x="173403" y="772673"/>
            <a:ext cx="450574" cy="42256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4</a:t>
            </a:r>
            <a:endParaRPr lang="es-EC" sz="2400" b="1" dirty="0"/>
          </a:p>
        </p:txBody>
      </p:sp>
      <p:sp>
        <p:nvSpPr>
          <p:cNvPr id="5" name="Rectangle 2"/>
          <p:cNvSpPr>
            <a:spLocks noChangeArrowheads="1"/>
          </p:cNvSpPr>
          <p:nvPr/>
        </p:nvSpPr>
        <p:spPr bwMode="auto">
          <a:xfrm>
            <a:off x="399245" y="8868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626163211"/>
              </p:ext>
            </p:extLst>
          </p:nvPr>
        </p:nvGraphicFramePr>
        <p:xfrm>
          <a:off x="-45497" y="1233874"/>
          <a:ext cx="5671763" cy="4522982"/>
        </p:xfrm>
        <a:graphic>
          <a:graphicData uri="http://schemas.openxmlformats.org/presentationml/2006/ole">
            <mc:AlternateContent xmlns:mc="http://schemas.openxmlformats.org/markup-compatibility/2006">
              <mc:Choice xmlns:v="urn:schemas-microsoft-com:vml" Requires="v">
                <p:oleObj spid="_x0000_s1048" name="Visio" r:id="rId4" imgW="5572389" imgH="4694955" progId="Visio.Drawing.11">
                  <p:embed/>
                </p:oleObj>
              </mc:Choice>
              <mc:Fallback>
                <p:oleObj name="Visio" r:id="rId4" imgW="5572389" imgH="4694955"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7" y="1233874"/>
                        <a:ext cx="5671763" cy="4522982"/>
                      </a:xfrm>
                      <a:prstGeom prst="rect">
                        <a:avLst/>
                      </a:prstGeom>
                      <a:noFill/>
                    </p:spPr>
                  </p:pic>
                </p:oleObj>
              </mc:Fallback>
            </mc:AlternateContent>
          </a:graphicData>
        </a:graphic>
      </p:graphicFrame>
      <p:pic>
        <p:nvPicPr>
          <p:cNvPr id="7" name="Imagen 6"/>
          <p:cNvPicPr>
            <a:picLocks noChangeAspect="1"/>
          </p:cNvPicPr>
          <p:nvPr/>
        </p:nvPicPr>
        <p:blipFill rotWithShape="1">
          <a:blip r:embed="rId6"/>
          <a:srcRect l="43236" t="26012" r="15983" b="27685"/>
          <a:stretch/>
        </p:blipFill>
        <p:spPr>
          <a:xfrm>
            <a:off x="5626266" y="1195236"/>
            <a:ext cx="6318774" cy="4857833"/>
          </a:xfrm>
          <a:prstGeom prst="rect">
            <a:avLst/>
          </a:prstGeom>
          <a:ln>
            <a:noFill/>
          </a:ln>
          <a:effectLst>
            <a:outerShdw blurRad="292100" dist="139700" dir="2700000" algn="tl" rotWithShape="0">
              <a:srgbClr val="333333">
                <a:alpha val="65000"/>
              </a:srgbClr>
            </a:outerShdw>
          </a:effectLst>
        </p:spPr>
      </p:pic>
      <p:sp>
        <p:nvSpPr>
          <p:cNvPr id="8" name="Elipse 7"/>
          <p:cNvSpPr/>
          <p:nvPr/>
        </p:nvSpPr>
        <p:spPr>
          <a:xfrm>
            <a:off x="5626266" y="675591"/>
            <a:ext cx="450574" cy="42256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5</a:t>
            </a:r>
            <a:endParaRPr lang="es-EC" sz="2400" b="1" dirty="0"/>
          </a:p>
        </p:txBody>
      </p:sp>
      <p:sp>
        <p:nvSpPr>
          <p:cNvPr id="9" name="CuadroTexto 8"/>
          <p:cNvSpPr txBox="1"/>
          <p:nvPr/>
        </p:nvSpPr>
        <p:spPr>
          <a:xfrm>
            <a:off x="811369" y="772673"/>
            <a:ext cx="2699778" cy="369332"/>
          </a:xfrm>
          <a:prstGeom prst="rect">
            <a:avLst/>
          </a:prstGeom>
          <a:noFill/>
        </p:spPr>
        <p:txBody>
          <a:bodyPr wrap="none" rtlCol="0">
            <a:spAutoFit/>
          </a:bodyPr>
          <a:lstStyle/>
          <a:p>
            <a:r>
              <a:rPr lang="en-US" dirty="0" err="1" smtClean="0"/>
              <a:t>Diagramar</a:t>
            </a:r>
            <a:r>
              <a:rPr lang="en-US" dirty="0" smtClean="0"/>
              <a:t> </a:t>
            </a:r>
            <a:r>
              <a:rPr lang="en-US" dirty="0" err="1" smtClean="0"/>
              <a:t>causas</a:t>
            </a:r>
            <a:r>
              <a:rPr lang="en-US" dirty="0" smtClean="0"/>
              <a:t> </a:t>
            </a:r>
            <a:r>
              <a:rPr lang="en-US" dirty="0" err="1" smtClean="0"/>
              <a:t>únicas</a:t>
            </a:r>
            <a:endParaRPr lang="es-EC" dirty="0"/>
          </a:p>
        </p:txBody>
      </p:sp>
      <p:sp>
        <p:nvSpPr>
          <p:cNvPr id="10" name="CuadroTexto 9"/>
          <p:cNvSpPr txBox="1"/>
          <p:nvPr/>
        </p:nvSpPr>
        <p:spPr>
          <a:xfrm>
            <a:off x="6173433" y="708365"/>
            <a:ext cx="2888932" cy="369332"/>
          </a:xfrm>
          <a:prstGeom prst="rect">
            <a:avLst/>
          </a:prstGeom>
          <a:noFill/>
        </p:spPr>
        <p:txBody>
          <a:bodyPr wrap="none" rtlCol="0">
            <a:spAutoFit/>
          </a:bodyPr>
          <a:lstStyle/>
          <a:p>
            <a:r>
              <a:rPr lang="en-US" dirty="0" err="1" smtClean="0"/>
              <a:t>Elaborar</a:t>
            </a:r>
            <a:r>
              <a:rPr lang="en-US" dirty="0" smtClean="0"/>
              <a:t> </a:t>
            </a:r>
            <a:r>
              <a:rPr lang="en-US" dirty="0" err="1" smtClean="0"/>
              <a:t>matriz</a:t>
            </a:r>
            <a:r>
              <a:rPr lang="en-US" dirty="0" smtClean="0"/>
              <a:t> de </a:t>
            </a:r>
            <a:r>
              <a:rPr lang="en-US" dirty="0" err="1" smtClean="0"/>
              <a:t>riesgos</a:t>
            </a:r>
            <a:endParaRPr lang="es-EC" dirty="0"/>
          </a:p>
        </p:txBody>
      </p:sp>
    </p:spTree>
    <p:extLst>
      <p:ext uri="{BB962C8B-B14F-4D97-AF65-F5344CB8AC3E}">
        <p14:creationId xmlns:p14="http://schemas.microsoft.com/office/powerpoint/2010/main" val="21909924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ipse 2"/>
          <p:cNvSpPr/>
          <p:nvPr/>
        </p:nvSpPr>
        <p:spPr>
          <a:xfrm>
            <a:off x="173403" y="772673"/>
            <a:ext cx="450574" cy="42256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smtClean="0"/>
              <a:t>6</a:t>
            </a:r>
            <a:endParaRPr lang="es-EC" sz="2400" b="1" dirty="0"/>
          </a:p>
        </p:txBody>
      </p:sp>
      <p:sp>
        <p:nvSpPr>
          <p:cNvPr id="4" name="Elipse 3"/>
          <p:cNvSpPr/>
          <p:nvPr/>
        </p:nvSpPr>
        <p:spPr>
          <a:xfrm>
            <a:off x="6019447" y="1061185"/>
            <a:ext cx="450574" cy="42256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smtClean="0"/>
              <a:t>7</a:t>
            </a:r>
            <a:endParaRPr lang="es-EC" sz="2400" b="1" dirty="0"/>
          </a:p>
        </p:txBody>
      </p:sp>
      <p:sp>
        <p:nvSpPr>
          <p:cNvPr id="5" name="Rectángulo 4"/>
          <p:cNvSpPr/>
          <p:nvPr/>
        </p:nvSpPr>
        <p:spPr>
          <a:xfrm>
            <a:off x="-45497" y="-128790"/>
            <a:ext cx="747512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OPERATIVO</a:t>
            </a:r>
          </a:p>
        </p:txBody>
      </p:sp>
      <p:pic>
        <p:nvPicPr>
          <p:cNvPr id="6" name="Imagen 5"/>
          <p:cNvPicPr>
            <a:picLocks noChangeAspect="1"/>
          </p:cNvPicPr>
          <p:nvPr/>
        </p:nvPicPr>
        <p:blipFill rotWithShape="1">
          <a:blip r:embed="rId3"/>
          <a:srcRect l="43435" t="26012" r="18754" b="11840"/>
          <a:stretch/>
        </p:blipFill>
        <p:spPr>
          <a:xfrm>
            <a:off x="56747" y="1241348"/>
            <a:ext cx="5378138" cy="5371769"/>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4"/>
          <a:srcRect l="45810" t="39041" r="21130" b="23283"/>
          <a:stretch/>
        </p:blipFill>
        <p:spPr>
          <a:xfrm>
            <a:off x="5851553" y="1691254"/>
            <a:ext cx="6223442" cy="3987475"/>
          </a:xfrm>
          <a:prstGeom prst="rect">
            <a:avLst/>
          </a:prstGeom>
        </p:spPr>
      </p:pic>
      <p:sp>
        <p:nvSpPr>
          <p:cNvPr id="8" name="CuadroTexto 7"/>
          <p:cNvSpPr txBox="1"/>
          <p:nvPr/>
        </p:nvSpPr>
        <p:spPr>
          <a:xfrm>
            <a:off x="811369" y="772673"/>
            <a:ext cx="3821880" cy="369332"/>
          </a:xfrm>
          <a:prstGeom prst="rect">
            <a:avLst/>
          </a:prstGeom>
          <a:noFill/>
        </p:spPr>
        <p:txBody>
          <a:bodyPr wrap="none" rtlCol="0">
            <a:spAutoFit/>
          </a:bodyPr>
          <a:lstStyle/>
          <a:p>
            <a:r>
              <a:rPr lang="en-US" dirty="0" err="1" smtClean="0"/>
              <a:t>Identificar</a:t>
            </a:r>
            <a:r>
              <a:rPr lang="en-US" dirty="0" smtClean="0"/>
              <a:t> </a:t>
            </a:r>
            <a:r>
              <a:rPr lang="en-US" dirty="0" err="1" smtClean="0"/>
              <a:t>riesgos</a:t>
            </a:r>
            <a:r>
              <a:rPr lang="en-US" dirty="0" smtClean="0"/>
              <a:t> en el flujograma</a:t>
            </a:r>
            <a:endParaRPr lang="es-EC" dirty="0"/>
          </a:p>
        </p:txBody>
      </p:sp>
      <p:sp>
        <p:nvSpPr>
          <p:cNvPr id="9" name="CuadroTexto 8"/>
          <p:cNvSpPr txBox="1"/>
          <p:nvPr/>
        </p:nvSpPr>
        <p:spPr>
          <a:xfrm>
            <a:off x="6470021" y="1116039"/>
            <a:ext cx="2783134" cy="369332"/>
          </a:xfrm>
          <a:prstGeom prst="rect">
            <a:avLst/>
          </a:prstGeom>
          <a:noFill/>
        </p:spPr>
        <p:txBody>
          <a:bodyPr wrap="none" rtlCol="0">
            <a:spAutoFit/>
          </a:bodyPr>
          <a:lstStyle/>
          <a:p>
            <a:r>
              <a:rPr lang="en-US" dirty="0" err="1" smtClean="0"/>
              <a:t>Elaborar</a:t>
            </a:r>
            <a:r>
              <a:rPr lang="en-US" dirty="0" smtClean="0"/>
              <a:t> </a:t>
            </a:r>
            <a:r>
              <a:rPr lang="en-US" dirty="0" err="1" smtClean="0"/>
              <a:t>mapa</a:t>
            </a:r>
            <a:r>
              <a:rPr lang="en-US" dirty="0" smtClean="0"/>
              <a:t> de </a:t>
            </a:r>
            <a:r>
              <a:rPr lang="en-US" dirty="0" err="1" smtClean="0"/>
              <a:t>riesgos</a:t>
            </a:r>
            <a:endParaRPr lang="es-EC" dirty="0"/>
          </a:p>
        </p:txBody>
      </p:sp>
    </p:spTree>
    <p:extLst>
      <p:ext uri="{BB962C8B-B14F-4D97-AF65-F5344CB8AC3E}">
        <p14:creationId xmlns:p14="http://schemas.microsoft.com/office/powerpoint/2010/main" val="2168533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497" y="-128790"/>
            <a:ext cx="747512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OPERATIVO</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5602309" y="726772"/>
            <a:ext cx="6400801" cy="5467966"/>
          </a:xfrm>
          <a:prstGeom prst="rect">
            <a:avLst/>
          </a:prstGeom>
          <a:noFill/>
          <a:ln>
            <a:noFill/>
          </a:ln>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576" t="27817" r="52614" b="16373"/>
          <a:stretch/>
        </p:blipFill>
        <p:spPr bwMode="auto">
          <a:xfrm>
            <a:off x="592427" y="726772"/>
            <a:ext cx="4721695" cy="5467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8"/>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1</a:t>
            </a:r>
            <a:endParaRPr lang="es-EC" dirty="0"/>
          </a:p>
        </p:txBody>
      </p:sp>
    </p:spTree>
    <p:extLst>
      <p:ext uri="{BB962C8B-B14F-4D97-AF65-F5344CB8AC3E}">
        <p14:creationId xmlns:p14="http://schemas.microsoft.com/office/powerpoint/2010/main" val="28733510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45497" y="-128790"/>
            <a:ext cx="747512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RIESGO OPERATIVO</a:t>
            </a:r>
          </a:p>
        </p:txBody>
      </p:sp>
      <p:sp>
        <p:nvSpPr>
          <p:cNvPr id="6" name="Rectángulo 5"/>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5 </a:t>
            </a:r>
            <a:endParaRPr lang="es-EC"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576" t="27817" r="10420" b="16373"/>
          <a:stretch/>
        </p:blipFill>
        <p:spPr bwMode="auto">
          <a:xfrm>
            <a:off x="103031" y="759854"/>
            <a:ext cx="11874321" cy="542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095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3125519" y="-64397"/>
            <a:ext cx="6155852"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CONCLUSIONES</a:t>
            </a:r>
          </a:p>
        </p:txBody>
      </p:sp>
      <p:sp>
        <p:nvSpPr>
          <p:cNvPr id="2" name="1 Rectángulo"/>
          <p:cNvSpPr/>
          <p:nvPr/>
        </p:nvSpPr>
        <p:spPr>
          <a:xfrm>
            <a:off x="843687" y="926789"/>
            <a:ext cx="10719515"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s-EC" dirty="0"/>
              <a:t>El esquema de pagos del sector público, que constituye su principal cliente al cual accede a través de concursos para la ejecución de obras civiles estatales, representa para CLANMAK Cía. Ltda., un importante factor de riesgo de liquidez, manteniendo altos periodos de recuperación de cuentas por cobrar de 109,91 días a pesar de que por la naturaleza del negocio no maneja inventarios, con la presión de mantener igualmente altos niveles de capital de trabajo. </a:t>
            </a:r>
          </a:p>
        </p:txBody>
      </p:sp>
      <p:sp>
        <p:nvSpPr>
          <p:cNvPr id="5" name="4 Rectángulo"/>
          <p:cNvSpPr/>
          <p:nvPr/>
        </p:nvSpPr>
        <p:spPr>
          <a:xfrm>
            <a:off x="822571" y="3282146"/>
            <a:ext cx="10719515"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es-EC" dirty="0"/>
              <a:t>CLANMAK Cía. Ltda.  enfrenta factores de riesgo operativo en la ejecución de un proyecto de obra civil mediante contrato con el estado, que están presentes en todas las etapas, desde la estructuración del presupuesto de obra sin la estimación del flujo de caja que permita planificar el acceso a financiamiento alternativo con el menor costo, hasta la ejecución acelerada de la obra para evitar incumplimientos lo que genera presión sobre las necesidades de liquidez, de tal forma que factores de riesgo operativo generan un riesgo de liquidez que ha llevado a la empresa a liquidar sus activos en condiciones desfavorables.  Factores como el uso del anticipo, la forma de planillaje, los pagos mensuales de obra por parte del estado y las restricciones en las fuentes de financiamiento, se deben tener presente a la hora de estructurar una propuesta para la ejecución de una obra civil mediante contrato con el estado.</a:t>
            </a:r>
          </a:p>
        </p:txBody>
      </p:sp>
      <p:pic>
        <p:nvPicPr>
          <p:cNvPr id="6" name="Picture 2" descr="http://wqhell.net76.net/conclusion_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650" y="2474221"/>
            <a:ext cx="657660" cy="807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qhell.net76.net/conclusion_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493" y="118195"/>
            <a:ext cx="657660" cy="80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738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2533083" y="38635"/>
            <a:ext cx="6155852"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CONCLUSIONES</a:t>
            </a:r>
          </a:p>
        </p:txBody>
      </p:sp>
      <p:sp>
        <p:nvSpPr>
          <p:cNvPr id="2" name="1 Rectángulo"/>
          <p:cNvSpPr/>
          <p:nvPr/>
        </p:nvSpPr>
        <p:spPr>
          <a:xfrm>
            <a:off x="470548" y="1112159"/>
            <a:ext cx="11243256"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just"/>
            <a:r>
              <a:rPr lang="es-EC" dirty="0"/>
              <a:t>La estimación del flujo de caja del proyecto al momento de estructurar el presupuesto de obra a presentar en el concurso, permite una adecuada planificación financiera del mismo, que debe incluir el acceso a fuentes alternativas de financiamiento que reduzcan el riesgo de liquidez. Se ha comprobado que el uso de la herramienta Solver de Excel, es una buena alternativa para este fin, considerando planillajes mensuales máximos que de preferencia deben ser decrecientes desde el equivalente al 120% del planillaje promedio el primer mes hasta el 85% del mismo en el último periodo mensual, con la celda objetivo que minimice el costo de financiamiento y por tanto el monto de la garantía necesaria.</a:t>
            </a:r>
          </a:p>
        </p:txBody>
      </p:sp>
      <p:sp>
        <p:nvSpPr>
          <p:cNvPr id="5" name="4 Rectángulo"/>
          <p:cNvSpPr/>
          <p:nvPr/>
        </p:nvSpPr>
        <p:spPr>
          <a:xfrm>
            <a:off x="488560" y="4220826"/>
            <a:ext cx="11243256" cy="20313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r>
              <a:rPr lang="es-EC" dirty="0"/>
              <a:t>Considerando las restricciones que existen en los plazos de pago que establecen los proveedores, los requisitos para el acceso a financiamiento mediante emisión de obligaciones, papel comercial, titularizaciones o repos bursátiles a través de la bolsa de valores que con la actual estructura financiera de la empresa no se presenta como viable, el optar por una línea de crédito en el sistema financiero nacional como parte de la planificación financiera del proyecto, se presenta como una adecuada y menos costosa fuente de financiamiento comparada con la liquidación de activos de los accionistas, hasta que entre en pleno funcionamiento mecanismos de financiamiento como el Registro Especial Bursátil (REB). </a:t>
            </a:r>
          </a:p>
        </p:txBody>
      </p:sp>
      <p:pic>
        <p:nvPicPr>
          <p:cNvPr id="6" name="Picture 2" descr="http://wqhell.net76.net/conclusion_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60" y="3412901"/>
            <a:ext cx="657660" cy="807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qhell.net76.net/conclusion_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60" y="379041"/>
            <a:ext cx="657660" cy="80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9517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6441" y="-46325"/>
            <a:ext cx="7420621"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OBJETIVO GENERAL</a:t>
            </a:r>
          </a:p>
        </p:txBody>
      </p:sp>
      <p:sp>
        <p:nvSpPr>
          <p:cNvPr id="5" name="Pergamino horizontal 4"/>
          <p:cNvSpPr/>
          <p:nvPr/>
        </p:nvSpPr>
        <p:spPr>
          <a:xfrm>
            <a:off x="450755" y="866308"/>
            <a:ext cx="7256307" cy="5379945"/>
          </a:xfrm>
          <a:prstGeom prst="horizontalScroll">
            <a:avLst/>
          </a:prstGeom>
          <a:solidFill>
            <a:schemeClr val="accent2">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50000"/>
              </a:lnSpc>
            </a:pPr>
            <a:r>
              <a:rPr lang="es-EC" dirty="0">
                <a:solidFill>
                  <a:schemeClr val="bg1"/>
                </a:solidFill>
                <a:latin typeface="Comic Sans MS" panose="030F0702030302020204" pitchFamily="66" charset="0"/>
              </a:rPr>
              <a:t>Analizar la situación actual en cuanto al riesgo de liquidez y operativo que enfrenta la empresa “CLANMAK Cía. Ltda.” al ejecutar contratos que suscribe con el Estado, y proponer un modelo de flujo de caja y </a:t>
            </a:r>
            <a:r>
              <a:rPr lang="es-EC" dirty="0" smtClean="0">
                <a:solidFill>
                  <a:schemeClr val="bg1"/>
                </a:solidFill>
                <a:latin typeface="Comic Sans MS" panose="030F0702030302020204" pitchFamily="66" charset="0"/>
              </a:rPr>
              <a:t>alternativas de fuentes </a:t>
            </a:r>
            <a:r>
              <a:rPr lang="es-EC" dirty="0">
                <a:solidFill>
                  <a:schemeClr val="bg1"/>
                </a:solidFill>
                <a:latin typeface="Comic Sans MS" panose="030F0702030302020204" pitchFamily="66" charset="0"/>
              </a:rPr>
              <a:t>de financiamiento que permita la ejecución de un proyecto de obra civil, sin que ponga en riesgo su realización y/o que la empresa deba liquidar activos a pérdida.</a:t>
            </a:r>
          </a:p>
        </p:txBody>
      </p:sp>
      <p:pic>
        <p:nvPicPr>
          <p:cNvPr id="4098" name="Picture 2" descr="http://grupomarzo.com/wp-content/uploads/2014/03/f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811" y="866308"/>
            <a:ext cx="3683358" cy="55602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038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2378550" y="886873"/>
            <a:ext cx="6155852"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CONCLUSIONES</a:t>
            </a:r>
          </a:p>
        </p:txBody>
      </p:sp>
      <p:sp>
        <p:nvSpPr>
          <p:cNvPr id="2" name="1 Rectángulo"/>
          <p:cNvSpPr/>
          <p:nvPr/>
        </p:nvSpPr>
        <p:spPr>
          <a:xfrm>
            <a:off x="682581" y="2436888"/>
            <a:ext cx="883490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just"/>
            <a:r>
              <a:rPr lang="es-EC" dirty="0"/>
              <a:t>Considerando la naturaleza del negocio y los tiempos de ejecución de los proyectos, aparecen como importantes indicadores de riesgo y alarma, aquellos relacionados con aspectos como: Días de morosidad en el cobro, avance de obra, ejecución del planillaje, monto de financiamiento y control del efectivo. </a:t>
            </a:r>
          </a:p>
        </p:txBody>
      </p:sp>
      <p:pic>
        <p:nvPicPr>
          <p:cNvPr id="6146" name="Picture 2" descr="http://wqhell.net76.net/conclusion_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763" y="1583459"/>
            <a:ext cx="617671" cy="83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9517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5753" y="85929"/>
            <a:ext cx="7750841"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RECOMENDACIONES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356315" y="1067179"/>
            <a:ext cx="11286185"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es-EC" dirty="0"/>
              <a:t>Es necesario que la compañía busque nuevos segmentos de mercado, distintos a su principal cliente debido al inconveniente que le genera, de manera que los ingresos que provengan por otros conceptos puedan servirle como colchón financiero para este tipo de obras civiles y pueda lograr uno de sus objetivos empresariales como es el crecimiento económico. Además de lograr un mayor dinamismo en las cuentas por cobrar de la empresa. </a:t>
            </a:r>
          </a:p>
        </p:txBody>
      </p:sp>
      <p:sp>
        <p:nvSpPr>
          <p:cNvPr id="5" name="4 Rectángulo"/>
          <p:cNvSpPr/>
          <p:nvPr/>
        </p:nvSpPr>
        <p:spPr>
          <a:xfrm>
            <a:off x="390658" y="3163487"/>
            <a:ext cx="1125184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just"/>
            <a:r>
              <a:rPr lang="es-EC" dirty="0"/>
              <a:t>La empresa debe mejorar la elaboración del presupuesto de la obra civil, tomando en cuenta el tiempo determinado para la ejecución y las variaciones futuras en los costos y gastos; de tal manera que las diferencias entre la presupuestación y la ejecución no sean considerables, permitiéndole a la compañía manejar adecuadamente las situaciones financieras que se presenten, en función a las acciones planificadas para ello.</a:t>
            </a:r>
          </a:p>
        </p:txBody>
      </p:sp>
      <p:sp>
        <p:nvSpPr>
          <p:cNvPr id="6" name="5 Rectángulo"/>
          <p:cNvSpPr/>
          <p:nvPr/>
        </p:nvSpPr>
        <p:spPr>
          <a:xfrm>
            <a:off x="390658" y="5104425"/>
            <a:ext cx="11251842"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s-EC" dirty="0"/>
              <a:t>En la medida de lo posible, se debe cumplir con las condiciones establecidas en el presupuesto en cuanto a tiempo de ejecución de obra civil mensual, de manera que sin afectar al avance de obra programado, se evite crear necesidades de efectivo aceleradas, que sin duda, generan un mayor costo de financiamiento, afectando así la utilidad esperada.  </a:t>
            </a:r>
          </a:p>
        </p:txBody>
      </p:sp>
      <p:pic>
        <p:nvPicPr>
          <p:cNvPr id="8194" name="Picture 2" descr="https://aizpuruaasesoresblog.files.wordpress.com/2014/03/megaphone-150254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15" y="368694"/>
            <a:ext cx="673995" cy="707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aizpuruaasesoresblog.files.wordpress.com/2014/03/megaphone-150254_64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658" y="4555149"/>
            <a:ext cx="673995" cy="5492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izpuruaasesoresblog.files.wordpress.com/2014/03/megaphone-150254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658" y="2494982"/>
            <a:ext cx="673995" cy="70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462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26514" y="89716"/>
            <a:ext cx="7750841"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RECOMENDACIONES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296214" y="925520"/>
            <a:ext cx="11346288"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dirty="0"/>
              <a:t>CLANMAK Cía. Ltda., debe presupuestar un flujo de caja óptimo al momento de elaborar el presupuesto de obra, considerando un planillaje decreciente que se ajuste al avance de obra que requiere el proyecto a fin de asegurar en la medida de lo posible su cumplimiento, de manera que, se minimice al máximo los desfases de liquidez que se presenten a lo largo de la ejecución y que el financiamiento que la empresa requiera en ciertos períodos de la obra civil sean accesibles minimizando su costo, para lo cual puede utilizar herramientas como el programa Solver de Excel.</a:t>
            </a:r>
          </a:p>
          <a:p>
            <a:pPr lvl="0" algn="just"/>
            <a:r>
              <a:rPr lang="es-EC" dirty="0" smtClean="0"/>
              <a:t> </a:t>
            </a:r>
            <a:endParaRPr lang="es-ES" dirty="0"/>
          </a:p>
        </p:txBody>
      </p:sp>
      <p:sp>
        <p:nvSpPr>
          <p:cNvPr id="8" name="7 Rectángulo"/>
          <p:cNvSpPr/>
          <p:nvPr/>
        </p:nvSpPr>
        <p:spPr>
          <a:xfrm>
            <a:off x="296214" y="3460170"/>
            <a:ext cx="11346288"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EC" dirty="0"/>
              <a:t>Debido a la estructura del flujo de caja que maneja CLANMAK Cía. Ltda., debería establecer un plan de financiamiento al inicio de la obra civil como por ejemplo una línea de crédito en una institución financiera, de manera que estén preparados para enfrentar los períodos de iliquidez que no pudieron ser evitados en el presupuesto, pero que están establecidos en el flujo de caja. </a:t>
            </a:r>
          </a:p>
        </p:txBody>
      </p:sp>
      <p:pic>
        <p:nvPicPr>
          <p:cNvPr id="9" name="Picture 2" descr="https://aizpuruaasesoresblog.files.wordpress.com/2014/03/megaphone-150254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14" y="159668"/>
            <a:ext cx="673995" cy="7071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aizpuruaasesoresblog.files.wordpress.com/2014/03/megaphone-150254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14" y="2714391"/>
            <a:ext cx="673995" cy="707142"/>
          </a:xfrm>
          <a:prstGeom prst="rect">
            <a:avLst/>
          </a:prstGeom>
          <a:noFill/>
          <a:extLst>
            <a:ext uri="{909E8E84-426E-40DD-AFC4-6F175D3DCCD1}">
              <a14:hiddenFill xmlns:a14="http://schemas.microsoft.com/office/drawing/2010/main">
                <a:solidFill>
                  <a:srgbClr val="FFFFFF"/>
                </a:solidFill>
              </a14:hiddenFill>
            </a:ext>
          </a:extLst>
        </p:spPr>
      </p:pic>
      <p:sp>
        <p:nvSpPr>
          <p:cNvPr id="11" name="7 Rectángulo"/>
          <p:cNvSpPr/>
          <p:nvPr/>
        </p:nvSpPr>
        <p:spPr>
          <a:xfrm>
            <a:off x="306945" y="5415610"/>
            <a:ext cx="11346288"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r>
              <a:rPr lang="es-EC" dirty="0"/>
              <a:t>Implementar los indicadores de riesgo y alarma señalados en el presente estudio, así como las respuestas sugeridas para minimizar el riesgo, como una base para gestionar los riesgos de liquidez y operativo durante las etapas de diseño, ejecución y liquidación de los proyectos de construcción de obras civiles. </a:t>
            </a:r>
          </a:p>
        </p:txBody>
      </p:sp>
      <p:pic>
        <p:nvPicPr>
          <p:cNvPr id="12" name="Picture 2" descr="https://aizpuruaasesoresblog.files.wordpress.com/2014/03/megaphone-150254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045" y="4669831"/>
            <a:ext cx="673995" cy="70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4981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nvestiga.espe.edu.ec/wp-content/themes/grandcollege/images/defaul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04151"/>
            <a:ext cx="9220245" cy="201060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MQEhUUERAWFBQXFxUVFxAWFRcVFhAYFRgXGBcXFBcZHSghHhslGxQWITIhJyktNC4uGCAzOjMsNyguLisBCgoKBQUFDgUFDisZExkrKysrKysrKysrKysrKysrKysrKysrKysrKysrKysrKysrKysrKysrKysrKysrKysrK//AABEIALYBFQMBIgACEQEDEQH/xAAcAAEAAgMBAQEAAAAAAAAAAAAABgcCBAUBAwj/xABAEAACAQMCBAQEBAMFBgcAAAABAgMABBEFIQYSMUETIlFhBxQycSNCUoFicpEVM0OhsSREU3OCsjRUg5LBwvD/xAAUAQEAAAAAAAAAAAAAAAAAAAAA/8QAFBEBAAAAAAAAAAAAAAAAAAAAAP/aAAwDAQACEQMRAD8AvGlKgmrcZS3Nw9npKo8ibT37729pvuFA/vJNjt0z64bATK/v4rdC88qRIOryMEUfuTUWm+JFoc/KxXV6Qcf7LbSSLn+dgq49wa+VhwfbhxLclr646/MXPn5T1/CiPkjGegA29akywsRjoOw7D7UEXn41vsZi0G4b/mTwxH9xlq1JPiJeQjNxoFyo7mGRbjH35VG3vU1FnQ2NBF+G/inp184iErQTE4EM6+GxOcYDAlc57ZyfSpsGzVb/ABL+H8d/A7qgFyilklAwX5Rnkc9wegz0z96+fwZ4nku7FRMxZ4nMJcnJcKFZST3PKwGe/LQWbSvFOa9oFK14L6OQsqSo7IcMqsGKH0YA7fvWxQKUpQKUpQKUpQKUpQKVrajfR28TyzMEjjUuznsBua5nCXEY1C3W4EEkKOT4ayY5pEGwfAJwCc4+2ehFB3KUpQKUpQKUpQKUpQKUpQKUpQKUpQV38cOKJLCwCwErLcMYhIDgxpglyp/URhfbmJ6iuhwjo0dlbRW8AGAoZ3HWV2A5nJ75PT0AA7V1ONeFoNTg8G4U4B5kdTh42wRlT06HoQRUe4V4VlsXXN9cTRoCqQuV5AMYGcDJx232oJxb24ArYArCJsivpQKUpQc/X79La2mmk+mON3P/AEqTge5O371VvwT05orBXbrNK8gGMeUBUH9ShP71tfFnUH1C5g0e3b6yst04/wAKNfMA3/d9+T1qWwmCzhyzLFbwIBk9ERBgf/A9zQSCa7SCJpJXCIilmdjhVA6kmqwuuIJtb8R1key0eLm8S5yUmvgn1BD1SPbf+hySVXReSbiabmfnh0iJvLH9L3zKepx2z/7eg82SPnrrnVrgaZZ4jsbbl+ZkTZfKfLBHjbYjH3BP5dwy+EcCme6voYfAglIht4RsPDjwCx33J5Vyf1c9WNxPxjbaZCJLlzzNnw4V3kmI7Ivp6k7Co1xBrtvpECKsfM5AjtrNPqlI2AAG/LkjJ9+5NVzr9hcvMkc7iTVbwefvHpdsc5RANgxHNkjoOYDJbmIXHwBxsurQNMIGh5ZGj5WYNzYCkMDgdmG3Y+tSsGoRwfo62kUcEI8iDr3cn6mb3J3qbRjagypSlApSlApSoZ8SeJntY0trTzX10fDgUdYwfqmb0CjofXfoDQR/iu6Ot339nxN/sVswe9lU7TSKfLbgj0I39wf0jM8sY+gUBVAACgYCgbAAegFcLhPh5LC3S3j8x+qWXvNI31Of9B7AVLbaLlFB9gK9pSgUpSgUpSgUpSgUpSgUpSgUpSgVgYh6VnSg8Ar2lKBXE4y4ij020luZN+UYRP8AiSNsiD7nr6AE9q7dUnxJfLreplGYDTNPy8zk4SWQdck7EbFf5VY/mFBvfD7TzbW82oXzgT3WZpJH28GI+ZV36Z64/lHaufDHLxHKHkDQ6VE/lT6XvnXbJ/h7E9ug3yRjiTiKbJ5otLibYbq18y+noo/y+/0y7ivXotKtAwQZwIre2UY52xhVCjoo2Jx9upFByeNNYdPC03TUAuZV5VCeVLKEbFzj6ds49ACevLn25ubXh2ySGNfElY4SJR+JeTHALEDcDOB7DAGTXLs5l0O3a6vMz6peHPhDdySRywrj6VUkc2O+AM4WuvwZwtIJTfaiRJfSfSvVbJeyRjoGwcZ7bgdSSHPsNOOnxy6vqxEl5y5WPbltQdkiiHQOc4z2yfcl8NNHkdX1C63ubs8wOPoiP0hfQHAP2C1pfERjqOp2umA/hoRNcY+3Ng46ERjb/mVaWm24JGBhRgADoANgBQdDT7YKM1yp+OrBJ0thdLJO7BFiiDSkMf1FAQuOpydgDWv8QtW0+3tuTUZPI+SIFZw9xyb8uEIJXOAc7bjNQngLQ1tw+ozxR2zyKWSEAIllBjIz/ERuWO/7k0FvSTKqlmYKoBJYkAKB1JJ6CvnY30c6CSGRJI2zyyIwZWwSDhhsdwR+1UhqGvzcRXXyduzRafGQ88u6tOAdgfQHGFU/zHpgWJqHE9npMUSyHw0wI4beNSzvyjZUQfsMnbJG+9BMmONz09fSo3ccfabGxVr6LIPKWBLIh6YaRQVH7muCml3OpnxdTLRW/WPSkYgEdmvHXBZj+gbD+orna5oU1+RbNAtjpcLBmRSivecnTAQ4SLvknPfGegWHrmtQ2dvJcTNiONeYnu3ZVX1JOAPc1AOBtPlnkk1S9XFzcjEMR3Fpb/kVfQsN/tv1Y1zDONdvAgIOmWbAt+i8nA2UeqKP8s/qGNni34iCGOU2KLMYvK9y21vCx6IpH95IdvKuw6k7Ggsuxgxua36gPwwu702viahKzyyt4ioyhTDGQAq4AGM4Jx2yPetnijjpYn+UsFFzfseUQjPJBtkyTt0CqDnGc/aglGq6rBap4lxMkSfqdgoPsM9T7Co5F8S9OaWKJZpMzMEicwTLHIxIUBXZQCMkbjbfrXHseFooSbzVJhd3Kgu08v8AcWwG+IYz5VUY64/pmtXRZF1e5F61s4hgytpLJIcSEHDSpBy4H8xJ6LtkbBaCtmtPWdWhs4mmuJFjjUbsxx9gPVj2A61x9W4jjsUUOGkmkPLDax7y3Deijso7sdhVYfE2xnlSBb2QPe3kyRQ26kmHTogylvDH5pCSgaQ9QSBgCg6XD1le6pdpqN+7R2oIltLEN5SPqidlBxts2Tuxx0GBVtWkpYVxtMtxhUUYRAFUeiqAAP6Cu/FHyigzpSlApSlApSlApSlApSlApSlBB/jDxOdO09zG2Jpj4MZHVeYEu4+yg4PqRVU8K6Ob6GO1jymnxsHnlHlbUJ9iQD+hdlHsoPXpenE/DdtqCKt1CJQjcyglhynofpI/pWpY6GsfKqIERRhUUYVQOwAoGj6cqKqIgRFACoBgKB0AFUvxTxQp12R5I2mWz5orW1UE+JOhCjI3/wAQs+Rv+Go3wBX6HghCio5PwlbJPJcRW6LPKSXlxliT1xn6c98YzQQvg3hqVpjf6ifEvH+lOqWi9lQdObBx7b9SSTZNladzXlhp3L1rqKuKCiNNuVi4lvhOwRmVljLEAHPhMoGe5jG1T2+4zit/wbVfnLxgeS1iIPL/ABTP0jUZGSTXS4s4MtL9g9xbLI4GBJurYGcAspBI3OxrLQtAitFKW8CRKevIoBb3Y9T+9BR+p8v9rvJrF0JWgVHkjUEq0hw0dtbp3ReYZ9cNnqTUl4q1SZ7N7y8j8OIFRbae25lkY+SS7Hfl+oR9PLvVk3HCdu0xuPl4/HOMzcg59hgHPrgYzXuqcKwXkXhXMQkQMGCkkYYZwQQQe5oK44Yu1soVtLNBd30n4k5U/hRyP1M8o2Cr0wNzg9zT4daW11czajdyeO6yNDbkjCKEOC8a9lGcKO3mPU5qx9L4fjthyQRLEg35UUAZ9T6n3NRQ8BXVuWS11R4LdnZxCIUZ4+cksEkJyBk+lBJNc4ltdPTxLuYKT9MI80svsiDc/fp71TnxQ4vvroRxuhtIZd0swczyRk4ElxjcAnonfB2OATafD/BNrav4vI09x1N1cN4smfVc7L16gZ962ZODLc3LXfgg3D4zKxZiMAKCoYkKcADYCgg3D+hSzW6QSc1pYIuTADyz3Xd3uXH0KevIO22dqw4cgXVrkSrGI9NsyUtrcLypNL1MrL3wMHf1H8WZ7xHwzLc2U8MMixySJyB2zy4JHMDjfdeYfvUX0jgadYI7a6uALeNcG1tg0azkkljNKTzNkk5A5RQOI+KH8G4NkTyQoxmv8ZSM9BFbno8pJAyNlzk77VpcHNbaLaLJcPzXdyBI6j8SeQvusaKNz1GT3YnfpVitoUMlubYwr4BXk8EDlXl9Bjp65Fc3ReCLWybmt7dVbp4hy7gegdySB7ZoKx4i1G51G/gtL7FrakeO9tzgMI15mBuG2HMwTp+XmB61MTxNNdKYdFt1ZUAQXcg5LWEDYLEOrkAdhge9dTiH4d2l5OLieJmkwoI52CuF6cyiu9pWliJQiKERRhUUABQOwA6UFfJqsOl3BVp0nveRWvNRuWOIYyebwoEBzk58sa47E1yeGLyTWtWa/ZSttbApCp7lgQoPbmwzOcdDyjpirE1z4fWNzKZpbVXlOMvlhzYAA5gCAdgB+1b2m6IsQCRoqIvRFAVV+wFB1NKj2zXTr5QRcor60ClKUClKUClKUClKUClKUClKUCvMV7SgV4RXtKBSlKBivOWvaUHmKYr2lB5isXjBrOlB81hA7Vny17Sg8xXxNsM5xX3pQYqgFe8te0oPCtAte0oPCKAV7SgUpSgUpSgUpSgUpSgUpSgUpSgUpSgUpSgVhNKqKWdgqgZLMQAoHck9BUU4k44SCX5S0iN5ekf+GQgLCP1XEnRAMjbruOmQa5sXCr3TCTV5/mnBytmmUs4D7R9ZCN/M/r0oN24+IcMjGPT7ebUJASC0AAgRsZAe4fCDORuM18jPrNxnL2dipGwVXu5lPfJJSP06ZqR29thQqKEQDCooCqo9ABsBWylp60ERk4Ymlx4+sXznuInitlP7RIDj96+UvANq4873cn895Of/ALVOlgArIRigrp/hrZ/kNyh7MtzLkfbJNaUnA95BvZa3eIR+SdvHQ/tsB9+U1afhj0rEwg9qCnk+I2paVIsesW6yxMcC9gABbbc4GFY/w4Q9TvVsaXqkVzGksLh43AZXHRgf/wB0qOfEnS4ZNOuvGwFWJ3DH8roCUI9+bA/fHeoV8CJpVsjz55DM5iz3XC82Pbn5v3zQXLSsY2yKyoFKUoFKUoFKUoFKUoFKUoFKUoFKUoFKgHxh4le1tVtrYk3V23gxKpwyq2A7D0PmCg+rZ7V3+FLc21tBbs5doo0jL/qKjBx7Z6e2KCQUoKUClKUClKUCq2+IPGUxuF0zSzm7k/vZ+1mhGSc9mxvnsMYySMS/jPXBp9lPcnBMaEqD0Z28qA/diKrH4O6YRbyXkpLXF27EyN9XIGP/AHPzN7+WgmfCXDkOnxeHAOZ23luG3kuH7s59Mk4HbPqSTKbe1x1rGwtsDJreoMVXFZUpQKUpQKUpQQjWuCvm5C19eTXEXOWSyGIYFGfKHVPM5A7lv9a7NjpoXlCoFVQAqKMKoHQADoK7jKDXLm4gtY7mO0adfmZMlYBlmwFLktgeUcqk+bGcUHURcCsq8Br2gUpSgUpSgUpXC4s4kWwjQ+C88sjiOK3jGWlY+/RVA6k0HdpXwtJmZVLqEcqCyBuYIxG6hsDODtnG9fegUpSgUrn69rMNjA9xcPyRoMk9SSdgqjuxOwFcHgTjJ9USSb5UwQBuWFmfmefGedioUAAbDYnfPpQS6sJpVRSzEKqgszHYKAMkn2xWQOarL4065IUi0213uLxgrY/JFnB5sdAxG5/Sr0HG4SZtX1KfVZQfBiJgs0PYDI58fZif5pD+mrU02Dua4fDujpawxW8Q8kShc9C56sx9yxJ/epXCmBQfSlKUClKUClKUFcfH0n+yWx0M0Oftknf9wK+3w8QfJWYHTwIv6lQT/mTUg4+0L+0LCe3H1OuUJ2AdCGTPtzKB+9Vt8G+IcL8hcZjuIGZRG2xZck4HupyMemKC6IxgVlWETZFZ0ClK5eu8RWtivPdXCRDsGPmb+VB5mPsBQdSubr2vW9jGZbqZYk7ZO7n0RRux9gKisvFF9fbadaeBEf8Af7wFcj1ht/qb2LYFfTSOE4opBPO73l3/AOanweT2hj+mMfYZ96DX/trUtRObVP7Pte1zOge5mHrHCfKg67tnsfaoXxjc3lpfWtvY6rdzXMhzJHK6tGi5GCyBQAMBiR6CrE404gTTbV7ibc/THGTgzSEHlX7bZJ7AGoXwbpXycM2p6k4FxODI7Nt4EZ3CAdeY7eX+Ve1BM+N+MP7OsJLgANJtHGMbGR88pb2GC2PbFVhwfe22lq+o6hdCa+nBYRq4kkRX3xgHZ2wMk4CjbbephZaOdQPzepR8tsoY29hJ9KKQc3FyOhkK9FOyD3ricMcPwXk/zcdqkVpGxFrGECm4ZdjcP3IBGFB9M0FpcM6k9xBHLJC0LOObwXOWQEnl5sdCVwcds47VocW8aw2LLCqNc3cg/Csot3f3c/kT3PocA4OIRxT8QnjcWemL411I/heMBzRwttkKejOoOT2XqfSuzoemW+kQPPcThpm81zfynLSMfyqTvy52Cjc7UGUsepzRvNeXvyihWYWdmIucY3CvcTZHP22wMnrX3+Gj3qWx+fmaV3kLx8zrI0cZA5QzrsScE7ev7VE7G6biOdiwaPS4HGY84e+lGCA+OigEHHbI7ny97iHj6z03ESIZ5RyoLaADEWRhVcjZemAoyfagm2v8QwWMXi3EnKCeVVA5nlY9EjQbsx9BUXuNV1C4RppJI9KtVHNl1Wa6Kju4b8OLIxthjvXvD+iO0gvb/El4w8idY7BD/hwj9WPqfqd/33OL7ey8DxdSKeDGeYCRm5WbsPDB/EO2y4NByfh7xPPJBcT3kxa2WRmt7mZEjkeFQcu4QAY2GDj1qTcL8SDUYTMkMkURYiNpMAzqP8QKNwpPTNVXbag/EVwY1Uw6ZAVLp9L3TA5VGI2A2zyjoPcjEr4r43i04JBAglun5UhtE6LnyoXx9K9AB1P23ASHijiqDTQocNLPIcRWkQ5pZj7L2X3P+Z2rjINVugZLq6XT4sEi1tgkkwGM/izyAqD/ACj+lYaBoy2CyXl/Osl445p7tyAsC/8AChz9KDpt1+2AI0NVbiKdoIS8emxEGeXdXvDnyxjuqnGcdcDJwcCgknw0kvlWd7y4eSOST/Z0kdJZI41Lgl3j8uWyowDtyHpmplrOuQ2cJmuH5V2AHVpGP0pGo3Zj2AqIajxPa2DR2sERmnICRWEAHMAOnMeiLjfJ7ZPrXztlijkkvdTuI5LqCPnMCsGj0xGGQsSdedsY8Q7sdhtQRzULyfWdUjtr6ER2sEfzRss5cEgrELlh+fDhuQbANjferL062wFVFCooAVFACqB0AA2Aqt/hZz3Ru9QkB5rqchc9o4+gHsObl/6KtyxjwtB9ZJBGhZtgoLE+gAyap7gGJ9Qu7nV51P4jNFaqf8ONfKSP2AXbvz+tW29/F4vgGRPFKGTwcjnKZ5S3L+nO2a1otMRAqRoqIuyoihVUegA2FBnpsGBmujWEaYFZ0ClKUClKUClKUHhFQLjr4dwX7CYFobhcctzHs23TmHfHrsfep9XhGaCqtOGv2eEE1reRjoZeaOQj7gf6k1249Z1p9vk7KP8AiaeRh/RVqZyWoPasBZigh76VqNx/4rVfDXvFZQiLP/qyFn/pitvSOErS2bxI7cNKdzcSkzTMfXxHyQftipQtsBX1WMCg0Vty3Wvu6pErO7BVUFmYnAUAZJJ9MCtmqo+Jmsyajcro9k2M4e8nHSKMYJT/AEJHclV7mg4b6mmr3b6ldnw9LsiRAjDAncEeYr1JJ5TjH6F33qT6Pp8uoyrd3qFIlIa2sW/Ke01wOhk7hfy/epFo+kxwxJBCnLFGAqr9u59STuT6mu7DZ4oIvx/o9zd6fNDakCV+UYLcvMnMC659xt/WuDbaNf3EaQXDR2VsiqhgtWLSyKoxymU7Ip/h396tHk2r4GzGc0FUajw1dWt9HNp9rC0CW3gRRtJ4a2zM2XkIwSxIzkjc8xya+l9wdPPBNNdS/NXnhSeBD9FvbuVOPDRti2Tszd8ematZrYHtWKWgFBR/CHD2p/Lx2szfJW6ly/hkG4uOdiSOYEhBggZ67V0+KNLh0+XTnS3YWULzNJ4aGQiYooikl6sxyD5j6VbLWCk5xX1a2GMUFZpxpcXHl0ywlmY/7zcKYbePOd/Ngtj02rO24KeRjc6jcfN3fK3hKRi2tWI28OPvg43I7dM71P8A5E194rMCgqfhbh3UILdbYmK1UFjJcI3jTzsxJLLzDlUkYGTzHbpX01fhOe2u7a4sLaOZIo5AVkl5X8aTIM8rnJclcDPt22q1mtB6VkbYYoKxHCs90Gl1CZZ5VVjDZqCtrDJy+QsDvIc929ainBnDuqRQG2bFlE0jPLOCHuJSwVcR4JC7Ljm/er2SzArGSwUmgh9jwylpbyjT4kS4aNwtw/md3IJBlkILHzHPp7VWw4B1OaNbe5kigg5/ElKMZJbqQnJklO5dt9skAbbV+gI4AK+UtmrUEb4c0pII44Yl5Y41CqP9ST3JOST6mpYi4FfOGAL0r7UFXcHaLc/P3eo3ysssjPDDEf8ADhVuoHoQqgfYnvVlWrEjekluCa+qLigypSlApSlApSlApSlApSlApSlApStPV9SjtYZJ5n5I41Ls3oB6DuT0A7kigjfxN4wGmW34Y57qY+HbxdSzHAL8o6hcjbuSo71xuAOFzYQHxTz3c58S4lO5LHJ5M9wMnPqSTXD4Ohk1S8fVrwY6pZWxx+HGCQJMfucHuxY+lWhp9t3NBtWVvyituvAK9oFKUoFKUoFKUoFKUoFKUoFKUoFKUoFKUoFKUoFKUoFKUoFKUoFKUoFKUoFKUoFUR8Tdcm1u8GmWBzDC2Zpc+RnXYsxH5E6D1bPXy1duqWfjwyRF3jEiMhkjIV0DDBKMQcNvscVGNC4Qt9Pj8G1jKqTlnY8zyH1dvb06Df1oOLwXwhDY48MGSXAV7l93cbbD9KbDCj0Gc1Y1suBWvZWQQdK3aBSlKBSlKBSlKBSlKBSlKBSlKBSlKBSlKBSlKBSlKBSlKBSlKBSlKBSlKBSlKBSlKBXnKK8pQZUpSgUpSgUpSgUpSgUpSgUpSgUpSgUpSgUpSgUpSgUpSgUpSgUpS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Imagen 5"/>
          <p:cNvPicPr>
            <a:picLocks noChangeAspect="1"/>
          </p:cNvPicPr>
          <p:nvPr/>
        </p:nvPicPr>
        <p:blipFill rotWithShape="1">
          <a:blip r:embed="rId3"/>
          <a:srcRect l="12947" t="35519" r="46370" b="19058"/>
          <a:stretch/>
        </p:blipFill>
        <p:spPr>
          <a:xfrm>
            <a:off x="1352281" y="2446986"/>
            <a:ext cx="7405354" cy="4648616"/>
          </a:xfrm>
          <a:prstGeom prst="rect">
            <a:avLst/>
          </a:prstGeom>
        </p:spPr>
      </p:pic>
      <p:pic>
        <p:nvPicPr>
          <p:cNvPr id="6150" name="Picture 6" descr="http://2.bp.blogspot.com/-9d3cQkFG07s/UUnX5flrcgI/AAAAAAAABLc/cBdlQ5DwtB0/s640/palabras+de+agradecimient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254" y="5937161"/>
            <a:ext cx="920839" cy="920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2.bp.blogspot.com/-9d3cQkFG07s/UUnX5flrcgI/AAAAAAAABLc/cBdlQ5DwtB0/s640/palabras+de+agradecimient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6795" y="5937161"/>
            <a:ext cx="920839" cy="92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2561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637" y="-72083"/>
            <a:ext cx="908133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OBJETIVOS ESPECÍFICOS</a:t>
            </a:r>
          </a:p>
        </p:txBody>
      </p:sp>
      <p:sp>
        <p:nvSpPr>
          <p:cNvPr id="3" name="Pentágono 2"/>
          <p:cNvSpPr/>
          <p:nvPr/>
        </p:nvSpPr>
        <p:spPr>
          <a:xfrm>
            <a:off x="1300776" y="700549"/>
            <a:ext cx="7997779" cy="101234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lvl="0">
              <a:lnSpc>
                <a:spcPct val="150000"/>
              </a:lnSpc>
            </a:pPr>
            <a:r>
              <a:rPr lang="es-EC" sz="1600" dirty="0" smtClean="0">
                <a:solidFill>
                  <a:schemeClr val="tx2">
                    <a:lumMod val="50000"/>
                  </a:schemeClr>
                </a:solidFill>
                <a:latin typeface="Comic Sans MS" panose="030F0702030302020204" pitchFamily="66" charset="0"/>
              </a:rPr>
              <a:t>1) Identificar </a:t>
            </a:r>
            <a:r>
              <a:rPr lang="es-EC" sz="1600" dirty="0">
                <a:solidFill>
                  <a:schemeClr val="tx2">
                    <a:lumMod val="50000"/>
                  </a:schemeClr>
                </a:solidFill>
                <a:latin typeface="Comic Sans MS" panose="030F0702030302020204" pitchFamily="66" charset="0"/>
              </a:rPr>
              <a:t>y evaluar los factores de riesgo de liquidez y operativo que la compañía “CLANMAK Cía. Ltda.” enfrenta al ejecutar un proyecto de obra civil mediante contrato con el Estado.</a:t>
            </a:r>
          </a:p>
        </p:txBody>
      </p:sp>
      <p:sp>
        <p:nvSpPr>
          <p:cNvPr id="4" name="Pentágono 3"/>
          <p:cNvSpPr/>
          <p:nvPr/>
        </p:nvSpPr>
        <p:spPr>
          <a:xfrm>
            <a:off x="1277768" y="4243249"/>
            <a:ext cx="7997779" cy="1130453"/>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lvl="0">
              <a:lnSpc>
                <a:spcPct val="150000"/>
              </a:lnSpc>
            </a:pPr>
            <a:r>
              <a:rPr lang="es-EC" sz="1600" dirty="0" smtClean="0">
                <a:solidFill>
                  <a:schemeClr val="tx2">
                    <a:lumMod val="50000"/>
                  </a:schemeClr>
                </a:solidFill>
                <a:latin typeface="Comic Sans MS" panose="030F0702030302020204" pitchFamily="66" charset="0"/>
              </a:rPr>
              <a:t>4) Identificar </a:t>
            </a:r>
            <a:r>
              <a:rPr lang="es-EC" sz="1600" dirty="0">
                <a:solidFill>
                  <a:schemeClr val="tx2">
                    <a:lumMod val="50000"/>
                  </a:schemeClr>
                </a:solidFill>
                <a:latin typeface="Comic Sans MS" panose="030F0702030302020204" pitchFamily="66" charset="0"/>
              </a:rPr>
              <a:t>y proponer indicadores de riesgo y de alarma </a:t>
            </a:r>
            <a:r>
              <a:rPr lang="es-EC" sz="1600" dirty="0" smtClean="0">
                <a:solidFill>
                  <a:schemeClr val="tx2">
                    <a:lumMod val="50000"/>
                  </a:schemeClr>
                </a:solidFill>
                <a:latin typeface="Comic Sans MS" panose="030F0702030302020204" pitchFamily="66" charset="0"/>
              </a:rPr>
              <a:t>para el control del riesgo de liquidez que permitan monitorear que </a:t>
            </a:r>
            <a:r>
              <a:rPr lang="es-EC" sz="1600" dirty="0">
                <a:solidFill>
                  <a:schemeClr val="tx2">
                    <a:lumMod val="50000"/>
                  </a:schemeClr>
                </a:solidFill>
                <a:latin typeface="Comic Sans MS" panose="030F0702030302020204" pitchFamily="66" charset="0"/>
              </a:rPr>
              <a:t>las principales </a:t>
            </a:r>
            <a:r>
              <a:rPr lang="es-EC" sz="1600" dirty="0" smtClean="0">
                <a:solidFill>
                  <a:schemeClr val="tx2">
                    <a:lumMod val="50000"/>
                  </a:schemeClr>
                </a:solidFill>
                <a:latin typeface="Comic Sans MS" panose="030F0702030302020204" pitchFamily="66" charset="0"/>
              </a:rPr>
              <a:t>variables se </a:t>
            </a:r>
            <a:r>
              <a:rPr lang="es-EC" sz="1600" dirty="0">
                <a:solidFill>
                  <a:schemeClr val="tx2">
                    <a:lumMod val="50000"/>
                  </a:schemeClr>
                </a:solidFill>
                <a:latin typeface="Comic Sans MS" panose="030F0702030302020204" pitchFamily="66" charset="0"/>
              </a:rPr>
              <a:t>encuentren dentro del margen de tolerancia </a:t>
            </a:r>
            <a:r>
              <a:rPr lang="es-EC" sz="1600" dirty="0" smtClean="0">
                <a:solidFill>
                  <a:schemeClr val="tx2">
                    <a:lumMod val="50000"/>
                  </a:schemeClr>
                </a:solidFill>
                <a:latin typeface="Comic Sans MS" panose="030F0702030302020204" pitchFamily="66" charset="0"/>
              </a:rPr>
              <a:t>en </a:t>
            </a:r>
            <a:r>
              <a:rPr lang="es-EC" sz="1600" dirty="0">
                <a:solidFill>
                  <a:schemeClr val="tx2">
                    <a:lumMod val="50000"/>
                  </a:schemeClr>
                </a:solidFill>
                <a:latin typeface="Comic Sans MS" panose="030F0702030302020204" pitchFamily="66" charset="0"/>
              </a:rPr>
              <a:t>función del apetito al riesgo.</a:t>
            </a:r>
          </a:p>
        </p:txBody>
      </p:sp>
      <p:sp>
        <p:nvSpPr>
          <p:cNvPr id="5" name="Pentágono 4"/>
          <p:cNvSpPr/>
          <p:nvPr/>
        </p:nvSpPr>
        <p:spPr>
          <a:xfrm>
            <a:off x="1300775" y="1879717"/>
            <a:ext cx="7997779" cy="103031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lvl="0">
              <a:lnSpc>
                <a:spcPct val="150000"/>
              </a:lnSpc>
            </a:pPr>
            <a:r>
              <a:rPr lang="es-EC" sz="1600" dirty="0" smtClean="0">
                <a:solidFill>
                  <a:schemeClr val="tx2">
                    <a:lumMod val="50000"/>
                  </a:schemeClr>
                </a:solidFill>
                <a:latin typeface="Comic Sans MS" panose="030F0702030302020204" pitchFamily="66" charset="0"/>
              </a:rPr>
              <a:t>2) Proponer </a:t>
            </a:r>
            <a:r>
              <a:rPr lang="es-EC" sz="1600" dirty="0">
                <a:solidFill>
                  <a:schemeClr val="tx2">
                    <a:lumMod val="50000"/>
                  </a:schemeClr>
                </a:solidFill>
                <a:latin typeface="Comic Sans MS" panose="030F0702030302020204" pitchFamily="66" charset="0"/>
              </a:rPr>
              <a:t>la estructura de un modelo de flujo de caja, a la empresa “CLANMAK Cía. Ltda.”, con el fin de gestionar técnicamente, con un enfoque de riesgos,  la liquidez de la misma.</a:t>
            </a:r>
          </a:p>
        </p:txBody>
      </p:sp>
      <p:sp>
        <p:nvSpPr>
          <p:cNvPr id="6" name="Pentágono 5"/>
          <p:cNvSpPr/>
          <p:nvPr/>
        </p:nvSpPr>
        <p:spPr>
          <a:xfrm>
            <a:off x="1277770" y="5490289"/>
            <a:ext cx="7997779" cy="738391"/>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lvl="0">
              <a:lnSpc>
                <a:spcPct val="150000"/>
              </a:lnSpc>
            </a:pPr>
            <a:r>
              <a:rPr lang="es-EC" sz="1600" dirty="0" smtClean="0">
                <a:solidFill>
                  <a:schemeClr val="tx2">
                    <a:lumMod val="50000"/>
                  </a:schemeClr>
                </a:solidFill>
                <a:latin typeface="Comic Sans MS" panose="030F0702030302020204" pitchFamily="66" charset="0"/>
              </a:rPr>
              <a:t>5) Sugerir </a:t>
            </a:r>
            <a:r>
              <a:rPr lang="es-EC" sz="1600" dirty="0">
                <a:solidFill>
                  <a:schemeClr val="tx2">
                    <a:lumMod val="50000"/>
                  </a:schemeClr>
                </a:solidFill>
                <a:latin typeface="Comic Sans MS" panose="030F0702030302020204" pitchFamily="66" charset="0"/>
              </a:rPr>
              <a:t>medidas correctivas y preventivas necesarias para que la empresa CLANMAK Cía. Ltda., </a:t>
            </a:r>
            <a:r>
              <a:rPr lang="es-EC" sz="1600" dirty="0" smtClean="0">
                <a:solidFill>
                  <a:schemeClr val="tx2">
                    <a:lumMod val="50000"/>
                  </a:schemeClr>
                </a:solidFill>
                <a:latin typeface="Comic Sans MS" panose="030F0702030302020204" pitchFamily="66" charset="0"/>
              </a:rPr>
              <a:t>minimice sus riesgos de liquidez y operativos.</a:t>
            </a:r>
            <a:endParaRPr lang="es-EC" sz="1600" dirty="0">
              <a:solidFill>
                <a:schemeClr val="tx2">
                  <a:lumMod val="50000"/>
                </a:schemeClr>
              </a:solidFill>
              <a:latin typeface="Comic Sans MS" panose="030F0702030302020204" pitchFamily="66" charset="0"/>
            </a:endParaRPr>
          </a:p>
        </p:txBody>
      </p:sp>
      <p:pic>
        <p:nvPicPr>
          <p:cNvPr id="3074" name="Picture 2" descr="http://www.tucanesfc.com/sites/default/files/visi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1402" y="567085"/>
            <a:ext cx="2318237" cy="28436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s://encrypted-tbn0.gstatic.com/images?q=tbn:ANd9GcS8tRLpSmAh2BPnlQFUOqRjp8hqD11M2hjRGwOlJ9RiswsrsZw8L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2300" y="3604971"/>
            <a:ext cx="2314614" cy="2976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entágono 6"/>
          <p:cNvSpPr/>
          <p:nvPr/>
        </p:nvSpPr>
        <p:spPr>
          <a:xfrm>
            <a:off x="1277769" y="3058992"/>
            <a:ext cx="7997779" cy="1067671"/>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lvl="0">
              <a:lnSpc>
                <a:spcPct val="150000"/>
              </a:lnSpc>
            </a:pPr>
            <a:r>
              <a:rPr lang="es-EC" sz="1600" dirty="0" smtClean="0">
                <a:solidFill>
                  <a:schemeClr val="tx2">
                    <a:lumMod val="50000"/>
                  </a:schemeClr>
                </a:solidFill>
                <a:latin typeface="Comic Sans MS" panose="030F0702030302020204" pitchFamily="66" charset="0"/>
              </a:rPr>
              <a:t>3) Determinar </a:t>
            </a:r>
            <a:r>
              <a:rPr lang="es-EC" sz="1600" dirty="0">
                <a:solidFill>
                  <a:schemeClr val="tx2">
                    <a:lumMod val="50000"/>
                  </a:schemeClr>
                </a:solidFill>
                <a:latin typeface="Comic Sans MS" panose="030F0702030302020204" pitchFamily="66" charset="0"/>
              </a:rPr>
              <a:t>y proponer </a:t>
            </a:r>
            <a:r>
              <a:rPr lang="es-EC" sz="1600" dirty="0" smtClean="0">
                <a:solidFill>
                  <a:schemeClr val="tx2">
                    <a:lumMod val="50000"/>
                  </a:schemeClr>
                </a:solidFill>
                <a:latin typeface="Comic Sans MS" panose="030F0702030302020204" pitchFamily="66" charset="0"/>
              </a:rPr>
              <a:t>alternativas de </a:t>
            </a:r>
            <a:r>
              <a:rPr lang="es-EC" sz="1600" dirty="0">
                <a:solidFill>
                  <a:schemeClr val="tx2">
                    <a:lumMod val="50000"/>
                  </a:schemeClr>
                </a:solidFill>
                <a:latin typeface="Comic Sans MS" panose="030F0702030302020204" pitchFamily="66" charset="0"/>
              </a:rPr>
              <a:t>financiamiento que permitan gestionar  adecuadamente las situaciones de iliquidez de la empresa “CLANMAK Cía. Ltda.”</a:t>
            </a:r>
          </a:p>
        </p:txBody>
      </p:sp>
    </p:spTree>
    <p:extLst>
      <p:ext uri="{BB962C8B-B14F-4D97-AF65-F5344CB8AC3E}">
        <p14:creationId xmlns:p14="http://schemas.microsoft.com/office/powerpoint/2010/main" val="30977502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204" y="-33446"/>
            <a:ext cx="6381875"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MARCO TEÓRICO</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entágono 6"/>
          <p:cNvSpPr/>
          <p:nvPr/>
        </p:nvSpPr>
        <p:spPr>
          <a:xfrm>
            <a:off x="218941" y="866308"/>
            <a:ext cx="3206840" cy="447338"/>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r>
              <a:rPr lang="es-EC" dirty="0" smtClean="0"/>
              <a:t>Plan Nacional del Buen Vivir</a:t>
            </a:r>
            <a:endParaRPr lang="es-EC" dirty="0"/>
          </a:p>
        </p:txBody>
      </p:sp>
      <p:sp>
        <p:nvSpPr>
          <p:cNvPr id="19" name="Pentágono 18"/>
          <p:cNvSpPr/>
          <p:nvPr/>
        </p:nvSpPr>
        <p:spPr>
          <a:xfrm>
            <a:off x="218941" y="1590508"/>
            <a:ext cx="2528555" cy="44733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err="1" smtClean="0"/>
              <a:t>Gestión</a:t>
            </a:r>
            <a:r>
              <a:rPr lang="en-US" dirty="0" smtClean="0"/>
              <a:t> </a:t>
            </a:r>
            <a:r>
              <a:rPr lang="en-US" dirty="0" err="1" smtClean="0"/>
              <a:t>Empresarial</a:t>
            </a:r>
            <a:endParaRPr lang="es-EC" dirty="0"/>
          </a:p>
        </p:txBody>
      </p:sp>
      <p:sp>
        <p:nvSpPr>
          <p:cNvPr id="21" name="Pentágono 20"/>
          <p:cNvSpPr/>
          <p:nvPr/>
        </p:nvSpPr>
        <p:spPr>
          <a:xfrm>
            <a:off x="3603936" y="1588741"/>
            <a:ext cx="2528555" cy="447338"/>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dirty="0" err="1" smtClean="0"/>
              <a:t>Gestión</a:t>
            </a:r>
            <a:r>
              <a:rPr lang="en-US" dirty="0"/>
              <a:t> </a:t>
            </a:r>
            <a:r>
              <a:rPr lang="en-US" dirty="0" err="1" smtClean="0"/>
              <a:t>Financiera</a:t>
            </a:r>
            <a:endParaRPr lang="es-EC" dirty="0"/>
          </a:p>
        </p:txBody>
      </p:sp>
      <p:sp>
        <p:nvSpPr>
          <p:cNvPr id="9" name="Rectángulo 8"/>
          <p:cNvSpPr/>
          <p:nvPr/>
        </p:nvSpPr>
        <p:spPr>
          <a:xfrm>
            <a:off x="3425781" y="866308"/>
            <a:ext cx="2884867" cy="4473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err="1" smtClean="0"/>
              <a:t>Objetivos</a:t>
            </a:r>
            <a:r>
              <a:rPr lang="en-US" dirty="0" smtClean="0"/>
              <a:t> </a:t>
            </a:r>
            <a:r>
              <a:rPr lang="en-US" dirty="0" err="1" smtClean="0"/>
              <a:t>Nacionales</a:t>
            </a:r>
            <a:r>
              <a:rPr lang="en-US" dirty="0" smtClean="0"/>
              <a:t> </a:t>
            </a:r>
            <a:endParaRPr lang="es-EC" dirty="0"/>
          </a:p>
        </p:txBody>
      </p:sp>
      <p:graphicFrame>
        <p:nvGraphicFramePr>
          <p:cNvPr id="25" name="41 Diagrama"/>
          <p:cNvGraphicFramePr/>
          <p:nvPr>
            <p:extLst>
              <p:ext uri="{D42A27DB-BD31-4B8C-83A1-F6EECF244321}">
                <p14:modId xmlns:p14="http://schemas.microsoft.com/office/powerpoint/2010/main" val="3131467048"/>
              </p:ext>
            </p:extLst>
          </p:nvPr>
        </p:nvGraphicFramePr>
        <p:xfrm>
          <a:off x="-112325" y="2215613"/>
          <a:ext cx="3426497" cy="3567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6" name="4 Diagrama"/>
          <p:cNvGraphicFramePr/>
          <p:nvPr>
            <p:extLst>
              <p:ext uri="{D42A27DB-BD31-4B8C-83A1-F6EECF244321}">
                <p14:modId xmlns:p14="http://schemas.microsoft.com/office/powerpoint/2010/main" val="1595643739"/>
              </p:ext>
            </p:extLst>
          </p:nvPr>
        </p:nvGraphicFramePr>
        <p:xfrm>
          <a:off x="3048462" y="2331089"/>
          <a:ext cx="3609915" cy="3799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Pentágono 26"/>
          <p:cNvSpPr/>
          <p:nvPr/>
        </p:nvSpPr>
        <p:spPr>
          <a:xfrm>
            <a:off x="7349545" y="1588741"/>
            <a:ext cx="2528555" cy="447338"/>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err="1" smtClean="0"/>
              <a:t>Gestión</a:t>
            </a:r>
            <a:r>
              <a:rPr lang="en-US" dirty="0"/>
              <a:t> </a:t>
            </a:r>
            <a:r>
              <a:rPr lang="en-US" dirty="0" smtClean="0"/>
              <a:t>del </a:t>
            </a:r>
            <a:r>
              <a:rPr lang="en-US" dirty="0" err="1" smtClean="0"/>
              <a:t>Riesgo</a:t>
            </a:r>
            <a:endParaRPr lang="es-EC" dirty="0"/>
          </a:p>
        </p:txBody>
      </p:sp>
      <p:sp>
        <p:nvSpPr>
          <p:cNvPr id="28" name="Pentágono 27"/>
          <p:cNvSpPr/>
          <p:nvPr/>
        </p:nvSpPr>
        <p:spPr>
          <a:xfrm>
            <a:off x="6658380" y="866308"/>
            <a:ext cx="3151684" cy="447338"/>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C" dirty="0" smtClean="0"/>
              <a:t>Sector de la Construcci</a:t>
            </a:r>
            <a:r>
              <a:rPr lang="en-US" dirty="0" smtClean="0"/>
              <a:t>ó</a:t>
            </a:r>
            <a:r>
              <a:rPr lang="es-EC" dirty="0" smtClean="0"/>
              <a:t>n</a:t>
            </a:r>
            <a:endParaRPr lang="es-EC" dirty="0"/>
          </a:p>
        </p:txBody>
      </p:sp>
      <p:sp>
        <p:nvSpPr>
          <p:cNvPr id="29" name="Rectángulo 28"/>
          <p:cNvSpPr/>
          <p:nvPr/>
        </p:nvSpPr>
        <p:spPr>
          <a:xfrm>
            <a:off x="9826584" y="879189"/>
            <a:ext cx="1957588" cy="44733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PYMES</a:t>
            </a:r>
            <a:endParaRPr lang="es-EC" dirty="0"/>
          </a:p>
        </p:txBody>
      </p:sp>
      <p:graphicFrame>
        <p:nvGraphicFramePr>
          <p:cNvPr id="30" name="13 Diagrama"/>
          <p:cNvGraphicFramePr/>
          <p:nvPr>
            <p:extLst>
              <p:ext uri="{D42A27DB-BD31-4B8C-83A1-F6EECF244321}">
                <p14:modId xmlns:p14="http://schemas.microsoft.com/office/powerpoint/2010/main" val="465956537"/>
              </p:ext>
            </p:extLst>
          </p:nvPr>
        </p:nvGraphicFramePr>
        <p:xfrm>
          <a:off x="6941714" y="2627290"/>
          <a:ext cx="5460642" cy="43870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31" name="Grupo 30"/>
          <p:cNvGrpSpPr/>
          <p:nvPr/>
        </p:nvGrpSpPr>
        <p:grpSpPr>
          <a:xfrm>
            <a:off x="7284557" y="2139111"/>
            <a:ext cx="4564010" cy="1209397"/>
            <a:chOff x="2168352" y="437"/>
            <a:chExt cx="1692609" cy="1225835"/>
          </a:xfrm>
          <a:scene3d>
            <a:camera prst="orthographicFront"/>
            <a:lightRig rig="flat" dir="t"/>
          </a:scene3d>
        </p:grpSpPr>
        <p:sp>
          <p:nvSpPr>
            <p:cNvPr id="32" name="Elipse 31"/>
            <p:cNvSpPr/>
            <p:nvPr/>
          </p:nvSpPr>
          <p:spPr>
            <a:xfrm>
              <a:off x="2168352" y="437"/>
              <a:ext cx="1692609" cy="1225835"/>
            </a:xfrm>
            <a:prstGeom prst="ellipse">
              <a:avLst/>
            </a:prstGeom>
          </p:spPr>
          <p:style>
            <a:lnRef idx="2">
              <a:schemeClr val="accent4"/>
            </a:lnRef>
            <a:fillRef idx="1">
              <a:schemeClr val="lt1"/>
            </a:fillRef>
            <a:effectRef idx="0">
              <a:schemeClr val="accent4"/>
            </a:effectRef>
            <a:fontRef idx="minor">
              <a:schemeClr val="dk1"/>
            </a:fontRef>
          </p:style>
        </p:sp>
        <p:sp>
          <p:nvSpPr>
            <p:cNvPr id="33" name="Elipse 4"/>
            <p:cNvSpPr/>
            <p:nvPr/>
          </p:nvSpPr>
          <p:spPr>
            <a:xfrm>
              <a:off x="2416229" y="179956"/>
              <a:ext cx="1196855" cy="866797"/>
            </a:xfrm>
            <a:prstGeom prst="rect">
              <a:avLst/>
            </a:prstGeom>
          </p:spPr>
          <p:style>
            <a:lnRef idx="2">
              <a:schemeClr val="accent4"/>
            </a:lnRef>
            <a:fillRef idx="1">
              <a:schemeClr val="lt1"/>
            </a:fillRef>
            <a:effectRef idx="0">
              <a:schemeClr val="accent4"/>
            </a:effectRef>
            <a:fontRef idx="minor">
              <a:schemeClr val="dk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C" sz="1200" b="1" kern="1200" dirty="0" smtClean="0"/>
                <a:t>Riesgo: Probabilidad de que un evento negativo ocurra y con ellos traiga consecuencias perjudiciales</a:t>
              </a:r>
              <a:endParaRPr lang="es-ES" sz="1200" b="1" kern="1200" dirty="0"/>
            </a:p>
          </p:txBody>
        </p:sp>
      </p:grpSp>
    </p:spTree>
    <p:extLst>
      <p:ext uri="{BB962C8B-B14F-4D97-AF65-F5344CB8AC3E}">
        <p14:creationId xmlns:p14="http://schemas.microsoft.com/office/powerpoint/2010/main" val="28313239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284" y="-110720"/>
            <a:ext cx="7463903"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OBJETO DE ESTUDIO</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0" y="6308725"/>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a 3"/>
          <p:cNvGraphicFramePr/>
          <p:nvPr>
            <p:extLst>
              <p:ext uri="{D42A27DB-BD31-4B8C-83A1-F6EECF244321}">
                <p14:modId xmlns:p14="http://schemas.microsoft.com/office/powerpoint/2010/main" val="3733933335"/>
              </p:ext>
            </p:extLst>
          </p:nvPr>
        </p:nvGraphicFramePr>
        <p:xfrm>
          <a:off x="461040" y="286754"/>
          <a:ext cx="6442303" cy="2650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p:cNvGraphicFramePr/>
          <p:nvPr>
            <p:extLst>
              <p:ext uri="{D42A27DB-BD31-4B8C-83A1-F6EECF244321}">
                <p14:modId xmlns:p14="http://schemas.microsoft.com/office/powerpoint/2010/main" val="894666548"/>
              </p:ext>
            </p:extLst>
          </p:nvPr>
        </p:nvGraphicFramePr>
        <p:xfrm>
          <a:off x="6413679" y="904943"/>
          <a:ext cx="6065949" cy="51610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p:cNvSpPr txBox="1"/>
          <p:nvPr/>
        </p:nvSpPr>
        <p:spPr>
          <a:xfrm>
            <a:off x="10597165" y="643332"/>
            <a:ext cx="1329210" cy="523220"/>
          </a:xfrm>
          <a:prstGeom prst="rect">
            <a:avLst/>
          </a:prstGeom>
          <a:noFill/>
        </p:spPr>
        <p:txBody>
          <a:bodyPr wrap="none" rtlCol="0">
            <a:spAutoFit/>
          </a:bodyPr>
          <a:lstStyle/>
          <a:p>
            <a:r>
              <a:rPr lang="en-US" sz="2800" b="1" dirty="0" smtClean="0">
                <a:solidFill>
                  <a:schemeClr val="accent5">
                    <a:lumMod val="20000"/>
                    <a:lumOff val="80000"/>
                  </a:schemeClr>
                </a:solidFill>
              </a:rPr>
              <a:t>MISIÓN</a:t>
            </a:r>
            <a:endParaRPr lang="es-EC" sz="2800" b="1" dirty="0">
              <a:solidFill>
                <a:schemeClr val="accent5">
                  <a:lumMod val="20000"/>
                  <a:lumOff val="80000"/>
                </a:schemeClr>
              </a:solidFill>
            </a:endParaRPr>
          </a:p>
        </p:txBody>
      </p:sp>
      <p:sp>
        <p:nvSpPr>
          <p:cNvPr id="9" name="CuadroTexto 8"/>
          <p:cNvSpPr txBox="1"/>
          <p:nvPr/>
        </p:nvSpPr>
        <p:spPr>
          <a:xfrm>
            <a:off x="10597165" y="3212433"/>
            <a:ext cx="1284326" cy="523220"/>
          </a:xfrm>
          <a:prstGeom prst="rect">
            <a:avLst/>
          </a:prstGeom>
          <a:noFill/>
        </p:spPr>
        <p:txBody>
          <a:bodyPr wrap="none" rtlCol="0">
            <a:spAutoFit/>
          </a:bodyPr>
          <a:lstStyle/>
          <a:p>
            <a:r>
              <a:rPr lang="en-US" sz="2800" b="1" dirty="0" smtClean="0">
                <a:solidFill>
                  <a:schemeClr val="accent5">
                    <a:lumMod val="20000"/>
                    <a:lumOff val="80000"/>
                  </a:schemeClr>
                </a:solidFill>
              </a:rPr>
              <a:t>VISIÓN</a:t>
            </a:r>
            <a:endParaRPr lang="es-EC" sz="2800" b="1" dirty="0">
              <a:solidFill>
                <a:schemeClr val="accent5">
                  <a:lumMod val="20000"/>
                  <a:lumOff val="80000"/>
                </a:schemeClr>
              </a:solidFill>
            </a:endParaRPr>
          </a:p>
        </p:txBody>
      </p:sp>
      <p:pic>
        <p:nvPicPr>
          <p:cNvPr id="12" name="Imagen 11"/>
          <p:cNvPicPr/>
          <p:nvPr/>
        </p:nvPicPr>
        <p:blipFill rotWithShape="1">
          <a:blip r:embed="rId13"/>
          <a:srcRect l="29824" t="44375" r="24469" b="16875"/>
          <a:stretch/>
        </p:blipFill>
        <p:spPr bwMode="auto">
          <a:xfrm>
            <a:off x="322728" y="2859111"/>
            <a:ext cx="6563945" cy="3348506"/>
          </a:xfrm>
          <a:prstGeom prst="rect">
            <a:avLst/>
          </a:prstGeom>
          <a:ln>
            <a:noFill/>
          </a:ln>
          <a:extLst>
            <a:ext uri="{53640926-AAD7-44D8-BBD7-CCE9431645EC}">
              <a14:shadowObscured xmlns:a14="http://schemas.microsoft.com/office/drawing/2010/main"/>
            </a:ext>
          </a:extLst>
        </p:spPr>
      </p:pic>
      <p:pic>
        <p:nvPicPr>
          <p:cNvPr id="1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0014" y="5689061"/>
            <a:ext cx="2571507" cy="78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35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ángulo 1"/>
          <p:cNvSpPr/>
          <p:nvPr/>
        </p:nvSpPr>
        <p:spPr>
          <a:xfrm>
            <a:off x="-38637" y="-51516"/>
            <a:ext cx="8502649"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GESTIÓN FINANCIERA </a:t>
            </a:r>
          </a:p>
        </p:txBody>
      </p:sp>
      <p:pic>
        <p:nvPicPr>
          <p:cNvPr id="1029" name="Picture 5" descr="http://elempresario.mx/sites/default/files/imagecache/nota_completa/Financiemientos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3342" y="1223493"/>
            <a:ext cx="2639920" cy="5450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1</a:t>
            </a:r>
            <a:endParaRPr lang="es-EC" dirty="0"/>
          </a:p>
        </p:txBody>
      </p:sp>
      <p:graphicFrame>
        <p:nvGraphicFramePr>
          <p:cNvPr id="3" name="Tabla 2"/>
          <p:cNvGraphicFramePr>
            <a:graphicFrameLocks noGrp="1"/>
          </p:cNvGraphicFramePr>
          <p:nvPr>
            <p:extLst>
              <p:ext uri="{D42A27DB-BD31-4B8C-83A1-F6EECF244321}">
                <p14:modId xmlns:p14="http://schemas.microsoft.com/office/powerpoint/2010/main" val="835679003"/>
              </p:ext>
            </p:extLst>
          </p:nvPr>
        </p:nvGraphicFramePr>
        <p:xfrm>
          <a:off x="563810" y="912791"/>
          <a:ext cx="8283975" cy="5585690"/>
        </p:xfrm>
        <a:graphic>
          <a:graphicData uri="http://schemas.openxmlformats.org/drawingml/2006/table">
            <a:tbl>
              <a:tblPr firstRow="1" bandRow="1">
                <a:tableStyleId>{5C22544A-7EE6-4342-B048-85BDC9FD1C3A}</a:tableStyleId>
              </a:tblPr>
              <a:tblGrid>
                <a:gridCol w="2761325"/>
                <a:gridCol w="2761325"/>
                <a:gridCol w="2761325"/>
              </a:tblGrid>
              <a:tr h="388231">
                <a:tc>
                  <a:txBody>
                    <a:bodyPr/>
                    <a:lstStyle/>
                    <a:p>
                      <a:r>
                        <a:rPr lang="en-US" dirty="0" smtClean="0"/>
                        <a:t>INDICADOR</a:t>
                      </a:r>
                      <a:endParaRPr lang="es-EC" dirty="0"/>
                    </a:p>
                  </a:txBody>
                  <a:tcPr/>
                </a:tc>
                <a:tc>
                  <a:txBody>
                    <a:bodyPr/>
                    <a:lstStyle/>
                    <a:p>
                      <a:r>
                        <a:rPr lang="en-US" dirty="0" smtClean="0"/>
                        <a:t>RESULTADO</a:t>
                      </a:r>
                      <a:endParaRPr lang="es-EC" dirty="0"/>
                    </a:p>
                  </a:txBody>
                  <a:tcPr/>
                </a:tc>
                <a:tc>
                  <a:txBody>
                    <a:bodyPr/>
                    <a:lstStyle/>
                    <a:p>
                      <a:r>
                        <a:rPr lang="en-US" dirty="0" smtClean="0"/>
                        <a:t>DESCRIPCIÓN</a:t>
                      </a:r>
                      <a:endParaRPr lang="es-EC" dirty="0"/>
                    </a:p>
                  </a:txBody>
                  <a:tcPr/>
                </a:tc>
              </a:tr>
              <a:tr h="856941">
                <a:tc>
                  <a:txBody>
                    <a:bodyPr/>
                    <a:lstStyle/>
                    <a:p>
                      <a:r>
                        <a:rPr lang="en-US" dirty="0" smtClean="0"/>
                        <a:t>Capital de </a:t>
                      </a:r>
                      <a:r>
                        <a:rPr lang="en-US" dirty="0" err="1" smtClean="0"/>
                        <a:t>Trabajo</a:t>
                      </a:r>
                      <a:endParaRPr lang="es-EC" dirty="0"/>
                    </a:p>
                  </a:txBody>
                  <a:tcPr/>
                </a:tc>
                <a:tc>
                  <a:txBody>
                    <a:bodyPr/>
                    <a:lstStyle/>
                    <a:p>
                      <a:r>
                        <a:rPr lang="en-US" dirty="0" smtClean="0"/>
                        <a:t>207.601,10</a:t>
                      </a:r>
                      <a:endParaRPr lang="es-EC" dirty="0"/>
                    </a:p>
                  </a:txBody>
                  <a:tcPr/>
                </a:tc>
                <a:tc>
                  <a:txBody>
                    <a:bodyPr/>
                    <a:lstStyle/>
                    <a:p>
                      <a:r>
                        <a:rPr lang="en-US" dirty="0" err="1" smtClean="0"/>
                        <a:t>Aparenta</a:t>
                      </a:r>
                      <a:r>
                        <a:rPr lang="en-US" baseline="0" dirty="0" smtClean="0"/>
                        <a:t> </a:t>
                      </a:r>
                      <a:r>
                        <a:rPr lang="en-US" baseline="0" dirty="0" err="1" smtClean="0"/>
                        <a:t>suficiente</a:t>
                      </a:r>
                      <a:r>
                        <a:rPr lang="en-US" baseline="0" dirty="0" smtClean="0"/>
                        <a:t> capital y </a:t>
                      </a:r>
                      <a:r>
                        <a:rPr lang="en-US" baseline="0" dirty="0" err="1" smtClean="0"/>
                        <a:t>recursos</a:t>
                      </a:r>
                      <a:r>
                        <a:rPr lang="en-US" baseline="0" dirty="0" smtClean="0"/>
                        <a:t> </a:t>
                      </a:r>
                      <a:r>
                        <a:rPr lang="en-US" baseline="0" dirty="0" err="1" smtClean="0"/>
                        <a:t>ociosos</a:t>
                      </a:r>
                      <a:r>
                        <a:rPr lang="en-US" baseline="0" dirty="0" smtClean="0"/>
                        <a:t>.</a:t>
                      </a:r>
                      <a:endParaRPr lang="es-EC" dirty="0"/>
                    </a:p>
                  </a:txBody>
                  <a:tcPr/>
                </a:tc>
              </a:tr>
              <a:tr h="388231">
                <a:tc>
                  <a:txBody>
                    <a:bodyPr/>
                    <a:lstStyle/>
                    <a:p>
                      <a:r>
                        <a:rPr lang="en-US" dirty="0" err="1" smtClean="0"/>
                        <a:t>Razón</a:t>
                      </a:r>
                      <a:r>
                        <a:rPr lang="en-US" dirty="0" smtClean="0"/>
                        <a:t> </a:t>
                      </a:r>
                      <a:r>
                        <a:rPr lang="en-US" dirty="0" err="1" smtClean="0"/>
                        <a:t>Corriente</a:t>
                      </a:r>
                      <a:endParaRPr lang="es-EC" dirty="0"/>
                    </a:p>
                  </a:txBody>
                  <a:tcPr/>
                </a:tc>
                <a:tc>
                  <a:txBody>
                    <a:bodyPr/>
                    <a:lstStyle/>
                    <a:p>
                      <a:r>
                        <a:rPr lang="en-US" dirty="0" smtClean="0"/>
                        <a:t>5,32</a:t>
                      </a:r>
                      <a:endParaRPr lang="es-EC" dirty="0"/>
                    </a:p>
                  </a:txBody>
                  <a:tcPr/>
                </a:tc>
                <a:tc>
                  <a:txBody>
                    <a:bodyPr/>
                    <a:lstStyle/>
                    <a:p>
                      <a:r>
                        <a:rPr lang="en-US" dirty="0" err="1" smtClean="0"/>
                        <a:t>Industria</a:t>
                      </a:r>
                      <a:r>
                        <a:rPr lang="en-US" dirty="0" smtClean="0"/>
                        <a:t> 2,88</a:t>
                      </a:r>
                      <a:endParaRPr lang="es-EC" dirty="0"/>
                    </a:p>
                  </a:txBody>
                  <a:tcPr/>
                </a:tc>
              </a:tr>
              <a:tr h="1244463">
                <a:tc>
                  <a:txBody>
                    <a:bodyPr/>
                    <a:lstStyle/>
                    <a:p>
                      <a:r>
                        <a:rPr lang="en-US" dirty="0" err="1" smtClean="0"/>
                        <a:t>Prueba</a:t>
                      </a:r>
                      <a:r>
                        <a:rPr lang="en-US" dirty="0" smtClean="0"/>
                        <a:t> </a:t>
                      </a:r>
                      <a:r>
                        <a:rPr lang="en-US" dirty="0" err="1" smtClean="0"/>
                        <a:t>Defensiva</a:t>
                      </a:r>
                      <a:endParaRPr lang="es-EC" dirty="0"/>
                    </a:p>
                  </a:txBody>
                  <a:tcPr/>
                </a:tc>
                <a:tc>
                  <a:txBody>
                    <a:bodyPr/>
                    <a:lstStyle/>
                    <a:p>
                      <a:r>
                        <a:rPr lang="en-US" dirty="0" smtClean="0"/>
                        <a:t>0,96</a:t>
                      </a:r>
                      <a:endParaRPr lang="es-EC" dirty="0"/>
                    </a:p>
                  </a:txBody>
                  <a:tcPr/>
                </a:tc>
                <a:tc>
                  <a:txBody>
                    <a:bodyPr/>
                    <a:lstStyle/>
                    <a:p>
                      <a:r>
                        <a:rPr lang="en-US" dirty="0" smtClean="0"/>
                        <a:t>No </a:t>
                      </a:r>
                      <a:r>
                        <a:rPr lang="en-US" dirty="0" err="1" smtClean="0"/>
                        <a:t>cuenta</a:t>
                      </a:r>
                      <a:r>
                        <a:rPr lang="en-US" dirty="0" smtClean="0"/>
                        <a:t> con </a:t>
                      </a:r>
                      <a:r>
                        <a:rPr lang="en-US" dirty="0" err="1" smtClean="0"/>
                        <a:t>suficiente</a:t>
                      </a:r>
                      <a:r>
                        <a:rPr lang="en-US" dirty="0" smtClean="0"/>
                        <a:t> </a:t>
                      </a:r>
                      <a:r>
                        <a:rPr lang="en-US" dirty="0" err="1" smtClean="0"/>
                        <a:t>efectivo</a:t>
                      </a:r>
                      <a:r>
                        <a:rPr lang="en-US" dirty="0" smtClean="0"/>
                        <a:t> para </a:t>
                      </a:r>
                      <a:r>
                        <a:rPr lang="en-US" dirty="0" err="1" smtClean="0"/>
                        <a:t>cumplir</a:t>
                      </a:r>
                      <a:r>
                        <a:rPr lang="en-US" dirty="0" smtClean="0"/>
                        <a:t> </a:t>
                      </a:r>
                      <a:r>
                        <a:rPr lang="en-US" dirty="0" err="1" smtClean="0"/>
                        <a:t>sus</a:t>
                      </a:r>
                      <a:r>
                        <a:rPr lang="en-US" dirty="0" smtClean="0"/>
                        <a:t> </a:t>
                      </a:r>
                      <a:r>
                        <a:rPr lang="en-US" dirty="0" err="1" smtClean="0"/>
                        <a:t>obligaciones</a:t>
                      </a:r>
                      <a:r>
                        <a:rPr lang="en-US" dirty="0" smtClean="0"/>
                        <a:t>.</a:t>
                      </a:r>
                      <a:endParaRPr lang="es-EC" dirty="0"/>
                    </a:p>
                  </a:txBody>
                  <a:tcPr/>
                </a:tc>
              </a:tr>
              <a:tr h="670095">
                <a:tc>
                  <a:txBody>
                    <a:bodyPr/>
                    <a:lstStyle/>
                    <a:p>
                      <a:r>
                        <a:rPr lang="en-US" dirty="0" err="1" smtClean="0"/>
                        <a:t>Período</a:t>
                      </a:r>
                      <a:r>
                        <a:rPr lang="en-US" dirty="0" smtClean="0"/>
                        <a:t> </a:t>
                      </a:r>
                      <a:r>
                        <a:rPr lang="en-US" dirty="0" err="1" smtClean="0"/>
                        <a:t>Promedio</a:t>
                      </a:r>
                      <a:r>
                        <a:rPr lang="en-US" dirty="0" smtClean="0"/>
                        <a:t> de </a:t>
                      </a:r>
                      <a:r>
                        <a:rPr lang="en-US" dirty="0" err="1" smtClean="0"/>
                        <a:t>Cobranzas</a:t>
                      </a:r>
                      <a:endParaRPr lang="es-EC" dirty="0"/>
                    </a:p>
                  </a:txBody>
                  <a:tcPr/>
                </a:tc>
                <a:tc>
                  <a:txBody>
                    <a:bodyPr/>
                    <a:lstStyle/>
                    <a:p>
                      <a:r>
                        <a:rPr lang="en-US" dirty="0" smtClean="0"/>
                        <a:t>109,91 </a:t>
                      </a:r>
                      <a:r>
                        <a:rPr lang="en-US" dirty="0" err="1" smtClean="0"/>
                        <a:t>días</a:t>
                      </a:r>
                      <a:endParaRPr lang="es-EC" dirty="0"/>
                    </a:p>
                  </a:txBody>
                  <a:tcPr/>
                </a:tc>
                <a:tc>
                  <a:txBody>
                    <a:bodyPr/>
                    <a:lstStyle/>
                    <a:p>
                      <a:r>
                        <a:rPr lang="en-US" dirty="0" err="1" smtClean="0"/>
                        <a:t>Industria</a:t>
                      </a:r>
                      <a:r>
                        <a:rPr lang="en-US" baseline="0" dirty="0" smtClean="0"/>
                        <a:t> 39,20 </a:t>
                      </a:r>
                      <a:r>
                        <a:rPr lang="en-US" baseline="0" dirty="0" err="1" smtClean="0"/>
                        <a:t>días</a:t>
                      </a:r>
                      <a:endParaRPr lang="es-EC" dirty="0"/>
                    </a:p>
                  </a:txBody>
                  <a:tcPr/>
                </a:tc>
              </a:tr>
              <a:tr h="599859">
                <a:tc>
                  <a:txBody>
                    <a:bodyPr/>
                    <a:lstStyle/>
                    <a:p>
                      <a:r>
                        <a:rPr lang="en-US" dirty="0" err="1" smtClean="0"/>
                        <a:t>Rotación</a:t>
                      </a:r>
                      <a:r>
                        <a:rPr lang="en-US" dirty="0" smtClean="0"/>
                        <a:t> de </a:t>
                      </a:r>
                      <a:r>
                        <a:rPr lang="en-US" dirty="0" err="1" smtClean="0"/>
                        <a:t>CxC</a:t>
                      </a:r>
                      <a:endParaRPr lang="es-EC" dirty="0"/>
                    </a:p>
                  </a:txBody>
                  <a:tcPr/>
                </a:tc>
                <a:tc>
                  <a:txBody>
                    <a:bodyPr/>
                    <a:lstStyle/>
                    <a:p>
                      <a:r>
                        <a:rPr lang="en-US" dirty="0" smtClean="0"/>
                        <a:t>3,32 </a:t>
                      </a:r>
                      <a:r>
                        <a:rPr lang="en-US" dirty="0" err="1" smtClean="0"/>
                        <a:t>veces</a:t>
                      </a:r>
                      <a:r>
                        <a:rPr lang="en-US" baseline="0" dirty="0" smtClean="0"/>
                        <a:t> al </a:t>
                      </a:r>
                      <a:r>
                        <a:rPr lang="en-US" baseline="0" dirty="0" err="1" smtClean="0"/>
                        <a:t>año</a:t>
                      </a:r>
                      <a:endParaRPr lang="es-EC" dirty="0"/>
                    </a:p>
                  </a:txBody>
                  <a:tcPr/>
                </a:tc>
                <a:tc>
                  <a:txBody>
                    <a:bodyPr/>
                    <a:lstStyle/>
                    <a:p>
                      <a:r>
                        <a:rPr lang="en-US" dirty="0" err="1" smtClean="0"/>
                        <a:t>Industria</a:t>
                      </a:r>
                      <a:r>
                        <a:rPr lang="en-US" dirty="0" smtClean="0"/>
                        <a:t> 13,16 </a:t>
                      </a:r>
                      <a:r>
                        <a:rPr lang="en-US" dirty="0" err="1" smtClean="0"/>
                        <a:t>veces</a:t>
                      </a:r>
                      <a:r>
                        <a:rPr lang="en-US" dirty="0" smtClean="0"/>
                        <a:t> al </a:t>
                      </a:r>
                      <a:r>
                        <a:rPr lang="en-US" dirty="0" err="1" smtClean="0"/>
                        <a:t>año</a:t>
                      </a:r>
                      <a:r>
                        <a:rPr lang="en-US" dirty="0" smtClean="0"/>
                        <a:t>.</a:t>
                      </a:r>
                      <a:endParaRPr lang="es-EC" dirty="0"/>
                    </a:p>
                  </a:txBody>
                  <a:tcPr/>
                </a:tc>
              </a:tr>
              <a:tr h="6700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CxC</a:t>
                      </a:r>
                      <a:r>
                        <a:rPr lang="en-US" dirty="0" smtClean="0"/>
                        <a:t> </a:t>
                      </a:r>
                      <a:r>
                        <a:rPr lang="en-US" dirty="0" err="1" smtClean="0"/>
                        <a:t>Clientes</a:t>
                      </a:r>
                      <a:r>
                        <a:rPr lang="en-US" dirty="0" smtClean="0"/>
                        <a:t> del </a:t>
                      </a:r>
                      <a:r>
                        <a:rPr lang="en-US" dirty="0" err="1" smtClean="0"/>
                        <a:t>Activo</a:t>
                      </a:r>
                      <a:r>
                        <a:rPr lang="en-US" dirty="0" smtClean="0"/>
                        <a:t> </a:t>
                      </a:r>
                      <a:r>
                        <a:rPr lang="en-US" dirty="0" err="1" smtClean="0"/>
                        <a:t>Corriente</a:t>
                      </a:r>
                      <a:endParaRPr lang="es-EC" dirty="0" smtClean="0"/>
                    </a:p>
                  </a:txBody>
                  <a:tcPr/>
                </a:tc>
                <a:tc>
                  <a:txBody>
                    <a:bodyPr/>
                    <a:lstStyle/>
                    <a:p>
                      <a:r>
                        <a:rPr lang="en-US" dirty="0" smtClean="0"/>
                        <a:t>80,63%</a:t>
                      </a:r>
                      <a:endParaRPr lang="es-EC" dirty="0"/>
                    </a:p>
                  </a:txBody>
                  <a:tcPr/>
                </a:tc>
                <a:tc>
                  <a:txBody>
                    <a:bodyPr/>
                    <a:lstStyle/>
                    <a:p>
                      <a:r>
                        <a:rPr lang="en-US" dirty="0" smtClean="0"/>
                        <a:t>Mayor </a:t>
                      </a:r>
                      <a:r>
                        <a:rPr lang="en-US" dirty="0" err="1" smtClean="0"/>
                        <a:t>participación</a:t>
                      </a:r>
                      <a:r>
                        <a:rPr lang="en-US" dirty="0" smtClean="0"/>
                        <a:t>.</a:t>
                      </a:r>
                      <a:endParaRPr lang="es-EC" dirty="0"/>
                    </a:p>
                  </a:txBody>
                  <a:tcPr/>
                </a:tc>
              </a:tr>
              <a:tr h="670095">
                <a:tc>
                  <a:txBody>
                    <a:bodyPr/>
                    <a:lstStyle/>
                    <a:p>
                      <a:r>
                        <a:rPr lang="en-US" dirty="0" smtClean="0"/>
                        <a:t>% </a:t>
                      </a:r>
                      <a:r>
                        <a:rPr lang="en-US" dirty="0" err="1" smtClean="0"/>
                        <a:t>Pasivos</a:t>
                      </a:r>
                      <a:endParaRPr lang="es-EC" dirty="0"/>
                    </a:p>
                  </a:txBody>
                  <a:tcPr/>
                </a:tc>
                <a:tc>
                  <a:txBody>
                    <a:bodyPr/>
                    <a:lstStyle/>
                    <a:p>
                      <a:r>
                        <a:rPr lang="en-US" dirty="0" smtClean="0"/>
                        <a:t>7,12%</a:t>
                      </a:r>
                      <a:endParaRPr lang="es-EC" dirty="0"/>
                    </a:p>
                  </a:txBody>
                  <a:tcPr/>
                </a:tc>
                <a:tc>
                  <a:txBody>
                    <a:bodyPr/>
                    <a:lstStyle/>
                    <a:p>
                      <a:r>
                        <a:rPr lang="en-US" dirty="0" err="1" smtClean="0"/>
                        <a:t>Bajo</a:t>
                      </a:r>
                      <a:r>
                        <a:rPr lang="en-US" dirty="0" smtClean="0"/>
                        <a:t> </a:t>
                      </a:r>
                      <a:r>
                        <a:rPr lang="en-US" dirty="0" err="1" smtClean="0"/>
                        <a:t>nivel</a:t>
                      </a:r>
                      <a:r>
                        <a:rPr lang="en-US" dirty="0" smtClean="0"/>
                        <a:t> de </a:t>
                      </a:r>
                      <a:r>
                        <a:rPr lang="en-US" dirty="0" err="1" smtClean="0"/>
                        <a:t>endeudamiento</a:t>
                      </a:r>
                      <a:r>
                        <a:rPr lang="en-US" dirty="0" smtClean="0"/>
                        <a:t>. </a:t>
                      </a:r>
                      <a:endParaRPr lang="es-EC" dirty="0"/>
                    </a:p>
                  </a:txBody>
                  <a:tcPr/>
                </a:tc>
              </a:tr>
            </a:tbl>
          </a:graphicData>
        </a:graphic>
      </p:graphicFrame>
    </p:spTree>
    <p:extLst>
      <p:ext uri="{BB962C8B-B14F-4D97-AF65-F5344CB8AC3E}">
        <p14:creationId xmlns:p14="http://schemas.microsoft.com/office/powerpoint/2010/main" val="364353567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1516" y="-103032"/>
            <a:ext cx="8800807"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EVALUACIÓN EX - POST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rot="21054312">
            <a:off x="238606" y="937986"/>
            <a:ext cx="4522393"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smtClean="0">
                <a:ln w="11430">
                  <a:solidFill>
                    <a:schemeClr val="accent6">
                      <a:lumMod val="50000"/>
                    </a:schemeClr>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Presupuestación</a:t>
            </a:r>
          </a:p>
        </p:txBody>
      </p:sp>
      <p:sp>
        <p:nvSpPr>
          <p:cNvPr id="5" name="4 Pergamino horizontal"/>
          <p:cNvSpPr/>
          <p:nvPr/>
        </p:nvSpPr>
        <p:spPr>
          <a:xfrm>
            <a:off x="4971241" y="549966"/>
            <a:ext cx="6924541" cy="1033272"/>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400" b="1" dirty="0" smtClean="0">
                <a:solidFill>
                  <a:schemeClr val="accent6">
                    <a:lumMod val="50000"/>
                  </a:schemeClr>
                </a:solidFill>
              </a:rPr>
              <a:t>CONSTRUCCIÓN, TRANSPORTE E INSTALACIÓN DE LOSETAS DE HORMIGÓN ARMADO EN EL TRAMO ENTRE LA BOCATOMA Y LA ENTRADA DEL SIFÓN SAN PEDRO DEL SISTEMA PITA Y LA RÁPIDA DEL TROJE, EN EL CANTÓN</a:t>
            </a:r>
            <a:r>
              <a:rPr lang="es-EC" sz="1400" b="1" dirty="0" smtClean="0">
                <a:solidFill>
                  <a:schemeClr val="accent6">
                    <a:lumMod val="50000"/>
                  </a:schemeClr>
                </a:solidFill>
              </a:rPr>
              <a:t> RUMIÑAHUI</a:t>
            </a:r>
            <a:endParaRPr lang="es-ES" sz="1400" b="1" dirty="0">
              <a:solidFill>
                <a:schemeClr val="accent6">
                  <a:lumMod val="50000"/>
                </a:schemeClr>
              </a:solidFill>
            </a:endParaRPr>
          </a:p>
        </p:txBody>
      </p:sp>
      <p:sp>
        <p:nvSpPr>
          <p:cNvPr id="6" name="5 Recortar rectángulo de esquina del mismo lado"/>
          <p:cNvSpPr/>
          <p:nvPr/>
        </p:nvSpPr>
        <p:spPr>
          <a:xfrm>
            <a:off x="811373" y="2060015"/>
            <a:ext cx="1738648" cy="605911"/>
          </a:xfrm>
          <a:prstGeom prst="snip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smtClean="0">
                <a:solidFill>
                  <a:schemeClr val="accent6">
                    <a:lumMod val="50000"/>
                  </a:schemeClr>
                </a:solidFill>
              </a:rPr>
              <a:t>Precio del Contrato</a:t>
            </a:r>
          </a:p>
        </p:txBody>
      </p:sp>
      <p:sp>
        <p:nvSpPr>
          <p:cNvPr id="8" name="7 Rectángulo redondeado"/>
          <p:cNvSpPr/>
          <p:nvPr/>
        </p:nvSpPr>
        <p:spPr>
          <a:xfrm>
            <a:off x="798493" y="2665926"/>
            <a:ext cx="1751527" cy="18159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solidFill>
                  <a:schemeClr val="tx1"/>
                </a:solidFill>
              </a:rPr>
              <a:t>Valor definido según adjudicación del contrato</a:t>
            </a:r>
          </a:p>
          <a:p>
            <a:pPr algn="ctr"/>
            <a:r>
              <a:rPr lang="es-ES" dirty="0" smtClean="0">
                <a:solidFill>
                  <a:schemeClr val="tx1"/>
                </a:solidFill>
              </a:rPr>
              <a:t>$ 850.746,74</a:t>
            </a:r>
            <a:endParaRPr lang="es-ES" dirty="0">
              <a:solidFill>
                <a:schemeClr val="tx1"/>
              </a:solidFill>
            </a:endParaRPr>
          </a:p>
        </p:txBody>
      </p:sp>
      <p:sp>
        <p:nvSpPr>
          <p:cNvPr id="9" name="8 Recortar rectángulo de esquina del mismo lado"/>
          <p:cNvSpPr/>
          <p:nvPr/>
        </p:nvSpPr>
        <p:spPr>
          <a:xfrm>
            <a:off x="4994900" y="2070746"/>
            <a:ext cx="1738648" cy="605911"/>
          </a:xfrm>
          <a:prstGeom prst="snip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smtClean="0">
                <a:solidFill>
                  <a:schemeClr val="accent6">
                    <a:lumMod val="50000"/>
                  </a:schemeClr>
                </a:solidFill>
              </a:rPr>
              <a:t>Rubros</a:t>
            </a:r>
          </a:p>
        </p:txBody>
      </p:sp>
      <p:sp>
        <p:nvSpPr>
          <p:cNvPr id="10" name="9 Rectángulo redondeado"/>
          <p:cNvSpPr/>
          <p:nvPr/>
        </p:nvSpPr>
        <p:spPr>
          <a:xfrm>
            <a:off x="4982020" y="2676657"/>
            <a:ext cx="1751527" cy="18159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solidFill>
                  <a:schemeClr val="tx1"/>
                </a:solidFill>
              </a:rPr>
              <a:t>Actividades realizadas en la obra civil</a:t>
            </a:r>
            <a:endParaRPr lang="es-ES" dirty="0">
              <a:solidFill>
                <a:schemeClr val="tx1"/>
              </a:solidFill>
            </a:endParaRPr>
          </a:p>
        </p:txBody>
      </p:sp>
      <p:sp>
        <p:nvSpPr>
          <p:cNvPr id="17" name="16 Recortar rectángulo de esquina del mismo lado"/>
          <p:cNvSpPr/>
          <p:nvPr/>
        </p:nvSpPr>
        <p:spPr>
          <a:xfrm>
            <a:off x="8865035" y="2102939"/>
            <a:ext cx="2751708" cy="605911"/>
          </a:xfrm>
          <a:prstGeom prst="snip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smtClean="0">
                <a:solidFill>
                  <a:schemeClr val="accent6">
                    <a:lumMod val="50000"/>
                  </a:schemeClr>
                </a:solidFill>
              </a:rPr>
              <a:t>Plazo </a:t>
            </a:r>
          </a:p>
        </p:txBody>
      </p:sp>
      <p:sp>
        <p:nvSpPr>
          <p:cNvPr id="18" name="17 Rectángulo redondeado"/>
          <p:cNvSpPr/>
          <p:nvPr/>
        </p:nvSpPr>
        <p:spPr>
          <a:xfrm>
            <a:off x="8852154" y="2708850"/>
            <a:ext cx="2764589" cy="18159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solidFill>
                  <a:schemeClr val="tx1"/>
                </a:solidFill>
              </a:rPr>
              <a:t>390 días – 13 meses</a:t>
            </a:r>
          </a:p>
          <a:p>
            <a:pPr algn="ctr"/>
            <a:r>
              <a:rPr lang="es-ES" dirty="0" smtClean="0">
                <a:solidFill>
                  <a:schemeClr val="tx1"/>
                </a:solidFill>
              </a:rPr>
              <a:t>Inicio: 24 de febrero del 2014 (recepción anticipo)</a:t>
            </a:r>
          </a:p>
          <a:p>
            <a:pPr algn="ctr"/>
            <a:r>
              <a:rPr lang="es-ES" dirty="0" smtClean="0">
                <a:solidFill>
                  <a:schemeClr val="tx1"/>
                </a:solidFill>
              </a:rPr>
              <a:t>Fin: 20 de Marzo del 2015</a:t>
            </a:r>
            <a:endParaRPr lang="es-ES" dirty="0">
              <a:solidFill>
                <a:schemeClr val="tx1"/>
              </a:solidFill>
            </a:endParaRPr>
          </a:p>
        </p:txBody>
      </p:sp>
      <p:sp>
        <p:nvSpPr>
          <p:cNvPr id="19" name="18 Nube"/>
          <p:cNvSpPr/>
          <p:nvPr/>
        </p:nvSpPr>
        <p:spPr>
          <a:xfrm>
            <a:off x="457204" y="4662149"/>
            <a:ext cx="2015541" cy="1204720"/>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dirty="0" smtClean="0"/>
              <a:t>Desbroce, limpieza y desbosque</a:t>
            </a:r>
            <a:endParaRPr lang="es-ES" dirty="0"/>
          </a:p>
        </p:txBody>
      </p:sp>
      <p:sp>
        <p:nvSpPr>
          <p:cNvPr id="20" name="19 Nube"/>
          <p:cNvSpPr/>
          <p:nvPr/>
        </p:nvSpPr>
        <p:spPr>
          <a:xfrm>
            <a:off x="2399784" y="5316830"/>
            <a:ext cx="2393599" cy="1204720"/>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dirty="0" smtClean="0"/>
              <a:t>Excavaciones</a:t>
            </a:r>
            <a:endParaRPr lang="es-ES" dirty="0"/>
          </a:p>
        </p:txBody>
      </p:sp>
      <p:sp>
        <p:nvSpPr>
          <p:cNvPr id="21" name="20 Nube"/>
          <p:cNvSpPr/>
          <p:nvPr/>
        </p:nvSpPr>
        <p:spPr>
          <a:xfrm>
            <a:off x="4982020" y="4838159"/>
            <a:ext cx="1869541" cy="1204720"/>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dirty="0" smtClean="0"/>
              <a:t>Acero de Refuerzo</a:t>
            </a:r>
            <a:endParaRPr lang="es-ES" dirty="0"/>
          </a:p>
        </p:txBody>
      </p:sp>
      <p:sp>
        <p:nvSpPr>
          <p:cNvPr id="22" name="21 Nube"/>
          <p:cNvSpPr/>
          <p:nvPr/>
        </p:nvSpPr>
        <p:spPr>
          <a:xfrm>
            <a:off x="6834448" y="5209502"/>
            <a:ext cx="2464098" cy="1204720"/>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dirty="0" smtClean="0"/>
              <a:t>Encofrado y Desencofrado</a:t>
            </a:r>
            <a:endParaRPr lang="es-ES" dirty="0"/>
          </a:p>
        </p:txBody>
      </p:sp>
      <p:sp>
        <p:nvSpPr>
          <p:cNvPr id="23" name="22 Nube"/>
          <p:cNvSpPr/>
          <p:nvPr/>
        </p:nvSpPr>
        <p:spPr>
          <a:xfrm>
            <a:off x="9691438" y="4782347"/>
            <a:ext cx="1796518" cy="1204720"/>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dirty="0" smtClean="0"/>
              <a:t>Losetas de Hormigón</a:t>
            </a:r>
            <a:endParaRPr lang="es-ES" dirty="0"/>
          </a:p>
        </p:txBody>
      </p:sp>
      <p:cxnSp>
        <p:nvCxnSpPr>
          <p:cNvPr id="25" name="24 Conector curvado"/>
          <p:cNvCxnSpPr>
            <a:stCxn id="10" idx="1"/>
            <a:endCxn id="19" idx="0"/>
          </p:cNvCxnSpPr>
          <p:nvPr/>
        </p:nvCxnSpPr>
        <p:spPr>
          <a:xfrm rot="10800000" flipV="1">
            <a:off x="2471066" y="3584617"/>
            <a:ext cx="2510955" cy="1679891"/>
          </a:xfrm>
          <a:prstGeom prst="curvedConnector3">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9" name="28 Conector curvado"/>
          <p:cNvCxnSpPr>
            <a:stCxn id="10" idx="1"/>
            <a:endCxn id="20" idx="3"/>
          </p:cNvCxnSpPr>
          <p:nvPr/>
        </p:nvCxnSpPr>
        <p:spPr>
          <a:xfrm rot="10800000" flipV="1">
            <a:off x="3596584" y="3584617"/>
            <a:ext cx="1385436" cy="1801093"/>
          </a:xfrm>
          <a:prstGeom prst="curvedConnector2">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8" name="37 Conector curvado"/>
          <p:cNvCxnSpPr>
            <a:stCxn id="10" idx="2"/>
            <a:endCxn id="21" idx="3"/>
          </p:cNvCxnSpPr>
          <p:nvPr/>
        </p:nvCxnSpPr>
        <p:spPr>
          <a:xfrm rot="16200000" flipH="1">
            <a:off x="5680057" y="4670305"/>
            <a:ext cx="414461" cy="59007"/>
          </a:xfrm>
          <a:prstGeom prst="curvedConnector3">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0" name="39 Conector curvado"/>
          <p:cNvCxnSpPr>
            <a:stCxn id="10" idx="3"/>
            <a:endCxn id="22" idx="3"/>
          </p:cNvCxnSpPr>
          <p:nvPr/>
        </p:nvCxnSpPr>
        <p:spPr>
          <a:xfrm>
            <a:off x="6733547" y="3584618"/>
            <a:ext cx="1332950" cy="1693765"/>
          </a:xfrm>
          <a:prstGeom prst="curvedConnector2">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2" name="41 Conector curvado"/>
          <p:cNvCxnSpPr>
            <a:stCxn id="10" idx="3"/>
            <a:endCxn id="23" idx="2"/>
          </p:cNvCxnSpPr>
          <p:nvPr/>
        </p:nvCxnSpPr>
        <p:spPr>
          <a:xfrm>
            <a:off x="6733547" y="3584618"/>
            <a:ext cx="2963464" cy="1800089"/>
          </a:xfrm>
          <a:prstGeom prst="curvedConnector3">
            <a:avLst/>
          </a:prstGeom>
          <a:ln>
            <a:tailEnd type="arrow"/>
          </a:ln>
        </p:spPr>
        <p:style>
          <a:lnRef idx="3">
            <a:schemeClr val="accent3"/>
          </a:lnRef>
          <a:fillRef idx="0">
            <a:schemeClr val="accent3"/>
          </a:fillRef>
          <a:effectRef idx="2">
            <a:schemeClr val="accent3"/>
          </a:effectRef>
          <a:fontRef idx="minor">
            <a:schemeClr val="tx1"/>
          </a:fontRef>
        </p:style>
      </p:cxnSp>
      <p:sp>
        <p:nvSpPr>
          <p:cNvPr id="44" name="AutoShape 2" descr="data:image/jpeg;base64,/9j/4AAQSkZJRgABAQAAAQABAAD/2wCEAAkGBxQTEhUUExQVFRUWFhcXFxQXGBcYGRYXFxUXFxcYGBgYHCggHBwlHBQVITEhJSkrLi4uFx8zODMsNygtLisBCgoKDg0OFxAQGiwkHyQsLCwsLCwsLCwsLCwsLCwsLCwsLCwsLCwsLCwsLCwsLCwsLCwsLCwsLCwsLCwsLCwsLP/AABEIALwBDAMBIgACEQEDEQH/xAAcAAABBQEBAQAAAAAAAAAAAAAFAQIDBAYHAAj/xABIEAABAwEFBQUGAwYFAgQHAAABAgMRAAQFEiExBkFRYXETIjKBkUJSobHB0WJy8AcUIzOS4RVDY4LxosIWU3OyJDREVIOT0v/EABkBAAMBAQEAAAAAAAAAAAAAAAABAgMEBf/EACURAQADAAICAgICAwEAAAAAAAABAhEDIRIxQVEEYSJxFDJCE//aAAwDAQACEQMRAD8A6bhpcNSBqnhqgIYpQKnDYpwAoCAJpwbqalmgIw1S9lT68DQDMFKEVJXsNAIEU4JrwpZoPXqXHTCaVKaBqRKq8RSA0uKgiEV6nYq9QCTShVeikigH4q9NR16aAfhFIWhSTXgqgGlqmlo1LNLNAViKSrM01SRQEClACTkBqaxW0d+docDZ7g3+8ftUu1N+BcttHub1e8ftWTS5qDrWHJf4h2cHD/1KVTlROrpri6pOO1i6sJbXsqB3degbxpJ9skdMKasW98AFSlBKRqo6eXE8qzq71Mnsmm8PFxIUpXMzp0qq8U3Rfmrx9Pp+vVAHvKnpcB311vMS16aZAr0xQD8VemmBwcRTp50A8Glpg5V6TQElLTAqlmmD5r0U0UtAJFLXqUUAs0s0kUlAOr1JNemkDppZpteoB016mzSFVAKaYo0qlUyaAUKpQ5TK9QEwXWS2sv3Vls5aLI3/AIR9avbRXuGU4Un+Iof0jj14Vz60v1jyXzqHV+Pw+X8pI69Q22PxmNac6/Qm22iawd8VEv3kFM0LvW9ENDvZk+FA1V9hzoXbL0KAUozWf6U9eJ5evCgbroSSpasazqT+sq2pxfNnFy/kZ1RYtdoU4cbp08KB4U+W886ouW/PKqj9pKjTEsk1u4/b6gVtG2Tk2pXoKo22/FE91KkVUdsSAeGU61XcQUaZg8aymbNIiBIbQPRqI4gVXXa1rzKyadY2EoCytQEpSUpOqsWfwFSWSyShahMyAkAa55n0qNmV5EKyHCeRq1ZLxcToT0Oc1YsV3qxpUtOQzidasC6sySQJJMAaSaU0n4Lyj5GLM8pSQqdROdSN2nOFDOqjLcCMRP65U8KE862jflnMwtl8bhTw6ONU8VLNWlbNo5U0vmqpJqpbr0ZaEuvNt9VJHzNAEF22NVCp2rVP3FY9/a6x+z2jx/00KUD/ALoj41Vd2xWB/DsuAcXXEoHomaC10JK6cFVzGwftAdKyOzZcjUNOyr0UIPrWxuLadi05JVgcHiaX3VjyOo5igx6kimg04GmHq9SzSKHCkDSqkUqKQmNapP25KVQSJoC1NeFRtrkTT6AdVO87wSygqOvsp4n7VFetu7NMDNR0FAHsAOJ3+IrfJOEchx+VRa2dQ046RPcgVoeU64STJJknhUyHUN+FAJ94iT8dKmtzw0SkJHAZUPXnXNbqXfux+hJm9hvA5ZU59izvjvttqy90A55ajOgTxpiXSNKIvMItxxPpXv8A2HZKSWSWl7hJUnznOOhrkt4WNxtxTbghQOfPmDvFduZvA786BbTXS3aEz4VDRQ1H9q2ryR8ue3D9OWNNZwBJ4ffhV5NkHtEzyMCihu7sco/3cfOqajJpTyTPprTgisbPbtj9sRPE9N1C7ZfiAcJIO+Bu6mhdu2afUqFPH1kHyBo9clw4QEgoTzKRiPmaibT89M/CI/aK7L3Lzhew4hOEAiCEgCMINaKzX4hS8GmQzOWfA8K5xtbb3LLbVYFSAlGIbjlOYHzGYo3c19NWoa4XAMxliH/9JrameMYxvE726GDNRjFwAM9RFZ2y25bUTmndw8juPI1Jf1sddaizrLfvqSBjSOU1ozG3EwJWsAczAj9b6C2zaywtGC+la0+y3LivRANc9vqxqSQewftqlb3HCpIPNJJA9AKWx2C8liG2rPZU9JUPSRRgbR3blSv5FkdVwW6UtJ9DKvhQi37XWr/MfstlHAfxFeRUQP8ApqmzsG+5/wDMWx5X4UdxNF7u/Z9Y28+yCzxWSv55UBk7TtI24SDaLZa1e63iSn0QEiKlsdntCjNnu9Dc/wCY8RPmNa6XZbtbQISlIHAAD5VcQ2Buo0MAzsxb3f5tqS0PdZQB/wBRq9Zv2cWfV5Trx/1Fkj0GVbUCnijQxd5fs/s5T/BT2K0+FbeRB58azNvD1nIFrQVpSe7am5C0cyRmP1rXV3HUjUgdTVC22llQIPe8svjREgDuHbRxtILh/emP/NR/MQPxoGvlnyrf3beDb7YcaUFoOhH1rnFk2QQXu1YDjfFKTCFdZy8hW52VuIWcr7wBcViKJ0MAGB5T50xAxNLNRKVBiZ504KpGeTQt65EKXik6yRxolip1MIg1HSq9ttAbSVHyHGrtQvspWIUAetIMe9aSolatdBQ1bsmToKvbVDslhCRCcIPqTPyoIy7IrHkt3Ls4afwiUrhnM1BOU05wzSLFc7dWUKjUKnUKhWKAZUTgqWKZFIlR+yhQzE0Kc2fQTIkchWhw0hRT0a1faACcMzT0KQrXI1VatawolLcJOqT4f+qpbU4iJEJVGkzW+ufxlkf2l3cEpbeg4icBXMgiCRIrn7bpSqUkpIMgjLOunbT20Whhxk5FQCkz7KxBHlO/nXJySDByIyI51demVu2+2f2z9i0dMcZH8w+orYsKmFNHmADu/Cd45GuJoX50Yua/3bOe6cSN6D+suo8xVM5dWOBzghY36JJ/EPZPOpmLaWzhdEcD9eY5igd1X8zagM8KwP8AePopP6yomCtIwqwqSdCfCT5+A+Yp6WD7SwRIMjiKlFZ0PFo5tvt/lGNPx+9e/wAQQvxPO9A0ofI0E0K30p1UB1NVnL1QNJV0H3oe0y2fC1aHOowj1yq8zZV+zZ20c1qxH60wi/xVavAj5q+VODNoXr3RzISPhnV5Nmd9pwAcEJHzNWUXaj2ipf5lE/CgBKLuQD33ZPBAk+ufyojZbEkeBqfxOH6Z/SiLbSU6ADoKeFUDEaWlHxK8kd0euvxqVtsJ0EfXrXgTTXlhKSpaoSBJJMADmaRpJpUroYb5b1QCvmkZepode+0LiES0yFqnMYhmnfhOhVplTwtagKpcVYW7Nq27QcJcUhYyU2ruFJ6amiD207TMds4hKR76gD5DxfA0DWsCqitdsQ0hS3FBCEiSo6AUFvPaqzMWcWlbg7NSZRxXOgSK4Xtltg/eK+9LbA8DIOvNfE0G0J2/VbLUsOJShs91kcIOQUd5Vn5wKKIUeFcgfcjSjty7YONwlyVo4+0B/wBwrLkpvbp4ebI8ZdJSupAZqgy5yIyBhQKSJAIlJzGRGtTpdiufMdW6nWmoXE1IlU0oFIlQppIqypFRKRSMwCnxSpTS0DF20OKSJIKum6qDluO4DzNFVW1Q0ShXRcH0IrQ3LYG1thakJlUwgwQIOpA1NVTLTkM7cnjHcMElh12R2YWBrlpQ29NjS4cQxhUcJ+YrrNoa0CYy3x8hwqA9oN/xHyIq8yfcsbX8viHEX9kH0aJy4mU/Oh1su11vxoI/EMx6ivoLIlWQnPcDyG7KqFqu5l0d9qJ9sAjzNVFp+2c1cAS4QZBg65ZZ8ctDzFa24dtVt9x7vJ96JMfiT7Q5jPrU+3Ww62El5gFxvVQGSkDiRoU8SAI4QJrCrbWnxJMfr0reJ2Gcxju9z3wCkFlQUk+xMj/Yr/tPwrSWO2JcHd1GqTkodRXzfdt7OMHEhWW8HQ/mHHmPhpXQ9nds0OwlyUuDQg94dD7Y5H0oJ028bYGmlOEFWEaDqBnwGck8JrB31tS92ZU131DRsK7MR11PQmtZYb4BA7QgpOjqfCfzD2T8Ki2jNks7Kn3WG1gRo2kklRgZxkOZpk5ZZLxvB5SoUloqGZUApKcx4AcWeWu+a6Vs5ZnyhJcWCoDvOBOAHPUCcso/tQqy342r+Q2y3+VKMQ8/rVm9H1lKm1rWUOIIJmMSVZd3hvHrTJqnb3aQACvEQM8Ocnyyqk/tGAhZS2orCSUJMDEYyEk5AnfXL3nrRd8LKu1s5MBRgLQToCN/5hIy3ZVOrbxtUBtDrzmfdSgGDw3n0SdaMGyO2TbhT6i2tRZcBhTRGAjpOdEbeG1tlAU44lY/iJVIEcyDn1rF2u7bXbkguNNWUIgoWskvH8MjPDnMEJzApbx2UU0yF2u0PvJBALSApKQneozOQ45a04gtRWm8jd6h2FoS+0VQpgqC1t6kGRIjKM4Iy11ogNq7VaP5FjWZiVunAjLTLIH+qaObKWOx9n/8N2aZGcwVyNMSlZlPMHLhVq+rvD6A32jgUk4krREAxHhnvDrB6UZ2NZ9zZZy1YXLW/hcTlhs6QAlJiApZEkyN8xUF7N2G7FA9gHHCnEkuKxuKXySckp34stcpq7Yb9tDDwszwQ8SmUuIIPcmDjgynd3VbyImROP8A2kqT+9hzECpTaQoTmkiddwkEZcp3xRMYInQW+r4etTna2hU+6geFA3BIoU/aP+PvULz8nL9dK0dxbOIC0KtxW0heaU4SMfVWidNBnHDI1KlXZXZW03g5hZT3Qe+6rJDY5neeQz+ddOs2zFiu6FMFT9qAjtXIKWjvWhAEYuEzHHjobDa0MsD93UEoR4UJACSCOAmTOpPGgLzhUSo6qJJjLM8BuFZ8lsh0fj8fnOz6hn7WVJUVAnETJJzJJzJM60rV9Rk4n/cPtVq2Jk0Jtrdcky9XwrMdw0NktqF+FQPn9KuoVXPUghUjIjeK2Gy4ftCsCU4iBOLTIcd3LzFVHbDkr4d6LEUwppywUkpUCFDUHdXgqiYZxKPDSGp6jKOlLFRInbbr1xAeeY88sv1nVm6bw/dwEKHcGgGeHp8MqLO2ZySSoACTkJ9Z5CsXbX8Su1bIwqAlG4pAyIO4xHLprXVNYrOw4YvNoyW+s7qXBLagoe7kCP1zjSpxZwBmegOg8/71zND+YiUq1EZHTcJz6pJFXkX3aEDuvLy3GD/76iawcTLb2lAOpjnIjdTrO1MRnlqM/UisKvbS0jUk/wD4wZ6RlQp/bi1qMYloHJDafoTS8T2XUbetttADhEEgAHVRJ8IG+Rl0PCuRXncqQVJVnhJSeGRj6UWuq3OEqcAxLiVWh5UhtPEYs1Z+yAJMDMZVRLidVGTxUZM+e+taM7MLeVzlJluSOGeXQ76EAweBHz+ldOcbC9BPXL55/CgV57OY5Oh5D58atCDZ7a9xkwslSd51MfiHtD49a6Ndt6NWhvCnCtChmyo91X/pq9k8jXGLVYVtGFDoamu68FsqxIMcRuP5h9flSwOhW7YpYX2lgXoe8ws4VI6cqrW+7ra2lAtdrbs4WSAhpIK1RqcWRG7PTMVd2c2vQ7hS5KXBoZ7w/Ir2hyNHdobtbtraQ6qCmezfToCYyWn2dByo0sCLm2ZYSCrAX1LGEuvKx/i0GQmMiR50Ttl3K7EtsFDCgcQKUwCAD3VRmAePpOhyBs1vsK8IQt1J8JQCpKx5VZdVebsSlqzBWinVBSzxIHenXgNarSmBK7dpVsLDdqbwq1SvcqPaQoeIcRzggVZvHbiyo9sHghAKjyg5Aa6T5azSs2yKHEg2l160rKjCsRQhOkpTJJEymcwNKmesqbKlC7HY21ETjmS6of6ZUM/WeANV5fpOBJuy02lQfsVlVZxJCis4Q4TELCI7u+YBBmmX9d7zIT/iFtUMSSQy0QBAgZzlmTA7h0PA1qrr2rYtCCAe+JllwqBBG6JG/wD4oFbNnrNa2+1DxLgSAt5a9DGiwo4UkZ5CAN2VKbTJxWAi3X01ZGkM2TC6+4JlErCJ375XmYG7/wBw2ybC2x+XHx2ZVJSHScbip9oCSnfmc+Wc0liu+12Z0myhL4OWNkpcQrkVpMdRPpR59m3rUhNrtSLIHBKWm4C1JBg5pg796z0qV6oXCbLYbQoWqzqafRHjlxKZEhSBB11Cu8elHbRte1aSpqz2Ry1hRzSUhDXmSFEeYT5Veu/ZSw4QSgOrTqp5UlWclRGQ1OgBpNoWLY2pK7KlBaCAP3ZACZiZWmDCifLSmlRsuyr9nK1m0oS3mr91QVrGeYQVk54SdTM4R1qcu5VLcm2jK0lt6GyMlJchOHeR3hA6ETQh+8WS4pDLqXAMwQTp1IGKOIyrDmrPt3fickRtZT2hdDbRnU6n5qW7rL2y8IUkRmZIn01rCKzM9O63JFI2VS6roW+4EITJPoOZO4V2XZy50WVoITmo5rXEFR+w3D70CuCLKIQlJBzUSBJ/3ajppWpsltQ5oYV7p18jv+fKumnH4vM5uf8A9Jz4V74ulD6c8lDwrGo68RWFt1lWyvAsQdx3EcRW/VbkgxmOuQ+9Nt9jbeThWJG4jdzBp3p5J4+Wa/054ldLipbzs3YvLbmcMQeIIkH4/CowsVyzExOOyJiY0aG0JV3HgWVnIYvCo/hUcvL4msi9ZlpWpCZMEy0DCgTrgnxDfGtVjerqAQF4k+6rvA9Qd1RLvltwBLreAiAFt5xH4Tu5Cuq9ZnuHDWcTtWqO6SOaFDnvQr7VdDIcHiUjhhUQP6ZKR5CqTanHU+xaEDiMRHIhQxJ+FMVd6D77Z4JWoAeRJrLZj3DTr4SO3Kr/AO5cEnfgznd4aquXIBJUtxf5lQPPDFSG6Z/+oe/qiN2tQ/4On31OHgtSnJ6JOXwp6CWtwpS2kZJXmAIGXvR8MR1z51LZxGenM/c1ZaulxyJBQARiPtqI96ZI6HgMtKL2a60ozO7efua0rqZVLMCdATzOQ+/wq4LLOp8hl8dflVtDHupnnoPXU+QNSlg6qVA5ZD119Iq0AVuupBBBAz3ak+WprE3pcxQv+GCrUwMyAN+W7dnnXRLc2lwKaQBGi3JISg8CQQVL5T14GtYrgQ0SUY1E71nCn+kASeBg65EUJcuwweH6+FarZ3bBxkhLhK0+9qoDmPbHx61c2juhlJlxxDalThJISDHU56jfWQtFnUgwRlqDnBHETBjnQTtdzXslaQthSSk+xPcJ34T7CuVA9ubsetCw+wo420wpkkhSRJMpH1Trz3c2u68XGFYm1RxGoV+ZO/qM+ldDuDa9t/Ch3uOeznnP+mvf+U/HWl6MEu/a4tApfxJjJRznhmBrVi07aO2iU2WzuvSc1kQmR0nifaTqa2ZsNnWrtHmm3P8AVwgx+dO486z+1N4utPjCnCzhARh05k7jnv4RwmibK4+OLWzQa2bLv2gB60ONsvHulDYiEDTGQM1ySJJOWHPKBRvGxM2IIhgOOaqefBWlOYwgIySJzzI4eWrsu0bRTKhhOGJHhOmZVqN/rrwC31tM0cgUkDKYnrmrj8Yil5Nv8edzB3Z6/wAPiHFaJgDwhPAgIERlGQIz0NS37cdntCZcPhGTw7im8/eOWHfBy5Csa3s9aXFJdsbSrOhQH8xUJxSZWgFOSTl3QCMjuyFi8Nn0odbTeNsW64oYg2hXdQMokknDMmMKRodKqJ1z2rNZyVRF+rsTvZh1NsRAKFtk8SMMiQFCN0jStAi+b1tMdk2myIP+a7muORcBJ8kDrWguxhpDYSyG20pHdKUyVTqVLzUTzzqhtLdDtoUlxLym3kJhBJltQmYMaZ+0n0NPtPSr/wCA2XVh191+0uGAtalYMa40EkrMCABOkUy9HVWFeJiyITZMICi3m4DHeU4YCo9RxNRWXalyyuBm3oLSxhWFRiSpMnCsR4k5HTmIyNWbRt6l1eCxWZy0OTrCkpk7zmVkT7xRvowdi+z94WW0gFpLRMaYU45J1Md7lllVLbBN2pJL73ZvJGSmc3wY9oJyj/1I8qCP7CPOu9s68zZy4ApbNmSThOhEA4UkjWVHMnWnKasV2WlCOxWoYUlNrdTPfzkNpIwCMsxnJ9UcqVybbutEt2hClJT7ZTCgncVASB6+ddEuy+WbQjE2UnLUHOeY3frWprufbeBcDmLFqqdepzM8ooFfWxjRJfYdFjWMy6YQyo/6iZgTxSd+hpk1zVqJELGMcT4h0V96nbZIzaUfyn9Qa5RdP7RnGyplbAtLqSUpLalQuDGIAJJUDrkB5VudjWb1tT7b9pKbNZ0HF2CUx2mREKEzGcypRzHhpTJxBdpbuU6QvDhdSIjQLTrHXWDzrNzGRBBG45EV1PaOGkpXhCkkwpJ6TIrPlyzrzxYfwkSfWDUW44t22pzTEY549egX/OaQ5+Lwr/qFU12Czufy3S2T7Doy/rH9zWkZu2z2hWFCXGlncBjR9x6ijN0bJNtHEqHHBvIhCPLj8elXjPWRuXZhxDgWteEA5dmZK+X5a2AsGLVIHI5/GtAzYQOZ4/TkOVDv/EdkS4Wy5mNVQSieGIZZenOjBqBvZppUFSEnfoKum7EtJPZtgngIFEWFpUMTakqB3pIUk+lTD0NGYWgIsKlTiSEawQe8M8uII+2lRKu7DmRi/FqR5bv9voK0a25GscxGXrlQN1EHJSlE6EmThkga7z9qVpiDiNUFrSNDPTP46DzoNa7v/eiFKBQlPhJJxq/2HJI+J5DXZ2a6UaLzMZZZdJPWpVXMz7g8gPoKjyn6XkMJa32rC0IStwj2UwtwJzlQTIwoG+IGdVLNtF+8ZMJUDnKSkFyAcJOZDaRJGZUo/hrb23ZxtYUBOeqVCQeAII+lA7VYnGZAQETniCEieoH66U4v9l4/QG/sz28fvJBzmAca+naKACQcu6hCRUK7hbaSptpkmZOJWYOSdDw5ZZg660fsdmHiK1KMCczGU+Z13zoKsuKA114ak+Qq045jeOzDiAVAA5+EGcuROtAFojLQ7wa7K60VboHPM+gyHqelZ++NmEOAkSFe9+sqCZzZ/bB1ghKyVp4zKgOp8Q65891byy2pm1Ny2U56oPgJ+aFVy29LpWyYWMtyt39jVax2xxlWJCiPqOBG8Upga3Vu2VCllMqbkyU5Seh0I5ih1pSxYnEpQ3K4ntVDFw8JPDOf1Ja4NsW3gG3wJ3Scp/AvceR+NX752eS+nEFFSRvA7yfzp+oqcaRy261HcN6NuGXFEqBkTmDHswflI+Ulr2uRi1NEvJgCMLpwN4N/jyHlpWGRspakrHY4SkzmVZcs/wC1XLfcrbKm/wDELS6+tWaWkqISkCM1KJKgOEATB4U4301takxszn6Cf396xPFtlwWtvLCUSoGZ7pga8xl1o2HL0tABhuwtKMBR7qzloCZWVRww1qLqfbCAhoNtNxKQ2EjEeKnDmSeJO6q2010G1NpxOOpLfgVJ7hV7zZOFQMajPLUaVUa5ZmN6QWLYuyYUlxLlqdKu+66ohJVlPdEqKRkcyTnUu0lmtTaEfuKGkttg42GhhK5jvd7xCBkMtTqSIAM33abApKLWnG0rJDozSqOZ0UJ0MHgaI2v9pVnEBlDjzhEBKQUgk6yVSokzGSd1PC7TbPbXNOnA4OycBgoXkJG4gwQeRo3fl4WJCCm1uM4VZ9if4ijwhsSociY61mXdkbbeuF95LVliUpAQQ4UH3zMq5YjvOQ36rZ39llkYhTgL6xvXmmeSBl8JpeR453ZrttRe7S52rSizr8BdKYkakEyCjSJxHXOtfdf7MrRaFpdvO0qcj/LSomOIxHwjkkJrpb9oas6R2i0NJAyBOcck61m7z2+QkHsG8Uf5jndSOcUuzaW7bhstnEtsttgDMwBkOJNDb523YakNfxVDeMkDqrf5Vyu/tuVPGFOF07kp7rQ9NfKazNqW/aPagbkDIHhl9yacQHXtmr9XbH1rWvGEJgBI7iSojTiYBzo85dzSjJSJ5ZfKsLsWybIyEOApcUSpRGoOgB6D61rkW4nMKEeX2ogJruu1DScKBhG9R8SvPd+oiryUwIGQp0UtBBd/3Y4+3gQ6WuMCcY4EyCB0rB27ZW0tZ9njSN7fe/6fF8K6hSig3HGHFNqlClIUPdJSehjOj9h2vtCMnMLo/EMKv6k/UGt3bbuae/mtpXzIzHRWo8qz94bFtQVNuFuM4X3k+uRHXOjSwln2qQ+oNpStKz7MTPRQ+sVXVaFJABV4RBUNTHD5UAsrimFLU2RiIKe0iYBkd2RlM61XW8pXiUpXUn4DSue9vKem9YyOxh61KnMKUDvJUQemcV5q2RmMQ5hah9aDNo4DzFTLKkASTmJwmSCOOfTdRkR7gf1LT2S/HAZxBYylK8jAM5KH1orabyQ+2QMlg5oOqefMc6x9ktqSAmIgzG5RE+c5kVYRaDCXI7w5ZETmDyomcjYnoR7yXrcjsyjMgKKtPdEQSdwkqE5aHhV1pAAyETrz6nfT02EIlS1qcUe9iOaoUJQIGndyA0prKZJDYII3ESg+mhyOm/nW1Y6RaezsNV1uA5JlR5aeZ08tamUzuc9PYPTj0VUhRVJCbZdocBC4g+yPqTmfKKxt+bJFMqa0937V0VWWtVlnF4RPM5J+58hHOgnFnmSCQRhO8EfMUbuHat2zkBRKkjQTmPyqOv5T8K2d7bMoezV4txAiOg+5NYS+LicYJxDEn3gMvPhQHTrpvdq0DE2sIXv90ngtHsnmKzm2NwOOOdoqQuAAdQQNADoRy1zrBWa0raUFNqII3jX45EcjW6uDb4YcFoSCnfkSk9U6pPT4UsDMWe8nrMSFTHmUnqNxojZr+vC1QizM4R78THPErL0Fai1iyvd9kDyIWmlb2hfaGFCG4H4Y+RpeUn4wW5/2a9qnHb3nHHCfCDkkcJPenpHStrc+ztjsiZbbbb4rMSeqjWEtO19piVLbZT72XzNZ23bRoUZUtx88SYSPXL0Bo9nmOv23bKytZJJeUPZbGX9RyrM3zt+9HiRZknQDNZ6HU+VcwtV/uqySQhPBOXliOfmAKF9uSd6iepJ6nU0yau8NpZJKAVq/8x0k+YTM+pFZq8bxdXm4oq5bh0SMvOrFkul1wxGGdwzUfLd1OVa649h5Ix6nOJzI6/b1NG/SvH7Yq77I48YQnPj10n+9bzZTZcNqS7aD2sZpCTKQcok/8dDWhXsE2YKDhI0T7E8YGh5/CrLSX7N3ViU7j7M/mHyPCjPstz00DNpZcSErAG6Fbuiv+Ka5s+gmQogcIn41Vs1nDwCkpKeJIgHoPtRezWEJSBiX/UoDyAOVUldr1ZywbYsryWFNnnmn1H1FH7PaELEoUlQ4gg/KjCS16vV6kb1Br/WSkJmAomeYSlSo8ykCr9qtWGs5fjyikK90g+VTf/WVV9s621iHH9SfkaY0wqDhMpOvScp9d3A1KvCIJkpgxG454fLTyp6J19InrH1rKkxjS0dqzyYAGhEz7pGUEfH4VIslxEalAy/JJJHkST5mkddKZScwZg/mj6RUbSiCDWiDEIoy08C2kmNSg8SoQQQOYUPOaFgb8hRW6bOThVAIQpSo3lSgkTwyCR61lNdtkNNyvbSIsoUQojOACBpkIHwy5jWrCWQBA0FNsjwUMqslIIiuhgF251KRmJ5DPrO4edDGlFQ/hjDGoUCU/wC0/TTlR02FEkxrumAOkV5bVBgKWhPekq3Yv+3d6Z8alKamtziUjMYuQ89+moqmgqUJb03hcyOh379TQCuwBJIA4mqdoa7QQEiDvUMvJOp84q422JzkqHvajoNB5VIRSDAX1sXkVMnPUpOh6RpWItlmUhRC0lKhxyP967g7AGeX16caDXzdaXkwWgRxV4vID/nlTGOOqWoaKPyPqKkTbnY/muf/ALF/et1adiGCcKXCkgZg/PMCq52A/wBQ+lLRjCl8qMqJJ4kkn1NKErJEA8q1Np2IdaIUg488oyVP5d/lRe6rMSMLqUwdVRJ9DkI5CjTz7Zy6LmDkY1EH3ADJPLjW5ufY8+6ED1Uep3eU9aJWS4GwkFBSRGfCd4BPe9QeZFGbHaFtZHMD2VcOR4eoozT8s9GXfcgaT3khJnxJzAGkqKtTz1oolhIzIB3JWjNQO+TETkNfOrNnvFCxGh90iSeka1WcsCXFYl4gkaNk5dctOg9aadWW7QoHCj+JAyOnmpRy9Bnu0q0Wiod8jmkeE8ZnMimJWAIAgcKap6mS0FAV7tKoKfpvbUGwNtux1r+YhSeeo9RlVezPLQoqSopO4pJHrXWjmY3UIvLZ1hwFWDAriju/DT4UtwsZ67tqrQkEqSHUjU+E+o19KP2HauzuZKJbPBen9QyrCWlRQVNhRwzpVanpOqPtBYlJBG4jMUJtTJGRGVYazWxxoy2tSOhy8xoa12y99uWglLoSY3xBPXOPhRmnEsNf19Isz2Bo9oPbR7KTwnjXrLtQwdcSDw1HkRW8v3ZGyPSVNAK95PdPqNfOuQbRWBNncU2gqKfxQfkBWE0jWsXnGuF92dX+YD1mlVbWuJPT+9YO7rOlRIM6cSI9DXTro2eYCEApKshJUZJnjSmk/ZxaFCwrU+4EIyG86wOdbaw2OEhI8IyJ4nf/AHNS2awobSlKEhIJgxrpRFKQNK1pTxRa2mJaHTpT5IpaQmrQ9iqNYByNNcyzppNAQqsiTrJ5frXz4mnqSKUmmLTIg0GH29xA1BJ5fQ/aq2JREpzTxI7w6bj1+dExZE8znT1JFIASbIASpswowCpQxKAG7PTppSi0Ycl5QM1aSd8JE8tONE3bOk9eO/1odbmEuNrQsYgCBvHnlvpGiS+05ICkGNc/1NUVMvI1JCB4ThToOOWXSBQW1MBp1SUk91WRnPrI30fui8HFg4lE4QnOTnKoz3HX7zTEyv3Zakj+YmD7+s9Rqnyy6UStN2svCSASdFpifXQ+dDbYwAhSxkQoiBoc+H2iqjNoUjNJjjwPUUEdarqdZ7yFSOKcjykb/KiVis7i0/xUhPz6xuPP4VeQ3ookk8Z47o0p80DCstpQISI+vU0qnKjUqolGg0pcpinKiUqoVKoGJVvVH2tRKNMmkr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76" name="Picture 4" descr="http://s3-eu-west-1.amazonaws.com/rankia/images/valoraciones/0015/3491/formula-precio-teorico-futuro.jpg?1400082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53101">
            <a:off x="2823566" y="1583238"/>
            <a:ext cx="1860562" cy="23963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5" name="AutoShape 6" descr="data:image/jpeg;base64,/9j/4AAQSkZJRgABAQAAAQABAAD/2wCEAAkGBxQSEhQUEhQUFhUXGBgaGBcYFhcYHRoYHxgYGBgYGRgaHCggGBomHBwYIjEiJSkrLi4uFx8zODMsNygtLisBCgoKDg0OGxAQGzQkICQsLywsLiwvLC8sLCwsLCwsNCwsLS8sLCw0LC4sLCwsLCwsLCwsLCwsLCwsLCwsLCwsLP/AABEIAK0BJAMBIgACEQEDEQH/xAAcAAABBQEBAQAAAAAAAAAAAAADAAIEBQYBBwj/xABEEAACAQIEAgcEBgkDAwUBAAABAhEAAwQSITEFQQYTIlFhcYEykaGxFCNCUsHRBxVDcoKSouHwM2KyU2PCF3PS4vEW/8QAGwEAAgMBAQEAAAAAAAAAAAAAAAQBAgMFBgf/xAAyEQACAQIEBAIJBQEBAAAAAAAAAQIDEQQSITEFE0FRIqEUMmFxgZGx0fAjQlLB4SQG/9oADAMBAAIRAxEAPwDHAU+K6BTgK7xxhsUqfFKKAG0op0V2KCUNilFOilFBI2KUU6KUUEjYpRTopRQByKUU6lFADYpRTopRQA2KUU6KUUAciuU6K7loAZXYp0UooAbFKKfFKKCRtKKdFdAoAZFKKfFKKAGxSinV2KCBkUqfFKKAGRSinxSigBkVwiiRXCKgARFcosUqAIT8Qtq2W6Llhu64un8w/EVNtpmGZSGHepDD4VYHjF5VC4hOsQja8gdYPdcG3vqM3DMBdOdBdwlz79ti6T8wKSjWqL2oZdOD9hGilFS7vCMSkdXew+LUmFAIDkwTEaNMedQWxIU5btu7abxUkfg3wraGIi99DKVGS2CRSin2wG1Qq/7pn3jce6llrZST2M3FrcZFKKfFKKsQMilFPilFADYrkU+KUUEjYpRT4pAUANilFPikBQAyKUUSKUUAMilFPilFADIrsU6KUUEjYpRTorsUAMiuxTopRQA2KUU+KUUAMilFPiugUADilFEilFBAOKUUSKUUADilFEiuRQAOKVEilQBMtcauD21Vx4HIfcZB+FNvX8I5llNljz1TX95eyfWqVr99AS6WrijcqchjyMioj4lLzpmNxFkAKUJBY6DtLOp8udc6pCK2umOU5Se9mi+u8HZXS7YuC4ZiZAKiDsy6QTzjuqeeN30GXEJnT/uoGH86z8ap7dhST1bAEEg9W0EEaEQDNSbnEr1pSS4YDcOPxEGquM0r7osnF6bMNet4C4M7BrB+8pzqPKNR6RRLXAb7IHs3VvIQCA8SB3GTmB/iqusY6xeAL2GttvnTv5HTeNORqTgsKwA6m8rMANCSjT5rB94qsaiv2JdN2BYi1ct/6tm4niO2vu0I+NMtOr+wyt4AwR5qYPwq5bpFiLK/WoXA71zT5Mn40rGLwmKSb9lbbSdU7QGunaA1PjEUxGvJabmTpJlQVpRVu3RxonDX86/dYhh5a7ehFQjgrqlhdt5cqFpXUGCBAB5me/lW0a8XuZOi+hFilFcS+jGAwB+60ofc2/pNGNsjcRWsZJ7GbTW4OKQFPillqxW4yK6BT8tLLQTcZFdAp+WlloC4yKUUTLSy0BcHFKKJFBwmMBJ7uVJY/Gei0s6V30Onwrh7xtbJeyW5KTBkiRHlQXtkGCINWXDryrdQvpbZsr84nZo8/nVlxy3YdoskkciRH+CuLhOOVHL9e2V6abr/AA7mP/8APQirYe90r66p/HuZqKUUQrSivTHkmrA4ruWn5aWWpIGRSAo9mwzsFRSzHYAST6VqeH/o/wAVcBL5LfcGMk+i7etUlUjHdllFy2RkIpRVlxXg17DNlvIV7juD5HnUHLUppq6KtWBxSy0TLSy1JAPLSy0TLXMtAA8tKiRSoArbrtebJl+rU6kggzPf8qvOE2EDrEgIC8EA+yCd/OKr8EFAy23UxvDCZ8RvNWHXC1YvXLmmioNNSWMkCN9BSuii3fVm+rklbQqMdwe0wLsitzLJvPprNV1jBXmHtsE+yt0dZ5e1+dTrNg3iHcFQPZXf1kfOra27KIB07tCPcanlqbu1p8rhncdE9SnS5eQQ1q24H/TYqf5W0+NR8VxC0QQQ1twNFuLlg/vCRVnieIAtkW3LbEr2cvvkE+ldwvDEXWQWOpzd/nsfOqTp5tF56lozy6sj8IvXwoIvB/AEOPz+NPuYu0s9bagkkl0JB7yTsY9TQ8fwuyoLsmU/etyCfLLSw/DrlzC3GLftUVVujP2MjEjkZJjWeVLzouLSi9fYbxqKS1D2stwThsSobkX0Yeqx8jVjwbH3baObwLdWrET2i3aE+O9Z02nTR7AK82tsCY78j/nT8LxcWg4tOZcEKbwZconcbhtRtI3rOWdPxFo5WvCaC5xLB3wcy5TGoUT/AE7/AAri8A7IOHuaHZQw/wCBlflVT1wur9datvppctkSD3iPzqTbuJI6u8A3JX0J8mX+9awrX3KTpdjt2zetntoD5Sh9xlT7xTBiV+1KfvjL/V7J99TLXEsSjjrQHt6wAM+mg1YCfSPWpNzF4V1lvqxzMyo8+6mI1vzf/TCVPuQctLLUgcFBUPZYQdQUOWfNdj6io161dSdA8fZYZGPqND7q3jVuZOB3LXctEA0B2kTr5TSy1ondXRRqzsDy0stEy13LUgRcUSEYqJMGB41n7LsCJ0G2uw8zyrVZapuMhkcOs6j0JHfXK4rRc6eZdDtcGxcaNSzW/UmWWJA1DAwZXUb9/pV1bUkDQ+6s5gOkDZsmTMe72f7R40/FdLHkLbtgsTEST/8AvnXkZYGvN2UfM9nLi+HUdy4xliDOmtRooodmAzmTAnunnpXMte5wVOrToRjVd2ux8+x9WlVrynSVkweWuxT8tEsgZhmnLImN45xPOmWJmp6B2jbfOV9sdkxymDHrXpeEbTWsVwrpFwpAtvr8rW1A+szKYmddMu81pcP0hwbCUxNgj/3U/OuJVnmm2zrRhlikTeKYBL9prdwSrD3HkR3EV4ZiLGR2U7qzKfQkV63ium+AtuLZxVsuToqkuf6Zry3iRVrtxkMqXYgxEgknblTmCb17CuKWxCy0stEy0op8TBZaWWiRXctAAstKiRSoAhX7Nkalisn7ShpPqJ+NMu2inVqrEi47eyco0UBVAM+PrRMNhSxD3QCfsgbD+9TMU6KgL6AevPu5mkHSff5jSqEVi67z/EgP9SfjUQ4g3pRQw72QjUeAaCJqXhbdx2zK2RBsAdT4kHan4rDAN1r5fZg5lGusgyOY199TadvZ7/uReF/aNwbLaEAsvfmUmfMiRTr+L2Fu2LhPNGAA845+EUCyVuq2UXVG0gyD5ZtfdQsBhMqEMtucxHaBWe6DqNvxo5jt2Xu+xORX7sPY4aAxZ2YseTcvDTT0irS/eFvCkmW+tUAAT9hvdVLjnuJlCBkBIGbNmE9wXX3x6VLsvltuC1uM+clly65IJJEa8vKjPfSPfcnL1ZFGFa//AKs21+6smfMb1MOERFIkZezGwgdswvM6yaBb4i1zMqIdNm9oecNBoou2vYvk5gA3aWPvCTuOcb0Skrpr5shJ6r6Ff+ruts3uqTqjntRcPZaJbNGXXuoZ4Y9sZjcBI3Z1Vvjow99aD6R9XcFghjKRO25nY6x3aVW3sFoHxLBiOQ29w391Qowk3pfyJcpJLoVmD4y5YrbTNE9q3IBJ8GiY7pqanELLwuINsXJ/aW2ta8iH1E0ZbhcZbNsKv3nWB5gfnUrA9D2c9bdYkD7Vw5UA5wI19BVHQSWj+xZVe6AWHAX6u4yxpLAle6Q68vM0XC4/EID1o65Z9sQ3LlEEfHxq0Tg+ESzcyoXJZZZC1rWGggqcxG9Z3F2WUxbus7aDKQGMHTVlg+81TLOzfYteF7F91CdRZdXGciGSDKxoCT40DLQeGFzbHWIEIkASSYk7gjT3mpmWujR9RCdW2Z2A5aLZwzN7Kk8tBpPidhUjCYbMTpIET+ArN8f4nnv5CQVtnIoG20kHkTr8KxrYlxlkivf7CadPOzd4HoZefVmtqkTmDB/MALz9awfF8BcFy7bZmL2z7JAgr3rHLn61M6OcXGEuq9oBDzUiFYHQjTStP0ksLizaxOGIzAZWtkwwjUr4mJ8x5VwcdWxCazy8Py16X951MNRje0dzz42FdZI127p86l8GsjMIA7I37vKu8WC2GBIIV9lYc/tDX316Xa4Xbt2bVvq1QXURn7w5UHNJ1BBMeVZUK9pRk1p9tRuvK8HFesY/LSy1KxGHKOyHdSQfQ0JoAk6AbmvWKSaujz1ugLLQ795UEuwUeJqLf4gS1hE0NxiTz+rBI9CSG91VXTbsqg59o/IVyavF6caipwV2/lodKnwyWeKqOyavp2B4lrV0uyExMSBEnnvy1qPY4QrsMglokgDUefjVV0euyGWdyD+FbHD30toFUEMDmJhYHfECffXPrTtJs6VGCmkkOwXA1tkOTJ+7H2vyHxqyy1suiGFt3sO63UDEsD5dkbEaisnxu7bsXGXtQLhQbcgTJ91X4XxfDyk6L0lf5inEMBX5ksuqj5ActLLRQJpZa9Fc4tgWWllouWllouQBy0qNlpUXAqW4mogFWBOw0af5ST8Kfe6ssjXTHZBUMCoEzr2gP8FSMTh86EOV23jY8jvyot851slQSOq9tTlWQzDQT4UjKU1JZkNxUGnYj38UAJUZ+4Jr8tqHZwDOc14mOVsbR4958KgYTAC2SbyrLRLMqvrJkd+uh9aLj7BXKUfKJEhWddDpOpIjblVnV/kQqdvVJ13FAdi2M77ZQRp59wpq8OLENf1jZR7I9OdNNp7YJTrZ7otMD5kAGhWL1y4is9xBzjtoCPHXWrcxP2lclgl+7bfsW1DkR3hR/EO6j4fDtlYXSrEHUwCNQI91Cw2PZiRbtZv9yEZZ/iCzXHVYBvq5OciAsjNlBiFJ5VWbi7Nlo3V0gODWGZUDkSTmEqB4ZW0POu38KoPb7Ra4ur6QerMDTYaVIN9nkdYLKiORDe9hAq04dZTtLJuaqVyFSWOUycxMDzqkrK1n+e4vG73RR4y0fsqqs2VZENp2oiYgyTrVhwzhNsgZ75U7QxLOTzy2jJPyq8bgyvdyXVFperzwjSdGJ1cjfviqzhOKvlSMKod2gF3gi2BIMHTf8KydV69TTl6ILcc2GlQVgft0WfBgBAX41GOMu3SZV7kAnNmkaDWA0ctdO6pN3AXkY/SmFy7oQ2h7JHZA0gRrRbJVTLFlEESu+oIHpMA+BNNRjeCl1sLyl4spBt3VNu5buM2YtbaMpUAQ43G/vobIoSEywCDCx3jkK6MUvWEr2+yBCa6yar+kF24FXsIodssntOJBMjkDU3spdQtdouQu/ma7kqNwjCFFOZ2czuSdoBGlWGWtaTeRGdRLMwtl8uHxDAwyhW3jQBh8yK8gs4ntNnJhzM8w3I16Tx8n6PdUGCyMB6CfwrygnnXPq250vgM0Fpc02Ge6BoUuDkdvSfzFaDhmOKkSCuoJEiNO4isJhcUyGVJ8fGtNgMbnAywfDY1WUYzjllsMwlKDzR3Nr0zwQxWBs34ztYvoPO2/Y18mKn0racaBLrGwhR6aVh+AcVAw97DuNGhln7wZDljxia9B4vhZcBHXOGPYbsk67A7GuJiFKnVjBaK8vNM3ptO7fsMr0nwuW6GH7RQx89m+IrG9ML4TDNrBYqo98n4A1tOkGK6y7A/ZjIf3gSWHv09K82/SBiQXt2uQGcnuJJVZ9xrv4OUlgoZt8qObOKdd27guiT9diLZmerVhr3CY+dSOnGtxFP3D8T/as7wy6+EupeGoGhjmp3FaLpLdF10ubBralf7++vO4ijKnilPpbT3nosFP0ivG/SNvIx9uy1tgy+vlNbXhWFJDFmmVCwO8jMZPeBH81VmCVYYRIIIJ56g7dwBg1c8ORktWk5wuZo+051Pxj0q+KxGanbr/AEdTB8PyYm69VK/xPQ+guJHUvJ1kfIj8K8/6Y4s/S7ibjOW/L4VrOiRS1cuI5BygEHbQKSZ8Na8y6R8RN/G3nnKubwGg0FczhNC+PlPpa4jxKs6dWrGP7kjScF4hJyMRrt591XuWsBhMUpOh+B+FbnhGK622DzGh/Ovd0al1Y8rWp21QbLSyUfJSy1tcXsAyUqPlpUXCxibGMxF8gG1bYCNM7LM8ysa8x6VacR4vetN1LYcgpKoykQRvIBjvqx4aq3bltnYSSsKoIGp01iWOtF4vaFy857KBHPbJ1IGmgns92tI2nm0Y3mjl2M9h+MWkbNctX855lQ3oArGBRn4xbYw9xrSdxtuCfMsIFTsRYF1SLYJEjtnRQRzBI7VcuYYXRkUdZ4rICnaQToT5VduaRCUGwY4hh8uWxcsn958v9zRrKhF7DZySTCQVk6nUnQUHiHB2KBbiHPE5QA23MgAkDzoOEwWGdG+qsA5JVwhL5vuAAwD3saylNPcvGL6Fja4a3auMqKh9o5gIbwOm45eFSMPYW3ZBGa2rXZXMMs9jX29wYoA6MoygWlu2BAOd79xm2mck5RTMfgjkUWcXeeM3aLI4LCBEEQBqdu81jKWqsaxjo7mys4ANbU3WzgqpyKMlvUA6qvtepNUmF4fYGKxb3VtZYQLIUKqgA89JmdaznDeKcRuQLb5lGgDWwx003WAKZjMNffrReWy5tFS0u0lyNFG+sGh3ZOhZ9IMZhzauHBSWU21Y2ywXtZttcpGmuhqNwvGrh0Fxr9xMyr2VRWJfb7ugiu4nC3rGGY3MOqqSk5boJA1I0KgDXSKqeHcbV2REt3GZeWQPp3iDGlQiWXeD4vfxZdxlCqckuMrSADssiNRQeI8PdrdzrRm7JGYXNF03CkAV3hnFrVtDmV1GYnN1TwfEmND+VSrvHsMyGLqmRz0n+aKejlybics2bYWGBBQi24UW40UGdtRlJqJ0idXtoBoRcQ9oFdNQd6sMHxUXNENsCCJa4p1j7qnb1oXEOHm6qi5dLqXTspCrvvpLfGjNdNBls0G4ZcDDRlO2xB5Duqdkqp6N8Lt28xVe1pqdSIJGhOoFXuStaL8JnV9YzXSTE5WReUEn5VjMX0fU62mK/wC1tvfvWm6WX1t3A13QNIWO0Qo0kxsCagpbD21uKWKsTE6TBg6d3jXCr14SqOabV9L9GdvDRSpJPLJfJr+/qV1/g9tbShQWKLNxubE75RyA299QbOEQ7XIPKa0qWY2+NOsdFkvW7jWgM4PskkE8zlbv8DRTrSpL9R3Xf7hOhCSvTev8Xv8ADuROGYt7ZEkyCCD3EbEVvMV0oF8K9wZbirJjZiNiO6dK8wtJctuLRRg06q28evzre8I6JXbiZzdsr4AM3oTpW9blTSzP3fExpxmnoh/CHzqzHctNY3pcB9OYbzaSfA6x/njWx4TYe3duWnEET4ggHQjwI1qfg+F2LuMPX20b6tYkf7mpudWMaF+gtClKVdo80TCAoycjt4VY8WwxVUgZkCxpPZPMmPCtD+kjg1nCWleypUu+UdokAAZjE+lZzg3SAppcGblPP1764mOnKbjKCvbodzAYerTfNik32H4DGhmC5ANDttG1WtzELcW4H0O0gQOWw7tKEWsXCr2oDlgCBpoTzX8a069GsMFLdaFEz2zJmNYg7TXGr14QtdNfc9A8dHKnKLzPSyWuhnEtstp+qY5mGXefjyqLx3owgwnWKPrkUEt94btp6zPhT8bxMPc6jCCMz5VPmYkVtPowy5CJEZTPMRGtd3g9NycnNbr4nmeN1JqSm9Mzvbrp3POeiHCRcIN64UQ6gjUn1Ogr0CxwvD2xNkuSRzaZ9KrOK8DRbX1CBcsnKogEbmB31B6OYvXKTrNM151aMtxehGlXjaxo8tcyVJZK5krq0qyqRUkcitRdKbiyPkpUfLSrTMZ2M5Yum0QbeXnOZdhH2RMAzFAyQNADJMzPPU9/OnLmzBSlwExGZSN+evKiY201rLmE5vuwY0ntDcVtKjhU9X5nLjieIPaPkAFpQCuUFTPPae7TlUnBXurAAL7RoYPv3HpFRMPeLhitu5lUSWy6RUjBJ1vsR9nfTcxUZMJ/LzL8ziL/AG+SLy3x22qlUs5JBGkbkASTzqhsXXth+rCS/NwTB5wAdQa7jGS2+Q3UYxPZk+mg3qvv8RK6G03hquvlrVcmC7/Ul1OJdvocx9jEXj9ZfJHMQQPRRp75qbhrfV20tqTC5tSAZLGeUQKn/qq9kzQpMSFzHUecRPhVf1gjtMqnWVMyCDGoO2tWlRwiV3/ZVV+It2X9Gis9IQqhRb2AGhA/CqXG33d2dSEYsGmA0QsDfnVeeKW3ZUw/WXnPIJA21jWT7qs8NwnFuP8ASCGftH7MeHOap/x/lzW3Eu/0I2ITrLeS89y4c+bMzTyiI2jwqJYwboT1dzJvsg2OnOtTY6K3T7VxAfh86Y/RO/Ol+1Hdkb55qhSwa6fUMnEn+76fYouHYZLQhl6wyTL66/u+z8Kt8PxAmSLSFUylhoIBOm/fBpo6KYrrR9ZaNsJruCXnujQRRh0YvSZKEaQM3PnrW3MwzjoZcvHKSvr+e4PbtW7jZhYBBDEFkUAyDprrrPdVTxLgQ6tmW3YtZRm7CSTHIkQI9KtsTZu2xaPbXtBXUFW0IIXKY7wKDxW5dFm6QjkBGPbKCdNoEmkbx1Owk0lcr+j3Cgl25Lu2WYBZoEMdwDB5cq0hSs50ev3rl85giqyB8wkzIRog7aHfwrQcXbJYusNxbY+sGrU3aJWoryPJsfxxbt10xCsFLZS2+UBokDkB4Vu8TwIsB9GyvYACowdMpUDQ78968lxCyWAP46k6/GpvDXvWWmy5U8xuD5rzri4zDOqlkdrD9Obg7o9JTgTAQ9y3P7xJ98Vb8H4PcVGK9pQZOUzAiJ/zurzq10wvLHWW0bxEr8DNXGC/SStlkKJdVpGaMrKRpoROvPlXOhSxdJ6art0GZ4p1F+pH49fz3kvpDwrFtdS+9q2AAQpFyWZJgSGiDvAirbo1xNrT5G2kj1Bgg+taXgXSWzjRm6sNbzBC2UqVP+3XYSKwfDLV65ib6qokXGJB7IgkwZ7+c03Scp0/1I5X09xFOslO0dT0LEYVbkOAMwGhjlzFZp8T1eOUNs1sR5hmkfEVdcLxJAFtpzJAYTOu+nmKg9LeFtdFu7ZEvbaYG5U7geOxraNR8t03t0NpUlzVUQH9IiI9mybkFc8a8iV015bV5/d6PtvbM+B0Pv51tOkLfSeG3QBLWxnjnK6kR5TXmmB45ctwBMdx1FKujVl4qb+A1GryndTs+z2LLDYN7bdtWXT/ACKnizda3CKxnSYI+JqGvShiyMbWqydD4fCpeI6cM4AVIIHPX4UtOjiW14DpU+LtQyrLd9b6Isuj/B/o7recjrFkqo2BgiT3xNbSwpyrJkwNe/SvPuBYq7eNy5q0kAmYiNdB3Qa9Ow+GLRlGmmvKulwylWp1JTq9UrHG4xUp1KcIxkpSvrbp7CLkrFcVwbYfFBh7Lkkee5HpNenfqkAasZ8qzPTLhhOHJ+4ysD6wfga6NfLUg0cnDZ6U12Y7AXc9sHxqTlqF0egrHLKCPOrIiscFO0WjbiMPGmBy0qLFKnsxzrGT4xiVvXXCXnGQZTca5mMgnNladAQPjULFBEdeobOkKpY7loGucjta6etP49AuInV2me7BFtFUACQufssV8dDNTOkl1rL4ZHKnrDlUqkBTK76+R9KTVrXG3vYlI1++122qpZVWQOG7ZnKCFgad1UeHwds3AjGM9xIUGMwklwQNxIA8M9ajhWAuK93LdBLXTmZlzEkACd4GgGlUPAsI95yzBF6u6pRvaloca7QAJ076v4dCvi1L7HYK3Yw9020VYtsdB4HnWMuY579spYa3kZ1Qk+0SBmlTHZURv31t+L4a4bFwO6ZSrAjIRIIjfNpvWb4Vghbe7ZVQvVAw2UkZQ0DtToxPLuqak43RFOLszbKmgnuFYDjgum4epK69YGzAEEF9AZFbDi3DL121HWoDm+6RoAN9T3nSqS5h2sC7b+qIZQZmSIbZe4yfhTcVTqK8pCNSdak7Qjcq+iOA6rEluyuYsQFJ0HceUeVej2mNec4jiiYN7dxx1ikNOTXLO0zUxP0j4Lmlwfwn86xxEYqdobDGElOVO9Tc380s1Zjh/SrC3o6sntbDOinnuCwI25009K8PmKKuIYh8jFVJUN3Fpj3Glho1OakGqk/W9qYi9ObJz9qCcu/cDUmxiw09i+CORH96LoLBccR2p5dX/wAjTOJ2M1m6O9H/AOJoWJw7XcwCsB2SCYWSskDmd/CimxeI1dQCBPZnQjtevdWkKiirMznTzO5meiDSbB+9Ytn+iP8AxrS8Ys5rF4Dnbf5GqjA8Na1iLdoMAFsnKVWIyvAWCTpDVpsoIg8xr7tatCqneJE6bVpHjXR/hilutbLGoAPfpM0LjmAWxdKIZUgN5TU6xZNu/esNJC3SY12BgeWkVbYfoscXjrFtRFu5GcgRlVZLepGx8aW/cMboqeF9E8RetpfyMMO7FOsEGDqJyzMZtJqoxnBLlq8tp4XMdG5HuIP+b19K/q9cNhhZQAWVGVQBt/eedY/jvR6zigA0yDKsuhBoy3C5kf0Z34bEWJ0UhgP6W+OWthbw6jEKQADkM+OoifjVZg/0d4jB4xb9i4t+02YODCOFbnGzQQNo8qL9JZcYikSt3MFPcUjT1BB9DRWd6Vi+Gh+vmJHE7RW6WX7QHvU/iB8KsOH4xSygGQ6Zl9In50bFYaef9iNRVTcwws9WVLEpmCrpLTGnkIpeNNuN0OuqlPIx3Dwr3HbLkcyLls8xHtDzEVh8XwZcPfuJZGxOjZGEbgFWgxB3U1sMNhW6zOxh2OYc4A01HdHLuqv6Q2S14HLJKg7DxAjvq2Gdp2KYyN4JmI41xNQhGUA81IIPcdCPiKrej3R7EYw/U2iVn2zoo/i/Ka9NwfQiy7K2LXMVMi19nWPaA38q22E7ICpbyqNAFWAB4ACm5S10EYx01M/0R6EHD2st1lYkyYEDy7zWts4QJ4+m3kK6jt3Gios7mPjVG77liLeaJrN9I9bF2PumtJiMOSTG1VuO4P1ilWcqDpIgfOo0sSnZmF6P3mACDc6/KtRw+2Lri3nVSQSJ128qCejtm2P9ZgQdCGE+XZFEsXLdpw6yWAImO/eloQlCV0M1akKkcrLgdHT/ANVf5f8A7UqhnpAfuv76VM819xHlLsedjCiziLdu6dUCgOmXsySSq5lkiTv41a8e4/hMOSbgv3SkT21EEwQB2d62a8Nsb9TmPeQxPxNBfg6PfRmwym2isRKTmdoAkEclB/mrGy6tfMvme6TMt0e6XYfEXurWxeSVa4LjXJU6Ty3Jmo3DWa2LjW0Ds18EKZXTK+uu2pma2fC+B5BbIw6qyu5aNihzQNfNdPCrp7Dx2bKj+WpUox2ZHie6MFjGuui9Y4XQ50XUHU7t3RHxqj4liu0+QkZizHU8zNa3ivR2/k9q2s7kk6eUCq9+g+IugZLtoCNyjGfiJow2IhGsnU2DFYec6DjS0ehmMK9xhBdyB4k0/wD/AKa3hWZFAYkDMSouQfUaVscD+j24g1vLMbhTIPfvVlgOgyWlyrljvKyT3kk7k61viMbzJtRdomGGwXLgnLWXW55o6q6Bhqrbg1n8f0dB1tkD/afwNe0f+nyQQHhTyA21mBXF/R3a53H+H5UzR4hRlTy1tWhStgK8KubD6J9L9T5+xPDLie0h84kUXBYG86kWxlykHfKSeUHnX0Cv6PsON2ue+uXf0eYRozdZoQfbI1HrWNXFYezyN/IapUsTdZ0vn/h5fwq29m0ly9cv3mzBlALMM+o7IO8d5761fRrpP193I4ZXZgDnGWDMAmOVbi30dsquSWKxEEzpERJob9HsIWDFQWECc3Ibc+Vc91luP8thf1YwOrINZ3J8O6mNw0ga3E7tj599S3s2ubT/ABGhm3Z8/fUvELsQqEu5FHBrfWreN3UKywAACDEzrPKq/H4xLd1bardeV9sJKjwLcjV2lu0PsT/Ca65XSLZidTAqqxWV3SJ9Hvo2eN8ZsN+sbrhXCnKZynmFBOnvr0voHhmsXLly/lQFVVBmDTrLtIOg9mKt794wciKDGkkAT41VfRjzdR7qvDExk7y0B0WlaJrcTxCy6lS2hEVmbGDyXA3XKQDMZGPPvqObCR/rKD4a/KnWltr+1Zv4DWnpVNdSFQkzRYnilrKQA2oIkKdPGsTd4J9fbupccFGkBk0OmoMNV2Mao2zn+ED5mhXuK5R7LerKPwrGWLpmsKM0DxUupV9iZ7Eg7zvrUOy1u0ZW2S0RJkmPWjvxIxIte8zROvvH7KL7/wARWXpkFoa8mTdyDdxAIYCw0OIaQdR3TM0+1xe4uUJhScgheyNB4HepTNe/6ij+GfkRUZ+tbTOT5Aj5mqvHJbIPR292S7XGsW2+HjzZR8zVgvFWI7XVg93WD8Aaz54S51Z2/p/+Jo6cHygS5Plp8orOWLk9iVRii4PFTzNserH5LQLnEW3zqPJGPzYVB/V6zqCSO8k/M0YYRByHzqnpNQty4oFjeJXo7FwA/wC63+HWVS37mJb2r4Gv2bKj3EzWhGGUcqFbw0TJmTp4Co58+4ZY9jIcUwmMAm3fuN4ZVU+kDWs0/E8SDDXrojcExXqrWgX02ABJjcyRHwqr4xwi1eBzAK/J+7unvFWhXltIpOC6Hnv029zvXP5qVa7B9FrWX61gWk+ywiOX+eNKt+fEz5bN6vFiPsf1D8KN+szzyDzY1Ulsvf76rcbjV0lCYJ+3/aqZgsaj9bAfbtj31w8WB/aL6KTWStcbQHSyO72p/wDGpmH4yWnsAev9qhzSJyl1cxytoXzTyyT8KIuPAEB2AHcgqmTiZzQEXTnrVnZxTFZ0qM6Jysa3HUmM9w/winrxYESDdj0H4VAZ2N1+1HZGwHeaIbUwMxj0/KpcwUSb+sp5XP5q62Pn7L/zGqw4eftuPUflRlwP/cue+qcwtlJL4gHdD/M350z6T3Wx/V+dN+hKdy5/jb86NYwCd3zPzqM7CyBfTGjS2nuH4mgtj3+7bHotXFvAJ3D3CqzEXQrQB8aiU2iYpMBcxd3kV9I/KmfSrx5x6/2qVYuhjtUlLQ3quZlrIqyt0/tB73P4104Zj9qfQ/nVqBFdA3ouwKj6A33v6fzNO+gH7ze5R+FWQXSnRVXfuSipXCfve8fgKeuD75/mb86nO9PAB5VWz7lsxXpgEP2VJ8YPzohw0CNB6Cp9gVWccxzC8LQACmJPMz48qHHS4KTvYeljxNF6sDnVdfxORZEyBG48Ndqqj0gdtIjTv/tURhoTKRpYFJrkb6CsRjekd5ZgiBy57TvUdeOXLgYbd+s1dUyl7m+e8BuQPPSgPxFcsll8gRXmVy8xnU9+pJ+ZrmUzoSNBtpyFb08PKexlOrGG5vb/ABtACdo3mAfiahXeltkcyT5VlVw4PtS3nUqxhk+6KYjgP5MxeM7IscR0wMxbXMO/8Kiv0gxDagekD5mj2cOPKp9nAr41tHB0o7mTxU2UV3ieLedcs90/nUDFYW8+rNNbI4NByodxANgK1VKmtkU5k31ME/Dnn2395/OlWkxrdqlV8sOxGaXc/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80" name="Picture 8" descr="http://www.barrosarana.cl/images/tnsconstruc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8146">
            <a:off x="7067607" y="1470757"/>
            <a:ext cx="1653450" cy="21031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ángulo 26"/>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1</a:t>
            </a:r>
            <a:endParaRPr lang="es-EC" dirty="0"/>
          </a:p>
        </p:txBody>
      </p:sp>
    </p:spTree>
    <p:extLst>
      <p:ext uri="{BB962C8B-B14F-4D97-AF65-F5344CB8AC3E}">
        <p14:creationId xmlns:p14="http://schemas.microsoft.com/office/powerpoint/2010/main" val="147027992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1516" y="-103032"/>
            <a:ext cx="8800807" cy="1015663"/>
          </a:xfrm>
          <a:prstGeom prst="rect">
            <a:avLst/>
          </a:prstGeom>
          <a:noFill/>
        </p:spPr>
        <p:txBody>
          <a:bodyPr wrap="none" lIns="91440" tIns="45720" rIns="91440" bIns="45720">
            <a:spAutoFit/>
          </a:bodyPr>
          <a:lstStyle/>
          <a:p>
            <a:pPr algn="ctr"/>
            <a:r>
              <a:rPr lang="es-ES" sz="6000" b="1" dirty="0" smtClean="0">
                <a:ln w="22225">
                  <a:solidFill>
                    <a:schemeClr val="accent2">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Bradley Hand ITC" panose="03070402050302030203" pitchFamily="66" charset="0"/>
              </a:rPr>
              <a:t>EVALUACIÓN EX - POST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7648" y="6304754"/>
            <a:ext cx="1219964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ortar rectángulo de esquina del mismo lado"/>
          <p:cNvSpPr/>
          <p:nvPr/>
        </p:nvSpPr>
        <p:spPr>
          <a:xfrm>
            <a:off x="7991411" y="1937660"/>
            <a:ext cx="1738648" cy="605911"/>
          </a:xfrm>
          <a:prstGeom prst="snip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smtClean="0">
                <a:solidFill>
                  <a:schemeClr val="accent6">
                    <a:lumMod val="50000"/>
                  </a:schemeClr>
                </a:solidFill>
              </a:rPr>
              <a:t>Forma de Pago </a:t>
            </a:r>
          </a:p>
        </p:txBody>
      </p:sp>
      <p:sp>
        <p:nvSpPr>
          <p:cNvPr id="8" name="7 Rectángulo"/>
          <p:cNvSpPr/>
          <p:nvPr/>
        </p:nvSpPr>
        <p:spPr>
          <a:xfrm rot="21054312">
            <a:off x="238606" y="937986"/>
            <a:ext cx="4522393"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smtClean="0">
                <a:ln w="11430">
                  <a:solidFill>
                    <a:schemeClr val="accent6">
                      <a:lumMod val="50000"/>
                    </a:schemeClr>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Presupuestación</a:t>
            </a:r>
          </a:p>
        </p:txBody>
      </p:sp>
      <p:sp>
        <p:nvSpPr>
          <p:cNvPr id="9" name="8 Recortar rectángulo de esquina del mismo lado"/>
          <p:cNvSpPr/>
          <p:nvPr/>
        </p:nvSpPr>
        <p:spPr>
          <a:xfrm>
            <a:off x="279038" y="1914050"/>
            <a:ext cx="1738648" cy="605911"/>
          </a:xfrm>
          <a:prstGeom prst="snip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smtClean="0">
                <a:solidFill>
                  <a:schemeClr val="accent6">
                    <a:lumMod val="50000"/>
                  </a:schemeClr>
                </a:solidFill>
              </a:rPr>
              <a:t>Costos </a:t>
            </a:r>
          </a:p>
        </p:txBody>
      </p:sp>
      <p:sp>
        <p:nvSpPr>
          <p:cNvPr id="10" name="9 Rectángulo redondeado"/>
          <p:cNvSpPr/>
          <p:nvPr/>
        </p:nvSpPr>
        <p:spPr>
          <a:xfrm>
            <a:off x="266158" y="2532840"/>
            <a:ext cx="1751527" cy="1124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400" b="1" i="1" u="sng" dirty="0" smtClean="0">
                <a:solidFill>
                  <a:schemeClr val="tx1"/>
                </a:solidFill>
              </a:rPr>
              <a:t>Costos Directos: </a:t>
            </a:r>
            <a:r>
              <a:rPr lang="es-ES" sz="1100" dirty="0" smtClean="0">
                <a:solidFill>
                  <a:schemeClr val="tx1"/>
                </a:solidFill>
              </a:rPr>
              <a:t>Especificaciones técnicas y experiencia (materiales, mano de obra, tiempo requerido)</a:t>
            </a:r>
            <a:endParaRPr lang="es-ES" sz="1100" dirty="0">
              <a:solidFill>
                <a:schemeClr val="tx1"/>
              </a:solidFill>
            </a:endParaRPr>
          </a:p>
        </p:txBody>
      </p:sp>
      <p:pic>
        <p:nvPicPr>
          <p:cNvPr id="11" name="10 Imagen"/>
          <p:cNvPicPr/>
          <p:nvPr/>
        </p:nvPicPr>
        <p:blipFill rotWithShape="1">
          <a:blip r:embed="rId3">
            <a:extLst>
              <a:ext uri="{28A0092B-C50C-407E-A947-70E740481C1C}">
                <a14:useLocalDpi xmlns:a14="http://schemas.microsoft.com/office/drawing/2010/main" val="0"/>
              </a:ext>
            </a:extLst>
          </a:blip>
          <a:srcRect r="23825" b="6551"/>
          <a:stretch/>
        </p:blipFill>
        <p:spPr bwMode="auto">
          <a:xfrm>
            <a:off x="2564199" y="3799268"/>
            <a:ext cx="5021460" cy="2713166"/>
          </a:xfrm>
          <a:prstGeom prst="rect">
            <a:avLst/>
          </a:prstGeom>
          <a:noFill/>
          <a:ln>
            <a:noFill/>
          </a:ln>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22" r="5847" b="19138"/>
          <a:stretch/>
        </p:blipFill>
        <p:spPr bwMode="auto">
          <a:xfrm>
            <a:off x="2589953" y="2204127"/>
            <a:ext cx="4326003" cy="158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redondeado"/>
          <p:cNvSpPr/>
          <p:nvPr/>
        </p:nvSpPr>
        <p:spPr>
          <a:xfrm>
            <a:off x="276889" y="3657600"/>
            <a:ext cx="1751527" cy="14145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200" b="1" i="1" u="sng" dirty="0" smtClean="0">
                <a:solidFill>
                  <a:schemeClr val="tx1"/>
                </a:solidFill>
              </a:rPr>
              <a:t>Costos Indirectos:</a:t>
            </a:r>
            <a:r>
              <a:rPr lang="es-ES" sz="1100" dirty="0" smtClean="0">
                <a:solidFill>
                  <a:schemeClr val="tx1"/>
                </a:solidFill>
              </a:rPr>
              <a:t> listado de rubros indirectos asignados en porcentaje (repuestos, depreciaciones, mantenimiento, financiamiento)</a:t>
            </a:r>
            <a:endParaRPr lang="es-ES" sz="1100" dirty="0">
              <a:solidFill>
                <a:schemeClr val="tx1"/>
              </a:solidFill>
            </a:endParaRPr>
          </a:p>
        </p:txBody>
      </p:sp>
      <p:sp>
        <p:nvSpPr>
          <p:cNvPr id="14" name="13 Rectángulo redondeado"/>
          <p:cNvSpPr/>
          <p:nvPr/>
        </p:nvSpPr>
        <p:spPr>
          <a:xfrm>
            <a:off x="287620" y="5091465"/>
            <a:ext cx="1751527" cy="12664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400" b="1" i="1" u="sng" dirty="0" smtClean="0">
                <a:solidFill>
                  <a:schemeClr val="tx1"/>
                </a:solidFill>
              </a:rPr>
              <a:t>Utilidad:</a:t>
            </a:r>
            <a:r>
              <a:rPr lang="es-ES" sz="1100" dirty="0" smtClean="0">
                <a:solidFill>
                  <a:schemeClr val="tx1"/>
                </a:solidFill>
              </a:rPr>
              <a:t> </a:t>
            </a:r>
          </a:p>
          <a:p>
            <a:pPr algn="ctr"/>
            <a:r>
              <a:rPr lang="es-ES" sz="1100" dirty="0" smtClean="0">
                <a:solidFill>
                  <a:schemeClr val="tx1"/>
                </a:solidFill>
              </a:rPr>
              <a:t>Porcentaje asignado por el contratista, según limitaciones y condiciones del Estado.</a:t>
            </a:r>
            <a:endParaRPr lang="es-ES" sz="1100" dirty="0">
              <a:solidFill>
                <a:schemeClr val="tx1"/>
              </a:solidFill>
            </a:endParaRPr>
          </a:p>
        </p:txBody>
      </p:sp>
      <p:sp>
        <p:nvSpPr>
          <p:cNvPr id="15" name="14 Rectángulo redondeado"/>
          <p:cNvSpPr/>
          <p:nvPr/>
        </p:nvSpPr>
        <p:spPr>
          <a:xfrm>
            <a:off x="8015021" y="2544073"/>
            <a:ext cx="1751527" cy="9396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200" dirty="0" smtClean="0">
                <a:solidFill>
                  <a:schemeClr val="tx1"/>
                </a:solidFill>
              </a:rPr>
              <a:t>30% Anticipo de Obra – Inicio de ejecución</a:t>
            </a:r>
            <a:endParaRPr lang="es-ES" sz="1200" dirty="0">
              <a:solidFill>
                <a:schemeClr val="tx1"/>
              </a:solidFill>
            </a:endParaRPr>
          </a:p>
        </p:txBody>
      </p:sp>
      <p:sp>
        <p:nvSpPr>
          <p:cNvPr id="16" name="15 Rectángulo redondeado"/>
          <p:cNvSpPr/>
          <p:nvPr/>
        </p:nvSpPr>
        <p:spPr>
          <a:xfrm>
            <a:off x="8038631" y="3494971"/>
            <a:ext cx="1751527" cy="9396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200" dirty="0" smtClean="0">
                <a:solidFill>
                  <a:schemeClr val="tx1"/>
                </a:solidFill>
              </a:rPr>
              <a:t>70% contra presentación de planillas mensuales.</a:t>
            </a:r>
            <a:endParaRPr lang="es-ES" sz="1200" dirty="0">
              <a:solidFill>
                <a:schemeClr val="tx1"/>
              </a:solidFill>
            </a:endParaRPr>
          </a:p>
        </p:txBody>
      </p:sp>
      <p:sp>
        <p:nvSpPr>
          <p:cNvPr id="17" name="16 Rectángulo redondeado"/>
          <p:cNvSpPr/>
          <p:nvPr/>
        </p:nvSpPr>
        <p:spPr>
          <a:xfrm>
            <a:off x="8062241" y="4445869"/>
            <a:ext cx="1751527" cy="9396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200" dirty="0" smtClean="0">
                <a:solidFill>
                  <a:schemeClr val="tx1"/>
                </a:solidFill>
              </a:rPr>
              <a:t>Tiempo de pago por cada planilla 2 meses.</a:t>
            </a:r>
            <a:endParaRPr lang="es-ES" sz="1200" dirty="0">
              <a:solidFill>
                <a:schemeClr val="tx1"/>
              </a:solidFill>
            </a:endParaRPr>
          </a:p>
        </p:txBody>
      </p:sp>
      <p:sp>
        <p:nvSpPr>
          <p:cNvPr id="18" name="17 Rectángulo redondeado"/>
          <p:cNvSpPr/>
          <p:nvPr/>
        </p:nvSpPr>
        <p:spPr>
          <a:xfrm>
            <a:off x="8085851" y="5396767"/>
            <a:ext cx="1751527" cy="9396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200" dirty="0" smtClean="0">
                <a:solidFill>
                  <a:schemeClr val="tx1"/>
                </a:solidFill>
              </a:rPr>
              <a:t>Actividades de fiscalización, gestión, aprobación y acreditación del pago.</a:t>
            </a:r>
            <a:endParaRPr lang="es-ES" sz="1200" dirty="0">
              <a:solidFill>
                <a:schemeClr val="tx1"/>
              </a:solidFill>
            </a:endParaRPr>
          </a:p>
        </p:txBody>
      </p:sp>
      <p:pic>
        <p:nvPicPr>
          <p:cNvPr id="2052" name="Picture 4" descr="http://www.expoknews.com/wp-content/uploads/2014/05/Depositphotos_5264119_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2020" y="678443"/>
            <a:ext cx="2215111" cy="15385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www.dondominio.com/images/products/payments-her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32211">
            <a:off x="10355642" y="263166"/>
            <a:ext cx="1591147" cy="20936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6" name="Picture 8" descr="http://thumbs.dreamstime.com/z/pago-de-dinero-del-cielo-451096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592"/>
          <a:stretch/>
        </p:blipFill>
        <p:spPr bwMode="auto">
          <a:xfrm rot="21258583">
            <a:off x="10236667" y="3013893"/>
            <a:ext cx="1829096" cy="32908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9" name="Rectángulo 18"/>
          <p:cNvSpPr/>
          <p:nvPr/>
        </p:nvSpPr>
        <p:spPr>
          <a:xfrm>
            <a:off x="9723549" y="0"/>
            <a:ext cx="2468451" cy="431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OBJETIVO 1 </a:t>
            </a:r>
            <a:endParaRPr lang="es-EC" dirty="0"/>
          </a:p>
        </p:txBody>
      </p:sp>
    </p:spTree>
    <p:extLst>
      <p:ext uri="{BB962C8B-B14F-4D97-AF65-F5344CB8AC3E}">
        <p14:creationId xmlns:p14="http://schemas.microsoft.com/office/powerpoint/2010/main" val="21381332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1718</TotalTime>
  <Words>2789</Words>
  <Application>Microsoft Office PowerPoint</Application>
  <PresentationFormat>Personalizado</PresentationFormat>
  <Paragraphs>300</Paragraphs>
  <Slides>33</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33</vt:i4>
      </vt:variant>
    </vt:vector>
  </HeadingPairs>
  <TitlesOfParts>
    <vt:vector size="35" baseType="lpstr">
      <vt:lpstr>Faceta</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Compumaxi</dc:creator>
  <cp:lastModifiedBy>Agencia-PC</cp:lastModifiedBy>
  <cp:revision>158</cp:revision>
  <dcterms:created xsi:type="dcterms:W3CDTF">2015-07-05T19:03:41Z</dcterms:created>
  <dcterms:modified xsi:type="dcterms:W3CDTF">2015-09-30T20:12:46Z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