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6">
  <p:sldMasterIdLst>
    <p:sldMasterId id="2147483696" r:id="rId1"/>
  </p:sldMasterIdLst>
  <p:notesMasterIdLst>
    <p:notesMasterId r:id="rId64"/>
  </p:notesMasterIdLst>
  <p:sldIdLst>
    <p:sldId id="256" r:id="rId2"/>
    <p:sldId id="257" r:id="rId3"/>
    <p:sldId id="312" r:id="rId4"/>
    <p:sldId id="258" r:id="rId5"/>
    <p:sldId id="273" r:id="rId6"/>
    <p:sldId id="275" r:id="rId7"/>
    <p:sldId id="274" r:id="rId8"/>
    <p:sldId id="276" r:id="rId9"/>
    <p:sldId id="259" r:id="rId10"/>
    <p:sldId id="311" r:id="rId11"/>
    <p:sldId id="262" r:id="rId12"/>
    <p:sldId id="280" r:id="rId13"/>
    <p:sldId id="284" r:id="rId14"/>
    <p:sldId id="288" r:id="rId15"/>
    <p:sldId id="290" r:id="rId16"/>
    <p:sldId id="324" r:id="rId17"/>
    <p:sldId id="325" r:id="rId18"/>
    <p:sldId id="326" r:id="rId19"/>
    <p:sldId id="370" r:id="rId20"/>
    <p:sldId id="327" r:id="rId21"/>
    <p:sldId id="328" r:id="rId22"/>
    <p:sldId id="329" r:id="rId23"/>
    <p:sldId id="330" r:id="rId24"/>
    <p:sldId id="331" r:id="rId25"/>
    <p:sldId id="332" r:id="rId26"/>
    <p:sldId id="371" r:id="rId27"/>
    <p:sldId id="333" r:id="rId28"/>
    <p:sldId id="334" r:id="rId29"/>
    <p:sldId id="337" r:id="rId30"/>
    <p:sldId id="339" r:id="rId31"/>
    <p:sldId id="341" r:id="rId32"/>
    <p:sldId id="342" r:id="rId33"/>
    <p:sldId id="345" r:id="rId34"/>
    <p:sldId id="388" r:id="rId35"/>
    <p:sldId id="347" r:id="rId36"/>
    <p:sldId id="351" r:id="rId37"/>
    <p:sldId id="352" r:id="rId38"/>
    <p:sldId id="354" r:id="rId39"/>
    <p:sldId id="353" r:id="rId40"/>
    <p:sldId id="376" r:id="rId41"/>
    <p:sldId id="372" r:id="rId42"/>
    <p:sldId id="373" r:id="rId43"/>
    <p:sldId id="356" r:id="rId44"/>
    <p:sldId id="357" r:id="rId45"/>
    <p:sldId id="375" r:id="rId46"/>
    <p:sldId id="358" r:id="rId47"/>
    <p:sldId id="374" r:id="rId48"/>
    <p:sldId id="366" r:id="rId49"/>
    <p:sldId id="367" r:id="rId50"/>
    <p:sldId id="368" r:id="rId51"/>
    <p:sldId id="369" r:id="rId52"/>
    <p:sldId id="363" r:id="rId53"/>
    <p:sldId id="378" r:id="rId54"/>
    <p:sldId id="379" r:id="rId55"/>
    <p:sldId id="381" r:id="rId56"/>
    <p:sldId id="383" r:id="rId57"/>
    <p:sldId id="385" r:id="rId58"/>
    <p:sldId id="386" r:id="rId59"/>
    <p:sldId id="387" r:id="rId60"/>
    <p:sldId id="348" r:id="rId61"/>
    <p:sldId id="349" r:id="rId62"/>
    <p:sldId id="350" r:id="rId63"/>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3728" autoAdjust="0"/>
  </p:normalViewPr>
  <p:slideViewPr>
    <p:cSldViewPr>
      <p:cViewPr varScale="1">
        <p:scale>
          <a:sx n="66" d="100"/>
          <a:sy n="66" d="100"/>
        </p:scale>
        <p:origin x="72" y="4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Spellman\Documents\LETRA%20SABIA\Clientes\Tesis%20Maricela%20Valenzuela\Nuevo%20Hoja%20de%20c&#225;lculo%20de%20Microsoft%20Exce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Spellman\Documents\LETRA%20SABIA\Clientes\Tesis%20Maricela%20Valenzuela\Nuevo%20Hoja%20de%20c&#225;lculo%20de%20Microsoft%20Exce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Spellman\Downloads\PROYECCION_POR_EDADES_PROVINCIAS_2010-2020_Y_NACIONAL_2010-2020.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Hoja1!$B$2</c:f>
              <c:strCache>
                <c:ptCount val="1"/>
                <c:pt idx="0">
                  <c:v>Inflación</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Hoja1!$A$3:$A$11</c:f>
              <c:numCache>
                <c:formatCode>General</c:formatCode>
                <c:ptCount val="9"/>
                <c:pt idx="0">
                  <c:v>2006</c:v>
                </c:pt>
                <c:pt idx="1">
                  <c:v>2007</c:v>
                </c:pt>
                <c:pt idx="2">
                  <c:v>2008</c:v>
                </c:pt>
                <c:pt idx="3">
                  <c:v>2009</c:v>
                </c:pt>
                <c:pt idx="4">
                  <c:v>2010</c:v>
                </c:pt>
                <c:pt idx="5">
                  <c:v>2011</c:v>
                </c:pt>
                <c:pt idx="6">
                  <c:v>2012</c:v>
                </c:pt>
                <c:pt idx="7">
                  <c:v>2013</c:v>
                </c:pt>
                <c:pt idx="8">
                  <c:v>2014</c:v>
                </c:pt>
              </c:numCache>
            </c:numRef>
          </c:cat>
          <c:val>
            <c:numRef>
              <c:f>Hoja1!$B$3:$B$11</c:f>
              <c:numCache>
                <c:formatCode>General</c:formatCode>
                <c:ptCount val="9"/>
                <c:pt idx="0">
                  <c:v>2.8699999999999997</c:v>
                </c:pt>
                <c:pt idx="1">
                  <c:v>3.32</c:v>
                </c:pt>
                <c:pt idx="2">
                  <c:v>8.83</c:v>
                </c:pt>
                <c:pt idx="3">
                  <c:v>4.3099999999999996</c:v>
                </c:pt>
                <c:pt idx="4">
                  <c:v>3.3299999999999987</c:v>
                </c:pt>
                <c:pt idx="5">
                  <c:v>5.41</c:v>
                </c:pt>
                <c:pt idx="6">
                  <c:v>4.1599999999999975</c:v>
                </c:pt>
                <c:pt idx="7">
                  <c:v>2.7</c:v>
                </c:pt>
                <c:pt idx="8">
                  <c:v>3.67</c:v>
                </c:pt>
              </c:numCache>
            </c:numRef>
          </c:val>
        </c:ser>
        <c:dLbls>
          <c:showLegendKey val="0"/>
          <c:showVal val="0"/>
          <c:showCatName val="0"/>
          <c:showSerName val="0"/>
          <c:showPercent val="0"/>
          <c:showBubbleSize val="0"/>
        </c:dLbls>
        <c:gapWidth val="150"/>
        <c:axId val="191507944"/>
        <c:axId val="191508336"/>
      </c:barChart>
      <c:catAx>
        <c:axId val="191507944"/>
        <c:scaling>
          <c:orientation val="minMax"/>
        </c:scaling>
        <c:delete val="0"/>
        <c:axPos val="b"/>
        <c:numFmt formatCode="General" sourceLinked="1"/>
        <c:majorTickMark val="out"/>
        <c:minorTickMark val="none"/>
        <c:tickLblPos val="nextTo"/>
        <c:crossAx val="191508336"/>
        <c:crosses val="autoZero"/>
        <c:auto val="1"/>
        <c:lblAlgn val="ctr"/>
        <c:lblOffset val="100"/>
        <c:noMultiLvlLbl val="0"/>
      </c:catAx>
      <c:valAx>
        <c:axId val="191508336"/>
        <c:scaling>
          <c:orientation val="minMax"/>
        </c:scaling>
        <c:delete val="0"/>
        <c:axPos val="l"/>
        <c:majorGridlines/>
        <c:numFmt formatCode="General" sourceLinked="1"/>
        <c:majorTickMark val="out"/>
        <c:minorTickMark val="none"/>
        <c:tickLblPos val="nextTo"/>
        <c:crossAx val="191507944"/>
        <c:crosses val="autoZero"/>
        <c:crossBetween val="between"/>
      </c:valAx>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2"/>
          <c:order val="0"/>
          <c:tx>
            <c:strRef>
              <c:f>Hoja2!$B$2</c:f>
              <c:strCache>
                <c:ptCount val="1"/>
                <c:pt idx="0">
                  <c:v>Ecuador</c:v>
                </c:pt>
              </c:strCache>
            </c:strRef>
          </c:tx>
          <c:marker>
            <c:symbol val="none"/>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Hoja2!$A$3:$A$8</c:f>
              <c:numCache>
                <c:formatCode>General</c:formatCode>
                <c:ptCount val="6"/>
                <c:pt idx="0">
                  <c:v>2012</c:v>
                </c:pt>
                <c:pt idx="1">
                  <c:v>2013</c:v>
                </c:pt>
                <c:pt idx="2">
                  <c:v>2014</c:v>
                </c:pt>
                <c:pt idx="3">
                  <c:v>2015</c:v>
                </c:pt>
                <c:pt idx="4">
                  <c:v>2016</c:v>
                </c:pt>
                <c:pt idx="5">
                  <c:v>2017</c:v>
                </c:pt>
              </c:numCache>
            </c:numRef>
          </c:cat>
          <c:val>
            <c:numRef>
              <c:f>Hoja2!$B$3:$B$8</c:f>
              <c:numCache>
                <c:formatCode>General</c:formatCode>
                <c:ptCount val="6"/>
                <c:pt idx="0">
                  <c:v>5.0999999999999996</c:v>
                </c:pt>
                <c:pt idx="1">
                  <c:v>4.5</c:v>
                </c:pt>
                <c:pt idx="2">
                  <c:v>4</c:v>
                </c:pt>
                <c:pt idx="3">
                  <c:v>3.8</c:v>
                </c:pt>
                <c:pt idx="4">
                  <c:v>4.3</c:v>
                </c:pt>
                <c:pt idx="5">
                  <c:v>5</c:v>
                </c:pt>
              </c:numCache>
            </c:numRef>
          </c:val>
          <c:smooth val="0"/>
        </c:ser>
        <c:ser>
          <c:idx val="0"/>
          <c:order val="1"/>
          <c:tx>
            <c:strRef>
              <c:f>Hoja2!$C$2</c:f>
              <c:strCache>
                <c:ptCount val="1"/>
                <c:pt idx="0">
                  <c:v>América Latina</c:v>
                </c:pt>
              </c:strCache>
            </c:strRef>
          </c:tx>
          <c:marker>
            <c:symbol val="none"/>
          </c:marker>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Hoja2!$C$3:$C$8</c:f>
              <c:numCache>
                <c:formatCode>General</c:formatCode>
                <c:ptCount val="6"/>
                <c:pt idx="0">
                  <c:v>2.6</c:v>
                </c:pt>
                <c:pt idx="1">
                  <c:v>2.5</c:v>
                </c:pt>
                <c:pt idx="2">
                  <c:v>0.8</c:v>
                </c:pt>
                <c:pt idx="3">
                  <c:v>1.7</c:v>
                </c:pt>
                <c:pt idx="4">
                  <c:v>2.9</c:v>
                </c:pt>
                <c:pt idx="5">
                  <c:v>3.3</c:v>
                </c:pt>
              </c:numCache>
            </c:numRef>
          </c:val>
          <c:smooth val="0"/>
        </c:ser>
        <c:dLbls>
          <c:showLegendKey val="0"/>
          <c:showVal val="0"/>
          <c:showCatName val="0"/>
          <c:showSerName val="0"/>
          <c:showPercent val="0"/>
          <c:showBubbleSize val="0"/>
        </c:dLbls>
        <c:smooth val="0"/>
        <c:axId val="191509120"/>
        <c:axId val="191509512"/>
      </c:lineChart>
      <c:catAx>
        <c:axId val="191509120"/>
        <c:scaling>
          <c:orientation val="minMax"/>
        </c:scaling>
        <c:delete val="0"/>
        <c:axPos val="b"/>
        <c:numFmt formatCode="General" sourceLinked="1"/>
        <c:majorTickMark val="out"/>
        <c:minorTickMark val="none"/>
        <c:tickLblPos val="nextTo"/>
        <c:crossAx val="191509512"/>
        <c:crosses val="autoZero"/>
        <c:auto val="1"/>
        <c:lblAlgn val="ctr"/>
        <c:lblOffset val="100"/>
        <c:noMultiLvlLbl val="0"/>
      </c:catAx>
      <c:valAx>
        <c:axId val="191509512"/>
        <c:scaling>
          <c:orientation val="minMax"/>
        </c:scaling>
        <c:delete val="0"/>
        <c:axPos val="l"/>
        <c:majorGridlines/>
        <c:numFmt formatCode="General" sourceLinked="1"/>
        <c:majorTickMark val="out"/>
        <c:minorTickMark val="none"/>
        <c:tickLblPos val="nextTo"/>
        <c:crossAx val="191509120"/>
        <c:crosses val="autoZero"/>
        <c:crossBetween val="between"/>
      </c:valAx>
    </c:plotArea>
    <c:legend>
      <c:legendPos val="r"/>
      <c:layout/>
      <c:overlay val="0"/>
    </c:legend>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'[PROYECCION_POR_EDADES_PROVINCIAS_2010-2020_Y_NACIONAL_2010-2020.xlsx]NACIONAL'!$B$7</c:f>
              <c:strCache>
                <c:ptCount val="1"/>
                <c:pt idx="0">
                  <c:v>Población</c:v>
                </c:pt>
              </c:strCache>
            </c:strRef>
          </c:tx>
          <c:marker>
            <c:symbol val="none"/>
          </c:marker>
          <c:cat>
            <c:numRef>
              <c:f>'[PROYECCION_POR_EDADES_PROVINCIAS_2010-2020_Y_NACIONAL_2010-2020.xlsx]NACIONAL'!$C$6:$M$6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'[PROYECCION_POR_EDADES_PROVINCIAS_2010-2020_Y_NACIONAL_2010-2020.xlsx]NACIONAL'!$C$7:$M$7</c:f>
              <c:numCache>
                <c:formatCode>0.00</c:formatCode>
                <c:ptCount val="11"/>
                <c:pt idx="0">
                  <c:v>15.012227999999999</c:v>
                </c:pt>
                <c:pt idx="1">
                  <c:v>15.266431000000004</c:v>
                </c:pt>
                <c:pt idx="2">
                  <c:v>15.520972999999998</c:v>
                </c:pt>
                <c:pt idx="3">
                  <c:v>15.774749</c:v>
                </c:pt>
                <c:pt idx="4">
                  <c:v>16.027466</c:v>
                </c:pt>
                <c:pt idx="5">
                  <c:v>16.278843999999989</c:v>
                </c:pt>
                <c:pt idx="6">
                  <c:v>16.528729999999893</c:v>
                </c:pt>
                <c:pt idx="7">
                  <c:v>16.776976999999999</c:v>
                </c:pt>
                <c:pt idx="8">
                  <c:v>17.023408</c:v>
                </c:pt>
                <c:pt idx="9">
                  <c:v>17.267986000000001</c:v>
                </c:pt>
                <c:pt idx="10">
                  <c:v>17.510643000000002</c:v>
                </c:pt>
              </c:numCache>
            </c:numRef>
          </c:val>
          <c:smooth val="0"/>
        </c:ser>
        <c:dLbls>
          <c:showLegendKey val="0"/>
          <c:showVal val="0"/>
          <c:showCatName val="0"/>
          <c:showSerName val="0"/>
          <c:showPercent val="0"/>
          <c:showBubbleSize val="0"/>
        </c:dLbls>
        <c:smooth val="0"/>
        <c:axId val="191510688"/>
        <c:axId val="191511080"/>
      </c:lineChart>
      <c:catAx>
        <c:axId val="191510688"/>
        <c:scaling>
          <c:orientation val="minMax"/>
        </c:scaling>
        <c:delete val="0"/>
        <c:axPos val="b"/>
        <c:numFmt formatCode="General" sourceLinked="1"/>
        <c:majorTickMark val="none"/>
        <c:minorTickMark val="none"/>
        <c:tickLblPos val="nextTo"/>
        <c:crossAx val="191511080"/>
        <c:crosses val="autoZero"/>
        <c:auto val="1"/>
        <c:lblAlgn val="ctr"/>
        <c:lblOffset val="100"/>
        <c:noMultiLvlLbl val="0"/>
      </c:catAx>
      <c:valAx>
        <c:axId val="191511080"/>
        <c:scaling>
          <c:orientation val="minMax"/>
        </c:scaling>
        <c:delete val="0"/>
        <c:axPos val="l"/>
        <c:majorGridlines/>
        <c:title>
          <c:tx>
            <c:rich>
              <a:bodyPr/>
              <a:lstStyle/>
              <a:p>
                <a:pPr>
                  <a:defRPr/>
                </a:pPr>
                <a:r>
                  <a:rPr lang="en-US"/>
                  <a:t>Población (en millones de personas)</a:t>
                </a:r>
              </a:p>
            </c:rich>
          </c:tx>
          <c:layout/>
          <c:overlay val="0"/>
        </c:title>
        <c:numFmt formatCode="0.00" sourceLinked="1"/>
        <c:majorTickMark val="none"/>
        <c:minorTickMark val="none"/>
        <c:tickLblPos val="nextTo"/>
        <c:crossAx val="191510688"/>
        <c:crosses val="autoZero"/>
        <c:crossBetween val="between"/>
      </c:valAx>
      <c:dTable>
        <c:showHorzBorder val="1"/>
        <c:showVertBorder val="1"/>
        <c:showOutline val="1"/>
        <c:showKeys val="1"/>
      </c:dTable>
      <c:spPr>
        <a:solidFill>
          <a:schemeClr val="lt1"/>
        </a:solidFill>
        <a:ln w="25400" cap="flat" cmpd="sng" algn="ctr">
          <a:solidFill>
            <a:schemeClr val="dk1"/>
          </a:solidFill>
          <a:prstDash val="solid"/>
        </a:ln>
        <a:effectLst/>
      </c:spPr>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4"/>
      <c:rotY val="20"/>
      <c:depthPercent val="100"/>
      <c:rAngAx val="1"/>
    </c:view3D>
    <c:floor>
      <c:thickness val="0"/>
      <c:spPr>
        <a:solidFill>
          <a:srgbClr val="C0C0C0"/>
        </a:solidFill>
        <a:ln w="3175">
          <a:solidFill>
            <a:srgbClr val="000000"/>
          </a:solidFill>
          <a:prstDash val="solid"/>
        </a:ln>
      </c:spPr>
    </c:floor>
    <c:sideWall>
      <c:thickness val="0"/>
      <c:spPr>
        <a:solidFill>
          <a:srgbClr val="C0C0C0"/>
        </a:solidFill>
        <a:ln w="12700">
          <a:solidFill>
            <a:srgbClr val="808080"/>
          </a:solidFill>
          <a:prstDash val="solid"/>
        </a:ln>
      </c:spPr>
    </c:sideWall>
    <c:backWall>
      <c:thickness val="0"/>
      <c:spPr>
        <a:solidFill>
          <a:srgbClr val="C0C0C0"/>
        </a:solidFill>
        <a:ln w="12700">
          <a:solidFill>
            <a:srgbClr val="808080"/>
          </a:solidFill>
          <a:prstDash val="solid"/>
        </a:ln>
      </c:spPr>
    </c:backWall>
    <c:plotArea>
      <c:layout>
        <c:manualLayout>
          <c:layoutTarget val="inner"/>
          <c:xMode val="edge"/>
          <c:yMode val="edge"/>
          <c:x val="6.6371681415929223E-2"/>
          <c:y val="4.5977011494252866E-2"/>
          <c:w val="0.78761061946902944"/>
          <c:h val="0.79693486590038309"/>
        </c:manualLayout>
      </c:layout>
      <c:bar3DChart>
        <c:barDir val="col"/>
        <c:grouping val="clustered"/>
        <c:varyColors val="0"/>
        <c:ser>
          <c:idx val="0"/>
          <c:order val="0"/>
          <c:tx>
            <c:strRef>
              <c:f>Sheet1!$A$2</c:f>
              <c:strCache>
                <c:ptCount val="1"/>
                <c:pt idx="0">
                  <c:v>2001</c:v>
                </c:pt>
              </c:strCache>
            </c:strRef>
          </c:tx>
          <c:spPr>
            <a:solidFill>
              <a:srgbClr val="9999FF"/>
            </a:solidFill>
            <a:ln w="12683">
              <a:solidFill>
                <a:srgbClr val="000000"/>
              </a:solidFill>
              <a:prstDash val="solid"/>
            </a:ln>
          </c:spPr>
          <c:invertIfNegative val="0"/>
          <c:dLbls>
            <c:dLbl>
              <c:idx val="0"/>
              <c:layout>
                <c:manualLayout>
                  <c:x val="2.36272055937914E-2"/>
                  <c:y val="-5.561817051784417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9495062157408491E-2"/>
                  <c:y val="-7.823336435916643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w="25367">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Urbano</c:v>
                </c:pt>
                <c:pt idx="1">
                  <c:v>Rural</c:v>
                </c:pt>
              </c:strCache>
            </c:strRef>
          </c:cat>
          <c:val>
            <c:numRef>
              <c:f>Sheet1!$B$2:$C$2</c:f>
              <c:numCache>
                <c:formatCode>General</c:formatCode>
                <c:ptCount val="2"/>
                <c:pt idx="0">
                  <c:v>7</c:v>
                </c:pt>
                <c:pt idx="1">
                  <c:v>5.5</c:v>
                </c:pt>
              </c:numCache>
            </c:numRef>
          </c:val>
        </c:ser>
        <c:ser>
          <c:idx val="1"/>
          <c:order val="1"/>
          <c:tx>
            <c:strRef>
              <c:f>Sheet1!$A$3</c:f>
              <c:strCache>
                <c:ptCount val="1"/>
                <c:pt idx="0">
                  <c:v>2010</c:v>
                </c:pt>
              </c:strCache>
            </c:strRef>
          </c:tx>
          <c:spPr>
            <a:solidFill>
              <a:srgbClr val="993366"/>
            </a:solidFill>
            <a:ln w="12683">
              <a:solidFill>
                <a:srgbClr val="000000"/>
              </a:solidFill>
              <a:prstDash val="solid"/>
            </a:ln>
          </c:spPr>
          <c:invertIfNegative val="0"/>
          <c:dLbls>
            <c:dLbl>
              <c:idx val="0"/>
              <c:layout>
                <c:manualLayout>
                  <c:x val="2.8251104311575192E-2"/>
                  <c:y val="-5.1224409393156908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4067386447406081E-2"/>
                  <c:y val="-8.555274463958324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w="25367">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Sheet1!$B$1:$C$1</c:f>
              <c:strCache>
                <c:ptCount val="2"/>
                <c:pt idx="0">
                  <c:v>Urbano</c:v>
                </c:pt>
                <c:pt idx="1">
                  <c:v>Rural</c:v>
                </c:pt>
              </c:strCache>
            </c:strRef>
          </c:cat>
          <c:val>
            <c:numRef>
              <c:f>Sheet1!$B$3:$C$3</c:f>
              <c:numCache>
                <c:formatCode>General</c:formatCode>
                <c:ptCount val="2"/>
                <c:pt idx="0">
                  <c:v>10.9</c:v>
                </c:pt>
                <c:pt idx="1">
                  <c:v>7.2</c:v>
                </c:pt>
              </c:numCache>
            </c:numRef>
          </c:val>
        </c:ser>
        <c:dLbls>
          <c:showLegendKey val="0"/>
          <c:showVal val="0"/>
          <c:showCatName val="0"/>
          <c:showSerName val="0"/>
          <c:showPercent val="0"/>
          <c:showBubbleSize val="0"/>
        </c:dLbls>
        <c:gapWidth val="150"/>
        <c:gapDepth val="0"/>
        <c:shape val="box"/>
        <c:axId val="191512256"/>
        <c:axId val="191512648"/>
        <c:axId val="0"/>
      </c:bar3DChart>
      <c:catAx>
        <c:axId val="191512256"/>
        <c:scaling>
          <c:orientation val="minMax"/>
        </c:scaling>
        <c:delete val="0"/>
        <c:axPos val="b"/>
        <c:numFmt formatCode="General" sourceLinked="1"/>
        <c:majorTickMark val="out"/>
        <c:minorTickMark val="none"/>
        <c:tickLblPos val="low"/>
        <c:spPr>
          <a:ln w="3171">
            <a:solidFill>
              <a:srgbClr val="000000"/>
            </a:solidFill>
            <a:prstDash val="solid"/>
          </a:ln>
        </c:spPr>
        <c:txPr>
          <a:bodyPr rot="0" vert="horz"/>
          <a:lstStyle/>
          <a:p>
            <a:pPr>
              <a:defRPr/>
            </a:pPr>
            <a:endParaRPr lang="es-ES"/>
          </a:p>
        </c:txPr>
        <c:crossAx val="191512648"/>
        <c:crosses val="autoZero"/>
        <c:auto val="1"/>
        <c:lblAlgn val="ctr"/>
        <c:lblOffset val="100"/>
        <c:tickLblSkip val="1"/>
        <c:tickMarkSkip val="1"/>
        <c:noMultiLvlLbl val="0"/>
      </c:catAx>
      <c:valAx>
        <c:axId val="191512648"/>
        <c:scaling>
          <c:orientation val="minMax"/>
        </c:scaling>
        <c:delete val="0"/>
        <c:axPos val="l"/>
        <c:majorGridlines>
          <c:spPr>
            <a:ln w="3171">
              <a:solidFill>
                <a:srgbClr val="000000"/>
              </a:solidFill>
              <a:prstDash val="solid"/>
            </a:ln>
          </c:spPr>
        </c:majorGridlines>
        <c:numFmt formatCode="General" sourceLinked="1"/>
        <c:majorTickMark val="out"/>
        <c:minorTickMark val="none"/>
        <c:tickLblPos val="nextTo"/>
        <c:spPr>
          <a:ln w="3171">
            <a:solidFill>
              <a:srgbClr val="000000"/>
            </a:solidFill>
            <a:prstDash val="solid"/>
          </a:ln>
        </c:spPr>
        <c:txPr>
          <a:bodyPr rot="0" vert="horz"/>
          <a:lstStyle/>
          <a:p>
            <a:pPr>
              <a:defRPr/>
            </a:pPr>
            <a:endParaRPr lang="es-ES"/>
          </a:p>
        </c:txPr>
        <c:crossAx val="191512256"/>
        <c:crosses val="autoZero"/>
        <c:crossBetween val="between"/>
      </c:valAx>
      <c:spPr>
        <a:noFill/>
        <a:ln w="25367">
          <a:noFill/>
        </a:ln>
      </c:spPr>
    </c:plotArea>
    <c:legend>
      <c:legendPos val="r"/>
      <c:layout>
        <c:manualLayout>
          <c:xMode val="edge"/>
          <c:yMode val="edge"/>
          <c:x val="0.87831858407079644"/>
          <c:y val="0.40996168582375692"/>
          <c:w val="0.11283185840707965"/>
          <c:h val="0.18007662835249041"/>
        </c:manualLayout>
      </c:layout>
      <c:overlay val="0"/>
      <c:spPr>
        <a:noFill/>
        <a:ln w="3171">
          <a:solidFill>
            <a:srgbClr val="000000"/>
          </a:solidFill>
          <a:prstDash val="solid"/>
        </a:ln>
      </c:spPr>
    </c:legend>
    <c:plotVisOnly val="1"/>
    <c:dispBlanksAs val="gap"/>
    <c:showDLblsOverMax val="0"/>
  </c:chart>
  <c:spPr>
    <a:solidFill>
      <a:schemeClr val="lt1"/>
    </a:solidFill>
    <a:ln w="25400" cap="flat" cmpd="sng" algn="ctr">
      <a:solidFill>
        <a:schemeClr val="accent1"/>
      </a:solidFill>
      <a:prstDash val="solid"/>
    </a:ln>
    <a:effectLst/>
  </c:spPr>
  <c:txPr>
    <a:bodyPr/>
    <a:lstStyle/>
    <a:p>
      <a:pPr>
        <a:defRPr>
          <a:solidFill>
            <a:schemeClr val="dk1"/>
          </a:solidFill>
          <a:latin typeface="+mn-lt"/>
          <a:ea typeface="+mn-ea"/>
          <a:cs typeface="+mn-cs"/>
        </a:defRPr>
      </a:pPr>
      <a:endParaRPr lang="es-E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9A03D0-15B8-44B5-89D9-BFABBCAA402C}" type="doc">
      <dgm:prSet loTypeId="urn:microsoft.com/office/officeart/2005/8/layout/chevron2" loCatId="process" qsTypeId="urn:microsoft.com/office/officeart/2005/8/quickstyle/3d1" qsCatId="3D" csTypeId="urn:microsoft.com/office/officeart/2005/8/colors/colorful4" csCatId="colorful" phldr="1"/>
      <dgm:spPr/>
      <dgm:t>
        <a:bodyPr/>
        <a:lstStyle/>
        <a:p>
          <a:endParaRPr lang="es-EC"/>
        </a:p>
      </dgm:t>
    </dgm:pt>
    <dgm:pt modelId="{CA4E2B01-C491-4EB9-9480-4AB49C5886CF}">
      <dgm:prSet phldrT="[Texto]" custT="1"/>
      <dgm:spPr/>
      <dgm:t>
        <a:bodyPr/>
        <a:lstStyle/>
        <a:p>
          <a:r>
            <a:rPr lang="es-EC" sz="1200" dirty="0" smtClean="0"/>
            <a:t>CAP I. </a:t>
          </a:r>
          <a:endParaRPr lang="es-EC" sz="1200" dirty="0"/>
        </a:p>
      </dgm:t>
    </dgm:pt>
    <dgm:pt modelId="{B935DFCF-5C9A-4B8E-A055-42D07DA437F4}" type="parTrans" cxnId="{B041CC36-E71F-4344-8E73-146F847E157B}">
      <dgm:prSet/>
      <dgm:spPr/>
      <dgm:t>
        <a:bodyPr/>
        <a:lstStyle/>
        <a:p>
          <a:endParaRPr lang="es-EC" sz="1200"/>
        </a:p>
      </dgm:t>
    </dgm:pt>
    <dgm:pt modelId="{BC18604A-594A-4EE6-9C69-01975DD0BF1C}" type="sibTrans" cxnId="{B041CC36-E71F-4344-8E73-146F847E157B}">
      <dgm:prSet/>
      <dgm:spPr/>
      <dgm:t>
        <a:bodyPr/>
        <a:lstStyle/>
        <a:p>
          <a:endParaRPr lang="es-EC" sz="1200"/>
        </a:p>
      </dgm:t>
    </dgm:pt>
    <dgm:pt modelId="{27277581-A3CF-4FE4-98FD-2C00145D1762}">
      <dgm:prSet phldrT="[Texto]" custT="1"/>
      <dgm:spPr/>
      <dgm:t>
        <a:bodyPr/>
        <a:lstStyle/>
        <a:p>
          <a:r>
            <a:rPr lang="es-EC" sz="1200" dirty="0" smtClean="0"/>
            <a:t>CAP II. </a:t>
          </a:r>
        </a:p>
      </dgm:t>
    </dgm:pt>
    <dgm:pt modelId="{3D27075F-61D4-463A-B464-87C8E86C52DE}" type="parTrans" cxnId="{EB3EF5DE-E30B-4A47-A7B9-3F92ED57BBE1}">
      <dgm:prSet/>
      <dgm:spPr/>
      <dgm:t>
        <a:bodyPr/>
        <a:lstStyle/>
        <a:p>
          <a:endParaRPr lang="es-EC" sz="1200"/>
        </a:p>
      </dgm:t>
    </dgm:pt>
    <dgm:pt modelId="{EDCA6D12-657C-42E9-A55B-005584AAB4B2}" type="sibTrans" cxnId="{EB3EF5DE-E30B-4A47-A7B9-3F92ED57BBE1}">
      <dgm:prSet/>
      <dgm:spPr/>
      <dgm:t>
        <a:bodyPr/>
        <a:lstStyle/>
        <a:p>
          <a:endParaRPr lang="es-EC" sz="1200"/>
        </a:p>
      </dgm:t>
    </dgm:pt>
    <dgm:pt modelId="{EE619CE1-1B27-41F3-B2EB-99016B391786}">
      <dgm:prSet phldrT="[Texto]" custT="1"/>
      <dgm:spPr/>
      <dgm:t>
        <a:bodyPr/>
        <a:lstStyle/>
        <a:p>
          <a:r>
            <a:rPr lang="es-EC" sz="1200" dirty="0" smtClean="0"/>
            <a:t>CAPÍTULO III. </a:t>
          </a:r>
          <a:endParaRPr lang="es-EC" sz="1200" dirty="0"/>
        </a:p>
      </dgm:t>
    </dgm:pt>
    <dgm:pt modelId="{150057BD-C024-4323-BCE1-5A99B85D1F8A}" type="parTrans" cxnId="{BEA0A3CD-AE96-4C8B-9A91-813B02432C00}">
      <dgm:prSet/>
      <dgm:spPr/>
      <dgm:t>
        <a:bodyPr/>
        <a:lstStyle/>
        <a:p>
          <a:endParaRPr lang="es-EC" sz="1200"/>
        </a:p>
      </dgm:t>
    </dgm:pt>
    <dgm:pt modelId="{0A4856ED-724B-488F-B01C-579641716EF5}" type="sibTrans" cxnId="{BEA0A3CD-AE96-4C8B-9A91-813B02432C00}">
      <dgm:prSet/>
      <dgm:spPr/>
      <dgm:t>
        <a:bodyPr/>
        <a:lstStyle/>
        <a:p>
          <a:endParaRPr lang="es-EC" sz="1200"/>
        </a:p>
      </dgm:t>
    </dgm:pt>
    <dgm:pt modelId="{53FCF9A2-D1C5-40FF-87AB-16C4F5A1B1E9}">
      <dgm:prSet phldrT="[Texto]" custT="1"/>
      <dgm:spPr/>
      <dgm:t>
        <a:bodyPr/>
        <a:lstStyle/>
        <a:p>
          <a:r>
            <a:rPr lang="es-EC" sz="1200" dirty="0" smtClean="0"/>
            <a:t>FUNDAMENTACIÓN TEÓRICA Y METOLÓGICA</a:t>
          </a:r>
          <a:endParaRPr lang="es-EC" sz="1200" dirty="0"/>
        </a:p>
      </dgm:t>
    </dgm:pt>
    <dgm:pt modelId="{25054F2C-B078-4262-B80A-B494CB09FC16}" type="parTrans" cxnId="{8B538566-1CEA-4161-97C8-1A107EB9B041}">
      <dgm:prSet/>
      <dgm:spPr/>
      <dgm:t>
        <a:bodyPr/>
        <a:lstStyle/>
        <a:p>
          <a:endParaRPr lang="es-EC" sz="1200"/>
        </a:p>
      </dgm:t>
    </dgm:pt>
    <dgm:pt modelId="{4ADD0E23-3773-4F7D-A943-319526331B9E}" type="sibTrans" cxnId="{8B538566-1CEA-4161-97C8-1A107EB9B041}">
      <dgm:prSet/>
      <dgm:spPr/>
      <dgm:t>
        <a:bodyPr/>
        <a:lstStyle/>
        <a:p>
          <a:endParaRPr lang="es-EC" sz="1200"/>
        </a:p>
      </dgm:t>
    </dgm:pt>
    <dgm:pt modelId="{0CFF404A-5847-41FC-9F9F-D814EB55E149}">
      <dgm:prSet phldrT="[Texto]" custT="1"/>
      <dgm:spPr/>
      <dgm:t>
        <a:bodyPr/>
        <a:lstStyle/>
        <a:p>
          <a:r>
            <a:rPr lang="es-EC" sz="1200" dirty="0" smtClean="0"/>
            <a:t>DIAGNÓSTICO ORGANIZACIONAL</a:t>
          </a:r>
          <a:endParaRPr lang="es-EC" sz="1200" dirty="0"/>
        </a:p>
      </dgm:t>
    </dgm:pt>
    <dgm:pt modelId="{1A059119-7513-47DF-A789-F0C53024B9DA}" type="parTrans" cxnId="{52A8064F-9FD3-48E6-9BFD-DEBD394D0554}">
      <dgm:prSet/>
      <dgm:spPr/>
      <dgm:t>
        <a:bodyPr/>
        <a:lstStyle/>
        <a:p>
          <a:endParaRPr lang="es-EC" sz="1200"/>
        </a:p>
      </dgm:t>
    </dgm:pt>
    <dgm:pt modelId="{2EE36CA9-CAFA-441D-9014-EA1359023009}" type="sibTrans" cxnId="{52A8064F-9FD3-48E6-9BFD-DEBD394D0554}">
      <dgm:prSet/>
      <dgm:spPr/>
      <dgm:t>
        <a:bodyPr/>
        <a:lstStyle/>
        <a:p>
          <a:endParaRPr lang="es-EC" sz="1200"/>
        </a:p>
      </dgm:t>
    </dgm:pt>
    <dgm:pt modelId="{95A1A914-1498-4CE6-84BA-29B37DB89732}">
      <dgm:prSet phldrT="[Texto]" custT="1"/>
      <dgm:spPr/>
      <dgm:t>
        <a:bodyPr/>
        <a:lstStyle/>
        <a:p>
          <a:r>
            <a:rPr lang="es-ES" sz="1200" dirty="0" smtClean="0"/>
            <a:t>CAPÍTULO IV. </a:t>
          </a:r>
          <a:endParaRPr lang="es-EC" sz="1200" dirty="0"/>
        </a:p>
      </dgm:t>
    </dgm:pt>
    <dgm:pt modelId="{1B034462-CAD7-44E9-854C-5CCCD8CB0D6C}" type="parTrans" cxnId="{C88A8529-D837-4A7F-8F94-DF184059D19C}">
      <dgm:prSet/>
      <dgm:spPr/>
      <dgm:t>
        <a:bodyPr/>
        <a:lstStyle/>
        <a:p>
          <a:endParaRPr lang="es-EC" sz="1200"/>
        </a:p>
      </dgm:t>
    </dgm:pt>
    <dgm:pt modelId="{4D3DA216-B6F5-4D31-8D46-A3C1A0C0FD4B}" type="sibTrans" cxnId="{C88A8529-D837-4A7F-8F94-DF184059D19C}">
      <dgm:prSet/>
      <dgm:spPr/>
      <dgm:t>
        <a:bodyPr/>
        <a:lstStyle/>
        <a:p>
          <a:endParaRPr lang="es-EC" sz="1200"/>
        </a:p>
      </dgm:t>
    </dgm:pt>
    <dgm:pt modelId="{545B1C04-78B5-44E0-B387-08836927EA61}">
      <dgm:prSet phldrT="[Texto]" custT="1"/>
      <dgm:spPr/>
      <dgm:t>
        <a:bodyPr/>
        <a:lstStyle/>
        <a:p>
          <a:r>
            <a:rPr lang="es-ES" sz="1200" dirty="0" smtClean="0"/>
            <a:t>CAPÍTULO V. </a:t>
          </a:r>
          <a:endParaRPr lang="es-EC" sz="1200" dirty="0"/>
        </a:p>
      </dgm:t>
    </dgm:pt>
    <dgm:pt modelId="{0408567E-A62D-4F81-81BB-39857D95ECBB}" type="parTrans" cxnId="{982DCD53-7F09-4994-8911-08688A99D1A0}">
      <dgm:prSet/>
      <dgm:spPr/>
      <dgm:t>
        <a:bodyPr/>
        <a:lstStyle/>
        <a:p>
          <a:endParaRPr lang="es-EC" sz="1200"/>
        </a:p>
      </dgm:t>
    </dgm:pt>
    <dgm:pt modelId="{F9C2D240-A54C-4D57-B294-5671A3119705}" type="sibTrans" cxnId="{982DCD53-7F09-4994-8911-08688A99D1A0}">
      <dgm:prSet/>
      <dgm:spPr/>
      <dgm:t>
        <a:bodyPr/>
        <a:lstStyle/>
        <a:p>
          <a:endParaRPr lang="es-EC" sz="1200"/>
        </a:p>
      </dgm:t>
    </dgm:pt>
    <dgm:pt modelId="{6E8602C6-1A71-469F-844E-4D0C80A7C5EA}">
      <dgm:prSet phldrT="[Texto]" custT="1"/>
      <dgm:spPr/>
      <dgm:t>
        <a:bodyPr/>
        <a:lstStyle/>
        <a:p>
          <a:r>
            <a:rPr lang="es-EC" sz="1200" dirty="0" smtClean="0"/>
            <a:t>CONCLUSIONES</a:t>
          </a:r>
          <a:endParaRPr lang="es-EC" sz="1200" dirty="0"/>
        </a:p>
      </dgm:t>
    </dgm:pt>
    <dgm:pt modelId="{53A6059A-2A7A-432B-8BFB-CF4A9CCE8BE0}" type="parTrans" cxnId="{4477DC3C-E77C-4217-9E0D-FE066BF32DF0}">
      <dgm:prSet/>
      <dgm:spPr/>
      <dgm:t>
        <a:bodyPr/>
        <a:lstStyle/>
        <a:p>
          <a:endParaRPr lang="es-EC" sz="1200"/>
        </a:p>
      </dgm:t>
    </dgm:pt>
    <dgm:pt modelId="{512E99DC-53A5-4AD9-9307-650D82065439}" type="sibTrans" cxnId="{4477DC3C-E77C-4217-9E0D-FE066BF32DF0}">
      <dgm:prSet/>
      <dgm:spPr/>
      <dgm:t>
        <a:bodyPr/>
        <a:lstStyle/>
        <a:p>
          <a:endParaRPr lang="es-EC" sz="1200"/>
        </a:p>
      </dgm:t>
    </dgm:pt>
    <dgm:pt modelId="{E4215ABB-2DE9-48E3-9440-43C133588FA4}">
      <dgm:prSet phldrT="[Texto]" custT="1"/>
      <dgm:spPr/>
      <dgm:t>
        <a:bodyPr/>
        <a:lstStyle/>
        <a:p>
          <a:r>
            <a:rPr lang="es-EC" sz="1200" dirty="0" smtClean="0"/>
            <a:t>RECOMENDACIONES</a:t>
          </a:r>
          <a:endParaRPr lang="es-EC" sz="1200" dirty="0"/>
        </a:p>
      </dgm:t>
    </dgm:pt>
    <dgm:pt modelId="{1BF08A47-FE21-499D-97F6-BBC4D1D70E60}" type="parTrans" cxnId="{DE36FD3E-A71F-4437-8F8E-8F938303A563}">
      <dgm:prSet/>
      <dgm:spPr/>
      <dgm:t>
        <a:bodyPr/>
        <a:lstStyle/>
        <a:p>
          <a:endParaRPr lang="es-EC" sz="1200"/>
        </a:p>
      </dgm:t>
    </dgm:pt>
    <dgm:pt modelId="{98FAF2B8-432F-4587-8A1B-97F47258EE77}" type="sibTrans" cxnId="{DE36FD3E-A71F-4437-8F8E-8F938303A563}">
      <dgm:prSet/>
      <dgm:spPr/>
      <dgm:t>
        <a:bodyPr/>
        <a:lstStyle/>
        <a:p>
          <a:endParaRPr lang="es-EC" sz="1200"/>
        </a:p>
      </dgm:t>
    </dgm:pt>
    <dgm:pt modelId="{649C3544-4CCC-4563-9A95-2264CA804040}">
      <dgm:prSet phldrT="[Texto]" custT="1"/>
      <dgm:spPr/>
      <dgm:t>
        <a:bodyPr/>
        <a:lstStyle/>
        <a:p>
          <a:r>
            <a:rPr lang="es-ES" sz="1200" dirty="0" smtClean="0"/>
            <a:t>DISEÑO DE LOS PROCESOS DE LA COMPAÑÍA CONECUAKOR C.E.M</a:t>
          </a:r>
          <a:endParaRPr lang="es-EC" sz="1200" dirty="0"/>
        </a:p>
      </dgm:t>
    </dgm:pt>
    <dgm:pt modelId="{FEB45E74-8C60-4ADB-ABD2-72AA37F3B268}" type="parTrans" cxnId="{94C3E60C-11B5-44FE-88AD-DD943E8E659A}">
      <dgm:prSet/>
      <dgm:spPr/>
      <dgm:t>
        <a:bodyPr/>
        <a:lstStyle/>
        <a:p>
          <a:endParaRPr lang="es-EC" sz="1200"/>
        </a:p>
      </dgm:t>
    </dgm:pt>
    <dgm:pt modelId="{ACD29308-5062-4E34-AF56-8F79FC41CFD7}" type="sibTrans" cxnId="{94C3E60C-11B5-44FE-88AD-DD943E8E659A}">
      <dgm:prSet/>
      <dgm:spPr/>
      <dgm:t>
        <a:bodyPr/>
        <a:lstStyle/>
        <a:p>
          <a:endParaRPr lang="es-EC" sz="1200"/>
        </a:p>
      </dgm:t>
    </dgm:pt>
    <dgm:pt modelId="{CAECAAD4-3AC4-4597-B9AA-D990883A3957}">
      <dgm:prSet phldrT="[Texto]" custT="1"/>
      <dgm:spPr/>
      <dgm:t>
        <a:bodyPr/>
        <a:lstStyle/>
        <a:p>
          <a:r>
            <a:rPr lang="es-EC" sz="1200" smtClean="0"/>
            <a:t>ANÁLISIS </a:t>
          </a:r>
          <a:r>
            <a:rPr lang="es-EC" sz="1200" dirty="0" smtClean="0"/>
            <a:t>SITUACIONAL</a:t>
          </a:r>
          <a:endParaRPr lang="es-EC" sz="1200" dirty="0"/>
        </a:p>
      </dgm:t>
    </dgm:pt>
    <dgm:pt modelId="{CEF8C8A0-4EEE-4C73-A3B7-333C01D8C2C3}" type="parTrans" cxnId="{5265592B-32C0-420D-A94A-4C838AF653A4}">
      <dgm:prSet/>
      <dgm:spPr/>
      <dgm:t>
        <a:bodyPr/>
        <a:lstStyle/>
        <a:p>
          <a:endParaRPr lang="es-EC" sz="1200"/>
        </a:p>
      </dgm:t>
    </dgm:pt>
    <dgm:pt modelId="{81083D0C-5399-4AAF-8A22-A1509555A52E}" type="sibTrans" cxnId="{5265592B-32C0-420D-A94A-4C838AF653A4}">
      <dgm:prSet/>
      <dgm:spPr/>
      <dgm:t>
        <a:bodyPr/>
        <a:lstStyle/>
        <a:p>
          <a:endParaRPr lang="es-EC" sz="1200"/>
        </a:p>
      </dgm:t>
    </dgm:pt>
    <dgm:pt modelId="{9B691420-1F18-4F44-9028-17DF2000D55F}">
      <dgm:prSet phldrT="[Texto]" custT="1"/>
      <dgm:spPr/>
      <dgm:t>
        <a:bodyPr/>
        <a:lstStyle/>
        <a:p>
          <a:r>
            <a:rPr lang="es-EC" sz="1200" dirty="0" smtClean="0"/>
            <a:t>GENERALIDADES</a:t>
          </a:r>
          <a:endParaRPr lang="es-EC" sz="1200" dirty="0"/>
        </a:p>
      </dgm:t>
    </dgm:pt>
    <dgm:pt modelId="{3B278EC5-6BDA-40B4-BCB3-6F50F50C53A7}" type="parTrans" cxnId="{60143366-D27D-44E6-8DB6-29A47ECF17A5}">
      <dgm:prSet/>
      <dgm:spPr/>
      <dgm:t>
        <a:bodyPr/>
        <a:lstStyle/>
        <a:p>
          <a:endParaRPr lang="es-EC" sz="1200"/>
        </a:p>
      </dgm:t>
    </dgm:pt>
    <dgm:pt modelId="{6C329037-0107-4329-8D4C-66A877436346}" type="sibTrans" cxnId="{60143366-D27D-44E6-8DB6-29A47ECF17A5}">
      <dgm:prSet/>
      <dgm:spPr/>
      <dgm:t>
        <a:bodyPr/>
        <a:lstStyle/>
        <a:p>
          <a:endParaRPr lang="es-EC" sz="1200"/>
        </a:p>
      </dgm:t>
    </dgm:pt>
    <dgm:pt modelId="{3C434942-55EF-477A-BC90-28569B688F4A}" type="pres">
      <dgm:prSet presAssocID="{BD9A03D0-15B8-44B5-89D9-BFABBCAA402C}" presName="linearFlow" presStyleCnt="0">
        <dgm:presLayoutVars>
          <dgm:dir/>
          <dgm:animLvl val="lvl"/>
          <dgm:resizeHandles val="exact"/>
        </dgm:presLayoutVars>
      </dgm:prSet>
      <dgm:spPr/>
      <dgm:t>
        <a:bodyPr/>
        <a:lstStyle/>
        <a:p>
          <a:endParaRPr lang="es-EC"/>
        </a:p>
      </dgm:t>
    </dgm:pt>
    <dgm:pt modelId="{C82288D1-6686-4251-804D-910BE4A245D1}" type="pres">
      <dgm:prSet presAssocID="{CA4E2B01-C491-4EB9-9480-4AB49C5886CF}" presName="composite" presStyleCnt="0"/>
      <dgm:spPr/>
      <dgm:t>
        <a:bodyPr/>
        <a:lstStyle/>
        <a:p>
          <a:endParaRPr lang="es-EC"/>
        </a:p>
      </dgm:t>
    </dgm:pt>
    <dgm:pt modelId="{5ED8BDF8-1F47-4F63-9D3D-C9A1EF7CE945}" type="pres">
      <dgm:prSet presAssocID="{CA4E2B01-C491-4EB9-9480-4AB49C5886CF}" presName="parentText" presStyleLbl="alignNode1" presStyleIdx="0" presStyleCnt="5">
        <dgm:presLayoutVars>
          <dgm:chMax val="1"/>
          <dgm:bulletEnabled val="1"/>
        </dgm:presLayoutVars>
      </dgm:prSet>
      <dgm:spPr/>
      <dgm:t>
        <a:bodyPr/>
        <a:lstStyle/>
        <a:p>
          <a:endParaRPr lang="es-EC"/>
        </a:p>
      </dgm:t>
    </dgm:pt>
    <dgm:pt modelId="{53F6224A-69EE-4B29-9FA4-753900365F61}" type="pres">
      <dgm:prSet presAssocID="{CA4E2B01-C491-4EB9-9480-4AB49C5886CF}" presName="descendantText" presStyleLbl="alignAcc1" presStyleIdx="0" presStyleCnt="5">
        <dgm:presLayoutVars>
          <dgm:bulletEnabled val="1"/>
        </dgm:presLayoutVars>
      </dgm:prSet>
      <dgm:spPr/>
      <dgm:t>
        <a:bodyPr/>
        <a:lstStyle/>
        <a:p>
          <a:endParaRPr lang="es-EC"/>
        </a:p>
      </dgm:t>
    </dgm:pt>
    <dgm:pt modelId="{0539D72A-9D35-4944-9A4F-9DD460C20636}" type="pres">
      <dgm:prSet presAssocID="{BC18604A-594A-4EE6-9C69-01975DD0BF1C}" presName="sp" presStyleCnt="0"/>
      <dgm:spPr/>
      <dgm:t>
        <a:bodyPr/>
        <a:lstStyle/>
        <a:p>
          <a:endParaRPr lang="es-EC"/>
        </a:p>
      </dgm:t>
    </dgm:pt>
    <dgm:pt modelId="{B8E2BFEF-1A97-4971-A1B6-C83B98F51151}" type="pres">
      <dgm:prSet presAssocID="{27277581-A3CF-4FE4-98FD-2C00145D1762}" presName="composite" presStyleCnt="0"/>
      <dgm:spPr/>
      <dgm:t>
        <a:bodyPr/>
        <a:lstStyle/>
        <a:p>
          <a:endParaRPr lang="es-EC"/>
        </a:p>
      </dgm:t>
    </dgm:pt>
    <dgm:pt modelId="{B8AF3D47-B95C-4928-A243-109E36B74A16}" type="pres">
      <dgm:prSet presAssocID="{27277581-A3CF-4FE4-98FD-2C00145D1762}" presName="parentText" presStyleLbl="alignNode1" presStyleIdx="1" presStyleCnt="5">
        <dgm:presLayoutVars>
          <dgm:chMax val="1"/>
          <dgm:bulletEnabled val="1"/>
        </dgm:presLayoutVars>
      </dgm:prSet>
      <dgm:spPr/>
      <dgm:t>
        <a:bodyPr/>
        <a:lstStyle/>
        <a:p>
          <a:endParaRPr lang="es-EC"/>
        </a:p>
      </dgm:t>
    </dgm:pt>
    <dgm:pt modelId="{528C489B-A18C-42BC-A63A-80BD5DA11EEE}" type="pres">
      <dgm:prSet presAssocID="{27277581-A3CF-4FE4-98FD-2C00145D1762}" presName="descendantText" presStyleLbl="alignAcc1" presStyleIdx="1" presStyleCnt="5">
        <dgm:presLayoutVars>
          <dgm:bulletEnabled val="1"/>
        </dgm:presLayoutVars>
      </dgm:prSet>
      <dgm:spPr/>
      <dgm:t>
        <a:bodyPr/>
        <a:lstStyle/>
        <a:p>
          <a:endParaRPr lang="es-EC"/>
        </a:p>
      </dgm:t>
    </dgm:pt>
    <dgm:pt modelId="{C738E794-2566-4C3C-B308-AEE3451256D2}" type="pres">
      <dgm:prSet presAssocID="{EDCA6D12-657C-42E9-A55B-005584AAB4B2}" presName="sp" presStyleCnt="0"/>
      <dgm:spPr/>
      <dgm:t>
        <a:bodyPr/>
        <a:lstStyle/>
        <a:p>
          <a:endParaRPr lang="es-EC"/>
        </a:p>
      </dgm:t>
    </dgm:pt>
    <dgm:pt modelId="{5520BDFF-84B9-47AB-B589-5EFD4C4A2FBB}" type="pres">
      <dgm:prSet presAssocID="{EE619CE1-1B27-41F3-B2EB-99016B391786}" presName="composite" presStyleCnt="0"/>
      <dgm:spPr/>
      <dgm:t>
        <a:bodyPr/>
        <a:lstStyle/>
        <a:p>
          <a:endParaRPr lang="es-EC"/>
        </a:p>
      </dgm:t>
    </dgm:pt>
    <dgm:pt modelId="{F96C607C-4DCC-43BD-88C6-5717EFB64F5B}" type="pres">
      <dgm:prSet presAssocID="{EE619CE1-1B27-41F3-B2EB-99016B391786}" presName="parentText" presStyleLbl="alignNode1" presStyleIdx="2" presStyleCnt="5">
        <dgm:presLayoutVars>
          <dgm:chMax val="1"/>
          <dgm:bulletEnabled val="1"/>
        </dgm:presLayoutVars>
      </dgm:prSet>
      <dgm:spPr/>
      <dgm:t>
        <a:bodyPr/>
        <a:lstStyle/>
        <a:p>
          <a:endParaRPr lang="es-EC"/>
        </a:p>
      </dgm:t>
    </dgm:pt>
    <dgm:pt modelId="{AD679202-98E2-40DF-8FF6-2AE641B4874F}" type="pres">
      <dgm:prSet presAssocID="{EE619CE1-1B27-41F3-B2EB-99016B391786}" presName="descendantText" presStyleLbl="alignAcc1" presStyleIdx="2" presStyleCnt="5">
        <dgm:presLayoutVars>
          <dgm:bulletEnabled val="1"/>
        </dgm:presLayoutVars>
      </dgm:prSet>
      <dgm:spPr/>
      <dgm:t>
        <a:bodyPr/>
        <a:lstStyle/>
        <a:p>
          <a:endParaRPr lang="es-EC"/>
        </a:p>
      </dgm:t>
    </dgm:pt>
    <dgm:pt modelId="{2B8701EB-1B54-49BA-B9D1-B382668346C1}" type="pres">
      <dgm:prSet presAssocID="{0A4856ED-724B-488F-B01C-579641716EF5}" presName="sp" presStyleCnt="0"/>
      <dgm:spPr/>
      <dgm:t>
        <a:bodyPr/>
        <a:lstStyle/>
        <a:p>
          <a:endParaRPr lang="es-EC"/>
        </a:p>
      </dgm:t>
    </dgm:pt>
    <dgm:pt modelId="{A51A341E-A569-4035-883B-7C7D5959F2A3}" type="pres">
      <dgm:prSet presAssocID="{95A1A914-1498-4CE6-84BA-29B37DB89732}" presName="composite" presStyleCnt="0"/>
      <dgm:spPr/>
      <dgm:t>
        <a:bodyPr/>
        <a:lstStyle/>
        <a:p>
          <a:endParaRPr lang="es-EC"/>
        </a:p>
      </dgm:t>
    </dgm:pt>
    <dgm:pt modelId="{E85FAB7E-D565-48A9-B1F5-EFD730C55480}" type="pres">
      <dgm:prSet presAssocID="{95A1A914-1498-4CE6-84BA-29B37DB89732}" presName="parentText" presStyleLbl="alignNode1" presStyleIdx="3" presStyleCnt="5">
        <dgm:presLayoutVars>
          <dgm:chMax val="1"/>
          <dgm:bulletEnabled val="1"/>
        </dgm:presLayoutVars>
      </dgm:prSet>
      <dgm:spPr/>
      <dgm:t>
        <a:bodyPr/>
        <a:lstStyle/>
        <a:p>
          <a:endParaRPr lang="es-EC"/>
        </a:p>
      </dgm:t>
    </dgm:pt>
    <dgm:pt modelId="{3E24C1F6-2DD8-4E35-9E2A-2957BCFCF86A}" type="pres">
      <dgm:prSet presAssocID="{95A1A914-1498-4CE6-84BA-29B37DB89732}" presName="descendantText" presStyleLbl="alignAcc1" presStyleIdx="3" presStyleCnt="5">
        <dgm:presLayoutVars>
          <dgm:bulletEnabled val="1"/>
        </dgm:presLayoutVars>
      </dgm:prSet>
      <dgm:spPr/>
      <dgm:t>
        <a:bodyPr/>
        <a:lstStyle/>
        <a:p>
          <a:endParaRPr lang="es-EC"/>
        </a:p>
      </dgm:t>
    </dgm:pt>
    <dgm:pt modelId="{7953F8F7-FFA7-4628-B7C4-8130B92E1052}" type="pres">
      <dgm:prSet presAssocID="{4D3DA216-B6F5-4D31-8D46-A3C1A0C0FD4B}" presName="sp" presStyleCnt="0"/>
      <dgm:spPr/>
      <dgm:t>
        <a:bodyPr/>
        <a:lstStyle/>
        <a:p>
          <a:endParaRPr lang="es-EC"/>
        </a:p>
      </dgm:t>
    </dgm:pt>
    <dgm:pt modelId="{AF8E1E53-8074-4B8A-8613-4068287B1AA5}" type="pres">
      <dgm:prSet presAssocID="{545B1C04-78B5-44E0-B387-08836927EA61}" presName="composite" presStyleCnt="0"/>
      <dgm:spPr/>
      <dgm:t>
        <a:bodyPr/>
        <a:lstStyle/>
        <a:p>
          <a:endParaRPr lang="es-EC"/>
        </a:p>
      </dgm:t>
    </dgm:pt>
    <dgm:pt modelId="{4ED33BFA-EC2A-43EA-B917-6B3ACF16E5B5}" type="pres">
      <dgm:prSet presAssocID="{545B1C04-78B5-44E0-B387-08836927EA61}" presName="parentText" presStyleLbl="alignNode1" presStyleIdx="4" presStyleCnt="5">
        <dgm:presLayoutVars>
          <dgm:chMax val="1"/>
          <dgm:bulletEnabled val="1"/>
        </dgm:presLayoutVars>
      </dgm:prSet>
      <dgm:spPr/>
      <dgm:t>
        <a:bodyPr/>
        <a:lstStyle/>
        <a:p>
          <a:endParaRPr lang="es-EC"/>
        </a:p>
      </dgm:t>
    </dgm:pt>
    <dgm:pt modelId="{CB0C1E4E-69C4-4BCF-B2E3-926472C125B2}" type="pres">
      <dgm:prSet presAssocID="{545B1C04-78B5-44E0-B387-08836927EA61}" presName="descendantText" presStyleLbl="alignAcc1" presStyleIdx="4" presStyleCnt="5">
        <dgm:presLayoutVars>
          <dgm:bulletEnabled val="1"/>
        </dgm:presLayoutVars>
      </dgm:prSet>
      <dgm:spPr/>
      <dgm:t>
        <a:bodyPr/>
        <a:lstStyle/>
        <a:p>
          <a:endParaRPr lang="es-EC"/>
        </a:p>
      </dgm:t>
    </dgm:pt>
  </dgm:ptLst>
  <dgm:cxnLst>
    <dgm:cxn modelId="{FF0035A8-2993-48B3-BA77-883A71EB3D52}" type="presOf" srcId="{9B691420-1F18-4F44-9028-17DF2000D55F}" destId="{53F6224A-69EE-4B29-9FA4-753900365F61}" srcOrd="0" destOrd="0" presId="urn:microsoft.com/office/officeart/2005/8/layout/chevron2"/>
    <dgm:cxn modelId="{60143366-D27D-44E6-8DB6-29A47ECF17A5}" srcId="{CA4E2B01-C491-4EB9-9480-4AB49C5886CF}" destId="{9B691420-1F18-4F44-9028-17DF2000D55F}" srcOrd="0" destOrd="0" parTransId="{3B278EC5-6BDA-40B4-BCB3-6F50F50C53A7}" sibTransId="{6C329037-0107-4329-8D4C-66A877436346}"/>
    <dgm:cxn modelId="{5265592B-32C0-420D-A94A-4C838AF653A4}" srcId="{27277581-A3CF-4FE4-98FD-2C00145D1762}" destId="{CAECAAD4-3AC4-4597-B9AA-D990883A3957}" srcOrd="0" destOrd="0" parTransId="{CEF8C8A0-4EEE-4C73-A3B7-333C01D8C2C3}" sibTransId="{81083D0C-5399-4AAF-8A22-A1509555A52E}"/>
    <dgm:cxn modelId="{8B538566-1CEA-4161-97C8-1A107EB9B041}" srcId="{CA4E2B01-C491-4EB9-9480-4AB49C5886CF}" destId="{53FCF9A2-D1C5-40FF-87AB-16C4F5A1B1E9}" srcOrd="1" destOrd="0" parTransId="{25054F2C-B078-4262-B80A-B494CB09FC16}" sibTransId="{4ADD0E23-3773-4F7D-A943-319526331B9E}"/>
    <dgm:cxn modelId="{B041CC36-E71F-4344-8E73-146F847E157B}" srcId="{BD9A03D0-15B8-44B5-89D9-BFABBCAA402C}" destId="{CA4E2B01-C491-4EB9-9480-4AB49C5886CF}" srcOrd="0" destOrd="0" parTransId="{B935DFCF-5C9A-4B8E-A055-42D07DA437F4}" sibTransId="{BC18604A-594A-4EE6-9C69-01975DD0BF1C}"/>
    <dgm:cxn modelId="{A124804A-6A6E-40DB-9F50-3E0ACC386BF5}" type="presOf" srcId="{E4215ABB-2DE9-48E3-9440-43C133588FA4}" destId="{CB0C1E4E-69C4-4BCF-B2E3-926472C125B2}" srcOrd="0" destOrd="1" presId="urn:microsoft.com/office/officeart/2005/8/layout/chevron2"/>
    <dgm:cxn modelId="{94C3E60C-11B5-44FE-88AD-DD943E8E659A}" srcId="{95A1A914-1498-4CE6-84BA-29B37DB89732}" destId="{649C3544-4CCC-4563-9A95-2264CA804040}" srcOrd="0" destOrd="0" parTransId="{FEB45E74-8C60-4ADB-ABD2-72AA37F3B268}" sibTransId="{ACD29308-5062-4E34-AF56-8F79FC41CFD7}"/>
    <dgm:cxn modelId="{28E23C93-A4E3-4738-8097-8BD60DC19C5D}" type="presOf" srcId="{BD9A03D0-15B8-44B5-89D9-BFABBCAA402C}" destId="{3C434942-55EF-477A-BC90-28569B688F4A}" srcOrd="0" destOrd="0" presId="urn:microsoft.com/office/officeart/2005/8/layout/chevron2"/>
    <dgm:cxn modelId="{27BA998E-BC20-4263-BD75-B36D4B677142}" type="presOf" srcId="{649C3544-4CCC-4563-9A95-2264CA804040}" destId="{3E24C1F6-2DD8-4E35-9E2A-2957BCFCF86A}" srcOrd="0" destOrd="0" presId="urn:microsoft.com/office/officeart/2005/8/layout/chevron2"/>
    <dgm:cxn modelId="{D9E01F0A-7855-42B1-9826-B85FBDB95A57}" type="presOf" srcId="{CAECAAD4-3AC4-4597-B9AA-D990883A3957}" destId="{528C489B-A18C-42BC-A63A-80BD5DA11EEE}" srcOrd="0" destOrd="0" presId="urn:microsoft.com/office/officeart/2005/8/layout/chevron2"/>
    <dgm:cxn modelId="{0FBAA18C-92FB-493D-8552-FBC9EAB995EC}" type="presOf" srcId="{95A1A914-1498-4CE6-84BA-29B37DB89732}" destId="{E85FAB7E-D565-48A9-B1F5-EFD730C55480}" srcOrd="0" destOrd="0" presId="urn:microsoft.com/office/officeart/2005/8/layout/chevron2"/>
    <dgm:cxn modelId="{982DCD53-7F09-4994-8911-08688A99D1A0}" srcId="{BD9A03D0-15B8-44B5-89D9-BFABBCAA402C}" destId="{545B1C04-78B5-44E0-B387-08836927EA61}" srcOrd="4" destOrd="0" parTransId="{0408567E-A62D-4F81-81BB-39857D95ECBB}" sibTransId="{F9C2D240-A54C-4D57-B294-5671A3119705}"/>
    <dgm:cxn modelId="{C88A8529-D837-4A7F-8F94-DF184059D19C}" srcId="{BD9A03D0-15B8-44B5-89D9-BFABBCAA402C}" destId="{95A1A914-1498-4CE6-84BA-29B37DB89732}" srcOrd="3" destOrd="0" parTransId="{1B034462-CAD7-44E9-854C-5CCCD8CB0D6C}" sibTransId="{4D3DA216-B6F5-4D31-8D46-A3C1A0C0FD4B}"/>
    <dgm:cxn modelId="{DE36FD3E-A71F-4437-8F8E-8F938303A563}" srcId="{545B1C04-78B5-44E0-B387-08836927EA61}" destId="{E4215ABB-2DE9-48E3-9440-43C133588FA4}" srcOrd="1" destOrd="0" parTransId="{1BF08A47-FE21-499D-97F6-BBC4D1D70E60}" sibTransId="{98FAF2B8-432F-4587-8A1B-97F47258EE77}"/>
    <dgm:cxn modelId="{ADF063D4-483B-40EA-B098-7C91CAF0E28C}" type="presOf" srcId="{545B1C04-78B5-44E0-B387-08836927EA61}" destId="{4ED33BFA-EC2A-43EA-B917-6B3ACF16E5B5}" srcOrd="0" destOrd="0" presId="urn:microsoft.com/office/officeart/2005/8/layout/chevron2"/>
    <dgm:cxn modelId="{5C02E382-0A3A-4B7B-A640-F5E4CCAF6405}" type="presOf" srcId="{EE619CE1-1B27-41F3-B2EB-99016B391786}" destId="{F96C607C-4DCC-43BD-88C6-5717EFB64F5B}" srcOrd="0" destOrd="0" presId="urn:microsoft.com/office/officeart/2005/8/layout/chevron2"/>
    <dgm:cxn modelId="{4477DC3C-E77C-4217-9E0D-FE066BF32DF0}" srcId="{545B1C04-78B5-44E0-B387-08836927EA61}" destId="{6E8602C6-1A71-469F-844E-4D0C80A7C5EA}" srcOrd="0" destOrd="0" parTransId="{53A6059A-2A7A-432B-8BFB-CF4A9CCE8BE0}" sibTransId="{512E99DC-53A5-4AD9-9307-650D82065439}"/>
    <dgm:cxn modelId="{2EE5BB43-4DEA-47A8-82EF-989C6B954C54}" type="presOf" srcId="{6E8602C6-1A71-469F-844E-4D0C80A7C5EA}" destId="{CB0C1E4E-69C4-4BCF-B2E3-926472C125B2}" srcOrd="0" destOrd="0" presId="urn:microsoft.com/office/officeart/2005/8/layout/chevron2"/>
    <dgm:cxn modelId="{65189B3D-D86C-4651-9B92-3B5EC074D0DA}" type="presOf" srcId="{27277581-A3CF-4FE4-98FD-2C00145D1762}" destId="{B8AF3D47-B95C-4928-A243-109E36B74A16}" srcOrd="0" destOrd="0" presId="urn:microsoft.com/office/officeart/2005/8/layout/chevron2"/>
    <dgm:cxn modelId="{BEA0A3CD-AE96-4C8B-9A91-813B02432C00}" srcId="{BD9A03D0-15B8-44B5-89D9-BFABBCAA402C}" destId="{EE619CE1-1B27-41F3-B2EB-99016B391786}" srcOrd="2" destOrd="0" parTransId="{150057BD-C024-4323-BCE1-5A99B85D1F8A}" sibTransId="{0A4856ED-724B-488F-B01C-579641716EF5}"/>
    <dgm:cxn modelId="{EB3EF5DE-E30B-4A47-A7B9-3F92ED57BBE1}" srcId="{BD9A03D0-15B8-44B5-89D9-BFABBCAA402C}" destId="{27277581-A3CF-4FE4-98FD-2C00145D1762}" srcOrd="1" destOrd="0" parTransId="{3D27075F-61D4-463A-B464-87C8E86C52DE}" sibTransId="{EDCA6D12-657C-42E9-A55B-005584AAB4B2}"/>
    <dgm:cxn modelId="{3D6285E2-D6CF-4848-B52F-9A92D2354441}" type="presOf" srcId="{53FCF9A2-D1C5-40FF-87AB-16C4F5A1B1E9}" destId="{53F6224A-69EE-4B29-9FA4-753900365F61}" srcOrd="0" destOrd="1" presId="urn:microsoft.com/office/officeart/2005/8/layout/chevron2"/>
    <dgm:cxn modelId="{52A8064F-9FD3-48E6-9BFD-DEBD394D0554}" srcId="{EE619CE1-1B27-41F3-B2EB-99016B391786}" destId="{0CFF404A-5847-41FC-9F9F-D814EB55E149}" srcOrd="0" destOrd="0" parTransId="{1A059119-7513-47DF-A789-F0C53024B9DA}" sibTransId="{2EE36CA9-CAFA-441D-9014-EA1359023009}"/>
    <dgm:cxn modelId="{50C32614-8A28-4806-A7E1-868A77A16B8E}" type="presOf" srcId="{0CFF404A-5847-41FC-9F9F-D814EB55E149}" destId="{AD679202-98E2-40DF-8FF6-2AE641B4874F}" srcOrd="0" destOrd="0" presId="urn:microsoft.com/office/officeart/2005/8/layout/chevron2"/>
    <dgm:cxn modelId="{5DB54C80-3702-4EBC-8DDA-DDA468C5F840}" type="presOf" srcId="{CA4E2B01-C491-4EB9-9480-4AB49C5886CF}" destId="{5ED8BDF8-1F47-4F63-9D3D-C9A1EF7CE945}" srcOrd="0" destOrd="0" presId="urn:microsoft.com/office/officeart/2005/8/layout/chevron2"/>
    <dgm:cxn modelId="{E199D874-201E-48AA-92FF-178AC5038D97}" type="presParOf" srcId="{3C434942-55EF-477A-BC90-28569B688F4A}" destId="{C82288D1-6686-4251-804D-910BE4A245D1}" srcOrd="0" destOrd="0" presId="urn:microsoft.com/office/officeart/2005/8/layout/chevron2"/>
    <dgm:cxn modelId="{477A092D-0135-4AC7-ABCB-DE146FEA2EBD}" type="presParOf" srcId="{C82288D1-6686-4251-804D-910BE4A245D1}" destId="{5ED8BDF8-1F47-4F63-9D3D-C9A1EF7CE945}" srcOrd="0" destOrd="0" presId="urn:microsoft.com/office/officeart/2005/8/layout/chevron2"/>
    <dgm:cxn modelId="{7F2CC882-0201-4C93-AACB-F1A867710CFF}" type="presParOf" srcId="{C82288D1-6686-4251-804D-910BE4A245D1}" destId="{53F6224A-69EE-4B29-9FA4-753900365F61}" srcOrd="1" destOrd="0" presId="urn:microsoft.com/office/officeart/2005/8/layout/chevron2"/>
    <dgm:cxn modelId="{E515E0E6-5AE7-4AAB-92FA-55FA09E6FC8B}" type="presParOf" srcId="{3C434942-55EF-477A-BC90-28569B688F4A}" destId="{0539D72A-9D35-4944-9A4F-9DD460C20636}" srcOrd="1" destOrd="0" presId="urn:microsoft.com/office/officeart/2005/8/layout/chevron2"/>
    <dgm:cxn modelId="{D5B7D3BC-9CD2-41FC-9F4C-CBE9913930EC}" type="presParOf" srcId="{3C434942-55EF-477A-BC90-28569B688F4A}" destId="{B8E2BFEF-1A97-4971-A1B6-C83B98F51151}" srcOrd="2" destOrd="0" presId="urn:microsoft.com/office/officeart/2005/8/layout/chevron2"/>
    <dgm:cxn modelId="{AB1BBEC8-E4D8-4494-89D9-874D158B98FE}" type="presParOf" srcId="{B8E2BFEF-1A97-4971-A1B6-C83B98F51151}" destId="{B8AF3D47-B95C-4928-A243-109E36B74A16}" srcOrd="0" destOrd="0" presId="urn:microsoft.com/office/officeart/2005/8/layout/chevron2"/>
    <dgm:cxn modelId="{863A6C5B-8666-401F-955E-2E40591B7FDB}" type="presParOf" srcId="{B8E2BFEF-1A97-4971-A1B6-C83B98F51151}" destId="{528C489B-A18C-42BC-A63A-80BD5DA11EEE}" srcOrd="1" destOrd="0" presId="urn:microsoft.com/office/officeart/2005/8/layout/chevron2"/>
    <dgm:cxn modelId="{4A41C7BD-0697-4143-BF6B-827885E95495}" type="presParOf" srcId="{3C434942-55EF-477A-BC90-28569B688F4A}" destId="{C738E794-2566-4C3C-B308-AEE3451256D2}" srcOrd="3" destOrd="0" presId="urn:microsoft.com/office/officeart/2005/8/layout/chevron2"/>
    <dgm:cxn modelId="{CC328D05-789C-48DE-B035-85C60C7B4445}" type="presParOf" srcId="{3C434942-55EF-477A-BC90-28569B688F4A}" destId="{5520BDFF-84B9-47AB-B589-5EFD4C4A2FBB}" srcOrd="4" destOrd="0" presId="urn:microsoft.com/office/officeart/2005/8/layout/chevron2"/>
    <dgm:cxn modelId="{E3FC306C-FCE6-4AB0-95F6-598FEF0C811F}" type="presParOf" srcId="{5520BDFF-84B9-47AB-B589-5EFD4C4A2FBB}" destId="{F96C607C-4DCC-43BD-88C6-5717EFB64F5B}" srcOrd="0" destOrd="0" presId="urn:microsoft.com/office/officeart/2005/8/layout/chevron2"/>
    <dgm:cxn modelId="{E9465535-7656-44FB-B586-D6EC20107D38}" type="presParOf" srcId="{5520BDFF-84B9-47AB-B589-5EFD4C4A2FBB}" destId="{AD679202-98E2-40DF-8FF6-2AE641B4874F}" srcOrd="1" destOrd="0" presId="urn:microsoft.com/office/officeart/2005/8/layout/chevron2"/>
    <dgm:cxn modelId="{D70572A1-B021-4E72-A184-E75A726933AD}" type="presParOf" srcId="{3C434942-55EF-477A-BC90-28569B688F4A}" destId="{2B8701EB-1B54-49BA-B9D1-B382668346C1}" srcOrd="5" destOrd="0" presId="urn:microsoft.com/office/officeart/2005/8/layout/chevron2"/>
    <dgm:cxn modelId="{2EFE2134-1AC7-43AF-94D0-0BB786B5D507}" type="presParOf" srcId="{3C434942-55EF-477A-BC90-28569B688F4A}" destId="{A51A341E-A569-4035-883B-7C7D5959F2A3}" srcOrd="6" destOrd="0" presId="urn:microsoft.com/office/officeart/2005/8/layout/chevron2"/>
    <dgm:cxn modelId="{18E9AD1F-002B-46B1-900D-9F8AF74D0A1F}" type="presParOf" srcId="{A51A341E-A569-4035-883B-7C7D5959F2A3}" destId="{E85FAB7E-D565-48A9-B1F5-EFD730C55480}" srcOrd="0" destOrd="0" presId="urn:microsoft.com/office/officeart/2005/8/layout/chevron2"/>
    <dgm:cxn modelId="{5ED1727A-2C16-4640-88C2-86AFA0E29A17}" type="presParOf" srcId="{A51A341E-A569-4035-883B-7C7D5959F2A3}" destId="{3E24C1F6-2DD8-4E35-9E2A-2957BCFCF86A}" srcOrd="1" destOrd="0" presId="urn:microsoft.com/office/officeart/2005/8/layout/chevron2"/>
    <dgm:cxn modelId="{6E723EF6-8AFA-4678-8610-D26FAA31D01A}" type="presParOf" srcId="{3C434942-55EF-477A-BC90-28569B688F4A}" destId="{7953F8F7-FFA7-4628-B7C4-8130B92E1052}" srcOrd="7" destOrd="0" presId="urn:microsoft.com/office/officeart/2005/8/layout/chevron2"/>
    <dgm:cxn modelId="{D0AC21E1-8D9C-4A14-9118-70EAEE9D95BC}" type="presParOf" srcId="{3C434942-55EF-477A-BC90-28569B688F4A}" destId="{AF8E1E53-8074-4B8A-8613-4068287B1AA5}" srcOrd="8" destOrd="0" presId="urn:microsoft.com/office/officeart/2005/8/layout/chevron2"/>
    <dgm:cxn modelId="{858BFACC-772A-4DB2-B316-BDB3CEDFD3E0}" type="presParOf" srcId="{AF8E1E53-8074-4B8A-8613-4068287B1AA5}" destId="{4ED33BFA-EC2A-43EA-B917-6B3ACF16E5B5}" srcOrd="0" destOrd="0" presId="urn:microsoft.com/office/officeart/2005/8/layout/chevron2"/>
    <dgm:cxn modelId="{8C6CC07F-0248-418F-B6F6-EC24F64CF781}" type="presParOf" srcId="{AF8E1E53-8074-4B8A-8613-4068287B1AA5}" destId="{CB0C1E4E-69C4-4BCF-B2E3-926472C125B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B107511-C1F8-496F-8D4E-EADBC99B246F}" type="doc">
      <dgm:prSet loTypeId="urn:microsoft.com/office/officeart/2005/8/layout/orgChart1" loCatId="hierarchy" qsTypeId="urn:microsoft.com/office/officeart/2005/8/quickstyle/simple3" qsCatId="simple" csTypeId="urn:microsoft.com/office/officeart/2005/8/colors/colorful3" csCatId="colorful" phldr="1"/>
      <dgm:spPr/>
      <dgm:t>
        <a:bodyPr/>
        <a:lstStyle/>
        <a:p>
          <a:endParaRPr lang="es-EC"/>
        </a:p>
      </dgm:t>
    </dgm:pt>
    <dgm:pt modelId="{3F31CEEF-B020-4EA1-A173-0D8A157D8D03}">
      <dgm:prSet phldrT="[Texto]" custT="1"/>
      <dgm:spPr/>
      <dgm:t>
        <a:bodyPr/>
        <a:lstStyle/>
        <a:p>
          <a:pPr algn="ctr"/>
          <a:r>
            <a:rPr lang="es-EC" sz="1600" dirty="0" smtClean="0"/>
            <a:t>GERENTE GENERAL</a:t>
          </a:r>
          <a:endParaRPr lang="es-EC" sz="1600" dirty="0"/>
        </a:p>
      </dgm:t>
    </dgm:pt>
    <dgm:pt modelId="{C763DA0D-3A40-48B3-8041-DC2255795D28}" type="parTrans" cxnId="{D79CC928-5E6A-4C57-9690-3CF364BFEB72}">
      <dgm:prSet/>
      <dgm:spPr/>
      <dgm:t>
        <a:bodyPr/>
        <a:lstStyle/>
        <a:p>
          <a:pPr algn="ctr"/>
          <a:endParaRPr lang="es-EC" sz="1600"/>
        </a:p>
      </dgm:t>
    </dgm:pt>
    <dgm:pt modelId="{A72F06D7-7D15-4732-B24F-E6069BBF09E2}" type="sibTrans" cxnId="{D79CC928-5E6A-4C57-9690-3CF364BFEB72}">
      <dgm:prSet/>
      <dgm:spPr/>
      <dgm:t>
        <a:bodyPr/>
        <a:lstStyle/>
        <a:p>
          <a:pPr algn="ctr"/>
          <a:endParaRPr lang="es-EC" sz="1600"/>
        </a:p>
      </dgm:t>
    </dgm:pt>
    <dgm:pt modelId="{25F23688-EA50-4F03-A887-1B09309E9AA3}">
      <dgm:prSet phldrT="[Texto]" custT="1"/>
      <dgm:spPr/>
      <dgm:t>
        <a:bodyPr/>
        <a:lstStyle/>
        <a:p>
          <a:pPr algn="ctr"/>
          <a:r>
            <a:rPr lang="es-EC" sz="1600" dirty="0"/>
            <a:t>GERENTE ADMINISTRATIVO FINANCIERO</a:t>
          </a:r>
        </a:p>
      </dgm:t>
    </dgm:pt>
    <dgm:pt modelId="{4DE599DB-C0D1-40F9-AE93-893B369D96C4}" type="parTrans" cxnId="{568CA1ED-BD37-4645-8D7F-B9E96CA0E424}">
      <dgm:prSet/>
      <dgm:spPr/>
      <dgm:t>
        <a:bodyPr/>
        <a:lstStyle/>
        <a:p>
          <a:pPr algn="ctr"/>
          <a:endParaRPr lang="es-EC" sz="1600"/>
        </a:p>
      </dgm:t>
    </dgm:pt>
    <dgm:pt modelId="{17B684F0-DB9C-4E59-A02B-0E8F67E2D556}" type="sibTrans" cxnId="{568CA1ED-BD37-4645-8D7F-B9E96CA0E424}">
      <dgm:prSet/>
      <dgm:spPr/>
      <dgm:t>
        <a:bodyPr/>
        <a:lstStyle/>
        <a:p>
          <a:pPr algn="ctr"/>
          <a:endParaRPr lang="es-EC" sz="1600"/>
        </a:p>
      </dgm:t>
    </dgm:pt>
    <dgm:pt modelId="{6CD1DE0C-7C16-4764-8A81-A6455722E6B5}">
      <dgm:prSet phldrT="[Texto]" custT="1"/>
      <dgm:spPr/>
      <dgm:t>
        <a:bodyPr/>
        <a:lstStyle/>
        <a:p>
          <a:pPr algn="ctr"/>
          <a:r>
            <a:rPr lang="es-EC" sz="1600" dirty="0" smtClean="0"/>
            <a:t>SUPERINTENDENTE </a:t>
          </a:r>
          <a:r>
            <a:rPr lang="es-EC" sz="1600" dirty="0"/>
            <a:t>DE OBRA</a:t>
          </a:r>
        </a:p>
      </dgm:t>
    </dgm:pt>
    <dgm:pt modelId="{0FC31AD7-C6A7-47F1-BDC2-7B3C1E674383}" type="parTrans" cxnId="{83F497F1-EED3-47A9-B926-2AD52A55003E}">
      <dgm:prSet/>
      <dgm:spPr/>
      <dgm:t>
        <a:bodyPr/>
        <a:lstStyle/>
        <a:p>
          <a:pPr algn="ctr"/>
          <a:endParaRPr lang="es-EC" sz="1600"/>
        </a:p>
      </dgm:t>
    </dgm:pt>
    <dgm:pt modelId="{8E11D786-1DE1-4826-AF46-36FC925BD148}" type="sibTrans" cxnId="{83F497F1-EED3-47A9-B926-2AD52A55003E}">
      <dgm:prSet/>
      <dgm:spPr/>
      <dgm:t>
        <a:bodyPr/>
        <a:lstStyle/>
        <a:p>
          <a:pPr algn="ctr"/>
          <a:endParaRPr lang="es-EC" sz="1600"/>
        </a:p>
      </dgm:t>
    </dgm:pt>
    <dgm:pt modelId="{A394A4AE-CBCA-48B8-BAC2-91209EC21993}">
      <dgm:prSet phldrT="[Texto]" custT="1"/>
      <dgm:spPr/>
      <dgm:t>
        <a:bodyPr/>
        <a:lstStyle/>
        <a:p>
          <a:pPr algn="ctr"/>
          <a:r>
            <a:rPr lang="es-EC" sz="1600" dirty="0" smtClean="0"/>
            <a:t>DIRECTORIO</a:t>
          </a:r>
          <a:endParaRPr lang="es-EC" sz="1600" dirty="0"/>
        </a:p>
      </dgm:t>
    </dgm:pt>
    <dgm:pt modelId="{D95AE60D-4299-4E74-8C0E-8A8E29996805}" type="parTrans" cxnId="{CD7DB5E3-DE19-423C-A86E-95EF8FD871DF}">
      <dgm:prSet/>
      <dgm:spPr/>
      <dgm:t>
        <a:bodyPr/>
        <a:lstStyle/>
        <a:p>
          <a:pPr algn="ctr"/>
          <a:endParaRPr lang="es-EC" sz="1600"/>
        </a:p>
      </dgm:t>
    </dgm:pt>
    <dgm:pt modelId="{4D155909-15D2-4869-95A3-6C0B4A849E54}" type="sibTrans" cxnId="{CD7DB5E3-DE19-423C-A86E-95EF8FD871DF}">
      <dgm:prSet/>
      <dgm:spPr/>
      <dgm:t>
        <a:bodyPr/>
        <a:lstStyle/>
        <a:p>
          <a:pPr algn="ctr"/>
          <a:endParaRPr lang="es-EC" sz="1600"/>
        </a:p>
      </dgm:t>
    </dgm:pt>
    <dgm:pt modelId="{15C98B77-72DF-43F8-BDDC-C93F7BB56D21}">
      <dgm:prSet phldrT="[Texto]" custT="1"/>
      <dgm:spPr/>
      <dgm:t>
        <a:bodyPr/>
        <a:lstStyle/>
        <a:p>
          <a:pPr algn="ctr"/>
          <a:r>
            <a:rPr lang="es-EC" sz="1600" dirty="0"/>
            <a:t>SUBGERENTE FINANCIERO</a:t>
          </a:r>
        </a:p>
      </dgm:t>
    </dgm:pt>
    <dgm:pt modelId="{D143C04F-FA72-4B1C-A31C-93EC32F98F71}" type="parTrans" cxnId="{5DC1AEA5-8C98-4277-974E-19ABF1F80D4C}">
      <dgm:prSet/>
      <dgm:spPr/>
      <dgm:t>
        <a:bodyPr/>
        <a:lstStyle/>
        <a:p>
          <a:pPr algn="ctr"/>
          <a:endParaRPr lang="es-EC" sz="1600"/>
        </a:p>
      </dgm:t>
    </dgm:pt>
    <dgm:pt modelId="{1A45B6A8-94F5-44EB-A4C0-BA5F51D724B3}" type="sibTrans" cxnId="{5DC1AEA5-8C98-4277-974E-19ABF1F80D4C}">
      <dgm:prSet/>
      <dgm:spPr/>
      <dgm:t>
        <a:bodyPr/>
        <a:lstStyle/>
        <a:p>
          <a:pPr algn="ctr"/>
          <a:endParaRPr lang="es-EC" sz="1600"/>
        </a:p>
      </dgm:t>
    </dgm:pt>
    <dgm:pt modelId="{5F8A83BD-86B0-49A8-85C5-B7CD5965B3A1}">
      <dgm:prSet phldrT="[Texto]" custT="1"/>
      <dgm:spPr/>
      <dgm:t>
        <a:bodyPr/>
        <a:lstStyle/>
        <a:p>
          <a:pPr algn="ctr"/>
          <a:r>
            <a:rPr lang="es-EC" sz="1600" smtClean="0"/>
            <a:t>INTENDENTE DE OBRA</a:t>
          </a:r>
          <a:endParaRPr lang="es-EC" sz="1600" dirty="0"/>
        </a:p>
      </dgm:t>
    </dgm:pt>
    <dgm:pt modelId="{754ECC59-ED08-4A48-8E30-05CB57083BCF}" type="parTrans" cxnId="{69E9DE94-7850-4845-8F20-8BE8522A2561}">
      <dgm:prSet/>
      <dgm:spPr/>
      <dgm:t>
        <a:bodyPr/>
        <a:lstStyle/>
        <a:p>
          <a:endParaRPr lang="es-EC" sz="2000"/>
        </a:p>
      </dgm:t>
    </dgm:pt>
    <dgm:pt modelId="{096E7F7F-C713-43A5-A128-853E210658B5}" type="sibTrans" cxnId="{69E9DE94-7850-4845-8F20-8BE8522A2561}">
      <dgm:prSet/>
      <dgm:spPr/>
      <dgm:t>
        <a:bodyPr/>
        <a:lstStyle/>
        <a:p>
          <a:endParaRPr lang="es-EC" sz="2000"/>
        </a:p>
      </dgm:t>
    </dgm:pt>
    <dgm:pt modelId="{DF772E7E-90CC-493D-B0D7-024521B9239F}" type="pres">
      <dgm:prSet presAssocID="{FB107511-C1F8-496F-8D4E-EADBC99B246F}" presName="hierChild1" presStyleCnt="0">
        <dgm:presLayoutVars>
          <dgm:orgChart val="1"/>
          <dgm:chPref val="1"/>
          <dgm:dir/>
          <dgm:animOne val="branch"/>
          <dgm:animLvl val="lvl"/>
          <dgm:resizeHandles/>
        </dgm:presLayoutVars>
      </dgm:prSet>
      <dgm:spPr/>
      <dgm:t>
        <a:bodyPr/>
        <a:lstStyle/>
        <a:p>
          <a:endParaRPr lang="es-ES"/>
        </a:p>
      </dgm:t>
    </dgm:pt>
    <dgm:pt modelId="{5CAB7829-33B9-4164-ABFD-4D32E2BC186C}" type="pres">
      <dgm:prSet presAssocID="{A394A4AE-CBCA-48B8-BAC2-91209EC21993}" presName="hierRoot1" presStyleCnt="0">
        <dgm:presLayoutVars>
          <dgm:hierBranch val="init"/>
        </dgm:presLayoutVars>
      </dgm:prSet>
      <dgm:spPr/>
      <dgm:t>
        <a:bodyPr/>
        <a:lstStyle/>
        <a:p>
          <a:endParaRPr lang="es-EC"/>
        </a:p>
      </dgm:t>
    </dgm:pt>
    <dgm:pt modelId="{506FD46A-1811-454E-AB14-80A1BC9D94B7}" type="pres">
      <dgm:prSet presAssocID="{A394A4AE-CBCA-48B8-BAC2-91209EC21993}" presName="rootComposite1" presStyleCnt="0"/>
      <dgm:spPr/>
      <dgm:t>
        <a:bodyPr/>
        <a:lstStyle/>
        <a:p>
          <a:endParaRPr lang="es-EC"/>
        </a:p>
      </dgm:t>
    </dgm:pt>
    <dgm:pt modelId="{CF16282C-B373-429B-B443-7779EB25A90E}" type="pres">
      <dgm:prSet presAssocID="{A394A4AE-CBCA-48B8-BAC2-91209EC21993}" presName="rootText1" presStyleLbl="node0" presStyleIdx="0" presStyleCnt="2" custScaleY="73196" custLinFactX="20463" custLinFactNeighborX="100000" custLinFactNeighborY="-69150">
        <dgm:presLayoutVars>
          <dgm:chPref val="3"/>
        </dgm:presLayoutVars>
      </dgm:prSet>
      <dgm:spPr/>
      <dgm:t>
        <a:bodyPr/>
        <a:lstStyle/>
        <a:p>
          <a:endParaRPr lang="es-EC"/>
        </a:p>
      </dgm:t>
    </dgm:pt>
    <dgm:pt modelId="{9425B540-3F31-4BF9-AD6E-47601EAF0814}" type="pres">
      <dgm:prSet presAssocID="{A394A4AE-CBCA-48B8-BAC2-91209EC21993}" presName="rootConnector1" presStyleLbl="node1" presStyleIdx="0" presStyleCnt="0"/>
      <dgm:spPr/>
      <dgm:t>
        <a:bodyPr/>
        <a:lstStyle/>
        <a:p>
          <a:endParaRPr lang="es-ES"/>
        </a:p>
      </dgm:t>
    </dgm:pt>
    <dgm:pt modelId="{C69E94E0-46FC-4BAD-A25F-FE98F48BD9D5}" type="pres">
      <dgm:prSet presAssocID="{A394A4AE-CBCA-48B8-BAC2-91209EC21993}" presName="hierChild2" presStyleCnt="0"/>
      <dgm:spPr/>
      <dgm:t>
        <a:bodyPr/>
        <a:lstStyle/>
        <a:p>
          <a:endParaRPr lang="es-EC"/>
        </a:p>
      </dgm:t>
    </dgm:pt>
    <dgm:pt modelId="{6BC330C4-23CF-4698-BD48-5E84373637B4}" type="pres">
      <dgm:prSet presAssocID="{A394A4AE-CBCA-48B8-BAC2-91209EC21993}" presName="hierChild3" presStyleCnt="0"/>
      <dgm:spPr/>
      <dgm:t>
        <a:bodyPr/>
        <a:lstStyle/>
        <a:p>
          <a:endParaRPr lang="es-EC"/>
        </a:p>
      </dgm:t>
    </dgm:pt>
    <dgm:pt modelId="{0CA321B6-6C79-4117-8A8E-E585F453B460}" type="pres">
      <dgm:prSet presAssocID="{3F31CEEF-B020-4EA1-A173-0D8A157D8D03}" presName="hierRoot1" presStyleCnt="0">
        <dgm:presLayoutVars>
          <dgm:hierBranch val="init"/>
        </dgm:presLayoutVars>
      </dgm:prSet>
      <dgm:spPr/>
      <dgm:t>
        <a:bodyPr/>
        <a:lstStyle/>
        <a:p>
          <a:endParaRPr lang="es-EC"/>
        </a:p>
      </dgm:t>
    </dgm:pt>
    <dgm:pt modelId="{F502815D-A6AF-4B1B-9C04-57FDE87A7208}" type="pres">
      <dgm:prSet presAssocID="{3F31CEEF-B020-4EA1-A173-0D8A157D8D03}" presName="rootComposite1" presStyleCnt="0"/>
      <dgm:spPr/>
      <dgm:t>
        <a:bodyPr/>
        <a:lstStyle/>
        <a:p>
          <a:endParaRPr lang="es-EC"/>
        </a:p>
      </dgm:t>
    </dgm:pt>
    <dgm:pt modelId="{32EDC531-96BF-4997-972E-77BAA032AA7E}" type="pres">
      <dgm:prSet presAssocID="{3F31CEEF-B020-4EA1-A173-0D8A157D8D03}" presName="rootText1" presStyleLbl="node0" presStyleIdx="1" presStyleCnt="2" custScaleY="62670" custLinFactNeighborX="-752" custLinFactNeighborY="15417">
        <dgm:presLayoutVars>
          <dgm:chPref val="3"/>
        </dgm:presLayoutVars>
      </dgm:prSet>
      <dgm:spPr/>
      <dgm:t>
        <a:bodyPr/>
        <a:lstStyle/>
        <a:p>
          <a:endParaRPr lang="es-EC"/>
        </a:p>
      </dgm:t>
    </dgm:pt>
    <dgm:pt modelId="{AFA78B9C-2485-4517-AFEE-D7ECD9B39E43}" type="pres">
      <dgm:prSet presAssocID="{3F31CEEF-B020-4EA1-A173-0D8A157D8D03}" presName="rootConnector1" presStyleLbl="node1" presStyleIdx="0" presStyleCnt="0"/>
      <dgm:spPr/>
      <dgm:t>
        <a:bodyPr/>
        <a:lstStyle/>
        <a:p>
          <a:endParaRPr lang="es-ES"/>
        </a:p>
      </dgm:t>
    </dgm:pt>
    <dgm:pt modelId="{3249970E-A470-43E2-836E-25A26C863E47}" type="pres">
      <dgm:prSet presAssocID="{3F31CEEF-B020-4EA1-A173-0D8A157D8D03}" presName="hierChild2" presStyleCnt="0"/>
      <dgm:spPr/>
      <dgm:t>
        <a:bodyPr/>
        <a:lstStyle/>
        <a:p>
          <a:endParaRPr lang="es-EC"/>
        </a:p>
      </dgm:t>
    </dgm:pt>
    <dgm:pt modelId="{9F13EE90-1459-4368-A1B3-2B9402E45AAB}" type="pres">
      <dgm:prSet presAssocID="{4DE599DB-C0D1-40F9-AE93-893B369D96C4}" presName="Name37" presStyleLbl="parChTrans1D2" presStyleIdx="0" presStyleCnt="2"/>
      <dgm:spPr/>
      <dgm:t>
        <a:bodyPr/>
        <a:lstStyle/>
        <a:p>
          <a:endParaRPr lang="es-ES"/>
        </a:p>
      </dgm:t>
    </dgm:pt>
    <dgm:pt modelId="{0CFA1135-6CA6-4744-91BB-80853D95C9BC}" type="pres">
      <dgm:prSet presAssocID="{25F23688-EA50-4F03-A887-1B09309E9AA3}" presName="hierRoot2" presStyleCnt="0">
        <dgm:presLayoutVars>
          <dgm:hierBranch val="init"/>
        </dgm:presLayoutVars>
      </dgm:prSet>
      <dgm:spPr/>
      <dgm:t>
        <a:bodyPr/>
        <a:lstStyle/>
        <a:p>
          <a:endParaRPr lang="es-EC"/>
        </a:p>
      </dgm:t>
    </dgm:pt>
    <dgm:pt modelId="{84400A33-427A-481A-9921-571B0FF851B3}" type="pres">
      <dgm:prSet presAssocID="{25F23688-EA50-4F03-A887-1B09309E9AA3}" presName="rootComposite" presStyleCnt="0"/>
      <dgm:spPr/>
      <dgm:t>
        <a:bodyPr/>
        <a:lstStyle/>
        <a:p>
          <a:endParaRPr lang="es-EC"/>
        </a:p>
      </dgm:t>
    </dgm:pt>
    <dgm:pt modelId="{8807B63F-7522-456B-9AB8-3B7D23A43043}" type="pres">
      <dgm:prSet presAssocID="{25F23688-EA50-4F03-A887-1B09309E9AA3}" presName="rootText" presStyleLbl="node2" presStyleIdx="0" presStyleCnt="2" custScaleY="83356">
        <dgm:presLayoutVars>
          <dgm:chPref val="3"/>
        </dgm:presLayoutVars>
      </dgm:prSet>
      <dgm:spPr/>
      <dgm:t>
        <a:bodyPr/>
        <a:lstStyle/>
        <a:p>
          <a:endParaRPr lang="es-EC"/>
        </a:p>
      </dgm:t>
    </dgm:pt>
    <dgm:pt modelId="{11F12BEF-1030-4B91-A73D-C4CF7B2457DA}" type="pres">
      <dgm:prSet presAssocID="{25F23688-EA50-4F03-A887-1B09309E9AA3}" presName="rootConnector" presStyleLbl="node2" presStyleIdx="0" presStyleCnt="2"/>
      <dgm:spPr/>
      <dgm:t>
        <a:bodyPr/>
        <a:lstStyle/>
        <a:p>
          <a:endParaRPr lang="es-ES"/>
        </a:p>
      </dgm:t>
    </dgm:pt>
    <dgm:pt modelId="{C16CC31D-D18C-406C-808B-FD5986161E06}" type="pres">
      <dgm:prSet presAssocID="{25F23688-EA50-4F03-A887-1B09309E9AA3}" presName="hierChild4" presStyleCnt="0"/>
      <dgm:spPr/>
      <dgm:t>
        <a:bodyPr/>
        <a:lstStyle/>
        <a:p>
          <a:endParaRPr lang="es-EC"/>
        </a:p>
      </dgm:t>
    </dgm:pt>
    <dgm:pt modelId="{8E1072CD-1AB6-4373-B25D-395FEE963E36}" type="pres">
      <dgm:prSet presAssocID="{D143C04F-FA72-4B1C-A31C-93EC32F98F71}" presName="Name37" presStyleLbl="parChTrans1D3" presStyleIdx="0" presStyleCnt="2"/>
      <dgm:spPr/>
      <dgm:t>
        <a:bodyPr/>
        <a:lstStyle/>
        <a:p>
          <a:endParaRPr lang="es-ES"/>
        </a:p>
      </dgm:t>
    </dgm:pt>
    <dgm:pt modelId="{649935E8-1E4B-4E9C-A314-8BC34A550461}" type="pres">
      <dgm:prSet presAssocID="{15C98B77-72DF-43F8-BDDC-C93F7BB56D21}" presName="hierRoot2" presStyleCnt="0">
        <dgm:presLayoutVars>
          <dgm:hierBranch val="init"/>
        </dgm:presLayoutVars>
      </dgm:prSet>
      <dgm:spPr/>
      <dgm:t>
        <a:bodyPr/>
        <a:lstStyle/>
        <a:p>
          <a:endParaRPr lang="es-EC"/>
        </a:p>
      </dgm:t>
    </dgm:pt>
    <dgm:pt modelId="{E28A4B45-6C1E-487A-96B9-7A5FCEDD6AD5}" type="pres">
      <dgm:prSet presAssocID="{15C98B77-72DF-43F8-BDDC-C93F7BB56D21}" presName="rootComposite" presStyleCnt="0"/>
      <dgm:spPr/>
      <dgm:t>
        <a:bodyPr/>
        <a:lstStyle/>
        <a:p>
          <a:endParaRPr lang="es-EC"/>
        </a:p>
      </dgm:t>
    </dgm:pt>
    <dgm:pt modelId="{59811D62-0526-40B5-9E73-006BDA2BC960}" type="pres">
      <dgm:prSet presAssocID="{15C98B77-72DF-43F8-BDDC-C93F7BB56D21}" presName="rootText" presStyleLbl="node3" presStyleIdx="0" presStyleCnt="2" custScaleY="84047">
        <dgm:presLayoutVars>
          <dgm:chPref val="3"/>
        </dgm:presLayoutVars>
      </dgm:prSet>
      <dgm:spPr/>
      <dgm:t>
        <a:bodyPr/>
        <a:lstStyle/>
        <a:p>
          <a:endParaRPr lang="es-EC"/>
        </a:p>
      </dgm:t>
    </dgm:pt>
    <dgm:pt modelId="{E6D619AA-6604-47D3-82D1-EFC75EFE1A21}" type="pres">
      <dgm:prSet presAssocID="{15C98B77-72DF-43F8-BDDC-C93F7BB56D21}" presName="rootConnector" presStyleLbl="node3" presStyleIdx="0" presStyleCnt="2"/>
      <dgm:spPr/>
      <dgm:t>
        <a:bodyPr/>
        <a:lstStyle/>
        <a:p>
          <a:endParaRPr lang="es-ES"/>
        </a:p>
      </dgm:t>
    </dgm:pt>
    <dgm:pt modelId="{81632BC2-45A9-4582-85C6-8457DA404481}" type="pres">
      <dgm:prSet presAssocID="{15C98B77-72DF-43F8-BDDC-C93F7BB56D21}" presName="hierChild4" presStyleCnt="0"/>
      <dgm:spPr/>
      <dgm:t>
        <a:bodyPr/>
        <a:lstStyle/>
        <a:p>
          <a:endParaRPr lang="es-EC"/>
        </a:p>
      </dgm:t>
    </dgm:pt>
    <dgm:pt modelId="{0AEA78DF-D454-4A5A-B108-1C3291D330B1}" type="pres">
      <dgm:prSet presAssocID="{15C98B77-72DF-43F8-BDDC-C93F7BB56D21}" presName="hierChild5" presStyleCnt="0"/>
      <dgm:spPr/>
      <dgm:t>
        <a:bodyPr/>
        <a:lstStyle/>
        <a:p>
          <a:endParaRPr lang="es-EC"/>
        </a:p>
      </dgm:t>
    </dgm:pt>
    <dgm:pt modelId="{FF0D579A-E7D0-445C-A23A-0C09BB82EE7F}" type="pres">
      <dgm:prSet presAssocID="{25F23688-EA50-4F03-A887-1B09309E9AA3}" presName="hierChild5" presStyleCnt="0"/>
      <dgm:spPr/>
      <dgm:t>
        <a:bodyPr/>
        <a:lstStyle/>
        <a:p>
          <a:endParaRPr lang="es-EC"/>
        </a:p>
      </dgm:t>
    </dgm:pt>
    <dgm:pt modelId="{90DE5407-61E5-4295-92F7-47F0BDD1877A}" type="pres">
      <dgm:prSet presAssocID="{0FC31AD7-C6A7-47F1-BDC2-7B3C1E674383}" presName="Name37" presStyleLbl="parChTrans1D2" presStyleIdx="1" presStyleCnt="2"/>
      <dgm:spPr/>
      <dgm:t>
        <a:bodyPr/>
        <a:lstStyle/>
        <a:p>
          <a:endParaRPr lang="es-ES"/>
        </a:p>
      </dgm:t>
    </dgm:pt>
    <dgm:pt modelId="{42FF3E8C-5595-43DF-88AF-0C58BC8EB0CC}" type="pres">
      <dgm:prSet presAssocID="{6CD1DE0C-7C16-4764-8A81-A6455722E6B5}" presName="hierRoot2" presStyleCnt="0">
        <dgm:presLayoutVars>
          <dgm:hierBranch val="init"/>
        </dgm:presLayoutVars>
      </dgm:prSet>
      <dgm:spPr/>
      <dgm:t>
        <a:bodyPr/>
        <a:lstStyle/>
        <a:p>
          <a:endParaRPr lang="es-EC"/>
        </a:p>
      </dgm:t>
    </dgm:pt>
    <dgm:pt modelId="{2DACD3E2-3B65-49C3-A88A-2AF83BF754D4}" type="pres">
      <dgm:prSet presAssocID="{6CD1DE0C-7C16-4764-8A81-A6455722E6B5}" presName="rootComposite" presStyleCnt="0"/>
      <dgm:spPr/>
      <dgm:t>
        <a:bodyPr/>
        <a:lstStyle/>
        <a:p>
          <a:endParaRPr lang="es-EC"/>
        </a:p>
      </dgm:t>
    </dgm:pt>
    <dgm:pt modelId="{55A9156E-D457-414F-828C-24C0DC8388ED}" type="pres">
      <dgm:prSet presAssocID="{6CD1DE0C-7C16-4764-8A81-A6455722E6B5}" presName="rootText" presStyleLbl="node2" presStyleIdx="1" presStyleCnt="2" custScaleY="83356">
        <dgm:presLayoutVars>
          <dgm:chPref val="3"/>
        </dgm:presLayoutVars>
      </dgm:prSet>
      <dgm:spPr/>
      <dgm:t>
        <a:bodyPr/>
        <a:lstStyle/>
        <a:p>
          <a:endParaRPr lang="es-ES"/>
        </a:p>
      </dgm:t>
    </dgm:pt>
    <dgm:pt modelId="{EBE942B0-3DA2-4BE7-B1D3-0B3F006282E9}" type="pres">
      <dgm:prSet presAssocID="{6CD1DE0C-7C16-4764-8A81-A6455722E6B5}" presName="rootConnector" presStyleLbl="node2" presStyleIdx="1" presStyleCnt="2"/>
      <dgm:spPr/>
      <dgm:t>
        <a:bodyPr/>
        <a:lstStyle/>
        <a:p>
          <a:endParaRPr lang="es-ES"/>
        </a:p>
      </dgm:t>
    </dgm:pt>
    <dgm:pt modelId="{030B74EA-1508-4867-9460-69A924E5C7B1}" type="pres">
      <dgm:prSet presAssocID="{6CD1DE0C-7C16-4764-8A81-A6455722E6B5}" presName="hierChild4" presStyleCnt="0"/>
      <dgm:spPr/>
      <dgm:t>
        <a:bodyPr/>
        <a:lstStyle/>
        <a:p>
          <a:endParaRPr lang="es-EC"/>
        </a:p>
      </dgm:t>
    </dgm:pt>
    <dgm:pt modelId="{12134DD1-7256-4507-ADD6-A7DB9D8B6602}" type="pres">
      <dgm:prSet presAssocID="{754ECC59-ED08-4A48-8E30-05CB57083BCF}" presName="Name37" presStyleLbl="parChTrans1D3" presStyleIdx="1" presStyleCnt="2"/>
      <dgm:spPr/>
      <dgm:t>
        <a:bodyPr/>
        <a:lstStyle/>
        <a:p>
          <a:endParaRPr lang="es-EC"/>
        </a:p>
      </dgm:t>
    </dgm:pt>
    <dgm:pt modelId="{7DF3DA85-1A76-4FCD-9927-529DD3D075BE}" type="pres">
      <dgm:prSet presAssocID="{5F8A83BD-86B0-49A8-85C5-B7CD5965B3A1}" presName="hierRoot2" presStyleCnt="0">
        <dgm:presLayoutVars>
          <dgm:hierBranch val="init"/>
        </dgm:presLayoutVars>
      </dgm:prSet>
      <dgm:spPr/>
    </dgm:pt>
    <dgm:pt modelId="{5B9D666C-1D8D-4F78-9740-F218CF01B1A1}" type="pres">
      <dgm:prSet presAssocID="{5F8A83BD-86B0-49A8-85C5-B7CD5965B3A1}" presName="rootComposite" presStyleCnt="0"/>
      <dgm:spPr/>
    </dgm:pt>
    <dgm:pt modelId="{F58F0B8B-99F9-448C-AFFC-4BEA43E8B688}" type="pres">
      <dgm:prSet presAssocID="{5F8A83BD-86B0-49A8-85C5-B7CD5965B3A1}" presName="rootText" presStyleLbl="node3" presStyleIdx="1" presStyleCnt="2" custScaleY="84047">
        <dgm:presLayoutVars>
          <dgm:chPref val="3"/>
        </dgm:presLayoutVars>
      </dgm:prSet>
      <dgm:spPr/>
      <dgm:t>
        <a:bodyPr/>
        <a:lstStyle/>
        <a:p>
          <a:endParaRPr lang="es-EC"/>
        </a:p>
      </dgm:t>
    </dgm:pt>
    <dgm:pt modelId="{5F540352-6A28-40E2-995D-36337BED7AC4}" type="pres">
      <dgm:prSet presAssocID="{5F8A83BD-86B0-49A8-85C5-B7CD5965B3A1}" presName="rootConnector" presStyleLbl="node3" presStyleIdx="1" presStyleCnt="2"/>
      <dgm:spPr/>
      <dgm:t>
        <a:bodyPr/>
        <a:lstStyle/>
        <a:p>
          <a:endParaRPr lang="es-EC"/>
        </a:p>
      </dgm:t>
    </dgm:pt>
    <dgm:pt modelId="{DF4FCB95-7E80-4C3C-9B84-308563A5DF94}" type="pres">
      <dgm:prSet presAssocID="{5F8A83BD-86B0-49A8-85C5-B7CD5965B3A1}" presName="hierChild4" presStyleCnt="0"/>
      <dgm:spPr/>
    </dgm:pt>
    <dgm:pt modelId="{EC2A5185-71BF-4784-A3BF-E220DBB75CB4}" type="pres">
      <dgm:prSet presAssocID="{5F8A83BD-86B0-49A8-85C5-B7CD5965B3A1}" presName="hierChild5" presStyleCnt="0"/>
      <dgm:spPr/>
    </dgm:pt>
    <dgm:pt modelId="{D724719E-4B6A-46CD-8318-61E53037ACDD}" type="pres">
      <dgm:prSet presAssocID="{6CD1DE0C-7C16-4764-8A81-A6455722E6B5}" presName="hierChild5" presStyleCnt="0"/>
      <dgm:spPr/>
      <dgm:t>
        <a:bodyPr/>
        <a:lstStyle/>
        <a:p>
          <a:endParaRPr lang="es-EC"/>
        </a:p>
      </dgm:t>
    </dgm:pt>
    <dgm:pt modelId="{DC13141D-9E63-459B-93AD-1A9C42B6FAD6}" type="pres">
      <dgm:prSet presAssocID="{3F31CEEF-B020-4EA1-A173-0D8A157D8D03}" presName="hierChild3" presStyleCnt="0"/>
      <dgm:spPr/>
      <dgm:t>
        <a:bodyPr/>
        <a:lstStyle/>
        <a:p>
          <a:endParaRPr lang="es-EC"/>
        </a:p>
      </dgm:t>
    </dgm:pt>
  </dgm:ptLst>
  <dgm:cxnLst>
    <dgm:cxn modelId="{568CA1ED-BD37-4645-8D7F-B9E96CA0E424}" srcId="{3F31CEEF-B020-4EA1-A173-0D8A157D8D03}" destId="{25F23688-EA50-4F03-A887-1B09309E9AA3}" srcOrd="0" destOrd="0" parTransId="{4DE599DB-C0D1-40F9-AE93-893B369D96C4}" sibTransId="{17B684F0-DB9C-4E59-A02B-0E8F67E2D556}"/>
    <dgm:cxn modelId="{19711C42-5A4C-4DA0-AE18-7568CCD62359}" type="presOf" srcId="{754ECC59-ED08-4A48-8E30-05CB57083BCF}" destId="{12134DD1-7256-4507-ADD6-A7DB9D8B6602}" srcOrd="0" destOrd="0" presId="urn:microsoft.com/office/officeart/2005/8/layout/orgChart1"/>
    <dgm:cxn modelId="{69E9DE94-7850-4845-8F20-8BE8522A2561}" srcId="{6CD1DE0C-7C16-4764-8A81-A6455722E6B5}" destId="{5F8A83BD-86B0-49A8-85C5-B7CD5965B3A1}" srcOrd="0" destOrd="0" parTransId="{754ECC59-ED08-4A48-8E30-05CB57083BCF}" sibTransId="{096E7F7F-C713-43A5-A128-853E210658B5}"/>
    <dgm:cxn modelId="{75CAF576-385A-44A3-B6C4-5F046DD58242}" type="presOf" srcId="{15C98B77-72DF-43F8-BDDC-C93F7BB56D21}" destId="{E6D619AA-6604-47D3-82D1-EFC75EFE1A21}" srcOrd="1" destOrd="0" presId="urn:microsoft.com/office/officeart/2005/8/layout/orgChart1"/>
    <dgm:cxn modelId="{83F497F1-EED3-47A9-B926-2AD52A55003E}" srcId="{3F31CEEF-B020-4EA1-A173-0D8A157D8D03}" destId="{6CD1DE0C-7C16-4764-8A81-A6455722E6B5}" srcOrd="1" destOrd="0" parTransId="{0FC31AD7-C6A7-47F1-BDC2-7B3C1E674383}" sibTransId="{8E11D786-1DE1-4826-AF46-36FC925BD148}"/>
    <dgm:cxn modelId="{51751329-2A48-4E40-856B-6D320E3F75B7}" type="presOf" srcId="{3F31CEEF-B020-4EA1-A173-0D8A157D8D03}" destId="{AFA78B9C-2485-4517-AFEE-D7ECD9B39E43}" srcOrd="1" destOrd="0" presId="urn:microsoft.com/office/officeart/2005/8/layout/orgChart1"/>
    <dgm:cxn modelId="{42D2624C-817F-4267-9836-7F0F4450C511}" type="presOf" srcId="{3F31CEEF-B020-4EA1-A173-0D8A157D8D03}" destId="{32EDC531-96BF-4997-972E-77BAA032AA7E}" srcOrd="0" destOrd="0" presId="urn:microsoft.com/office/officeart/2005/8/layout/orgChart1"/>
    <dgm:cxn modelId="{FB2FF80C-453B-4087-A7AE-CA8CAA95F0ED}" type="presOf" srcId="{5F8A83BD-86B0-49A8-85C5-B7CD5965B3A1}" destId="{F58F0B8B-99F9-448C-AFFC-4BEA43E8B688}" srcOrd="0" destOrd="0" presId="urn:microsoft.com/office/officeart/2005/8/layout/orgChart1"/>
    <dgm:cxn modelId="{059A1129-9F19-45FD-B406-0C0FE85C2EB9}" type="presOf" srcId="{D143C04F-FA72-4B1C-A31C-93EC32F98F71}" destId="{8E1072CD-1AB6-4373-B25D-395FEE963E36}" srcOrd="0" destOrd="0" presId="urn:microsoft.com/office/officeart/2005/8/layout/orgChart1"/>
    <dgm:cxn modelId="{A599F803-9296-4F8B-B88A-74AD62FFB7FB}" type="presOf" srcId="{4DE599DB-C0D1-40F9-AE93-893B369D96C4}" destId="{9F13EE90-1459-4368-A1B3-2B9402E45AAB}" srcOrd="0" destOrd="0" presId="urn:microsoft.com/office/officeart/2005/8/layout/orgChart1"/>
    <dgm:cxn modelId="{D79CC928-5E6A-4C57-9690-3CF364BFEB72}" srcId="{FB107511-C1F8-496F-8D4E-EADBC99B246F}" destId="{3F31CEEF-B020-4EA1-A173-0D8A157D8D03}" srcOrd="1" destOrd="0" parTransId="{C763DA0D-3A40-48B3-8041-DC2255795D28}" sibTransId="{A72F06D7-7D15-4732-B24F-E6069BBF09E2}"/>
    <dgm:cxn modelId="{CD7DB5E3-DE19-423C-A86E-95EF8FD871DF}" srcId="{FB107511-C1F8-496F-8D4E-EADBC99B246F}" destId="{A394A4AE-CBCA-48B8-BAC2-91209EC21993}" srcOrd="0" destOrd="0" parTransId="{D95AE60D-4299-4E74-8C0E-8A8E29996805}" sibTransId="{4D155909-15D2-4869-95A3-6C0B4A849E54}"/>
    <dgm:cxn modelId="{9488B326-A92F-4D52-927E-82F407B1B60A}" type="presOf" srcId="{25F23688-EA50-4F03-A887-1B09309E9AA3}" destId="{11F12BEF-1030-4B91-A73D-C4CF7B2457DA}" srcOrd="1" destOrd="0" presId="urn:microsoft.com/office/officeart/2005/8/layout/orgChart1"/>
    <dgm:cxn modelId="{AC404CA8-DB2E-4A60-973F-1947127ACAF9}" type="presOf" srcId="{6CD1DE0C-7C16-4764-8A81-A6455722E6B5}" destId="{EBE942B0-3DA2-4BE7-B1D3-0B3F006282E9}" srcOrd="1" destOrd="0" presId="urn:microsoft.com/office/officeart/2005/8/layout/orgChart1"/>
    <dgm:cxn modelId="{27EB51C5-7BEA-4E55-B3A7-AD8AA3B0BD34}" type="presOf" srcId="{25F23688-EA50-4F03-A887-1B09309E9AA3}" destId="{8807B63F-7522-456B-9AB8-3B7D23A43043}" srcOrd="0" destOrd="0" presId="urn:microsoft.com/office/officeart/2005/8/layout/orgChart1"/>
    <dgm:cxn modelId="{7EDCEEA6-3AF1-406A-A8B2-9FA916C41AC5}" type="presOf" srcId="{6CD1DE0C-7C16-4764-8A81-A6455722E6B5}" destId="{55A9156E-D457-414F-828C-24C0DC8388ED}" srcOrd="0" destOrd="0" presId="urn:microsoft.com/office/officeart/2005/8/layout/orgChart1"/>
    <dgm:cxn modelId="{FEB9CC3E-BA67-44C4-9717-2F667D9D828C}" type="presOf" srcId="{A394A4AE-CBCA-48B8-BAC2-91209EC21993}" destId="{CF16282C-B373-429B-B443-7779EB25A90E}" srcOrd="0" destOrd="0" presId="urn:microsoft.com/office/officeart/2005/8/layout/orgChart1"/>
    <dgm:cxn modelId="{5DC1AEA5-8C98-4277-974E-19ABF1F80D4C}" srcId="{25F23688-EA50-4F03-A887-1B09309E9AA3}" destId="{15C98B77-72DF-43F8-BDDC-C93F7BB56D21}" srcOrd="0" destOrd="0" parTransId="{D143C04F-FA72-4B1C-A31C-93EC32F98F71}" sibTransId="{1A45B6A8-94F5-44EB-A4C0-BA5F51D724B3}"/>
    <dgm:cxn modelId="{E3A1ED07-2223-4BD7-A766-B3388A9AC605}" type="presOf" srcId="{FB107511-C1F8-496F-8D4E-EADBC99B246F}" destId="{DF772E7E-90CC-493D-B0D7-024521B9239F}" srcOrd="0" destOrd="0" presId="urn:microsoft.com/office/officeart/2005/8/layout/orgChart1"/>
    <dgm:cxn modelId="{DF7C721F-C1BC-4E4E-91F8-EAF7B851E8A0}" type="presOf" srcId="{5F8A83BD-86B0-49A8-85C5-B7CD5965B3A1}" destId="{5F540352-6A28-40E2-995D-36337BED7AC4}" srcOrd="1" destOrd="0" presId="urn:microsoft.com/office/officeart/2005/8/layout/orgChart1"/>
    <dgm:cxn modelId="{DA4CA4EA-E25D-4DBF-831C-EF21701F832F}" type="presOf" srcId="{A394A4AE-CBCA-48B8-BAC2-91209EC21993}" destId="{9425B540-3F31-4BF9-AD6E-47601EAF0814}" srcOrd="1" destOrd="0" presId="urn:microsoft.com/office/officeart/2005/8/layout/orgChart1"/>
    <dgm:cxn modelId="{5CFA6D9B-E5B1-4724-AA7E-5CECBB1B2718}" type="presOf" srcId="{0FC31AD7-C6A7-47F1-BDC2-7B3C1E674383}" destId="{90DE5407-61E5-4295-92F7-47F0BDD1877A}" srcOrd="0" destOrd="0" presId="urn:microsoft.com/office/officeart/2005/8/layout/orgChart1"/>
    <dgm:cxn modelId="{0531C25F-573F-48D8-932C-1876A101775A}" type="presOf" srcId="{15C98B77-72DF-43F8-BDDC-C93F7BB56D21}" destId="{59811D62-0526-40B5-9E73-006BDA2BC960}" srcOrd="0" destOrd="0" presId="urn:microsoft.com/office/officeart/2005/8/layout/orgChart1"/>
    <dgm:cxn modelId="{7C0610C0-F06E-49B6-A9DA-84B37A5A98F8}" type="presParOf" srcId="{DF772E7E-90CC-493D-B0D7-024521B9239F}" destId="{5CAB7829-33B9-4164-ABFD-4D32E2BC186C}" srcOrd="0" destOrd="0" presId="urn:microsoft.com/office/officeart/2005/8/layout/orgChart1"/>
    <dgm:cxn modelId="{165B04C3-A57E-410C-BFC3-0D0E5F1B5AFD}" type="presParOf" srcId="{5CAB7829-33B9-4164-ABFD-4D32E2BC186C}" destId="{506FD46A-1811-454E-AB14-80A1BC9D94B7}" srcOrd="0" destOrd="0" presId="urn:microsoft.com/office/officeart/2005/8/layout/orgChart1"/>
    <dgm:cxn modelId="{1FC317DD-4DC0-43CB-882C-F4738F602272}" type="presParOf" srcId="{506FD46A-1811-454E-AB14-80A1BC9D94B7}" destId="{CF16282C-B373-429B-B443-7779EB25A90E}" srcOrd="0" destOrd="0" presId="urn:microsoft.com/office/officeart/2005/8/layout/orgChart1"/>
    <dgm:cxn modelId="{C14BAAEA-878C-4D4A-A4CF-16DBDCEF7964}" type="presParOf" srcId="{506FD46A-1811-454E-AB14-80A1BC9D94B7}" destId="{9425B540-3F31-4BF9-AD6E-47601EAF0814}" srcOrd="1" destOrd="0" presId="urn:microsoft.com/office/officeart/2005/8/layout/orgChart1"/>
    <dgm:cxn modelId="{FD744FED-4357-449F-A953-0018834CF63E}" type="presParOf" srcId="{5CAB7829-33B9-4164-ABFD-4D32E2BC186C}" destId="{C69E94E0-46FC-4BAD-A25F-FE98F48BD9D5}" srcOrd="1" destOrd="0" presId="urn:microsoft.com/office/officeart/2005/8/layout/orgChart1"/>
    <dgm:cxn modelId="{531BFEC5-1E5D-4140-AD0E-6E97698DCD4B}" type="presParOf" srcId="{5CAB7829-33B9-4164-ABFD-4D32E2BC186C}" destId="{6BC330C4-23CF-4698-BD48-5E84373637B4}" srcOrd="2" destOrd="0" presId="urn:microsoft.com/office/officeart/2005/8/layout/orgChart1"/>
    <dgm:cxn modelId="{24B36E8E-04AF-41D8-9884-A252B33A4624}" type="presParOf" srcId="{DF772E7E-90CC-493D-B0D7-024521B9239F}" destId="{0CA321B6-6C79-4117-8A8E-E585F453B460}" srcOrd="1" destOrd="0" presId="urn:microsoft.com/office/officeart/2005/8/layout/orgChart1"/>
    <dgm:cxn modelId="{72F3E015-427A-494C-838B-3319F6AEB839}" type="presParOf" srcId="{0CA321B6-6C79-4117-8A8E-E585F453B460}" destId="{F502815D-A6AF-4B1B-9C04-57FDE87A7208}" srcOrd="0" destOrd="0" presId="urn:microsoft.com/office/officeart/2005/8/layout/orgChart1"/>
    <dgm:cxn modelId="{5654C2AE-7274-41D5-ABA0-AFBA43672E34}" type="presParOf" srcId="{F502815D-A6AF-4B1B-9C04-57FDE87A7208}" destId="{32EDC531-96BF-4997-972E-77BAA032AA7E}" srcOrd="0" destOrd="0" presId="urn:microsoft.com/office/officeart/2005/8/layout/orgChart1"/>
    <dgm:cxn modelId="{DC4B4494-0151-4A4F-951C-DCFEF8B169D4}" type="presParOf" srcId="{F502815D-A6AF-4B1B-9C04-57FDE87A7208}" destId="{AFA78B9C-2485-4517-AFEE-D7ECD9B39E43}" srcOrd="1" destOrd="0" presId="urn:microsoft.com/office/officeart/2005/8/layout/orgChart1"/>
    <dgm:cxn modelId="{37C402D8-9158-4A04-88EA-A45D324182A2}" type="presParOf" srcId="{0CA321B6-6C79-4117-8A8E-E585F453B460}" destId="{3249970E-A470-43E2-836E-25A26C863E47}" srcOrd="1" destOrd="0" presId="urn:microsoft.com/office/officeart/2005/8/layout/orgChart1"/>
    <dgm:cxn modelId="{09613952-9CEF-4243-B246-63D521DB5EAB}" type="presParOf" srcId="{3249970E-A470-43E2-836E-25A26C863E47}" destId="{9F13EE90-1459-4368-A1B3-2B9402E45AAB}" srcOrd="0" destOrd="0" presId="urn:microsoft.com/office/officeart/2005/8/layout/orgChart1"/>
    <dgm:cxn modelId="{EB0505A5-5C24-4CA1-996C-D5211A3A288D}" type="presParOf" srcId="{3249970E-A470-43E2-836E-25A26C863E47}" destId="{0CFA1135-6CA6-4744-91BB-80853D95C9BC}" srcOrd="1" destOrd="0" presId="urn:microsoft.com/office/officeart/2005/8/layout/orgChart1"/>
    <dgm:cxn modelId="{BF4095A3-0E71-456C-B685-D740E7D5CC7B}" type="presParOf" srcId="{0CFA1135-6CA6-4744-91BB-80853D95C9BC}" destId="{84400A33-427A-481A-9921-571B0FF851B3}" srcOrd="0" destOrd="0" presId="urn:microsoft.com/office/officeart/2005/8/layout/orgChart1"/>
    <dgm:cxn modelId="{D784629C-26CC-40E7-912A-696A20F6E3D1}" type="presParOf" srcId="{84400A33-427A-481A-9921-571B0FF851B3}" destId="{8807B63F-7522-456B-9AB8-3B7D23A43043}" srcOrd="0" destOrd="0" presId="urn:microsoft.com/office/officeart/2005/8/layout/orgChart1"/>
    <dgm:cxn modelId="{609218A8-48BF-4492-8F88-6BD4EC1F69F9}" type="presParOf" srcId="{84400A33-427A-481A-9921-571B0FF851B3}" destId="{11F12BEF-1030-4B91-A73D-C4CF7B2457DA}" srcOrd="1" destOrd="0" presId="urn:microsoft.com/office/officeart/2005/8/layout/orgChart1"/>
    <dgm:cxn modelId="{D78957AC-531D-447A-91C9-37A75A265FC6}" type="presParOf" srcId="{0CFA1135-6CA6-4744-91BB-80853D95C9BC}" destId="{C16CC31D-D18C-406C-808B-FD5986161E06}" srcOrd="1" destOrd="0" presId="urn:microsoft.com/office/officeart/2005/8/layout/orgChart1"/>
    <dgm:cxn modelId="{B2E4F40E-7E7A-437D-A8EA-AE08296F7188}" type="presParOf" srcId="{C16CC31D-D18C-406C-808B-FD5986161E06}" destId="{8E1072CD-1AB6-4373-B25D-395FEE963E36}" srcOrd="0" destOrd="0" presId="urn:microsoft.com/office/officeart/2005/8/layout/orgChart1"/>
    <dgm:cxn modelId="{FD3790D7-49D1-4DB5-802A-926BB36DEA2B}" type="presParOf" srcId="{C16CC31D-D18C-406C-808B-FD5986161E06}" destId="{649935E8-1E4B-4E9C-A314-8BC34A550461}" srcOrd="1" destOrd="0" presId="urn:microsoft.com/office/officeart/2005/8/layout/orgChart1"/>
    <dgm:cxn modelId="{968C5996-4EC0-47A4-A8F0-DA3E30DCE2C5}" type="presParOf" srcId="{649935E8-1E4B-4E9C-A314-8BC34A550461}" destId="{E28A4B45-6C1E-487A-96B9-7A5FCEDD6AD5}" srcOrd="0" destOrd="0" presId="urn:microsoft.com/office/officeart/2005/8/layout/orgChart1"/>
    <dgm:cxn modelId="{A19F241C-F684-468D-A565-B32C7AAB2F12}" type="presParOf" srcId="{E28A4B45-6C1E-487A-96B9-7A5FCEDD6AD5}" destId="{59811D62-0526-40B5-9E73-006BDA2BC960}" srcOrd="0" destOrd="0" presId="urn:microsoft.com/office/officeart/2005/8/layout/orgChart1"/>
    <dgm:cxn modelId="{CD01E3CC-E022-47C9-B61F-FE9AFA7CF093}" type="presParOf" srcId="{E28A4B45-6C1E-487A-96B9-7A5FCEDD6AD5}" destId="{E6D619AA-6604-47D3-82D1-EFC75EFE1A21}" srcOrd="1" destOrd="0" presId="urn:microsoft.com/office/officeart/2005/8/layout/orgChart1"/>
    <dgm:cxn modelId="{4B6C5FC8-4B61-4C4D-BF7E-A433BD7C19F7}" type="presParOf" srcId="{649935E8-1E4B-4E9C-A314-8BC34A550461}" destId="{81632BC2-45A9-4582-85C6-8457DA404481}" srcOrd="1" destOrd="0" presId="urn:microsoft.com/office/officeart/2005/8/layout/orgChart1"/>
    <dgm:cxn modelId="{4E9E9118-6E78-4D18-93EF-9F29445B75C2}" type="presParOf" srcId="{649935E8-1E4B-4E9C-A314-8BC34A550461}" destId="{0AEA78DF-D454-4A5A-B108-1C3291D330B1}" srcOrd="2" destOrd="0" presId="urn:microsoft.com/office/officeart/2005/8/layout/orgChart1"/>
    <dgm:cxn modelId="{563D731A-7500-4A77-A440-A32CDEF4D7A4}" type="presParOf" srcId="{0CFA1135-6CA6-4744-91BB-80853D95C9BC}" destId="{FF0D579A-E7D0-445C-A23A-0C09BB82EE7F}" srcOrd="2" destOrd="0" presId="urn:microsoft.com/office/officeart/2005/8/layout/orgChart1"/>
    <dgm:cxn modelId="{505CE4FE-145C-4451-BBB7-94F1EDE0D239}" type="presParOf" srcId="{3249970E-A470-43E2-836E-25A26C863E47}" destId="{90DE5407-61E5-4295-92F7-47F0BDD1877A}" srcOrd="2" destOrd="0" presId="urn:microsoft.com/office/officeart/2005/8/layout/orgChart1"/>
    <dgm:cxn modelId="{67936D6B-EF84-48BF-9B6D-39667A91E1EE}" type="presParOf" srcId="{3249970E-A470-43E2-836E-25A26C863E47}" destId="{42FF3E8C-5595-43DF-88AF-0C58BC8EB0CC}" srcOrd="3" destOrd="0" presId="urn:microsoft.com/office/officeart/2005/8/layout/orgChart1"/>
    <dgm:cxn modelId="{99A95B73-4D70-4DE3-9FA6-E7101DF6A0AF}" type="presParOf" srcId="{42FF3E8C-5595-43DF-88AF-0C58BC8EB0CC}" destId="{2DACD3E2-3B65-49C3-A88A-2AF83BF754D4}" srcOrd="0" destOrd="0" presId="urn:microsoft.com/office/officeart/2005/8/layout/orgChart1"/>
    <dgm:cxn modelId="{B4FC8B12-97E8-41A8-9EE3-537B4990D542}" type="presParOf" srcId="{2DACD3E2-3B65-49C3-A88A-2AF83BF754D4}" destId="{55A9156E-D457-414F-828C-24C0DC8388ED}" srcOrd="0" destOrd="0" presId="urn:microsoft.com/office/officeart/2005/8/layout/orgChart1"/>
    <dgm:cxn modelId="{A42545E8-0BF0-4684-A7D9-A8C689722F2F}" type="presParOf" srcId="{2DACD3E2-3B65-49C3-A88A-2AF83BF754D4}" destId="{EBE942B0-3DA2-4BE7-B1D3-0B3F006282E9}" srcOrd="1" destOrd="0" presId="urn:microsoft.com/office/officeart/2005/8/layout/orgChart1"/>
    <dgm:cxn modelId="{E585C16A-86B0-40D9-ACC2-5CEAA77AF396}" type="presParOf" srcId="{42FF3E8C-5595-43DF-88AF-0C58BC8EB0CC}" destId="{030B74EA-1508-4867-9460-69A924E5C7B1}" srcOrd="1" destOrd="0" presId="urn:microsoft.com/office/officeart/2005/8/layout/orgChart1"/>
    <dgm:cxn modelId="{7F5C8702-5939-47C9-8F58-02B7126DDC33}" type="presParOf" srcId="{030B74EA-1508-4867-9460-69A924E5C7B1}" destId="{12134DD1-7256-4507-ADD6-A7DB9D8B6602}" srcOrd="0" destOrd="0" presId="urn:microsoft.com/office/officeart/2005/8/layout/orgChart1"/>
    <dgm:cxn modelId="{C3B21895-6B37-4BE8-AB2E-6851F123962F}" type="presParOf" srcId="{030B74EA-1508-4867-9460-69A924E5C7B1}" destId="{7DF3DA85-1A76-4FCD-9927-529DD3D075BE}" srcOrd="1" destOrd="0" presId="urn:microsoft.com/office/officeart/2005/8/layout/orgChart1"/>
    <dgm:cxn modelId="{87C83A79-1945-486D-9E53-3373BEEEB8E8}" type="presParOf" srcId="{7DF3DA85-1A76-4FCD-9927-529DD3D075BE}" destId="{5B9D666C-1D8D-4F78-9740-F218CF01B1A1}" srcOrd="0" destOrd="0" presId="urn:microsoft.com/office/officeart/2005/8/layout/orgChart1"/>
    <dgm:cxn modelId="{692EF87A-99BB-4EC3-BAF5-221BC39C9274}" type="presParOf" srcId="{5B9D666C-1D8D-4F78-9740-F218CF01B1A1}" destId="{F58F0B8B-99F9-448C-AFFC-4BEA43E8B688}" srcOrd="0" destOrd="0" presId="urn:microsoft.com/office/officeart/2005/8/layout/orgChart1"/>
    <dgm:cxn modelId="{5198BE4B-8EA8-4FAA-8F0A-6BB671009E4B}" type="presParOf" srcId="{5B9D666C-1D8D-4F78-9740-F218CF01B1A1}" destId="{5F540352-6A28-40E2-995D-36337BED7AC4}" srcOrd="1" destOrd="0" presId="urn:microsoft.com/office/officeart/2005/8/layout/orgChart1"/>
    <dgm:cxn modelId="{90A39E73-B7CF-4F91-B166-254A42F4A6AC}" type="presParOf" srcId="{7DF3DA85-1A76-4FCD-9927-529DD3D075BE}" destId="{DF4FCB95-7E80-4C3C-9B84-308563A5DF94}" srcOrd="1" destOrd="0" presId="urn:microsoft.com/office/officeart/2005/8/layout/orgChart1"/>
    <dgm:cxn modelId="{B23DCA2E-029D-4D61-9943-B65F3AE4265E}" type="presParOf" srcId="{7DF3DA85-1A76-4FCD-9927-529DD3D075BE}" destId="{EC2A5185-71BF-4784-A3BF-E220DBB75CB4}" srcOrd="2" destOrd="0" presId="urn:microsoft.com/office/officeart/2005/8/layout/orgChart1"/>
    <dgm:cxn modelId="{A25EF33C-FFAC-4DC7-94B0-FC69DC8670E1}" type="presParOf" srcId="{42FF3E8C-5595-43DF-88AF-0C58BC8EB0CC}" destId="{D724719E-4B6A-46CD-8318-61E53037ACDD}" srcOrd="2" destOrd="0" presId="urn:microsoft.com/office/officeart/2005/8/layout/orgChart1"/>
    <dgm:cxn modelId="{BE7B6D3D-2B9C-464F-8FE6-2004FBC207D0}" type="presParOf" srcId="{0CA321B6-6C79-4117-8A8E-E585F453B460}" destId="{DC13141D-9E63-459B-93AD-1A9C42B6FAD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07FC864-CBA8-486E-8BBA-4F7162C3E771}" type="doc">
      <dgm:prSet loTypeId="urn:microsoft.com/office/officeart/2005/8/layout/list1" loCatId="list" qsTypeId="urn:microsoft.com/office/officeart/2005/8/quickstyle/simple3" qsCatId="simple" csTypeId="urn:microsoft.com/office/officeart/2005/8/colors/accent0_2" csCatId="mainScheme" phldr="1"/>
      <dgm:spPr/>
      <dgm:t>
        <a:bodyPr/>
        <a:lstStyle/>
        <a:p>
          <a:endParaRPr lang="es-EC"/>
        </a:p>
      </dgm:t>
    </dgm:pt>
    <dgm:pt modelId="{2BBAA39B-0E19-493E-AAA0-EC6CBD687EA4}">
      <dgm:prSet phldrT="[Texto]"/>
      <dgm:spPr/>
      <dgm:t>
        <a:bodyPr/>
        <a:lstStyle/>
        <a:p>
          <a:r>
            <a:rPr lang="es-ES" smtClean="0"/>
            <a:t>Gestión Planificación ( Procesos y Mejora Continua.- Planificación de compras de materiales a utilizar en el proyecto)</a:t>
          </a:r>
          <a:endParaRPr lang="es-EC"/>
        </a:p>
      </dgm:t>
    </dgm:pt>
    <dgm:pt modelId="{529E0CDE-07BC-4D9A-AC30-AE811EF7472A}" type="parTrans" cxnId="{823703B4-5FC1-4865-8900-8DF80ED1BE3E}">
      <dgm:prSet/>
      <dgm:spPr/>
      <dgm:t>
        <a:bodyPr/>
        <a:lstStyle/>
        <a:p>
          <a:endParaRPr lang="es-EC"/>
        </a:p>
      </dgm:t>
    </dgm:pt>
    <dgm:pt modelId="{16FB97A5-C929-43D2-90DC-6E7B98686C80}" type="sibTrans" cxnId="{823703B4-5FC1-4865-8900-8DF80ED1BE3E}">
      <dgm:prSet/>
      <dgm:spPr/>
      <dgm:t>
        <a:bodyPr/>
        <a:lstStyle/>
        <a:p>
          <a:endParaRPr lang="es-EC"/>
        </a:p>
      </dgm:t>
    </dgm:pt>
    <dgm:pt modelId="{9B382AE5-EB36-4C65-977A-0BDFD5C55D19}">
      <dgm:prSet/>
      <dgm:spPr/>
      <dgm:t>
        <a:bodyPr/>
        <a:lstStyle/>
        <a:p>
          <a:r>
            <a:rPr lang="es-ES" dirty="0" smtClean="0"/>
            <a:t>Gestión Talento Humano (Necesidad de mejoría en proceso de reclutamiento e inducción al personal)</a:t>
          </a:r>
          <a:endParaRPr lang="es-EC" dirty="0" smtClean="0"/>
        </a:p>
      </dgm:t>
    </dgm:pt>
    <dgm:pt modelId="{8CA77C16-F9D0-4091-BC7B-F134B655F623}" type="parTrans" cxnId="{204B6210-F242-4957-BEB4-8DF900FDE149}">
      <dgm:prSet/>
      <dgm:spPr/>
      <dgm:t>
        <a:bodyPr/>
        <a:lstStyle/>
        <a:p>
          <a:endParaRPr lang="es-EC"/>
        </a:p>
      </dgm:t>
    </dgm:pt>
    <dgm:pt modelId="{C82AC4D9-B7E5-4B18-B74A-DB8691F2F2CC}" type="sibTrans" cxnId="{204B6210-F242-4957-BEB4-8DF900FDE149}">
      <dgm:prSet/>
      <dgm:spPr/>
      <dgm:t>
        <a:bodyPr/>
        <a:lstStyle/>
        <a:p>
          <a:endParaRPr lang="es-EC"/>
        </a:p>
      </dgm:t>
    </dgm:pt>
    <dgm:pt modelId="{6D6535A5-C33B-4BE4-8545-5AF82308AD20}">
      <dgm:prSet/>
      <dgm:spPr/>
      <dgm:t>
        <a:bodyPr/>
        <a:lstStyle/>
        <a:p>
          <a:r>
            <a:rPr lang="es-ES" dirty="0" smtClean="0"/>
            <a:t>Gestión Logística ( Adquisiciones.- Retrasos compras)</a:t>
          </a:r>
          <a:endParaRPr lang="es-EC" dirty="0" smtClean="0"/>
        </a:p>
      </dgm:t>
    </dgm:pt>
    <dgm:pt modelId="{A53D2E1F-7840-4A36-BE77-2FB64A441CC3}" type="parTrans" cxnId="{83C00718-1D4B-45EF-B4E9-08C409747B35}">
      <dgm:prSet/>
      <dgm:spPr/>
      <dgm:t>
        <a:bodyPr/>
        <a:lstStyle/>
        <a:p>
          <a:endParaRPr lang="es-EC"/>
        </a:p>
      </dgm:t>
    </dgm:pt>
    <dgm:pt modelId="{DEDAF4D8-02BD-486D-84F4-7C6EFA86C22B}" type="sibTrans" cxnId="{83C00718-1D4B-45EF-B4E9-08C409747B35}">
      <dgm:prSet/>
      <dgm:spPr/>
      <dgm:t>
        <a:bodyPr/>
        <a:lstStyle/>
        <a:p>
          <a:endParaRPr lang="es-EC"/>
        </a:p>
      </dgm:t>
    </dgm:pt>
    <dgm:pt modelId="{CAECEE7C-35C7-49E3-9B3F-E2ACAF6AF7E4}">
      <dgm:prSet/>
      <dgm:spPr/>
      <dgm:t>
        <a:bodyPr/>
        <a:lstStyle/>
        <a:p>
          <a:r>
            <a:rPr lang="es-ES" smtClean="0"/>
            <a:t>Gestión Financiera (Retrasos pago a proveedores)</a:t>
          </a:r>
          <a:endParaRPr lang="es-EC" dirty="0" smtClean="0"/>
        </a:p>
      </dgm:t>
    </dgm:pt>
    <dgm:pt modelId="{08438E6D-D4A5-4A08-B7BA-BE333704B6A3}" type="parTrans" cxnId="{0C929670-D164-4BF3-84A7-26F59CF1668E}">
      <dgm:prSet/>
      <dgm:spPr/>
      <dgm:t>
        <a:bodyPr/>
        <a:lstStyle/>
        <a:p>
          <a:endParaRPr lang="es-EC"/>
        </a:p>
      </dgm:t>
    </dgm:pt>
    <dgm:pt modelId="{7914994B-4D07-425C-8A9F-476E5AAAA0AB}" type="sibTrans" cxnId="{0C929670-D164-4BF3-84A7-26F59CF1668E}">
      <dgm:prSet/>
      <dgm:spPr/>
      <dgm:t>
        <a:bodyPr/>
        <a:lstStyle/>
        <a:p>
          <a:endParaRPr lang="es-EC"/>
        </a:p>
      </dgm:t>
    </dgm:pt>
    <dgm:pt modelId="{C21BA25C-57C6-45BE-8B98-506A9F9F3084}">
      <dgm:prSet/>
      <dgm:spPr/>
      <dgm:t>
        <a:bodyPr/>
        <a:lstStyle/>
        <a:p>
          <a:r>
            <a:rPr lang="es-ES" smtClean="0"/>
            <a:t>Gestión Tecnológica (Necesidad de aumento de personal en la obra para administración de datos)</a:t>
          </a:r>
          <a:endParaRPr lang="es-EC" dirty="0" smtClean="0"/>
        </a:p>
      </dgm:t>
    </dgm:pt>
    <dgm:pt modelId="{040F9D05-DBE5-4272-9C6C-79F58460DED0}" type="parTrans" cxnId="{98B40C50-B3E3-4CAE-B1BB-2803701B0251}">
      <dgm:prSet/>
      <dgm:spPr/>
      <dgm:t>
        <a:bodyPr/>
        <a:lstStyle/>
        <a:p>
          <a:endParaRPr lang="es-EC"/>
        </a:p>
      </dgm:t>
    </dgm:pt>
    <dgm:pt modelId="{9DE137EC-DA22-468D-B684-9E1DCF6EE745}" type="sibTrans" cxnId="{98B40C50-B3E3-4CAE-B1BB-2803701B0251}">
      <dgm:prSet/>
      <dgm:spPr/>
      <dgm:t>
        <a:bodyPr/>
        <a:lstStyle/>
        <a:p>
          <a:endParaRPr lang="es-EC"/>
        </a:p>
      </dgm:t>
    </dgm:pt>
    <dgm:pt modelId="{71017B1C-7EA6-4B5D-A412-53BD2F4A5298}">
      <dgm:prSet/>
      <dgm:spPr/>
      <dgm:t>
        <a:bodyPr/>
        <a:lstStyle/>
        <a:p>
          <a:r>
            <a:rPr lang="es-ES" smtClean="0"/>
            <a:t>Gestión Técnica (Retrasos en requerimiento de bienes y servicios)</a:t>
          </a:r>
          <a:endParaRPr lang="es-EC" dirty="0"/>
        </a:p>
      </dgm:t>
    </dgm:pt>
    <dgm:pt modelId="{8C1ECE70-801C-40AC-8431-AD48DECC724E}" type="parTrans" cxnId="{C4194473-C0EB-43B5-9CA3-95E71D495313}">
      <dgm:prSet/>
      <dgm:spPr/>
      <dgm:t>
        <a:bodyPr/>
        <a:lstStyle/>
        <a:p>
          <a:endParaRPr lang="es-EC"/>
        </a:p>
      </dgm:t>
    </dgm:pt>
    <dgm:pt modelId="{3271DDA7-9257-4E98-8C5F-5B4190E950CB}" type="sibTrans" cxnId="{C4194473-C0EB-43B5-9CA3-95E71D495313}">
      <dgm:prSet/>
      <dgm:spPr/>
      <dgm:t>
        <a:bodyPr/>
        <a:lstStyle/>
        <a:p>
          <a:endParaRPr lang="es-EC"/>
        </a:p>
      </dgm:t>
    </dgm:pt>
    <dgm:pt modelId="{75C2B7CD-BEE8-4AA2-AB35-E5FEE11F7DB7}" type="pres">
      <dgm:prSet presAssocID="{C07FC864-CBA8-486E-8BBA-4F7162C3E771}" presName="linear" presStyleCnt="0">
        <dgm:presLayoutVars>
          <dgm:dir/>
          <dgm:animLvl val="lvl"/>
          <dgm:resizeHandles val="exact"/>
        </dgm:presLayoutVars>
      </dgm:prSet>
      <dgm:spPr/>
      <dgm:t>
        <a:bodyPr/>
        <a:lstStyle/>
        <a:p>
          <a:endParaRPr lang="es-EC"/>
        </a:p>
      </dgm:t>
    </dgm:pt>
    <dgm:pt modelId="{80D20165-3CE4-4F37-AE44-1C98F0F0A5BD}" type="pres">
      <dgm:prSet presAssocID="{2BBAA39B-0E19-493E-AAA0-EC6CBD687EA4}" presName="parentLin" presStyleCnt="0"/>
      <dgm:spPr/>
    </dgm:pt>
    <dgm:pt modelId="{6FAB8DB4-25EC-4E69-A62E-B4B847577A83}" type="pres">
      <dgm:prSet presAssocID="{2BBAA39B-0E19-493E-AAA0-EC6CBD687EA4}" presName="parentLeftMargin" presStyleLbl="node1" presStyleIdx="0" presStyleCnt="6"/>
      <dgm:spPr/>
      <dgm:t>
        <a:bodyPr/>
        <a:lstStyle/>
        <a:p>
          <a:endParaRPr lang="es-EC"/>
        </a:p>
      </dgm:t>
    </dgm:pt>
    <dgm:pt modelId="{8750464C-3765-4F0E-B89A-FBEAED81635D}" type="pres">
      <dgm:prSet presAssocID="{2BBAA39B-0E19-493E-AAA0-EC6CBD687EA4}" presName="parentText" presStyleLbl="node1" presStyleIdx="0" presStyleCnt="6">
        <dgm:presLayoutVars>
          <dgm:chMax val="0"/>
          <dgm:bulletEnabled val="1"/>
        </dgm:presLayoutVars>
      </dgm:prSet>
      <dgm:spPr/>
      <dgm:t>
        <a:bodyPr/>
        <a:lstStyle/>
        <a:p>
          <a:endParaRPr lang="es-EC"/>
        </a:p>
      </dgm:t>
    </dgm:pt>
    <dgm:pt modelId="{3D86FA70-05EE-4D11-B133-E16CE3FD1D62}" type="pres">
      <dgm:prSet presAssocID="{2BBAA39B-0E19-493E-AAA0-EC6CBD687EA4}" presName="negativeSpace" presStyleCnt="0"/>
      <dgm:spPr/>
    </dgm:pt>
    <dgm:pt modelId="{C4116430-CC46-4433-8D96-2C1E0B140CEA}" type="pres">
      <dgm:prSet presAssocID="{2BBAA39B-0E19-493E-AAA0-EC6CBD687EA4}" presName="childText" presStyleLbl="conFgAcc1" presStyleIdx="0" presStyleCnt="6">
        <dgm:presLayoutVars>
          <dgm:bulletEnabled val="1"/>
        </dgm:presLayoutVars>
      </dgm:prSet>
      <dgm:spPr/>
    </dgm:pt>
    <dgm:pt modelId="{544EFFCA-E65A-4640-B281-709999A7BA2E}" type="pres">
      <dgm:prSet presAssocID="{16FB97A5-C929-43D2-90DC-6E7B98686C80}" presName="spaceBetweenRectangles" presStyleCnt="0"/>
      <dgm:spPr/>
    </dgm:pt>
    <dgm:pt modelId="{F28F2FF4-C41A-46D3-9239-C19004F10AEB}" type="pres">
      <dgm:prSet presAssocID="{9B382AE5-EB36-4C65-977A-0BDFD5C55D19}" presName="parentLin" presStyleCnt="0"/>
      <dgm:spPr/>
    </dgm:pt>
    <dgm:pt modelId="{65AB415D-F245-47A5-ACFF-70C4BB015158}" type="pres">
      <dgm:prSet presAssocID="{9B382AE5-EB36-4C65-977A-0BDFD5C55D19}" presName="parentLeftMargin" presStyleLbl="node1" presStyleIdx="0" presStyleCnt="6"/>
      <dgm:spPr/>
      <dgm:t>
        <a:bodyPr/>
        <a:lstStyle/>
        <a:p>
          <a:endParaRPr lang="es-EC"/>
        </a:p>
      </dgm:t>
    </dgm:pt>
    <dgm:pt modelId="{08737016-0CBF-430E-A5CB-02E3BADD94DB}" type="pres">
      <dgm:prSet presAssocID="{9B382AE5-EB36-4C65-977A-0BDFD5C55D19}" presName="parentText" presStyleLbl="node1" presStyleIdx="1" presStyleCnt="6">
        <dgm:presLayoutVars>
          <dgm:chMax val="0"/>
          <dgm:bulletEnabled val="1"/>
        </dgm:presLayoutVars>
      </dgm:prSet>
      <dgm:spPr/>
      <dgm:t>
        <a:bodyPr/>
        <a:lstStyle/>
        <a:p>
          <a:endParaRPr lang="es-EC"/>
        </a:p>
      </dgm:t>
    </dgm:pt>
    <dgm:pt modelId="{947AEB5E-3D99-414B-A71B-1AB923D2243D}" type="pres">
      <dgm:prSet presAssocID="{9B382AE5-EB36-4C65-977A-0BDFD5C55D19}" presName="negativeSpace" presStyleCnt="0"/>
      <dgm:spPr/>
    </dgm:pt>
    <dgm:pt modelId="{A58DB3B3-31C6-4FDD-BBCB-0AB9C1A120E4}" type="pres">
      <dgm:prSet presAssocID="{9B382AE5-EB36-4C65-977A-0BDFD5C55D19}" presName="childText" presStyleLbl="conFgAcc1" presStyleIdx="1" presStyleCnt="6">
        <dgm:presLayoutVars>
          <dgm:bulletEnabled val="1"/>
        </dgm:presLayoutVars>
      </dgm:prSet>
      <dgm:spPr/>
    </dgm:pt>
    <dgm:pt modelId="{50D169A8-A983-480D-8C0B-F5821F523C85}" type="pres">
      <dgm:prSet presAssocID="{C82AC4D9-B7E5-4B18-B74A-DB8691F2F2CC}" presName="spaceBetweenRectangles" presStyleCnt="0"/>
      <dgm:spPr/>
    </dgm:pt>
    <dgm:pt modelId="{6EA7EA62-D38C-4471-9BA4-95C17747660A}" type="pres">
      <dgm:prSet presAssocID="{6D6535A5-C33B-4BE4-8545-5AF82308AD20}" presName="parentLin" presStyleCnt="0"/>
      <dgm:spPr/>
    </dgm:pt>
    <dgm:pt modelId="{68F63699-4ED3-4EC6-946F-38B6242B696B}" type="pres">
      <dgm:prSet presAssocID="{6D6535A5-C33B-4BE4-8545-5AF82308AD20}" presName="parentLeftMargin" presStyleLbl="node1" presStyleIdx="1" presStyleCnt="6"/>
      <dgm:spPr/>
      <dgm:t>
        <a:bodyPr/>
        <a:lstStyle/>
        <a:p>
          <a:endParaRPr lang="es-EC"/>
        </a:p>
      </dgm:t>
    </dgm:pt>
    <dgm:pt modelId="{C74D94C9-BC49-4659-B947-11A94FB91E48}" type="pres">
      <dgm:prSet presAssocID="{6D6535A5-C33B-4BE4-8545-5AF82308AD20}" presName="parentText" presStyleLbl="node1" presStyleIdx="2" presStyleCnt="6">
        <dgm:presLayoutVars>
          <dgm:chMax val="0"/>
          <dgm:bulletEnabled val="1"/>
        </dgm:presLayoutVars>
      </dgm:prSet>
      <dgm:spPr/>
      <dgm:t>
        <a:bodyPr/>
        <a:lstStyle/>
        <a:p>
          <a:endParaRPr lang="es-EC"/>
        </a:p>
      </dgm:t>
    </dgm:pt>
    <dgm:pt modelId="{FFE8B3F2-982B-4A4D-B355-08DBBD817FD1}" type="pres">
      <dgm:prSet presAssocID="{6D6535A5-C33B-4BE4-8545-5AF82308AD20}" presName="negativeSpace" presStyleCnt="0"/>
      <dgm:spPr/>
    </dgm:pt>
    <dgm:pt modelId="{6B0364D9-501C-449C-BAC8-CFD21B880CC7}" type="pres">
      <dgm:prSet presAssocID="{6D6535A5-C33B-4BE4-8545-5AF82308AD20}" presName="childText" presStyleLbl="conFgAcc1" presStyleIdx="2" presStyleCnt="6">
        <dgm:presLayoutVars>
          <dgm:bulletEnabled val="1"/>
        </dgm:presLayoutVars>
      </dgm:prSet>
      <dgm:spPr/>
    </dgm:pt>
    <dgm:pt modelId="{2BE65FC6-0EF2-4C9B-A484-B3CE0302E62E}" type="pres">
      <dgm:prSet presAssocID="{DEDAF4D8-02BD-486D-84F4-7C6EFA86C22B}" presName="spaceBetweenRectangles" presStyleCnt="0"/>
      <dgm:spPr/>
    </dgm:pt>
    <dgm:pt modelId="{CAF6D718-3158-41F1-B0E9-F6D90F5D296E}" type="pres">
      <dgm:prSet presAssocID="{CAECEE7C-35C7-49E3-9B3F-E2ACAF6AF7E4}" presName="parentLin" presStyleCnt="0"/>
      <dgm:spPr/>
    </dgm:pt>
    <dgm:pt modelId="{A108C2C5-6B6B-44E5-B174-43B643ABA8A5}" type="pres">
      <dgm:prSet presAssocID="{CAECEE7C-35C7-49E3-9B3F-E2ACAF6AF7E4}" presName="parentLeftMargin" presStyleLbl="node1" presStyleIdx="2" presStyleCnt="6"/>
      <dgm:spPr/>
      <dgm:t>
        <a:bodyPr/>
        <a:lstStyle/>
        <a:p>
          <a:endParaRPr lang="es-EC"/>
        </a:p>
      </dgm:t>
    </dgm:pt>
    <dgm:pt modelId="{F8FB2AE4-2043-45B7-BCE2-8ECAB48C7E55}" type="pres">
      <dgm:prSet presAssocID="{CAECEE7C-35C7-49E3-9B3F-E2ACAF6AF7E4}" presName="parentText" presStyleLbl="node1" presStyleIdx="3" presStyleCnt="6">
        <dgm:presLayoutVars>
          <dgm:chMax val="0"/>
          <dgm:bulletEnabled val="1"/>
        </dgm:presLayoutVars>
      </dgm:prSet>
      <dgm:spPr/>
      <dgm:t>
        <a:bodyPr/>
        <a:lstStyle/>
        <a:p>
          <a:endParaRPr lang="es-EC"/>
        </a:p>
      </dgm:t>
    </dgm:pt>
    <dgm:pt modelId="{2A10D416-1F9A-411C-9EC2-8D1BA1A9EB00}" type="pres">
      <dgm:prSet presAssocID="{CAECEE7C-35C7-49E3-9B3F-E2ACAF6AF7E4}" presName="negativeSpace" presStyleCnt="0"/>
      <dgm:spPr/>
    </dgm:pt>
    <dgm:pt modelId="{2F24ADD4-DBB0-40C8-9D05-4F0409FDF7A9}" type="pres">
      <dgm:prSet presAssocID="{CAECEE7C-35C7-49E3-9B3F-E2ACAF6AF7E4}" presName="childText" presStyleLbl="conFgAcc1" presStyleIdx="3" presStyleCnt="6">
        <dgm:presLayoutVars>
          <dgm:bulletEnabled val="1"/>
        </dgm:presLayoutVars>
      </dgm:prSet>
      <dgm:spPr/>
    </dgm:pt>
    <dgm:pt modelId="{5A9FF8B3-5968-48C2-A925-CF6A4F701686}" type="pres">
      <dgm:prSet presAssocID="{7914994B-4D07-425C-8A9F-476E5AAAA0AB}" presName="spaceBetweenRectangles" presStyleCnt="0"/>
      <dgm:spPr/>
    </dgm:pt>
    <dgm:pt modelId="{81693B10-DDE0-4481-8CC1-6EA24C35B1D9}" type="pres">
      <dgm:prSet presAssocID="{C21BA25C-57C6-45BE-8B98-506A9F9F3084}" presName="parentLin" presStyleCnt="0"/>
      <dgm:spPr/>
    </dgm:pt>
    <dgm:pt modelId="{BAEFF85E-66F8-4549-867D-AEA1D04ED40B}" type="pres">
      <dgm:prSet presAssocID="{C21BA25C-57C6-45BE-8B98-506A9F9F3084}" presName="parentLeftMargin" presStyleLbl="node1" presStyleIdx="3" presStyleCnt="6"/>
      <dgm:spPr/>
      <dgm:t>
        <a:bodyPr/>
        <a:lstStyle/>
        <a:p>
          <a:endParaRPr lang="es-EC"/>
        </a:p>
      </dgm:t>
    </dgm:pt>
    <dgm:pt modelId="{13849BCB-C782-4F82-AF76-0D87B5C5DBC9}" type="pres">
      <dgm:prSet presAssocID="{C21BA25C-57C6-45BE-8B98-506A9F9F3084}" presName="parentText" presStyleLbl="node1" presStyleIdx="4" presStyleCnt="6">
        <dgm:presLayoutVars>
          <dgm:chMax val="0"/>
          <dgm:bulletEnabled val="1"/>
        </dgm:presLayoutVars>
      </dgm:prSet>
      <dgm:spPr/>
      <dgm:t>
        <a:bodyPr/>
        <a:lstStyle/>
        <a:p>
          <a:endParaRPr lang="es-EC"/>
        </a:p>
      </dgm:t>
    </dgm:pt>
    <dgm:pt modelId="{EF526D97-E3DB-439C-8898-2D7CF3BF9B5C}" type="pres">
      <dgm:prSet presAssocID="{C21BA25C-57C6-45BE-8B98-506A9F9F3084}" presName="negativeSpace" presStyleCnt="0"/>
      <dgm:spPr/>
    </dgm:pt>
    <dgm:pt modelId="{F02E198F-89A3-4828-B82B-14D2F18BF783}" type="pres">
      <dgm:prSet presAssocID="{C21BA25C-57C6-45BE-8B98-506A9F9F3084}" presName="childText" presStyleLbl="conFgAcc1" presStyleIdx="4" presStyleCnt="6">
        <dgm:presLayoutVars>
          <dgm:bulletEnabled val="1"/>
        </dgm:presLayoutVars>
      </dgm:prSet>
      <dgm:spPr/>
    </dgm:pt>
    <dgm:pt modelId="{E5B993A9-1859-4F8A-9F2B-CC25314F35B8}" type="pres">
      <dgm:prSet presAssocID="{9DE137EC-DA22-468D-B684-9E1DCF6EE745}" presName="spaceBetweenRectangles" presStyleCnt="0"/>
      <dgm:spPr/>
    </dgm:pt>
    <dgm:pt modelId="{EEF7E823-7A66-4471-81F2-0DB47A0AA1D2}" type="pres">
      <dgm:prSet presAssocID="{71017B1C-7EA6-4B5D-A412-53BD2F4A5298}" presName="parentLin" presStyleCnt="0"/>
      <dgm:spPr/>
    </dgm:pt>
    <dgm:pt modelId="{DB49AE89-82EB-48A0-B94D-D45816DEA46E}" type="pres">
      <dgm:prSet presAssocID="{71017B1C-7EA6-4B5D-A412-53BD2F4A5298}" presName="parentLeftMargin" presStyleLbl="node1" presStyleIdx="4" presStyleCnt="6"/>
      <dgm:spPr/>
      <dgm:t>
        <a:bodyPr/>
        <a:lstStyle/>
        <a:p>
          <a:endParaRPr lang="es-EC"/>
        </a:p>
      </dgm:t>
    </dgm:pt>
    <dgm:pt modelId="{9ECF42B5-58C2-45A3-9957-9F79FDEA0413}" type="pres">
      <dgm:prSet presAssocID="{71017B1C-7EA6-4B5D-A412-53BD2F4A5298}" presName="parentText" presStyleLbl="node1" presStyleIdx="5" presStyleCnt="6">
        <dgm:presLayoutVars>
          <dgm:chMax val="0"/>
          <dgm:bulletEnabled val="1"/>
        </dgm:presLayoutVars>
      </dgm:prSet>
      <dgm:spPr/>
      <dgm:t>
        <a:bodyPr/>
        <a:lstStyle/>
        <a:p>
          <a:endParaRPr lang="es-EC"/>
        </a:p>
      </dgm:t>
    </dgm:pt>
    <dgm:pt modelId="{CE5A47B2-571F-4CC9-98F4-E7EE96080A77}" type="pres">
      <dgm:prSet presAssocID="{71017B1C-7EA6-4B5D-A412-53BD2F4A5298}" presName="negativeSpace" presStyleCnt="0"/>
      <dgm:spPr/>
    </dgm:pt>
    <dgm:pt modelId="{96FDE5AE-3AC9-43F7-BC6B-C4E29E037CEA}" type="pres">
      <dgm:prSet presAssocID="{71017B1C-7EA6-4B5D-A412-53BD2F4A5298}" presName="childText" presStyleLbl="conFgAcc1" presStyleIdx="5" presStyleCnt="6">
        <dgm:presLayoutVars>
          <dgm:bulletEnabled val="1"/>
        </dgm:presLayoutVars>
      </dgm:prSet>
      <dgm:spPr/>
    </dgm:pt>
  </dgm:ptLst>
  <dgm:cxnLst>
    <dgm:cxn modelId="{2BC532E8-D81F-4E2F-94EA-FEA16EF212DD}" type="presOf" srcId="{9B382AE5-EB36-4C65-977A-0BDFD5C55D19}" destId="{65AB415D-F245-47A5-ACFF-70C4BB015158}" srcOrd="0" destOrd="0" presId="urn:microsoft.com/office/officeart/2005/8/layout/list1"/>
    <dgm:cxn modelId="{47C264E8-CF9F-4C5C-BF5E-04B42931460D}" type="presOf" srcId="{2BBAA39B-0E19-493E-AAA0-EC6CBD687EA4}" destId="{8750464C-3765-4F0E-B89A-FBEAED81635D}" srcOrd="1" destOrd="0" presId="urn:microsoft.com/office/officeart/2005/8/layout/list1"/>
    <dgm:cxn modelId="{235F82C3-715B-40A7-8F7F-50809BFDBBD5}" type="presOf" srcId="{71017B1C-7EA6-4B5D-A412-53BD2F4A5298}" destId="{DB49AE89-82EB-48A0-B94D-D45816DEA46E}" srcOrd="0" destOrd="0" presId="urn:microsoft.com/office/officeart/2005/8/layout/list1"/>
    <dgm:cxn modelId="{7D14CEF0-66E7-41DE-9395-3E76E2EC5EE7}" type="presOf" srcId="{9B382AE5-EB36-4C65-977A-0BDFD5C55D19}" destId="{08737016-0CBF-430E-A5CB-02E3BADD94DB}" srcOrd="1" destOrd="0" presId="urn:microsoft.com/office/officeart/2005/8/layout/list1"/>
    <dgm:cxn modelId="{98B40C50-B3E3-4CAE-B1BB-2803701B0251}" srcId="{C07FC864-CBA8-486E-8BBA-4F7162C3E771}" destId="{C21BA25C-57C6-45BE-8B98-506A9F9F3084}" srcOrd="4" destOrd="0" parTransId="{040F9D05-DBE5-4272-9C6C-79F58460DED0}" sibTransId="{9DE137EC-DA22-468D-B684-9E1DCF6EE745}"/>
    <dgm:cxn modelId="{3E3E9C2B-E65A-4982-B800-DEF9EB4A6B38}" type="presOf" srcId="{71017B1C-7EA6-4B5D-A412-53BD2F4A5298}" destId="{9ECF42B5-58C2-45A3-9957-9F79FDEA0413}" srcOrd="1" destOrd="0" presId="urn:microsoft.com/office/officeart/2005/8/layout/list1"/>
    <dgm:cxn modelId="{0C929670-D164-4BF3-84A7-26F59CF1668E}" srcId="{C07FC864-CBA8-486E-8BBA-4F7162C3E771}" destId="{CAECEE7C-35C7-49E3-9B3F-E2ACAF6AF7E4}" srcOrd="3" destOrd="0" parTransId="{08438E6D-D4A5-4A08-B7BA-BE333704B6A3}" sibTransId="{7914994B-4D07-425C-8A9F-476E5AAAA0AB}"/>
    <dgm:cxn modelId="{2DCBD292-19A0-4189-853D-E97EB3D66E50}" type="presOf" srcId="{6D6535A5-C33B-4BE4-8545-5AF82308AD20}" destId="{68F63699-4ED3-4EC6-946F-38B6242B696B}" srcOrd="0" destOrd="0" presId="urn:microsoft.com/office/officeart/2005/8/layout/list1"/>
    <dgm:cxn modelId="{3476B145-0F7B-4AEC-9F95-50E45AD0CAD0}" type="presOf" srcId="{C07FC864-CBA8-486E-8BBA-4F7162C3E771}" destId="{75C2B7CD-BEE8-4AA2-AB35-E5FEE11F7DB7}" srcOrd="0" destOrd="0" presId="urn:microsoft.com/office/officeart/2005/8/layout/list1"/>
    <dgm:cxn modelId="{EAB97CB8-53D1-435C-865D-B827C9917B7E}" type="presOf" srcId="{CAECEE7C-35C7-49E3-9B3F-E2ACAF6AF7E4}" destId="{A108C2C5-6B6B-44E5-B174-43B643ABA8A5}" srcOrd="0" destOrd="0" presId="urn:microsoft.com/office/officeart/2005/8/layout/list1"/>
    <dgm:cxn modelId="{3D0B2A8B-931C-4D7A-9E3F-D328FFA80862}" type="presOf" srcId="{6D6535A5-C33B-4BE4-8545-5AF82308AD20}" destId="{C74D94C9-BC49-4659-B947-11A94FB91E48}" srcOrd="1" destOrd="0" presId="urn:microsoft.com/office/officeart/2005/8/layout/list1"/>
    <dgm:cxn modelId="{83C00718-1D4B-45EF-B4E9-08C409747B35}" srcId="{C07FC864-CBA8-486E-8BBA-4F7162C3E771}" destId="{6D6535A5-C33B-4BE4-8545-5AF82308AD20}" srcOrd="2" destOrd="0" parTransId="{A53D2E1F-7840-4A36-BE77-2FB64A441CC3}" sibTransId="{DEDAF4D8-02BD-486D-84F4-7C6EFA86C22B}"/>
    <dgm:cxn modelId="{11F9B22D-F590-4139-AF8D-C47CF3004B02}" type="presOf" srcId="{C21BA25C-57C6-45BE-8B98-506A9F9F3084}" destId="{13849BCB-C782-4F82-AF76-0D87B5C5DBC9}" srcOrd="1" destOrd="0" presId="urn:microsoft.com/office/officeart/2005/8/layout/list1"/>
    <dgm:cxn modelId="{823703B4-5FC1-4865-8900-8DF80ED1BE3E}" srcId="{C07FC864-CBA8-486E-8BBA-4F7162C3E771}" destId="{2BBAA39B-0E19-493E-AAA0-EC6CBD687EA4}" srcOrd="0" destOrd="0" parTransId="{529E0CDE-07BC-4D9A-AC30-AE811EF7472A}" sibTransId="{16FB97A5-C929-43D2-90DC-6E7B98686C80}"/>
    <dgm:cxn modelId="{95BBC897-D402-42F9-8C04-684C542E6B84}" type="presOf" srcId="{C21BA25C-57C6-45BE-8B98-506A9F9F3084}" destId="{BAEFF85E-66F8-4549-867D-AEA1D04ED40B}" srcOrd="0" destOrd="0" presId="urn:microsoft.com/office/officeart/2005/8/layout/list1"/>
    <dgm:cxn modelId="{00B96232-2072-4DE1-B135-8B447101F281}" type="presOf" srcId="{CAECEE7C-35C7-49E3-9B3F-E2ACAF6AF7E4}" destId="{F8FB2AE4-2043-45B7-BCE2-8ECAB48C7E55}" srcOrd="1" destOrd="0" presId="urn:microsoft.com/office/officeart/2005/8/layout/list1"/>
    <dgm:cxn modelId="{204B6210-F242-4957-BEB4-8DF900FDE149}" srcId="{C07FC864-CBA8-486E-8BBA-4F7162C3E771}" destId="{9B382AE5-EB36-4C65-977A-0BDFD5C55D19}" srcOrd="1" destOrd="0" parTransId="{8CA77C16-F9D0-4091-BC7B-F134B655F623}" sibTransId="{C82AC4D9-B7E5-4B18-B74A-DB8691F2F2CC}"/>
    <dgm:cxn modelId="{A288DE65-366A-420E-AA5E-4CCD2FB085A7}" type="presOf" srcId="{2BBAA39B-0E19-493E-AAA0-EC6CBD687EA4}" destId="{6FAB8DB4-25EC-4E69-A62E-B4B847577A83}" srcOrd="0" destOrd="0" presId="urn:microsoft.com/office/officeart/2005/8/layout/list1"/>
    <dgm:cxn modelId="{C4194473-C0EB-43B5-9CA3-95E71D495313}" srcId="{C07FC864-CBA8-486E-8BBA-4F7162C3E771}" destId="{71017B1C-7EA6-4B5D-A412-53BD2F4A5298}" srcOrd="5" destOrd="0" parTransId="{8C1ECE70-801C-40AC-8431-AD48DECC724E}" sibTransId="{3271DDA7-9257-4E98-8C5F-5B4190E950CB}"/>
    <dgm:cxn modelId="{58FDACE0-8D82-48A8-A303-3D736D9E59D5}" type="presParOf" srcId="{75C2B7CD-BEE8-4AA2-AB35-E5FEE11F7DB7}" destId="{80D20165-3CE4-4F37-AE44-1C98F0F0A5BD}" srcOrd="0" destOrd="0" presId="urn:microsoft.com/office/officeart/2005/8/layout/list1"/>
    <dgm:cxn modelId="{655F2054-6BC7-47CF-BD9A-B7FB976C1F67}" type="presParOf" srcId="{80D20165-3CE4-4F37-AE44-1C98F0F0A5BD}" destId="{6FAB8DB4-25EC-4E69-A62E-B4B847577A83}" srcOrd="0" destOrd="0" presId="urn:microsoft.com/office/officeart/2005/8/layout/list1"/>
    <dgm:cxn modelId="{322D788E-7084-43C0-8EE8-12A196AD5829}" type="presParOf" srcId="{80D20165-3CE4-4F37-AE44-1C98F0F0A5BD}" destId="{8750464C-3765-4F0E-B89A-FBEAED81635D}" srcOrd="1" destOrd="0" presId="urn:microsoft.com/office/officeart/2005/8/layout/list1"/>
    <dgm:cxn modelId="{4E69B3A4-2156-4995-9F0D-C8C8CB86A2F0}" type="presParOf" srcId="{75C2B7CD-BEE8-4AA2-AB35-E5FEE11F7DB7}" destId="{3D86FA70-05EE-4D11-B133-E16CE3FD1D62}" srcOrd="1" destOrd="0" presId="urn:microsoft.com/office/officeart/2005/8/layout/list1"/>
    <dgm:cxn modelId="{7CFFB54C-6848-4EAE-826A-111AC15B052E}" type="presParOf" srcId="{75C2B7CD-BEE8-4AA2-AB35-E5FEE11F7DB7}" destId="{C4116430-CC46-4433-8D96-2C1E0B140CEA}" srcOrd="2" destOrd="0" presId="urn:microsoft.com/office/officeart/2005/8/layout/list1"/>
    <dgm:cxn modelId="{62E60B26-3A5F-480D-AECB-0666E92C95CC}" type="presParOf" srcId="{75C2B7CD-BEE8-4AA2-AB35-E5FEE11F7DB7}" destId="{544EFFCA-E65A-4640-B281-709999A7BA2E}" srcOrd="3" destOrd="0" presId="urn:microsoft.com/office/officeart/2005/8/layout/list1"/>
    <dgm:cxn modelId="{CB1A4F56-2933-4BDA-A6B5-F833884830A0}" type="presParOf" srcId="{75C2B7CD-BEE8-4AA2-AB35-E5FEE11F7DB7}" destId="{F28F2FF4-C41A-46D3-9239-C19004F10AEB}" srcOrd="4" destOrd="0" presId="urn:microsoft.com/office/officeart/2005/8/layout/list1"/>
    <dgm:cxn modelId="{85FA9381-4026-4CDA-9CAC-602EE6574EA3}" type="presParOf" srcId="{F28F2FF4-C41A-46D3-9239-C19004F10AEB}" destId="{65AB415D-F245-47A5-ACFF-70C4BB015158}" srcOrd="0" destOrd="0" presId="urn:microsoft.com/office/officeart/2005/8/layout/list1"/>
    <dgm:cxn modelId="{05E6501C-1AB2-489C-82C3-844FDC23F8EC}" type="presParOf" srcId="{F28F2FF4-C41A-46D3-9239-C19004F10AEB}" destId="{08737016-0CBF-430E-A5CB-02E3BADD94DB}" srcOrd="1" destOrd="0" presId="urn:microsoft.com/office/officeart/2005/8/layout/list1"/>
    <dgm:cxn modelId="{A619B093-EB66-4213-96DA-CD7022044596}" type="presParOf" srcId="{75C2B7CD-BEE8-4AA2-AB35-E5FEE11F7DB7}" destId="{947AEB5E-3D99-414B-A71B-1AB923D2243D}" srcOrd="5" destOrd="0" presId="urn:microsoft.com/office/officeart/2005/8/layout/list1"/>
    <dgm:cxn modelId="{D7EE7E09-CE6C-4067-9D7A-984DDBE4F460}" type="presParOf" srcId="{75C2B7CD-BEE8-4AA2-AB35-E5FEE11F7DB7}" destId="{A58DB3B3-31C6-4FDD-BBCB-0AB9C1A120E4}" srcOrd="6" destOrd="0" presId="urn:microsoft.com/office/officeart/2005/8/layout/list1"/>
    <dgm:cxn modelId="{82E81DEE-0EC1-4DF1-BD4E-00DFA15872E2}" type="presParOf" srcId="{75C2B7CD-BEE8-4AA2-AB35-E5FEE11F7DB7}" destId="{50D169A8-A983-480D-8C0B-F5821F523C85}" srcOrd="7" destOrd="0" presId="urn:microsoft.com/office/officeart/2005/8/layout/list1"/>
    <dgm:cxn modelId="{D3244A2C-B078-417F-983B-7D75BF1ABAA2}" type="presParOf" srcId="{75C2B7CD-BEE8-4AA2-AB35-E5FEE11F7DB7}" destId="{6EA7EA62-D38C-4471-9BA4-95C17747660A}" srcOrd="8" destOrd="0" presId="urn:microsoft.com/office/officeart/2005/8/layout/list1"/>
    <dgm:cxn modelId="{F730BB5A-69B6-40E7-BF66-8B14BD9F85BE}" type="presParOf" srcId="{6EA7EA62-D38C-4471-9BA4-95C17747660A}" destId="{68F63699-4ED3-4EC6-946F-38B6242B696B}" srcOrd="0" destOrd="0" presId="urn:microsoft.com/office/officeart/2005/8/layout/list1"/>
    <dgm:cxn modelId="{262D1F6C-1B46-4809-A944-AEB5C70E7343}" type="presParOf" srcId="{6EA7EA62-D38C-4471-9BA4-95C17747660A}" destId="{C74D94C9-BC49-4659-B947-11A94FB91E48}" srcOrd="1" destOrd="0" presId="urn:microsoft.com/office/officeart/2005/8/layout/list1"/>
    <dgm:cxn modelId="{8A94444D-B93E-4A91-9F77-93E4793D8FC1}" type="presParOf" srcId="{75C2B7CD-BEE8-4AA2-AB35-E5FEE11F7DB7}" destId="{FFE8B3F2-982B-4A4D-B355-08DBBD817FD1}" srcOrd="9" destOrd="0" presId="urn:microsoft.com/office/officeart/2005/8/layout/list1"/>
    <dgm:cxn modelId="{FB1506A0-2145-4241-91E7-882ECB524B44}" type="presParOf" srcId="{75C2B7CD-BEE8-4AA2-AB35-E5FEE11F7DB7}" destId="{6B0364D9-501C-449C-BAC8-CFD21B880CC7}" srcOrd="10" destOrd="0" presId="urn:microsoft.com/office/officeart/2005/8/layout/list1"/>
    <dgm:cxn modelId="{A3E91FFD-193F-4164-9530-ED4D889CD80B}" type="presParOf" srcId="{75C2B7CD-BEE8-4AA2-AB35-E5FEE11F7DB7}" destId="{2BE65FC6-0EF2-4C9B-A484-B3CE0302E62E}" srcOrd="11" destOrd="0" presId="urn:microsoft.com/office/officeart/2005/8/layout/list1"/>
    <dgm:cxn modelId="{DA4D9E35-7890-4C94-8A92-95400414071C}" type="presParOf" srcId="{75C2B7CD-BEE8-4AA2-AB35-E5FEE11F7DB7}" destId="{CAF6D718-3158-41F1-B0E9-F6D90F5D296E}" srcOrd="12" destOrd="0" presId="urn:microsoft.com/office/officeart/2005/8/layout/list1"/>
    <dgm:cxn modelId="{6B35F601-E8A3-4B82-BD99-DB1B3FA31129}" type="presParOf" srcId="{CAF6D718-3158-41F1-B0E9-F6D90F5D296E}" destId="{A108C2C5-6B6B-44E5-B174-43B643ABA8A5}" srcOrd="0" destOrd="0" presId="urn:microsoft.com/office/officeart/2005/8/layout/list1"/>
    <dgm:cxn modelId="{F5C2164A-4220-4C98-8FD9-92A894747C35}" type="presParOf" srcId="{CAF6D718-3158-41F1-B0E9-F6D90F5D296E}" destId="{F8FB2AE4-2043-45B7-BCE2-8ECAB48C7E55}" srcOrd="1" destOrd="0" presId="urn:microsoft.com/office/officeart/2005/8/layout/list1"/>
    <dgm:cxn modelId="{F91E6CF8-147A-4CF4-AB10-C9E2A9B0FC62}" type="presParOf" srcId="{75C2B7CD-BEE8-4AA2-AB35-E5FEE11F7DB7}" destId="{2A10D416-1F9A-411C-9EC2-8D1BA1A9EB00}" srcOrd="13" destOrd="0" presId="urn:microsoft.com/office/officeart/2005/8/layout/list1"/>
    <dgm:cxn modelId="{B8073BE0-A6B4-4119-B7FC-888BB1A9604C}" type="presParOf" srcId="{75C2B7CD-BEE8-4AA2-AB35-E5FEE11F7DB7}" destId="{2F24ADD4-DBB0-40C8-9D05-4F0409FDF7A9}" srcOrd="14" destOrd="0" presId="urn:microsoft.com/office/officeart/2005/8/layout/list1"/>
    <dgm:cxn modelId="{EFB63A7F-EBBE-4FA3-9F88-EE4C6CF83756}" type="presParOf" srcId="{75C2B7CD-BEE8-4AA2-AB35-E5FEE11F7DB7}" destId="{5A9FF8B3-5968-48C2-A925-CF6A4F701686}" srcOrd="15" destOrd="0" presId="urn:microsoft.com/office/officeart/2005/8/layout/list1"/>
    <dgm:cxn modelId="{DEDDDDAF-9AD1-49E2-8193-352DAC31C8AF}" type="presParOf" srcId="{75C2B7CD-BEE8-4AA2-AB35-E5FEE11F7DB7}" destId="{81693B10-DDE0-4481-8CC1-6EA24C35B1D9}" srcOrd="16" destOrd="0" presId="urn:microsoft.com/office/officeart/2005/8/layout/list1"/>
    <dgm:cxn modelId="{9D3DFF53-4F12-45B4-8217-DB55E020360F}" type="presParOf" srcId="{81693B10-DDE0-4481-8CC1-6EA24C35B1D9}" destId="{BAEFF85E-66F8-4549-867D-AEA1D04ED40B}" srcOrd="0" destOrd="0" presId="urn:microsoft.com/office/officeart/2005/8/layout/list1"/>
    <dgm:cxn modelId="{DC375582-24FE-44C0-8069-AE797971AE79}" type="presParOf" srcId="{81693B10-DDE0-4481-8CC1-6EA24C35B1D9}" destId="{13849BCB-C782-4F82-AF76-0D87B5C5DBC9}" srcOrd="1" destOrd="0" presId="urn:microsoft.com/office/officeart/2005/8/layout/list1"/>
    <dgm:cxn modelId="{9989DE67-4B30-4A48-867A-BDDE9450D4C1}" type="presParOf" srcId="{75C2B7CD-BEE8-4AA2-AB35-E5FEE11F7DB7}" destId="{EF526D97-E3DB-439C-8898-2D7CF3BF9B5C}" srcOrd="17" destOrd="0" presId="urn:microsoft.com/office/officeart/2005/8/layout/list1"/>
    <dgm:cxn modelId="{188576EF-3A0A-4F2A-8B66-9D58C5F9346C}" type="presParOf" srcId="{75C2B7CD-BEE8-4AA2-AB35-E5FEE11F7DB7}" destId="{F02E198F-89A3-4828-B82B-14D2F18BF783}" srcOrd="18" destOrd="0" presId="urn:microsoft.com/office/officeart/2005/8/layout/list1"/>
    <dgm:cxn modelId="{31F627E7-1FC9-45CD-921B-B0274BD06F96}" type="presParOf" srcId="{75C2B7CD-BEE8-4AA2-AB35-E5FEE11F7DB7}" destId="{E5B993A9-1859-4F8A-9F2B-CC25314F35B8}" srcOrd="19" destOrd="0" presId="urn:microsoft.com/office/officeart/2005/8/layout/list1"/>
    <dgm:cxn modelId="{D164E570-33B3-4779-BF1A-0970B4480570}" type="presParOf" srcId="{75C2B7CD-BEE8-4AA2-AB35-E5FEE11F7DB7}" destId="{EEF7E823-7A66-4471-81F2-0DB47A0AA1D2}" srcOrd="20" destOrd="0" presId="urn:microsoft.com/office/officeart/2005/8/layout/list1"/>
    <dgm:cxn modelId="{39C5C095-F2CB-487D-ABEC-DF9C2E5FB9E9}" type="presParOf" srcId="{EEF7E823-7A66-4471-81F2-0DB47A0AA1D2}" destId="{DB49AE89-82EB-48A0-B94D-D45816DEA46E}" srcOrd="0" destOrd="0" presId="urn:microsoft.com/office/officeart/2005/8/layout/list1"/>
    <dgm:cxn modelId="{8EDC1C4B-7D36-46C1-8788-A4ADA67379A9}" type="presParOf" srcId="{EEF7E823-7A66-4471-81F2-0DB47A0AA1D2}" destId="{9ECF42B5-58C2-45A3-9957-9F79FDEA0413}" srcOrd="1" destOrd="0" presId="urn:microsoft.com/office/officeart/2005/8/layout/list1"/>
    <dgm:cxn modelId="{566C0400-53F8-4A99-8AD1-651AC3520DD5}" type="presParOf" srcId="{75C2B7CD-BEE8-4AA2-AB35-E5FEE11F7DB7}" destId="{CE5A47B2-571F-4CC9-98F4-E7EE96080A77}" srcOrd="21" destOrd="0" presId="urn:microsoft.com/office/officeart/2005/8/layout/list1"/>
    <dgm:cxn modelId="{46542638-BCB1-431D-AD49-18F4519061A8}" type="presParOf" srcId="{75C2B7CD-BEE8-4AA2-AB35-E5FEE11F7DB7}" destId="{96FDE5AE-3AC9-43F7-BC6B-C4E29E037CEA}"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A0707D-5CD1-40CC-96D3-2C989B2E1FCD}" type="doc">
      <dgm:prSet loTypeId="urn:microsoft.com/office/officeart/2005/8/layout/hProcess9" loCatId="process" qsTypeId="urn:microsoft.com/office/officeart/2005/8/quickstyle/simple3" qsCatId="simple" csTypeId="urn:microsoft.com/office/officeart/2005/8/colors/accent1_2" csCatId="accent1" phldr="1"/>
      <dgm:spPr/>
    </dgm:pt>
    <dgm:pt modelId="{D91CB33F-33F9-4BAE-BBCF-ED2DE4AF44D5}">
      <dgm:prSet phldrT="[Texto]" custT="1"/>
      <dgm:spPr/>
      <dgm:t>
        <a:bodyPr/>
        <a:lstStyle/>
        <a:p>
          <a:r>
            <a:rPr lang="es-ES" sz="1600" dirty="0" smtClean="0"/>
            <a:t>Inadecuada gestión administrativa</a:t>
          </a:r>
          <a:endParaRPr lang="es-EC" sz="1600" dirty="0"/>
        </a:p>
      </dgm:t>
    </dgm:pt>
    <dgm:pt modelId="{53FCAC03-6229-4A14-81FC-673251646F4A}" type="parTrans" cxnId="{3DABA001-2F81-44C2-A6B7-562340263817}">
      <dgm:prSet/>
      <dgm:spPr/>
      <dgm:t>
        <a:bodyPr/>
        <a:lstStyle/>
        <a:p>
          <a:endParaRPr lang="es-EC" sz="1100"/>
        </a:p>
      </dgm:t>
    </dgm:pt>
    <dgm:pt modelId="{A8F0E887-A831-443C-BC7D-A0DEFFF2C84B}" type="sibTrans" cxnId="{3DABA001-2F81-44C2-A6B7-562340263817}">
      <dgm:prSet/>
      <dgm:spPr/>
      <dgm:t>
        <a:bodyPr/>
        <a:lstStyle/>
        <a:p>
          <a:endParaRPr lang="es-EC" sz="1100"/>
        </a:p>
      </dgm:t>
    </dgm:pt>
    <dgm:pt modelId="{4E00AF36-933B-4379-B99E-6DF2A732E2B8}">
      <dgm:prSet phldrT="[Texto]" custT="1"/>
      <dgm:spPr/>
      <dgm:t>
        <a:bodyPr/>
        <a:lstStyle/>
        <a:p>
          <a:r>
            <a:rPr lang="es-ES" sz="1600" dirty="0" smtClean="0"/>
            <a:t>Limita la respuesta eficientemente de la empresa a sus objetivos y direccionamiento estratégico. </a:t>
          </a:r>
          <a:endParaRPr lang="es-EC" sz="1600" dirty="0"/>
        </a:p>
      </dgm:t>
    </dgm:pt>
    <dgm:pt modelId="{531CC370-6AF0-4FF0-99FC-38F33D1D2774}" type="parTrans" cxnId="{12D61E71-D5D8-4599-A793-03E58D98F918}">
      <dgm:prSet/>
      <dgm:spPr/>
      <dgm:t>
        <a:bodyPr/>
        <a:lstStyle/>
        <a:p>
          <a:endParaRPr lang="es-EC" sz="1100"/>
        </a:p>
      </dgm:t>
    </dgm:pt>
    <dgm:pt modelId="{55A8BBCB-03BA-492E-B7E3-D5E77CFCA6B8}" type="sibTrans" cxnId="{12D61E71-D5D8-4599-A793-03E58D98F918}">
      <dgm:prSet/>
      <dgm:spPr/>
      <dgm:t>
        <a:bodyPr/>
        <a:lstStyle/>
        <a:p>
          <a:endParaRPr lang="es-EC" sz="1100"/>
        </a:p>
      </dgm:t>
    </dgm:pt>
    <dgm:pt modelId="{8E323784-7748-4647-8467-A14C6D917332}">
      <dgm:prSet custT="1">
        <dgm:style>
          <a:lnRef idx="1">
            <a:schemeClr val="accent4"/>
          </a:lnRef>
          <a:fillRef idx="2">
            <a:schemeClr val="accent4"/>
          </a:fillRef>
          <a:effectRef idx="1">
            <a:schemeClr val="accent4"/>
          </a:effectRef>
          <a:fontRef idx="minor">
            <a:schemeClr val="dk1"/>
          </a:fontRef>
        </dgm:style>
      </dgm:prSet>
      <dgm:spPr/>
      <dgm:t>
        <a:bodyPr/>
        <a:lstStyle/>
        <a:p>
          <a:r>
            <a:rPr lang="es-ES" sz="1600" dirty="0" smtClean="0"/>
            <a:t>Ineficiencia operativa,</a:t>
          </a:r>
          <a:endParaRPr lang="es-EC" sz="1600" dirty="0"/>
        </a:p>
      </dgm:t>
    </dgm:pt>
    <dgm:pt modelId="{5E0AAE94-92D1-4334-864A-23945C70FE93}" type="parTrans" cxnId="{D8624E16-9698-4D3A-90F1-9B3C685C9F65}">
      <dgm:prSet/>
      <dgm:spPr/>
      <dgm:t>
        <a:bodyPr/>
        <a:lstStyle/>
        <a:p>
          <a:endParaRPr lang="es-EC" sz="1100"/>
        </a:p>
      </dgm:t>
    </dgm:pt>
    <dgm:pt modelId="{044C94B5-E1E7-49D7-8EA1-CFCEEB1F876F}" type="sibTrans" cxnId="{D8624E16-9698-4D3A-90F1-9B3C685C9F65}">
      <dgm:prSet/>
      <dgm:spPr/>
      <dgm:t>
        <a:bodyPr/>
        <a:lstStyle/>
        <a:p>
          <a:endParaRPr lang="es-EC" sz="1100"/>
        </a:p>
      </dgm:t>
    </dgm:pt>
    <dgm:pt modelId="{20FDB7F4-AC36-4DCD-9E2E-8BC3214A0B89}">
      <dgm:prSet custT="1">
        <dgm:style>
          <a:lnRef idx="1">
            <a:schemeClr val="accent4"/>
          </a:lnRef>
          <a:fillRef idx="2">
            <a:schemeClr val="accent4"/>
          </a:fillRef>
          <a:effectRef idx="1">
            <a:schemeClr val="accent4"/>
          </a:effectRef>
          <a:fontRef idx="minor">
            <a:schemeClr val="dk1"/>
          </a:fontRef>
        </dgm:style>
      </dgm:prSet>
      <dgm:spPr/>
      <dgm:t>
        <a:bodyPr/>
        <a:lstStyle/>
        <a:p>
          <a:r>
            <a:rPr lang="es-ES" sz="1600" dirty="0" smtClean="0"/>
            <a:t>Desperdicios</a:t>
          </a:r>
          <a:endParaRPr lang="es-EC" sz="1600" dirty="0"/>
        </a:p>
      </dgm:t>
    </dgm:pt>
    <dgm:pt modelId="{73791CAE-AE0B-44B3-8A67-592994806B64}" type="parTrans" cxnId="{EBA102D7-8DC4-43EA-B6CB-72AD425D522B}">
      <dgm:prSet/>
      <dgm:spPr/>
      <dgm:t>
        <a:bodyPr/>
        <a:lstStyle/>
        <a:p>
          <a:endParaRPr lang="es-EC"/>
        </a:p>
      </dgm:t>
    </dgm:pt>
    <dgm:pt modelId="{56286731-297A-4441-9F34-18960FC03A5D}" type="sibTrans" cxnId="{EBA102D7-8DC4-43EA-B6CB-72AD425D522B}">
      <dgm:prSet/>
      <dgm:spPr/>
      <dgm:t>
        <a:bodyPr/>
        <a:lstStyle/>
        <a:p>
          <a:endParaRPr lang="es-EC"/>
        </a:p>
      </dgm:t>
    </dgm:pt>
    <dgm:pt modelId="{4A050981-EAA9-4923-8599-3E785584F7EF}">
      <dgm:prSet custT="1">
        <dgm:style>
          <a:lnRef idx="1">
            <a:schemeClr val="accent4"/>
          </a:lnRef>
          <a:fillRef idx="2">
            <a:schemeClr val="accent4"/>
          </a:fillRef>
          <a:effectRef idx="1">
            <a:schemeClr val="accent4"/>
          </a:effectRef>
          <a:fontRef idx="minor">
            <a:schemeClr val="dk1"/>
          </a:fontRef>
        </dgm:style>
      </dgm:prSet>
      <dgm:spPr/>
      <dgm:t>
        <a:bodyPr/>
        <a:lstStyle/>
        <a:p>
          <a:r>
            <a:rPr lang="es-ES" sz="1600" dirty="0" smtClean="0"/>
            <a:t>Reprocesos</a:t>
          </a:r>
          <a:endParaRPr lang="es-EC" sz="1600" dirty="0"/>
        </a:p>
      </dgm:t>
    </dgm:pt>
    <dgm:pt modelId="{EAFDF361-8AF3-4467-A9E1-DE975A27445D}" type="parTrans" cxnId="{3E7A5202-BC8A-469E-9966-8D5DC80A6423}">
      <dgm:prSet/>
      <dgm:spPr/>
      <dgm:t>
        <a:bodyPr/>
        <a:lstStyle/>
        <a:p>
          <a:endParaRPr lang="es-EC"/>
        </a:p>
      </dgm:t>
    </dgm:pt>
    <dgm:pt modelId="{D9A3E7A6-3844-4B7E-BCA8-160CB0579FA2}" type="sibTrans" cxnId="{3E7A5202-BC8A-469E-9966-8D5DC80A6423}">
      <dgm:prSet/>
      <dgm:spPr/>
      <dgm:t>
        <a:bodyPr/>
        <a:lstStyle/>
        <a:p>
          <a:endParaRPr lang="es-EC"/>
        </a:p>
      </dgm:t>
    </dgm:pt>
    <dgm:pt modelId="{E6A846ED-64D7-4C4C-968D-25D07E4E7B2B}">
      <dgm:prSet custT="1">
        <dgm:style>
          <a:lnRef idx="1">
            <a:schemeClr val="accent4"/>
          </a:lnRef>
          <a:fillRef idx="2">
            <a:schemeClr val="accent4"/>
          </a:fillRef>
          <a:effectRef idx="1">
            <a:schemeClr val="accent4"/>
          </a:effectRef>
          <a:fontRef idx="minor">
            <a:schemeClr val="dk1"/>
          </a:fontRef>
        </dgm:style>
      </dgm:prSet>
      <dgm:spPr/>
      <dgm:t>
        <a:bodyPr/>
        <a:lstStyle/>
        <a:p>
          <a:r>
            <a:rPr lang="es-ES" sz="1600" dirty="0" smtClean="0"/>
            <a:t>Aumento de costos</a:t>
          </a:r>
          <a:endParaRPr lang="es-EC" sz="1600" dirty="0"/>
        </a:p>
      </dgm:t>
    </dgm:pt>
    <dgm:pt modelId="{E55E64F1-EA89-4F2D-86AD-171023F6E013}" type="parTrans" cxnId="{B81446E5-E5E5-4408-8ACB-3D2C7E554C0A}">
      <dgm:prSet/>
      <dgm:spPr/>
      <dgm:t>
        <a:bodyPr/>
        <a:lstStyle/>
        <a:p>
          <a:endParaRPr lang="es-EC"/>
        </a:p>
      </dgm:t>
    </dgm:pt>
    <dgm:pt modelId="{EE984104-D797-4581-B631-17793DF40AF1}" type="sibTrans" cxnId="{B81446E5-E5E5-4408-8ACB-3D2C7E554C0A}">
      <dgm:prSet/>
      <dgm:spPr/>
      <dgm:t>
        <a:bodyPr/>
        <a:lstStyle/>
        <a:p>
          <a:endParaRPr lang="es-EC"/>
        </a:p>
      </dgm:t>
    </dgm:pt>
    <dgm:pt modelId="{7E61B466-7BD0-4B18-8A79-F162F0C6029F}">
      <dgm:prSet custT="1">
        <dgm:style>
          <a:lnRef idx="1">
            <a:schemeClr val="accent4"/>
          </a:lnRef>
          <a:fillRef idx="2">
            <a:schemeClr val="accent4"/>
          </a:fillRef>
          <a:effectRef idx="1">
            <a:schemeClr val="accent4"/>
          </a:effectRef>
          <a:fontRef idx="minor">
            <a:schemeClr val="dk1"/>
          </a:fontRef>
        </dgm:style>
      </dgm:prSet>
      <dgm:spPr/>
      <dgm:t>
        <a:bodyPr/>
        <a:lstStyle/>
        <a:p>
          <a:r>
            <a:rPr lang="es-ES" sz="1600" dirty="0" smtClean="0"/>
            <a:t>Pérdida de rentabilidad por el desarrollo de los proyectos</a:t>
          </a:r>
          <a:endParaRPr lang="es-EC" sz="1600" dirty="0"/>
        </a:p>
      </dgm:t>
    </dgm:pt>
    <dgm:pt modelId="{717EF0A8-7C56-412E-A77A-1E6B064DC87F}" type="parTrans" cxnId="{3880F72D-5949-4526-86DF-72AF6C774AE5}">
      <dgm:prSet/>
      <dgm:spPr/>
      <dgm:t>
        <a:bodyPr/>
        <a:lstStyle/>
        <a:p>
          <a:endParaRPr lang="es-EC"/>
        </a:p>
      </dgm:t>
    </dgm:pt>
    <dgm:pt modelId="{1DE1B838-D5E2-4ABE-AF3B-0237330D47EE}" type="sibTrans" cxnId="{3880F72D-5949-4526-86DF-72AF6C774AE5}">
      <dgm:prSet/>
      <dgm:spPr/>
      <dgm:t>
        <a:bodyPr/>
        <a:lstStyle/>
        <a:p>
          <a:endParaRPr lang="es-EC"/>
        </a:p>
      </dgm:t>
    </dgm:pt>
    <dgm:pt modelId="{AB1BCEE2-D8C5-4F57-97DC-9E6161C97A12}">
      <dgm:prSet custT="1">
        <dgm:style>
          <a:lnRef idx="1">
            <a:schemeClr val="accent4"/>
          </a:lnRef>
          <a:fillRef idx="2">
            <a:schemeClr val="accent4"/>
          </a:fillRef>
          <a:effectRef idx="1">
            <a:schemeClr val="accent4"/>
          </a:effectRef>
          <a:fontRef idx="minor">
            <a:schemeClr val="dk1"/>
          </a:fontRef>
        </dgm:style>
      </dgm:prSet>
      <dgm:spPr/>
      <dgm:t>
        <a:bodyPr/>
        <a:lstStyle/>
        <a:p>
          <a:r>
            <a:rPr lang="es-ES" sz="1600" dirty="0" smtClean="0"/>
            <a:t>Disminución de satisfacción para los clientes.</a:t>
          </a:r>
          <a:endParaRPr lang="es-EC" sz="1600" dirty="0"/>
        </a:p>
      </dgm:t>
    </dgm:pt>
    <dgm:pt modelId="{AAE64711-A92E-4C56-8630-0D925C28A3A1}" type="parTrans" cxnId="{9CD501EA-4E07-4E84-98AC-E57A0BF88A54}">
      <dgm:prSet/>
      <dgm:spPr/>
      <dgm:t>
        <a:bodyPr/>
        <a:lstStyle/>
        <a:p>
          <a:endParaRPr lang="es-EC"/>
        </a:p>
      </dgm:t>
    </dgm:pt>
    <dgm:pt modelId="{53E1B097-6265-4C25-A398-5697282B94F5}" type="sibTrans" cxnId="{9CD501EA-4E07-4E84-98AC-E57A0BF88A54}">
      <dgm:prSet/>
      <dgm:spPr/>
      <dgm:t>
        <a:bodyPr/>
        <a:lstStyle/>
        <a:p>
          <a:endParaRPr lang="es-EC"/>
        </a:p>
      </dgm:t>
    </dgm:pt>
    <dgm:pt modelId="{72DB7080-2CB9-4719-9063-E49099F077E6}" type="pres">
      <dgm:prSet presAssocID="{ECA0707D-5CD1-40CC-96D3-2C989B2E1FCD}" presName="CompostProcess" presStyleCnt="0">
        <dgm:presLayoutVars>
          <dgm:dir/>
          <dgm:resizeHandles val="exact"/>
        </dgm:presLayoutVars>
      </dgm:prSet>
      <dgm:spPr/>
    </dgm:pt>
    <dgm:pt modelId="{E3ECE768-F80A-47E1-AB7A-8594D19D16DA}" type="pres">
      <dgm:prSet presAssocID="{ECA0707D-5CD1-40CC-96D3-2C989B2E1FCD}" presName="arrow" presStyleLbl="bgShp" presStyleIdx="0" presStyleCnt="1" custScaleX="112587" custScaleY="37705" custLinFactNeighborX="2530" custLinFactNeighborY="59290">
        <dgm:style>
          <a:lnRef idx="3">
            <a:schemeClr val="lt1"/>
          </a:lnRef>
          <a:fillRef idx="1">
            <a:schemeClr val="accent6"/>
          </a:fillRef>
          <a:effectRef idx="1">
            <a:schemeClr val="accent6"/>
          </a:effectRef>
          <a:fontRef idx="minor">
            <a:schemeClr val="lt1"/>
          </a:fontRef>
        </dgm:style>
      </dgm:prSet>
      <dgm:spPr/>
    </dgm:pt>
    <dgm:pt modelId="{FD51B9BE-6266-4143-9EB8-5081B0E7EAF5}" type="pres">
      <dgm:prSet presAssocID="{ECA0707D-5CD1-40CC-96D3-2C989B2E1FCD}" presName="linearProcess" presStyleCnt="0"/>
      <dgm:spPr/>
    </dgm:pt>
    <dgm:pt modelId="{65891C54-853F-4235-B875-114CAD9CB9B5}" type="pres">
      <dgm:prSet presAssocID="{D91CB33F-33F9-4BAE-BBCF-ED2DE4AF44D5}" presName="textNode" presStyleLbl="node1" presStyleIdx="0" presStyleCnt="3" custScaleX="43506" custScaleY="57135" custLinFactX="16857" custLinFactNeighborX="100000" custLinFactNeighborY="-68319">
        <dgm:presLayoutVars>
          <dgm:bulletEnabled val="1"/>
        </dgm:presLayoutVars>
      </dgm:prSet>
      <dgm:spPr/>
      <dgm:t>
        <a:bodyPr/>
        <a:lstStyle/>
        <a:p>
          <a:endParaRPr lang="es-EC"/>
        </a:p>
      </dgm:t>
    </dgm:pt>
    <dgm:pt modelId="{49CD7BDD-92F1-405A-9F66-2329E921D042}" type="pres">
      <dgm:prSet presAssocID="{A8F0E887-A831-443C-BC7D-A0DEFFF2C84B}" presName="sibTrans" presStyleCnt="0"/>
      <dgm:spPr/>
    </dgm:pt>
    <dgm:pt modelId="{8295FF78-64C5-42E5-AB28-62149AEE27F3}" type="pres">
      <dgm:prSet presAssocID="{4E00AF36-933B-4379-B99E-6DF2A732E2B8}" presName="textNode" presStyleLbl="node1" presStyleIdx="1" presStyleCnt="3" custScaleX="54554" custScaleY="86581" custLinFactX="-25294" custLinFactNeighborX="-100000" custLinFactNeighborY="40166">
        <dgm:presLayoutVars>
          <dgm:bulletEnabled val="1"/>
        </dgm:presLayoutVars>
      </dgm:prSet>
      <dgm:spPr/>
      <dgm:t>
        <a:bodyPr/>
        <a:lstStyle/>
        <a:p>
          <a:endParaRPr lang="es-EC"/>
        </a:p>
      </dgm:t>
    </dgm:pt>
    <dgm:pt modelId="{D6F7D837-6933-46BF-AB32-57667F9F42A5}" type="pres">
      <dgm:prSet presAssocID="{55A8BBCB-03BA-492E-B7E3-D5E77CFCA6B8}" presName="sibTrans" presStyleCnt="0"/>
      <dgm:spPr/>
    </dgm:pt>
    <dgm:pt modelId="{49843771-60CF-4F33-9330-772F8F221A6B}" type="pres">
      <dgm:prSet presAssocID="{8E323784-7748-4647-8467-A14C6D917332}" presName="textNode" presStyleLbl="node1" presStyleIdx="2" presStyleCnt="3" custScaleX="101656" custScaleY="123465" custLinFactX="-26979" custLinFactNeighborX="-100000" custLinFactNeighborY="-15418">
        <dgm:presLayoutVars>
          <dgm:bulletEnabled val="1"/>
        </dgm:presLayoutVars>
      </dgm:prSet>
      <dgm:spPr/>
      <dgm:t>
        <a:bodyPr/>
        <a:lstStyle/>
        <a:p>
          <a:endParaRPr lang="es-EC"/>
        </a:p>
      </dgm:t>
    </dgm:pt>
  </dgm:ptLst>
  <dgm:cxnLst>
    <dgm:cxn modelId="{9CD501EA-4E07-4E84-98AC-E57A0BF88A54}" srcId="{8E323784-7748-4647-8467-A14C6D917332}" destId="{AB1BCEE2-D8C5-4F57-97DC-9E6161C97A12}" srcOrd="4" destOrd="0" parTransId="{AAE64711-A92E-4C56-8630-0D925C28A3A1}" sibTransId="{53E1B097-6265-4C25-A398-5697282B94F5}"/>
    <dgm:cxn modelId="{19740FAA-16A0-4A21-A242-65E301035AE6}" type="presOf" srcId="{D91CB33F-33F9-4BAE-BBCF-ED2DE4AF44D5}" destId="{65891C54-853F-4235-B875-114CAD9CB9B5}" srcOrd="0" destOrd="0" presId="urn:microsoft.com/office/officeart/2005/8/layout/hProcess9"/>
    <dgm:cxn modelId="{D91CD754-8B55-41AF-B0FB-F03209B3D659}" type="presOf" srcId="{20FDB7F4-AC36-4DCD-9E2E-8BC3214A0B89}" destId="{49843771-60CF-4F33-9330-772F8F221A6B}" srcOrd="0" destOrd="1" presId="urn:microsoft.com/office/officeart/2005/8/layout/hProcess9"/>
    <dgm:cxn modelId="{B81446E5-E5E5-4408-8ACB-3D2C7E554C0A}" srcId="{8E323784-7748-4647-8467-A14C6D917332}" destId="{E6A846ED-64D7-4C4C-968D-25D07E4E7B2B}" srcOrd="2" destOrd="0" parTransId="{E55E64F1-EA89-4F2D-86AD-171023F6E013}" sibTransId="{EE984104-D797-4581-B631-17793DF40AF1}"/>
    <dgm:cxn modelId="{3DABA001-2F81-44C2-A6B7-562340263817}" srcId="{ECA0707D-5CD1-40CC-96D3-2C989B2E1FCD}" destId="{D91CB33F-33F9-4BAE-BBCF-ED2DE4AF44D5}" srcOrd="0" destOrd="0" parTransId="{53FCAC03-6229-4A14-81FC-673251646F4A}" sibTransId="{A8F0E887-A831-443C-BC7D-A0DEFFF2C84B}"/>
    <dgm:cxn modelId="{665742E8-317D-4526-8B50-8164AD8D2A2D}" type="presOf" srcId="{7E61B466-7BD0-4B18-8A79-F162F0C6029F}" destId="{49843771-60CF-4F33-9330-772F8F221A6B}" srcOrd="0" destOrd="4" presId="urn:microsoft.com/office/officeart/2005/8/layout/hProcess9"/>
    <dgm:cxn modelId="{915C6CB3-99C1-42CF-9059-7630D3D1E2E4}" type="presOf" srcId="{E6A846ED-64D7-4C4C-968D-25D07E4E7B2B}" destId="{49843771-60CF-4F33-9330-772F8F221A6B}" srcOrd="0" destOrd="3" presId="urn:microsoft.com/office/officeart/2005/8/layout/hProcess9"/>
    <dgm:cxn modelId="{3880F72D-5949-4526-86DF-72AF6C774AE5}" srcId="{8E323784-7748-4647-8467-A14C6D917332}" destId="{7E61B466-7BD0-4B18-8A79-F162F0C6029F}" srcOrd="3" destOrd="0" parTransId="{717EF0A8-7C56-412E-A77A-1E6B064DC87F}" sibTransId="{1DE1B838-D5E2-4ABE-AF3B-0237330D47EE}"/>
    <dgm:cxn modelId="{3DEFF3E7-3EB7-40D6-9E28-1C6DFD4DBBEE}" type="presOf" srcId="{AB1BCEE2-D8C5-4F57-97DC-9E6161C97A12}" destId="{49843771-60CF-4F33-9330-772F8F221A6B}" srcOrd="0" destOrd="5" presId="urn:microsoft.com/office/officeart/2005/8/layout/hProcess9"/>
    <dgm:cxn modelId="{EBA102D7-8DC4-43EA-B6CB-72AD425D522B}" srcId="{8E323784-7748-4647-8467-A14C6D917332}" destId="{20FDB7F4-AC36-4DCD-9E2E-8BC3214A0B89}" srcOrd="0" destOrd="0" parTransId="{73791CAE-AE0B-44B3-8A67-592994806B64}" sibTransId="{56286731-297A-4441-9F34-18960FC03A5D}"/>
    <dgm:cxn modelId="{09DD80A9-B9BE-40B4-9248-EFEC3BC5618E}" type="presOf" srcId="{4E00AF36-933B-4379-B99E-6DF2A732E2B8}" destId="{8295FF78-64C5-42E5-AB28-62149AEE27F3}" srcOrd="0" destOrd="0" presId="urn:microsoft.com/office/officeart/2005/8/layout/hProcess9"/>
    <dgm:cxn modelId="{12D61E71-D5D8-4599-A793-03E58D98F918}" srcId="{ECA0707D-5CD1-40CC-96D3-2C989B2E1FCD}" destId="{4E00AF36-933B-4379-B99E-6DF2A732E2B8}" srcOrd="1" destOrd="0" parTransId="{531CC370-6AF0-4FF0-99FC-38F33D1D2774}" sibTransId="{55A8BBCB-03BA-492E-B7E3-D5E77CFCA6B8}"/>
    <dgm:cxn modelId="{AFE330CF-F60B-4386-A70C-BEA9E6B4A1F5}" type="presOf" srcId="{4A050981-EAA9-4923-8599-3E785584F7EF}" destId="{49843771-60CF-4F33-9330-772F8F221A6B}" srcOrd="0" destOrd="2" presId="urn:microsoft.com/office/officeart/2005/8/layout/hProcess9"/>
    <dgm:cxn modelId="{634F8A6F-3D3A-4593-A233-130F2D373ED2}" type="presOf" srcId="{8E323784-7748-4647-8467-A14C6D917332}" destId="{49843771-60CF-4F33-9330-772F8F221A6B}" srcOrd="0" destOrd="0" presId="urn:microsoft.com/office/officeart/2005/8/layout/hProcess9"/>
    <dgm:cxn modelId="{A3310C30-24B6-4588-A8AF-F5E13A496D85}" type="presOf" srcId="{ECA0707D-5CD1-40CC-96D3-2C989B2E1FCD}" destId="{72DB7080-2CB9-4719-9063-E49099F077E6}" srcOrd="0" destOrd="0" presId="urn:microsoft.com/office/officeart/2005/8/layout/hProcess9"/>
    <dgm:cxn modelId="{3E7A5202-BC8A-469E-9966-8D5DC80A6423}" srcId="{8E323784-7748-4647-8467-A14C6D917332}" destId="{4A050981-EAA9-4923-8599-3E785584F7EF}" srcOrd="1" destOrd="0" parTransId="{EAFDF361-8AF3-4467-A9E1-DE975A27445D}" sibTransId="{D9A3E7A6-3844-4B7E-BCA8-160CB0579FA2}"/>
    <dgm:cxn modelId="{D8624E16-9698-4D3A-90F1-9B3C685C9F65}" srcId="{ECA0707D-5CD1-40CC-96D3-2C989B2E1FCD}" destId="{8E323784-7748-4647-8467-A14C6D917332}" srcOrd="2" destOrd="0" parTransId="{5E0AAE94-92D1-4334-864A-23945C70FE93}" sibTransId="{044C94B5-E1E7-49D7-8EA1-CFCEEB1F876F}"/>
    <dgm:cxn modelId="{2E0FE014-BDE9-4CEF-A99A-703A52349CD0}" type="presParOf" srcId="{72DB7080-2CB9-4719-9063-E49099F077E6}" destId="{E3ECE768-F80A-47E1-AB7A-8594D19D16DA}" srcOrd="0" destOrd="0" presId="urn:microsoft.com/office/officeart/2005/8/layout/hProcess9"/>
    <dgm:cxn modelId="{1F4AFEBB-4BBF-41C3-A441-EB1AD0A18D39}" type="presParOf" srcId="{72DB7080-2CB9-4719-9063-E49099F077E6}" destId="{FD51B9BE-6266-4143-9EB8-5081B0E7EAF5}" srcOrd="1" destOrd="0" presId="urn:microsoft.com/office/officeart/2005/8/layout/hProcess9"/>
    <dgm:cxn modelId="{76DE7A8A-FCEE-43D6-850C-25FF83DC9E3B}" type="presParOf" srcId="{FD51B9BE-6266-4143-9EB8-5081B0E7EAF5}" destId="{65891C54-853F-4235-B875-114CAD9CB9B5}" srcOrd="0" destOrd="0" presId="urn:microsoft.com/office/officeart/2005/8/layout/hProcess9"/>
    <dgm:cxn modelId="{A3BB02D7-57FF-4305-86F6-530B98E10A4C}" type="presParOf" srcId="{FD51B9BE-6266-4143-9EB8-5081B0E7EAF5}" destId="{49CD7BDD-92F1-405A-9F66-2329E921D042}" srcOrd="1" destOrd="0" presId="urn:microsoft.com/office/officeart/2005/8/layout/hProcess9"/>
    <dgm:cxn modelId="{2BFFE26F-8537-4E48-9220-1D7FE9C780F2}" type="presParOf" srcId="{FD51B9BE-6266-4143-9EB8-5081B0E7EAF5}" destId="{8295FF78-64C5-42E5-AB28-62149AEE27F3}" srcOrd="2" destOrd="0" presId="urn:microsoft.com/office/officeart/2005/8/layout/hProcess9"/>
    <dgm:cxn modelId="{FF73BD75-50B9-4230-B93E-23C8473B7B01}" type="presParOf" srcId="{FD51B9BE-6266-4143-9EB8-5081B0E7EAF5}" destId="{D6F7D837-6933-46BF-AB32-57667F9F42A5}" srcOrd="3" destOrd="0" presId="urn:microsoft.com/office/officeart/2005/8/layout/hProcess9"/>
    <dgm:cxn modelId="{0344C9C3-D42C-427B-AF98-715611822149}" type="presParOf" srcId="{FD51B9BE-6266-4143-9EB8-5081B0E7EAF5}" destId="{49843771-60CF-4F33-9330-772F8F221A6B}"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67AB11-8953-4125-8FDC-A89194C641C8}" type="doc">
      <dgm:prSet loTypeId="urn:microsoft.com/office/officeart/2005/8/layout/process4" loCatId="list" qsTypeId="urn:microsoft.com/office/officeart/2005/8/quickstyle/simple1" qsCatId="simple" csTypeId="urn:microsoft.com/office/officeart/2005/8/colors/accent0_2" csCatId="mainScheme" phldr="1"/>
      <dgm:spPr/>
      <dgm:t>
        <a:bodyPr/>
        <a:lstStyle/>
        <a:p>
          <a:endParaRPr lang="es-EC"/>
        </a:p>
      </dgm:t>
    </dgm:pt>
    <dgm:pt modelId="{C2019146-697D-4E12-80DF-9DDA20233115}">
      <dgm:prSet phldrT="[Texto]" custT="1"/>
      <dgm:spPr/>
      <dgm:t>
        <a:bodyPr/>
        <a:lstStyle/>
        <a:p>
          <a:r>
            <a:rPr lang="es-ES" sz="1800" dirty="0" smtClean="0"/>
            <a:t>Obtener la constancia de los perfiles y actividades que debe realizar cada funcionario</a:t>
          </a:r>
          <a:endParaRPr lang="es-EC" sz="1800" dirty="0"/>
        </a:p>
      </dgm:t>
    </dgm:pt>
    <dgm:pt modelId="{11644E1F-18EC-4827-9CE2-9EC4EC298F56}" type="parTrans" cxnId="{B8202975-C20F-4554-A77A-87FDC97A97EB}">
      <dgm:prSet/>
      <dgm:spPr/>
      <dgm:t>
        <a:bodyPr/>
        <a:lstStyle/>
        <a:p>
          <a:endParaRPr lang="es-EC" sz="3200"/>
        </a:p>
      </dgm:t>
    </dgm:pt>
    <dgm:pt modelId="{E55453AC-3B14-4065-9965-D6D0B07FC1AF}" type="sibTrans" cxnId="{B8202975-C20F-4554-A77A-87FDC97A97EB}">
      <dgm:prSet/>
      <dgm:spPr/>
      <dgm:t>
        <a:bodyPr/>
        <a:lstStyle/>
        <a:p>
          <a:endParaRPr lang="es-EC" sz="3200"/>
        </a:p>
      </dgm:t>
    </dgm:pt>
    <dgm:pt modelId="{55D933F1-70AA-4102-82C0-1493553AC25D}">
      <dgm:prSet phldrT="[Texto]" custT="1"/>
      <dgm:spPr/>
      <dgm:t>
        <a:bodyPr/>
        <a:lstStyle/>
        <a:p>
          <a:r>
            <a:rPr lang="es-ES" sz="1800" dirty="0" smtClean="0"/>
            <a:t>Contribuye a alcanzar los objetivos estratégicos trazados en el período 2014-2017</a:t>
          </a:r>
          <a:endParaRPr lang="es-EC" sz="1800" dirty="0"/>
        </a:p>
      </dgm:t>
    </dgm:pt>
    <dgm:pt modelId="{1069214E-42F9-49F0-ADCB-131934617DA9}" type="parTrans" cxnId="{7AE04B9F-4102-448D-AC79-89FD7A8017D7}">
      <dgm:prSet/>
      <dgm:spPr/>
      <dgm:t>
        <a:bodyPr/>
        <a:lstStyle/>
        <a:p>
          <a:endParaRPr lang="es-EC" sz="3200"/>
        </a:p>
      </dgm:t>
    </dgm:pt>
    <dgm:pt modelId="{252E7B2F-7AA9-4097-AFDF-90F6B02E4DEA}" type="sibTrans" cxnId="{7AE04B9F-4102-448D-AC79-89FD7A8017D7}">
      <dgm:prSet/>
      <dgm:spPr/>
      <dgm:t>
        <a:bodyPr/>
        <a:lstStyle/>
        <a:p>
          <a:endParaRPr lang="es-EC" sz="3200"/>
        </a:p>
      </dgm:t>
    </dgm:pt>
    <dgm:pt modelId="{5DA8E0A6-536D-4723-8601-016E4362254E}">
      <dgm:prSet phldrT="[Texto]" custT="1"/>
      <dgm:spPr/>
      <dgm:t>
        <a:bodyPr/>
        <a:lstStyle/>
        <a:p>
          <a:r>
            <a:rPr lang="es-ES" sz="1800" dirty="0" smtClean="0"/>
            <a:t>Eficiencia operativa de sus colaboradores</a:t>
          </a:r>
          <a:endParaRPr lang="es-EC" sz="1800" dirty="0"/>
        </a:p>
      </dgm:t>
    </dgm:pt>
    <dgm:pt modelId="{22420486-65CD-4C56-A298-EE64D3BAC298}" type="parTrans" cxnId="{0E97D2CD-47BD-4C75-AEE9-A5979BFC7866}">
      <dgm:prSet/>
      <dgm:spPr/>
      <dgm:t>
        <a:bodyPr/>
        <a:lstStyle/>
        <a:p>
          <a:endParaRPr lang="es-EC" sz="3200"/>
        </a:p>
      </dgm:t>
    </dgm:pt>
    <dgm:pt modelId="{5D2898DF-723F-431D-A4BB-93A3269533F1}" type="sibTrans" cxnId="{0E97D2CD-47BD-4C75-AEE9-A5979BFC7866}">
      <dgm:prSet/>
      <dgm:spPr/>
      <dgm:t>
        <a:bodyPr/>
        <a:lstStyle/>
        <a:p>
          <a:endParaRPr lang="es-EC" sz="3200"/>
        </a:p>
      </dgm:t>
    </dgm:pt>
    <dgm:pt modelId="{63ABBBDA-FC96-47B0-A790-0C47460DA0F9}">
      <dgm:prSet phldrT="[Texto]" custT="1"/>
      <dgm:spPr/>
      <dgm:t>
        <a:bodyPr/>
        <a:lstStyle/>
        <a:p>
          <a:r>
            <a:rPr lang="es-ES" sz="1800" dirty="0" smtClean="0"/>
            <a:t>Minimización de los desperdicios</a:t>
          </a:r>
          <a:endParaRPr lang="es-EC" sz="1800" dirty="0"/>
        </a:p>
      </dgm:t>
    </dgm:pt>
    <dgm:pt modelId="{BF044BA9-2C9D-4571-971A-83A116A98EB5}" type="parTrans" cxnId="{1E94F9C4-848D-471B-9A17-46FAB081480B}">
      <dgm:prSet/>
      <dgm:spPr/>
      <dgm:t>
        <a:bodyPr/>
        <a:lstStyle/>
        <a:p>
          <a:endParaRPr lang="es-EC" sz="3200"/>
        </a:p>
      </dgm:t>
    </dgm:pt>
    <dgm:pt modelId="{FE19FC9F-3CD6-4AF6-AC3E-33A2449E427F}" type="sibTrans" cxnId="{1E94F9C4-848D-471B-9A17-46FAB081480B}">
      <dgm:prSet/>
      <dgm:spPr/>
      <dgm:t>
        <a:bodyPr/>
        <a:lstStyle/>
        <a:p>
          <a:endParaRPr lang="es-EC" sz="3200"/>
        </a:p>
      </dgm:t>
    </dgm:pt>
    <dgm:pt modelId="{7A2C9F7B-498E-4C10-B163-DDA793A8BEB4}">
      <dgm:prSet phldrT="[Texto]" custT="1"/>
      <dgm:spPr/>
      <dgm:t>
        <a:bodyPr/>
        <a:lstStyle/>
        <a:p>
          <a:r>
            <a:rPr lang="es-ES" sz="1800" dirty="0" smtClean="0"/>
            <a:t>Evitar </a:t>
          </a:r>
          <a:r>
            <a:rPr lang="es-ES" sz="1800" dirty="0" err="1" smtClean="0"/>
            <a:t>reprocesos</a:t>
          </a:r>
          <a:endParaRPr lang="es-EC" sz="1800" dirty="0"/>
        </a:p>
      </dgm:t>
    </dgm:pt>
    <dgm:pt modelId="{CAD4DA45-D6EC-48F0-B621-62E2977B2625}" type="parTrans" cxnId="{AEACA211-3AA3-4501-A4F0-D8C2AB33F85E}">
      <dgm:prSet/>
      <dgm:spPr/>
      <dgm:t>
        <a:bodyPr/>
        <a:lstStyle/>
        <a:p>
          <a:endParaRPr lang="es-EC" sz="3200"/>
        </a:p>
      </dgm:t>
    </dgm:pt>
    <dgm:pt modelId="{F82D4F2B-EC48-4C59-8EF4-1529D142803E}" type="sibTrans" cxnId="{AEACA211-3AA3-4501-A4F0-D8C2AB33F85E}">
      <dgm:prSet/>
      <dgm:spPr/>
      <dgm:t>
        <a:bodyPr/>
        <a:lstStyle/>
        <a:p>
          <a:endParaRPr lang="es-EC" sz="3200"/>
        </a:p>
      </dgm:t>
    </dgm:pt>
    <dgm:pt modelId="{8E6E9A2B-3D32-4DA0-898C-401284E0BA60}">
      <dgm:prSet phldrT="[Texto]" custT="1"/>
      <dgm:spPr/>
      <dgm:t>
        <a:bodyPr/>
        <a:lstStyle/>
        <a:p>
          <a:r>
            <a:rPr lang="es-EC" sz="1800" dirty="0" smtClean="0"/>
            <a:t>R</a:t>
          </a:r>
          <a:r>
            <a:rPr lang="es-ES" sz="1800" dirty="0" smtClean="0"/>
            <a:t>educción de costos</a:t>
          </a:r>
          <a:endParaRPr lang="es-EC" sz="1800" dirty="0"/>
        </a:p>
      </dgm:t>
    </dgm:pt>
    <dgm:pt modelId="{22D057AE-5DE2-450B-98E6-56D9176A3C53}" type="parTrans" cxnId="{CECA5CC1-D9B6-4C44-9406-33A1ECCADAA3}">
      <dgm:prSet/>
      <dgm:spPr/>
      <dgm:t>
        <a:bodyPr/>
        <a:lstStyle/>
        <a:p>
          <a:endParaRPr lang="es-EC" sz="3200"/>
        </a:p>
      </dgm:t>
    </dgm:pt>
    <dgm:pt modelId="{9C21E31C-636C-4FE3-9296-4812925136A0}" type="sibTrans" cxnId="{CECA5CC1-D9B6-4C44-9406-33A1ECCADAA3}">
      <dgm:prSet/>
      <dgm:spPr/>
      <dgm:t>
        <a:bodyPr/>
        <a:lstStyle/>
        <a:p>
          <a:endParaRPr lang="es-EC" sz="3200"/>
        </a:p>
      </dgm:t>
    </dgm:pt>
    <dgm:pt modelId="{A99FE203-37A1-48BB-B9DF-8E87EBCC6DDB}">
      <dgm:prSet phldrT="[Texto]" custT="1"/>
      <dgm:spPr/>
      <dgm:t>
        <a:bodyPr/>
        <a:lstStyle/>
        <a:p>
          <a:r>
            <a:rPr lang="es-ES" sz="1800" dirty="0" smtClean="0"/>
            <a:t>Incrementar la rentabilidad por proyecto </a:t>
          </a:r>
          <a:endParaRPr lang="es-EC" sz="1800" dirty="0"/>
        </a:p>
      </dgm:t>
    </dgm:pt>
    <dgm:pt modelId="{3638A91E-A501-473C-ABF7-E706C83B0670}" type="parTrans" cxnId="{D46DAFD1-44A8-45DF-838D-8097628F00FC}">
      <dgm:prSet/>
      <dgm:spPr/>
      <dgm:t>
        <a:bodyPr/>
        <a:lstStyle/>
        <a:p>
          <a:endParaRPr lang="es-EC" sz="3200"/>
        </a:p>
      </dgm:t>
    </dgm:pt>
    <dgm:pt modelId="{CAD685EB-5482-4787-AF70-B42AAE4AB32C}" type="sibTrans" cxnId="{D46DAFD1-44A8-45DF-838D-8097628F00FC}">
      <dgm:prSet/>
      <dgm:spPr/>
      <dgm:t>
        <a:bodyPr/>
        <a:lstStyle/>
        <a:p>
          <a:endParaRPr lang="es-EC" sz="3200"/>
        </a:p>
      </dgm:t>
    </dgm:pt>
    <dgm:pt modelId="{64E2DC69-E710-412E-A397-58EFF5F274C3}">
      <dgm:prSet phldrT="[Texto]" custT="1"/>
      <dgm:spPr/>
      <dgm:t>
        <a:bodyPr/>
        <a:lstStyle/>
        <a:p>
          <a:r>
            <a:rPr lang="es-ES" sz="1800" dirty="0" smtClean="0"/>
            <a:t>Incremento de satisfacción para los clientes.</a:t>
          </a:r>
          <a:endParaRPr lang="es-EC" sz="1800" dirty="0"/>
        </a:p>
      </dgm:t>
    </dgm:pt>
    <dgm:pt modelId="{21F21E7A-5FA5-4CAB-8F1C-D4425FC12C55}" type="parTrans" cxnId="{5C5421B1-41B0-4AF2-B278-EC94432D35B2}">
      <dgm:prSet/>
      <dgm:spPr/>
      <dgm:t>
        <a:bodyPr/>
        <a:lstStyle/>
        <a:p>
          <a:endParaRPr lang="es-EC" sz="3200"/>
        </a:p>
      </dgm:t>
    </dgm:pt>
    <dgm:pt modelId="{41557E3F-52A7-41C8-B1F2-22DE7E3DC6ED}" type="sibTrans" cxnId="{5C5421B1-41B0-4AF2-B278-EC94432D35B2}">
      <dgm:prSet/>
      <dgm:spPr/>
      <dgm:t>
        <a:bodyPr/>
        <a:lstStyle/>
        <a:p>
          <a:endParaRPr lang="es-EC" sz="3200"/>
        </a:p>
      </dgm:t>
    </dgm:pt>
    <dgm:pt modelId="{E31622BE-7E3F-4C95-9321-0BBEA0E3CF33}" type="pres">
      <dgm:prSet presAssocID="{4A67AB11-8953-4125-8FDC-A89194C641C8}" presName="Name0" presStyleCnt="0">
        <dgm:presLayoutVars>
          <dgm:dir/>
          <dgm:animLvl val="lvl"/>
          <dgm:resizeHandles val="exact"/>
        </dgm:presLayoutVars>
      </dgm:prSet>
      <dgm:spPr/>
      <dgm:t>
        <a:bodyPr/>
        <a:lstStyle/>
        <a:p>
          <a:endParaRPr lang="es-EC"/>
        </a:p>
      </dgm:t>
    </dgm:pt>
    <dgm:pt modelId="{F64178EC-126A-48F6-9970-027CA1FDAD5F}" type="pres">
      <dgm:prSet presAssocID="{64E2DC69-E710-412E-A397-58EFF5F274C3}" presName="boxAndChildren" presStyleCnt="0"/>
      <dgm:spPr/>
    </dgm:pt>
    <dgm:pt modelId="{1716AC91-392C-4969-B8D0-42268E4EF272}" type="pres">
      <dgm:prSet presAssocID="{64E2DC69-E710-412E-A397-58EFF5F274C3}" presName="parentTextBox" presStyleLbl="node1" presStyleIdx="0" presStyleCnt="8"/>
      <dgm:spPr/>
      <dgm:t>
        <a:bodyPr/>
        <a:lstStyle/>
        <a:p>
          <a:endParaRPr lang="es-EC"/>
        </a:p>
      </dgm:t>
    </dgm:pt>
    <dgm:pt modelId="{F7D36D2A-79C2-474E-A47E-F6AAE727CBC3}" type="pres">
      <dgm:prSet presAssocID="{CAD685EB-5482-4787-AF70-B42AAE4AB32C}" presName="sp" presStyleCnt="0"/>
      <dgm:spPr/>
    </dgm:pt>
    <dgm:pt modelId="{4709E834-DBC5-424E-86CC-12640A1D440D}" type="pres">
      <dgm:prSet presAssocID="{A99FE203-37A1-48BB-B9DF-8E87EBCC6DDB}" presName="arrowAndChildren" presStyleCnt="0"/>
      <dgm:spPr/>
    </dgm:pt>
    <dgm:pt modelId="{4DA6F8D3-A5BB-4A70-95E5-B20BC6D0920F}" type="pres">
      <dgm:prSet presAssocID="{A99FE203-37A1-48BB-B9DF-8E87EBCC6DDB}" presName="parentTextArrow" presStyleLbl="node1" presStyleIdx="1" presStyleCnt="8"/>
      <dgm:spPr/>
      <dgm:t>
        <a:bodyPr/>
        <a:lstStyle/>
        <a:p>
          <a:endParaRPr lang="es-EC"/>
        </a:p>
      </dgm:t>
    </dgm:pt>
    <dgm:pt modelId="{88189700-EF2E-43E2-A961-755FDE0D3304}" type="pres">
      <dgm:prSet presAssocID="{9C21E31C-636C-4FE3-9296-4812925136A0}" presName="sp" presStyleCnt="0"/>
      <dgm:spPr/>
    </dgm:pt>
    <dgm:pt modelId="{AAEFBF34-AB4B-4DDA-AF3E-394A5A535BC5}" type="pres">
      <dgm:prSet presAssocID="{8E6E9A2B-3D32-4DA0-898C-401284E0BA60}" presName="arrowAndChildren" presStyleCnt="0"/>
      <dgm:spPr/>
    </dgm:pt>
    <dgm:pt modelId="{D7808B11-D845-4E3B-A1D8-E5D8F53CC79D}" type="pres">
      <dgm:prSet presAssocID="{8E6E9A2B-3D32-4DA0-898C-401284E0BA60}" presName="parentTextArrow" presStyleLbl="node1" presStyleIdx="2" presStyleCnt="8"/>
      <dgm:spPr/>
      <dgm:t>
        <a:bodyPr/>
        <a:lstStyle/>
        <a:p>
          <a:endParaRPr lang="es-EC"/>
        </a:p>
      </dgm:t>
    </dgm:pt>
    <dgm:pt modelId="{7D14FBF5-996D-41FD-87EE-65A87EAA59CB}" type="pres">
      <dgm:prSet presAssocID="{F82D4F2B-EC48-4C59-8EF4-1529D142803E}" presName="sp" presStyleCnt="0"/>
      <dgm:spPr/>
    </dgm:pt>
    <dgm:pt modelId="{0BB45F21-A22B-48B8-AC76-CAA7A2498DA9}" type="pres">
      <dgm:prSet presAssocID="{7A2C9F7B-498E-4C10-B163-DDA793A8BEB4}" presName="arrowAndChildren" presStyleCnt="0"/>
      <dgm:spPr/>
    </dgm:pt>
    <dgm:pt modelId="{4D5C3F21-92BD-45EF-93A7-134925E0D69C}" type="pres">
      <dgm:prSet presAssocID="{7A2C9F7B-498E-4C10-B163-DDA793A8BEB4}" presName="parentTextArrow" presStyleLbl="node1" presStyleIdx="3" presStyleCnt="8"/>
      <dgm:spPr/>
      <dgm:t>
        <a:bodyPr/>
        <a:lstStyle/>
        <a:p>
          <a:endParaRPr lang="es-EC"/>
        </a:p>
      </dgm:t>
    </dgm:pt>
    <dgm:pt modelId="{4251A626-66B3-4160-A619-57CB99617AF9}" type="pres">
      <dgm:prSet presAssocID="{FE19FC9F-3CD6-4AF6-AC3E-33A2449E427F}" presName="sp" presStyleCnt="0"/>
      <dgm:spPr/>
    </dgm:pt>
    <dgm:pt modelId="{9FF44FD0-1086-42EB-A8D4-F13D3FCC076D}" type="pres">
      <dgm:prSet presAssocID="{63ABBBDA-FC96-47B0-A790-0C47460DA0F9}" presName="arrowAndChildren" presStyleCnt="0"/>
      <dgm:spPr/>
    </dgm:pt>
    <dgm:pt modelId="{FBE68302-A8CD-480C-8F87-503F5F1AB777}" type="pres">
      <dgm:prSet presAssocID="{63ABBBDA-FC96-47B0-A790-0C47460DA0F9}" presName="parentTextArrow" presStyleLbl="node1" presStyleIdx="4" presStyleCnt="8"/>
      <dgm:spPr/>
      <dgm:t>
        <a:bodyPr/>
        <a:lstStyle/>
        <a:p>
          <a:endParaRPr lang="es-EC"/>
        </a:p>
      </dgm:t>
    </dgm:pt>
    <dgm:pt modelId="{6E14F7BB-3F2C-4BD4-A950-977F0C83EE34}" type="pres">
      <dgm:prSet presAssocID="{5D2898DF-723F-431D-A4BB-93A3269533F1}" presName="sp" presStyleCnt="0"/>
      <dgm:spPr/>
    </dgm:pt>
    <dgm:pt modelId="{4BC0BE60-A5B3-4DCD-9CD3-236A8D0C39F7}" type="pres">
      <dgm:prSet presAssocID="{5DA8E0A6-536D-4723-8601-016E4362254E}" presName="arrowAndChildren" presStyleCnt="0"/>
      <dgm:spPr/>
    </dgm:pt>
    <dgm:pt modelId="{2CE3235A-A79E-4CFE-8A58-36559E969929}" type="pres">
      <dgm:prSet presAssocID="{5DA8E0A6-536D-4723-8601-016E4362254E}" presName="parentTextArrow" presStyleLbl="node1" presStyleIdx="5" presStyleCnt="8"/>
      <dgm:spPr/>
      <dgm:t>
        <a:bodyPr/>
        <a:lstStyle/>
        <a:p>
          <a:endParaRPr lang="es-EC"/>
        </a:p>
      </dgm:t>
    </dgm:pt>
    <dgm:pt modelId="{99405412-FBEA-4AED-9E67-15AD2D2A7C5A}" type="pres">
      <dgm:prSet presAssocID="{252E7B2F-7AA9-4097-AFDF-90F6B02E4DEA}" presName="sp" presStyleCnt="0"/>
      <dgm:spPr/>
    </dgm:pt>
    <dgm:pt modelId="{F0742909-41AC-48F2-9104-17C60DF5761B}" type="pres">
      <dgm:prSet presAssocID="{55D933F1-70AA-4102-82C0-1493553AC25D}" presName="arrowAndChildren" presStyleCnt="0"/>
      <dgm:spPr/>
    </dgm:pt>
    <dgm:pt modelId="{BFE8FFFD-B57E-4B04-81D9-DBB09BB10C68}" type="pres">
      <dgm:prSet presAssocID="{55D933F1-70AA-4102-82C0-1493553AC25D}" presName="parentTextArrow" presStyleLbl="node1" presStyleIdx="6" presStyleCnt="8"/>
      <dgm:spPr/>
      <dgm:t>
        <a:bodyPr/>
        <a:lstStyle/>
        <a:p>
          <a:endParaRPr lang="es-EC"/>
        </a:p>
      </dgm:t>
    </dgm:pt>
    <dgm:pt modelId="{FE1CBE07-C35D-4CD2-827D-6DB0F848EC4F}" type="pres">
      <dgm:prSet presAssocID="{E55453AC-3B14-4065-9965-D6D0B07FC1AF}" presName="sp" presStyleCnt="0"/>
      <dgm:spPr/>
    </dgm:pt>
    <dgm:pt modelId="{7ACF8EDA-2169-416D-94DF-AB0223EF9408}" type="pres">
      <dgm:prSet presAssocID="{C2019146-697D-4E12-80DF-9DDA20233115}" presName="arrowAndChildren" presStyleCnt="0"/>
      <dgm:spPr/>
    </dgm:pt>
    <dgm:pt modelId="{B28BC29E-9E8A-4FBD-ACA7-9DA0A9EFB4D8}" type="pres">
      <dgm:prSet presAssocID="{C2019146-697D-4E12-80DF-9DDA20233115}" presName="parentTextArrow" presStyleLbl="node1" presStyleIdx="7" presStyleCnt="8"/>
      <dgm:spPr/>
      <dgm:t>
        <a:bodyPr/>
        <a:lstStyle/>
        <a:p>
          <a:endParaRPr lang="es-EC"/>
        </a:p>
      </dgm:t>
    </dgm:pt>
  </dgm:ptLst>
  <dgm:cxnLst>
    <dgm:cxn modelId="{EF8996A3-B671-457E-978D-0630A519DA96}" type="presOf" srcId="{64E2DC69-E710-412E-A397-58EFF5F274C3}" destId="{1716AC91-392C-4969-B8D0-42268E4EF272}" srcOrd="0" destOrd="0" presId="urn:microsoft.com/office/officeart/2005/8/layout/process4"/>
    <dgm:cxn modelId="{F89C780F-B1C6-49AE-821B-81EF7D3089EB}" type="presOf" srcId="{5DA8E0A6-536D-4723-8601-016E4362254E}" destId="{2CE3235A-A79E-4CFE-8A58-36559E969929}" srcOrd="0" destOrd="0" presId="urn:microsoft.com/office/officeart/2005/8/layout/process4"/>
    <dgm:cxn modelId="{1E94F9C4-848D-471B-9A17-46FAB081480B}" srcId="{4A67AB11-8953-4125-8FDC-A89194C641C8}" destId="{63ABBBDA-FC96-47B0-A790-0C47460DA0F9}" srcOrd="3" destOrd="0" parTransId="{BF044BA9-2C9D-4571-971A-83A116A98EB5}" sibTransId="{FE19FC9F-3CD6-4AF6-AC3E-33A2449E427F}"/>
    <dgm:cxn modelId="{5C5421B1-41B0-4AF2-B278-EC94432D35B2}" srcId="{4A67AB11-8953-4125-8FDC-A89194C641C8}" destId="{64E2DC69-E710-412E-A397-58EFF5F274C3}" srcOrd="7" destOrd="0" parTransId="{21F21E7A-5FA5-4CAB-8F1C-D4425FC12C55}" sibTransId="{41557E3F-52A7-41C8-B1F2-22DE7E3DC6ED}"/>
    <dgm:cxn modelId="{BABFA6FE-DE64-4B60-88C0-D15460126410}" type="presOf" srcId="{63ABBBDA-FC96-47B0-A790-0C47460DA0F9}" destId="{FBE68302-A8CD-480C-8F87-503F5F1AB777}" srcOrd="0" destOrd="0" presId="urn:microsoft.com/office/officeart/2005/8/layout/process4"/>
    <dgm:cxn modelId="{7AE04B9F-4102-448D-AC79-89FD7A8017D7}" srcId="{4A67AB11-8953-4125-8FDC-A89194C641C8}" destId="{55D933F1-70AA-4102-82C0-1493553AC25D}" srcOrd="1" destOrd="0" parTransId="{1069214E-42F9-49F0-ADCB-131934617DA9}" sibTransId="{252E7B2F-7AA9-4097-AFDF-90F6B02E4DEA}"/>
    <dgm:cxn modelId="{D46DAFD1-44A8-45DF-838D-8097628F00FC}" srcId="{4A67AB11-8953-4125-8FDC-A89194C641C8}" destId="{A99FE203-37A1-48BB-B9DF-8E87EBCC6DDB}" srcOrd="6" destOrd="0" parTransId="{3638A91E-A501-473C-ABF7-E706C83B0670}" sibTransId="{CAD685EB-5482-4787-AF70-B42AAE4AB32C}"/>
    <dgm:cxn modelId="{D1FF34D8-E365-4ECB-A990-B8804D994388}" type="presOf" srcId="{4A67AB11-8953-4125-8FDC-A89194C641C8}" destId="{E31622BE-7E3F-4C95-9321-0BBEA0E3CF33}" srcOrd="0" destOrd="0" presId="urn:microsoft.com/office/officeart/2005/8/layout/process4"/>
    <dgm:cxn modelId="{0E97D2CD-47BD-4C75-AEE9-A5979BFC7866}" srcId="{4A67AB11-8953-4125-8FDC-A89194C641C8}" destId="{5DA8E0A6-536D-4723-8601-016E4362254E}" srcOrd="2" destOrd="0" parTransId="{22420486-65CD-4C56-A298-EE64D3BAC298}" sibTransId="{5D2898DF-723F-431D-A4BB-93A3269533F1}"/>
    <dgm:cxn modelId="{AEACA211-3AA3-4501-A4F0-D8C2AB33F85E}" srcId="{4A67AB11-8953-4125-8FDC-A89194C641C8}" destId="{7A2C9F7B-498E-4C10-B163-DDA793A8BEB4}" srcOrd="4" destOrd="0" parTransId="{CAD4DA45-D6EC-48F0-B621-62E2977B2625}" sibTransId="{F82D4F2B-EC48-4C59-8EF4-1529D142803E}"/>
    <dgm:cxn modelId="{B8202975-C20F-4554-A77A-87FDC97A97EB}" srcId="{4A67AB11-8953-4125-8FDC-A89194C641C8}" destId="{C2019146-697D-4E12-80DF-9DDA20233115}" srcOrd="0" destOrd="0" parTransId="{11644E1F-18EC-4827-9CE2-9EC4EC298F56}" sibTransId="{E55453AC-3B14-4065-9965-D6D0B07FC1AF}"/>
    <dgm:cxn modelId="{C7499476-E7EF-4D3C-BEDE-03B4160C978A}" type="presOf" srcId="{C2019146-697D-4E12-80DF-9DDA20233115}" destId="{B28BC29E-9E8A-4FBD-ACA7-9DA0A9EFB4D8}" srcOrd="0" destOrd="0" presId="urn:microsoft.com/office/officeart/2005/8/layout/process4"/>
    <dgm:cxn modelId="{FC573883-D376-48F7-A912-291178D9DB55}" type="presOf" srcId="{55D933F1-70AA-4102-82C0-1493553AC25D}" destId="{BFE8FFFD-B57E-4B04-81D9-DBB09BB10C68}" srcOrd="0" destOrd="0" presId="urn:microsoft.com/office/officeart/2005/8/layout/process4"/>
    <dgm:cxn modelId="{B007E796-FCCD-456D-B57A-5B514EEB0B88}" type="presOf" srcId="{7A2C9F7B-498E-4C10-B163-DDA793A8BEB4}" destId="{4D5C3F21-92BD-45EF-93A7-134925E0D69C}" srcOrd="0" destOrd="0" presId="urn:microsoft.com/office/officeart/2005/8/layout/process4"/>
    <dgm:cxn modelId="{CECA5CC1-D9B6-4C44-9406-33A1ECCADAA3}" srcId="{4A67AB11-8953-4125-8FDC-A89194C641C8}" destId="{8E6E9A2B-3D32-4DA0-898C-401284E0BA60}" srcOrd="5" destOrd="0" parTransId="{22D057AE-5DE2-450B-98E6-56D9176A3C53}" sibTransId="{9C21E31C-636C-4FE3-9296-4812925136A0}"/>
    <dgm:cxn modelId="{B051A1C6-290D-4E2B-BDDB-4D6E134FFD35}" type="presOf" srcId="{A99FE203-37A1-48BB-B9DF-8E87EBCC6DDB}" destId="{4DA6F8D3-A5BB-4A70-95E5-B20BC6D0920F}" srcOrd="0" destOrd="0" presId="urn:microsoft.com/office/officeart/2005/8/layout/process4"/>
    <dgm:cxn modelId="{F0482776-7CA8-4DE2-A1B2-057F88F74CDF}" type="presOf" srcId="{8E6E9A2B-3D32-4DA0-898C-401284E0BA60}" destId="{D7808B11-D845-4E3B-A1D8-E5D8F53CC79D}" srcOrd="0" destOrd="0" presId="urn:microsoft.com/office/officeart/2005/8/layout/process4"/>
    <dgm:cxn modelId="{FEFE9711-FE78-47C5-B31B-E172C9B1773F}" type="presParOf" srcId="{E31622BE-7E3F-4C95-9321-0BBEA0E3CF33}" destId="{F64178EC-126A-48F6-9970-027CA1FDAD5F}" srcOrd="0" destOrd="0" presId="urn:microsoft.com/office/officeart/2005/8/layout/process4"/>
    <dgm:cxn modelId="{44E15B9C-9DBC-4A38-8A5B-5F83566429B7}" type="presParOf" srcId="{F64178EC-126A-48F6-9970-027CA1FDAD5F}" destId="{1716AC91-392C-4969-B8D0-42268E4EF272}" srcOrd="0" destOrd="0" presId="urn:microsoft.com/office/officeart/2005/8/layout/process4"/>
    <dgm:cxn modelId="{456E65B1-E411-467E-8E31-ECB849A496D1}" type="presParOf" srcId="{E31622BE-7E3F-4C95-9321-0BBEA0E3CF33}" destId="{F7D36D2A-79C2-474E-A47E-F6AAE727CBC3}" srcOrd="1" destOrd="0" presId="urn:microsoft.com/office/officeart/2005/8/layout/process4"/>
    <dgm:cxn modelId="{12BFDE1B-6943-455D-8533-9CBD25B9DDB2}" type="presParOf" srcId="{E31622BE-7E3F-4C95-9321-0BBEA0E3CF33}" destId="{4709E834-DBC5-424E-86CC-12640A1D440D}" srcOrd="2" destOrd="0" presId="urn:microsoft.com/office/officeart/2005/8/layout/process4"/>
    <dgm:cxn modelId="{5545425E-4E0F-4A08-9B5B-E89051AD0336}" type="presParOf" srcId="{4709E834-DBC5-424E-86CC-12640A1D440D}" destId="{4DA6F8D3-A5BB-4A70-95E5-B20BC6D0920F}" srcOrd="0" destOrd="0" presId="urn:microsoft.com/office/officeart/2005/8/layout/process4"/>
    <dgm:cxn modelId="{FFD50DA1-ED22-4E2A-9AED-9711BCCE1CBE}" type="presParOf" srcId="{E31622BE-7E3F-4C95-9321-0BBEA0E3CF33}" destId="{88189700-EF2E-43E2-A961-755FDE0D3304}" srcOrd="3" destOrd="0" presId="urn:microsoft.com/office/officeart/2005/8/layout/process4"/>
    <dgm:cxn modelId="{FA94BFDF-D149-4C8A-A4B6-82EB0FE35709}" type="presParOf" srcId="{E31622BE-7E3F-4C95-9321-0BBEA0E3CF33}" destId="{AAEFBF34-AB4B-4DDA-AF3E-394A5A535BC5}" srcOrd="4" destOrd="0" presId="urn:microsoft.com/office/officeart/2005/8/layout/process4"/>
    <dgm:cxn modelId="{1D8A5B9A-FE5C-4053-A415-AA6E2CBC8C4B}" type="presParOf" srcId="{AAEFBF34-AB4B-4DDA-AF3E-394A5A535BC5}" destId="{D7808B11-D845-4E3B-A1D8-E5D8F53CC79D}" srcOrd="0" destOrd="0" presId="urn:microsoft.com/office/officeart/2005/8/layout/process4"/>
    <dgm:cxn modelId="{16344C43-A11C-4BB9-9738-F3BF161D1E66}" type="presParOf" srcId="{E31622BE-7E3F-4C95-9321-0BBEA0E3CF33}" destId="{7D14FBF5-996D-41FD-87EE-65A87EAA59CB}" srcOrd="5" destOrd="0" presId="urn:microsoft.com/office/officeart/2005/8/layout/process4"/>
    <dgm:cxn modelId="{FF6C228F-F267-43FB-9C36-08D397A2A3D1}" type="presParOf" srcId="{E31622BE-7E3F-4C95-9321-0BBEA0E3CF33}" destId="{0BB45F21-A22B-48B8-AC76-CAA7A2498DA9}" srcOrd="6" destOrd="0" presId="urn:microsoft.com/office/officeart/2005/8/layout/process4"/>
    <dgm:cxn modelId="{8ABB9663-C12A-497A-9C16-A6B7438805BA}" type="presParOf" srcId="{0BB45F21-A22B-48B8-AC76-CAA7A2498DA9}" destId="{4D5C3F21-92BD-45EF-93A7-134925E0D69C}" srcOrd="0" destOrd="0" presId="urn:microsoft.com/office/officeart/2005/8/layout/process4"/>
    <dgm:cxn modelId="{8248B288-45A8-4552-804C-BA789A497BBF}" type="presParOf" srcId="{E31622BE-7E3F-4C95-9321-0BBEA0E3CF33}" destId="{4251A626-66B3-4160-A619-57CB99617AF9}" srcOrd="7" destOrd="0" presId="urn:microsoft.com/office/officeart/2005/8/layout/process4"/>
    <dgm:cxn modelId="{3E51DA74-C2B8-42BC-A614-9E27FB9B4F68}" type="presParOf" srcId="{E31622BE-7E3F-4C95-9321-0BBEA0E3CF33}" destId="{9FF44FD0-1086-42EB-A8D4-F13D3FCC076D}" srcOrd="8" destOrd="0" presId="urn:microsoft.com/office/officeart/2005/8/layout/process4"/>
    <dgm:cxn modelId="{A233385A-6017-4EBE-B567-D73A915D3356}" type="presParOf" srcId="{9FF44FD0-1086-42EB-A8D4-F13D3FCC076D}" destId="{FBE68302-A8CD-480C-8F87-503F5F1AB777}" srcOrd="0" destOrd="0" presId="urn:microsoft.com/office/officeart/2005/8/layout/process4"/>
    <dgm:cxn modelId="{3D47C2FE-EE03-41DE-A36B-1FAA937BAB98}" type="presParOf" srcId="{E31622BE-7E3F-4C95-9321-0BBEA0E3CF33}" destId="{6E14F7BB-3F2C-4BD4-A950-977F0C83EE34}" srcOrd="9" destOrd="0" presId="urn:microsoft.com/office/officeart/2005/8/layout/process4"/>
    <dgm:cxn modelId="{A9130D45-1E39-41BA-B59E-6C84993D6B0A}" type="presParOf" srcId="{E31622BE-7E3F-4C95-9321-0BBEA0E3CF33}" destId="{4BC0BE60-A5B3-4DCD-9CD3-236A8D0C39F7}" srcOrd="10" destOrd="0" presId="urn:microsoft.com/office/officeart/2005/8/layout/process4"/>
    <dgm:cxn modelId="{FD65F8FE-18E5-4AB8-9680-4DB928B832EE}" type="presParOf" srcId="{4BC0BE60-A5B3-4DCD-9CD3-236A8D0C39F7}" destId="{2CE3235A-A79E-4CFE-8A58-36559E969929}" srcOrd="0" destOrd="0" presId="urn:microsoft.com/office/officeart/2005/8/layout/process4"/>
    <dgm:cxn modelId="{5780C392-05BC-4AD4-9350-9970123C8DEB}" type="presParOf" srcId="{E31622BE-7E3F-4C95-9321-0BBEA0E3CF33}" destId="{99405412-FBEA-4AED-9E67-15AD2D2A7C5A}" srcOrd="11" destOrd="0" presId="urn:microsoft.com/office/officeart/2005/8/layout/process4"/>
    <dgm:cxn modelId="{C2E79CB6-55D9-4A23-B255-5A498E1FB099}" type="presParOf" srcId="{E31622BE-7E3F-4C95-9321-0BBEA0E3CF33}" destId="{F0742909-41AC-48F2-9104-17C60DF5761B}" srcOrd="12" destOrd="0" presId="urn:microsoft.com/office/officeart/2005/8/layout/process4"/>
    <dgm:cxn modelId="{D5199B41-9E2B-455B-9675-14911D863F02}" type="presParOf" srcId="{F0742909-41AC-48F2-9104-17C60DF5761B}" destId="{BFE8FFFD-B57E-4B04-81D9-DBB09BB10C68}" srcOrd="0" destOrd="0" presId="urn:microsoft.com/office/officeart/2005/8/layout/process4"/>
    <dgm:cxn modelId="{E43435FD-978C-41C5-8130-3E7C6A5C3695}" type="presParOf" srcId="{E31622BE-7E3F-4C95-9321-0BBEA0E3CF33}" destId="{FE1CBE07-C35D-4CD2-827D-6DB0F848EC4F}" srcOrd="13" destOrd="0" presId="urn:microsoft.com/office/officeart/2005/8/layout/process4"/>
    <dgm:cxn modelId="{2C11459C-0D27-4645-860C-0F688DFD1D73}" type="presParOf" srcId="{E31622BE-7E3F-4C95-9321-0BBEA0E3CF33}" destId="{7ACF8EDA-2169-416D-94DF-AB0223EF9408}" srcOrd="14" destOrd="0" presId="urn:microsoft.com/office/officeart/2005/8/layout/process4"/>
    <dgm:cxn modelId="{340CFE69-0D53-4A80-8300-31ADC7B55ADE}" type="presParOf" srcId="{7ACF8EDA-2169-416D-94DF-AB0223EF9408}" destId="{B28BC29E-9E8A-4FBD-ACA7-9DA0A9EFB4D8}"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C58C79-D3BA-44E0-B23E-613DCA4A88E0}" type="doc">
      <dgm:prSet loTypeId="urn:microsoft.com/office/officeart/2005/8/layout/hList9" loCatId="list" qsTypeId="urn:microsoft.com/office/officeart/2005/8/quickstyle/simple3" qsCatId="simple" csTypeId="urn:microsoft.com/office/officeart/2005/8/colors/colorful2" csCatId="colorful" phldr="1"/>
      <dgm:spPr/>
      <dgm:t>
        <a:bodyPr/>
        <a:lstStyle/>
        <a:p>
          <a:endParaRPr lang="es-EC"/>
        </a:p>
      </dgm:t>
    </dgm:pt>
    <dgm:pt modelId="{153E7791-B701-483D-834D-828BD8FC83DA}">
      <dgm:prSet phldrT="[Texto]" custT="1"/>
      <dgm:spPr/>
      <dgm:t>
        <a:bodyPr/>
        <a:lstStyle/>
        <a:p>
          <a:r>
            <a:rPr lang="es-EC" sz="2000" dirty="0" smtClean="0"/>
            <a:t>SOCIEDAD</a:t>
          </a:r>
          <a:endParaRPr lang="es-EC" sz="2000" dirty="0"/>
        </a:p>
      </dgm:t>
    </dgm:pt>
    <dgm:pt modelId="{BB0AE985-EDA3-4427-B590-D80DA8514CB5}" type="parTrans" cxnId="{63C15208-B9CE-477F-A84B-8C23F7E00E06}">
      <dgm:prSet/>
      <dgm:spPr/>
      <dgm:t>
        <a:bodyPr/>
        <a:lstStyle/>
        <a:p>
          <a:endParaRPr lang="es-EC"/>
        </a:p>
      </dgm:t>
    </dgm:pt>
    <dgm:pt modelId="{4BEB1881-DE4E-4AE4-85AA-FA24160FC379}" type="sibTrans" cxnId="{63C15208-B9CE-477F-A84B-8C23F7E00E06}">
      <dgm:prSet/>
      <dgm:spPr/>
      <dgm:t>
        <a:bodyPr/>
        <a:lstStyle/>
        <a:p>
          <a:endParaRPr lang="es-EC"/>
        </a:p>
      </dgm:t>
    </dgm:pt>
    <dgm:pt modelId="{C934D0C0-BF2C-47AF-9973-3F72331B3F3A}">
      <dgm:prSet custT="1"/>
      <dgm:spPr/>
      <dgm:t>
        <a:bodyPr/>
        <a:lstStyle/>
        <a:p>
          <a:r>
            <a:rPr lang="es-ES" sz="2400" dirty="0" smtClean="0"/>
            <a:t>Proyecto de Construcción de la Universidad </a:t>
          </a:r>
          <a:r>
            <a:rPr lang="es-ES" sz="2400" dirty="0" err="1" smtClean="0"/>
            <a:t>Yachay</a:t>
          </a:r>
          <a:r>
            <a:rPr lang="es-ES" sz="2400" dirty="0" smtClean="0"/>
            <a:t> en </a:t>
          </a:r>
          <a:r>
            <a:rPr lang="es-ES" sz="2400" dirty="0" err="1" smtClean="0"/>
            <a:t>Urcuquí</a:t>
          </a:r>
          <a:endParaRPr lang="es-EC" sz="2400" dirty="0"/>
        </a:p>
      </dgm:t>
    </dgm:pt>
    <dgm:pt modelId="{A80D5F66-7B24-48D6-AA43-70AF43474669}" type="parTrans" cxnId="{0C91267A-0174-4539-8F82-57E90D278545}">
      <dgm:prSet/>
      <dgm:spPr/>
      <dgm:t>
        <a:bodyPr/>
        <a:lstStyle/>
        <a:p>
          <a:endParaRPr lang="es-EC"/>
        </a:p>
      </dgm:t>
    </dgm:pt>
    <dgm:pt modelId="{ABB5E848-5873-4021-8250-E64369F212B9}" type="sibTrans" cxnId="{0C91267A-0174-4539-8F82-57E90D278545}">
      <dgm:prSet/>
      <dgm:spPr/>
      <dgm:t>
        <a:bodyPr/>
        <a:lstStyle/>
        <a:p>
          <a:endParaRPr lang="es-EC"/>
        </a:p>
      </dgm:t>
    </dgm:pt>
    <dgm:pt modelId="{5A5480BC-1CE6-44F7-A2A3-19424F8D918C}">
      <dgm:prSet phldrT="[Texto]" custT="1"/>
      <dgm:spPr/>
      <dgm:t>
        <a:bodyPr/>
        <a:lstStyle/>
        <a:p>
          <a:endParaRPr lang="es-ES" sz="2000" dirty="0" smtClean="0"/>
        </a:p>
        <a:p>
          <a:r>
            <a:rPr lang="es-ES" sz="2000" dirty="0" smtClean="0"/>
            <a:t>Beneficio directo al Estado</a:t>
          </a:r>
          <a:endParaRPr lang="es-EC" sz="2000" dirty="0"/>
        </a:p>
      </dgm:t>
    </dgm:pt>
    <dgm:pt modelId="{190421EF-BAFD-4860-820D-02EA4742C570}" type="parTrans" cxnId="{E6DAE63C-E1FC-4B93-9434-C277AC1CCD43}">
      <dgm:prSet/>
      <dgm:spPr/>
      <dgm:t>
        <a:bodyPr/>
        <a:lstStyle/>
        <a:p>
          <a:endParaRPr lang="es-EC"/>
        </a:p>
      </dgm:t>
    </dgm:pt>
    <dgm:pt modelId="{34FAA923-FE20-4BD0-91D0-5E3E10D4E150}" type="sibTrans" cxnId="{E6DAE63C-E1FC-4B93-9434-C277AC1CCD43}">
      <dgm:prSet/>
      <dgm:spPr/>
      <dgm:t>
        <a:bodyPr/>
        <a:lstStyle/>
        <a:p>
          <a:endParaRPr lang="es-EC"/>
        </a:p>
      </dgm:t>
    </dgm:pt>
    <dgm:pt modelId="{C3160955-F541-4FE2-9F16-45B81ADB6544}">
      <dgm:prSet phldrT="[Texto]" custT="1"/>
      <dgm:spPr/>
      <dgm:t>
        <a:bodyPr/>
        <a:lstStyle/>
        <a:p>
          <a:r>
            <a:rPr lang="es-ES" sz="2000" dirty="0" smtClean="0"/>
            <a:t>-51% Cuerpo de Ingenieros del Ejército</a:t>
          </a:r>
          <a:endParaRPr lang="es-EC" sz="2000" dirty="0"/>
        </a:p>
      </dgm:t>
    </dgm:pt>
    <dgm:pt modelId="{E55AC684-E470-4DCD-A14C-B517986CF7DA}" type="parTrans" cxnId="{F1E7AB87-F57B-4A29-9E45-1B9C2B19DCCE}">
      <dgm:prSet/>
      <dgm:spPr/>
      <dgm:t>
        <a:bodyPr/>
        <a:lstStyle/>
        <a:p>
          <a:endParaRPr lang="es-EC"/>
        </a:p>
      </dgm:t>
    </dgm:pt>
    <dgm:pt modelId="{5A1374AA-02BD-428B-84E8-ACB540FD6417}" type="sibTrans" cxnId="{F1E7AB87-F57B-4A29-9E45-1B9C2B19DCCE}">
      <dgm:prSet/>
      <dgm:spPr/>
      <dgm:t>
        <a:bodyPr/>
        <a:lstStyle/>
        <a:p>
          <a:endParaRPr lang="es-EC"/>
        </a:p>
      </dgm:t>
    </dgm:pt>
    <dgm:pt modelId="{547C25AF-FDF8-4547-A47C-C3EB9821A8D0}">
      <dgm:prSet phldrT="[Texto]" custT="1"/>
      <dgm:spPr/>
      <dgm:t>
        <a:bodyPr/>
        <a:lstStyle/>
        <a:p>
          <a:r>
            <a:rPr lang="es-ES" sz="2000" dirty="0" smtClean="0"/>
            <a:t>-49% CHEON HI (Compañía de Construcciones Coreana).</a:t>
          </a:r>
          <a:endParaRPr lang="es-EC" sz="2000" dirty="0"/>
        </a:p>
      </dgm:t>
    </dgm:pt>
    <dgm:pt modelId="{9CB884C1-8FF3-4B6F-8BF4-75B095C73C52}" type="parTrans" cxnId="{0FFB6EB6-9310-4434-A94F-B96EB41F4E9A}">
      <dgm:prSet/>
      <dgm:spPr/>
      <dgm:t>
        <a:bodyPr/>
        <a:lstStyle/>
        <a:p>
          <a:endParaRPr lang="es-EC"/>
        </a:p>
      </dgm:t>
    </dgm:pt>
    <dgm:pt modelId="{6F418975-0F24-4CBE-8FF2-F29F0AB94736}" type="sibTrans" cxnId="{0FFB6EB6-9310-4434-A94F-B96EB41F4E9A}">
      <dgm:prSet/>
      <dgm:spPr/>
      <dgm:t>
        <a:bodyPr/>
        <a:lstStyle/>
        <a:p>
          <a:endParaRPr lang="es-EC"/>
        </a:p>
      </dgm:t>
    </dgm:pt>
    <dgm:pt modelId="{44409FF7-5CFB-46C0-B38F-04888DEDC9FA}" type="pres">
      <dgm:prSet presAssocID="{6AC58C79-D3BA-44E0-B23E-613DCA4A88E0}" presName="list" presStyleCnt="0">
        <dgm:presLayoutVars>
          <dgm:dir/>
          <dgm:animLvl val="lvl"/>
        </dgm:presLayoutVars>
      </dgm:prSet>
      <dgm:spPr/>
      <dgm:t>
        <a:bodyPr/>
        <a:lstStyle/>
        <a:p>
          <a:endParaRPr lang="es-EC"/>
        </a:p>
      </dgm:t>
    </dgm:pt>
    <dgm:pt modelId="{02549D22-944A-4F07-8F59-B7D0E1BB817B}" type="pres">
      <dgm:prSet presAssocID="{153E7791-B701-483D-834D-828BD8FC83DA}" presName="posSpace" presStyleCnt="0"/>
      <dgm:spPr/>
    </dgm:pt>
    <dgm:pt modelId="{0A83A47F-A248-4EB6-BC27-FF74D5462C69}" type="pres">
      <dgm:prSet presAssocID="{153E7791-B701-483D-834D-828BD8FC83DA}" presName="vertFlow" presStyleCnt="0"/>
      <dgm:spPr/>
    </dgm:pt>
    <dgm:pt modelId="{400B7C62-D30D-4958-8222-0FF02A4BEA7A}" type="pres">
      <dgm:prSet presAssocID="{153E7791-B701-483D-834D-828BD8FC83DA}" presName="topSpace" presStyleCnt="0"/>
      <dgm:spPr/>
    </dgm:pt>
    <dgm:pt modelId="{A37BB549-394D-4251-A4F2-33E8573D95ED}" type="pres">
      <dgm:prSet presAssocID="{153E7791-B701-483D-834D-828BD8FC83DA}" presName="firstComp" presStyleCnt="0"/>
      <dgm:spPr/>
    </dgm:pt>
    <dgm:pt modelId="{D624091B-ACD2-4F82-893B-5AF76C528880}" type="pres">
      <dgm:prSet presAssocID="{153E7791-B701-483D-834D-828BD8FC83DA}" presName="firstChild" presStyleLbl="bgAccFollowNode1" presStyleIdx="0" presStyleCnt="4" custScaleX="89502" custScaleY="71367" custLinFactNeighborX="-28311" custLinFactNeighborY="19217"/>
      <dgm:spPr/>
      <dgm:t>
        <a:bodyPr/>
        <a:lstStyle/>
        <a:p>
          <a:endParaRPr lang="es-EC"/>
        </a:p>
      </dgm:t>
    </dgm:pt>
    <dgm:pt modelId="{E0F76E58-5C40-45E4-89EC-A4C865B2A33F}" type="pres">
      <dgm:prSet presAssocID="{153E7791-B701-483D-834D-828BD8FC83DA}" presName="firstChildTx" presStyleLbl="bgAccFollowNode1" presStyleIdx="0" presStyleCnt="4">
        <dgm:presLayoutVars>
          <dgm:bulletEnabled val="1"/>
        </dgm:presLayoutVars>
      </dgm:prSet>
      <dgm:spPr/>
      <dgm:t>
        <a:bodyPr/>
        <a:lstStyle/>
        <a:p>
          <a:endParaRPr lang="es-EC"/>
        </a:p>
      </dgm:t>
    </dgm:pt>
    <dgm:pt modelId="{4775F1EC-48DB-47BC-833A-10C636B4F615}" type="pres">
      <dgm:prSet presAssocID="{C3160955-F541-4FE2-9F16-45B81ADB6544}" presName="comp" presStyleCnt="0"/>
      <dgm:spPr/>
    </dgm:pt>
    <dgm:pt modelId="{420A3806-E159-4957-9337-76C3086486A7}" type="pres">
      <dgm:prSet presAssocID="{C3160955-F541-4FE2-9F16-45B81ADB6544}" presName="child" presStyleLbl="bgAccFollowNode1" presStyleIdx="1" presStyleCnt="4" custScaleX="82965" custScaleY="69121" custLinFactNeighborX="-30566" custLinFactNeighborY="20605"/>
      <dgm:spPr/>
      <dgm:t>
        <a:bodyPr/>
        <a:lstStyle/>
        <a:p>
          <a:endParaRPr lang="es-EC"/>
        </a:p>
      </dgm:t>
    </dgm:pt>
    <dgm:pt modelId="{94F61698-AD54-40D9-A106-7F6892109EEA}" type="pres">
      <dgm:prSet presAssocID="{C3160955-F541-4FE2-9F16-45B81ADB6544}" presName="childTx" presStyleLbl="bgAccFollowNode1" presStyleIdx="1" presStyleCnt="4">
        <dgm:presLayoutVars>
          <dgm:bulletEnabled val="1"/>
        </dgm:presLayoutVars>
      </dgm:prSet>
      <dgm:spPr/>
      <dgm:t>
        <a:bodyPr/>
        <a:lstStyle/>
        <a:p>
          <a:endParaRPr lang="es-EC"/>
        </a:p>
      </dgm:t>
    </dgm:pt>
    <dgm:pt modelId="{26272479-7FE2-4872-92AE-82831CA02606}" type="pres">
      <dgm:prSet presAssocID="{547C25AF-FDF8-4547-A47C-C3EB9821A8D0}" presName="comp" presStyleCnt="0"/>
      <dgm:spPr/>
    </dgm:pt>
    <dgm:pt modelId="{B8C6D7FA-28A2-4D1C-AFAE-6E1ED762FEF6}" type="pres">
      <dgm:prSet presAssocID="{547C25AF-FDF8-4547-A47C-C3EB9821A8D0}" presName="child" presStyleLbl="bgAccFollowNode1" presStyleIdx="2" presStyleCnt="4" custScaleX="82327" custScaleY="70957" custLinFactNeighborX="-31364" custLinFactNeighborY="19691"/>
      <dgm:spPr/>
      <dgm:t>
        <a:bodyPr/>
        <a:lstStyle/>
        <a:p>
          <a:endParaRPr lang="es-EC"/>
        </a:p>
      </dgm:t>
    </dgm:pt>
    <dgm:pt modelId="{C44D2BBB-76CD-4CA4-B235-B8867641735F}" type="pres">
      <dgm:prSet presAssocID="{547C25AF-FDF8-4547-A47C-C3EB9821A8D0}" presName="childTx" presStyleLbl="bgAccFollowNode1" presStyleIdx="2" presStyleCnt="4">
        <dgm:presLayoutVars>
          <dgm:bulletEnabled val="1"/>
        </dgm:presLayoutVars>
      </dgm:prSet>
      <dgm:spPr/>
      <dgm:t>
        <a:bodyPr/>
        <a:lstStyle/>
        <a:p>
          <a:endParaRPr lang="es-EC"/>
        </a:p>
      </dgm:t>
    </dgm:pt>
    <dgm:pt modelId="{BE543DD2-0418-4B2B-8D01-0FBE31A156CB}" type="pres">
      <dgm:prSet presAssocID="{153E7791-B701-483D-834D-828BD8FC83DA}" presName="negSpace" presStyleCnt="0"/>
      <dgm:spPr/>
    </dgm:pt>
    <dgm:pt modelId="{46654626-9D58-4221-B3A2-E45B49FA3BE3}" type="pres">
      <dgm:prSet presAssocID="{153E7791-B701-483D-834D-828BD8FC83DA}" presName="circle" presStyleLbl="node1" presStyleIdx="0" presStyleCnt="2" custScaleX="97374" custScaleY="79623" custLinFactNeighborX="56988" custLinFactNeighborY="84"/>
      <dgm:spPr/>
      <dgm:t>
        <a:bodyPr/>
        <a:lstStyle/>
        <a:p>
          <a:endParaRPr lang="es-EC"/>
        </a:p>
      </dgm:t>
    </dgm:pt>
    <dgm:pt modelId="{A9DBEF76-373A-4C8D-94FA-FFA33BCF5D94}" type="pres">
      <dgm:prSet presAssocID="{4BEB1881-DE4E-4AE4-85AA-FA24160FC379}" presName="transSpace" presStyleCnt="0"/>
      <dgm:spPr/>
    </dgm:pt>
    <dgm:pt modelId="{3D7BEE94-20CD-4078-A43E-CF2FBA970DF7}" type="pres">
      <dgm:prSet presAssocID="{C934D0C0-BF2C-47AF-9973-3F72331B3F3A}" presName="posSpace" presStyleCnt="0"/>
      <dgm:spPr/>
    </dgm:pt>
    <dgm:pt modelId="{46B38F8B-656A-421D-82C4-94B49C3EECC4}" type="pres">
      <dgm:prSet presAssocID="{C934D0C0-BF2C-47AF-9973-3F72331B3F3A}" presName="vertFlow" presStyleCnt="0"/>
      <dgm:spPr/>
    </dgm:pt>
    <dgm:pt modelId="{935CDF0C-5B7B-4AA5-AA88-9819121D6640}" type="pres">
      <dgm:prSet presAssocID="{C934D0C0-BF2C-47AF-9973-3F72331B3F3A}" presName="topSpace" presStyleCnt="0"/>
      <dgm:spPr/>
    </dgm:pt>
    <dgm:pt modelId="{84EC50F5-182B-42D4-8D94-56CDAA65DD44}" type="pres">
      <dgm:prSet presAssocID="{C934D0C0-BF2C-47AF-9973-3F72331B3F3A}" presName="firstComp" presStyleCnt="0"/>
      <dgm:spPr/>
    </dgm:pt>
    <dgm:pt modelId="{4AD652E0-6CD5-4AE7-A773-A0F369EBB5BE}" type="pres">
      <dgm:prSet presAssocID="{C934D0C0-BF2C-47AF-9973-3F72331B3F3A}" presName="firstChild" presStyleLbl="bgAccFollowNode1" presStyleIdx="3" presStyleCnt="4" custFlipHor="1" custScaleX="48741" custScaleY="2386" custLinFactNeighborX="-28063" custLinFactNeighborY="-45869"/>
      <dgm:spPr/>
      <dgm:t>
        <a:bodyPr/>
        <a:lstStyle/>
        <a:p>
          <a:endParaRPr lang="es-EC"/>
        </a:p>
      </dgm:t>
    </dgm:pt>
    <dgm:pt modelId="{EA59D754-473E-4ED8-A61C-AB7D816CB7FF}" type="pres">
      <dgm:prSet presAssocID="{C934D0C0-BF2C-47AF-9973-3F72331B3F3A}" presName="firstChildTx" presStyleLbl="bgAccFollowNode1" presStyleIdx="3" presStyleCnt="4">
        <dgm:presLayoutVars>
          <dgm:bulletEnabled val="1"/>
        </dgm:presLayoutVars>
      </dgm:prSet>
      <dgm:spPr/>
      <dgm:t>
        <a:bodyPr/>
        <a:lstStyle/>
        <a:p>
          <a:endParaRPr lang="es-EC"/>
        </a:p>
      </dgm:t>
    </dgm:pt>
    <dgm:pt modelId="{5BDC45CD-4E21-48FC-91CE-95017FEA91BC}" type="pres">
      <dgm:prSet presAssocID="{C934D0C0-BF2C-47AF-9973-3F72331B3F3A}" presName="negSpace" presStyleCnt="0"/>
      <dgm:spPr/>
    </dgm:pt>
    <dgm:pt modelId="{30F93A00-F134-45AA-BEB6-F5C6F75CDBB0}" type="pres">
      <dgm:prSet presAssocID="{C934D0C0-BF2C-47AF-9973-3F72331B3F3A}" presName="circle" presStyleLbl="node1" presStyleIdx="1" presStyleCnt="2" custScaleX="234828" custScaleY="64123" custLinFactNeighborX="4486" custLinFactNeighborY="5173"/>
      <dgm:spPr/>
      <dgm:t>
        <a:bodyPr/>
        <a:lstStyle/>
        <a:p>
          <a:endParaRPr lang="es-EC"/>
        </a:p>
      </dgm:t>
    </dgm:pt>
  </dgm:ptLst>
  <dgm:cxnLst>
    <dgm:cxn modelId="{119F0F95-60BF-4F63-B525-19BB16E3EA2E}" type="presOf" srcId="{5A5480BC-1CE6-44F7-A2A3-19424F8D918C}" destId="{E0F76E58-5C40-45E4-89EC-A4C865B2A33F}" srcOrd="1" destOrd="0" presId="urn:microsoft.com/office/officeart/2005/8/layout/hList9"/>
    <dgm:cxn modelId="{0FFB6EB6-9310-4434-A94F-B96EB41F4E9A}" srcId="{153E7791-B701-483D-834D-828BD8FC83DA}" destId="{547C25AF-FDF8-4547-A47C-C3EB9821A8D0}" srcOrd="2" destOrd="0" parTransId="{9CB884C1-8FF3-4B6F-8BF4-75B095C73C52}" sibTransId="{6F418975-0F24-4CBE-8FF2-F29F0AB94736}"/>
    <dgm:cxn modelId="{CF9245F1-D337-42EB-81E1-6B761F82085C}" type="presOf" srcId="{C3160955-F541-4FE2-9F16-45B81ADB6544}" destId="{420A3806-E159-4957-9337-76C3086486A7}" srcOrd="0" destOrd="0" presId="urn:microsoft.com/office/officeart/2005/8/layout/hList9"/>
    <dgm:cxn modelId="{0C91267A-0174-4539-8F82-57E90D278545}" srcId="{6AC58C79-D3BA-44E0-B23E-613DCA4A88E0}" destId="{C934D0C0-BF2C-47AF-9973-3F72331B3F3A}" srcOrd="1" destOrd="0" parTransId="{A80D5F66-7B24-48D6-AA43-70AF43474669}" sibTransId="{ABB5E848-5873-4021-8250-E64369F212B9}"/>
    <dgm:cxn modelId="{63C15208-B9CE-477F-A84B-8C23F7E00E06}" srcId="{6AC58C79-D3BA-44E0-B23E-613DCA4A88E0}" destId="{153E7791-B701-483D-834D-828BD8FC83DA}" srcOrd="0" destOrd="0" parTransId="{BB0AE985-EDA3-4427-B590-D80DA8514CB5}" sibTransId="{4BEB1881-DE4E-4AE4-85AA-FA24160FC379}"/>
    <dgm:cxn modelId="{06055DA7-208B-47CB-BE49-91C9E235CA41}" type="presOf" srcId="{547C25AF-FDF8-4547-A47C-C3EB9821A8D0}" destId="{C44D2BBB-76CD-4CA4-B235-B8867641735F}" srcOrd="1" destOrd="0" presId="urn:microsoft.com/office/officeart/2005/8/layout/hList9"/>
    <dgm:cxn modelId="{1F0E42EB-C7B3-4FBD-B0D3-205CA17216BC}" type="presOf" srcId="{C934D0C0-BF2C-47AF-9973-3F72331B3F3A}" destId="{30F93A00-F134-45AA-BEB6-F5C6F75CDBB0}" srcOrd="0" destOrd="0" presId="urn:microsoft.com/office/officeart/2005/8/layout/hList9"/>
    <dgm:cxn modelId="{E6DAE63C-E1FC-4B93-9434-C277AC1CCD43}" srcId="{153E7791-B701-483D-834D-828BD8FC83DA}" destId="{5A5480BC-1CE6-44F7-A2A3-19424F8D918C}" srcOrd="0" destOrd="0" parTransId="{190421EF-BAFD-4860-820D-02EA4742C570}" sibTransId="{34FAA923-FE20-4BD0-91D0-5E3E10D4E150}"/>
    <dgm:cxn modelId="{EA2745AC-8538-4F82-8684-CD4CF278DB4C}" type="presOf" srcId="{547C25AF-FDF8-4547-A47C-C3EB9821A8D0}" destId="{B8C6D7FA-28A2-4D1C-AFAE-6E1ED762FEF6}" srcOrd="0" destOrd="0" presId="urn:microsoft.com/office/officeart/2005/8/layout/hList9"/>
    <dgm:cxn modelId="{6BEB9142-D0DE-45C8-9CAC-4E6CD62880E2}" type="presOf" srcId="{5A5480BC-1CE6-44F7-A2A3-19424F8D918C}" destId="{D624091B-ACD2-4F82-893B-5AF76C528880}" srcOrd="0" destOrd="0" presId="urn:microsoft.com/office/officeart/2005/8/layout/hList9"/>
    <dgm:cxn modelId="{872524E2-D77E-463A-B16C-BA05E6F7C088}" type="presOf" srcId="{C3160955-F541-4FE2-9F16-45B81ADB6544}" destId="{94F61698-AD54-40D9-A106-7F6892109EEA}" srcOrd="1" destOrd="0" presId="urn:microsoft.com/office/officeart/2005/8/layout/hList9"/>
    <dgm:cxn modelId="{2EE1CFE4-9FFF-471C-986A-3221BB357F96}" type="presOf" srcId="{153E7791-B701-483D-834D-828BD8FC83DA}" destId="{46654626-9D58-4221-B3A2-E45B49FA3BE3}" srcOrd="0" destOrd="0" presId="urn:microsoft.com/office/officeart/2005/8/layout/hList9"/>
    <dgm:cxn modelId="{F1E7AB87-F57B-4A29-9E45-1B9C2B19DCCE}" srcId="{153E7791-B701-483D-834D-828BD8FC83DA}" destId="{C3160955-F541-4FE2-9F16-45B81ADB6544}" srcOrd="1" destOrd="0" parTransId="{E55AC684-E470-4DCD-A14C-B517986CF7DA}" sibTransId="{5A1374AA-02BD-428B-84E8-ACB540FD6417}"/>
    <dgm:cxn modelId="{9F7264F8-FAF0-4A6C-B6AA-76AE486A1E9B}" type="presOf" srcId="{6AC58C79-D3BA-44E0-B23E-613DCA4A88E0}" destId="{44409FF7-5CFB-46C0-B38F-04888DEDC9FA}" srcOrd="0" destOrd="0" presId="urn:microsoft.com/office/officeart/2005/8/layout/hList9"/>
    <dgm:cxn modelId="{77234135-BCCA-4CD6-B1BA-A2820A876E2E}" type="presParOf" srcId="{44409FF7-5CFB-46C0-B38F-04888DEDC9FA}" destId="{02549D22-944A-4F07-8F59-B7D0E1BB817B}" srcOrd="0" destOrd="0" presId="urn:microsoft.com/office/officeart/2005/8/layout/hList9"/>
    <dgm:cxn modelId="{7BD7EA3F-260C-490E-9A41-2C27E170B220}" type="presParOf" srcId="{44409FF7-5CFB-46C0-B38F-04888DEDC9FA}" destId="{0A83A47F-A248-4EB6-BC27-FF74D5462C69}" srcOrd="1" destOrd="0" presId="urn:microsoft.com/office/officeart/2005/8/layout/hList9"/>
    <dgm:cxn modelId="{E716841C-A522-4EF2-B112-A4676A8FF6D8}" type="presParOf" srcId="{0A83A47F-A248-4EB6-BC27-FF74D5462C69}" destId="{400B7C62-D30D-4958-8222-0FF02A4BEA7A}" srcOrd="0" destOrd="0" presId="urn:microsoft.com/office/officeart/2005/8/layout/hList9"/>
    <dgm:cxn modelId="{41A25934-2C06-4BE0-B033-2E7EB3F9D931}" type="presParOf" srcId="{0A83A47F-A248-4EB6-BC27-FF74D5462C69}" destId="{A37BB549-394D-4251-A4F2-33E8573D95ED}" srcOrd="1" destOrd="0" presId="urn:microsoft.com/office/officeart/2005/8/layout/hList9"/>
    <dgm:cxn modelId="{BD863010-6FAF-4807-92BB-8AD579B020E5}" type="presParOf" srcId="{A37BB549-394D-4251-A4F2-33E8573D95ED}" destId="{D624091B-ACD2-4F82-893B-5AF76C528880}" srcOrd="0" destOrd="0" presId="urn:microsoft.com/office/officeart/2005/8/layout/hList9"/>
    <dgm:cxn modelId="{DEE1B49D-59D9-4434-9DBF-6D331130F18E}" type="presParOf" srcId="{A37BB549-394D-4251-A4F2-33E8573D95ED}" destId="{E0F76E58-5C40-45E4-89EC-A4C865B2A33F}" srcOrd="1" destOrd="0" presId="urn:microsoft.com/office/officeart/2005/8/layout/hList9"/>
    <dgm:cxn modelId="{7091C766-03B4-4670-BC3D-07C5FFD35567}" type="presParOf" srcId="{0A83A47F-A248-4EB6-BC27-FF74D5462C69}" destId="{4775F1EC-48DB-47BC-833A-10C636B4F615}" srcOrd="2" destOrd="0" presId="urn:microsoft.com/office/officeart/2005/8/layout/hList9"/>
    <dgm:cxn modelId="{4B6173D3-C716-48D1-AC5C-66F088292286}" type="presParOf" srcId="{4775F1EC-48DB-47BC-833A-10C636B4F615}" destId="{420A3806-E159-4957-9337-76C3086486A7}" srcOrd="0" destOrd="0" presId="urn:microsoft.com/office/officeart/2005/8/layout/hList9"/>
    <dgm:cxn modelId="{0A6D8729-DAD3-4EAA-B496-25358E344D67}" type="presParOf" srcId="{4775F1EC-48DB-47BC-833A-10C636B4F615}" destId="{94F61698-AD54-40D9-A106-7F6892109EEA}" srcOrd="1" destOrd="0" presId="urn:microsoft.com/office/officeart/2005/8/layout/hList9"/>
    <dgm:cxn modelId="{91CEB0AB-DEC2-465B-84C5-E9257FC35ADB}" type="presParOf" srcId="{0A83A47F-A248-4EB6-BC27-FF74D5462C69}" destId="{26272479-7FE2-4872-92AE-82831CA02606}" srcOrd="3" destOrd="0" presId="urn:microsoft.com/office/officeart/2005/8/layout/hList9"/>
    <dgm:cxn modelId="{CC4D3C8F-716C-4044-84E0-E599E7BBD849}" type="presParOf" srcId="{26272479-7FE2-4872-92AE-82831CA02606}" destId="{B8C6D7FA-28A2-4D1C-AFAE-6E1ED762FEF6}" srcOrd="0" destOrd="0" presId="urn:microsoft.com/office/officeart/2005/8/layout/hList9"/>
    <dgm:cxn modelId="{6FCAE99D-758A-433D-89C5-43531F4A22C3}" type="presParOf" srcId="{26272479-7FE2-4872-92AE-82831CA02606}" destId="{C44D2BBB-76CD-4CA4-B235-B8867641735F}" srcOrd="1" destOrd="0" presId="urn:microsoft.com/office/officeart/2005/8/layout/hList9"/>
    <dgm:cxn modelId="{AE8A2D43-D7AB-408F-94BD-DD71A79588B8}" type="presParOf" srcId="{44409FF7-5CFB-46C0-B38F-04888DEDC9FA}" destId="{BE543DD2-0418-4B2B-8D01-0FBE31A156CB}" srcOrd="2" destOrd="0" presId="urn:microsoft.com/office/officeart/2005/8/layout/hList9"/>
    <dgm:cxn modelId="{CF98E516-BD0C-49E8-8CBB-85834A5CBA9C}" type="presParOf" srcId="{44409FF7-5CFB-46C0-B38F-04888DEDC9FA}" destId="{46654626-9D58-4221-B3A2-E45B49FA3BE3}" srcOrd="3" destOrd="0" presId="urn:microsoft.com/office/officeart/2005/8/layout/hList9"/>
    <dgm:cxn modelId="{6675325D-A490-4FB2-AD22-B44FD6A1ACE7}" type="presParOf" srcId="{44409FF7-5CFB-46C0-B38F-04888DEDC9FA}" destId="{A9DBEF76-373A-4C8D-94FA-FFA33BCF5D94}" srcOrd="4" destOrd="0" presId="urn:microsoft.com/office/officeart/2005/8/layout/hList9"/>
    <dgm:cxn modelId="{01E9814B-4A68-45E8-8239-D583AE4334AC}" type="presParOf" srcId="{44409FF7-5CFB-46C0-B38F-04888DEDC9FA}" destId="{3D7BEE94-20CD-4078-A43E-CF2FBA970DF7}" srcOrd="5" destOrd="0" presId="urn:microsoft.com/office/officeart/2005/8/layout/hList9"/>
    <dgm:cxn modelId="{AF408F17-09B4-4F77-994E-BC0D86217169}" type="presParOf" srcId="{44409FF7-5CFB-46C0-B38F-04888DEDC9FA}" destId="{46B38F8B-656A-421D-82C4-94B49C3EECC4}" srcOrd="6" destOrd="0" presId="urn:microsoft.com/office/officeart/2005/8/layout/hList9"/>
    <dgm:cxn modelId="{AAA8DF7E-9591-477D-8F3B-5687F780B781}" type="presParOf" srcId="{46B38F8B-656A-421D-82C4-94B49C3EECC4}" destId="{935CDF0C-5B7B-4AA5-AA88-9819121D6640}" srcOrd="0" destOrd="0" presId="urn:microsoft.com/office/officeart/2005/8/layout/hList9"/>
    <dgm:cxn modelId="{85D97878-EA22-48A9-88A2-95FBFB61AC46}" type="presParOf" srcId="{46B38F8B-656A-421D-82C4-94B49C3EECC4}" destId="{84EC50F5-182B-42D4-8D94-56CDAA65DD44}" srcOrd="1" destOrd="0" presId="urn:microsoft.com/office/officeart/2005/8/layout/hList9"/>
    <dgm:cxn modelId="{72C02648-0C88-488F-A6AA-3FD42FD7E56F}" type="presParOf" srcId="{84EC50F5-182B-42D4-8D94-56CDAA65DD44}" destId="{4AD652E0-6CD5-4AE7-A773-A0F369EBB5BE}" srcOrd="0" destOrd="0" presId="urn:microsoft.com/office/officeart/2005/8/layout/hList9"/>
    <dgm:cxn modelId="{A3EC4554-B750-45C2-B32B-8603DFA59E6B}" type="presParOf" srcId="{84EC50F5-182B-42D4-8D94-56CDAA65DD44}" destId="{EA59D754-473E-4ED8-A61C-AB7D816CB7FF}" srcOrd="1" destOrd="0" presId="urn:microsoft.com/office/officeart/2005/8/layout/hList9"/>
    <dgm:cxn modelId="{B87ADB37-D46C-4256-9745-CAE2B4042C0A}" type="presParOf" srcId="{44409FF7-5CFB-46C0-B38F-04888DEDC9FA}" destId="{5BDC45CD-4E21-48FC-91CE-95017FEA91BC}" srcOrd="7" destOrd="0" presId="urn:microsoft.com/office/officeart/2005/8/layout/hList9"/>
    <dgm:cxn modelId="{40825DCF-F023-4061-8B0B-EB93064FAD2E}" type="presParOf" srcId="{44409FF7-5CFB-46C0-B38F-04888DEDC9FA}" destId="{30F93A00-F134-45AA-BEB6-F5C6F75CDBB0}"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8A2B41-6E6F-4144-B7A4-44E26B87A1E9}" type="doc">
      <dgm:prSet loTypeId="urn:microsoft.com/office/officeart/2005/8/layout/bProcess2" loCatId="process" qsTypeId="urn:microsoft.com/office/officeart/2005/8/quickstyle/simple1" qsCatId="simple" csTypeId="urn:microsoft.com/office/officeart/2005/8/colors/accent2_1" csCatId="accent2" phldr="1"/>
      <dgm:spPr/>
      <dgm:t>
        <a:bodyPr/>
        <a:lstStyle/>
        <a:p>
          <a:endParaRPr lang="es-EC"/>
        </a:p>
      </dgm:t>
    </dgm:pt>
    <dgm:pt modelId="{92EE98A1-BB6F-4FE4-A36D-FDCC8E323342}">
      <dgm:prSet phldrT="[Texto]" custT="1"/>
      <dgm:spPr/>
      <dgm:t>
        <a:bodyPr/>
        <a:lstStyle/>
        <a:p>
          <a:r>
            <a:rPr lang="es-ES" sz="2000" dirty="0" smtClean="0"/>
            <a:t>Entorno político</a:t>
          </a:r>
          <a:endParaRPr lang="es-EC" sz="2000" dirty="0"/>
        </a:p>
      </dgm:t>
    </dgm:pt>
    <dgm:pt modelId="{4A04181C-E981-4A38-8DAD-554560C7AC80}" type="parTrans" cxnId="{9A2C0513-A6D1-4E4D-AAEB-BD003425B073}">
      <dgm:prSet/>
      <dgm:spPr/>
      <dgm:t>
        <a:bodyPr/>
        <a:lstStyle/>
        <a:p>
          <a:endParaRPr lang="es-EC" sz="1800"/>
        </a:p>
      </dgm:t>
    </dgm:pt>
    <dgm:pt modelId="{332A270B-EAE5-4613-99D8-8AB37C60DE0E}" type="sibTrans" cxnId="{9A2C0513-A6D1-4E4D-AAEB-BD003425B073}">
      <dgm:prSet/>
      <dgm:spPr/>
      <dgm:t>
        <a:bodyPr/>
        <a:lstStyle/>
        <a:p>
          <a:endParaRPr lang="es-EC" sz="1800"/>
        </a:p>
      </dgm:t>
    </dgm:pt>
    <dgm:pt modelId="{F0AE8F79-8DD0-4EDA-BECC-2E501FC54B6F}">
      <dgm:prSet phldrT="[Texto]" custT="1"/>
      <dgm:spPr/>
      <dgm:t>
        <a:bodyPr/>
        <a:lstStyle/>
        <a:p>
          <a:r>
            <a:rPr lang="es-ES" sz="1800" dirty="0" smtClean="0"/>
            <a:t>Entorno Económico</a:t>
          </a:r>
          <a:endParaRPr lang="es-EC" sz="1800" dirty="0"/>
        </a:p>
      </dgm:t>
    </dgm:pt>
    <dgm:pt modelId="{0B2ADCB7-B365-4769-8D5C-F5A2AF95A6B8}" type="parTrans" cxnId="{C4A0E700-A975-47C0-9A16-07E363B5257C}">
      <dgm:prSet/>
      <dgm:spPr/>
      <dgm:t>
        <a:bodyPr/>
        <a:lstStyle/>
        <a:p>
          <a:endParaRPr lang="es-EC" sz="1800"/>
        </a:p>
      </dgm:t>
    </dgm:pt>
    <dgm:pt modelId="{F097AD42-CF11-40B1-9597-7FB4D7F5E4EC}" type="sibTrans" cxnId="{C4A0E700-A975-47C0-9A16-07E363B5257C}">
      <dgm:prSet/>
      <dgm:spPr/>
      <dgm:t>
        <a:bodyPr/>
        <a:lstStyle/>
        <a:p>
          <a:endParaRPr lang="es-EC" sz="1800"/>
        </a:p>
      </dgm:t>
    </dgm:pt>
    <dgm:pt modelId="{2072CA2B-B44B-437A-BD71-63248328AFAF}">
      <dgm:prSet phldrT="[Texto]" custT="1"/>
      <dgm:spPr/>
      <dgm:t>
        <a:bodyPr/>
        <a:lstStyle/>
        <a:p>
          <a:r>
            <a:rPr lang="es-ES" sz="1800" dirty="0" smtClean="0"/>
            <a:t>Entorno Social</a:t>
          </a:r>
          <a:endParaRPr lang="es-EC" sz="1800" dirty="0"/>
        </a:p>
      </dgm:t>
    </dgm:pt>
    <dgm:pt modelId="{A235DA46-5771-4949-8972-4C3D30C7B9DF}" type="parTrans" cxnId="{D8E9E178-769B-453D-A82F-73C52E8A712F}">
      <dgm:prSet/>
      <dgm:spPr/>
      <dgm:t>
        <a:bodyPr/>
        <a:lstStyle/>
        <a:p>
          <a:endParaRPr lang="es-EC" sz="1800"/>
        </a:p>
      </dgm:t>
    </dgm:pt>
    <dgm:pt modelId="{6A597D17-B0B7-4D00-B0ED-19E5E6FE05B3}" type="sibTrans" cxnId="{D8E9E178-769B-453D-A82F-73C52E8A712F}">
      <dgm:prSet/>
      <dgm:spPr/>
      <dgm:t>
        <a:bodyPr/>
        <a:lstStyle/>
        <a:p>
          <a:endParaRPr lang="es-EC" sz="1800"/>
        </a:p>
      </dgm:t>
    </dgm:pt>
    <dgm:pt modelId="{E96BE6C7-9FEA-41BD-BA36-8D6254B9DCFB}">
      <dgm:prSet phldrT="[Texto]" custT="1"/>
      <dgm:spPr/>
      <dgm:t>
        <a:bodyPr/>
        <a:lstStyle/>
        <a:p>
          <a:r>
            <a:rPr lang="es-ES" sz="1800" dirty="0" smtClean="0"/>
            <a:t>Entorno Tecnológico</a:t>
          </a:r>
          <a:endParaRPr lang="es-EC" sz="1800" dirty="0"/>
        </a:p>
      </dgm:t>
    </dgm:pt>
    <dgm:pt modelId="{7929B6C0-9290-4E68-A193-0F2CC5961A77}" type="parTrans" cxnId="{D591AAFE-6B98-46A0-B1E9-E4CC2C718F7A}">
      <dgm:prSet/>
      <dgm:spPr/>
      <dgm:t>
        <a:bodyPr/>
        <a:lstStyle/>
        <a:p>
          <a:endParaRPr lang="es-EC" sz="1800"/>
        </a:p>
      </dgm:t>
    </dgm:pt>
    <dgm:pt modelId="{FFB4A933-C617-4D27-916D-F903BB1268A2}" type="sibTrans" cxnId="{D591AAFE-6B98-46A0-B1E9-E4CC2C718F7A}">
      <dgm:prSet/>
      <dgm:spPr/>
      <dgm:t>
        <a:bodyPr/>
        <a:lstStyle/>
        <a:p>
          <a:endParaRPr lang="es-EC" sz="1800"/>
        </a:p>
      </dgm:t>
    </dgm:pt>
    <dgm:pt modelId="{28644B37-ED68-4C5B-B4B1-18533FAB8625}">
      <dgm:prSet phldrT="[Texto]" custT="1"/>
      <dgm:spPr/>
      <dgm:t>
        <a:bodyPr/>
        <a:lstStyle/>
        <a:p>
          <a:r>
            <a:rPr lang="es-ES" sz="1800" dirty="0" smtClean="0"/>
            <a:t>Entorno Ecológico</a:t>
          </a:r>
          <a:endParaRPr lang="es-EC" sz="1800" dirty="0"/>
        </a:p>
      </dgm:t>
    </dgm:pt>
    <dgm:pt modelId="{4AAEF615-2E42-4277-A549-D7A0CD04993E}" type="parTrans" cxnId="{6908EA67-D46E-4588-AC22-0BE559AA6B07}">
      <dgm:prSet/>
      <dgm:spPr/>
      <dgm:t>
        <a:bodyPr/>
        <a:lstStyle/>
        <a:p>
          <a:endParaRPr lang="es-EC" sz="1800"/>
        </a:p>
      </dgm:t>
    </dgm:pt>
    <dgm:pt modelId="{F7F70098-71C8-4A91-AFB8-17B92B0CCB8A}" type="sibTrans" cxnId="{6908EA67-D46E-4588-AC22-0BE559AA6B07}">
      <dgm:prSet/>
      <dgm:spPr/>
      <dgm:t>
        <a:bodyPr/>
        <a:lstStyle/>
        <a:p>
          <a:endParaRPr lang="es-EC" sz="1800"/>
        </a:p>
      </dgm:t>
    </dgm:pt>
    <dgm:pt modelId="{D70EE38F-C2D1-4498-B3D7-0C013D5607F8}">
      <dgm:prSet phldrT="[Texto]" custT="1"/>
      <dgm:spPr/>
      <dgm:t>
        <a:bodyPr/>
        <a:lstStyle/>
        <a:p>
          <a:r>
            <a:rPr lang="es-ES" sz="2000" dirty="0" smtClean="0"/>
            <a:t>Entorno Legal</a:t>
          </a:r>
          <a:endParaRPr lang="es-EC" sz="2000" dirty="0"/>
        </a:p>
      </dgm:t>
    </dgm:pt>
    <dgm:pt modelId="{5E546CA4-9C43-44C1-800E-DE470F01899A}" type="parTrans" cxnId="{9E52AC23-A451-4B03-8929-5BCE70FD29FE}">
      <dgm:prSet/>
      <dgm:spPr/>
      <dgm:t>
        <a:bodyPr/>
        <a:lstStyle/>
        <a:p>
          <a:endParaRPr lang="es-EC" sz="1800"/>
        </a:p>
      </dgm:t>
    </dgm:pt>
    <dgm:pt modelId="{430C9BEB-9B52-4ED5-B9FC-23509417D792}" type="sibTrans" cxnId="{9E52AC23-A451-4B03-8929-5BCE70FD29FE}">
      <dgm:prSet/>
      <dgm:spPr/>
      <dgm:t>
        <a:bodyPr/>
        <a:lstStyle/>
        <a:p>
          <a:endParaRPr lang="es-EC" sz="1800"/>
        </a:p>
      </dgm:t>
    </dgm:pt>
    <dgm:pt modelId="{FA8201BA-270C-4B7F-8313-125AB5A3AA89}" type="pres">
      <dgm:prSet presAssocID="{4B8A2B41-6E6F-4144-B7A4-44E26B87A1E9}" presName="diagram" presStyleCnt="0">
        <dgm:presLayoutVars>
          <dgm:dir/>
          <dgm:resizeHandles/>
        </dgm:presLayoutVars>
      </dgm:prSet>
      <dgm:spPr/>
      <dgm:t>
        <a:bodyPr/>
        <a:lstStyle/>
        <a:p>
          <a:endParaRPr lang="es-EC"/>
        </a:p>
      </dgm:t>
    </dgm:pt>
    <dgm:pt modelId="{7368102A-51C5-4463-9DCA-9BCEF606E8E2}" type="pres">
      <dgm:prSet presAssocID="{92EE98A1-BB6F-4FE4-A36D-FDCC8E323342}" presName="firstNode" presStyleLbl="node1" presStyleIdx="0" presStyleCnt="6">
        <dgm:presLayoutVars>
          <dgm:bulletEnabled val="1"/>
        </dgm:presLayoutVars>
      </dgm:prSet>
      <dgm:spPr/>
      <dgm:t>
        <a:bodyPr/>
        <a:lstStyle/>
        <a:p>
          <a:endParaRPr lang="es-EC"/>
        </a:p>
      </dgm:t>
    </dgm:pt>
    <dgm:pt modelId="{066ECE9E-22C3-4883-A1BF-14DDA891B544}" type="pres">
      <dgm:prSet presAssocID="{332A270B-EAE5-4613-99D8-8AB37C60DE0E}" presName="sibTrans" presStyleLbl="sibTrans2D1" presStyleIdx="0" presStyleCnt="5"/>
      <dgm:spPr/>
      <dgm:t>
        <a:bodyPr/>
        <a:lstStyle/>
        <a:p>
          <a:endParaRPr lang="es-EC"/>
        </a:p>
      </dgm:t>
    </dgm:pt>
    <dgm:pt modelId="{CD7B7665-DAB1-4378-B762-98C288A9106A}" type="pres">
      <dgm:prSet presAssocID="{F0AE8F79-8DD0-4EDA-BECC-2E501FC54B6F}" presName="middleNode" presStyleCnt="0"/>
      <dgm:spPr/>
    </dgm:pt>
    <dgm:pt modelId="{E722A260-8AD1-4C37-97CC-21BA4FE68BC2}" type="pres">
      <dgm:prSet presAssocID="{F0AE8F79-8DD0-4EDA-BECC-2E501FC54B6F}" presName="padding" presStyleLbl="node1" presStyleIdx="0" presStyleCnt="6"/>
      <dgm:spPr/>
    </dgm:pt>
    <dgm:pt modelId="{7194AD1E-306F-4D0E-A827-E6ECD9A5EA69}" type="pres">
      <dgm:prSet presAssocID="{F0AE8F79-8DD0-4EDA-BECC-2E501FC54B6F}" presName="shape" presStyleLbl="node1" presStyleIdx="1" presStyleCnt="6" custScaleX="184198" custScaleY="129096">
        <dgm:presLayoutVars>
          <dgm:bulletEnabled val="1"/>
        </dgm:presLayoutVars>
      </dgm:prSet>
      <dgm:spPr/>
      <dgm:t>
        <a:bodyPr/>
        <a:lstStyle/>
        <a:p>
          <a:endParaRPr lang="es-EC"/>
        </a:p>
      </dgm:t>
    </dgm:pt>
    <dgm:pt modelId="{DCF62D32-0648-463A-B2A4-FF2E7BDAE61B}" type="pres">
      <dgm:prSet presAssocID="{F097AD42-CF11-40B1-9597-7FB4D7F5E4EC}" presName="sibTrans" presStyleLbl="sibTrans2D1" presStyleIdx="1" presStyleCnt="5"/>
      <dgm:spPr/>
      <dgm:t>
        <a:bodyPr/>
        <a:lstStyle/>
        <a:p>
          <a:endParaRPr lang="es-EC"/>
        </a:p>
      </dgm:t>
    </dgm:pt>
    <dgm:pt modelId="{69699AFE-3207-4420-B2C2-8F4C1602C745}" type="pres">
      <dgm:prSet presAssocID="{2072CA2B-B44B-437A-BD71-63248328AFAF}" presName="middleNode" presStyleCnt="0"/>
      <dgm:spPr/>
    </dgm:pt>
    <dgm:pt modelId="{17AB5B7A-8108-46C9-BDCC-7BD39C9EC1E9}" type="pres">
      <dgm:prSet presAssocID="{2072CA2B-B44B-437A-BD71-63248328AFAF}" presName="padding" presStyleLbl="node1" presStyleIdx="1" presStyleCnt="6"/>
      <dgm:spPr/>
    </dgm:pt>
    <dgm:pt modelId="{9950ECC1-BF96-45D2-968A-62A1152D4A33}" type="pres">
      <dgm:prSet presAssocID="{2072CA2B-B44B-437A-BD71-63248328AFAF}" presName="shape" presStyleLbl="node1" presStyleIdx="2" presStyleCnt="6" custScaleX="164598" custScaleY="129096">
        <dgm:presLayoutVars>
          <dgm:bulletEnabled val="1"/>
        </dgm:presLayoutVars>
      </dgm:prSet>
      <dgm:spPr/>
      <dgm:t>
        <a:bodyPr/>
        <a:lstStyle/>
        <a:p>
          <a:endParaRPr lang="es-EC"/>
        </a:p>
      </dgm:t>
    </dgm:pt>
    <dgm:pt modelId="{4D8F8299-A2EA-454B-9DA4-4EFA01280F24}" type="pres">
      <dgm:prSet presAssocID="{6A597D17-B0B7-4D00-B0ED-19E5E6FE05B3}" presName="sibTrans" presStyleLbl="sibTrans2D1" presStyleIdx="2" presStyleCnt="5"/>
      <dgm:spPr/>
      <dgm:t>
        <a:bodyPr/>
        <a:lstStyle/>
        <a:p>
          <a:endParaRPr lang="es-EC"/>
        </a:p>
      </dgm:t>
    </dgm:pt>
    <dgm:pt modelId="{EBCEB766-A724-4B92-879F-26832E5B0AFF}" type="pres">
      <dgm:prSet presAssocID="{E96BE6C7-9FEA-41BD-BA36-8D6254B9DCFB}" presName="middleNode" presStyleCnt="0"/>
      <dgm:spPr/>
    </dgm:pt>
    <dgm:pt modelId="{DD71A7A7-2710-4C25-88EF-5D4169583545}" type="pres">
      <dgm:prSet presAssocID="{E96BE6C7-9FEA-41BD-BA36-8D6254B9DCFB}" presName="padding" presStyleLbl="node1" presStyleIdx="2" presStyleCnt="6"/>
      <dgm:spPr/>
    </dgm:pt>
    <dgm:pt modelId="{A0FEF5AF-18D3-4D75-A50B-F0D1D798076D}" type="pres">
      <dgm:prSet presAssocID="{E96BE6C7-9FEA-41BD-BA36-8D6254B9DCFB}" presName="shape" presStyleLbl="node1" presStyleIdx="3" presStyleCnt="6" custScaleX="192590" custScaleY="128456">
        <dgm:presLayoutVars>
          <dgm:bulletEnabled val="1"/>
        </dgm:presLayoutVars>
      </dgm:prSet>
      <dgm:spPr/>
      <dgm:t>
        <a:bodyPr/>
        <a:lstStyle/>
        <a:p>
          <a:endParaRPr lang="es-EC"/>
        </a:p>
      </dgm:t>
    </dgm:pt>
    <dgm:pt modelId="{A5EF7C50-E3D5-43DB-B9A9-D9A1B9E9EE5C}" type="pres">
      <dgm:prSet presAssocID="{FFB4A933-C617-4D27-916D-F903BB1268A2}" presName="sibTrans" presStyleLbl="sibTrans2D1" presStyleIdx="3" presStyleCnt="5"/>
      <dgm:spPr/>
      <dgm:t>
        <a:bodyPr/>
        <a:lstStyle/>
        <a:p>
          <a:endParaRPr lang="es-EC"/>
        </a:p>
      </dgm:t>
    </dgm:pt>
    <dgm:pt modelId="{8DBFDFE7-FAE3-4885-B01D-19465DAE61AE}" type="pres">
      <dgm:prSet presAssocID="{28644B37-ED68-4C5B-B4B1-18533FAB8625}" presName="middleNode" presStyleCnt="0"/>
      <dgm:spPr/>
    </dgm:pt>
    <dgm:pt modelId="{5252248E-1392-463E-929B-10A8528B8952}" type="pres">
      <dgm:prSet presAssocID="{28644B37-ED68-4C5B-B4B1-18533FAB8625}" presName="padding" presStyleLbl="node1" presStyleIdx="3" presStyleCnt="6"/>
      <dgm:spPr/>
    </dgm:pt>
    <dgm:pt modelId="{0019B8B6-18E9-4CC6-8B88-C1A8639BB5AB}" type="pres">
      <dgm:prSet presAssocID="{28644B37-ED68-4C5B-B4B1-18533FAB8625}" presName="shape" presStyleLbl="node1" presStyleIdx="4" presStyleCnt="6" custScaleX="150174" custScaleY="111993">
        <dgm:presLayoutVars>
          <dgm:bulletEnabled val="1"/>
        </dgm:presLayoutVars>
      </dgm:prSet>
      <dgm:spPr/>
      <dgm:t>
        <a:bodyPr/>
        <a:lstStyle/>
        <a:p>
          <a:endParaRPr lang="es-EC"/>
        </a:p>
      </dgm:t>
    </dgm:pt>
    <dgm:pt modelId="{E41C7238-4839-4E0E-9E4D-43217CA69CF5}" type="pres">
      <dgm:prSet presAssocID="{F7F70098-71C8-4A91-AFB8-17B92B0CCB8A}" presName="sibTrans" presStyleLbl="sibTrans2D1" presStyleIdx="4" presStyleCnt="5"/>
      <dgm:spPr/>
      <dgm:t>
        <a:bodyPr/>
        <a:lstStyle/>
        <a:p>
          <a:endParaRPr lang="es-EC"/>
        </a:p>
      </dgm:t>
    </dgm:pt>
    <dgm:pt modelId="{2C229CA1-0F2E-40A1-B0C9-D6A29C791CCE}" type="pres">
      <dgm:prSet presAssocID="{D70EE38F-C2D1-4498-B3D7-0C013D5607F8}" presName="lastNode" presStyleLbl="node1" presStyleIdx="5" presStyleCnt="6">
        <dgm:presLayoutVars>
          <dgm:bulletEnabled val="1"/>
        </dgm:presLayoutVars>
      </dgm:prSet>
      <dgm:spPr/>
      <dgm:t>
        <a:bodyPr/>
        <a:lstStyle/>
        <a:p>
          <a:endParaRPr lang="es-EC"/>
        </a:p>
      </dgm:t>
    </dgm:pt>
  </dgm:ptLst>
  <dgm:cxnLst>
    <dgm:cxn modelId="{D8E9E178-769B-453D-A82F-73C52E8A712F}" srcId="{4B8A2B41-6E6F-4144-B7A4-44E26B87A1E9}" destId="{2072CA2B-B44B-437A-BD71-63248328AFAF}" srcOrd="2" destOrd="0" parTransId="{A235DA46-5771-4949-8972-4C3D30C7B9DF}" sibTransId="{6A597D17-B0B7-4D00-B0ED-19E5E6FE05B3}"/>
    <dgm:cxn modelId="{5BA7A6AA-0209-46B2-8943-387B32AF1046}" type="presOf" srcId="{6A597D17-B0B7-4D00-B0ED-19E5E6FE05B3}" destId="{4D8F8299-A2EA-454B-9DA4-4EFA01280F24}" srcOrd="0" destOrd="0" presId="urn:microsoft.com/office/officeart/2005/8/layout/bProcess2"/>
    <dgm:cxn modelId="{BE2FB3EC-8EB6-4FC3-BE15-EDB676286C81}" type="presOf" srcId="{332A270B-EAE5-4613-99D8-8AB37C60DE0E}" destId="{066ECE9E-22C3-4883-A1BF-14DDA891B544}" srcOrd="0" destOrd="0" presId="urn:microsoft.com/office/officeart/2005/8/layout/bProcess2"/>
    <dgm:cxn modelId="{E869695F-3B7B-45F2-B794-77D400C10E53}" type="presOf" srcId="{F7F70098-71C8-4A91-AFB8-17B92B0CCB8A}" destId="{E41C7238-4839-4E0E-9E4D-43217CA69CF5}" srcOrd="0" destOrd="0" presId="urn:microsoft.com/office/officeart/2005/8/layout/bProcess2"/>
    <dgm:cxn modelId="{0402DAB6-862E-40E2-8FCE-AA3A307218B1}" type="presOf" srcId="{E96BE6C7-9FEA-41BD-BA36-8D6254B9DCFB}" destId="{A0FEF5AF-18D3-4D75-A50B-F0D1D798076D}" srcOrd="0" destOrd="0" presId="urn:microsoft.com/office/officeart/2005/8/layout/bProcess2"/>
    <dgm:cxn modelId="{9A2C0513-A6D1-4E4D-AAEB-BD003425B073}" srcId="{4B8A2B41-6E6F-4144-B7A4-44E26B87A1E9}" destId="{92EE98A1-BB6F-4FE4-A36D-FDCC8E323342}" srcOrd="0" destOrd="0" parTransId="{4A04181C-E981-4A38-8DAD-554560C7AC80}" sibTransId="{332A270B-EAE5-4613-99D8-8AB37C60DE0E}"/>
    <dgm:cxn modelId="{DBFB1F32-E9DE-477B-9D93-46FFFE910258}" type="presOf" srcId="{2072CA2B-B44B-437A-BD71-63248328AFAF}" destId="{9950ECC1-BF96-45D2-968A-62A1152D4A33}" srcOrd="0" destOrd="0" presId="urn:microsoft.com/office/officeart/2005/8/layout/bProcess2"/>
    <dgm:cxn modelId="{9FA70780-DFA4-400E-BE14-270E14DF5F30}" type="presOf" srcId="{4B8A2B41-6E6F-4144-B7A4-44E26B87A1E9}" destId="{FA8201BA-270C-4B7F-8313-125AB5A3AA89}" srcOrd="0" destOrd="0" presId="urn:microsoft.com/office/officeart/2005/8/layout/bProcess2"/>
    <dgm:cxn modelId="{6AFF0EC9-E406-4F2E-99B9-B7A7BAC8AEDD}" type="presOf" srcId="{D70EE38F-C2D1-4498-B3D7-0C013D5607F8}" destId="{2C229CA1-0F2E-40A1-B0C9-D6A29C791CCE}" srcOrd="0" destOrd="0" presId="urn:microsoft.com/office/officeart/2005/8/layout/bProcess2"/>
    <dgm:cxn modelId="{9E52AC23-A451-4B03-8929-5BCE70FD29FE}" srcId="{4B8A2B41-6E6F-4144-B7A4-44E26B87A1E9}" destId="{D70EE38F-C2D1-4498-B3D7-0C013D5607F8}" srcOrd="5" destOrd="0" parTransId="{5E546CA4-9C43-44C1-800E-DE470F01899A}" sibTransId="{430C9BEB-9B52-4ED5-B9FC-23509417D792}"/>
    <dgm:cxn modelId="{AF3F2F1C-026D-4656-83B5-856DF61C34B8}" type="presOf" srcId="{28644B37-ED68-4C5B-B4B1-18533FAB8625}" destId="{0019B8B6-18E9-4CC6-8B88-C1A8639BB5AB}" srcOrd="0" destOrd="0" presId="urn:microsoft.com/office/officeart/2005/8/layout/bProcess2"/>
    <dgm:cxn modelId="{6908EA67-D46E-4588-AC22-0BE559AA6B07}" srcId="{4B8A2B41-6E6F-4144-B7A4-44E26B87A1E9}" destId="{28644B37-ED68-4C5B-B4B1-18533FAB8625}" srcOrd="4" destOrd="0" parTransId="{4AAEF615-2E42-4277-A549-D7A0CD04993E}" sibTransId="{F7F70098-71C8-4A91-AFB8-17B92B0CCB8A}"/>
    <dgm:cxn modelId="{08C26C78-4819-42AE-9196-37D5FD3D29B3}" type="presOf" srcId="{F097AD42-CF11-40B1-9597-7FB4D7F5E4EC}" destId="{DCF62D32-0648-463A-B2A4-FF2E7BDAE61B}" srcOrd="0" destOrd="0" presId="urn:microsoft.com/office/officeart/2005/8/layout/bProcess2"/>
    <dgm:cxn modelId="{69B13047-D12E-4DB7-9CC0-67410BEDB6E7}" type="presOf" srcId="{FFB4A933-C617-4D27-916D-F903BB1268A2}" destId="{A5EF7C50-E3D5-43DB-B9A9-D9A1B9E9EE5C}" srcOrd="0" destOrd="0" presId="urn:microsoft.com/office/officeart/2005/8/layout/bProcess2"/>
    <dgm:cxn modelId="{900572EB-BCBB-47CA-9220-F62C029DE597}" type="presOf" srcId="{F0AE8F79-8DD0-4EDA-BECC-2E501FC54B6F}" destId="{7194AD1E-306F-4D0E-A827-E6ECD9A5EA69}" srcOrd="0" destOrd="0" presId="urn:microsoft.com/office/officeart/2005/8/layout/bProcess2"/>
    <dgm:cxn modelId="{78328625-ACA7-46AB-B811-69787219FF9B}" type="presOf" srcId="{92EE98A1-BB6F-4FE4-A36D-FDCC8E323342}" destId="{7368102A-51C5-4463-9DCA-9BCEF606E8E2}" srcOrd="0" destOrd="0" presId="urn:microsoft.com/office/officeart/2005/8/layout/bProcess2"/>
    <dgm:cxn modelId="{D591AAFE-6B98-46A0-B1E9-E4CC2C718F7A}" srcId="{4B8A2B41-6E6F-4144-B7A4-44E26B87A1E9}" destId="{E96BE6C7-9FEA-41BD-BA36-8D6254B9DCFB}" srcOrd="3" destOrd="0" parTransId="{7929B6C0-9290-4E68-A193-0F2CC5961A77}" sibTransId="{FFB4A933-C617-4D27-916D-F903BB1268A2}"/>
    <dgm:cxn modelId="{C4A0E700-A975-47C0-9A16-07E363B5257C}" srcId="{4B8A2B41-6E6F-4144-B7A4-44E26B87A1E9}" destId="{F0AE8F79-8DD0-4EDA-BECC-2E501FC54B6F}" srcOrd="1" destOrd="0" parTransId="{0B2ADCB7-B365-4769-8D5C-F5A2AF95A6B8}" sibTransId="{F097AD42-CF11-40B1-9597-7FB4D7F5E4EC}"/>
    <dgm:cxn modelId="{60BC7065-38B8-421F-B38D-7A94528FDF13}" type="presParOf" srcId="{FA8201BA-270C-4B7F-8313-125AB5A3AA89}" destId="{7368102A-51C5-4463-9DCA-9BCEF606E8E2}" srcOrd="0" destOrd="0" presId="urn:microsoft.com/office/officeart/2005/8/layout/bProcess2"/>
    <dgm:cxn modelId="{E31FEC7B-55D4-420D-8F11-30EEE2376FA3}" type="presParOf" srcId="{FA8201BA-270C-4B7F-8313-125AB5A3AA89}" destId="{066ECE9E-22C3-4883-A1BF-14DDA891B544}" srcOrd="1" destOrd="0" presId="urn:microsoft.com/office/officeart/2005/8/layout/bProcess2"/>
    <dgm:cxn modelId="{78C2C31A-E18D-4846-81DF-3BE001D9CFBA}" type="presParOf" srcId="{FA8201BA-270C-4B7F-8313-125AB5A3AA89}" destId="{CD7B7665-DAB1-4378-B762-98C288A9106A}" srcOrd="2" destOrd="0" presId="urn:microsoft.com/office/officeart/2005/8/layout/bProcess2"/>
    <dgm:cxn modelId="{9F1E4DD0-1832-4534-87CA-96DD34B8BF4B}" type="presParOf" srcId="{CD7B7665-DAB1-4378-B762-98C288A9106A}" destId="{E722A260-8AD1-4C37-97CC-21BA4FE68BC2}" srcOrd="0" destOrd="0" presId="urn:microsoft.com/office/officeart/2005/8/layout/bProcess2"/>
    <dgm:cxn modelId="{ED5FB2A9-F991-4830-B14A-96083DB0AB4B}" type="presParOf" srcId="{CD7B7665-DAB1-4378-B762-98C288A9106A}" destId="{7194AD1E-306F-4D0E-A827-E6ECD9A5EA69}" srcOrd="1" destOrd="0" presId="urn:microsoft.com/office/officeart/2005/8/layout/bProcess2"/>
    <dgm:cxn modelId="{91E904F5-2689-408E-B8B7-DAC8CAA42840}" type="presParOf" srcId="{FA8201BA-270C-4B7F-8313-125AB5A3AA89}" destId="{DCF62D32-0648-463A-B2A4-FF2E7BDAE61B}" srcOrd="3" destOrd="0" presId="urn:microsoft.com/office/officeart/2005/8/layout/bProcess2"/>
    <dgm:cxn modelId="{C7E546CB-070C-46C0-AFCC-37AC173B241D}" type="presParOf" srcId="{FA8201BA-270C-4B7F-8313-125AB5A3AA89}" destId="{69699AFE-3207-4420-B2C2-8F4C1602C745}" srcOrd="4" destOrd="0" presId="urn:microsoft.com/office/officeart/2005/8/layout/bProcess2"/>
    <dgm:cxn modelId="{3525B297-4FF2-4121-9762-16175C344BC8}" type="presParOf" srcId="{69699AFE-3207-4420-B2C2-8F4C1602C745}" destId="{17AB5B7A-8108-46C9-BDCC-7BD39C9EC1E9}" srcOrd="0" destOrd="0" presId="urn:microsoft.com/office/officeart/2005/8/layout/bProcess2"/>
    <dgm:cxn modelId="{BE9CF3E5-13AE-4013-B336-E151014FA019}" type="presParOf" srcId="{69699AFE-3207-4420-B2C2-8F4C1602C745}" destId="{9950ECC1-BF96-45D2-968A-62A1152D4A33}" srcOrd="1" destOrd="0" presId="urn:microsoft.com/office/officeart/2005/8/layout/bProcess2"/>
    <dgm:cxn modelId="{09892B36-9C25-4797-BD7C-5B2FD370D807}" type="presParOf" srcId="{FA8201BA-270C-4B7F-8313-125AB5A3AA89}" destId="{4D8F8299-A2EA-454B-9DA4-4EFA01280F24}" srcOrd="5" destOrd="0" presId="urn:microsoft.com/office/officeart/2005/8/layout/bProcess2"/>
    <dgm:cxn modelId="{0F324B2A-FBF6-423E-9F06-CA2EF9480275}" type="presParOf" srcId="{FA8201BA-270C-4B7F-8313-125AB5A3AA89}" destId="{EBCEB766-A724-4B92-879F-26832E5B0AFF}" srcOrd="6" destOrd="0" presId="urn:microsoft.com/office/officeart/2005/8/layout/bProcess2"/>
    <dgm:cxn modelId="{580C8B61-4A49-499B-9790-74644C56537E}" type="presParOf" srcId="{EBCEB766-A724-4B92-879F-26832E5B0AFF}" destId="{DD71A7A7-2710-4C25-88EF-5D4169583545}" srcOrd="0" destOrd="0" presId="urn:microsoft.com/office/officeart/2005/8/layout/bProcess2"/>
    <dgm:cxn modelId="{220CE29E-8565-41C9-8C5F-19D9EEA0B4B2}" type="presParOf" srcId="{EBCEB766-A724-4B92-879F-26832E5B0AFF}" destId="{A0FEF5AF-18D3-4D75-A50B-F0D1D798076D}" srcOrd="1" destOrd="0" presId="urn:microsoft.com/office/officeart/2005/8/layout/bProcess2"/>
    <dgm:cxn modelId="{494FB5C0-8637-4825-97D7-9B37D384780D}" type="presParOf" srcId="{FA8201BA-270C-4B7F-8313-125AB5A3AA89}" destId="{A5EF7C50-E3D5-43DB-B9A9-D9A1B9E9EE5C}" srcOrd="7" destOrd="0" presId="urn:microsoft.com/office/officeart/2005/8/layout/bProcess2"/>
    <dgm:cxn modelId="{5541CB1E-A536-4343-8261-E6D7ADEB543C}" type="presParOf" srcId="{FA8201BA-270C-4B7F-8313-125AB5A3AA89}" destId="{8DBFDFE7-FAE3-4885-B01D-19465DAE61AE}" srcOrd="8" destOrd="0" presId="urn:microsoft.com/office/officeart/2005/8/layout/bProcess2"/>
    <dgm:cxn modelId="{2E0D41EA-491E-4D8E-BE3C-675A07363F96}" type="presParOf" srcId="{8DBFDFE7-FAE3-4885-B01D-19465DAE61AE}" destId="{5252248E-1392-463E-929B-10A8528B8952}" srcOrd="0" destOrd="0" presId="urn:microsoft.com/office/officeart/2005/8/layout/bProcess2"/>
    <dgm:cxn modelId="{BFBFE5CC-D2B3-442D-8C00-9E40A126D1C6}" type="presParOf" srcId="{8DBFDFE7-FAE3-4885-B01D-19465DAE61AE}" destId="{0019B8B6-18E9-4CC6-8B88-C1A8639BB5AB}" srcOrd="1" destOrd="0" presId="urn:microsoft.com/office/officeart/2005/8/layout/bProcess2"/>
    <dgm:cxn modelId="{167FDBD1-A74D-48FA-AD14-B09933056D5E}" type="presParOf" srcId="{FA8201BA-270C-4B7F-8313-125AB5A3AA89}" destId="{E41C7238-4839-4E0E-9E4D-43217CA69CF5}" srcOrd="9" destOrd="0" presId="urn:microsoft.com/office/officeart/2005/8/layout/bProcess2"/>
    <dgm:cxn modelId="{26640C22-0A14-497C-A163-023EF6D1CCE0}" type="presParOf" srcId="{FA8201BA-270C-4B7F-8313-125AB5A3AA89}" destId="{2C229CA1-0F2E-40A1-B0C9-D6A29C791CCE}" srcOrd="10" destOrd="0" presId="urn:microsoft.com/office/officeart/2005/8/layout/b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033FD5-C7FA-4031-B55D-A35446EBDF60}" type="doc">
      <dgm:prSet loTypeId="urn:microsoft.com/office/officeart/2005/8/layout/cycle1" loCatId="cycle" qsTypeId="urn:microsoft.com/office/officeart/2005/8/quickstyle/simple2" qsCatId="simple" csTypeId="urn:microsoft.com/office/officeart/2005/8/colors/accent3_1" csCatId="accent3" phldr="1"/>
      <dgm:spPr/>
      <dgm:t>
        <a:bodyPr/>
        <a:lstStyle/>
        <a:p>
          <a:endParaRPr lang="es-EC"/>
        </a:p>
      </dgm:t>
    </dgm:pt>
    <dgm:pt modelId="{485FB2D3-0489-41AB-A8D2-06A56241C93C}">
      <dgm:prSet custT="1"/>
      <dgm:spPr/>
      <dgm:t>
        <a:bodyPr/>
        <a:lstStyle/>
        <a:p>
          <a:r>
            <a:rPr lang="es-EC" sz="1600" dirty="0" smtClean="0"/>
            <a:t>Fuerte compromiso para transformar la educación superior con el fin de lograr una mejor formación académica.</a:t>
          </a:r>
        </a:p>
      </dgm:t>
    </dgm:pt>
    <dgm:pt modelId="{D57FF125-2812-462C-8B3D-4DA264B3DCB9}" type="parTrans" cxnId="{40C3C956-9827-48E7-B280-062DC6FDB73D}">
      <dgm:prSet/>
      <dgm:spPr/>
      <dgm:t>
        <a:bodyPr/>
        <a:lstStyle/>
        <a:p>
          <a:endParaRPr lang="es-EC" sz="4800"/>
        </a:p>
      </dgm:t>
    </dgm:pt>
    <dgm:pt modelId="{5AC6B951-79A6-4915-B0BC-F9E321D43357}" type="sibTrans" cxnId="{40C3C956-9827-48E7-B280-062DC6FDB73D}">
      <dgm:prSet/>
      <dgm:spPr/>
      <dgm:t>
        <a:bodyPr/>
        <a:lstStyle/>
        <a:p>
          <a:endParaRPr lang="es-EC" sz="4800"/>
        </a:p>
      </dgm:t>
    </dgm:pt>
    <dgm:pt modelId="{E5FD50B4-0331-4D23-A2AE-B49EA80AECE5}">
      <dgm:prSet custT="1"/>
      <dgm:spPr/>
      <dgm:t>
        <a:bodyPr/>
        <a:lstStyle/>
        <a:p>
          <a:r>
            <a:rPr lang="es-ES" sz="1600" dirty="0" smtClean="0"/>
            <a:t>Uno de los  proyectos más ambiciosos de este gobierno es la construcción de </a:t>
          </a:r>
          <a:r>
            <a:rPr lang="es-ES" sz="1600" dirty="0" err="1" smtClean="0"/>
            <a:t>Yachay</a:t>
          </a:r>
          <a:r>
            <a:rPr lang="es-ES" sz="1600" dirty="0" smtClean="0"/>
            <a:t> – la ciudad del conocimiento. </a:t>
          </a:r>
          <a:endParaRPr lang="es-EC" sz="1600" dirty="0" smtClean="0"/>
        </a:p>
      </dgm:t>
    </dgm:pt>
    <dgm:pt modelId="{D66EDCE6-7CBE-40EE-9225-AEB0B4C03366}" type="parTrans" cxnId="{1AC31363-A30A-4FF6-816D-70A67AD24CCE}">
      <dgm:prSet/>
      <dgm:spPr/>
      <dgm:t>
        <a:bodyPr/>
        <a:lstStyle/>
        <a:p>
          <a:endParaRPr lang="es-EC" sz="4800"/>
        </a:p>
      </dgm:t>
    </dgm:pt>
    <dgm:pt modelId="{5A22211C-954F-4DFF-A84E-FD195D659A12}" type="sibTrans" cxnId="{1AC31363-A30A-4FF6-816D-70A67AD24CCE}">
      <dgm:prSet/>
      <dgm:spPr/>
      <dgm:t>
        <a:bodyPr/>
        <a:lstStyle/>
        <a:p>
          <a:endParaRPr lang="es-EC" sz="4800"/>
        </a:p>
      </dgm:t>
    </dgm:pt>
    <dgm:pt modelId="{37A5E4F3-633D-4A82-8CC1-B75AB4616595}">
      <dgm:prSet custT="1"/>
      <dgm:spPr/>
      <dgm:t>
        <a:bodyPr/>
        <a:lstStyle/>
        <a:p>
          <a:r>
            <a:rPr lang="es-EC" sz="1600" dirty="0" smtClean="0"/>
            <a:t>Las políticas establecidas por el gobierno han generado un entorno positivo para la construcción de infraestructura. </a:t>
          </a:r>
        </a:p>
      </dgm:t>
    </dgm:pt>
    <dgm:pt modelId="{25CC5F3A-3F74-4D3F-A1D8-E3D919F0E0C4}" type="parTrans" cxnId="{A56887C6-1014-41EF-807C-1C4DF2DEAF57}">
      <dgm:prSet/>
      <dgm:spPr/>
      <dgm:t>
        <a:bodyPr/>
        <a:lstStyle/>
        <a:p>
          <a:endParaRPr lang="es-EC" sz="4800"/>
        </a:p>
      </dgm:t>
    </dgm:pt>
    <dgm:pt modelId="{9F4AE257-0BF2-4F6F-A812-088AF3CAE192}" type="sibTrans" cxnId="{A56887C6-1014-41EF-807C-1C4DF2DEAF57}">
      <dgm:prSet/>
      <dgm:spPr/>
      <dgm:t>
        <a:bodyPr/>
        <a:lstStyle/>
        <a:p>
          <a:endParaRPr lang="es-EC" sz="4800"/>
        </a:p>
      </dgm:t>
    </dgm:pt>
    <dgm:pt modelId="{F5527618-B61C-4D03-BEE7-E5EF28981EBA}">
      <dgm:prSet phldrT="[Texto]" custT="1"/>
      <dgm:spPr/>
      <dgm:t>
        <a:bodyPr/>
        <a:lstStyle/>
        <a:p>
          <a:r>
            <a:rPr lang="es-EC" sz="1600" dirty="0" smtClean="0"/>
            <a:t>El Estado Ecuatoriano atraviesa cambios y procesos políticos en marcha que benefician el desarrollo de la empresa CONECUAKOR C.E.M.</a:t>
          </a:r>
          <a:endParaRPr lang="es-EC" sz="1600" dirty="0"/>
        </a:p>
      </dgm:t>
    </dgm:pt>
    <dgm:pt modelId="{A22464CB-C42A-4836-9424-74D7B856EA68}" type="sibTrans" cxnId="{40CE2142-00A9-4907-9890-EEE9A52ED3CF}">
      <dgm:prSet/>
      <dgm:spPr/>
      <dgm:t>
        <a:bodyPr/>
        <a:lstStyle/>
        <a:p>
          <a:endParaRPr lang="es-EC" sz="4800"/>
        </a:p>
      </dgm:t>
    </dgm:pt>
    <dgm:pt modelId="{12C4FA98-683D-404D-B26D-C4145337AF53}" type="parTrans" cxnId="{40CE2142-00A9-4907-9890-EEE9A52ED3CF}">
      <dgm:prSet/>
      <dgm:spPr/>
      <dgm:t>
        <a:bodyPr/>
        <a:lstStyle/>
        <a:p>
          <a:endParaRPr lang="es-EC" sz="4800"/>
        </a:p>
      </dgm:t>
    </dgm:pt>
    <dgm:pt modelId="{20825E42-4256-49F6-9119-620C9AB21EE3}" type="pres">
      <dgm:prSet presAssocID="{BA033FD5-C7FA-4031-B55D-A35446EBDF60}" presName="cycle" presStyleCnt="0">
        <dgm:presLayoutVars>
          <dgm:dir/>
          <dgm:resizeHandles val="exact"/>
        </dgm:presLayoutVars>
      </dgm:prSet>
      <dgm:spPr/>
      <dgm:t>
        <a:bodyPr/>
        <a:lstStyle/>
        <a:p>
          <a:endParaRPr lang="es-EC"/>
        </a:p>
      </dgm:t>
    </dgm:pt>
    <dgm:pt modelId="{93963580-2DCC-4272-AE56-D27A5E13B4F2}" type="pres">
      <dgm:prSet presAssocID="{F5527618-B61C-4D03-BEE7-E5EF28981EBA}" presName="dummy" presStyleCnt="0"/>
      <dgm:spPr/>
    </dgm:pt>
    <dgm:pt modelId="{6B9ABF22-37F2-4F37-A3C4-093E8A8D6BB7}" type="pres">
      <dgm:prSet presAssocID="{F5527618-B61C-4D03-BEE7-E5EF28981EBA}" presName="node" presStyleLbl="revTx" presStyleIdx="0" presStyleCnt="4" custScaleX="129996" custScaleY="91158" custRadScaleRad="101074" custRadScaleInc="31459">
        <dgm:presLayoutVars>
          <dgm:bulletEnabled val="1"/>
        </dgm:presLayoutVars>
      </dgm:prSet>
      <dgm:spPr/>
      <dgm:t>
        <a:bodyPr/>
        <a:lstStyle/>
        <a:p>
          <a:endParaRPr lang="es-EC"/>
        </a:p>
      </dgm:t>
    </dgm:pt>
    <dgm:pt modelId="{51433566-9A56-47E3-8E79-B3F5C58EABDB}" type="pres">
      <dgm:prSet presAssocID="{A22464CB-C42A-4836-9424-74D7B856EA68}" presName="sibTrans" presStyleLbl="node1" presStyleIdx="0" presStyleCnt="4"/>
      <dgm:spPr/>
      <dgm:t>
        <a:bodyPr/>
        <a:lstStyle/>
        <a:p>
          <a:endParaRPr lang="es-EC"/>
        </a:p>
      </dgm:t>
    </dgm:pt>
    <dgm:pt modelId="{C20A44F2-8814-4B9E-9E8E-B3F7BD4191E4}" type="pres">
      <dgm:prSet presAssocID="{485FB2D3-0489-41AB-A8D2-06A56241C93C}" presName="dummy" presStyleCnt="0"/>
      <dgm:spPr/>
    </dgm:pt>
    <dgm:pt modelId="{E60873AB-2E1C-4C2D-9852-D9399A0AD275}" type="pres">
      <dgm:prSet presAssocID="{485FB2D3-0489-41AB-A8D2-06A56241C93C}" presName="node" presStyleLbl="revTx" presStyleIdx="1" presStyleCnt="4" custScaleX="152973" custScaleY="127882" custRadScaleRad="117856" custRadScaleInc="-11664">
        <dgm:presLayoutVars>
          <dgm:bulletEnabled val="1"/>
        </dgm:presLayoutVars>
      </dgm:prSet>
      <dgm:spPr/>
      <dgm:t>
        <a:bodyPr/>
        <a:lstStyle/>
        <a:p>
          <a:endParaRPr lang="es-EC"/>
        </a:p>
      </dgm:t>
    </dgm:pt>
    <dgm:pt modelId="{45BB8996-AE18-40A0-96EC-13A39B59A7A5}" type="pres">
      <dgm:prSet presAssocID="{5AC6B951-79A6-4915-B0BC-F9E321D43357}" presName="sibTrans" presStyleLbl="node1" presStyleIdx="1" presStyleCnt="4"/>
      <dgm:spPr/>
      <dgm:t>
        <a:bodyPr/>
        <a:lstStyle/>
        <a:p>
          <a:endParaRPr lang="es-EC"/>
        </a:p>
      </dgm:t>
    </dgm:pt>
    <dgm:pt modelId="{AE30426C-B9D3-4C59-B211-B8B6A81B7554}" type="pres">
      <dgm:prSet presAssocID="{E5FD50B4-0331-4D23-A2AE-B49EA80AECE5}" presName="dummy" presStyleCnt="0"/>
      <dgm:spPr/>
    </dgm:pt>
    <dgm:pt modelId="{6107873A-2F99-4E6D-BF04-D8FFA0FB91DA}" type="pres">
      <dgm:prSet presAssocID="{E5FD50B4-0331-4D23-A2AE-B49EA80AECE5}" presName="node" presStyleLbl="revTx" presStyleIdx="2" presStyleCnt="4" custRadScaleRad="106932" custRadScaleInc="5011">
        <dgm:presLayoutVars>
          <dgm:bulletEnabled val="1"/>
        </dgm:presLayoutVars>
      </dgm:prSet>
      <dgm:spPr/>
      <dgm:t>
        <a:bodyPr/>
        <a:lstStyle/>
        <a:p>
          <a:endParaRPr lang="es-EC"/>
        </a:p>
      </dgm:t>
    </dgm:pt>
    <dgm:pt modelId="{FBFDC220-26A6-449E-B1A2-E26BDC48DC45}" type="pres">
      <dgm:prSet presAssocID="{5A22211C-954F-4DFF-A84E-FD195D659A12}" presName="sibTrans" presStyleLbl="node1" presStyleIdx="2" presStyleCnt="4"/>
      <dgm:spPr/>
      <dgm:t>
        <a:bodyPr/>
        <a:lstStyle/>
        <a:p>
          <a:endParaRPr lang="es-EC"/>
        </a:p>
      </dgm:t>
    </dgm:pt>
    <dgm:pt modelId="{D76973B4-B21F-4839-8EE7-5E8EBE9B102E}" type="pres">
      <dgm:prSet presAssocID="{37A5E4F3-633D-4A82-8CC1-B75AB4616595}" presName="dummy" presStyleCnt="0"/>
      <dgm:spPr/>
    </dgm:pt>
    <dgm:pt modelId="{41844C74-C095-4F9C-8AEC-73F08B233799}" type="pres">
      <dgm:prSet presAssocID="{37A5E4F3-633D-4A82-8CC1-B75AB4616595}" presName="node" presStyleLbl="revTx" presStyleIdx="3" presStyleCnt="4" custScaleX="114104" custScaleY="106738" custRadScaleRad="97011" custRadScaleInc="-12530">
        <dgm:presLayoutVars>
          <dgm:bulletEnabled val="1"/>
        </dgm:presLayoutVars>
      </dgm:prSet>
      <dgm:spPr/>
      <dgm:t>
        <a:bodyPr/>
        <a:lstStyle/>
        <a:p>
          <a:endParaRPr lang="es-EC"/>
        </a:p>
      </dgm:t>
    </dgm:pt>
    <dgm:pt modelId="{2E90A341-478A-4CE9-8C4E-6D4D7A222215}" type="pres">
      <dgm:prSet presAssocID="{9F4AE257-0BF2-4F6F-A812-088AF3CAE192}" presName="sibTrans" presStyleLbl="node1" presStyleIdx="3" presStyleCnt="4"/>
      <dgm:spPr/>
      <dgm:t>
        <a:bodyPr/>
        <a:lstStyle/>
        <a:p>
          <a:endParaRPr lang="es-EC"/>
        </a:p>
      </dgm:t>
    </dgm:pt>
  </dgm:ptLst>
  <dgm:cxnLst>
    <dgm:cxn modelId="{40CE2142-00A9-4907-9890-EEE9A52ED3CF}" srcId="{BA033FD5-C7FA-4031-B55D-A35446EBDF60}" destId="{F5527618-B61C-4D03-BEE7-E5EF28981EBA}" srcOrd="0" destOrd="0" parTransId="{12C4FA98-683D-404D-B26D-C4145337AF53}" sibTransId="{A22464CB-C42A-4836-9424-74D7B856EA68}"/>
    <dgm:cxn modelId="{A56887C6-1014-41EF-807C-1C4DF2DEAF57}" srcId="{BA033FD5-C7FA-4031-B55D-A35446EBDF60}" destId="{37A5E4F3-633D-4A82-8CC1-B75AB4616595}" srcOrd="3" destOrd="0" parTransId="{25CC5F3A-3F74-4D3F-A1D8-E3D919F0E0C4}" sibTransId="{9F4AE257-0BF2-4F6F-A812-088AF3CAE192}"/>
    <dgm:cxn modelId="{E5B7FF76-7495-45D2-A7C5-B95F5EB84381}" type="presOf" srcId="{37A5E4F3-633D-4A82-8CC1-B75AB4616595}" destId="{41844C74-C095-4F9C-8AEC-73F08B233799}" srcOrd="0" destOrd="0" presId="urn:microsoft.com/office/officeart/2005/8/layout/cycle1"/>
    <dgm:cxn modelId="{515609A5-42EA-4793-AED5-552B26F85A9C}" type="presOf" srcId="{5AC6B951-79A6-4915-B0BC-F9E321D43357}" destId="{45BB8996-AE18-40A0-96EC-13A39B59A7A5}" srcOrd="0" destOrd="0" presId="urn:microsoft.com/office/officeart/2005/8/layout/cycle1"/>
    <dgm:cxn modelId="{90FDCA87-D0B4-454C-95E7-91A00F3A178F}" type="presOf" srcId="{9F4AE257-0BF2-4F6F-A812-088AF3CAE192}" destId="{2E90A341-478A-4CE9-8C4E-6D4D7A222215}" srcOrd="0" destOrd="0" presId="urn:microsoft.com/office/officeart/2005/8/layout/cycle1"/>
    <dgm:cxn modelId="{7758A0DB-0B22-4AD9-98EA-A988FC8E0F91}" type="presOf" srcId="{485FB2D3-0489-41AB-A8D2-06A56241C93C}" destId="{E60873AB-2E1C-4C2D-9852-D9399A0AD275}" srcOrd="0" destOrd="0" presId="urn:microsoft.com/office/officeart/2005/8/layout/cycle1"/>
    <dgm:cxn modelId="{1AC31363-A30A-4FF6-816D-70A67AD24CCE}" srcId="{BA033FD5-C7FA-4031-B55D-A35446EBDF60}" destId="{E5FD50B4-0331-4D23-A2AE-B49EA80AECE5}" srcOrd="2" destOrd="0" parTransId="{D66EDCE6-7CBE-40EE-9225-AEB0B4C03366}" sibTransId="{5A22211C-954F-4DFF-A84E-FD195D659A12}"/>
    <dgm:cxn modelId="{E433EFEF-A9BA-43D6-882D-D0C9B3A485D9}" type="presOf" srcId="{BA033FD5-C7FA-4031-B55D-A35446EBDF60}" destId="{20825E42-4256-49F6-9119-620C9AB21EE3}" srcOrd="0" destOrd="0" presId="urn:microsoft.com/office/officeart/2005/8/layout/cycle1"/>
    <dgm:cxn modelId="{352B9217-486F-4960-891A-307E87D9DB84}" type="presOf" srcId="{E5FD50B4-0331-4D23-A2AE-B49EA80AECE5}" destId="{6107873A-2F99-4E6D-BF04-D8FFA0FB91DA}" srcOrd="0" destOrd="0" presId="urn:microsoft.com/office/officeart/2005/8/layout/cycle1"/>
    <dgm:cxn modelId="{FE56FFD7-F3C5-45A5-8C9F-1002CA162730}" type="presOf" srcId="{A22464CB-C42A-4836-9424-74D7B856EA68}" destId="{51433566-9A56-47E3-8E79-B3F5C58EABDB}" srcOrd="0" destOrd="0" presId="urn:microsoft.com/office/officeart/2005/8/layout/cycle1"/>
    <dgm:cxn modelId="{40C3C956-9827-48E7-B280-062DC6FDB73D}" srcId="{BA033FD5-C7FA-4031-B55D-A35446EBDF60}" destId="{485FB2D3-0489-41AB-A8D2-06A56241C93C}" srcOrd="1" destOrd="0" parTransId="{D57FF125-2812-462C-8B3D-4DA264B3DCB9}" sibTransId="{5AC6B951-79A6-4915-B0BC-F9E321D43357}"/>
    <dgm:cxn modelId="{66E9272E-F9DE-47ED-9B1D-04EEED81A43E}" type="presOf" srcId="{5A22211C-954F-4DFF-A84E-FD195D659A12}" destId="{FBFDC220-26A6-449E-B1A2-E26BDC48DC45}" srcOrd="0" destOrd="0" presId="urn:microsoft.com/office/officeart/2005/8/layout/cycle1"/>
    <dgm:cxn modelId="{EC6ED56D-8860-4794-9D74-7B8EA5093071}" type="presOf" srcId="{F5527618-B61C-4D03-BEE7-E5EF28981EBA}" destId="{6B9ABF22-37F2-4F37-A3C4-093E8A8D6BB7}" srcOrd="0" destOrd="0" presId="urn:microsoft.com/office/officeart/2005/8/layout/cycle1"/>
    <dgm:cxn modelId="{5AF771A8-F8DC-4B20-A1CF-EFCF91183716}" type="presParOf" srcId="{20825E42-4256-49F6-9119-620C9AB21EE3}" destId="{93963580-2DCC-4272-AE56-D27A5E13B4F2}" srcOrd="0" destOrd="0" presId="urn:microsoft.com/office/officeart/2005/8/layout/cycle1"/>
    <dgm:cxn modelId="{6CE81E33-F23D-48F9-9274-1642E89F5FA6}" type="presParOf" srcId="{20825E42-4256-49F6-9119-620C9AB21EE3}" destId="{6B9ABF22-37F2-4F37-A3C4-093E8A8D6BB7}" srcOrd="1" destOrd="0" presId="urn:microsoft.com/office/officeart/2005/8/layout/cycle1"/>
    <dgm:cxn modelId="{88AE8A6C-7CEA-4135-967E-DEDCEF30A536}" type="presParOf" srcId="{20825E42-4256-49F6-9119-620C9AB21EE3}" destId="{51433566-9A56-47E3-8E79-B3F5C58EABDB}" srcOrd="2" destOrd="0" presId="urn:microsoft.com/office/officeart/2005/8/layout/cycle1"/>
    <dgm:cxn modelId="{E2399C8B-DA0E-4F0B-B181-71786E0632DE}" type="presParOf" srcId="{20825E42-4256-49F6-9119-620C9AB21EE3}" destId="{C20A44F2-8814-4B9E-9E8E-B3F7BD4191E4}" srcOrd="3" destOrd="0" presId="urn:microsoft.com/office/officeart/2005/8/layout/cycle1"/>
    <dgm:cxn modelId="{A7DA6828-7895-4D1A-A16D-45B9A3E083FC}" type="presParOf" srcId="{20825E42-4256-49F6-9119-620C9AB21EE3}" destId="{E60873AB-2E1C-4C2D-9852-D9399A0AD275}" srcOrd="4" destOrd="0" presId="urn:microsoft.com/office/officeart/2005/8/layout/cycle1"/>
    <dgm:cxn modelId="{877832EE-F7CF-4FFD-BD77-904DE524CF55}" type="presParOf" srcId="{20825E42-4256-49F6-9119-620C9AB21EE3}" destId="{45BB8996-AE18-40A0-96EC-13A39B59A7A5}" srcOrd="5" destOrd="0" presId="urn:microsoft.com/office/officeart/2005/8/layout/cycle1"/>
    <dgm:cxn modelId="{E973A9BB-0F1E-4B60-8B09-33DF678BF006}" type="presParOf" srcId="{20825E42-4256-49F6-9119-620C9AB21EE3}" destId="{AE30426C-B9D3-4C59-B211-B8B6A81B7554}" srcOrd="6" destOrd="0" presId="urn:microsoft.com/office/officeart/2005/8/layout/cycle1"/>
    <dgm:cxn modelId="{7C269C21-78F5-4427-8936-7CF5678F1EAA}" type="presParOf" srcId="{20825E42-4256-49F6-9119-620C9AB21EE3}" destId="{6107873A-2F99-4E6D-BF04-D8FFA0FB91DA}" srcOrd="7" destOrd="0" presId="urn:microsoft.com/office/officeart/2005/8/layout/cycle1"/>
    <dgm:cxn modelId="{3B06D3E4-B711-478E-86C2-97081B07EE30}" type="presParOf" srcId="{20825E42-4256-49F6-9119-620C9AB21EE3}" destId="{FBFDC220-26A6-449E-B1A2-E26BDC48DC45}" srcOrd="8" destOrd="0" presId="urn:microsoft.com/office/officeart/2005/8/layout/cycle1"/>
    <dgm:cxn modelId="{FBCB2D75-5FE0-49C6-8327-F601D102EE93}" type="presParOf" srcId="{20825E42-4256-49F6-9119-620C9AB21EE3}" destId="{D76973B4-B21F-4839-8EE7-5E8EBE9B102E}" srcOrd="9" destOrd="0" presId="urn:microsoft.com/office/officeart/2005/8/layout/cycle1"/>
    <dgm:cxn modelId="{F69572BB-86FB-4004-BE90-070C5919C4FE}" type="presParOf" srcId="{20825E42-4256-49F6-9119-620C9AB21EE3}" destId="{41844C74-C095-4F9C-8AEC-73F08B233799}" srcOrd="10" destOrd="0" presId="urn:microsoft.com/office/officeart/2005/8/layout/cycle1"/>
    <dgm:cxn modelId="{327876B5-5344-4021-AD7F-FC7C3B8BF5FD}" type="presParOf" srcId="{20825E42-4256-49F6-9119-620C9AB21EE3}" destId="{2E90A341-478A-4CE9-8C4E-6D4D7A222215}"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BB87FF-4EC9-40F5-9A3D-98C68E610DFC}" type="doc">
      <dgm:prSet loTypeId="urn:microsoft.com/office/officeart/2005/8/layout/radial5" loCatId="relationship" qsTypeId="urn:microsoft.com/office/officeart/2005/8/quickstyle/3d1" qsCatId="3D" csTypeId="urn:microsoft.com/office/officeart/2005/8/colors/colorful1#3" csCatId="colorful" phldr="1"/>
      <dgm:spPr/>
      <dgm:t>
        <a:bodyPr/>
        <a:lstStyle/>
        <a:p>
          <a:endParaRPr lang="es-ES"/>
        </a:p>
      </dgm:t>
    </dgm:pt>
    <dgm:pt modelId="{5D355BF4-B831-4A9B-965A-142065718E02}">
      <dgm:prSet phldrT="[Texto]" custT="1"/>
      <dgm:spPr>
        <a:solidFill>
          <a:schemeClr val="accent3">
            <a:lumMod val="50000"/>
          </a:schemeClr>
        </a:solidFill>
      </dgm:spPr>
      <dgm:t>
        <a:bodyPr/>
        <a:lstStyle/>
        <a:p>
          <a:pPr algn="ctr"/>
          <a:r>
            <a:rPr lang="es-ES" sz="1400" dirty="0"/>
            <a:t>Rivalidad entre </a:t>
          </a:r>
          <a:r>
            <a:rPr lang="es-ES" sz="1400" dirty="0" smtClean="0"/>
            <a:t>competidores</a:t>
          </a:r>
        </a:p>
        <a:p>
          <a:pPr algn="ctr"/>
          <a:r>
            <a:rPr lang="es-ES" sz="1400" dirty="0" smtClean="0"/>
            <a:t>NO</a:t>
          </a:r>
          <a:endParaRPr lang="es-ES" sz="1400" dirty="0"/>
        </a:p>
      </dgm:t>
    </dgm:pt>
    <dgm:pt modelId="{73C2C50D-9CF6-40D9-8B89-ABBF4AE57715}" type="parTrans" cxnId="{32BC945D-9B35-4B30-A646-4691CD978C65}">
      <dgm:prSet/>
      <dgm:spPr/>
      <dgm:t>
        <a:bodyPr/>
        <a:lstStyle/>
        <a:p>
          <a:pPr algn="ctr"/>
          <a:endParaRPr lang="es-ES" sz="1400"/>
        </a:p>
      </dgm:t>
    </dgm:pt>
    <dgm:pt modelId="{CE427986-C97E-4E7B-B2B9-70B18E34F10A}" type="sibTrans" cxnId="{32BC945D-9B35-4B30-A646-4691CD978C65}">
      <dgm:prSet/>
      <dgm:spPr/>
      <dgm:t>
        <a:bodyPr/>
        <a:lstStyle/>
        <a:p>
          <a:pPr algn="ctr"/>
          <a:endParaRPr lang="es-ES" sz="1400"/>
        </a:p>
      </dgm:t>
    </dgm:pt>
    <dgm:pt modelId="{D78B9F07-A037-4B4A-8319-7DF50CED07E5}">
      <dgm:prSet phldrT="[Texto]" custT="1"/>
      <dgm:spPr>
        <a:solidFill>
          <a:schemeClr val="accent3">
            <a:lumMod val="50000"/>
          </a:schemeClr>
        </a:solidFill>
      </dgm:spPr>
      <dgm:t>
        <a:bodyPr/>
        <a:lstStyle/>
        <a:p>
          <a:pPr algn="ctr"/>
          <a:r>
            <a:rPr lang="es-ES" sz="1400" dirty="0"/>
            <a:t>Amenaza de entrada de competidores</a:t>
          </a:r>
        </a:p>
      </dgm:t>
    </dgm:pt>
    <dgm:pt modelId="{FFCED523-3021-417C-82D8-2E75D27F8538}" type="parTrans" cxnId="{982B7584-CCE3-4C8C-803D-E1F95B3CCF51}">
      <dgm:prSet custT="1"/>
      <dgm:spPr>
        <a:solidFill>
          <a:schemeClr val="accent4">
            <a:lumMod val="75000"/>
          </a:schemeClr>
        </a:solidFill>
      </dgm:spPr>
      <dgm:t>
        <a:bodyPr/>
        <a:lstStyle/>
        <a:p>
          <a:pPr algn="ctr"/>
          <a:endParaRPr lang="es-ES" sz="1400"/>
        </a:p>
      </dgm:t>
    </dgm:pt>
    <dgm:pt modelId="{1D9627A3-64D0-412A-8CAB-8BADE520C522}" type="sibTrans" cxnId="{982B7584-CCE3-4C8C-803D-E1F95B3CCF51}">
      <dgm:prSet/>
      <dgm:spPr/>
      <dgm:t>
        <a:bodyPr/>
        <a:lstStyle/>
        <a:p>
          <a:pPr algn="ctr"/>
          <a:endParaRPr lang="es-ES" sz="1400"/>
        </a:p>
      </dgm:t>
    </dgm:pt>
    <dgm:pt modelId="{884B4369-A428-4E2A-B037-7FC7F6081A13}">
      <dgm:prSet phldrT="[Texto]" custT="1"/>
      <dgm:spPr>
        <a:solidFill>
          <a:srgbClr val="FF0000"/>
        </a:solidFill>
      </dgm:spPr>
      <dgm:t>
        <a:bodyPr/>
        <a:lstStyle/>
        <a:p>
          <a:pPr algn="ctr"/>
          <a:r>
            <a:rPr lang="es-ES" sz="1400" dirty="0">
              <a:solidFill>
                <a:schemeClr val="bg1"/>
              </a:solidFill>
            </a:rPr>
            <a:t>Negociación con los </a:t>
          </a:r>
          <a:r>
            <a:rPr lang="es-ES" sz="1400" dirty="0" smtClean="0">
              <a:solidFill>
                <a:schemeClr val="bg1"/>
              </a:solidFill>
            </a:rPr>
            <a:t>consumidores</a:t>
          </a:r>
        </a:p>
        <a:p>
          <a:pPr algn="ctr"/>
          <a:r>
            <a:rPr lang="es-ES" sz="1400" dirty="0" smtClean="0">
              <a:solidFill>
                <a:schemeClr val="bg1"/>
              </a:solidFill>
            </a:rPr>
            <a:t>NO</a:t>
          </a:r>
          <a:endParaRPr lang="es-ES" sz="1400" dirty="0">
            <a:solidFill>
              <a:schemeClr val="bg1"/>
            </a:solidFill>
          </a:endParaRPr>
        </a:p>
      </dgm:t>
    </dgm:pt>
    <dgm:pt modelId="{23505ECF-5A35-4D22-9C9B-63C6E419E4F1}" type="parTrans" cxnId="{1F9A1647-7118-410E-9347-9D4A55032CEA}">
      <dgm:prSet custT="1"/>
      <dgm:spPr>
        <a:solidFill>
          <a:schemeClr val="accent4">
            <a:lumMod val="75000"/>
          </a:schemeClr>
        </a:solidFill>
      </dgm:spPr>
      <dgm:t>
        <a:bodyPr/>
        <a:lstStyle/>
        <a:p>
          <a:pPr algn="ctr"/>
          <a:endParaRPr lang="es-ES" sz="1400"/>
        </a:p>
      </dgm:t>
    </dgm:pt>
    <dgm:pt modelId="{9839FAF7-62C0-4E66-8F8A-C9A3B6B9CB00}" type="sibTrans" cxnId="{1F9A1647-7118-410E-9347-9D4A55032CEA}">
      <dgm:prSet/>
      <dgm:spPr/>
      <dgm:t>
        <a:bodyPr/>
        <a:lstStyle/>
        <a:p>
          <a:pPr algn="ctr"/>
          <a:endParaRPr lang="es-ES" sz="1400"/>
        </a:p>
      </dgm:t>
    </dgm:pt>
    <dgm:pt modelId="{3DCC7D4E-526F-48AA-A914-8566473F91F8}">
      <dgm:prSet phldrT="[Texto]" custT="1"/>
      <dgm:spPr>
        <a:solidFill>
          <a:srgbClr val="FFFF00"/>
        </a:solidFill>
      </dgm:spPr>
      <dgm:t>
        <a:bodyPr/>
        <a:lstStyle/>
        <a:p>
          <a:pPr algn="ctr"/>
          <a:r>
            <a:rPr lang="es-ES" sz="1400" dirty="0">
              <a:solidFill>
                <a:sysClr val="windowText" lastClr="000000"/>
              </a:solidFill>
            </a:rPr>
            <a:t>Productos </a:t>
          </a:r>
          <a:r>
            <a:rPr lang="es-ES" sz="1400" dirty="0" smtClean="0">
              <a:solidFill>
                <a:sysClr val="windowText" lastClr="000000"/>
              </a:solidFill>
            </a:rPr>
            <a:t>Sustitutos</a:t>
          </a:r>
        </a:p>
        <a:p>
          <a:pPr algn="ctr"/>
          <a:r>
            <a:rPr lang="es-ES" sz="1400" dirty="0" smtClean="0">
              <a:solidFill>
                <a:sysClr val="windowText" lastClr="000000"/>
              </a:solidFill>
            </a:rPr>
            <a:t>NO</a:t>
          </a:r>
          <a:endParaRPr lang="es-ES" sz="1400" dirty="0">
            <a:solidFill>
              <a:sysClr val="windowText" lastClr="000000"/>
            </a:solidFill>
          </a:endParaRPr>
        </a:p>
      </dgm:t>
    </dgm:pt>
    <dgm:pt modelId="{A62BD449-FC9B-4B04-9C80-88669DAE69DD}" type="parTrans" cxnId="{6F78CD9C-274B-4BA4-A2F4-206861991422}">
      <dgm:prSet custT="1"/>
      <dgm:spPr>
        <a:solidFill>
          <a:schemeClr val="accent4">
            <a:lumMod val="75000"/>
          </a:schemeClr>
        </a:solidFill>
      </dgm:spPr>
      <dgm:t>
        <a:bodyPr/>
        <a:lstStyle/>
        <a:p>
          <a:pPr algn="ctr"/>
          <a:endParaRPr lang="es-ES" sz="1400"/>
        </a:p>
      </dgm:t>
    </dgm:pt>
    <dgm:pt modelId="{2E72A0DB-B528-4BC5-B7CA-F9C6599B8D32}" type="sibTrans" cxnId="{6F78CD9C-274B-4BA4-A2F4-206861991422}">
      <dgm:prSet/>
      <dgm:spPr/>
      <dgm:t>
        <a:bodyPr/>
        <a:lstStyle/>
        <a:p>
          <a:pPr algn="ctr"/>
          <a:endParaRPr lang="es-ES" sz="1400"/>
        </a:p>
      </dgm:t>
    </dgm:pt>
    <dgm:pt modelId="{DC13860E-900E-4D2A-A81E-29F9AFBDB776}">
      <dgm:prSet phldrT="[Texto]" custT="1"/>
      <dgm:spPr>
        <a:solidFill>
          <a:srgbClr val="FFFF00"/>
        </a:solidFill>
      </dgm:spPr>
      <dgm:t>
        <a:bodyPr/>
        <a:lstStyle/>
        <a:p>
          <a:pPr algn="ctr"/>
          <a:r>
            <a:rPr lang="es-ES" sz="1400" dirty="0">
              <a:solidFill>
                <a:sysClr val="windowText" lastClr="000000"/>
              </a:solidFill>
            </a:rPr>
            <a:t>Negociación con los </a:t>
          </a:r>
          <a:r>
            <a:rPr lang="es-ES" sz="1400" dirty="0" smtClean="0">
              <a:solidFill>
                <a:sysClr val="windowText" lastClr="000000"/>
              </a:solidFill>
            </a:rPr>
            <a:t>proveedores</a:t>
          </a:r>
        </a:p>
        <a:p>
          <a:pPr algn="ctr"/>
          <a:r>
            <a:rPr lang="es-ES" sz="1400" dirty="0" smtClean="0">
              <a:solidFill>
                <a:sysClr val="windowText" lastClr="000000"/>
              </a:solidFill>
            </a:rPr>
            <a:t>SI</a:t>
          </a:r>
          <a:endParaRPr lang="es-ES" sz="1400" dirty="0">
            <a:solidFill>
              <a:sysClr val="windowText" lastClr="000000"/>
            </a:solidFill>
          </a:endParaRPr>
        </a:p>
      </dgm:t>
    </dgm:pt>
    <dgm:pt modelId="{55B6EA50-0332-48B7-BB53-2D2DB4C3E984}" type="parTrans" cxnId="{E8C66F59-B089-4D7D-8E3A-2085536E0089}">
      <dgm:prSet custT="1"/>
      <dgm:spPr>
        <a:solidFill>
          <a:schemeClr val="accent4">
            <a:lumMod val="75000"/>
          </a:schemeClr>
        </a:solidFill>
      </dgm:spPr>
      <dgm:t>
        <a:bodyPr/>
        <a:lstStyle/>
        <a:p>
          <a:pPr algn="ctr"/>
          <a:endParaRPr lang="es-ES" sz="1400"/>
        </a:p>
      </dgm:t>
    </dgm:pt>
    <dgm:pt modelId="{DF5AFC73-C900-4312-8064-008471463384}" type="sibTrans" cxnId="{E8C66F59-B089-4D7D-8E3A-2085536E0089}">
      <dgm:prSet/>
      <dgm:spPr/>
      <dgm:t>
        <a:bodyPr/>
        <a:lstStyle/>
        <a:p>
          <a:pPr algn="ctr"/>
          <a:endParaRPr lang="es-ES" sz="1400"/>
        </a:p>
      </dgm:t>
    </dgm:pt>
    <dgm:pt modelId="{FF1E7946-4906-4F4A-89CD-0AE580C12735}">
      <dgm:prSet phldrT="[Texto]" custT="1"/>
      <dgm:spPr>
        <a:solidFill>
          <a:schemeClr val="accent3">
            <a:lumMod val="50000"/>
          </a:schemeClr>
        </a:solidFill>
      </dgm:spPr>
      <dgm:t>
        <a:bodyPr/>
        <a:lstStyle/>
        <a:p>
          <a:pPr algn="ctr"/>
          <a:r>
            <a:rPr lang="es-ES" sz="1400" dirty="0" smtClean="0"/>
            <a:t>No</a:t>
          </a:r>
          <a:endParaRPr lang="es-ES" sz="1400" dirty="0"/>
        </a:p>
      </dgm:t>
    </dgm:pt>
    <dgm:pt modelId="{0D9F4635-0D16-4BC1-8DDE-FAA4AFEB86EC}" type="parTrans" cxnId="{71840C90-8E21-45D4-84DE-F76F77E578A2}">
      <dgm:prSet/>
      <dgm:spPr/>
      <dgm:t>
        <a:bodyPr/>
        <a:lstStyle/>
        <a:p>
          <a:endParaRPr lang="es-EC" sz="1400"/>
        </a:p>
      </dgm:t>
    </dgm:pt>
    <dgm:pt modelId="{9015E41B-16AA-47F8-8C2D-C8A25295BCAD}" type="sibTrans" cxnId="{71840C90-8E21-45D4-84DE-F76F77E578A2}">
      <dgm:prSet/>
      <dgm:spPr/>
      <dgm:t>
        <a:bodyPr/>
        <a:lstStyle/>
        <a:p>
          <a:endParaRPr lang="es-EC" sz="1400"/>
        </a:p>
      </dgm:t>
    </dgm:pt>
    <dgm:pt modelId="{20C5185F-5056-4CA6-99D6-F6D0479DA71F}" type="pres">
      <dgm:prSet presAssocID="{7CBB87FF-4EC9-40F5-9A3D-98C68E610DFC}" presName="Name0" presStyleCnt="0">
        <dgm:presLayoutVars>
          <dgm:chMax val="1"/>
          <dgm:dir/>
          <dgm:animLvl val="ctr"/>
          <dgm:resizeHandles val="exact"/>
        </dgm:presLayoutVars>
      </dgm:prSet>
      <dgm:spPr/>
      <dgm:t>
        <a:bodyPr/>
        <a:lstStyle/>
        <a:p>
          <a:endParaRPr lang="es-ES"/>
        </a:p>
      </dgm:t>
    </dgm:pt>
    <dgm:pt modelId="{1420C73D-4F1D-4D8E-9133-68572EF34E37}" type="pres">
      <dgm:prSet presAssocID="{5D355BF4-B831-4A9B-965A-142065718E02}" presName="centerShape" presStyleLbl="node0" presStyleIdx="0" presStyleCnt="1"/>
      <dgm:spPr/>
      <dgm:t>
        <a:bodyPr/>
        <a:lstStyle/>
        <a:p>
          <a:endParaRPr lang="es-ES"/>
        </a:p>
      </dgm:t>
    </dgm:pt>
    <dgm:pt modelId="{4EC8EC3E-90E2-459B-AD02-4574AD7DCA1B}" type="pres">
      <dgm:prSet presAssocID="{FFCED523-3021-417C-82D8-2E75D27F8538}" presName="parTrans" presStyleLbl="sibTrans2D1" presStyleIdx="0" presStyleCnt="4" custLinFactY="200000" custLinFactNeighborX="4907" custLinFactNeighborY="210639"/>
      <dgm:spPr/>
      <dgm:t>
        <a:bodyPr/>
        <a:lstStyle/>
        <a:p>
          <a:endParaRPr lang="es-ES"/>
        </a:p>
      </dgm:t>
    </dgm:pt>
    <dgm:pt modelId="{B352D8A8-8035-4D60-860E-469644C42500}" type="pres">
      <dgm:prSet presAssocID="{FFCED523-3021-417C-82D8-2E75D27F8538}" presName="connectorText" presStyleLbl="sibTrans2D1" presStyleIdx="0" presStyleCnt="4"/>
      <dgm:spPr/>
      <dgm:t>
        <a:bodyPr/>
        <a:lstStyle/>
        <a:p>
          <a:endParaRPr lang="es-ES"/>
        </a:p>
      </dgm:t>
    </dgm:pt>
    <dgm:pt modelId="{5570C697-CD4E-407F-9A5D-60D9B59665A8}" type="pres">
      <dgm:prSet presAssocID="{D78B9F07-A037-4B4A-8319-7DF50CED07E5}" presName="node" presStyleLbl="node1" presStyleIdx="0" presStyleCnt="4">
        <dgm:presLayoutVars>
          <dgm:bulletEnabled val="1"/>
        </dgm:presLayoutVars>
      </dgm:prSet>
      <dgm:spPr/>
      <dgm:t>
        <a:bodyPr/>
        <a:lstStyle/>
        <a:p>
          <a:endParaRPr lang="es-ES"/>
        </a:p>
      </dgm:t>
    </dgm:pt>
    <dgm:pt modelId="{3D126834-EB6B-4DC8-924B-F3654BFE01FF}" type="pres">
      <dgm:prSet presAssocID="{23505ECF-5A35-4D22-9C9B-63C6E419E4F1}" presName="parTrans" presStyleLbl="sibTrans2D1" presStyleIdx="1" presStyleCnt="4" custLinFactX="-300000" custLinFactNeighborX="-332817" custLinFactNeighborY="-3064"/>
      <dgm:spPr/>
      <dgm:t>
        <a:bodyPr/>
        <a:lstStyle/>
        <a:p>
          <a:endParaRPr lang="es-ES"/>
        </a:p>
      </dgm:t>
    </dgm:pt>
    <dgm:pt modelId="{95FE4323-744A-4586-8409-A1E0FBA57721}" type="pres">
      <dgm:prSet presAssocID="{23505ECF-5A35-4D22-9C9B-63C6E419E4F1}" presName="connectorText" presStyleLbl="sibTrans2D1" presStyleIdx="1" presStyleCnt="4"/>
      <dgm:spPr/>
      <dgm:t>
        <a:bodyPr/>
        <a:lstStyle/>
        <a:p>
          <a:endParaRPr lang="es-ES"/>
        </a:p>
      </dgm:t>
    </dgm:pt>
    <dgm:pt modelId="{2F383BEC-0A3B-44D8-9F9B-7231013A39D9}" type="pres">
      <dgm:prSet presAssocID="{884B4369-A428-4E2A-B037-7FC7F6081A13}" presName="node" presStyleLbl="node1" presStyleIdx="1" presStyleCnt="4">
        <dgm:presLayoutVars>
          <dgm:bulletEnabled val="1"/>
        </dgm:presLayoutVars>
      </dgm:prSet>
      <dgm:spPr/>
      <dgm:t>
        <a:bodyPr/>
        <a:lstStyle/>
        <a:p>
          <a:endParaRPr lang="es-ES"/>
        </a:p>
      </dgm:t>
    </dgm:pt>
    <dgm:pt modelId="{DDA278D5-5BF7-4526-BA7B-847BE9758710}" type="pres">
      <dgm:prSet presAssocID="{A62BD449-FC9B-4B04-9C80-88669DAE69DD}" presName="parTrans" presStyleLbl="sibTrans2D1" presStyleIdx="2" presStyleCnt="4" custLinFactY="-200000" custLinFactNeighborX="-4905" custLinFactNeighborY="-204509"/>
      <dgm:spPr/>
      <dgm:t>
        <a:bodyPr/>
        <a:lstStyle/>
        <a:p>
          <a:endParaRPr lang="es-ES"/>
        </a:p>
      </dgm:t>
    </dgm:pt>
    <dgm:pt modelId="{B1FE83C8-F4E9-4FD4-A6F5-B762E5E3CB02}" type="pres">
      <dgm:prSet presAssocID="{A62BD449-FC9B-4B04-9C80-88669DAE69DD}" presName="connectorText" presStyleLbl="sibTrans2D1" presStyleIdx="2" presStyleCnt="4"/>
      <dgm:spPr/>
      <dgm:t>
        <a:bodyPr/>
        <a:lstStyle/>
        <a:p>
          <a:endParaRPr lang="es-ES"/>
        </a:p>
      </dgm:t>
    </dgm:pt>
    <dgm:pt modelId="{7E8C0993-7DB3-447D-85AD-72D6CCF779E5}" type="pres">
      <dgm:prSet presAssocID="{3DCC7D4E-526F-48AA-A914-8566473F91F8}" presName="node" presStyleLbl="node1" presStyleIdx="2" presStyleCnt="4">
        <dgm:presLayoutVars>
          <dgm:bulletEnabled val="1"/>
        </dgm:presLayoutVars>
      </dgm:prSet>
      <dgm:spPr/>
      <dgm:t>
        <a:bodyPr/>
        <a:lstStyle/>
        <a:p>
          <a:endParaRPr lang="es-ES"/>
        </a:p>
      </dgm:t>
    </dgm:pt>
    <dgm:pt modelId="{34527899-66DF-4CB3-89C1-52711948CF01}" type="pres">
      <dgm:prSet presAssocID="{55B6EA50-0332-48B7-BB53-2D2DB4C3E984}" presName="parTrans" presStyleLbl="sibTrans2D1" presStyleIdx="3" presStyleCnt="4" custLinFactX="300000" custLinFactNeighborX="326100" custLinFactNeighborY="6129" custRadScaleRad="0" custRadScaleInc="-2147483648"/>
      <dgm:spPr/>
      <dgm:t>
        <a:bodyPr/>
        <a:lstStyle/>
        <a:p>
          <a:endParaRPr lang="es-ES"/>
        </a:p>
      </dgm:t>
    </dgm:pt>
    <dgm:pt modelId="{3BEB0CBB-1646-4C9A-8A0C-6924C0C924B6}" type="pres">
      <dgm:prSet presAssocID="{55B6EA50-0332-48B7-BB53-2D2DB4C3E984}" presName="connectorText" presStyleLbl="sibTrans2D1" presStyleIdx="3" presStyleCnt="4"/>
      <dgm:spPr/>
      <dgm:t>
        <a:bodyPr/>
        <a:lstStyle/>
        <a:p>
          <a:endParaRPr lang="es-ES"/>
        </a:p>
      </dgm:t>
    </dgm:pt>
    <dgm:pt modelId="{FE661B22-5F23-40B7-BBC8-CD779B073EAA}" type="pres">
      <dgm:prSet presAssocID="{DC13860E-900E-4D2A-A81E-29F9AFBDB776}" presName="node" presStyleLbl="node1" presStyleIdx="3" presStyleCnt="4">
        <dgm:presLayoutVars>
          <dgm:bulletEnabled val="1"/>
        </dgm:presLayoutVars>
      </dgm:prSet>
      <dgm:spPr/>
      <dgm:t>
        <a:bodyPr/>
        <a:lstStyle/>
        <a:p>
          <a:endParaRPr lang="es-ES"/>
        </a:p>
      </dgm:t>
    </dgm:pt>
  </dgm:ptLst>
  <dgm:cxnLst>
    <dgm:cxn modelId="{3FE86A03-AD17-4F37-8A39-A462ADEEACB7}" type="presOf" srcId="{55B6EA50-0332-48B7-BB53-2D2DB4C3E984}" destId="{3BEB0CBB-1646-4C9A-8A0C-6924C0C924B6}" srcOrd="1" destOrd="0" presId="urn:microsoft.com/office/officeart/2005/8/layout/radial5"/>
    <dgm:cxn modelId="{71840C90-8E21-45D4-84DE-F76F77E578A2}" srcId="{D78B9F07-A037-4B4A-8319-7DF50CED07E5}" destId="{FF1E7946-4906-4F4A-89CD-0AE580C12735}" srcOrd="0" destOrd="0" parTransId="{0D9F4635-0D16-4BC1-8DDE-FAA4AFEB86EC}" sibTransId="{9015E41B-16AA-47F8-8C2D-C8A25295BCAD}"/>
    <dgm:cxn modelId="{7C982B2C-6A43-44A1-9BB9-01720B587A00}" type="presOf" srcId="{3DCC7D4E-526F-48AA-A914-8566473F91F8}" destId="{7E8C0993-7DB3-447D-85AD-72D6CCF779E5}" srcOrd="0" destOrd="0" presId="urn:microsoft.com/office/officeart/2005/8/layout/radial5"/>
    <dgm:cxn modelId="{E8C66F59-B089-4D7D-8E3A-2085536E0089}" srcId="{5D355BF4-B831-4A9B-965A-142065718E02}" destId="{DC13860E-900E-4D2A-A81E-29F9AFBDB776}" srcOrd="3" destOrd="0" parTransId="{55B6EA50-0332-48B7-BB53-2D2DB4C3E984}" sibTransId="{DF5AFC73-C900-4312-8064-008471463384}"/>
    <dgm:cxn modelId="{1F9A1647-7118-410E-9347-9D4A55032CEA}" srcId="{5D355BF4-B831-4A9B-965A-142065718E02}" destId="{884B4369-A428-4E2A-B037-7FC7F6081A13}" srcOrd="1" destOrd="0" parTransId="{23505ECF-5A35-4D22-9C9B-63C6E419E4F1}" sibTransId="{9839FAF7-62C0-4E66-8F8A-C9A3B6B9CB00}"/>
    <dgm:cxn modelId="{4CBE3FC7-53A3-4522-85F5-382880992DA6}" type="presOf" srcId="{23505ECF-5A35-4D22-9C9B-63C6E419E4F1}" destId="{3D126834-EB6B-4DC8-924B-F3654BFE01FF}" srcOrd="0" destOrd="0" presId="urn:microsoft.com/office/officeart/2005/8/layout/radial5"/>
    <dgm:cxn modelId="{0DD812E8-4700-476D-9A6B-AEE647386E07}" type="presOf" srcId="{A62BD449-FC9B-4B04-9C80-88669DAE69DD}" destId="{B1FE83C8-F4E9-4FD4-A6F5-B762E5E3CB02}" srcOrd="1" destOrd="0" presId="urn:microsoft.com/office/officeart/2005/8/layout/radial5"/>
    <dgm:cxn modelId="{5D475F3A-E774-404E-81DE-E079381BD441}" type="presOf" srcId="{FFCED523-3021-417C-82D8-2E75D27F8538}" destId="{B352D8A8-8035-4D60-860E-469644C42500}" srcOrd="1" destOrd="0" presId="urn:microsoft.com/office/officeart/2005/8/layout/radial5"/>
    <dgm:cxn modelId="{982B7584-CCE3-4C8C-803D-E1F95B3CCF51}" srcId="{5D355BF4-B831-4A9B-965A-142065718E02}" destId="{D78B9F07-A037-4B4A-8319-7DF50CED07E5}" srcOrd="0" destOrd="0" parTransId="{FFCED523-3021-417C-82D8-2E75D27F8538}" sibTransId="{1D9627A3-64D0-412A-8CAB-8BADE520C522}"/>
    <dgm:cxn modelId="{3A9EA9BB-6A89-4CA7-A943-07B8E19120E5}" type="presOf" srcId="{23505ECF-5A35-4D22-9C9B-63C6E419E4F1}" destId="{95FE4323-744A-4586-8409-A1E0FBA57721}" srcOrd="1" destOrd="0" presId="urn:microsoft.com/office/officeart/2005/8/layout/radial5"/>
    <dgm:cxn modelId="{32BC945D-9B35-4B30-A646-4691CD978C65}" srcId="{7CBB87FF-4EC9-40F5-9A3D-98C68E610DFC}" destId="{5D355BF4-B831-4A9B-965A-142065718E02}" srcOrd="0" destOrd="0" parTransId="{73C2C50D-9CF6-40D9-8B89-ABBF4AE57715}" sibTransId="{CE427986-C97E-4E7B-B2B9-70B18E34F10A}"/>
    <dgm:cxn modelId="{0B72035A-8806-405E-8C0D-3A5D265CEB07}" type="presOf" srcId="{FFCED523-3021-417C-82D8-2E75D27F8538}" destId="{4EC8EC3E-90E2-459B-AD02-4574AD7DCA1B}" srcOrd="0" destOrd="0" presId="urn:microsoft.com/office/officeart/2005/8/layout/radial5"/>
    <dgm:cxn modelId="{2220F40B-56AC-49D8-8CE8-F6A332BE8212}" type="presOf" srcId="{FF1E7946-4906-4F4A-89CD-0AE580C12735}" destId="{5570C697-CD4E-407F-9A5D-60D9B59665A8}" srcOrd="0" destOrd="1" presId="urn:microsoft.com/office/officeart/2005/8/layout/radial5"/>
    <dgm:cxn modelId="{6F78CD9C-274B-4BA4-A2F4-206861991422}" srcId="{5D355BF4-B831-4A9B-965A-142065718E02}" destId="{3DCC7D4E-526F-48AA-A914-8566473F91F8}" srcOrd="2" destOrd="0" parTransId="{A62BD449-FC9B-4B04-9C80-88669DAE69DD}" sibTransId="{2E72A0DB-B528-4BC5-B7CA-F9C6599B8D32}"/>
    <dgm:cxn modelId="{7BCA12C9-1AD8-48C9-ACD7-4DB4FFE50577}" type="presOf" srcId="{A62BD449-FC9B-4B04-9C80-88669DAE69DD}" destId="{DDA278D5-5BF7-4526-BA7B-847BE9758710}" srcOrd="0" destOrd="0" presId="urn:microsoft.com/office/officeart/2005/8/layout/radial5"/>
    <dgm:cxn modelId="{E44E3919-04E8-4F54-887F-702FA84CD75F}" type="presOf" srcId="{55B6EA50-0332-48B7-BB53-2D2DB4C3E984}" destId="{34527899-66DF-4CB3-89C1-52711948CF01}" srcOrd="0" destOrd="0" presId="urn:microsoft.com/office/officeart/2005/8/layout/radial5"/>
    <dgm:cxn modelId="{4ED7894B-527A-49D6-8FB1-A69137A40E1E}" type="presOf" srcId="{7CBB87FF-4EC9-40F5-9A3D-98C68E610DFC}" destId="{20C5185F-5056-4CA6-99D6-F6D0479DA71F}" srcOrd="0" destOrd="0" presId="urn:microsoft.com/office/officeart/2005/8/layout/radial5"/>
    <dgm:cxn modelId="{9C6D8F68-21C9-4F50-934C-AF999836CEEA}" type="presOf" srcId="{5D355BF4-B831-4A9B-965A-142065718E02}" destId="{1420C73D-4F1D-4D8E-9133-68572EF34E37}" srcOrd="0" destOrd="0" presId="urn:microsoft.com/office/officeart/2005/8/layout/radial5"/>
    <dgm:cxn modelId="{2E111ADB-6102-4A0C-858D-655E0EFE86D3}" type="presOf" srcId="{D78B9F07-A037-4B4A-8319-7DF50CED07E5}" destId="{5570C697-CD4E-407F-9A5D-60D9B59665A8}" srcOrd="0" destOrd="0" presId="urn:microsoft.com/office/officeart/2005/8/layout/radial5"/>
    <dgm:cxn modelId="{1ABC6E92-FBEA-401D-B58C-663D025E91E3}" type="presOf" srcId="{DC13860E-900E-4D2A-A81E-29F9AFBDB776}" destId="{FE661B22-5F23-40B7-BBC8-CD779B073EAA}" srcOrd="0" destOrd="0" presId="urn:microsoft.com/office/officeart/2005/8/layout/radial5"/>
    <dgm:cxn modelId="{690F7DA8-96CB-4520-A69F-5E8073DE7806}" type="presOf" srcId="{884B4369-A428-4E2A-B037-7FC7F6081A13}" destId="{2F383BEC-0A3B-44D8-9F9B-7231013A39D9}" srcOrd="0" destOrd="0" presId="urn:microsoft.com/office/officeart/2005/8/layout/radial5"/>
    <dgm:cxn modelId="{9F9BB281-062D-47D7-AB3B-2F17F9EC65A2}" type="presParOf" srcId="{20C5185F-5056-4CA6-99D6-F6D0479DA71F}" destId="{1420C73D-4F1D-4D8E-9133-68572EF34E37}" srcOrd="0" destOrd="0" presId="urn:microsoft.com/office/officeart/2005/8/layout/radial5"/>
    <dgm:cxn modelId="{39E00598-A82E-47A1-B711-3A4250645ADD}" type="presParOf" srcId="{20C5185F-5056-4CA6-99D6-F6D0479DA71F}" destId="{4EC8EC3E-90E2-459B-AD02-4574AD7DCA1B}" srcOrd="1" destOrd="0" presId="urn:microsoft.com/office/officeart/2005/8/layout/radial5"/>
    <dgm:cxn modelId="{F8D68AE7-CE53-44E0-96F7-2C16F8385359}" type="presParOf" srcId="{4EC8EC3E-90E2-459B-AD02-4574AD7DCA1B}" destId="{B352D8A8-8035-4D60-860E-469644C42500}" srcOrd="0" destOrd="0" presId="urn:microsoft.com/office/officeart/2005/8/layout/radial5"/>
    <dgm:cxn modelId="{E71DBF27-D57C-45CF-8779-749D374C8E76}" type="presParOf" srcId="{20C5185F-5056-4CA6-99D6-F6D0479DA71F}" destId="{5570C697-CD4E-407F-9A5D-60D9B59665A8}" srcOrd="2" destOrd="0" presId="urn:microsoft.com/office/officeart/2005/8/layout/radial5"/>
    <dgm:cxn modelId="{2A08FDF1-2C86-4EC3-BCC7-C61EB276ABE9}" type="presParOf" srcId="{20C5185F-5056-4CA6-99D6-F6D0479DA71F}" destId="{3D126834-EB6B-4DC8-924B-F3654BFE01FF}" srcOrd="3" destOrd="0" presId="urn:microsoft.com/office/officeart/2005/8/layout/radial5"/>
    <dgm:cxn modelId="{28A19F21-7143-49C2-80FF-59A6095257A7}" type="presParOf" srcId="{3D126834-EB6B-4DC8-924B-F3654BFE01FF}" destId="{95FE4323-744A-4586-8409-A1E0FBA57721}" srcOrd="0" destOrd="0" presId="urn:microsoft.com/office/officeart/2005/8/layout/radial5"/>
    <dgm:cxn modelId="{DCCB0A63-D911-4970-9BBC-B6B88EA951B5}" type="presParOf" srcId="{20C5185F-5056-4CA6-99D6-F6D0479DA71F}" destId="{2F383BEC-0A3B-44D8-9F9B-7231013A39D9}" srcOrd="4" destOrd="0" presId="urn:microsoft.com/office/officeart/2005/8/layout/radial5"/>
    <dgm:cxn modelId="{678B12D8-3B54-4A3F-A765-A6CB54ED690E}" type="presParOf" srcId="{20C5185F-5056-4CA6-99D6-F6D0479DA71F}" destId="{DDA278D5-5BF7-4526-BA7B-847BE9758710}" srcOrd="5" destOrd="0" presId="urn:microsoft.com/office/officeart/2005/8/layout/radial5"/>
    <dgm:cxn modelId="{2B15CED2-E4F2-4E94-B31F-2F4A894185A4}" type="presParOf" srcId="{DDA278D5-5BF7-4526-BA7B-847BE9758710}" destId="{B1FE83C8-F4E9-4FD4-A6F5-B762E5E3CB02}" srcOrd="0" destOrd="0" presId="urn:microsoft.com/office/officeart/2005/8/layout/radial5"/>
    <dgm:cxn modelId="{0E3DD30E-F681-4DC9-932B-88D1C7EADB4C}" type="presParOf" srcId="{20C5185F-5056-4CA6-99D6-F6D0479DA71F}" destId="{7E8C0993-7DB3-447D-85AD-72D6CCF779E5}" srcOrd="6" destOrd="0" presId="urn:microsoft.com/office/officeart/2005/8/layout/radial5"/>
    <dgm:cxn modelId="{3DC52F36-D779-47AA-9E6D-48F206D4A44D}" type="presParOf" srcId="{20C5185F-5056-4CA6-99D6-F6D0479DA71F}" destId="{34527899-66DF-4CB3-89C1-52711948CF01}" srcOrd="7" destOrd="0" presId="urn:microsoft.com/office/officeart/2005/8/layout/radial5"/>
    <dgm:cxn modelId="{F7F244BC-7DFA-462B-A06D-D45038FF7D3D}" type="presParOf" srcId="{34527899-66DF-4CB3-89C1-52711948CF01}" destId="{3BEB0CBB-1646-4C9A-8A0C-6924C0C924B6}" srcOrd="0" destOrd="0" presId="urn:microsoft.com/office/officeart/2005/8/layout/radial5"/>
    <dgm:cxn modelId="{7035536C-7236-4676-B7DC-5256605B9CFE}" type="presParOf" srcId="{20C5185F-5056-4CA6-99D6-F6D0479DA71F}" destId="{FE661B22-5F23-40B7-BBC8-CD779B073EAA}" srcOrd="8" destOrd="0" presId="urn:microsoft.com/office/officeart/2005/8/layout/radial5"/>
  </dgm:cxnLst>
  <dgm:bg>
    <a:noFill/>
    <a:effect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803D250-2F1A-4E44-BA8F-992C80612633}" type="doc">
      <dgm:prSet loTypeId="urn:microsoft.com/office/officeart/2005/8/layout/bProcess4" loCatId="process" qsTypeId="urn:microsoft.com/office/officeart/2005/8/quickstyle/simple1" qsCatId="simple" csTypeId="urn:microsoft.com/office/officeart/2005/8/colors/accent2_1" csCatId="accent2" phldr="1"/>
      <dgm:spPr/>
      <dgm:t>
        <a:bodyPr/>
        <a:lstStyle/>
        <a:p>
          <a:endParaRPr lang="es-EC"/>
        </a:p>
      </dgm:t>
    </dgm:pt>
    <dgm:pt modelId="{CC0F82DD-D596-4940-A26E-4A4701A8BF84}">
      <dgm:prSet phldrT="[Texto]" custT="1"/>
      <dgm:spPr/>
      <dgm:t>
        <a:bodyPr/>
        <a:lstStyle/>
        <a:p>
          <a:r>
            <a:rPr lang="es-ES" sz="1400" dirty="0" smtClean="0"/>
            <a:t>Razón social: Compañía de Construcciones Ecuatoriano Coreana </a:t>
          </a:r>
          <a:endParaRPr lang="es-EC" sz="1400" dirty="0"/>
        </a:p>
      </dgm:t>
    </dgm:pt>
    <dgm:pt modelId="{E23923F4-1AE2-4226-8E1C-DC711B3DA579}" type="parTrans" cxnId="{508E0113-1137-41C7-BA20-6EA11EDA0EF1}">
      <dgm:prSet/>
      <dgm:spPr/>
      <dgm:t>
        <a:bodyPr/>
        <a:lstStyle/>
        <a:p>
          <a:endParaRPr lang="es-EC" sz="2000"/>
        </a:p>
      </dgm:t>
    </dgm:pt>
    <dgm:pt modelId="{0E97F337-9C97-4B40-A44E-5FFEDCD217A8}" type="sibTrans" cxnId="{508E0113-1137-41C7-BA20-6EA11EDA0EF1}">
      <dgm:prSet/>
      <dgm:spPr/>
      <dgm:t>
        <a:bodyPr/>
        <a:lstStyle/>
        <a:p>
          <a:endParaRPr lang="es-EC" sz="2000"/>
        </a:p>
      </dgm:t>
    </dgm:pt>
    <dgm:pt modelId="{C4372F63-55B3-4204-A23C-78BF13B74927}">
      <dgm:prSet custT="1"/>
      <dgm:spPr/>
      <dgm:t>
        <a:bodyPr/>
        <a:lstStyle/>
        <a:p>
          <a:r>
            <a:rPr lang="es-ES" sz="1400" dirty="0" smtClean="0"/>
            <a:t>Tipo de organización: Compañía de economía mixta </a:t>
          </a:r>
          <a:endParaRPr lang="es-EC" sz="1400" dirty="0" smtClean="0"/>
        </a:p>
      </dgm:t>
    </dgm:pt>
    <dgm:pt modelId="{56BB26E5-A28A-4F49-943B-11D4BAF9EF5D}" type="parTrans" cxnId="{A5DEDD87-F7F6-4940-ADC4-9E44D81396D4}">
      <dgm:prSet/>
      <dgm:spPr/>
      <dgm:t>
        <a:bodyPr/>
        <a:lstStyle/>
        <a:p>
          <a:endParaRPr lang="es-EC" sz="2000"/>
        </a:p>
      </dgm:t>
    </dgm:pt>
    <dgm:pt modelId="{12DBAE32-BDBF-42FC-90F5-D9D22B86D177}" type="sibTrans" cxnId="{A5DEDD87-F7F6-4940-ADC4-9E44D81396D4}">
      <dgm:prSet/>
      <dgm:spPr/>
      <dgm:t>
        <a:bodyPr/>
        <a:lstStyle/>
        <a:p>
          <a:endParaRPr lang="es-EC" sz="2000"/>
        </a:p>
      </dgm:t>
    </dgm:pt>
    <dgm:pt modelId="{40C1BA6E-A9E7-4487-9098-1B78846BCD84}">
      <dgm:prSet custT="1"/>
      <dgm:spPr/>
      <dgm:t>
        <a:bodyPr/>
        <a:lstStyle/>
        <a:p>
          <a:r>
            <a:rPr lang="es-ES" sz="1400" dirty="0" smtClean="0"/>
            <a:t>51% PÚBLICA (CUERPO DE INGENIEROS DEL EJÉRCITO)</a:t>
          </a:r>
          <a:endParaRPr lang="es-EC" sz="1400" dirty="0" smtClean="0"/>
        </a:p>
      </dgm:t>
    </dgm:pt>
    <dgm:pt modelId="{895AA2FB-3A10-458B-8442-2AE01927797B}" type="parTrans" cxnId="{E78B237D-8808-4299-AD3D-D87FF25FD0A9}">
      <dgm:prSet/>
      <dgm:spPr/>
      <dgm:t>
        <a:bodyPr/>
        <a:lstStyle/>
        <a:p>
          <a:endParaRPr lang="es-EC" sz="2000"/>
        </a:p>
      </dgm:t>
    </dgm:pt>
    <dgm:pt modelId="{494AAE8B-D6B7-4B30-B694-0492987A40BD}" type="sibTrans" cxnId="{E78B237D-8808-4299-AD3D-D87FF25FD0A9}">
      <dgm:prSet/>
      <dgm:spPr/>
      <dgm:t>
        <a:bodyPr/>
        <a:lstStyle/>
        <a:p>
          <a:endParaRPr lang="es-EC" sz="2000"/>
        </a:p>
      </dgm:t>
    </dgm:pt>
    <dgm:pt modelId="{3FB643C5-84E3-4387-9492-4B30C190F957}">
      <dgm:prSet custT="1"/>
      <dgm:spPr/>
      <dgm:t>
        <a:bodyPr/>
        <a:lstStyle/>
        <a:p>
          <a:r>
            <a:rPr lang="es-ES" sz="1400" dirty="0" smtClean="0"/>
            <a:t>49%</a:t>
          </a:r>
          <a:r>
            <a:rPr lang="es-ES" sz="1400" b="1" dirty="0" smtClean="0"/>
            <a:t> </a:t>
          </a:r>
          <a:r>
            <a:rPr lang="es-ES" sz="1400" dirty="0" smtClean="0"/>
            <a:t>PRIVADA</a:t>
          </a:r>
          <a:r>
            <a:rPr lang="es-ES" sz="1400" b="1" dirty="0" smtClean="0"/>
            <a:t> </a:t>
          </a:r>
          <a:r>
            <a:rPr lang="es-ES" sz="1400" dirty="0" smtClean="0"/>
            <a:t>(COMPAÑÍA DE CONSTRUCCIÓN COREANA CHEON HI) </a:t>
          </a:r>
          <a:endParaRPr lang="es-EC" sz="1400" dirty="0" smtClean="0"/>
        </a:p>
      </dgm:t>
    </dgm:pt>
    <dgm:pt modelId="{ED67AB2F-2D49-4F0C-8827-37E426AA62FB}" type="parTrans" cxnId="{71E26713-BA59-404D-8D43-DD147B930B47}">
      <dgm:prSet/>
      <dgm:spPr/>
      <dgm:t>
        <a:bodyPr/>
        <a:lstStyle/>
        <a:p>
          <a:endParaRPr lang="es-EC" sz="2000"/>
        </a:p>
      </dgm:t>
    </dgm:pt>
    <dgm:pt modelId="{788A84CC-5EDD-4176-BFCA-A382F2021CE0}" type="sibTrans" cxnId="{71E26713-BA59-404D-8D43-DD147B930B47}">
      <dgm:prSet/>
      <dgm:spPr/>
      <dgm:t>
        <a:bodyPr/>
        <a:lstStyle/>
        <a:p>
          <a:endParaRPr lang="es-EC" sz="2000"/>
        </a:p>
      </dgm:t>
    </dgm:pt>
    <dgm:pt modelId="{AE0C30FD-E91E-4D40-A50D-9E66BBA8162C}">
      <dgm:prSet custT="1"/>
      <dgm:spPr/>
      <dgm:t>
        <a:bodyPr/>
        <a:lstStyle/>
        <a:p>
          <a:r>
            <a:rPr lang="es-ES" sz="1400" dirty="0" smtClean="0"/>
            <a:t>RUC: 1792474345001</a:t>
          </a:r>
          <a:endParaRPr lang="es-EC" sz="1400" dirty="0" smtClean="0"/>
        </a:p>
      </dgm:t>
    </dgm:pt>
    <dgm:pt modelId="{10CDB646-BF03-430A-B838-0AB12C5D363F}" type="parTrans" cxnId="{4E828D9E-1573-488E-9BF7-094671F7AF71}">
      <dgm:prSet/>
      <dgm:spPr/>
      <dgm:t>
        <a:bodyPr/>
        <a:lstStyle/>
        <a:p>
          <a:endParaRPr lang="es-EC" sz="2000"/>
        </a:p>
      </dgm:t>
    </dgm:pt>
    <dgm:pt modelId="{4E241D79-4019-4DE7-B3CE-AA607DB2562E}" type="sibTrans" cxnId="{4E828D9E-1573-488E-9BF7-094671F7AF71}">
      <dgm:prSet/>
      <dgm:spPr/>
      <dgm:t>
        <a:bodyPr/>
        <a:lstStyle/>
        <a:p>
          <a:endParaRPr lang="es-EC" sz="2000"/>
        </a:p>
      </dgm:t>
    </dgm:pt>
    <dgm:pt modelId="{8F294DB3-E14D-4D30-99AC-AACB72F62C19}">
      <dgm:prSet custT="1"/>
      <dgm:spPr/>
      <dgm:t>
        <a:bodyPr/>
        <a:lstStyle/>
        <a:p>
          <a:r>
            <a:rPr lang="es-ES" sz="1400" dirty="0" smtClean="0"/>
            <a:t>Fecha de Constitución: 6 de diciembre de 2013</a:t>
          </a:r>
          <a:endParaRPr lang="es-EC" sz="1400" dirty="0" smtClean="0"/>
        </a:p>
      </dgm:t>
    </dgm:pt>
    <dgm:pt modelId="{1F96CF7F-485D-4A3D-B82D-461C04A66E8F}" type="parTrans" cxnId="{620B3815-EE8E-472F-8FE2-030E66DB2285}">
      <dgm:prSet/>
      <dgm:spPr/>
      <dgm:t>
        <a:bodyPr/>
        <a:lstStyle/>
        <a:p>
          <a:endParaRPr lang="es-EC" sz="2000"/>
        </a:p>
      </dgm:t>
    </dgm:pt>
    <dgm:pt modelId="{656BD11D-58ED-48D8-B39D-A6B406E6A694}" type="sibTrans" cxnId="{620B3815-EE8E-472F-8FE2-030E66DB2285}">
      <dgm:prSet/>
      <dgm:spPr/>
      <dgm:t>
        <a:bodyPr/>
        <a:lstStyle/>
        <a:p>
          <a:endParaRPr lang="es-EC" sz="2000"/>
        </a:p>
      </dgm:t>
    </dgm:pt>
    <dgm:pt modelId="{0F99DE99-CE7F-41D0-9136-11E7E45CDA83}">
      <dgm:prSet custT="1"/>
      <dgm:spPr/>
      <dgm:t>
        <a:bodyPr/>
        <a:lstStyle/>
        <a:p>
          <a:r>
            <a:rPr lang="es-ES" sz="1400" dirty="0" smtClean="0"/>
            <a:t>Plazo Social: diez años (06 de diciembre de 2023)</a:t>
          </a:r>
          <a:endParaRPr lang="es-EC" sz="1400" dirty="0" smtClean="0"/>
        </a:p>
      </dgm:t>
    </dgm:pt>
    <dgm:pt modelId="{841BE157-9145-46F0-AB21-3032805375F0}" type="parTrans" cxnId="{DA459B23-15A8-4D01-8FFE-C07EDA48EBDF}">
      <dgm:prSet/>
      <dgm:spPr/>
      <dgm:t>
        <a:bodyPr/>
        <a:lstStyle/>
        <a:p>
          <a:endParaRPr lang="es-EC" sz="2000"/>
        </a:p>
      </dgm:t>
    </dgm:pt>
    <dgm:pt modelId="{3A812E60-CDB8-426D-A0A5-03800A46F14B}" type="sibTrans" cxnId="{DA459B23-15A8-4D01-8FFE-C07EDA48EBDF}">
      <dgm:prSet/>
      <dgm:spPr/>
      <dgm:t>
        <a:bodyPr/>
        <a:lstStyle/>
        <a:p>
          <a:endParaRPr lang="es-EC" sz="2000"/>
        </a:p>
      </dgm:t>
    </dgm:pt>
    <dgm:pt modelId="{812129C2-2614-4234-AFB4-9BD20CACC418}">
      <dgm:prSet custT="1"/>
      <dgm:spPr/>
      <dgm:t>
        <a:bodyPr/>
        <a:lstStyle/>
        <a:p>
          <a:r>
            <a:rPr lang="es-ES" sz="1400" dirty="0" smtClean="0"/>
            <a:t>Dirección: San Vicente – </a:t>
          </a:r>
          <a:r>
            <a:rPr lang="es-ES" sz="1400" dirty="0" err="1" smtClean="0"/>
            <a:t>Imbaflor</a:t>
          </a:r>
          <a:r>
            <a:rPr lang="es-ES" sz="1400" dirty="0" smtClean="0"/>
            <a:t>, S/N y Camino a San Vicente, Hacienda </a:t>
          </a:r>
          <a:r>
            <a:rPr lang="es-ES" sz="1400" dirty="0" err="1" smtClean="0"/>
            <a:t>Yachay</a:t>
          </a:r>
          <a:r>
            <a:rPr lang="es-ES" sz="1400" dirty="0" smtClean="0"/>
            <a:t>, </a:t>
          </a:r>
          <a:r>
            <a:rPr lang="es-ES" sz="1400" dirty="0" err="1" smtClean="0"/>
            <a:t>Urcuqui</a:t>
          </a:r>
          <a:r>
            <a:rPr lang="es-ES" sz="1400" dirty="0" smtClean="0"/>
            <a:t>, Imbabura – Ecuador</a:t>
          </a:r>
          <a:endParaRPr lang="es-EC" sz="1400" dirty="0" smtClean="0"/>
        </a:p>
      </dgm:t>
    </dgm:pt>
    <dgm:pt modelId="{544EE17E-85FC-4A62-9222-6F7D15388AC7}" type="parTrans" cxnId="{440E3229-E3F2-49D4-AFCC-6DC9318BCC70}">
      <dgm:prSet/>
      <dgm:spPr/>
      <dgm:t>
        <a:bodyPr/>
        <a:lstStyle/>
        <a:p>
          <a:endParaRPr lang="es-EC" sz="2000"/>
        </a:p>
      </dgm:t>
    </dgm:pt>
    <dgm:pt modelId="{A6B650EB-A5D9-4BC7-865E-E0CB506CE40A}" type="sibTrans" cxnId="{440E3229-E3F2-49D4-AFCC-6DC9318BCC70}">
      <dgm:prSet/>
      <dgm:spPr/>
      <dgm:t>
        <a:bodyPr/>
        <a:lstStyle/>
        <a:p>
          <a:endParaRPr lang="es-EC" sz="2000"/>
        </a:p>
      </dgm:t>
    </dgm:pt>
    <dgm:pt modelId="{74A595CE-2357-4251-8259-A68BA4991AE1}">
      <dgm:prSet custT="1"/>
      <dgm:spPr/>
      <dgm:t>
        <a:bodyPr/>
        <a:lstStyle/>
        <a:p>
          <a:r>
            <a:rPr lang="es-ES" sz="1400" dirty="0" smtClean="0"/>
            <a:t>Capital Suscrito: $1,500,000.00 (Superintendencia de Compañías, 2015)</a:t>
          </a:r>
          <a:endParaRPr lang="es-EC" sz="1400" dirty="0" smtClean="0"/>
        </a:p>
      </dgm:t>
    </dgm:pt>
    <dgm:pt modelId="{AAF7D9FB-5A2D-4C94-8B8B-B7075EBAC36F}" type="parTrans" cxnId="{84EC2422-A6E2-4F7B-9518-51412FEB4923}">
      <dgm:prSet/>
      <dgm:spPr/>
      <dgm:t>
        <a:bodyPr/>
        <a:lstStyle/>
        <a:p>
          <a:endParaRPr lang="es-EC" sz="2000"/>
        </a:p>
      </dgm:t>
    </dgm:pt>
    <dgm:pt modelId="{B45E54E9-084D-4B29-9B0A-0B70317FF69F}" type="sibTrans" cxnId="{84EC2422-A6E2-4F7B-9518-51412FEB4923}">
      <dgm:prSet/>
      <dgm:spPr/>
      <dgm:t>
        <a:bodyPr/>
        <a:lstStyle/>
        <a:p>
          <a:endParaRPr lang="es-EC" sz="2000"/>
        </a:p>
      </dgm:t>
    </dgm:pt>
    <dgm:pt modelId="{283CE6DF-5FFC-419E-BAAE-AC9098E0AC52}" type="pres">
      <dgm:prSet presAssocID="{4803D250-2F1A-4E44-BA8F-992C80612633}" presName="Name0" presStyleCnt="0">
        <dgm:presLayoutVars>
          <dgm:dir/>
          <dgm:resizeHandles/>
        </dgm:presLayoutVars>
      </dgm:prSet>
      <dgm:spPr/>
      <dgm:t>
        <a:bodyPr/>
        <a:lstStyle/>
        <a:p>
          <a:endParaRPr lang="es-EC"/>
        </a:p>
      </dgm:t>
    </dgm:pt>
    <dgm:pt modelId="{9AF1C8C8-BACF-4054-B892-173A2E3624CD}" type="pres">
      <dgm:prSet presAssocID="{CC0F82DD-D596-4940-A26E-4A4701A8BF84}" presName="compNode" presStyleCnt="0"/>
      <dgm:spPr/>
    </dgm:pt>
    <dgm:pt modelId="{22840AFA-01BE-41AE-86DC-1279E38C4569}" type="pres">
      <dgm:prSet presAssocID="{CC0F82DD-D596-4940-A26E-4A4701A8BF84}" presName="dummyConnPt" presStyleCnt="0"/>
      <dgm:spPr/>
    </dgm:pt>
    <dgm:pt modelId="{7C875FF6-0FC2-4CEE-B4D2-8A677107393F}" type="pres">
      <dgm:prSet presAssocID="{CC0F82DD-D596-4940-A26E-4A4701A8BF84}" presName="node" presStyleLbl="node1" presStyleIdx="0" presStyleCnt="9">
        <dgm:presLayoutVars>
          <dgm:bulletEnabled val="1"/>
        </dgm:presLayoutVars>
      </dgm:prSet>
      <dgm:spPr/>
      <dgm:t>
        <a:bodyPr/>
        <a:lstStyle/>
        <a:p>
          <a:endParaRPr lang="es-EC"/>
        </a:p>
      </dgm:t>
    </dgm:pt>
    <dgm:pt modelId="{CC193A4F-D422-4C77-97C5-3A155637337D}" type="pres">
      <dgm:prSet presAssocID="{0E97F337-9C97-4B40-A44E-5FFEDCD217A8}" presName="sibTrans" presStyleLbl="bgSibTrans2D1" presStyleIdx="0" presStyleCnt="8"/>
      <dgm:spPr/>
      <dgm:t>
        <a:bodyPr/>
        <a:lstStyle/>
        <a:p>
          <a:endParaRPr lang="es-EC"/>
        </a:p>
      </dgm:t>
    </dgm:pt>
    <dgm:pt modelId="{BCDCC44D-6833-458E-90DB-744B793AFA40}" type="pres">
      <dgm:prSet presAssocID="{C4372F63-55B3-4204-A23C-78BF13B74927}" presName="compNode" presStyleCnt="0"/>
      <dgm:spPr/>
    </dgm:pt>
    <dgm:pt modelId="{34F65D20-F2E5-44B3-8DFF-38F16086E57D}" type="pres">
      <dgm:prSet presAssocID="{C4372F63-55B3-4204-A23C-78BF13B74927}" presName="dummyConnPt" presStyleCnt="0"/>
      <dgm:spPr/>
    </dgm:pt>
    <dgm:pt modelId="{AFE39F97-EBF5-41AB-AEAD-8595A4F99730}" type="pres">
      <dgm:prSet presAssocID="{C4372F63-55B3-4204-A23C-78BF13B74927}" presName="node" presStyleLbl="node1" presStyleIdx="1" presStyleCnt="9">
        <dgm:presLayoutVars>
          <dgm:bulletEnabled val="1"/>
        </dgm:presLayoutVars>
      </dgm:prSet>
      <dgm:spPr/>
      <dgm:t>
        <a:bodyPr/>
        <a:lstStyle/>
        <a:p>
          <a:endParaRPr lang="es-EC"/>
        </a:p>
      </dgm:t>
    </dgm:pt>
    <dgm:pt modelId="{5055DFA7-73D5-4433-AF8D-498D3574F420}" type="pres">
      <dgm:prSet presAssocID="{12DBAE32-BDBF-42FC-90F5-D9D22B86D177}" presName="sibTrans" presStyleLbl="bgSibTrans2D1" presStyleIdx="1" presStyleCnt="8"/>
      <dgm:spPr/>
      <dgm:t>
        <a:bodyPr/>
        <a:lstStyle/>
        <a:p>
          <a:endParaRPr lang="es-EC"/>
        </a:p>
      </dgm:t>
    </dgm:pt>
    <dgm:pt modelId="{CC58A550-0D73-4428-8FB5-913C184FE4CA}" type="pres">
      <dgm:prSet presAssocID="{40C1BA6E-A9E7-4487-9098-1B78846BCD84}" presName="compNode" presStyleCnt="0"/>
      <dgm:spPr/>
    </dgm:pt>
    <dgm:pt modelId="{48C012BE-C961-4AC3-9641-4B07C6DD4D3B}" type="pres">
      <dgm:prSet presAssocID="{40C1BA6E-A9E7-4487-9098-1B78846BCD84}" presName="dummyConnPt" presStyleCnt="0"/>
      <dgm:spPr/>
    </dgm:pt>
    <dgm:pt modelId="{15E831D9-A53B-4312-9ACB-D1AFD8F24FCC}" type="pres">
      <dgm:prSet presAssocID="{40C1BA6E-A9E7-4487-9098-1B78846BCD84}" presName="node" presStyleLbl="node1" presStyleIdx="2" presStyleCnt="9">
        <dgm:presLayoutVars>
          <dgm:bulletEnabled val="1"/>
        </dgm:presLayoutVars>
      </dgm:prSet>
      <dgm:spPr/>
      <dgm:t>
        <a:bodyPr/>
        <a:lstStyle/>
        <a:p>
          <a:endParaRPr lang="es-EC"/>
        </a:p>
      </dgm:t>
    </dgm:pt>
    <dgm:pt modelId="{A15A48A3-0504-472F-8B0A-BD272D93A08E}" type="pres">
      <dgm:prSet presAssocID="{494AAE8B-D6B7-4B30-B694-0492987A40BD}" presName="sibTrans" presStyleLbl="bgSibTrans2D1" presStyleIdx="2" presStyleCnt="8"/>
      <dgm:spPr/>
      <dgm:t>
        <a:bodyPr/>
        <a:lstStyle/>
        <a:p>
          <a:endParaRPr lang="es-EC"/>
        </a:p>
      </dgm:t>
    </dgm:pt>
    <dgm:pt modelId="{7BD93DF0-34A0-4344-A669-61759AF9FAEC}" type="pres">
      <dgm:prSet presAssocID="{3FB643C5-84E3-4387-9492-4B30C190F957}" presName="compNode" presStyleCnt="0"/>
      <dgm:spPr/>
    </dgm:pt>
    <dgm:pt modelId="{B06596DB-5F88-497F-8CD0-EF7FA407BA6D}" type="pres">
      <dgm:prSet presAssocID="{3FB643C5-84E3-4387-9492-4B30C190F957}" presName="dummyConnPt" presStyleCnt="0"/>
      <dgm:spPr/>
    </dgm:pt>
    <dgm:pt modelId="{72937867-78B1-4E9A-AAC1-50B48A318403}" type="pres">
      <dgm:prSet presAssocID="{3FB643C5-84E3-4387-9492-4B30C190F957}" presName="node" presStyleLbl="node1" presStyleIdx="3" presStyleCnt="9">
        <dgm:presLayoutVars>
          <dgm:bulletEnabled val="1"/>
        </dgm:presLayoutVars>
      </dgm:prSet>
      <dgm:spPr/>
      <dgm:t>
        <a:bodyPr/>
        <a:lstStyle/>
        <a:p>
          <a:endParaRPr lang="es-EC"/>
        </a:p>
      </dgm:t>
    </dgm:pt>
    <dgm:pt modelId="{005144DF-A499-4C99-939E-EE34BD84DB98}" type="pres">
      <dgm:prSet presAssocID="{788A84CC-5EDD-4176-BFCA-A382F2021CE0}" presName="sibTrans" presStyleLbl="bgSibTrans2D1" presStyleIdx="3" presStyleCnt="8"/>
      <dgm:spPr/>
      <dgm:t>
        <a:bodyPr/>
        <a:lstStyle/>
        <a:p>
          <a:endParaRPr lang="es-EC"/>
        </a:p>
      </dgm:t>
    </dgm:pt>
    <dgm:pt modelId="{F7995B89-1734-4D58-934C-2352E39E85E0}" type="pres">
      <dgm:prSet presAssocID="{AE0C30FD-E91E-4D40-A50D-9E66BBA8162C}" presName="compNode" presStyleCnt="0"/>
      <dgm:spPr/>
    </dgm:pt>
    <dgm:pt modelId="{C8703A3F-AC0C-48F1-8B1F-2E85E3FC2F4B}" type="pres">
      <dgm:prSet presAssocID="{AE0C30FD-E91E-4D40-A50D-9E66BBA8162C}" presName="dummyConnPt" presStyleCnt="0"/>
      <dgm:spPr/>
    </dgm:pt>
    <dgm:pt modelId="{20E93DCD-BB47-431C-AF81-D4BDC9A75D67}" type="pres">
      <dgm:prSet presAssocID="{AE0C30FD-E91E-4D40-A50D-9E66BBA8162C}" presName="node" presStyleLbl="node1" presStyleIdx="4" presStyleCnt="9">
        <dgm:presLayoutVars>
          <dgm:bulletEnabled val="1"/>
        </dgm:presLayoutVars>
      </dgm:prSet>
      <dgm:spPr/>
      <dgm:t>
        <a:bodyPr/>
        <a:lstStyle/>
        <a:p>
          <a:endParaRPr lang="es-EC"/>
        </a:p>
      </dgm:t>
    </dgm:pt>
    <dgm:pt modelId="{CD2B9B6B-1B45-4851-80B9-CBD3F843CD4A}" type="pres">
      <dgm:prSet presAssocID="{4E241D79-4019-4DE7-B3CE-AA607DB2562E}" presName="sibTrans" presStyleLbl="bgSibTrans2D1" presStyleIdx="4" presStyleCnt="8"/>
      <dgm:spPr/>
      <dgm:t>
        <a:bodyPr/>
        <a:lstStyle/>
        <a:p>
          <a:endParaRPr lang="es-EC"/>
        </a:p>
      </dgm:t>
    </dgm:pt>
    <dgm:pt modelId="{1B30DC4F-A912-478C-8E2A-6A36AE502829}" type="pres">
      <dgm:prSet presAssocID="{8F294DB3-E14D-4D30-99AC-AACB72F62C19}" presName="compNode" presStyleCnt="0"/>
      <dgm:spPr/>
    </dgm:pt>
    <dgm:pt modelId="{3CE2675A-C4B0-4357-A369-49630722AC82}" type="pres">
      <dgm:prSet presAssocID="{8F294DB3-E14D-4D30-99AC-AACB72F62C19}" presName="dummyConnPt" presStyleCnt="0"/>
      <dgm:spPr/>
    </dgm:pt>
    <dgm:pt modelId="{8DB9FDDE-3D17-4D67-99C7-1153B14853B7}" type="pres">
      <dgm:prSet presAssocID="{8F294DB3-E14D-4D30-99AC-AACB72F62C19}" presName="node" presStyleLbl="node1" presStyleIdx="5" presStyleCnt="9">
        <dgm:presLayoutVars>
          <dgm:bulletEnabled val="1"/>
        </dgm:presLayoutVars>
      </dgm:prSet>
      <dgm:spPr/>
      <dgm:t>
        <a:bodyPr/>
        <a:lstStyle/>
        <a:p>
          <a:endParaRPr lang="es-EC"/>
        </a:p>
      </dgm:t>
    </dgm:pt>
    <dgm:pt modelId="{22DA9235-DD3A-49C8-AF92-67D891F2D0A5}" type="pres">
      <dgm:prSet presAssocID="{656BD11D-58ED-48D8-B39D-A6B406E6A694}" presName="sibTrans" presStyleLbl="bgSibTrans2D1" presStyleIdx="5" presStyleCnt="8"/>
      <dgm:spPr/>
      <dgm:t>
        <a:bodyPr/>
        <a:lstStyle/>
        <a:p>
          <a:endParaRPr lang="es-EC"/>
        </a:p>
      </dgm:t>
    </dgm:pt>
    <dgm:pt modelId="{16B54E79-FB0B-4CD9-90EC-A68F0B0E9D0A}" type="pres">
      <dgm:prSet presAssocID="{0F99DE99-CE7F-41D0-9136-11E7E45CDA83}" presName="compNode" presStyleCnt="0"/>
      <dgm:spPr/>
    </dgm:pt>
    <dgm:pt modelId="{F4149E0F-A125-4F95-8622-F5D65452B6BB}" type="pres">
      <dgm:prSet presAssocID="{0F99DE99-CE7F-41D0-9136-11E7E45CDA83}" presName="dummyConnPt" presStyleCnt="0"/>
      <dgm:spPr/>
    </dgm:pt>
    <dgm:pt modelId="{94F57BCD-F588-43E7-88D8-3795745BDE18}" type="pres">
      <dgm:prSet presAssocID="{0F99DE99-CE7F-41D0-9136-11E7E45CDA83}" presName="node" presStyleLbl="node1" presStyleIdx="6" presStyleCnt="9">
        <dgm:presLayoutVars>
          <dgm:bulletEnabled val="1"/>
        </dgm:presLayoutVars>
      </dgm:prSet>
      <dgm:spPr/>
      <dgm:t>
        <a:bodyPr/>
        <a:lstStyle/>
        <a:p>
          <a:endParaRPr lang="es-EC"/>
        </a:p>
      </dgm:t>
    </dgm:pt>
    <dgm:pt modelId="{87B5EECD-6F30-4927-8920-8B4E8F47086C}" type="pres">
      <dgm:prSet presAssocID="{3A812E60-CDB8-426D-A0A5-03800A46F14B}" presName="sibTrans" presStyleLbl="bgSibTrans2D1" presStyleIdx="6" presStyleCnt="8"/>
      <dgm:spPr/>
      <dgm:t>
        <a:bodyPr/>
        <a:lstStyle/>
        <a:p>
          <a:endParaRPr lang="es-EC"/>
        </a:p>
      </dgm:t>
    </dgm:pt>
    <dgm:pt modelId="{C2967D62-607D-4CC6-9D4E-04F52F7EDE21}" type="pres">
      <dgm:prSet presAssocID="{812129C2-2614-4234-AFB4-9BD20CACC418}" presName="compNode" presStyleCnt="0"/>
      <dgm:spPr/>
    </dgm:pt>
    <dgm:pt modelId="{DDCEA3C6-33F7-4153-93CF-0013231D6857}" type="pres">
      <dgm:prSet presAssocID="{812129C2-2614-4234-AFB4-9BD20CACC418}" presName="dummyConnPt" presStyleCnt="0"/>
      <dgm:spPr/>
    </dgm:pt>
    <dgm:pt modelId="{7A254EF1-E050-411C-A07F-4A71C7710278}" type="pres">
      <dgm:prSet presAssocID="{812129C2-2614-4234-AFB4-9BD20CACC418}" presName="node" presStyleLbl="node1" presStyleIdx="7" presStyleCnt="9" custScaleY="111021">
        <dgm:presLayoutVars>
          <dgm:bulletEnabled val="1"/>
        </dgm:presLayoutVars>
      </dgm:prSet>
      <dgm:spPr/>
      <dgm:t>
        <a:bodyPr/>
        <a:lstStyle/>
        <a:p>
          <a:endParaRPr lang="es-EC"/>
        </a:p>
      </dgm:t>
    </dgm:pt>
    <dgm:pt modelId="{87A5BAC1-8EE3-4358-AF52-CB25E33D4F7D}" type="pres">
      <dgm:prSet presAssocID="{A6B650EB-A5D9-4BC7-865E-E0CB506CE40A}" presName="sibTrans" presStyleLbl="bgSibTrans2D1" presStyleIdx="7" presStyleCnt="8"/>
      <dgm:spPr/>
      <dgm:t>
        <a:bodyPr/>
        <a:lstStyle/>
        <a:p>
          <a:endParaRPr lang="es-EC"/>
        </a:p>
      </dgm:t>
    </dgm:pt>
    <dgm:pt modelId="{D7A663E1-AD65-4E3B-8652-1D65C26B9574}" type="pres">
      <dgm:prSet presAssocID="{74A595CE-2357-4251-8259-A68BA4991AE1}" presName="compNode" presStyleCnt="0"/>
      <dgm:spPr/>
    </dgm:pt>
    <dgm:pt modelId="{7E59184E-D7B5-4F50-8E65-72D86585A4AC}" type="pres">
      <dgm:prSet presAssocID="{74A595CE-2357-4251-8259-A68BA4991AE1}" presName="dummyConnPt" presStyleCnt="0"/>
      <dgm:spPr/>
    </dgm:pt>
    <dgm:pt modelId="{B0172079-CF45-43AE-A971-BA1D755B3108}" type="pres">
      <dgm:prSet presAssocID="{74A595CE-2357-4251-8259-A68BA4991AE1}" presName="node" presStyleLbl="node1" presStyleIdx="8" presStyleCnt="9">
        <dgm:presLayoutVars>
          <dgm:bulletEnabled val="1"/>
        </dgm:presLayoutVars>
      </dgm:prSet>
      <dgm:spPr/>
      <dgm:t>
        <a:bodyPr/>
        <a:lstStyle/>
        <a:p>
          <a:endParaRPr lang="es-EC"/>
        </a:p>
      </dgm:t>
    </dgm:pt>
  </dgm:ptLst>
  <dgm:cxnLst>
    <dgm:cxn modelId="{DF498EE4-BAF1-43FE-859F-88AF31FF09A5}" type="presOf" srcId="{494AAE8B-D6B7-4B30-B694-0492987A40BD}" destId="{A15A48A3-0504-472F-8B0A-BD272D93A08E}" srcOrd="0" destOrd="0" presId="urn:microsoft.com/office/officeart/2005/8/layout/bProcess4"/>
    <dgm:cxn modelId="{4E828D9E-1573-488E-9BF7-094671F7AF71}" srcId="{4803D250-2F1A-4E44-BA8F-992C80612633}" destId="{AE0C30FD-E91E-4D40-A50D-9E66BBA8162C}" srcOrd="4" destOrd="0" parTransId="{10CDB646-BF03-430A-B838-0AB12C5D363F}" sibTransId="{4E241D79-4019-4DE7-B3CE-AA607DB2562E}"/>
    <dgm:cxn modelId="{1132E05F-8539-42A8-8C9A-9F78598A5427}" type="presOf" srcId="{788A84CC-5EDD-4176-BFCA-A382F2021CE0}" destId="{005144DF-A499-4C99-939E-EE34BD84DB98}" srcOrd="0" destOrd="0" presId="urn:microsoft.com/office/officeart/2005/8/layout/bProcess4"/>
    <dgm:cxn modelId="{8B54D036-A348-432B-9D71-2AB8C457F319}" type="presOf" srcId="{3FB643C5-84E3-4387-9492-4B30C190F957}" destId="{72937867-78B1-4E9A-AAC1-50B48A318403}" srcOrd="0" destOrd="0" presId="urn:microsoft.com/office/officeart/2005/8/layout/bProcess4"/>
    <dgm:cxn modelId="{DC0F919E-B3A8-414C-BD97-0D738417C32F}" type="presOf" srcId="{12DBAE32-BDBF-42FC-90F5-D9D22B86D177}" destId="{5055DFA7-73D5-4433-AF8D-498D3574F420}" srcOrd="0" destOrd="0" presId="urn:microsoft.com/office/officeart/2005/8/layout/bProcess4"/>
    <dgm:cxn modelId="{0D24F796-C946-4869-933A-1AEF1AE68324}" type="presOf" srcId="{74A595CE-2357-4251-8259-A68BA4991AE1}" destId="{B0172079-CF45-43AE-A971-BA1D755B3108}" srcOrd="0" destOrd="0" presId="urn:microsoft.com/office/officeart/2005/8/layout/bProcess4"/>
    <dgm:cxn modelId="{AAB0CD25-B8A7-41B8-9C9D-937F47C076B6}" type="presOf" srcId="{0E97F337-9C97-4B40-A44E-5FFEDCD217A8}" destId="{CC193A4F-D422-4C77-97C5-3A155637337D}" srcOrd="0" destOrd="0" presId="urn:microsoft.com/office/officeart/2005/8/layout/bProcess4"/>
    <dgm:cxn modelId="{49D8BB60-E2ED-42BD-BE59-D65C2E386319}" type="presOf" srcId="{CC0F82DD-D596-4940-A26E-4A4701A8BF84}" destId="{7C875FF6-0FC2-4CEE-B4D2-8A677107393F}" srcOrd="0" destOrd="0" presId="urn:microsoft.com/office/officeart/2005/8/layout/bProcess4"/>
    <dgm:cxn modelId="{AA2BF37A-A3A3-4290-A259-D9C58733E254}" type="presOf" srcId="{8F294DB3-E14D-4D30-99AC-AACB72F62C19}" destId="{8DB9FDDE-3D17-4D67-99C7-1153B14853B7}" srcOrd="0" destOrd="0" presId="urn:microsoft.com/office/officeart/2005/8/layout/bProcess4"/>
    <dgm:cxn modelId="{DA459B23-15A8-4D01-8FFE-C07EDA48EBDF}" srcId="{4803D250-2F1A-4E44-BA8F-992C80612633}" destId="{0F99DE99-CE7F-41D0-9136-11E7E45CDA83}" srcOrd="6" destOrd="0" parTransId="{841BE157-9145-46F0-AB21-3032805375F0}" sibTransId="{3A812E60-CDB8-426D-A0A5-03800A46F14B}"/>
    <dgm:cxn modelId="{95583464-2444-43B7-9715-C6610E3991D8}" type="presOf" srcId="{0F99DE99-CE7F-41D0-9136-11E7E45CDA83}" destId="{94F57BCD-F588-43E7-88D8-3795745BDE18}" srcOrd="0" destOrd="0" presId="urn:microsoft.com/office/officeart/2005/8/layout/bProcess4"/>
    <dgm:cxn modelId="{84EC2422-A6E2-4F7B-9518-51412FEB4923}" srcId="{4803D250-2F1A-4E44-BA8F-992C80612633}" destId="{74A595CE-2357-4251-8259-A68BA4991AE1}" srcOrd="8" destOrd="0" parTransId="{AAF7D9FB-5A2D-4C94-8B8B-B7075EBAC36F}" sibTransId="{B45E54E9-084D-4B29-9B0A-0B70317FF69F}"/>
    <dgm:cxn modelId="{E78B237D-8808-4299-AD3D-D87FF25FD0A9}" srcId="{4803D250-2F1A-4E44-BA8F-992C80612633}" destId="{40C1BA6E-A9E7-4487-9098-1B78846BCD84}" srcOrd="2" destOrd="0" parTransId="{895AA2FB-3A10-458B-8442-2AE01927797B}" sibTransId="{494AAE8B-D6B7-4B30-B694-0492987A40BD}"/>
    <dgm:cxn modelId="{310C54A0-1293-4E19-A365-ACCCA3A3B23F}" type="presOf" srcId="{656BD11D-58ED-48D8-B39D-A6B406E6A694}" destId="{22DA9235-DD3A-49C8-AF92-67D891F2D0A5}" srcOrd="0" destOrd="0" presId="urn:microsoft.com/office/officeart/2005/8/layout/bProcess4"/>
    <dgm:cxn modelId="{07397425-6AB5-4D2D-98FE-FDBBF993E800}" type="presOf" srcId="{40C1BA6E-A9E7-4487-9098-1B78846BCD84}" destId="{15E831D9-A53B-4312-9ACB-D1AFD8F24FCC}" srcOrd="0" destOrd="0" presId="urn:microsoft.com/office/officeart/2005/8/layout/bProcess4"/>
    <dgm:cxn modelId="{508E0113-1137-41C7-BA20-6EA11EDA0EF1}" srcId="{4803D250-2F1A-4E44-BA8F-992C80612633}" destId="{CC0F82DD-D596-4940-A26E-4A4701A8BF84}" srcOrd="0" destOrd="0" parTransId="{E23923F4-1AE2-4226-8E1C-DC711B3DA579}" sibTransId="{0E97F337-9C97-4B40-A44E-5FFEDCD217A8}"/>
    <dgm:cxn modelId="{1FC38DB5-1B09-447B-BA77-897153DBA585}" type="presOf" srcId="{4E241D79-4019-4DE7-B3CE-AA607DB2562E}" destId="{CD2B9B6B-1B45-4851-80B9-CBD3F843CD4A}" srcOrd="0" destOrd="0" presId="urn:microsoft.com/office/officeart/2005/8/layout/bProcess4"/>
    <dgm:cxn modelId="{CBA3CB28-65F4-45ED-8DAD-B90E5A736EFD}" type="presOf" srcId="{3A812E60-CDB8-426D-A0A5-03800A46F14B}" destId="{87B5EECD-6F30-4927-8920-8B4E8F47086C}" srcOrd="0" destOrd="0" presId="urn:microsoft.com/office/officeart/2005/8/layout/bProcess4"/>
    <dgm:cxn modelId="{A5DEDD87-F7F6-4940-ADC4-9E44D81396D4}" srcId="{4803D250-2F1A-4E44-BA8F-992C80612633}" destId="{C4372F63-55B3-4204-A23C-78BF13B74927}" srcOrd="1" destOrd="0" parTransId="{56BB26E5-A28A-4F49-943B-11D4BAF9EF5D}" sibTransId="{12DBAE32-BDBF-42FC-90F5-D9D22B86D177}"/>
    <dgm:cxn modelId="{7DA225E2-E292-4859-A418-6AA9E4DCAD90}" type="presOf" srcId="{4803D250-2F1A-4E44-BA8F-992C80612633}" destId="{283CE6DF-5FFC-419E-BAAE-AC9098E0AC52}" srcOrd="0" destOrd="0" presId="urn:microsoft.com/office/officeart/2005/8/layout/bProcess4"/>
    <dgm:cxn modelId="{440E3229-E3F2-49D4-AFCC-6DC9318BCC70}" srcId="{4803D250-2F1A-4E44-BA8F-992C80612633}" destId="{812129C2-2614-4234-AFB4-9BD20CACC418}" srcOrd="7" destOrd="0" parTransId="{544EE17E-85FC-4A62-9222-6F7D15388AC7}" sibTransId="{A6B650EB-A5D9-4BC7-865E-E0CB506CE40A}"/>
    <dgm:cxn modelId="{4ADB9104-399B-4244-AEEA-03244CFF465A}" type="presOf" srcId="{AE0C30FD-E91E-4D40-A50D-9E66BBA8162C}" destId="{20E93DCD-BB47-431C-AF81-D4BDC9A75D67}" srcOrd="0" destOrd="0" presId="urn:microsoft.com/office/officeart/2005/8/layout/bProcess4"/>
    <dgm:cxn modelId="{620B3815-EE8E-472F-8FE2-030E66DB2285}" srcId="{4803D250-2F1A-4E44-BA8F-992C80612633}" destId="{8F294DB3-E14D-4D30-99AC-AACB72F62C19}" srcOrd="5" destOrd="0" parTransId="{1F96CF7F-485D-4A3D-B82D-461C04A66E8F}" sibTransId="{656BD11D-58ED-48D8-B39D-A6B406E6A694}"/>
    <dgm:cxn modelId="{AE430DB0-6E5E-4590-B4E1-A0DCD126F998}" type="presOf" srcId="{812129C2-2614-4234-AFB4-9BD20CACC418}" destId="{7A254EF1-E050-411C-A07F-4A71C7710278}" srcOrd="0" destOrd="0" presId="urn:microsoft.com/office/officeart/2005/8/layout/bProcess4"/>
    <dgm:cxn modelId="{71E26713-BA59-404D-8D43-DD147B930B47}" srcId="{4803D250-2F1A-4E44-BA8F-992C80612633}" destId="{3FB643C5-84E3-4387-9492-4B30C190F957}" srcOrd="3" destOrd="0" parTransId="{ED67AB2F-2D49-4F0C-8827-37E426AA62FB}" sibTransId="{788A84CC-5EDD-4176-BFCA-A382F2021CE0}"/>
    <dgm:cxn modelId="{785E0639-DB70-4743-B84C-136ABE1AB48C}" type="presOf" srcId="{A6B650EB-A5D9-4BC7-865E-E0CB506CE40A}" destId="{87A5BAC1-8EE3-4358-AF52-CB25E33D4F7D}" srcOrd="0" destOrd="0" presId="urn:microsoft.com/office/officeart/2005/8/layout/bProcess4"/>
    <dgm:cxn modelId="{9D0173C1-EB80-4038-8FEC-1589457A7EB0}" type="presOf" srcId="{C4372F63-55B3-4204-A23C-78BF13B74927}" destId="{AFE39F97-EBF5-41AB-AEAD-8595A4F99730}" srcOrd="0" destOrd="0" presId="urn:microsoft.com/office/officeart/2005/8/layout/bProcess4"/>
    <dgm:cxn modelId="{FE416838-F497-4379-BD77-29DAC600B831}" type="presParOf" srcId="{283CE6DF-5FFC-419E-BAAE-AC9098E0AC52}" destId="{9AF1C8C8-BACF-4054-B892-173A2E3624CD}" srcOrd="0" destOrd="0" presId="urn:microsoft.com/office/officeart/2005/8/layout/bProcess4"/>
    <dgm:cxn modelId="{0EF4C753-8E59-4447-B66E-5D6882622228}" type="presParOf" srcId="{9AF1C8C8-BACF-4054-B892-173A2E3624CD}" destId="{22840AFA-01BE-41AE-86DC-1279E38C4569}" srcOrd="0" destOrd="0" presId="urn:microsoft.com/office/officeart/2005/8/layout/bProcess4"/>
    <dgm:cxn modelId="{97E1F116-A021-4B94-88BB-4F8076F08FFB}" type="presParOf" srcId="{9AF1C8C8-BACF-4054-B892-173A2E3624CD}" destId="{7C875FF6-0FC2-4CEE-B4D2-8A677107393F}" srcOrd="1" destOrd="0" presId="urn:microsoft.com/office/officeart/2005/8/layout/bProcess4"/>
    <dgm:cxn modelId="{A0E2F60C-B9FA-45F6-80D5-709AC0283407}" type="presParOf" srcId="{283CE6DF-5FFC-419E-BAAE-AC9098E0AC52}" destId="{CC193A4F-D422-4C77-97C5-3A155637337D}" srcOrd="1" destOrd="0" presId="urn:microsoft.com/office/officeart/2005/8/layout/bProcess4"/>
    <dgm:cxn modelId="{CFDBE282-A535-46C8-93DB-9F4FB769FA5A}" type="presParOf" srcId="{283CE6DF-5FFC-419E-BAAE-AC9098E0AC52}" destId="{BCDCC44D-6833-458E-90DB-744B793AFA40}" srcOrd="2" destOrd="0" presId="urn:microsoft.com/office/officeart/2005/8/layout/bProcess4"/>
    <dgm:cxn modelId="{21276030-A489-4E15-B3F4-943058760404}" type="presParOf" srcId="{BCDCC44D-6833-458E-90DB-744B793AFA40}" destId="{34F65D20-F2E5-44B3-8DFF-38F16086E57D}" srcOrd="0" destOrd="0" presId="urn:microsoft.com/office/officeart/2005/8/layout/bProcess4"/>
    <dgm:cxn modelId="{E769DC6A-A58D-4FA0-A6C9-9758145DDDC3}" type="presParOf" srcId="{BCDCC44D-6833-458E-90DB-744B793AFA40}" destId="{AFE39F97-EBF5-41AB-AEAD-8595A4F99730}" srcOrd="1" destOrd="0" presId="urn:microsoft.com/office/officeart/2005/8/layout/bProcess4"/>
    <dgm:cxn modelId="{1CD2C512-B841-4E5C-A6A8-126BEEB9A676}" type="presParOf" srcId="{283CE6DF-5FFC-419E-BAAE-AC9098E0AC52}" destId="{5055DFA7-73D5-4433-AF8D-498D3574F420}" srcOrd="3" destOrd="0" presId="urn:microsoft.com/office/officeart/2005/8/layout/bProcess4"/>
    <dgm:cxn modelId="{BFAEF0AA-1964-40E3-82E5-C5ED555ACC36}" type="presParOf" srcId="{283CE6DF-5FFC-419E-BAAE-AC9098E0AC52}" destId="{CC58A550-0D73-4428-8FB5-913C184FE4CA}" srcOrd="4" destOrd="0" presId="urn:microsoft.com/office/officeart/2005/8/layout/bProcess4"/>
    <dgm:cxn modelId="{F25654A5-F317-4841-B7D6-A02AE7FF2971}" type="presParOf" srcId="{CC58A550-0D73-4428-8FB5-913C184FE4CA}" destId="{48C012BE-C961-4AC3-9641-4B07C6DD4D3B}" srcOrd="0" destOrd="0" presId="urn:microsoft.com/office/officeart/2005/8/layout/bProcess4"/>
    <dgm:cxn modelId="{6A293840-3C22-4AC0-B5AC-CFC05A22A7D7}" type="presParOf" srcId="{CC58A550-0D73-4428-8FB5-913C184FE4CA}" destId="{15E831D9-A53B-4312-9ACB-D1AFD8F24FCC}" srcOrd="1" destOrd="0" presId="urn:microsoft.com/office/officeart/2005/8/layout/bProcess4"/>
    <dgm:cxn modelId="{CADDFA3A-CCC8-4B00-B51A-CB1E1087E2CE}" type="presParOf" srcId="{283CE6DF-5FFC-419E-BAAE-AC9098E0AC52}" destId="{A15A48A3-0504-472F-8B0A-BD272D93A08E}" srcOrd="5" destOrd="0" presId="urn:microsoft.com/office/officeart/2005/8/layout/bProcess4"/>
    <dgm:cxn modelId="{1E2E4376-40F0-4B4E-9C44-A021818B72AC}" type="presParOf" srcId="{283CE6DF-5FFC-419E-BAAE-AC9098E0AC52}" destId="{7BD93DF0-34A0-4344-A669-61759AF9FAEC}" srcOrd="6" destOrd="0" presId="urn:microsoft.com/office/officeart/2005/8/layout/bProcess4"/>
    <dgm:cxn modelId="{6A5D6AFA-F977-4755-8FF7-4504D4F9EAFF}" type="presParOf" srcId="{7BD93DF0-34A0-4344-A669-61759AF9FAEC}" destId="{B06596DB-5F88-497F-8CD0-EF7FA407BA6D}" srcOrd="0" destOrd="0" presId="urn:microsoft.com/office/officeart/2005/8/layout/bProcess4"/>
    <dgm:cxn modelId="{AD77F514-09FD-41D2-8EC7-AC52D58FDD63}" type="presParOf" srcId="{7BD93DF0-34A0-4344-A669-61759AF9FAEC}" destId="{72937867-78B1-4E9A-AAC1-50B48A318403}" srcOrd="1" destOrd="0" presId="urn:microsoft.com/office/officeart/2005/8/layout/bProcess4"/>
    <dgm:cxn modelId="{A47857D0-3E21-4180-A4EC-488F447172F4}" type="presParOf" srcId="{283CE6DF-5FFC-419E-BAAE-AC9098E0AC52}" destId="{005144DF-A499-4C99-939E-EE34BD84DB98}" srcOrd="7" destOrd="0" presId="urn:microsoft.com/office/officeart/2005/8/layout/bProcess4"/>
    <dgm:cxn modelId="{0A9B693A-CBA5-425E-AB1C-80AFE673E6DF}" type="presParOf" srcId="{283CE6DF-5FFC-419E-BAAE-AC9098E0AC52}" destId="{F7995B89-1734-4D58-934C-2352E39E85E0}" srcOrd="8" destOrd="0" presId="urn:microsoft.com/office/officeart/2005/8/layout/bProcess4"/>
    <dgm:cxn modelId="{80B8FFFC-C99C-4356-887F-FF1195F49C8A}" type="presParOf" srcId="{F7995B89-1734-4D58-934C-2352E39E85E0}" destId="{C8703A3F-AC0C-48F1-8B1F-2E85E3FC2F4B}" srcOrd="0" destOrd="0" presId="urn:microsoft.com/office/officeart/2005/8/layout/bProcess4"/>
    <dgm:cxn modelId="{2F3FE433-7407-4865-961C-3B48B82BB9B2}" type="presParOf" srcId="{F7995B89-1734-4D58-934C-2352E39E85E0}" destId="{20E93DCD-BB47-431C-AF81-D4BDC9A75D67}" srcOrd="1" destOrd="0" presId="urn:microsoft.com/office/officeart/2005/8/layout/bProcess4"/>
    <dgm:cxn modelId="{F754B52A-CFD8-48B8-B762-92C6192B7F7E}" type="presParOf" srcId="{283CE6DF-5FFC-419E-BAAE-AC9098E0AC52}" destId="{CD2B9B6B-1B45-4851-80B9-CBD3F843CD4A}" srcOrd="9" destOrd="0" presId="urn:microsoft.com/office/officeart/2005/8/layout/bProcess4"/>
    <dgm:cxn modelId="{7D9E9C38-92FF-4AD0-8EF3-AE7323064D13}" type="presParOf" srcId="{283CE6DF-5FFC-419E-BAAE-AC9098E0AC52}" destId="{1B30DC4F-A912-478C-8E2A-6A36AE502829}" srcOrd="10" destOrd="0" presId="urn:microsoft.com/office/officeart/2005/8/layout/bProcess4"/>
    <dgm:cxn modelId="{206C6980-93F4-4B6C-AB4A-DEA6DF4A100E}" type="presParOf" srcId="{1B30DC4F-A912-478C-8E2A-6A36AE502829}" destId="{3CE2675A-C4B0-4357-A369-49630722AC82}" srcOrd="0" destOrd="0" presId="urn:microsoft.com/office/officeart/2005/8/layout/bProcess4"/>
    <dgm:cxn modelId="{70D53D09-ECC8-4AF5-B53D-88E050DD3C75}" type="presParOf" srcId="{1B30DC4F-A912-478C-8E2A-6A36AE502829}" destId="{8DB9FDDE-3D17-4D67-99C7-1153B14853B7}" srcOrd="1" destOrd="0" presId="urn:microsoft.com/office/officeart/2005/8/layout/bProcess4"/>
    <dgm:cxn modelId="{5123B645-25A8-405B-B9CA-8EAFE63466C5}" type="presParOf" srcId="{283CE6DF-5FFC-419E-BAAE-AC9098E0AC52}" destId="{22DA9235-DD3A-49C8-AF92-67D891F2D0A5}" srcOrd="11" destOrd="0" presId="urn:microsoft.com/office/officeart/2005/8/layout/bProcess4"/>
    <dgm:cxn modelId="{18D62270-17CE-44BA-B9D8-2A86C32B7330}" type="presParOf" srcId="{283CE6DF-5FFC-419E-BAAE-AC9098E0AC52}" destId="{16B54E79-FB0B-4CD9-90EC-A68F0B0E9D0A}" srcOrd="12" destOrd="0" presId="urn:microsoft.com/office/officeart/2005/8/layout/bProcess4"/>
    <dgm:cxn modelId="{7308F15B-B8FD-4EC8-974C-E9ECD23B1FC9}" type="presParOf" srcId="{16B54E79-FB0B-4CD9-90EC-A68F0B0E9D0A}" destId="{F4149E0F-A125-4F95-8622-F5D65452B6BB}" srcOrd="0" destOrd="0" presId="urn:microsoft.com/office/officeart/2005/8/layout/bProcess4"/>
    <dgm:cxn modelId="{025D60A2-CEED-4B23-90F0-68F34631AC9C}" type="presParOf" srcId="{16B54E79-FB0B-4CD9-90EC-A68F0B0E9D0A}" destId="{94F57BCD-F588-43E7-88D8-3795745BDE18}" srcOrd="1" destOrd="0" presId="urn:microsoft.com/office/officeart/2005/8/layout/bProcess4"/>
    <dgm:cxn modelId="{A981B5CD-477A-489A-BA9C-BB12175A2A10}" type="presParOf" srcId="{283CE6DF-5FFC-419E-BAAE-AC9098E0AC52}" destId="{87B5EECD-6F30-4927-8920-8B4E8F47086C}" srcOrd="13" destOrd="0" presId="urn:microsoft.com/office/officeart/2005/8/layout/bProcess4"/>
    <dgm:cxn modelId="{E866325C-3DD9-4342-9556-07CB656A834E}" type="presParOf" srcId="{283CE6DF-5FFC-419E-BAAE-AC9098E0AC52}" destId="{C2967D62-607D-4CC6-9D4E-04F52F7EDE21}" srcOrd="14" destOrd="0" presId="urn:microsoft.com/office/officeart/2005/8/layout/bProcess4"/>
    <dgm:cxn modelId="{B31610F7-39A0-4A1E-970F-4A7196C28F08}" type="presParOf" srcId="{C2967D62-607D-4CC6-9D4E-04F52F7EDE21}" destId="{DDCEA3C6-33F7-4153-93CF-0013231D6857}" srcOrd="0" destOrd="0" presId="urn:microsoft.com/office/officeart/2005/8/layout/bProcess4"/>
    <dgm:cxn modelId="{E25750AB-7145-459B-B12F-163A94D1CBD9}" type="presParOf" srcId="{C2967D62-607D-4CC6-9D4E-04F52F7EDE21}" destId="{7A254EF1-E050-411C-A07F-4A71C7710278}" srcOrd="1" destOrd="0" presId="urn:microsoft.com/office/officeart/2005/8/layout/bProcess4"/>
    <dgm:cxn modelId="{044C06D0-B3FD-441C-865B-AF4D58DDE34E}" type="presParOf" srcId="{283CE6DF-5FFC-419E-BAAE-AC9098E0AC52}" destId="{87A5BAC1-8EE3-4358-AF52-CB25E33D4F7D}" srcOrd="15" destOrd="0" presId="urn:microsoft.com/office/officeart/2005/8/layout/bProcess4"/>
    <dgm:cxn modelId="{AFBA2BDB-5664-4E90-A329-BE3A8C2486C7}" type="presParOf" srcId="{283CE6DF-5FFC-419E-BAAE-AC9098E0AC52}" destId="{D7A663E1-AD65-4E3B-8652-1D65C26B9574}" srcOrd="16" destOrd="0" presId="urn:microsoft.com/office/officeart/2005/8/layout/bProcess4"/>
    <dgm:cxn modelId="{EAA66F8F-C4FD-4E30-9891-6C64961FB421}" type="presParOf" srcId="{D7A663E1-AD65-4E3B-8652-1D65C26B9574}" destId="{7E59184E-D7B5-4F50-8E65-72D86585A4AC}" srcOrd="0" destOrd="0" presId="urn:microsoft.com/office/officeart/2005/8/layout/bProcess4"/>
    <dgm:cxn modelId="{7DC47282-599E-4E68-AAEA-C27FD2295B16}" type="presParOf" srcId="{D7A663E1-AD65-4E3B-8652-1D65C26B9574}" destId="{B0172079-CF45-43AE-A971-BA1D755B3108}" srcOrd="1" destOrd="0" presId="urn:microsoft.com/office/officeart/2005/8/layout/b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4DFCF19-EC71-431E-828C-A35B52202033}" type="doc">
      <dgm:prSet loTypeId="urn:microsoft.com/office/officeart/2005/8/layout/process4" loCatId="process" qsTypeId="urn:microsoft.com/office/officeart/2005/8/quickstyle/simple3" qsCatId="simple" csTypeId="urn:microsoft.com/office/officeart/2005/8/colors/accent2_1" csCatId="accent2" phldr="1"/>
      <dgm:spPr/>
      <dgm:t>
        <a:bodyPr/>
        <a:lstStyle/>
        <a:p>
          <a:endParaRPr lang="es-EC"/>
        </a:p>
      </dgm:t>
    </dgm:pt>
    <dgm:pt modelId="{756D40C9-B077-431B-9AE2-3654B0E93D93}">
      <dgm:prSet phldrT="[Texto]" custT="1"/>
      <dgm:spPr/>
      <dgm:t>
        <a:bodyPr/>
        <a:lstStyle/>
        <a:p>
          <a:r>
            <a:rPr lang="es-ES" sz="1600" dirty="0" smtClean="0"/>
            <a:t>Institución que promueve la investigación científica, que contribuya al fortalecimiento de las capacidades sociales, desarrollo del Ecuador y de la región latinoamericana.</a:t>
          </a:r>
          <a:endParaRPr lang="es-EC" sz="1600" dirty="0"/>
        </a:p>
      </dgm:t>
    </dgm:pt>
    <dgm:pt modelId="{851056FB-F022-4501-9F3B-31BE3A52D022}" type="parTrans" cxnId="{29958E55-7C33-4FFD-BBDB-F04F17050E3A}">
      <dgm:prSet/>
      <dgm:spPr/>
      <dgm:t>
        <a:bodyPr/>
        <a:lstStyle/>
        <a:p>
          <a:endParaRPr lang="es-EC" sz="2400"/>
        </a:p>
      </dgm:t>
    </dgm:pt>
    <dgm:pt modelId="{C9D75B43-E54F-4C23-B94A-B0C9B4822BC5}" type="sibTrans" cxnId="{29958E55-7C33-4FFD-BBDB-F04F17050E3A}">
      <dgm:prSet custT="1"/>
      <dgm:spPr/>
      <dgm:t>
        <a:bodyPr/>
        <a:lstStyle/>
        <a:p>
          <a:endParaRPr lang="es-EC" sz="4400"/>
        </a:p>
      </dgm:t>
    </dgm:pt>
    <dgm:pt modelId="{107DDDD1-57AB-4BEF-9D3D-D15D15C17940}">
      <dgm:prSet custT="1"/>
      <dgm:spPr/>
      <dgm:t>
        <a:bodyPr/>
        <a:lstStyle/>
        <a:p>
          <a:r>
            <a:rPr lang="es-ES" sz="1600" dirty="0" smtClean="0"/>
            <a:t>El Plan Maestro de construcción de </a:t>
          </a:r>
          <a:r>
            <a:rPr lang="es-ES" sz="1600" dirty="0" err="1" smtClean="0"/>
            <a:t>Yachay</a:t>
          </a:r>
          <a:r>
            <a:rPr lang="es-ES" sz="1600" dirty="0" smtClean="0"/>
            <a:t> tuvo un proceso de validación realizado por treinta expertos internacionales del área de urbanismo, pertenecientes a diversas universidades internacionales. </a:t>
          </a:r>
          <a:endParaRPr lang="es-EC" sz="1600" dirty="0" smtClean="0"/>
        </a:p>
      </dgm:t>
    </dgm:pt>
    <dgm:pt modelId="{D5987D52-71F9-4923-9400-8FFD4E5CFADB}" type="parTrans" cxnId="{7788EF63-2DA6-4CCE-9D79-C31D7ADEFED8}">
      <dgm:prSet/>
      <dgm:spPr/>
      <dgm:t>
        <a:bodyPr/>
        <a:lstStyle/>
        <a:p>
          <a:endParaRPr lang="es-EC" sz="2400"/>
        </a:p>
      </dgm:t>
    </dgm:pt>
    <dgm:pt modelId="{6DAFB6B5-2F55-4511-BA4D-94630597E0AD}" type="sibTrans" cxnId="{7788EF63-2DA6-4CCE-9D79-C31D7ADEFED8}">
      <dgm:prSet custT="1"/>
      <dgm:spPr/>
      <dgm:t>
        <a:bodyPr/>
        <a:lstStyle/>
        <a:p>
          <a:endParaRPr lang="es-EC" sz="4400"/>
        </a:p>
      </dgm:t>
    </dgm:pt>
    <dgm:pt modelId="{A1DA993D-D580-4C10-A8E7-70B984EE2553}" type="pres">
      <dgm:prSet presAssocID="{64DFCF19-EC71-431E-828C-A35B52202033}" presName="Name0" presStyleCnt="0">
        <dgm:presLayoutVars>
          <dgm:dir/>
          <dgm:animLvl val="lvl"/>
          <dgm:resizeHandles val="exact"/>
        </dgm:presLayoutVars>
      </dgm:prSet>
      <dgm:spPr/>
      <dgm:t>
        <a:bodyPr/>
        <a:lstStyle/>
        <a:p>
          <a:endParaRPr lang="es-EC"/>
        </a:p>
      </dgm:t>
    </dgm:pt>
    <dgm:pt modelId="{18898F13-A1C1-47B0-92B2-28DC1A0D76EA}" type="pres">
      <dgm:prSet presAssocID="{107DDDD1-57AB-4BEF-9D3D-D15D15C17940}" presName="boxAndChildren" presStyleCnt="0"/>
      <dgm:spPr/>
    </dgm:pt>
    <dgm:pt modelId="{3864C91C-DCE2-47FE-B9C8-D1C39ACF92D5}" type="pres">
      <dgm:prSet presAssocID="{107DDDD1-57AB-4BEF-9D3D-D15D15C17940}" presName="parentTextBox" presStyleLbl="node1" presStyleIdx="0" presStyleCnt="2"/>
      <dgm:spPr/>
      <dgm:t>
        <a:bodyPr/>
        <a:lstStyle/>
        <a:p>
          <a:endParaRPr lang="es-EC"/>
        </a:p>
      </dgm:t>
    </dgm:pt>
    <dgm:pt modelId="{52D04ADE-D8D9-431C-BB1E-45C21F322380}" type="pres">
      <dgm:prSet presAssocID="{C9D75B43-E54F-4C23-B94A-B0C9B4822BC5}" presName="sp" presStyleCnt="0"/>
      <dgm:spPr/>
    </dgm:pt>
    <dgm:pt modelId="{EBF71FD4-ED82-4E40-B72D-261E49D0891C}" type="pres">
      <dgm:prSet presAssocID="{756D40C9-B077-431B-9AE2-3654B0E93D93}" presName="arrowAndChildren" presStyleCnt="0"/>
      <dgm:spPr/>
    </dgm:pt>
    <dgm:pt modelId="{267B8DD2-8603-453A-8242-FCAF1A14E7D3}" type="pres">
      <dgm:prSet presAssocID="{756D40C9-B077-431B-9AE2-3654B0E93D93}" presName="parentTextArrow" presStyleLbl="node1" presStyleIdx="1" presStyleCnt="2" custScaleY="112589"/>
      <dgm:spPr/>
      <dgm:t>
        <a:bodyPr/>
        <a:lstStyle/>
        <a:p>
          <a:endParaRPr lang="es-EC"/>
        </a:p>
      </dgm:t>
    </dgm:pt>
  </dgm:ptLst>
  <dgm:cxnLst>
    <dgm:cxn modelId="{2CDA49CD-3863-4101-87A4-B2BD15E8BAE2}" type="presOf" srcId="{64DFCF19-EC71-431E-828C-A35B52202033}" destId="{A1DA993D-D580-4C10-A8E7-70B984EE2553}" srcOrd="0" destOrd="0" presId="urn:microsoft.com/office/officeart/2005/8/layout/process4"/>
    <dgm:cxn modelId="{7788EF63-2DA6-4CCE-9D79-C31D7ADEFED8}" srcId="{64DFCF19-EC71-431E-828C-A35B52202033}" destId="{107DDDD1-57AB-4BEF-9D3D-D15D15C17940}" srcOrd="1" destOrd="0" parTransId="{D5987D52-71F9-4923-9400-8FFD4E5CFADB}" sibTransId="{6DAFB6B5-2F55-4511-BA4D-94630597E0AD}"/>
    <dgm:cxn modelId="{C8C5A0C0-2174-48EC-B9EA-D20E246C8149}" type="presOf" srcId="{107DDDD1-57AB-4BEF-9D3D-D15D15C17940}" destId="{3864C91C-DCE2-47FE-B9C8-D1C39ACF92D5}" srcOrd="0" destOrd="0" presId="urn:microsoft.com/office/officeart/2005/8/layout/process4"/>
    <dgm:cxn modelId="{BE408F89-B03A-42BA-AA12-68EA83C50932}" type="presOf" srcId="{756D40C9-B077-431B-9AE2-3654B0E93D93}" destId="{267B8DD2-8603-453A-8242-FCAF1A14E7D3}" srcOrd="0" destOrd="0" presId="urn:microsoft.com/office/officeart/2005/8/layout/process4"/>
    <dgm:cxn modelId="{29958E55-7C33-4FFD-BBDB-F04F17050E3A}" srcId="{64DFCF19-EC71-431E-828C-A35B52202033}" destId="{756D40C9-B077-431B-9AE2-3654B0E93D93}" srcOrd="0" destOrd="0" parTransId="{851056FB-F022-4501-9F3B-31BE3A52D022}" sibTransId="{C9D75B43-E54F-4C23-B94A-B0C9B4822BC5}"/>
    <dgm:cxn modelId="{F4D0D747-76DB-4CDB-8008-6BDC5FC83AE5}" type="presParOf" srcId="{A1DA993D-D580-4C10-A8E7-70B984EE2553}" destId="{18898F13-A1C1-47B0-92B2-28DC1A0D76EA}" srcOrd="0" destOrd="0" presId="urn:microsoft.com/office/officeart/2005/8/layout/process4"/>
    <dgm:cxn modelId="{A4AD2E23-EDC9-4561-B8FA-83498E06CCA2}" type="presParOf" srcId="{18898F13-A1C1-47B0-92B2-28DC1A0D76EA}" destId="{3864C91C-DCE2-47FE-B9C8-D1C39ACF92D5}" srcOrd="0" destOrd="0" presId="urn:microsoft.com/office/officeart/2005/8/layout/process4"/>
    <dgm:cxn modelId="{82113975-70AE-4BEB-BD0D-0F7A7EADF90D}" type="presParOf" srcId="{A1DA993D-D580-4C10-A8E7-70B984EE2553}" destId="{52D04ADE-D8D9-431C-BB1E-45C21F322380}" srcOrd="1" destOrd="0" presId="urn:microsoft.com/office/officeart/2005/8/layout/process4"/>
    <dgm:cxn modelId="{E7963583-CD98-496C-85FE-F1A6E6F6EA04}" type="presParOf" srcId="{A1DA993D-D580-4C10-A8E7-70B984EE2553}" destId="{EBF71FD4-ED82-4E40-B72D-261E49D0891C}" srcOrd="2" destOrd="0" presId="urn:microsoft.com/office/officeart/2005/8/layout/process4"/>
    <dgm:cxn modelId="{A942E354-E13F-44B0-81EC-7A41226EC994}" type="presParOf" srcId="{EBF71FD4-ED82-4E40-B72D-261E49D0891C}" destId="{267B8DD2-8603-453A-8242-FCAF1A14E7D3}"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8BDF8-1F47-4F63-9D3D-C9A1EF7CE945}">
      <dsp:nvSpPr>
        <dsp:cNvPr id="0" name=""/>
        <dsp:cNvSpPr/>
      </dsp:nvSpPr>
      <dsp:spPr>
        <a:xfrm rot="5400000">
          <a:off x="-156485" y="159833"/>
          <a:ext cx="1043236" cy="730265"/>
        </a:xfrm>
        <a:prstGeom prst="chevron">
          <a:avLst/>
        </a:prstGeom>
        <a:gradFill rotWithShape="0">
          <a:gsLst>
            <a:gs pos="0">
              <a:schemeClr val="accent4">
                <a:hueOff val="0"/>
                <a:satOff val="0"/>
                <a:lumOff val="0"/>
                <a:alphaOff val="0"/>
                <a:tint val="92000"/>
                <a:satMod val="170000"/>
              </a:schemeClr>
            </a:gs>
            <a:gs pos="15000">
              <a:schemeClr val="accent4">
                <a:hueOff val="0"/>
                <a:satOff val="0"/>
                <a:lumOff val="0"/>
                <a:alphaOff val="0"/>
                <a:tint val="92000"/>
                <a:shade val="99000"/>
                <a:satMod val="170000"/>
              </a:schemeClr>
            </a:gs>
            <a:gs pos="62000">
              <a:schemeClr val="accent4">
                <a:hueOff val="0"/>
                <a:satOff val="0"/>
                <a:lumOff val="0"/>
                <a:alphaOff val="0"/>
                <a:tint val="96000"/>
                <a:shade val="80000"/>
                <a:satMod val="170000"/>
              </a:schemeClr>
            </a:gs>
            <a:gs pos="97000">
              <a:schemeClr val="accent4">
                <a:hueOff val="0"/>
                <a:satOff val="0"/>
                <a:lumOff val="0"/>
                <a:alphaOff val="0"/>
                <a:tint val="98000"/>
                <a:shade val="63000"/>
                <a:satMod val="170000"/>
              </a:schemeClr>
            </a:gs>
            <a:gs pos="100000">
              <a:schemeClr val="accent4">
                <a:hueOff val="0"/>
                <a:satOff val="0"/>
                <a:lumOff val="0"/>
                <a:alphaOff val="0"/>
                <a:shade val="62000"/>
                <a:satMod val="170000"/>
              </a:schemeClr>
            </a:gs>
          </a:gsLst>
          <a:path path="circle">
            <a:fillToRect l="50000" t="50000" r="50000" b="50000"/>
          </a:path>
        </a:gradFill>
        <a:ln w="9525" cap="flat" cmpd="sng" algn="ctr">
          <a:solidFill>
            <a:schemeClr val="accent4">
              <a:hueOff val="0"/>
              <a:satOff val="0"/>
              <a:lumOff val="0"/>
              <a:alphaOff val="0"/>
            </a:schemeClr>
          </a:solidFill>
          <a:prstDash val="solid"/>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CAP I. </a:t>
          </a:r>
          <a:endParaRPr lang="es-EC" sz="1200" kern="1200" dirty="0"/>
        </a:p>
      </dsp:txBody>
      <dsp:txXfrm rot="-5400000">
        <a:off x="1" y="368481"/>
        <a:ext cx="730265" cy="312971"/>
      </dsp:txXfrm>
    </dsp:sp>
    <dsp:sp modelId="{53F6224A-69EE-4B29-9FA4-753900365F61}">
      <dsp:nvSpPr>
        <dsp:cNvPr id="0" name=""/>
        <dsp:cNvSpPr/>
      </dsp:nvSpPr>
      <dsp:spPr>
        <a:xfrm rot="5400000">
          <a:off x="2762384" y="-2028770"/>
          <a:ext cx="678103" cy="4742342"/>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63500" dist="25400" dir="5400000" rotWithShape="0">
            <a:srgbClr val="000000">
              <a:alpha val="43137"/>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EC" sz="1200" kern="1200" dirty="0" smtClean="0"/>
            <a:t>GENERALIDADES</a:t>
          </a:r>
          <a:endParaRPr lang="es-EC" sz="1200" kern="1200" dirty="0"/>
        </a:p>
        <a:p>
          <a:pPr marL="114300" lvl="1" indent="-114300" algn="l" defTabSz="533400">
            <a:lnSpc>
              <a:spcPct val="90000"/>
            </a:lnSpc>
            <a:spcBef>
              <a:spcPct val="0"/>
            </a:spcBef>
            <a:spcAft>
              <a:spcPct val="15000"/>
            </a:spcAft>
            <a:buChar char="••"/>
          </a:pPr>
          <a:r>
            <a:rPr lang="es-EC" sz="1200" kern="1200" dirty="0" smtClean="0"/>
            <a:t>FUNDAMENTACIÓN TEÓRICA Y METOLÓGICA</a:t>
          </a:r>
          <a:endParaRPr lang="es-EC" sz="1200" kern="1200" dirty="0"/>
        </a:p>
      </dsp:txBody>
      <dsp:txXfrm rot="-5400000">
        <a:off x="730265" y="36451"/>
        <a:ext cx="4709240" cy="611899"/>
      </dsp:txXfrm>
    </dsp:sp>
    <dsp:sp modelId="{B8AF3D47-B95C-4928-A243-109E36B74A16}">
      <dsp:nvSpPr>
        <dsp:cNvPr id="0" name=""/>
        <dsp:cNvSpPr/>
      </dsp:nvSpPr>
      <dsp:spPr>
        <a:xfrm rot="5400000">
          <a:off x="-156485" y="1085482"/>
          <a:ext cx="1043236" cy="730265"/>
        </a:xfrm>
        <a:prstGeom prst="chevron">
          <a:avLst/>
        </a:prstGeom>
        <a:gradFill rotWithShape="0">
          <a:gsLst>
            <a:gs pos="0">
              <a:schemeClr val="accent4">
                <a:hueOff val="-802584"/>
                <a:satOff val="9922"/>
                <a:lumOff val="-3235"/>
                <a:alphaOff val="0"/>
                <a:tint val="92000"/>
                <a:satMod val="170000"/>
              </a:schemeClr>
            </a:gs>
            <a:gs pos="15000">
              <a:schemeClr val="accent4">
                <a:hueOff val="-802584"/>
                <a:satOff val="9922"/>
                <a:lumOff val="-3235"/>
                <a:alphaOff val="0"/>
                <a:tint val="92000"/>
                <a:shade val="99000"/>
                <a:satMod val="170000"/>
              </a:schemeClr>
            </a:gs>
            <a:gs pos="62000">
              <a:schemeClr val="accent4">
                <a:hueOff val="-802584"/>
                <a:satOff val="9922"/>
                <a:lumOff val="-3235"/>
                <a:alphaOff val="0"/>
                <a:tint val="96000"/>
                <a:shade val="80000"/>
                <a:satMod val="170000"/>
              </a:schemeClr>
            </a:gs>
            <a:gs pos="97000">
              <a:schemeClr val="accent4">
                <a:hueOff val="-802584"/>
                <a:satOff val="9922"/>
                <a:lumOff val="-3235"/>
                <a:alphaOff val="0"/>
                <a:tint val="98000"/>
                <a:shade val="63000"/>
                <a:satMod val="170000"/>
              </a:schemeClr>
            </a:gs>
            <a:gs pos="100000">
              <a:schemeClr val="accent4">
                <a:hueOff val="-802584"/>
                <a:satOff val="9922"/>
                <a:lumOff val="-3235"/>
                <a:alphaOff val="0"/>
                <a:shade val="62000"/>
                <a:satMod val="170000"/>
              </a:schemeClr>
            </a:gs>
          </a:gsLst>
          <a:path path="circle">
            <a:fillToRect l="50000" t="50000" r="50000" b="50000"/>
          </a:path>
        </a:gradFill>
        <a:ln w="9525" cap="flat" cmpd="sng" algn="ctr">
          <a:solidFill>
            <a:schemeClr val="accent4">
              <a:hueOff val="-802584"/>
              <a:satOff val="9922"/>
              <a:lumOff val="-3235"/>
              <a:alphaOff val="0"/>
            </a:schemeClr>
          </a:solidFill>
          <a:prstDash val="solid"/>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CAP II. </a:t>
          </a:r>
        </a:p>
      </dsp:txBody>
      <dsp:txXfrm rot="-5400000">
        <a:off x="1" y="1294130"/>
        <a:ext cx="730265" cy="312971"/>
      </dsp:txXfrm>
    </dsp:sp>
    <dsp:sp modelId="{528C489B-A18C-42BC-A63A-80BD5DA11EEE}">
      <dsp:nvSpPr>
        <dsp:cNvPr id="0" name=""/>
        <dsp:cNvSpPr/>
      </dsp:nvSpPr>
      <dsp:spPr>
        <a:xfrm rot="5400000">
          <a:off x="2762384" y="-1103122"/>
          <a:ext cx="678103" cy="4742342"/>
        </a:xfrm>
        <a:prstGeom prst="round2SameRect">
          <a:avLst/>
        </a:prstGeom>
        <a:solidFill>
          <a:schemeClr val="lt1">
            <a:alpha val="90000"/>
            <a:hueOff val="0"/>
            <a:satOff val="0"/>
            <a:lumOff val="0"/>
            <a:alphaOff val="0"/>
          </a:schemeClr>
        </a:solidFill>
        <a:ln w="9525" cap="flat" cmpd="sng" algn="ctr">
          <a:solidFill>
            <a:schemeClr val="accent4">
              <a:hueOff val="-802584"/>
              <a:satOff val="9922"/>
              <a:lumOff val="-3235"/>
              <a:alphaOff val="0"/>
            </a:schemeClr>
          </a:solidFill>
          <a:prstDash val="solid"/>
        </a:ln>
        <a:effectLst>
          <a:outerShdw blurRad="63500" dist="25400" dir="5400000" rotWithShape="0">
            <a:srgbClr val="000000">
              <a:alpha val="43137"/>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EC" sz="1200" kern="1200" smtClean="0"/>
            <a:t>ANÁLISIS </a:t>
          </a:r>
          <a:r>
            <a:rPr lang="es-EC" sz="1200" kern="1200" dirty="0" smtClean="0"/>
            <a:t>SITUACIONAL</a:t>
          </a:r>
          <a:endParaRPr lang="es-EC" sz="1200" kern="1200" dirty="0"/>
        </a:p>
      </dsp:txBody>
      <dsp:txXfrm rot="-5400000">
        <a:off x="730265" y="962099"/>
        <a:ext cx="4709240" cy="611899"/>
      </dsp:txXfrm>
    </dsp:sp>
    <dsp:sp modelId="{F96C607C-4DCC-43BD-88C6-5717EFB64F5B}">
      <dsp:nvSpPr>
        <dsp:cNvPr id="0" name=""/>
        <dsp:cNvSpPr/>
      </dsp:nvSpPr>
      <dsp:spPr>
        <a:xfrm rot="5400000">
          <a:off x="-156485" y="2011131"/>
          <a:ext cx="1043236" cy="730265"/>
        </a:xfrm>
        <a:prstGeom prst="chevron">
          <a:avLst/>
        </a:prstGeom>
        <a:gradFill rotWithShape="0">
          <a:gsLst>
            <a:gs pos="0">
              <a:schemeClr val="accent4">
                <a:hueOff val="-1605168"/>
                <a:satOff val="19845"/>
                <a:lumOff val="-6470"/>
                <a:alphaOff val="0"/>
                <a:tint val="92000"/>
                <a:satMod val="170000"/>
              </a:schemeClr>
            </a:gs>
            <a:gs pos="15000">
              <a:schemeClr val="accent4">
                <a:hueOff val="-1605168"/>
                <a:satOff val="19845"/>
                <a:lumOff val="-6470"/>
                <a:alphaOff val="0"/>
                <a:tint val="92000"/>
                <a:shade val="99000"/>
                <a:satMod val="170000"/>
              </a:schemeClr>
            </a:gs>
            <a:gs pos="62000">
              <a:schemeClr val="accent4">
                <a:hueOff val="-1605168"/>
                <a:satOff val="19845"/>
                <a:lumOff val="-6470"/>
                <a:alphaOff val="0"/>
                <a:tint val="96000"/>
                <a:shade val="80000"/>
                <a:satMod val="170000"/>
              </a:schemeClr>
            </a:gs>
            <a:gs pos="97000">
              <a:schemeClr val="accent4">
                <a:hueOff val="-1605168"/>
                <a:satOff val="19845"/>
                <a:lumOff val="-6470"/>
                <a:alphaOff val="0"/>
                <a:tint val="98000"/>
                <a:shade val="63000"/>
                <a:satMod val="170000"/>
              </a:schemeClr>
            </a:gs>
            <a:gs pos="100000">
              <a:schemeClr val="accent4">
                <a:hueOff val="-1605168"/>
                <a:satOff val="19845"/>
                <a:lumOff val="-6470"/>
                <a:alphaOff val="0"/>
                <a:shade val="62000"/>
                <a:satMod val="170000"/>
              </a:schemeClr>
            </a:gs>
          </a:gsLst>
          <a:path path="circle">
            <a:fillToRect l="50000" t="50000" r="50000" b="50000"/>
          </a:path>
        </a:gradFill>
        <a:ln w="9525" cap="flat" cmpd="sng" algn="ctr">
          <a:solidFill>
            <a:schemeClr val="accent4">
              <a:hueOff val="-1605168"/>
              <a:satOff val="19845"/>
              <a:lumOff val="-6470"/>
              <a:alphaOff val="0"/>
            </a:schemeClr>
          </a:solidFill>
          <a:prstDash val="solid"/>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CAPÍTULO III. </a:t>
          </a:r>
          <a:endParaRPr lang="es-EC" sz="1200" kern="1200" dirty="0"/>
        </a:p>
      </dsp:txBody>
      <dsp:txXfrm rot="-5400000">
        <a:off x="1" y="2219779"/>
        <a:ext cx="730265" cy="312971"/>
      </dsp:txXfrm>
    </dsp:sp>
    <dsp:sp modelId="{AD679202-98E2-40DF-8FF6-2AE641B4874F}">
      <dsp:nvSpPr>
        <dsp:cNvPr id="0" name=""/>
        <dsp:cNvSpPr/>
      </dsp:nvSpPr>
      <dsp:spPr>
        <a:xfrm rot="5400000">
          <a:off x="2762206" y="-177295"/>
          <a:ext cx="678460" cy="4742342"/>
        </a:xfrm>
        <a:prstGeom prst="round2SameRect">
          <a:avLst/>
        </a:prstGeom>
        <a:solidFill>
          <a:schemeClr val="lt1">
            <a:alpha val="90000"/>
            <a:hueOff val="0"/>
            <a:satOff val="0"/>
            <a:lumOff val="0"/>
            <a:alphaOff val="0"/>
          </a:schemeClr>
        </a:solidFill>
        <a:ln w="9525" cap="flat" cmpd="sng" algn="ctr">
          <a:solidFill>
            <a:schemeClr val="accent4">
              <a:hueOff val="-1605168"/>
              <a:satOff val="19845"/>
              <a:lumOff val="-6470"/>
              <a:alphaOff val="0"/>
            </a:schemeClr>
          </a:solidFill>
          <a:prstDash val="solid"/>
        </a:ln>
        <a:effectLst>
          <a:outerShdw blurRad="63500" dist="25400" dir="5400000" rotWithShape="0">
            <a:srgbClr val="000000">
              <a:alpha val="43137"/>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EC" sz="1200" kern="1200" dirty="0" smtClean="0"/>
            <a:t>DIAGNÓSTICO ORGANIZACIONAL</a:t>
          </a:r>
          <a:endParaRPr lang="es-EC" sz="1200" kern="1200" dirty="0"/>
        </a:p>
      </dsp:txBody>
      <dsp:txXfrm rot="-5400000">
        <a:off x="730265" y="1887766"/>
        <a:ext cx="4709222" cy="612220"/>
      </dsp:txXfrm>
    </dsp:sp>
    <dsp:sp modelId="{E85FAB7E-D565-48A9-B1F5-EFD730C55480}">
      <dsp:nvSpPr>
        <dsp:cNvPr id="0" name=""/>
        <dsp:cNvSpPr/>
      </dsp:nvSpPr>
      <dsp:spPr>
        <a:xfrm rot="5400000">
          <a:off x="-156485" y="2936779"/>
          <a:ext cx="1043236" cy="730265"/>
        </a:xfrm>
        <a:prstGeom prst="chevron">
          <a:avLst/>
        </a:prstGeom>
        <a:gradFill rotWithShape="0">
          <a:gsLst>
            <a:gs pos="0">
              <a:schemeClr val="accent4">
                <a:hueOff val="-2407752"/>
                <a:satOff val="29768"/>
                <a:lumOff val="-9704"/>
                <a:alphaOff val="0"/>
                <a:tint val="92000"/>
                <a:satMod val="170000"/>
              </a:schemeClr>
            </a:gs>
            <a:gs pos="15000">
              <a:schemeClr val="accent4">
                <a:hueOff val="-2407752"/>
                <a:satOff val="29768"/>
                <a:lumOff val="-9704"/>
                <a:alphaOff val="0"/>
                <a:tint val="92000"/>
                <a:shade val="99000"/>
                <a:satMod val="170000"/>
              </a:schemeClr>
            </a:gs>
            <a:gs pos="62000">
              <a:schemeClr val="accent4">
                <a:hueOff val="-2407752"/>
                <a:satOff val="29768"/>
                <a:lumOff val="-9704"/>
                <a:alphaOff val="0"/>
                <a:tint val="96000"/>
                <a:shade val="80000"/>
                <a:satMod val="170000"/>
              </a:schemeClr>
            </a:gs>
            <a:gs pos="97000">
              <a:schemeClr val="accent4">
                <a:hueOff val="-2407752"/>
                <a:satOff val="29768"/>
                <a:lumOff val="-9704"/>
                <a:alphaOff val="0"/>
                <a:tint val="98000"/>
                <a:shade val="63000"/>
                <a:satMod val="170000"/>
              </a:schemeClr>
            </a:gs>
            <a:gs pos="100000">
              <a:schemeClr val="accent4">
                <a:hueOff val="-2407752"/>
                <a:satOff val="29768"/>
                <a:lumOff val="-9704"/>
                <a:alphaOff val="0"/>
                <a:shade val="62000"/>
                <a:satMod val="170000"/>
              </a:schemeClr>
            </a:gs>
          </a:gsLst>
          <a:path path="circle">
            <a:fillToRect l="50000" t="50000" r="50000" b="50000"/>
          </a:path>
        </a:gradFill>
        <a:ln w="9525" cap="flat" cmpd="sng" algn="ctr">
          <a:solidFill>
            <a:schemeClr val="accent4">
              <a:hueOff val="-2407752"/>
              <a:satOff val="29768"/>
              <a:lumOff val="-9704"/>
              <a:alphaOff val="0"/>
            </a:schemeClr>
          </a:solidFill>
          <a:prstDash val="solid"/>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smtClean="0"/>
            <a:t>CAPÍTULO IV. </a:t>
          </a:r>
          <a:endParaRPr lang="es-EC" sz="1200" kern="1200" dirty="0"/>
        </a:p>
      </dsp:txBody>
      <dsp:txXfrm rot="-5400000">
        <a:off x="1" y="3145427"/>
        <a:ext cx="730265" cy="312971"/>
      </dsp:txXfrm>
    </dsp:sp>
    <dsp:sp modelId="{3E24C1F6-2DD8-4E35-9E2A-2957BCFCF86A}">
      <dsp:nvSpPr>
        <dsp:cNvPr id="0" name=""/>
        <dsp:cNvSpPr/>
      </dsp:nvSpPr>
      <dsp:spPr>
        <a:xfrm rot="5400000">
          <a:off x="2762384" y="748175"/>
          <a:ext cx="678103" cy="4742342"/>
        </a:xfrm>
        <a:prstGeom prst="round2SameRect">
          <a:avLst/>
        </a:prstGeom>
        <a:solidFill>
          <a:schemeClr val="lt1">
            <a:alpha val="90000"/>
            <a:hueOff val="0"/>
            <a:satOff val="0"/>
            <a:lumOff val="0"/>
            <a:alphaOff val="0"/>
          </a:schemeClr>
        </a:solidFill>
        <a:ln w="9525" cap="flat" cmpd="sng" algn="ctr">
          <a:solidFill>
            <a:schemeClr val="accent4">
              <a:hueOff val="-2407752"/>
              <a:satOff val="29768"/>
              <a:lumOff val="-9704"/>
              <a:alphaOff val="0"/>
            </a:schemeClr>
          </a:solidFill>
          <a:prstDash val="solid"/>
        </a:ln>
        <a:effectLst>
          <a:outerShdw blurRad="63500" dist="25400" dir="5400000" rotWithShape="0">
            <a:srgbClr val="000000">
              <a:alpha val="43137"/>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ES" sz="1200" kern="1200" dirty="0" smtClean="0"/>
            <a:t>DISEÑO DE LOS PROCESOS DE LA COMPAÑÍA CONECUAKOR C.E.M</a:t>
          </a:r>
          <a:endParaRPr lang="es-EC" sz="1200" kern="1200" dirty="0"/>
        </a:p>
      </dsp:txBody>
      <dsp:txXfrm rot="-5400000">
        <a:off x="730265" y="2813396"/>
        <a:ext cx="4709240" cy="611899"/>
      </dsp:txXfrm>
    </dsp:sp>
    <dsp:sp modelId="{4ED33BFA-EC2A-43EA-B917-6B3ACF16E5B5}">
      <dsp:nvSpPr>
        <dsp:cNvPr id="0" name=""/>
        <dsp:cNvSpPr/>
      </dsp:nvSpPr>
      <dsp:spPr>
        <a:xfrm rot="5400000">
          <a:off x="-156485" y="3862428"/>
          <a:ext cx="1043236" cy="730265"/>
        </a:xfrm>
        <a:prstGeom prst="chevron">
          <a:avLst/>
        </a:prstGeom>
        <a:gradFill rotWithShape="0">
          <a:gsLst>
            <a:gs pos="0">
              <a:schemeClr val="accent4">
                <a:hueOff val="-3210336"/>
                <a:satOff val="39690"/>
                <a:lumOff val="-12939"/>
                <a:alphaOff val="0"/>
                <a:tint val="92000"/>
                <a:satMod val="170000"/>
              </a:schemeClr>
            </a:gs>
            <a:gs pos="15000">
              <a:schemeClr val="accent4">
                <a:hueOff val="-3210336"/>
                <a:satOff val="39690"/>
                <a:lumOff val="-12939"/>
                <a:alphaOff val="0"/>
                <a:tint val="92000"/>
                <a:shade val="99000"/>
                <a:satMod val="170000"/>
              </a:schemeClr>
            </a:gs>
            <a:gs pos="62000">
              <a:schemeClr val="accent4">
                <a:hueOff val="-3210336"/>
                <a:satOff val="39690"/>
                <a:lumOff val="-12939"/>
                <a:alphaOff val="0"/>
                <a:tint val="96000"/>
                <a:shade val="80000"/>
                <a:satMod val="170000"/>
              </a:schemeClr>
            </a:gs>
            <a:gs pos="97000">
              <a:schemeClr val="accent4">
                <a:hueOff val="-3210336"/>
                <a:satOff val="39690"/>
                <a:lumOff val="-12939"/>
                <a:alphaOff val="0"/>
                <a:tint val="98000"/>
                <a:shade val="63000"/>
                <a:satMod val="170000"/>
              </a:schemeClr>
            </a:gs>
            <a:gs pos="100000">
              <a:schemeClr val="accent4">
                <a:hueOff val="-3210336"/>
                <a:satOff val="39690"/>
                <a:lumOff val="-12939"/>
                <a:alphaOff val="0"/>
                <a:shade val="62000"/>
                <a:satMod val="170000"/>
              </a:schemeClr>
            </a:gs>
          </a:gsLst>
          <a:path path="circle">
            <a:fillToRect l="50000" t="50000" r="50000" b="50000"/>
          </a:path>
        </a:gradFill>
        <a:ln w="9525" cap="flat" cmpd="sng" algn="ctr">
          <a:solidFill>
            <a:schemeClr val="accent4">
              <a:hueOff val="-3210336"/>
              <a:satOff val="39690"/>
              <a:lumOff val="-12939"/>
              <a:alphaOff val="0"/>
            </a:schemeClr>
          </a:solidFill>
          <a:prstDash val="solid"/>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dirty="0" smtClean="0"/>
            <a:t>CAPÍTULO V. </a:t>
          </a:r>
          <a:endParaRPr lang="es-EC" sz="1200" kern="1200" dirty="0"/>
        </a:p>
      </dsp:txBody>
      <dsp:txXfrm rot="-5400000">
        <a:off x="1" y="4071076"/>
        <a:ext cx="730265" cy="312971"/>
      </dsp:txXfrm>
    </dsp:sp>
    <dsp:sp modelId="{CB0C1E4E-69C4-4BCF-B2E3-926472C125B2}">
      <dsp:nvSpPr>
        <dsp:cNvPr id="0" name=""/>
        <dsp:cNvSpPr/>
      </dsp:nvSpPr>
      <dsp:spPr>
        <a:xfrm rot="5400000">
          <a:off x="2762384" y="1673823"/>
          <a:ext cx="678103" cy="4742342"/>
        </a:xfrm>
        <a:prstGeom prst="round2SameRect">
          <a:avLst/>
        </a:prstGeom>
        <a:solidFill>
          <a:schemeClr val="lt1">
            <a:alpha val="90000"/>
            <a:hueOff val="0"/>
            <a:satOff val="0"/>
            <a:lumOff val="0"/>
            <a:alphaOff val="0"/>
          </a:schemeClr>
        </a:solidFill>
        <a:ln w="9525" cap="flat" cmpd="sng" algn="ctr">
          <a:solidFill>
            <a:schemeClr val="accent4">
              <a:hueOff val="-3210336"/>
              <a:satOff val="39690"/>
              <a:lumOff val="-12939"/>
              <a:alphaOff val="0"/>
            </a:schemeClr>
          </a:solidFill>
          <a:prstDash val="solid"/>
        </a:ln>
        <a:effectLst>
          <a:outerShdw blurRad="63500" dist="25400" dir="5400000" rotWithShape="0">
            <a:srgbClr val="000000">
              <a:alpha val="43137"/>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s-EC" sz="1200" kern="1200" dirty="0" smtClean="0"/>
            <a:t>CONCLUSIONES</a:t>
          </a:r>
          <a:endParaRPr lang="es-EC" sz="1200" kern="1200" dirty="0"/>
        </a:p>
        <a:p>
          <a:pPr marL="114300" lvl="1" indent="-114300" algn="l" defTabSz="533400">
            <a:lnSpc>
              <a:spcPct val="90000"/>
            </a:lnSpc>
            <a:spcBef>
              <a:spcPct val="0"/>
            </a:spcBef>
            <a:spcAft>
              <a:spcPct val="15000"/>
            </a:spcAft>
            <a:buChar char="••"/>
          </a:pPr>
          <a:r>
            <a:rPr lang="es-EC" sz="1200" kern="1200" dirty="0" smtClean="0"/>
            <a:t>RECOMENDACIONES</a:t>
          </a:r>
          <a:endParaRPr lang="es-EC" sz="1200" kern="1200" dirty="0"/>
        </a:p>
      </dsp:txBody>
      <dsp:txXfrm rot="-5400000">
        <a:off x="730265" y="3739044"/>
        <a:ext cx="4709240" cy="6118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34DD1-7256-4507-ADD6-A7DB9D8B6602}">
      <dsp:nvSpPr>
        <dsp:cNvPr id="0" name=""/>
        <dsp:cNvSpPr/>
      </dsp:nvSpPr>
      <dsp:spPr>
        <a:xfrm>
          <a:off x="4118962" y="2929170"/>
          <a:ext cx="322367" cy="902882"/>
        </a:xfrm>
        <a:custGeom>
          <a:avLst/>
          <a:gdLst/>
          <a:ahLst/>
          <a:cxnLst/>
          <a:rect l="0" t="0" r="0" b="0"/>
          <a:pathLst>
            <a:path>
              <a:moveTo>
                <a:pt x="0" y="0"/>
              </a:moveTo>
              <a:lnTo>
                <a:pt x="0" y="902882"/>
              </a:lnTo>
              <a:lnTo>
                <a:pt x="322367" y="90288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DE5407-61E5-4295-92F7-47F0BDD1877A}">
      <dsp:nvSpPr>
        <dsp:cNvPr id="0" name=""/>
        <dsp:cNvSpPr/>
      </dsp:nvSpPr>
      <dsp:spPr>
        <a:xfrm>
          <a:off x="3662231" y="1747810"/>
          <a:ext cx="1316377" cy="285650"/>
        </a:xfrm>
        <a:custGeom>
          <a:avLst/>
          <a:gdLst/>
          <a:ahLst/>
          <a:cxnLst/>
          <a:rect l="0" t="0" r="0" b="0"/>
          <a:pathLst>
            <a:path>
              <a:moveTo>
                <a:pt x="0" y="0"/>
              </a:moveTo>
              <a:lnTo>
                <a:pt x="0" y="59992"/>
              </a:lnTo>
              <a:lnTo>
                <a:pt x="1316377" y="59992"/>
              </a:lnTo>
              <a:lnTo>
                <a:pt x="1316377" y="28565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1072CD-1AB6-4373-B25D-395FEE963E36}">
      <dsp:nvSpPr>
        <dsp:cNvPr id="0" name=""/>
        <dsp:cNvSpPr/>
      </dsp:nvSpPr>
      <dsp:spPr>
        <a:xfrm>
          <a:off x="1518529" y="2929170"/>
          <a:ext cx="322367" cy="902882"/>
        </a:xfrm>
        <a:custGeom>
          <a:avLst/>
          <a:gdLst/>
          <a:ahLst/>
          <a:cxnLst/>
          <a:rect l="0" t="0" r="0" b="0"/>
          <a:pathLst>
            <a:path>
              <a:moveTo>
                <a:pt x="0" y="0"/>
              </a:moveTo>
              <a:lnTo>
                <a:pt x="0" y="902882"/>
              </a:lnTo>
              <a:lnTo>
                <a:pt x="322367" y="90288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13EE90-1459-4368-A1B3-2B9402E45AAB}">
      <dsp:nvSpPr>
        <dsp:cNvPr id="0" name=""/>
        <dsp:cNvSpPr/>
      </dsp:nvSpPr>
      <dsp:spPr>
        <a:xfrm>
          <a:off x="2378176" y="1747810"/>
          <a:ext cx="1284055" cy="285650"/>
        </a:xfrm>
        <a:custGeom>
          <a:avLst/>
          <a:gdLst/>
          <a:ahLst/>
          <a:cxnLst/>
          <a:rect l="0" t="0" r="0" b="0"/>
          <a:pathLst>
            <a:path>
              <a:moveTo>
                <a:pt x="1284055" y="0"/>
              </a:moveTo>
              <a:lnTo>
                <a:pt x="1284055" y="59992"/>
              </a:lnTo>
              <a:lnTo>
                <a:pt x="0" y="59992"/>
              </a:lnTo>
              <a:lnTo>
                <a:pt x="0" y="28565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16282C-B373-429B-B443-7779EB25A90E}">
      <dsp:nvSpPr>
        <dsp:cNvPr id="0" name=""/>
        <dsp:cNvSpPr/>
      </dsp:nvSpPr>
      <dsp:spPr>
        <a:xfrm>
          <a:off x="2592293" y="165661"/>
          <a:ext cx="2149118" cy="786534"/>
        </a:xfrm>
        <a:prstGeom prst="rect">
          <a:avLst/>
        </a:prstGeom>
        <a:gradFill rotWithShape="0">
          <a:gsLst>
            <a:gs pos="0">
              <a:schemeClr val="accent2">
                <a:hueOff val="0"/>
                <a:satOff val="0"/>
                <a:lumOff val="0"/>
                <a:alphaOff val="0"/>
                <a:tint val="35000"/>
                <a:satMod val="253000"/>
              </a:schemeClr>
            </a:gs>
            <a:gs pos="50000">
              <a:schemeClr val="accent2">
                <a:hueOff val="0"/>
                <a:satOff val="0"/>
                <a:lumOff val="0"/>
                <a:alphaOff val="0"/>
                <a:tint val="42000"/>
                <a:satMod val="255000"/>
              </a:schemeClr>
            </a:gs>
            <a:gs pos="97000">
              <a:schemeClr val="accent2">
                <a:hueOff val="0"/>
                <a:satOff val="0"/>
                <a:lumOff val="0"/>
                <a:alphaOff val="0"/>
                <a:tint val="53000"/>
                <a:satMod val="260000"/>
              </a:schemeClr>
            </a:gs>
            <a:gs pos="100000">
              <a:schemeClr val="accent2">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DIRECTORIO</a:t>
          </a:r>
          <a:endParaRPr lang="es-EC" sz="1600" kern="1200" dirty="0"/>
        </a:p>
      </dsp:txBody>
      <dsp:txXfrm>
        <a:off x="2592293" y="165661"/>
        <a:ext cx="2149118" cy="786534"/>
      </dsp:txXfrm>
    </dsp:sp>
    <dsp:sp modelId="{32EDC531-96BF-4997-972E-77BAA032AA7E}">
      <dsp:nvSpPr>
        <dsp:cNvPr id="0" name=""/>
        <dsp:cNvSpPr/>
      </dsp:nvSpPr>
      <dsp:spPr>
        <a:xfrm>
          <a:off x="2587672" y="1074384"/>
          <a:ext cx="2149118" cy="673426"/>
        </a:xfrm>
        <a:prstGeom prst="rect">
          <a:avLst/>
        </a:prstGeom>
        <a:gradFill rotWithShape="0">
          <a:gsLst>
            <a:gs pos="0">
              <a:schemeClr val="accent2">
                <a:hueOff val="0"/>
                <a:satOff val="0"/>
                <a:lumOff val="0"/>
                <a:alphaOff val="0"/>
                <a:tint val="35000"/>
                <a:satMod val="253000"/>
              </a:schemeClr>
            </a:gs>
            <a:gs pos="50000">
              <a:schemeClr val="accent2">
                <a:hueOff val="0"/>
                <a:satOff val="0"/>
                <a:lumOff val="0"/>
                <a:alphaOff val="0"/>
                <a:tint val="42000"/>
                <a:satMod val="255000"/>
              </a:schemeClr>
            </a:gs>
            <a:gs pos="97000">
              <a:schemeClr val="accent2">
                <a:hueOff val="0"/>
                <a:satOff val="0"/>
                <a:lumOff val="0"/>
                <a:alphaOff val="0"/>
                <a:tint val="53000"/>
                <a:satMod val="260000"/>
              </a:schemeClr>
            </a:gs>
            <a:gs pos="100000">
              <a:schemeClr val="accent2">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GERENTE GENERAL</a:t>
          </a:r>
          <a:endParaRPr lang="es-EC" sz="1600" kern="1200" dirty="0"/>
        </a:p>
      </dsp:txBody>
      <dsp:txXfrm>
        <a:off x="2587672" y="1074384"/>
        <a:ext cx="2149118" cy="673426"/>
      </dsp:txXfrm>
    </dsp:sp>
    <dsp:sp modelId="{8807B63F-7522-456B-9AB8-3B7D23A43043}">
      <dsp:nvSpPr>
        <dsp:cNvPr id="0" name=""/>
        <dsp:cNvSpPr/>
      </dsp:nvSpPr>
      <dsp:spPr>
        <a:xfrm>
          <a:off x="1303617" y="2033460"/>
          <a:ext cx="2149118" cy="895709"/>
        </a:xfrm>
        <a:prstGeom prst="rect">
          <a:avLst/>
        </a:prstGeom>
        <a:gradFill rotWithShape="0">
          <a:gsLst>
            <a:gs pos="0">
              <a:schemeClr val="accent4">
                <a:hueOff val="0"/>
                <a:satOff val="0"/>
                <a:lumOff val="0"/>
                <a:alphaOff val="0"/>
                <a:tint val="35000"/>
                <a:satMod val="253000"/>
              </a:schemeClr>
            </a:gs>
            <a:gs pos="50000">
              <a:schemeClr val="accent4">
                <a:hueOff val="0"/>
                <a:satOff val="0"/>
                <a:lumOff val="0"/>
                <a:alphaOff val="0"/>
                <a:tint val="42000"/>
                <a:satMod val="255000"/>
              </a:schemeClr>
            </a:gs>
            <a:gs pos="97000">
              <a:schemeClr val="accent4">
                <a:hueOff val="0"/>
                <a:satOff val="0"/>
                <a:lumOff val="0"/>
                <a:alphaOff val="0"/>
                <a:tint val="53000"/>
                <a:satMod val="260000"/>
              </a:schemeClr>
            </a:gs>
            <a:gs pos="100000">
              <a:schemeClr val="accent4">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a:t>GERENTE ADMINISTRATIVO FINANCIERO</a:t>
          </a:r>
        </a:p>
      </dsp:txBody>
      <dsp:txXfrm>
        <a:off x="1303617" y="2033460"/>
        <a:ext cx="2149118" cy="895709"/>
      </dsp:txXfrm>
    </dsp:sp>
    <dsp:sp modelId="{59811D62-0526-40B5-9E73-006BDA2BC960}">
      <dsp:nvSpPr>
        <dsp:cNvPr id="0" name=""/>
        <dsp:cNvSpPr/>
      </dsp:nvSpPr>
      <dsp:spPr>
        <a:xfrm>
          <a:off x="1840896" y="3380484"/>
          <a:ext cx="2149118" cy="903134"/>
        </a:xfrm>
        <a:prstGeom prst="rect">
          <a:avLst/>
        </a:prstGeom>
        <a:gradFill rotWithShape="0">
          <a:gsLst>
            <a:gs pos="0">
              <a:schemeClr val="accent5">
                <a:hueOff val="0"/>
                <a:satOff val="0"/>
                <a:lumOff val="0"/>
                <a:alphaOff val="0"/>
                <a:tint val="35000"/>
                <a:satMod val="253000"/>
              </a:schemeClr>
            </a:gs>
            <a:gs pos="50000">
              <a:schemeClr val="accent5">
                <a:hueOff val="0"/>
                <a:satOff val="0"/>
                <a:lumOff val="0"/>
                <a:alphaOff val="0"/>
                <a:tint val="42000"/>
                <a:satMod val="255000"/>
              </a:schemeClr>
            </a:gs>
            <a:gs pos="97000">
              <a:schemeClr val="accent5">
                <a:hueOff val="0"/>
                <a:satOff val="0"/>
                <a:lumOff val="0"/>
                <a:alphaOff val="0"/>
                <a:tint val="53000"/>
                <a:satMod val="260000"/>
              </a:schemeClr>
            </a:gs>
            <a:gs pos="100000">
              <a:schemeClr val="accent5">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a:t>SUBGERENTE FINANCIERO</a:t>
          </a:r>
        </a:p>
      </dsp:txBody>
      <dsp:txXfrm>
        <a:off x="1840896" y="3380484"/>
        <a:ext cx="2149118" cy="903134"/>
      </dsp:txXfrm>
    </dsp:sp>
    <dsp:sp modelId="{55A9156E-D457-414F-828C-24C0DC8388ED}">
      <dsp:nvSpPr>
        <dsp:cNvPr id="0" name=""/>
        <dsp:cNvSpPr/>
      </dsp:nvSpPr>
      <dsp:spPr>
        <a:xfrm>
          <a:off x="3904050" y="2033460"/>
          <a:ext cx="2149118" cy="895709"/>
        </a:xfrm>
        <a:prstGeom prst="rect">
          <a:avLst/>
        </a:prstGeom>
        <a:gradFill rotWithShape="0">
          <a:gsLst>
            <a:gs pos="0">
              <a:schemeClr val="accent4">
                <a:hueOff val="0"/>
                <a:satOff val="0"/>
                <a:lumOff val="0"/>
                <a:alphaOff val="0"/>
                <a:tint val="35000"/>
                <a:satMod val="253000"/>
              </a:schemeClr>
            </a:gs>
            <a:gs pos="50000">
              <a:schemeClr val="accent4">
                <a:hueOff val="0"/>
                <a:satOff val="0"/>
                <a:lumOff val="0"/>
                <a:alphaOff val="0"/>
                <a:tint val="42000"/>
                <a:satMod val="255000"/>
              </a:schemeClr>
            </a:gs>
            <a:gs pos="97000">
              <a:schemeClr val="accent4">
                <a:hueOff val="0"/>
                <a:satOff val="0"/>
                <a:lumOff val="0"/>
                <a:alphaOff val="0"/>
                <a:tint val="53000"/>
                <a:satMod val="260000"/>
              </a:schemeClr>
            </a:gs>
            <a:gs pos="100000">
              <a:schemeClr val="accent4">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SUPERINTENDENTE </a:t>
          </a:r>
          <a:r>
            <a:rPr lang="es-EC" sz="1600" kern="1200" dirty="0"/>
            <a:t>DE OBRA</a:t>
          </a:r>
        </a:p>
      </dsp:txBody>
      <dsp:txXfrm>
        <a:off x="3904050" y="2033460"/>
        <a:ext cx="2149118" cy="895709"/>
      </dsp:txXfrm>
    </dsp:sp>
    <dsp:sp modelId="{F58F0B8B-99F9-448C-AFFC-4BEA43E8B688}">
      <dsp:nvSpPr>
        <dsp:cNvPr id="0" name=""/>
        <dsp:cNvSpPr/>
      </dsp:nvSpPr>
      <dsp:spPr>
        <a:xfrm>
          <a:off x="4441329" y="3380484"/>
          <a:ext cx="2149118" cy="903134"/>
        </a:xfrm>
        <a:prstGeom prst="rect">
          <a:avLst/>
        </a:prstGeom>
        <a:gradFill rotWithShape="0">
          <a:gsLst>
            <a:gs pos="0">
              <a:schemeClr val="accent5">
                <a:hueOff val="0"/>
                <a:satOff val="0"/>
                <a:lumOff val="0"/>
                <a:alphaOff val="0"/>
                <a:tint val="35000"/>
                <a:satMod val="253000"/>
              </a:schemeClr>
            </a:gs>
            <a:gs pos="50000">
              <a:schemeClr val="accent5">
                <a:hueOff val="0"/>
                <a:satOff val="0"/>
                <a:lumOff val="0"/>
                <a:alphaOff val="0"/>
                <a:tint val="42000"/>
                <a:satMod val="255000"/>
              </a:schemeClr>
            </a:gs>
            <a:gs pos="97000">
              <a:schemeClr val="accent5">
                <a:hueOff val="0"/>
                <a:satOff val="0"/>
                <a:lumOff val="0"/>
                <a:alphaOff val="0"/>
                <a:tint val="53000"/>
                <a:satMod val="260000"/>
              </a:schemeClr>
            </a:gs>
            <a:gs pos="100000">
              <a:schemeClr val="accent5">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smtClean="0"/>
            <a:t>INTENDENTE DE OBRA</a:t>
          </a:r>
          <a:endParaRPr lang="es-EC" sz="1600" kern="1200" dirty="0"/>
        </a:p>
      </dsp:txBody>
      <dsp:txXfrm>
        <a:off x="4441329" y="3380484"/>
        <a:ext cx="2149118" cy="90313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16430-CC46-4433-8D96-2C1E0B140CEA}">
      <dsp:nvSpPr>
        <dsp:cNvPr id="0" name=""/>
        <dsp:cNvSpPr/>
      </dsp:nvSpPr>
      <dsp:spPr>
        <a:xfrm>
          <a:off x="0" y="620999"/>
          <a:ext cx="7920880" cy="37800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750464C-3765-4F0E-B89A-FBEAED81635D}">
      <dsp:nvSpPr>
        <dsp:cNvPr id="0" name=""/>
        <dsp:cNvSpPr/>
      </dsp:nvSpPr>
      <dsp:spPr>
        <a:xfrm>
          <a:off x="396044" y="399599"/>
          <a:ext cx="5544616" cy="442800"/>
        </a:xfrm>
        <a:prstGeom prst="roundRect">
          <a:avLst/>
        </a:prstGeom>
        <a:gradFill rotWithShape="0">
          <a:gsLst>
            <a:gs pos="0">
              <a:schemeClr val="lt1">
                <a:hueOff val="0"/>
                <a:satOff val="0"/>
                <a:lumOff val="0"/>
                <a:alphaOff val="0"/>
                <a:tint val="35000"/>
                <a:satMod val="253000"/>
              </a:schemeClr>
            </a:gs>
            <a:gs pos="50000">
              <a:schemeClr val="lt1">
                <a:hueOff val="0"/>
                <a:satOff val="0"/>
                <a:lumOff val="0"/>
                <a:alphaOff val="0"/>
                <a:tint val="42000"/>
                <a:satMod val="255000"/>
              </a:schemeClr>
            </a:gs>
            <a:gs pos="97000">
              <a:schemeClr val="lt1">
                <a:hueOff val="0"/>
                <a:satOff val="0"/>
                <a:lumOff val="0"/>
                <a:alphaOff val="0"/>
                <a:tint val="53000"/>
                <a:satMod val="260000"/>
              </a:schemeClr>
            </a:gs>
            <a:gs pos="100000">
              <a:schemeClr val="l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73" tIns="0" rIns="209573" bIns="0" numCol="1" spcCol="1270" anchor="ctr" anchorCtr="0">
          <a:noAutofit/>
        </a:bodyPr>
        <a:lstStyle/>
        <a:p>
          <a:pPr lvl="0" algn="l" defTabSz="666750">
            <a:lnSpc>
              <a:spcPct val="90000"/>
            </a:lnSpc>
            <a:spcBef>
              <a:spcPct val="0"/>
            </a:spcBef>
            <a:spcAft>
              <a:spcPct val="35000"/>
            </a:spcAft>
          </a:pPr>
          <a:r>
            <a:rPr lang="es-ES" sz="1500" kern="1200" smtClean="0"/>
            <a:t>Gestión Planificación ( Procesos y Mejora Continua.- Planificación de compras de materiales a utilizar en el proyecto)</a:t>
          </a:r>
          <a:endParaRPr lang="es-EC" sz="1500" kern="1200"/>
        </a:p>
      </dsp:txBody>
      <dsp:txXfrm>
        <a:off x="417660" y="421215"/>
        <a:ext cx="5501384" cy="399568"/>
      </dsp:txXfrm>
    </dsp:sp>
    <dsp:sp modelId="{A58DB3B3-31C6-4FDD-BBCB-0AB9C1A120E4}">
      <dsp:nvSpPr>
        <dsp:cNvPr id="0" name=""/>
        <dsp:cNvSpPr/>
      </dsp:nvSpPr>
      <dsp:spPr>
        <a:xfrm>
          <a:off x="0" y="1301400"/>
          <a:ext cx="7920880" cy="37800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8737016-0CBF-430E-A5CB-02E3BADD94DB}">
      <dsp:nvSpPr>
        <dsp:cNvPr id="0" name=""/>
        <dsp:cNvSpPr/>
      </dsp:nvSpPr>
      <dsp:spPr>
        <a:xfrm>
          <a:off x="396044" y="1079999"/>
          <a:ext cx="5544616" cy="442800"/>
        </a:xfrm>
        <a:prstGeom prst="roundRect">
          <a:avLst/>
        </a:prstGeom>
        <a:gradFill rotWithShape="0">
          <a:gsLst>
            <a:gs pos="0">
              <a:schemeClr val="lt1">
                <a:hueOff val="0"/>
                <a:satOff val="0"/>
                <a:lumOff val="0"/>
                <a:alphaOff val="0"/>
                <a:tint val="35000"/>
                <a:satMod val="253000"/>
              </a:schemeClr>
            </a:gs>
            <a:gs pos="50000">
              <a:schemeClr val="lt1">
                <a:hueOff val="0"/>
                <a:satOff val="0"/>
                <a:lumOff val="0"/>
                <a:alphaOff val="0"/>
                <a:tint val="42000"/>
                <a:satMod val="255000"/>
              </a:schemeClr>
            </a:gs>
            <a:gs pos="97000">
              <a:schemeClr val="lt1">
                <a:hueOff val="0"/>
                <a:satOff val="0"/>
                <a:lumOff val="0"/>
                <a:alphaOff val="0"/>
                <a:tint val="53000"/>
                <a:satMod val="260000"/>
              </a:schemeClr>
            </a:gs>
            <a:gs pos="100000">
              <a:schemeClr val="l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73" tIns="0" rIns="209573" bIns="0" numCol="1" spcCol="1270" anchor="ctr" anchorCtr="0">
          <a:noAutofit/>
        </a:bodyPr>
        <a:lstStyle/>
        <a:p>
          <a:pPr lvl="0" algn="l" defTabSz="666750">
            <a:lnSpc>
              <a:spcPct val="90000"/>
            </a:lnSpc>
            <a:spcBef>
              <a:spcPct val="0"/>
            </a:spcBef>
            <a:spcAft>
              <a:spcPct val="35000"/>
            </a:spcAft>
          </a:pPr>
          <a:r>
            <a:rPr lang="es-ES" sz="1500" kern="1200" dirty="0" smtClean="0"/>
            <a:t>Gestión Talento Humano (Necesidad de mejoría en proceso de reclutamiento e inducción al personal)</a:t>
          </a:r>
          <a:endParaRPr lang="es-EC" sz="1500" kern="1200" dirty="0" smtClean="0"/>
        </a:p>
      </dsp:txBody>
      <dsp:txXfrm>
        <a:off x="417660" y="1101615"/>
        <a:ext cx="5501384" cy="399568"/>
      </dsp:txXfrm>
    </dsp:sp>
    <dsp:sp modelId="{6B0364D9-501C-449C-BAC8-CFD21B880CC7}">
      <dsp:nvSpPr>
        <dsp:cNvPr id="0" name=""/>
        <dsp:cNvSpPr/>
      </dsp:nvSpPr>
      <dsp:spPr>
        <a:xfrm>
          <a:off x="0" y="1981800"/>
          <a:ext cx="7920880" cy="37800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74D94C9-BC49-4659-B947-11A94FB91E48}">
      <dsp:nvSpPr>
        <dsp:cNvPr id="0" name=""/>
        <dsp:cNvSpPr/>
      </dsp:nvSpPr>
      <dsp:spPr>
        <a:xfrm>
          <a:off x="396044" y="1760400"/>
          <a:ext cx="5544616" cy="442800"/>
        </a:xfrm>
        <a:prstGeom prst="roundRect">
          <a:avLst/>
        </a:prstGeom>
        <a:gradFill rotWithShape="0">
          <a:gsLst>
            <a:gs pos="0">
              <a:schemeClr val="lt1">
                <a:hueOff val="0"/>
                <a:satOff val="0"/>
                <a:lumOff val="0"/>
                <a:alphaOff val="0"/>
                <a:tint val="35000"/>
                <a:satMod val="253000"/>
              </a:schemeClr>
            </a:gs>
            <a:gs pos="50000">
              <a:schemeClr val="lt1">
                <a:hueOff val="0"/>
                <a:satOff val="0"/>
                <a:lumOff val="0"/>
                <a:alphaOff val="0"/>
                <a:tint val="42000"/>
                <a:satMod val="255000"/>
              </a:schemeClr>
            </a:gs>
            <a:gs pos="97000">
              <a:schemeClr val="lt1">
                <a:hueOff val="0"/>
                <a:satOff val="0"/>
                <a:lumOff val="0"/>
                <a:alphaOff val="0"/>
                <a:tint val="53000"/>
                <a:satMod val="260000"/>
              </a:schemeClr>
            </a:gs>
            <a:gs pos="100000">
              <a:schemeClr val="l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73" tIns="0" rIns="209573" bIns="0" numCol="1" spcCol="1270" anchor="ctr" anchorCtr="0">
          <a:noAutofit/>
        </a:bodyPr>
        <a:lstStyle/>
        <a:p>
          <a:pPr lvl="0" algn="l" defTabSz="666750">
            <a:lnSpc>
              <a:spcPct val="90000"/>
            </a:lnSpc>
            <a:spcBef>
              <a:spcPct val="0"/>
            </a:spcBef>
            <a:spcAft>
              <a:spcPct val="35000"/>
            </a:spcAft>
          </a:pPr>
          <a:r>
            <a:rPr lang="es-ES" sz="1500" kern="1200" dirty="0" smtClean="0"/>
            <a:t>Gestión Logística ( Adquisiciones.- Retrasos compras)</a:t>
          </a:r>
          <a:endParaRPr lang="es-EC" sz="1500" kern="1200" dirty="0" smtClean="0"/>
        </a:p>
      </dsp:txBody>
      <dsp:txXfrm>
        <a:off x="417660" y="1782016"/>
        <a:ext cx="5501384" cy="399568"/>
      </dsp:txXfrm>
    </dsp:sp>
    <dsp:sp modelId="{2F24ADD4-DBB0-40C8-9D05-4F0409FDF7A9}">
      <dsp:nvSpPr>
        <dsp:cNvPr id="0" name=""/>
        <dsp:cNvSpPr/>
      </dsp:nvSpPr>
      <dsp:spPr>
        <a:xfrm>
          <a:off x="0" y="2662200"/>
          <a:ext cx="7920880" cy="37800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8FB2AE4-2043-45B7-BCE2-8ECAB48C7E55}">
      <dsp:nvSpPr>
        <dsp:cNvPr id="0" name=""/>
        <dsp:cNvSpPr/>
      </dsp:nvSpPr>
      <dsp:spPr>
        <a:xfrm>
          <a:off x="396044" y="2440800"/>
          <a:ext cx="5544616" cy="442800"/>
        </a:xfrm>
        <a:prstGeom prst="roundRect">
          <a:avLst/>
        </a:prstGeom>
        <a:gradFill rotWithShape="0">
          <a:gsLst>
            <a:gs pos="0">
              <a:schemeClr val="lt1">
                <a:hueOff val="0"/>
                <a:satOff val="0"/>
                <a:lumOff val="0"/>
                <a:alphaOff val="0"/>
                <a:tint val="35000"/>
                <a:satMod val="253000"/>
              </a:schemeClr>
            </a:gs>
            <a:gs pos="50000">
              <a:schemeClr val="lt1">
                <a:hueOff val="0"/>
                <a:satOff val="0"/>
                <a:lumOff val="0"/>
                <a:alphaOff val="0"/>
                <a:tint val="42000"/>
                <a:satMod val="255000"/>
              </a:schemeClr>
            </a:gs>
            <a:gs pos="97000">
              <a:schemeClr val="lt1">
                <a:hueOff val="0"/>
                <a:satOff val="0"/>
                <a:lumOff val="0"/>
                <a:alphaOff val="0"/>
                <a:tint val="53000"/>
                <a:satMod val="260000"/>
              </a:schemeClr>
            </a:gs>
            <a:gs pos="100000">
              <a:schemeClr val="l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73" tIns="0" rIns="209573" bIns="0" numCol="1" spcCol="1270" anchor="ctr" anchorCtr="0">
          <a:noAutofit/>
        </a:bodyPr>
        <a:lstStyle/>
        <a:p>
          <a:pPr lvl="0" algn="l" defTabSz="666750">
            <a:lnSpc>
              <a:spcPct val="90000"/>
            </a:lnSpc>
            <a:spcBef>
              <a:spcPct val="0"/>
            </a:spcBef>
            <a:spcAft>
              <a:spcPct val="35000"/>
            </a:spcAft>
          </a:pPr>
          <a:r>
            <a:rPr lang="es-ES" sz="1500" kern="1200" smtClean="0"/>
            <a:t>Gestión Financiera (Retrasos pago a proveedores)</a:t>
          </a:r>
          <a:endParaRPr lang="es-EC" sz="1500" kern="1200" dirty="0" smtClean="0"/>
        </a:p>
      </dsp:txBody>
      <dsp:txXfrm>
        <a:off x="417660" y="2462416"/>
        <a:ext cx="5501384" cy="399568"/>
      </dsp:txXfrm>
    </dsp:sp>
    <dsp:sp modelId="{F02E198F-89A3-4828-B82B-14D2F18BF783}">
      <dsp:nvSpPr>
        <dsp:cNvPr id="0" name=""/>
        <dsp:cNvSpPr/>
      </dsp:nvSpPr>
      <dsp:spPr>
        <a:xfrm>
          <a:off x="0" y="3342600"/>
          <a:ext cx="7920880" cy="37800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3849BCB-C782-4F82-AF76-0D87B5C5DBC9}">
      <dsp:nvSpPr>
        <dsp:cNvPr id="0" name=""/>
        <dsp:cNvSpPr/>
      </dsp:nvSpPr>
      <dsp:spPr>
        <a:xfrm>
          <a:off x="396044" y="3121200"/>
          <a:ext cx="5544616" cy="442800"/>
        </a:xfrm>
        <a:prstGeom prst="roundRect">
          <a:avLst/>
        </a:prstGeom>
        <a:gradFill rotWithShape="0">
          <a:gsLst>
            <a:gs pos="0">
              <a:schemeClr val="lt1">
                <a:hueOff val="0"/>
                <a:satOff val="0"/>
                <a:lumOff val="0"/>
                <a:alphaOff val="0"/>
                <a:tint val="35000"/>
                <a:satMod val="253000"/>
              </a:schemeClr>
            </a:gs>
            <a:gs pos="50000">
              <a:schemeClr val="lt1">
                <a:hueOff val="0"/>
                <a:satOff val="0"/>
                <a:lumOff val="0"/>
                <a:alphaOff val="0"/>
                <a:tint val="42000"/>
                <a:satMod val="255000"/>
              </a:schemeClr>
            </a:gs>
            <a:gs pos="97000">
              <a:schemeClr val="lt1">
                <a:hueOff val="0"/>
                <a:satOff val="0"/>
                <a:lumOff val="0"/>
                <a:alphaOff val="0"/>
                <a:tint val="53000"/>
                <a:satMod val="260000"/>
              </a:schemeClr>
            </a:gs>
            <a:gs pos="100000">
              <a:schemeClr val="l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73" tIns="0" rIns="209573" bIns="0" numCol="1" spcCol="1270" anchor="ctr" anchorCtr="0">
          <a:noAutofit/>
        </a:bodyPr>
        <a:lstStyle/>
        <a:p>
          <a:pPr lvl="0" algn="l" defTabSz="666750">
            <a:lnSpc>
              <a:spcPct val="90000"/>
            </a:lnSpc>
            <a:spcBef>
              <a:spcPct val="0"/>
            </a:spcBef>
            <a:spcAft>
              <a:spcPct val="35000"/>
            </a:spcAft>
          </a:pPr>
          <a:r>
            <a:rPr lang="es-ES" sz="1500" kern="1200" smtClean="0"/>
            <a:t>Gestión Tecnológica (Necesidad de aumento de personal en la obra para administración de datos)</a:t>
          </a:r>
          <a:endParaRPr lang="es-EC" sz="1500" kern="1200" dirty="0" smtClean="0"/>
        </a:p>
      </dsp:txBody>
      <dsp:txXfrm>
        <a:off x="417660" y="3142816"/>
        <a:ext cx="5501384" cy="399568"/>
      </dsp:txXfrm>
    </dsp:sp>
    <dsp:sp modelId="{96FDE5AE-3AC9-43F7-BC6B-C4E29E037CEA}">
      <dsp:nvSpPr>
        <dsp:cNvPr id="0" name=""/>
        <dsp:cNvSpPr/>
      </dsp:nvSpPr>
      <dsp:spPr>
        <a:xfrm>
          <a:off x="0" y="4023000"/>
          <a:ext cx="7920880" cy="378000"/>
        </a:xfrm>
        <a:prstGeom prst="rect">
          <a:avLst/>
        </a:prstGeom>
        <a:solidFill>
          <a:schemeClr val="dk2">
            <a:alpha val="90000"/>
            <a:tint val="4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ECF42B5-58C2-45A3-9957-9F79FDEA0413}">
      <dsp:nvSpPr>
        <dsp:cNvPr id="0" name=""/>
        <dsp:cNvSpPr/>
      </dsp:nvSpPr>
      <dsp:spPr>
        <a:xfrm>
          <a:off x="396044" y="3801600"/>
          <a:ext cx="5544616" cy="442800"/>
        </a:xfrm>
        <a:prstGeom prst="roundRect">
          <a:avLst/>
        </a:prstGeom>
        <a:gradFill rotWithShape="0">
          <a:gsLst>
            <a:gs pos="0">
              <a:schemeClr val="lt1">
                <a:hueOff val="0"/>
                <a:satOff val="0"/>
                <a:lumOff val="0"/>
                <a:alphaOff val="0"/>
                <a:tint val="35000"/>
                <a:satMod val="253000"/>
              </a:schemeClr>
            </a:gs>
            <a:gs pos="50000">
              <a:schemeClr val="lt1">
                <a:hueOff val="0"/>
                <a:satOff val="0"/>
                <a:lumOff val="0"/>
                <a:alphaOff val="0"/>
                <a:tint val="42000"/>
                <a:satMod val="255000"/>
              </a:schemeClr>
            </a:gs>
            <a:gs pos="97000">
              <a:schemeClr val="lt1">
                <a:hueOff val="0"/>
                <a:satOff val="0"/>
                <a:lumOff val="0"/>
                <a:alphaOff val="0"/>
                <a:tint val="53000"/>
                <a:satMod val="260000"/>
              </a:schemeClr>
            </a:gs>
            <a:gs pos="100000">
              <a:schemeClr val="l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73" tIns="0" rIns="209573" bIns="0" numCol="1" spcCol="1270" anchor="ctr" anchorCtr="0">
          <a:noAutofit/>
        </a:bodyPr>
        <a:lstStyle/>
        <a:p>
          <a:pPr lvl="0" algn="l" defTabSz="666750">
            <a:lnSpc>
              <a:spcPct val="90000"/>
            </a:lnSpc>
            <a:spcBef>
              <a:spcPct val="0"/>
            </a:spcBef>
            <a:spcAft>
              <a:spcPct val="35000"/>
            </a:spcAft>
          </a:pPr>
          <a:r>
            <a:rPr lang="es-ES" sz="1500" kern="1200" smtClean="0"/>
            <a:t>Gestión Técnica (Retrasos en requerimiento de bienes y servicios)</a:t>
          </a:r>
          <a:endParaRPr lang="es-EC" sz="1500" kern="1200" dirty="0"/>
        </a:p>
      </dsp:txBody>
      <dsp:txXfrm>
        <a:off x="417660" y="3823216"/>
        <a:ext cx="5501384" cy="399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ECE768-F80A-47E1-AB7A-8594D19D16DA}">
      <dsp:nvSpPr>
        <dsp:cNvPr id="0" name=""/>
        <dsp:cNvSpPr/>
      </dsp:nvSpPr>
      <dsp:spPr>
        <a:xfrm>
          <a:off x="288028" y="1795687"/>
          <a:ext cx="6408713" cy="624465"/>
        </a:xfrm>
        <a:prstGeom prst="rightArrow">
          <a:avLst/>
        </a:prstGeom>
        <a:solidFill>
          <a:schemeClr val="accent6"/>
        </a:solidFill>
        <a:ln w="25400" cap="flat" cmpd="sng" algn="ctr">
          <a:solidFill>
            <a:schemeClr val="lt1"/>
          </a:solidFill>
          <a:prstDash val="solid"/>
        </a:ln>
        <a:effectLst>
          <a:outerShdw blurRad="63500" dist="25400" dir="5400000" rotWithShape="0">
            <a:srgbClr val="000000">
              <a:alpha val="43137"/>
            </a:srgbClr>
          </a:outerShdw>
        </a:effectLst>
      </dsp:spPr>
      <dsp:style>
        <a:lnRef idx="3">
          <a:schemeClr val="lt1"/>
        </a:lnRef>
        <a:fillRef idx="1">
          <a:schemeClr val="accent6"/>
        </a:fillRef>
        <a:effectRef idx="1">
          <a:schemeClr val="accent6"/>
        </a:effectRef>
        <a:fontRef idx="minor">
          <a:schemeClr val="lt1"/>
        </a:fontRef>
      </dsp:style>
    </dsp:sp>
    <dsp:sp modelId="{65891C54-853F-4235-B875-114CAD9CB9B5}">
      <dsp:nvSpPr>
        <dsp:cNvPr id="0" name=""/>
        <dsp:cNvSpPr/>
      </dsp:nvSpPr>
      <dsp:spPr>
        <a:xfrm>
          <a:off x="720065" y="791825"/>
          <a:ext cx="1377659" cy="1003859"/>
        </a:xfrm>
        <a:prstGeom prst="roundRect">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Inadecuada gestión administrativa</a:t>
          </a:r>
          <a:endParaRPr lang="es-EC" sz="1600" kern="1200" dirty="0"/>
        </a:p>
      </dsp:txBody>
      <dsp:txXfrm>
        <a:off x="769069" y="840829"/>
        <a:ext cx="1279651" cy="905851"/>
      </dsp:txXfrm>
    </dsp:sp>
    <dsp:sp modelId="{8295FF78-64C5-42E5-AB28-62149AEE27F3}">
      <dsp:nvSpPr>
        <dsp:cNvPr id="0" name=""/>
        <dsp:cNvSpPr/>
      </dsp:nvSpPr>
      <dsp:spPr>
        <a:xfrm>
          <a:off x="578305" y="2439219"/>
          <a:ext cx="1727505" cy="1521224"/>
        </a:xfrm>
        <a:prstGeom prst="roundRect">
          <a:avLst/>
        </a:prstGeom>
        <a:gradFill rotWithShape="0">
          <a:gsLst>
            <a:gs pos="0">
              <a:schemeClr val="accent1">
                <a:hueOff val="0"/>
                <a:satOff val="0"/>
                <a:lumOff val="0"/>
                <a:alphaOff val="0"/>
                <a:tint val="35000"/>
                <a:satMod val="253000"/>
              </a:schemeClr>
            </a:gs>
            <a:gs pos="50000">
              <a:schemeClr val="accent1">
                <a:hueOff val="0"/>
                <a:satOff val="0"/>
                <a:lumOff val="0"/>
                <a:alphaOff val="0"/>
                <a:tint val="42000"/>
                <a:satMod val="255000"/>
              </a:schemeClr>
            </a:gs>
            <a:gs pos="97000">
              <a:schemeClr val="accent1">
                <a:hueOff val="0"/>
                <a:satOff val="0"/>
                <a:lumOff val="0"/>
                <a:alphaOff val="0"/>
                <a:tint val="53000"/>
                <a:satMod val="260000"/>
              </a:schemeClr>
            </a:gs>
            <a:gs pos="100000">
              <a:schemeClr val="accen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Limita la respuesta eficientemente de la empresa a sus objetivos y direccionamiento estratégico. </a:t>
          </a:r>
          <a:endParaRPr lang="es-EC" sz="1600" kern="1200" dirty="0"/>
        </a:p>
      </dsp:txBody>
      <dsp:txXfrm>
        <a:off x="652565" y="2513479"/>
        <a:ext cx="1578985" cy="1372704"/>
      </dsp:txXfrm>
    </dsp:sp>
    <dsp:sp modelId="{49843771-60CF-4F33-9330-772F8F221A6B}">
      <dsp:nvSpPr>
        <dsp:cNvPr id="0" name=""/>
        <dsp:cNvSpPr/>
      </dsp:nvSpPr>
      <dsp:spPr>
        <a:xfrm>
          <a:off x="2437120" y="1138586"/>
          <a:ext cx="3219035" cy="2169274"/>
        </a:xfrm>
        <a:prstGeom prst="roundRect">
          <a:avLst/>
        </a:prstGeom>
        <a:gradFill rotWithShape="1">
          <a:gsLst>
            <a:gs pos="0">
              <a:schemeClr val="accent4">
                <a:tint val="35000"/>
                <a:satMod val="253000"/>
              </a:schemeClr>
            </a:gs>
            <a:gs pos="50000">
              <a:schemeClr val="accent4">
                <a:tint val="42000"/>
                <a:satMod val="255000"/>
              </a:schemeClr>
            </a:gs>
            <a:gs pos="97000">
              <a:schemeClr val="accent4">
                <a:tint val="53000"/>
                <a:satMod val="260000"/>
              </a:schemeClr>
            </a:gs>
            <a:gs pos="100000">
              <a:schemeClr val="accent4">
                <a:tint val="56000"/>
                <a:satMod val="275000"/>
              </a:schemeClr>
            </a:gs>
          </a:gsLst>
          <a:path path="circle">
            <a:fillToRect l="50000" t="50000" r="50000" b="50000"/>
          </a:path>
        </a:gradFill>
        <a:ln w="9525" cap="flat" cmpd="sng" algn="ctr">
          <a:solidFill>
            <a:schemeClr val="accent4"/>
          </a:solidFill>
          <a:prstDash val="solid"/>
        </a:ln>
        <a:effectLst>
          <a:outerShdw blurRad="63500" dist="25400" dir="5400000" rotWithShape="0">
            <a:srgbClr val="000000">
              <a:alpha val="43137"/>
            </a:srgbClr>
          </a:outerShdw>
        </a:effectLst>
        <a:scene3d>
          <a:camera prst="orthographicFront"/>
          <a:lightRig rig="flat" dir="t"/>
        </a:scene3d>
        <a:sp3d/>
      </dsp:spPr>
      <dsp:style>
        <a:lnRef idx="1">
          <a:schemeClr val="accent4"/>
        </a:lnRef>
        <a:fillRef idx="2">
          <a:schemeClr val="accent4"/>
        </a:fillRef>
        <a:effectRef idx="1">
          <a:schemeClr val="accent4"/>
        </a:effectRef>
        <a:fontRef idx="minor">
          <a:schemeClr val="dk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S" sz="1600" kern="1200" dirty="0" smtClean="0"/>
            <a:t>Ineficiencia operativa,</a:t>
          </a:r>
          <a:endParaRPr lang="es-EC" sz="1600" kern="1200" dirty="0"/>
        </a:p>
        <a:p>
          <a:pPr marL="171450" lvl="1" indent="-171450" algn="l" defTabSz="711200">
            <a:lnSpc>
              <a:spcPct val="90000"/>
            </a:lnSpc>
            <a:spcBef>
              <a:spcPct val="0"/>
            </a:spcBef>
            <a:spcAft>
              <a:spcPct val="15000"/>
            </a:spcAft>
            <a:buChar char="••"/>
          </a:pPr>
          <a:r>
            <a:rPr lang="es-ES" sz="1600" kern="1200" dirty="0" smtClean="0"/>
            <a:t>Desperdicios</a:t>
          </a:r>
          <a:endParaRPr lang="es-EC" sz="1600" kern="1200" dirty="0"/>
        </a:p>
        <a:p>
          <a:pPr marL="171450" lvl="1" indent="-171450" algn="l" defTabSz="711200">
            <a:lnSpc>
              <a:spcPct val="90000"/>
            </a:lnSpc>
            <a:spcBef>
              <a:spcPct val="0"/>
            </a:spcBef>
            <a:spcAft>
              <a:spcPct val="15000"/>
            </a:spcAft>
            <a:buChar char="••"/>
          </a:pPr>
          <a:r>
            <a:rPr lang="es-ES" sz="1600" kern="1200" dirty="0" smtClean="0"/>
            <a:t>Reprocesos</a:t>
          </a:r>
          <a:endParaRPr lang="es-EC" sz="1600" kern="1200" dirty="0"/>
        </a:p>
        <a:p>
          <a:pPr marL="171450" lvl="1" indent="-171450" algn="l" defTabSz="711200">
            <a:lnSpc>
              <a:spcPct val="90000"/>
            </a:lnSpc>
            <a:spcBef>
              <a:spcPct val="0"/>
            </a:spcBef>
            <a:spcAft>
              <a:spcPct val="15000"/>
            </a:spcAft>
            <a:buChar char="••"/>
          </a:pPr>
          <a:r>
            <a:rPr lang="es-ES" sz="1600" kern="1200" dirty="0" smtClean="0"/>
            <a:t>Aumento de costos</a:t>
          </a:r>
          <a:endParaRPr lang="es-EC" sz="1600" kern="1200" dirty="0"/>
        </a:p>
        <a:p>
          <a:pPr marL="171450" lvl="1" indent="-171450" algn="l" defTabSz="711200">
            <a:lnSpc>
              <a:spcPct val="90000"/>
            </a:lnSpc>
            <a:spcBef>
              <a:spcPct val="0"/>
            </a:spcBef>
            <a:spcAft>
              <a:spcPct val="15000"/>
            </a:spcAft>
            <a:buChar char="••"/>
          </a:pPr>
          <a:r>
            <a:rPr lang="es-ES" sz="1600" kern="1200" dirty="0" smtClean="0"/>
            <a:t>Pérdida de rentabilidad por el desarrollo de los proyectos</a:t>
          </a:r>
          <a:endParaRPr lang="es-EC" sz="1600" kern="1200" dirty="0"/>
        </a:p>
        <a:p>
          <a:pPr marL="171450" lvl="1" indent="-171450" algn="l" defTabSz="711200">
            <a:lnSpc>
              <a:spcPct val="90000"/>
            </a:lnSpc>
            <a:spcBef>
              <a:spcPct val="0"/>
            </a:spcBef>
            <a:spcAft>
              <a:spcPct val="15000"/>
            </a:spcAft>
            <a:buChar char="••"/>
          </a:pPr>
          <a:r>
            <a:rPr lang="es-ES" sz="1600" kern="1200" dirty="0" smtClean="0"/>
            <a:t>Disminución de satisfacción para los clientes.</a:t>
          </a:r>
          <a:endParaRPr lang="es-EC" sz="1600" kern="1200" dirty="0"/>
        </a:p>
      </dsp:txBody>
      <dsp:txXfrm>
        <a:off x="2543015" y="1244481"/>
        <a:ext cx="3007245" cy="19574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6AC91-392C-4969-B8D0-42268E4EF272}">
      <dsp:nvSpPr>
        <dsp:cNvPr id="0" name=""/>
        <dsp:cNvSpPr/>
      </dsp:nvSpPr>
      <dsp:spPr>
        <a:xfrm>
          <a:off x="0" y="4540967"/>
          <a:ext cx="5040560" cy="425771"/>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kern="1200" dirty="0" smtClean="0"/>
            <a:t>Incremento de satisfacción para los clientes.</a:t>
          </a:r>
          <a:endParaRPr lang="es-EC" sz="1800" kern="1200" dirty="0"/>
        </a:p>
      </dsp:txBody>
      <dsp:txXfrm>
        <a:off x="0" y="4540967"/>
        <a:ext cx="5040560" cy="425771"/>
      </dsp:txXfrm>
    </dsp:sp>
    <dsp:sp modelId="{4DA6F8D3-A5BB-4A70-95E5-B20BC6D0920F}">
      <dsp:nvSpPr>
        <dsp:cNvPr id="0" name=""/>
        <dsp:cNvSpPr/>
      </dsp:nvSpPr>
      <dsp:spPr>
        <a:xfrm rot="10800000">
          <a:off x="0" y="3892516"/>
          <a:ext cx="5040560" cy="654837"/>
        </a:xfrm>
        <a:prstGeom prst="upArrowCallou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kern="1200" dirty="0" smtClean="0"/>
            <a:t>Incrementar la rentabilidad por proyecto </a:t>
          </a:r>
          <a:endParaRPr lang="es-EC" sz="1800" kern="1200" dirty="0"/>
        </a:p>
      </dsp:txBody>
      <dsp:txXfrm rot="10800000">
        <a:off x="0" y="3892516"/>
        <a:ext cx="5040560" cy="425493"/>
      </dsp:txXfrm>
    </dsp:sp>
    <dsp:sp modelId="{D7808B11-D845-4E3B-A1D8-E5D8F53CC79D}">
      <dsp:nvSpPr>
        <dsp:cNvPr id="0" name=""/>
        <dsp:cNvSpPr/>
      </dsp:nvSpPr>
      <dsp:spPr>
        <a:xfrm rot="10800000">
          <a:off x="0" y="3244065"/>
          <a:ext cx="5040560" cy="654837"/>
        </a:xfrm>
        <a:prstGeom prst="upArrowCallou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t>R</a:t>
          </a:r>
          <a:r>
            <a:rPr lang="es-ES" sz="1800" kern="1200" dirty="0" smtClean="0"/>
            <a:t>educción de costos</a:t>
          </a:r>
          <a:endParaRPr lang="es-EC" sz="1800" kern="1200" dirty="0"/>
        </a:p>
      </dsp:txBody>
      <dsp:txXfrm rot="10800000">
        <a:off x="0" y="3244065"/>
        <a:ext cx="5040560" cy="425493"/>
      </dsp:txXfrm>
    </dsp:sp>
    <dsp:sp modelId="{4D5C3F21-92BD-45EF-93A7-134925E0D69C}">
      <dsp:nvSpPr>
        <dsp:cNvPr id="0" name=""/>
        <dsp:cNvSpPr/>
      </dsp:nvSpPr>
      <dsp:spPr>
        <a:xfrm rot="10800000">
          <a:off x="0" y="2595615"/>
          <a:ext cx="5040560" cy="654837"/>
        </a:xfrm>
        <a:prstGeom prst="upArrowCallou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kern="1200" dirty="0" smtClean="0"/>
            <a:t>Evitar </a:t>
          </a:r>
          <a:r>
            <a:rPr lang="es-ES" sz="1800" kern="1200" dirty="0" err="1" smtClean="0"/>
            <a:t>reprocesos</a:t>
          </a:r>
          <a:endParaRPr lang="es-EC" sz="1800" kern="1200" dirty="0"/>
        </a:p>
      </dsp:txBody>
      <dsp:txXfrm rot="10800000">
        <a:off x="0" y="2595615"/>
        <a:ext cx="5040560" cy="425493"/>
      </dsp:txXfrm>
    </dsp:sp>
    <dsp:sp modelId="{FBE68302-A8CD-480C-8F87-503F5F1AB777}">
      <dsp:nvSpPr>
        <dsp:cNvPr id="0" name=""/>
        <dsp:cNvSpPr/>
      </dsp:nvSpPr>
      <dsp:spPr>
        <a:xfrm rot="10800000">
          <a:off x="0" y="1947164"/>
          <a:ext cx="5040560" cy="654837"/>
        </a:xfrm>
        <a:prstGeom prst="upArrowCallou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kern="1200" dirty="0" smtClean="0"/>
            <a:t>Minimización de los desperdicios</a:t>
          </a:r>
          <a:endParaRPr lang="es-EC" sz="1800" kern="1200" dirty="0"/>
        </a:p>
      </dsp:txBody>
      <dsp:txXfrm rot="10800000">
        <a:off x="0" y="1947164"/>
        <a:ext cx="5040560" cy="425493"/>
      </dsp:txXfrm>
    </dsp:sp>
    <dsp:sp modelId="{2CE3235A-A79E-4CFE-8A58-36559E969929}">
      <dsp:nvSpPr>
        <dsp:cNvPr id="0" name=""/>
        <dsp:cNvSpPr/>
      </dsp:nvSpPr>
      <dsp:spPr>
        <a:xfrm rot="10800000">
          <a:off x="0" y="1298714"/>
          <a:ext cx="5040560" cy="654837"/>
        </a:xfrm>
        <a:prstGeom prst="upArrowCallou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kern="1200" dirty="0" smtClean="0"/>
            <a:t>Eficiencia operativa de sus colaboradores</a:t>
          </a:r>
          <a:endParaRPr lang="es-EC" sz="1800" kern="1200" dirty="0"/>
        </a:p>
      </dsp:txBody>
      <dsp:txXfrm rot="10800000">
        <a:off x="0" y="1298714"/>
        <a:ext cx="5040560" cy="425493"/>
      </dsp:txXfrm>
    </dsp:sp>
    <dsp:sp modelId="{BFE8FFFD-B57E-4B04-81D9-DBB09BB10C68}">
      <dsp:nvSpPr>
        <dsp:cNvPr id="0" name=""/>
        <dsp:cNvSpPr/>
      </dsp:nvSpPr>
      <dsp:spPr>
        <a:xfrm rot="10800000">
          <a:off x="0" y="650263"/>
          <a:ext cx="5040560" cy="654837"/>
        </a:xfrm>
        <a:prstGeom prst="upArrowCallou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kern="1200" dirty="0" smtClean="0"/>
            <a:t>Contribuye a alcanzar los objetivos estratégicos trazados en el período 2014-2017</a:t>
          </a:r>
          <a:endParaRPr lang="es-EC" sz="1800" kern="1200" dirty="0"/>
        </a:p>
      </dsp:txBody>
      <dsp:txXfrm rot="10800000">
        <a:off x="0" y="650263"/>
        <a:ext cx="5040560" cy="425493"/>
      </dsp:txXfrm>
    </dsp:sp>
    <dsp:sp modelId="{B28BC29E-9E8A-4FBD-ACA7-9DA0A9EFB4D8}">
      <dsp:nvSpPr>
        <dsp:cNvPr id="0" name=""/>
        <dsp:cNvSpPr/>
      </dsp:nvSpPr>
      <dsp:spPr>
        <a:xfrm rot="10800000">
          <a:off x="0" y="1812"/>
          <a:ext cx="5040560" cy="654837"/>
        </a:xfrm>
        <a:prstGeom prst="upArrowCallou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S" sz="1800" kern="1200" dirty="0" smtClean="0"/>
            <a:t>Obtener la constancia de los perfiles y actividades que debe realizar cada funcionario</a:t>
          </a:r>
          <a:endParaRPr lang="es-EC" sz="1800" kern="1200" dirty="0"/>
        </a:p>
      </dsp:txBody>
      <dsp:txXfrm rot="10800000">
        <a:off x="0" y="1812"/>
        <a:ext cx="5040560" cy="4254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4091B-ACD2-4F82-893B-5AF76C528880}">
      <dsp:nvSpPr>
        <dsp:cNvPr id="0" name=""/>
        <dsp:cNvSpPr/>
      </dsp:nvSpPr>
      <dsp:spPr>
        <a:xfrm>
          <a:off x="1728179" y="1660375"/>
          <a:ext cx="2527748" cy="1502074"/>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endParaRPr lang="es-ES" sz="2000" kern="1200" dirty="0" smtClean="0"/>
        </a:p>
        <a:p>
          <a:pPr lvl="0" algn="l" defTabSz="889000">
            <a:lnSpc>
              <a:spcPct val="90000"/>
            </a:lnSpc>
            <a:spcBef>
              <a:spcPct val="0"/>
            </a:spcBef>
            <a:spcAft>
              <a:spcPct val="35000"/>
            </a:spcAft>
          </a:pPr>
          <a:r>
            <a:rPr lang="es-ES" sz="2000" kern="1200" dirty="0" smtClean="0"/>
            <a:t>Beneficio directo al Estado</a:t>
          </a:r>
          <a:endParaRPr lang="es-EC" sz="2000" kern="1200" dirty="0"/>
        </a:p>
      </dsp:txBody>
      <dsp:txXfrm>
        <a:off x="2132619" y="1660375"/>
        <a:ext cx="2123308" cy="1502074"/>
      </dsp:txXfrm>
    </dsp:sp>
    <dsp:sp modelId="{420A3806-E159-4957-9337-76C3086486A7}">
      <dsp:nvSpPr>
        <dsp:cNvPr id="0" name=""/>
        <dsp:cNvSpPr/>
      </dsp:nvSpPr>
      <dsp:spPr>
        <a:xfrm>
          <a:off x="1756803" y="3191664"/>
          <a:ext cx="2343127" cy="1454802"/>
        </a:xfrm>
        <a:prstGeom prst="rect">
          <a:avLst/>
        </a:prstGeom>
        <a:solidFill>
          <a:schemeClr val="accent2">
            <a:tint val="40000"/>
            <a:alpha val="90000"/>
            <a:hueOff val="6574893"/>
            <a:satOff val="-19575"/>
            <a:lumOff val="-1292"/>
            <a:alphaOff val="0"/>
          </a:schemeClr>
        </a:solidFill>
        <a:ln w="9525" cap="flat" cmpd="sng" algn="ctr">
          <a:solidFill>
            <a:schemeClr val="accent2">
              <a:tint val="40000"/>
              <a:alpha val="90000"/>
              <a:hueOff val="6574893"/>
              <a:satOff val="-19575"/>
              <a:lumOff val="-129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es-ES" sz="2000" kern="1200" dirty="0" smtClean="0"/>
            <a:t>-51% Cuerpo de Ingenieros del Ejército</a:t>
          </a:r>
          <a:endParaRPr lang="es-EC" sz="2000" kern="1200" dirty="0"/>
        </a:p>
      </dsp:txBody>
      <dsp:txXfrm>
        <a:off x="2131704" y="3191664"/>
        <a:ext cx="1968227" cy="1454802"/>
      </dsp:txXfrm>
    </dsp:sp>
    <dsp:sp modelId="{B8C6D7FA-28A2-4D1C-AFAE-6E1ED762FEF6}">
      <dsp:nvSpPr>
        <dsp:cNvPr id="0" name=""/>
        <dsp:cNvSpPr/>
      </dsp:nvSpPr>
      <dsp:spPr>
        <a:xfrm>
          <a:off x="1743275" y="4627229"/>
          <a:ext cx="2325109" cy="1493445"/>
        </a:xfrm>
        <a:prstGeom prst="rect">
          <a:avLst/>
        </a:prstGeom>
        <a:solidFill>
          <a:schemeClr val="accent2">
            <a:tint val="40000"/>
            <a:alpha val="90000"/>
            <a:hueOff val="13149785"/>
            <a:satOff val="-39151"/>
            <a:lumOff val="-2585"/>
            <a:alphaOff val="0"/>
          </a:schemeClr>
        </a:solidFill>
        <a:ln w="9525" cap="flat" cmpd="sng" algn="ctr">
          <a:solidFill>
            <a:schemeClr val="accent2">
              <a:tint val="40000"/>
              <a:alpha val="90000"/>
              <a:hueOff val="13149785"/>
              <a:satOff val="-39151"/>
              <a:lumOff val="-258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lvl="0" algn="l" defTabSz="889000">
            <a:lnSpc>
              <a:spcPct val="90000"/>
            </a:lnSpc>
            <a:spcBef>
              <a:spcPct val="0"/>
            </a:spcBef>
            <a:spcAft>
              <a:spcPct val="35000"/>
            </a:spcAft>
          </a:pPr>
          <a:r>
            <a:rPr lang="es-ES" sz="2000" kern="1200" dirty="0" smtClean="0"/>
            <a:t>-49% CHEON HI (Compañía de Construcciones Coreana).</a:t>
          </a:r>
          <a:endParaRPr lang="es-EC" sz="2000" kern="1200" dirty="0"/>
        </a:p>
      </dsp:txBody>
      <dsp:txXfrm>
        <a:off x="2115292" y="4627229"/>
        <a:ext cx="1953091" cy="1493445"/>
      </dsp:txXfrm>
    </dsp:sp>
    <dsp:sp modelId="{46654626-9D58-4221-B3A2-E45B49FA3BE3}">
      <dsp:nvSpPr>
        <dsp:cNvPr id="0" name=""/>
        <dsp:cNvSpPr/>
      </dsp:nvSpPr>
      <dsp:spPr>
        <a:xfrm>
          <a:off x="2015319" y="416211"/>
          <a:ext cx="2048425" cy="1675003"/>
        </a:xfrm>
        <a:prstGeom prst="ellipse">
          <a:avLst/>
        </a:prstGeom>
        <a:gradFill rotWithShape="0">
          <a:gsLst>
            <a:gs pos="0">
              <a:schemeClr val="accent2">
                <a:hueOff val="0"/>
                <a:satOff val="0"/>
                <a:lumOff val="0"/>
                <a:alphaOff val="0"/>
                <a:tint val="35000"/>
                <a:satMod val="253000"/>
              </a:schemeClr>
            </a:gs>
            <a:gs pos="50000">
              <a:schemeClr val="accent2">
                <a:hueOff val="0"/>
                <a:satOff val="0"/>
                <a:lumOff val="0"/>
                <a:alphaOff val="0"/>
                <a:tint val="42000"/>
                <a:satMod val="255000"/>
              </a:schemeClr>
            </a:gs>
            <a:gs pos="97000">
              <a:schemeClr val="accent2">
                <a:hueOff val="0"/>
                <a:satOff val="0"/>
                <a:lumOff val="0"/>
                <a:alphaOff val="0"/>
                <a:tint val="53000"/>
                <a:satMod val="260000"/>
              </a:schemeClr>
            </a:gs>
            <a:gs pos="100000">
              <a:schemeClr val="accent2">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s-EC" sz="2000" kern="1200" dirty="0" smtClean="0"/>
            <a:t>SOCIEDAD</a:t>
          </a:r>
          <a:endParaRPr lang="es-EC" sz="2000" kern="1200" dirty="0"/>
        </a:p>
      </dsp:txBody>
      <dsp:txXfrm>
        <a:off x="2315304" y="661510"/>
        <a:ext cx="1448455" cy="1184405"/>
      </dsp:txXfrm>
    </dsp:sp>
    <dsp:sp modelId="{4AD652E0-6CD5-4AE7-A773-A0F369EBB5BE}">
      <dsp:nvSpPr>
        <dsp:cNvPr id="0" name=""/>
        <dsp:cNvSpPr/>
      </dsp:nvSpPr>
      <dsp:spPr>
        <a:xfrm flipH="1">
          <a:off x="6615320" y="1317748"/>
          <a:ext cx="1291939" cy="50218"/>
        </a:xfrm>
        <a:prstGeom prst="rect">
          <a:avLst/>
        </a:prstGeom>
        <a:solidFill>
          <a:schemeClr val="accent2">
            <a:tint val="40000"/>
            <a:alpha val="90000"/>
            <a:hueOff val="19724678"/>
            <a:satOff val="-58726"/>
            <a:lumOff val="-3877"/>
            <a:alphaOff val="0"/>
          </a:schemeClr>
        </a:solidFill>
        <a:ln w="9525" cap="flat" cmpd="sng" algn="ctr">
          <a:solidFill>
            <a:schemeClr val="accent2">
              <a:tint val="40000"/>
              <a:alpha val="90000"/>
              <a:hueOff val="19724678"/>
              <a:satOff val="-58726"/>
              <a:lumOff val="-3877"/>
              <a:alphaOff val="0"/>
            </a:schemeClr>
          </a:solidFill>
          <a:prstDash val="solid"/>
        </a:ln>
        <a:effectLst/>
      </dsp:spPr>
      <dsp:style>
        <a:lnRef idx="1">
          <a:scrgbClr r="0" g="0" b="0"/>
        </a:lnRef>
        <a:fillRef idx="1">
          <a:scrgbClr r="0" g="0" b="0"/>
        </a:fillRef>
        <a:effectRef idx="0">
          <a:scrgbClr r="0" g="0" b="0"/>
        </a:effectRef>
        <a:fontRef idx="minor"/>
      </dsp:style>
    </dsp:sp>
    <dsp:sp modelId="{30F93A00-F134-45AA-BEB6-F5C6F75CDBB0}">
      <dsp:nvSpPr>
        <dsp:cNvPr id="0" name=""/>
        <dsp:cNvSpPr/>
      </dsp:nvSpPr>
      <dsp:spPr>
        <a:xfrm>
          <a:off x="4709061" y="523267"/>
          <a:ext cx="4939999" cy="1348934"/>
        </a:xfrm>
        <a:prstGeom prst="ellipse">
          <a:avLst/>
        </a:prstGeom>
        <a:gradFill rotWithShape="0">
          <a:gsLst>
            <a:gs pos="0">
              <a:schemeClr val="accent2">
                <a:hueOff val="19008843"/>
                <a:satOff val="-36686"/>
                <a:lumOff val="-4710"/>
                <a:alphaOff val="0"/>
                <a:tint val="35000"/>
                <a:satMod val="253000"/>
              </a:schemeClr>
            </a:gs>
            <a:gs pos="50000">
              <a:schemeClr val="accent2">
                <a:hueOff val="19008843"/>
                <a:satOff val="-36686"/>
                <a:lumOff val="-4710"/>
                <a:alphaOff val="0"/>
                <a:tint val="42000"/>
                <a:satMod val="255000"/>
              </a:schemeClr>
            </a:gs>
            <a:gs pos="97000">
              <a:schemeClr val="accent2">
                <a:hueOff val="19008843"/>
                <a:satOff val="-36686"/>
                <a:lumOff val="-4710"/>
                <a:alphaOff val="0"/>
                <a:tint val="53000"/>
                <a:satMod val="260000"/>
              </a:schemeClr>
            </a:gs>
            <a:gs pos="100000">
              <a:schemeClr val="accent2">
                <a:hueOff val="19008843"/>
                <a:satOff val="-36686"/>
                <a:lumOff val="-471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s-ES" sz="2400" kern="1200" dirty="0" smtClean="0"/>
            <a:t>Proyecto de Construcción de la Universidad </a:t>
          </a:r>
          <a:r>
            <a:rPr lang="es-ES" sz="2400" kern="1200" dirty="0" err="1" smtClean="0"/>
            <a:t>Yachay</a:t>
          </a:r>
          <a:r>
            <a:rPr lang="es-ES" sz="2400" kern="1200" dirty="0" smtClean="0"/>
            <a:t> en </a:t>
          </a:r>
          <a:r>
            <a:rPr lang="es-ES" sz="2400" kern="1200" dirty="0" err="1" smtClean="0"/>
            <a:t>Urcuquí</a:t>
          </a:r>
          <a:endParaRPr lang="es-EC" sz="2400" kern="1200" dirty="0"/>
        </a:p>
      </dsp:txBody>
      <dsp:txXfrm>
        <a:off x="5432507" y="720814"/>
        <a:ext cx="3493107" cy="9538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8102A-51C5-4463-9DCA-9BCEF606E8E2}">
      <dsp:nvSpPr>
        <dsp:cNvPr id="0" name=""/>
        <dsp:cNvSpPr/>
      </dsp:nvSpPr>
      <dsp:spPr>
        <a:xfrm>
          <a:off x="155067" y="445901"/>
          <a:ext cx="1349871" cy="134987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smtClean="0"/>
            <a:t>Entorno político</a:t>
          </a:r>
          <a:endParaRPr lang="es-EC" sz="2000" kern="1200" dirty="0"/>
        </a:p>
      </dsp:txBody>
      <dsp:txXfrm>
        <a:off x="352751" y="643585"/>
        <a:ext cx="954503" cy="954503"/>
      </dsp:txXfrm>
    </dsp:sp>
    <dsp:sp modelId="{066ECE9E-22C3-4883-A1BF-14DDA891B544}">
      <dsp:nvSpPr>
        <dsp:cNvPr id="0" name=""/>
        <dsp:cNvSpPr/>
      </dsp:nvSpPr>
      <dsp:spPr>
        <a:xfrm rot="10800000">
          <a:off x="593775" y="1937328"/>
          <a:ext cx="472454" cy="300098"/>
        </a:xfrm>
        <a:prstGeom prst="triangle">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94AD1E-306F-4D0E-A827-E6ECD9A5EA69}">
      <dsp:nvSpPr>
        <dsp:cNvPr id="0" name=""/>
        <dsp:cNvSpPr/>
      </dsp:nvSpPr>
      <dsp:spPr>
        <a:xfrm>
          <a:off x="776" y="2361996"/>
          <a:ext cx="1658452" cy="1162333"/>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dirty="0" smtClean="0"/>
            <a:t>Entorno Económico</a:t>
          </a:r>
          <a:endParaRPr lang="es-EC" sz="1800" kern="1200" dirty="0"/>
        </a:p>
      </dsp:txBody>
      <dsp:txXfrm>
        <a:off x="243651" y="2532216"/>
        <a:ext cx="1172702" cy="821893"/>
      </dsp:txXfrm>
    </dsp:sp>
    <dsp:sp modelId="{DCF62D32-0648-463A-B2A4-FF2E7BDAE61B}">
      <dsp:nvSpPr>
        <dsp:cNvPr id="0" name=""/>
        <dsp:cNvSpPr/>
      </dsp:nvSpPr>
      <dsp:spPr>
        <a:xfrm rot="5400000">
          <a:off x="1831970" y="2793113"/>
          <a:ext cx="472454" cy="300098"/>
        </a:xfrm>
        <a:prstGeom prst="triangle">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50ECC1-BF96-45D2-968A-62A1152D4A33}">
      <dsp:nvSpPr>
        <dsp:cNvPr id="0" name=""/>
        <dsp:cNvSpPr/>
      </dsp:nvSpPr>
      <dsp:spPr>
        <a:xfrm>
          <a:off x="2460179" y="2361996"/>
          <a:ext cx="1481981" cy="1162333"/>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dirty="0" smtClean="0"/>
            <a:t>Entorno Social</a:t>
          </a:r>
          <a:endParaRPr lang="es-EC" sz="1800" kern="1200" dirty="0"/>
        </a:p>
      </dsp:txBody>
      <dsp:txXfrm>
        <a:off x="2677210" y="2532216"/>
        <a:ext cx="1047919" cy="821893"/>
      </dsp:txXfrm>
    </dsp:sp>
    <dsp:sp modelId="{4D8F8299-A2EA-454B-9DA4-4EFA01280F24}">
      <dsp:nvSpPr>
        <dsp:cNvPr id="0" name=""/>
        <dsp:cNvSpPr/>
      </dsp:nvSpPr>
      <dsp:spPr>
        <a:xfrm>
          <a:off x="2964942" y="1872016"/>
          <a:ext cx="472454" cy="300098"/>
        </a:xfrm>
        <a:prstGeom prst="triangle">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FEF5AF-18D3-4D75-A50B-F0D1D798076D}">
      <dsp:nvSpPr>
        <dsp:cNvPr id="0" name=""/>
        <dsp:cNvSpPr/>
      </dsp:nvSpPr>
      <dsp:spPr>
        <a:xfrm>
          <a:off x="2334164" y="542551"/>
          <a:ext cx="1734011" cy="115657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dirty="0" smtClean="0"/>
            <a:t>Entorno Tecnológico</a:t>
          </a:r>
          <a:endParaRPr lang="es-EC" sz="1800" kern="1200" dirty="0"/>
        </a:p>
      </dsp:txBody>
      <dsp:txXfrm>
        <a:off x="2588104" y="711927"/>
        <a:ext cx="1226131" cy="817819"/>
      </dsp:txXfrm>
    </dsp:sp>
    <dsp:sp modelId="{A5EF7C50-E3D5-43DB-B9A9-D9A1B9E9EE5C}">
      <dsp:nvSpPr>
        <dsp:cNvPr id="0" name=""/>
        <dsp:cNvSpPr/>
      </dsp:nvSpPr>
      <dsp:spPr>
        <a:xfrm rot="5400000">
          <a:off x="4177909" y="970787"/>
          <a:ext cx="472454" cy="300098"/>
        </a:xfrm>
        <a:prstGeom prst="triangle">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019B8B6-18E9-4CC6-8B88-C1A8639BB5AB}">
      <dsp:nvSpPr>
        <dsp:cNvPr id="0" name=""/>
        <dsp:cNvSpPr/>
      </dsp:nvSpPr>
      <dsp:spPr>
        <a:xfrm>
          <a:off x="4743111" y="616664"/>
          <a:ext cx="1352112" cy="1008344"/>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dirty="0" smtClean="0"/>
            <a:t>Entorno Ecológico</a:t>
          </a:r>
          <a:endParaRPr lang="es-EC" sz="1800" kern="1200" dirty="0"/>
        </a:p>
      </dsp:txBody>
      <dsp:txXfrm>
        <a:off x="4941123" y="764333"/>
        <a:ext cx="956088" cy="713006"/>
      </dsp:txXfrm>
    </dsp:sp>
    <dsp:sp modelId="{E41C7238-4839-4E0E-9E4D-43217CA69CF5}">
      <dsp:nvSpPr>
        <dsp:cNvPr id="0" name=""/>
        <dsp:cNvSpPr/>
      </dsp:nvSpPr>
      <dsp:spPr>
        <a:xfrm rot="10800000">
          <a:off x="5182939" y="1805062"/>
          <a:ext cx="472454" cy="300098"/>
        </a:xfrm>
        <a:prstGeom prst="triangle">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229CA1-0F2E-40A1-B0C9-D6A29C791CCE}">
      <dsp:nvSpPr>
        <dsp:cNvPr id="0" name=""/>
        <dsp:cNvSpPr/>
      </dsp:nvSpPr>
      <dsp:spPr>
        <a:xfrm>
          <a:off x="4744231" y="2268227"/>
          <a:ext cx="1349871" cy="134987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smtClean="0"/>
            <a:t>Entorno Legal</a:t>
          </a:r>
          <a:endParaRPr lang="es-EC" sz="2000" kern="1200" dirty="0"/>
        </a:p>
      </dsp:txBody>
      <dsp:txXfrm>
        <a:off x="4941915" y="2465911"/>
        <a:ext cx="954503" cy="9545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ABF22-37F2-4F37-A3C4-093E8A8D6BB7}">
      <dsp:nvSpPr>
        <dsp:cNvPr id="0" name=""/>
        <dsp:cNvSpPr/>
      </dsp:nvSpPr>
      <dsp:spPr>
        <a:xfrm>
          <a:off x="4974382" y="478523"/>
          <a:ext cx="2934650" cy="2057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El Estado Ecuatoriano atraviesa cambios y procesos políticos en marcha que benefician el desarrollo de la empresa CONECUAKOR C.E.M.</a:t>
          </a:r>
          <a:endParaRPr lang="es-EC" sz="1600" kern="1200" dirty="0"/>
        </a:p>
      </dsp:txBody>
      <dsp:txXfrm>
        <a:off x="4974382" y="478523"/>
        <a:ext cx="2934650" cy="2057885"/>
      </dsp:txXfrm>
    </dsp:sp>
    <dsp:sp modelId="{51433566-9A56-47E3-8E79-B3F5C58EABDB}">
      <dsp:nvSpPr>
        <dsp:cNvPr id="0" name=""/>
        <dsp:cNvSpPr/>
      </dsp:nvSpPr>
      <dsp:spPr>
        <a:xfrm>
          <a:off x="1354340" y="708292"/>
          <a:ext cx="6384407" cy="6384407"/>
        </a:xfrm>
        <a:prstGeom prst="circularArrow">
          <a:avLst>
            <a:gd name="adj1" fmla="val 6895"/>
            <a:gd name="adj2" fmla="val 464799"/>
            <a:gd name="adj3" fmla="val 20728696"/>
            <a:gd name="adj4" fmla="val 19790587"/>
            <a:gd name="adj5" fmla="val 8044"/>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a:outerShdw blurRad="635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sp>
    <dsp:sp modelId="{E60873AB-2E1C-4C2D-9852-D9399A0AD275}">
      <dsp:nvSpPr>
        <dsp:cNvPr id="0" name=""/>
        <dsp:cNvSpPr/>
      </dsp:nvSpPr>
      <dsp:spPr>
        <a:xfrm>
          <a:off x="4879192" y="3580166"/>
          <a:ext cx="3453354" cy="2886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Fuerte compromiso para transformar la educación superior con el fin de lograr una mejor formación académica.</a:t>
          </a:r>
        </a:p>
      </dsp:txBody>
      <dsp:txXfrm>
        <a:off x="4879192" y="3580166"/>
        <a:ext cx="3453354" cy="2886927"/>
      </dsp:txXfrm>
    </dsp:sp>
    <dsp:sp modelId="{45BB8996-AE18-40A0-96EC-13A39B59A7A5}">
      <dsp:nvSpPr>
        <dsp:cNvPr id="0" name=""/>
        <dsp:cNvSpPr/>
      </dsp:nvSpPr>
      <dsp:spPr>
        <a:xfrm>
          <a:off x="1270415" y="225221"/>
          <a:ext cx="6384407" cy="6384407"/>
        </a:xfrm>
        <a:prstGeom prst="circularArrow">
          <a:avLst>
            <a:gd name="adj1" fmla="val 6895"/>
            <a:gd name="adj2" fmla="val 464799"/>
            <a:gd name="adj3" fmla="val 6552766"/>
            <a:gd name="adj4" fmla="val 4870501"/>
            <a:gd name="adj5" fmla="val 8044"/>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a:outerShdw blurRad="635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sp>
    <dsp:sp modelId="{6107873A-2F99-4E6D-BF04-D8FFA0FB91DA}">
      <dsp:nvSpPr>
        <dsp:cNvPr id="0" name=""/>
        <dsp:cNvSpPr/>
      </dsp:nvSpPr>
      <dsp:spPr>
        <a:xfrm>
          <a:off x="974115" y="3973409"/>
          <a:ext cx="2257492" cy="22574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Uno de los  proyectos más ambiciosos de este gobierno es la construcción de </a:t>
          </a:r>
          <a:r>
            <a:rPr lang="es-ES" sz="1600" kern="1200" dirty="0" err="1" smtClean="0"/>
            <a:t>Yachay</a:t>
          </a:r>
          <a:r>
            <a:rPr lang="es-ES" sz="1600" kern="1200" dirty="0" smtClean="0"/>
            <a:t> – la ciudad del conocimiento. </a:t>
          </a:r>
          <a:endParaRPr lang="es-EC" sz="1600" kern="1200" dirty="0" smtClean="0"/>
        </a:p>
      </dsp:txBody>
      <dsp:txXfrm>
        <a:off x="974115" y="3973409"/>
        <a:ext cx="2257492" cy="2257492"/>
      </dsp:txXfrm>
    </dsp:sp>
    <dsp:sp modelId="{FBFDC220-26A6-449E-B1A2-E26BDC48DC45}">
      <dsp:nvSpPr>
        <dsp:cNvPr id="0" name=""/>
        <dsp:cNvSpPr/>
      </dsp:nvSpPr>
      <dsp:spPr>
        <a:xfrm>
          <a:off x="939635" y="433128"/>
          <a:ext cx="6384407" cy="6384407"/>
        </a:xfrm>
        <a:prstGeom prst="circularArrow">
          <a:avLst>
            <a:gd name="adj1" fmla="val 6895"/>
            <a:gd name="adj2" fmla="val 464799"/>
            <a:gd name="adj3" fmla="val 11704839"/>
            <a:gd name="adj4" fmla="val 10358097"/>
            <a:gd name="adj5" fmla="val 8044"/>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a:outerShdw blurRad="635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sp>
    <dsp:sp modelId="{41844C74-C095-4F9C-8AEC-73F08B233799}">
      <dsp:nvSpPr>
        <dsp:cNvPr id="0" name=""/>
        <dsp:cNvSpPr/>
      </dsp:nvSpPr>
      <dsp:spPr>
        <a:xfrm>
          <a:off x="940450" y="162311"/>
          <a:ext cx="2575889" cy="2409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Las políticas establecidas por el gobierno han generado un entorno positivo para la construcción de infraestructura. </a:t>
          </a:r>
        </a:p>
      </dsp:txBody>
      <dsp:txXfrm>
        <a:off x="940450" y="162311"/>
        <a:ext cx="2575889" cy="2409602"/>
      </dsp:txXfrm>
    </dsp:sp>
    <dsp:sp modelId="{2E90A341-478A-4CE9-8C4E-6D4D7A222215}">
      <dsp:nvSpPr>
        <dsp:cNvPr id="0" name=""/>
        <dsp:cNvSpPr/>
      </dsp:nvSpPr>
      <dsp:spPr>
        <a:xfrm>
          <a:off x="1216875" y="-65645"/>
          <a:ext cx="6384407" cy="6384407"/>
        </a:xfrm>
        <a:prstGeom prst="circularArrow">
          <a:avLst>
            <a:gd name="adj1" fmla="val 6895"/>
            <a:gd name="adj2" fmla="val 464799"/>
            <a:gd name="adj3" fmla="val 16502034"/>
            <a:gd name="adj4" fmla="val 15048317"/>
            <a:gd name="adj5" fmla="val 8044"/>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a:outerShdw blurRad="63500" dist="25400" dir="5400000" rotWithShape="0">
            <a:srgbClr val="000000">
              <a:alpha val="43137"/>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20C73D-4F1D-4D8E-9133-68572EF34E37}">
      <dsp:nvSpPr>
        <dsp:cNvPr id="0" name=""/>
        <dsp:cNvSpPr/>
      </dsp:nvSpPr>
      <dsp:spPr>
        <a:xfrm>
          <a:off x="2580069" y="1751977"/>
          <a:ext cx="1248572" cy="1248572"/>
        </a:xfrm>
        <a:prstGeom prst="ellipse">
          <a:avLst/>
        </a:prstGeom>
        <a:solidFill>
          <a:schemeClr val="accent3">
            <a:lumMod val="50000"/>
          </a:schemeClr>
        </a:soli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a:t>Rivalidad entre </a:t>
          </a:r>
          <a:r>
            <a:rPr lang="es-ES" sz="1400" kern="1200" dirty="0" smtClean="0"/>
            <a:t>competidores</a:t>
          </a:r>
        </a:p>
        <a:p>
          <a:pPr lvl="0" algn="ctr" defTabSz="622300">
            <a:lnSpc>
              <a:spcPct val="90000"/>
            </a:lnSpc>
            <a:spcBef>
              <a:spcPct val="0"/>
            </a:spcBef>
            <a:spcAft>
              <a:spcPct val="35000"/>
            </a:spcAft>
          </a:pPr>
          <a:r>
            <a:rPr lang="es-ES" sz="1400" kern="1200" dirty="0" smtClean="0"/>
            <a:t>NO</a:t>
          </a:r>
          <a:endParaRPr lang="es-ES" sz="1400" kern="1200" dirty="0"/>
        </a:p>
      </dsp:txBody>
      <dsp:txXfrm>
        <a:off x="2762918" y="1934826"/>
        <a:ext cx="882874" cy="882874"/>
      </dsp:txXfrm>
    </dsp:sp>
    <dsp:sp modelId="{4EC8EC3E-90E2-459B-AD02-4574AD7DCA1B}">
      <dsp:nvSpPr>
        <dsp:cNvPr id="0" name=""/>
        <dsp:cNvSpPr/>
      </dsp:nvSpPr>
      <dsp:spPr>
        <a:xfrm rot="16200000">
          <a:off x="3084496" y="3039706"/>
          <a:ext cx="265804" cy="424514"/>
        </a:xfrm>
        <a:prstGeom prst="rightArrow">
          <a:avLst>
            <a:gd name="adj1" fmla="val 60000"/>
            <a:gd name="adj2" fmla="val 50000"/>
          </a:avLst>
        </a:prstGeom>
        <a:solidFill>
          <a:schemeClr val="accent4">
            <a:lumMod val="75000"/>
          </a:schemeClr>
        </a:solidFill>
        <a:ln>
          <a:noFill/>
        </a:ln>
        <a:effectLst>
          <a:outerShdw blurRad="63500" dist="25400" dir="5400000" rotWithShape="0">
            <a:srgbClr val="000000">
              <a:alpha val="43137"/>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3124367" y="3164480"/>
        <a:ext cx="186063" cy="254708"/>
      </dsp:txXfrm>
    </dsp:sp>
    <dsp:sp modelId="{5570C697-CD4E-407F-9A5D-60D9B59665A8}">
      <dsp:nvSpPr>
        <dsp:cNvPr id="0" name=""/>
        <dsp:cNvSpPr/>
      </dsp:nvSpPr>
      <dsp:spPr>
        <a:xfrm>
          <a:off x="2580069" y="1887"/>
          <a:ext cx="1248572" cy="1248572"/>
        </a:xfrm>
        <a:prstGeom prst="ellipse">
          <a:avLst/>
        </a:prstGeom>
        <a:solidFill>
          <a:schemeClr val="accent3">
            <a:lumMod val="50000"/>
          </a:schemeClr>
        </a:soli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a:t>Amenaza de entrada de competidores</a:t>
          </a:r>
        </a:p>
        <a:p>
          <a:pPr marL="114300" lvl="1" indent="-114300" algn="ctr" defTabSz="622300">
            <a:lnSpc>
              <a:spcPct val="90000"/>
            </a:lnSpc>
            <a:spcBef>
              <a:spcPct val="0"/>
            </a:spcBef>
            <a:spcAft>
              <a:spcPct val="15000"/>
            </a:spcAft>
            <a:buChar char="••"/>
          </a:pPr>
          <a:r>
            <a:rPr lang="es-ES" sz="1400" kern="1200" dirty="0" smtClean="0"/>
            <a:t>No</a:t>
          </a:r>
          <a:endParaRPr lang="es-ES" sz="1400" kern="1200" dirty="0"/>
        </a:p>
      </dsp:txBody>
      <dsp:txXfrm>
        <a:off x="2762918" y="184736"/>
        <a:ext cx="882874" cy="882874"/>
      </dsp:txXfrm>
    </dsp:sp>
    <dsp:sp modelId="{3D126834-EB6B-4DC8-924B-F3654BFE01FF}">
      <dsp:nvSpPr>
        <dsp:cNvPr id="0" name=""/>
        <dsp:cNvSpPr/>
      </dsp:nvSpPr>
      <dsp:spPr>
        <a:xfrm>
          <a:off x="2256920" y="2150999"/>
          <a:ext cx="265804" cy="424514"/>
        </a:xfrm>
        <a:prstGeom prst="rightArrow">
          <a:avLst>
            <a:gd name="adj1" fmla="val 60000"/>
            <a:gd name="adj2" fmla="val 50000"/>
          </a:avLst>
        </a:prstGeom>
        <a:solidFill>
          <a:schemeClr val="accent4">
            <a:lumMod val="75000"/>
          </a:schemeClr>
        </a:solidFill>
        <a:ln>
          <a:noFill/>
        </a:ln>
        <a:effectLst>
          <a:outerShdw blurRad="63500" dist="25400" dir="5400000" rotWithShape="0">
            <a:srgbClr val="000000">
              <a:alpha val="43137"/>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2256920" y="2235902"/>
        <a:ext cx="186063" cy="254708"/>
      </dsp:txXfrm>
    </dsp:sp>
    <dsp:sp modelId="{2F383BEC-0A3B-44D8-9F9B-7231013A39D9}">
      <dsp:nvSpPr>
        <dsp:cNvPr id="0" name=""/>
        <dsp:cNvSpPr/>
      </dsp:nvSpPr>
      <dsp:spPr>
        <a:xfrm>
          <a:off x="4330159" y="1751977"/>
          <a:ext cx="1248572" cy="1248572"/>
        </a:xfrm>
        <a:prstGeom prst="ellipse">
          <a:avLst/>
        </a:prstGeom>
        <a:solidFill>
          <a:srgbClr val="FF0000"/>
        </a:soli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a:solidFill>
                <a:schemeClr val="bg1"/>
              </a:solidFill>
            </a:rPr>
            <a:t>Negociación con los </a:t>
          </a:r>
          <a:r>
            <a:rPr lang="es-ES" sz="1400" kern="1200" dirty="0" smtClean="0">
              <a:solidFill>
                <a:schemeClr val="bg1"/>
              </a:solidFill>
            </a:rPr>
            <a:t>consumidores</a:t>
          </a:r>
        </a:p>
        <a:p>
          <a:pPr lvl="0" algn="ctr" defTabSz="622300">
            <a:lnSpc>
              <a:spcPct val="90000"/>
            </a:lnSpc>
            <a:spcBef>
              <a:spcPct val="0"/>
            </a:spcBef>
            <a:spcAft>
              <a:spcPct val="35000"/>
            </a:spcAft>
          </a:pPr>
          <a:r>
            <a:rPr lang="es-ES" sz="1400" kern="1200" dirty="0" smtClean="0">
              <a:solidFill>
                <a:schemeClr val="bg1"/>
              </a:solidFill>
            </a:rPr>
            <a:t>NO</a:t>
          </a:r>
          <a:endParaRPr lang="es-ES" sz="1400" kern="1200" dirty="0">
            <a:solidFill>
              <a:schemeClr val="bg1"/>
            </a:solidFill>
          </a:endParaRPr>
        </a:p>
      </dsp:txBody>
      <dsp:txXfrm>
        <a:off x="4513008" y="1934826"/>
        <a:ext cx="882874" cy="882874"/>
      </dsp:txXfrm>
    </dsp:sp>
    <dsp:sp modelId="{DDA278D5-5BF7-4526-BA7B-847BE9758710}">
      <dsp:nvSpPr>
        <dsp:cNvPr id="0" name=""/>
        <dsp:cNvSpPr/>
      </dsp:nvSpPr>
      <dsp:spPr>
        <a:xfrm rot="5400000">
          <a:off x="3058416" y="1314329"/>
          <a:ext cx="265804" cy="424514"/>
        </a:xfrm>
        <a:prstGeom prst="rightArrow">
          <a:avLst>
            <a:gd name="adj1" fmla="val 60000"/>
            <a:gd name="adj2" fmla="val 50000"/>
          </a:avLst>
        </a:prstGeom>
        <a:solidFill>
          <a:schemeClr val="accent4">
            <a:lumMod val="75000"/>
          </a:schemeClr>
        </a:solidFill>
        <a:ln>
          <a:noFill/>
        </a:ln>
        <a:effectLst>
          <a:outerShdw blurRad="63500" dist="25400" dir="5400000" rotWithShape="0">
            <a:srgbClr val="000000">
              <a:alpha val="43137"/>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a:off x="3098287" y="1359362"/>
        <a:ext cx="186063" cy="254708"/>
      </dsp:txXfrm>
    </dsp:sp>
    <dsp:sp modelId="{7E8C0993-7DB3-447D-85AD-72D6CCF779E5}">
      <dsp:nvSpPr>
        <dsp:cNvPr id="0" name=""/>
        <dsp:cNvSpPr/>
      </dsp:nvSpPr>
      <dsp:spPr>
        <a:xfrm>
          <a:off x="2580069" y="3502067"/>
          <a:ext cx="1248572" cy="1248572"/>
        </a:xfrm>
        <a:prstGeom prst="ellipse">
          <a:avLst/>
        </a:prstGeom>
        <a:solidFill>
          <a:srgbClr val="FFFF00"/>
        </a:soli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a:solidFill>
                <a:sysClr val="windowText" lastClr="000000"/>
              </a:solidFill>
            </a:rPr>
            <a:t>Productos </a:t>
          </a:r>
          <a:r>
            <a:rPr lang="es-ES" sz="1400" kern="1200" dirty="0" smtClean="0">
              <a:solidFill>
                <a:sysClr val="windowText" lastClr="000000"/>
              </a:solidFill>
            </a:rPr>
            <a:t>Sustitutos</a:t>
          </a:r>
        </a:p>
        <a:p>
          <a:pPr lvl="0" algn="ctr" defTabSz="622300">
            <a:lnSpc>
              <a:spcPct val="90000"/>
            </a:lnSpc>
            <a:spcBef>
              <a:spcPct val="0"/>
            </a:spcBef>
            <a:spcAft>
              <a:spcPct val="35000"/>
            </a:spcAft>
          </a:pPr>
          <a:r>
            <a:rPr lang="es-ES" sz="1400" kern="1200" dirty="0" smtClean="0">
              <a:solidFill>
                <a:sysClr val="windowText" lastClr="000000"/>
              </a:solidFill>
            </a:rPr>
            <a:t>NO</a:t>
          </a:r>
          <a:endParaRPr lang="es-ES" sz="1400" kern="1200" dirty="0">
            <a:solidFill>
              <a:sysClr val="windowText" lastClr="000000"/>
            </a:solidFill>
          </a:endParaRPr>
        </a:p>
      </dsp:txBody>
      <dsp:txXfrm>
        <a:off x="2762918" y="3684916"/>
        <a:ext cx="882874" cy="882874"/>
      </dsp:txXfrm>
    </dsp:sp>
    <dsp:sp modelId="{34527899-66DF-4CB3-89C1-52711948CF01}">
      <dsp:nvSpPr>
        <dsp:cNvPr id="0" name=""/>
        <dsp:cNvSpPr/>
      </dsp:nvSpPr>
      <dsp:spPr>
        <a:xfrm rot="10800000">
          <a:off x="3868133" y="2190025"/>
          <a:ext cx="265804" cy="424514"/>
        </a:xfrm>
        <a:prstGeom prst="rightArrow">
          <a:avLst>
            <a:gd name="adj1" fmla="val 60000"/>
            <a:gd name="adj2" fmla="val 50000"/>
          </a:avLst>
        </a:prstGeom>
        <a:solidFill>
          <a:schemeClr val="accent4">
            <a:lumMod val="75000"/>
          </a:schemeClr>
        </a:solidFill>
        <a:ln>
          <a:noFill/>
        </a:ln>
        <a:effectLst>
          <a:outerShdw blurRad="63500" dist="25400" dir="5400000" rotWithShape="0">
            <a:srgbClr val="000000">
              <a:alpha val="43137"/>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p>
      </dsp:txBody>
      <dsp:txXfrm rot="10800000">
        <a:off x="3947874" y="2274928"/>
        <a:ext cx="186063" cy="254708"/>
      </dsp:txXfrm>
    </dsp:sp>
    <dsp:sp modelId="{FE661B22-5F23-40B7-BBC8-CD779B073EAA}">
      <dsp:nvSpPr>
        <dsp:cNvPr id="0" name=""/>
        <dsp:cNvSpPr/>
      </dsp:nvSpPr>
      <dsp:spPr>
        <a:xfrm>
          <a:off x="829979" y="1751977"/>
          <a:ext cx="1248572" cy="1248572"/>
        </a:xfrm>
        <a:prstGeom prst="ellipse">
          <a:avLst/>
        </a:prstGeom>
        <a:solidFill>
          <a:srgbClr val="FFFF00"/>
        </a:solidFill>
        <a:ln>
          <a:noFill/>
        </a:ln>
        <a:effectLst>
          <a:outerShdw blurRad="63500" dist="25400" dir="5400000" rotWithShape="0">
            <a:srgbClr val="000000">
              <a:alpha val="43137"/>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a:solidFill>
                <a:sysClr val="windowText" lastClr="000000"/>
              </a:solidFill>
            </a:rPr>
            <a:t>Negociación con los </a:t>
          </a:r>
          <a:r>
            <a:rPr lang="es-ES" sz="1400" kern="1200" dirty="0" smtClean="0">
              <a:solidFill>
                <a:sysClr val="windowText" lastClr="000000"/>
              </a:solidFill>
            </a:rPr>
            <a:t>proveedores</a:t>
          </a:r>
        </a:p>
        <a:p>
          <a:pPr lvl="0" algn="ctr" defTabSz="622300">
            <a:lnSpc>
              <a:spcPct val="90000"/>
            </a:lnSpc>
            <a:spcBef>
              <a:spcPct val="0"/>
            </a:spcBef>
            <a:spcAft>
              <a:spcPct val="35000"/>
            </a:spcAft>
          </a:pPr>
          <a:r>
            <a:rPr lang="es-ES" sz="1400" kern="1200" dirty="0" smtClean="0">
              <a:solidFill>
                <a:sysClr val="windowText" lastClr="000000"/>
              </a:solidFill>
            </a:rPr>
            <a:t>SI</a:t>
          </a:r>
          <a:endParaRPr lang="es-ES" sz="1400" kern="1200" dirty="0">
            <a:solidFill>
              <a:sysClr val="windowText" lastClr="000000"/>
            </a:solidFill>
          </a:endParaRPr>
        </a:p>
      </dsp:txBody>
      <dsp:txXfrm>
        <a:off x="1012828" y="1934826"/>
        <a:ext cx="882874" cy="88287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93A4F-D422-4C77-97C5-3A155637337D}">
      <dsp:nvSpPr>
        <dsp:cNvPr id="0" name=""/>
        <dsp:cNvSpPr/>
      </dsp:nvSpPr>
      <dsp:spPr>
        <a:xfrm rot="5400000">
          <a:off x="-323699" y="993936"/>
          <a:ext cx="1434781" cy="173352"/>
        </a:xfrm>
        <a:prstGeom prst="rect">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875FF6-0FC2-4CEE-B4D2-8A677107393F}">
      <dsp:nvSpPr>
        <dsp:cNvPr id="0" name=""/>
        <dsp:cNvSpPr/>
      </dsp:nvSpPr>
      <dsp:spPr>
        <a:xfrm>
          <a:off x="3549" y="74105"/>
          <a:ext cx="1926143" cy="115568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Razón social: Compañía de Construcciones Ecuatoriano Coreana </a:t>
          </a:r>
          <a:endParaRPr lang="es-EC" sz="1400" kern="1200" dirty="0"/>
        </a:p>
      </dsp:txBody>
      <dsp:txXfrm>
        <a:off x="37398" y="107954"/>
        <a:ext cx="1858445" cy="1087988"/>
      </dsp:txXfrm>
    </dsp:sp>
    <dsp:sp modelId="{5055DFA7-73D5-4433-AF8D-498D3574F420}">
      <dsp:nvSpPr>
        <dsp:cNvPr id="0" name=""/>
        <dsp:cNvSpPr/>
      </dsp:nvSpPr>
      <dsp:spPr>
        <a:xfrm rot="5400000">
          <a:off x="-323699" y="2438544"/>
          <a:ext cx="1434781" cy="173352"/>
        </a:xfrm>
        <a:prstGeom prst="rect">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E39F97-EBF5-41AB-AEAD-8595A4F99730}">
      <dsp:nvSpPr>
        <dsp:cNvPr id="0" name=""/>
        <dsp:cNvSpPr/>
      </dsp:nvSpPr>
      <dsp:spPr>
        <a:xfrm>
          <a:off x="3549" y="1518712"/>
          <a:ext cx="1926143" cy="115568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Tipo de organización: Compañía de economía mixta </a:t>
          </a:r>
          <a:endParaRPr lang="es-EC" sz="1400" kern="1200" dirty="0" smtClean="0"/>
        </a:p>
      </dsp:txBody>
      <dsp:txXfrm>
        <a:off x="37398" y="1552561"/>
        <a:ext cx="1858445" cy="1087988"/>
      </dsp:txXfrm>
    </dsp:sp>
    <dsp:sp modelId="{A15A48A3-0504-472F-8B0A-BD272D93A08E}">
      <dsp:nvSpPr>
        <dsp:cNvPr id="0" name=""/>
        <dsp:cNvSpPr/>
      </dsp:nvSpPr>
      <dsp:spPr>
        <a:xfrm>
          <a:off x="398603" y="3160848"/>
          <a:ext cx="2551944" cy="173352"/>
        </a:xfrm>
        <a:prstGeom prst="rect">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E831D9-A53B-4312-9ACB-D1AFD8F24FCC}">
      <dsp:nvSpPr>
        <dsp:cNvPr id="0" name=""/>
        <dsp:cNvSpPr/>
      </dsp:nvSpPr>
      <dsp:spPr>
        <a:xfrm>
          <a:off x="3549" y="2963320"/>
          <a:ext cx="1926143" cy="115568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51% PÚBLICA (CUERPO DE INGENIEROS DEL EJÉRCITO)</a:t>
          </a:r>
          <a:endParaRPr lang="es-EC" sz="1400" kern="1200" dirty="0" smtClean="0"/>
        </a:p>
      </dsp:txBody>
      <dsp:txXfrm>
        <a:off x="37398" y="2997169"/>
        <a:ext cx="1858445" cy="1087988"/>
      </dsp:txXfrm>
    </dsp:sp>
    <dsp:sp modelId="{005144DF-A499-4C99-939E-EE34BD84DB98}">
      <dsp:nvSpPr>
        <dsp:cNvPr id="0" name=""/>
        <dsp:cNvSpPr/>
      </dsp:nvSpPr>
      <dsp:spPr>
        <a:xfrm rot="16200000">
          <a:off x="2238071" y="2438544"/>
          <a:ext cx="1434781" cy="173352"/>
        </a:xfrm>
        <a:prstGeom prst="rect">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2937867-78B1-4E9A-AAC1-50B48A318403}">
      <dsp:nvSpPr>
        <dsp:cNvPr id="0" name=""/>
        <dsp:cNvSpPr/>
      </dsp:nvSpPr>
      <dsp:spPr>
        <a:xfrm>
          <a:off x="2565320" y="2963320"/>
          <a:ext cx="1926143" cy="115568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49%</a:t>
          </a:r>
          <a:r>
            <a:rPr lang="es-ES" sz="1400" b="1" kern="1200" dirty="0" smtClean="0"/>
            <a:t> </a:t>
          </a:r>
          <a:r>
            <a:rPr lang="es-ES" sz="1400" kern="1200" dirty="0" smtClean="0"/>
            <a:t>PRIVADA</a:t>
          </a:r>
          <a:r>
            <a:rPr lang="es-ES" sz="1400" b="1" kern="1200" dirty="0" smtClean="0"/>
            <a:t> </a:t>
          </a:r>
          <a:r>
            <a:rPr lang="es-ES" sz="1400" kern="1200" dirty="0" smtClean="0"/>
            <a:t>(COMPAÑÍA DE CONSTRUCCIÓN COREANA CHEON HI) </a:t>
          </a:r>
          <a:endParaRPr lang="es-EC" sz="1400" kern="1200" dirty="0" smtClean="0"/>
        </a:p>
      </dsp:txBody>
      <dsp:txXfrm>
        <a:off x="2599169" y="2997169"/>
        <a:ext cx="1858445" cy="1087988"/>
      </dsp:txXfrm>
    </dsp:sp>
    <dsp:sp modelId="{CD2B9B6B-1B45-4851-80B9-CBD3F843CD4A}">
      <dsp:nvSpPr>
        <dsp:cNvPr id="0" name=""/>
        <dsp:cNvSpPr/>
      </dsp:nvSpPr>
      <dsp:spPr>
        <a:xfrm rot="16200000">
          <a:off x="2238071" y="993936"/>
          <a:ext cx="1434781" cy="173352"/>
        </a:xfrm>
        <a:prstGeom prst="rect">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E93DCD-BB47-431C-AF81-D4BDC9A75D67}">
      <dsp:nvSpPr>
        <dsp:cNvPr id="0" name=""/>
        <dsp:cNvSpPr/>
      </dsp:nvSpPr>
      <dsp:spPr>
        <a:xfrm>
          <a:off x="2565320" y="1518712"/>
          <a:ext cx="1926143" cy="115568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RUC: 1792474345001</a:t>
          </a:r>
          <a:endParaRPr lang="es-EC" sz="1400" kern="1200" dirty="0" smtClean="0"/>
        </a:p>
      </dsp:txBody>
      <dsp:txXfrm>
        <a:off x="2599169" y="1552561"/>
        <a:ext cx="1858445" cy="1087988"/>
      </dsp:txXfrm>
    </dsp:sp>
    <dsp:sp modelId="{22DA9235-DD3A-49C8-AF92-67D891F2D0A5}">
      <dsp:nvSpPr>
        <dsp:cNvPr id="0" name=""/>
        <dsp:cNvSpPr/>
      </dsp:nvSpPr>
      <dsp:spPr>
        <a:xfrm>
          <a:off x="2960375" y="271632"/>
          <a:ext cx="2551944" cy="173352"/>
        </a:xfrm>
        <a:prstGeom prst="rect">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B9FDDE-3D17-4D67-99C7-1153B14853B7}">
      <dsp:nvSpPr>
        <dsp:cNvPr id="0" name=""/>
        <dsp:cNvSpPr/>
      </dsp:nvSpPr>
      <dsp:spPr>
        <a:xfrm>
          <a:off x="2565320" y="74105"/>
          <a:ext cx="1926143" cy="115568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Fecha de Constitución: 6 de diciembre de 2013</a:t>
          </a:r>
          <a:endParaRPr lang="es-EC" sz="1400" kern="1200" dirty="0" smtClean="0"/>
        </a:p>
      </dsp:txBody>
      <dsp:txXfrm>
        <a:off x="2599169" y="107954"/>
        <a:ext cx="1858445" cy="1087988"/>
      </dsp:txXfrm>
    </dsp:sp>
    <dsp:sp modelId="{87B5EECD-6F30-4927-8920-8B4E8F47086C}">
      <dsp:nvSpPr>
        <dsp:cNvPr id="0" name=""/>
        <dsp:cNvSpPr/>
      </dsp:nvSpPr>
      <dsp:spPr>
        <a:xfrm rot="5400000">
          <a:off x="4768270" y="1025507"/>
          <a:ext cx="1497924" cy="173352"/>
        </a:xfrm>
        <a:prstGeom prst="rect">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4F57BCD-F588-43E7-88D8-3795745BDE18}">
      <dsp:nvSpPr>
        <dsp:cNvPr id="0" name=""/>
        <dsp:cNvSpPr/>
      </dsp:nvSpPr>
      <dsp:spPr>
        <a:xfrm>
          <a:off x="5127091" y="74105"/>
          <a:ext cx="1926143" cy="115568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Plazo Social: diez años (06 de diciembre de 2023)</a:t>
          </a:r>
          <a:endParaRPr lang="es-EC" sz="1400" kern="1200" dirty="0" smtClean="0"/>
        </a:p>
      </dsp:txBody>
      <dsp:txXfrm>
        <a:off x="5160940" y="107954"/>
        <a:ext cx="1858445" cy="1087988"/>
      </dsp:txXfrm>
    </dsp:sp>
    <dsp:sp modelId="{87A5BAC1-8EE3-4358-AF52-CB25E33D4F7D}">
      <dsp:nvSpPr>
        <dsp:cNvPr id="0" name=""/>
        <dsp:cNvSpPr/>
      </dsp:nvSpPr>
      <dsp:spPr>
        <a:xfrm rot="5400000">
          <a:off x="4768270" y="2534341"/>
          <a:ext cx="1497924" cy="173352"/>
        </a:xfrm>
        <a:prstGeom prst="rect">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254EF1-E050-411C-A07F-4A71C7710278}">
      <dsp:nvSpPr>
        <dsp:cNvPr id="0" name=""/>
        <dsp:cNvSpPr/>
      </dsp:nvSpPr>
      <dsp:spPr>
        <a:xfrm>
          <a:off x="5127091" y="1518712"/>
          <a:ext cx="1926143" cy="128305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Dirección: San Vicente – </a:t>
          </a:r>
          <a:r>
            <a:rPr lang="es-ES" sz="1400" kern="1200" dirty="0" err="1" smtClean="0"/>
            <a:t>Imbaflor</a:t>
          </a:r>
          <a:r>
            <a:rPr lang="es-ES" sz="1400" kern="1200" dirty="0" smtClean="0"/>
            <a:t>, S/N y Camino a San Vicente, Hacienda </a:t>
          </a:r>
          <a:r>
            <a:rPr lang="es-ES" sz="1400" kern="1200" dirty="0" err="1" smtClean="0"/>
            <a:t>Yachay</a:t>
          </a:r>
          <a:r>
            <a:rPr lang="es-ES" sz="1400" kern="1200" dirty="0" smtClean="0"/>
            <a:t>, </a:t>
          </a:r>
          <a:r>
            <a:rPr lang="es-ES" sz="1400" kern="1200" dirty="0" err="1" smtClean="0"/>
            <a:t>Urcuqui</a:t>
          </a:r>
          <a:r>
            <a:rPr lang="es-ES" sz="1400" kern="1200" dirty="0" smtClean="0"/>
            <a:t>, Imbabura – Ecuador</a:t>
          </a:r>
          <a:endParaRPr lang="es-EC" sz="1400" kern="1200" dirty="0" smtClean="0"/>
        </a:p>
      </dsp:txBody>
      <dsp:txXfrm>
        <a:off x="5164670" y="1556291"/>
        <a:ext cx="1850985" cy="1207896"/>
      </dsp:txXfrm>
    </dsp:sp>
    <dsp:sp modelId="{B0172079-CF45-43AE-A971-BA1D755B3108}">
      <dsp:nvSpPr>
        <dsp:cNvPr id="0" name=""/>
        <dsp:cNvSpPr/>
      </dsp:nvSpPr>
      <dsp:spPr>
        <a:xfrm>
          <a:off x="5127091" y="3090688"/>
          <a:ext cx="1926143" cy="1155686"/>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kern="1200" dirty="0" smtClean="0"/>
            <a:t>Capital Suscrito: $1,500,000.00 (Superintendencia de Compañías, 2015)</a:t>
          </a:r>
          <a:endParaRPr lang="es-EC" sz="1400" kern="1200" dirty="0" smtClean="0"/>
        </a:p>
      </dsp:txBody>
      <dsp:txXfrm>
        <a:off x="5160940" y="3124537"/>
        <a:ext cx="1858445" cy="10879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4C91C-DCE2-47FE-B9C8-D1C39ACF92D5}">
      <dsp:nvSpPr>
        <dsp:cNvPr id="0" name=""/>
        <dsp:cNvSpPr/>
      </dsp:nvSpPr>
      <dsp:spPr>
        <a:xfrm>
          <a:off x="0" y="2456484"/>
          <a:ext cx="4212976" cy="1429682"/>
        </a:xfrm>
        <a:prstGeom prst="rect">
          <a:avLst/>
        </a:prstGeom>
        <a:gradFill rotWithShape="0">
          <a:gsLst>
            <a:gs pos="0">
              <a:schemeClr val="lt1">
                <a:hueOff val="0"/>
                <a:satOff val="0"/>
                <a:lumOff val="0"/>
                <a:alphaOff val="0"/>
                <a:tint val="35000"/>
                <a:satMod val="253000"/>
              </a:schemeClr>
            </a:gs>
            <a:gs pos="50000">
              <a:schemeClr val="lt1">
                <a:hueOff val="0"/>
                <a:satOff val="0"/>
                <a:lumOff val="0"/>
                <a:alphaOff val="0"/>
                <a:tint val="42000"/>
                <a:satMod val="255000"/>
              </a:schemeClr>
            </a:gs>
            <a:gs pos="97000">
              <a:schemeClr val="lt1">
                <a:hueOff val="0"/>
                <a:satOff val="0"/>
                <a:lumOff val="0"/>
                <a:alphaOff val="0"/>
                <a:tint val="53000"/>
                <a:satMod val="260000"/>
              </a:schemeClr>
            </a:gs>
            <a:gs pos="100000">
              <a:schemeClr val="l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kern="1200" dirty="0" smtClean="0"/>
            <a:t>El Plan Maestro de construcción de </a:t>
          </a:r>
          <a:r>
            <a:rPr lang="es-ES" sz="1600" kern="1200" dirty="0" err="1" smtClean="0"/>
            <a:t>Yachay</a:t>
          </a:r>
          <a:r>
            <a:rPr lang="es-ES" sz="1600" kern="1200" dirty="0" smtClean="0"/>
            <a:t> tuvo un proceso de validación realizado por treinta expertos internacionales del área de urbanismo, pertenecientes a diversas universidades internacionales. </a:t>
          </a:r>
          <a:endParaRPr lang="es-EC" sz="1600" kern="1200" dirty="0" smtClean="0"/>
        </a:p>
      </dsp:txBody>
      <dsp:txXfrm>
        <a:off x="0" y="2456484"/>
        <a:ext cx="4212976" cy="1429682"/>
      </dsp:txXfrm>
    </dsp:sp>
    <dsp:sp modelId="{267B8DD2-8603-453A-8242-FCAF1A14E7D3}">
      <dsp:nvSpPr>
        <dsp:cNvPr id="0" name=""/>
        <dsp:cNvSpPr/>
      </dsp:nvSpPr>
      <dsp:spPr>
        <a:xfrm rot="10800000">
          <a:off x="0" y="2265"/>
          <a:ext cx="4212976" cy="2475664"/>
        </a:xfrm>
        <a:prstGeom prst="upArrowCallout">
          <a:avLst/>
        </a:prstGeom>
        <a:gradFill rotWithShape="0">
          <a:gsLst>
            <a:gs pos="0">
              <a:schemeClr val="lt1">
                <a:hueOff val="0"/>
                <a:satOff val="0"/>
                <a:lumOff val="0"/>
                <a:alphaOff val="0"/>
                <a:tint val="35000"/>
                <a:satMod val="253000"/>
              </a:schemeClr>
            </a:gs>
            <a:gs pos="50000">
              <a:schemeClr val="lt1">
                <a:hueOff val="0"/>
                <a:satOff val="0"/>
                <a:lumOff val="0"/>
                <a:alphaOff val="0"/>
                <a:tint val="42000"/>
                <a:satMod val="255000"/>
              </a:schemeClr>
            </a:gs>
            <a:gs pos="97000">
              <a:schemeClr val="lt1">
                <a:hueOff val="0"/>
                <a:satOff val="0"/>
                <a:lumOff val="0"/>
                <a:alphaOff val="0"/>
                <a:tint val="53000"/>
                <a:satMod val="260000"/>
              </a:schemeClr>
            </a:gs>
            <a:gs pos="100000">
              <a:schemeClr val="lt1">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s-ES" sz="1600" kern="1200" dirty="0" smtClean="0"/>
            <a:t>Institución que promueve la investigación científica, que contribuya al fortalecimiento de las capacidades sociales, desarrollo del Ecuador y de la región latinoamericana.</a:t>
          </a:r>
          <a:endParaRPr lang="es-EC" sz="1600" kern="1200" dirty="0"/>
        </a:p>
      </dsp:txBody>
      <dsp:txXfrm rot="10800000">
        <a:off x="0" y="2265"/>
        <a:ext cx="4212976" cy="160861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864BD0-1E55-4EB5-B9DD-FD7FAB100A7C}" type="datetimeFigureOut">
              <a:rPr lang="es-EC" smtClean="0"/>
              <a:pPr/>
              <a:t>19/10/2015</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3C428B-CD40-4BFE-BAAA-9D912B04B642}" type="slidenum">
              <a:rPr lang="es-EC" smtClean="0"/>
              <a:pPr/>
              <a:t>‹Nº›</a:t>
            </a:fld>
            <a:endParaRPr lang="es-EC"/>
          </a:p>
        </p:txBody>
      </p:sp>
    </p:spTree>
    <p:extLst>
      <p:ext uri="{BB962C8B-B14F-4D97-AF65-F5344CB8AC3E}">
        <p14:creationId xmlns:p14="http://schemas.microsoft.com/office/powerpoint/2010/main" val="2391736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comercioexterior.gob.ec/wp-content/uploads/2015/03/Resoluci%C3%B3n-011-2015.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1.-En lo que respecta a los primeros meses del año 2015, la inflación anual a marzo 31 se</a:t>
            </a:r>
            <a:r>
              <a:rPr kumimoji="0" lang="es-EC" sz="12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ubicó en 3,67 mientras que la inflación acumulada a la misma fecha es de 1,63%.</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comparación de los años 2008 al 2014, e</a:t>
            </a:r>
            <a:r>
              <a:rPr kumimoji="0" lang="es-E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 reducido nivel de la inflación en el país hace que se considere este elemento como positivo para el análisis de los factores que impactan en la empresa CONECUAKOR C.E.M.</a:t>
            </a:r>
          </a:p>
          <a:p>
            <a:pPr algn="just"/>
            <a:r>
              <a:rPr lang="es-EC" sz="1800" dirty="0" smtClean="0"/>
              <a:t>	2.-PIB = C(CONSUMO) + I(INVERSIÓN) + G(COMPRAS DEL ESTADO) + NX(EXPORTACIONES NETAS)</a:t>
            </a:r>
          </a:p>
          <a:p>
            <a:pPr algn="just"/>
            <a:endParaRPr lang="es-EC" sz="1800" dirty="0" smtClean="0"/>
          </a:p>
          <a:p>
            <a:pPr algn="just"/>
            <a:r>
              <a:rPr lang="es-EC" sz="1800" dirty="0" smtClean="0"/>
              <a:t>A pesar de que entre los años 2008 y 2009 se produjo la crisis económica mundial, esta no afectó en un nivel alto a Ecuador y se registró incluso un crecimiento, aunque bajo en comparación con otros años.(El Financiero, 2011), lo que da cuenta de una economía sólida en este país. </a:t>
            </a:r>
          </a:p>
          <a:p>
            <a:pPr algn="just"/>
            <a:endParaRPr lang="es-EC" sz="1800" dirty="0" smtClean="0"/>
          </a:p>
          <a:p>
            <a:pPr algn="just"/>
            <a:r>
              <a:rPr lang="es-EC" sz="1800" dirty="0" smtClean="0"/>
              <a:t>Se considera al PIB y su crecimiento, como un elemento positivo para el desarrollo de CONECUAKOR C.E.M.</a:t>
            </a:r>
          </a:p>
          <a:p>
            <a:pPr marL="0" marR="0" lvl="0" indent="450850" algn="just"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dirty="0" smtClean="0">
                <a:ln>
                  <a:noFill/>
                </a:ln>
                <a:solidFill>
                  <a:schemeClr val="tx1"/>
                </a:solidFill>
                <a:effectLst/>
                <a:latin typeface="Arial" pitchFamily="34" charset="0"/>
                <a:cs typeface="Arial" pitchFamily="34" charset="0"/>
              </a:rPr>
              <a:t>3.-</a:t>
            </a:r>
            <a:r>
              <a:rPr kumimoji="0" lang="es-EC"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El</a:t>
            </a:r>
            <a:r>
              <a:rPr kumimoji="0" lang="es-EC" sz="1800" b="0"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s-EC"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precio del petróleo ha tenido una tendencia creciente entre los años 2000-2008 pasando de $24.87 a $83.38. </a:t>
            </a:r>
          </a:p>
          <a:p>
            <a:pPr marL="0" marR="0" lvl="0" indent="450850" algn="just" defTabSz="914400" rtl="0" eaLnBrk="1" fontAlgn="base" latinLnBrk="0" hangingPunct="1">
              <a:lnSpc>
                <a:spcPct val="100000"/>
              </a:lnSpc>
              <a:spcBef>
                <a:spcPct val="0"/>
              </a:spcBef>
              <a:spcAft>
                <a:spcPct val="0"/>
              </a:spcAft>
              <a:buClrTx/>
              <a:buSzTx/>
              <a:buFontTx/>
              <a:buNone/>
              <a:tabLst/>
            </a:pPr>
            <a:r>
              <a:rPr kumimoji="0" lang="es-EC"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el año 2009 ocurre una baja significativa, el precio del mismo queda en $53.49; pero a partir del año 2010 nuevamente aparece un despunte de $71.85. , llegando a su máximo precio en el año 2012 de $98.50.</a:t>
            </a: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es-EC"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 los años 2013-2014 aparece una tendencia decreciente, llegando a tener un precio de $86.44 a diciembre del último año, debido a conflictos geopolíticos a nivel mundial; lo cual definitivamente es un aspecto negativo para el país y por ende para CONECUAKOR C.E.M., </a:t>
            </a:r>
            <a:endParaRPr kumimoji="0" lang="es-EC" sz="2800" b="0" i="0" u="none" strike="noStrike" cap="none" normalizeH="0" baseline="0" dirty="0" smtClean="0">
              <a:ln>
                <a:noFill/>
              </a:ln>
              <a:solidFill>
                <a:schemeClr val="tx1"/>
              </a:solidFill>
              <a:effectLst/>
              <a:latin typeface="Arial" pitchFamily="34" charset="0"/>
              <a:cs typeface="Arial" pitchFamily="34" charset="0"/>
            </a:endParaRPr>
          </a:p>
          <a:p>
            <a:pPr algn="just"/>
            <a:r>
              <a:rPr kumimoji="0" lang="es-ES" sz="1800" b="0" i="0" u="none" strike="noStrike" cap="none" normalizeH="0" baseline="0" dirty="0" smtClean="0">
                <a:ln>
                  <a:noFill/>
                </a:ln>
                <a:solidFill>
                  <a:schemeClr val="tx1"/>
                </a:solidFill>
                <a:effectLst/>
                <a:latin typeface="Arial" pitchFamily="34" charset="0"/>
                <a:cs typeface="Arial" pitchFamily="34" charset="0"/>
              </a:rPr>
              <a:t>4.-</a:t>
            </a:r>
            <a:r>
              <a:rPr lang="es-EC" sz="1800" dirty="0" smtClean="0">
                <a:solidFill>
                  <a:schemeClr val="tx1"/>
                </a:solidFill>
                <a:latin typeface="Arial" pitchFamily="34" charset="0"/>
                <a:ea typeface="Times New Roman" pitchFamily="18" charset="0"/>
                <a:cs typeface="Arial" pitchFamily="34" charset="0"/>
              </a:rPr>
              <a:t>Balanza comercial encontró equilibrio en el 2014; debido a restricciones a las importaciones y el crecimiento de las exportaciones no petroleras. (EL UNIVERSO, 2015) </a:t>
            </a:r>
          </a:p>
          <a:p>
            <a:pPr algn="just"/>
            <a:endParaRPr lang="es-EC" sz="1800" dirty="0" smtClean="0">
              <a:solidFill>
                <a:schemeClr val="tx1"/>
              </a:solidFill>
              <a:latin typeface="Arial" pitchFamily="34" charset="0"/>
              <a:ea typeface="Times New Roman" pitchFamily="18" charset="0"/>
              <a:cs typeface="Arial" pitchFamily="34" charset="0"/>
            </a:endParaRPr>
          </a:p>
          <a:p>
            <a:pPr algn="just"/>
            <a:r>
              <a:rPr lang="es-EC" sz="1800" dirty="0" smtClean="0">
                <a:solidFill>
                  <a:schemeClr val="tx1"/>
                </a:solidFill>
                <a:latin typeface="Arial" pitchFamily="34" charset="0"/>
                <a:ea typeface="Times New Roman" pitchFamily="18" charset="0"/>
                <a:cs typeface="Arial" pitchFamily="34" charset="0"/>
              </a:rPr>
              <a:t>Entre enero y octubre del 2014, según el Banco Central, las exportaciones petroleras generaron $ 11.716 millones y un saldo favorable de $ 6.386 millones frente a las importaciones de este tipo, una diferencia que permitió equilibrar la balanza total.</a:t>
            </a:r>
          </a:p>
          <a:p>
            <a:pPr algn="just"/>
            <a:endParaRPr lang="es-EC" sz="1800" dirty="0" smtClean="0">
              <a:solidFill>
                <a:schemeClr val="tx1"/>
              </a:solidFill>
              <a:latin typeface="Arial" pitchFamily="34" charset="0"/>
              <a:ea typeface="Times New Roman" pitchFamily="18" charset="0"/>
              <a:cs typeface="Arial" pitchFamily="34" charset="0"/>
            </a:endParaRPr>
          </a:p>
          <a:p>
            <a:pPr algn="just"/>
            <a:r>
              <a:rPr lang="es-EC" sz="1800" dirty="0" smtClean="0">
                <a:solidFill>
                  <a:schemeClr val="tx1"/>
                </a:solidFill>
                <a:latin typeface="Arial" pitchFamily="34" charset="0"/>
                <a:ea typeface="Times New Roman" pitchFamily="18" charset="0"/>
                <a:cs typeface="Arial" pitchFamily="34" charset="0"/>
              </a:rPr>
              <a:t> El presupuesto del gobierno registra un déficit de $ 5.369 millones, esto aumentó desde el 2011 (en el 2012 eran $ 1.256 millones) con un precio del petróleo estable. </a:t>
            </a:r>
          </a:p>
          <a:p>
            <a:pPr algn="just"/>
            <a:endParaRPr lang="es-EC" sz="1800" dirty="0" smtClean="0">
              <a:solidFill>
                <a:schemeClr val="tx1"/>
              </a:solidFill>
              <a:latin typeface="Arial" pitchFamily="34" charset="0"/>
              <a:ea typeface="Times New Roman" pitchFamily="18" charset="0"/>
              <a:cs typeface="Arial" pitchFamily="34" charset="0"/>
            </a:endParaRPr>
          </a:p>
          <a:p>
            <a:pPr algn="just"/>
            <a:r>
              <a:rPr lang="es-EC" sz="1800" dirty="0" smtClean="0">
                <a:solidFill>
                  <a:schemeClr val="tx1"/>
                </a:solidFill>
                <a:latin typeface="Arial" pitchFamily="34" charset="0"/>
                <a:ea typeface="Times New Roman" pitchFamily="18" charset="0"/>
                <a:cs typeface="Arial" pitchFamily="34" charset="0"/>
              </a:rPr>
              <a:t>Al déficit del 2015 se suman la amortización de deuda y la preventa petrolera a China: una necesidad de financiamiento de unos $ 8.900 millones a $ 10.000 millones</a:t>
            </a:r>
          </a:p>
          <a:p>
            <a:pPr marL="0" marR="0" lvl="0" indent="0" algn="just" defTabSz="914400" rtl="0" eaLnBrk="1" fontAlgn="base" latinLnBrk="0" hangingPunct="1">
              <a:lnSpc>
                <a:spcPct val="100000"/>
              </a:lnSpc>
              <a:spcBef>
                <a:spcPct val="0"/>
              </a:spcBef>
              <a:spcAft>
                <a:spcPct val="0"/>
              </a:spcAft>
              <a:buClrTx/>
              <a:buSzTx/>
              <a:buFontTx/>
              <a:buNone/>
              <a:tabLst/>
            </a:pPr>
            <a:r>
              <a:rPr lang="es-EC" sz="1800" dirty="0" smtClean="0">
                <a:solidFill>
                  <a:schemeClr val="tx1"/>
                </a:solidFill>
                <a:latin typeface="Arial" pitchFamily="34" charset="0"/>
                <a:ea typeface="Times New Roman" pitchFamily="18" charset="0"/>
                <a:cs typeface="Arial" pitchFamily="34" charset="0"/>
              </a:rPr>
              <a:t>5.-</a:t>
            </a:r>
            <a:r>
              <a:rPr kumimoji="0" lang="es-EC"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 inversión destinada al Estado central se duplica, pasando de USD 24 330 millones, entre 2008 a 2012, a USD 47 612 millones entre 2013 y 2017.</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s-EC"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(SENPLADES, 2013)</a:t>
            </a:r>
            <a:r>
              <a:rPr kumimoji="0" lang="es-EC" sz="1050" b="0" i="0" u="none" strike="noStrike" cap="none" normalizeH="0" baseline="0" dirty="0" smtClean="0">
                <a:ln>
                  <a:noFill/>
                </a:ln>
                <a:solidFill>
                  <a:schemeClr val="tx1"/>
                </a:solidFill>
                <a:effectLst/>
                <a:latin typeface="Arial" pitchFamily="34" charset="0"/>
                <a:cs typeface="Arial" pitchFamily="34" charset="0"/>
              </a:rPr>
              <a:t> </a:t>
            </a:r>
            <a:endParaRPr kumimoji="0" lang="es-EC"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1" fontAlgn="base" latinLnBrk="0" hangingPunct="1">
              <a:lnSpc>
                <a:spcPct val="100000"/>
              </a:lnSpc>
              <a:spcBef>
                <a:spcPct val="0"/>
              </a:spcBef>
              <a:spcAft>
                <a:spcPct val="0"/>
              </a:spcAft>
              <a:buClrTx/>
              <a:buSzTx/>
              <a:buFontTx/>
              <a:buNone/>
              <a:tabLst/>
            </a:pPr>
            <a:r>
              <a:rPr lang="es-EC" sz="1800" dirty="0" smtClean="0">
                <a:solidFill>
                  <a:schemeClr val="tx1"/>
                </a:solidFill>
                <a:latin typeface="Arial" pitchFamily="34" charset="0"/>
                <a:ea typeface="Times New Roman" pitchFamily="18" charset="0"/>
                <a:cs typeface="Arial" pitchFamily="34" charset="0"/>
              </a:rPr>
              <a:t>6.-</a:t>
            </a:r>
            <a:r>
              <a:rPr kumimoji="0" lang="es-EC"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Este elemento representa una amenaza </a:t>
            </a:r>
            <a:r>
              <a:rPr lang="es-EC" sz="1800" dirty="0" smtClean="0">
                <a:latin typeface="Arial" pitchFamily="34" charset="0"/>
                <a:ea typeface="Times New Roman" pitchFamily="18" charset="0"/>
                <a:cs typeface="Arial" pitchFamily="34" charset="0"/>
              </a:rPr>
              <a:t>ya que </a:t>
            </a:r>
            <a:r>
              <a:rPr kumimoji="0" lang="es-EC"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puede generar que se desincentive la economía y la inversión en empresas relacionadas con el proyecto </a:t>
            </a:r>
            <a:r>
              <a:rPr kumimoji="0" lang="es-EC" sz="18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Yachay</a:t>
            </a:r>
            <a:r>
              <a:rPr kumimoji="0" lang="es-EC"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ciudad del conocimiento, lo que podría ocasionar incertidumbre o falta de motivación en el desarrollo de la construcción.</a:t>
            </a:r>
          </a:p>
          <a:p>
            <a:pPr marL="0" marR="0" lvl="0" indent="450850" algn="just" defTabSz="914400" rtl="0" eaLnBrk="1" fontAlgn="base" latinLnBrk="0" hangingPunct="1">
              <a:lnSpc>
                <a:spcPct val="100000"/>
              </a:lnSpc>
              <a:spcBef>
                <a:spcPct val="0"/>
              </a:spcBef>
              <a:spcAft>
                <a:spcPct val="0"/>
              </a:spcAft>
              <a:buClrTx/>
              <a:buSzTx/>
              <a:buFontTx/>
              <a:buNone/>
              <a:tabLst/>
            </a:pPr>
            <a:endParaRPr kumimoji="0" lang="es-EC"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es-EC"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Este aspecto es riesgoso para CONECUAKOR C.E.M. ya que cuenta con la participación accionaria COREANA del 49%, por lo cual la estabilidad económica del país es de significativa importancia para los inversionistas extranjeros.</a:t>
            </a:r>
            <a:endParaRPr lang="es-EC" sz="1800" dirty="0" smtClean="0">
              <a:solidFill>
                <a:schemeClr val="tx1"/>
              </a:solidFill>
              <a:latin typeface="Arial" pitchFamily="34" charset="0"/>
              <a:ea typeface="Times New Roman" pitchFamily="18"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p>
            <a:endParaRPr lang="es-EC" dirty="0"/>
          </a:p>
        </p:txBody>
      </p:sp>
      <p:sp>
        <p:nvSpPr>
          <p:cNvPr id="4" name="3 Marcador de número de diapositiva"/>
          <p:cNvSpPr>
            <a:spLocks noGrp="1"/>
          </p:cNvSpPr>
          <p:nvPr>
            <p:ph type="sldNum" sz="quarter" idx="10"/>
          </p:nvPr>
        </p:nvSpPr>
        <p:spPr/>
        <p:txBody>
          <a:bodyPr/>
          <a:lstStyle/>
          <a:p>
            <a:fld id="{CD3C428B-CD40-4BFE-BAAA-9D912B04B642}" type="slidenum">
              <a:rPr lang="es-EC" smtClean="0"/>
              <a:pPr/>
              <a:t>13</a:t>
            </a:fld>
            <a:endParaRPr lang="es-EC"/>
          </a:p>
        </p:txBody>
      </p:sp>
    </p:spTree>
    <p:extLst>
      <p:ext uri="{BB962C8B-B14F-4D97-AF65-F5344CB8AC3E}">
        <p14:creationId xmlns:p14="http://schemas.microsoft.com/office/powerpoint/2010/main" val="2559134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just"/>
            <a:r>
              <a:rPr lang="es-EC" dirty="0" smtClean="0"/>
              <a:t>1.-La población ecuatoriana crece a un ritmo que supera el 1,6% anual. (INEC) </a:t>
            </a:r>
          </a:p>
          <a:p>
            <a:pPr algn="just"/>
            <a:endParaRPr lang="es-EC" dirty="0" smtClean="0"/>
          </a:p>
          <a:p>
            <a:pPr algn="just"/>
            <a:r>
              <a:rPr lang="es-EC" dirty="0" smtClean="0"/>
              <a:t>Se considera como un factor positivo para  CONECUAKOR C.E.M., ya que  da pie a la necesidad de incrementar la infraestructura y mejorar la existente, además incentiva a mejorar la educación superior.</a:t>
            </a:r>
          </a:p>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2.-</a:t>
            </a:r>
            <a:r>
              <a:rPr lang="es-EC" sz="1200" dirty="0" smtClean="0"/>
              <a:t>Tanto los niveles de salarios como el empleo son elementos positivos para la empresa CONECUAKOR C.E.M. ya que aseguran una alta exigencia y demanda social de infraestructura de educación superior, como es el caso de la construcción de </a:t>
            </a:r>
            <a:r>
              <a:rPr lang="es-EC" sz="1200" dirty="0" err="1" smtClean="0"/>
              <a:t>Yachay</a:t>
            </a:r>
            <a:endParaRPr lang="es-EC" sz="1200" dirty="0" smtClean="0"/>
          </a:p>
          <a:p>
            <a:pPr lvl="0" fontAlgn="base">
              <a:spcBef>
                <a:spcPct val="0"/>
              </a:spcBef>
              <a:spcAft>
                <a:spcPct val="0"/>
              </a:spcAft>
            </a:pPr>
            <a:r>
              <a:rPr lang="es-EC" dirty="0" smtClean="0"/>
              <a:t>3.-</a:t>
            </a:r>
            <a:r>
              <a:rPr lang="es-EC" sz="1200" dirty="0" smtClean="0">
                <a:solidFill>
                  <a:schemeClr val="tx1"/>
                </a:solidFill>
              </a:rPr>
              <a:t>Los años promedio de escolaridad han presentado un incremento importante en comparación entre los años 2001 y 2010. (INEC, 2012)</a:t>
            </a:r>
          </a:p>
          <a:p>
            <a:pPr lvl="0" fontAlgn="base">
              <a:spcBef>
                <a:spcPct val="0"/>
              </a:spcBef>
              <a:spcAft>
                <a:spcPct val="0"/>
              </a:spcAft>
            </a:pPr>
            <a:endParaRPr lang="es-EC" sz="1200" dirty="0" smtClean="0">
              <a:solidFill>
                <a:schemeClr val="tx1"/>
              </a:solidFill>
            </a:endParaRPr>
          </a:p>
          <a:p>
            <a:pPr fontAlgn="base">
              <a:spcBef>
                <a:spcPct val="0"/>
              </a:spcBef>
              <a:spcAft>
                <a:spcPct val="0"/>
              </a:spcAft>
            </a:pPr>
            <a:r>
              <a:rPr lang="es-EC" sz="1200" dirty="0" smtClean="0">
                <a:solidFill>
                  <a:schemeClr val="tx1"/>
                </a:solidFill>
              </a:rPr>
              <a:t>La evolución en los años de escolaridad se complementa con los datos presentados por INEC tras el desarrollo del Censo Nacional de 2010 que encontró reducción en tasas de analfabetismo, deserción educativa.  Además se determinó que existe una demanda mayor (casi el doble) de educación superior en instituciones públicas que en privadas</a:t>
            </a:r>
            <a:r>
              <a:rPr lang="es-ES" sz="1200" dirty="0" smtClean="0">
                <a:solidFill>
                  <a:schemeClr val="tx1"/>
                </a:solidFill>
              </a:rPr>
              <a:t> (INEC, 2010)</a:t>
            </a:r>
            <a:r>
              <a:rPr lang="es-EC" sz="1200" dirty="0" smtClean="0">
                <a:solidFill>
                  <a:schemeClr val="tx1"/>
                </a:solidFill>
              </a:rPr>
              <a:t>. </a:t>
            </a:r>
          </a:p>
          <a:p>
            <a:pPr fontAlgn="base">
              <a:spcBef>
                <a:spcPct val="0"/>
              </a:spcBef>
              <a:spcAft>
                <a:spcPct val="0"/>
              </a:spcAft>
            </a:pPr>
            <a:endParaRPr lang="es-EC" sz="1200" dirty="0" smtClean="0">
              <a:solidFill>
                <a:schemeClr val="tx1"/>
              </a:solidFill>
            </a:endParaRPr>
          </a:p>
          <a:p>
            <a:pPr fontAlgn="base">
              <a:spcBef>
                <a:spcPct val="0"/>
              </a:spcBef>
              <a:spcAft>
                <a:spcPct val="0"/>
              </a:spcAft>
            </a:pPr>
            <a:r>
              <a:rPr lang="es-EC" sz="1200" dirty="0" smtClean="0">
                <a:solidFill>
                  <a:schemeClr val="tx1"/>
                </a:solidFill>
              </a:rPr>
              <a:t>Estos elementos son positivos para las actividades de CONECUAKOR C.E.M. tanto porque podrá contar con un mejor perfil para su talento humano como porque se percibe un incremento de la demanda de educación superior que será cubierta parcialmente por las operaciones de </a:t>
            </a:r>
            <a:r>
              <a:rPr lang="es-EC" sz="1200" dirty="0" err="1" smtClean="0">
                <a:solidFill>
                  <a:schemeClr val="tx1"/>
                </a:solidFill>
              </a:rPr>
              <a:t>Yachay</a:t>
            </a:r>
            <a:r>
              <a:rPr lang="es-EC" sz="1200" dirty="0" smtClean="0">
                <a:solidFill>
                  <a:schemeClr val="tx1"/>
                </a:solidFill>
              </a:rPr>
              <a:t> en el país.</a:t>
            </a:r>
            <a:endParaRPr kumimoji="0" lang="es-EC" sz="1100" b="0" i="0" u="none" strike="noStrike" cap="none" normalizeH="0" baseline="0" dirty="0" smtClean="0">
              <a:ln>
                <a:solidFill>
                  <a:schemeClr val="tx1"/>
                </a:solidFill>
                <a:prstDash val="lgDashDot"/>
              </a:ln>
              <a:solidFill>
                <a:schemeClr val="tx1"/>
              </a:solidFill>
              <a:effectLst/>
              <a:latin typeface="Arial" pitchFamily="34" charset="0"/>
              <a:cs typeface="Arial" pitchFamily="34" charset="0"/>
            </a:endParaRPr>
          </a:p>
          <a:p>
            <a:endParaRPr lang="es-EC" dirty="0"/>
          </a:p>
        </p:txBody>
      </p:sp>
      <p:sp>
        <p:nvSpPr>
          <p:cNvPr id="4" name="3 Marcador de número de diapositiva"/>
          <p:cNvSpPr>
            <a:spLocks noGrp="1"/>
          </p:cNvSpPr>
          <p:nvPr>
            <p:ph type="sldNum" sz="quarter" idx="10"/>
          </p:nvPr>
        </p:nvSpPr>
        <p:spPr/>
        <p:txBody>
          <a:bodyPr/>
          <a:lstStyle/>
          <a:p>
            <a:fld id="{CD3C428B-CD40-4BFE-BAAA-9D912B04B642}" type="slidenum">
              <a:rPr lang="es-EC" smtClean="0"/>
              <a:pPr/>
              <a:t>15</a:t>
            </a:fld>
            <a:endParaRPr lang="es-EC"/>
          </a:p>
        </p:txBody>
      </p:sp>
    </p:spTree>
    <p:extLst>
      <p:ext uri="{BB962C8B-B14F-4D97-AF65-F5344CB8AC3E}">
        <p14:creationId xmlns:p14="http://schemas.microsoft.com/office/powerpoint/2010/main" val="4108122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55000" lnSpcReduction="20000"/>
          </a:bodyPr>
          <a:lstStyle/>
          <a:p>
            <a:r>
              <a:rPr lang="es-MX" dirty="0" smtClean="0"/>
              <a:t>1.-En la actualidad existen varias limitaciones para el ingreso de nuevos competidores en la industria de la construcción de infraestructura, especialmente relacionados con la enorme inversión necesaria para la apertura de una empresa de este tipo y por limitaciones causadas por regulaciones ecuatorianas sobre esta industria.</a:t>
            </a:r>
            <a:endParaRPr lang="es-EC" dirty="0" smtClean="0"/>
          </a:p>
          <a:p>
            <a:r>
              <a:rPr lang="es-MX" dirty="0" smtClean="0"/>
              <a:t>A pesar de que los enormes esfuerzos del Estado ecuatoriano para generar nueva infraestructura y para recuperar la existente, se han implementado varias normas para la constitución y participación de empresas en estas actividades, por ejemplo, garantías que hacen que se desincentive la participación de nuevos actores.</a:t>
            </a:r>
            <a:endParaRPr lang="es-EC" dirty="0" smtClean="0"/>
          </a:p>
          <a:p>
            <a:r>
              <a:rPr lang="es-MX" dirty="0" smtClean="0"/>
              <a:t>En virtud de lo señalado, se considera que la amenaza de entrada de nuevos competidores en la industria de la construcción de infraestructura pública es reducida.</a:t>
            </a:r>
            <a:endParaRPr lang="es-EC" dirty="0" smtClean="0"/>
          </a:p>
          <a:p>
            <a:r>
              <a:rPr lang="es-MX" dirty="0" smtClean="0"/>
              <a:t>Cabe recalcar que la compañía CONECUAKOR C.E.M. cuenta con una participación accionaria del 49% (EMPRESA PRIVADA COREANA -COMPAÑÍA CONSTRUCTORA CHEON HI) y el 51% (EMPRESA PÚBLICA-CUERPO DE INGENIEROS DEL EJÉRCITO), esta fusión de capitales hace que se posicione fuertemente dentro del mercado ecuatoriano.</a:t>
            </a:r>
            <a:endParaRPr lang="es-EC" dirty="0" smtClean="0"/>
          </a:p>
          <a:p>
            <a:r>
              <a:rPr lang="es-MX" dirty="0" smtClean="0"/>
              <a:t> 2.-La compañía CONECUAKOR C.E.M. ha mantenido un excelente nivel de negociación con los proveedores de materiales de la construcción desde la fecha de su constitución hasta los primeros días de marzo del año en curso, a partir de la publicación  de la </a:t>
            </a:r>
            <a:r>
              <a:rPr lang="es-MX" dirty="0" smtClean="0">
                <a:hlinkClick r:id="rId3"/>
              </a:rPr>
              <a:t>Resolución N° 011-2015 - Ministerio de Comercio Exterior</a:t>
            </a:r>
            <a:r>
              <a:rPr lang="es-MX" dirty="0" smtClean="0"/>
              <a:t> del 6 de marzo y que entró en vigencia a partir del 11 del mismo mes, la organización se vio directamente afectada por las medidas para los productos importados. Esto desembocó en una especulación por parte de los proveedores y finalmente un alza significativa de precios.</a:t>
            </a:r>
            <a:endParaRPr lang="es-EC" dirty="0" smtClean="0"/>
          </a:p>
          <a:p>
            <a:r>
              <a:rPr lang="es-MX" dirty="0" smtClean="0"/>
              <a:t>CONECUAKOR C.E.M. al momento está utilizando estrategias de compra de mayores volúmenes de material de construcción importados, con el fin de conseguir el aprovechamiento de recursos económicos y a la vez da prioridad a los proveedores nacionales.</a:t>
            </a:r>
            <a:endParaRPr lang="es-EC" dirty="0" smtClean="0"/>
          </a:p>
          <a:p>
            <a:r>
              <a:rPr lang="es-EC" dirty="0" smtClean="0"/>
              <a:t>3.-</a:t>
            </a:r>
            <a:r>
              <a:rPr lang="es-MX" dirty="0" smtClean="0"/>
              <a:t>En lo que respecta a esta fuerza, se ha observado que las empresas de construcción suelen tener el poder de imponer precios y condiciones a las que se allanan los clientes en los contratos privados, por lo que en primera instancia se podría considerar una fuerza positiva. Sin embargo, en el caso de contratación en el ámbito público el análisis debe ser más exhaustivo.</a:t>
            </a:r>
            <a:endParaRPr lang="es-EC" dirty="0" smtClean="0"/>
          </a:p>
          <a:p>
            <a:r>
              <a:rPr lang="es-MX" dirty="0" smtClean="0"/>
              <a:t>En la industria donde opera la empresa CONECUAKOR C.E.M., se concibe que el consumidor es tanto la sociedad como el Estado, por intervención de la Empresa Pública YACHAY. En este sentido, elementos como la legislación vigente, control del sistema público y los planes políticos imperantes, además del poder del Estado que supera a sus operantes y a los de la empresa privada, hacen que esta fuerza se considere negativa. </a:t>
            </a:r>
            <a:endParaRPr lang="es-EC" dirty="0" smtClean="0"/>
          </a:p>
          <a:p>
            <a:r>
              <a:rPr lang="es-MX" dirty="0" smtClean="0"/>
              <a:t>La compañía no tiene poder de negociación con el consumidor debido a que se realiza la ejecución del contrato inicialmente establecido en el proceso de adjudicación de la Construcción de cinco edificios en la Universidad de YACHAY en </a:t>
            </a:r>
            <a:r>
              <a:rPr lang="es-MX" dirty="0" err="1" smtClean="0"/>
              <a:t>Urcuquí</a:t>
            </a:r>
            <a:r>
              <a:rPr lang="es-MX" dirty="0" smtClean="0"/>
              <a:t>.</a:t>
            </a:r>
            <a:endParaRPr lang="es-EC" dirty="0" smtClean="0"/>
          </a:p>
          <a:p>
            <a:r>
              <a:rPr lang="es-EC" dirty="0" smtClean="0"/>
              <a:t>4.-</a:t>
            </a:r>
            <a:r>
              <a:rPr lang="es-MX" dirty="0" smtClean="0"/>
              <a:t>Como soluciones sustitutas a los problemas de déficit de infraestructura se pueden considerar tanto la regeneración de infraestructura antigua como el uso de alternativas no públicas o, incluso, extranjeras. Es así el caso de la educación superior en la que se ha dado impulso a becas y facilidades para el estudio en universidades privadas del país o de instituciones en el exterior para satisfacer el déficit de la oferta. CONECUAKOR C.E.M. debe estar en constante evolución y actualización de acuerdo a la implementación de nuevos mecanismos de diseño y soluciones de ingeniería civil.</a:t>
            </a:r>
            <a:endParaRPr lang="es-EC" dirty="0" smtClean="0"/>
          </a:p>
          <a:p>
            <a:r>
              <a:rPr lang="es-MX" dirty="0" smtClean="0"/>
              <a:t>Actualmente la compañía no tiene un servicio sustituto, puesto que está en ejecución del proyecto que ya le fue adjudicado de acuerdo a las cláusulas establecidas desde el inicio de la contratación, el  mismo que se financia directamente con el presupuesto general del estado con intervención de la Empresa Pública </a:t>
            </a:r>
            <a:r>
              <a:rPr lang="es-MX" dirty="0" err="1" smtClean="0"/>
              <a:t>Yachay</a:t>
            </a:r>
            <a:r>
              <a:rPr lang="es-MX" dirty="0" smtClean="0"/>
              <a:t>.</a:t>
            </a:r>
            <a:endParaRPr lang="es-EC" dirty="0" smtClean="0"/>
          </a:p>
          <a:p>
            <a:r>
              <a:rPr lang="es-EC" dirty="0" smtClean="0"/>
              <a:t>5.-</a:t>
            </a:r>
            <a:r>
              <a:rPr lang="es-MX" dirty="0" smtClean="0"/>
              <a:t>Finalmente, es importante recalcar nuevamente que CONECUAKOR C.E.M. ya fue adjudicada para la Construcción de cinco edificios de la Universidad del Conocimiento por el Estado, lo cual hace que actualmente no se presente una amenaza de rivalidad entre competidores.</a:t>
            </a:r>
            <a:endParaRPr lang="es-EC" dirty="0" smtClean="0"/>
          </a:p>
          <a:p>
            <a:r>
              <a:rPr lang="es-MX" dirty="0" smtClean="0"/>
              <a:t>En lo que respecta a la búsqueda de adjudicación de nuevos proyectos a futuro,  se ha observado que existen pequeñas, medianas y grandes empresas que se encuentran participando en concursos para la obtención de contratos. </a:t>
            </a:r>
            <a:endParaRPr lang="es-EC" dirty="0" smtClean="0"/>
          </a:p>
          <a:p>
            <a:r>
              <a:rPr lang="es-MX" dirty="0" smtClean="0"/>
              <a:t>La legislación de contratación pública en Ecuador tiene como uno de sus principios la igualdad y el tratamiento justo, con lo que se garantiza que no existan privilegios de algunas empresas sobre otras. Esto hace que la rivalidad entre competidores se base en sus ofertas y el mejor servicio ofrecido.</a:t>
            </a:r>
            <a:endParaRPr lang="es-EC" dirty="0" smtClean="0"/>
          </a:p>
          <a:p>
            <a:r>
              <a:rPr lang="es-MX" dirty="0" smtClean="0"/>
              <a:t>Por lo señalado, se considera que la rivalidad entre los competidores es una fuerza positiva para las empresas que constituyen la industria de la construcción de infraestructura pública, </a:t>
            </a:r>
            <a:endParaRPr lang="es-EC" dirty="0" smtClean="0"/>
          </a:p>
          <a:p>
            <a:endParaRPr lang="es-EC" dirty="0" smtClean="0"/>
          </a:p>
        </p:txBody>
      </p:sp>
      <p:sp>
        <p:nvSpPr>
          <p:cNvPr id="4" name="3 Marcador de número de diapositiva"/>
          <p:cNvSpPr>
            <a:spLocks noGrp="1"/>
          </p:cNvSpPr>
          <p:nvPr>
            <p:ph type="sldNum" sz="quarter" idx="10"/>
          </p:nvPr>
        </p:nvSpPr>
        <p:spPr/>
        <p:txBody>
          <a:bodyPr/>
          <a:lstStyle/>
          <a:p>
            <a:fld id="{CD3C428B-CD40-4BFE-BAAA-9D912B04B642}" type="slidenum">
              <a:rPr lang="es-EC" smtClean="0"/>
              <a:pPr/>
              <a:t>16</a:t>
            </a:fld>
            <a:endParaRPr lang="es-EC"/>
          </a:p>
        </p:txBody>
      </p:sp>
    </p:spTree>
    <p:extLst>
      <p:ext uri="{BB962C8B-B14F-4D97-AF65-F5344CB8AC3E}">
        <p14:creationId xmlns:p14="http://schemas.microsoft.com/office/powerpoint/2010/main" val="3531585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lvl="0"/>
            <a:r>
              <a:rPr lang="es-ES" sz="1200" kern="1200" dirty="0" smtClean="0">
                <a:solidFill>
                  <a:schemeClr val="tx1"/>
                </a:solidFill>
                <a:latin typeface="+mn-lt"/>
                <a:ea typeface="+mn-ea"/>
                <a:cs typeface="+mn-cs"/>
              </a:rPr>
              <a:t>-Con el fin de determinar los requerimientos de los clientes internos y externos de los procesos se realizó en la empresa un taller con el jefe de cada una de las áreas, con el fin de determinar cuáles son los problemas transcendentales que perciben en los diferentes procesos de la compañía. En esta actividad se realiza una calificación en una escala del 1 al 5 (1: muy bajo, 2: bajo, 3: medio, 4: medio alto, 5: alto), tomando en cuenta dos criterios el nivel de insatisfacción</a:t>
            </a:r>
          </a:p>
          <a:p>
            <a:pPr lvl="0"/>
            <a:r>
              <a:rPr lang="es-ES" sz="1200" kern="1200" dirty="0" smtClean="0">
                <a:solidFill>
                  <a:schemeClr val="tx1"/>
                </a:solidFill>
                <a:latin typeface="+mn-lt"/>
                <a:ea typeface="+mn-ea"/>
                <a:cs typeface="+mn-cs"/>
              </a:rPr>
              <a:t>Gestión Planificación ( Procesos y Mejora Continua.- Planificación de compras de materiales a utilizar en el proyecto)</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Gestión Talento Humano (Necesidad de mejoría en proceso de reclutamiento e inducción al personal)</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Gestión Logística ( Adquisiciones.- Retrasos compras)</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Gestión Financiera (Retrasos pago a proveedores)</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Gestión Tecnológica (Necesidad de aumento de personal en la obra para administración de datos)</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Gestión Técnica (Retrasos en requerimiento de bienes y servicios)</a:t>
            </a:r>
            <a:endParaRPr lang="es-EC" sz="1200" kern="1200" dirty="0" smtClean="0">
              <a:solidFill>
                <a:schemeClr val="tx1"/>
              </a:solidFill>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CD3C428B-CD40-4BFE-BAAA-9D912B04B642}" type="slidenum">
              <a:rPr lang="es-EC" smtClean="0"/>
              <a:pPr/>
              <a:t>39</a:t>
            </a:fld>
            <a:endParaRPr lang="es-EC"/>
          </a:p>
        </p:txBody>
      </p:sp>
    </p:spTree>
    <p:extLst>
      <p:ext uri="{BB962C8B-B14F-4D97-AF65-F5344CB8AC3E}">
        <p14:creationId xmlns:p14="http://schemas.microsoft.com/office/powerpoint/2010/main" val="2233256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lvl="0"/>
            <a:r>
              <a:rPr lang="es-ES" sz="1200" kern="1200" dirty="0" smtClean="0">
                <a:solidFill>
                  <a:schemeClr val="tx1"/>
                </a:solidFill>
                <a:latin typeface="+mn-lt"/>
                <a:ea typeface="+mn-ea"/>
                <a:cs typeface="+mn-cs"/>
              </a:rPr>
              <a:t>-</a:t>
            </a:r>
            <a:endParaRPr lang="es-EC" dirty="0"/>
          </a:p>
        </p:txBody>
      </p:sp>
      <p:sp>
        <p:nvSpPr>
          <p:cNvPr id="4" name="3 Marcador de número de diapositiva"/>
          <p:cNvSpPr>
            <a:spLocks noGrp="1"/>
          </p:cNvSpPr>
          <p:nvPr>
            <p:ph type="sldNum" sz="quarter" idx="10"/>
          </p:nvPr>
        </p:nvSpPr>
        <p:spPr/>
        <p:txBody>
          <a:bodyPr/>
          <a:lstStyle/>
          <a:p>
            <a:fld id="{CD3C428B-CD40-4BFE-BAAA-9D912B04B642}" type="slidenum">
              <a:rPr lang="es-EC" smtClean="0"/>
              <a:pPr/>
              <a:t>43</a:t>
            </a:fld>
            <a:endParaRPr lang="es-EC"/>
          </a:p>
        </p:txBody>
      </p:sp>
    </p:spTree>
    <p:extLst>
      <p:ext uri="{BB962C8B-B14F-4D97-AF65-F5344CB8AC3E}">
        <p14:creationId xmlns:p14="http://schemas.microsoft.com/office/powerpoint/2010/main" val="3890862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Una vez ingresados los datos de las actividades levantadas, se procede a llenar los campos de:</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Actividades que generan valor agregado al cliente (VAC)</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Actividades que generan valor agregado a la empresa(VAE)</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Actividades que no generan valor agregado (NVA), estas comprenden preparación, espera, movimiento, control y archivo.</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Tiempo en minutos que se demora cada actividad en ser realizada.</a:t>
            </a:r>
            <a:endParaRPr lang="es-EC"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El análisis de valor agregado se lo realizó en todos los procesos de la compañía CONECUAKOR C.E.M., los cuales se pueden apreciar en un resumen en el siguiente gráfico.</a:t>
            </a:r>
            <a:endParaRPr lang="es-EC"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De tal manera que se identificaron los siguientes procesos que presentan un nivel deficiente de valor agregado:</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B.3 SEGUIMIENTO Y MEJORA CONTINUA </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D.1 RECLUTAMIENTO DE PERSONAL </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D.2 INDUCCIÓN</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E.2 ADQUISICIONES</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F.4 PAGO A PROVEEDORES</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G.1 ADMINISTRACIÓN DE BASE DE DATOS </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I.1 REQUERIMIENTO BIENES Y SERVICIOS</a:t>
            </a:r>
            <a:endParaRPr lang="es-EC" sz="1200" kern="1200" dirty="0" smtClean="0">
              <a:solidFill>
                <a:schemeClr val="tx1"/>
              </a:solidFill>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CD3C428B-CD40-4BFE-BAAA-9D912B04B642}" type="slidenum">
              <a:rPr lang="es-EC" smtClean="0"/>
              <a:pPr/>
              <a:t>44</a:t>
            </a:fld>
            <a:endParaRPr lang="es-EC"/>
          </a:p>
        </p:txBody>
      </p:sp>
    </p:spTree>
    <p:extLst>
      <p:ext uri="{BB962C8B-B14F-4D97-AF65-F5344CB8AC3E}">
        <p14:creationId xmlns:p14="http://schemas.microsoft.com/office/powerpoint/2010/main" val="1326779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lvl="0"/>
            <a:r>
              <a:rPr lang="es-ES" sz="1200" kern="1200" dirty="0" smtClean="0">
                <a:solidFill>
                  <a:schemeClr val="tx1"/>
                </a:solidFill>
                <a:latin typeface="+mn-lt"/>
                <a:ea typeface="+mn-ea"/>
                <a:cs typeface="+mn-cs"/>
              </a:rPr>
              <a:t>-Con el fin de determinar los requerimientos de los clientes internos y externos de los procesos se realizó en la empresa un taller con el jefe de cada una de las áreas, con el fin de determinar cuáles son los problemas transcendentales que perciben en los diferentes procesos de la compañía. </a:t>
            </a:r>
            <a:r>
              <a:rPr lang="es-ES" sz="1200" kern="1200" smtClean="0">
                <a:solidFill>
                  <a:schemeClr val="tx1"/>
                </a:solidFill>
                <a:latin typeface="+mn-lt"/>
                <a:ea typeface="+mn-ea"/>
                <a:cs typeface="+mn-cs"/>
              </a:rPr>
              <a:t>En esta actividad se realiza una calificación en una escala del 1 al 5 (1: muy bajo, 2: bajo, 3: medio, 4: medio alto, 5: alto), tomando en cuenta dos criterios el nivel de insatisfacción</a:t>
            </a:r>
            <a:endParaRPr lang="es-ES"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Gestión Planificación ( Procesos y Mejora Continua.- Planificación de compras de materiales a utilizar en el proyecto)</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Gestión Talento Humano (Necesidad de mejoría en proceso de reclutamiento e inducción al personal)</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Gestión Logística ( Adquisiciones.- Retrasos compras)</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Gestión Financiera (Retrasos pago a proveedores)</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Gestión Tecnológica (Necesidad de aumento de personal en la obra para administración de datos)</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Gestión Técnica (Retrasos en requerimiento de bienes y servicios)</a:t>
            </a:r>
            <a:endParaRPr lang="es-EC" sz="1200" kern="1200" dirty="0" smtClean="0">
              <a:solidFill>
                <a:schemeClr val="tx1"/>
              </a:solidFill>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CD3C428B-CD40-4BFE-BAAA-9D912B04B642}" type="slidenum">
              <a:rPr lang="es-EC" smtClean="0"/>
              <a:pPr/>
              <a:t>45</a:t>
            </a:fld>
            <a:endParaRPr lang="es-EC"/>
          </a:p>
        </p:txBody>
      </p:sp>
    </p:spTree>
    <p:extLst>
      <p:ext uri="{BB962C8B-B14F-4D97-AF65-F5344CB8AC3E}">
        <p14:creationId xmlns:p14="http://schemas.microsoft.com/office/powerpoint/2010/main" val="1246587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Los procesos a ser mejorados son los que tienen un valor agregado consolidado (tanto para clientes como para la empresa) menor a 75%. Para la selección de los procesos a mejorar, se consideró el análisis de </a:t>
            </a:r>
            <a:r>
              <a:rPr lang="es-ES" sz="1200" kern="1200" dirty="0" err="1" smtClean="0">
                <a:solidFill>
                  <a:schemeClr val="tx1"/>
                </a:solidFill>
                <a:latin typeface="+mn-lt"/>
                <a:ea typeface="+mn-ea"/>
                <a:cs typeface="+mn-cs"/>
              </a:rPr>
              <a:t>Pareto</a:t>
            </a:r>
            <a:r>
              <a:rPr lang="es-ES" sz="1200" kern="1200" dirty="0" smtClean="0">
                <a:solidFill>
                  <a:schemeClr val="tx1"/>
                </a:solidFill>
                <a:latin typeface="+mn-lt"/>
                <a:ea typeface="+mn-ea"/>
                <a:cs typeface="+mn-cs"/>
              </a:rPr>
              <a:t> 80/20; para esto, se consideró la diferencia entre el AVA encontrado y el AVA mínimo requerido, como se muestra a continuación:</a:t>
            </a:r>
            <a:endParaRPr lang="es-EC"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Para el mejoramiento de los procesos, se procedió a realizar las siguientes acciones:</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Optimización del tiempo de revisiones y controles</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Eliminación de pasos de burocracia</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Mejoramiento y optimización de archivos</a:t>
            </a:r>
            <a:endParaRPr lang="es-EC" sz="1200" kern="1200" dirty="0" smtClean="0">
              <a:solidFill>
                <a:schemeClr val="tx1"/>
              </a:solidFill>
              <a:latin typeface="+mn-lt"/>
              <a:ea typeface="+mn-ea"/>
              <a:cs typeface="+mn-cs"/>
            </a:endParaRPr>
          </a:p>
          <a:p>
            <a:pPr lvl="0"/>
            <a:r>
              <a:rPr lang="es-ES" sz="1200" kern="1200" dirty="0" smtClean="0">
                <a:solidFill>
                  <a:schemeClr val="tx1"/>
                </a:solidFill>
                <a:latin typeface="+mn-lt"/>
                <a:ea typeface="+mn-ea"/>
                <a:cs typeface="+mn-cs"/>
              </a:rPr>
              <a:t>Utilización eficiente de los recursos</a:t>
            </a:r>
            <a:endParaRPr lang="es-EC" sz="1200"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CD3C428B-CD40-4BFE-BAAA-9D912B04B642}" type="slidenum">
              <a:rPr lang="es-EC" smtClean="0"/>
              <a:pPr/>
              <a:t>46</a:t>
            </a:fld>
            <a:endParaRPr lang="es-EC"/>
          </a:p>
        </p:txBody>
      </p:sp>
    </p:spTree>
    <p:extLst>
      <p:ext uri="{BB962C8B-B14F-4D97-AF65-F5344CB8AC3E}">
        <p14:creationId xmlns:p14="http://schemas.microsoft.com/office/powerpoint/2010/main" val="3037787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kern="1200" dirty="0" smtClean="0">
                <a:solidFill>
                  <a:schemeClr val="tx1"/>
                </a:solidFill>
                <a:latin typeface="+mn-lt"/>
                <a:ea typeface="+mn-ea"/>
                <a:cs typeface="+mn-cs"/>
              </a:rPr>
              <a:t>Como se puede observar, el mejoramiento de procesos se realizó a todos los que presentaban un AVA menor a 75% en el análisis inicial. A pesar de que inicialmente se planteó el uso del análisis de </a:t>
            </a:r>
            <a:r>
              <a:rPr lang="es-ES" sz="1200" kern="1200" dirty="0" err="1" smtClean="0">
                <a:solidFill>
                  <a:schemeClr val="tx1"/>
                </a:solidFill>
                <a:latin typeface="+mn-lt"/>
                <a:ea typeface="+mn-ea"/>
                <a:cs typeface="+mn-cs"/>
              </a:rPr>
              <a:t>Pareto</a:t>
            </a:r>
            <a:r>
              <a:rPr lang="es-ES" sz="1200" kern="1200" dirty="0" smtClean="0">
                <a:solidFill>
                  <a:schemeClr val="tx1"/>
                </a:solidFill>
                <a:latin typeface="+mn-lt"/>
                <a:ea typeface="+mn-ea"/>
                <a:cs typeface="+mn-cs"/>
              </a:rPr>
              <a:t>, con motivos didácticos para la presente tesis y con el fin de aportar todas las mejoras requeridas por la organización, se aplicó la mejora a todos los procesos que resultaron deficitarios.</a:t>
            </a:r>
            <a:endParaRPr lang="es-EC"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El mejoramiento de los procesos ubicó a todos en un rango aceptable de valor agregado tanto a clientes como a la organización.</a:t>
            </a:r>
            <a:endParaRPr lang="es-EC" sz="1200" kern="1200" dirty="0" smtClean="0">
              <a:solidFill>
                <a:schemeClr val="tx1"/>
              </a:solidFill>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CD3C428B-CD40-4BFE-BAAA-9D912B04B642}" type="slidenum">
              <a:rPr lang="es-EC" smtClean="0"/>
              <a:pPr/>
              <a:t>52</a:t>
            </a:fld>
            <a:endParaRPr lang="es-EC"/>
          </a:p>
        </p:txBody>
      </p:sp>
    </p:spTree>
    <p:extLst>
      <p:ext uri="{BB962C8B-B14F-4D97-AF65-F5344CB8AC3E}">
        <p14:creationId xmlns:p14="http://schemas.microsoft.com/office/powerpoint/2010/main" val="2739018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4" name="13 Título"/>
          <p:cNvSpPr>
            <a:spLocks noGrp="1"/>
          </p:cNvSpPr>
          <p:nvPr>
            <p:ph type="ctrTitle"/>
          </p:nvPr>
        </p:nvSpPr>
        <p:spPr>
          <a:xfrm>
            <a:off x="1432560" y="359898"/>
            <a:ext cx="7406640" cy="1472184"/>
          </a:xfrm>
        </p:spPr>
        <p:txBody>
          <a:bodyPr anchor="b"/>
          <a:lstStyle>
            <a:lvl1pPr algn="l">
              <a:defRPr/>
            </a:lvl1pPr>
            <a:extLst/>
          </a:lstStyle>
          <a:p>
            <a:r>
              <a:rPr kumimoji="0" lang="es-ES" smtClean="0"/>
              <a:t>Haga clic para modificar el estilo de título del patrón</a:t>
            </a:r>
            <a:endParaRPr kumimoji="0" lang="en-US"/>
          </a:p>
        </p:txBody>
      </p:sp>
      <p:sp>
        <p:nvSpPr>
          <p:cNvPr id="22" name="21 Subtítulo"/>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7" name="6 Marcador de fecha"/>
          <p:cNvSpPr>
            <a:spLocks noGrp="1"/>
          </p:cNvSpPr>
          <p:nvPr>
            <p:ph type="dt" sz="half" idx="10"/>
          </p:nvPr>
        </p:nvSpPr>
        <p:spPr/>
        <p:txBody>
          <a:bodyPr/>
          <a:lstStyle>
            <a:extLst/>
          </a:lstStyle>
          <a:p>
            <a:fld id="{71DAB157-A77C-4E4C-832B-08C52D4C2D4D}" type="datetimeFigureOut">
              <a:rPr lang="es-EC" smtClean="0"/>
              <a:pPr/>
              <a:t>19/10/2015</a:t>
            </a:fld>
            <a:endParaRPr lang="es-EC"/>
          </a:p>
        </p:txBody>
      </p:sp>
      <p:sp>
        <p:nvSpPr>
          <p:cNvPr id="20" name="19 Marcador de pie de página"/>
          <p:cNvSpPr>
            <a:spLocks noGrp="1"/>
          </p:cNvSpPr>
          <p:nvPr>
            <p:ph type="ftr" sz="quarter" idx="11"/>
          </p:nvPr>
        </p:nvSpPr>
        <p:spPr/>
        <p:txBody>
          <a:bodyPr/>
          <a:lstStyle>
            <a:extLst/>
          </a:lstStyle>
          <a:p>
            <a:endParaRPr lang="es-EC"/>
          </a:p>
        </p:txBody>
      </p:sp>
      <p:sp>
        <p:nvSpPr>
          <p:cNvPr id="10" name="9 Marcador de número de diapositiva"/>
          <p:cNvSpPr>
            <a:spLocks noGrp="1"/>
          </p:cNvSpPr>
          <p:nvPr>
            <p:ph type="sldNum" sz="quarter" idx="12"/>
          </p:nvPr>
        </p:nvSpPr>
        <p:spPr/>
        <p:txBody>
          <a:bodyPr/>
          <a:lstStyle>
            <a:extLst/>
          </a:lstStyle>
          <a:p>
            <a:fld id="{362D12B9-59A0-4F34-960D-A16A83F142B9}" type="slidenum">
              <a:rPr lang="es-EC" smtClean="0"/>
              <a:pPr/>
              <a:t>‹Nº›</a:t>
            </a:fld>
            <a:endParaRPr lang="es-EC"/>
          </a:p>
        </p:txBody>
      </p:sp>
      <p:sp>
        <p:nvSpPr>
          <p:cNvPr id="8" name="7 Elipse"/>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8 Elipse"/>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71DAB157-A77C-4E4C-832B-08C52D4C2D4D}" type="datetimeFigureOut">
              <a:rPr lang="es-EC" smtClean="0"/>
              <a:pPr/>
              <a:t>19/10/2015</a:t>
            </a:fld>
            <a:endParaRPr lang="es-EC"/>
          </a:p>
        </p:txBody>
      </p:sp>
      <p:sp>
        <p:nvSpPr>
          <p:cNvPr id="5" name="4 Marcador de pie de página"/>
          <p:cNvSpPr>
            <a:spLocks noGrp="1"/>
          </p:cNvSpPr>
          <p:nvPr>
            <p:ph type="ftr" sz="quarter" idx="11"/>
          </p:nvPr>
        </p:nvSpPr>
        <p:spPr/>
        <p:txBody>
          <a:bodyPr/>
          <a:lstStyle>
            <a:extLst/>
          </a:lstStyle>
          <a:p>
            <a:endParaRPr lang="es-EC"/>
          </a:p>
        </p:txBody>
      </p:sp>
      <p:sp>
        <p:nvSpPr>
          <p:cNvPr id="6" name="5 Marcador de número de diapositiva"/>
          <p:cNvSpPr>
            <a:spLocks noGrp="1"/>
          </p:cNvSpPr>
          <p:nvPr>
            <p:ph type="sldNum" sz="quarter" idx="12"/>
          </p:nvPr>
        </p:nvSpPr>
        <p:spPr/>
        <p:txBody>
          <a:bodyPr/>
          <a:lstStyle>
            <a:extLst/>
          </a:lstStyle>
          <a:p>
            <a:fld id="{362D12B9-59A0-4F34-960D-A16A83F142B9}"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274639"/>
            <a:ext cx="1828800" cy="5851525"/>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1143000" y="274640"/>
            <a:ext cx="55626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71DAB157-A77C-4E4C-832B-08C52D4C2D4D}" type="datetimeFigureOut">
              <a:rPr lang="es-EC" smtClean="0"/>
              <a:pPr/>
              <a:t>19/10/2015</a:t>
            </a:fld>
            <a:endParaRPr lang="es-EC"/>
          </a:p>
        </p:txBody>
      </p:sp>
      <p:sp>
        <p:nvSpPr>
          <p:cNvPr id="5" name="4 Marcador de pie de página"/>
          <p:cNvSpPr>
            <a:spLocks noGrp="1"/>
          </p:cNvSpPr>
          <p:nvPr>
            <p:ph type="ftr" sz="quarter" idx="11"/>
          </p:nvPr>
        </p:nvSpPr>
        <p:spPr/>
        <p:txBody>
          <a:bodyPr/>
          <a:lstStyle>
            <a:extLst/>
          </a:lstStyle>
          <a:p>
            <a:endParaRPr lang="es-EC"/>
          </a:p>
        </p:txBody>
      </p:sp>
      <p:sp>
        <p:nvSpPr>
          <p:cNvPr id="6" name="5 Marcador de número de diapositiva"/>
          <p:cNvSpPr>
            <a:spLocks noGrp="1"/>
          </p:cNvSpPr>
          <p:nvPr>
            <p:ph type="sldNum" sz="quarter" idx="12"/>
          </p:nvPr>
        </p:nvSpPr>
        <p:spPr/>
        <p:txBody>
          <a:bodyPr/>
          <a:lstStyle>
            <a:extLst/>
          </a:lstStyle>
          <a:p>
            <a:fld id="{362D12B9-59A0-4F34-960D-A16A83F142B9}"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71DAB157-A77C-4E4C-832B-08C52D4C2D4D}" type="datetimeFigureOut">
              <a:rPr lang="es-EC" smtClean="0"/>
              <a:pPr/>
              <a:t>19/10/2015</a:t>
            </a:fld>
            <a:endParaRPr lang="es-EC"/>
          </a:p>
        </p:txBody>
      </p:sp>
      <p:sp>
        <p:nvSpPr>
          <p:cNvPr id="5" name="4 Marcador de pie de página"/>
          <p:cNvSpPr>
            <a:spLocks noGrp="1"/>
          </p:cNvSpPr>
          <p:nvPr>
            <p:ph type="ftr" sz="quarter" idx="11"/>
          </p:nvPr>
        </p:nvSpPr>
        <p:spPr/>
        <p:txBody>
          <a:bodyPr/>
          <a:lstStyle>
            <a:extLst/>
          </a:lstStyle>
          <a:p>
            <a:endParaRPr lang="es-EC"/>
          </a:p>
        </p:txBody>
      </p:sp>
      <p:sp>
        <p:nvSpPr>
          <p:cNvPr id="6" name="5 Marcador de número de diapositiva"/>
          <p:cNvSpPr>
            <a:spLocks noGrp="1"/>
          </p:cNvSpPr>
          <p:nvPr>
            <p:ph type="sldNum" sz="quarter" idx="12"/>
          </p:nvPr>
        </p:nvSpPr>
        <p:spPr/>
        <p:txBody>
          <a:bodyPr/>
          <a:lstStyle>
            <a:extLst/>
          </a:lstStyle>
          <a:p>
            <a:fld id="{362D12B9-59A0-4F34-960D-A16A83F142B9}" type="slidenum">
              <a:rPr lang="es-EC" smtClean="0"/>
              <a:pPr/>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6 Rectángulo"/>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71DAB157-A77C-4E4C-832B-08C52D4C2D4D}" type="datetimeFigureOut">
              <a:rPr lang="es-EC" smtClean="0"/>
              <a:pPr/>
              <a:t>19/10/2015</a:t>
            </a:fld>
            <a:endParaRPr lang="es-EC"/>
          </a:p>
        </p:txBody>
      </p:sp>
      <p:sp>
        <p:nvSpPr>
          <p:cNvPr id="5" name="4 Marcador de pie de página"/>
          <p:cNvSpPr>
            <a:spLocks noGrp="1"/>
          </p:cNvSpPr>
          <p:nvPr>
            <p:ph type="ftr" sz="quarter" idx="11"/>
          </p:nvPr>
        </p:nvSpPr>
        <p:spPr/>
        <p:txBody>
          <a:bodyPr/>
          <a:lstStyle>
            <a:extLst/>
          </a:lstStyle>
          <a:p>
            <a:endParaRPr lang="es-EC"/>
          </a:p>
        </p:txBody>
      </p:sp>
      <p:sp>
        <p:nvSpPr>
          <p:cNvPr id="6" name="5 Marcador de número de diapositiva"/>
          <p:cNvSpPr>
            <a:spLocks noGrp="1"/>
          </p:cNvSpPr>
          <p:nvPr>
            <p:ph type="sldNum" sz="quarter" idx="12"/>
          </p:nvPr>
        </p:nvSpPr>
        <p:spPr/>
        <p:txBody>
          <a:bodyPr/>
          <a:lstStyle>
            <a:extLst/>
          </a:lstStyle>
          <a:p>
            <a:fld id="{362D12B9-59A0-4F34-960D-A16A83F142B9}" type="slidenum">
              <a:rPr lang="es-EC" smtClean="0"/>
              <a:pPr/>
              <a:t>‹Nº›</a:t>
            </a:fld>
            <a:endParaRPr lang="es-EC"/>
          </a:p>
        </p:txBody>
      </p:sp>
      <p:sp>
        <p:nvSpPr>
          <p:cNvPr id="10" name="9 Rectángulo"/>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Elipse"/>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8 Elipse"/>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320"/>
            <a:ext cx="7498080" cy="1143000"/>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71DAB157-A77C-4E4C-832B-08C52D4C2D4D}" type="datetimeFigureOut">
              <a:rPr lang="es-EC" smtClean="0"/>
              <a:pPr/>
              <a:t>19/10/2015</a:t>
            </a:fld>
            <a:endParaRPr lang="es-EC"/>
          </a:p>
        </p:txBody>
      </p:sp>
      <p:sp>
        <p:nvSpPr>
          <p:cNvPr id="6" name="5 Marcador de pie de página"/>
          <p:cNvSpPr>
            <a:spLocks noGrp="1"/>
          </p:cNvSpPr>
          <p:nvPr>
            <p:ph type="ftr" sz="quarter" idx="11"/>
          </p:nvPr>
        </p:nvSpPr>
        <p:spPr/>
        <p:txBody>
          <a:bodyPr/>
          <a:lstStyle>
            <a:extLst/>
          </a:lstStyle>
          <a:p>
            <a:endParaRPr lang="es-EC"/>
          </a:p>
        </p:txBody>
      </p:sp>
      <p:sp>
        <p:nvSpPr>
          <p:cNvPr id="7" name="6 Marcador de número de diapositiva"/>
          <p:cNvSpPr>
            <a:spLocks noGrp="1"/>
          </p:cNvSpPr>
          <p:nvPr>
            <p:ph type="sldNum" sz="quarter" idx="12"/>
          </p:nvPr>
        </p:nvSpPr>
        <p:spPr/>
        <p:txBody>
          <a:bodyPr/>
          <a:lstStyle>
            <a:extLst/>
          </a:lstStyle>
          <a:p>
            <a:fld id="{362D12B9-59A0-4F34-960D-A16A83F142B9}"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71DAB157-A77C-4E4C-832B-08C52D4C2D4D}" type="datetimeFigureOut">
              <a:rPr lang="es-EC" smtClean="0"/>
              <a:pPr/>
              <a:t>19/10/2015</a:t>
            </a:fld>
            <a:endParaRPr lang="es-EC"/>
          </a:p>
        </p:txBody>
      </p:sp>
      <p:sp>
        <p:nvSpPr>
          <p:cNvPr id="8" name="7 Marcador de pie de página"/>
          <p:cNvSpPr>
            <a:spLocks noGrp="1"/>
          </p:cNvSpPr>
          <p:nvPr>
            <p:ph type="ftr" sz="quarter" idx="11"/>
          </p:nvPr>
        </p:nvSpPr>
        <p:spPr/>
        <p:txBody>
          <a:bodyPr/>
          <a:lstStyle>
            <a:extLst/>
          </a:lstStyle>
          <a:p>
            <a:endParaRPr lang="es-EC"/>
          </a:p>
        </p:txBody>
      </p:sp>
      <p:sp>
        <p:nvSpPr>
          <p:cNvPr id="9" name="8 Marcador de número de diapositiva"/>
          <p:cNvSpPr>
            <a:spLocks noGrp="1"/>
          </p:cNvSpPr>
          <p:nvPr>
            <p:ph type="sldNum" sz="quarter" idx="12"/>
          </p:nvPr>
        </p:nvSpPr>
        <p:spPr/>
        <p:txBody>
          <a:bodyPr/>
          <a:lstStyle>
            <a:extLst/>
          </a:lstStyle>
          <a:p>
            <a:fld id="{362D12B9-59A0-4F34-960D-A16A83F142B9}"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320"/>
            <a:ext cx="7498080" cy="1143000"/>
          </a:xfrm>
        </p:spPr>
        <p:txBody>
          <a:bodyPr anchor="ct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71DAB157-A77C-4E4C-832B-08C52D4C2D4D}" type="datetimeFigureOut">
              <a:rPr lang="es-EC" smtClean="0"/>
              <a:pPr/>
              <a:t>19/10/2015</a:t>
            </a:fld>
            <a:endParaRPr lang="es-EC"/>
          </a:p>
        </p:txBody>
      </p:sp>
      <p:sp>
        <p:nvSpPr>
          <p:cNvPr id="4" name="3 Marcador de pie de página"/>
          <p:cNvSpPr>
            <a:spLocks noGrp="1"/>
          </p:cNvSpPr>
          <p:nvPr>
            <p:ph type="ftr" sz="quarter" idx="11"/>
          </p:nvPr>
        </p:nvSpPr>
        <p:spPr/>
        <p:txBody>
          <a:bodyPr/>
          <a:lstStyle>
            <a:extLst/>
          </a:lstStyle>
          <a:p>
            <a:endParaRPr lang="es-EC"/>
          </a:p>
        </p:txBody>
      </p:sp>
      <p:sp>
        <p:nvSpPr>
          <p:cNvPr id="5" name="4 Marcador de número de diapositiva"/>
          <p:cNvSpPr>
            <a:spLocks noGrp="1"/>
          </p:cNvSpPr>
          <p:nvPr>
            <p:ph type="sldNum" sz="quarter" idx="12"/>
          </p:nvPr>
        </p:nvSpPr>
        <p:spPr/>
        <p:txBody>
          <a:bodyPr/>
          <a:lstStyle>
            <a:extLst/>
          </a:lstStyle>
          <a:p>
            <a:fld id="{362D12B9-59A0-4F34-960D-A16A83F142B9}"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4 Rectángulo"/>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Marcador de fecha"/>
          <p:cNvSpPr>
            <a:spLocks noGrp="1"/>
          </p:cNvSpPr>
          <p:nvPr>
            <p:ph type="dt" sz="half" idx="10"/>
          </p:nvPr>
        </p:nvSpPr>
        <p:spPr/>
        <p:txBody>
          <a:bodyPr/>
          <a:lstStyle>
            <a:extLst/>
          </a:lstStyle>
          <a:p>
            <a:fld id="{71DAB157-A77C-4E4C-832B-08C52D4C2D4D}" type="datetimeFigureOut">
              <a:rPr lang="es-EC" smtClean="0"/>
              <a:pPr/>
              <a:t>19/10/2015</a:t>
            </a:fld>
            <a:endParaRPr lang="es-EC"/>
          </a:p>
        </p:txBody>
      </p:sp>
      <p:sp>
        <p:nvSpPr>
          <p:cNvPr id="3" name="2 Marcador de pie de página"/>
          <p:cNvSpPr>
            <a:spLocks noGrp="1"/>
          </p:cNvSpPr>
          <p:nvPr>
            <p:ph type="ftr" sz="quarter" idx="11"/>
          </p:nvPr>
        </p:nvSpPr>
        <p:spPr/>
        <p:txBody>
          <a:bodyPr/>
          <a:lstStyle>
            <a:extLst/>
          </a:lstStyle>
          <a:p>
            <a:endParaRPr lang="es-EC"/>
          </a:p>
        </p:txBody>
      </p:sp>
      <p:sp>
        <p:nvSpPr>
          <p:cNvPr id="4" name="3 Marcador de número de diapositiva"/>
          <p:cNvSpPr>
            <a:spLocks noGrp="1"/>
          </p:cNvSpPr>
          <p:nvPr>
            <p:ph type="sldNum" sz="quarter" idx="12"/>
          </p:nvPr>
        </p:nvSpPr>
        <p:spPr/>
        <p:txBody>
          <a:bodyPr/>
          <a:lstStyle>
            <a:extLst/>
          </a:lstStyle>
          <a:p>
            <a:fld id="{362D12B9-59A0-4F34-960D-A16A83F142B9}" type="slidenum">
              <a:rPr lang="es-EC" smtClean="0"/>
              <a:pPr/>
              <a:t>‹Nº›</a:t>
            </a:fld>
            <a:endParaRPr lang="es-EC"/>
          </a:p>
        </p:txBody>
      </p:sp>
      <p:sp>
        <p:nvSpPr>
          <p:cNvPr id="6" name="5 Rectángulo"/>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71DAB157-A77C-4E4C-832B-08C52D4C2D4D}" type="datetimeFigureOut">
              <a:rPr lang="es-EC" smtClean="0"/>
              <a:pPr/>
              <a:t>19/10/2015</a:t>
            </a:fld>
            <a:endParaRPr lang="es-EC"/>
          </a:p>
        </p:txBody>
      </p:sp>
      <p:sp>
        <p:nvSpPr>
          <p:cNvPr id="6" name="5 Marcador de pie de página"/>
          <p:cNvSpPr>
            <a:spLocks noGrp="1"/>
          </p:cNvSpPr>
          <p:nvPr>
            <p:ph type="ftr" sz="quarter" idx="11"/>
          </p:nvPr>
        </p:nvSpPr>
        <p:spPr/>
        <p:txBody>
          <a:bodyPr/>
          <a:lstStyle>
            <a:extLst/>
          </a:lstStyle>
          <a:p>
            <a:endParaRPr lang="es-EC"/>
          </a:p>
        </p:txBody>
      </p:sp>
      <p:sp>
        <p:nvSpPr>
          <p:cNvPr id="7" name="6 Marcador de número de diapositiva"/>
          <p:cNvSpPr>
            <a:spLocks noGrp="1"/>
          </p:cNvSpPr>
          <p:nvPr>
            <p:ph type="sldNum" sz="quarter" idx="12"/>
          </p:nvPr>
        </p:nvSpPr>
        <p:spPr/>
        <p:txBody>
          <a:bodyPr/>
          <a:lstStyle>
            <a:extLst/>
          </a:lstStyle>
          <a:p>
            <a:fld id="{362D12B9-59A0-4F34-960D-A16A83F142B9}"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s-ES" smtClean="0"/>
              <a:t>Haga clic para modificar el estilo de título del patrón</a:t>
            </a:r>
            <a:endParaRPr kumimoji="0" lang="en-US"/>
          </a:p>
        </p:txBody>
      </p:sp>
      <p:sp>
        <p:nvSpPr>
          <p:cNvPr id="5" name="4 Marcador de fecha"/>
          <p:cNvSpPr>
            <a:spLocks noGrp="1"/>
          </p:cNvSpPr>
          <p:nvPr>
            <p:ph type="dt" sz="half" idx="10"/>
          </p:nvPr>
        </p:nvSpPr>
        <p:spPr/>
        <p:txBody>
          <a:bodyPr/>
          <a:lstStyle>
            <a:extLst/>
          </a:lstStyle>
          <a:p>
            <a:fld id="{71DAB157-A77C-4E4C-832B-08C52D4C2D4D}" type="datetimeFigureOut">
              <a:rPr lang="es-EC" smtClean="0"/>
              <a:pPr/>
              <a:t>19/10/2015</a:t>
            </a:fld>
            <a:endParaRPr lang="es-EC"/>
          </a:p>
        </p:txBody>
      </p:sp>
      <p:sp>
        <p:nvSpPr>
          <p:cNvPr id="6" name="5 Marcador de pie de página"/>
          <p:cNvSpPr>
            <a:spLocks noGrp="1"/>
          </p:cNvSpPr>
          <p:nvPr>
            <p:ph type="ftr" sz="quarter" idx="11"/>
          </p:nvPr>
        </p:nvSpPr>
        <p:spPr/>
        <p:txBody>
          <a:bodyPr/>
          <a:lstStyle>
            <a:extLst/>
          </a:lstStyle>
          <a:p>
            <a:endParaRPr lang="es-EC"/>
          </a:p>
        </p:txBody>
      </p:sp>
      <p:sp>
        <p:nvSpPr>
          <p:cNvPr id="7" name="6 Marcador de número de diapositiva"/>
          <p:cNvSpPr>
            <a:spLocks noGrp="1"/>
          </p:cNvSpPr>
          <p:nvPr>
            <p:ph type="sldNum" sz="quarter" idx="12"/>
          </p:nvPr>
        </p:nvSpPr>
        <p:spPr/>
        <p:txBody>
          <a:bodyPr/>
          <a:lstStyle>
            <a:extLst/>
          </a:lstStyle>
          <a:p>
            <a:fld id="{362D12B9-59A0-4F34-960D-A16A83F142B9}" type="slidenum">
              <a:rPr lang="es-EC" smtClean="0"/>
              <a:pPr/>
              <a:t>‹Nº›</a:t>
            </a:fld>
            <a:endParaRPr lang="es-EC"/>
          </a:p>
        </p:txBody>
      </p:sp>
      <p:sp>
        <p:nvSpPr>
          <p:cNvPr id="8" name="7 Rectángulo"/>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2 Marcador de posición de imagen"/>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s-ES" smtClean="0"/>
              <a:t>Haga clic en el icono para agregar una imagen</a:t>
            </a:r>
            <a:endParaRPr kumimoji="0" lang="en-US" dirty="0"/>
          </a:p>
        </p:txBody>
      </p:sp>
      <p:sp>
        <p:nvSpPr>
          <p:cNvPr id="9" name="8 Proceso"/>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9 Proceso"/>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3 Marcador de texto"/>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Circular"/>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Elipse"/>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10 Anillo"/>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11 Rectángulo"/>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4 Marcador de título"/>
          <p:cNvSpPr>
            <a:spLocks noGrp="1"/>
          </p:cNvSpPr>
          <p:nvPr>
            <p:ph type="title"/>
          </p:nvPr>
        </p:nvSpPr>
        <p:spPr>
          <a:xfrm>
            <a:off x="1435608" y="274638"/>
            <a:ext cx="7498080" cy="1143000"/>
          </a:xfrm>
          <a:prstGeom prst="rect">
            <a:avLst/>
          </a:prstGeom>
        </p:spPr>
        <p:txBody>
          <a:bodyPr anchor="ctr">
            <a:normAutofit/>
          </a:bodyPr>
          <a:lstStyle>
            <a:extLst/>
          </a:lstStyle>
          <a:p>
            <a:r>
              <a:rPr kumimoji="0" lang="es-ES" smtClean="0"/>
              <a:t>Haga clic para modificar el estilo de título del patrón</a:t>
            </a:r>
            <a:endParaRPr kumimoji="0" lang="en-US"/>
          </a:p>
        </p:txBody>
      </p:sp>
      <p:sp>
        <p:nvSpPr>
          <p:cNvPr id="9" name="8 Marcador de texto"/>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24" name="23 Marcador de fecha"/>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71DAB157-A77C-4E4C-832B-08C52D4C2D4D}" type="datetimeFigureOut">
              <a:rPr lang="es-EC" smtClean="0"/>
              <a:pPr/>
              <a:t>19/10/2015</a:t>
            </a:fld>
            <a:endParaRPr lang="es-EC"/>
          </a:p>
        </p:txBody>
      </p:sp>
      <p:sp>
        <p:nvSpPr>
          <p:cNvPr id="10" name="9 Marcador de pie de página"/>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s-EC"/>
          </a:p>
        </p:txBody>
      </p:sp>
      <p:sp>
        <p:nvSpPr>
          <p:cNvPr id="22" name="21 Marcador de número de diapositiva"/>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362D12B9-59A0-4F34-960D-A16A83F142B9}" type="slidenum">
              <a:rPr lang="es-EC" smtClean="0"/>
              <a:pPr/>
              <a:t>‹Nº›</a:t>
            </a:fld>
            <a:endParaRPr lang="es-EC"/>
          </a:p>
        </p:txBody>
      </p:sp>
      <p:sp>
        <p:nvSpPr>
          <p:cNvPr id="15" name="14 Rectángulo"/>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emf"/><Relationship Id="rId7" Type="http://schemas.openxmlformats.org/officeDocument/2006/relationships/diagramColors" Target="../diagrams/colors5.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17.jpeg"/><Relationship Id="rId5" Type="http://schemas.openxmlformats.org/officeDocument/2006/relationships/diagramQuickStyle" Target="../diagrams/quickStyle6.xml"/><Relationship Id="rId10" Type="http://schemas.openxmlformats.org/officeDocument/2006/relationships/image" Target="../media/image16.png"/><Relationship Id="rId4" Type="http://schemas.openxmlformats.org/officeDocument/2006/relationships/diagramLayout" Target="../diagrams/layout6.xml"/><Relationship Id="rId9" Type="http://schemas.openxmlformats.org/officeDocument/2006/relationships/image" Target="../media/image4.emf"/></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jpe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4.emf"/><Relationship Id="rId4" Type="http://schemas.openxmlformats.org/officeDocument/2006/relationships/chart" Target="../charts/chart1.xml"/><Relationship Id="rId9" Type="http://schemas.openxmlformats.org/officeDocument/2006/relationships/image" Target="../media/image21.gif"/></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emf"/><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chart" Target="../charts/chart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4.emf"/><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jpeg"/><Relationship Id="rId7" Type="http://schemas.openxmlformats.org/officeDocument/2006/relationships/diagramQuickStyle" Target="../diagrams/quickStyle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4.emf"/><Relationship Id="rId9" Type="http://schemas.microsoft.com/office/2007/relationships/diagramDrawing" Target="../diagrams/drawing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emf"/><Relationship Id="rId7" Type="http://schemas.openxmlformats.org/officeDocument/2006/relationships/diagramColors" Target="../diagrams/colors8.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34.jpeg"/></Relationships>
</file>

<file path=ppt/slides/_rels/slide2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emf"/><Relationship Id="rId7" Type="http://schemas.openxmlformats.org/officeDocument/2006/relationships/diagramColors" Target="../diagrams/colors9.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10" Type="http://schemas.openxmlformats.org/officeDocument/2006/relationships/image" Target="../media/image35.jpeg"/><Relationship Id="rId4" Type="http://schemas.openxmlformats.org/officeDocument/2006/relationships/diagramData" Target="../diagrams/data9.xml"/><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5.emf"/><Relationship Id="rId5" Type="http://schemas.openxmlformats.org/officeDocument/2006/relationships/oleObject" Target="../embeddings/oleObject1.bin"/><Relationship Id="rId4" Type="http://schemas.openxmlformats.org/officeDocument/2006/relationships/image" Target="../media/image4.emf"/></Relationships>
</file>

<file path=ppt/slides/_rels/slide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4.emf"/></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emf"/><Relationship Id="rId7" Type="http://schemas.openxmlformats.org/officeDocument/2006/relationships/diagramColors" Target="../diagrams/colors3.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7.jpeg"/><Relationship Id="rId4" Type="http://schemas.openxmlformats.org/officeDocument/2006/relationships/diagramData" Target="../diagrams/data3.xml"/><Relationship Id="rId9"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4.emf"/></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4.emf"/></Relationships>
</file>

<file path=ppt/slides/_rels/slide5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5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70.jpeg"/><Relationship Id="rId4" Type="http://schemas.openxmlformats.org/officeDocument/2006/relationships/image" Target="../media/image69.jpeg"/></Relationships>
</file>

<file path=ppt/slides/_rels/slide5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72.jpeg"/><Relationship Id="rId4" Type="http://schemas.openxmlformats.org/officeDocument/2006/relationships/image" Target="../media/image71.jpeg"/></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6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4.emf"/></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4.emf"/><Relationship Id="rId4" Type="http://schemas.openxmlformats.org/officeDocument/2006/relationships/image" Target="../media/image76.jpeg"/></Relationships>
</file>

<file path=ppt/slides/_rels/slide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emf"/></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7.gif"/></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0" name="Picture 6" descr="http://www.mig.com.mx/blog/wp-content/uploads/2014/05/bello-verde-ondas-powerpoint-plantillas.jpg"/>
          <p:cNvPicPr>
            <a:picLocks noChangeAspect="1" noChangeArrowheads="1"/>
          </p:cNvPicPr>
          <p:nvPr/>
        </p:nvPicPr>
        <p:blipFill>
          <a:blip r:embed="rId2" cstate="print">
            <a:lum contrast="10000"/>
          </a:blip>
          <a:srcRect l="5901"/>
          <a:stretch>
            <a:fillRect/>
          </a:stretch>
        </p:blipFill>
        <p:spPr bwMode="auto">
          <a:xfrm>
            <a:off x="0" y="0"/>
            <a:ext cx="9144000" cy="6858000"/>
          </a:xfrm>
          <a:prstGeom prst="rect">
            <a:avLst/>
          </a:prstGeom>
          <a:noFill/>
        </p:spPr>
      </p:pic>
      <p:sp>
        <p:nvSpPr>
          <p:cNvPr id="6246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1260078" rIns="91440" bIns="45720" numCol="1" anchor="ctr" anchorCtr="0" compatLnSpc="1">
            <a:prstTxWarp prst="textNoShape">
              <a:avLst/>
            </a:prstTxWarp>
            <a:spAutoFit/>
          </a:bodyPr>
          <a:lstStyle/>
          <a:p>
            <a:endParaRPr lang="es-EC"/>
          </a:p>
        </p:txBody>
      </p:sp>
      <p:pic>
        <p:nvPicPr>
          <p:cNvPr id="62465" name="Imagen 20"/>
          <p:cNvPicPr>
            <a:picLocks noChangeAspect="1" noChangeArrowheads="1"/>
          </p:cNvPicPr>
          <p:nvPr/>
        </p:nvPicPr>
        <p:blipFill>
          <a:blip r:embed="rId3" cstate="print"/>
          <a:srcRect l="3723" t="40994" r="37048" b="27353"/>
          <a:stretch>
            <a:fillRect/>
          </a:stretch>
        </p:blipFill>
        <p:spPr bwMode="auto">
          <a:xfrm>
            <a:off x="2267744" y="44624"/>
            <a:ext cx="4536504" cy="1254469"/>
          </a:xfrm>
          <a:prstGeom prst="rect">
            <a:avLst/>
          </a:prstGeom>
          <a:noFill/>
        </p:spPr>
      </p:pic>
      <p:sp>
        <p:nvSpPr>
          <p:cNvPr id="62467" name="Rectangle 3"/>
          <p:cNvSpPr>
            <a:spLocks noChangeArrowheads="1"/>
          </p:cNvSpPr>
          <p:nvPr/>
        </p:nvSpPr>
        <p:spPr bwMode="auto">
          <a:xfrm>
            <a:off x="432048" y="1082778"/>
            <a:ext cx="8820472" cy="62401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450850" algn="ctr"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DEPARTAMENTO DE CIENCIAS ECONÓMICAS, ADMINISTRATIVAS Y DE COMERCIO</a:t>
            </a:r>
          </a:p>
          <a:p>
            <a:pPr marL="0" marR="0" lvl="0" indent="450850" algn="ctr" defTabSz="914400" rtl="0" eaLnBrk="1" fontAlgn="base" latinLnBrk="0" hangingPunct="1">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450850" algn="ctr" defTabSz="914400" rtl="0" eaLnBrk="1" fontAlgn="base" latinLnBrk="0" hangingPunct="1">
              <a:lnSpc>
                <a:spcPct val="100000"/>
              </a:lnSpc>
              <a:spcBef>
                <a:spcPct val="0"/>
              </a:spcBef>
              <a:spcAft>
                <a:spcPct val="0"/>
              </a:spcAft>
              <a:buClrTx/>
              <a:buSzTx/>
              <a:buFontTx/>
              <a:buNone/>
              <a:tabLst/>
            </a:pPr>
            <a:endParaRPr kumimoji="0" lang="es-EC"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ctr"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CARRERA DE INGENIERÍA COMERCIAL</a:t>
            </a:r>
          </a:p>
          <a:p>
            <a:pPr marL="0" marR="0" lvl="0" indent="450850" algn="ctr"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450850" algn="ctr"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450850" algn="ctr" defTabSz="914400" rtl="0" eaLnBrk="0" fontAlgn="base" latinLnBrk="0" hangingPunct="0">
              <a:lnSpc>
                <a:spcPct val="100000"/>
              </a:lnSpc>
              <a:spcBef>
                <a:spcPct val="0"/>
              </a:spcBef>
              <a:spcAft>
                <a:spcPct val="0"/>
              </a:spcAft>
              <a:buClrTx/>
              <a:buSzTx/>
              <a:buFontTx/>
              <a:buNone/>
              <a:tabLst/>
            </a:pPr>
            <a:endParaRPr kumimoji="0" lang="es-EC"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ctr"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TEMA: </a:t>
            </a: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“DISEÑO Y PROPUESTA DE MEJORA DE LOS PROCEDIMIENTOS ADMINISTRATIVOS DE LA EMPRESA CONECUAKOR C.E.M. QUE TRABAJA EN EL</a:t>
            </a:r>
            <a:r>
              <a:rPr kumimoji="0" lang="es-ES" sz="2000" b="1" i="0" u="none" strike="noStrike" cap="none" normalizeH="0" dirty="0" smtClean="0">
                <a:ln>
                  <a:noFill/>
                </a:ln>
                <a:solidFill>
                  <a:schemeClr val="tx1"/>
                </a:solidFill>
                <a:effectLst/>
                <a:latin typeface="Arial" pitchFamily="34" charset="0"/>
                <a:ea typeface="Times New Roman" pitchFamily="18" charset="0"/>
                <a:cs typeface="Arial" pitchFamily="34" charset="0"/>
              </a:rPr>
              <a:t> </a:t>
            </a:r>
            <a:r>
              <a:rPr kumimoji="0" lang="es-ES"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PROYECTO DE CONSTRUCCIÓN DE LA UNIVERSIDAD YACHAY EN URCUQUÍ”</a:t>
            </a:r>
            <a:endParaRPr kumimoji="0" lang="es-EC"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ctr"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450850" algn="ctr"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450850" algn="ctr"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450850" algn="ctr"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AUTORA: MARICELA ALEXANDRA VALENZUELA ROSERO</a:t>
            </a:r>
          </a:p>
          <a:p>
            <a:pPr marL="0" marR="0" lvl="0" indent="450850" algn="ctr" defTabSz="914400" rtl="0" eaLnBrk="0" fontAlgn="base" latinLnBrk="0" hangingPunct="0">
              <a:lnSpc>
                <a:spcPct val="100000"/>
              </a:lnSpc>
              <a:spcBef>
                <a:spcPct val="0"/>
              </a:spcBef>
              <a:spcAft>
                <a:spcPct val="0"/>
              </a:spcAft>
              <a:buClrTx/>
              <a:buSzTx/>
              <a:buFontTx/>
              <a:buNone/>
              <a:tabLst/>
            </a:pPr>
            <a:endParaRPr kumimoji="0" lang="es-EC"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ctr"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DIRECTOR: ING. JOSÉ MORALES</a:t>
            </a:r>
            <a:endParaRPr kumimoji="0" lang="es-EC"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ctr"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450850" algn="ctr"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Sangolquí,</a:t>
            </a:r>
            <a:r>
              <a:rPr kumimoji="0" lang="es-ES" b="1" i="0" u="none" strike="noStrike" cap="none" normalizeH="0" dirty="0" smtClean="0">
                <a:ln>
                  <a:noFill/>
                </a:ln>
                <a:solidFill>
                  <a:schemeClr val="tx1"/>
                </a:solidFill>
                <a:effectLst/>
                <a:latin typeface="Arial" pitchFamily="34" charset="0"/>
                <a:ea typeface="Times New Roman" pitchFamily="18" charset="0"/>
                <a:cs typeface="Arial" pitchFamily="34" charset="0"/>
              </a:rPr>
              <a:t> agosto</a:t>
            </a:r>
            <a:r>
              <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2015</a:t>
            </a:r>
            <a:endPar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450850" algn="ctr"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
            <a:b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4" name="3 Rectángulo"/>
          <p:cNvSpPr/>
          <p:nvPr/>
        </p:nvSpPr>
        <p:spPr>
          <a:xfrm>
            <a:off x="2295605" y="1556792"/>
            <a:ext cx="5377306" cy="34163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CAPÍTULO II</a:t>
            </a:r>
          </a:p>
          <a:p>
            <a:pPr algn="ctr"/>
            <a:endParaRPr lang="es-E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s-E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ANÁLISIS</a:t>
            </a:r>
          </a:p>
          <a:p>
            <a:pPr algn="ctr"/>
            <a:r>
              <a:rPr lang="es-E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SITUACIONAL</a:t>
            </a:r>
            <a:endParaRPr lang="es-E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1106368" y="188640"/>
            <a:ext cx="7498080" cy="1143000"/>
          </a:xfrm>
        </p:spPr>
        <p:txBody>
          <a:bodyPr>
            <a:normAutofit fontScale="90000"/>
          </a:bodyPr>
          <a:lstStyle/>
          <a:p>
            <a:pPr lvl="0"/>
            <a:r>
              <a:rPr lang="es-EC" dirty="0" smtClean="0"/>
              <a:t/>
            </a:r>
            <a:br>
              <a:rPr lang="es-EC" dirty="0" smtClean="0"/>
            </a:br>
            <a:r>
              <a:rPr lang="es-EC" dirty="0" smtClean="0"/>
              <a:t/>
            </a:r>
            <a:br>
              <a:rPr lang="es-EC" dirty="0" smtClean="0"/>
            </a:br>
            <a:r>
              <a:rPr lang="es-EC" dirty="0" smtClean="0"/>
              <a:t>ANÁLISIS FACTORES </a:t>
            </a:r>
            <a:br>
              <a:rPr lang="es-EC" dirty="0" smtClean="0"/>
            </a:br>
            <a:r>
              <a:rPr lang="es-EC" dirty="0" smtClean="0"/>
              <a:t>EXTERNOS</a:t>
            </a:r>
            <a:br>
              <a:rPr lang="es-EC" dirty="0" smtClean="0"/>
            </a:br>
            <a:r>
              <a:rPr lang="es-EC" dirty="0" smtClean="0"/>
              <a:t/>
            </a:r>
            <a:br>
              <a:rPr lang="es-EC" dirty="0" smtClean="0"/>
            </a:br>
            <a:endParaRPr lang="es-EC" dirty="0"/>
          </a:p>
        </p:txBody>
      </p:sp>
      <p:pic>
        <p:nvPicPr>
          <p:cNvPr id="3" name="2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116632"/>
            <a:ext cx="1080120" cy="908720"/>
          </a:xfrm>
          <a:prstGeom prst="rect">
            <a:avLst/>
          </a:prstGeom>
          <a:noFill/>
          <a:ln>
            <a:noFill/>
          </a:ln>
        </p:spPr>
      </p:pic>
      <p:graphicFrame>
        <p:nvGraphicFramePr>
          <p:cNvPr id="4" name="3 Diagrama"/>
          <p:cNvGraphicFramePr/>
          <p:nvPr/>
        </p:nvGraphicFramePr>
        <p:xfrm>
          <a:off x="3059832" y="2492896"/>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1 Título"/>
          <p:cNvSpPr txBox="1">
            <a:spLocks/>
          </p:cNvSpPr>
          <p:nvPr/>
        </p:nvSpPr>
        <p:spPr>
          <a:xfrm>
            <a:off x="3914680" y="1421904"/>
            <a:ext cx="7498080" cy="1143000"/>
          </a:xfrm>
          <a:prstGeom prst="rect">
            <a:avLst/>
          </a:prstGeom>
        </p:spPr>
        <p:txBody>
          <a:bodyPr anchor="ctr">
            <a:normAutofit fontScale="9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43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MACROENTORNO</a:t>
            </a:r>
            <a:br>
              <a:rPr kumimoji="0" lang="es-EC" sz="43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endParaRPr kumimoji="0" lang="es-EC" sz="43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sp>
        <p:nvSpPr>
          <p:cNvPr id="6" name="5 Triángulo isósceles"/>
          <p:cNvSpPr/>
          <p:nvPr/>
        </p:nvSpPr>
        <p:spPr>
          <a:xfrm>
            <a:off x="3059832" y="1916832"/>
            <a:ext cx="5544616" cy="720080"/>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3600" dirty="0" smtClean="0"/>
              <a:t>PESTEL</a:t>
            </a:r>
            <a:endParaRPr lang="es-EC" dirty="0"/>
          </a:p>
        </p:txBody>
      </p:sp>
      <p:sp>
        <p:nvSpPr>
          <p:cNvPr id="10242" name="AutoShape 2" descr="Resultado de imagen para macroentorno economic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
        <p:nvSpPr>
          <p:cNvPr id="10244" name="AutoShape 4" descr="Resultado de imagen para macroentorno economic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10246" name="Picture 6" descr="https://gloriacalderon.files.wordpress.com/2011/10/macroambiente1.jpg?w=640"/>
          <p:cNvPicPr>
            <a:picLocks noChangeAspect="1" noChangeArrowheads="1"/>
          </p:cNvPicPr>
          <p:nvPr/>
        </p:nvPicPr>
        <p:blipFill>
          <a:blip r:embed="rId9" cstate="print"/>
          <a:srcRect/>
          <a:stretch>
            <a:fillRect/>
          </a:stretch>
        </p:blipFill>
        <p:spPr bwMode="auto">
          <a:xfrm>
            <a:off x="971600" y="2852936"/>
            <a:ext cx="2152650" cy="212407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graphicFrame>
        <p:nvGraphicFramePr>
          <p:cNvPr id="5" name="4 Diagrama"/>
          <p:cNvGraphicFramePr/>
          <p:nvPr/>
        </p:nvGraphicFramePr>
        <p:xfrm>
          <a:off x="467544" y="476672"/>
          <a:ext cx="8856984" cy="6381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4818" name="Picture 2" descr="Resultado de imagen para gobierno correa"/>
          <p:cNvPicPr>
            <a:picLocks noChangeAspect="1" noChangeArrowheads="1"/>
          </p:cNvPicPr>
          <p:nvPr/>
        </p:nvPicPr>
        <p:blipFill>
          <a:blip r:embed="rId8" cstate="print"/>
          <a:srcRect/>
          <a:stretch>
            <a:fillRect/>
          </a:stretch>
        </p:blipFill>
        <p:spPr bwMode="auto">
          <a:xfrm>
            <a:off x="3851920" y="2636912"/>
            <a:ext cx="1514922" cy="1008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1 Título"/>
          <p:cNvSpPr>
            <a:spLocks noGrp="1"/>
          </p:cNvSpPr>
          <p:nvPr>
            <p:ph type="title"/>
          </p:nvPr>
        </p:nvSpPr>
        <p:spPr>
          <a:xfrm>
            <a:off x="962352" y="-18256"/>
            <a:ext cx="7498080" cy="1143000"/>
          </a:xfrm>
        </p:spPr>
        <p:txBody>
          <a:bodyPr>
            <a:normAutofit fontScale="90000"/>
          </a:bodyPr>
          <a:lstStyle/>
          <a:p>
            <a:r>
              <a:rPr lang="es-EC" dirty="0" smtClean="0"/>
              <a:t>FACTOR POLÍTICO</a:t>
            </a:r>
            <a:br>
              <a:rPr lang="es-EC" dirty="0" smtClean="0"/>
            </a:br>
            <a:endParaRPr lang="es-EC" dirty="0"/>
          </a:p>
        </p:txBody>
      </p:sp>
      <p:pic>
        <p:nvPicPr>
          <p:cNvPr id="12" name="11 Imagen"/>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84368" y="0"/>
            <a:ext cx="1224136" cy="980728"/>
          </a:xfrm>
          <a:prstGeom prst="rect">
            <a:avLst/>
          </a:prstGeom>
          <a:noFill/>
          <a:ln>
            <a:noFill/>
          </a:ln>
        </p:spPr>
      </p:pic>
      <p:pic>
        <p:nvPicPr>
          <p:cNvPr id="6" name="Picture 15" descr="http://www.produccion.gob.ec/wp-content/uploads/2014/06/yachay_panoramica_render1.png"/>
          <p:cNvPicPr>
            <a:picLocks noChangeAspect="1" noChangeArrowheads="1"/>
          </p:cNvPicPr>
          <p:nvPr/>
        </p:nvPicPr>
        <p:blipFill>
          <a:blip r:embed="rId10" cstate="print"/>
          <a:srcRect/>
          <a:stretch>
            <a:fillRect/>
          </a:stretch>
        </p:blipFill>
        <p:spPr bwMode="auto">
          <a:xfrm>
            <a:off x="0" y="5840358"/>
            <a:ext cx="1475656" cy="10176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17" descr="http://ecuadoruniversitario.com/wp-content/uploads/2013/11/yachay-logo.jpg"/>
          <p:cNvPicPr>
            <a:picLocks noChangeAspect="1" noChangeArrowheads="1"/>
          </p:cNvPicPr>
          <p:nvPr/>
        </p:nvPicPr>
        <p:blipFill>
          <a:blip r:embed="rId11" cstate="print"/>
          <a:srcRect/>
          <a:stretch>
            <a:fillRect/>
          </a:stretch>
        </p:blipFill>
        <p:spPr bwMode="auto">
          <a:xfrm>
            <a:off x="5724128" y="0"/>
            <a:ext cx="1728192" cy="1152128"/>
          </a:xfrm>
          <a:prstGeom prst="rect">
            <a:avLst/>
          </a:prstGeom>
          <a:noFill/>
        </p:spPr>
      </p:pic>
      <p:pic>
        <p:nvPicPr>
          <p:cNvPr id="8" name="Picture 3" descr="http://www.buenvivir.gob.ec/plan-theme/images/logo.png"/>
          <p:cNvPicPr>
            <a:picLocks noChangeAspect="1" noChangeArrowheads="1"/>
          </p:cNvPicPr>
          <p:nvPr/>
        </p:nvPicPr>
        <p:blipFill>
          <a:blip r:embed="rId12" cstate="print"/>
          <a:srcRect/>
          <a:stretch>
            <a:fillRect/>
          </a:stretch>
        </p:blipFill>
        <p:spPr bwMode="auto">
          <a:xfrm>
            <a:off x="3419872" y="3933056"/>
            <a:ext cx="2411760" cy="90872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6" descr="http://www.mig.com.mx/blog/wp-content/uploads/2014/05/bello-verde-ondas-powerpoint-plantillas.jpg"/>
          <p:cNvPicPr>
            <a:picLocks noChangeAspect="1" noChangeArrowheads="1"/>
          </p:cNvPicPr>
          <p:nvPr/>
        </p:nvPicPr>
        <p:blipFill>
          <a:blip r:embed="rId3"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899592" y="-162272"/>
            <a:ext cx="7498080" cy="1143000"/>
          </a:xfrm>
        </p:spPr>
        <p:txBody>
          <a:bodyPr/>
          <a:lstStyle/>
          <a:p>
            <a:r>
              <a:rPr lang="es-EC" dirty="0" smtClean="0"/>
              <a:t>FACTOR ECONÓMICO</a:t>
            </a:r>
            <a:endParaRPr lang="es-EC" dirty="0"/>
          </a:p>
        </p:txBody>
      </p:sp>
      <p:sp>
        <p:nvSpPr>
          <p:cNvPr id="3993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Gráfico"/>
          <p:cNvGraphicFramePr/>
          <p:nvPr/>
        </p:nvGraphicFramePr>
        <p:xfrm>
          <a:off x="1187624" y="1412776"/>
          <a:ext cx="3168352" cy="1728192"/>
        </p:xfrm>
        <a:graphic>
          <a:graphicData uri="http://schemas.openxmlformats.org/drawingml/2006/chart">
            <c:chart xmlns:c="http://schemas.openxmlformats.org/drawingml/2006/chart" xmlns:r="http://schemas.openxmlformats.org/officeDocument/2006/relationships" r:id="rId4"/>
          </a:graphicData>
        </a:graphic>
      </p:graphicFrame>
      <p:sp>
        <p:nvSpPr>
          <p:cNvPr id="39939" name="Rectangle 3"/>
          <p:cNvSpPr>
            <a:spLocks noChangeArrowheads="1"/>
          </p:cNvSpPr>
          <p:nvPr/>
        </p:nvSpPr>
        <p:spPr bwMode="auto">
          <a:xfrm>
            <a:off x="683568" y="3159841"/>
            <a:ext cx="3600400" cy="2691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es-E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Enero 2015. Banco Central del Ecuador</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6 Rectángulo"/>
          <p:cNvSpPr/>
          <p:nvPr/>
        </p:nvSpPr>
        <p:spPr>
          <a:xfrm>
            <a:off x="1547664" y="908720"/>
            <a:ext cx="2232248" cy="400110"/>
          </a:xfrm>
          <a:prstGeom prst="rect">
            <a:avLst/>
          </a:prstGeom>
          <a:noFill/>
        </p:spPr>
        <p:txBody>
          <a:bodyPr wrap="square" lIns="91440" tIns="45720" rIns="91440" bIns="45720">
            <a:spAutoFit/>
          </a:bodyPr>
          <a:lstStyle/>
          <a:p>
            <a:pPr algn="ctr"/>
            <a:r>
              <a:rPr lang="es-ES" sz="2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INFLACIÓN</a:t>
            </a:r>
            <a:endParaRPr lang="es-ES" sz="2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8" name="7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4368" y="0"/>
            <a:ext cx="1224136" cy="1025352"/>
          </a:xfrm>
          <a:prstGeom prst="rect">
            <a:avLst/>
          </a:prstGeom>
          <a:noFill/>
          <a:ln>
            <a:noFill/>
          </a:ln>
        </p:spPr>
      </p:pic>
      <p:graphicFrame>
        <p:nvGraphicFramePr>
          <p:cNvPr id="9" name="8 Gráfico"/>
          <p:cNvGraphicFramePr/>
          <p:nvPr/>
        </p:nvGraphicFramePr>
        <p:xfrm>
          <a:off x="5148064" y="1340768"/>
          <a:ext cx="3600400" cy="1944216"/>
        </p:xfrm>
        <a:graphic>
          <a:graphicData uri="http://schemas.openxmlformats.org/drawingml/2006/chart">
            <c:chart xmlns:c="http://schemas.openxmlformats.org/drawingml/2006/chart" xmlns:r="http://schemas.openxmlformats.org/officeDocument/2006/relationships" r:id="rId6"/>
          </a:graphicData>
        </a:graphic>
      </p:graphicFrame>
      <p:sp>
        <p:nvSpPr>
          <p:cNvPr id="10" name="Rectangle 1"/>
          <p:cNvSpPr>
            <a:spLocks noChangeArrowheads="1"/>
          </p:cNvSpPr>
          <p:nvPr/>
        </p:nvSpPr>
        <p:spPr bwMode="auto">
          <a:xfrm>
            <a:off x="4644008" y="3284984"/>
            <a:ext cx="4680520"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es-ES" sz="1100" i="0" u="none" strike="noStrike" cap="none" normalizeH="0" baseline="0" dirty="0" smtClean="0" bmk="_Toc418615750">
                <a:ln>
                  <a:noFill/>
                </a:ln>
                <a:solidFill>
                  <a:schemeClr val="tx1"/>
                </a:solidFill>
                <a:effectLst/>
                <a:latin typeface="Arial" pitchFamily="34" charset="0"/>
                <a:ea typeface="Times New Roman" pitchFamily="18" charset="0"/>
                <a:cs typeface="Arial" pitchFamily="34" charset="0"/>
              </a:rPr>
              <a:t>Crecimiento de Producto Interior Bruto PIB 2012 a 2017</a:t>
            </a:r>
            <a:endParaRPr kumimoji="0" lang="es-EC" sz="110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10 Rectángulo"/>
          <p:cNvSpPr/>
          <p:nvPr/>
        </p:nvSpPr>
        <p:spPr>
          <a:xfrm>
            <a:off x="5724128" y="868650"/>
            <a:ext cx="2232248" cy="400110"/>
          </a:xfrm>
          <a:prstGeom prst="rect">
            <a:avLst/>
          </a:prstGeom>
          <a:noFill/>
        </p:spPr>
        <p:txBody>
          <a:bodyPr wrap="square" lIns="91440" tIns="45720" rIns="91440" bIns="45720">
            <a:spAutoFit/>
          </a:bodyPr>
          <a:lstStyle/>
          <a:p>
            <a:pPr algn="ctr"/>
            <a:r>
              <a:rPr lang="es-ES" sz="2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PIB</a:t>
            </a:r>
            <a:endParaRPr lang="es-ES" sz="2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2" name="11 Imagen" descr="http://www.eluniverso.com/sites/default/files/fotos/2015/01/historico.jpg"/>
          <p:cNvPicPr/>
          <p:nvPr/>
        </p:nvPicPr>
        <p:blipFill rotWithShape="1">
          <a:blip r:embed="rId7" cstate="print">
            <a:extLst>
              <a:ext uri="{28A0092B-C50C-407E-A947-70E740481C1C}">
                <a14:useLocalDpi xmlns:a14="http://schemas.microsoft.com/office/drawing/2010/main" val="0"/>
              </a:ext>
            </a:extLst>
          </a:blip>
          <a:srcRect l="2365" t="12916" r="1898" b="7744"/>
          <a:stretch/>
        </p:blipFill>
        <p:spPr bwMode="auto">
          <a:xfrm>
            <a:off x="1115616" y="4365104"/>
            <a:ext cx="3528392" cy="1872208"/>
          </a:xfrm>
          <a:prstGeom prst="rect">
            <a:avLst/>
          </a:prstGeom>
          <a:noFill/>
          <a:ln w="3175">
            <a:solidFill>
              <a:schemeClr val="tx1"/>
            </a:solidFill>
          </a:ln>
          <a:extLst>
            <a:ext uri="{53640926-AAD7-44D8-BBD7-CCE9431645EC}">
              <a14:shadowObscured xmlns:a14="http://schemas.microsoft.com/office/drawing/2010/main"/>
            </a:ext>
          </a:extLst>
        </p:spPr>
      </p:pic>
      <p:sp>
        <p:nvSpPr>
          <p:cNvPr id="13" name="Rectangle 1"/>
          <p:cNvSpPr>
            <a:spLocks noChangeArrowheads="1"/>
          </p:cNvSpPr>
          <p:nvPr/>
        </p:nvSpPr>
        <p:spPr bwMode="auto">
          <a:xfrm>
            <a:off x="611560" y="6309320"/>
            <a:ext cx="4338047"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Histórico del precio anual de barril de petróleo ecuatoriano</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Fuente: Banco Central del Ecuador.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13 Rectángulo"/>
          <p:cNvSpPr/>
          <p:nvPr/>
        </p:nvSpPr>
        <p:spPr>
          <a:xfrm>
            <a:off x="1259632" y="3933056"/>
            <a:ext cx="2890535" cy="400110"/>
          </a:xfrm>
          <a:prstGeom prst="rect">
            <a:avLst/>
          </a:prstGeom>
          <a:noFill/>
        </p:spPr>
        <p:txBody>
          <a:bodyPr wrap="none" lIns="91440" tIns="45720" rIns="91440" bIns="45720">
            <a:spAutoFit/>
          </a:bodyPr>
          <a:lstStyle/>
          <a:p>
            <a:pPr algn="ctr"/>
            <a:r>
              <a:rPr lang="es-ES" sz="2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PRECIO DEL PETRÓLEO</a:t>
            </a:r>
            <a:endParaRPr lang="es-ES" sz="2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5" name="14 Imagen" descr="http://www.eluniverso.com/sites/default/files/fotos/2015/01/balanza-comercial.jpg"/>
          <p:cNvPicPr/>
          <p:nvPr/>
        </p:nvPicPr>
        <p:blipFill rotWithShape="1">
          <a:blip r:embed="rId8" cstate="print">
            <a:extLst>
              <a:ext uri="{28A0092B-C50C-407E-A947-70E740481C1C}">
                <a14:useLocalDpi xmlns:a14="http://schemas.microsoft.com/office/drawing/2010/main" val="0"/>
              </a:ext>
            </a:extLst>
          </a:blip>
          <a:srcRect t="5037" b="4292"/>
          <a:stretch/>
        </p:blipFill>
        <p:spPr bwMode="auto">
          <a:xfrm>
            <a:off x="5076056" y="4293096"/>
            <a:ext cx="3600400" cy="2016224"/>
          </a:xfrm>
          <a:prstGeom prst="rect">
            <a:avLst/>
          </a:prstGeom>
          <a:noFill/>
          <a:ln w="3175">
            <a:solidFill>
              <a:schemeClr val="tx1"/>
            </a:solidFill>
          </a:ln>
          <a:extLst>
            <a:ext uri="{53640926-AAD7-44D8-BBD7-CCE9431645EC}">
              <a14:shadowObscured xmlns:a14="http://schemas.microsoft.com/office/drawing/2010/main"/>
            </a:ext>
          </a:extLst>
        </p:spPr>
      </p:pic>
      <p:sp>
        <p:nvSpPr>
          <p:cNvPr id="16" name="Rectangle 1"/>
          <p:cNvSpPr>
            <a:spLocks noChangeArrowheads="1"/>
          </p:cNvSpPr>
          <p:nvPr/>
        </p:nvSpPr>
        <p:spPr bwMode="auto">
          <a:xfrm>
            <a:off x="4565273" y="6341258"/>
            <a:ext cx="4543231"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Balanza Comercial (Peso del petróleo en el Comercio Exterior)</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Fuente: Banco Central del Ecuador. SENAE</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16 Rectángulo"/>
          <p:cNvSpPr/>
          <p:nvPr/>
        </p:nvSpPr>
        <p:spPr>
          <a:xfrm>
            <a:off x="5580112" y="3861048"/>
            <a:ext cx="2828338" cy="400110"/>
          </a:xfrm>
          <a:prstGeom prst="rect">
            <a:avLst/>
          </a:prstGeom>
          <a:noFill/>
        </p:spPr>
        <p:txBody>
          <a:bodyPr wrap="none" lIns="91440" tIns="45720" rIns="91440" bIns="45720">
            <a:spAutoFit/>
          </a:bodyPr>
          <a:lstStyle/>
          <a:p>
            <a:pPr algn="ctr"/>
            <a:r>
              <a:rPr lang="es-ES" sz="2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BALANZA COMERCIAL</a:t>
            </a:r>
            <a:endParaRPr lang="es-ES" sz="2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8" name="Picture 4" descr="http://altonivel.impresionesaerea.netdna-cdn.com/images/Estructura_V2/Negocios/Finanzas/inversion_capital.gif"/>
          <p:cNvPicPr>
            <a:picLocks noChangeAspect="1" noChangeArrowheads="1"/>
          </p:cNvPicPr>
          <p:nvPr/>
        </p:nvPicPr>
        <p:blipFill>
          <a:blip r:embed="rId9" cstate="print"/>
          <a:srcRect/>
          <a:stretch>
            <a:fillRect/>
          </a:stretch>
        </p:blipFill>
        <p:spPr bwMode="auto">
          <a:xfrm>
            <a:off x="3923928" y="3068960"/>
            <a:ext cx="1440160" cy="1296144"/>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pic>
        <p:nvPicPr>
          <p:cNvPr id="4" name="3 Imagen" descr="http://www.eluniverso.com/sites/default/files/fotos/2015/01/inversion.jpg"/>
          <p:cNvPicPr/>
          <p:nvPr/>
        </p:nvPicPr>
        <p:blipFill rotWithShape="1">
          <a:blip r:embed="rId3" cstate="print">
            <a:extLst>
              <a:ext uri="{28A0092B-C50C-407E-A947-70E740481C1C}">
                <a14:useLocalDpi xmlns:a14="http://schemas.microsoft.com/office/drawing/2010/main" val="0"/>
              </a:ext>
            </a:extLst>
          </a:blip>
          <a:srcRect b="6571"/>
          <a:stretch/>
        </p:blipFill>
        <p:spPr bwMode="auto">
          <a:xfrm>
            <a:off x="323528" y="980728"/>
            <a:ext cx="3888432" cy="2448272"/>
          </a:xfrm>
          <a:prstGeom prst="rect">
            <a:avLst/>
          </a:prstGeom>
          <a:noFill/>
          <a:ln w="317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44033" name="Rectangle 1"/>
          <p:cNvSpPr>
            <a:spLocks noChangeArrowheads="1"/>
          </p:cNvSpPr>
          <p:nvPr/>
        </p:nvSpPr>
        <p:spPr bwMode="auto">
          <a:xfrm>
            <a:off x="611560" y="3460938"/>
            <a:ext cx="3092513"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Inversión privada Vs Inversión Pública</a:t>
            </a:r>
            <a:endParaRPr kumimoji="0" lang="es-E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Fuente: Banco Central del Ecuador</a:t>
            </a:r>
            <a:r>
              <a:rPr kumimoji="0" lang="es-EC" sz="800" b="0" i="0" u="none" strike="noStrike" cap="none" normalizeH="0" baseline="0" dirty="0" smtClean="0">
                <a:ln>
                  <a:noFill/>
                </a:ln>
                <a:solidFill>
                  <a:schemeClr val="tx1"/>
                </a:solidFill>
                <a:effectLst/>
                <a:latin typeface="Arial" pitchFamily="34" charset="0"/>
                <a:cs typeface="Arial" pitchFamily="34" charset="0"/>
              </a:rPr>
              <a:t> </a:t>
            </a:r>
            <a:endParaRPr kumimoji="0" lang="es-EC"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1 Título"/>
          <p:cNvSpPr txBox="1">
            <a:spLocks/>
          </p:cNvSpPr>
          <p:nvPr/>
        </p:nvSpPr>
        <p:spPr>
          <a:xfrm>
            <a:off x="899592" y="-315416"/>
            <a:ext cx="7498080" cy="1143000"/>
          </a:xfrm>
          <a:prstGeom prst="rect">
            <a:avLst/>
          </a:prstGeo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43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FACTOR ECONÓMICO</a:t>
            </a:r>
            <a:endParaRPr kumimoji="0" lang="es-EC" sz="43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sp>
        <p:nvSpPr>
          <p:cNvPr id="7" name="6 Rectángulo"/>
          <p:cNvSpPr/>
          <p:nvPr/>
        </p:nvSpPr>
        <p:spPr>
          <a:xfrm>
            <a:off x="3666569" y="548680"/>
            <a:ext cx="1481495" cy="400110"/>
          </a:xfrm>
          <a:prstGeom prst="rect">
            <a:avLst/>
          </a:prstGeom>
          <a:noFill/>
        </p:spPr>
        <p:txBody>
          <a:bodyPr wrap="none" lIns="91440" tIns="45720" rIns="91440" bIns="45720">
            <a:spAutoFit/>
          </a:bodyPr>
          <a:lstStyle/>
          <a:p>
            <a:pPr algn="ctr"/>
            <a:r>
              <a:rPr lang="es-ES" sz="2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INVERSIÓN</a:t>
            </a:r>
            <a:endParaRPr lang="es-ES" sz="2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8" name="7 Imagen"/>
          <p:cNvPicPr/>
          <p:nvPr/>
        </p:nvPicPr>
        <p:blipFill rotWithShape="1">
          <a:blip r:embed="rId4" cstate="print"/>
          <a:srcRect l="14839" t="10104" r="22649" b="34545"/>
          <a:stretch/>
        </p:blipFill>
        <p:spPr bwMode="auto">
          <a:xfrm>
            <a:off x="4572000" y="980728"/>
            <a:ext cx="4248472" cy="2448272"/>
          </a:xfrm>
          <a:prstGeom prst="rect">
            <a:avLst/>
          </a:prstGeom>
          <a:ln w="3175">
            <a:solidFill>
              <a:schemeClr val="tx1"/>
            </a:solidFill>
          </a:ln>
          <a:extLst>
            <a:ext uri="{53640926-AAD7-44D8-BBD7-CCE9431645EC}">
              <a14:shadowObscured xmlns:a14="http://schemas.microsoft.com/office/drawing/2010/main"/>
            </a:ext>
          </a:extLst>
        </p:spPr>
      </p:pic>
      <p:sp>
        <p:nvSpPr>
          <p:cNvPr id="44034" name="Rectangle 2"/>
          <p:cNvSpPr>
            <a:spLocks noChangeArrowheads="1"/>
          </p:cNvSpPr>
          <p:nvPr/>
        </p:nvSpPr>
        <p:spPr bwMode="auto">
          <a:xfrm>
            <a:off x="4067944" y="3429000"/>
            <a:ext cx="5256584"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Inversión acumulada Estado central (2008-2012) vs Plan Plurianual</a:t>
            </a:r>
          </a:p>
          <a:p>
            <a:pPr marL="0" marR="0" lvl="0" indent="450850" algn="just"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acumulado (2013-2017) por gabinete sectorial.</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9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4368" y="0"/>
            <a:ext cx="1224136" cy="1025352"/>
          </a:xfrm>
          <a:prstGeom prst="rect">
            <a:avLst/>
          </a:prstGeom>
          <a:noFill/>
          <a:ln>
            <a:noFill/>
          </a:ln>
        </p:spPr>
      </p:pic>
      <p:pic>
        <p:nvPicPr>
          <p:cNvPr id="9" name="8 Imagen"/>
          <p:cNvPicPr>
            <a:picLocks noChangeAspect="1"/>
          </p:cNvPicPr>
          <p:nvPr/>
        </p:nvPicPr>
        <p:blipFill rotWithShape="1">
          <a:blip r:embed="rId6" cstate="print"/>
          <a:srcRect l="25929" t="21321" r="26976" b="43562"/>
          <a:stretch/>
        </p:blipFill>
        <p:spPr bwMode="auto">
          <a:xfrm>
            <a:off x="1907704" y="4399355"/>
            <a:ext cx="5760640" cy="20539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1" name="10 Rectángulo"/>
          <p:cNvSpPr/>
          <p:nvPr/>
        </p:nvSpPr>
        <p:spPr>
          <a:xfrm>
            <a:off x="4211960" y="3964994"/>
            <a:ext cx="1584408" cy="400110"/>
          </a:xfrm>
          <a:prstGeom prst="rect">
            <a:avLst/>
          </a:prstGeom>
          <a:noFill/>
        </p:spPr>
        <p:txBody>
          <a:bodyPr wrap="none" lIns="91440" tIns="45720" rIns="91440" bIns="45720">
            <a:spAutoFit/>
          </a:bodyPr>
          <a:lstStyle/>
          <a:p>
            <a:pPr algn="ctr"/>
            <a:r>
              <a:rPr lang="es-ES" sz="2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RIESGO PAÍS</a:t>
            </a:r>
            <a:endParaRPr lang="es-ES" sz="2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Rectangle 3"/>
          <p:cNvSpPr>
            <a:spLocks noChangeArrowheads="1"/>
          </p:cNvSpPr>
          <p:nvPr/>
        </p:nvSpPr>
        <p:spPr bwMode="auto">
          <a:xfrm>
            <a:off x="2195736" y="6453336"/>
            <a:ext cx="8352928"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Riesgo País (EMBI) Anual a mayo del 2015.</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es-E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Fuente: Boletín Estadísticas Económicas, Actualizado a Mayo 2015, N°5308 </a:t>
            </a: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descr="http://www.mig.com.mx/blog/wp-content/uploads/2014/05/bello-verde-ondas-powerpoint-plantillas.jpg"/>
          <p:cNvPicPr>
            <a:picLocks noChangeAspect="1" noChangeArrowheads="1"/>
          </p:cNvPicPr>
          <p:nvPr/>
        </p:nvPicPr>
        <p:blipFill>
          <a:blip r:embed="rId3"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4710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Gráfico"/>
          <p:cNvGraphicFramePr/>
          <p:nvPr/>
        </p:nvGraphicFramePr>
        <p:xfrm>
          <a:off x="323528" y="1124744"/>
          <a:ext cx="4248472" cy="1584176"/>
        </p:xfrm>
        <a:graphic>
          <a:graphicData uri="http://schemas.openxmlformats.org/drawingml/2006/chart">
            <c:chart xmlns:c="http://schemas.openxmlformats.org/drawingml/2006/chart" xmlns:r="http://schemas.openxmlformats.org/officeDocument/2006/relationships" r:id="rId4"/>
          </a:graphicData>
        </a:graphic>
      </p:graphicFrame>
      <p:sp>
        <p:nvSpPr>
          <p:cNvPr id="47107" name="Rectangle 3"/>
          <p:cNvSpPr>
            <a:spLocks noChangeArrowheads="1"/>
          </p:cNvSpPr>
          <p:nvPr/>
        </p:nvSpPr>
        <p:spPr bwMode="auto">
          <a:xfrm>
            <a:off x="743836" y="2596842"/>
            <a:ext cx="3756156"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es-EC" sz="1000" b="1" i="0" u="none" strike="noStrike" cap="none" normalizeH="0" baseline="0" dirty="0" smtClean="0" bmk="_Toc418615751">
                <a:ln>
                  <a:noFill/>
                </a:ln>
                <a:solidFill>
                  <a:schemeClr val="tx1"/>
                </a:solidFill>
                <a:effectLst/>
                <a:latin typeface="Arial" pitchFamily="34" charset="0"/>
                <a:ea typeface="Times New Roman" pitchFamily="18" charset="0"/>
                <a:cs typeface="Arial" pitchFamily="34" charset="0"/>
              </a:rPr>
              <a:t>Infografía de evolución de la población ecuatoriana</a:t>
            </a:r>
            <a:endParaRPr kumimoji="0" lang="es-EC" sz="8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es-EC"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Fuente: </a:t>
            </a:r>
            <a:r>
              <a:rPr kumimoji="0" lang="es-E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(INEC, 2010)</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1 Título"/>
          <p:cNvSpPr txBox="1">
            <a:spLocks/>
          </p:cNvSpPr>
          <p:nvPr/>
        </p:nvSpPr>
        <p:spPr>
          <a:xfrm>
            <a:off x="2267744" y="-243408"/>
            <a:ext cx="7498080" cy="1143000"/>
          </a:xfrm>
          <a:prstGeom prst="rect">
            <a:avLst/>
          </a:prstGeo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43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FACTOR SOCIAL</a:t>
            </a:r>
            <a:endParaRPr kumimoji="0" lang="es-EC" sz="43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sp>
        <p:nvSpPr>
          <p:cNvPr id="8" name="7 Rectángulo"/>
          <p:cNvSpPr/>
          <p:nvPr/>
        </p:nvSpPr>
        <p:spPr>
          <a:xfrm>
            <a:off x="791732" y="724634"/>
            <a:ext cx="3636252" cy="400110"/>
          </a:xfrm>
          <a:prstGeom prst="rect">
            <a:avLst/>
          </a:prstGeom>
          <a:noFill/>
        </p:spPr>
        <p:txBody>
          <a:bodyPr wrap="none" lIns="91440" tIns="45720" rIns="91440" bIns="45720">
            <a:spAutoFit/>
          </a:bodyPr>
          <a:lstStyle/>
          <a:p>
            <a:pPr algn="ctr"/>
            <a:r>
              <a:rPr lang="es-ES" sz="2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CRECIMIENTO POBLACIONAL</a:t>
            </a:r>
            <a:endParaRPr lang="es-ES" sz="2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9" name="8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4368" y="0"/>
            <a:ext cx="1224136" cy="1025352"/>
          </a:xfrm>
          <a:prstGeom prst="rect">
            <a:avLst/>
          </a:prstGeom>
          <a:noFill/>
          <a:ln>
            <a:noFill/>
          </a:ln>
        </p:spPr>
      </p:pic>
      <p:sp>
        <p:nvSpPr>
          <p:cNvPr id="11" name="10 Rectángulo"/>
          <p:cNvSpPr/>
          <p:nvPr/>
        </p:nvSpPr>
        <p:spPr>
          <a:xfrm>
            <a:off x="4427984" y="3140968"/>
            <a:ext cx="3458959" cy="707886"/>
          </a:xfrm>
          <a:prstGeom prst="rect">
            <a:avLst/>
          </a:prstGeom>
          <a:noFill/>
        </p:spPr>
        <p:txBody>
          <a:bodyPr wrap="none" lIns="91440" tIns="45720" rIns="91440" bIns="45720">
            <a:spAutoFit/>
          </a:bodyPr>
          <a:lstStyle/>
          <a:p>
            <a:pPr algn="ctr"/>
            <a:r>
              <a:rPr lang="es-ES" sz="2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EVOLUCIÓN INDICADORES </a:t>
            </a:r>
          </a:p>
          <a:p>
            <a:pPr algn="ctr"/>
            <a:r>
              <a:rPr lang="es-ES" sz="20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LABORALES</a:t>
            </a:r>
            <a:endParaRPr lang="es-ES" sz="2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3" name="Rectangle 1"/>
          <p:cNvSpPr>
            <a:spLocks noChangeArrowheads="1"/>
          </p:cNvSpPr>
          <p:nvPr/>
        </p:nvSpPr>
        <p:spPr bwMode="auto">
          <a:xfrm>
            <a:off x="4546392" y="5805264"/>
            <a:ext cx="3389389"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es-ES" sz="1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RESUMEN</a:t>
            </a:r>
            <a:r>
              <a:rPr kumimoji="0" lang="es-ES" sz="1000" b="1" i="0" u="none" strike="noStrike" cap="none" normalizeH="0" dirty="0" smtClean="0">
                <a:ln>
                  <a:noFill/>
                </a:ln>
                <a:solidFill>
                  <a:schemeClr val="tx1"/>
                </a:solidFill>
                <a:effectLst/>
                <a:latin typeface="Arial" pitchFamily="34" charset="0"/>
                <a:ea typeface="Times New Roman" pitchFamily="18" charset="0"/>
                <a:cs typeface="Arial" pitchFamily="34" charset="0"/>
              </a:rPr>
              <a:t> TOTAL NACIONAL 5 CIUDADES)</a:t>
            </a: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es-EC"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Fuente: </a:t>
            </a:r>
            <a:r>
              <a:rPr kumimoji="0" lang="es-ES" sz="1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(INEC, 2013)</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7" name="Picture 2" descr="https://www.comparativadebancos.com/wp-content/uploads/2011/11/indices-de-referencia-hipotecaria-300x300.jpg"/>
          <p:cNvPicPr>
            <a:picLocks noChangeAspect="1" noChangeArrowheads="1"/>
          </p:cNvPicPr>
          <p:nvPr/>
        </p:nvPicPr>
        <p:blipFill>
          <a:blip r:embed="rId6" cstate="print"/>
          <a:srcRect/>
          <a:stretch>
            <a:fillRect/>
          </a:stretch>
        </p:blipFill>
        <p:spPr bwMode="auto">
          <a:xfrm>
            <a:off x="1043608" y="3284984"/>
            <a:ext cx="2736304" cy="2736304"/>
          </a:xfrm>
          <a:prstGeom prst="rect">
            <a:avLst/>
          </a:prstGeom>
          <a:ln>
            <a:noFill/>
          </a:ln>
          <a:effectLst>
            <a:softEdge rad="112500"/>
          </a:effectLst>
        </p:spPr>
      </p:pic>
      <p:graphicFrame>
        <p:nvGraphicFramePr>
          <p:cNvPr id="19" name="Objeto 6"/>
          <p:cNvGraphicFramePr>
            <a:graphicFrameLocks noChangeAspect="1"/>
          </p:cNvGraphicFramePr>
          <p:nvPr/>
        </p:nvGraphicFramePr>
        <p:xfrm>
          <a:off x="4546392" y="3789040"/>
          <a:ext cx="3675795" cy="2016223"/>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http://www.mig.com.mx/blog/wp-content/uploads/2014/05/bello-verde-ondas-powerpoint-plantillas.jpg"/>
          <p:cNvPicPr>
            <a:picLocks noChangeAspect="1" noChangeArrowheads="1"/>
          </p:cNvPicPr>
          <p:nvPr/>
        </p:nvPicPr>
        <p:blipFill>
          <a:blip r:embed="rId3"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2834560" y="188640"/>
            <a:ext cx="7498080" cy="1143000"/>
          </a:xfrm>
        </p:spPr>
        <p:txBody>
          <a:bodyPr>
            <a:normAutofit fontScale="90000"/>
          </a:bodyPr>
          <a:lstStyle/>
          <a:p>
            <a:r>
              <a:rPr lang="es-EC" dirty="0" smtClean="0"/>
              <a:t>MICROENTORNO</a:t>
            </a:r>
            <a:br>
              <a:rPr lang="es-EC" dirty="0" smtClean="0"/>
            </a:br>
            <a:endParaRPr lang="es-EC" dirty="0"/>
          </a:p>
        </p:txBody>
      </p:sp>
      <p:pic>
        <p:nvPicPr>
          <p:cNvPr id="3" name="2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0312" y="0"/>
            <a:ext cx="1728192" cy="1340768"/>
          </a:xfrm>
          <a:prstGeom prst="rect">
            <a:avLst/>
          </a:prstGeom>
          <a:noFill/>
          <a:ln>
            <a:noFill/>
          </a:ln>
        </p:spPr>
      </p:pic>
      <p:graphicFrame>
        <p:nvGraphicFramePr>
          <p:cNvPr id="4" name="3 Diagrama"/>
          <p:cNvGraphicFramePr/>
          <p:nvPr/>
        </p:nvGraphicFramePr>
        <p:xfrm>
          <a:off x="1835696" y="1844824"/>
          <a:ext cx="6408712" cy="4752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5 Rectángulo"/>
          <p:cNvSpPr/>
          <p:nvPr/>
        </p:nvSpPr>
        <p:spPr>
          <a:xfrm>
            <a:off x="1115616" y="1844824"/>
            <a:ext cx="2520280" cy="1169551"/>
          </a:xfrm>
          <a:prstGeom prst="rect">
            <a:avLst/>
          </a:prstGeom>
          <a:ln w="12700">
            <a:prstDash val="lgDash"/>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MX" sz="1400" dirty="0" smtClean="0"/>
              <a:t>Limitaciones para el ingreso de nuevos competidores en la industria de la construcción de infraestructura </a:t>
            </a:r>
          </a:p>
          <a:p>
            <a:pPr algn="just"/>
            <a:r>
              <a:rPr lang="es-MX" sz="1400" dirty="0" smtClean="0"/>
              <a:t>(inversión)</a:t>
            </a:r>
            <a:endParaRPr lang="es-EC" sz="1400" dirty="0" smtClean="0"/>
          </a:p>
        </p:txBody>
      </p:sp>
      <p:sp>
        <p:nvSpPr>
          <p:cNvPr id="8" name="7 Rectángulo"/>
          <p:cNvSpPr/>
          <p:nvPr/>
        </p:nvSpPr>
        <p:spPr>
          <a:xfrm>
            <a:off x="1115616" y="5013177"/>
            <a:ext cx="3096344" cy="1600438"/>
          </a:xfrm>
          <a:prstGeom prst="rect">
            <a:avLst/>
          </a:prstGeom>
          <a:ln>
            <a:prstDash val="dash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MX" sz="1400" dirty="0" smtClean="0"/>
              <a:t>LEY SALVAGUARDIA-Resolución N° 011-2015, Ministerio de Comercio Exterior, entró en vigencia a partir del 11de marzo.</a:t>
            </a:r>
          </a:p>
          <a:p>
            <a:pPr algn="just"/>
            <a:r>
              <a:rPr lang="es-MX" sz="1400" dirty="0" smtClean="0"/>
              <a:t>CONECUAKOR C.E.M. es afectada por especulación y alza significativa de precios.</a:t>
            </a:r>
            <a:endParaRPr lang="es-EC" sz="1400" dirty="0" smtClean="0"/>
          </a:p>
        </p:txBody>
      </p:sp>
      <p:sp>
        <p:nvSpPr>
          <p:cNvPr id="9" name="8 Rectángulo"/>
          <p:cNvSpPr/>
          <p:nvPr/>
        </p:nvSpPr>
        <p:spPr>
          <a:xfrm>
            <a:off x="6300192" y="1844824"/>
            <a:ext cx="2466528" cy="1440160"/>
          </a:xfrm>
          <a:prstGeom prst="rect">
            <a:avLst/>
          </a:prstGeom>
          <a:ln>
            <a:prstDash val="lgDash"/>
          </a:ln>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s-MX" sz="1400" dirty="0" smtClean="0"/>
              <a:t>CONECUAKOR C.E.M. debe estar en constante evolución y actualización </a:t>
            </a:r>
          </a:p>
          <a:p>
            <a:pPr algn="just"/>
            <a:r>
              <a:rPr lang="es-MX" sz="1400" dirty="0" smtClean="0"/>
              <a:t>(implementación de nuevos mecanismos de diseño y soluciones de ingeniería civil.)</a:t>
            </a:r>
            <a:endParaRPr lang="es-EC" sz="1400" dirty="0"/>
          </a:p>
        </p:txBody>
      </p:sp>
      <p:sp>
        <p:nvSpPr>
          <p:cNvPr id="10" name="9 Rectángulo"/>
          <p:cNvSpPr/>
          <p:nvPr/>
        </p:nvSpPr>
        <p:spPr>
          <a:xfrm>
            <a:off x="6191672" y="5229200"/>
            <a:ext cx="2952328" cy="954107"/>
          </a:xfrm>
          <a:prstGeom prst="rect">
            <a:avLst/>
          </a:prstGeom>
          <a:ln>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r>
              <a:rPr lang="es-MX" sz="1400" dirty="0" smtClean="0"/>
              <a:t>Pequeñas, medianas y grandes empresas que se encuentran participando en concursos para la obtención de contratos. </a:t>
            </a:r>
            <a:endParaRPr lang="es-EC" sz="1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pic>
        <p:nvPicPr>
          <p:cNvPr id="31746" name="Picture 2" descr="https://encrypted-tbn0.gstatic.com/images?q=tbn:ANd9GcRbYbJl96y4Qdgiyhg0YvbBfXdFTHZ1MQeQYj5pRsDNFL7ckU86Aw"/>
          <p:cNvPicPr>
            <a:picLocks noChangeAspect="1" noChangeArrowheads="1"/>
          </p:cNvPicPr>
          <p:nvPr/>
        </p:nvPicPr>
        <p:blipFill>
          <a:blip r:embed="rId3" cstate="print"/>
          <a:srcRect/>
          <a:stretch>
            <a:fillRect/>
          </a:stretch>
        </p:blipFill>
        <p:spPr bwMode="auto">
          <a:xfrm>
            <a:off x="4427984" y="2132856"/>
            <a:ext cx="4680520" cy="4680520"/>
          </a:xfrm>
          <a:prstGeom prst="rect">
            <a:avLst/>
          </a:prstGeom>
          <a:noFill/>
        </p:spPr>
      </p:pic>
      <p:sp>
        <p:nvSpPr>
          <p:cNvPr id="2" name="1 Título"/>
          <p:cNvSpPr>
            <a:spLocks noGrp="1"/>
          </p:cNvSpPr>
          <p:nvPr>
            <p:ph type="title"/>
          </p:nvPr>
        </p:nvSpPr>
        <p:spPr>
          <a:xfrm>
            <a:off x="1034360" y="125760"/>
            <a:ext cx="7498080" cy="1143000"/>
          </a:xfrm>
        </p:spPr>
        <p:txBody>
          <a:bodyPr>
            <a:normAutofit fontScale="90000"/>
          </a:bodyPr>
          <a:lstStyle/>
          <a:p>
            <a:r>
              <a:rPr lang="es-EC" dirty="0" smtClean="0"/>
              <a:t>ANÁLISIS FACTORES </a:t>
            </a:r>
            <a:br>
              <a:rPr lang="es-EC" dirty="0" smtClean="0"/>
            </a:br>
            <a:r>
              <a:rPr lang="es-EC" dirty="0" smtClean="0"/>
              <a:t>INTERNOS</a:t>
            </a:r>
            <a:endParaRPr lang="es-EC" dirty="0"/>
          </a:p>
        </p:txBody>
      </p:sp>
      <p:pic>
        <p:nvPicPr>
          <p:cNvPr id="3" name="2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0312" y="0"/>
            <a:ext cx="1728192" cy="1340768"/>
          </a:xfrm>
          <a:prstGeom prst="rect">
            <a:avLst/>
          </a:prstGeom>
          <a:noFill/>
          <a:ln>
            <a:noFill/>
          </a:ln>
        </p:spPr>
      </p:pic>
      <p:sp>
        <p:nvSpPr>
          <p:cNvPr id="5" name="2 Marcador de contenido"/>
          <p:cNvSpPr>
            <a:spLocks noGrp="1"/>
          </p:cNvSpPr>
          <p:nvPr>
            <p:ph idx="1"/>
          </p:nvPr>
        </p:nvSpPr>
        <p:spPr>
          <a:xfrm>
            <a:off x="1187624" y="1700808"/>
            <a:ext cx="6736792" cy="3349352"/>
          </a:xfrm>
        </p:spPr>
        <p:txBody>
          <a:bodyPr>
            <a:normAutofit fontScale="70000" lnSpcReduction="20000"/>
          </a:bodyPr>
          <a:lstStyle/>
          <a:p>
            <a:pPr algn="just">
              <a:buNone/>
            </a:pPr>
            <a:r>
              <a:rPr lang="es-ES" dirty="0" smtClean="0"/>
              <a:t>    A través de las visitas de observación y las entrevistas realizadas, se evaluó la situación de la empresa tomando en consideración las siguientes áreas de interés:</a:t>
            </a:r>
          </a:p>
          <a:p>
            <a:pPr algn="just">
              <a:buNone/>
            </a:pPr>
            <a:endParaRPr lang="es-EC" dirty="0" smtClean="0"/>
          </a:p>
          <a:p>
            <a:pPr lvl="0" algn="just"/>
            <a:r>
              <a:rPr lang="es-ES" dirty="0" smtClean="0"/>
              <a:t>Capacidad administrativa</a:t>
            </a:r>
            <a:endParaRPr lang="es-EC" dirty="0" smtClean="0"/>
          </a:p>
          <a:p>
            <a:pPr lvl="0" algn="just"/>
            <a:r>
              <a:rPr lang="es-ES" dirty="0" smtClean="0"/>
              <a:t>Capacidad operativa</a:t>
            </a:r>
            <a:endParaRPr lang="es-EC" dirty="0" smtClean="0"/>
          </a:p>
          <a:p>
            <a:pPr lvl="0" algn="just"/>
            <a:r>
              <a:rPr lang="es-ES" dirty="0" smtClean="0"/>
              <a:t>Desarrollo de talento humano</a:t>
            </a:r>
            <a:endParaRPr lang="es-EC" dirty="0" smtClean="0"/>
          </a:p>
          <a:p>
            <a:pPr lvl="0" algn="just"/>
            <a:r>
              <a:rPr lang="es-ES" dirty="0" smtClean="0"/>
              <a:t>Capacidad técnica</a:t>
            </a:r>
            <a:endParaRPr lang="es-EC" dirty="0" smtClean="0"/>
          </a:p>
          <a:p>
            <a:pPr lvl="0" algn="just"/>
            <a:r>
              <a:rPr lang="es-ES" dirty="0" smtClean="0"/>
              <a:t>Capacidad financiera</a:t>
            </a:r>
            <a:endParaRPr lang="es-EC" dirty="0" smtClean="0"/>
          </a:p>
          <a:p>
            <a:pPr algn="just"/>
            <a:endParaRPr lang="es-EC"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971600" y="-27384"/>
            <a:ext cx="7498080" cy="1143000"/>
          </a:xfrm>
        </p:spPr>
        <p:txBody>
          <a:bodyPr>
            <a:noAutofit/>
          </a:bodyPr>
          <a:lstStyle/>
          <a:p>
            <a:r>
              <a:rPr lang="es-EC" sz="3200" dirty="0" smtClean="0"/>
              <a:t>ANÁLISIS DE FACTORES EXTERNOS </a:t>
            </a:r>
            <a:br>
              <a:rPr lang="es-EC" sz="3200" dirty="0" smtClean="0"/>
            </a:br>
            <a:r>
              <a:rPr lang="es-EC" sz="3200" dirty="0" smtClean="0"/>
              <a:t>E INTERNOS</a:t>
            </a:r>
            <a:endParaRPr lang="es-EC" sz="3200" dirty="0"/>
          </a:p>
        </p:txBody>
      </p:sp>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0"/>
            <a:ext cx="1224136" cy="1025352"/>
          </a:xfrm>
          <a:prstGeom prst="rect">
            <a:avLst/>
          </a:prstGeom>
          <a:noFill/>
          <a:ln>
            <a:noFill/>
          </a:ln>
        </p:spPr>
      </p:pic>
      <p:pic>
        <p:nvPicPr>
          <p:cNvPr id="19461" name="Picture 5"/>
          <p:cNvPicPr>
            <a:picLocks noChangeAspect="1" noChangeArrowheads="1"/>
          </p:cNvPicPr>
          <p:nvPr/>
        </p:nvPicPr>
        <p:blipFill>
          <a:blip r:embed="rId4" cstate="print"/>
          <a:srcRect l="59490" t="31125" r="3983" b="22610"/>
          <a:stretch>
            <a:fillRect/>
          </a:stretch>
        </p:blipFill>
        <p:spPr bwMode="auto">
          <a:xfrm>
            <a:off x="1763688" y="1340768"/>
            <a:ext cx="5763705" cy="41044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4"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5" name="1 Título"/>
          <p:cNvSpPr txBox="1">
            <a:spLocks/>
          </p:cNvSpPr>
          <p:nvPr/>
        </p:nvSpPr>
        <p:spPr>
          <a:xfrm>
            <a:off x="971600" y="-27384"/>
            <a:ext cx="7498080" cy="1143000"/>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3200" b="0" i="0" u="none" strike="noStrike" kern="1200" cap="none" spc="0" normalizeH="0" baseline="0" noProof="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ANÁLISIS DE FACTORES EXTERNOS </a:t>
            </a:r>
            <a:br>
              <a:rPr kumimoji="0" lang="es-EC" sz="3200" b="0" i="0" u="none" strike="noStrike" kern="1200" cap="none" spc="0" normalizeH="0" baseline="0" noProof="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es-EC" sz="3200" b="0" i="0" u="none" strike="noStrike" kern="1200" cap="none" spc="0" normalizeH="0" baseline="0" noProof="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E INTERNOS</a:t>
            </a:r>
            <a:endParaRPr kumimoji="0" lang="es-EC" sz="32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0"/>
            <a:ext cx="1224136" cy="1025352"/>
          </a:xfrm>
          <a:prstGeom prst="rect">
            <a:avLst/>
          </a:prstGeom>
          <a:noFill/>
          <a:ln>
            <a:noFill/>
          </a:ln>
        </p:spPr>
      </p:pic>
      <p:pic>
        <p:nvPicPr>
          <p:cNvPr id="83970" name="Picture 2"/>
          <p:cNvPicPr>
            <a:picLocks noChangeAspect="1" noChangeArrowheads="1"/>
          </p:cNvPicPr>
          <p:nvPr/>
        </p:nvPicPr>
        <p:blipFill>
          <a:blip r:embed="rId4" cstate="print"/>
          <a:srcRect l="58383" t="35063" r="4537" b="24283"/>
          <a:stretch>
            <a:fillRect/>
          </a:stretch>
        </p:blipFill>
        <p:spPr bwMode="auto">
          <a:xfrm>
            <a:off x="1547664" y="1844824"/>
            <a:ext cx="6424928" cy="3960440"/>
          </a:xfrm>
          <a:prstGeom prst="rect">
            <a:avLst/>
          </a:prstGeom>
          <a:noFill/>
          <a:ln w="9525">
            <a:noFill/>
            <a:miter lim="800000"/>
            <a:headEnd/>
            <a:tailEnd/>
          </a:ln>
        </p:spPr>
      </p:pic>
      <p:pic>
        <p:nvPicPr>
          <p:cNvPr id="9" name="Picture 5"/>
          <p:cNvPicPr>
            <a:picLocks noChangeAspect="1" noChangeArrowheads="1"/>
          </p:cNvPicPr>
          <p:nvPr/>
        </p:nvPicPr>
        <p:blipFill>
          <a:blip r:embed="rId5" cstate="print"/>
          <a:srcRect l="59490" t="31125" r="3983" b="65983"/>
          <a:stretch>
            <a:fillRect/>
          </a:stretch>
        </p:blipFill>
        <p:spPr bwMode="auto">
          <a:xfrm>
            <a:off x="1547664" y="1553178"/>
            <a:ext cx="6552728" cy="2916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27384"/>
            <a:ext cx="9144000" cy="6858000"/>
          </a:xfrm>
          <a:prstGeom prst="rect">
            <a:avLst/>
          </a:prstGeom>
          <a:ln>
            <a:noFill/>
          </a:ln>
          <a:effectLst>
            <a:softEdge rad="112500"/>
          </a:effectLst>
        </p:spPr>
      </p:pic>
      <p:graphicFrame>
        <p:nvGraphicFramePr>
          <p:cNvPr id="5" name="4 Diagrama"/>
          <p:cNvGraphicFramePr/>
          <p:nvPr/>
        </p:nvGraphicFramePr>
        <p:xfrm>
          <a:off x="1907704" y="1268760"/>
          <a:ext cx="5472608"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1 Título"/>
          <p:cNvSpPr>
            <a:spLocks noGrp="1"/>
          </p:cNvSpPr>
          <p:nvPr>
            <p:ph type="title"/>
          </p:nvPr>
        </p:nvSpPr>
        <p:spPr>
          <a:xfrm>
            <a:off x="1435608" y="274638"/>
            <a:ext cx="7498080" cy="1143000"/>
          </a:xfrm>
        </p:spPr>
        <p:txBody>
          <a:bodyPr>
            <a:normAutofit fontScale="90000"/>
          </a:bodyPr>
          <a:lstStyle/>
          <a:p>
            <a:pPr lvl="0"/>
            <a:r>
              <a:rPr lang="es-EC" dirty="0" smtClean="0"/>
              <a:t/>
            </a:r>
            <a:br>
              <a:rPr lang="es-EC" dirty="0" smtClean="0"/>
            </a:br>
            <a:r>
              <a:rPr lang="es-EC" dirty="0" smtClean="0"/>
              <a:t>CONTENIDO</a:t>
            </a:r>
            <a:br>
              <a:rPr lang="es-EC" dirty="0" smtClean="0"/>
            </a:br>
            <a:r>
              <a:rPr lang="es-EC" dirty="0" smtClean="0"/>
              <a:t/>
            </a:r>
            <a:br>
              <a:rPr lang="es-EC" dirty="0" smtClean="0"/>
            </a:br>
            <a:endParaRPr lang="es-EC" dirty="0"/>
          </a:p>
        </p:txBody>
      </p:sp>
      <p:pic>
        <p:nvPicPr>
          <p:cNvPr id="4" name="3 Imagen"/>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0312" y="0"/>
            <a:ext cx="1728192" cy="1340768"/>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1043608" y="44624"/>
            <a:ext cx="7498080" cy="1143000"/>
          </a:xfrm>
        </p:spPr>
        <p:txBody>
          <a:bodyPr>
            <a:normAutofit fontScale="90000"/>
          </a:bodyPr>
          <a:lstStyle/>
          <a:p>
            <a:r>
              <a:rPr lang="es-EC" dirty="0" smtClean="0"/>
              <a:t>MATRIZ DE EVALUACIÓN DE FACTORES EXTERNOS</a:t>
            </a:r>
            <a:endParaRPr lang="es-EC" dirty="0"/>
          </a:p>
        </p:txBody>
      </p:sp>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0"/>
            <a:ext cx="1224136" cy="1025352"/>
          </a:xfrm>
          <a:prstGeom prst="rect">
            <a:avLst/>
          </a:prstGeom>
          <a:noFill/>
          <a:ln>
            <a:noFill/>
          </a:ln>
        </p:spPr>
      </p:pic>
      <p:grpSp>
        <p:nvGrpSpPr>
          <p:cNvPr id="4" name="Group 3"/>
          <p:cNvGrpSpPr>
            <a:grpSpLocks/>
          </p:cNvGrpSpPr>
          <p:nvPr/>
        </p:nvGrpSpPr>
        <p:grpSpPr bwMode="auto">
          <a:xfrm>
            <a:off x="1079500" y="1708150"/>
            <a:ext cx="7668964" cy="4313138"/>
            <a:chOff x="0" y="0"/>
            <a:chExt cx="568" cy="311"/>
          </a:xfrm>
        </p:grpSpPr>
        <p:sp>
          <p:nvSpPr>
            <p:cNvPr id="70" name="Rectangle 4"/>
            <p:cNvSpPr>
              <a:spLocks noChangeArrowheads="1"/>
            </p:cNvSpPr>
            <p:nvPr/>
          </p:nvSpPr>
          <p:spPr bwMode="auto">
            <a:xfrm>
              <a:off x="1" y="34"/>
              <a:ext cx="338" cy="115"/>
            </a:xfrm>
            <a:prstGeom prst="rect">
              <a:avLst/>
            </a:prstGeom>
            <a:solidFill>
              <a:srgbClr val="B8CCE4"/>
            </a:solidFill>
            <a:ln w="9525">
              <a:noFill/>
              <a:miter lim="800000"/>
              <a:headEnd/>
              <a:tailEnd/>
            </a:ln>
          </p:spPr>
          <p:txBody>
            <a:bodyPr vert="horz" wrap="square" lIns="91440" tIns="45720" rIns="91440" bIns="45720" numCol="1" anchor="t" anchorCtr="0" compatLnSpc="1">
              <a:prstTxWarp prst="textNoShape">
                <a:avLst/>
              </a:prstTxWarp>
            </a:bodyPr>
            <a:lstStyle/>
            <a:p>
              <a:endParaRPr lang="es-EC" sz="3200"/>
            </a:p>
          </p:txBody>
        </p:sp>
        <p:sp>
          <p:nvSpPr>
            <p:cNvPr id="71" name="Rectangle 5"/>
            <p:cNvSpPr>
              <a:spLocks noChangeArrowheads="1"/>
            </p:cNvSpPr>
            <p:nvPr/>
          </p:nvSpPr>
          <p:spPr bwMode="auto">
            <a:xfrm>
              <a:off x="1" y="164"/>
              <a:ext cx="338" cy="99"/>
            </a:xfrm>
            <a:prstGeom prst="rect">
              <a:avLst/>
            </a:prstGeom>
            <a:solidFill>
              <a:srgbClr val="FCD5B4"/>
            </a:solidFill>
            <a:ln w="9525">
              <a:noFill/>
              <a:miter lim="800000"/>
              <a:headEnd/>
              <a:tailEnd/>
            </a:ln>
          </p:spPr>
          <p:txBody>
            <a:bodyPr vert="horz" wrap="square" lIns="91440" tIns="45720" rIns="91440" bIns="45720" numCol="1" anchor="t" anchorCtr="0" compatLnSpc="1">
              <a:prstTxWarp prst="textNoShape">
                <a:avLst/>
              </a:prstTxWarp>
            </a:bodyPr>
            <a:lstStyle/>
            <a:p>
              <a:endParaRPr lang="es-EC" sz="3200"/>
            </a:p>
          </p:txBody>
        </p:sp>
        <p:sp>
          <p:nvSpPr>
            <p:cNvPr id="72" name="Rectangle 6"/>
            <p:cNvSpPr>
              <a:spLocks noChangeArrowheads="1"/>
            </p:cNvSpPr>
            <p:nvPr/>
          </p:nvSpPr>
          <p:spPr bwMode="auto">
            <a:xfrm>
              <a:off x="342" y="11"/>
              <a:ext cx="70"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1" i="0" u="none" strike="noStrike" cap="none" normalizeH="0" baseline="0" smtClean="0">
                  <a:ln>
                    <a:noFill/>
                  </a:ln>
                  <a:solidFill>
                    <a:srgbClr val="000000"/>
                  </a:solidFill>
                  <a:effectLst/>
                  <a:latin typeface="Arial" pitchFamily="34" charset="0"/>
                  <a:cs typeface="Arial" pitchFamily="34" charset="0"/>
                </a:rPr>
                <a:t>Clasificación</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73" name="Rectangle 7"/>
            <p:cNvSpPr>
              <a:spLocks noChangeArrowheads="1"/>
            </p:cNvSpPr>
            <p:nvPr/>
          </p:nvSpPr>
          <p:spPr bwMode="auto">
            <a:xfrm>
              <a:off x="420" y="11"/>
              <a:ext cx="69"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1" i="0" u="none" strike="noStrike" cap="none" normalizeH="0" baseline="0" smtClean="0">
                  <a:ln>
                    <a:noFill/>
                  </a:ln>
                  <a:solidFill>
                    <a:srgbClr val="000000"/>
                  </a:solidFill>
                  <a:effectLst/>
                  <a:latin typeface="Arial" pitchFamily="34" charset="0"/>
                  <a:cs typeface="Arial" pitchFamily="34" charset="0"/>
                </a:rPr>
                <a:t>Ponderación</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74" name="Rectangle 8"/>
            <p:cNvSpPr>
              <a:spLocks noChangeArrowheads="1"/>
            </p:cNvSpPr>
            <p:nvPr/>
          </p:nvSpPr>
          <p:spPr bwMode="auto">
            <a:xfrm>
              <a:off x="502" y="3"/>
              <a:ext cx="58"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1" i="0" u="none" strike="noStrike" cap="none" normalizeH="0" baseline="0" smtClean="0">
                  <a:ln>
                    <a:noFill/>
                  </a:ln>
                  <a:solidFill>
                    <a:srgbClr val="000000"/>
                  </a:solidFill>
                  <a:effectLst/>
                  <a:latin typeface="Arial" pitchFamily="34" charset="0"/>
                  <a:cs typeface="Arial" pitchFamily="34" charset="0"/>
                </a:rPr>
                <a:t>Resultado </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75" name="Rectangle 9"/>
            <p:cNvSpPr>
              <a:spLocks noChangeArrowheads="1"/>
            </p:cNvSpPr>
            <p:nvPr/>
          </p:nvSpPr>
          <p:spPr bwMode="auto">
            <a:xfrm>
              <a:off x="499" y="19"/>
              <a:ext cx="59"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1" i="0" u="none" strike="noStrike" cap="none" normalizeH="0" baseline="0" smtClean="0">
                  <a:ln>
                    <a:noFill/>
                  </a:ln>
                  <a:solidFill>
                    <a:srgbClr val="000000"/>
                  </a:solidFill>
                  <a:effectLst/>
                  <a:latin typeface="Arial" pitchFamily="34" charset="0"/>
                  <a:cs typeface="Arial" pitchFamily="34" charset="0"/>
                </a:rPr>
                <a:t>ponderado</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76" name="Rectangle 10"/>
            <p:cNvSpPr>
              <a:spLocks noChangeArrowheads="1"/>
            </p:cNvSpPr>
            <p:nvPr/>
          </p:nvSpPr>
          <p:spPr bwMode="auto">
            <a:xfrm>
              <a:off x="36" y="36"/>
              <a:ext cx="81"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1" i="0" u="none" strike="noStrike" cap="none" normalizeH="0" baseline="0" smtClean="0">
                  <a:ln>
                    <a:noFill/>
                  </a:ln>
                  <a:solidFill>
                    <a:srgbClr val="000000"/>
                  </a:solidFill>
                  <a:effectLst/>
                  <a:latin typeface="Arial" pitchFamily="34" charset="0"/>
                  <a:cs typeface="Arial" pitchFamily="34" charset="0"/>
                </a:rPr>
                <a:t>Oportunidades</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77" name="Rectangle 11"/>
            <p:cNvSpPr>
              <a:spLocks noChangeArrowheads="1"/>
            </p:cNvSpPr>
            <p:nvPr/>
          </p:nvSpPr>
          <p:spPr bwMode="auto">
            <a:xfrm>
              <a:off x="25" y="52"/>
              <a:ext cx="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1" i="0" u="none" strike="noStrike" cap="none" normalizeH="0" baseline="0" smtClean="0">
                  <a:ln>
                    <a:noFill/>
                  </a:ln>
                  <a:solidFill>
                    <a:srgbClr val="000000"/>
                  </a:solidFill>
                  <a:effectLst/>
                  <a:latin typeface="Arial" pitchFamily="34" charset="0"/>
                  <a:cs typeface="Arial" pitchFamily="34" charset="0"/>
                </a:rPr>
                <a:t>1</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78" name="Rectangle 12"/>
            <p:cNvSpPr>
              <a:spLocks noChangeArrowheads="1"/>
            </p:cNvSpPr>
            <p:nvPr/>
          </p:nvSpPr>
          <p:spPr bwMode="auto">
            <a:xfrm>
              <a:off x="36" y="52"/>
              <a:ext cx="269"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Inversión  en infraestructura como política de  Estado</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79" name="Rectangle 13"/>
            <p:cNvSpPr>
              <a:spLocks noChangeArrowheads="1"/>
            </p:cNvSpPr>
            <p:nvPr/>
          </p:nvSpPr>
          <p:spPr bwMode="auto">
            <a:xfrm>
              <a:off x="375" y="52"/>
              <a:ext cx="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4</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80" name="Rectangle 14"/>
            <p:cNvSpPr>
              <a:spLocks noChangeArrowheads="1"/>
            </p:cNvSpPr>
            <p:nvPr/>
          </p:nvSpPr>
          <p:spPr bwMode="auto">
            <a:xfrm>
              <a:off x="448" y="52"/>
              <a:ext cx="1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0,2</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81" name="Rectangle 15"/>
            <p:cNvSpPr>
              <a:spLocks noChangeArrowheads="1"/>
            </p:cNvSpPr>
            <p:nvPr/>
          </p:nvSpPr>
          <p:spPr bwMode="auto">
            <a:xfrm>
              <a:off x="523" y="52"/>
              <a:ext cx="1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0,8</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82" name="Rectangle 16"/>
            <p:cNvSpPr>
              <a:spLocks noChangeArrowheads="1"/>
            </p:cNvSpPr>
            <p:nvPr/>
          </p:nvSpPr>
          <p:spPr bwMode="auto">
            <a:xfrm>
              <a:off x="25" y="68"/>
              <a:ext cx="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1" i="0" u="none" strike="noStrike" cap="none" normalizeH="0" baseline="0" smtClean="0">
                  <a:ln>
                    <a:noFill/>
                  </a:ln>
                  <a:solidFill>
                    <a:srgbClr val="000000"/>
                  </a:solidFill>
                  <a:effectLst/>
                  <a:latin typeface="Arial" pitchFamily="34" charset="0"/>
                  <a:cs typeface="Arial" pitchFamily="34" charset="0"/>
                </a:rPr>
                <a:t>2</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83" name="Rectangle 17"/>
            <p:cNvSpPr>
              <a:spLocks noChangeArrowheads="1"/>
            </p:cNvSpPr>
            <p:nvPr/>
          </p:nvSpPr>
          <p:spPr bwMode="auto">
            <a:xfrm>
              <a:off x="36" y="68"/>
              <a:ext cx="151"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Adecuado entorno económico</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84" name="Rectangle 18"/>
            <p:cNvSpPr>
              <a:spLocks noChangeArrowheads="1"/>
            </p:cNvSpPr>
            <p:nvPr/>
          </p:nvSpPr>
          <p:spPr bwMode="auto">
            <a:xfrm>
              <a:off x="375" y="68"/>
              <a:ext cx="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4</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85" name="Rectangle 19"/>
            <p:cNvSpPr>
              <a:spLocks noChangeArrowheads="1"/>
            </p:cNvSpPr>
            <p:nvPr/>
          </p:nvSpPr>
          <p:spPr bwMode="auto">
            <a:xfrm>
              <a:off x="445" y="68"/>
              <a:ext cx="22"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0,16</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86" name="Rectangle 20"/>
            <p:cNvSpPr>
              <a:spLocks noChangeArrowheads="1"/>
            </p:cNvSpPr>
            <p:nvPr/>
          </p:nvSpPr>
          <p:spPr bwMode="auto">
            <a:xfrm>
              <a:off x="520" y="68"/>
              <a:ext cx="22"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0,64</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88" name="Rectangle 21"/>
            <p:cNvSpPr>
              <a:spLocks noChangeArrowheads="1"/>
            </p:cNvSpPr>
            <p:nvPr/>
          </p:nvSpPr>
          <p:spPr bwMode="auto">
            <a:xfrm>
              <a:off x="25" y="84"/>
              <a:ext cx="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1" i="0" u="none" strike="noStrike" cap="none" normalizeH="0" baseline="0" smtClean="0">
                  <a:ln>
                    <a:noFill/>
                  </a:ln>
                  <a:solidFill>
                    <a:srgbClr val="000000"/>
                  </a:solidFill>
                  <a:effectLst/>
                  <a:latin typeface="Arial" pitchFamily="34" charset="0"/>
                  <a:cs typeface="Arial" pitchFamily="34" charset="0"/>
                </a:rPr>
                <a:t>3</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89" name="Rectangle 22"/>
            <p:cNvSpPr>
              <a:spLocks noChangeArrowheads="1"/>
            </p:cNvSpPr>
            <p:nvPr/>
          </p:nvSpPr>
          <p:spPr bwMode="auto">
            <a:xfrm>
              <a:off x="36" y="84"/>
              <a:ext cx="232"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Creciente acceso social a educación  superior</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90" name="Rectangle 23"/>
            <p:cNvSpPr>
              <a:spLocks noChangeArrowheads="1"/>
            </p:cNvSpPr>
            <p:nvPr/>
          </p:nvSpPr>
          <p:spPr bwMode="auto">
            <a:xfrm>
              <a:off x="375" y="84"/>
              <a:ext cx="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3</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91" name="Rectangle 24"/>
            <p:cNvSpPr>
              <a:spLocks noChangeArrowheads="1"/>
            </p:cNvSpPr>
            <p:nvPr/>
          </p:nvSpPr>
          <p:spPr bwMode="auto">
            <a:xfrm>
              <a:off x="445" y="84"/>
              <a:ext cx="22"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0,08</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92" name="Rectangle 25"/>
            <p:cNvSpPr>
              <a:spLocks noChangeArrowheads="1"/>
            </p:cNvSpPr>
            <p:nvPr/>
          </p:nvSpPr>
          <p:spPr bwMode="auto">
            <a:xfrm>
              <a:off x="520" y="84"/>
              <a:ext cx="22"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0,24</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3" name="Rectangle 26"/>
            <p:cNvSpPr>
              <a:spLocks noChangeArrowheads="1"/>
            </p:cNvSpPr>
            <p:nvPr/>
          </p:nvSpPr>
          <p:spPr bwMode="auto">
            <a:xfrm>
              <a:off x="25" y="100"/>
              <a:ext cx="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1" i="0" u="none" strike="noStrike" cap="none" normalizeH="0" baseline="0" smtClean="0">
                  <a:ln>
                    <a:noFill/>
                  </a:ln>
                  <a:solidFill>
                    <a:srgbClr val="000000"/>
                  </a:solidFill>
                  <a:effectLst/>
                  <a:latin typeface="Arial" pitchFamily="34" charset="0"/>
                  <a:cs typeface="Arial" pitchFamily="34" charset="0"/>
                </a:rPr>
                <a:t>4</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94" name="Rectangle 27"/>
            <p:cNvSpPr>
              <a:spLocks noChangeArrowheads="1"/>
            </p:cNvSpPr>
            <p:nvPr/>
          </p:nvSpPr>
          <p:spPr bwMode="auto">
            <a:xfrm>
              <a:off x="36" y="100"/>
              <a:ext cx="209"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Mayor demanda social de  infraestructura</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95" name="Rectangle 28"/>
            <p:cNvSpPr>
              <a:spLocks noChangeArrowheads="1"/>
            </p:cNvSpPr>
            <p:nvPr/>
          </p:nvSpPr>
          <p:spPr bwMode="auto">
            <a:xfrm>
              <a:off x="375" y="100"/>
              <a:ext cx="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3</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24" name="Rectangle 29"/>
            <p:cNvSpPr>
              <a:spLocks noChangeArrowheads="1"/>
            </p:cNvSpPr>
            <p:nvPr/>
          </p:nvSpPr>
          <p:spPr bwMode="auto">
            <a:xfrm>
              <a:off x="445" y="100"/>
              <a:ext cx="22"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0,09</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30"/>
            <p:cNvSpPr>
              <a:spLocks noChangeArrowheads="1"/>
            </p:cNvSpPr>
            <p:nvPr/>
          </p:nvSpPr>
          <p:spPr bwMode="auto">
            <a:xfrm>
              <a:off x="520" y="100"/>
              <a:ext cx="22"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0,27</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26" name="Rectangle 31"/>
            <p:cNvSpPr>
              <a:spLocks noChangeArrowheads="1"/>
            </p:cNvSpPr>
            <p:nvPr/>
          </p:nvSpPr>
          <p:spPr bwMode="auto">
            <a:xfrm>
              <a:off x="25" y="116"/>
              <a:ext cx="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1" i="0" u="none" strike="noStrike" cap="none" normalizeH="0" baseline="0" smtClean="0">
                  <a:ln>
                    <a:noFill/>
                  </a:ln>
                  <a:solidFill>
                    <a:srgbClr val="000000"/>
                  </a:solidFill>
                  <a:effectLst/>
                  <a:latin typeface="Arial" pitchFamily="34" charset="0"/>
                  <a:cs typeface="Arial" pitchFamily="34" charset="0"/>
                </a:rPr>
                <a:t>5</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29" name="Rectangle 32"/>
            <p:cNvSpPr>
              <a:spLocks noChangeArrowheads="1"/>
            </p:cNvSpPr>
            <p:nvPr/>
          </p:nvSpPr>
          <p:spPr bwMode="auto">
            <a:xfrm>
              <a:off x="36" y="116"/>
              <a:ext cx="217"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Baja amenaza de entrada de competidores</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30" name="Rectangle 33"/>
            <p:cNvSpPr>
              <a:spLocks noChangeArrowheads="1"/>
            </p:cNvSpPr>
            <p:nvPr/>
          </p:nvSpPr>
          <p:spPr bwMode="auto">
            <a:xfrm>
              <a:off x="375" y="116"/>
              <a:ext cx="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3</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31" name="Rectangle 34"/>
            <p:cNvSpPr>
              <a:spLocks noChangeArrowheads="1"/>
            </p:cNvSpPr>
            <p:nvPr/>
          </p:nvSpPr>
          <p:spPr bwMode="auto">
            <a:xfrm>
              <a:off x="445" y="116"/>
              <a:ext cx="22"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0,06</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32" name="Rectangle 35"/>
            <p:cNvSpPr>
              <a:spLocks noChangeArrowheads="1"/>
            </p:cNvSpPr>
            <p:nvPr/>
          </p:nvSpPr>
          <p:spPr bwMode="auto">
            <a:xfrm>
              <a:off x="520" y="116"/>
              <a:ext cx="22"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0,18</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33" name="Rectangle 36"/>
            <p:cNvSpPr>
              <a:spLocks noChangeArrowheads="1"/>
            </p:cNvSpPr>
            <p:nvPr/>
          </p:nvSpPr>
          <p:spPr bwMode="auto">
            <a:xfrm>
              <a:off x="25" y="133"/>
              <a:ext cx="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1" i="0" u="none" strike="noStrike" cap="none" normalizeH="0" baseline="0" smtClean="0">
                  <a:ln>
                    <a:noFill/>
                  </a:ln>
                  <a:solidFill>
                    <a:srgbClr val="000000"/>
                  </a:solidFill>
                  <a:effectLst/>
                  <a:latin typeface="Arial" pitchFamily="34" charset="0"/>
                  <a:cs typeface="Arial" pitchFamily="34" charset="0"/>
                </a:rPr>
                <a:t>6</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34" name="Rectangle 37"/>
            <p:cNvSpPr>
              <a:spLocks noChangeArrowheads="1"/>
            </p:cNvSpPr>
            <p:nvPr/>
          </p:nvSpPr>
          <p:spPr bwMode="auto">
            <a:xfrm>
              <a:off x="36" y="133"/>
              <a:ext cx="24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Baja rivalidad entre competidores en la  industria</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35" name="Rectangle 38"/>
            <p:cNvSpPr>
              <a:spLocks noChangeArrowheads="1"/>
            </p:cNvSpPr>
            <p:nvPr/>
          </p:nvSpPr>
          <p:spPr bwMode="auto">
            <a:xfrm>
              <a:off x="375" y="133"/>
              <a:ext cx="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3</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36" name="Rectangle 39"/>
            <p:cNvSpPr>
              <a:spLocks noChangeArrowheads="1"/>
            </p:cNvSpPr>
            <p:nvPr/>
          </p:nvSpPr>
          <p:spPr bwMode="auto">
            <a:xfrm>
              <a:off x="445" y="133"/>
              <a:ext cx="22"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0,04</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37" name="Rectangle 40"/>
            <p:cNvSpPr>
              <a:spLocks noChangeArrowheads="1"/>
            </p:cNvSpPr>
            <p:nvPr/>
          </p:nvSpPr>
          <p:spPr bwMode="auto">
            <a:xfrm>
              <a:off x="520" y="133"/>
              <a:ext cx="22"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0,12</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38" name="Rectangle 41"/>
            <p:cNvSpPr>
              <a:spLocks noChangeArrowheads="1"/>
            </p:cNvSpPr>
            <p:nvPr/>
          </p:nvSpPr>
          <p:spPr bwMode="auto">
            <a:xfrm>
              <a:off x="36" y="166"/>
              <a:ext cx="5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1" i="0" u="none" strike="noStrike" cap="none" normalizeH="0" baseline="0" smtClean="0">
                  <a:ln>
                    <a:noFill/>
                  </a:ln>
                  <a:solidFill>
                    <a:srgbClr val="000000"/>
                  </a:solidFill>
                  <a:effectLst/>
                  <a:latin typeface="Arial" pitchFamily="34" charset="0"/>
                  <a:cs typeface="Arial" pitchFamily="34" charset="0"/>
                </a:rPr>
                <a:t>Amenazas</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39" name="Rectangle 42"/>
            <p:cNvSpPr>
              <a:spLocks noChangeArrowheads="1"/>
            </p:cNvSpPr>
            <p:nvPr/>
          </p:nvSpPr>
          <p:spPr bwMode="auto">
            <a:xfrm>
              <a:off x="25" y="182"/>
              <a:ext cx="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1" i="0" u="none" strike="noStrike" cap="none" normalizeH="0" baseline="0" smtClean="0">
                  <a:ln>
                    <a:noFill/>
                  </a:ln>
                  <a:solidFill>
                    <a:srgbClr val="000000"/>
                  </a:solidFill>
                  <a:effectLst/>
                  <a:latin typeface="Arial" pitchFamily="34" charset="0"/>
                  <a:cs typeface="Arial" pitchFamily="34" charset="0"/>
                </a:rPr>
                <a:t>1</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40" name="Rectangle 43"/>
            <p:cNvSpPr>
              <a:spLocks noChangeArrowheads="1"/>
            </p:cNvSpPr>
            <p:nvPr/>
          </p:nvSpPr>
          <p:spPr bwMode="auto">
            <a:xfrm>
              <a:off x="36" y="182"/>
              <a:ext cx="135"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Baja de precio del petróleo</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41" name="Rectangle 44"/>
            <p:cNvSpPr>
              <a:spLocks noChangeArrowheads="1"/>
            </p:cNvSpPr>
            <p:nvPr/>
          </p:nvSpPr>
          <p:spPr bwMode="auto">
            <a:xfrm>
              <a:off x="375" y="182"/>
              <a:ext cx="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1</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42" name="Rectangle 45"/>
            <p:cNvSpPr>
              <a:spLocks noChangeArrowheads="1"/>
            </p:cNvSpPr>
            <p:nvPr/>
          </p:nvSpPr>
          <p:spPr bwMode="auto">
            <a:xfrm>
              <a:off x="445" y="182"/>
              <a:ext cx="21"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0,11</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43" name="Rectangle 46"/>
            <p:cNvSpPr>
              <a:spLocks noChangeArrowheads="1"/>
            </p:cNvSpPr>
            <p:nvPr/>
          </p:nvSpPr>
          <p:spPr bwMode="auto">
            <a:xfrm>
              <a:off x="520" y="182"/>
              <a:ext cx="21"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0,11</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44" name="Rectangle 47"/>
            <p:cNvSpPr>
              <a:spLocks noChangeArrowheads="1"/>
            </p:cNvSpPr>
            <p:nvPr/>
          </p:nvSpPr>
          <p:spPr bwMode="auto">
            <a:xfrm>
              <a:off x="25" y="198"/>
              <a:ext cx="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1" i="0" u="none" strike="noStrike" cap="none" normalizeH="0" baseline="0" smtClean="0">
                  <a:ln>
                    <a:noFill/>
                  </a:ln>
                  <a:solidFill>
                    <a:srgbClr val="000000"/>
                  </a:solidFill>
                  <a:effectLst/>
                  <a:latin typeface="Arial" pitchFamily="34" charset="0"/>
                  <a:cs typeface="Arial" pitchFamily="34" charset="0"/>
                </a:rPr>
                <a:t>2</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45" name="Rectangle 48"/>
            <p:cNvSpPr>
              <a:spLocks noChangeArrowheads="1"/>
            </p:cNvSpPr>
            <p:nvPr/>
          </p:nvSpPr>
          <p:spPr bwMode="auto">
            <a:xfrm>
              <a:off x="36" y="198"/>
              <a:ext cx="99"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Permanente control</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46" name="Rectangle 49"/>
            <p:cNvSpPr>
              <a:spLocks noChangeArrowheads="1"/>
            </p:cNvSpPr>
            <p:nvPr/>
          </p:nvSpPr>
          <p:spPr bwMode="auto">
            <a:xfrm>
              <a:off x="375" y="198"/>
              <a:ext cx="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2</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47" name="Rectangle 50"/>
            <p:cNvSpPr>
              <a:spLocks noChangeArrowheads="1"/>
            </p:cNvSpPr>
            <p:nvPr/>
          </p:nvSpPr>
          <p:spPr bwMode="auto">
            <a:xfrm>
              <a:off x="445" y="198"/>
              <a:ext cx="22"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0,09</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48" name="Rectangle 51"/>
            <p:cNvSpPr>
              <a:spLocks noChangeArrowheads="1"/>
            </p:cNvSpPr>
            <p:nvPr/>
          </p:nvSpPr>
          <p:spPr bwMode="auto">
            <a:xfrm>
              <a:off x="520" y="198"/>
              <a:ext cx="22"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0,18</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49" name="Rectangle 52"/>
            <p:cNvSpPr>
              <a:spLocks noChangeArrowheads="1"/>
            </p:cNvSpPr>
            <p:nvPr/>
          </p:nvSpPr>
          <p:spPr bwMode="auto">
            <a:xfrm>
              <a:off x="25" y="214"/>
              <a:ext cx="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1" i="0" u="none" strike="noStrike" cap="none" normalizeH="0" baseline="0" smtClean="0">
                  <a:ln>
                    <a:noFill/>
                  </a:ln>
                  <a:solidFill>
                    <a:srgbClr val="000000"/>
                  </a:solidFill>
                  <a:effectLst/>
                  <a:latin typeface="Arial" pitchFamily="34" charset="0"/>
                  <a:cs typeface="Arial" pitchFamily="34" charset="0"/>
                </a:rPr>
                <a:t>3</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50" name="Rectangle 53"/>
            <p:cNvSpPr>
              <a:spLocks noChangeArrowheads="1"/>
            </p:cNvSpPr>
            <p:nvPr/>
          </p:nvSpPr>
          <p:spPr bwMode="auto">
            <a:xfrm>
              <a:off x="36" y="214"/>
              <a:ext cx="15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Limitado acceso a  tecnologías</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51" name="Rectangle 54"/>
            <p:cNvSpPr>
              <a:spLocks noChangeArrowheads="1"/>
            </p:cNvSpPr>
            <p:nvPr/>
          </p:nvSpPr>
          <p:spPr bwMode="auto">
            <a:xfrm>
              <a:off x="375" y="214"/>
              <a:ext cx="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2</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52" name="Rectangle 55"/>
            <p:cNvSpPr>
              <a:spLocks noChangeArrowheads="1"/>
            </p:cNvSpPr>
            <p:nvPr/>
          </p:nvSpPr>
          <p:spPr bwMode="auto">
            <a:xfrm>
              <a:off x="445" y="214"/>
              <a:ext cx="22"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0,06</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53" name="Rectangle 56"/>
            <p:cNvSpPr>
              <a:spLocks noChangeArrowheads="1"/>
            </p:cNvSpPr>
            <p:nvPr/>
          </p:nvSpPr>
          <p:spPr bwMode="auto">
            <a:xfrm>
              <a:off x="520" y="214"/>
              <a:ext cx="22"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0,12</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54" name="Rectangle 57"/>
            <p:cNvSpPr>
              <a:spLocks noChangeArrowheads="1"/>
            </p:cNvSpPr>
            <p:nvPr/>
          </p:nvSpPr>
          <p:spPr bwMode="auto">
            <a:xfrm>
              <a:off x="25" y="230"/>
              <a:ext cx="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1" i="0" u="none" strike="noStrike" cap="none" normalizeH="0" baseline="0" smtClean="0">
                  <a:ln>
                    <a:noFill/>
                  </a:ln>
                  <a:solidFill>
                    <a:srgbClr val="000000"/>
                  </a:solidFill>
                  <a:effectLst/>
                  <a:latin typeface="Arial" pitchFamily="34" charset="0"/>
                  <a:cs typeface="Arial" pitchFamily="34" charset="0"/>
                </a:rPr>
                <a:t>4</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055" name="Rectangle 58"/>
            <p:cNvSpPr>
              <a:spLocks noChangeArrowheads="1"/>
            </p:cNvSpPr>
            <p:nvPr/>
          </p:nvSpPr>
          <p:spPr bwMode="auto">
            <a:xfrm>
              <a:off x="36" y="230"/>
              <a:ext cx="240"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Alto nivel de control y regulaciones ambientales</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36224" name="Rectangle 59"/>
            <p:cNvSpPr>
              <a:spLocks noChangeArrowheads="1"/>
            </p:cNvSpPr>
            <p:nvPr/>
          </p:nvSpPr>
          <p:spPr bwMode="auto">
            <a:xfrm>
              <a:off x="375" y="230"/>
              <a:ext cx="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2</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36225" name="Rectangle 60"/>
            <p:cNvSpPr>
              <a:spLocks noChangeArrowheads="1"/>
            </p:cNvSpPr>
            <p:nvPr/>
          </p:nvSpPr>
          <p:spPr bwMode="auto">
            <a:xfrm>
              <a:off x="445" y="230"/>
              <a:ext cx="22"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0,06</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36226" name="Rectangle 61"/>
            <p:cNvSpPr>
              <a:spLocks noChangeArrowheads="1"/>
            </p:cNvSpPr>
            <p:nvPr/>
          </p:nvSpPr>
          <p:spPr bwMode="auto">
            <a:xfrm>
              <a:off x="520" y="230"/>
              <a:ext cx="22"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0,12</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36227" name="Rectangle 62"/>
            <p:cNvSpPr>
              <a:spLocks noChangeArrowheads="1"/>
            </p:cNvSpPr>
            <p:nvPr/>
          </p:nvSpPr>
          <p:spPr bwMode="auto">
            <a:xfrm>
              <a:off x="25" y="246"/>
              <a:ext cx="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1" i="0" u="none" strike="noStrike" cap="none" normalizeH="0" baseline="0" smtClean="0">
                  <a:ln>
                    <a:noFill/>
                  </a:ln>
                  <a:solidFill>
                    <a:srgbClr val="000000"/>
                  </a:solidFill>
                  <a:effectLst/>
                  <a:latin typeface="Arial" pitchFamily="34" charset="0"/>
                  <a:cs typeface="Arial" pitchFamily="34" charset="0"/>
                </a:rPr>
                <a:t>5</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36228" name="Rectangle 63"/>
            <p:cNvSpPr>
              <a:spLocks noChangeArrowheads="1"/>
            </p:cNvSpPr>
            <p:nvPr/>
          </p:nvSpPr>
          <p:spPr bwMode="auto">
            <a:xfrm>
              <a:off x="36" y="247"/>
              <a:ext cx="242"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Bajo nivel de negociación con los consumidores</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36229" name="Rectangle 64"/>
            <p:cNvSpPr>
              <a:spLocks noChangeArrowheads="1"/>
            </p:cNvSpPr>
            <p:nvPr/>
          </p:nvSpPr>
          <p:spPr bwMode="auto">
            <a:xfrm>
              <a:off x="375" y="247"/>
              <a:ext cx="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2</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36230" name="Rectangle 65"/>
            <p:cNvSpPr>
              <a:spLocks noChangeArrowheads="1"/>
            </p:cNvSpPr>
            <p:nvPr/>
          </p:nvSpPr>
          <p:spPr bwMode="auto">
            <a:xfrm>
              <a:off x="445" y="247"/>
              <a:ext cx="22"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0,05</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36231" name="Rectangle 66"/>
            <p:cNvSpPr>
              <a:spLocks noChangeArrowheads="1"/>
            </p:cNvSpPr>
            <p:nvPr/>
          </p:nvSpPr>
          <p:spPr bwMode="auto">
            <a:xfrm>
              <a:off x="523" y="247"/>
              <a:ext cx="1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0,1</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36232" name="Rectangle 67"/>
            <p:cNvSpPr>
              <a:spLocks noChangeArrowheads="1"/>
            </p:cNvSpPr>
            <p:nvPr/>
          </p:nvSpPr>
          <p:spPr bwMode="auto">
            <a:xfrm>
              <a:off x="296" y="295"/>
              <a:ext cx="37"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1" i="0" u="none" strike="noStrike" cap="none" normalizeH="0" baseline="0" smtClean="0">
                  <a:ln>
                    <a:noFill/>
                  </a:ln>
                  <a:solidFill>
                    <a:srgbClr val="000000"/>
                  </a:solidFill>
                  <a:effectLst/>
                  <a:latin typeface="Arial" pitchFamily="34" charset="0"/>
                  <a:cs typeface="Arial" pitchFamily="34" charset="0"/>
                </a:rPr>
                <a:t>TOTAL</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36233" name="Rectangle 68"/>
            <p:cNvSpPr>
              <a:spLocks noChangeArrowheads="1"/>
            </p:cNvSpPr>
            <p:nvPr/>
          </p:nvSpPr>
          <p:spPr bwMode="auto">
            <a:xfrm>
              <a:off x="453" y="296"/>
              <a:ext cx="6"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1</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36234" name="Rectangle 69"/>
            <p:cNvSpPr>
              <a:spLocks noChangeArrowheads="1"/>
            </p:cNvSpPr>
            <p:nvPr/>
          </p:nvSpPr>
          <p:spPr bwMode="auto">
            <a:xfrm>
              <a:off x="520" y="296"/>
              <a:ext cx="22"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0" i="0" u="none" strike="noStrike" cap="none" normalizeH="0" baseline="0" smtClean="0">
                  <a:ln>
                    <a:noFill/>
                  </a:ln>
                  <a:solidFill>
                    <a:srgbClr val="000000"/>
                  </a:solidFill>
                  <a:effectLst/>
                  <a:latin typeface="Arial" pitchFamily="34" charset="0"/>
                  <a:cs typeface="Arial" pitchFamily="34" charset="0"/>
                </a:rPr>
                <a:t>2,88</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36235" name="Rectangle 70"/>
            <p:cNvSpPr>
              <a:spLocks noChangeArrowheads="1"/>
            </p:cNvSpPr>
            <p:nvPr/>
          </p:nvSpPr>
          <p:spPr bwMode="auto">
            <a:xfrm>
              <a:off x="118" y="11"/>
              <a:ext cx="98" cy="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s-ES" sz="1200" b="1" i="0" u="none" strike="noStrike" cap="none" normalizeH="0" baseline="0" smtClean="0">
                  <a:ln>
                    <a:noFill/>
                  </a:ln>
                  <a:solidFill>
                    <a:srgbClr val="000000"/>
                  </a:solidFill>
                  <a:effectLst/>
                  <a:latin typeface="Arial" pitchFamily="34" charset="0"/>
                  <a:cs typeface="Arial" pitchFamily="34" charset="0"/>
                </a:rPr>
                <a:t>Factores externos</a:t>
              </a:r>
              <a:endParaRPr kumimoji="0" lang="es-EC" sz="3200" b="0" i="0" u="none" strike="noStrike" cap="none" normalizeH="0" baseline="0" smtClean="0">
                <a:ln>
                  <a:noFill/>
                </a:ln>
                <a:solidFill>
                  <a:schemeClr val="tx1"/>
                </a:solidFill>
                <a:effectLst/>
                <a:latin typeface="Arial" pitchFamily="34" charset="0"/>
                <a:cs typeface="Arial" pitchFamily="34" charset="0"/>
              </a:endParaRPr>
            </a:p>
          </p:txBody>
        </p:sp>
        <p:sp>
          <p:nvSpPr>
            <p:cNvPr id="136236" name="Rectangle 71"/>
            <p:cNvSpPr>
              <a:spLocks noChangeArrowheads="1"/>
            </p:cNvSpPr>
            <p:nvPr/>
          </p:nvSpPr>
          <p:spPr bwMode="auto">
            <a:xfrm>
              <a:off x="0" y="0"/>
              <a:ext cx="2" cy="149"/>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s-EC" sz="3200"/>
            </a:p>
          </p:txBody>
        </p:sp>
        <p:sp>
          <p:nvSpPr>
            <p:cNvPr id="136237" name="Rectangle 72"/>
            <p:cNvSpPr>
              <a:spLocks noChangeArrowheads="1"/>
            </p:cNvSpPr>
            <p:nvPr/>
          </p:nvSpPr>
          <p:spPr bwMode="auto">
            <a:xfrm>
              <a:off x="337" y="2"/>
              <a:ext cx="2" cy="14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s-EC" sz="3200"/>
            </a:p>
          </p:txBody>
        </p:sp>
        <p:sp>
          <p:nvSpPr>
            <p:cNvPr id="136238" name="Rectangle 73"/>
            <p:cNvSpPr>
              <a:spLocks noChangeArrowheads="1"/>
            </p:cNvSpPr>
            <p:nvPr/>
          </p:nvSpPr>
          <p:spPr bwMode="auto">
            <a:xfrm>
              <a:off x="416" y="2"/>
              <a:ext cx="2" cy="14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s-EC" sz="3200"/>
            </a:p>
          </p:txBody>
        </p:sp>
        <p:sp>
          <p:nvSpPr>
            <p:cNvPr id="136239" name="Rectangle 74"/>
            <p:cNvSpPr>
              <a:spLocks noChangeArrowheads="1"/>
            </p:cNvSpPr>
            <p:nvPr/>
          </p:nvSpPr>
          <p:spPr bwMode="auto">
            <a:xfrm>
              <a:off x="492" y="2"/>
              <a:ext cx="2" cy="14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s-EC" sz="3200"/>
            </a:p>
          </p:txBody>
        </p:sp>
        <p:sp>
          <p:nvSpPr>
            <p:cNvPr id="136240" name="Rectangle 75"/>
            <p:cNvSpPr>
              <a:spLocks noChangeArrowheads="1"/>
            </p:cNvSpPr>
            <p:nvPr/>
          </p:nvSpPr>
          <p:spPr bwMode="auto">
            <a:xfrm>
              <a:off x="566" y="2"/>
              <a:ext cx="2" cy="14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s-EC" sz="3200"/>
            </a:p>
          </p:txBody>
        </p:sp>
        <p:sp>
          <p:nvSpPr>
            <p:cNvPr id="136241" name="Rectangle 76"/>
            <p:cNvSpPr>
              <a:spLocks noChangeArrowheads="1"/>
            </p:cNvSpPr>
            <p:nvPr/>
          </p:nvSpPr>
          <p:spPr bwMode="auto">
            <a:xfrm>
              <a:off x="416" y="165"/>
              <a:ext cx="2" cy="9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s-EC" sz="3200"/>
            </a:p>
          </p:txBody>
        </p:sp>
        <p:sp>
          <p:nvSpPr>
            <p:cNvPr id="136242" name="Rectangle 77"/>
            <p:cNvSpPr>
              <a:spLocks noChangeArrowheads="1"/>
            </p:cNvSpPr>
            <p:nvPr/>
          </p:nvSpPr>
          <p:spPr bwMode="auto">
            <a:xfrm>
              <a:off x="566" y="165"/>
              <a:ext cx="2" cy="9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s-EC" sz="3200"/>
            </a:p>
          </p:txBody>
        </p:sp>
        <p:sp>
          <p:nvSpPr>
            <p:cNvPr id="136243" name="Rectangle 78"/>
            <p:cNvSpPr>
              <a:spLocks noChangeArrowheads="1"/>
            </p:cNvSpPr>
            <p:nvPr/>
          </p:nvSpPr>
          <p:spPr bwMode="auto">
            <a:xfrm>
              <a:off x="0" y="163"/>
              <a:ext cx="2" cy="100"/>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s-EC" sz="3200"/>
            </a:p>
          </p:txBody>
        </p:sp>
        <p:sp>
          <p:nvSpPr>
            <p:cNvPr id="136244" name="Rectangle 79"/>
            <p:cNvSpPr>
              <a:spLocks noChangeArrowheads="1"/>
            </p:cNvSpPr>
            <p:nvPr/>
          </p:nvSpPr>
          <p:spPr bwMode="auto">
            <a:xfrm>
              <a:off x="337" y="165"/>
              <a:ext cx="2" cy="9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s-EC" sz="3200"/>
            </a:p>
          </p:txBody>
        </p:sp>
        <p:sp>
          <p:nvSpPr>
            <p:cNvPr id="136245" name="Rectangle 80"/>
            <p:cNvSpPr>
              <a:spLocks noChangeArrowheads="1"/>
            </p:cNvSpPr>
            <p:nvPr/>
          </p:nvSpPr>
          <p:spPr bwMode="auto">
            <a:xfrm>
              <a:off x="416" y="292"/>
              <a:ext cx="2" cy="19"/>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s-EC" sz="3200"/>
            </a:p>
          </p:txBody>
        </p:sp>
        <p:sp>
          <p:nvSpPr>
            <p:cNvPr id="136246" name="Rectangle 81"/>
            <p:cNvSpPr>
              <a:spLocks noChangeArrowheads="1"/>
            </p:cNvSpPr>
            <p:nvPr/>
          </p:nvSpPr>
          <p:spPr bwMode="auto">
            <a:xfrm>
              <a:off x="492" y="165"/>
              <a:ext cx="2" cy="98"/>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s-EC" sz="3200"/>
            </a:p>
          </p:txBody>
        </p:sp>
        <p:sp>
          <p:nvSpPr>
            <p:cNvPr id="136247" name="Rectangle 82"/>
            <p:cNvSpPr>
              <a:spLocks noChangeArrowheads="1"/>
            </p:cNvSpPr>
            <p:nvPr/>
          </p:nvSpPr>
          <p:spPr bwMode="auto">
            <a:xfrm>
              <a:off x="566" y="294"/>
              <a:ext cx="2" cy="1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s-EC" sz="3200"/>
            </a:p>
          </p:txBody>
        </p:sp>
        <p:sp>
          <p:nvSpPr>
            <p:cNvPr id="136248" name="Rectangle 83"/>
            <p:cNvSpPr>
              <a:spLocks noChangeArrowheads="1"/>
            </p:cNvSpPr>
            <p:nvPr/>
          </p:nvSpPr>
          <p:spPr bwMode="auto">
            <a:xfrm>
              <a:off x="2" y="0"/>
              <a:ext cx="566" cy="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s-EC" sz="3200"/>
            </a:p>
          </p:txBody>
        </p:sp>
        <p:sp>
          <p:nvSpPr>
            <p:cNvPr id="136249" name="Rectangle 84"/>
            <p:cNvSpPr>
              <a:spLocks noChangeArrowheads="1"/>
            </p:cNvSpPr>
            <p:nvPr/>
          </p:nvSpPr>
          <p:spPr bwMode="auto">
            <a:xfrm>
              <a:off x="2" y="33"/>
              <a:ext cx="566" cy="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s-EC" sz="3200"/>
            </a:p>
          </p:txBody>
        </p:sp>
        <p:sp>
          <p:nvSpPr>
            <p:cNvPr id="136250" name="Rectangle 85"/>
            <p:cNvSpPr>
              <a:spLocks noChangeArrowheads="1"/>
            </p:cNvSpPr>
            <p:nvPr/>
          </p:nvSpPr>
          <p:spPr bwMode="auto">
            <a:xfrm>
              <a:off x="2" y="147"/>
              <a:ext cx="566" cy="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s-EC" sz="3200"/>
            </a:p>
          </p:txBody>
        </p:sp>
        <p:sp>
          <p:nvSpPr>
            <p:cNvPr id="136251" name="Rectangle 86"/>
            <p:cNvSpPr>
              <a:spLocks noChangeArrowheads="1"/>
            </p:cNvSpPr>
            <p:nvPr/>
          </p:nvSpPr>
          <p:spPr bwMode="auto">
            <a:xfrm>
              <a:off x="2" y="163"/>
              <a:ext cx="566" cy="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s-EC" sz="3200"/>
            </a:p>
          </p:txBody>
        </p:sp>
        <p:sp>
          <p:nvSpPr>
            <p:cNvPr id="136252" name="Rectangle 87"/>
            <p:cNvSpPr>
              <a:spLocks noChangeArrowheads="1"/>
            </p:cNvSpPr>
            <p:nvPr/>
          </p:nvSpPr>
          <p:spPr bwMode="auto">
            <a:xfrm>
              <a:off x="2" y="261"/>
              <a:ext cx="566" cy="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s-EC" sz="3200"/>
            </a:p>
          </p:txBody>
        </p:sp>
        <p:sp>
          <p:nvSpPr>
            <p:cNvPr id="136253" name="Rectangle 88"/>
            <p:cNvSpPr>
              <a:spLocks noChangeArrowheads="1"/>
            </p:cNvSpPr>
            <p:nvPr/>
          </p:nvSpPr>
          <p:spPr bwMode="auto">
            <a:xfrm>
              <a:off x="418" y="292"/>
              <a:ext cx="150" cy="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s-EC" sz="3200"/>
            </a:p>
          </p:txBody>
        </p:sp>
        <p:sp>
          <p:nvSpPr>
            <p:cNvPr id="136254" name="Rectangle 89"/>
            <p:cNvSpPr>
              <a:spLocks noChangeArrowheads="1"/>
            </p:cNvSpPr>
            <p:nvPr/>
          </p:nvSpPr>
          <p:spPr bwMode="auto">
            <a:xfrm>
              <a:off x="418" y="309"/>
              <a:ext cx="150" cy="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s-EC" sz="3200"/>
            </a:p>
          </p:txBody>
        </p:sp>
      </p:grpSp>
      <p:pic>
        <p:nvPicPr>
          <p:cNvPr id="186" name="Picture 92"/>
          <p:cNvPicPr>
            <a:picLocks noChangeAspect="1" noChangeArrowheads="1"/>
          </p:cNvPicPr>
          <p:nvPr/>
        </p:nvPicPr>
        <p:blipFill>
          <a:blip r:embed="rId4" cstate="print"/>
          <a:srcRect l="15769" t="52434" r="70395" b="37375"/>
          <a:stretch>
            <a:fillRect/>
          </a:stretch>
        </p:blipFill>
        <p:spPr bwMode="auto">
          <a:xfrm>
            <a:off x="1115617" y="5661248"/>
            <a:ext cx="2088232" cy="936104"/>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971600" y="53752"/>
            <a:ext cx="7498080" cy="1143000"/>
          </a:xfrm>
        </p:spPr>
        <p:txBody>
          <a:bodyPr>
            <a:normAutofit fontScale="90000"/>
          </a:bodyPr>
          <a:lstStyle/>
          <a:p>
            <a:r>
              <a:rPr lang="es-EC" dirty="0" smtClean="0"/>
              <a:t>MATRIZ DE EVALUACIÓN DE FACTORES INTERNOS</a:t>
            </a:r>
            <a:endParaRPr lang="es-EC" dirty="0"/>
          </a:p>
        </p:txBody>
      </p:sp>
      <p:pic>
        <p:nvPicPr>
          <p:cNvPr id="4" name="3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1124744"/>
            <a:ext cx="7488832" cy="4968552"/>
          </a:xfrm>
          <a:prstGeom prst="rect">
            <a:avLst/>
          </a:prstGeom>
          <a:noFill/>
          <a:ln>
            <a:noFill/>
          </a:ln>
        </p:spPr>
      </p:pic>
      <p:pic>
        <p:nvPicPr>
          <p:cNvPr id="5" name="Picture 90"/>
          <p:cNvPicPr>
            <a:picLocks noChangeAspect="1" noChangeArrowheads="1"/>
          </p:cNvPicPr>
          <p:nvPr/>
        </p:nvPicPr>
        <p:blipFill>
          <a:blip r:embed="rId4" cstate="print"/>
          <a:srcRect l="15769" t="57976" r="70394" b="32709"/>
          <a:stretch>
            <a:fillRect/>
          </a:stretch>
        </p:blipFill>
        <p:spPr bwMode="auto">
          <a:xfrm>
            <a:off x="1187624" y="5805264"/>
            <a:ext cx="1728193" cy="980728"/>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890344" y="-315416"/>
            <a:ext cx="7498080" cy="1143000"/>
          </a:xfrm>
        </p:spPr>
        <p:txBody>
          <a:bodyPr>
            <a:normAutofit fontScale="90000"/>
          </a:bodyPr>
          <a:lstStyle/>
          <a:p>
            <a:r>
              <a:rPr lang="es-EC" dirty="0" smtClean="0"/>
              <a:t>MATRIZ DE ESTRATEGIAS FODA</a:t>
            </a:r>
            <a:endParaRPr lang="es-EC" dirty="0"/>
          </a:p>
        </p:txBody>
      </p:sp>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0"/>
            <a:ext cx="1224136" cy="1025352"/>
          </a:xfrm>
          <a:prstGeom prst="rect">
            <a:avLst/>
          </a:prstGeom>
          <a:noFill/>
          <a:ln>
            <a:noFill/>
          </a:ln>
        </p:spPr>
      </p:pic>
      <p:pic>
        <p:nvPicPr>
          <p:cNvPr id="16385" name="Picture 1"/>
          <p:cNvPicPr>
            <a:picLocks noChangeAspect="1" noChangeArrowheads="1"/>
          </p:cNvPicPr>
          <p:nvPr/>
        </p:nvPicPr>
        <p:blipFill>
          <a:blip r:embed="rId4" cstate="print"/>
          <a:srcRect l="59490" t="25219" r="7304" b="8829"/>
          <a:stretch>
            <a:fillRect/>
          </a:stretch>
        </p:blipFill>
        <p:spPr bwMode="auto">
          <a:xfrm>
            <a:off x="1979712" y="638690"/>
            <a:ext cx="5400600" cy="6030670"/>
          </a:xfrm>
          <a:prstGeom prst="rect">
            <a:avLst/>
          </a:prstGeom>
          <a:noFill/>
          <a:ln w="9525">
            <a:noFill/>
            <a:miter lim="800000"/>
            <a:headEnd/>
            <a:tailEnd/>
          </a:ln>
        </p:spPr>
      </p:pic>
      <p:pic>
        <p:nvPicPr>
          <p:cNvPr id="7" name="Picture 2" descr="Resultado de imagen para alcance de un proyecto"/>
          <p:cNvPicPr>
            <a:picLocks noChangeAspect="1" noChangeArrowheads="1"/>
          </p:cNvPicPr>
          <p:nvPr/>
        </p:nvPicPr>
        <p:blipFill>
          <a:blip r:embed="rId5" cstate="print"/>
          <a:srcRect/>
          <a:stretch>
            <a:fillRect/>
          </a:stretch>
        </p:blipFill>
        <p:spPr bwMode="auto">
          <a:xfrm>
            <a:off x="1979712" y="1196752"/>
            <a:ext cx="1917058" cy="129614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4" name="3 Rectángulo"/>
          <p:cNvSpPr/>
          <p:nvPr/>
        </p:nvSpPr>
        <p:spPr>
          <a:xfrm>
            <a:off x="1391190" y="1556792"/>
            <a:ext cx="7186134" cy="34163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CAPÍTULO III</a:t>
            </a:r>
          </a:p>
          <a:p>
            <a:pPr algn="ctr"/>
            <a:endParaRPr lang="es-E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s-E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DIAGNÓSTICO </a:t>
            </a:r>
          </a:p>
          <a:p>
            <a:pPr algn="ctr"/>
            <a:r>
              <a:rPr lang="es-E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ORGANIZACIONAL</a:t>
            </a:r>
            <a:endParaRPr lang="es-E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1403648" y="260648"/>
            <a:ext cx="7498080" cy="1143000"/>
          </a:xfrm>
        </p:spPr>
        <p:txBody>
          <a:bodyPr>
            <a:normAutofit fontScale="90000"/>
          </a:bodyPr>
          <a:lstStyle/>
          <a:p>
            <a:pPr lvl="0"/>
            <a:r>
              <a:rPr lang="es-EC" dirty="0" smtClean="0"/>
              <a:t/>
            </a:r>
            <a:br>
              <a:rPr lang="es-EC" dirty="0" smtClean="0"/>
            </a:br>
            <a:r>
              <a:rPr lang="es-EC" dirty="0" smtClean="0"/>
              <a:t>CARACTERIZACIÓN</a:t>
            </a:r>
            <a:br>
              <a:rPr lang="es-EC" dirty="0" smtClean="0"/>
            </a:br>
            <a:r>
              <a:rPr lang="es-EC" dirty="0" smtClean="0"/>
              <a:t/>
            </a:r>
            <a:br>
              <a:rPr lang="es-EC" dirty="0" smtClean="0"/>
            </a:br>
            <a:endParaRPr lang="es-EC" dirty="0"/>
          </a:p>
        </p:txBody>
      </p:sp>
      <p:pic>
        <p:nvPicPr>
          <p:cNvPr id="4" name="3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28192" cy="1340768"/>
          </a:xfrm>
          <a:prstGeom prst="rect">
            <a:avLst/>
          </a:prstGeom>
          <a:noFill/>
          <a:ln>
            <a:noFill/>
          </a:ln>
        </p:spPr>
      </p:pic>
      <p:graphicFrame>
        <p:nvGraphicFramePr>
          <p:cNvPr id="7" name="6 Diagrama"/>
          <p:cNvGraphicFramePr/>
          <p:nvPr/>
        </p:nvGraphicFramePr>
        <p:xfrm>
          <a:off x="1403648" y="1628800"/>
          <a:ext cx="7056784" cy="4320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1389770" cy="11247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2843808" y="0"/>
            <a:ext cx="7498080" cy="1143000"/>
          </a:xfrm>
        </p:spPr>
        <p:txBody>
          <a:bodyPr/>
          <a:lstStyle/>
          <a:p>
            <a:r>
              <a:rPr lang="es-EC" dirty="0" smtClean="0"/>
              <a:t>RESEÑA HISTÓRICA</a:t>
            </a:r>
            <a:endParaRPr lang="es-EC" dirty="0"/>
          </a:p>
        </p:txBody>
      </p:sp>
      <p:pic>
        <p:nvPicPr>
          <p:cNvPr id="4" name="3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0"/>
            <a:ext cx="1224136" cy="1025352"/>
          </a:xfrm>
          <a:prstGeom prst="rect">
            <a:avLst/>
          </a:prstGeom>
          <a:noFill/>
          <a:ln>
            <a:noFill/>
          </a:ln>
        </p:spPr>
      </p:pic>
      <p:graphicFrame>
        <p:nvGraphicFramePr>
          <p:cNvPr id="5" name="4 Diagrama"/>
          <p:cNvGraphicFramePr/>
          <p:nvPr/>
        </p:nvGraphicFramePr>
        <p:xfrm>
          <a:off x="4572000" y="1700808"/>
          <a:ext cx="4212976" cy="38884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2" descr="http://www.siliconweek.com/wp-content/uploads/2015/02/educacion_superior_ciencia_tecnologia_senescyt_yachay1.png"/>
          <p:cNvPicPr>
            <a:picLocks noChangeAspect="1" noChangeArrowheads="1"/>
          </p:cNvPicPr>
          <p:nvPr/>
        </p:nvPicPr>
        <p:blipFill>
          <a:blip r:embed="rId9" cstate="print"/>
          <a:srcRect/>
          <a:stretch>
            <a:fillRect/>
          </a:stretch>
        </p:blipFill>
        <p:spPr bwMode="auto">
          <a:xfrm>
            <a:off x="467544" y="-171400"/>
            <a:ext cx="2662731" cy="1512168"/>
          </a:xfrm>
          <a:prstGeom prst="rect">
            <a:avLst/>
          </a:prstGeom>
          <a:noFill/>
        </p:spPr>
      </p:pic>
      <p:grpSp>
        <p:nvGrpSpPr>
          <p:cNvPr id="8" name="그룹 16"/>
          <p:cNvGrpSpPr>
            <a:grpSpLocks/>
          </p:cNvGrpSpPr>
          <p:nvPr/>
        </p:nvGrpSpPr>
        <p:grpSpPr bwMode="auto">
          <a:xfrm>
            <a:off x="0" y="1556792"/>
            <a:ext cx="4283968" cy="4392488"/>
            <a:chOff x="-1" y="-39497"/>
            <a:chExt cx="6051538" cy="4399515"/>
          </a:xfrm>
        </p:grpSpPr>
        <p:pic>
          <p:nvPicPr>
            <p:cNvPr id="9" name="그림 17"/>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bwMode="auto">
            <a:xfrm>
              <a:off x="-1" y="-39497"/>
              <a:ext cx="6048088" cy="43995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직사각형 18"/>
            <p:cNvSpPr>
              <a:spLocks noChangeArrowheads="1"/>
            </p:cNvSpPr>
            <p:nvPr/>
          </p:nvSpPr>
          <p:spPr bwMode="auto">
            <a:xfrm>
              <a:off x="2883762" y="-39497"/>
              <a:ext cx="3167775" cy="84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49763" tIns="24882" rIns="49763" bIns="24882" anchor="t" anchorCtr="0" upright="1">
              <a:noAutofit/>
            </a:bodyPr>
            <a:lstStyle/>
            <a:p>
              <a:pPr algn="ctr"/>
              <a:r>
                <a:rPr lang="es-MX" sz="980" b="1" dirty="0">
                  <a:solidFill>
                    <a:srgbClr val="000000"/>
                  </a:solidFill>
                  <a:latin typeface="Arial"/>
                  <a:ea typeface="맑은 고딕"/>
                  <a:cs typeface="굴림"/>
                </a:rPr>
                <a:t>Ciudad del</a:t>
              </a:r>
              <a:endParaRPr lang="ko-KR" altLang="en-US" sz="1959" b="1" dirty="0">
                <a:latin typeface="굴림"/>
                <a:cs typeface="굴림"/>
              </a:endParaRPr>
            </a:p>
            <a:p>
              <a:pPr algn="ctr"/>
              <a:r>
                <a:rPr lang="es-MX" sz="980" b="1" dirty="0">
                  <a:solidFill>
                    <a:srgbClr val="000000"/>
                  </a:solidFill>
                  <a:latin typeface="Arial"/>
                  <a:ea typeface="맑은 고딕"/>
                  <a:cs typeface="굴림"/>
                </a:rPr>
                <a:t>Conocimiento</a:t>
              </a:r>
              <a:endParaRPr lang="ko-KR" altLang="en-US" sz="1959" b="1" dirty="0">
                <a:latin typeface="굴림"/>
                <a:cs typeface="굴림"/>
              </a:endParaRPr>
            </a:p>
            <a:p>
              <a:pPr algn="ctr"/>
              <a:r>
                <a:rPr lang="es-MX" sz="980" b="1" dirty="0">
                  <a:solidFill>
                    <a:srgbClr val="000000"/>
                  </a:solidFill>
                  <a:latin typeface="Arial"/>
                  <a:ea typeface="맑은 고딕"/>
                  <a:cs typeface="굴림"/>
                </a:rPr>
                <a:t> YACHAY</a:t>
              </a:r>
              <a:endParaRPr lang="ko-KR" altLang="en-US" sz="1959" b="1" dirty="0">
                <a:latin typeface="굴림"/>
                <a:cs typeface="굴림"/>
              </a:endParaRP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0"/>
            <a:ext cx="1224136" cy="1025352"/>
          </a:xfrm>
          <a:prstGeom prst="rect">
            <a:avLst/>
          </a:prstGeom>
          <a:noFill/>
          <a:ln>
            <a:noFill/>
          </a:ln>
        </p:spPr>
      </p:pic>
      <p:sp>
        <p:nvSpPr>
          <p:cNvPr id="3" name="2 Marcador de contenido"/>
          <p:cNvSpPr>
            <a:spLocks noGrp="1"/>
          </p:cNvSpPr>
          <p:nvPr>
            <p:ph idx="1"/>
          </p:nvPr>
        </p:nvSpPr>
        <p:spPr/>
        <p:txBody>
          <a:bodyPr/>
          <a:lstStyle/>
          <a:p>
            <a:endParaRPr lang="es-EC"/>
          </a:p>
        </p:txBody>
      </p:sp>
      <p:pic>
        <p:nvPicPr>
          <p:cNvPr id="4" name="Picture 2" descr="http://tvecu.com/wp-content/uploads/2013/01/yacha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268760"/>
            <a:ext cx="8405113" cy="525658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5696" y="-747464"/>
            <a:ext cx="4824536" cy="275827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pic>
        <p:nvPicPr>
          <p:cNvPr id="4" name="3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44624"/>
            <a:ext cx="6552728" cy="3789040"/>
          </a:xfrm>
          <a:prstGeom prst="rect">
            <a:avLst/>
          </a:prstGeom>
          <a:noFill/>
        </p:spPr>
      </p:pic>
      <p:sp>
        <p:nvSpPr>
          <p:cNvPr id="2" name="1 Título"/>
          <p:cNvSpPr>
            <a:spLocks noGrp="1"/>
          </p:cNvSpPr>
          <p:nvPr>
            <p:ph type="title"/>
          </p:nvPr>
        </p:nvSpPr>
        <p:spPr>
          <a:xfrm>
            <a:off x="971600" y="-243408"/>
            <a:ext cx="7498080" cy="1143000"/>
          </a:xfrm>
        </p:spPr>
        <p:txBody>
          <a:bodyPr/>
          <a:lstStyle/>
          <a:p>
            <a:r>
              <a:rPr lang="es-EC" dirty="0" smtClean="0"/>
              <a:t>PROYECTO</a:t>
            </a:r>
            <a:endParaRPr lang="es-EC" dirty="0"/>
          </a:p>
        </p:txBody>
      </p:sp>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4368" y="0"/>
            <a:ext cx="1224136" cy="1025352"/>
          </a:xfrm>
          <a:prstGeom prst="rect">
            <a:avLst/>
          </a:prstGeom>
          <a:noFill/>
          <a:ln>
            <a:noFill/>
          </a:ln>
        </p:spPr>
      </p:pic>
      <p:graphicFrame>
        <p:nvGraphicFramePr>
          <p:cNvPr id="7" name="Tabla 4"/>
          <p:cNvGraphicFramePr>
            <a:graphicFrameLocks noGrp="1"/>
          </p:cNvGraphicFramePr>
          <p:nvPr>
            <p:extLst>
              <p:ext uri="{D42A27DB-BD31-4B8C-83A1-F6EECF244321}">
                <p14:modId xmlns:p14="http://schemas.microsoft.com/office/powerpoint/2010/main" val="3233636664"/>
              </p:ext>
            </p:extLst>
          </p:nvPr>
        </p:nvGraphicFramePr>
        <p:xfrm>
          <a:off x="1547663" y="3789040"/>
          <a:ext cx="6408713" cy="2376263"/>
        </p:xfrm>
        <a:graphic>
          <a:graphicData uri="http://schemas.openxmlformats.org/drawingml/2006/table">
            <a:tbl>
              <a:tblPr>
                <a:tableStyleId>{775DCB02-9BB8-47FD-8907-85C794F793BA}</a:tableStyleId>
              </a:tblPr>
              <a:tblGrid>
                <a:gridCol w="2163981"/>
                <a:gridCol w="1202212"/>
                <a:gridCol w="1229955"/>
                <a:gridCol w="1812565"/>
              </a:tblGrid>
              <a:tr h="301674">
                <a:tc>
                  <a:txBody>
                    <a:bodyPr/>
                    <a:lstStyle/>
                    <a:p>
                      <a:pPr algn="l" fontAlgn="b"/>
                      <a:r>
                        <a:rPr lang="es-EC" sz="1400" u="none" strike="noStrike" dirty="0">
                          <a:effectLst/>
                        </a:rPr>
                        <a:t>EDIFICIOS</a:t>
                      </a:r>
                      <a:endParaRPr lang="es-EC"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C" sz="1400" u="none" strike="noStrike" dirty="0">
                          <a:effectLst/>
                        </a:rPr>
                        <a:t>AREAS</a:t>
                      </a:r>
                      <a:endParaRPr lang="es-EC"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C" sz="1400" u="none" strike="noStrike" dirty="0">
                          <a:effectLst/>
                        </a:rPr>
                        <a:t>UNIDAD</a:t>
                      </a:r>
                      <a:endParaRPr lang="es-EC"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C" sz="1400" u="none" strike="noStrike" dirty="0">
                          <a:effectLst/>
                        </a:rPr>
                        <a:t>COSTO</a:t>
                      </a:r>
                      <a:endParaRPr lang="es-EC" sz="1400" b="1" i="0" u="none" strike="noStrike" dirty="0">
                        <a:solidFill>
                          <a:srgbClr val="000000"/>
                        </a:solidFill>
                        <a:effectLst/>
                        <a:latin typeface="Calibri" panose="020F0502020204030204" pitchFamily="34" charset="0"/>
                      </a:endParaRPr>
                    </a:p>
                  </a:txBody>
                  <a:tcPr marL="9525" marR="9525" marT="9525" marB="0" anchor="b"/>
                </a:tc>
              </a:tr>
              <a:tr h="531410">
                <a:tc>
                  <a:txBody>
                    <a:bodyPr/>
                    <a:lstStyle/>
                    <a:p>
                      <a:pPr algn="l" fontAlgn="b"/>
                      <a:r>
                        <a:rPr lang="es-EC" sz="1400" u="none" strike="noStrike" dirty="0">
                          <a:effectLst/>
                        </a:rPr>
                        <a:t>ADMINISTRACION</a:t>
                      </a:r>
                      <a:endParaRPr lang="es-EC"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C" sz="1400" u="none" strike="noStrike" dirty="0">
                          <a:effectLst/>
                        </a:rPr>
                        <a:t>20875.20</a:t>
                      </a:r>
                      <a:endParaRPr lang="es-EC"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C" sz="1400" u="none" strike="noStrike">
                          <a:effectLst/>
                        </a:rPr>
                        <a:t>M2</a:t>
                      </a:r>
                      <a:endParaRPr lang="es-EC" sz="14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400" u="none" strike="noStrike" dirty="0">
                          <a:effectLst/>
                        </a:rPr>
                        <a:t> $  14,696,284.03 </a:t>
                      </a:r>
                      <a:endParaRPr lang="es-EC" sz="1400" b="1" i="0" u="none" strike="noStrike" dirty="0">
                        <a:solidFill>
                          <a:srgbClr val="000000"/>
                        </a:solidFill>
                        <a:effectLst/>
                        <a:latin typeface="Calibri" panose="020F0502020204030204" pitchFamily="34" charset="0"/>
                      </a:endParaRPr>
                    </a:p>
                  </a:txBody>
                  <a:tcPr marL="9525" marR="9525" marT="9525" marB="0" anchor="b"/>
                </a:tc>
              </a:tr>
              <a:tr h="301674">
                <a:tc>
                  <a:txBody>
                    <a:bodyPr/>
                    <a:lstStyle/>
                    <a:p>
                      <a:pPr algn="l" fontAlgn="b"/>
                      <a:r>
                        <a:rPr lang="es-EC" sz="1400" u="none" strike="noStrike" dirty="0">
                          <a:effectLst/>
                        </a:rPr>
                        <a:t>AUDITORIO</a:t>
                      </a:r>
                      <a:endParaRPr lang="es-EC"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C" sz="1400" u="none" strike="noStrike" dirty="0">
                          <a:effectLst/>
                        </a:rPr>
                        <a:t>3366.97</a:t>
                      </a:r>
                      <a:endParaRPr lang="es-EC"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C" sz="1400" u="none" strike="noStrike">
                          <a:effectLst/>
                        </a:rPr>
                        <a:t>M2</a:t>
                      </a:r>
                      <a:endParaRPr lang="es-EC" sz="14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400" u="none" strike="noStrike" dirty="0">
                          <a:effectLst/>
                        </a:rPr>
                        <a:t> $    3,625,959.52 </a:t>
                      </a:r>
                      <a:endParaRPr lang="es-EC" sz="1400" b="1" i="0" u="none" strike="noStrike" dirty="0">
                        <a:solidFill>
                          <a:srgbClr val="000000"/>
                        </a:solidFill>
                        <a:effectLst/>
                        <a:latin typeface="Calibri" panose="020F0502020204030204" pitchFamily="34" charset="0"/>
                      </a:endParaRPr>
                    </a:p>
                  </a:txBody>
                  <a:tcPr marL="9525" marR="9525" marT="9525" marB="0" anchor="b"/>
                </a:tc>
              </a:tr>
              <a:tr h="301674">
                <a:tc>
                  <a:txBody>
                    <a:bodyPr/>
                    <a:lstStyle/>
                    <a:p>
                      <a:pPr algn="l" fontAlgn="b"/>
                      <a:r>
                        <a:rPr lang="es-EC" sz="1400" u="none" strike="noStrike" dirty="0">
                          <a:effectLst/>
                        </a:rPr>
                        <a:t>TT 1</a:t>
                      </a:r>
                      <a:endParaRPr lang="es-EC"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C" sz="1400" u="none" strike="noStrike" dirty="0">
                          <a:effectLst/>
                        </a:rPr>
                        <a:t>12850.31</a:t>
                      </a:r>
                      <a:endParaRPr lang="es-EC"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C" sz="1400" u="none" strike="noStrike">
                          <a:effectLst/>
                        </a:rPr>
                        <a:t>M2</a:t>
                      </a:r>
                      <a:endParaRPr lang="es-EC" sz="14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400" u="none" strike="noStrike" dirty="0">
                          <a:effectLst/>
                        </a:rPr>
                        <a:t> $    7,939,900.47 </a:t>
                      </a:r>
                      <a:endParaRPr lang="es-EC" sz="1400" b="1" i="0" u="none" strike="noStrike" dirty="0">
                        <a:solidFill>
                          <a:srgbClr val="000000"/>
                        </a:solidFill>
                        <a:effectLst/>
                        <a:latin typeface="Calibri" panose="020F0502020204030204" pitchFamily="34" charset="0"/>
                      </a:endParaRPr>
                    </a:p>
                  </a:txBody>
                  <a:tcPr marL="9525" marR="9525" marT="9525" marB="0" anchor="b"/>
                </a:tc>
              </a:tr>
              <a:tr h="301674">
                <a:tc>
                  <a:txBody>
                    <a:bodyPr/>
                    <a:lstStyle/>
                    <a:p>
                      <a:pPr algn="l" fontAlgn="b"/>
                      <a:r>
                        <a:rPr lang="es-EC" sz="1400" u="none" strike="noStrike" dirty="0">
                          <a:effectLst/>
                        </a:rPr>
                        <a:t>TT 2</a:t>
                      </a:r>
                      <a:endParaRPr lang="es-EC"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C" sz="1400" u="none" strike="noStrike" dirty="0">
                          <a:effectLst/>
                        </a:rPr>
                        <a:t>12801.72</a:t>
                      </a:r>
                      <a:endParaRPr lang="es-EC"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C" sz="1400" u="none" strike="noStrike">
                          <a:effectLst/>
                        </a:rPr>
                        <a:t>M2</a:t>
                      </a:r>
                      <a:endParaRPr lang="es-EC" sz="14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400" u="none" strike="noStrike" dirty="0">
                          <a:effectLst/>
                        </a:rPr>
                        <a:t> $    7,392,734.29 </a:t>
                      </a:r>
                      <a:endParaRPr lang="es-EC" sz="1400" b="1" i="0" u="none" strike="noStrike" dirty="0">
                        <a:solidFill>
                          <a:srgbClr val="000000"/>
                        </a:solidFill>
                        <a:effectLst/>
                        <a:latin typeface="Calibri" panose="020F0502020204030204" pitchFamily="34" charset="0"/>
                      </a:endParaRPr>
                    </a:p>
                  </a:txBody>
                  <a:tcPr marL="9525" marR="9525" marT="9525" marB="0" anchor="b"/>
                </a:tc>
              </a:tr>
              <a:tr h="301674">
                <a:tc>
                  <a:txBody>
                    <a:bodyPr/>
                    <a:lstStyle/>
                    <a:p>
                      <a:pPr algn="l" fontAlgn="b"/>
                      <a:r>
                        <a:rPr lang="es-EC" sz="1400" u="none" strike="noStrike" dirty="0">
                          <a:effectLst/>
                        </a:rPr>
                        <a:t>LABORATORIO</a:t>
                      </a:r>
                      <a:endParaRPr lang="es-EC"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C" sz="1400" u="none" strike="noStrike" dirty="0">
                          <a:effectLst/>
                        </a:rPr>
                        <a:t>9987.86</a:t>
                      </a:r>
                      <a:endParaRPr lang="es-EC"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C" sz="1400" u="none" strike="noStrike">
                          <a:effectLst/>
                        </a:rPr>
                        <a:t>M2</a:t>
                      </a:r>
                      <a:endParaRPr lang="es-EC" sz="14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400" u="none" strike="noStrike" dirty="0">
                          <a:effectLst/>
                        </a:rPr>
                        <a:t> $  10,403,034.62 </a:t>
                      </a:r>
                      <a:endParaRPr lang="es-EC" sz="1400" b="1" i="0" u="none" strike="noStrike" dirty="0">
                        <a:solidFill>
                          <a:srgbClr val="000000"/>
                        </a:solidFill>
                        <a:effectLst/>
                        <a:latin typeface="Calibri" panose="020F0502020204030204" pitchFamily="34" charset="0"/>
                      </a:endParaRPr>
                    </a:p>
                  </a:txBody>
                  <a:tcPr marL="9525" marR="9525" marT="9525" marB="0" anchor="b"/>
                </a:tc>
              </a:tr>
              <a:tr h="336483">
                <a:tc>
                  <a:txBody>
                    <a:bodyPr/>
                    <a:lstStyle/>
                    <a:p>
                      <a:pPr algn="l" fontAlgn="b"/>
                      <a:r>
                        <a:rPr lang="es-EC" sz="1400" u="none" strike="noStrike" dirty="0">
                          <a:effectLst/>
                        </a:rPr>
                        <a:t>TOTAL</a:t>
                      </a:r>
                      <a:endParaRPr lang="es-EC"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C" sz="1600" u="none" strike="noStrike" dirty="0">
                          <a:effectLst/>
                        </a:rPr>
                        <a:t>59882.06</a:t>
                      </a:r>
                      <a:endParaRPr lang="es-EC" sz="16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C" sz="1400" u="none" strike="noStrike">
                          <a:effectLst/>
                        </a:rPr>
                        <a:t>M2</a:t>
                      </a:r>
                      <a:endParaRPr lang="es-EC" sz="14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C" sz="1400" u="none" strike="noStrike" dirty="0">
                          <a:effectLst/>
                        </a:rPr>
                        <a:t> $  44,057,912.93 </a:t>
                      </a:r>
                      <a:endParaRPr lang="es-EC" sz="1400" b="1" i="0" u="none" strike="noStrike" dirty="0">
                        <a:solidFill>
                          <a:srgbClr val="000000"/>
                        </a:solidFill>
                        <a:effectLst/>
                        <a:latin typeface="Calibri" panose="020F0502020204030204" pitchFamily="34" charset="0"/>
                      </a:endParaRPr>
                    </a:p>
                  </a:txBody>
                  <a:tcPr marL="9525" marR="9525" marT="9525" marB="0" anchor="b"/>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1034360" y="-99392"/>
            <a:ext cx="7498080" cy="1143000"/>
          </a:xfrm>
        </p:spPr>
        <p:txBody>
          <a:bodyPr/>
          <a:lstStyle/>
          <a:p>
            <a:r>
              <a:rPr lang="es-EC" dirty="0" smtClean="0"/>
              <a:t>ORGANIGRAMA GENERAL</a:t>
            </a:r>
            <a:endParaRPr lang="es-EC" dirty="0"/>
          </a:p>
        </p:txBody>
      </p:sp>
      <p:graphicFrame>
        <p:nvGraphicFramePr>
          <p:cNvPr id="4" name="3 Diagrama"/>
          <p:cNvGraphicFramePr/>
          <p:nvPr/>
        </p:nvGraphicFramePr>
        <p:xfrm>
          <a:off x="1403648" y="1665661"/>
          <a:ext cx="6593849" cy="5192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5 Imagen"/>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4368" y="0"/>
            <a:ext cx="1224136" cy="1025352"/>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6" name="2 Marcador de contenido"/>
          <p:cNvSpPr>
            <a:spLocks noGrp="1"/>
          </p:cNvSpPr>
          <p:nvPr>
            <p:ph idx="1"/>
          </p:nvPr>
        </p:nvSpPr>
        <p:spPr>
          <a:xfrm>
            <a:off x="1043608" y="836712"/>
            <a:ext cx="7848872" cy="6021288"/>
          </a:xfrm>
        </p:spPr>
        <p:txBody>
          <a:bodyPr>
            <a:normAutofit/>
          </a:bodyPr>
          <a:lstStyle/>
          <a:p>
            <a:pPr algn="ctr">
              <a:buNone/>
            </a:pPr>
            <a:r>
              <a:rPr lang="es-ES" sz="2000" dirty="0" smtClean="0"/>
              <a:t>MISIÓN</a:t>
            </a:r>
            <a:endParaRPr lang="es-EC" sz="2000" dirty="0" smtClean="0"/>
          </a:p>
          <a:p>
            <a:pPr algn="ctr">
              <a:buNone/>
            </a:pPr>
            <a:r>
              <a:rPr lang="es-ES" sz="2000" dirty="0" smtClean="0"/>
              <a:t>“Satisfacer las necesidades de ingeniería y construcción de nuestros clientes en términos de calidad,  confiabilidad de los productos y servicios que podamos ofrecer, garantizando siempre la seguridad de nuestros clientes,  colaboradores, y el cuidado del medio ambiente”</a:t>
            </a:r>
          </a:p>
          <a:p>
            <a:pPr algn="ctr">
              <a:buNone/>
            </a:pPr>
            <a:endParaRPr lang="es-ES" sz="2000" dirty="0" smtClean="0"/>
          </a:p>
          <a:p>
            <a:pPr algn="ctr">
              <a:buNone/>
            </a:pPr>
            <a:endParaRPr lang="es-ES" sz="2000" dirty="0" smtClean="0"/>
          </a:p>
          <a:p>
            <a:pPr algn="ctr">
              <a:buNone/>
            </a:pPr>
            <a:endParaRPr lang="es-ES" sz="2000" dirty="0" smtClean="0"/>
          </a:p>
          <a:p>
            <a:pPr algn="ctr">
              <a:buNone/>
            </a:pPr>
            <a:endParaRPr lang="es-ES" sz="2000" dirty="0" smtClean="0"/>
          </a:p>
          <a:p>
            <a:pPr algn="ctr">
              <a:buNone/>
            </a:pPr>
            <a:endParaRPr lang="es-ES" sz="2000" dirty="0" smtClean="0"/>
          </a:p>
          <a:p>
            <a:pPr algn="ctr">
              <a:buNone/>
            </a:pPr>
            <a:endParaRPr lang="es-ES" sz="2000" dirty="0" smtClean="0"/>
          </a:p>
          <a:p>
            <a:pPr algn="ctr">
              <a:buNone/>
            </a:pPr>
            <a:r>
              <a:rPr lang="es-ES" sz="2000" dirty="0" smtClean="0"/>
              <a:t>VISIÓN</a:t>
            </a:r>
          </a:p>
          <a:p>
            <a:pPr algn="ctr">
              <a:buNone/>
            </a:pPr>
            <a:r>
              <a:rPr lang="es-ES" sz="2000" dirty="0" smtClean="0"/>
              <a:t>“Para el año 2017, no seremos la más grande pero seremos la mejor compañía en confiabilidad del Ecuador”</a:t>
            </a:r>
            <a:endParaRPr lang="es-EC" sz="2000" dirty="0" smtClean="0"/>
          </a:p>
          <a:p>
            <a:pPr algn="ctr">
              <a:buNone/>
            </a:pPr>
            <a:endParaRPr lang="es-EC" sz="2000" dirty="0"/>
          </a:p>
        </p:txBody>
      </p:sp>
      <p:sp>
        <p:nvSpPr>
          <p:cNvPr id="2" name="1 Título"/>
          <p:cNvSpPr>
            <a:spLocks noGrp="1"/>
          </p:cNvSpPr>
          <p:nvPr>
            <p:ph type="title"/>
          </p:nvPr>
        </p:nvSpPr>
        <p:spPr>
          <a:xfrm>
            <a:off x="1034360" y="-99392"/>
            <a:ext cx="7498080" cy="1143000"/>
          </a:xfrm>
        </p:spPr>
        <p:txBody>
          <a:bodyPr>
            <a:noAutofit/>
          </a:bodyPr>
          <a:lstStyle/>
          <a:p>
            <a:r>
              <a:rPr lang="es-EC" sz="2800" dirty="0" smtClean="0"/>
              <a:t>DIRECCIONAMIENTO ESTRATÉGICO</a:t>
            </a:r>
            <a:br>
              <a:rPr lang="es-EC" sz="2800" dirty="0" smtClean="0"/>
            </a:br>
            <a:endParaRPr lang="es-EC" sz="2800" dirty="0"/>
          </a:p>
        </p:txBody>
      </p:sp>
      <p:pic>
        <p:nvPicPr>
          <p:cNvPr id="3" name="2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2708920"/>
            <a:ext cx="3024336" cy="2088232"/>
          </a:xfrm>
          <a:prstGeom prst="rect">
            <a:avLst/>
          </a:prstGeom>
          <a:noFill/>
          <a:ln>
            <a:noFill/>
          </a:ln>
        </p:spPr>
      </p:pic>
      <p:pic>
        <p:nvPicPr>
          <p:cNvPr id="14338" name="Picture 2" descr="http://www.elexitoerestu.com.mx/wp-content/uploads/2013/01/vision.png"/>
          <p:cNvPicPr>
            <a:picLocks noChangeAspect="1" noChangeArrowheads="1"/>
          </p:cNvPicPr>
          <p:nvPr/>
        </p:nvPicPr>
        <p:blipFill>
          <a:blip r:embed="rId4" cstate="print"/>
          <a:srcRect/>
          <a:stretch>
            <a:fillRect/>
          </a:stretch>
        </p:blipFill>
        <p:spPr bwMode="auto">
          <a:xfrm>
            <a:off x="7092280" y="2564904"/>
            <a:ext cx="1766915" cy="2232248"/>
          </a:xfrm>
          <a:prstGeom prst="rect">
            <a:avLst/>
          </a:prstGeom>
          <a:noFill/>
        </p:spPr>
      </p:pic>
      <p:pic>
        <p:nvPicPr>
          <p:cNvPr id="7" name="Picture 8" descr="http://www.vanguardiadigital.com.mx/WEBVSD/images/hombre-negocios.png"/>
          <p:cNvPicPr>
            <a:picLocks noChangeAspect="1" noChangeArrowheads="1"/>
          </p:cNvPicPr>
          <p:nvPr/>
        </p:nvPicPr>
        <p:blipFill>
          <a:blip r:embed="rId5" cstate="print"/>
          <a:srcRect/>
          <a:stretch>
            <a:fillRect/>
          </a:stretch>
        </p:blipFill>
        <p:spPr bwMode="auto">
          <a:xfrm>
            <a:off x="1259632" y="2564904"/>
            <a:ext cx="1872208" cy="187220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4" name="3 Rectángulo"/>
          <p:cNvSpPr/>
          <p:nvPr/>
        </p:nvSpPr>
        <p:spPr>
          <a:xfrm>
            <a:off x="1769948" y="1556792"/>
            <a:ext cx="6428619" cy="258532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CAPÍTULO I</a:t>
            </a:r>
          </a:p>
          <a:p>
            <a:pPr algn="ctr"/>
            <a:endParaRPr lang="es-E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s-E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GENERALIDADES</a:t>
            </a:r>
            <a:endParaRPr lang="es-E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pic>
        <p:nvPicPr>
          <p:cNvPr id="12290" name="Picture 2" descr="http://190.152.90.29/img/especifico.jpg"/>
          <p:cNvPicPr>
            <a:picLocks noChangeAspect="1" noChangeArrowheads="1"/>
          </p:cNvPicPr>
          <p:nvPr/>
        </p:nvPicPr>
        <p:blipFill>
          <a:blip r:embed="rId3" cstate="print"/>
          <a:srcRect/>
          <a:stretch>
            <a:fillRect/>
          </a:stretch>
        </p:blipFill>
        <p:spPr bwMode="auto">
          <a:xfrm>
            <a:off x="4700742" y="2204864"/>
            <a:ext cx="4407762" cy="4320480"/>
          </a:xfrm>
          <a:prstGeom prst="rect">
            <a:avLst/>
          </a:prstGeom>
          <a:noFill/>
        </p:spPr>
      </p:pic>
      <p:sp>
        <p:nvSpPr>
          <p:cNvPr id="2" name="1 Título"/>
          <p:cNvSpPr>
            <a:spLocks noGrp="1"/>
          </p:cNvSpPr>
          <p:nvPr>
            <p:ph type="title"/>
          </p:nvPr>
        </p:nvSpPr>
        <p:spPr>
          <a:xfrm>
            <a:off x="962352" y="-18256"/>
            <a:ext cx="7498080" cy="1143000"/>
          </a:xfrm>
        </p:spPr>
        <p:txBody>
          <a:bodyPr>
            <a:normAutofit/>
          </a:bodyPr>
          <a:lstStyle/>
          <a:p>
            <a:r>
              <a:rPr lang="es-EC" sz="3200" dirty="0" smtClean="0"/>
              <a:t>OBJETIVOS ORGANIZACIONALES</a:t>
            </a:r>
            <a:endParaRPr lang="es-EC" sz="3200" dirty="0"/>
          </a:p>
        </p:txBody>
      </p:sp>
      <p:sp>
        <p:nvSpPr>
          <p:cNvPr id="4" name="3 Rectángulo"/>
          <p:cNvSpPr/>
          <p:nvPr/>
        </p:nvSpPr>
        <p:spPr>
          <a:xfrm>
            <a:off x="1115616" y="1268760"/>
            <a:ext cx="5832648" cy="4247317"/>
          </a:xfrm>
          <a:prstGeom prst="rect">
            <a:avLst/>
          </a:prstGeom>
        </p:spPr>
        <p:txBody>
          <a:bodyPr wrap="square">
            <a:spAutoFit/>
          </a:bodyPr>
          <a:lstStyle/>
          <a:p>
            <a:r>
              <a:rPr lang="es-ES" dirty="0" smtClean="0"/>
              <a:t>Los objetivos de CONECUAKOR C.E.M. determinados por el cuadro de mando integral que se encuentra vigente, son los siguientes:</a:t>
            </a:r>
          </a:p>
          <a:p>
            <a:endParaRPr lang="es-ES" dirty="0" smtClean="0"/>
          </a:p>
          <a:p>
            <a:endParaRPr lang="es-EC" dirty="0" smtClean="0"/>
          </a:p>
          <a:p>
            <a:pPr lvl="0">
              <a:buFont typeface="Wingdings" pitchFamily="2" charset="2"/>
              <a:buChar char="q"/>
            </a:pPr>
            <a:r>
              <a:rPr lang="es-ES" dirty="0" smtClean="0"/>
              <a:t>Mejorar el flujo de caja </a:t>
            </a:r>
            <a:endParaRPr lang="es-EC" dirty="0" smtClean="0"/>
          </a:p>
          <a:p>
            <a:pPr lvl="0">
              <a:buFont typeface="Wingdings" pitchFamily="2" charset="2"/>
              <a:buChar char="q"/>
            </a:pPr>
            <a:r>
              <a:rPr lang="es-ES" dirty="0" smtClean="0"/>
              <a:t>Incrementar rentabilidad por proyectos </a:t>
            </a:r>
            <a:endParaRPr lang="es-EC" dirty="0" smtClean="0"/>
          </a:p>
          <a:p>
            <a:pPr lvl="0">
              <a:buFont typeface="Wingdings" pitchFamily="2" charset="2"/>
              <a:buChar char="q"/>
            </a:pPr>
            <a:r>
              <a:rPr lang="es-ES" dirty="0" smtClean="0"/>
              <a:t>Reducir costos </a:t>
            </a:r>
            <a:endParaRPr lang="es-EC" dirty="0" smtClean="0"/>
          </a:p>
          <a:p>
            <a:pPr lvl="0">
              <a:buFont typeface="Wingdings" pitchFamily="2" charset="2"/>
              <a:buChar char="q"/>
            </a:pPr>
            <a:r>
              <a:rPr lang="es-ES" dirty="0" smtClean="0"/>
              <a:t>Posicionar la marca dentro del mercado </a:t>
            </a:r>
            <a:endParaRPr lang="es-EC" dirty="0" smtClean="0"/>
          </a:p>
          <a:p>
            <a:pPr lvl="0">
              <a:buFont typeface="Wingdings" pitchFamily="2" charset="2"/>
              <a:buChar char="q"/>
            </a:pPr>
            <a:r>
              <a:rPr lang="es-ES" dirty="0" smtClean="0"/>
              <a:t>Gestionar estratégicamente los proyectos </a:t>
            </a:r>
            <a:endParaRPr lang="es-EC" dirty="0" smtClean="0"/>
          </a:p>
          <a:p>
            <a:pPr lvl="0">
              <a:buFont typeface="Wingdings" pitchFamily="2" charset="2"/>
              <a:buChar char="q"/>
            </a:pPr>
            <a:r>
              <a:rPr lang="es-ES" dirty="0" smtClean="0"/>
              <a:t>Desarrollar soluciones innovadoras y nuevas tecnologías </a:t>
            </a:r>
            <a:endParaRPr lang="es-EC" dirty="0" smtClean="0"/>
          </a:p>
          <a:p>
            <a:pPr lvl="0">
              <a:buFont typeface="Wingdings" pitchFamily="2" charset="2"/>
              <a:buChar char="q"/>
            </a:pPr>
            <a:r>
              <a:rPr lang="es-ES" dirty="0" smtClean="0"/>
              <a:t>Gestionar la seguridad </a:t>
            </a:r>
            <a:endParaRPr lang="es-EC" dirty="0" smtClean="0"/>
          </a:p>
          <a:p>
            <a:pPr lvl="0">
              <a:buFont typeface="Wingdings" pitchFamily="2" charset="2"/>
              <a:buChar char="q"/>
            </a:pPr>
            <a:r>
              <a:rPr lang="es-ES" dirty="0" smtClean="0"/>
              <a:t>Desarrollar habilidades estratégicas de los empleados</a:t>
            </a:r>
            <a:endParaRPr lang="es-EC" dirty="0" smtClean="0"/>
          </a:p>
          <a:p>
            <a:pPr lvl="0">
              <a:buFont typeface="Wingdings" pitchFamily="2" charset="2"/>
              <a:buChar char="q"/>
            </a:pPr>
            <a:r>
              <a:rPr lang="es-ES" dirty="0" smtClean="0"/>
              <a:t>Fortalecer el clima laboral </a:t>
            </a:r>
            <a:endParaRPr lang="es-EC" dirty="0" smtClean="0"/>
          </a:p>
          <a:p>
            <a:pPr lvl="0">
              <a:buFont typeface="Wingdings" pitchFamily="2" charset="2"/>
              <a:buChar char="q"/>
            </a:pPr>
            <a:r>
              <a:rPr lang="es-ES" dirty="0" smtClean="0"/>
              <a:t>Fortalecer la cultura de ejecución</a:t>
            </a:r>
            <a:endParaRPr lang="es-EC" dirty="0"/>
          </a:p>
        </p:txBody>
      </p:sp>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4368" y="0"/>
            <a:ext cx="1224136" cy="1025352"/>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44624"/>
            <a:ext cx="9144000" cy="6858000"/>
          </a:xfrm>
          <a:prstGeom prst="rect">
            <a:avLst/>
          </a:prstGeom>
          <a:ln>
            <a:noFill/>
          </a:ln>
          <a:effectLst>
            <a:softEdge rad="112500"/>
          </a:effectLst>
        </p:spPr>
      </p:pic>
      <p:sp>
        <p:nvSpPr>
          <p:cNvPr id="2" name="1 Título"/>
          <p:cNvSpPr>
            <a:spLocks noGrp="1"/>
          </p:cNvSpPr>
          <p:nvPr>
            <p:ph type="title"/>
          </p:nvPr>
        </p:nvSpPr>
        <p:spPr>
          <a:xfrm>
            <a:off x="899592" y="341784"/>
            <a:ext cx="7498080" cy="1143000"/>
          </a:xfrm>
        </p:spPr>
        <p:txBody>
          <a:bodyPr>
            <a:noAutofit/>
          </a:bodyPr>
          <a:lstStyle/>
          <a:p>
            <a:r>
              <a:rPr lang="es-EC" sz="3600" dirty="0" smtClean="0"/>
              <a:t>VALORES ORGANIZACIONALES</a:t>
            </a:r>
            <a:br>
              <a:rPr lang="es-EC" sz="3600" dirty="0" smtClean="0"/>
            </a:br>
            <a:r>
              <a:rPr lang="es-EC" sz="3600" dirty="0" smtClean="0"/>
              <a:t/>
            </a:r>
            <a:br>
              <a:rPr lang="es-EC" sz="3600" dirty="0" smtClean="0"/>
            </a:br>
            <a:endParaRPr lang="es-EC" sz="3600" dirty="0"/>
          </a:p>
        </p:txBody>
      </p:sp>
      <p:pic>
        <p:nvPicPr>
          <p:cNvPr id="78850" name="Picture 2"/>
          <p:cNvPicPr>
            <a:picLocks noChangeAspect="1" noChangeArrowheads="1"/>
          </p:cNvPicPr>
          <p:nvPr/>
        </p:nvPicPr>
        <p:blipFill>
          <a:blip r:embed="rId3" cstate="print"/>
          <a:srcRect l="4146" t="43922" r="54899" b="20641"/>
          <a:stretch>
            <a:fillRect/>
          </a:stretch>
        </p:blipFill>
        <p:spPr bwMode="auto">
          <a:xfrm>
            <a:off x="755576" y="1628800"/>
            <a:ext cx="7992888" cy="3888432"/>
          </a:xfrm>
          <a:prstGeom prst="rect">
            <a:avLst/>
          </a:prstGeom>
          <a:noFill/>
          <a:ln w="3175">
            <a:solidFill>
              <a:schemeClr val="tx1"/>
            </a:solidFill>
            <a:miter lim="800000"/>
            <a:headEnd/>
            <a:tailEnd/>
          </a:ln>
        </p:spPr>
      </p:pic>
      <p:pic>
        <p:nvPicPr>
          <p:cNvPr id="5" name="4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4368" y="0"/>
            <a:ext cx="1224136" cy="1025352"/>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1970464" y="-315416"/>
            <a:ext cx="7498080" cy="1143000"/>
          </a:xfrm>
        </p:spPr>
        <p:txBody>
          <a:bodyPr>
            <a:normAutofit/>
          </a:bodyPr>
          <a:lstStyle/>
          <a:p>
            <a:r>
              <a:rPr lang="es-EC" sz="3600" dirty="0" smtClean="0"/>
              <a:t>POLÍTICAS INTERNAS</a:t>
            </a:r>
            <a:endParaRPr lang="es-EC" sz="3600" dirty="0"/>
          </a:p>
        </p:txBody>
      </p:sp>
      <p:pic>
        <p:nvPicPr>
          <p:cNvPr id="4" name="3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0"/>
            <a:ext cx="1259632" cy="980728"/>
          </a:xfrm>
          <a:prstGeom prst="rect">
            <a:avLst/>
          </a:prstGeom>
          <a:noFill/>
          <a:ln>
            <a:noFill/>
          </a:ln>
        </p:spPr>
      </p:pic>
      <p:graphicFrame>
        <p:nvGraphicFramePr>
          <p:cNvPr id="6" name="5 Tabla"/>
          <p:cNvGraphicFramePr>
            <a:graphicFrameLocks noGrp="1"/>
          </p:cNvGraphicFramePr>
          <p:nvPr/>
        </p:nvGraphicFramePr>
        <p:xfrm>
          <a:off x="1043608" y="2564904"/>
          <a:ext cx="7704855" cy="3724027"/>
        </p:xfrm>
        <a:graphic>
          <a:graphicData uri="http://schemas.openxmlformats.org/drawingml/2006/table">
            <a:tbl>
              <a:tblPr/>
              <a:tblGrid>
                <a:gridCol w="1905502"/>
                <a:gridCol w="2054937"/>
                <a:gridCol w="3744416"/>
              </a:tblGrid>
              <a:tr h="1018300">
                <a:tc>
                  <a:txBody>
                    <a:bodyPr/>
                    <a:lstStyle/>
                    <a:p>
                      <a:pPr algn="ctr" fontAlgn="ctr"/>
                      <a:r>
                        <a:rPr lang="es-EC" sz="1600" b="0" i="0" u="none" strike="noStrike" dirty="0">
                          <a:solidFill>
                            <a:srgbClr val="000000"/>
                          </a:solidFill>
                          <a:latin typeface="Calibri"/>
                        </a:rPr>
                        <a:t>A. Políticas en la perspectiva financiera</a:t>
                      </a:r>
                    </a:p>
                  </a:txBody>
                  <a:tcPr marL="7829" marR="7829" marT="78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b"/>
                      <a:r>
                        <a:rPr lang="es-EC" sz="1600" b="0" i="0" u="none" strike="noStrike">
                          <a:solidFill>
                            <a:srgbClr val="000000"/>
                          </a:solidFill>
                          <a:latin typeface="Calibri"/>
                        </a:rPr>
                        <a:t>Lograr crecimiento de los ingresos</a:t>
                      </a:r>
                    </a:p>
                  </a:txBody>
                  <a:tcPr marL="7829" marR="7829" marT="78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b"/>
                      <a:r>
                        <a:rPr lang="es-EC" sz="1600" b="0" i="0" u="none" strike="noStrike" dirty="0">
                          <a:solidFill>
                            <a:srgbClr val="000000"/>
                          </a:solidFill>
                          <a:latin typeface="Calibri"/>
                        </a:rPr>
                        <a:t>a. Maximizar la rentabilidad mediante el uso eficiente de los recursos financieros</a:t>
                      </a:r>
                    </a:p>
                  </a:txBody>
                  <a:tcPr marL="7829" marR="7829" marT="78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r>
              <a:tr h="589338">
                <a:tc>
                  <a:txBody>
                    <a:bodyPr/>
                    <a:lstStyle/>
                    <a:p>
                      <a:pPr algn="ctr" fontAlgn="ctr"/>
                      <a:r>
                        <a:rPr lang="es-EC" sz="1600" b="0" i="0" u="none" strike="noStrike">
                          <a:solidFill>
                            <a:srgbClr val="000000"/>
                          </a:solidFill>
                          <a:latin typeface="Calibri"/>
                        </a:rPr>
                        <a:t>B. Políticas en la perspectiva de clientes</a:t>
                      </a:r>
                    </a:p>
                  </a:txBody>
                  <a:tcPr marL="7829" marR="7829" marT="78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ctr" fontAlgn="b"/>
                      <a:r>
                        <a:rPr lang="es-EC" sz="1600" b="0" i="0" u="none" strike="noStrike">
                          <a:solidFill>
                            <a:srgbClr val="000000"/>
                          </a:solidFill>
                          <a:latin typeface="Calibri"/>
                        </a:rPr>
                        <a:t>Atributos básicos</a:t>
                      </a:r>
                    </a:p>
                  </a:txBody>
                  <a:tcPr marL="7829" marR="7829" marT="78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ctr" fontAlgn="b"/>
                      <a:r>
                        <a:rPr lang="es-EC" sz="1600" b="0" i="0" u="none" strike="noStrike">
                          <a:solidFill>
                            <a:srgbClr val="000000"/>
                          </a:solidFill>
                          <a:latin typeface="Calibri"/>
                        </a:rPr>
                        <a:t>a. Establecer un sistema de atención y respuesta oportuna a los requerimientos de nuestros clientes</a:t>
                      </a:r>
                    </a:p>
                  </a:txBody>
                  <a:tcPr marL="7829" marR="7829" marT="78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r>
              <a:tr h="978070">
                <a:tc>
                  <a:txBody>
                    <a:bodyPr/>
                    <a:lstStyle/>
                    <a:p>
                      <a:pPr algn="ctr" fontAlgn="ctr"/>
                      <a:r>
                        <a:rPr lang="es-EC" sz="1600" b="0" i="0" u="none" strike="noStrike">
                          <a:solidFill>
                            <a:srgbClr val="000000"/>
                          </a:solidFill>
                          <a:latin typeface="Calibri"/>
                        </a:rPr>
                        <a:t>C. Políticas en la perspectiva de procesos</a:t>
                      </a:r>
                    </a:p>
                  </a:txBody>
                  <a:tcPr marL="7829" marR="7829" marT="78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es-EC" sz="1600" b="0" i="0" u="none" strike="noStrike">
                          <a:solidFill>
                            <a:srgbClr val="000000"/>
                          </a:solidFill>
                          <a:latin typeface="Calibri"/>
                        </a:rPr>
                        <a:t>Procesos de innovación y desarrollo</a:t>
                      </a:r>
                    </a:p>
                  </a:txBody>
                  <a:tcPr marL="7829" marR="7829" marT="78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ctr" fontAlgn="b"/>
                      <a:r>
                        <a:rPr lang="es-EC" sz="1600" b="0" i="0" u="none" strike="noStrike">
                          <a:solidFill>
                            <a:srgbClr val="000000"/>
                          </a:solidFill>
                          <a:latin typeface="Calibri"/>
                        </a:rPr>
                        <a:t>a. Fomentar las buenas prácticas en la ejecución de cada uno de los rubros, de la construcción para que  pueda evidenciar la eficiencia en la ejecución de los rubros</a:t>
                      </a:r>
                    </a:p>
                  </a:txBody>
                  <a:tcPr marL="7829" marR="7829" marT="78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r>
              <a:tr h="798667">
                <a:tc>
                  <a:txBody>
                    <a:bodyPr/>
                    <a:lstStyle/>
                    <a:p>
                      <a:pPr algn="ctr" fontAlgn="ctr"/>
                      <a:r>
                        <a:rPr lang="es-EC" sz="1600" b="0" i="0" u="none" strike="noStrike">
                          <a:solidFill>
                            <a:srgbClr val="000000"/>
                          </a:solidFill>
                          <a:latin typeface="Calibri"/>
                        </a:rPr>
                        <a:t>D. Políticas para la perspectiva de talento humano</a:t>
                      </a:r>
                    </a:p>
                  </a:txBody>
                  <a:tcPr marL="7829" marR="7829" marT="78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s-EC" sz="1600" b="0" i="0" u="none" strike="noStrike" dirty="0">
                          <a:solidFill>
                            <a:srgbClr val="000000"/>
                          </a:solidFill>
                          <a:latin typeface="Calibri"/>
                        </a:rPr>
                        <a:t>Desarrollo del capital humano</a:t>
                      </a:r>
                    </a:p>
                  </a:txBody>
                  <a:tcPr marL="7829" marR="7829" marT="78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ctr" fontAlgn="b"/>
                      <a:r>
                        <a:rPr lang="es-EC" sz="1600" b="0" i="0" u="none" strike="noStrike" dirty="0">
                          <a:solidFill>
                            <a:srgbClr val="000000"/>
                          </a:solidFill>
                          <a:latin typeface="Calibri"/>
                        </a:rPr>
                        <a:t>a. Priorizar la contratación de personal calificado y no calificado del área de influencia de los proyectos en ejecución de la compañía</a:t>
                      </a:r>
                    </a:p>
                  </a:txBody>
                  <a:tcPr marL="7829" marR="7829" marT="78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bl>
          </a:graphicData>
        </a:graphic>
      </p:graphicFrame>
      <p:pic>
        <p:nvPicPr>
          <p:cNvPr id="6146" name="Picture 2" descr="http://www.codice-sa.com.mx/images/politca.jpg"/>
          <p:cNvPicPr>
            <a:picLocks noChangeAspect="1" noChangeArrowheads="1"/>
          </p:cNvPicPr>
          <p:nvPr/>
        </p:nvPicPr>
        <p:blipFill>
          <a:blip r:embed="rId4" cstate="print"/>
          <a:srcRect/>
          <a:stretch>
            <a:fillRect/>
          </a:stretch>
        </p:blipFill>
        <p:spPr bwMode="auto">
          <a:xfrm>
            <a:off x="3491880" y="548680"/>
            <a:ext cx="2592288" cy="1944216"/>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2042472" y="44624"/>
            <a:ext cx="7498080" cy="1143000"/>
          </a:xfrm>
        </p:spPr>
        <p:txBody>
          <a:bodyPr>
            <a:normAutofit fontScale="90000"/>
          </a:bodyPr>
          <a:lstStyle/>
          <a:p>
            <a:r>
              <a:rPr lang="es-EC" dirty="0" smtClean="0"/>
              <a:t>MAPA ESTRATÉGICO</a:t>
            </a:r>
            <a:br>
              <a:rPr lang="es-EC" dirty="0" smtClean="0"/>
            </a:br>
            <a:endParaRPr lang="es-EC" dirty="0"/>
          </a:p>
        </p:txBody>
      </p:sp>
      <p:pic>
        <p:nvPicPr>
          <p:cNvPr id="4" name="3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28192" cy="1340768"/>
          </a:xfrm>
          <a:prstGeom prst="rect">
            <a:avLst/>
          </a:prstGeom>
          <a:noFill/>
          <a:ln>
            <a:noFill/>
          </a:ln>
        </p:spPr>
      </p:pic>
      <p:pic>
        <p:nvPicPr>
          <p:cNvPr id="5" name="4 Imagen"/>
          <p:cNvPicPr/>
          <p:nvPr/>
        </p:nvPicPr>
        <p:blipFill rotWithShape="1">
          <a:blip r:embed="rId4" cstate="print">
            <a:extLst>
              <a:ext uri="{28A0092B-C50C-407E-A947-70E740481C1C}">
                <a14:useLocalDpi xmlns:a14="http://schemas.microsoft.com/office/drawing/2010/main" val="0"/>
              </a:ext>
            </a:extLst>
          </a:blip>
          <a:srcRect t="9620"/>
          <a:stretch/>
        </p:blipFill>
        <p:spPr bwMode="auto">
          <a:xfrm>
            <a:off x="0" y="620688"/>
            <a:ext cx="9324528" cy="6237312"/>
          </a:xfrm>
          <a:prstGeom prst="rect">
            <a:avLst/>
          </a:prstGeom>
          <a:noFill/>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1187624" y="3140968"/>
            <a:ext cx="7498080" cy="1143000"/>
          </a:xfrm>
        </p:spPr>
        <p:txBody>
          <a:bodyPr>
            <a:normAutofit fontScale="90000"/>
          </a:bodyPr>
          <a:lstStyle/>
          <a:p>
            <a:r>
              <a:rPr lang="es-EC" b="1" dirty="0" smtClean="0"/>
              <a:t/>
            </a:r>
            <a:br>
              <a:rPr lang="es-EC" b="1" dirty="0" smtClean="0"/>
            </a:br>
            <a:endParaRPr lang="es-EC" dirty="0"/>
          </a:p>
        </p:txBody>
      </p:sp>
      <p:sp>
        <p:nvSpPr>
          <p:cNvPr id="4" name="3 Rectángulo"/>
          <p:cNvSpPr/>
          <p:nvPr/>
        </p:nvSpPr>
        <p:spPr>
          <a:xfrm>
            <a:off x="971600" y="1052736"/>
            <a:ext cx="7877734" cy="378565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E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s-E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CAPÍTULO IV. </a:t>
            </a:r>
          </a:p>
          <a:p>
            <a:pPr algn="ctr"/>
            <a:endParaRPr lang="es-E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s-E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DISEÑO DE LOS PROCESOS  </a:t>
            </a:r>
          </a:p>
          <a:p>
            <a:pPr algn="ctr"/>
            <a:r>
              <a:rPr lang="es-E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 LA COMPAÑÍA</a:t>
            </a:r>
          </a:p>
          <a:p>
            <a:pPr algn="ctr"/>
            <a:r>
              <a:rPr lang="es-E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CONECUAKOR C.E.M.</a:t>
            </a:r>
            <a:endParaRPr lang="es-E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www.mig.com.mx/blog/wp-content/uploads/2014/05/bello-verde-ondas-powerpoint-plantillas.jpg"/>
          <p:cNvPicPr>
            <a:picLocks noChangeAspect="1" noChangeArrowheads="1"/>
          </p:cNvPicPr>
          <p:nvPr/>
        </p:nvPicPr>
        <p:blipFill>
          <a:blip r:embed="rId3"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899592" y="-306288"/>
            <a:ext cx="7498080" cy="1143000"/>
          </a:xfrm>
        </p:spPr>
        <p:txBody>
          <a:bodyPr>
            <a:noAutofit/>
          </a:bodyPr>
          <a:lstStyle/>
          <a:p>
            <a:r>
              <a:rPr lang="es-EC" sz="2800" dirty="0" smtClean="0"/>
              <a:t>LEVANTAMIENTO DE INFORMACIÓN</a:t>
            </a:r>
            <a:endParaRPr lang="es-EC" sz="2800" dirty="0"/>
          </a:p>
        </p:txBody>
      </p:sp>
      <p:pic>
        <p:nvPicPr>
          <p:cNvPr id="4" name="3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0"/>
            <a:ext cx="1080120" cy="764704"/>
          </a:xfrm>
          <a:prstGeom prst="rect">
            <a:avLst/>
          </a:prstGeom>
          <a:noFill/>
          <a:ln>
            <a:noFill/>
          </a:ln>
        </p:spPr>
      </p:pic>
      <p:sp>
        <p:nvSpPr>
          <p:cNvPr id="40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4097" name="Object 1"/>
          <p:cNvGraphicFramePr>
            <a:graphicFrameLocks noChangeAspect="1"/>
          </p:cNvGraphicFramePr>
          <p:nvPr/>
        </p:nvGraphicFramePr>
        <p:xfrm>
          <a:off x="1475656" y="803243"/>
          <a:ext cx="6912768" cy="5866117"/>
        </p:xfrm>
        <a:graphic>
          <a:graphicData uri="http://schemas.openxmlformats.org/presentationml/2006/ole">
            <mc:AlternateContent xmlns:mc="http://schemas.openxmlformats.org/markup-compatibility/2006">
              <mc:Choice xmlns:v="urn:schemas-microsoft-com:vml" Requires="v">
                <p:oleObj spid="_x0000_s4098" name="Visio" r:id="rId5" imgW="8106864" imgH="6886815" progId="Visio.Drawing.11">
                  <p:embed/>
                </p:oleObj>
              </mc:Choice>
              <mc:Fallback>
                <p:oleObj name="Visio" r:id="rId5" imgW="8106864" imgH="6886815" progId="Visio.Drawing.11">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5656" y="803243"/>
                        <a:ext cx="6912768" cy="58661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4" name="3 Rectángulo"/>
          <p:cNvSpPr/>
          <p:nvPr/>
        </p:nvSpPr>
        <p:spPr>
          <a:xfrm>
            <a:off x="2411760" y="476672"/>
            <a:ext cx="4306179"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Cadena de valor</a:t>
            </a:r>
            <a:endParaRPr lang="es-E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0"/>
            <a:ext cx="1080120" cy="764704"/>
          </a:xfrm>
          <a:prstGeom prst="rect">
            <a:avLst/>
          </a:prstGeom>
          <a:noFill/>
          <a:ln>
            <a:noFill/>
          </a:ln>
        </p:spPr>
      </p:pic>
      <p:pic>
        <p:nvPicPr>
          <p:cNvPr id="8" name="Picture 6" descr="Resultado de imagen para ventaja competitiva"/>
          <p:cNvPicPr>
            <a:picLocks noChangeAspect="1" noChangeArrowheads="1"/>
          </p:cNvPicPr>
          <p:nvPr/>
        </p:nvPicPr>
        <p:blipFill>
          <a:blip r:embed="rId4" cstate="print"/>
          <a:srcRect/>
          <a:stretch>
            <a:fillRect/>
          </a:stretch>
        </p:blipFill>
        <p:spPr bwMode="auto">
          <a:xfrm>
            <a:off x="7311075" y="5201816"/>
            <a:ext cx="1832925" cy="1656184"/>
          </a:xfrm>
          <a:prstGeom prst="rect">
            <a:avLst/>
          </a:prstGeom>
          <a:noFill/>
        </p:spPr>
      </p:pic>
      <p:pic>
        <p:nvPicPr>
          <p:cNvPr id="7" name="6 Imagen"/>
          <p:cNvPicPr/>
          <p:nvPr/>
        </p:nvPicPr>
        <p:blipFill>
          <a:blip r:embed="rId5" cstate="print"/>
          <a:srcRect l="5467" t="22028" r="15419" b="10541"/>
          <a:stretch>
            <a:fillRect/>
          </a:stretch>
        </p:blipFill>
        <p:spPr bwMode="auto">
          <a:xfrm>
            <a:off x="1259632" y="1412776"/>
            <a:ext cx="7632848" cy="3816424"/>
          </a:xfrm>
          <a:prstGeom prst="rect">
            <a:avLst/>
          </a:prstGeom>
          <a:ln>
            <a:noFill/>
          </a:ln>
          <a:effectLst>
            <a:softEdge rad="11250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5" name="4 Rectángulo"/>
          <p:cNvSpPr/>
          <p:nvPr/>
        </p:nvSpPr>
        <p:spPr>
          <a:xfrm>
            <a:off x="2483768" y="548680"/>
            <a:ext cx="6058645"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Inventario de procesos</a:t>
            </a:r>
            <a:endParaRPr lang="es-E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60417" name="Picture 1"/>
          <p:cNvPicPr>
            <a:picLocks noChangeAspect="1" noChangeArrowheads="1"/>
          </p:cNvPicPr>
          <p:nvPr/>
        </p:nvPicPr>
        <p:blipFill>
          <a:blip r:embed="rId3" cstate="print"/>
          <a:srcRect l="14861" t="32453" r="55807" b="35063"/>
          <a:stretch>
            <a:fillRect/>
          </a:stretch>
        </p:blipFill>
        <p:spPr bwMode="auto">
          <a:xfrm>
            <a:off x="2915816" y="1844824"/>
            <a:ext cx="5551163" cy="3456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6" descr="https://chispasdeexcelenciaeinnovacion.files.wordpress.com/2013/01/procesos-transversales.jpg"/>
          <p:cNvPicPr>
            <a:picLocks noChangeAspect="1" noChangeArrowheads="1"/>
          </p:cNvPicPr>
          <p:nvPr/>
        </p:nvPicPr>
        <p:blipFill>
          <a:blip r:embed="rId4" cstate="print"/>
          <a:srcRect/>
          <a:stretch>
            <a:fillRect/>
          </a:stretch>
        </p:blipFill>
        <p:spPr bwMode="auto">
          <a:xfrm>
            <a:off x="251520" y="2348880"/>
            <a:ext cx="2376264" cy="3960440"/>
          </a:xfrm>
          <a:prstGeom prst="rect">
            <a:avLst/>
          </a:prstGeom>
          <a:ln>
            <a:noFill/>
          </a:ln>
          <a:effectLst>
            <a:softEdge rad="112500"/>
          </a:effectLst>
        </p:spPr>
      </p:pic>
      <p:pic>
        <p:nvPicPr>
          <p:cNvPr id="9" name="8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764704"/>
            <a:ext cx="1872208" cy="15841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404664"/>
            <a:ext cx="1872208" cy="1584176"/>
          </a:xfrm>
          <a:prstGeom prst="rect">
            <a:avLst/>
          </a:prstGeom>
          <a:noFill/>
          <a:ln>
            <a:noFill/>
          </a:ln>
        </p:spPr>
      </p:pic>
      <p:pic>
        <p:nvPicPr>
          <p:cNvPr id="62466" name="Picture 2"/>
          <p:cNvPicPr>
            <a:picLocks noChangeAspect="1" noChangeArrowheads="1"/>
          </p:cNvPicPr>
          <p:nvPr/>
        </p:nvPicPr>
        <p:blipFill>
          <a:blip r:embed="rId4" cstate="print"/>
          <a:srcRect l="56170" t="22266" r="14498" b="9813"/>
          <a:stretch>
            <a:fillRect/>
          </a:stretch>
        </p:blipFill>
        <p:spPr bwMode="auto">
          <a:xfrm>
            <a:off x="2771800" y="589440"/>
            <a:ext cx="5256584" cy="61519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0898" name="AutoShape 2" descr="data:image/jpeg;base64,/9j/4AAQSkZJRgABAQAAAQABAAD/2wCEAAkGBw8PEBAPEBAQDw8PDQ0PDw0NDw8NDg8OFBUWFhUSFBQYHCggGBolGxQUIjEhJSk3Li4uFyA2RD8sNygtLjcBCgoKDg0OGxAQGjciICQtNzQ1NzQsMDQ3NzAsLDc3LCwvLCwsLS8uLCwsLDc0LC0tNCwsLC0sNyw0NCwsLCwvLP/AABEIANgA6gMBIgACEQEDEQH/xAAbAAEAAgMBAQAAAAAAAAAAAAAAAgMBBQYEB//EAEMQAAIBAgMGAgcEBwUJAAAAAAECAAMRBBIhBQYxQVFhE4EUIjJxkaHBI0JSsQcVU2JyotGT4eLw8SQlNENjgpKy0v/EABoBAQADAQEBAAAAAAAAAAAAAAADBAUCAQb/xAAtEQEAAgICAQIDBwUBAAAAAAAAAQIDEQQhBRIxIjJRFEJhcYGhsUFSkdHwE//aAAwDAQACEQMRAD8A+3iZiZgYmYiAiIgIiICIiAiIgIiICIiAiIgIiICIiAiIgIiICIiAiIgIiICIiAiIgIiICIkHcDjAnEqp11Y259OstgIiICYJmZ5NqsRSexAbLdQTa5GtoFwrr185bOKw+2DWYUqd2qMbZRxHUnoBznaKNIGYiICIiAiIgIiICIiAiIgIiICIiAiIgIiICarbzuiiooJVQc+XUqPxW6TazR7Z2ki/ZsxF2K5R94jr8IGt2JtMVq4IPqJmLNrYkggKO+vynWqwOo1HUThquNC3yi3edBupiC2HFzqGJ142bW/xvA3UTwbT2vh8ML1qipcaLxdvco1M4ra+/tRrrhk8Nf2tSzVPeF4DzvK2blYsPzT2iyZqU95fQ5y+8+MKV6YB08MgjlmJv+Vp86fauJz+J49bPe+bxHvf48O09ibcaoS+Iz1HFsjJlUBifWZ156Xtb4dIMHkMeSdTGkVOXS06np2OBxVJHD3yOTbMOZ6GdZhqwdQw7jzE+b4N1rPTCMG9Yn3WB4jlyne7EUiit/xP/wCxmgtNhExeZgIiICIiAiIgIiICIiAiIgIiICIiAmImCYGbzit66BBappZaqt3sSPo07EmfNN6trVa9SrSK+GiO1Mp95wp0Zj30OnbjIc2auKNyiy5YxxuVOK2jTQWvnb8K6/E8p5n3hrU8y4Zmo0jdUDZXqrT/AAlvrx7njNeKQErdZlcjnXtGq9KGTlWt7dIu7MSzEsx1LMSzE9yeMWmcslaZUqkyrKydNZm0sSjUKNUVCyroW4Lfpc85Jhra1tVjbqsWtOoWYRmpOKiHKwuL2B0PET6ju1jjXw1NymTilgbhsumYdjPme69WniK9NXAP2ifZPbUXHLnPrCONByHADkJ9BxcOSnzT+jT4+K9Pmn9HpDSQMoDSYMuLS2JAGSBgSiYkK9YILnrYDqYFkTzLiutvKegG+vWBmIiAiIgIiICIiAiIgRJkCZJppdu7x4TBi1aqPEPs0Kf2lZieFkHD3mwgbRmnI784jBJTzV2C4iw8MJY1mF+a8198g1fauP8AYX9WYY/8yoM+Mdey/c+R7mW4TdzC4VWZVNSswbNia58WszEcbnh5Tm1YtGpeWrFo1Lh0fMAbFb6gNYEjkZAibjauz2FRSLN61iOoI5SmpsmodUtbo5sR8LzH5Xj7R3j7hm5uJMd07ay0uw2FeqbU1LW4ngq+88BNtg9iqNapzH8C3C+Z4mbenZQFUBQOCqAAPKeYPGWnvJOvwe4uHM93a7BbDprrVPiN+AaUx9Wl21BUZCqgZANF4AW7AT2iWKl5r48VMcapGl+mOtI1WHO4bdxKipnYhha1WkctRWve6ntNtS2vjdn2GMU4rCjQY6iv2tMf9VPr8yZtsPRA4AD3TY0h89PKSO12zsfSxCCrRqLUpngyG4v0PMHsdZ7lM47Gbqmm5xGzqnodc6tSH/C1uzJ93yFuw4y7ZG948UYTHU/RMWL8SDQcBS2YPfQWHP4mB1wMmDOTxm/2zqRyiq1Yjj4FNnX/AMjZT5GUUv0k7PJ18dB1ajmH8pJkf/tj3ra7HjuXMeqMU6/KXaCaPePFWFk1akQzAcSCDoO9iDLMNvLg6yF6NenUt9wNZwe6nUfCc/S2gHq1GJuC5BPew/rO4mJ9lS9LUnVo1K/Z+0HxDZKSsx0ubEKndjynYUkyqq8bKBfraabZQVWDqQQ3qm3f++byeuSIiAiIgIiICIiAml27vTg8FpVqZqptlw9IeJWYngMo4X72mn/SBtSujYTB0ano/plRkqYrgaaAoLKeXt3vx0HWbfYO6uDwXrU6easfaxFX7SsxPE5j7N+1oGlL7X2jwH6qwp+813xrr2GmT5Ed5s9jbr4TBnNTQvWOrYmufFrsTxOY+z5ATftKXgeeqZ4MQLz31BPNUSBpq2HF72F+tpS1KbWpSlDUYGu8OSFOe3wZJaEDypSnop0petGXLTgQppPSgmFSWAQLEnzL9Je1alTEei3tRoqjFfx1WGbMetgQB5z6YDPn/wCknZHrjGKy6oq1ULKrWGiuAeItofcJX5MWnH8LX8HkxU5cTl+nX5uCtIkS0CCsyoffyqTRgefXgZ2mw9sNXXw3CirTVVUU0FMVE65RpmudbdZx4WdLunhQlQYp7BUDLTBPrO7C11HMAX+Mt8W0+rUPnvOYKTgm9vePb/Tvt3qBFRE1AQFmHcf4iJ1Ymn2At6ZqEetUYn/tGgH5zbAzSfFJxEQEREBERAREQNbt/YlDHUTRrLccUce3Tfkyn/N5r91cLi8LSajiayV1pvloOA2cUh+Mn5Dl1Ok6Kc5WxppuyNoynnzHIwNyuIBOU6Hl3kmnM1NrqjCo18lIGpUKjMVpgam3P3To6NdKirUpsro4DI6HMrKeYMCLLKmSegiRIgeNqcgaU9pWRKQPH4MyKU9eSMkDzinJBJflmMsCrLE8e2tsYfBpnruFvfLTGtRz0Vefv4Cct/vDa3XA4A+dauv1B8l/ige7bG9qq/o+DT0vFG4C07mkh5lmHG3bTqRPNgN2Hq1VxW0KprV1ZGSkhy0qWVgwGnHUcBpx48ZvdlbHoYRMlBAt7ZnOtR+7Nz93Cel4Go2puzgsQSzU/Dc3vUonwyT1I9knvaaZtwqF9MRVA6FEY/HSdUxlTmR2w0t7wu4vI8rFHppknX/fVoqO6OBoK1Ry9cqrMFqMFS4Gnqra/mZqdmUAXJt96w9w/wAmb3aIqG4WxzciSJ59l4JkKqw4sLkcNTczqtK19oQ5uTlzzvJaZdvgFy00Xoi/HnPWDPHRaelTOkC8GSlQMsEDMREBERAREQE1O38KtVVBUFrmzcGA6A8ec2pM1u1K4QqTzzAfKBzmJwiUqbLYWcEMNdQdDc+6a3Y1Zdm56WHbxUqlapFYXKHUZQVIuLWPnLto40s9Qt7KHhyyhQT9ZqKhpmpUNJctI1G8NRf2L6cde8oeQzWx4/hnUzK5wsUZL/FG4h0670Vf2dPyzD6yY3mf9kvkx/pOcpy1ZifbuTH3/wCGt9jwT93+XQjeU86I/tP7pttmYzx0z5cnrFbXzXtz4Ti52OxKeXD0x1Bb4kmaHjeVmzZJi87iI/BS53HxYscTWO9vdaLTMCbTKYtOf3222+Bw2emAatSotKmWFwpIJLEc9FPmROhmq3l2KmOw7UGOU3D06lr5KgvY25ixIPvgabYu56q3pONY4vFNZianrU6Z6AH2rd9OgE6dhOO2XvHXwLrg9prlsAKWMF2R1GgzHmOHrcRzHOdkGBAIIIIBDA3BB4EHnApYSllnqZZBlgeNkkDTns8OY8OB4Xwobj5EaES2hhLEEkm3C9p6xTlqpAzTWehBIKstUQJCWCQWTEDMREBERAREwTAixms2zQLoCouyEm3MjnbvNixlTGB8+2/hM1EtSa+dkWrc8aZNiV720nhoU7Tabaw+VnA+67EDl2090lsfArWp52cq2YggAEcAfrMvn8bNmtHojqGjw8+LFWfV7vGqyYE2/wCpByq/Gn/ij9SN+1X+zP8A9TMnxvI/t/eF+Ofg+v7NXO4w65VVfwoq/AWnM1dkugLhkfIC+SzJmy65b62vaX7s71UseWVVNOoqhsjOjZ1PEpbU20vpzE0vG8W+H1TeNbUOfyKZfTFJ26QGZlYMmDNVnJTEXmLwPLtPZ1HFUzSrIHQ9dCp/Ep4g95xTLjNiNpmxezi3D79G5/lP8p/dJnfkznN6d4cNQRqLomIqMNcOwDIOYNS+gHA24/nOqUtedVhza8Vjdnsobfwr4f0rxMtHMy3cFWzjiuXiT2E4za2/Fd3/ANnAo0wdC6q9R+5vcD3D4zmK1TMScqoCxYU6YyUlJsDlXloB8JCauDh1p3fuWbm5VrdV6h9E3c3vp17UsRlpVTorjSlUPTX2W7cD8p1mWfD51W6281ZCuGqHxKT+qjOTnpdADzHKx6+Uh5HDiN2p/hLg5U/Ld9GQX4ayxRPHQxQtJU8ReooHO/wtf6TOX3uAkwJgSQgSElMCZgIiICIiAkGMkZBoEGnnqGXtPPUEDm9tpdyeoB8+H0mo2dVKFkCt7R7AidNtDCFrHja9xztPG2EGgCkcNTpaBdhnNhfjPUjShKdpeqwLlM53eTdk1mGKwp8LFoc3qnIKhHfk3fnwM6FRLlgc/utvR6QfR8QPCxaXUqwyCqRxsOTdV+HbqBOb3m3ZTGDxEPh4pAMlUaB7cFe3ybiJ492953D+h44eHiFIRar2Ac8lc8Mx5Nwb38Q7GCZiYgCZ8v3t2JVoVqlYjPRq1XcVRrlLsTlfodfP5T6cTNTvDtWjhqLNVCvmGUUGIvVvoVAsdLHpJsGacVtwizYoyRqXyi0xNp+rnxFKpi8PSK0FqMvg+IatRQACWBsLqL26i3OaybOPLXJG6su+KaTqUTNxu5sOpimz3KUqbDNUHtFhrlXvw15TTMZ9S3eCUMJSpmwITM38besfmZX5WaaV695TcfFFrd/0ecpWX2SCv7xII/rPfsdT4oubtYk24Ko5DzInlxWLB4cJt9hUMtPOR61TW/PLyH185kNNtZMSAkhAmJmYEzAREQEREDBkGlkiRAqYSDLLiJEiB5nSUNSntZZArA8RowKc9ZSYyQPOFlgWWZJnLAgomp3j3epY5LNZKqg+HWAuR+63Ve03OWZtA4bYe8NXB1PQtoXXLYU8QxuAvLM33k6Ny59u1BuARqCLgjUEdQZ4ts7HoYtMlZb2vkdTaoh6qfodJyzbhMt1TGutMn2PDPzs4B+EDYbx7108PelRtWxB9UKvrIjHhmtxP7o1901myt2Ktd/StoMXdrEUGPLkHtoB+4PPmJutibsYfBnOt6lX9rUAuvXIo0X8+827QK1AUWAAAtYKAAPhOX3h3YWrerQypUOrU/ZSp3H4W+R+c6ZpWTO6ZLUndXN6RaNS4nY+74RmfFpa1vDpkgqx5k24200m1xVcPemupNr9AP8ASb4vNRU1qVH5lyPIaD8p7kyWvO5eUpFI1ClRqF5k2Ana0FyqFHBQAPcBacfsNc9bOeGckfwrw/IfGdfTMjdvQsmJUplkCYkpASUDMREBERAREQIkTBEnMWgVkSJEtImCIFRWYtLbTFoFeWYtLItAryzFpYVmCIFREiRLSJEiBQwlTCekrK2WB5WEoqCe1llL04GqxFfLfibdJ4Kr5abNzCsfO02tfDmxFrg31HEXni9DZ/VKnLpe4IgWbt0so9ygfH/SdJTM1+CwwQWAtNhTEC9TLBK1lggSWTEgJKBKIiAiIgIiICIiAmJmIGLTFpKIELRaTmLQK7TEsImLQKyJErLSJEiBURIlZcVmMsDzlJE056csxlgeU0pjwp6ssZYFK05aqyQWZAgAJMQBMgQMiTkRJCBmIiAiIgIiICIiAiIgIiICIiAmLREBaYIiIGMsxaIgYtMWmYgYyxliIDLM2iIGbTIERAzMxEDMRE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
        <p:nvSpPr>
          <p:cNvPr id="80900" name="AutoShape 4" descr="data:image/jpeg;base64,/9j/4AAQSkZJRgABAQAAAQABAAD/2wCEAAkGBw8PEBAPEBAQDw8PDQ0PDw0NDw8NDg8OFBUWFhUSFBQYHCggGBolGxQUIjEhJSk3Li4uFyA2RD8sNygtLjcBCgoKDg0OGxAQGjciICQtNzQ1NzQsMDQ3NzAsLDc3LCwvLCwsLS8uLCwsLDc0LC0tNCwsLC0sNyw0NCwsLCwvLP/AABEIANgA6gMBIgACEQEDEQH/xAAbAAEAAgMBAQAAAAAAAAAAAAAAAgMBBQYEB//EAEMQAAIBAgMGAgcEBwUJAAAAAAECAAMRBBIhBQYxQVFhE4EUIjJxkaHBI0JSsQcVU2JyotGT4eLw8SQlNENjgpKy0v/EABoBAQADAQEBAAAAAAAAAAAAAAADBAUCAQb/xAAtEQEAAgICAQIDBwUBAAAAAAAAAQIDEQQhBRIxIjJRFEJhcYGhsUFSkdHwE//aAAwDAQACEQMRAD8A+3iZiZgYmYiAiIgIiICIiAiIgIiICIiAiIgIiICIiAiIgIiICIiAiIgIiICIiAiIgIiICIkHcDjAnEqp11Y259OstgIiICYJmZ5NqsRSexAbLdQTa5GtoFwrr185bOKw+2DWYUqd2qMbZRxHUnoBznaKNIGYiICIiAiIgIiICIiAiIgIiICIiAiIgIiICarbzuiiooJVQc+XUqPxW6TazR7Z2ki/ZsxF2K5R94jr8IGt2JtMVq4IPqJmLNrYkggKO+vynWqwOo1HUThquNC3yi3edBupiC2HFzqGJ142bW/xvA3UTwbT2vh8ML1qipcaLxdvco1M4ra+/tRrrhk8Nf2tSzVPeF4DzvK2blYsPzT2iyZqU95fQ5y+8+MKV6YB08MgjlmJv+Vp86fauJz+J49bPe+bxHvf48O09ibcaoS+Iz1HFsjJlUBifWZ156Xtb4dIMHkMeSdTGkVOXS06np2OBxVJHD3yOTbMOZ6GdZhqwdQw7jzE+b4N1rPTCMG9Yn3WB4jlyne7EUiit/xP/wCxmgtNhExeZgIiICIiAiIgIiICIiAiIgIiICIiAmImCYGbzit66BBappZaqt3sSPo07EmfNN6trVa9SrSK+GiO1Mp95wp0Zj30OnbjIc2auKNyiy5YxxuVOK2jTQWvnb8K6/E8p5n3hrU8y4Zmo0jdUDZXqrT/AAlvrx7njNeKQErdZlcjnXtGq9KGTlWt7dIu7MSzEsx1LMSzE9yeMWmcslaZUqkyrKydNZm0sSjUKNUVCyroW4Lfpc85Jhra1tVjbqsWtOoWYRmpOKiHKwuL2B0PET6ju1jjXw1NymTilgbhsumYdjPme69WniK9NXAP2ifZPbUXHLnPrCONByHADkJ9BxcOSnzT+jT4+K9Pmn9HpDSQMoDSYMuLS2JAGSBgSiYkK9YILnrYDqYFkTzLiutvKegG+vWBmIiAiIgIiICIiAiIgRJkCZJppdu7x4TBi1aqPEPs0Kf2lZieFkHD3mwgbRmnI784jBJTzV2C4iw8MJY1mF+a8198g1fauP8AYX9WYY/8yoM+Mdey/c+R7mW4TdzC4VWZVNSswbNia58WszEcbnh5Tm1YtGpeWrFo1Lh0fMAbFb6gNYEjkZAibjauz2FRSLN61iOoI5SmpsmodUtbo5sR8LzH5Xj7R3j7hm5uJMd07ay0uw2FeqbU1LW4ngq+88BNtg9iqNapzH8C3C+Z4mbenZQFUBQOCqAAPKeYPGWnvJOvwe4uHM93a7BbDprrVPiN+AaUx9Wl21BUZCqgZANF4AW7AT2iWKl5r48VMcapGl+mOtI1WHO4bdxKipnYhha1WkctRWve6ntNtS2vjdn2GMU4rCjQY6iv2tMf9VPr8yZtsPRA4AD3TY0h89PKSO12zsfSxCCrRqLUpngyG4v0PMHsdZ7lM47Gbqmm5xGzqnodc6tSH/C1uzJ93yFuw4y7ZG948UYTHU/RMWL8SDQcBS2YPfQWHP4mB1wMmDOTxm/2zqRyiq1Yjj4FNnX/AMjZT5GUUv0k7PJ18dB1ajmH8pJkf/tj3ra7HjuXMeqMU6/KXaCaPePFWFk1akQzAcSCDoO9iDLMNvLg6yF6NenUt9wNZwe6nUfCc/S2gHq1GJuC5BPew/rO4mJ9lS9LUnVo1K/Z+0HxDZKSsx0ubEKndjynYUkyqq8bKBfraabZQVWDqQQ3qm3f++byeuSIiAiIgIiICIiAml27vTg8FpVqZqptlw9IeJWYngMo4X72mn/SBtSujYTB0ano/plRkqYrgaaAoLKeXt3vx0HWbfYO6uDwXrU6easfaxFX7SsxPE5j7N+1oGlL7X2jwH6qwp+813xrr2GmT5Ed5s9jbr4TBnNTQvWOrYmufFrsTxOY+z5ATftKXgeeqZ4MQLz31BPNUSBpq2HF72F+tpS1KbWpSlDUYGu8OSFOe3wZJaEDypSnop0petGXLTgQppPSgmFSWAQLEnzL9Je1alTEei3tRoqjFfx1WGbMetgQB5z6YDPn/wCknZHrjGKy6oq1ULKrWGiuAeItofcJX5MWnH8LX8HkxU5cTl+nX5uCtIkS0CCsyoffyqTRgefXgZ2mw9sNXXw3CirTVVUU0FMVE65RpmudbdZx4WdLunhQlQYp7BUDLTBPrO7C11HMAX+Mt8W0+rUPnvOYKTgm9vePb/Tvt3qBFRE1AQFmHcf4iJ1Ymn2At6ZqEetUYn/tGgH5zbAzSfFJxEQEREBERAREQNbt/YlDHUTRrLccUce3Tfkyn/N5r91cLi8LSajiayV1pvloOA2cUh+Mn5Dl1Ok6Kc5WxppuyNoynnzHIwNyuIBOU6Hl3kmnM1NrqjCo18lIGpUKjMVpgam3P3To6NdKirUpsro4DI6HMrKeYMCLLKmSegiRIgeNqcgaU9pWRKQPH4MyKU9eSMkDzinJBJflmMsCrLE8e2tsYfBpnruFvfLTGtRz0Vefv4Cct/vDa3XA4A+dauv1B8l/ige7bG9qq/o+DT0vFG4C07mkh5lmHG3bTqRPNgN2Hq1VxW0KprV1ZGSkhy0qWVgwGnHUcBpx48ZvdlbHoYRMlBAt7ZnOtR+7Nz93Cel4Go2puzgsQSzU/Dc3vUonwyT1I9knvaaZtwqF9MRVA6FEY/HSdUxlTmR2w0t7wu4vI8rFHppknX/fVoqO6OBoK1Ry9cqrMFqMFS4Gnqra/mZqdmUAXJt96w9w/wAmb3aIqG4WxzciSJ59l4JkKqw4sLkcNTczqtK19oQ5uTlzzvJaZdvgFy00Xoi/HnPWDPHRaelTOkC8GSlQMsEDMREBERAREQE1O38KtVVBUFrmzcGA6A8ec2pM1u1K4QqTzzAfKBzmJwiUqbLYWcEMNdQdDc+6a3Y1Zdm56WHbxUqlapFYXKHUZQVIuLWPnLto40s9Qt7KHhyyhQT9ZqKhpmpUNJctI1G8NRf2L6cde8oeQzWx4/hnUzK5wsUZL/FG4h0670Vf2dPyzD6yY3mf9kvkx/pOcpy1ZifbuTH3/wCGt9jwT93+XQjeU86I/tP7pttmYzx0z5cnrFbXzXtz4Ti52OxKeXD0x1Bb4kmaHjeVmzZJi87iI/BS53HxYscTWO9vdaLTMCbTKYtOf3222+Bw2emAatSotKmWFwpIJLEc9FPmROhmq3l2KmOw7UGOU3D06lr5KgvY25ixIPvgabYu56q3pONY4vFNZianrU6Z6AH2rd9OgE6dhOO2XvHXwLrg9prlsAKWMF2R1GgzHmOHrcRzHOdkGBAIIIIBDA3BB4EHnApYSllnqZZBlgeNkkDTns8OY8OB4Xwobj5EaES2hhLEEkm3C9p6xTlqpAzTWehBIKstUQJCWCQWTEDMREBERAREwTAixms2zQLoCouyEm3MjnbvNixlTGB8+2/hM1EtSa+dkWrc8aZNiV720nhoU7Tabaw+VnA+67EDl2090lsfArWp52cq2YggAEcAfrMvn8bNmtHojqGjw8+LFWfV7vGqyYE2/wCpByq/Gn/ij9SN+1X+zP8A9TMnxvI/t/eF+Ofg+v7NXO4w65VVfwoq/AWnM1dkugLhkfIC+SzJmy65b62vaX7s71UseWVVNOoqhsjOjZ1PEpbU20vpzE0vG8W+H1TeNbUOfyKZfTFJ26QGZlYMmDNVnJTEXmLwPLtPZ1HFUzSrIHQ9dCp/Ep4g95xTLjNiNpmxezi3D79G5/lP8p/dJnfkznN6d4cNQRqLomIqMNcOwDIOYNS+gHA24/nOqUtedVhza8Vjdnsobfwr4f0rxMtHMy3cFWzjiuXiT2E4za2/Fd3/ANnAo0wdC6q9R+5vcD3D4zmK1TMScqoCxYU6YyUlJsDlXloB8JCauDh1p3fuWbm5VrdV6h9E3c3vp17UsRlpVTorjSlUPTX2W7cD8p1mWfD51W6281ZCuGqHxKT+qjOTnpdADzHKx6+Uh5HDiN2p/hLg5U/Ld9GQX4ayxRPHQxQtJU8ReooHO/wtf6TOX3uAkwJgSQgSElMCZgIiICIiAkGMkZBoEGnnqGXtPPUEDm9tpdyeoB8+H0mo2dVKFkCt7R7AidNtDCFrHja9xztPG2EGgCkcNTpaBdhnNhfjPUjShKdpeqwLlM53eTdk1mGKwp8LFoc3qnIKhHfk3fnwM6FRLlgc/utvR6QfR8QPCxaXUqwyCqRxsOTdV+HbqBOb3m3ZTGDxEPh4pAMlUaB7cFe3ybiJ492953D+h44eHiFIRar2Ac8lc8Mx5Nwb38Q7GCZiYgCZ8v3t2JVoVqlYjPRq1XcVRrlLsTlfodfP5T6cTNTvDtWjhqLNVCvmGUUGIvVvoVAsdLHpJsGacVtwizYoyRqXyi0xNp+rnxFKpi8PSK0FqMvg+IatRQACWBsLqL26i3OaybOPLXJG6su+KaTqUTNxu5sOpimz3KUqbDNUHtFhrlXvw15TTMZ9S3eCUMJSpmwITM38besfmZX5WaaV695TcfFFrd/0ecpWX2SCv7xII/rPfsdT4oubtYk24Ko5DzInlxWLB4cJt9hUMtPOR61TW/PLyH185kNNtZMSAkhAmJmYEzAREQEREDBkGlkiRAqYSDLLiJEiB5nSUNSntZZArA8RowKc9ZSYyQPOFlgWWZJnLAgomp3j3epY5LNZKqg+HWAuR+63Ve03OWZtA4bYe8NXB1PQtoXXLYU8QxuAvLM33k6Ny59u1BuARqCLgjUEdQZ4ts7HoYtMlZb2vkdTaoh6qfodJyzbhMt1TGutMn2PDPzs4B+EDYbx7108PelRtWxB9UKvrIjHhmtxP7o1901myt2Ktd/StoMXdrEUGPLkHtoB+4PPmJutibsYfBnOt6lX9rUAuvXIo0X8+827QK1AUWAAAtYKAAPhOX3h3YWrerQypUOrU/ZSp3H4W+R+c6ZpWTO6ZLUndXN6RaNS4nY+74RmfFpa1vDpkgqx5k24200m1xVcPemupNr9AP8ASb4vNRU1qVH5lyPIaD8p7kyWvO5eUpFI1ClRqF5k2Ana0FyqFHBQAPcBacfsNc9bOeGckfwrw/IfGdfTMjdvQsmJUplkCYkpASUDMREBERAREQIkTBEnMWgVkSJEtImCIFRWYtLbTFoFeWYtLItAryzFpYVmCIFREiRLSJEiBQwlTCekrK2WB5WEoqCe1llL04GqxFfLfibdJ4Kr5abNzCsfO02tfDmxFrg31HEXni9DZ/VKnLpe4IgWbt0so9ygfH/SdJTM1+CwwQWAtNhTEC9TLBK1lggSWTEgJKBKIiAiIgIiICIiAmJmIGLTFpKIELRaTmLQK7TEsImLQKyJErLSJEiBURIlZcVmMsDzlJE056csxlgeU0pjwp6ssZYFK05aqyQWZAgAJMQBMgQMiTkRJCBmIiAiIgIiICIiAiIgIiICIiAmLREBaYIiIGMsxaIgYtMWmYgYyxliIDLM2iIGbTIERAzMxEDMRE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80902" name="Picture 6" descr="https://chispasdeexcelenciaeinnovacion.files.wordpress.com/2013/01/procesos-transversales.jpg"/>
          <p:cNvPicPr>
            <a:picLocks noChangeAspect="1" noChangeArrowheads="1"/>
          </p:cNvPicPr>
          <p:nvPr/>
        </p:nvPicPr>
        <p:blipFill>
          <a:blip r:embed="rId5" cstate="print"/>
          <a:srcRect/>
          <a:stretch>
            <a:fillRect/>
          </a:stretch>
        </p:blipFill>
        <p:spPr bwMode="auto">
          <a:xfrm>
            <a:off x="251520" y="1988840"/>
            <a:ext cx="2376264" cy="3960440"/>
          </a:xfrm>
          <a:prstGeom prst="rect">
            <a:avLst/>
          </a:prstGeom>
          <a:ln>
            <a:noFill/>
          </a:ln>
          <a:effectLst>
            <a:softEdge rad="112500"/>
          </a:effectLst>
        </p:spPr>
      </p:pic>
      <p:sp>
        <p:nvSpPr>
          <p:cNvPr id="8" name="7 Rectángulo"/>
          <p:cNvSpPr/>
          <p:nvPr/>
        </p:nvSpPr>
        <p:spPr>
          <a:xfrm>
            <a:off x="2483768" y="0"/>
            <a:ext cx="6058645"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Inventario de procesos</a:t>
            </a:r>
            <a:endParaRPr lang="es-E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www.mig.com.mx/blog/wp-content/uploads/2014/05/bello-verde-ondas-powerpoint-plantillas.jpg"/>
          <p:cNvPicPr>
            <a:picLocks noChangeAspect="1" noChangeArrowheads="1"/>
          </p:cNvPicPr>
          <p:nvPr/>
        </p:nvPicPr>
        <p:blipFill>
          <a:blip r:embed="rId3"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1187624" y="3140968"/>
            <a:ext cx="7498080" cy="1143000"/>
          </a:xfrm>
        </p:spPr>
        <p:txBody>
          <a:bodyPr>
            <a:normAutofit fontScale="90000"/>
          </a:bodyPr>
          <a:lstStyle/>
          <a:p>
            <a:r>
              <a:rPr lang="es-EC" b="1" dirty="0" smtClean="0"/>
              <a:t/>
            </a:r>
            <a:br>
              <a:rPr lang="es-EC" b="1" dirty="0" smtClean="0"/>
            </a:br>
            <a:endParaRPr lang="es-EC" dirty="0"/>
          </a:p>
        </p:txBody>
      </p:sp>
      <p:sp>
        <p:nvSpPr>
          <p:cNvPr id="6" name="1 Título"/>
          <p:cNvSpPr txBox="1">
            <a:spLocks/>
          </p:cNvSpPr>
          <p:nvPr/>
        </p:nvSpPr>
        <p:spPr>
          <a:xfrm>
            <a:off x="899592" y="-243408"/>
            <a:ext cx="7498080" cy="1143000"/>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28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FASE 1.-CRITERIOS DE SELECCIÓN DE PROBLEMAS</a:t>
            </a:r>
            <a:endParaRPr kumimoji="0" lang="es-EC" sz="28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pic>
        <p:nvPicPr>
          <p:cNvPr id="7" name="6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4368" y="0"/>
            <a:ext cx="1224136" cy="836712"/>
          </a:xfrm>
          <a:prstGeom prst="rect">
            <a:avLst/>
          </a:prstGeom>
          <a:noFill/>
          <a:ln>
            <a:noFill/>
          </a:ln>
        </p:spPr>
      </p:pic>
      <p:pic>
        <p:nvPicPr>
          <p:cNvPr id="76801" name="Picture 1"/>
          <p:cNvPicPr>
            <a:picLocks noChangeAspect="1" noChangeArrowheads="1"/>
          </p:cNvPicPr>
          <p:nvPr/>
        </p:nvPicPr>
        <p:blipFill>
          <a:blip r:embed="rId5" cstate="print"/>
          <a:srcRect l="13555" t="32110" r="56006" b="19657"/>
          <a:stretch>
            <a:fillRect/>
          </a:stretch>
        </p:blipFill>
        <p:spPr bwMode="auto">
          <a:xfrm>
            <a:off x="2051720" y="908720"/>
            <a:ext cx="5738597" cy="5112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p:txBody>
          <a:bodyPr>
            <a:normAutofit fontScale="90000"/>
          </a:bodyPr>
          <a:lstStyle/>
          <a:p>
            <a:pPr lvl="0"/>
            <a:r>
              <a:rPr lang="es-EC" dirty="0" smtClean="0"/>
              <a:t/>
            </a:r>
            <a:br>
              <a:rPr lang="es-EC" dirty="0" smtClean="0"/>
            </a:br>
            <a:r>
              <a:rPr lang="es-EC" dirty="0" smtClean="0"/>
              <a:t>ANÁLISIS PROBLEMA</a:t>
            </a:r>
            <a:br>
              <a:rPr lang="es-EC" dirty="0" smtClean="0"/>
            </a:br>
            <a:r>
              <a:rPr lang="es-EC" dirty="0" smtClean="0"/>
              <a:t/>
            </a:r>
            <a:br>
              <a:rPr lang="es-EC" dirty="0" smtClean="0"/>
            </a:br>
            <a:endParaRPr lang="es-EC" dirty="0"/>
          </a:p>
        </p:txBody>
      </p:sp>
      <p:sp>
        <p:nvSpPr>
          <p:cNvPr id="7" name="6 Elipse"/>
          <p:cNvSpPr/>
          <p:nvPr/>
        </p:nvSpPr>
        <p:spPr>
          <a:xfrm>
            <a:off x="899592" y="1268760"/>
            <a:ext cx="2016224" cy="576064"/>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C" dirty="0" smtClean="0"/>
              <a:t>Inv. piloto</a:t>
            </a:r>
            <a:endParaRPr lang="es-EC" dirty="0"/>
          </a:p>
        </p:txBody>
      </p:sp>
      <p:graphicFrame>
        <p:nvGraphicFramePr>
          <p:cNvPr id="5" name="4 Diagrama"/>
          <p:cNvGraphicFramePr/>
          <p:nvPr/>
        </p:nvGraphicFramePr>
        <p:xfrm>
          <a:off x="611560" y="1268760"/>
          <a:ext cx="6696744" cy="4392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8 Doble onda"/>
          <p:cNvSpPr/>
          <p:nvPr/>
        </p:nvSpPr>
        <p:spPr>
          <a:xfrm>
            <a:off x="7236296" y="2204864"/>
            <a:ext cx="1907704" cy="2448272"/>
          </a:xfrm>
          <a:prstGeom prst="doubleWave">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a:r>
              <a:rPr lang="es-ES" dirty="0" smtClean="0"/>
              <a:t>Falta de un manual de procedimientos que defina los lineamientos que se deben seguir.</a:t>
            </a:r>
            <a:endParaRPr lang="es-EC" dirty="0" smtClean="0"/>
          </a:p>
          <a:p>
            <a:pPr algn="ctr"/>
            <a:endParaRPr lang="es-EC" dirty="0"/>
          </a:p>
        </p:txBody>
      </p:sp>
      <p:pic>
        <p:nvPicPr>
          <p:cNvPr id="10" name="9 Imagen"/>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0312" y="0"/>
            <a:ext cx="1728192" cy="1340768"/>
          </a:xfrm>
          <a:prstGeom prst="rect">
            <a:avLst/>
          </a:prstGeom>
          <a:noFill/>
          <a:ln>
            <a:noFill/>
          </a:ln>
        </p:spPr>
      </p:pic>
      <p:pic>
        <p:nvPicPr>
          <p:cNvPr id="11" name="Picture 14" descr="http://www.buscatrabajo.org/wp-content/Los-principales-requisitos-para-encontrar-empleo-en-la-actualidad.jpg"/>
          <p:cNvPicPr>
            <a:picLocks noChangeAspect="1" noChangeArrowheads="1"/>
          </p:cNvPicPr>
          <p:nvPr/>
        </p:nvPicPr>
        <p:blipFill>
          <a:blip r:embed="rId9" cstate="print"/>
          <a:srcRect/>
          <a:stretch>
            <a:fillRect/>
          </a:stretch>
        </p:blipFill>
        <p:spPr bwMode="auto">
          <a:xfrm>
            <a:off x="3419872" y="4725144"/>
            <a:ext cx="2460782" cy="184558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4"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5" name="1 Título"/>
          <p:cNvSpPr txBox="1">
            <a:spLocks/>
          </p:cNvSpPr>
          <p:nvPr/>
        </p:nvSpPr>
        <p:spPr>
          <a:xfrm>
            <a:off x="899592" y="-243408"/>
            <a:ext cx="7498080" cy="1143000"/>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28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FASE 1.-CRITERIOS DE SELECCIÓN DE PROBLEMAS</a:t>
            </a:r>
            <a:endParaRPr kumimoji="0" lang="es-EC" sz="28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pic>
        <p:nvPicPr>
          <p:cNvPr id="6" name="5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0"/>
            <a:ext cx="1224136" cy="836712"/>
          </a:xfrm>
          <a:prstGeom prst="rect">
            <a:avLst/>
          </a:prstGeom>
          <a:noFill/>
          <a:ln>
            <a:noFill/>
          </a:ln>
        </p:spPr>
      </p:pic>
      <p:pic>
        <p:nvPicPr>
          <p:cNvPr id="7" name="Picture 2"/>
          <p:cNvPicPr>
            <a:picLocks noChangeAspect="1" noChangeArrowheads="1"/>
          </p:cNvPicPr>
          <p:nvPr/>
        </p:nvPicPr>
        <p:blipFill>
          <a:blip r:embed="rId4" cstate="print"/>
          <a:srcRect l="56088" t="26375" r="13473" b="15547"/>
          <a:stretch>
            <a:fillRect/>
          </a:stretch>
        </p:blipFill>
        <p:spPr bwMode="auto">
          <a:xfrm>
            <a:off x="2123728" y="836712"/>
            <a:ext cx="5184576" cy="5561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graphicFrame>
        <p:nvGraphicFramePr>
          <p:cNvPr id="6" name="5 Marcador de contenido"/>
          <p:cNvGraphicFramePr>
            <a:graphicFrameLocks noGrp="1"/>
          </p:cNvGraphicFramePr>
          <p:nvPr>
            <p:ph idx="1"/>
          </p:nvPr>
        </p:nvGraphicFramePr>
        <p:xfrm>
          <a:off x="755576" y="2057400"/>
          <a:ext cx="792088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Rectángulo"/>
          <p:cNvSpPr/>
          <p:nvPr/>
        </p:nvSpPr>
        <p:spPr>
          <a:xfrm>
            <a:off x="2267744" y="980728"/>
            <a:ext cx="5814392" cy="923330"/>
          </a:xfrm>
          <a:prstGeom prst="rect">
            <a:avLst/>
          </a:prstGeom>
        </p:spPr>
        <p:txBody>
          <a:bodyPr wrap="square">
            <a:spAutoFit/>
          </a:bodyPr>
          <a:lstStyle/>
          <a:p>
            <a:r>
              <a:rPr lang="es-ES" dirty="0" smtClean="0"/>
              <a:t>Mediante la percepción de los colaboradores de la empresa respecto a las actividades realizadas en cada área, las que presentan mayores problemas son:</a:t>
            </a:r>
            <a:endParaRPr lang="es-EC" dirty="0" smtClean="0"/>
          </a:p>
        </p:txBody>
      </p:sp>
      <p:sp>
        <p:nvSpPr>
          <p:cNvPr id="7" name="1 Título"/>
          <p:cNvSpPr txBox="1">
            <a:spLocks/>
          </p:cNvSpPr>
          <p:nvPr/>
        </p:nvSpPr>
        <p:spPr>
          <a:xfrm>
            <a:off x="899592" y="-243408"/>
            <a:ext cx="7498080" cy="1143000"/>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28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FASE 1.-CRITERIOS DE SELECCIÓN DE PROBLEMAS</a:t>
            </a:r>
            <a:endParaRPr kumimoji="0" lang="es-EC" sz="28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pic>
        <p:nvPicPr>
          <p:cNvPr id="8" name="7 Imagen"/>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4368" y="0"/>
            <a:ext cx="1224136" cy="836712"/>
          </a:xfrm>
          <a:prstGeom prst="rect">
            <a:avLst/>
          </a:prstGeom>
          <a:noFill/>
          <a:ln>
            <a:noFill/>
          </a:ln>
        </p:spPr>
      </p:pic>
      <p:pic>
        <p:nvPicPr>
          <p:cNvPr id="86018" name="Picture 2" descr="http://www.diariomacquero.com/wp-content/uploads/herramienta-SEOySEM.jpg"/>
          <p:cNvPicPr>
            <a:picLocks noChangeAspect="1" noChangeArrowheads="1"/>
          </p:cNvPicPr>
          <p:nvPr/>
        </p:nvPicPr>
        <p:blipFill>
          <a:blip r:embed="rId9" cstate="print"/>
          <a:srcRect/>
          <a:stretch>
            <a:fillRect/>
          </a:stretch>
        </p:blipFill>
        <p:spPr bwMode="auto">
          <a:xfrm>
            <a:off x="6762750" y="3212976"/>
            <a:ext cx="2381250" cy="2381250"/>
          </a:xfrm>
          <a:prstGeom prst="rect">
            <a:avLst/>
          </a:prstGeom>
          <a:ln>
            <a:noFill/>
          </a:ln>
          <a:effectLst>
            <a:softEdge rad="112500"/>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5" name="1 Título"/>
          <p:cNvSpPr txBox="1">
            <a:spLocks/>
          </p:cNvSpPr>
          <p:nvPr/>
        </p:nvSpPr>
        <p:spPr>
          <a:xfrm>
            <a:off x="2186488" y="-90264"/>
            <a:ext cx="7498080" cy="1143000"/>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2800" noProof="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LEVANTAMIENTO </a:t>
            </a:r>
          </a:p>
          <a:p>
            <a:pPr marL="0" marR="0" lvl="0" indent="0" algn="l" defTabSz="914400" rtl="0" eaLnBrk="1" fontAlgn="auto" latinLnBrk="0" hangingPunct="1">
              <a:lnSpc>
                <a:spcPct val="100000"/>
              </a:lnSpc>
              <a:spcBef>
                <a:spcPct val="0"/>
              </a:spcBef>
              <a:spcAft>
                <a:spcPts val="0"/>
              </a:spcAft>
              <a:buClrTx/>
              <a:buSzTx/>
              <a:buFontTx/>
              <a:buNone/>
              <a:tabLst/>
              <a:defRPr/>
            </a:pPr>
            <a:r>
              <a:rPr lang="es-EC" sz="2800" noProof="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INFORMACIÓN</a:t>
            </a:r>
            <a:endParaRPr kumimoji="0" lang="es-EC" sz="28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sp>
        <p:nvSpPr>
          <p:cNvPr id="7" name="6 Rectángulo"/>
          <p:cNvSpPr/>
          <p:nvPr/>
        </p:nvSpPr>
        <p:spPr>
          <a:xfrm>
            <a:off x="5292080" y="118373"/>
            <a:ext cx="3419872"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a:r>
              <a:rPr lang="es-ES" dirty="0" smtClean="0"/>
              <a:t>Gestión Logística ( Adquisiciones.- Retrasos compras)</a:t>
            </a:r>
            <a:endParaRPr lang="es-EC" dirty="0" smtClean="0"/>
          </a:p>
        </p:txBody>
      </p:sp>
      <p:pic>
        <p:nvPicPr>
          <p:cNvPr id="14" name="Picture 1" descr="H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95325"/>
            <a:ext cx="9144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H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15078075"/>
            <a:ext cx="9144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H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15078075"/>
            <a:ext cx="9144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21 Imagen"/>
          <p:cNvPicPr/>
          <p:nvPr/>
        </p:nvPicPr>
        <p:blipFill>
          <a:blip r:embed="rId4" cstate="print"/>
          <a:srcRect/>
          <a:stretch>
            <a:fillRect/>
          </a:stretch>
        </p:blipFill>
        <p:spPr bwMode="auto">
          <a:xfrm>
            <a:off x="0" y="908720"/>
            <a:ext cx="9144000" cy="5949280"/>
          </a:xfrm>
          <a:prstGeom prst="rect">
            <a:avLst/>
          </a:prstGeom>
          <a:ln>
            <a:headEnd/>
            <a:tailEnd/>
          </a:ln>
        </p:spPr>
        <p:style>
          <a:lnRef idx="2">
            <a:schemeClr val="accent2"/>
          </a:lnRef>
          <a:fillRef idx="1">
            <a:schemeClr val="lt1"/>
          </a:fillRef>
          <a:effectRef idx="0">
            <a:schemeClr val="accent2"/>
          </a:effectRef>
          <a:fontRef idx="minor">
            <a:schemeClr val="dk1"/>
          </a:fontRef>
        </p:style>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www.mig.com.mx/blog/wp-content/uploads/2014/05/bello-verde-ondas-powerpoint-plantillas.jpg"/>
          <p:cNvPicPr>
            <a:picLocks noChangeAspect="1" noChangeArrowheads="1"/>
          </p:cNvPicPr>
          <p:nvPr/>
        </p:nvPicPr>
        <p:blipFill>
          <a:blip r:embed="rId3"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1187624" y="3140968"/>
            <a:ext cx="7498080" cy="1143000"/>
          </a:xfrm>
        </p:spPr>
        <p:txBody>
          <a:bodyPr>
            <a:normAutofit fontScale="90000"/>
          </a:bodyPr>
          <a:lstStyle/>
          <a:p>
            <a:r>
              <a:rPr lang="es-EC" b="1" dirty="0" smtClean="0"/>
              <a:t/>
            </a:r>
            <a:br>
              <a:rPr lang="es-EC" b="1" dirty="0" smtClean="0"/>
            </a:br>
            <a:endParaRPr lang="es-EC" dirty="0"/>
          </a:p>
        </p:txBody>
      </p:sp>
      <p:sp>
        <p:nvSpPr>
          <p:cNvPr id="6" name="1 Título"/>
          <p:cNvSpPr txBox="1">
            <a:spLocks/>
          </p:cNvSpPr>
          <p:nvPr/>
        </p:nvSpPr>
        <p:spPr>
          <a:xfrm>
            <a:off x="2114480" y="-378296"/>
            <a:ext cx="7498080" cy="1143000"/>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28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FASE 2.- DIAGRAMAS DE FLUJO</a:t>
            </a:r>
            <a:endParaRPr kumimoji="0" lang="es-EC" sz="28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pic>
        <p:nvPicPr>
          <p:cNvPr id="57346" name="Picture 2"/>
          <p:cNvPicPr>
            <a:picLocks noChangeAspect="1" noChangeArrowheads="1"/>
          </p:cNvPicPr>
          <p:nvPr/>
        </p:nvPicPr>
        <p:blipFill>
          <a:blip r:embed="rId4" cstate="print"/>
          <a:srcRect l="19643" t="14391" r="16712" b="6250"/>
          <a:stretch>
            <a:fillRect/>
          </a:stretch>
        </p:blipFill>
        <p:spPr bwMode="auto">
          <a:xfrm>
            <a:off x="-36512" y="475066"/>
            <a:ext cx="9144000" cy="6410318"/>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http://www.mig.com.mx/blog/wp-content/uploads/2014/05/bello-verde-ondas-powerpoint-plantillas.jpg"/>
          <p:cNvPicPr>
            <a:picLocks noChangeAspect="1" noChangeArrowheads="1"/>
          </p:cNvPicPr>
          <p:nvPr/>
        </p:nvPicPr>
        <p:blipFill>
          <a:blip r:embed="rId3"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1187624" y="3140968"/>
            <a:ext cx="7498080" cy="1143000"/>
          </a:xfrm>
        </p:spPr>
        <p:txBody>
          <a:bodyPr>
            <a:normAutofit fontScale="90000"/>
          </a:bodyPr>
          <a:lstStyle/>
          <a:p>
            <a:r>
              <a:rPr lang="es-EC" b="1" dirty="0" smtClean="0"/>
              <a:t/>
            </a:r>
            <a:br>
              <a:rPr lang="es-EC" b="1" dirty="0" smtClean="0"/>
            </a:br>
            <a:endParaRPr lang="es-EC" dirty="0"/>
          </a:p>
        </p:txBody>
      </p:sp>
      <p:sp>
        <p:nvSpPr>
          <p:cNvPr id="6" name="1 Título"/>
          <p:cNvSpPr txBox="1">
            <a:spLocks/>
          </p:cNvSpPr>
          <p:nvPr/>
        </p:nvSpPr>
        <p:spPr>
          <a:xfrm>
            <a:off x="2042472" y="-459432"/>
            <a:ext cx="7498080" cy="1143000"/>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28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FASE 3.-ANÁLISIS DE VALOR AGREGADO</a:t>
            </a:r>
            <a:endParaRPr kumimoji="0" lang="es-EC" sz="28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pic>
        <p:nvPicPr>
          <p:cNvPr id="15" name="14 Imagen"/>
          <p:cNvPicPr/>
          <p:nvPr/>
        </p:nvPicPr>
        <p:blipFill>
          <a:blip r:embed="rId4" cstate="print"/>
          <a:srcRect/>
          <a:stretch>
            <a:fillRect/>
          </a:stretch>
        </p:blipFill>
        <p:spPr bwMode="auto">
          <a:xfrm>
            <a:off x="0" y="332656"/>
            <a:ext cx="9144000" cy="6525344"/>
          </a:xfrm>
          <a:prstGeom prst="rect">
            <a:avLst/>
          </a:prstGeom>
          <a:ln>
            <a:headEnd/>
            <a:tailEnd/>
          </a:ln>
        </p:spPr>
        <p:style>
          <a:lnRef idx="2">
            <a:schemeClr val="accent2"/>
          </a:lnRef>
          <a:fillRef idx="1">
            <a:schemeClr val="lt1"/>
          </a:fillRef>
          <a:effectRef idx="0">
            <a:schemeClr val="accent2"/>
          </a:effectRef>
          <a:fontRef idx="minor">
            <a:schemeClr val="dk1"/>
          </a:fontRef>
        </p:style>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http://www.mig.com.mx/blog/wp-content/uploads/2014/05/bello-verde-ondas-powerpoint-plantillas.jpg"/>
          <p:cNvPicPr>
            <a:picLocks noChangeAspect="1" noChangeArrowheads="1"/>
          </p:cNvPicPr>
          <p:nvPr/>
        </p:nvPicPr>
        <p:blipFill>
          <a:blip r:embed="rId3"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1187624" y="3140968"/>
            <a:ext cx="7498080" cy="1143000"/>
          </a:xfrm>
        </p:spPr>
        <p:txBody>
          <a:bodyPr>
            <a:normAutofit fontScale="90000"/>
          </a:bodyPr>
          <a:lstStyle/>
          <a:p>
            <a:r>
              <a:rPr lang="es-EC" b="1" dirty="0" smtClean="0"/>
              <a:t/>
            </a:r>
            <a:br>
              <a:rPr lang="es-EC" b="1" dirty="0" smtClean="0"/>
            </a:br>
            <a:endParaRPr lang="es-EC" dirty="0"/>
          </a:p>
        </p:txBody>
      </p:sp>
      <p:sp>
        <p:nvSpPr>
          <p:cNvPr id="6" name="1 Título"/>
          <p:cNvSpPr txBox="1">
            <a:spLocks/>
          </p:cNvSpPr>
          <p:nvPr/>
        </p:nvSpPr>
        <p:spPr>
          <a:xfrm>
            <a:off x="2114480" y="-459432"/>
            <a:ext cx="7498080" cy="1143000"/>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28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CARACTERIZACIÓN DE PROCESOS</a:t>
            </a:r>
            <a:endParaRPr kumimoji="0" lang="es-EC" sz="28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pic>
        <p:nvPicPr>
          <p:cNvPr id="10" name="9 Imagen"/>
          <p:cNvPicPr/>
          <p:nvPr/>
        </p:nvPicPr>
        <p:blipFill>
          <a:blip r:embed="rId4" cstate="print"/>
          <a:srcRect/>
          <a:stretch>
            <a:fillRect/>
          </a:stretch>
        </p:blipFill>
        <p:spPr bwMode="auto">
          <a:xfrm>
            <a:off x="0" y="332656"/>
            <a:ext cx="9144000" cy="6525344"/>
          </a:xfrm>
          <a:prstGeom prst="rect">
            <a:avLst/>
          </a:prstGeom>
          <a:ln>
            <a:headEnd/>
            <a:tailEnd/>
          </a:ln>
        </p:spPr>
        <p:style>
          <a:lnRef idx="2">
            <a:schemeClr val="accent2"/>
          </a:lnRef>
          <a:fillRef idx="1">
            <a:schemeClr val="lt1"/>
          </a:fillRef>
          <a:effectRef idx="0">
            <a:schemeClr val="accent2"/>
          </a:effectRef>
          <a:fontRef idx="minor">
            <a:schemeClr val="dk1"/>
          </a:fontRef>
        </p:style>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www.mig.com.mx/blog/wp-content/uploads/2014/05/bello-verde-ondas-powerpoint-plantillas.jpg"/>
          <p:cNvPicPr>
            <a:picLocks noChangeAspect="1" noChangeArrowheads="1"/>
          </p:cNvPicPr>
          <p:nvPr/>
        </p:nvPicPr>
        <p:blipFill>
          <a:blip r:embed="rId3"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1187624" y="3140968"/>
            <a:ext cx="7498080" cy="1143000"/>
          </a:xfrm>
        </p:spPr>
        <p:txBody>
          <a:bodyPr>
            <a:normAutofit fontScale="90000"/>
          </a:bodyPr>
          <a:lstStyle/>
          <a:p>
            <a:r>
              <a:rPr lang="es-EC" b="1" dirty="0" smtClean="0"/>
              <a:t/>
            </a:r>
            <a:br>
              <a:rPr lang="es-EC" b="1" dirty="0" smtClean="0"/>
            </a:br>
            <a:endParaRPr lang="es-EC" dirty="0"/>
          </a:p>
        </p:txBody>
      </p:sp>
      <p:sp>
        <p:nvSpPr>
          <p:cNvPr id="6" name="1 Título"/>
          <p:cNvSpPr txBox="1">
            <a:spLocks/>
          </p:cNvSpPr>
          <p:nvPr/>
        </p:nvSpPr>
        <p:spPr>
          <a:xfrm>
            <a:off x="1907704" y="-243408"/>
            <a:ext cx="7498080" cy="1143000"/>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28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FASE 4.- PROCESOS A SER MEJORADOS</a:t>
            </a:r>
            <a:endParaRPr kumimoji="0" lang="es-EC" sz="28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pic>
        <p:nvPicPr>
          <p:cNvPr id="7" name="6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0"/>
            <a:ext cx="1080120" cy="764704"/>
          </a:xfrm>
          <a:prstGeom prst="rect">
            <a:avLst/>
          </a:prstGeom>
          <a:noFill/>
          <a:ln>
            <a:noFill/>
          </a:ln>
        </p:spPr>
      </p:pic>
      <p:sp>
        <p:nvSpPr>
          <p:cNvPr id="9" name="8 Rectángulo"/>
          <p:cNvSpPr/>
          <p:nvPr/>
        </p:nvSpPr>
        <p:spPr>
          <a:xfrm>
            <a:off x="3275856" y="3140968"/>
            <a:ext cx="2989344" cy="523220"/>
          </a:xfrm>
          <a:prstGeom prst="rect">
            <a:avLst/>
          </a:prstGeom>
        </p:spPr>
        <p:txBody>
          <a:bodyPr wrap="none">
            <a:spAutoFit/>
          </a:bodyPr>
          <a:lstStyle/>
          <a:p>
            <a:r>
              <a:rPr lang="es-ES" sz="2800" dirty="0" smtClean="0"/>
              <a:t>Análisis de </a:t>
            </a:r>
            <a:r>
              <a:rPr lang="es-ES" sz="2800" dirty="0" err="1" smtClean="0"/>
              <a:t>Pareto</a:t>
            </a:r>
            <a:r>
              <a:rPr lang="es-ES" sz="2800" dirty="0" smtClean="0"/>
              <a:t> </a:t>
            </a:r>
            <a:endParaRPr lang="es-EC" sz="2800" dirty="0"/>
          </a:p>
        </p:txBody>
      </p:sp>
      <p:graphicFrame>
        <p:nvGraphicFramePr>
          <p:cNvPr id="10" name="9 Tabla"/>
          <p:cNvGraphicFramePr>
            <a:graphicFrameLocks noGrp="1"/>
          </p:cNvGraphicFramePr>
          <p:nvPr/>
        </p:nvGraphicFramePr>
        <p:xfrm>
          <a:off x="1187626" y="606136"/>
          <a:ext cx="7200798" cy="2606840"/>
        </p:xfrm>
        <a:graphic>
          <a:graphicData uri="http://schemas.openxmlformats.org/drawingml/2006/table">
            <a:tbl>
              <a:tblPr>
                <a:tableStyleId>{3C2FFA5D-87B4-456A-9821-1D502468CF0F}</a:tableStyleId>
              </a:tblPr>
              <a:tblGrid>
                <a:gridCol w="2507814"/>
                <a:gridCol w="1173246"/>
                <a:gridCol w="1173246"/>
                <a:gridCol w="1173246"/>
                <a:gridCol w="1173246"/>
              </a:tblGrid>
              <a:tr h="328569">
                <a:tc>
                  <a:txBody>
                    <a:bodyPr/>
                    <a:lstStyle/>
                    <a:p>
                      <a:pPr algn="ctr" fontAlgn="b"/>
                      <a:r>
                        <a:rPr lang="es-EC" sz="1200" u="none" strike="noStrike" dirty="0"/>
                        <a:t>SUBPROCESO</a:t>
                      </a:r>
                      <a:endParaRPr lang="es-EC" sz="1200" b="1" i="0" u="none" strike="noStrike" dirty="0">
                        <a:solidFill>
                          <a:sysClr val="windowText" lastClr="000000"/>
                        </a:solidFill>
                        <a:latin typeface="Arial"/>
                      </a:endParaRPr>
                    </a:p>
                  </a:txBody>
                  <a:tcPr marL="0" marR="0" marT="0" marB="0" anchor="b"/>
                </a:tc>
                <a:tc>
                  <a:txBody>
                    <a:bodyPr/>
                    <a:lstStyle/>
                    <a:p>
                      <a:pPr algn="ctr" fontAlgn="b"/>
                      <a:r>
                        <a:rPr lang="es-EC" sz="1200" u="none" strike="noStrike"/>
                        <a:t>AVA</a:t>
                      </a:r>
                      <a:endParaRPr lang="es-EC" sz="1200" b="1" i="0" u="none" strike="noStrike">
                        <a:solidFill>
                          <a:sysClr val="windowText" lastClr="000000"/>
                        </a:solidFill>
                        <a:latin typeface="Arial"/>
                      </a:endParaRPr>
                    </a:p>
                  </a:txBody>
                  <a:tcPr marL="0" marR="0" marT="0" marB="0" anchor="b"/>
                </a:tc>
                <a:tc>
                  <a:txBody>
                    <a:bodyPr/>
                    <a:lstStyle/>
                    <a:p>
                      <a:pPr algn="ctr" fontAlgn="b"/>
                      <a:r>
                        <a:rPr lang="es-EC" sz="1200" u="none" strike="noStrike"/>
                        <a:t>DIFERENCIA</a:t>
                      </a:r>
                      <a:endParaRPr lang="es-EC" sz="1200" b="1" i="0" u="none" strike="noStrike">
                        <a:solidFill>
                          <a:sysClr val="windowText" lastClr="000000"/>
                        </a:solidFill>
                        <a:latin typeface="Arial"/>
                      </a:endParaRPr>
                    </a:p>
                  </a:txBody>
                  <a:tcPr marL="0" marR="0" marT="0" marB="0" anchor="b"/>
                </a:tc>
                <a:tc>
                  <a:txBody>
                    <a:bodyPr/>
                    <a:lstStyle/>
                    <a:p>
                      <a:pPr algn="ctr" fontAlgn="b"/>
                      <a:r>
                        <a:rPr lang="es-EC" sz="1200" u="none" strike="noStrike"/>
                        <a:t>PORCENTAJE</a:t>
                      </a:r>
                      <a:endParaRPr lang="es-EC" sz="1200" b="1" i="0" u="none" strike="noStrike">
                        <a:solidFill>
                          <a:sysClr val="windowText" lastClr="000000"/>
                        </a:solidFill>
                        <a:latin typeface="Arial"/>
                      </a:endParaRPr>
                    </a:p>
                  </a:txBody>
                  <a:tcPr marL="0" marR="0" marT="0" marB="0" anchor="b"/>
                </a:tc>
                <a:tc>
                  <a:txBody>
                    <a:bodyPr/>
                    <a:lstStyle/>
                    <a:p>
                      <a:pPr algn="ctr" fontAlgn="b"/>
                      <a:r>
                        <a:rPr lang="es-EC" sz="1200" u="none" strike="noStrike"/>
                        <a:t>ACUMULADO</a:t>
                      </a:r>
                      <a:endParaRPr lang="es-EC" sz="1200" b="1" i="0" u="none" strike="noStrike">
                        <a:solidFill>
                          <a:sysClr val="windowText" lastClr="000000"/>
                        </a:solidFill>
                        <a:latin typeface="Arial"/>
                      </a:endParaRPr>
                    </a:p>
                  </a:txBody>
                  <a:tcPr marL="0" marR="0" marT="0" marB="0" anchor="b"/>
                </a:tc>
              </a:tr>
              <a:tr h="164285">
                <a:tc>
                  <a:txBody>
                    <a:bodyPr/>
                    <a:lstStyle/>
                    <a:p>
                      <a:pPr algn="l" fontAlgn="b"/>
                      <a:r>
                        <a:rPr lang="es-EC" sz="1200" u="none" strike="noStrike"/>
                        <a:t>D.2 INDUCCIÓN</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58,82%</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16,18%</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39,03%</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39,03%</a:t>
                      </a:r>
                      <a:endParaRPr lang="es-EC" sz="1200" b="0" i="0" u="none" strike="noStrike">
                        <a:solidFill>
                          <a:sysClr val="windowText" lastClr="000000"/>
                        </a:solidFill>
                        <a:latin typeface="Arial"/>
                      </a:endParaRPr>
                    </a:p>
                  </a:txBody>
                  <a:tcPr marL="0" marR="0" marT="0" marB="0" anchor="b"/>
                </a:tc>
              </a:tr>
              <a:tr h="328569">
                <a:tc>
                  <a:txBody>
                    <a:bodyPr/>
                    <a:lstStyle/>
                    <a:p>
                      <a:pPr algn="l" fontAlgn="b"/>
                      <a:r>
                        <a:rPr lang="es-EC" sz="1200" u="none" strike="noStrike"/>
                        <a:t>G.1 ADMINISTRACIÓN DE BASE DE DATOS </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68,13%</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6,87%</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16,57%</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55,61%</a:t>
                      </a:r>
                      <a:endParaRPr lang="es-EC" sz="1200" b="0" i="0" u="none" strike="noStrike">
                        <a:solidFill>
                          <a:sysClr val="windowText" lastClr="000000"/>
                        </a:solidFill>
                        <a:latin typeface="Arial"/>
                      </a:endParaRPr>
                    </a:p>
                  </a:txBody>
                  <a:tcPr marL="0" marR="0" marT="0" marB="0" anchor="b"/>
                </a:tc>
              </a:tr>
              <a:tr h="328569">
                <a:tc>
                  <a:txBody>
                    <a:bodyPr/>
                    <a:lstStyle/>
                    <a:p>
                      <a:pPr algn="l" fontAlgn="b"/>
                      <a:r>
                        <a:rPr lang="es-EC" sz="1200" u="none" strike="noStrike"/>
                        <a:t>D.1 RECLUTAMIENTO DE PERSONAL </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69,74%</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5,26%</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12,69%</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68,30%</a:t>
                      </a:r>
                      <a:endParaRPr lang="es-EC" sz="1200" b="0" i="0" u="none" strike="noStrike">
                        <a:solidFill>
                          <a:sysClr val="windowText" lastClr="000000"/>
                        </a:solidFill>
                        <a:latin typeface="Arial"/>
                      </a:endParaRPr>
                    </a:p>
                  </a:txBody>
                  <a:tcPr marL="0" marR="0" marT="0" marB="0" anchor="b"/>
                </a:tc>
              </a:tr>
              <a:tr h="328569">
                <a:tc>
                  <a:txBody>
                    <a:bodyPr/>
                    <a:lstStyle/>
                    <a:p>
                      <a:pPr algn="l" fontAlgn="b"/>
                      <a:r>
                        <a:rPr lang="es-EC" sz="1200" u="none" strike="noStrike"/>
                        <a:t>I.1 REQUERIMIENTO BIENES Y SERVICIOS</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70,81%</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4,19%</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10,11%</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78,41%</a:t>
                      </a:r>
                      <a:endParaRPr lang="es-EC" sz="1200" b="0" i="0" u="none" strike="noStrike">
                        <a:solidFill>
                          <a:sysClr val="windowText" lastClr="000000"/>
                        </a:solidFill>
                        <a:latin typeface="Arial"/>
                      </a:endParaRPr>
                    </a:p>
                  </a:txBody>
                  <a:tcPr marL="0" marR="0" marT="0" marB="0" anchor="b"/>
                </a:tc>
              </a:tr>
              <a:tr h="328569">
                <a:tc>
                  <a:txBody>
                    <a:bodyPr/>
                    <a:lstStyle/>
                    <a:p>
                      <a:pPr algn="l" fontAlgn="b"/>
                      <a:r>
                        <a:rPr lang="es-EC" sz="1200" u="none" strike="noStrike"/>
                        <a:t>B.3 SEGUIMIENTO Y MEJORA CONTINUA </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71,43%</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3,57%</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8,61%</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87,02%</a:t>
                      </a:r>
                      <a:endParaRPr lang="es-EC" sz="1200" b="0" i="0" u="none" strike="noStrike">
                        <a:solidFill>
                          <a:sysClr val="windowText" lastClr="000000"/>
                        </a:solidFill>
                        <a:latin typeface="Arial"/>
                      </a:endParaRPr>
                    </a:p>
                  </a:txBody>
                  <a:tcPr marL="0" marR="0" marT="0" marB="0" anchor="b"/>
                </a:tc>
              </a:tr>
              <a:tr h="212342">
                <a:tc>
                  <a:txBody>
                    <a:bodyPr/>
                    <a:lstStyle/>
                    <a:p>
                      <a:pPr algn="l" fontAlgn="b"/>
                      <a:r>
                        <a:rPr lang="es-EC" sz="1200" u="none" strike="noStrike"/>
                        <a:t>F.4 PAGO A PROVEEDORES</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71,76%</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3,24%</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7,82%</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94,84%</a:t>
                      </a:r>
                      <a:endParaRPr lang="es-EC" sz="1200" b="0" i="0" u="none" strike="noStrike">
                        <a:solidFill>
                          <a:sysClr val="windowText" lastClr="000000"/>
                        </a:solidFill>
                        <a:latin typeface="Arial"/>
                      </a:endParaRPr>
                    </a:p>
                  </a:txBody>
                  <a:tcPr marL="0" marR="0" marT="0" marB="0" anchor="b"/>
                </a:tc>
              </a:tr>
              <a:tr h="164285">
                <a:tc>
                  <a:txBody>
                    <a:bodyPr/>
                    <a:lstStyle/>
                    <a:p>
                      <a:pPr algn="l" fontAlgn="b"/>
                      <a:r>
                        <a:rPr lang="es-EC" sz="1200" u="none" strike="noStrike"/>
                        <a:t>E.2 ADQUISICIONES</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72,86%</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2,14%</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5,16%</a:t>
                      </a:r>
                      <a:endParaRPr lang="es-EC" sz="1200" b="0" i="0" u="none" strike="noStrike">
                        <a:solidFill>
                          <a:sysClr val="windowText" lastClr="000000"/>
                        </a:solidFill>
                        <a:latin typeface="Arial"/>
                      </a:endParaRPr>
                    </a:p>
                  </a:txBody>
                  <a:tcPr marL="0" marR="0" marT="0" marB="0" anchor="b"/>
                </a:tc>
                <a:tc>
                  <a:txBody>
                    <a:bodyPr/>
                    <a:lstStyle/>
                    <a:p>
                      <a:pPr algn="ctr" fontAlgn="b"/>
                      <a:r>
                        <a:rPr lang="es-EC" sz="1200" u="none" strike="noStrike"/>
                        <a:t>100,00%</a:t>
                      </a:r>
                      <a:endParaRPr lang="es-EC" sz="1200" b="0" i="0" u="none" strike="noStrike">
                        <a:solidFill>
                          <a:sysClr val="windowText" lastClr="000000"/>
                        </a:solidFill>
                        <a:latin typeface="Arial"/>
                      </a:endParaRPr>
                    </a:p>
                  </a:txBody>
                  <a:tcPr marL="0" marR="0" marT="0" marB="0" anchor="b"/>
                </a:tc>
              </a:tr>
              <a:tr h="234692">
                <a:tc>
                  <a:txBody>
                    <a:bodyPr/>
                    <a:lstStyle/>
                    <a:p>
                      <a:pPr algn="r" fontAlgn="b"/>
                      <a:r>
                        <a:rPr lang="es-EC" sz="1200" u="none" strike="noStrike"/>
                        <a:t>TOTAL:</a:t>
                      </a:r>
                      <a:endParaRPr lang="es-EC" sz="1200" b="1" i="0" u="none" strike="noStrike">
                        <a:solidFill>
                          <a:sysClr val="windowText" lastClr="000000"/>
                        </a:solidFill>
                        <a:latin typeface="Arial"/>
                      </a:endParaRPr>
                    </a:p>
                  </a:txBody>
                  <a:tcPr marL="0" marR="0" marT="0" marB="0" anchor="b"/>
                </a:tc>
                <a:tc>
                  <a:txBody>
                    <a:bodyPr/>
                    <a:lstStyle/>
                    <a:p>
                      <a:pPr algn="l" fontAlgn="b"/>
                      <a:endParaRPr lang="es-EC" sz="1800" b="0" i="0" u="none" strike="noStrike" dirty="0">
                        <a:solidFill>
                          <a:sysClr val="windowText" lastClr="000000"/>
                        </a:solidFill>
                        <a:latin typeface="Calibri"/>
                      </a:endParaRPr>
                    </a:p>
                  </a:txBody>
                  <a:tcPr marL="0" marR="0" marT="0" marB="0" anchor="b"/>
                </a:tc>
                <a:tc>
                  <a:txBody>
                    <a:bodyPr/>
                    <a:lstStyle/>
                    <a:p>
                      <a:pPr algn="r" fontAlgn="b"/>
                      <a:r>
                        <a:rPr lang="es-EC" sz="1800" u="none" strike="noStrike"/>
                        <a:t>41,45%</a:t>
                      </a:r>
                      <a:endParaRPr lang="es-EC" sz="1800" b="0" i="0" u="none" strike="noStrike">
                        <a:solidFill>
                          <a:sysClr val="windowText" lastClr="000000"/>
                        </a:solidFill>
                        <a:latin typeface="Calibri"/>
                      </a:endParaRPr>
                    </a:p>
                  </a:txBody>
                  <a:tcPr marL="0" marR="0" marT="0" marB="0" anchor="b"/>
                </a:tc>
                <a:tc>
                  <a:txBody>
                    <a:bodyPr/>
                    <a:lstStyle/>
                    <a:p>
                      <a:pPr algn="l" fontAlgn="b"/>
                      <a:endParaRPr lang="es-EC" sz="1800" b="0" i="0" u="none" strike="noStrike" dirty="0">
                        <a:solidFill>
                          <a:sysClr val="windowText" lastClr="000000"/>
                        </a:solidFill>
                        <a:latin typeface="Calibri"/>
                      </a:endParaRPr>
                    </a:p>
                  </a:txBody>
                  <a:tcPr marL="0" marR="0" marT="0" marB="0" anchor="b"/>
                </a:tc>
                <a:tc>
                  <a:txBody>
                    <a:bodyPr/>
                    <a:lstStyle/>
                    <a:p>
                      <a:pPr algn="l" fontAlgn="b"/>
                      <a:endParaRPr lang="es-EC" sz="1800" b="0" i="0" u="none" strike="noStrike" dirty="0">
                        <a:solidFill>
                          <a:sysClr val="windowText" lastClr="000000"/>
                        </a:solidFill>
                        <a:latin typeface="Calibri"/>
                      </a:endParaRPr>
                    </a:p>
                  </a:txBody>
                  <a:tcPr marL="0" marR="0" marT="0" marB="0" anchor="b"/>
                </a:tc>
              </a:tr>
            </a:tbl>
          </a:graphicData>
        </a:graphic>
      </p:graphicFrame>
      <p:pic>
        <p:nvPicPr>
          <p:cNvPr id="65537" name="Picture 1"/>
          <p:cNvPicPr>
            <a:picLocks noChangeAspect="1" noChangeArrowheads="1"/>
          </p:cNvPicPr>
          <p:nvPr/>
        </p:nvPicPr>
        <p:blipFill>
          <a:blip r:embed="rId5" cstate="print"/>
          <a:srcRect l="3767" t="27506" r="55172" b="31095"/>
          <a:stretch>
            <a:fillRect/>
          </a:stretch>
        </p:blipFill>
        <p:spPr bwMode="auto">
          <a:xfrm>
            <a:off x="1547664" y="3645024"/>
            <a:ext cx="6624736" cy="3096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4"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5" name="4 Rectángulo"/>
          <p:cNvSpPr/>
          <p:nvPr/>
        </p:nvSpPr>
        <p:spPr>
          <a:xfrm>
            <a:off x="1547664" y="260648"/>
            <a:ext cx="6675482" cy="3170099"/>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E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s-E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RESULTADOS</a:t>
            </a:r>
          </a:p>
          <a:p>
            <a:pPr algn="ctr"/>
            <a:endParaRPr lang="es-E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s-E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PROCESOS MEJORADOS</a:t>
            </a:r>
          </a:p>
          <a:p>
            <a:pPr algn="ctr"/>
            <a:r>
              <a:rPr lang="es-E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CONECUAKOR C.E.M.</a:t>
            </a:r>
            <a:endParaRPr lang="es-E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5 Rectángulo"/>
          <p:cNvSpPr/>
          <p:nvPr/>
        </p:nvSpPr>
        <p:spPr>
          <a:xfrm>
            <a:off x="2339752" y="3789040"/>
            <a:ext cx="4968552"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buFont typeface="Arial" pitchFamily="34" charset="0"/>
              <a:buChar char="•"/>
            </a:pPr>
            <a:r>
              <a:rPr lang="es-ES" dirty="0" smtClean="0"/>
              <a:t>Optimización del tiempo de revisiones y controles</a:t>
            </a:r>
            <a:endParaRPr lang="es-EC" dirty="0" smtClean="0"/>
          </a:p>
          <a:p>
            <a:pPr lvl="0">
              <a:buFont typeface="Arial" pitchFamily="34" charset="0"/>
              <a:buChar char="•"/>
            </a:pPr>
            <a:r>
              <a:rPr lang="es-ES" dirty="0" smtClean="0"/>
              <a:t>Eliminación de pasos de burocracia</a:t>
            </a:r>
            <a:endParaRPr lang="es-EC" dirty="0" smtClean="0"/>
          </a:p>
          <a:p>
            <a:pPr lvl="0">
              <a:buFont typeface="Arial" pitchFamily="34" charset="0"/>
              <a:buChar char="•"/>
            </a:pPr>
            <a:r>
              <a:rPr lang="es-ES" dirty="0" smtClean="0"/>
              <a:t>Mejoramiento y optimización de archivos</a:t>
            </a:r>
            <a:endParaRPr lang="es-EC" dirty="0" smtClean="0"/>
          </a:p>
          <a:p>
            <a:pPr lvl="0">
              <a:buFont typeface="Arial" pitchFamily="34" charset="0"/>
              <a:buChar char="•"/>
            </a:pPr>
            <a:r>
              <a:rPr lang="es-ES" dirty="0" smtClean="0"/>
              <a:t>Utilización eficiente de los recursos</a:t>
            </a:r>
            <a:endParaRPr lang="es-EC"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2114480" y="-171400"/>
            <a:ext cx="7498080" cy="1143000"/>
          </a:xfrm>
        </p:spPr>
        <p:txBody>
          <a:bodyPr>
            <a:noAutofit/>
          </a:bodyPr>
          <a:lstStyle/>
          <a:p>
            <a:pPr lvl="0"/>
            <a:r>
              <a:rPr lang="es-ES" sz="2800" b="1" dirty="0" smtClean="0"/>
              <a:t>SUBPROCESO.- </a:t>
            </a:r>
            <a:br>
              <a:rPr lang="es-ES" sz="2800" b="1" dirty="0" smtClean="0"/>
            </a:br>
            <a:r>
              <a:rPr lang="es-ES" sz="2800" dirty="0" smtClean="0"/>
              <a:t>D.1 Reclutamiento de personal </a:t>
            </a:r>
            <a:endParaRPr lang="es-EC" sz="2800" dirty="0"/>
          </a:p>
        </p:txBody>
      </p:sp>
      <p:sp>
        <p:nvSpPr>
          <p:cNvPr id="4" name="3 Rectángulo"/>
          <p:cNvSpPr/>
          <p:nvPr/>
        </p:nvSpPr>
        <p:spPr>
          <a:xfrm>
            <a:off x="5364088" y="1052736"/>
            <a:ext cx="3563888" cy="3293209"/>
          </a:xfrm>
          <a:prstGeom prst="rect">
            <a:avLst/>
          </a:prstGeom>
        </p:spPr>
        <p:txBody>
          <a:bodyPr wrap="square">
            <a:spAutoFit/>
          </a:bodyPr>
          <a:lstStyle/>
          <a:p>
            <a:pPr algn="just"/>
            <a:r>
              <a:rPr lang="es-ES" sz="1600" dirty="0" smtClean="0"/>
              <a:t>ANTES: 69.74%</a:t>
            </a:r>
          </a:p>
          <a:p>
            <a:pPr algn="just"/>
            <a:endParaRPr lang="es-ES" sz="1600" dirty="0" smtClean="0"/>
          </a:p>
          <a:p>
            <a:pPr algn="just"/>
            <a:r>
              <a:rPr lang="es-ES" sz="1600" dirty="0" smtClean="0"/>
              <a:t> La investigación permitió determinar que se estaba enviando el requerimiento del personal sin una aprobación acertada, por lo que se propuso que se tome el tiempo necesario en el puesto del superintendente para aprobar los requisitos para la contratación, sin que estas exijan más de lo necesario, ni más tiempo en recepción de hojas de vida.</a:t>
            </a:r>
            <a:endParaRPr lang="es-EC" sz="1600" dirty="0" smtClean="0"/>
          </a:p>
          <a:p>
            <a:pPr algn="just"/>
            <a:endParaRPr lang="es-ES" sz="1600" dirty="0" smtClean="0"/>
          </a:p>
          <a:p>
            <a:pPr algn="just"/>
            <a:r>
              <a:rPr lang="es-ES" sz="1600" dirty="0" smtClean="0"/>
              <a:t>DESPUÉS: 86.06%,</a:t>
            </a:r>
            <a:endParaRPr lang="es-EC" sz="1600" dirty="0"/>
          </a:p>
        </p:txBody>
      </p:sp>
      <p:pic>
        <p:nvPicPr>
          <p:cNvPr id="79875" name="Picture 3"/>
          <p:cNvPicPr>
            <a:picLocks noChangeAspect="1" noChangeArrowheads="1"/>
          </p:cNvPicPr>
          <p:nvPr/>
        </p:nvPicPr>
        <p:blipFill>
          <a:blip r:embed="rId3" cstate="print"/>
          <a:srcRect l="3321" t="24306" r="60706" b="11782"/>
          <a:stretch>
            <a:fillRect/>
          </a:stretch>
        </p:blipFill>
        <p:spPr bwMode="auto">
          <a:xfrm>
            <a:off x="251520" y="908720"/>
            <a:ext cx="5046186" cy="5040560"/>
          </a:xfrm>
          <a:prstGeom prst="rect">
            <a:avLst/>
          </a:prstGeom>
          <a:ln>
            <a:noFill/>
          </a:ln>
          <a:effectLst>
            <a:softEdge rad="112500"/>
          </a:effectLst>
        </p:spPr>
      </p:pic>
      <p:sp>
        <p:nvSpPr>
          <p:cNvPr id="7" name="6 Elipse"/>
          <p:cNvSpPr/>
          <p:nvPr/>
        </p:nvSpPr>
        <p:spPr>
          <a:xfrm>
            <a:off x="3635896" y="3789040"/>
            <a:ext cx="432048" cy="28803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s-EC"/>
          </a:p>
        </p:txBody>
      </p:sp>
      <p:pic>
        <p:nvPicPr>
          <p:cNvPr id="8" name="7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0"/>
            <a:ext cx="1080120" cy="76470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4" name="1 Título"/>
          <p:cNvSpPr>
            <a:spLocks noGrp="1"/>
          </p:cNvSpPr>
          <p:nvPr>
            <p:ph type="title"/>
          </p:nvPr>
        </p:nvSpPr>
        <p:spPr>
          <a:xfrm>
            <a:off x="2195736" y="0"/>
            <a:ext cx="7498080" cy="1143000"/>
          </a:xfrm>
        </p:spPr>
        <p:txBody>
          <a:bodyPr>
            <a:noAutofit/>
          </a:bodyPr>
          <a:lstStyle/>
          <a:p>
            <a:r>
              <a:rPr lang="es-ES" sz="2800" b="1" dirty="0" smtClean="0"/>
              <a:t>SUBPROCESO.- </a:t>
            </a:r>
            <a:br>
              <a:rPr lang="es-ES" sz="2800" b="1" dirty="0" smtClean="0"/>
            </a:br>
            <a:r>
              <a:rPr lang="es-ES" sz="2800" dirty="0" smtClean="0"/>
              <a:t>F.4 Pago a proveedores</a:t>
            </a:r>
            <a:r>
              <a:rPr lang="es-EC" sz="2800" dirty="0" smtClean="0"/>
              <a:t/>
            </a:r>
            <a:br>
              <a:rPr lang="es-EC" sz="2800" dirty="0" smtClean="0"/>
            </a:br>
            <a:endParaRPr lang="es-EC" sz="2800" dirty="0"/>
          </a:p>
        </p:txBody>
      </p:sp>
      <p:sp>
        <p:nvSpPr>
          <p:cNvPr id="5" name="4 Rectángulo"/>
          <p:cNvSpPr/>
          <p:nvPr/>
        </p:nvSpPr>
        <p:spPr>
          <a:xfrm>
            <a:off x="5508104" y="1147966"/>
            <a:ext cx="3384376" cy="3416320"/>
          </a:xfrm>
          <a:prstGeom prst="rect">
            <a:avLst/>
          </a:prstGeom>
        </p:spPr>
        <p:txBody>
          <a:bodyPr wrap="square">
            <a:spAutoFit/>
          </a:bodyPr>
          <a:lstStyle/>
          <a:p>
            <a:pPr algn="just"/>
            <a:r>
              <a:rPr lang="es-ES" dirty="0" smtClean="0"/>
              <a:t>ANTES: 71.76%,</a:t>
            </a:r>
          </a:p>
          <a:p>
            <a:pPr algn="just"/>
            <a:endParaRPr lang="es-ES" dirty="0" smtClean="0"/>
          </a:p>
          <a:p>
            <a:pPr algn="just"/>
            <a:r>
              <a:rPr lang="es-ES" dirty="0" smtClean="0"/>
              <a:t>La investigación determinó que se aumenta la actividad validación de trámite de pago, donde se revisa minuciosamente si el proceso está completo y no se va a tener inconvenientes en procesar para el pago respectivo, esto hace que se agilite este procedimiento.</a:t>
            </a:r>
          </a:p>
          <a:p>
            <a:pPr algn="just"/>
            <a:endParaRPr lang="es-EC" dirty="0" smtClean="0"/>
          </a:p>
          <a:p>
            <a:pPr algn="just"/>
            <a:r>
              <a:rPr lang="es-ES" dirty="0" smtClean="0"/>
              <a:t>DESPUÉS: 88.00%.</a:t>
            </a:r>
            <a:endParaRPr lang="es-EC" dirty="0"/>
          </a:p>
        </p:txBody>
      </p:sp>
      <p:pic>
        <p:nvPicPr>
          <p:cNvPr id="80898" name="Picture 2"/>
          <p:cNvPicPr>
            <a:picLocks noChangeAspect="1" noChangeArrowheads="1"/>
          </p:cNvPicPr>
          <p:nvPr/>
        </p:nvPicPr>
        <p:blipFill>
          <a:blip r:embed="rId3" cstate="print"/>
          <a:srcRect l="3593" t="21450" r="60987" b="13751"/>
          <a:stretch>
            <a:fillRect/>
          </a:stretch>
        </p:blipFill>
        <p:spPr bwMode="auto">
          <a:xfrm>
            <a:off x="323528" y="980728"/>
            <a:ext cx="5040560" cy="5184576"/>
          </a:xfrm>
          <a:prstGeom prst="rect">
            <a:avLst/>
          </a:prstGeom>
          <a:ln>
            <a:noFill/>
          </a:ln>
          <a:effectLst>
            <a:softEdge rad="112500"/>
          </a:effectLst>
        </p:spPr>
      </p:pic>
      <p:pic>
        <p:nvPicPr>
          <p:cNvPr id="7" name="6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0"/>
            <a:ext cx="1080120" cy="76470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1115616" y="-162272"/>
            <a:ext cx="7498080" cy="1143000"/>
          </a:xfrm>
        </p:spPr>
        <p:txBody>
          <a:bodyPr/>
          <a:lstStyle/>
          <a:p>
            <a:r>
              <a:rPr lang="es-EC" dirty="0" smtClean="0"/>
              <a:t>JUSTIFICACIÓN</a:t>
            </a:r>
            <a:endParaRPr lang="es-EC" dirty="0"/>
          </a:p>
        </p:txBody>
      </p:sp>
      <p:pic>
        <p:nvPicPr>
          <p:cNvPr id="5" name="4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28192" cy="1340768"/>
          </a:xfrm>
          <a:prstGeom prst="rect">
            <a:avLst/>
          </a:prstGeom>
          <a:noFill/>
          <a:ln>
            <a:noFill/>
          </a:ln>
        </p:spPr>
      </p:pic>
      <p:graphicFrame>
        <p:nvGraphicFramePr>
          <p:cNvPr id="32" name="31 Diagrama"/>
          <p:cNvGraphicFramePr/>
          <p:nvPr/>
        </p:nvGraphicFramePr>
        <p:xfrm>
          <a:off x="3779912" y="1556792"/>
          <a:ext cx="5040560" cy="49685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386" name="Picture 2" descr="Resultado de imagen para manual de procedimientos"/>
          <p:cNvPicPr>
            <a:picLocks noChangeAspect="1" noChangeArrowheads="1"/>
          </p:cNvPicPr>
          <p:nvPr/>
        </p:nvPicPr>
        <p:blipFill>
          <a:blip r:embed="rId9" cstate="print"/>
          <a:srcRect/>
          <a:stretch>
            <a:fillRect/>
          </a:stretch>
        </p:blipFill>
        <p:spPr bwMode="auto">
          <a:xfrm>
            <a:off x="1115616" y="3933056"/>
            <a:ext cx="2284647" cy="2232248"/>
          </a:xfrm>
          <a:prstGeom prst="rect">
            <a:avLst/>
          </a:prstGeom>
          <a:ln>
            <a:noFill/>
          </a:ln>
          <a:effectLst>
            <a:softEdge rad="112500"/>
          </a:effectLst>
        </p:spPr>
      </p:pic>
      <p:pic>
        <p:nvPicPr>
          <p:cNvPr id="16388" name="Picture 4" descr="Resultado de imagen para manual de procedimientos"/>
          <p:cNvPicPr>
            <a:picLocks noChangeAspect="1" noChangeArrowheads="1"/>
          </p:cNvPicPr>
          <p:nvPr/>
        </p:nvPicPr>
        <p:blipFill>
          <a:blip r:embed="rId10" cstate="print"/>
          <a:srcRect/>
          <a:stretch>
            <a:fillRect/>
          </a:stretch>
        </p:blipFill>
        <p:spPr bwMode="auto">
          <a:xfrm>
            <a:off x="1094712" y="1556792"/>
            <a:ext cx="2613192" cy="201622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4" name="1 Título"/>
          <p:cNvSpPr>
            <a:spLocks noGrp="1"/>
          </p:cNvSpPr>
          <p:nvPr>
            <p:ph type="title"/>
          </p:nvPr>
        </p:nvSpPr>
        <p:spPr>
          <a:xfrm>
            <a:off x="2411760" y="341784"/>
            <a:ext cx="7498080" cy="1143000"/>
          </a:xfrm>
        </p:spPr>
        <p:txBody>
          <a:bodyPr>
            <a:noAutofit/>
          </a:bodyPr>
          <a:lstStyle/>
          <a:p>
            <a:pPr lvl="0"/>
            <a:r>
              <a:rPr lang="es-ES" sz="2800" b="1" dirty="0" smtClean="0"/>
              <a:t>SUBPROCESO.- </a:t>
            </a:r>
            <a:br>
              <a:rPr lang="es-ES" sz="2800" b="1" dirty="0" smtClean="0"/>
            </a:br>
            <a:r>
              <a:rPr lang="es-ES" sz="2800" dirty="0" smtClean="0"/>
              <a:t>E.2 Adquisiciones</a:t>
            </a:r>
            <a:r>
              <a:rPr lang="es-EC" sz="2800" dirty="0" smtClean="0"/>
              <a:t/>
            </a:r>
            <a:br>
              <a:rPr lang="es-EC" sz="2800" dirty="0" smtClean="0"/>
            </a:br>
            <a:r>
              <a:rPr lang="es-EC" sz="2800" dirty="0" smtClean="0"/>
              <a:t/>
            </a:r>
            <a:br>
              <a:rPr lang="es-EC" sz="2800" dirty="0" smtClean="0"/>
            </a:br>
            <a:endParaRPr lang="es-EC" sz="2800" dirty="0"/>
          </a:p>
        </p:txBody>
      </p:sp>
      <p:sp>
        <p:nvSpPr>
          <p:cNvPr id="5" name="4 Rectángulo"/>
          <p:cNvSpPr/>
          <p:nvPr/>
        </p:nvSpPr>
        <p:spPr>
          <a:xfrm>
            <a:off x="5364088" y="1052736"/>
            <a:ext cx="3600400" cy="3785652"/>
          </a:xfrm>
          <a:prstGeom prst="rect">
            <a:avLst/>
          </a:prstGeom>
        </p:spPr>
        <p:txBody>
          <a:bodyPr wrap="square">
            <a:spAutoFit/>
          </a:bodyPr>
          <a:lstStyle/>
          <a:p>
            <a:pPr algn="just"/>
            <a:r>
              <a:rPr lang="es-ES" sz="1600" dirty="0" smtClean="0"/>
              <a:t>ANTES: 72.86%. </a:t>
            </a:r>
          </a:p>
          <a:p>
            <a:pPr algn="just"/>
            <a:endParaRPr lang="es-ES" sz="1600" dirty="0" smtClean="0"/>
          </a:p>
          <a:p>
            <a:pPr algn="just"/>
            <a:r>
              <a:rPr lang="es-ES" sz="1600" dirty="0" smtClean="0"/>
              <a:t>La investigación determinó que antes el proceso se demoraba en aprobar el requerimiento para iniciar el proceso de compra, ya que la documentación estaba incompleta o con errores por falta de una revisión minuciosa en los términos de referencia y esto causaba reprocesos y la demora en realización de pliegos; con la mejora, los tiempos son más cortos y específicos para la aprobación de los documentos requeridos.</a:t>
            </a:r>
            <a:endParaRPr lang="es-EC" sz="1600" dirty="0" smtClean="0"/>
          </a:p>
          <a:p>
            <a:pPr algn="just"/>
            <a:endParaRPr lang="es-ES" sz="1600" dirty="0" smtClean="0"/>
          </a:p>
          <a:p>
            <a:pPr algn="just"/>
            <a:r>
              <a:rPr lang="es-ES" sz="1600" dirty="0" smtClean="0"/>
              <a:t>DESPUÉS: 94.85%</a:t>
            </a:r>
            <a:endParaRPr lang="es-EC" sz="1600" dirty="0"/>
          </a:p>
        </p:txBody>
      </p:sp>
      <p:pic>
        <p:nvPicPr>
          <p:cNvPr id="81922" name="Picture 2"/>
          <p:cNvPicPr>
            <a:picLocks noChangeAspect="1" noChangeArrowheads="1"/>
          </p:cNvPicPr>
          <p:nvPr/>
        </p:nvPicPr>
        <p:blipFill>
          <a:blip r:embed="rId3" cstate="print"/>
          <a:srcRect l="3040" t="26305" r="60987" b="12766"/>
          <a:stretch>
            <a:fillRect/>
          </a:stretch>
        </p:blipFill>
        <p:spPr bwMode="auto">
          <a:xfrm>
            <a:off x="146459" y="980728"/>
            <a:ext cx="5217629" cy="4968552"/>
          </a:xfrm>
          <a:prstGeom prst="rect">
            <a:avLst/>
          </a:prstGeom>
          <a:ln>
            <a:noFill/>
          </a:ln>
          <a:effectLst>
            <a:softEdge rad="112500"/>
          </a:effectLst>
        </p:spPr>
      </p:pic>
      <p:pic>
        <p:nvPicPr>
          <p:cNvPr id="7" name="6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0"/>
            <a:ext cx="1080120" cy="76470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4" name="1 Título"/>
          <p:cNvSpPr>
            <a:spLocks noGrp="1"/>
          </p:cNvSpPr>
          <p:nvPr>
            <p:ph type="title"/>
          </p:nvPr>
        </p:nvSpPr>
        <p:spPr>
          <a:xfrm>
            <a:off x="2195736" y="125760"/>
            <a:ext cx="7498080" cy="1143000"/>
          </a:xfrm>
        </p:spPr>
        <p:txBody>
          <a:bodyPr>
            <a:noAutofit/>
          </a:bodyPr>
          <a:lstStyle/>
          <a:p>
            <a:pPr lvl="0"/>
            <a:r>
              <a:rPr lang="es-ES" sz="2800" b="1" dirty="0" smtClean="0"/>
              <a:t>SUBPROCESO.- </a:t>
            </a:r>
            <a:br>
              <a:rPr lang="es-ES" sz="2800" b="1" dirty="0" smtClean="0"/>
            </a:br>
            <a:r>
              <a:rPr lang="es-ES" sz="2800" dirty="0" smtClean="0"/>
              <a:t>I.1 Requerimiento bienes y servicios</a:t>
            </a:r>
            <a:r>
              <a:rPr lang="es-EC" sz="2800" dirty="0" smtClean="0"/>
              <a:t/>
            </a:r>
            <a:br>
              <a:rPr lang="es-EC" sz="2800" dirty="0" smtClean="0"/>
            </a:br>
            <a:endParaRPr lang="es-EC" sz="2800" dirty="0"/>
          </a:p>
        </p:txBody>
      </p:sp>
      <p:sp>
        <p:nvSpPr>
          <p:cNvPr id="5" name="4 Rectángulo"/>
          <p:cNvSpPr/>
          <p:nvPr/>
        </p:nvSpPr>
        <p:spPr>
          <a:xfrm>
            <a:off x="5364088" y="1268760"/>
            <a:ext cx="3600400" cy="3293209"/>
          </a:xfrm>
          <a:prstGeom prst="rect">
            <a:avLst/>
          </a:prstGeom>
        </p:spPr>
        <p:txBody>
          <a:bodyPr wrap="square">
            <a:spAutoFit/>
          </a:bodyPr>
          <a:lstStyle/>
          <a:p>
            <a:pPr algn="just"/>
            <a:r>
              <a:rPr lang="es-ES" sz="1600" dirty="0" smtClean="0"/>
              <a:t>ANTES: 70.81%,</a:t>
            </a:r>
          </a:p>
          <a:p>
            <a:pPr algn="just"/>
            <a:endParaRPr lang="es-ES" sz="1600" dirty="0" smtClean="0"/>
          </a:p>
          <a:p>
            <a:pPr algn="just"/>
            <a:r>
              <a:rPr lang="es-ES" sz="1600" dirty="0" smtClean="0"/>
              <a:t>La investigación mostró que existía una falencia en la falta de minuciosidad en los términos de referencia, pero al agregar tiempo en la revisión de coordinación y luego fiscalización se crea una seguridad de que se va a cumplir el proceso a cabalidad, sin tener declarar desierto por fallas en los términos de referencia y en documentos habilitantes para la compra. </a:t>
            </a:r>
          </a:p>
          <a:p>
            <a:pPr algn="just"/>
            <a:endParaRPr lang="es-ES" sz="1600" dirty="0" smtClean="0"/>
          </a:p>
          <a:p>
            <a:pPr algn="just"/>
            <a:r>
              <a:rPr lang="es-ES" sz="1600" dirty="0" smtClean="0"/>
              <a:t>DESPUÉS: 83.58%,</a:t>
            </a:r>
            <a:endParaRPr lang="es-EC" sz="1600" dirty="0"/>
          </a:p>
        </p:txBody>
      </p:sp>
      <p:pic>
        <p:nvPicPr>
          <p:cNvPr id="82946" name="Picture 2"/>
          <p:cNvPicPr>
            <a:picLocks noChangeAspect="1" noChangeArrowheads="1"/>
          </p:cNvPicPr>
          <p:nvPr/>
        </p:nvPicPr>
        <p:blipFill>
          <a:blip r:embed="rId3" cstate="print"/>
          <a:srcRect l="3321" t="22266" r="60706" b="13750"/>
          <a:stretch>
            <a:fillRect/>
          </a:stretch>
        </p:blipFill>
        <p:spPr bwMode="auto">
          <a:xfrm>
            <a:off x="251520" y="1052736"/>
            <a:ext cx="5040560" cy="5040560"/>
          </a:xfrm>
          <a:prstGeom prst="rect">
            <a:avLst/>
          </a:prstGeom>
          <a:ln>
            <a:noFill/>
          </a:ln>
          <a:effectLst>
            <a:softEdge rad="112500"/>
          </a:effectLst>
        </p:spPr>
      </p:pic>
      <p:pic>
        <p:nvPicPr>
          <p:cNvPr id="7" name="6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0"/>
            <a:ext cx="1080120" cy="76470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www.mig.com.mx/blog/wp-content/uploads/2014/05/bello-verde-ondas-powerpoint-plantillas.jpg"/>
          <p:cNvPicPr>
            <a:picLocks noChangeAspect="1" noChangeArrowheads="1"/>
          </p:cNvPicPr>
          <p:nvPr/>
        </p:nvPicPr>
        <p:blipFill>
          <a:blip r:embed="rId3"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5" name="1 Título"/>
          <p:cNvSpPr txBox="1">
            <a:spLocks/>
          </p:cNvSpPr>
          <p:nvPr/>
        </p:nvSpPr>
        <p:spPr>
          <a:xfrm>
            <a:off x="1979712" y="0"/>
            <a:ext cx="7498080" cy="1143000"/>
          </a:xfrm>
          <a:prstGeom prst="rect">
            <a:avLst/>
          </a:prstGeom>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C" sz="28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FASE 5.- COMPARATIVO AVA </a:t>
            </a:r>
          </a:p>
          <a:p>
            <a:pPr marL="0" marR="0" lvl="0" indent="0" algn="l" defTabSz="914400" rtl="0" eaLnBrk="1" fontAlgn="auto" latinLnBrk="0" hangingPunct="1">
              <a:lnSpc>
                <a:spcPct val="100000"/>
              </a:lnSpc>
              <a:spcBef>
                <a:spcPct val="0"/>
              </a:spcBef>
              <a:spcAft>
                <a:spcPts val="0"/>
              </a:spcAft>
              <a:buClrTx/>
              <a:buSzTx/>
              <a:buFontTx/>
              <a:buNone/>
              <a:tabLst/>
              <a:defRPr/>
            </a:pPr>
            <a:r>
              <a:rPr lang="es-EC" sz="2800"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PROCESOS MEJORADOS</a:t>
            </a:r>
            <a:endParaRPr kumimoji="0" lang="es-EC" sz="28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pic>
        <p:nvPicPr>
          <p:cNvPr id="6" name="5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0"/>
            <a:ext cx="1080120" cy="764704"/>
          </a:xfrm>
          <a:prstGeom prst="rect">
            <a:avLst/>
          </a:prstGeom>
          <a:noFill/>
          <a:ln>
            <a:noFill/>
          </a:ln>
        </p:spPr>
      </p:pic>
      <p:graphicFrame>
        <p:nvGraphicFramePr>
          <p:cNvPr id="4" name="3 Tabla"/>
          <p:cNvGraphicFramePr>
            <a:graphicFrameLocks noGrp="1"/>
          </p:cNvGraphicFramePr>
          <p:nvPr/>
        </p:nvGraphicFramePr>
        <p:xfrm>
          <a:off x="1707236" y="2924944"/>
          <a:ext cx="6105124" cy="3775801"/>
        </p:xfrm>
        <a:graphic>
          <a:graphicData uri="http://schemas.openxmlformats.org/drawingml/2006/table">
            <a:tbl>
              <a:tblPr/>
              <a:tblGrid>
                <a:gridCol w="3512835"/>
                <a:gridCol w="1272378"/>
                <a:gridCol w="1319911"/>
              </a:tblGrid>
              <a:tr h="461023">
                <a:tc>
                  <a:txBody>
                    <a:bodyPr/>
                    <a:lstStyle/>
                    <a:p>
                      <a:pPr indent="450215" algn="ctr">
                        <a:lnSpc>
                          <a:spcPct val="150000"/>
                        </a:lnSpc>
                        <a:spcAft>
                          <a:spcPts val="0"/>
                        </a:spcAft>
                      </a:pPr>
                      <a:r>
                        <a:rPr lang="es-EC" sz="1200" b="1" dirty="0">
                          <a:latin typeface="Calibri"/>
                          <a:ea typeface="Times New Roman"/>
                          <a:cs typeface="Calibri"/>
                        </a:rPr>
                        <a:t>SUBPROCESOS</a:t>
                      </a:r>
                      <a:endParaRPr lang="es-EC" sz="1200" dirty="0">
                        <a:latin typeface="Arial"/>
                        <a:ea typeface="Times New Roman"/>
                      </a:endParaRPr>
                    </a:p>
                  </a:txBody>
                  <a:tcPr marL="41157" marR="4115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indent="450215" algn="ctr">
                        <a:lnSpc>
                          <a:spcPct val="150000"/>
                        </a:lnSpc>
                        <a:spcAft>
                          <a:spcPts val="0"/>
                        </a:spcAft>
                      </a:pPr>
                      <a:r>
                        <a:rPr lang="es-EC" sz="1200" b="1">
                          <a:latin typeface="Calibri"/>
                          <a:ea typeface="Times New Roman"/>
                          <a:cs typeface="Calibri"/>
                        </a:rPr>
                        <a:t>AVA </a:t>
                      </a:r>
                      <a:endParaRPr lang="es-EC" sz="1200">
                        <a:latin typeface="Arial"/>
                        <a:ea typeface="Times New Roman"/>
                      </a:endParaRPr>
                    </a:p>
                  </a:txBody>
                  <a:tcPr marL="41157" marR="4115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indent="450215" algn="ctr">
                        <a:lnSpc>
                          <a:spcPct val="150000"/>
                        </a:lnSpc>
                        <a:spcAft>
                          <a:spcPts val="0"/>
                        </a:spcAft>
                      </a:pPr>
                      <a:r>
                        <a:rPr lang="es-EC" sz="1200" b="1">
                          <a:latin typeface="Calibri"/>
                          <a:ea typeface="Times New Roman"/>
                          <a:cs typeface="Calibri"/>
                        </a:rPr>
                        <a:t>AVA CON MEJORA</a:t>
                      </a:r>
                      <a:endParaRPr lang="es-EC" sz="1200">
                        <a:latin typeface="Arial"/>
                        <a:ea typeface="Times New Roman"/>
                      </a:endParaRPr>
                    </a:p>
                  </a:txBody>
                  <a:tcPr marL="41157" marR="41157"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461023">
                <a:tc>
                  <a:txBody>
                    <a:bodyPr/>
                    <a:lstStyle/>
                    <a:p>
                      <a:pPr indent="450215" algn="l">
                        <a:lnSpc>
                          <a:spcPct val="150000"/>
                        </a:lnSpc>
                        <a:spcAft>
                          <a:spcPts val="0"/>
                        </a:spcAft>
                      </a:pPr>
                      <a:r>
                        <a:rPr lang="es-EC" sz="1200">
                          <a:latin typeface="Calibri"/>
                          <a:ea typeface="Times New Roman"/>
                          <a:cs typeface="Calibri"/>
                        </a:rPr>
                        <a:t>B.3 SEGUIMIENTO Y MEJORA CONTINUA</a:t>
                      </a:r>
                      <a:endParaRPr lang="es-EC" sz="1200">
                        <a:latin typeface="Arial"/>
                        <a:ea typeface="Times New Roman"/>
                      </a:endParaRPr>
                    </a:p>
                  </a:txBody>
                  <a:tcPr marL="41157" marR="41157" marT="0" marB="0" anchor="ctr">
                    <a:lnL>
                      <a:noFill/>
                    </a:lnL>
                    <a:lnR>
                      <a:noFill/>
                    </a:lnR>
                    <a:lnT w="12700" cap="flat" cmpd="sng" algn="ctr">
                      <a:solidFill>
                        <a:srgbClr val="000000"/>
                      </a:solidFill>
                      <a:prstDash val="solid"/>
                      <a:round/>
                      <a:headEnd type="none" w="med" len="med"/>
                      <a:tailEnd type="none" w="med" len="med"/>
                    </a:lnT>
                    <a:lnB>
                      <a:noFill/>
                    </a:lnB>
                    <a:solidFill>
                      <a:srgbClr val="F6FECC"/>
                    </a:solidFill>
                  </a:tcPr>
                </a:tc>
                <a:tc>
                  <a:txBody>
                    <a:bodyPr/>
                    <a:lstStyle/>
                    <a:p>
                      <a:pPr indent="450215" algn="ctr">
                        <a:lnSpc>
                          <a:spcPct val="150000"/>
                        </a:lnSpc>
                        <a:spcAft>
                          <a:spcPts val="0"/>
                        </a:spcAft>
                      </a:pPr>
                      <a:r>
                        <a:rPr lang="es-EC" sz="1200" dirty="0">
                          <a:latin typeface="Calibri"/>
                          <a:ea typeface="Times New Roman"/>
                          <a:cs typeface="Calibri"/>
                        </a:rPr>
                        <a:t>71,43%</a:t>
                      </a:r>
                      <a:endParaRPr lang="es-EC" sz="1200" dirty="0">
                        <a:latin typeface="Arial"/>
                        <a:ea typeface="Times New Roman"/>
                      </a:endParaRPr>
                    </a:p>
                  </a:txBody>
                  <a:tcPr marL="41157" marR="41157" marT="0" marB="0" anchor="ctr">
                    <a:lnL>
                      <a:noFill/>
                    </a:lnL>
                    <a:lnR>
                      <a:noFill/>
                    </a:lnR>
                    <a:lnT w="12700" cap="flat" cmpd="sng" algn="ctr">
                      <a:solidFill>
                        <a:srgbClr val="000000"/>
                      </a:solidFill>
                      <a:prstDash val="solid"/>
                      <a:round/>
                      <a:headEnd type="none" w="med" len="med"/>
                      <a:tailEnd type="none" w="med" len="med"/>
                    </a:lnT>
                    <a:lnB>
                      <a:noFill/>
                    </a:lnB>
                    <a:solidFill>
                      <a:srgbClr val="F6FECC"/>
                    </a:solidFill>
                  </a:tcPr>
                </a:tc>
                <a:tc>
                  <a:txBody>
                    <a:bodyPr/>
                    <a:lstStyle/>
                    <a:p>
                      <a:pPr indent="450215" algn="ctr">
                        <a:lnSpc>
                          <a:spcPct val="150000"/>
                        </a:lnSpc>
                        <a:spcAft>
                          <a:spcPts val="0"/>
                        </a:spcAft>
                      </a:pPr>
                      <a:r>
                        <a:rPr lang="es-EC" sz="1200">
                          <a:latin typeface="Calibri"/>
                          <a:ea typeface="Times New Roman"/>
                          <a:cs typeface="Calibri"/>
                        </a:rPr>
                        <a:t>85.71%</a:t>
                      </a:r>
                      <a:endParaRPr lang="es-EC" sz="1200">
                        <a:latin typeface="Arial"/>
                        <a:ea typeface="Times New Roman"/>
                      </a:endParaRPr>
                    </a:p>
                  </a:txBody>
                  <a:tcPr marL="41157" marR="41157" marT="0" marB="0" anchor="ctr">
                    <a:lnL>
                      <a:noFill/>
                    </a:lnL>
                    <a:lnR>
                      <a:noFill/>
                    </a:lnR>
                    <a:lnT w="12700" cap="flat" cmpd="sng" algn="ctr">
                      <a:solidFill>
                        <a:srgbClr val="000000"/>
                      </a:solidFill>
                      <a:prstDash val="solid"/>
                      <a:round/>
                      <a:headEnd type="none" w="med" len="med"/>
                      <a:tailEnd type="none" w="med" len="med"/>
                    </a:lnT>
                    <a:lnB>
                      <a:noFill/>
                    </a:lnB>
                    <a:solidFill>
                      <a:srgbClr val="FFFF00"/>
                    </a:solidFill>
                  </a:tcPr>
                </a:tc>
              </a:tr>
              <a:tr h="461023">
                <a:tc>
                  <a:txBody>
                    <a:bodyPr/>
                    <a:lstStyle/>
                    <a:p>
                      <a:pPr indent="450215" algn="l">
                        <a:lnSpc>
                          <a:spcPct val="150000"/>
                        </a:lnSpc>
                        <a:spcAft>
                          <a:spcPts val="0"/>
                        </a:spcAft>
                      </a:pPr>
                      <a:r>
                        <a:rPr lang="es-EC" sz="1200" dirty="0">
                          <a:latin typeface="Calibri"/>
                          <a:ea typeface="Times New Roman"/>
                          <a:cs typeface="Calibri"/>
                        </a:rPr>
                        <a:t>D.1 RECLUTAMIENTO DE PERSONAL</a:t>
                      </a:r>
                      <a:endParaRPr lang="es-EC" sz="1200" dirty="0">
                        <a:latin typeface="Arial"/>
                        <a:ea typeface="Times New Roman"/>
                      </a:endParaRPr>
                    </a:p>
                  </a:txBody>
                  <a:tcPr marL="41157" marR="41157" marT="0" marB="0" anchor="ctr">
                    <a:lnL>
                      <a:noFill/>
                    </a:lnL>
                    <a:lnR>
                      <a:noFill/>
                    </a:lnR>
                    <a:lnT>
                      <a:noFill/>
                    </a:lnT>
                    <a:lnB>
                      <a:noFill/>
                    </a:lnB>
                    <a:solidFill>
                      <a:srgbClr val="F6FECC"/>
                    </a:solidFill>
                  </a:tcPr>
                </a:tc>
                <a:tc>
                  <a:txBody>
                    <a:bodyPr/>
                    <a:lstStyle/>
                    <a:p>
                      <a:pPr indent="450215" algn="ctr">
                        <a:lnSpc>
                          <a:spcPct val="150000"/>
                        </a:lnSpc>
                        <a:spcAft>
                          <a:spcPts val="0"/>
                        </a:spcAft>
                      </a:pPr>
                      <a:r>
                        <a:rPr lang="es-EC" sz="1200">
                          <a:latin typeface="Calibri"/>
                          <a:ea typeface="Times New Roman"/>
                          <a:cs typeface="Calibri"/>
                        </a:rPr>
                        <a:t>69,74%</a:t>
                      </a:r>
                      <a:endParaRPr lang="es-EC" sz="1200">
                        <a:latin typeface="Arial"/>
                        <a:ea typeface="Times New Roman"/>
                      </a:endParaRPr>
                    </a:p>
                  </a:txBody>
                  <a:tcPr marL="41157" marR="41157" marT="0" marB="0" anchor="ctr">
                    <a:lnL>
                      <a:noFill/>
                    </a:lnL>
                    <a:lnR>
                      <a:noFill/>
                    </a:lnR>
                    <a:lnT>
                      <a:noFill/>
                    </a:lnT>
                    <a:lnB>
                      <a:noFill/>
                    </a:lnB>
                    <a:solidFill>
                      <a:srgbClr val="F6FECC"/>
                    </a:solidFill>
                  </a:tcPr>
                </a:tc>
                <a:tc>
                  <a:txBody>
                    <a:bodyPr/>
                    <a:lstStyle/>
                    <a:p>
                      <a:pPr indent="450215" algn="ctr">
                        <a:lnSpc>
                          <a:spcPct val="150000"/>
                        </a:lnSpc>
                        <a:spcAft>
                          <a:spcPts val="0"/>
                        </a:spcAft>
                      </a:pPr>
                      <a:r>
                        <a:rPr lang="es-EC" sz="1200" dirty="0">
                          <a:latin typeface="Calibri"/>
                          <a:ea typeface="Times New Roman"/>
                          <a:cs typeface="Calibri"/>
                        </a:rPr>
                        <a:t>86,06%</a:t>
                      </a:r>
                      <a:endParaRPr lang="es-EC" sz="1200" dirty="0">
                        <a:latin typeface="Arial"/>
                        <a:ea typeface="Times New Roman"/>
                      </a:endParaRPr>
                    </a:p>
                  </a:txBody>
                  <a:tcPr marL="41157" marR="41157" marT="0" marB="0" anchor="ctr">
                    <a:lnL>
                      <a:noFill/>
                    </a:lnL>
                    <a:lnR>
                      <a:noFill/>
                    </a:lnR>
                    <a:lnT>
                      <a:noFill/>
                    </a:lnT>
                    <a:lnB>
                      <a:noFill/>
                    </a:lnB>
                    <a:solidFill>
                      <a:srgbClr val="FFFF00"/>
                    </a:solidFill>
                  </a:tcPr>
                </a:tc>
              </a:tr>
              <a:tr h="461023">
                <a:tc>
                  <a:txBody>
                    <a:bodyPr/>
                    <a:lstStyle/>
                    <a:p>
                      <a:pPr indent="450215" algn="l">
                        <a:lnSpc>
                          <a:spcPct val="150000"/>
                        </a:lnSpc>
                        <a:spcAft>
                          <a:spcPts val="0"/>
                        </a:spcAft>
                      </a:pPr>
                      <a:r>
                        <a:rPr lang="es-EC" sz="1200">
                          <a:latin typeface="Calibri"/>
                          <a:ea typeface="Times New Roman"/>
                          <a:cs typeface="Calibri"/>
                        </a:rPr>
                        <a:t>D.2 INDUCCIÓN</a:t>
                      </a:r>
                      <a:endParaRPr lang="es-EC" sz="1200">
                        <a:latin typeface="Arial"/>
                        <a:ea typeface="Times New Roman"/>
                      </a:endParaRPr>
                    </a:p>
                  </a:txBody>
                  <a:tcPr marL="41157" marR="41157" marT="0" marB="0" anchor="ctr">
                    <a:lnL>
                      <a:noFill/>
                    </a:lnL>
                    <a:lnR>
                      <a:noFill/>
                    </a:lnR>
                    <a:lnT>
                      <a:noFill/>
                    </a:lnT>
                    <a:lnB>
                      <a:noFill/>
                    </a:lnB>
                    <a:solidFill>
                      <a:srgbClr val="F6FECC"/>
                    </a:solidFill>
                  </a:tcPr>
                </a:tc>
                <a:tc>
                  <a:txBody>
                    <a:bodyPr/>
                    <a:lstStyle/>
                    <a:p>
                      <a:pPr indent="450215" algn="ctr">
                        <a:lnSpc>
                          <a:spcPct val="150000"/>
                        </a:lnSpc>
                        <a:spcAft>
                          <a:spcPts val="0"/>
                        </a:spcAft>
                      </a:pPr>
                      <a:r>
                        <a:rPr lang="es-EC" sz="1200">
                          <a:latin typeface="Calibri"/>
                          <a:ea typeface="Times New Roman"/>
                          <a:cs typeface="Calibri"/>
                        </a:rPr>
                        <a:t>58,82%</a:t>
                      </a:r>
                      <a:endParaRPr lang="es-EC" sz="1200">
                        <a:latin typeface="Arial"/>
                        <a:ea typeface="Times New Roman"/>
                      </a:endParaRPr>
                    </a:p>
                  </a:txBody>
                  <a:tcPr marL="41157" marR="41157" marT="0" marB="0" anchor="ctr">
                    <a:lnL>
                      <a:noFill/>
                    </a:lnL>
                    <a:lnR>
                      <a:noFill/>
                    </a:lnR>
                    <a:lnT>
                      <a:noFill/>
                    </a:lnT>
                    <a:lnB>
                      <a:noFill/>
                    </a:lnB>
                    <a:solidFill>
                      <a:srgbClr val="F6FECC"/>
                    </a:solidFill>
                  </a:tcPr>
                </a:tc>
                <a:tc>
                  <a:txBody>
                    <a:bodyPr/>
                    <a:lstStyle/>
                    <a:p>
                      <a:pPr indent="450215" algn="ctr">
                        <a:lnSpc>
                          <a:spcPct val="150000"/>
                        </a:lnSpc>
                        <a:spcAft>
                          <a:spcPts val="0"/>
                        </a:spcAft>
                      </a:pPr>
                      <a:r>
                        <a:rPr lang="es-EC" sz="1200" dirty="0">
                          <a:latin typeface="Calibri"/>
                          <a:ea typeface="Times New Roman"/>
                          <a:cs typeface="Calibri"/>
                        </a:rPr>
                        <a:t>78,57%</a:t>
                      </a:r>
                      <a:endParaRPr lang="es-EC" sz="1200" dirty="0">
                        <a:latin typeface="Arial"/>
                        <a:ea typeface="Times New Roman"/>
                      </a:endParaRPr>
                    </a:p>
                  </a:txBody>
                  <a:tcPr marL="41157" marR="41157" marT="0" marB="0" anchor="ctr">
                    <a:lnL>
                      <a:noFill/>
                    </a:lnL>
                    <a:lnR>
                      <a:noFill/>
                    </a:lnR>
                    <a:lnT>
                      <a:noFill/>
                    </a:lnT>
                    <a:lnB>
                      <a:noFill/>
                    </a:lnB>
                    <a:solidFill>
                      <a:srgbClr val="FFFF00"/>
                    </a:solidFill>
                  </a:tcPr>
                </a:tc>
              </a:tr>
              <a:tr h="461023">
                <a:tc>
                  <a:txBody>
                    <a:bodyPr/>
                    <a:lstStyle/>
                    <a:p>
                      <a:pPr indent="450215" algn="l">
                        <a:lnSpc>
                          <a:spcPct val="150000"/>
                        </a:lnSpc>
                        <a:spcAft>
                          <a:spcPts val="0"/>
                        </a:spcAft>
                      </a:pPr>
                      <a:r>
                        <a:rPr lang="es-EC" sz="1200">
                          <a:latin typeface="Calibri"/>
                          <a:ea typeface="Times New Roman"/>
                          <a:cs typeface="Calibri"/>
                        </a:rPr>
                        <a:t>E.2 ADQUISICIONES</a:t>
                      </a:r>
                      <a:endParaRPr lang="es-EC" sz="1200">
                        <a:latin typeface="Arial"/>
                        <a:ea typeface="Times New Roman"/>
                      </a:endParaRPr>
                    </a:p>
                  </a:txBody>
                  <a:tcPr marL="41157" marR="41157" marT="0" marB="0" anchor="ctr">
                    <a:lnL>
                      <a:noFill/>
                    </a:lnL>
                    <a:lnR>
                      <a:noFill/>
                    </a:lnR>
                    <a:lnT>
                      <a:noFill/>
                    </a:lnT>
                    <a:lnB>
                      <a:noFill/>
                    </a:lnB>
                    <a:solidFill>
                      <a:srgbClr val="F6FECC"/>
                    </a:solidFill>
                  </a:tcPr>
                </a:tc>
                <a:tc>
                  <a:txBody>
                    <a:bodyPr/>
                    <a:lstStyle/>
                    <a:p>
                      <a:pPr indent="450215" algn="ctr">
                        <a:lnSpc>
                          <a:spcPct val="150000"/>
                        </a:lnSpc>
                        <a:spcAft>
                          <a:spcPts val="0"/>
                        </a:spcAft>
                      </a:pPr>
                      <a:r>
                        <a:rPr lang="es-EC" sz="1200" dirty="0">
                          <a:latin typeface="Calibri"/>
                          <a:ea typeface="Times New Roman"/>
                          <a:cs typeface="Calibri"/>
                        </a:rPr>
                        <a:t>72,86%</a:t>
                      </a:r>
                      <a:endParaRPr lang="es-EC" sz="1200" dirty="0">
                        <a:latin typeface="Arial"/>
                        <a:ea typeface="Times New Roman"/>
                      </a:endParaRPr>
                    </a:p>
                  </a:txBody>
                  <a:tcPr marL="41157" marR="41157" marT="0" marB="0" anchor="ctr">
                    <a:lnL>
                      <a:noFill/>
                    </a:lnL>
                    <a:lnR>
                      <a:noFill/>
                    </a:lnR>
                    <a:lnT>
                      <a:noFill/>
                    </a:lnT>
                    <a:lnB>
                      <a:noFill/>
                    </a:lnB>
                    <a:solidFill>
                      <a:srgbClr val="F6FECC"/>
                    </a:solidFill>
                  </a:tcPr>
                </a:tc>
                <a:tc>
                  <a:txBody>
                    <a:bodyPr/>
                    <a:lstStyle/>
                    <a:p>
                      <a:pPr indent="450215" algn="ctr">
                        <a:lnSpc>
                          <a:spcPct val="150000"/>
                        </a:lnSpc>
                        <a:spcAft>
                          <a:spcPts val="0"/>
                        </a:spcAft>
                      </a:pPr>
                      <a:r>
                        <a:rPr lang="es-EC" sz="1200">
                          <a:latin typeface="Calibri"/>
                          <a:ea typeface="Times New Roman"/>
                          <a:cs typeface="Calibri"/>
                        </a:rPr>
                        <a:t>94,85%</a:t>
                      </a:r>
                      <a:endParaRPr lang="es-EC" sz="1200">
                        <a:latin typeface="Arial"/>
                        <a:ea typeface="Times New Roman"/>
                      </a:endParaRPr>
                    </a:p>
                  </a:txBody>
                  <a:tcPr marL="41157" marR="41157" marT="0" marB="0" anchor="ctr">
                    <a:lnL>
                      <a:noFill/>
                    </a:lnL>
                    <a:lnR>
                      <a:noFill/>
                    </a:lnR>
                    <a:lnT>
                      <a:noFill/>
                    </a:lnT>
                    <a:lnB>
                      <a:noFill/>
                    </a:lnB>
                    <a:solidFill>
                      <a:srgbClr val="FFFF00"/>
                    </a:solidFill>
                  </a:tcPr>
                </a:tc>
              </a:tr>
              <a:tr h="461023">
                <a:tc>
                  <a:txBody>
                    <a:bodyPr/>
                    <a:lstStyle/>
                    <a:p>
                      <a:pPr indent="450215" algn="l">
                        <a:lnSpc>
                          <a:spcPct val="150000"/>
                        </a:lnSpc>
                        <a:spcAft>
                          <a:spcPts val="0"/>
                        </a:spcAft>
                      </a:pPr>
                      <a:r>
                        <a:rPr lang="es-EC" sz="1200">
                          <a:latin typeface="Calibri"/>
                          <a:ea typeface="Times New Roman"/>
                          <a:cs typeface="Calibri"/>
                        </a:rPr>
                        <a:t>F.4 PAGO A PROVEEDORES</a:t>
                      </a:r>
                      <a:endParaRPr lang="es-EC" sz="1200">
                        <a:latin typeface="Arial"/>
                        <a:ea typeface="Times New Roman"/>
                      </a:endParaRPr>
                    </a:p>
                  </a:txBody>
                  <a:tcPr marL="41157" marR="41157" marT="0" marB="0" anchor="ctr">
                    <a:lnL>
                      <a:noFill/>
                    </a:lnL>
                    <a:lnR>
                      <a:noFill/>
                    </a:lnR>
                    <a:lnT>
                      <a:noFill/>
                    </a:lnT>
                    <a:lnB>
                      <a:noFill/>
                    </a:lnB>
                    <a:solidFill>
                      <a:srgbClr val="F6FECC"/>
                    </a:solidFill>
                  </a:tcPr>
                </a:tc>
                <a:tc>
                  <a:txBody>
                    <a:bodyPr/>
                    <a:lstStyle/>
                    <a:p>
                      <a:pPr indent="450215" algn="ctr">
                        <a:lnSpc>
                          <a:spcPct val="150000"/>
                        </a:lnSpc>
                        <a:spcAft>
                          <a:spcPts val="0"/>
                        </a:spcAft>
                      </a:pPr>
                      <a:r>
                        <a:rPr lang="es-EC" sz="1200">
                          <a:latin typeface="Calibri"/>
                          <a:ea typeface="Times New Roman"/>
                          <a:cs typeface="Calibri"/>
                        </a:rPr>
                        <a:t>71,76%</a:t>
                      </a:r>
                      <a:endParaRPr lang="es-EC" sz="1200">
                        <a:latin typeface="Arial"/>
                        <a:ea typeface="Times New Roman"/>
                      </a:endParaRPr>
                    </a:p>
                  </a:txBody>
                  <a:tcPr marL="41157" marR="41157" marT="0" marB="0" anchor="ctr">
                    <a:lnL>
                      <a:noFill/>
                    </a:lnL>
                    <a:lnR>
                      <a:noFill/>
                    </a:lnR>
                    <a:lnT>
                      <a:noFill/>
                    </a:lnT>
                    <a:lnB>
                      <a:noFill/>
                    </a:lnB>
                    <a:solidFill>
                      <a:srgbClr val="F6FECC"/>
                    </a:solidFill>
                  </a:tcPr>
                </a:tc>
                <a:tc>
                  <a:txBody>
                    <a:bodyPr/>
                    <a:lstStyle/>
                    <a:p>
                      <a:pPr indent="450215" algn="ctr">
                        <a:lnSpc>
                          <a:spcPct val="150000"/>
                        </a:lnSpc>
                        <a:spcAft>
                          <a:spcPts val="0"/>
                        </a:spcAft>
                      </a:pPr>
                      <a:r>
                        <a:rPr lang="es-EC" sz="1200">
                          <a:latin typeface="Calibri"/>
                          <a:ea typeface="Times New Roman"/>
                          <a:cs typeface="Calibri"/>
                        </a:rPr>
                        <a:t>88,00%</a:t>
                      </a:r>
                      <a:endParaRPr lang="es-EC" sz="1200">
                        <a:latin typeface="Arial"/>
                        <a:ea typeface="Times New Roman"/>
                      </a:endParaRPr>
                    </a:p>
                  </a:txBody>
                  <a:tcPr marL="41157" marR="41157" marT="0" marB="0" anchor="ctr">
                    <a:lnL>
                      <a:noFill/>
                    </a:lnL>
                    <a:lnR>
                      <a:noFill/>
                    </a:lnR>
                    <a:lnT>
                      <a:noFill/>
                    </a:lnT>
                    <a:lnB>
                      <a:noFill/>
                    </a:lnB>
                    <a:solidFill>
                      <a:srgbClr val="FFFF00"/>
                    </a:solidFill>
                  </a:tcPr>
                </a:tc>
              </a:tr>
              <a:tr h="461023">
                <a:tc>
                  <a:txBody>
                    <a:bodyPr/>
                    <a:lstStyle/>
                    <a:p>
                      <a:pPr indent="450215" algn="l">
                        <a:lnSpc>
                          <a:spcPct val="150000"/>
                        </a:lnSpc>
                        <a:spcAft>
                          <a:spcPts val="0"/>
                        </a:spcAft>
                      </a:pPr>
                      <a:r>
                        <a:rPr lang="es-EC" sz="1200">
                          <a:latin typeface="Calibri"/>
                          <a:ea typeface="Times New Roman"/>
                          <a:cs typeface="Calibri"/>
                        </a:rPr>
                        <a:t>G.1 ADMINISTRACIÓN DE BASE DE DATOS </a:t>
                      </a:r>
                      <a:endParaRPr lang="es-EC" sz="1200">
                        <a:latin typeface="Arial"/>
                        <a:ea typeface="Times New Roman"/>
                      </a:endParaRPr>
                    </a:p>
                  </a:txBody>
                  <a:tcPr marL="41157" marR="41157" marT="0" marB="0" anchor="ctr">
                    <a:lnL>
                      <a:noFill/>
                    </a:lnL>
                    <a:lnR>
                      <a:noFill/>
                    </a:lnR>
                    <a:lnT>
                      <a:noFill/>
                    </a:lnT>
                    <a:lnB>
                      <a:noFill/>
                    </a:lnB>
                    <a:solidFill>
                      <a:srgbClr val="F6FECC"/>
                    </a:solidFill>
                  </a:tcPr>
                </a:tc>
                <a:tc>
                  <a:txBody>
                    <a:bodyPr/>
                    <a:lstStyle/>
                    <a:p>
                      <a:pPr indent="450215" algn="ctr">
                        <a:lnSpc>
                          <a:spcPct val="150000"/>
                        </a:lnSpc>
                        <a:spcAft>
                          <a:spcPts val="0"/>
                        </a:spcAft>
                      </a:pPr>
                      <a:r>
                        <a:rPr lang="es-EC" sz="1200">
                          <a:latin typeface="Calibri"/>
                          <a:ea typeface="Times New Roman"/>
                          <a:cs typeface="Calibri"/>
                        </a:rPr>
                        <a:t>68,13%</a:t>
                      </a:r>
                      <a:endParaRPr lang="es-EC" sz="1200">
                        <a:latin typeface="Arial"/>
                        <a:ea typeface="Times New Roman"/>
                      </a:endParaRPr>
                    </a:p>
                  </a:txBody>
                  <a:tcPr marL="41157" marR="41157" marT="0" marB="0" anchor="ctr">
                    <a:lnL>
                      <a:noFill/>
                    </a:lnL>
                    <a:lnR>
                      <a:noFill/>
                    </a:lnR>
                    <a:lnT>
                      <a:noFill/>
                    </a:lnT>
                    <a:lnB>
                      <a:noFill/>
                    </a:lnB>
                    <a:solidFill>
                      <a:srgbClr val="F6FECC"/>
                    </a:solidFill>
                  </a:tcPr>
                </a:tc>
                <a:tc>
                  <a:txBody>
                    <a:bodyPr/>
                    <a:lstStyle/>
                    <a:p>
                      <a:pPr indent="450215" algn="ctr">
                        <a:lnSpc>
                          <a:spcPct val="150000"/>
                        </a:lnSpc>
                        <a:spcAft>
                          <a:spcPts val="0"/>
                        </a:spcAft>
                      </a:pPr>
                      <a:r>
                        <a:rPr lang="es-EC" sz="1200">
                          <a:latin typeface="Calibri"/>
                          <a:ea typeface="Times New Roman"/>
                          <a:cs typeface="Calibri"/>
                        </a:rPr>
                        <a:t>77,50%</a:t>
                      </a:r>
                      <a:endParaRPr lang="es-EC" sz="1200">
                        <a:latin typeface="Arial"/>
                        <a:ea typeface="Times New Roman"/>
                      </a:endParaRPr>
                    </a:p>
                  </a:txBody>
                  <a:tcPr marL="41157" marR="41157" marT="0" marB="0" anchor="ctr">
                    <a:lnL>
                      <a:noFill/>
                    </a:lnL>
                    <a:lnR>
                      <a:noFill/>
                    </a:lnR>
                    <a:lnT>
                      <a:noFill/>
                    </a:lnT>
                    <a:lnB>
                      <a:noFill/>
                    </a:lnB>
                    <a:solidFill>
                      <a:srgbClr val="FFFF00"/>
                    </a:solidFill>
                  </a:tcPr>
                </a:tc>
              </a:tr>
              <a:tr h="461023">
                <a:tc>
                  <a:txBody>
                    <a:bodyPr/>
                    <a:lstStyle/>
                    <a:p>
                      <a:pPr indent="450215" algn="l">
                        <a:lnSpc>
                          <a:spcPct val="150000"/>
                        </a:lnSpc>
                        <a:spcAft>
                          <a:spcPts val="0"/>
                        </a:spcAft>
                      </a:pPr>
                      <a:r>
                        <a:rPr lang="es-EC" sz="1200">
                          <a:latin typeface="Calibri"/>
                          <a:ea typeface="Times New Roman"/>
                          <a:cs typeface="Calibri"/>
                        </a:rPr>
                        <a:t>I.1 REQUERIMIENTO BIENES Y SERVICIOS</a:t>
                      </a:r>
                      <a:endParaRPr lang="es-EC" sz="1200">
                        <a:latin typeface="Arial"/>
                        <a:ea typeface="Times New Roman"/>
                      </a:endParaRPr>
                    </a:p>
                  </a:txBody>
                  <a:tcPr marL="41157" marR="41157" marT="0" marB="0" anchor="ctr">
                    <a:lnL>
                      <a:noFill/>
                    </a:lnL>
                    <a:lnR>
                      <a:noFill/>
                    </a:lnR>
                    <a:lnT>
                      <a:noFill/>
                    </a:lnT>
                    <a:lnB w="12700" cap="flat" cmpd="sng" algn="ctr">
                      <a:solidFill>
                        <a:srgbClr val="000000"/>
                      </a:solidFill>
                      <a:prstDash val="solid"/>
                      <a:round/>
                      <a:headEnd type="none" w="med" len="med"/>
                      <a:tailEnd type="none" w="med" len="med"/>
                    </a:lnB>
                    <a:solidFill>
                      <a:srgbClr val="F6FECC"/>
                    </a:solidFill>
                  </a:tcPr>
                </a:tc>
                <a:tc>
                  <a:txBody>
                    <a:bodyPr/>
                    <a:lstStyle/>
                    <a:p>
                      <a:pPr indent="450215" algn="ctr">
                        <a:lnSpc>
                          <a:spcPct val="150000"/>
                        </a:lnSpc>
                        <a:spcAft>
                          <a:spcPts val="0"/>
                        </a:spcAft>
                      </a:pPr>
                      <a:r>
                        <a:rPr lang="es-EC" sz="1200">
                          <a:latin typeface="Calibri"/>
                          <a:ea typeface="Times New Roman"/>
                          <a:cs typeface="Calibri"/>
                        </a:rPr>
                        <a:t>70,81%</a:t>
                      </a:r>
                      <a:endParaRPr lang="es-EC" sz="1200">
                        <a:latin typeface="Arial"/>
                        <a:ea typeface="Times New Roman"/>
                      </a:endParaRPr>
                    </a:p>
                  </a:txBody>
                  <a:tcPr marL="41157" marR="41157" marT="0" marB="0" anchor="ctr">
                    <a:lnL>
                      <a:noFill/>
                    </a:lnL>
                    <a:lnR>
                      <a:noFill/>
                    </a:lnR>
                    <a:lnT>
                      <a:noFill/>
                    </a:lnT>
                    <a:lnB w="12700" cap="flat" cmpd="sng" algn="ctr">
                      <a:solidFill>
                        <a:srgbClr val="000000"/>
                      </a:solidFill>
                      <a:prstDash val="solid"/>
                      <a:round/>
                      <a:headEnd type="none" w="med" len="med"/>
                      <a:tailEnd type="none" w="med" len="med"/>
                    </a:lnB>
                    <a:solidFill>
                      <a:srgbClr val="F6FECC"/>
                    </a:solidFill>
                  </a:tcPr>
                </a:tc>
                <a:tc>
                  <a:txBody>
                    <a:bodyPr/>
                    <a:lstStyle/>
                    <a:p>
                      <a:pPr indent="450215" algn="ctr">
                        <a:lnSpc>
                          <a:spcPct val="150000"/>
                        </a:lnSpc>
                        <a:spcAft>
                          <a:spcPts val="0"/>
                        </a:spcAft>
                      </a:pPr>
                      <a:r>
                        <a:rPr lang="es-EC" sz="1200" dirty="0">
                          <a:latin typeface="Calibri"/>
                          <a:ea typeface="Times New Roman"/>
                          <a:cs typeface="Calibri"/>
                        </a:rPr>
                        <a:t>83.58%</a:t>
                      </a:r>
                      <a:endParaRPr lang="es-EC" sz="1200" dirty="0">
                        <a:latin typeface="Arial"/>
                        <a:ea typeface="Times New Roman"/>
                      </a:endParaRPr>
                    </a:p>
                  </a:txBody>
                  <a:tcPr marL="41157" marR="41157" marT="0" marB="0" anchor="ctr">
                    <a:lnL>
                      <a:noFill/>
                    </a:lnL>
                    <a:lnR>
                      <a:noFill/>
                    </a:lnR>
                    <a:lnT>
                      <a:noFill/>
                    </a:lnT>
                    <a:lnB w="12700" cap="flat" cmpd="sng" algn="ctr">
                      <a:solidFill>
                        <a:srgbClr val="000000"/>
                      </a:solidFill>
                      <a:prstDash val="solid"/>
                      <a:round/>
                      <a:headEnd type="none" w="med" len="med"/>
                      <a:tailEnd type="none" w="med" len="med"/>
                    </a:lnB>
                    <a:solidFill>
                      <a:srgbClr val="FFFF00"/>
                    </a:solidFill>
                  </a:tcPr>
                </a:tc>
              </a:tr>
            </a:tbl>
          </a:graphicData>
        </a:graphic>
      </p:graphicFrame>
      <p:pic>
        <p:nvPicPr>
          <p:cNvPr id="64514" name="Picture 2" descr="https://articulospm.files.wordpress.com/2014/03/procesos.jpg?w=350"/>
          <p:cNvPicPr>
            <a:picLocks noChangeAspect="1" noChangeArrowheads="1"/>
          </p:cNvPicPr>
          <p:nvPr/>
        </p:nvPicPr>
        <p:blipFill>
          <a:blip r:embed="rId5" cstate="print"/>
          <a:srcRect/>
          <a:stretch>
            <a:fillRect/>
          </a:stretch>
        </p:blipFill>
        <p:spPr bwMode="auto">
          <a:xfrm>
            <a:off x="3707903" y="980728"/>
            <a:ext cx="2667449" cy="1872208"/>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pic>
        <p:nvPicPr>
          <p:cNvPr id="4"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27384"/>
            <a:ext cx="9144000" cy="6858000"/>
          </a:xfrm>
          <a:prstGeom prst="rect">
            <a:avLst/>
          </a:prstGeom>
          <a:ln>
            <a:noFill/>
          </a:ln>
          <a:effectLst>
            <a:softEdge rad="112500"/>
          </a:effectLst>
        </p:spPr>
      </p:pic>
      <p:sp>
        <p:nvSpPr>
          <p:cNvPr id="5" name="4 Rectángulo"/>
          <p:cNvSpPr/>
          <p:nvPr/>
        </p:nvSpPr>
        <p:spPr>
          <a:xfrm>
            <a:off x="1907704" y="1340768"/>
            <a:ext cx="6529993" cy="280076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E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s-E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AVANCE PROYECTO </a:t>
            </a:r>
          </a:p>
          <a:p>
            <a:pPr algn="ctr"/>
            <a:r>
              <a:rPr lang="es-E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CONSTRUCCIÓN</a:t>
            </a:r>
          </a:p>
          <a:p>
            <a:pPr algn="ctr"/>
            <a:r>
              <a:rPr lang="es-E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CONECUAKOR C.E.M.</a:t>
            </a:r>
            <a:endParaRPr lang="es-E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 name="Imagen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260648"/>
            <a:ext cx="1944216" cy="1617870"/>
          </a:xfrm>
          <a:prstGeom prst="rect">
            <a:avLst/>
          </a:prstGeom>
          <a:noFill/>
          <a:extLst>
            <a:ext uri="{909E8E84-426E-40DD-AFC4-6F175D3DCCD1}">
              <a14:hiddenFill xmlns:a14="http://schemas.microsoft.com/office/drawing/2010/main">
                <a:solidFill>
                  <a:srgbClr val="FFFFFF"/>
                </a:solidFill>
              </a14:hiddenFill>
            </a:ext>
          </a:extLst>
        </p:spPr>
      </p:pic>
      <p:pic>
        <p:nvPicPr>
          <p:cNvPr id="7" name="6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4365104"/>
            <a:ext cx="2520280" cy="1872208"/>
          </a:xfrm>
          <a:prstGeom prst="rect">
            <a:avLst/>
          </a:prstGeom>
          <a:noFill/>
          <a:ln>
            <a:noFill/>
          </a:ln>
        </p:spPr>
      </p:pic>
      <p:pic>
        <p:nvPicPr>
          <p:cNvPr id="8" name="Marcador de contenido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0032" y="-27384"/>
            <a:ext cx="3600400" cy="2394268"/>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27384"/>
            <a:ext cx="9144000" cy="6858000"/>
          </a:xfrm>
          <a:prstGeom prst="rect">
            <a:avLst/>
          </a:prstGeom>
          <a:ln>
            <a:noFill/>
          </a:ln>
          <a:effectLst>
            <a:softEdge rad="112500"/>
          </a:effectLst>
        </p:spPr>
      </p:pic>
      <p:sp>
        <p:nvSpPr>
          <p:cNvPr id="2" name="Título 1"/>
          <p:cNvSpPr>
            <a:spLocks noGrp="1"/>
          </p:cNvSpPr>
          <p:nvPr>
            <p:ph type="title"/>
          </p:nvPr>
        </p:nvSpPr>
        <p:spPr>
          <a:xfrm>
            <a:off x="3923928" y="476672"/>
            <a:ext cx="5220072" cy="1700808"/>
          </a:xfrm>
        </p:spPr>
        <p:txBody>
          <a:bodyPr>
            <a:normAutofit/>
          </a:bodyPr>
          <a:lstStyle/>
          <a:p>
            <a:r>
              <a:rPr lang="es-EC" sz="2800" dirty="0" smtClean="0"/>
              <a:t>EDIFICIO DE ADMINISTRACION</a:t>
            </a:r>
            <a:br>
              <a:rPr lang="es-EC" sz="2800" dirty="0" smtClean="0"/>
            </a:br>
            <a:r>
              <a:rPr lang="es-EC" sz="2800" dirty="0" smtClean="0"/>
              <a:t>MONTO: $14´696,283.03</a:t>
            </a:r>
            <a:endParaRPr lang="es-EC" sz="2800" dirty="0"/>
          </a:p>
        </p:txBody>
      </p:sp>
      <p:sp>
        <p:nvSpPr>
          <p:cNvPr id="3"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1" name="10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368" y="0"/>
            <a:ext cx="1259632" cy="1052736"/>
          </a:xfrm>
          <a:prstGeom prst="rect">
            <a:avLst/>
          </a:prstGeom>
          <a:noFill/>
          <a:ln>
            <a:noFill/>
          </a:ln>
        </p:spPr>
      </p:pic>
      <p:pic>
        <p:nvPicPr>
          <p:cNvPr id="13" name="Imagen 5"/>
          <p:cNvPicPr>
            <a:picLocks noChangeAspect="1"/>
          </p:cNvPicPr>
          <p:nvPr/>
        </p:nvPicPr>
        <p:blipFill>
          <a:blip r:embed="rId4" cstate="print">
            <a:extLst>
              <a:ext uri="{28A0092B-C50C-407E-A947-70E740481C1C}">
                <a14:useLocalDpi xmlns:a14="http://schemas.microsoft.com/office/drawing/2010/main" val="0"/>
              </a:ext>
            </a:extLst>
          </a:blip>
          <a:srcRect t="2402"/>
          <a:stretch>
            <a:fillRect/>
          </a:stretch>
        </p:blipFill>
        <p:spPr>
          <a:xfrm>
            <a:off x="0" y="1700808"/>
            <a:ext cx="9144000" cy="5157192"/>
          </a:xfrm>
          <a:prstGeom prst="rect">
            <a:avLst/>
          </a:prstGeom>
          <a:ln>
            <a:noFill/>
          </a:ln>
          <a:effectLst>
            <a:softEdge rad="112500"/>
          </a:effectLst>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rcRect t="26804"/>
          <a:stretch>
            <a:fillRect/>
          </a:stretch>
        </p:blipFill>
        <p:spPr>
          <a:xfrm>
            <a:off x="1" y="0"/>
            <a:ext cx="3779912" cy="2852936"/>
          </a:xfrm>
          <a:prstGeom prst="rect">
            <a:avLst/>
          </a:prstGeom>
          <a:ln>
            <a:noFill/>
          </a:ln>
          <a:effectLst>
            <a:softEdge rad="112500"/>
          </a:effectLst>
        </p:spPr>
      </p:pic>
      <p:pic>
        <p:nvPicPr>
          <p:cNvPr id="14" name="Marcador de contenido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9992" y="0"/>
            <a:ext cx="1152127" cy="1008112"/>
          </a:xfrm>
          <a:prstGeom prst="rect">
            <a:avLst/>
          </a:prstGeom>
        </p:spPr>
      </p:pic>
    </p:spTree>
    <p:extLst>
      <p:ext uri="{BB962C8B-B14F-4D97-AF65-F5344CB8AC3E}">
        <p14:creationId xmlns:p14="http://schemas.microsoft.com/office/powerpoint/2010/main" val="41030766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Título 1"/>
          <p:cNvSpPr>
            <a:spLocks noGrp="1"/>
          </p:cNvSpPr>
          <p:nvPr>
            <p:ph type="title"/>
          </p:nvPr>
        </p:nvSpPr>
        <p:spPr>
          <a:xfrm>
            <a:off x="4860032" y="908720"/>
            <a:ext cx="6086311" cy="560055"/>
          </a:xfrm>
        </p:spPr>
        <p:txBody>
          <a:bodyPr>
            <a:noAutofit/>
          </a:bodyPr>
          <a:lstStyle/>
          <a:p>
            <a:r>
              <a:rPr lang="es-EC" sz="2800" dirty="0" smtClean="0"/>
              <a:t>EDIFICIO DE AUDITORIO</a:t>
            </a:r>
            <a:br>
              <a:rPr lang="es-EC" sz="2800" dirty="0" smtClean="0"/>
            </a:br>
            <a:r>
              <a:rPr lang="es-EC" sz="2800" dirty="0" smtClean="0"/>
              <a:t>MONTO: $ 3´625,959.52</a:t>
            </a:r>
            <a:endParaRPr lang="es-EC" sz="2800" dirty="0"/>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1" name="10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0"/>
            <a:ext cx="1080120" cy="764704"/>
          </a:xfrm>
          <a:prstGeom prst="rect">
            <a:avLst/>
          </a:prstGeom>
          <a:noFill/>
          <a:ln>
            <a:noFill/>
          </a:ln>
        </p:spPr>
      </p:pic>
      <p:pic>
        <p:nvPicPr>
          <p:cNvPr id="12" name="Marcador de contenido 6"/>
          <p:cNvPicPr>
            <a:picLocks noChangeAspect="1"/>
          </p:cNvPicPr>
          <p:nvPr/>
        </p:nvPicPr>
        <p:blipFill>
          <a:blip r:embed="rId4" cstate="print">
            <a:extLst>
              <a:ext uri="{28A0092B-C50C-407E-A947-70E740481C1C}">
                <a14:useLocalDpi xmlns:a14="http://schemas.microsoft.com/office/drawing/2010/main" val="0"/>
              </a:ext>
            </a:extLst>
          </a:blip>
          <a:srcRect t="6620" b="13341"/>
          <a:stretch>
            <a:fillRect/>
          </a:stretch>
        </p:blipFill>
        <p:spPr>
          <a:xfrm>
            <a:off x="0" y="1556792"/>
            <a:ext cx="9144000" cy="5301208"/>
          </a:xfrm>
          <a:prstGeom prst="rect">
            <a:avLst/>
          </a:prstGeom>
          <a:ln>
            <a:noFill/>
          </a:ln>
          <a:effectLst>
            <a:softEdge rad="112500"/>
          </a:effectLst>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rcRect t="17778"/>
          <a:stretch>
            <a:fillRect/>
          </a:stretch>
        </p:blipFill>
        <p:spPr>
          <a:xfrm>
            <a:off x="0" y="0"/>
            <a:ext cx="4978517" cy="3068960"/>
          </a:xfrm>
          <a:prstGeom prst="rect">
            <a:avLst/>
          </a:prstGeom>
          <a:ln>
            <a:noFill/>
          </a:ln>
          <a:effectLst>
            <a:softEdge rad="112500"/>
          </a:effectLst>
        </p:spPr>
      </p:pic>
      <p:pic>
        <p:nvPicPr>
          <p:cNvPr id="14" name="Marcador de contenido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2040" y="0"/>
            <a:ext cx="1152127" cy="1008112"/>
          </a:xfrm>
          <a:prstGeom prst="rect">
            <a:avLst/>
          </a:prstGeom>
        </p:spPr>
      </p:pic>
    </p:spTree>
    <p:extLst>
      <p:ext uri="{BB962C8B-B14F-4D97-AF65-F5344CB8AC3E}">
        <p14:creationId xmlns:p14="http://schemas.microsoft.com/office/powerpoint/2010/main" val="26404062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Título 1"/>
          <p:cNvSpPr>
            <a:spLocks noGrp="1"/>
          </p:cNvSpPr>
          <p:nvPr>
            <p:ph type="title"/>
          </p:nvPr>
        </p:nvSpPr>
        <p:spPr>
          <a:xfrm>
            <a:off x="5004048" y="764704"/>
            <a:ext cx="4365433" cy="1280890"/>
          </a:xfrm>
        </p:spPr>
        <p:txBody>
          <a:bodyPr>
            <a:normAutofit/>
          </a:bodyPr>
          <a:lstStyle/>
          <a:p>
            <a:r>
              <a:rPr lang="es-EC" sz="2400" dirty="0" smtClean="0"/>
              <a:t>EDIFICIO  TRANSFERENCIA TECNOLOGIA 1</a:t>
            </a:r>
            <a:br>
              <a:rPr lang="es-EC" sz="2400" dirty="0" smtClean="0"/>
            </a:br>
            <a:r>
              <a:rPr lang="es-EC" sz="2400" dirty="0" smtClean="0"/>
              <a:t>MONTO: $ 7´939,900.47</a:t>
            </a:r>
            <a:endParaRPr lang="es-EC" sz="2400" dirty="0"/>
          </a:p>
        </p:txBody>
      </p:sp>
      <p:sp>
        <p:nvSpPr>
          <p:cNvPr id="4"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1" name="10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0"/>
            <a:ext cx="1080120" cy="764704"/>
          </a:xfrm>
          <a:prstGeom prst="rect">
            <a:avLst/>
          </a:prstGeom>
          <a:noFill/>
          <a:ln>
            <a:noFill/>
          </a:ln>
        </p:spPr>
      </p:pic>
      <p:pic>
        <p:nvPicPr>
          <p:cNvPr id="12" name="Marcador de contenido 6"/>
          <p:cNvPicPr>
            <a:picLocks noChangeAspect="1"/>
          </p:cNvPicPr>
          <p:nvPr/>
        </p:nvPicPr>
        <p:blipFill>
          <a:blip r:embed="rId4" cstate="print">
            <a:extLst>
              <a:ext uri="{28A0092B-C50C-407E-A947-70E740481C1C}">
                <a14:useLocalDpi xmlns:a14="http://schemas.microsoft.com/office/drawing/2010/main" val="0"/>
              </a:ext>
            </a:extLst>
          </a:blip>
          <a:srcRect t="7182"/>
          <a:stretch>
            <a:fillRect/>
          </a:stretch>
        </p:blipFill>
        <p:spPr>
          <a:xfrm>
            <a:off x="0" y="2204864"/>
            <a:ext cx="9144000" cy="4653136"/>
          </a:xfrm>
          <a:prstGeom prst="rect">
            <a:avLst/>
          </a:prstGeom>
          <a:ln>
            <a:noFill/>
          </a:ln>
          <a:effectLst>
            <a:softEdge rad="112500"/>
          </a:effectLst>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rcRect l="6498" t="15322"/>
          <a:stretch>
            <a:fillRect/>
          </a:stretch>
        </p:blipFill>
        <p:spPr>
          <a:xfrm>
            <a:off x="0" y="0"/>
            <a:ext cx="4853442" cy="2924943"/>
          </a:xfrm>
          <a:prstGeom prst="rect">
            <a:avLst/>
          </a:prstGeom>
          <a:ln>
            <a:noFill/>
          </a:ln>
          <a:effectLst>
            <a:softEdge rad="112500"/>
          </a:effectLst>
        </p:spPr>
      </p:pic>
      <p:pic>
        <p:nvPicPr>
          <p:cNvPr id="14" name="Marcador de contenido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0033" y="-27384"/>
            <a:ext cx="1152127" cy="1008112"/>
          </a:xfrm>
          <a:prstGeom prst="rect">
            <a:avLst/>
          </a:prstGeom>
        </p:spPr>
      </p:pic>
    </p:spTree>
    <p:extLst>
      <p:ext uri="{BB962C8B-B14F-4D97-AF65-F5344CB8AC3E}">
        <p14:creationId xmlns:p14="http://schemas.microsoft.com/office/powerpoint/2010/main" val="28355463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Título 1"/>
          <p:cNvSpPr>
            <a:spLocks noGrp="1"/>
          </p:cNvSpPr>
          <p:nvPr>
            <p:ph type="title"/>
          </p:nvPr>
        </p:nvSpPr>
        <p:spPr>
          <a:xfrm>
            <a:off x="5227412" y="692696"/>
            <a:ext cx="3916588" cy="1280890"/>
          </a:xfrm>
        </p:spPr>
        <p:txBody>
          <a:bodyPr>
            <a:normAutofit/>
          </a:bodyPr>
          <a:lstStyle/>
          <a:p>
            <a:r>
              <a:rPr lang="es-EC" sz="2400" dirty="0" smtClean="0"/>
              <a:t>EDIFICIO  TRANSFERENCIA TECNOLOGIA 2</a:t>
            </a:r>
            <a:br>
              <a:rPr lang="es-EC" sz="2400" dirty="0" smtClean="0"/>
            </a:br>
            <a:r>
              <a:rPr lang="es-EC" sz="2400" dirty="0" smtClean="0"/>
              <a:t>MONTO: $ 7´392,743.29</a:t>
            </a:r>
            <a:endParaRPr lang="es-EC" sz="2400" dirty="0"/>
          </a:p>
        </p:txBody>
      </p:sp>
      <p:pic>
        <p:nvPicPr>
          <p:cNvPr id="6" name="Marcador de contenido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76441" y="2322810"/>
            <a:ext cx="2744402" cy="2586942"/>
          </a:xfrm>
        </p:spPr>
      </p:pic>
      <p:sp>
        <p:nvSpPr>
          <p:cNvPr id="3"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1" name="10 Image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0"/>
            <a:ext cx="1080120" cy="764704"/>
          </a:xfrm>
          <a:prstGeom prst="rect">
            <a:avLst/>
          </a:prstGeom>
          <a:noFill/>
          <a:ln>
            <a:noFill/>
          </a:ln>
        </p:spPr>
      </p:pic>
      <p:pic>
        <p:nvPicPr>
          <p:cNvPr id="12" name="Marcador de contenido 5"/>
          <p:cNvPicPr>
            <a:picLocks noChangeAspect="1"/>
          </p:cNvPicPr>
          <p:nvPr/>
        </p:nvPicPr>
        <p:blipFill>
          <a:blip r:embed="rId5" cstate="print">
            <a:extLst>
              <a:ext uri="{28A0092B-C50C-407E-A947-70E740481C1C}">
                <a14:useLocalDpi xmlns:a14="http://schemas.microsoft.com/office/drawing/2010/main" val="0"/>
              </a:ext>
            </a:extLst>
          </a:blip>
          <a:srcRect t="17927" b="10733"/>
          <a:stretch>
            <a:fillRect/>
          </a:stretch>
        </p:blipFill>
        <p:spPr>
          <a:xfrm>
            <a:off x="0" y="2348880"/>
            <a:ext cx="9144000" cy="4509120"/>
          </a:xfrm>
          <a:prstGeom prst="rect">
            <a:avLst/>
          </a:prstGeom>
          <a:ln>
            <a:noFill/>
          </a:ln>
          <a:effectLst>
            <a:softEdge rad="112500"/>
          </a:effectLst>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rcRect t="9403"/>
          <a:stretch>
            <a:fillRect/>
          </a:stretch>
        </p:blipFill>
        <p:spPr>
          <a:xfrm>
            <a:off x="0" y="0"/>
            <a:ext cx="5292080" cy="3204974"/>
          </a:xfrm>
          <a:prstGeom prst="rect">
            <a:avLst/>
          </a:prstGeom>
          <a:ln>
            <a:noFill/>
          </a:ln>
          <a:effectLst>
            <a:softEdge rad="112500"/>
          </a:effectLst>
        </p:spPr>
      </p:pic>
      <p:pic>
        <p:nvPicPr>
          <p:cNvPr id="13" name="Marcador de contenido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0072" y="0"/>
            <a:ext cx="1152127" cy="1008112"/>
          </a:xfrm>
          <a:prstGeom prst="rect">
            <a:avLst/>
          </a:prstGeom>
        </p:spPr>
      </p:pic>
    </p:spTree>
    <p:extLst>
      <p:ext uri="{BB962C8B-B14F-4D97-AF65-F5344CB8AC3E}">
        <p14:creationId xmlns:p14="http://schemas.microsoft.com/office/powerpoint/2010/main" val="6881316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Título 1"/>
          <p:cNvSpPr>
            <a:spLocks noGrp="1"/>
          </p:cNvSpPr>
          <p:nvPr>
            <p:ph type="title"/>
          </p:nvPr>
        </p:nvSpPr>
        <p:spPr>
          <a:xfrm>
            <a:off x="5576657" y="764704"/>
            <a:ext cx="3567343" cy="1033774"/>
          </a:xfrm>
        </p:spPr>
        <p:txBody>
          <a:bodyPr>
            <a:normAutofit fontScale="90000"/>
          </a:bodyPr>
          <a:lstStyle/>
          <a:p>
            <a:r>
              <a:rPr lang="es-EC" sz="2400" dirty="0" smtClean="0"/>
              <a:t>EDIFICIO DE LABORATORIOS</a:t>
            </a:r>
            <a:br>
              <a:rPr lang="es-EC" sz="2400" dirty="0" smtClean="0"/>
            </a:br>
            <a:r>
              <a:rPr lang="es-EC" sz="2400" dirty="0" smtClean="0"/>
              <a:t>MONTO: $ 10´403,034.62</a:t>
            </a:r>
            <a:endParaRPr lang="es-EC" sz="2400" dirty="0"/>
          </a:p>
        </p:txBody>
      </p:sp>
      <p:sp>
        <p:nvSpPr>
          <p:cNvPr id="3" name="Rectangle 3"/>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0" name="Marcador de contenido 6"/>
          <p:cNvPicPr>
            <a:picLocks noChangeAspect="1"/>
          </p:cNvPicPr>
          <p:nvPr/>
        </p:nvPicPr>
        <p:blipFill>
          <a:blip r:embed="rId3" cstate="print">
            <a:extLst>
              <a:ext uri="{28A0092B-C50C-407E-A947-70E740481C1C}">
                <a14:useLocalDpi xmlns:a14="http://schemas.microsoft.com/office/drawing/2010/main" val="0"/>
              </a:ext>
            </a:extLst>
          </a:blip>
          <a:srcRect t="8079" b="14350"/>
          <a:stretch>
            <a:fillRect/>
          </a:stretch>
        </p:blipFill>
        <p:spPr>
          <a:xfrm>
            <a:off x="1" y="1844824"/>
            <a:ext cx="9144000" cy="5013176"/>
          </a:xfrm>
          <a:prstGeom prst="rect">
            <a:avLst/>
          </a:prstGeom>
          <a:ln>
            <a:noFill/>
          </a:ln>
          <a:effectLst>
            <a:softEdge rad="112500"/>
          </a:effectLst>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rcRect l="10955" t="4724" r="7779" b="12325"/>
          <a:stretch>
            <a:fillRect/>
          </a:stretch>
        </p:blipFill>
        <p:spPr>
          <a:xfrm>
            <a:off x="0" y="0"/>
            <a:ext cx="4536504" cy="3312368"/>
          </a:xfrm>
          <a:prstGeom prst="rect">
            <a:avLst/>
          </a:prstGeom>
          <a:ln>
            <a:noFill/>
          </a:ln>
          <a:effectLst>
            <a:softEdge rad="112500"/>
          </a:effectLst>
        </p:spPr>
      </p:pic>
      <p:pic>
        <p:nvPicPr>
          <p:cNvPr id="11" name="10 Imag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8384" y="0"/>
            <a:ext cx="1080120" cy="764704"/>
          </a:xfrm>
          <a:prstGeom prst="rect">
            <a:avLst/>
          </a:prstGeom>
          <a:noFill/>
          <a:ln>
            <a:noFill/>
          </a:ln>
        </p:spPr>
      </p:pic>
      <p:pic>
        <p:nvPicPr>
          <p:cNvPr id="13" name="Marcador de contenido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9992" y="0"/>
            <a:ext cx="1152127" cy="1008112"/>
          </a:xfrm>
          <a:prstGeom prst="rect">
            <a:avLst/>
          </a:prstGeom>
        </p:spPr>
      </p:pic>
    </p:spTree>
    <p:extLst>
      <p:ext uri="{BB962C8B-B14F-4D97-AF65-F5344CB8AC3E}">
        <p14:creationId xmlns:p14="http://schemas.microsoft.com/office/powerpoint/2010/main" val="28632618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4"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5" name="1 Título"/>
          <p:cNvSpPr txBox="1">
            <a:spLocks/>
          </p:cNvSpPr>
          <p:nvPr/>
        </p:nvSpPr>
        <p:spPr>
          <a:xfrm>
            <a:off x="2042472" y="125760"/>
            <a:ext cx="7498080" cy="1143000"/>
          </a:xfrm>
          <a:prstGeom prst="rect">
            <a:avLst/>
          </a:prstGeom>
        </p:spPr>
        <p:txBody>
          <a:bodyPr anchor="ctr">
            <a:normAutofit fontScale="6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4300" b="1"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RESUMEN PRESUPUESTO PROYECTO</a:t>
            </a:r>
          </a:p>
          <a:p>
            <a:pPr marL="0" marR="0" lvl="0" indent="0" algn="ctr" defTabSz="914400" rtl="0" eaLnBrk="1" fontAlgn="auto" latinLnBrk="0" hangingPunct="1">
              <a:lnSpc>
                <a:spcPct val="100000"/>
              </a:lnSpc>
              <a:spcBef>
                <a:spcPct val="0"/>
              </a:spcBef>
              <a:spcAft>
                <a:spcPts val="0"/>
              </a:spcAft>
              <a:buClrTx/>
              <a:buSzTx/>
              <a:buFontTx/>
              <a:buNone/>
              <a:tabLst/>
              <a:defRPr/>
            </a:pPr>
            <a:r>
              <a:rPr lang="es-ES" sz="4300" b="1"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2014-2015</a:t>
            </a:r>
            <a:r>
              <a:rPr kumimoji="0" lang="es-EC" sz="4300" b="1"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es-EC" sz="4300" b="1"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endParaRPr kumimoji="0" lang="es-EC" sz="43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graphicFrame>
        <p:nvGraphicFramePr>
          <p:cNvPr id="8" name="7 Marcador de contenido"/>
          <p:cNvGraphicFramePr>
            <a:graphicFrameLocks noGrp="1"/>
          </p:cNvGraphicFramePr>
          <p:nvPr>
            <p:ph idx="1"/>
          </p:nvPr>
        </p:nvGraphicFramePr>
        <p:xfrm>
          <a:off x="611560" y="1052736"/>
          <a:ext cx="8208912" cy="5707920"/>
        </p:xfrm>
        <a:graphic>
          <a:graphicData uri="http://schemas.openxmlformats.org/drawingml/2006/table">
            <a:tbl>
              <a:tblPr>
                <a:tableStyleId>{E8B1032C-EA38-4F05-BA0D-38AFFFC7BED3}</a:tableStyleId>
              </a:tblPr>
              <a:tblGrid>
                <a:gridCol w="1029901"/>
                <a:gridCol w="2426483"/>
                <a:gridCol w="1829429"/>
                <a:gridCol w="1393395"/>
                <a:gridCol w="1529704"/>
              </a:tblGrid>
              <a:tr h="280452">
                <a:tc>
                  <a:txBody>
                    <a:bodyPr/>
                    <a:lstStyle/>
                    <a:p>
                      <a:pPr algn="ctr" fontAlgn="b"/>
                      <a:r>
                        <a:rPr lang="es-EC" sz="1200" u="none" strike="noStrike" dirty="0"/>
                        <a:t>FECHA FACT.</a:t>
                      </a:r>
                      <a:endParaRPr lang="es-EC" sz="1200" b="1" i="0" u="none" strike="noStrike" dirty="0">
                        <a:solidFill>
                          <a:srgbClr val="000000"/>
                        </a:solidFill>
                        <a:latin typeface="Calibri"/>
                      </a:endParaRPr>
                    </a:p>
                  </a:txBody>
                  <a:tcPr marL="9525" marR="9525" marT="9525" marB="0" anchor="b">
                    <a:solidFill>
                      <a:schemeClr val="accent2">
                        <a:lumMod val="60000"/>
                        <a:lumOff val="40000"/>
                      </a:schemeClr>
                    </a:solidFill>
                  </a:tcPr>
                </a:tc>
                <a:tc>
                  <a:txBody>
                    <a:bodyPr/>
                    <a:lstStyle/>
                    <a:p>
                      <a:pPr algn="ctr" fontAlgn="b"/>
                      <a:r>
                        <a:rPr lang="es-EC" sz="1200" u="none" strike="noStrike" dirty="0"/>
                        <a:t>CLIENTE</a:t>
                      </a:r>
                      <a:endParaRPr lang="es-EC" sz="1200" b="1" i="0" u="none" strike="noStrike" dirty="0">
                        <a:solidFill>
                          <a:srgbClr val="000000"/>
                        </a:solidFill>
                        <a:latin typeface="Calibri"/>
                      </a:endParaRPr>
                    </a:p>
                  </a:txBody>
                  <a:tcPr marL="9525" marR="9525" marT="9525" marB="0" anchor="b">
                    <a:solidFill>
                      <a:schemeClr val="accent2">
                        <a:lumMod val="60000"/>
                        <a:lumOff val="40000"/>
                      </a:schemeClr>
                    </a:solidFill>
                  </a:tcPr>
                </a:tc>
                <a:tc>
                  <a:txBody>
                    <a:bodyPr/>
                    <a:lstStyle/>
                    <a:p>
                      <a:pPr algn="ctr" fontAlgn="b"/>
                      <a:r>
                        <a:rPr lang="es-EC" sz="1200" u="none" strike="noStrike" dirty="0"/>
                        <a:t> BASE </a:t>
                      </a:r>
                      <a:endParaRPr lang="es-EC" sz="1200" b="1" i="0" u="none" strike="noStrike" dirty="0">
                        <a:solidFill>
                          <a:srgbClr val="000000"/>
                        </a:solidFill>
                        <a:latin typeface="Calibri"/>
                      </a:endParaRPr>
                    </a:p>
                  </a:txBody>
                  <a:tcPr marL="9525" marR="9525" marT="9525" marB="0" anchor="b">
                    <a:solidFill>
                      <a:schemeClr val="accent2">
                        <a:lumMod val="60000"/>
                        <a:lumOff val="40000"/>
                      </a:schemeClr>
                    </a:solidFill>
                  </a:tcPr>
                </a:tc>
                <a:tc>
                  <a:txBody>
                    <a:bodyPr/>
                    <a:lstStyle/>
                    <a:p>
                      <a:pPr algn="ctr" fontAlgn="b"/>
                      <a:r>
                        <a:rPr lang="es-EC" sz="1200" u="none" strike="noStrike" dirty="0"/>
                        <a:t> IVA </a:t>
                      </a:r>
                      <a:endParaRPr lang="es-EC" sz="1200" b="1" i="0" u="none" strike="noStrike" dirty="0">
                        <a:solidFill>
                          <a:srgbClr val="000000"/>
                        </a:solidFill>
                        <a:latin typeface="Calibri"/>
                      </a:endParaRPr>
                    </a:p>
                  </a:txBody>
                  <a:tcPr marL="9525" marR="9525" marT="9525" marB="0" anchor="b">
                    <a:solidFill>
                      <a:schemeClr val="accent2">
                        <a:lumMod val="60000"/>
                        <a:lumOff val="40000"/>
                      </a:schemeClr>
                    </a:solidFill>
                  </a:tcPr>
                </a:tc>
                <a:tc>
                  <a:txBody>
                    <a:bodyPr/>
                    <a:lstStyle/>
                    <a:p>
                      <a:pPr algn="ctr" fontAlgn="b"/>
                      <a:r>
                        <a:rPr lang="es-EC" sz="1200" u="none" strike="noStrike" dirty="0"/>
                        <a:t> TOTAL </a:t>
                      </a:r>
                      <a:endParaRPr lang="es-EC" sz="1200" b="1" i="0" u="none" strike="noStrike" dirty="0">
                        <a:solidFill>
                          <a:srgbClr val="000000"/>
                        </a:solidFill>
                        <a:latin typeface="Calibri"/>
                      </a:endParaRPr>
                    </a:p>
                  </a:txBody>
                  <a:tcPr marL="9525" marR="9525" marT="9525" marB="0" anchor="b">
                    <a:solidFill>
                      <a:schemeClr val="accent2">
                        <a:lumMod val="60000"/>
                        <a:lumOff val="40000"/>
                      </a:schemeClr>
                    </a:solidFill>
                  </a:tcPr>
                </a:tc>
              </a:tr>
              <a:tr h="280452">
                <a:tc>
                  <a:txBody>
                    <a:bodyPr/>
                    <a:lstStyle/>
                    <a:p>
                      <a:pPr algn="r" fontAlgn="b"/>
                      <a:r>
                        <a:rPr lang="es-EC" sz="1200" u="none" strike="noStrike" dirty="0"/>
                        <a:t>22-oct-14</a:t>
                      </a:r>
                      <a:endParaRPr lang="es-EC" sz="1200" b="0" i="0" u="none" strike="noStrike" dirty="0">
                        <a:solidFill>
                          <a:srgbClr val="000000"/>
                        </a:solidFill>
                        <a:latin typeface="Calibri"/>
                      </a:endParaRPr>
                    </a:p>
                  </a:txBody>
                  <a:tcPr marL="9525" marR="9525" marT="9525" marB="0" anchor="b"/>
                </a:tc>
                <a:tc>
                  <a:txBody>
                    <a:bodyPr/>
                    <a:lstStyle/>
                    <a:p>
                      <a:pPr algn="r" fontAlgn="b"/>
                      <a:r>
                        <a:rPr lang="es-EC" sz="1200" u="none" strike="noStrike" dirty="0"/>
                        <a:t>Empresa Publica YACHAI</a:t>
                      </a:r>
                      <a:endParaRPr lang="es-EC" sz="1200" b="0" i="0" u="none" strike="noStrike" dirty="0">
                        <a:solidFill>
                          <a:srgbClr val="000000"/>
                        </a:solidFill>
                        <a:latin typeface="Calibri"/>
                      </a:endParaRPr>
                    </a:p>
                  </a:txBody>
                  <a:tcPr marL="9525" marR="9525" marT="9525" marB="0" anchor="b"/>
                </a:tc>
                <a:tc>
                  <a:txBody>
                    <a:bodyPr/>
                    <a:lstStyle/>
                    <a:p>
                      <a:pPr algn="r" fontAlgn="b"/>
                      <a:r>
                        <a:rPr lang="es-EC" sz="1200" u="none" strike="noStrike" dirty="0"/>
                        <a:t>                   474.171,98   </a:t>
                      </a:r>
                      <a:endParaRPr lang="es-EC" sz="1200" b="0" i="0" u="none" strike="noStrike" dirty="0">
                        <a:solidFill>
                          <a:srgbClr val="000000"/>
                        </a:solidFill>
                        <a:latin typeface="Calibri"/>
                      </a:endParaRPr>
                    </a:p>
                  </a:txBody>
                  <a:tcPr marL="9525" marR="9525" marT="9525" marB="0" anchor="b"/>
                </a:tc>
                <a:tc>
                  <a:txBody>
                    <a:bodyPr/>
                    <a:lstStyle/>
                    <a:p>
                      <a:pPr algn="r" fontAlgn="b"/>
                      <a:r>
                        <a:rPr lang="es-EC" sz="1200" u="none" strike="noStrike"/>
                        <a:t>                 56.900,64   </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531.072,62   </a:t>
                      </a:r>
                      <a:endParaRPr lang="es-EC" sz="1200" b="0" i="0" u="none" strike="noStrike">
                        <a:solidFill>
                          <a:srgbClr val="000000"/>
                        </a:solidFill>
                        <a:latin typeface="Calibri"/>
                      </a:endParaRPr>
                    </a:p>
                  </a:txBody>
                  <a:tcPr marL="9525" marR="9525" marT="9525" marB="0" anchor="b"/>
                </a:tc>
              </a:tr>
              <a:tr h="280452">
                <a:tc>
                  <a:txBody>
                    <a:bodyPr/>
                    <a:lstStyle/>
                    <a:p>
                      <a:pPr algn="r" fontAlgn="b"/>
                      <a:r>
                        <a:rPr lang="es-EC" sz="1200" u="none" strike="noStrike"/>
                        <a:t>17-nov-14</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dirty="0"/>
                        <a:t>Empresa Publica YACHAI</a:t>
                      </a:r>
                      <a:endParaRPr lang="es-EC" sz="1200" b="0" i="0" u="none" strike="noStrike" dirty="0">
                        <a:solidFill>
                          <a:srgbClr val="000000"/>
                        </a:solidFill>
                        <a:latin typeface="Calibri"/>
                      </a:endParaRPr>
                    </a:p>
                  </a:txBody>
                  <a:tcPr marL="9525" marR="9525" marT="9525" marB="0" anchor="b"/>
                </a:tc>
                <a:tc>
                  <a:txBody>
                    <a:bodyPr/>
                    <a:lstStyle/>
                    <a:p>
                      <a:pPr algn="r" fontAlgn="b"/>
                      <a:r>
                        <a:rPr lang="es-EC" sz="1200" u="none" strike="noStrike"/>
                        <a:t>                   989.994,22   </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118.799,31   </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1.108.793,53   </a:t>
                      </a:r>
                      <a:endParaRPr lang="es-EC" sz="1200" b="0" i="0" u="none" strike="noStrike">
                        <a:solidFill>
                          <a:srgbClr val="000000"/>
                        </a:solidFill>
                        <a:latin typeface="Calibri"/>
                      </a:endParaRPr>
                    </a:p>
                  </a:txBody>
                  <a:tcPr marL="9525" marR="9525" marT="9525" marB="0" anchor="b"/>
                </a:tc>
              </a:tr>
              <a:tr h="280452">
                <a:tc>
                  <a:txBody>
                    <a:bodyPr/>
                    <a:lstStyle/>
                    <a:p>
                      <a:pPr algn="r" fontAlgn="b"/>
                      <a:r>
                        <a:rPr lang="es-EC" sz="1200" u="none" strike="noStrike"/>
                        <a:t>01-dic-14</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dirty="0"/>
                        <a:t>Empresa Publica YACHAI</a:t>
                      </a:r>
                      <a:endParaRPr lang="es-EC" sz="1200" b="0" i="0" u="none" strike="noStrike" dirty="0">
                        <a:solidFill>
                          <a:srgbClr val="000000"/>
                        </a:solidFill>
                        <a:latin typeface="Calibri"/>
                      </a:endParaRPr>
                    </a:p>
                  </a:txBody>
                  <a:tcPr marL="9525" marR="9525" marT="9525" marB="0" anchor="b"/>
                </a:tc>
                <a:tc>
                  <a:txBody>
                    <a:bodyPr/>
                    <a:lstStyle/>
                    <a:p>
                      <a:pPr algn="r" fontAlgn="b"/>
                      <a:r>
                        <a:rPr lang="es-EC" sz="1200" u="none" strike="noStrike"/>
                        <a:t>                     53.300,00   </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6.396,00   </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59.696,00   </a:t>
                      </a:r>
                      <a:endParaRPr lang="es-EC" sz="1200" b="0" i="0" u="none" strike="noStrike">
                        <a:solidFill>
                          <a:srgbClr val="000000"/>
                        </a:solidFill>
                        <a:latin typeface="Calibri"/>
                      </a:endParaRPr>
                    </a:p>
                  </a:txBody>
                  <a:tcPr marL="9525" marR="9525" marT="9525" marB="0" anchor="b"/>
                </a:tc>
              </a:tr>
              <a:tr h="280452">
                <a:tc>
                  <a:txBody>
                    <a:bodyPr/>
                    <a:lstStyle/>
                    <a:p>
                      <a:pPr algn="r" fontAlgn="b"/>
                      <a:r>
                        <a:rPr lang="es-EC" sz="1200" u="none" strike="noStrike"/>
                        <a:t>01-dic-14</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Empresa Publica YACHAI</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dirty="0"/>
                        <a:t>                        5.672,43   </a:t>
                      </a:r>
                      <a:endParaRPr lang="es-EC" sz="1200" b="0" i="0" u="none" strike="noStrike" dirty="0">
                        <a:solidFill>
                          <a:srgbClr val="000000"/>
                        </a:solidFill>
                        <a:latin typeface="Calibri"/>
                      </a:endParaRPr>
                    </a:p>
                  </a:txBody>
                  <a:tcPr marL="9525" marR="9525" marT="9525" marB="0" anchor="b"/>
                </a:tc>
                <a:tc>
                  <a:txBody>
                    <a:bodyPr/>
                    <a:lstStyle/>
                    <a:p>
                      <a:pPr algn="r" fontAlgn="b"/>
                      <a:r>
                        <a:rPr lang="es-EC" sz="1200" u="none" strike="noStrike"/>
                        <a:t>                       680,69   </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6.353,12   </a:t>
                      </a:r>
                      <a:endParaRPr lang="es-EC" sz="1200" b="0" i="0" u="none" strike="noStrike">
                        <a:solidFill>
                          <a:srgbClr val="000000"/>
                        </a:solidFill>
                        <a:latin typeface="Calibri"/>
                      </a:endParaRPr>
                    </a:p>
                  </a:txBody>
                  <a:tcPr marL="9525" marR="9525" marT="9525" marB="0" anchor="b"/>
                </a:tc>
              </a:tr>
              <a:tr h="280452">
                <a:tc>
                  <a:txBody>
                    <a:bodyPr/>
                    <a:lstStyle/>
                    <a:p>
                      <a:pPr algn="r" fontAlgn="b"/>
                      <a:r>
                        <a:rPr lang="es-EC" sz="1200" u="none" strike="noStrike"/>
                        <a:t>01-dic-14</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Empresa Publica YACHAI</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dirty="0"/>
                        <a:t>                   535.765,79   </a:t>
                      </a:r>
                      <a:endParaRPr lang="es-EC" sz="1200" b="0" i="0" u="none" strike="noStrike" dirty="0">
                        <a:solidFill>
                          <a:srgbClr val="000000"/>
                        </a:solidFill>
                        <a:latin typeface="Calibri"/>
                      </a:endParaRPr>
                    </a:p>
                  </a:txBody>
                  <a:tcPr marL="9525" marR="9525" marT="9525" marB="0" anchor="b"/>
                </a:tc>
                <a:tc>
                  <a:txBody>
                    <a:bodyPr/>
                    <a:lstStyle/>
                    <a:p>
                      <a:pPr algn="r" fontAlgn="b"/>
                      <a:r>
                        <a:rPr lang="es-EC" sz="1200" u="none" strike="noStrike"/>
                        <a:t>                 64.291,89   </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600.057,68   </a:t>
                      </a:r>
                      <a:endParaRPr lang="es-EC" sz="1200" b="0" i="0" u="none" strike="noStrike">
                        <a:solidFill>
                          <a:srgbClr val="000000"/>
                        </a:solidFill>
                        <a:latin typeface="Calibri"/>
                      </a:endParaRPr>
                    </a:p>
                  </a:txBody>
                  <a:tcPr marL="9525" marR="9525" marT="9525" marB="0" anchor="b"/>
                </a:tc>
              </a:tr>
              <a:tr h="280452">
                <a:tc>
                  <a:txBody>
                    <a:bodyPr/>
                    <a:lstStyle/>
                    <a:p>
                      <a:pPr algn="r" fontAlgn="b"/>
                      <a:r>
                        <a:rPr lang="es-EC" sz="1200" u="none" strike="noStrike"/>
                        <a:t>01-dic-14</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Empresa Publica YACHAI</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dirty="0"/>
                        <a:t>                        1.901,96   </a:t>
                      </a:r>
                      <a:endParaRPr lang="es-EC" sz="1200" b="0" i="0" u="none" strike="noStrike" dirty="0">
                        <a:solidFill>
                          <a:srgbClr val="000000"/>
                        </a:solidFill>
                        <a:latin typeface="Calibri"/>
                      </a:endParaRPr>
                    </a:p>
                  </a:txBody>
                  <a:tcPr marL="9525" marR="9525" marT="9525" marB="0" anchor="b"/>
                </a:tc>
                <a:tc>
                  <a:txBody>
                    <a:bodyPr/>
                    <a:lstStyle/>
                    <a:p>
                      <a:pPr algn="r" fontAlgn="b"/>
                      <a:r>
                        <a:rPr lang="es-EC" sz="1200" u="none" strike="noStrike" dirty="0"/>
                        <a:t>                       228,24   </a:t>
                      </a:r>
                      <a:endParaRPr lang="es-EC" sz="1200" b="0" i="0" u="none" strike="noStrike" dirty="0">
                        <a:solidFill>
                          <a:srgbClr val="000000"/>
                        </a:solidFill>
                        <a:latin typeface="Calibri"/>
                      </a:endParaRPr>
                    </a:p>
                  </a:txBody>
                  <a:tcPr marL="9525" marR="9525" marT="9525" marB="0" anchor="b"/>
                </a:tc>
                <a:tc>
                  <a:txBody>
                    <a:bodyPr/>
                    <a:lstStyle/>
                    <a:p>
                      <a:pPr algn="r" fontAlgn="b"/>
                      <a:r>
                        <a:rPr lang="es-EC" sz="1200" u="none" strike="noStrike"/>
                        <a:t>                       2.130,20   </a:t>
                      </a:r>
                      <a:endParaRPr lang="es-EC" sz="1200" b="0" i="0" u="none" strike="noStrike">
                        <a:solidFill>
                          <a:srgbClr val="000000"/>
                        </a:solidFill>
                        <a:latin typeface="Calibri"/>
                      </a:endParaRPr>
                    </a:p>
                  </a:txBody>
                  <a:tcPr marL="9525" marR="9525" marT="9525" marB="0" anchor="b"/>
                </a:tc>
              </a:tr>
              <a:tr h="280452">
                <a:tc>
                  <a:txBody>
                    <a:bodyPr/>
                    <a:lstStyle/>
                    <a:p>
                      <a:pPr algn="r" fontAlgn="b"/>
                      <a:r>
                        <a:rPr lang="es-EC" sz="1200" u="none" strike="noStrike"/>
                        <a:t>01-dic-14</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Empresa Publica YACHAI</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979.305,32   </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dirty="0"/>
                        <a:t>              117.516,64   </a:t>
                      </a:r>
                      <a:endParaRPr lang="es-EC" sz="1200" b="0" i="0" u="none" strike="noStrike" dirty="0">
                        <a:solidFill>
                          <a:srgbClr val="000000"/>
                        </a:solidFill>
                        <a:latin typeface="Calibri"/>
                      </a:endParaRPr>
                    </a:p>
                  </a:txBody>
                  <a:tcPr marL="9525" marR="9525" marT="9525" marB="0" anchor="b"/>
                </a:tc>
                <a:tc>
                  <a:txBody>
                    <a:bodyPr/>
                    <a:lstStyle/>
                    <a:p>
                      <a:pPr algn="r" fontAlgn="b"/>
                      <a:r>
                        <a:rPr lang="es-EC" sz="1200" u="none" strike="noStrike"/>
                        <a:t>               1.096.821,96   </a:t>
                      </a:r>
                      <a:endParaRPr lang="es-EC" sz="1200" b="0" i="0" u="none" strike="noStrike">
                        <a:solidFill>
                          <a:srgbClr val="000000"/>
                        </a:solidFill>
                        <a:latin typeface="Calibri"/>
                      </a:endParaRPr>
                    </a:p>
                  </a:txBody>
                  <a:tcPr marL="9525" marR="9525" marT="9525" marB="0" anchor="b"/>
                </a:tc>
              </a:tr>
              <a:tr h="280452">
                <a:tc>
                  <a:txBody>
                    <a:bodyPr/>
                    <a:lstStyle/>
                    <a:p>
                      <a:pPr algn="r" fontAlgn="b"/>
                      <a:r>
                        <a:rPr lang="es-EC" sz="1200" u="none" strike="noStrike"/>
                        <a:t>15-dic-14</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Empresa Publica YACHAI</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3.917,22   </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dirty="0"/>
                        <a:t>                       470,07   </a:t>
                      </a:r>
                      <a:endParaRPr lang="es-EC" sz="1200" b="0" i="0" u="none" strike="noStrike" dirty="0">
                        <a:solidFill>
                          <a:srgbClr val="000000"/>
                        </a:solidFill>
                        <a:latin typeface="Calibri"/>
                      </a:endParaRPr>
                    </a:p>
                  </a:txBody>
                  <a:tcPr marL="9525" marR="9525" marT="9525" marB="0" anchor="b"/>
                </a:tc>
                <a:tc>
                  <a:txBody>
                    <a:bodyPr/>
                    <a:lstStyle/>
                    <a:p>
                      <a:pPr algn="r" fontAlgn="b"/>
                      <a:r>
                        <a:rPr lang="es-EC" sz="1200" u="none" strike="noStrike"/>
                        <a:t>                       4.387,29   </a:t>
                      </a:r>
                      <a:endParaRPr lang="es-EC" sz="1200" b="0" i="0" u="none" strike="noStrike">
                        <a:solidFill>
                          <a:srgbClr val="000000"/>
                        </a:solidFill>
                        <a:latin typeface="Calibri"/>
                      </a:endParaRPr>
                    </a:p>
                  </a:txBody>
                  <a:tcPr marL="9525" marR="9525" marT="9525" marB="0" anchor="b"/>
                </a:tc>
              </a:tr>
              <a:tr h="280452">
                <a:tc>
                  <a:txBody>
                    <a:bodyPr/>
                    <a:lstStyle/>
                    <a:p>
                      <a:pPr algn="r" fontAlgn="b"/>
                      <a:r>
                        <a:rPr lang="es-EC" sz="1200" u="none" strike="noStrike"/>
                        <a:t>18-dic-14</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dirty="0"/>
                        <a:t>Empresa Publica YACHAI</a:t>
                      </a:r>
                      <a:endParaRPr lang="es-EC" sz="1200" b="0" i="0" u="none" strike="noStrike" dirty="0">
                        <a:solidFill>
                          <a:srgbClr val="000000"/>
                        </a:solidFill>
                        <a:latin typeface="Calibri"/>
                      </a:endParaRPr>
                    </a:p>
                  </a:txBody>
                  <a:tcPr marL="9525" marR="9525" marT="9525" marB="0" anchor="b"/>
                </a:tc>
                <a:tc>
                  <a:txBody>
                    <a:bodyPr/>
                    <a:lstStyle/>
                    <a:p>
                      <a:pPr algn="r" fontAlgn="b"/>
                      <a:r>
                        <a:rPr lang="es-EC" sz="1200" u="none" strike="noStrike"/>
                        <a:t>               1.131.260,39   </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135.751,25   </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1.267.011,64   </a:t>
                      </a:r>
                      <a:endParaRPr lang="es-EC" sz="1200" b="0" i="0" u="none" strike="noStrike">
                        <a:solidFill>
                          <a:srgbClr val="000000"/>
                        </a:solidFill>
                        <a:latin typeface="Calibri"/>
                      </a:endParaRPr>
                    </a:p>
                  </a:txBody>
                  <a:tcPr marL="9525" marR="9525" marT="9525" marB="0" anchor="b"/>
                </a:tc>
              </a:tr>
              <a:tr h="280452">
                <a:tc>
                  <a:txBody>
                    <a:bodyPr/>
                    <a:lstStyle/>
                    <a:p>
                      <a:pPr algn="r" fontAlgn="b"/>
                      <a:r>
                        <a:rPr lang="es-EC" sz="1200" u="none" strike="noStrike"/>
                        <a:t>18-dic-14</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Empresa Publica YACHAI</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4.525,05   </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543,01   </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dirty="0"/>
                        <a:t>                       5.068,06   </a:t>
                      </a:r>
                      <a:endParaRPr lang="es-EC" sz="1200" b="0" i="0" u="none" strike="noStrike" dirty="0">
                        <a:solidFill>
                          <a:srgbClr val="000000"/>
                        </a:solidFill>
                        <a:latin typeface="Calibri"/>
                      </a:endParaRPr>
                    </a:p>
                  </a:txBody>
                  <a:tcPr marL="9525" marR="9525" marT="9525" marB="0" anchor="b"/>
                </a:tc>
              </a:tr>
              <a:tr h="280452">
                <a:tc>
                  <a:txBody>
                    <a:bodyPr/>
                    <a:lstStyle/>
                    <a:p>
                      <a:pPr algn="r" fontAlgn="b"/>
                      <a:r>
                        <a:rPr lang="es-EC" sz="1200" u="none" strike="noStrike"/>
                        <a:t>06-mar-15</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Empresa Publica YACHAI</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990.751,49   </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118.890,18   </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dirty="0"/>
                        <a:t>               1.109.641,67   </a:t>
                      </a:r>
                      <a:endParaRPr lang="es-EC" sz="1200" b="0" i="0" u="none" strike="noStrike" dirty="0">
                        <a:solidFill>
                          <a:srgbClr val="000000"/>
                        </a:solidFill>
                        <a:latin typeface="Calibri"/>
                      </a:endParaRPr>
                    </a:p>
                  </a:txBody>
                  <a:tcPr marL="9525" marR="9525" marT="9525" marB="0" anchor="b"/>
                </a:tc>
              </a:tr>
              <a:tr h="280452">
                <a:tc>
                  <a:txBody>
                    <a:bodyPr/>
                    <a:lstStyle/>
                    <a:p>
                      <a:pPr algn="r" fontAlgn="b"/>
                      <a:r>
                        <a:rPr lang="es-EC" sz="1200" u="none" strike="noStrike"/>
                        <a:t>12-mar-15</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Empresa Publica YACHAI</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892.611,10   </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107.113,33   </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999.724,43   </a:t>
                      </a:r>
                      <a:endParaRPr lang="es-EC" sz="1200" b="0" i="0" u="none" strike="noStrike">
                        <a:solidFill>
                          <a:srgbClr val="000000"/>
                        </a:solidFill>
                        <a:latin typeface="Calibri"/>
                      </a:endParaRPr>
                    </a:p>
                  </a:txBody>
                  <a:tcPr marL="9525" marR="9525" marT="9525" marB="0" anchor="b"/>
                </a:tc>
              </a:tr>
              <a:tr h="280452">
                <a:tc>
                  <a:txBody>
                    <a:bodyPr/>
                    <a:lstStyle/>
                    <a:p>
                      <a:pPr algn="r" fontAlgn="b"/>
                      <a:r>
                        <a:rPr lang="es-EC" sz="1200" u="none" strike="noStrike"/>
                        <a:t>21-may-15</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Empresa Publica YACHAI</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780.375,02   </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93.645,00   </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874.020,02   </a:t>
                      </a:r>
                      <a:endParaRPr lang="es-EC" sz="1200" b="0" i="0" u="none" strike="noStrike">
                        <a:solidFill>
                          <a:srgbClr val="000000"/>
                        </a:solidFill>
                        <a:latin typeface="Calibri"/>
                      </a:endParaRPr>
                    </a:p>
                  </a:txBody>
                  <a:tcPr marL="9525" marR="9525" marT="9525" marB="0" anchor="b"/>
                </a:tc>
              </a:tr>
              <a:tr h="280452">
                <a:tc>
                  <a:txBody>
                    <a:bodyPr/>
                    <a:lstStyle/>
                    <a:p>
                      <a:pPr algn="r" fontAlgn="b"/>
                      <a:r>
                        <a:rPr lang="es-EC" sz="1200" u="none" strike="noStrike"/>
                        <a:t>21-may-15</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Empresa Publica YACHAI</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1.394.685,17   </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167.362,22   </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dirty="0"/>
                        <a:t>               1.562.047,39   </a:t>
                      </a:r>
                      <a:endParaRPr lang="es-EC" sz="1200" b="0" i="0" u="none" strike="noStrike" dirty="0">
                        <a:solidFill>
                          <a:srgbClr val="000000"/>
                        </a:solidFill>
                        <a:latin typeface="Calibri"/>
                      </a:endParaRPr>
                    </a:p>
                  </a:txBody>
                  <a:tcPr marL="9525" marR="9525" marT="9525" marB="0" anchor="b"/>
                </a:tc>
              </a:tr>
              <a:tr h="280452">
                <a:tc>
                  <a:txBody>
                    <a:bodyPr/>
                    <a:lstStyle/>
                    <a:p>
                      <a:pPr algn="r" fontAlgn="b"/>
                      <a:r>
                        <a:rPr lang="es-EC" sz="1200" u="none" strike="noStrike"/>
                        <a:t>22-may-15</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Empresa Publica YACHAI</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1.178.379,36   </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141.405,52   </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dirty="0"/>
                        <a:t>               1.319.784,88   </a:t>
                      </a:r>
                      <a:endParaRPr lang="es-EC" sz="1200" b="0" i="0" u="none" strike="noStrike" dirty="0">
                        <a:solidFill>
                          <a:srgbClr val="000000"/>
                        </a:solidFill>
                        <a:latin typeface="Calibri"/>
                      </a:endParaRPr>
                    </a:p>
                  </a:txBody>
                  <a:tcPr marL="9525" marR="9525" marT="9525" marB="0" anchor="b"/>
                </a:tc>
              </a:tr>
              <a:tr h="280452">
                <a:tc>
                  <a:txBody>
                    <a:bodyPr/>
                    <a:lstStyle/>
                    <a:p>
                      <a:pPr algn="r" fontAlgn="b"/>
                      <a:r>
                        <a:rPr lang="es-EC" sz="1200" u="none" strike="noStrike"/>
                        <a:t>08-jul-15</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Empresa Publica YACHAI</a:t>
                      </a:r>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               1.351.915,02   </a:t>
                      </a:r>
                      <a:endParaRPr lang="es-EC" sz="1200" b="0" i="0" u="none" strike="noStrike">
                        <a:solidFill>
                          <a:srgbClr val="000000"/>
                        </a:solidFill>
                        <a:latin typeface="Calibri"/>
                      </a:endParaRPr>
                    </a:p>
                  </a:txBody>
                  <a:tcPr marL="9525" marR="9525" marT="9525" marB="0" anchor="b">
                    <a:lnB w="12700" cmpd="sng">
                      <a:noFill/>
                    </a:lnB>
                  </a:tcPr>
                </a:tc>
                <a:tc>
                  <a:txBody>
                    <a:bodyPr/>
                    <a:lstStyle/>
                    <a:p>
                      <a:pPr algn="r" fontAlgn="b"/>
                      <a:r>
                        <a:rPr lang="es-EC" sz="1200" u="none" strike="noStrike"/>
                        <a:t>              162.229,80   </a:t>
                      </a:r>
                      <a:endParaRPr lang="es-EC" sz="1200" b="0" i="0" u="none" strike="noStrike">
                        <a:solidFill>
                          <a:srgbClr val="000000"/>
                        </a:solidFill>
                        <a:latin typeface="Calibri"/>
                      </a:endParaRPr>
                    </a:p>
                  </a:txBody>
                  <a:tcPr marL="9525" marR="9525" marT="9525" marB="0" anchor="b">
                    <a:lnB w="12700" cmpd="sng">
                      <a:noFill/>
                    </a:lnB>
                  </a:tcPr>
                </a:tc>
                <a:tc>
                  <a:txBody>
                    <a:bodyPr/>
                    <a:lstStyle/>
                    <a:p>
                      <a:pPr algn="r" fontAlgn="b"/>
                      <a:r>
                        <a:rPr lang="es-EC" sz="1200" u="none" strike="noStrike" dirty="0"/>
                        <a:t>               1.514.144,82   </a:t>
                      </a:r>
                      <a:endParaRPr lang="es-EC" sz="1200" b="0" i="0" u="none" strike="noStrike" dirty="0">
                        <a:solidFill>
                          <a:srgbClr val="000000"/>
                        </a:solidFill>
                        <a:latin typeface="Calibri"/>
                      </a:endParaRPr>
                    </a:p>
                  </a:txBody>
                  <a:tcPr marL="9525" marR="9525" marT="9525" marB="0" anchor="b">
                    <a:lnB w="12700" cmpd="sng">
                      <a:noFill/>
                    </a:lnB>
                  </a:tcPr>
                </a:tc>
              </a:tr>
              <a:tr h="280452">
                <a:tc>
                  <a:txBody>
                    <a:bodyPr/>
                    <a:lstStyle/>
                    <a:p>
                      <a:pPr algn="r" fontAlgn="b"/>
                      <a:endParaRPr lang="es-EC" sz="1200" b="0" i="0" u="none" strike="noStrike">
                        <a:solidFill>
                          <a:srgbClr val="000000"/>
                        </a:solidFill>
                        <a:latin typeface="Calibri"/>
                      </a:endParaRPr>
                    </a:p>
                  </a:txBody>
                  <a:tcPr marL="9525" marR="9525" marT="9525" marB="0" anchor="b"/>
                </a:tc>
                <a:tc>
                  <a:txBody>
                    <a:bodyPr/>
                    <a:lstStyle/>
                    <a:p>
                      <a:pPr algn="r" fontAlgn="b"/>
                      <a:r>
                        <a:rPr lang="es-EC" sz="1200" u="none" strike="noStrike"/>
                        <a:t>SUMAN</a:t>
                      </a:r>
                      <a:endParaRPr lang="es-EC" sz="1200" b="1" i="0" u="none" strike="noStrike">
                        <a:solidFill>
                          <a:srgbClr val="000000"/>
                        </a:solidFill>
                        <a:latin typeface="Calibri"/>
                      </a:endParaRPr>
                    </a:p>
                  </a:txBody>
                  <a:tcPr marL="9525" marR="9525" marT="9525" marB="0" anchor="b">
                    <a:lnR w="12700" cmpd="sng">
                      <a:noFill/>
                    </a:lnR>
                  </a:tcPr>
                </a:tc>
                <a:tc>
                  <a:txBody>
                    <a:bodyPr/>
                    <a:lstStyle/>
                    <a:p>
                      <a:pPr algn="r" fontAlgn="b"/>
                      <a:r>
                        <a:rPr lang="es-EC" sz="1200" u="none" strike="noStrike" dirty="0"/>
                        <a:t>             10.768.531,52   </a:t>
                      </a:r>
                      <a:endParaRPr lang="es-EC" sz="1200" b="1" i="0" u="none" strike="noStrike" dirty="0">
                        <a:solidFill>
                          <a:srgbClr val="000000"/>
                        </a:solidFill>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r" fontAlgn="b"/>
                      <a:r>
                        <a:rPr lang="es-EC" sz="1200" u="none" strike="noStrike" dirty="0"/>
                        <a:t>           1.292.223,78   </a:t>
                      </a:r>
                      <a:endParaRPr lang="es-EC" sz="1200" b="1" i="0" u="none" strike="noStrike" dirty="0">
                        <a:solidFill>
                          <a:srgbClr val="000000"/>
                        </a:solidFill>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r" fontAlgn="b"/>
                      <a:r>
                        <a:rPr lang="es-EC" sz="1200" u="none" strike="noStrike" dirty="0"/>
                        <a:t>            12.060.755,30   </a:t>
                      </a:r>
                      <a:endParaRPr lang="es-EC" sz="1200" b="1" i="0" u="none" strike="noStrike" dirty="0">
                        <a:solidFill>
                          <a:srgbClr val="000000"/>
                        </a:solidFill>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r>
              <a:tr h="280452">
                <a:tc>
                  <a:txBody>
                    <a:bodyPr/>
                    <a:lstStyle/>
                    <a:p>
                      <a:pPr algn="l" fontAlgn="b"/>
                      <a:endParaRPr lang="es-EC" sz="1200" b="0" i="0" u="none" strike="noStrike">
                        <a:solidFill>
                          <a:srgbClr val="000000"/>
                        </a:solidFill>
                        <a:latin typeface="Calibri"/>
                      </a:endParaRPr>
                    </a:p>
                  </a:txBody>
                  <a:tcPr marL="9525" marR="9525" marT="9525" marB="0" anchor="b"/>
                </a:tc>
                <a:tc>
                  <a:txBody>
                    <a:bodyPr/>
                    <a:lstStyle/>
                    <a:p>
                      <a:pPr algn="l" fontAlgn="b"/>
                      <a:endParaRPr lang="es-EC" sz="1200" b="0" i="0" u="none" strike="noStrike">
                        <a:solidFill>
                          <a:srgbClr val="000000"/>
                        </a:solidFill>
                        <a:latin typeface="Calibri"/>
                      </a:endParaRPr>
                    </a:p>
                  </a:txBody>
                  <a:tcPr marL="9525" marR="9525" marT="9525" marB="0" anchor="b">
                    <a:lnR w="12700" cmpd="sng">
                      <a:noFill/>
                    </a:lnR>
                  </a:tcPr>
                </a:tc>
                <a:tc gridSpan="3">
                  <a:txBody>
                    <a:bodyPr/>
                    <a:lstStyle/>
                    <a:p>
                      <a:pPr algn="ctr" fontAlgn="b"/>
                      <a:r>
                        <a:rPr lang="es-EC" sz="1200" u="none" strike="noStrike" dirty="0"/>
                        <a:t>MONTO FACTURADO</a:t>
                      </a:r>
                      <a:endParaRPr lang="es-EC" sz="1200" b="1" i="0" u="none" strike="noStrike" dirty="0">
                        <a:solidFill>
                          <a:srgbClr val="000000"/>
                        </a:solidFill>
                        <a:latin typeface="Calibri"/>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60000"/>
                        <a:lumOff val="40000"/>
                      </a:schemeClr>
                    </a:solidFill>
                  </a:tcPr>
                </a:tc>
                <a:tc hMerge="1">
                  <a:txBody>
                    <a:bodyPr/>
                    <a:lstStyle/>
                    <a:p>
                      <a:endParaRPr lang="es-EC"/>
                    </a:p>
                  </a:txBody>
                  <a:tcPr/>
                </a:tc>
                <a:tc hMerge="1">
                  <a:txBody>
                    <a:bodyPr/>
                    <a:lstStyle/>
                    <a:p>
                      <a:endParaRPr lang="es-EC"/>
                    </a:p>
                  </a:txBody>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1115616" y="-99392"/>
            <a:ext cx="7498080" cy="1143000"/>
          </a:xfrm>
        </p:spPr>
        <p:txBody>
          <a:bodyPr/>
          <a:lstStyle/>
          <a:p>
            <a:r>
              <a:rPr lang="es-EC" dirty="0" smtClean="0"/>
              <a:t>JUSTIFICACIÓN</a:t>
            </a:r>
            <a:endParaRPr lang="es-EC" dirty="0"/>
          </a:p>
        </p:txBody>
      </p:sp>
      <p:graphicFrame>
        <p:nvGraphicFramePr>
          <p:cNvPr id="4" name="3 Diagrama"/>
          <p:cNvGraphicFramePr/>
          <p:nvPr/>
        </p:nvGraphicFramePr>
        <p:xfrm>
          <a:off x="-756592" y="476672"/>
          <a:ext cx="9649072" cy="6120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http://www.siliconweek.com/wp-content/uploads/2015/02/educacion_superior_ciencia_tecnologia_senescyt_yachay1.png"/>
          <p:cNvPicPr>
            <a:picLocks noChangeAspect="1" noChangeArrowheads="1"/>
          </p:cNvPicPr>
          <p:nvPr/>
        </p:nvPicPr>
        <p:blipFill>
          <a:blip r:embed="rId8" cstate="print"/>
          <a:srcRect/>
          <a:stretch>
            <a:fillRect/>
          </a:stretch>
        </p:blipFill>
        <p:spPr bwMode="auto">
          <a:xfrm>
            <a:off x="5652120" y="2053736"/>
            <a:ext cx="3816424" cy="2167352"/>
          </a:xfrm>
          <a:prstGeom prst="rect">
            <a:avLst/>
          </a:prstGeom>
          <a:noFill/>
        </p:spPr>
      </p:pic>
      <p:pic>
        <p:nvPicPr>
          <p:cNvPr id="6" name="5 Imagen"/>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80312" y="0"/>
            <a:ext cx="1728192" cy="1340768"/>
          </a:xfrm>
          <a:prstGeom prst="rect">
            <a:avLst/>
          </a:prstGeom>
          <a:noFill/>
          <a:ln>
            <a:noFill/>
          </a:ln>
        </p:spPr>
      </p:pic>
      <p:sp>
        <p:nvSpPr>
          <p:cNvPr id="7" name="6 Onda"/>
          <p:cNvSpPr/>
          <p:nvPr/>
        </p:nvSpPr>
        <p:spPr>
          <a:xfrm>
            <a:off x="3851920" y="3401616"/>
            <a:ext cx="5004048" cy="3456384"/>
          </a:xfrm>
          <a:prstGeom prst="wave">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r>
              <a:rPr lang="es-ES" dirty="0" smtClean="0"/>
              <a:t> </a:t>
            </a:r>
          </a:p>
          <a:p>
            <a:pPr lvl="0" algn="ctr"/>
            <a:r>
              <a:rPr lang="es-ES" dirty="0" smtClean="0"/>
              <a:t>Misión:  “Desarrollar y gestionar la ciudad del conocimiento YACHAY bajo estándares internacionales integrando la actividad científica, académica y económica, impulsando la investigación, transferencia y desagregación de tecnología e innovación para contribuir al cambio de matriz productiva del país”</a:t>
            </a:r>
            <a:endParaRPr lang="es-EC" dirty="0" smtClean="0"/>
          </a:p>
          <a:p>
            <a:pPr algn="ctr"/>
            <a:endParaRPr lang="es-EC"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p:txBody>
          <a:bodyPr>
            <a:normAutofit fontScale="90000"/>
          </a:bodyPr>
          <a:lstStyle/>
          <a:p>
            <a:r>
              <a:rPr lang="es-ES" b="1" dirty="0" smtClean="0"/>
              <a:t>Conclusiones</a:t>
            </a:r>
            <a:r>
              <a:rPr lang="es-EC" b="1" dirty="0" smtClean="0"/>
              <a:t/>
            </a:r>
            <a:br>
              <a:rPr lang="es-EC" b="1" dirty="0" smtClean="0"/>
            </a:br>
            <a:endParaRPr lang="es-EC" dirty="0"/>
          </a:p>
        </p:txBody>
      </p:sp>
      <p:sp>
        <p:nvSpPr>
          <p:cNvPr id="3" name="2 Marcador de contenido"/>
          <p:cNvSpPr>
            <a:spLocks noGrp="1"/>
          </p:cNvSpPr>
          <p:nvPr>
            <p:ph idx="1"/>
          </p:nvPr>
        </p:nvSpPr>
        <p:spPr>
          <a:xfrm>
            <a:off x="1043608" y="908720"/>
            <a:ext cx="7704856" cy="5616624"/>
          </a:xfrm>
        </p:spPr>
        <p:txBody>
          <a:bodyPr>
            <a:noAutofit/>
          </a:bodyPr>
          <a:lstStyle/>
          <a:p>
            <a:pPr lvl="0" algn="just"/>
            <a:r>
              <a:rPr lang="es-ES" sz="2000" dirty="0" smtClean="0"/>
              <a:t>La gestión por procesos es una herramienta poderosa de administración que permite a las empresas tener control efectivo sobre sus operaciones y, de esta manera, desarrollar sus actividades de forma técnica hacia la mejora continua. </a:t>
            </a:r>
            <a:endParaRPr lang="es-EC" sz="2000" dirty="0" smtClean="0"/>
          </a:p>
          <a:p>
            <a:pPr lvl="0" algn="just"/>
            <a:r>
              <a:rPr lang="es-ES" sz="2000" dirty="0" smtClean="0"/>
              <a:t>Después del desarrollo de la investigación, se pudo verificar que la empresa </a:t>
            </a:r>
            <a:r>
              <a:rPr lang="es-ES" sz="2000" dirty="0" err="1" smtClean="0"/>
              <a:t>Conecuakor</a:t>
            </a:r>
            <a:r>
              <a:rPr lang="es-ES" sz="2000" dirty="0" smtClean="0"/>
              <a:t> C.E.M. tiene altas oportunidades y fortalezas en la actualidad; sin embargo, también se detectó que la empresa tiene varios inconvenientes relacionados con la falta de un manual de procesos que permita el desarrollo de sus actividades administrativas de forma óptima, además de inconvenientes relacionados con los procesos de adquisiciones, pagos a proveedores y nómina de empleados.</a:t>
            </a:r>
            <a:endParaRPr lang="es-EC" sz="2000" dirty="0" smtClean="0"/>
          </a:p>
          <a:p>
            <a:pPr lvl="0" algn="just"/>
            <a:r>
              <a:rPr lang="es-ES" sz="2000" dirty="0" smtClean="0"/>
              <a:t>La propuesta del diseño de procesos mejorados servirá como elemento determinante para el mejor desarrollo de las actividades de la empresa CONECUAKOR C.E.M.; y será de significativa importancia para el desarrollo del Proyecto en el cual están enfocadas sus actividades.</a:t>
            </a:r>
            <a:endParaRPr lang="es-EC" sz="20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p:txBody>
          <a:bodyPr>
            <a:normAutofit fontScale="90000"/>
          </a:bodyPr>
          <a:lstStyle/>
          <a:p>
            <a:r>
              <a:rPr lang="es-ES" b="1" dirty="0" smtClean="0"/>
              <a:t>Recomendaciones</a:t>
            </a:r>
            <a:r>
              <a:rPr lang="es-EC" b="1" dirty="0" smtClean="0"/>
              <a:t/>
            </a:r>
            <a:br>
              <a:rPr lang="es-EC" b="1" dirty="0" smtClean="0"/>
            </a:br>
            <a:endParaRPr lang="es-EC" dirty="0"/>
          </a:p>
        </p:txBody>
      </p:sp>
      <p:sp>
        <p:nvSpPr>
          <p:cNvPr id="3" name="2 Marcador de contenido"/>
          <p:cNvSpPr>
            <a:spLocks noGrp="1"/>
          </p:cNvSpPr>
          <p:nvPr>
            <p:ph idx="1"/>
          </p:nvPr>
        </p:nvSpPr>
        <p:spPr>
          <a:xfrm>
            <a:off x="1435608" y="1916832"/>
            <a:ext cx="7498080" cy="4800600"/>
          </a:xfrm>
        </p:spPr>
        <p:txBody>
          <a:bodyPr>
            <a:normAutofit/>
          </a:bodyPr>
          <a:lstStyle/>
          <a:p>
            <a:pPr lvl="0" algn="just"/>
            <a:r>
              <a:rPr lang="es-ES" sz="2000" dirty="0" smtClean="0"/>
              <a:t>La compañía CONECUAKOR C.E.M podría realizar evaluaciones periódicas de los factores internos y externos de la compañía, con el fin de que esta se encuentre mejor preparada para utilizar sus fortalezas y aprovechar las oportunidades; así podrá reducir los posibles efectos de las debilidades que posee.</a:t>
            </a:r>
            <a:endParaRPr lang="es-EC" sz="2000" dirty="0" smtClean="0"/>
          </a:p>
          <a:p>
            <a:pPr lvl="0" algn="just"/>
            <a:r>
              <a:rPr lang="es-ES" sz="2000" dirty="0" smtClean="0"/>
              <a:t>Se sugiere a la empresa CONECUAKOR C.E.M que implemente los procesos planteados en el diseño de mejora propuesto en este trabajo, con el fin de generar valor agregado en sus operaciones y a su vez optimizar el uso de recursos.</a:t>
            </a:r>
            <a:endParaRPr lang="es-EC" sz="2000" dirty="0" smtClean="0"/>
          </a:p>
          <a:p>
            <a:pPr algn="just"/>
            <a:endParaRPr lang="es-EC" sz="20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90000" sy="90000" flip="xy" algn="tl"/>
        </a:blipFill>
        <a:effectLst/>
      </p:bgPr>
    </p:bg>
    <p:spTree>
      <p:nvGrpSpPr>
        <p:cNvPr id="1" name=""/>
        <p:cNvGrpSpPr/>
        <p:nvPr/>
      </p:nvGrpSpPr>
      <p:grpSpPr>
        <a:xfrm>
          <a:off x="0" y="0"/>
          <a:ext cx="0" cy="0"/>
          <a:chOff x="0" y="0"/>
          <a:chExt cx="0" cy="0"/>
        </a:xfrm>
      </p:grpSpPr>
      <p:pic>
        <p:nvPicPr>
          <p:cNvPr id="3" name="Picture 6" descr="http://www.mig.com.mx/blog/wp-content/uploads/2014/05/bello-verde-ondas-powerpoint-plantillas.jpg"/>
          <p:cNvPicPr>
            <a:picLocks noChangeAspect="1" noChangeArrowheads="1"/>
          </p:cNvPicPr>
          <p:nvPr/>
        </p:nvPicPr>
        <p:blipFill>
          <a:blip r:embed="rId3" cstate="print"/>
          <a:srcRect l="5901"/>
          <a:stretch>
            <a:fillRect/>
          </a:stretch>
        </p:blipFill>
        <p:spPr bwMode="auto">
          <a:xfrm>
            <a:off x="0" y="0"/>
            <a:ext cx="9144000" cy="6858000"/>
          </a:xfrm>
          <a:prstGeom prst="rect">
            <a:avLst/>
          </a:prstGeom>
          <a:ln>
            <a:noFill/>
          </a:ln>
          <a:effectLst>
            <a:softEdge rad="112500"/>
          </a:effectLst>
        </p:spPr>
      </p:pic>
      <p:pic>
        <p:nvPicPr>
          <p:cNvPr id="55298" name="Picture 2" descr="https://eljardindelsilencio.files.wordpress.com/2012/04/gracias.gif"/>
          <p:cNvPicPr>
            <a:picLocks noChangeAspect="1" noChangeArrowheads="1" noCrop="1"/>
          </p:cNvPicPr>
          <p:nvPr/>
        </p:nvPicPr>
        <p:blipFill>
          <a:blip r:embed="rId4" cstate="print"/>
          <a:srcRect/>
          <a:stretch>
            <a:fillRect/>
          </a:stretch>
        </p:blipFill>
        <p:spPr bwMode="auto">
          <a:xfrm>
            <a:off x="382688" y="1412776"/>
            <a:ext cx="8761312" cy="3672408"/>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971600" y="53752"/>
            <a:ext cx="7498080" cy="1143000"/>
          </a:xfrm>
        </p:spPr>
        <p:txBody>
          <a:bodyPr>
            <a:normAutofit fontScale="90000"/>
          </a:bodyPr>
          <a:lstStyle/>
          <a:p>
            <a:r>
              <a:rPr lang="es-EC" dirty="0" smtClean="0"/>
              <a:t/>
            </a:r>
            <a:br>
              <a:rPr lang="es-EC" dirty="0" smtClean="0"/>
            </a:br>
            <a:endParaRPr lang="es-EC" dirty="0"/>
          </a:p>
        </p:txBody>
      </p:sp>
      <p:sp>
        <p:nvSpPr>
          <p:cNvPr id="65537" name="Rectangle 1"/>
          <p:cNvSpPr>
            <a:spLocks noChangeArrowheads="1"/>
          </p:cNvSpPr>
          <p:nvPr/>
        </p:nvSpPr>
        <p:spPr bwMode="auto">
          <a:xfrm>
            <a:off x="899592" y="2486263"/>
            <a:ext cx="8064896" cy="3523993"/>
          </a:xfrm>
          <a:prstGeom prst="rect">
            <a:avLst/>
          </a:prstGeom>
          <a:noFill/>
          <a:ln w="9525">
            <a:noFill/>
            <a:miter lim="800000"/>
            <a:headEnd/>
            <a:tailEnd/>
          </a:ln>
          <a:effectLst/>
        </p:spPr>
        <p:txBody>
          <a:bodyPr vert="horz" wrap="square" lIns="450708" tIns="45720" rIns="91440" bIns="152352"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bmk="">
                <a:ln>
                  <a:noFill/>
                </a:ln>
                <a:solidFill>
                  <a:schemeClr val="tx1"/>
                </a:solidFill>
                <a:effectLst/>
                <a:latin typeface="Arial" pitchFamily="34" charset="0"/>
                <a:ea typeface="Times New Roman" pitchFamily="18" charset="0"/>
                <a:cs typeface="Arial"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s-ES" b="1" i="0" u="none" strike="noStrike" cap="none" normalizeH="0" baseline="0" dirty="0" smtClean="0" bmk="">
              <a:ln>
                <a:noFill/>
              </a:ln>
              <a:solidFill>
                <a:schemeClr val="tx1"/>
              </a:solidFill>
              <a:effectLst/>
              <a:latin typeface="Arial" pitchFamily="34" charset="0"/>
              <a:ea typeface="Times New Roman" pitchFamily="18"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endParaRPr kumimoji="0" lang="es-EC" b="0" i="0" u="none" strike="noStrike" cap="none" normalizeH="0" baseline="0" dirty="0" smtClean="0" bmk="">
              <a:ln>
                <a:noFill/>
              </a:ln>
              <a:solidFill>
                <a:schemeClr val="tx1"/>
              </a:solidFill>
              <a:effectLst/>
              <a:latin typeface="Arial" pitchFamily="34" charset="0"/>
              <a:ea typeface="Times New Roman" pitchFamily="18"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lang="es-EC" b="1" dirty="0" smtClean="0" bmk="">
                <a:latin typeface="Arial" pitchFamily="34" charset="0"/>
                <a:ea typeface="Times New Roman" pitchFamily="18" charset="0"/>
                <a:cs typeface="Arial" pitchFamily="34" charset="0"/>
              </a:rPr>
              <a:t>General</a:t>
            </a:r>
          </a:p>
          <a:p>
            <a:pPr marL="0" marR="0" lvl="0" indent="450850" algn="just" defTabSz="914400" rtl="0" eaLnBrk="0" fontAlgn="base" latinLnBrk="0" hangingPunct="0">
              <a:lnSpc>
                <a:spcPct val="100000"/>
              </a:lnSpc>
              <a:spcBef>
                <a:spcPct val="0"/>
              </a:spcBef>
              <a:spcAft>
                <a:spcPct val="0"/>
              </a:spcAft>
              <a:buClrTx/>
              <a:buSzTx/>
              <a:buFontTx/>
              <a:buNone/>
              <a:tabLst/>
            </a:pPr>
            <a:endParaRPr lang="es-EC" b="1" dirty="0" smtClean="0" bmk="">
              <a:latin typeface="Arial" pitchFamily="34" charset="0"/>
              <a:ea typeface="Times New Roman" pitchFamily="18"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es-EC" b="0" i="0" u="none" strike="noStrike" cap="none" normalizeH="0" baseline="0" dirty="0" smtClean="0" bmk="">
                <a:ln>
                  <a:noFill/>
                </a:ln>
                <a:solidFill>
                  <a:schemeClr val="tx1"/>
                </a:solidFill>
                <a:effectLst/>
                <a:latin typeface="Arial" pitchFamily="34" charset="0"/>
                <a:ea typeface="Times New Roman" pitchFamily="18" charset="0"/>
                <a:cs typeface="Arial" pitchFamily="34" charset="0"/>
              </a:rPr>
              <a:t>Realizar un diseño y propuesta de mejora de los procedimientos de la Empresa CONECUAKOR C.E.M. que trabaja en el Proyecto de Construcción de la Universidad de </a:t>
            </a:r>
            <a:r>
              <a:rPr kumimoji="0" lang="es-EC" b="0" i="0" u="none" strike="noStrike" cap="none" normalizeH="0" baseline="0" dirty="0" err="1" smtClean="0" bmk="">
                <a:ln>
                  <a:noFill/>
                </a:ln>
                <a:solidFill>
                  <a:schemeClr val="tx1"/>
                </a:solidFill>
                <a:effectLst/>
                <a:latin typeface="Arial" pitchFamily="34" charset="0"/>
                <a:ea typeface="Times New Roman" pitchFamily="18" charset="0"/>
                <a:cs typeface="Arial" pitchFamily="34" charset="0"/>
              </a:rPr>
              <a:t>Yachay</a:t>
            </a:r>
            <a:r>
              <a:rPr kumimoji="0" lang="es-EC" b="0" i="0" u="none" strike="noStrike" cap="none" normalizeH="0" baseline="0" dirty="0" smtClean="0" bmk="">
                <a:ln>
                  <a:noFill/>
                </a:ln>
                <a:solidFill>
                  <a:schemeClr val="tx1"/>
                </a:solidFill>
                <a:effectLst/>
                <a:latin typeface="Arial" pitchFamily="34" charset="0"/>
                <a:ea typeface="Times New Roman" pitchFamily="18" charset="0"/>
                <a:cs typeface="Arial" pitchFamily="34" charset="0"/>
              </a:rPr>
              <a:t> en </a:t>
            </a:r>
            <a:r>
              <a:rPr kumimoji="0" lang="es-EC" b="0" i="0" u="none" strike="noStrike" cap="none" normalizeH="0" baseline="0" dirty="0" err="1" smtClean="0" bmk="">
                <a:ln>
                  <a:noFill/>
                </a:ln>
                <a:solidFill>
                  <a:schemeClr val="tx1"/>
                </a:solidFill>
                <a:effectLst/>
                <a:latin typeface="Arial" pitchFamily="34" charset="0"/>
                <a:ea typeface="Times New Roman" pitchFamily="18" charset="0"/>
                <a:cs typeface="Arial" pitchFamily="34" charset="0"/>
              </a:rPr>
              <a:t>Urcuquí</a:t>
            </a:r>
            <a:r>
              <a:rPr kumimoji="0" lang="es-EC" b="0" i="0" u="none" strike="noStrike" cap="none" normalizeH="0" baseline="0" dirty="0" smtClean="0" bmk="">
                <a:ln>
                  <a:noFill/>
                </a:ln>
                <a:solidFill>
                  <a:schemeClr val="tx1"/>
                </a:solidFill>
                <a:effectLst/>
                <a:latin typeface="Arial" pitchFamily="34" charset="0"/>
                <a:ea typeface="Times New Roman" pitchFamily="18" charset="0"/>
                <a:cs typeface="Arial" pitchFamily="34" charset="0"/>
              </a:rPr>
              <a:t>, con lineamientos que beneficien a la compañía, a través de la elaboración de un Manual de Procedimientos Administrativos.</a:t>
            </a:r>
          </a:p>
          <a:p>
            <a:pPr marL="0" marR="0" lvl="0" indent="450850" algn="just" defTabSz="914400" rtl="0" eaLnBrk="0" fontAlgn="base" latinLnBrk="0" hangingPunct="0">
              <a:lnSpc>
                <a:spcPct val="100000"/>
              </a:lnSpc>
              <a:spcBef>
                <a:spcPct val="0"/>
              </a:spcBef>
              <a:spcAft>
                <a:spcPct val="0"/>
              </a:spcAft>
              <a:buClrTx/>
              <a:buSzTx/>
              <a:buFontTx/>
              <a:buNone/>
              <a:tabLst/>
            </a:pPr>
            <a:endParaRPr lang="es-EC" dirty="0" bmk="">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bmk="">
                <a:ln>
                  <a:noFill/>
                </a:ln>
                <a:solidFill>
                  <a:schemeClr val="tx1"/>
                </a:solidFill>
                <a:effectLst/>
                <a:latin typeface="Arial" pitchFamily="34" charset="0"/>
                <a:ea typeface="Times New Roman" pitchFamily="18" charset="0"/>
                <a:cs typeface="Arial" pitchFamily="34" charset="0"/>
              </a:rPr>
              <a:t>	</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3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28192" cy="1340768"/>
          </a:xfrm>
          <a:prstGeom prst="rect">
            <a:avLst/>
          </a:prstGeom>
          <a:noFill/>
          <a:ln>
            <a:noFill/>
          </a:ln>
        </p:spPr>
      </p:pic>
      <p:pic>
        <p:nvPicPr>
          <p:cNvPr id="15364" name="Picture 4" descr="Resultado de imagen para objetivo general"/>
          <p:cNvPicPr>
            <a:picLocks noChangeAspect="1" noChangeArrowheads="1"/>
          </p:cNvPicPr>
          <p:nvPr/>
        </p:nvPicPr>
        <p:blipFill>
          <a:blip r:embed="rId4" cstate="print"/>
          <a:srcRect/>
          <a:stretch>
            <a:fillRect/>
          </a:stretch>
        </p:blipFill>
        <p:spPr bwMode="auto">
          <a:xfrm>
            <a:off x="3131840" y="696309"/>
            <a:ext cx="3840550" cy="2876707"/>
          </a:xfrm>
          <a:prstGeom prst="rect">
            <a:avLst/>
          </a:prstGeom>
          <a:noFill/>
        </p:spPr>
      </p:pic>
      <p:sp>
        <p:nvSpPr>
          <p:cNvPr id="7" name="1 Título"/>
          <p:cNvSpPr txBox="1">
            <a:spLocks/>
          </p:cNvSpPr>
          <p:nvPr/>
        </p:nvSpPr>
        <p:spPr>
          <a:xfrm>
            <a:off x="1124000" y="206152"/>
            <a:ext cx="7498080" cy="1143000"/>
          </a:xfrm>
          <a:prstGeom prst="rect">
            <a:avLst/>
          </a:prstGeom>
        </p:spPr>
        <p:txBody>
          <a:bodyPr anchor="ctr">
            <a:normAutofit fontScale="9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C" sz="4300" b="0" i="0" u="none" strike="noStrike" kern="1200" cap="none" spc="0" normalizeH="0" baseline="0" noProof="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OBJETIVOS</a:t>
            </a:r>
            <a:br>
              <a:rPr kumimoji="0" lang="es-EC" sz="4300" b="0" i="0" u="none" strike="noStrike" kern="1200" cap="none" spc="0" normalizeH="0" baseline="0" noProof="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endParaRPr kumimoji="0" lang="es-EC" sz="4300" b="0"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971600" y="53752"/>
            <a:ext cx="7498080" cy="1143000"/>
          </a:xfrm>
        </p:spPr>
        <p:txBody>
          <a:bodyPr>
            <a:normAutofit fontScale="90000"/>
          </a:bodyPr>
          <a:lstStyle/>
          <a:p>
            <a:r>
              <a:rPr lang="es-EC" dirty="0" smtClean="0"/>
              <a:t>OBJETIVOS</a:t>
            </a:r>
            <a:br>
              <a:rPr lang="es-EC" dirty="0" smtClean="0"/>
            </a:br>
            <a:endParaRPr lang="es-EC" dirty="0"/>
          </a:p>
        </p:txBody>
      </p:sp>
      <p:sp>
        <p:nvSpPr>
          <p:cNvPr id="65537" name="Rectangle 1"/>
          <p:cNvSpPr>
            <a:spLocks noChangeArrowheads="1"/>
          </p:cNvSpPr>
          <p:nvPr/>
        </p:nvSpPr>
        <p:spPr bwMode="auto">
          <a:xfrm>
            <a:off x="827584" y="796393"/>
            <a:ext cx="8064896" cy="6016983"/>
          </a:xfrm>
          <a:prstGeom prst="rect">
            <a:avLst/>
          </a:prstGeom>
          <a:noFill/>
          <a:ln w="9525">
            <a:noFill/>
            <a:miter lim="800000"/>
            <a:headEnd/>
            <a:tailEnd/>
          </a:ln>
          <a:effectLst/>
        </p:spPr>
        <p:txBody>
          <a:bodyPr vert="horz" wrap="square" lIns="450708" tIns="45720" rIns="91440" bIns="152352"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S" b="1" i="0" u="none" strike="noStrike" cap="none" normalizeH="0" baseline="0" dirty="0" smtClean="0" bmk="">
                <a:ln>
                  <a:noFill/>
                </a:ln>
                <a:solidFill>
                  <a:schemeClr val="tx1"/>
                </a:solidFill>
                <a:effectLst/>
                <a:latin typeface="Arial" pitchFamily="34" charset="0"/>
                <a:ea typeface="Times New Roman" pitchFamily="18" charset="0"/>
                <a:cs typeface="Arial"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pPr>
            <a:endParaRPr lang="es-ES" b="1" dirty="0" smtClean="0" bmk="">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s-ES" b="1" dirty="0" smtClean="0" bmk="">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s-ES" b="1" dirty="0" smtClean="0" bmk="">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s-ES" b="1" dirty="0" smtClean="0" bmk="">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s-ES" b="1" dirty="0" smtClean="0" bmk="">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s-EC" dirty="0" bmk="">
              <a:latin typeface="Arial" pitchFamily="34" charset="0"/>
              <a:cs typeface="Arial" pitchFamily="34"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es-ES" b="1" i="0" u="none" strike="noStrike" cap="none" normalizeH="0" baseline="0" dirty="0" smtClean="0" bmk="">
                <a:ln>
                  <a:noFill/>
                </a:ln>
                <a:solidFill>
                  <a:schemeClr val="tx1"/>
                </a:solidFill>
                <a:effectLst/>
                <a:latin typeface="Arial" pitchFamily="34" charset="0"/>
                <a:ea typeface="Times New Roman" pitchFamily="18" charset="0"/>
                <a:cs typeface="Arial" pitchFamily="34" charset="0"/>
              </a:rPr>
              <a:t>	</a:t>
            </a:r>
            <a:r>
              <a:rPr lang="es-ES" b="1" dirty="0" smtClean="0" bmk="">
                <a:latin typeface="Arial" pitchFamily="34" charset="0"/>
                <a:ea typeface="Times New Roman" pitchFamily="18" charset="0"/>
                <a:cs typeface="Arial" pitchFamily="34" charset="0"/>
              </a:rPr>
              <a:t>E</a:t>
            </a:r>
            <a:r>
              <a:rPr kumimoji="0" lang="es-ES" b="1" i="0" u="none" strike="noStrike" cap="none" normalizeH="0" baseline="0" dirty="0" smtClean="0" bmk="">
                <a:ln>
                  <a:noFill/>
                </a:ln>
                <a:solidFill>
                  <a:schemeClr val="tx1"/>
                </a:solidFill>
                <a:effectLst/>
                <a:latin typeface="Arial" pitchFamily="34" charset="0"/>
                <a:ea typeface="Times New Roman" pitchFamily="18" charset="0"/>
                <a:cs typeface="Arial" pitchFamily="34" charset="0"/>
              </a:rPr>
              <a:t>specíficos</a:t>
            </a:r>
          </a:p>
          <a:p>
            <a:pPr marL="0" marR="0" lvl="0" indent="450850" algn="just" defTabSz="914400" rtl="0" eaLnBrk="0" fontAlgn="base" latinLnBrk="0" hangingPunct="0">
              <a:lnSpc>
                <a:spcPct val="100000"/>
              </a:lnSpc>
              <a:spcBef>
                <a:spcPct val="0"/>
              </a:spcBef>
              <a:spcAft>
                <a:spcPct val="0"/>
              </a:spcAft>
              <a:buClrTx/>
              <a:buSzTx/>
              <a:buFontTx/>
              <a:buNone/>
              <a:tabLst/>
            </a:pPr>
            <a:endParaRPr kumimoji="0" lang="es-E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Determinar la fundamentación teórica del desarrollo del presente trabajo así como la metodología aplicada en el estudio</a:t>
            </a:r>
          </a:p>
          <a:p>
            <a:pPr marL="0" marR="0" lvl="0" indent="0" algn="just" defTabSz="914400" rtl="0" eaLnBrk="0" fontAlgn="base" latinLnBrk="0" hangingPunct="0">
              <a:lnSpc>
                <a:spcPct val="100000"/>
              </a:lnSpc>
              <a:spcBef>
                <a:spcPct val="0"/>
              </a:spcBef>
              <a:spcAft>
                <a:spcPct val="0"/>
              </a:spcAft>
              <a:buClrTx/>
              <a:buSzTx/>
              <a:tabLst/>
            </a:pPr>
            <a:endParaRPr kumimoji="0" lang="es-EC"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Diagnosticar la situación actual de CONECUAKOR C.E.M. por medio de un análisis de factores internos y externos con el fin de establecer estrategias.</a:t>
            </a:r>
          </a:p>
          <a:p>
            <a:pPr marL="0" marR="0" lvl="0" indent="0" algn="just" defTabSz="914400" rtl="0" eaLnBrk="0" fontAlgn="base" latinLnBrk="0" hangingPunct="0">
              <a:lnSpc>
                <a:spcPct val="100000"/>
              </a:lnSpc>
              <a:spcBef>
                <a:spcPct val="0"/>
              </a:spcBef>
              <a:spcAft>
                <a:spcPct val="0"/>
              </a:spcAft>
              <a:buClrTx/>
              <a:buSzTx/>
              <a:tabLst/>
            </a:pPr>
            <a:endParaRPr kumimoji="0" lang="es-EC"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Realizar un levantamiento de información sobre los procesos administrativos de CONECUAKOR C.E.M.</a:t>
            </a:r>
          </a:p>
          <a:p>
            <a:pPr marL="0" marR="0" lvl="0" indent="0" algn="just" defTabSz="914400" rtl="0" eaLnBrk="0" fontAlgn="base" latinLnBrk="0" hangingPunct="0">
              <a:lnSpc>
                <a:spcPct val="100000"/>
              </a:lnSpc>
              <a:spcBef>
                <a:spcPct val="0"/>
              </a:spcBef>
              <a:spcAft>
                <a:spcPct val="0"/>
              </a:spcAft>
              <a:buClrTx/>
              <a:buSzTx/>
              <a:tabLst/>
            </a:pPr>
            <a:endParaRPr kumimoji="0" lang="es-EC"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s-E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Desarrollar un manual de procedimientos administrativos como propuesta de mejoramiento del sistema de gestión de la compañía.</a:t>
            </a:r>
            <a:endParaRPr kumimoji="0" lang="es-ES"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3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28192" cy="1340768"/>
          </a:xfrm>
          <a:prstGeom prst="rect">
            <a:avLst/>
          </a:prstGeom>
          <a:noFill/>
          <a:ln>
            <a:noFill/>
          </a:ln>
        </p:spPr>
      </p:pic>
      <p:sp>
        <p:nvSpPr>
          <p:cNvPr id="37890" name="AutoShape 2" descr="Resultado de imagen para objetivos especific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
        <p:nvSpPr>
          <p:cNvPr id="37892" name="AutoShape 4" descr="Resultado de imagen para objetivos especific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37894" name="Picture 6" descr="http://190.152.90.29/img/general.png"/>
          <p:cNvPicPr>
            <a:picLocks noChangeAspect="1" noChangeArrowheads="1"/>
          </p:cNvPicPr>
          <p:nvPr/>
        </p:nvPicPr>
        <p:blipFill>
          <a:blip r:embed="rId4" cstate="print"/>
          <a:srcRect/>
          <a:stretch>
            <a:fillRect/>
          </a:stretch>
        </p:blipFill>
        <p:spPr bwMode="auto">
          <a:xfrm>
            <a:off x="2843808" y="96057"/>
            <a:ext cx="2880320" cy="261286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http://www.mig.com.mx/blog/wp-content/uploads/2014/05/bello-verde-ondas-powerpoint-plantillas.jpg"/>
          <p:cNvPicPr>
            <a:picLocks noChangeAspect="1" noChangeArrowheads="1"/>
          </p:cNvPicPr>
          <p:nvPr/>
        </p:nvPicPr>
        <p:blipFill>
          <a:blip r:embed="rId2" cstate="print">
            <a:duotone>
              <a:schemeClr val="accent4">
                <a:shade val="45000"/>
                <a:satMod val="135000"/>
              </a:schemeClr>
              <a:prstClr val="white"/>
            </a:duotone>
            <a:lum bright="10000"/>
          </a:blip>
          <a:srcRect l="5901"/>
          <a:stretch>
            <a:fillRect/>
          </a:stretch>
        </p:blipFill>
        <p:spPr bwMode="auto">
          <a:xfrm>
            <a:off x="0" y="0"/>
            <a:ext cx="9144000" cy="6858000"/>
          </a:xfrm>
          <a:prstGeom prst="rect">
            <a:avLst/>
          </a:prstGeom>
          <a:ln>
            <a:noFill/>
          </a:ln>
          <a:effectLst>
            <a:softEdge rad="112500"/>
          </a:effectLst>
        </p:spPr>
      </p:pic>
      <p:sp>
        <p:nvSpPr>
          <p:cNvPr id="2" name="1 Título"/>
          <p:cNvSpPr>
            <a:spLocks noGrp="1"/>
          </p:cNvSpPr>
          <p:nvPr>
            <p:ph type="title"/>
          </p:nvPr>
        </p:nvSpPr>
        <p:spPr>
          <a:xfrm>
            <a:off x="962352" y="-27384"/>
            <a:ext cx="7498080" cy="1143000"/>
          </a:xfrm>
        </p:spPr>
        <p:txBody>
          <a:bodyPr>
            <a:normAutofit fontScale="90000"/>
          </a:bodyPr>
          <a:lstStyle/>
          <a:p>
            <a:r>
              <a:rPr lang="es-EC" dirty="0" smtClean="0"/>
              <a:t>ALCANCE</a:t>
            </a:r>
            <a:br>
              <a:rPr lang="es-EC" dirty="0" smtClean="0"/>
            </a:br>
            <a:endParaRPr lang="es-EC" dirty="0"/>
          </a:p>
        </p:txBody>
      </p:sp>
      <p:pic>
        <p:nvPicPr>
          <p:cNvPr id="3" name="2 Imag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312" y="0"/>
            <a:ext cx="1728192" cy="1340768"/>
          </a:xfrm>
          <a:prstGeom prst="rect">
            <a:avLst/>
          </a:prstGeom>
          <a:noFill/>
          <a:ln>
            <a:noFill/>
          </a:ln>
        </p:spPr>
      </p:pic>
      <p:sp>
        <p:nvSpPr>
          <p:cNvPr id="6" name="5 Rectángulo redondeado"/>
          <p:cNvSpPr/>
          <p:nvPr/>
        </p:nvSpPr>
        <p:spPr>
          <a:xfrm>
            <a:off x="5148064" y="5661248"/>
            <a:ext cx="2736304" cy="93610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t>Prestigio en el mercado</a:t>
            </a:r>
            <a:endParaRPr lang="es-EC" dirty="0"/>
          </a:p>
        </p:txBody>
      </p:sp>
      <p:sp>
        <p:nvSpPr>
          <p:cNvPr id="7" name="6 Rectángulo redondeado"/>
          <p:cNvSpPr/>
          <p:nvPr/>
        </p:nvSpPr>
        <p:spPr>
          <a:xfrm>
            <a:off x="4067944" y="4509120"/>
            <a:ext cx="2736304" cy="936104"/>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C" dirty="0" smtClean="0"/>
              <a:t>Acciones correctivas</a:t>
            </a:r>
            <a:endParaRPr lang="es-EC" dirty="0"/>
          </a:p>
        </p:txBody>
      </p:sp>
      <p:sp>
        <p:nvSpPr>
          <p:cNvPr id="8" name="7 Rectángulo redondeado"/>
          <p:cNvSpPr/>
          <p:nvPr/>
        </p:nvSpPr>
        <p:spPr>
          <a:xfrm>
            <a:off x="3059832" y="3429000"/>
            <a:ext cx="2736304" cy="93610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t>Interrelación entre áreas</a:t>
            </a:r>
            <a:endParaRPr lang="es-EC" dirty="0"/>
          </a:p>
        </p:txBody>
      </p:sp>
      <p:sp>
        <p:nvSpPr>
          <p:cNvPr id="9" name="8 Rectángulo redondeado"/>
          <p:cNvSpPr/>
          <p:nvPr/>
        </p:nvSpPr>
        <p:spPr>
          <a:xfrm>
            <a:off x="1043608" y="1196752"/>
            <a:ext cx="2736304" cy="93610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smtClean="0"/>
              <a:t>Enfoque en gestión por procesos</a:t>
            </a:r>
            <a:endParaRPr lang="es-EC" dirty="0"/>
          </a:p>
        </p:txBody>
      </p:sp>
      <p:sp>
        <p:nvSpPr>
          <p:cNvPr id="10" name="9 Rectángulo redondeado"/>
          <p:cNvSpPr/>
          <p:nvPr/>
        </p:nvSpPr>
        <p:spPr>
          <a:xfrm>
            <a:off x="1835696" y="2348880"/>
            <a:ext cx="2736304" cy="93610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smtClean="0"/>
              <a:t>Identificar secuencia actividades</a:t>
            </a:r>
            <a:endParaRPr lang="es-EC" dirty="0"/>
          </a:p>
        </p:txBody>
      </p:sp>
      <p:pic>
        <p:nvPicPr>
          <p:cNvPr id="14340" name="Picture 4" descr="http://s3-eu-west-1.amazonaws.com/rankia/images/valoraciones/0010/4856/batiko%202.jpg?1363955274"/>
          <p:cNvPicPr>
            <a:picLocks noChangeAspect="1" noChangeArrowheads="1"/>
          </p:cNvPicPr>
          <p:nvPr/>
        </p:nvPicPr>
        <p:blipFill>
          <a:blip r:embed="rId4" cstate="print"/>
          <a:srcRect/>
          <a:stretch>
            <a:fillRect/>
          </a:stretch>
        </p:blipFill>
        <p:spPr bwMode="auto">
          <a:xfrm>
            <a:off x="467544" y="3645024"/>
            <a:ext cx="2341701" cy="2592288"/>
          </a:xfrm>
          <a:prstGeom prst="rect">
            <a:avLst/>
          </a:prstGeom>
          <a:ln>
            <a:noFill/>
          </a:ln>
          <a:effectLst>
            <a:softEdge rad="112500"/>
          </a:effectLst>
        </p:spPr>
      </p:pic>
      <p:sp>
        <p:nvSpPr>
          <p:cNvPr id="14342" name="AutoShape 6" descr="Resultado de imagen para mejora proces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sp>
        <p:nvSpPr>
          <p:cNvPr id="14344" name="AutoShape 8" descr="Resultado de imagen para mejora proces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C"/>
          </a:p>
        </p:txBody>
      </p:sp>
      <p:pic>
        <p:nvPicPr>
          <p:cNvPr id="14346" name="Picture 10" descr="http://www.consultoria-para-empresas.com/wp-content/uploads/2012/06/Esquema-de-mejora-de-procesos.jpg"/>
          <p:cNvPicPr>
            <a:picLocks noChangeAspect="1" noChangeArrowheads="1"/>
          </p:cNvPicPr>
          <p:nvPr/>
        </p:nvPicPr>
        <p:blipFill>
          <a:blip r:embed="rId5" cstate="print"/>
          <a:srcRect/>
          <a:stretch>
            <a:fillRect/>
          </a:stretch>
        </p:blipFill>
        <p:spPr bwMode="auto">
          <a:xfrm>
            <a:off x="3900717" y="44624"/>
            <a:ext cx="2831523" cy="1124744"/>
          </a:xfrm>
          <a:prstGeom prst="rect">
            <a:avLst/>
          </a:prstGeom>
          <a:noFill/>
        </p:spPr>
      </p:pic>
      <p:pic>
        <p:nvPicPr>
          <p:cNvPr id="14348" name="Picture 12" descr="http://4.bp.blogspot.com/-nQHRmYiG54A/USnUA4YeTwI/AAAAAAAAAto/R31TexNQI1g/s1600/Valor+a%C3%B1adido+cliente.png"/>
          <p:cNvPicPr>
            <a:picLocks noChangeAspect="1" noChangeArrowheads="1"/>
          </p:cNvPicPr>
          <p:nvPr/>
        </p:nvPicPr>
        <p:blipFill>
          <a:blip r:embed="rId6" cstate="print"/>
          <a:srcRect/>
          <a:stretch>
            <a:fillRect/>
          </a:stretch>
        </p:blipFill>
        <p:spPr bwMode="auto">
          <a:xfrm>
            <a:off x="5940152" y="1628800"/>
            <a:ext cx="2088232" cy="2088232"/>
          </a:xfrm>
          <a:prstGeom prst="rect">
            <a:avLst/>
          </a:prstGeom>
          <a:ln>
            <a:noFill/>
          </a:ln>
          <a:effectLst>
            <a:softEdge rad="112500"/>
          </a:effectLst>
        </p:spPr>
      </p:pic>
      <p:sp>
        <p:nvSpPr>
          <p:cNvPr id="16" name="15 Estrella de 32 puntas"/>
          <p:cNvSpPr/>
          <p:nvPr/>
        </p:nvSpPr>
        <p:spPr>
          <a:xfrm>
            <a:off x="6588224" y="4149080"/>
            <a:ext cx="2555776" cy="1584176"/>
          </a:xfrm>
          <a:prstGeom prst="star3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400" dirty="0" smtClean="0"/>
              <a:t>VENTAJA COMPETITIVA SUSTENTABLE</a:t>
            </a:r>
            <a:endParaRPr lang="es-EC" sz="14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io">
  <a:themeElements>
    <a:clrScheme name="Solstic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1300</TotalTime>
  <Words>3677</Words>
  <Application>Microsoft Office PowerPoint</Application>
  <PresentationFormat>Presentación en pantalla (4:3)</PresentationFormat>
  <Paragraphs>676</Paragraphs>
  <Slides>62</Slides>
  <Notes>9</Notes>
  <HiddenSlides>0</HiddenSlides>
  <MMClips>0</MMClips>
  <ScaleCrop>false</ScaleCrop>
  <HeadingPairs>
    <vt:vector size="8" baseType="variant">
      <vt:variant>
        <vt:lpstr>Fuentes usadas</vt:lpstr>
      </vt:variant>
      <vt:variant>
        <vt:i4>10</vt:i4>
      </vt:variant>
      <vt:variant>
        <vt:lpstr>Tema</vt:lpstr>
      </vt:variant>
      <vt:variant>
        <vt:i4>1</vt:i4>
      </vt:variant>
      <vt:variant>
        <vt:lpstr>Servidores OLE incrustados</vt:lpstr>
      </vt:variant>
      <vt:variant>
        <vt:i4>1</vt:i4>
      </vt:variant>
      <vt:variant>
        <vt:lpstr>Títulos de diapositiva</vt:lpstr>
      </vt:variant>
      <vt:variant>
        <vt:i4>62</vt:i4>
      </vt:variant>
    </vt:vector>
  </HeadingPairs>
  <TitlesOfParts>
    <vt:vector size="74" baseType="lpstr">
      <vt:lpstr>굴림</vt:lpstr>
      <vt:lpstr>맑은 고딕</vt:lpstr>
      <vt:lpstr>Arial</vt:lpstr>
      <vt:lpstr>Calibri</vt:lpstr>
      <vt:lpstr>Gill Sans MT</vt:lpstr>
      <vt:lpstr>HY엽서L</vt:lpstr>
      <vt:lpstr>Times New Roman</vt:lpstr>
      <vt:lpstr>Verdana</vt:lpstr>
      <vt:lpstr>Wingdings</vt:lpstr>
      <vt:lpstr>Wingdings 2</vt:lpstr>
      <vt:lpstr>Solsticio</vt:lpstr>
      <vt:lpstr>Visio</vt:lpstr>
      <vt:lpstr>Presentación de PowerPoint</vt:lpstr>
      <vt:lpstr> CONTENIDO  </vt:lpstr>
      <vt:lpstr>Presentación de PowerPoint</vt:lpstr>
      <vt:lpstr> ANÁLISIS PROBLEMA  </vt:lpstr>
      <vt:lpstr>JUSTIFICACIÓN</vt:lpstr>
      <vt:lpstr>JUSTIFICACIÓN</vt:lpstr>
      <vt:lpstr> </vt:lpstr>
      <vt:lpstr>OBJETIVOS </vt:lpstr>
      <vt:lpstr>ALCANCE </vt:lpstr>
      <vt:lpstr>Presentación de PowerPoint</vt:lpstr>
      <vt:lpstr>  ANÁLISIS FACTORES  EXTERNOS  </vt:lpstr>
      <vt:lpstr>FACTOR POLÍTICO </vt:lpstr>
      <vt:lpstr>FACTOR ECONÓMICO</vt:lpstr>
      <vt:lpstr>Presentación de PowerPoint</vt:lpstr>
      <vt:lpstr>Presentación de PowerPoint</vt:lpstr>
      <vt:lpstr>MICROENTORNO </vt:lpstr>
      <vt:lpstr>ANÁLISIS FACTORES  INTERNOS</vt:lpstr>
      <vt:lpstr>ANÁLISIS DE FACTORES EXTERNOS  E INTERNOS</vt:lpstr>
      <vt:lpstr>Presentación de PowerPoint</vt:lpstr>
      <vt:lpstr>MATRIZ DE EVALUACIÓN DE FACTORES EXTERNOS</vt:lpstr>
      <vt:lpstr>MATRIZ DE EVALUACIÓN DE FACTORES INTERNOS</vt:lpstr>
      <vt:lpstr>MATRIZ DE ESTRATEGIAS FODA</vt:lpstr>
      <vt:lpstr>Presentación de PowerPoint</vt:lpstr>
      <vt:lpstr> CARACTERIZACIÓN  </vt:lpstr>
      <vt:lpstr>RESEÑA HISTÓRICA</vt:lpstr>
      <vt:lpstr>Presentación de PowerPoint</vt:lpstr>
      <vt:lpstr>PROYECTO</vt:lpstr>
      <vt:lpstr>ORGANIGRAMA GENERAL</vt:lpstr>
      <vt:lpstr>DIRECCIONAMIENTO ESTRATÉGICO </vt:lpstr>
      <vt:lpstr>OBJETIVOS ORGANIZACIONALES</vt:lpstr>
      <vt:lpstr>VALORES ORGANIZACIONALES  </vt:lpstr>
      <vt:lpstr>POLÍTICAS INTERNAS</vt:lpstr>
      <vt:lpstr>MAPA ESTRATÉGICO </vt:lpstr>
      <vt:lpstr> </vt:lpstr>
      <vt:lpstr>LEVANTAMIENTO DE INFORMACIÓN</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 </vt:lpstr>
      <vt:lpstr> </vt:lpstr>
      <vt:lpstr> </vt:lpstr>
      <vt:lpstr> </vt:lpstr>
      <vt:lpstr>Presentación de PowerPoint</vt:lpstr>
      <vt:lpstr>SUBPROCESO.-  D.1 Reclutamiento de personal </vt:lpstr>
      <vt:lpstr>SUBPROCESO.-  F.4 Pago a proveedores </vt:lpstr>
      <vt:lpstr>SUBPROCESO.-  E.2 Adquisiciones  </vt:lpstr>
      <vt:lpstr>SUBPROCESO.-  I.1 Requerimiento bienes y servicios </vt:lpstr>
      <vt:lpstr>Presentación de PowerPoint</vt:lpstr>
      <vt:lpstr>Presentación de PowerPoint</vt:lpstr>
      <vt:lpstr>EDIFICIO DE ADMINISTRACION MONTO: $14´696,283.03</vt:lpstr>
      <vt:lpstr>EDIFICIO DE AUDITORIO MONTO: $ 3´625,959.52</vt:lpstr>
      <vt:lpstr>EDIFICIO  TRANSFERENCIA TECNOLOGIA 1 MONTO: $ 7´939,900.47</vt:lpstr>
      <vt:lpstr>EDIFICIO  TRANSFERENCIA TECNOLOGIA 2 MONTO: $ 7´392,743.29</vt:lpstr>
      <vt:lpstr>EDIFICIO DE LABORATORIOS MONTO: $ 10´403,034.62</vt:lpstr>
      <vt:lpstr>Presentación de PowerPoint</vt:lpstr>
      <vt:lpstr>Conclusiones </vt:lpstr>
      <vt:lpstr>Recomendaciones </vt:lpstr>
      <vt:lpstr>Presentación de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usuario</dc:creator>
  <cp:lastModifiedBy>Maricela Alexandra Valenzuela Rosero</cp:lastModifiedBy>
  <cp:revision>183</cp:revision>
  <dcterms:created xsi:type="dcterms:W3CDTF">2015-05-17T02:58:42Z</dcterms:created>
  <dcterms:modified xsi:type="dcterms:W3CDTF">2015-10-19T13:39:40Z</dcterms:modified>
</cp:coreProperties>
</file>