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301" r:id="rId2"/>
    <p:sldId id="263" r:id="rId3"/>
    <p:sldId id="304" r:id="rId4"/>
    <p:sldId id="322" r:id="rId5"/>
    <p:sldId id="306" r:id="rId6"/>
    <p:sldId id="307" r:id="rId7"/>
    <p:sldId id="309" r:id="rId8"/>
    <p:sldId id="340" r:id="rId9"/>
    <p:sldId id="323" r:id="rId10"/>
    <p:sldId id="324" r:id="rId11"/>
    <p:sldId id="325" r:id="rId12"/>
    <p:sldId id="327" r:id="rId13"/>
    <p:sldId id="328" r:id="rId14"/>
    <p:sldId id="302" r:id="rId15"/>
    <p:sldId id="303" r:id="rId16"/>
    <p:sldId id="265" r:id="rId17"/>
    <p:sldId id="271" r:id="rId18"/>
    <p:sldId id="276" r:id="rId19"/>
    <p:sldId id="329" r:id="rId20"/>
    <p:sldId id="330" r:id="rId21"/>
    <p:sldId id="331" r:id="rId22"/>
    <p:sldId id="332" r:id="rId23"/>
    <p:sldId id="333" r:id="rId24"/>
    <p:sldId id="342" r:id="rId25"/>
    <p:sldId id="334" r:id="rId26"/>
    <p:sldId id="289" r:id="rId27"/>
    <p:sldId id="335" r:id="rId28"/>
    <p:sldId id="336" r:id="rId29"/>
    <p:sldId id="337" r:id="rId30"/>
    <p:sldId id="338" r:id="rId31"/>
    <p:sldId id="339" r:id="rId32"/>
    <p:sldId id="319" r:id="rId33"/>
    <p:sldId id="293" r:id="rId34"/>
    <p:sldId id="320" r:id="rId35"/>
    <p:sldId id="341"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822E"/>
    <a:srgbClr val="66B359"/>
    <a:srgbClr val="D0D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4662" autoAdjust="0"/>
  </p:normalViewPr>
  <p:slideViewPr>
    <p:cSldViewPr>
      <p:cViewPr varScale="1">
        <p:scale>
          <a:sx n="86" d="100"/>
          <a:sy n="86" d="100"/>
        </p:scale>
        <p:origin x="-1152" y="-90"/>
      </p:cViewPr>
      <p:guideLst>
        <p:guide orient="horz" pos="2160"/>
        <p:guide pos="2880"/>
      </p:guideLst>
    </p:cSldViewPr>
  </p:slideViewPr>
  <p:outlineViewPr>
    <p:cViewPr>
      <p:scale>
        <a:sx n="33" d="100"/>
        <a:sy n="33" d="100"/>
      </p:scale>
      <p:origin x="0" y="4596"/>
    </p:cViewPr>
  </p:outlineViewPr>
  <p:notesTextViewPr>
    <p:cViewPr>
      <p:scale>
        <a:sx n="1" d="1"/>
        <a:sy n="1" d="1"/>
      </p:scale>
      <p:origin x="0" y="0"/>
    </p:cViewPr>
  </p:notesTextViewPr>
  <p:sorterViewPr>
    <p:cViewPr>
      <p:scale>
        <a:sx n="66" d="100"/>
        <a:sy n="66" d="100"/>
      </p:scale>
      <p:origin x="0" y="354"/>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E0B40-D2DF-4521-909E-55A81495048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s-EC"/>
        </a:p>
      </dgm:t>
    </dgm:pt>
    <dgm:pt modelId="{D71861B2-9C60-41BD-940A-656D0034299F}">
      <dgm:prSet>
        <dgm:style>
          <a:lnRef idx="1">
            <a:schemeClr val="accent3"/>
          </a:lnRef>
          <a:fillRef idx="2">
            <a:schemeClr val="accent3"/>
          </a:fillRef>
          <a:effectRef idx="1">
            <a:schemeClr val="accent3"/>
          </a:effectRef>
          <a:fontRef idx="minor">
            <a:schemeClr val="dk1"/>
          </a:fontRef>
        </dgm:style>
      </dgm:prSet>
      <dgm:spPr>
        <a:gradFill rotWithShape="0">
          <a:gsLst>
            <a:gs pos="0">
              <a:srgbClr val="66822E"/>
            </a:gs>
            <a:gs pos="35000">
              <a:schemeClr val="accent3">
                <a:tint val="37000"/>
                <a:satMod val="300000"/>
              </a:schemeClr>
            </a:gs>
            <a:gs pos="100000">
              <a:schemeClr val="accent3">
                <a:tint val="15000"/>
                <a:satMod val="350000"/>
              </a:schemeClr>
            </a:gs>
          </a:gsLst>
        </a:gradFill>
      </dgm:spPr>
      <dgm:t>
        <a:bodyPr/>
        <a:lstStyle/>
        <a:p>
          <a:pPr algn="just"/>
          <a:r>
            <a:rPr lang="es-ES_tradnl" dirty="0" smtClean="0"/>
            <a:t>Análisis de modelos existentes y posterior definición de un modelo de madurez “base” aplicable a diversos sectores de la Pequeña y Mediana Industria Ecuatoriana, sin pretender estructurar una normativa específica enmarcada solamente en la teoría científica, sino más bien, articular una propuesta con orientación práctica sin descuidar la normativa existente.   </a:t>
          </a:r>
          <a:endParaRPr lang="en-US" dirty="0"/>
        </a:p>
      </dgm:t>
    </dgm:pt>
    <dgm:pt modelId="{B9F3398F-EAE0-488E-BC54-10ADE81C513A}" type="parTrans" cxnId="{75E966AE-0875-4F06-BF46-F6094BA6C42A}">
      <dgm:prSet/>
      <dgm:spPr/>
      <dgm:t>
        <a:bodyPr/>
        <a:lstStyle/>
        <a:p>
          <a:endParaRPr lang="en-US"/>
        </a:p>
      </dgm:t>
    </dgm:pt>
    <dgm:pt modelId="{FF4EC734-2BF4-4305-8187-B256EA8BEB8B}" type="sibTrans" cxnId="{75E966AE-0875-4F06-BF46-F6094BA6C42A}">
      <dgm:prSet/>
      <dgm:spPr/>
      <dgm:t>
        <a:bodyPr/>
        <a:lstStyle/>
        <a:p>
          <a:endParaRPr lang="en-US"/>
        </a:p>
      </dgm:t>
    </dgm:pt>
    <dgm:pt modelId="{F0E70BA6-FADC-46F0-8063-28A84B1D037A}" type="pres">
      <dgm:prSet presAssocID="{4F5E0B40-D2DF-4521-909E-55A81495048F}" presName="diagram" presStyleCnt="0">
        <dgm:presLayoutVars>
          <dgm:dir/>
          <dgm:resizeHandles val="exact"/>
        </dgm:presLayoutVars>
      </dgm:prSet>
      <dgm:spPr/>
      <dgm:t>
        <a:bodyPr/>
        <a:lstStyle/>
        <a:p>
          <a:endParaRPr lang="es-EC"/>
        </a:p>
      </dgm:t>
    </dgm:pt>
    <dgm:pt modelId="{668DB2EA-0B43-4E92-B98E-2C8A2B0EDD36}" type="pres">
      <dgm:prSet presAssocID="{D71861B2-9C60-41BD-940A-656D0034299F}" presName="node" presStyleLbl="node1" presStyleIdx="0" presStyleCnt="1">
        <dgm:presLayoutVars>
          <dgm:bulletEnabled val="1"/>
        </dgm:presLayoutVars>
      </dgm:prSet>
      <dgm:spPr/>
      <dgm:t>
        <a:bodyPr/>
        <a:lstStyle/>
        <a:p>
          <a:endParaRPr lang="en-US"/>
        </a:p>
      </dgm:t>
    </dgm:pt>
  </dgm:ptLst>
  <dgm:cxnLst>
    <dgm:cxn modelId="{B124CDDD-BC1D-44B1-88C2-8680EF058CF6}" type="presOf" srcId="{D71861B2-9C60-41BD-940A-656D0034299F}" destId="{668DB2EA-0B43-4E92-B98E-2C8A2B0EDD36}" srcOrd="0" destOrd="0" presId="urn:microsoft.com/office/officeart/2005/8/layout/default#1"/>
    <dgm:cxn modelId="{12974DE5-535C-402B-AC0C-EBAACBCAE089}" type="presOf" srcId="{4F5E0B40-D2DF-4521-909E-55A81495048F}" destId="{F0E70BA6-FADC-46F0-8063-28A84B1D037A}" srcOrd="0" destOrd="0" presId="urn:microsoft.com/office/officeart/2005/8/layout/default#1"/>
    <dgm:cxn modelId="{75E966AE-0875-4F06-BF46-F6094BA6C42A}" srcId="{4F5E0B40-D2DF-4521-909E-55A81495048F}" destId="{D71861B2-9C60-41BD-940A-656D0034299F}" srcOrd="0" destOrd="0" parTransId="{B9F3398F-EAE0-488E-BC54-10ADE81C513A}" sibTransId="{FF4EC734-2BF4-4305-8187-B256EA8BEB8B}"/>
    <dgm:cxn modelId="{3804E65D-25C9-4C8E-B6FA-78A295C9B46C}" type="presParOf" srcId="{F0E70BA6-FADC-46F0-8063-28A84B1D037A}" destId="{668DB2EA-0B43-4E92-B98E-2C8A2B0EDD36}" srcOrd="0"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5E0B40-D2DF-4521-909E-55A81495048F}"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s-EC"/>
        </a:p>
      </dgm:t>
    </dgm:pt>
    <dgm:pt modelId="{42B7FA57-8499-426B-8D42-939E820F8149}">
      <dgm:prSet phldrT="[Texto]" custT="1">
        <dgm:style>
          <a:lnRef idx="1">
            <a:schemeClr val="accent3"/>
          </a:lnRef>
          <a:fillRef idx="2">
            <a:schemeClr val="accent3"/>
          </a:fillRef>
          <a:effectRef idx="1">
            <a:schemeClr val="accent3"/>
          </a:effectRef>
          <a:fontRef idx="minor">
            <a:schemeClr val="dk1"/>
          </a:fontRef>
        </dgm:style>
      </dgm:prSet>
      <dgm:spPr>
        <a:gradFill rotWithShape="0">
          <a:gsLst>
            <a:gs pos="0">
              <a:srgbClr val="66822E"/>
            </a:gs>
            <a:gs pos="35000">
              <a:schemeClr val="accent3">
                <a:tint val="37000"/>
                <a:satMod val="300000"/>
              </a:schemeClr>
            </a:gs>
            <a:gs pos="100000">
              <a:schemeClr val="accent3">
                <a:tint val="15000"/>
                <a:satMod val="350000"/>
              </a:schemeClr>
            </a:gs>
          </a:gsLst>
        </a:gradFill>
        <a:ln/>
      </dgm:spPr>
      <dgm:t>
        <a:bodyPr/>
        <a:lstStyle/>
        <a:p>
          <a:pPr algn="ctr"/>
          <a:r>
            <a:rPr lang="es-EC" sz="2200" dirty="0" smtClean="0">
              <a:solidFill>
                <a:schemeClr val="tx1"/>
              </a:solidFill>
            </a:rPr>
            <a:t>Obtener información a través de encuestas sobre el conocimiento y aplicación de modelos de madurez en el medio.</a:t>
          </a:r>
          <a:endParaRPr lang="es-EC" sz="2200" dirty="0">
            <a:solidFill>
              <a:schemeClr val="tx1"/>
            </a:solidFill>
          </a:endParaRPr>
        </a:p>
      </dgm:t>
    </dgm:pt>
    <dgm:pt modelId="{9CF10133-95A3-491A-BB96-4B660B686C30}" type="parTrans" cxnId="{99185037-419E-4D7F-AC12-4B4A23416BBA}">
      <dgm:prSet/>
      <dgm:spPr/>
      <dgm:t>
        <a:bodyPr/>
        <a:lstStyle/>
        <a:p>
          <a:endParaRPr lang="es-EC"/>
        </a:p>
      </dgm:t>
    </dgm:pt>
    <dgm:pt modelId="{E21BBC7C-8288-4480-89C6-CB7983DD8E90}" type="sibTrans" cxnId="{99185037-419E-4D7F-AC12-4B4A23416BBA}">
      <dgm:prSet/>
      <dgm:spPr/>
      <dgm:t>
        <a:bodyPr/>
        <a:lstStyle/>
        <a:p>
          <a:endParaRPr lang="es-EC"/>
        </a:p>
      </dgm:t>
    </dgm:pt>
    <dgm:pt modelId="{512DB53A-17C5-453D-B2DE-DA6992C8FFC6}">
      <dgm:prSet phldrT="[Texto]" custT="1">
        <dgm:style>
          <a:lnRef idx="1">
            <a:schemeClr val="accent3"/>
          </a:lnRef>
          <a:fillRef idx="2">
            <a:schemeClr val="accent3"/>
          </a:fillRef>
          <a:effectRef idx="1">
            <a:schemeClr val="accent3"/>
          </a:effectRef>
          <a:fontRef idx="minor">
            <a:schemeClr val="dk1"/>
          </a:fontRef>
        </dgm:style>
      </dgm:prSet>
      <dgm:spPr>
        <a:gradFill rotWithShape="0">
          <a:gsLst>
            <a:gs pos="0">
              <a:srgbClr val="66822E"/>
            </a:gs>
            <a:gs pos="35000">
              <a:schemeClr val="accent3">
                <a:tint val="37000"/>
                <a:satMod val="300000"/>
              </a:schemeClr>
            </a:gs>
            <a:gs pos="100000">
              <a:schemeClr val="accent3">
                <a:tint val="15000"/>
                <a:satMod val="350000"/>
              </a:schemeClr>
            </a:gs>
          </a:gsLst>
        </a:gradFill>
        <a:ln/>
      </dgm:spPr>
      <dgm:t>
        <a:bodyPr/>
        <a:lstStyle/>
        <a:p>
          <a:r>
            <a:rPr lang="es-EC" sz="2800" dirty="0" smtClean="0">
              <a:solidFill>
                <a:schemeClr val="tx1"/>
              </a:solidFill>
            </a:rPr>
            <a:t> </a:t>
          </a:r>
          <a:r>
            <a:rPr lang="es-ES_tradnl" sz="2200" dirty="0" smtClean="0">
              <a:solidFill>
                <a:schemeClr val="tx1"/>
              </a:solidFill>
            </a:rPr>
            <a:t>Ampliar los conocimientos a través del análisis de modelos existentes y definir los modelos “base”.</a:t>
          </a:r>
          <a:endParaRPr lang="es-EC" sz="2200" dirty="0">
            <a:solidFill>
              <a:schemeClr val="tx1"/>
            </a:solidFill>
          </a:endParaRPr>
        </a:p>
      </dgm:t>
    </dgm:pt>
    <dgm:pt modelId="{C28371DA-344B-40C3-ADAF-3EDC66E3DCD6}" type="parTrans" cxnId="{BF48051C-0C80-49A3-A978-4330B47A9D91}">
      <dgm:prSet/>
      <dgm:spPr/>
      <dgm:t>
        <a:bodyPr/>
        <a:lstStyle/>
        <a:p>
          <a:endParaRPr lang="es-EC"/>
        </a:p>
      </dgm:t>
    </dgm:pt>
    <dgm:pt modelId="{805D650D-CB60-48CC-B491-97C8018B4C65}" type="sibTrans" cxnId="{BF48051C-0C80-49A3-A978-4330B47A9D91}">
      <dgm:prSet/>
      <dgm:spPr/>
      <dgm:t>
        <a:bodyPr/>
        <a:lstStyle/>
        <a:p>
          <a:endParaRPr lang="es-EC"/>
        </a:p>
      </dgm:t>
    </dgm:pt>
    <dgm:pt modelId="{166F729C-571D-4C4C-BF66-9C28DA09B91F}">
      <dgm:prSet phldrT="[Texto]" custT="1">
        <dgm:style>
          <a:lnRef idx="1">
            <a:schemeClr val="accent3"/>
          </a:lnRef>
          <a:fillRef idx="2">
            <a:schemeClr val="accent3"/>
          </a:fillRef>
          <a:effectRef idx="1">
            <a:schemeClr val="accent3"/>
          </a:effectRef>
          <a:fontRef idx="minor">
            <a:schemeClr val="dk1"/>
          </a:fontRef>
        </dgm:style>
      </dgm:prSet>
      <dgm:spPr>
        <a:gradFill rotWithShape="0">
          <a:gsLst>
            <a:gs pos="0">
              <a:srgbClr val="66822E"/>
            </a:gs>
            <a:gs pos="35000">
              <a:schemeClr val="accent3">
                <a:tint val="37000"/>
                <a:satMod val="300000"/>
              </a:schemeClr>
            </a:gs>
            <a:gs pos="100000">
              <a:schemeClr val="accent3">
                <a:tint val="15000"/>
                <a:satMod val="350000"/>
              </a:schemeClr>
            </a:gs>
          </a:gsLst>
        </a:gradFill>
        <a:ln/>
      </dgm:spPr>
      <dgm:t>
        <a:bodyPr/>
        <a:lstStyle/>
        <a:p>
          <a:r>
            <a:rPr lang="es-EC" sz="2200" dirty="0" smtClean="0">
              <a:solidFill>
                <a:schemeClr val="tx1"/>
              </a:solidFill>
            </a:rPr>
            <a:t> Estructurar un nuevo modelo con las características más relevantes de sus predecesores.</a:t>
          </a:r>
          <a:endParaRPr lang="es-EC" sz="2200" dirty="0">
            <a:solidFill>
              <a:schemeClr val="tx1"/>
            </a:solidFill>
          </a:endParaRPr>
        </a:p>
      </dgm:t>
    </dgm:pt>
    <dgm:pt modelId="{9E034BB8-7E91-42AE-8239-48E83B3E13BA}" type="parTrans" cxnId="{E26AA214-5B94-430B-AA66-090D0CEFB978}">
      <dgm:prSet/>
      <dgm:spPr/>
      <dgm:t>
        <a:bodyPr/>
        <a:lstStyle/>
        <a:p>
          <a:endParaRPr lang="es-EC"/>
        </a:p>
      </dgm:t>
    </dgm:pt>
    <dgm:pt modelId="{ED85F139-484D-45F4-A980-A16A6C04F263}" type="sibTrans" cxnId="{E26AA214-5B94-430B-AA66-090D0CEFB978}">
      <dgm:prSet/>
      <dgm:spPr/>
      <dgm:t>
        <a:bodyPr/>
        <a:lstStyle/>
        <a:p>
          <a:endParaRPr lang="es-EC"/>
        </a:p>
      </dgm:t>
    </dgm:pt>
    <dgm:pt modelId="{4E9164DA-6C0C-4538-9FC9-607D147DD0C5}">
      <dgm:prSet phldrT="[Texto]" custT="1">
        <dgm:style>
          <a:lnRef idx="1">
            <a:schemeClr val="accent3"/>
          </a:lnRef>
          <a:fillRef idx="2">
            <a:schemeClr val="accent3"/>
          </a:fillRef>
          <a:effectRef idx="1">
            <a:schemeClr val="accent3"/>
          </a:effectRef>
          <a:fontRef idx="minor">
            <a:schemeClr val="dk1"/>
          </a:fontRef>
        </dgm:style>
      </dgm:prSet>
      <dgm:spPr>
        <a:gradFill rotWithShape="0">
          <a:gsLst>
            <a:gs pos="0">
              <a:srgbClr val="66822E"/>
            </a:gs>
            <a:gs pos="35000">
              <a:schemeClr val="accent3">
                <a:tint val="37000"/>
                <a:satMod val="300000"/>
              </a:schemeClr>
            </a:gs>
            <a:gs pos="100000">
              <a:schemeClr val="accent3">
                <a:tint val="15000"/>
                <a:satMod val="350000"/>
              </a:schemeClr>
            </a:gs>
          </a:gsLst>
        </a:gradFill>
        <a:ln/>
      </dgm:spPr>
      <dgm:t>
        <a:bodyPr/>
        <a:lstStyle/>
        <a:p>
          <a:pPr algn="ctr"/>
          <a:r>
            <a:rPr lang="es-EC" sz="2400" b="1" dirty="0" smtClean="0">
              <a:solidFill>
                <a:schemeClr val="tx1"/>
              </a:solidFill>
            </a:rPr>
            <a:t>  </a:t>
          </a:r>
          <a:r>
            <a:rPr lang="es-EC" sz="2400" dirty="0" smtClean="0">
              <a:solidFill>
                <a:schemeClr val="tx1"/>
              </a:solidFill>
            </a:rPr>
            <a:t> </a:t>
          </a:r>
          <a:r>
            <a:rPr lang="es-EC" sz="2200" dirty="0" smtClean="0">
              <a:solidFill>
                <a:schemeClr val="tx1"/>
              </a:solidFill>
            </a:rPr>
            <a:t>Proponer un nuevo modelo de aplicación práctica sin descuidar la normativa existente.</a:t>
          </a:r>
          <a:endParaRPr lang="es-EC" sz="2200" dirty="0">
            <a:solidFill>
              <a:schemeClr val="tx1"/>
            </a:solidFill>
          </a:endParaRPr>
        </a:p>
      </dgm:t>
    </dgm:pt>
    <dgm:pt modelId="{FB07529F-6486-4A7C-8AE0-BDDEDE38FE75}" type="parTrans" cxnId="{8DCD171E-0BCA-4C55-8D90-A88C7347B00D}">
      <dgm:prSet/>
      <dgm:spPr/>
      <dgm:t>
        <a:bodyPr/>
        <a:lstStyle/>
        <a:p>
          <a:endParaRPr lang="en-US"/>
        </a:p>
      </dgm:t>
    </dgm:pt>
    <dgm:pt modelId="{15E96C2B-F73D-4BE8-B4EB-AD75E0143343}" type="sibTrans" cxnId="{8DCD171E-0BCA-4C55-8D90-A88C7347B00D}">
      <dgm:prSet/>
      <dgm:spPr/>
      <dgm:t>
        <a:bodyPr/>
        <a:lstStyle/>
        <a:p>
          <a:endParaRPr lang="en-US"/>
        </a:p>
      </dgm:t>
    </dgm:pt>
    <dgm:pt modelId="{F0E70BA6-FADC-46F0-8063-28A84B1D037A}" type="pres">
      <dgm:prSet presAssocID="{4F5E0B40-D2DF-4521-909E-55A81495048F}" presName="diagram" presStyleCnt="0">
        <dgm:presLayoutVars>
          <dgm:dir/>
          <dgm:resizeHandles val="exact"/>
        </dgm:presLayoutVars>
      </dgm:prSet>
      <dgm:spPr/>
      <dgm:t>
        <a:bodyPr/>
        <a:lstStyle/>
        <a:p>
          <a:endParaRPr lang="es-EC"/>
        </a:p>
      </dgm:t>
    </dgm:pt>
    <dgm:pt modelId="{6F462FFB-2FF7-4AC2-8105-1536FA335351}" type="pres">
      <dgm:prSet presAssocID="{42B7FA57-8499-426B-8D42-939E820F8149}" presName="node" presStyleLbl="node1" presStyleIdx="0" presStyleCnt="4" custScaleX="85250" custScaleY="93582">
        <dgm:presLayoutVars>
          <dgm:bulletEnabled val="1"/>
        </dgm:presLayoutVars>
      </dgm:prSet>
      <dgm:spPr/>
      <dgm:t>
        <a:bodyPr/>
        <a:lstStyle/>
        <a:p>
          <a:endParaRPr lang="es-EC"/>
        </a:p>
      </dgm:t>
    </dgm:pt>
    <dgm:pt modelId="{2EF68BB3-E8D4-44CC-A853-64232A7B4406}" type="pres">
      <dgm:prSet presAssocID="{E21BBC7C-8288-4480-89C6-CB7983DD8E90}" presName="sibTrans" presStyleCnt="0"/>
      <dgm:spPr/>
    </dgm:pt>
    <dgm:pt modelId="{40F9D447-8050-4BBD-8A93-A4A018F7D515}" type="pres">
      <dgm:prSet presAssocID="{512DB53A-17C5-453D-B2DE-DA6992C8FFC6}" presName="node" presStyleLbl="node1" presStyleIdx="1" presStyleCnt="4" custScaleX="85074" custScaleY="89782" custLinFactNeighborX="-595" custLinFactNeighborY="-3915">
        <dgm:presLayoutVars>
          <dgm:bulletEnabled val="1"/>
        </dgm:presLayoutVars>
      </dgm:prSet>
      <dgm:spPr/>
      <dgm:t>
        <a:bodyPr/>
        <a:lstStyle/>
        <a:p>
          <a:endParaRPr lang="es-EC"/>
        </a:p>
      </dgm:t>
    </dgm:pt>
    <dgm:pt modelId="{DFF84C50-54E0-4733-B8BD-F1DD350CFB41}" type="pres">
      <dgm:prSet presAssocID="{805D650D-CB60-48CC-B491-97C8018B4C65}" presName="sibTrans" presStyleCnt="0"/>
      <dgm:spPr/>
    </dgm:pt>
    <dgm:pt modelId="{F6BBD02B-DA54-4E36-AE7B-5F1EC88D27A3}" type="pres">
      <dgm:prSet presAssocID="{166F729C-571D-4C4C-BF66-9C28DA09B91F}" presName="node" presStyleLbl="node1" presStyleIdx="2" presStyleCnt="4" custScaleX="85640" custScaleY="93470" custLinFactNeighborX="853" custLinFactNeighborY="79">
        <dgm:presLayoutVars>
          <dgm:bulletEnabled val="1"/>
        </dgm:presLayoutVars>
      </dgm:prSet>
      <dgm:spPr/>
      <dgm:t>
        <a:bodyPr/>
        <a:lstStyle/>
        <a:p>
          <a:endParaRPr lang="es-EC"/>
        </a:p>
      </dgm:t>
    </dgm:pt>
    <dgm:pt modelId="{2E1CE5A8-9A81-4A6B-ABF5-BDBA97FB9B7A}" type="pres">
      <dgm:prSet presAssocID="{ED85F139-484D-45F4-A980-A16A6C04F263}" presName="sibTrans" presStyleCnt="0"/>
      <dgm:spPr/>
    </dgm:pt>
    <dgm:pt modelId="{3A176717-D3B2-48B0-81F2-86CC9299333B}" type="pres">
      <dgm:prSet presAssocID="{4E9164DA-6C0C-4538-9FC9-607D147DD0C5}" presName="node" presStyleLbl="node1" presStyleIdx="3" presStyleCnt="4" custScaleX="85250" custScaleY="93582">
        <dgm:presLayoutVars>
          <dgm:bulletEnabled val="1"/>
        </dgm:presLayoutVars>
      </dgm:prSet>
      <dgm:spPr/>
      <dgm:t>
        <a:bodyPr/>
        <a:lstStyle/>
        <a:p>
          <a:endParaRPr lang="en-US"/>
        </a:p>
      </dgm:t>
    </dgm:pt>
  </dgm:ptLst>
  <dgm:cxnLst>
    <dgm:cxn modelId="{8DCD171E-0BCA-4C55-8D90-A88C7347B00D}" srcId="{4F5E0B40-D2DF-4521-909E-55A81495048F}" destId="{4E9164DA-6C0C-4538-9FC9-607D147DD0C5}" srcOrd="3" destOrd="0" parTransId="{FB07529F-6486-4A7C-8AE0-BDDEDE38FE75}" sibTransId="{15E96C2B-F73D-4BE8-B4EB-AD75E0143343}"/>
    <dgm:cxn modelId="{3DE2F0E1-BF1D-4B23-B2EF-55718E81775D}" type="presOf" srcId="{512DB53A-17C5-453D-B2DE-DA6992C8FFC6}" destId="{40F9D447-8050-4BBD-8A93-A4A018F7D515}" srcOrd="0" destOrd="0" presId="urn:microsoft.com/office/officeart/2005/8/layout/default#2"/>
    <dgm:cxn modelId="{24C52BEC-047C-4E55-9B98-FD57BFE30691}" type="presOf" srcId="{4E9164DA-6C0C-4538-9FC9-607D147DD0C5}" destId="{3A176717-D3B2-48B0-81F2-86CC9299333B}" srcOrd="0" destOrd="0" presId="urn:microsoft.com/office/officeart/2005/8/layout/default#2"/>
    <dgm:cxn modelId="{BF48051C-0C80-49A3-A978-4330B47A9D91}" srcId="{4F5E0B40-D2DF-4521-909E-55A81495048F}" destId="{512DB53A-17C5-453D-B2DE-DA6992C8FFC6}" srcOrd="1" destOrd="0" parTransId="{C28371DA-344B-40C3-ADAF-3EDC66E3DCD6}" sibTransId="{805D650D-CB60-48CC-B491-97C8018B4C65}"/>
    <dgm:cxn modelId="{1B3A35FD-6512-4F33-B8E6-7B0C962AE08C}" type="presOf" srcId="{4F5E0B40-D2DF-4521-909E-55A81495048F}" destId="{F0E70BA6-FADC-46F0-8063-28A84B1D037A}" srcOrd="0" destOrd="0" presId="urn:microsoft.com/office/officeart/2005/8/layout/default#2"/>
    <dgm:cxn modelId="{094109F2-C7A2-4194-A540-9A4C2D3D9FA8}" type="presOf" srcId="{166F729C-571D-4C4C-BF66-9C28DA09B91F}" destId="{F6BBD02B-DA54-4E36-AE7B-5F1EC88D27A3}" srcOrd="0" destOrd="0" presId="urn:microsoft.com/office/officeart/2005/8/layout/default#2"/>
    <dgm:cxn modelId="{E26AA214-5B94-430B-AA66-090D0CEFB978}" srcId="{4F5E0B40-D2DF-4521-909E-55A81495048F}" destId="{166F729C-571D-4C4C-BF66-9C28DA09B91F}" srcOrd="2" destOrd="0" parTransId="{9E034BB8-7E91-42AE-8239-48E83B3E13BA}" sibTransId="{ED85F139-484D-45F4-A980-A16A6C04F263}"/>
    <dgm:cxn modelId="{99185037-419E-4D7F-AC12-4B4A23416BBA}" srcId="{4F5E0B40-D2DF-4521-909E-55A81495048F}" destId="{42B7FA57-8499-426B-8D42-939E820F8149}" srcOrd="0" destOrd="0" parTransId="{9CF10133-95A3-491A-BB96-4B660B686C30}" sibTransId="{E21BBC7C-8288-4480-89C6-CB7983DD8E90}"/>
    <dgm:cxn modelId="{B271781A-26A9-4735-8D6D-4052C400D604}" type="presOf" srcId="{42B7FA57-8499-426B-8D42-939E820F8149}" destId="{6F462FFB-2FF7-4AC2-8105-1536FA335351}" srcOrd="0" destOrd="0" presId="urn:microsoft.com/office/officeart/2005/8/layout/default#2"/>
    <dgm:cxn modelId="{D1213A08-7546-4617-933E-CAD082FF96F1}" type="presParOf" srcId="{F0E70BA6-FADC-46F0-8063-28A84B1D037A}" destId="{6F462FFB-2FF7-4AC2-8105-1536FA335351}" srcOrd="0" destOrd="0" presId="urn:microsoft.com/office/officeart/2005/8/layout/default#2"/>
    <dgm:cxn modelId="{CC5B0F6E-DA2A-4207-B3F1-E317ECF9B751}" type="presParOf" srcId="{F0E70BA6-FADC-46F0-8063-28A84B1D037A}" destId="{2EF68BB3-E8D4-44CC-A853-64232A7B4406}" srcOrd="1" destOrd="0" presId="urn:microsoft.com/office/officeart/2005/8/layout/default#2"/>
    <dgm:cxn modelId="{15C41BAB-B49D-4177-9DB2-C8F1FAF8BC1A}" type="presParOf" srcId="{F0E70BA6-FADC-46F0-8063-28A84B1D037A}" destId="{40F9D447-8050-4BBD-8A93-A4A018F7D515}" srcOrd="2" destOrd="0" presId="urn:microsoft.com/office/officeart/2005/8/layout/default#2"/>
    <dgm:cxn modelId="{0AF5E519-F421-48D2-BFF3-34D5543C182B}" type="presParOf" srcId="{F0E70BA6-FADC-46F0-8063-28A84B1D037A}" destId="{DFF84C50-54E0-4733-B8BD-F1DD350CFB41}" srcOrd="3" destOrd="0" presId="urn:microsoft.com/office/officeart/2005/8/layout/default#2"/>
    <dgm:cxn modelId="{5B8CE851-8114-429C-96B4-C551B1E22EEB}" type="presParOf" srcId="{F0E70BA6-FADC-46F0-8063-28A84B1D037A}" destId="{F6BBD02B-DA54-4E36-AE7B-5F1EC88D27A3}" srcOrd="4" destOrd="0" presId="urn:microsoft.com/office/officeart/2005/8/layout/default#2"/>
    <dgm:cxn modelId="{FCEE1DDC-AFE7-4E14-8976-8413EC211AD6}" type="presParOf" srcId="{F0E70BA6-FADC-46F0-8063-28A84B1D037A}" destId="{2E1CE5A8-9A81-4A6B-ABF5-BDBA97FB9B7A}" srcOrd="5" destOrd="0" presId="urn:microsoft.com/office/officeart/2005/8/layout/default#2"/>
    <dgm:cxn modelId="{6BDB7518-40F7-46DD-A6C9-87CF033CAFA6}" type="presParOf" srcId="{F0E70BA6-FADC-46F0-8063-28A84B1D037A}" destId="{3A176717-D3B2-48B0-81F2-86CC9299333B}" srcOrd="6"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847B48-FCBB-40F4-9E14-009375D5D9F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2B717F53-9556-4ECA-952F-BAE2CBC6D6A4}">
      <dgm:prSet phldrT="[Texto]"/>
      <dgm:spPr/>
      <dgm:t>
        <a:bodyPr/>
        <a:lstStyle/>
        <a:p>
          <a:r>
            <a:rPr lang="es-ES" dirty="0" smtClean="0"/>
            <a:t>GESTIÓN OPERATIVA</a:t>
          </a:r>
          <a:endParaRPr lang="es-ES" dirty="0"/>
        </a:p>
      </dgm:t>
    </dgm:pt>
    <dgm:pt modelId="{5BDDC86C-0D43-428A-8326-D604B323BD4B}" type="parTrans" cxnId="{C8A0727E-3651-4FB9-A22C-E14F8C7C08A1}">
      <dgm:prSet/>
      <dgm:spPr/>
      <dgm:t>
        <a:bodyPr/>
        <a:lstStyle/>
        <a:p>
          <a:endParaRPr lang="es-ES"/>
        </a:p>
      </dgm:t>
    </dgm:pt>
    <dgm:pt modelId="{F11722A2-4BCC-4F45-AD03-406070FEB562}" type="sibTrans" cxnId="{C8A0727E-3651-4FB9-A22C-E14F8C7C08A1}">
      <dgm:prSet/>
      <dgm:spPr/>
      <dgm:t>
        <a:bodyPr/>
        <a:lstStyle/>
        <a:p>
          <a:endParaRPr lang="es-ES"/>
        </a:p>
      </dgm:t>
    </dgm:pt>
    <dgm:pt modelId="{B7AAE209-DFA3-4CA0-84C4-49E43AB8FAA4}">
      <dgm:prSet phldrT="[Texto]"/>
      <dgm:spPr/>
      <dgm:t>
        <a:bodyPr/>
        <a:lstStyle/>
        <a:p>
          <a:r>
            <a:rPr lang="es-MX" dirty="0" smtClean="0"/>
            <a:t>DIRECTIVOS</a:t>
          </a:r>
          <a:endParaRPr lang="es-ES" dirty="0"/>
        </a:p>
      </dgm:t>
    </dgm:pt>
    <dgm:pt modelId="{892405E4-38CD-45B4-9B14-275488AF2E03}" type="sibTrans" cxnId="{BE11A362-86C1-4F86-A135-C43E67633549}">
      <dgm:prSet/>
      <dgm:spPr/>
      <dgm:t>
        <a:bodyPr/>
        <a:lstStyle/>
        <a:p>
          <a:endParaRPr lang="es-ES"/>
        </a:p>
      </dgm:t>
    </dgm:pt>
    <dgm:pt modelId="{0B7F10DC-9A28-4815-99E7-836987ACD8A6}" type="parTrans" cxnId="{BE11A362-86C1-4F86-A135-C43E67633549}">
      <dgm:prSet/>
      <dgm:spPr/>
      <dgm:t>
        <a:bodyPr/>
        <a:lstStyle/>
        <a:p>
          <a:endParaRPr lang="es-ES"/>
        </a:p>
      </dgm:t>
    </dgm:pt>
    <dgm:pt modelId="{5A2B8327-452E-4024-994A-EA41365893CB}">
      <dgm:prSet phldrT="[Texto]"/>
      <dgm:spPr/>
      <dgm:t>
        <a:bodyPr/>
        <a:lstStyle/>
        <a:p>
          <a:r>
            <a:rPr lang="es-MX" dirty="0" smtClean="0"/>
            <a:t>GESTIÓN ESTRATÉGICA/TÁCTICA</a:t>
          </a:r>
          <a:endParaRPr lang="es-ES" dirty="0"/>
        </a:p>
      </dgm:t>
    </dgm:pt>
    <dgm:pt modelId="{46A33CD1-9BDE-46E5-A638-0C7EDF4E68EC}" type="parTrans" cxnId="{CD7B02D7-4129-4FC9-B037-7AE282150BD2}">
      <dgm:prSet/>
      <dgm:spPr/>
      <dgm:t>
        <a:bodyPr/>
        <a:lstStyle/>
        <a:p>
          <a:endParaRPr lang="es-EC"/>
        </a:p>
      </dgm:t>
    </dgm:pt>
    <dgm:pt modelId="{2BFD2C0D-0C91-4775-8F09-2BF283D22F7C}" type="sibTrans" cxnId="{CD7B02D7-4129-4FC9-B037-7AE282150BD2}">
      <dgm:prSet/>
      <dgm:spPr/>
      <dgm:t>
        <a:bodyPr/>
        <a:lstStyle/>
        <a:p>
          <a:endParaRPr lang="es-EC"/>
        </a:p>
      </dgm:t>
    </dgm:pt>
    <dgm:pt modelId="{351FF819-1E50-461C-8E93-AFA4E1082578}" type="pres">
      <dgm:prSet presAssocID="{7E847B48-FCBB-40F4-9E14-009375D5D9FC}" presName="hierChild1" presStyleCnt="0">
        <dgm:presLayoutVars>
          <dgm:chPref val="1"/>
          <dgm:dir/>
          <dgm:animOne val="branch"/>
          <dgm:animLvl val="lvl"/>
          <dgm:resizeHandles/>
        </dgm:presLayoutVars>
      </dgm:prSet>
      <dgm:spPr/>
      <dgm:t>
        <a:bodyPr/>
        <a:lstStyle/>
        <a:p>
          <a:endParaRPr lang="es-ES"/>
        </a:p>
      </dgm:t>
    </dgm:pt>
    <dgm:pt modelId="{DFA93131-75B7-453C-812F-65CA9E37259A}" type="pres">
      <dgm:prSet presAssocID="{B7AAE209-DFA3-4CA0-84C4-49E43AB8FAA4}" presName="hierRoot1" presStyleCnt="0"/>
      <dgm:spPr/>
      <dgm:t>
        <a:bodyPr/>
        <a:lstStyle/>
        <a:p>
          <a:endParaRPr lang="es-EC"/>
        </a:p>
      </dgm:t>
    </dgm:pt>
    <dgm:pt modelId="{D7F84948-D26C-44E4-9E61-FC350CF0CF05}" type="pres">
      <dgm:prSet presAssocID="{B7AAE209-DFA3-4CA0-84C4-49E43AB8FAA4}" presName="composite" presStyleCnt="0"/>
      <dgm:spPr/>
      <dgm:t>
        <a:bodyPr/>
        <a:lstStyle/>
        <a:p>
          <a:endParaRPr lang="es-EC"/>
        </a:p>
      </dgm:t>
    </dgm:pt>
    <dgm:pt modelId="{33E24210-FABC-4668-BA5F-3EB626A140AB}" type="pres">
      <dgm:prSet presAssocID="{B7AAE209-DFA3-4CA0-84C4-49E43AB8FAA4}" presName="background" presStyleLbl="node0" presStyleIdx="0" presStyleCnt="1"/>
      <dgm:spPr/>
      <dgm:t>
        <a:bodyPr/>
        <a:lstStyle/>
        <a:p>
          <a:endParaRPr lang="es-EC"/>
        </a:p>
      </dgm:t>
    </dgm:pt>
    <dgm:pt modelId="{15F55AE2-69D3-48EB-9E84-E12531D8216E}" type="pres">
      <dgm:prSet presAssocID="{B7AAE209-DFA3-4CA0-84C4-49E43AB8FAA4}" presName="text" presStyleLbl="fgAcc0" presStyleIdx="0" presStyleCnt="1">
        <dgm:presLayoutVars>
          <dgm:chPref val="3"/>
        </dgm:presLayoutVars>
      </dgm:prSet>
      <dgm:spPr/>
      <dgm:t>
        <a:bodyPr/>
        <a:lstStyle/>
        <a:p>
          <a:endParaRPr lang="es-ES"/>
        </a:p>
      </dgm:t>
    </dgm:pt>
    <dgm:pt modelId="{1EFF19D0-43F6-419A-B241-7DC76C4015B5}" type="pres">
      <dgm:prSet presAssocID="{B7AAE209-DFA3-4CA0-84C4-49E43AB8FAA4}" presName="hierChild2" presStyleCnt="0"/>
      <dgm:spPr/>
      <dgm:t>
        <a:bodyPr/>
        <a:lstStyle/>
        <a:p>
          <a:endParaRPr lang="es-EC"/>
        </a:p>
      </dgm:t>
    </dgm:pt>
    <dgm:pt modelId="{29AD8D02-B8DE-4CE7-B605-113B92CF5130}" type="pres">
      <dgm:prSet presAssocID="{46A33CD1-9BDE-46E5-A638-0C7EDF4E68EC}" presName="Name10" presStyleLbl="parChTrans1D2" presStyleIdx="0" presStyleCnt="1"/>
      <dgm:spPr/>
      <dgm:t>
        <a:bodyPr/>
        <a:lstStyle/>
        <a:p>
          <a:endParaRPr lang="es-EC"/>
        </a:p>
      </dgm:t>
    </dgm:pt>
    <dgm:pt modelId="{C6BA9831-20BC-4792-8769-DFCAFFFCE6CA}" type="pres">
      <dgm:prSet presAssocID="{5A2B8327-452E-4024-994A-EA41365893CB}" presName="hierRoot2" presStyleCnt="0"/>
      <dgm:spPr/>
    </dgm:pt>
    <dgm:pt modelId="{1B696545-A1D9-4FE8-82B1-118DEBE72A3F}" type="pres">
      <dgm:prSet presAssocID="{5A2B8327-452E-4024-994A-EA41365893CB}" presName="composite2" presStyleCnt="0"/>
      <dgm:spPr/>
    </dgm:pt>
    <dgm:pt modelId="{F5A490DE-3EBF-4743-9AAC-142534389967}" type="pres">
      <dgm:prSet presAssocID="{5A2B8327-452E-4024-994A-EA41365893CB}" presName="background2" presStyleLbl="node2" presStyleIdx="0" presStyleCnt="1"/>
      <dgm:spPr/>
    </dgm:pt>
    <dgm:pt modelId="{BBEACB69-BBC8-416A-B28C-3CA855086CA4}" type="pres">
      <dgm:prSet presAssocID="{5A2B8327-452E-4024-994A-EA41365893CB}" presName="text2" presStyleLbl="fgAcc2" presStyleIdx="0" presStyleCnt="1">
        <dgm:presLayoutVars>
          <dgm:chPref val="3"/>
        </dgm:presLayoutVars>
      </dgm:prSet>
      <dgm:spPr/>
      <dgm:t>
        <a:bodyPr/>
        <a:lstStyle/>
        <a:p>
          <a:endParaRPr lang="es-EC"/>
        </a:p>
      </dgm:t>
    </dgm:pt>
    <dgm:pt modelId="{D7836649-5FA6-4727-8D93-019B27A5F30C}" type="pres">
      <dgm:prSet presAssocID="{5A2B8327-452E-4024-994A-EA41365893CB}" presName="hierChild3" presStyleCnt="0"/>
      <dgm:spPr/>
    </dgm:pt>
    <dgm:pt modelId="{2223278C-3AF9-492D-A5F7-E72DCDD6DD47}" type="pres">
      <dgm:prSet presAssocID="{5BDDC86C-0D43-428A-8326-D604B323BD4B}" presName="Name17" presStyleLbl="parChTrans1D3" presStyleIdx="0" presStyleCnt="1"/>
      <dgm:spPr/>
      <dgm:t>
        <a:bodyPr/>
        <a:lstStyle/>
        <a:p>
          <a:endParaRPr lang="es-ES"/>
        </a:p>
      </dgm:t>
    </dgm:pt>
    <dgm:pt modelId="{C97551A4-4622-409B-9CE0-FB588399107B}" type="pres">
      <dgm:prSet presAssocID="{2B717F53-9556-4ECA-952F-BAE2CBC6D6A4}" presName="hierRoot3" presStyleCnt="0"/>
      <dgm:spPr/>
      <dgm:t>
        <a:bodyPr/>
        <a:lstStyle/>
        <a:p>
          <a:endParaRPr lang="es-EC"/>
        </a:p>
      </dgm:t>
    </dgm:pt>
    <dgm:pt modelId="{64705ADF-EB84-4A5A-982F-1436EBCC529A}" type="pres">
      <dgm:prSet presAssocID="{2B717F53-9556-4ECA-952F-BAE2CBC6D6A4}" presName="composite3" presStyleCnt="0"/>
      <dgm:spPr/>
      <dgm:t>
        <a:bodyPr/>
        <a:lstStyle/>
        <a:p>
          <a:endParaRPr lang="es-EC"/>
        </a:p>
      </dgm:t>
    </dgm:pt>
    <dgm:pt modelId="{91EBF1F9-D437-41EF-A81C-617EBB0E3A0D}" type="pres">
      <dgm:prSet presAssocID="{2B717F53-9556-4ECA-952F-BAE2CBC6D6A4}" presName="background3" presStyleLbl="node3" presStyleIdx="0" presStyleCnt="1"/>
      <dgm:spPr/>
      <dgm:t>
        <a:bodyPr/>
        <a:lstStyle/>
        <a:p>
          <a:endParaRPr lang="es-EC"/>
        </a:p>
      </dgm:t>
    </dgm:pt>
    <dgm:pt modelId="{14207E49-524C-4038-94CD-7A8A47E07257}" type="pres">
      <dgm:prSet presAssocID="{2B717F53-9556-4ECA-952F-BAE2CBC6D6A4}" presName="text3" presStyleLbl="fgAcc3" presStyleIdx="0" presStyleCnt="1">
        <dgm:presLayoutVars>
          <dgm:chPref val="3"/>
        </dgm:presLayoutVars>
      </dgm:prSet>
      <dgm:spPr/>
      <dgm:t>
        <a:bodyPr/>
        <a:lstStyle/>
        <a:p>
          <a:endParaRPr lang="es-ES"/>
        </a:p>
      </dgm:t>
    </dgm:pt>
    <dgm:pt modelId="{6717C39D-99C6-4FDF-825D-07B45EE4DB51}" type="pres">
      <dgm:prSet presAssocID="{2B717F53-9556-4ECA-952F-BAE2CBC6D6A4}" presName="hierChild4" presStyleCnt="0"/>
      <dgm:spPr/>
      <dgm:t>
        <a:bodyPr/>
        <a:lstStyle/>
        <a:p>
          <a:endParaRPr lang="es-EC"/>
        </a:p>
      </dgm:t>
    </dgm:pt>
  </dgm:ptLst>
  <dgm:cxnLst>
    <dgm:cxn modelId="{B391B189-82F0-490C-AAE0-7CD0D71EC3EE}" type="presOf" srcId="{5A2B8327-452E-4024-994A-EA41365893CB}" destId="{BBEACB69-BBC8-416A-B28C-3CA855086CA4}" srcOrd="0" destOrd="0" presId="urn:microsoft.com/office/officeart/2005/8/layout/hierarchy1"/>
    <dgm:cxn modelId="{966004E0-25F0-43EE-93CC-D25FA06A7787}" type="presOf" srcId="{7E847B48-FCBB-40F4-9E14-009375D5D9FC}" destId="{351FF819-1E50-461C-8E93-AFA4E1082578}" srcOrd="0" destOrd="0" presId="urn:microsoft.com/office/officeart/2005/8/layout/hierarchy1"/>
    <dgm:cxn modelId="{C8A0727E-3651-4FB9-A22C-E14F8C7C08A1}" srcId="{5A2B8327-452E-4024-994A-EA41365893CB}" destId="{2B717F53-9556-4ECA-952F-BAE2CBC6D6A4}" srcOrd="0" destOrd="0" parTransId="{5BDDC86C-0D43-428A-8326-D604B323BD4B}" sibTransId="{F11722A2-4BCC-4F45-AD03-406070FEB562}"/>
    <dgm:cxn modelId="{9F057AB5-1554-45C4-A141-28C9CBE4C8A3}" type="presOf" srcId="{46A33CD1-9BDE-46E5-A638-0C7EDF4E68EC}" destId="{29AD8D02-B8DE-4CE7-B605-113B92CF5130}" srcOrd="0" destOrd="0" presId="urn:microsoft.com/office/officeart/2005/8/layout/hierarchy1"/>
    <dgm:cxn modelId="{22F26F9F-B47E-4ECB-B77B-BE0ABA9089BF}" type="presOf" srcId="{2B717F53-9556-4ECA-952F-BAE2CBC6D6A4}" destId="{14207E49-524C-4038-94CD-7A8A47E07257}" srcOrd="0" destOrd="0" presId="urn:microsoft.com/office/officeart/2005/8/layout/hierarchy1"/>
    <dgm:cxn modelId="{CD7B02D7-4129-4FC9-B037-7AE282150BD2}" srcId="{B7AAE209-DFA3-4CA0-84C4-49E43AB8FAA4}" destId="{5A2B8327-452E-4024-994A-EA41365893CB}" srcOrd="0" destOrd="0" parTransId="{46A33CD1-9BDE-46E5-A638-0C7EDF4E68EC}" sibTransId="{2BFD2C0D-0C91-4775-8F09-2BF283D22F7C}"/>
    <dgm:cxn modelId="{BA8AB74F-E2DC-402A-BE40-47FB1EC9AC41}" type="presOf" srcId="{B7AAE209-DFA3-4CA0-84C4-49E43AB8FAA4}" destId="{15F55AE2-69D3-48EB-9E84-E12531D8216E}" srcOrd="0" destOrd="0" presId="urn:microsoft.com/office/officeart/2005/8/layout/hierarchy1"/>
    <dgm:cxn modelId="{BE11A362-86C1-4F86-A135-C43E67633549}" srcId="{7E847B48-FCBB-40F4-9E14-009375D5D9FC}" destId="{B7AAE209-DFA3-4CA0-84C4-49E43AB8FAA4}" srcOrd="0" destOrd="0" parTransId="{0B7F10DC-9A28-4815-99E7-836987ACD8A6}" sibTransId="{892405E4-38CD-45B4-9B14-275488AF2E03}"/>
    <dgm:cxn modelId="{15343649-9CF8-47DF-9D06-B2BE455AB3B4}" type="presOf" srcId="{5BDDC86C-0D43-428A-8326-D604B323BD4B}" destId="{2223278C-3AF9-492D-A5F7-E72DCDD6DD47}" srcOrd="0" destOrd="0" presId="urn:microsoft.com/office/officeart/2005/8/layout/hierarchy1"/>
    <dgm:cxn modelId="{827AFC5A-1D5F-4B42-BD5C-51F02EA0C3DF}" type="presParOf" srcId="{351FF819-1E50-461C-8E93-AFA4E1082578}" destId="{DFA93131-75B7-453C-812F-65CA9E37259A}" srcOrd="0" destOrd="0" presId="urn:microsoft.com/office/officeart/2005/8/layout/hierarchy1"/>
    <dgm:cxn modelId="{DCE606EC-BBDE-4A77-BEB3-4A603818F972}" type="presParOf" srcId="{DFA93131-75B7-453C-812F-65CA9E37259A}" destId="{D7F84948-D26C-44E4-9E61-FC350CF0CF05}" srcOrd="0" destOrd="0" presId="urn:microsoft.com/office/officeart/2005/8/layout/hierarchy1"/>
    <dgm:cxn modelId="{2C5925C2-75D2-4764-9DD2-648AB8CA8308}" type="presParOf" srcId="{D7F84948-D26C-44E4-9E61-FC350CF0CF05}" destId="{33E24210-FABC-4668-BA5F-3EB626A140AB}" srcOrd="0" destOrd="0" presId="urn:microsoft.com/office/officeart/2005/8/layout/hierarchy1"/>
    <dgm:cxn modelId="{7ADD6312-9CA1-4759-BC82-38CEB0513268}" type="presParOf" srcId="{D7F84948-D26C-44E4-9E61-FC350CF0CF05}" destId="{15F55AE2-69D3-48EB-9E84-E12531D8216E}" srcOrd="1" destOrd="0" presId="urn:microsoft.com/office/officeart/2005/8/layout/hierarchy1"/>
    <dgm:cxn modelId="{D176DE72-42D4-4E01-847A-DB4887E8B1A1}" type="presParOf" srcId="{DFA93131-75B7-453C-812F-65CA9E37259A}" destId="{1EFF19D0-43F6-419A-B241-7DC76C4015B5}" srcOrd="1" destOrd="0" presId="urn:microsoft.com/office/officeart/2005/8/layout/hierarchy1"/>
    <dgm:cxn modelId="{835CE6FB-CD1A-4E89-A3CD-FF20AB4062CB}" type="presParOf" srcId="{1EFF19D0-43F6-419A-B241-7DC76C4015B5}" destId="{29AD8D02-B8DE-4CE7-B605-113B92CF5130}" srcOrd="0" destOrd="0" presId="urn:microsoft.com/office/officeart/2005/8/layout/hierarchy1"/>
    <dgm:cxn modelId="{B3F350D7-CFBE-42DA-B744-71256D445ACF}" type="presParOf" srcId="{1EFF19D0-43F6-419A-B241-7DC76C4015B5}" destId="{C6BA9831-20BC-4792-8769-DFCAFFFCE6CA}" srcOrd="1" destOrd="0" presId="urn:microsoft.com/office/officeart/2005/8/layout/hierarchy1"/>
    <dgm:cxn modelId="{40445317-DAAD-42D9-B64A-DAAE55CCD9EA}" type="presParOf" srcId="{C6BA9831-20BC-4792-8769-DFCAFFFCE6CA}" destId="{1B696545-A1D9-4FE8-82B1-118DEBE72A3F}" srcOrd="0" destOrd="0" presId="urn:microsoft.com/office/officeart/2005/8/layout/hierarchy1"/>
    <dgm:cxn modelId="{79564EBD-3752-4D90-8795-EEE612D905EE}" type="presParOf" srcId="{1B696545-A1D9-4FE8-82B1-118DEBE72A3F}" destId="{F5A490DE-3EBF-4743-9AAC-142534389967}" srcOrd="0" destOrd="0" presId="urn:microsoft.com/office/officeart/2005/8/layout/hierarchy1"/>
    <dgm:cxn modelId="{FA5E19FE-0523-45F5-919E-F58E4D1B6D1F}" type="presParOf" srcId="{1B696545-A1D9-4FE8-82B1-118DEBE72A3F}" destId="{BBEACB69-BBC8-416A-B28C-3CA855086CA4}" srcOrd="1" destOrd="0" presId="urn:microsoft.com/office/officeart/2005/8/layout/hierarchy1"/>
    <dgm:cxn modelId="{819CBA6F-929F-4885-8B52-C2AB10D422B8}" type="presParOf" srcId="{C6BA9831-20BC-4792-8769-DFCAFFFCE6CA}" destId="{D7836649-5FA6-4727-8D93-019B27A5F30C}" srcOrd="1" destOrd="0" presId="urn:microsoft.com/office/officeart/2005/8/layout/hierarchy1"/>
    <dgm:cxn modelId="{F82F0EE0-4C9A-4198-A585-097B46F88F54}" type="presParOf" srcId="{D7836649-5FA6-4727-8D93-019B27A5F30C}" destId="{2223278C-3AF9-492D-A5F7-E72DCDD6DD47}" srcOrd="0" destOrd="0" presId="urn:microsoft.com/office/officeart/2005/8/layout/hierarchy1"/>
    <dgm:cxn modelId="{A00B47F1-22AB-4B05-86ED-0422E72C1EBB}" type="presParOf" srcId="{D7836649-5FA6-4727-8D93-019B27A5F30C}" destId="{C97551A4-4622-409B-9CE0-FB588399107B}" srcOrd="1" destOrd="0" presId="urn:microsoft.com/office/officeart/2005/8/layout/hierarchy1"/>
    <dgm:cxn modelId="{000DF34D-95AB-4968-A2F6-E09221152001}" type="presParOf" srcId="{C97551A4-4622-409B-9CE0-FB588399107B}" destId="{64705ADF-EB84-4A5A-982F-1436EBCC529A}" srcOrd="0" destOrd="0" presId="urn:microsoft.com/office/officeart/2005/8/layout/hierarchy1"/>
    <dgm:cxn modelId="{9934475B-DA04-40EE-9E34-C03980BCB704}" type="presParOf" srcId="{64705ADF-EB84-4A5A-982F-1436EBCC529A}" destId="{91EBF1F9-D437-41EF-A81C-617EBB0E3A0D}" srcOrd="0" destOrd="0" presId="urn:microsoft.com/office/officeart/2005/8/layout/hierarchy1"/>
    <dgm:cxn modelId="{CBCEE917-82F4-4805-96EF-F86CB25F4370}" type="presParOf" srcId="{64705ADF-EB84-4A5A-982F-1436EBCC529A}" destId="{14207E49-524C-4038-94CD-7A8A47E07257}" srcOrd="1" destOrd="0" presId="urn:microsoft.com/office/officeart/2005/8/layout/hierarchy1"/>
    <dgm:cxn modelId="{6FB1AEC5-A0C1-423F-A977-EF3A57226866}" type="presParOf" srcId="{C97551A4-4622-409B-9CE0-FB588399107B}" destId="{6717C39D-99C6-4FDF-825D-07B45EE4DB51}" srcOrd="1" destOrd="0" presId="urn:microsoft.com/office/officeart/2005/8/layout/hierarchy1"/>
  </dgm:cxnLst>
  <dgm:bg/>
  <dgm:whole>
    <a:ln w="0">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12897A-13C4-41C4-89E2-C36244468A9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s-EC"/>
        </a:p>
      </dgm:t>
    </dgm:pt>
    <dgm:pt modelId="{C42FEE46-3D66-481C-A604-C78A7143B464}">
      <dgm:prSet phldrT="[Texto]" custT="1"/>
      <dgm:spPr/>
      <dgm:t>
        <a:bodyPr/>
        <a:lstStyle/>
        <a:p>
          <a:pPr>
            <a:lnSpc>
              <a:spcPct val="100000"/>
            </a:lnSpc>
            <a:spcAft>
              <a:spcPts val="0"/>
            </a:spcAft>
          </a:pPr>
          <a:r>
            <a:rPr lang="es-EC" sz="2400" dirty="0" smtClean="0"/>
            <a:t>Nivel 0</a:t>
          </a:r>
        </a:p>
        <a:p>
          <a:pPr>
            <a:lnSpc>
              <a:spcPct val="100000"/>
            </a:lnSpc>
            <a:spcAft>
              <a:spcPts val="0"/>
            </a:spcAft>
          </a:pPr>
          <a:r>
            <a:rPr lang="es-EC" sz="2400" dirty="0" smtClean="0"/>
            <a:t>Inicial</a:t>
          </a:r>
        </a:p>
      </dgm:t>
    </dgm:pt>
    <dgm:pt modelId="{42E13AB5-6CE9-4889-A416-021FEFD50815}" type="parTrans" cxnId="{20ED5586-F07A-45E2-9929-687C89F912E2}">
      <dgm:prSet/>
      <dgm:spPr/>
      <dgm:t>
        <a:bodyPr/>
        <a:lstStyle/>
        <a:p>
          <a:endParaRPr lang="es-EC"/>
        </a:p>
      </dgm:t>
    </dgm:pt>
    <dgm:pt modelId="{D2AB079F-C814-4A92-94F8-18255D195210}" type="sibTrans" cxnId="{20ED5586-F07A-45E2-9929-687C89F912E2}">
      <dgm:prSet/>
      <dgm:spPr/>
      <dgm:t>
        <a:bodyPr/>
        <a:lstStyle/>
        <a:p>
          <a:endParaRPr lang="es-EC"/>
        </a:p>
      </dgm:t>
    </dgm:pt>
    <dgm:pt modelId="{463AC3AF-A160-4AD3-9138-6F73E1473286}">
      <dgm:prSet phldrT="[Texto]" custT="1"/>
      <dgm:spPr/>
      <dgm:t>
        <a:bodyPr/>
        <a:lstStyle/>
        <a:p>
          <a:pPr>
            <a:lnSpc>
              <a:spcPct val="100000"/>
            </a:lnSpc>
            <a:spcAft>
              <a:spcPts val="0"/>
            </a:spcAft>
          </a:pPr>
          <a:r>
            <a:rPr lang="es-EC" sz="2200" dirty="0" smtClean="0"/>
            <a:t>Nivel 1</a:t>
          </a:r>
        </a:p>
        <a:p>
          <a:pPr>
            <a:lnSpc>
              <a:spcPct val="100000"/>
            </a:lnSpc>
            <a:spcAft>
              <a:spcPts val="0"/>
            </a:spcAft>
          </a:pPr>
          <a:r>
            <a:rPr lang="es-EC" sz="2200" dirty="0" smtClean="0"/>
            <a:t>Conciencia</a:t>
          </a:r>
          <a:endParaRPr lang="es-EC" sz="2200" dirty="0"/>
        </a:p>
      </dgm:t>
    </dgm:pt>
    <dgm:pt modelId="{6ABBED23-BF9C-4F0D-B5CB-0BE05E6654EB}" type="parTrans" cxnId="{5F4DE041-C8FD-469D-BABB-8526391C4C8B}">
      <dgm:prSet/>
      <dgm:spPr/>
      <dgm:t>
        <a:bodyPr/>
        <a:lstStyle/>
        <a:p>
          <a:endParaRPr lang="es-EC"/>
        </a:p>
      </dgm:t>
    </dgm:pt>
    <dgm:pt modelId="{BB11D74B-B9AA-416D-8AAD-7BCF2B783A0E}" type="sibTrans" cxnId="{5F4DE041-C8FD-469D-BABB-8526391C4C8B}">
      <dgm:prSet/>
      <dgm:spPr/>
      <dgm:t>
        <a:bodyPr/>
        <a:lstStyle/>
        <a:p>
          <a:endParaRPr lang="es-EC"/>
        </a:p>
      </dgm:t>
    </dgm:pt>
    <dgm:pt modelId="{70D155C4-5936-4337-9E95-5A79730BC1F2}">
      <dgm:prSet phldrT="[Texto]" custT="1"/>
      <dgm:spPr/>
      <dgm:t>
        <a:bodyPr/>
        <a:lstStyle/>
        <a:p>
          <a:pPr>
            <a:lnSpc>
              <a:spcPct val="100000"/>
            </a:lnSpc>
            <a:spcAft>
              <a:spcPts val="0"/>
            </a:spcAft>
          </a:pPr>
          <a:r>
            <a:rPr lang="es-EC" sz="2400" dirty="0" smtClean="0"/>
            <a:t>Nivel 2</a:t>
          </a:r>
        </a:p>
        <a:p>
          <a:pPr>
            <a:lnSpc>
              <a:spcPct val="100000"/>
            </a:lnSpc>
            <a:spcAft>
              <a:spcPts val="0"/>
            </a:spcAft>
          </a:pPr>
          <a:r>
            <a:rPr lang="es-EC" sz="2400" dirty="0" smtClean="0"/>
            <a:t>Socialización</a:t>
          </a:r>
          <a:endParaRPr lang="es-EC" sz="2400" dirty="0"/>
        </a:p>
      </dgm:t>
    </dgm:pt>
    <dgm:pt modelId="{C3FD5ED0-11AC-446B-8079-64BC7F7F9E2D}" type="parTrans" cxnId="{16BA15C7-9A09-43BC-86F3-96A906B2C3B2}">
      <dgm:prSet/>
      <dgm:spPr/>
      <dgm:t>
        <a:bodyPr/>
        <a:lstStyle/>
        <a:p>
          <a:endParaRPr lang="es-EC"/>
        </a:p>
      </dgm:t>
    </dgm:pt>
    <dgm:pt modelId="{609A472D-E924-46F0-BABA-7EFC120F0E37}" type="sibTrans" cxnId="{16BA15C7-9A09-43BC-86F3-96A906B2C3B2}">
      <dgm:prSet/>
      <dgm:spPr/>
      <dgm:t>
        <a:bodyPr/>
        <a:lstStyle/>
        <a:p>
          <a:endParaRPr lang="es-EC"/>
        </a:p>
      </dgm:t>
    </dgm:pt>
    <dgm:pt modelId="{191175A9-0336-4C07-BB4A-EAB4417DDCE0}">
      <dgm:prSet phldrT="[Texto]" custT="1"/>
      <dgm:spPr/>
      <dgm:t>
        <a:bodyPr/>
        <a:lstStyle/>
        <a:p>
          <a:pPr>
            <a:lnSpc>
              <a:spcPct val="100000"/>
            </a:lnSpc>
            <a:spcAft>
              <a:spcPts val="0"/>
            </a:spcAft>
          </a:pPr>
          <a:r>
            <a:rPr lang="es-EC" sz="2800" dirty="0" smtClean="0"/>
            <a:t>Nivel 3</a:t>
          </a:r>
        </a:p>
        <a:p>
          <a:pPr>
            <a:lnSpc>
              <a:spcPct val="100000"/>
            </a:lnSpc>
            <a:spcAft>
              <a:spcPts val="0"/>
            </a:spcAft>
          </a:pPr>
          <a:r>
            <a:rPr lang="es-EC" sz="2800" dirty="0" smtClean="0"/>
            <a:t>Definido</a:t>
          </a:r>
          <a:endParaRPr lang="es-EC" sz="2800" dirty="0"/>
        </a:p>
      </dgm:t>
    </dgm:pt>
    <dgm:pt modelId="{974C06CD-5FAC-4E83-B5A9-BCBAAF235885}" type="parTrans" cxnId="{CA4EA635-9C89-4ED6-ACBB-6078C063654F}">
      <dgm:prSet/>
      <dgm:spPr/>
      <dgm:t>
        <a:bodyPr/>
        <a:lstStyle/>
        <a:p>
          <a:endParaRPr lang="es-EC"/>
        </a:p>
      </dgm:t>
    </dgm:pt>
    <dgm:pt modelId="{5502602C-6377-40B5-833D-9229205FCEDD}" type="sibTrans" cxnId="{CA4EA635-9C89-4ED6-ACBB-6078C063654F}">
      <dgm:prSet/>
      <dgm:spPr/>
      <dgm:t>
        <a:bodyPr/>
        <a:lstStyle/>
        <a:p>
          <a:endParaRPr lang="es-EC"/>
        </a:p>
      </dgm:t>
    </dgm:pt>
    <dgm:pt modelId="{113C2A33-BB10-4590-A6A7-95FC64DBB8AB}">
      <dgm:prSet phldrT="[Texto]" custT="1"/>
      <dgm:spPr/>
      <dgm:t>
        <a:bodyPr/>
        <a:lstStyle/>
        <a:p>
          <a:pPr>
            <a:lnSpc>
              <a:spcPct val="100000"/>
            </a:lnSpc>
            <a:spcAft>
              <a:spcPts val="0"/>
            </a:spcAft>
          </a:pPr>
          <a:r>
            <a:rPr lang="es-EC" sz="3200" dirty="0" smtClean="0"/>
            <a:t>Nivel 4</a:t>
          </a:r>
        </a:p>
        <a:p>
          <a:pPr>
            <a:lnSpc>
              <a:spcPct val="100000"/>
            </a:lnSpc>
            <a:spcAft>
              <a:spcPts val="0"/>
            </a:spcAft>
          </a:pPr>
          <a:r>
            <a:rPr lang="es-EC" sz="3200" dirty="0" smtClean="0"/>
            <a:t>Mejora</a:t>
          </a:r>
          <a:endParaRPr lang="es-EC" sz="3200" dirty="0"/>
        </a:p>
      </dgm:t>
    </dgm:pt>
    <dgm:pt modelId="{4A090EC3-CE90-41F7-96C9-748FEB83A793}" type="parTrans" cxnId="{A36990B6-0677-45EE-A70C-A8B4965DB5D4}">
      <dgm:prSet/>
      <dgm:spPr/>
      <dgm:t>
        <a:bodyPr/>
        <a:lstStyle/>
        <a:p>
          <a:endParaRPr lang="es-EC"/>
        </a:p>
      </dgm:t>
    </dgm:pt>
    <dgm:pt modelId="{A3CD3C60-83C7-4026-8FF5-042BA8302CA7}" type="sibTrans" cxnId="{A36990B6-0677-45EE-A70C-A8B4965DB5D4}">
      <dgm:prSet/>
      <dgm:spPr/>
      <dgm:t>
        <a:bodyPr/>
        <a:lstStyle/>
        <a:p>
          <a:endParaRPr lang="es-EC"/>
        </a:p>
      </dgm:t>
    </dgm:pt>
    <dgm:pt modelId="{37B64866-845F-487E-9BA0-CD2EE5A24290}" type="pres">
      <dgm:prSet presAssocID="{8E12897A-13C4-41C4-89E2-C36244468A9C}" presName="arrowDiagram" presStyleCnt="0">
        <dgm:presLayoutVars>
          <dgm:chMax val="5"/>
          <dgm:dir/>
          <dgm:resizeHandles val="exact"/>
        </dgm:presLayoutVars>
      </dgm:prSet>
      <dgm:spPr/>
      <dgm:t>
        <a:bodyPr/>
        <a:lstStyle/>
        <a:p>
          <a:endParaRPr lang="es-EC"/>
        </a:p>
      </dgm:t>
    </dgm:pt>
    <dgm:pt modelId="{70F52D2C-09AB-4C3E-9529-C110B3B1BD90}" type="pres">
      <dgm:prSet presAssocID="{8E12897A-13C4-41C4-89E2-C36244468A9C}" presName="arrow" presStyleLbl="bgShp" presStyleIdx="0" presStyleCnt="1" custScaleX="102001" custLinFactNeighborY="-5223"/>
      <dgm:spPr/>
    </dgm:pt>
    <dgm:pt modelId="{4AF845D9-0A1F-4540-A2E5-50A626C7BC02}" type="pres">
      <dgm:prSet presAssocID="{8E12897A-13C4-41C4-89E2-C36244468A9C}" presName="arrowDiagram5" presStyleCnt="0"/>
      <dgm:spPr/>
    </dgm:pt>
    <dgm:pt modelId="{FA778B19-C4F7-4AF4-ADB9-9F289C66B9AB}" type="pres">
      <dgm:prSet presAssocID="{C42FEE46-3D66-481C-A604-C78A7143B464}" presName="bullet5a" presStyleLbl="node1" presStyleIdx="0" presStyleCnt="5"/>
      <dgm:spPr/>
    </dgm:pt>
    <dgm:pt modelId="{3BEC8D82-2844-4A37-9A3E-641D5B74992F}" type="pres">
      <dgm:prSet presAssocID="{C42FEE46-3D66-481C-A604-C78A7143B464}" presName="textBox5a" presStyleLbl="revTx" presStyleIdx="0" presStyleCnt="5" custScaleX="165662" custScaleY="77159" custLinFactNeighborX="-1299" custLinFactNeighborY="3813">
        <dgm:presLayoutVars>
          <dgm:bulletEnabled val="1"/>
        </dgm:presLayoutVars>
      </dgm:prSet>
      <dgm:spPr/>
      <dgm:t>
        <a:bodyPr/>
        <a:lstStyle/>
        <a:p>
          <a:endParaRPr lang="es-EC"/>
        </a:p>
      </dgm:t>
    </dgm:pt>
    <dgm:pt modelId="{347CFC69-546C-4252-90EA-6969582B5FCA}" type="pres">
      <dgm:prSet presAssocID="{463AC3AF-A160-4AD3-9138-6F73E1473286}" presName="bullet5b" presStyleLbl="node1" presStyleIdx="1" presStyleCnt="5"/>
      <dgm:spPr/>
    </dgm:pt>
    <dgm:pt modelId="{9EFAF195-6DE0-4935-9490-23D67BDF32AE}" type="pres">
      <dgm:prSet presAssocID="{463AC3AF-A160-4AD3-9138-6F73E1473286}" presName="textBox5b" presStyleLbl="revTx" presStyleIdx="1" presStyleCnt="5" custScaleX="195794" custScaleY="36851" custLinFactNeighborX="9540" custLinFactNeighborY="-24830">
        <dgm:presLayoutVars>
          <dgm:bulletEnabled val="1"/>
        </dgm:presLayoutVars>
      </dgm:prSet>
      <dgm:spPr/>
      <dgm:t>
        <a:bodyPr/>
        <a:lstStyle/>
        <a:p>
          <a:endParaRPr lang="es-EC"/>
        </a:p>
      </dgm:t>
    </dgm:pt>
    <dgm:pt modelId="{09DCA970-D895-4093-A19B-4B0DF20AD8E1}" type="pres">
      <dgm:prSet presAssocID="{70D155C4-5936-4337-9E95-5A79730BC1F2}" presName="bullet5c" presStyleLbl="node1" presStyleIdx="2" presStyleCnt="5"/>
      <dgm:spPr/>
    </dgm:pt>
    <dgm:pt modelId="{BE20C71F-0D65-4EC4-8609-B3F86D16D78E}" type="pres">
      <dgm:prSet presAssocID="{70D155C4-5936-4337-9E95-5A79730BC1F2}" presName="textBox5c" presStyleLbl="revTx" presStyleIdx="2" presStyleCnt="5" custScaleX="170802" custLinFactNeighborY="7821">
        <dgm:presLayoutVars>
          <dgm:bulletEnabled val="1"/>
        </dgm:presLayoutVars>
      </dgm:prSet>
      <dgm:spPr/>
      <dgm:t>
        <a:bodyPr/>
        <a:lstStyle/>
        <a:p>
          <a:endParaRPr lang="es-EC"/>
        </a:p>
      </dgm:t>
    </dgm:pt>
    <dgm:pt modelId="{F6214649-0946-447D-A5C7-B618E0706AE5}" type="pres">
      <dgm:prSet presAssocID="{191175A9-0336-4C07-BB4A-EAB4417DDCE0}" presName="bullet5d" presStyleLbl="node1" presStyleIdx="3" presStyleCnt="5"/>
      <dgm:spPr/>
    </dgm:pt>
    <dgm:pt modelId="{F57C2BAC-21B6-42C5-8AF2-96303C30F2F0}" type="pres">
      <dgm:prSet presAssocID="{191175A9-0336-4C07-BB4A-EAB4417DDCE0}" presName="textBox5d" presStyleLbl="revTx" presStyleIdx="3" presStyleCnt="5" custScaleX="160514" custLinFactNeighborY="6560">
        <dgm:presLayoutVars>
          <dgm:bulletEnabled val="1"/>
        </dgm:presLayoutVars>
      </dgm:prSet>
      <dgm:spPr/>
      <dgm:t>
        <a:bodyPr/>
        <a:lstStyle/>
        <a:p>
          <a:endParaRPr lang="es-EC"/>
        </a:p>
      </dgm:t>
    </dgm:pt>
    <dgm:pt modelId="{C0BA5227-C514-41FB-9455-B327CD0E3ACB}" type="pres">
      <dgm:prSet presAssocID="{113C2A33-BB10-4590-A6A7-95FC64DBB8AB}" presName="bullet5e" presStyleLbl="node1" presStyleIdx="4" presStyleCnt="5"/>
      <dgm:spPr/>
    </dgm:pt>
    <dgm:pt modelId="{E57373F9-73E3-4D29-A9BF-C0DAC5A94104}" type="pres">
      <dgm:prSet presAssocID="{113C2A33-BB10-4590-A6A7-95FC64DBB8AB}" presName="textBox5e" presStyleLbl="revTx" presStyleIdx="4" presStyleCnt="5" custScaleX="136080" custLinFactNeighborY="5972">
        <dgm:presLayoutVars>
          <dgm:bulletEnabled val="1"/>
        </dgm:presLayoutVars>
      </dgm:prSet>
      <dgm:spPr/>
      <dgm:t>
        <a:bodyPr/>
        <a:lstStyle/>
        <a:p>
          <a:endParaRPr lang="es-EC"/>
        </a:p>
      </dgm:t>
    </dgm:pt>
  </dgm:ptLst>
  <dgm:cxnLst>
    <dgm:cxn modelId="{16BA15C7-9A09-43BC-86F3-96A906B2C3B2}" srcId="{8E12897A-13C4-41C4-89E2-C36244468A9C}" destId="{70D155C4-5936-4337-9E95-5A79730BC1F2}" srcOrd="2" destOrd="0" parTransId="{C3FD5ED0-11AC-446B-8079-64BC7F7F9E2D}" sibTransId="{609A472D-E924-46F0-BABA-7EFC120F0E37}"/>
    <dgm:cxn modelId="{8A4608C6-B7E1-44FE-85AC-7A4083B4DE2A}" type="presOf" srcId="{70D155C4-5936-4337-9E95-5A79730BC1F2}" destId="{BE20C71F-0D65-4EC4-8609-B3F86D16D78E}" srcOrd="0" destOrd="0" presId="urn:microsoft.com/office/officeart/2005/8/layout/arrow2"/>
    <dgm:cxn modelId="{A36990B6-0677-45EE-A70C-A8B4965DB5D4}" srcId="{8E12897A-13C4-41C4-89E2-C36244468A9C}" destId="{113C2A33-BB10-4590-A6A7-95FC64DBB8AB}" srcOrd="4" destOrd="0" parTransId="{4A090EC3-CE90-41F7-96C9-748FEB83A793}" sibTransId="{A3CD3C60-83C7-4026-8FF5-042BA8302CA7}"/>
    <dgm:cxn modelId="{20ED5586-F07A-45E2-9929-687C89F912E2}" srcId="{8E12897A-13C4-41C4-89E2-C36244468A9C}" destId="{C42FEE46-3D66-481C-A604-C78A7143B464}" srcOrd="0" destOrd="0" parTransId="{42E13AB5-6CE9-4889-A416-021FEFD50815}" sibTransId="{D2AB079F-C814-4A92-94F8-18255D195210}"/>
    <dgm:cxn modelId="{5304499A-61EF-485F-804F-B7266515207A}" type="presOf" srcId="{113C2A33-BB10-4590-A6A7-95FC64DBB8AB}" destId="{E57373F9-73E3-4D29-A9BF-C0DAC5A94104}" srcOrd="0" destOrd="0" presId="urn:microsoft.com/office/officeart/2005/8/layout/arrow2"/>
    <dgm:cxn modelId="{3EF65D1C-8D3B-4DCB-B757-71078E797E60}" type="presOf" srcId="{463AC3AF-A160-4AD3-9138-6F73E1473286}" destId="{9EFAF195-6DE0-4935-9490-23D67BDF32AE}" srcOrd="0" destOrd="0" presId="urn:microsoft.com/office/officeart/2005/8/layout/arrow2"/>
    <dgm:cxn modelId="{E721218C-D3A7-4B26-BFFD-801CF1C82397}" type="presOf" srcId="{191175A9-0336-4C07-BB4A-EAB4417DDCE0}" destId="{F57C2BAC-21B6-42C5-8AF2-96303C30F2F0}" srcOrd="0" destOrd="0" presId="urn:microsoft.com/office/officeart/2005/8/layout/arrow2"/>
    <dgm:cxn modelId="{2D2C578C-7392-4A1F-9516-35A5C4034D81}" type="presOf" srcId="{8E12897A-13C4-41C4-89E2-C36244468A9C}" destId="{37B64866-845F-487E-9BA0-CD2EE5A24290}" srcOrd="0" destOrd="0" presId="urn:microsoft.com/office/officeart/2005/8/layout/arrow2"/>
    <dgm:cxn modelId="{9FEF2F63-BD36-4CDB-8567-44E00BB08C42}" type="presOf" srcId="{C42FEE46-3D66-481C-A604-C78A7143B464}" destId="{3BEC8D82-2844-4A37-9A3E-641D5B74992F}" srcOrd="0" destOrd="0" presId="urn:microsoft.com/office/officeart/2005/8/layout/arrow2"/>
    <dgm:cxn modelId="{CA4EA635-9C89-4ED6-ACBB-6078C063654F}" srcId="{8E12897A-13C4-41C4-89E2-C36244468A9C}" destId="{191175A9-0336-4C07-BB4A-EAB4417DDCE0}" srcOrd="3" destOrd="0" parTransId="{974C06CD-5FAC-4E83-B5A9-BCBAAF235885}" sibTransId="{5502602C-6377-40B5-833D-9229205FCEDD}"/>
    <dgm:cxn modelId="{5F4DE041-C8FD-469D-BABB-8526391C4C8B}" srcId="{8E12897A-13C4-41C4-89E2-C36244468A9C}" destId="{463AC3AF-A160-4AD3-9138-6F73E1473286}" srcOrd="1" destOrd="0" parTransId="{6ABBED23-BF9C-4F0D-B5CB-0BE05E6654EB}" sibTransId="{BB11D74B-B9AA-416D-8AAD-7BCF2B783A0E}"/>
    <dgm:cxn modelId="{32BE02B4-CE72-4420-8BE1-6C0C4C378B26}" type="presParOf" srcId="{37B64866-845F-487E-9BA0-CD2EE5A24290}" destId="{70F52D2C-09AB-4C3E-9529-C110B3B1BD90}" srcOrd="0" destOrd="0" presId="urn:microsoft.com/office/officeart/2005/8/layout/arrow2"/>
    <dgm:cxn modelId="{F7A45701-638A-4874-9025-3B7DFAA1F984}" type="presParOf" srcId="{37B64866-845F-487E-9BA0-CD2EE5A24290}" destId="{4AF845D9-0A1F-4540-A2E5-50A626C7BC02}" srcOrd="1" destOrd="0" presId="urn:microsoft.com/office/officeart/2005/8/layout/arrow2"/>
    <dgm:cxn modelId="{AF290FF0-5BE3-470F-8E72-6AE5205F6D0E}" type="presParOf" srcId="{4AF845D9-0A1F-4540-A2E5-50A626C7BC02}" destId="{FA778B19-C4F7-4AF4-ADB9-9F289C66B9AB}" srcOrd="0" destOrd="0" presId="urn:microsoft.com/office/officeart/2005/8/layout/arrow2"/>
    <dgm:cxn modelId="{F93E6339-C6C1-4AC4-952A-7D73565EF0A2}" type="presParOf" srcId="{4AF845D9-0A1F-4540-A2E5-50A626C7BC02}" destId="{3BEC8D82-2844-4A37-9A3E-641D5B74992F}" srcOrd="1" destOrd="0" presId="urn:microsoft.com/office/officeart/2005/8/layout/arrow2"/>
    <dgm:cxn modelId="{379DC9FB-4838-40C7-B2A5-500DA0EDE01D}" type="presParOf" srcId="{4AF845D9-0A1F-4540-A2E5-50A626C7BC02}" destId="{347CFC69-546C-4252-90EA-6969582B5FCA}" srcOrd="2" destOrd="0" presId="urn:microsoft.com/office/officeart/2005/8/layout/arrow2"/>
    <dgm:cxn modelId="{6E29E798-EAB2-46B9-9F30-1976321F8E7F}" type="presParOf" srcId="{4AF845D9-0A1F-4540-A2E5-50A626C7BC02}" destId="{9EFAF195-6DE0-4935-9490-23D67BDF32AE}" srcOrd="3" destOrd="0" presId="urn:microsoft.com/office/officeart/2005/8/layout/arrow2"/>
    <dgm:cxn modelId="{4AE5A1A9-F9C7-4A20-8DEA-F40C8459A197}" type="presParOf" srcId="{4AF845D9-0A1F-4540-A2E5-50A626C7BC02}" destId="{09DCA970-D895-4093-A19B-4B0DF20AD8E1}" srcOrd="4" destOrd="0" presId="urn:microsoft.com/office/officeart/2005/8/layout/arrow2"/>
    <dgm:cxn modelId="{90C7424E-2EEA-4359-9A9A-2D4C3A4163C9}" type="presParOf" srcId="{4AF845D9-0A1F-4540-A2E5-50A626C7BC02}" destId="{BE20C71F-0D65-4EC4-8609-B3F86D16D78E}" srcOrd="5" destOrd="0" presId="urn:microsoft.com/office/officeart/2005/8/layout/arrow2"/>
    <dgm:cxn modelId="{7BEB6123-2AE1-44A1-91BD-9AE370D73248}" type="presParOf" srcId="{4AF845D9-0A1F-4540-A2E5-50A626C7BC02}" destId="{F6214649-0946-447D-A5C7-B618E0706AE5}" srcOrd="6" destOrd="0" presId="urn:microsoft.com/office/officeart/2005/8/layout/arrow2"/>
    <dgm:cxn modelId="{9D000471-FBE9-4B0A-9D4F-5F41AFC9C81F}" type="presParOf" srcId="{4AF845D9-0A1F-4540-A2E5-50A626C7BC02}" destId="{F57C2BAC-21B6-42C5-8AF2-96303C30F2F0}" srcOrd="7" destOrd="0" presId="urn:microsoft.com/office/officeart/2005/8/layout/arrow2"/>
    <dgm:cxn modelId="{63BFACCC-91CA-468F-9DE8-8E053C5BA6B1}" type="presParOf" srcId="{4AF845D9-0A1F-4540-A2E5-50A626C7BC02}" destId="{C0BA5227-C514-41FB-9455-B327CD0E3ACB}" srcOrd="8" destOrd="0" presId="urn:microsoft.com/office/officeart/2005/8/layout/arrow2"/>
    <dgm:cxn modelId="{34A47304-DB46-4442-9DBE-DA76E9FB6A62}" type="presParOf" srcId="{4AF845D9-0A1F-4540-A2E5-50A626C7BC02}" destId="{E57373F9-73E3-4D29-A9BF-C0DAC5A94104}"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1B6B85-ED6F-4545-9EBC-6D4460E8F683}"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s-EC"/>
        </a:p>
      </dgm:t>
    </dgm:pt>
    <dgm:pt modelId="{8AB31E4C-5C48-4170-8AD5-70D728335852}">
      <dgm:prSet phldrT="[Texto]"/>
      <dgm:spPr/>
      <dgm:t>
        <a:bodyPr/>
        <a:lstStyle/>
        <a:p>
          <a:r>
            <a:rPr lang="es-EC" dirty="0" smtClean="0"/>
            <a:t>TAREA CUMPLIDA</a:t>
          </a:r>
          <a:endParaRPr lang="es-EC" dirty="0"/>
        </a:p>
      </dgm:t>
    </dgm:pt>
    <dgm:pt modelId="{274A1118-1133-4DAF-9DB1-0FE0CD5389FB}" type="parTrans" cxnId="{53412CE1-8062-4F67-BC68-B4259AFFE370}">
      <dgm:prSet/>
      <dgm:spPr/>
      <dgm:t>
        <a:bodyPr/>
        <a:lstStyle/>
        <a:p>
          <a:endParaRPr lang="es-EC"/>
        </a:p>
      </dgm:t>
    </dgm:pt>
    <dgm:pt modelId="{AF620794-8A8E-40B4-A9F6-4DF883E97161}" type="sibTrans" cxnId="{53412CE1-8062-4F67-BC68-B4259AFFE370}">
      <dgm:prSet/>
      <dgm:spPr/>
      <dgm:t>
        <a:bodyPr/>
        <a:lstStyle/>
        <a:p>
          <a:endParaRPr lang="es-EC"/>
        </a:p>
      </dgm:t>
    </dgm:pt>
    <dgm:pt modelId="{2B9EF101-B046-43D1-8C7E-F47359F4C8D1}">
      <dgm:prSet phldrT="[Texto]"/>
      <dgm:spPr/>
      <dgm:t>
        <a:bodyPr/>
        <a:lstStyle/>
        <a:p>
          <a:r>
            <a:rPr lang="es-EC" dirty="0" smtClean="0"/>
            <a:t>Ejecutada</a:t>
          </a:r>
          <a:endParaRPr lang="es-EC" dirty="0"/>
        </a:p>
      </dgm:t>
    </dgm:pt>
    <dgm:pt modelId="{843F60BF-267A-4648-9A8D-7F7282B720FA}" type="parTrans" cxnId="{97F5ACF7-05E5-4AD0-B62B-8217D03275CC}">
      <dgm:prSet/>
      <dgm:spPr/>
      <dgm:t>
        <a:bodyPr/>
        <a:lstStyle/>
        <a:p>
          <a:endParaRPr lang="es-EC"/>
        </a:p>
      </dgm:t>
    </dgm:pt>
    <dgm:pt modelId="{D64160F2-3E0C-457D-A7BD-246A814C1798}" type="sibTrans" cxnId="{97F5ACF7-05E5-4AD0-B62B-8217D03275CC}">
      <dgm:prSet/>
      <dgm:spPr/>
      <dgm:t>
        <a:bodyPr/>
        <a:lstStyle/>
        <a:p>
          <a:endParaRPr lang="es-EC"/>
        </a:p>
      </dgm:t>
    </dgm:pt>
    <dgm:pt modelId="{621399C0-AA8F-4D87-8E27-87DB787F6049}">
      <dgm:prSet phldrT="[Texto]"/>
      <dgm:spPr/>
      <dgm:t>
        <a:bodyPr/>
        <a:lstStyle/>
        <a:p>
          <a:r>
            <a:rPr lang="es-EC" dirty="0" smtClean="0"/>
            <a:t>Documentada</a:t>
          </a:r>
          <a:endParaRPr lang="es-EC" dirty="0"/>
        </a:p>
      </dgm:t>
    </dgm:pt>
    <dgm:pt modelId="{95F6D92B-E5BE-40C6-9726-505F51BDD63F}" type="parTrans" cxnId="{19277921-E520-4CA4-ACA4-46916ADBB7B1}">
      <dgm:prSet/>
      <dgm:spPr/>
      <dgm:t>
        <a:bodyPr/>
        <a:lstStyle/>
        <a:p>
          <a:endParaRPr lang="es-EC"/>
        </a:p>
      </dgm:t>
    </dgm:pt>
    <dgm:pt modelId="{9269E9D4-A62F-4F42-988C-56ACE345DC92}" type="sibTrans" cxnId="{19277921-E520-4CA4-ACA4-46916ADBB7B1}">
      <dgm:prSet/>
      <dgm:spPr/>
      <dgm:t>
        <a:bodyPr/>
        <a:lstStyle/>
        <a:p>
          <a:endParaRPr lang="es-EC"/>
        </a:p>
      </dgm:t>
    </dgm:pt>
    <dgm:pt modelId="{6C36ED64-755A-4467-9C08-517D14477FE8}">
      <dgm:prSet phldrT="[Texto]"/>
      <dgm:spPr/>
      <dgm:t>
        <a:bodyPr/>
        <a:lstStyle/>
        <a:p>
          <a:r>
            <a:rPr lang="es-EC" dirty="0" smtClean="0"/>
            <a:t>Revisada</a:t>
          </a:r>
          <a:endParaRPr lang="es-EC" dirty="0"/>
        </a:p>
      </dgm:t>
    </dgm:pt>
    <dgm:pt modelId="{CF6AD48D-3BBB-42C3-B619-589A5634425F}" type="parTrans" cxnId="{9104E4FE-87DC-4F9D-8392-C88D9148313A}">
      <dgm:prSet/>
      <dgm:spPr/>
      <dgm:t>
        <a:bodyPr/>
        <a:lstStyle/>
        <a:p>
          <a:endParaRPr lang="es-EC"/>
        </a:p>
      </dgm:t>
    </dgm:pt>
    <dgm:pt modelId="{D4E689BD-35EE-4139-BD9E-0663B5894EC8}" type="sibTrans" cxnId="{9104E4FE-87DC-4F9D-8392-C88D9148313A}">
      <dgm:prSet/>
      <dgm:spPr/>
      <dgm:t>
        <a:bodyPr/>
        <a:lstStyle/>
        <a:p>
          <a:endParaRPr lang="es-EC"/>
        </a:p>
      </dgm:t>
    </dgm:pt>
    <dgm:pt modelId="{7C945146-ABEC-4DC1-9B5A-72C07887E73E}" type="pres">
      <dgm:prSet presAssocID="{AB1B6B85-ED6F-4545-9EBC-6D4460E8F683}" presName="cycle" presStyleCnt="0">
        <dgm:presLayoutVars>
          <dgm:chMax val="1"/>
          <dgm:dir/>
          <dgm:animLvl val="ctr"/>
          <dgm:resizeHandles val="exact"/>
        </dgm:presLayoutVars>
      </dgm:prSet>
      <dgm:spPr/>
      <dgm:t>
        <a:bodyPr/>
        <a:lstStyle/>
        <a:p>
          <a:endParaRPr lang="es-EC"/>
        </a:p>
      </dgm:t>
    </dgm:pt>
    <dgm:pt modelId="{8E517319-21F3-4512-B7D1-BB6DB2E0E329}" type="pres">
      <dgm:prSet presAssocID="{8AB31E4C-5C48-4170-8AD5-70D728335852}" presName="centerShape" presStyleLbl="node0" presStyleIdx="0" presStyleCnt="1"/>
      <dgm:spPr/>
      <dgm:t>
        <a:bodyPr/>
        <a:lstStyle/>
        <a:p>
          <a:endParaRPr lang="es-EC"/>
        </a:p>
      </dgm:t>
    </dgm:pt>
    <dgm:pt modelId="{A39AE851-5414-496A-9F97-2DC0337777E0}" type="pres">
      <dgm:prSet presAssocID="{843F60BF-267A-4648-9A8D-7F7282B720FA}" presName="parTrans" presStyleLbl="bgSibTrans2D1" presStyleIdx="0" presStyleCnt="3"/>
      <dgm:spPr/>
      <dgm:t>
        <a:bodyPr/>
        <a:lstStyle/>
        <a:p>
          <a:endParaRPr lang="es-EC"/>
        </a:p>
      </dgm:t>
    </dgm:pt>
    <dgm:pt modelId="{7E7CB0A2-6231-40A9-B294-190EE64C0C52}" type="pres">
      <dgm:prSet presAssocID="{2B9EF101-B046-43D1-8C7E-F47359F4C8D1}" presName="node" presStyleLbl="node1" presStyleIdx="0" presStyleCnt="3">
        <dgm:presLayoutVars>
          <dgm:bulletEnabled val="1"/>
        </dgm:presLayoutVars>
      </dgm:prSet>
      <dgm:spPr/>
      <dgm:t>
        <a:bodyPr/>
        <a:lstStyle/>
        <a:p>
          <a:endParaRPr lang="es-EC"/>
        </a:p>
      </dgm:t>
    </dgm:pt>
    <dgm:pt modelId="{21546B6C-CA90-4E6B-8BFF-0F82B31FB87A}" type="pres">
      <dgm:prSet presAssocID="{95F6D92B-E5BE-40C6-9726-505F51BDD63F}" presName="parTrans" presStyleLbl="bgSibTrans2D1" presStyleIdx="1" presStyleCnt="3"/>
      <dgm:spPr/>
      <dgm:t>
        <a:bodyPr/>
        <a:lstStyle/>
        <a:p>
          <a:endParaRPr lang="es-EC"/>
        </a:p>
      </dgm:t>
    </dgm:pt>
    <dgm:pt modelId="{0B2CAB72-59BD-437A-BAD6-EC12830334C7}" type="pres">
      <dgm:prSet presAssocID="{621399C0-AA8F-4D87-8E27-87DB787F6049}" presName="node" presStyleLbl="node1" presStyleIdx="1" presStyleCnt="3">
        <dgm:presLayoutVars>
          <dgm:bulletEnabled val="1"/>
        </dgm:presLayoutVars>
      </dgm:prSet>
      <dgm:spPr/>
      <dgm:t>
        <a:bodyPr/>
        <a:lstStyle/>
        <a:p>
          <a:endParaRPr lang="es-EC"/>
        </a:p>
      </dgm:t>
    </dgm:pt>
    <dgm:pt modelId="{960E056A-8C94-4E29-8B41-14CCC5DB22E8}" type="pres">
      <dgm:prSet presAssocID="{CF6AD48D-3BBB-42C3-B619-589A5634425F}" presName="parTrans" presStyleLbl="bgSibTrans2D1" presStyleIdx="2" presStyleCnt="3"/>
      <dgm:spPr/>
      <dgm:t>
        <a:bodyPr/>
        <a:lstStyle/>
        <a:p>
          <a:endParaRPr lang="es-EC"/>
        </a:p>
      </dgm:t>
    </dgm:pt>
    <dgm:pt modelId="{A057EAB6-72D3-4DF9-93BF-9A24F7B32C45}" type="pres">
      <dgm:prSet presAssocID="{6C36ED64-755A-4467-9C08-517D14477FE8}" presName="node" presStyleLbl="node1" presStyleIdx="2" presStyleCnt="3">
        <dgm:presLayoutVars>
          <dgm:bulletEnabled val="1"/>
        </dgm:presLayoutVars>
      </dgm:prSet>
      <dgm:spPr/>
      <dgm:t>
        <a:bodyPr/>
        <a:lstStyle/>
        <a:p>
          <a:endParaRPr lang="es-EC"/>
        </a:p>
      </dgm:t>
    </dgm:pt>
  </dgm:ptLst>
  <dgm:cxnLst>
    <dgm:cxn modelId="{2E10D73E-4184-4316-B56A-B3CF230E47FB}" type="presOf" srcId="{843F60BF-267A-4648-9A8D-7F7282B720FA}" destId="{A39AE851-5414-496A-9F97-2DC0337777E0}" srcOrd="0" destOrd="0" presId="urn:microsoft.com/office/officeart/2005/8/layout/radial4"/>
    <dgm:cxn modelId="{D6072DED-EA84-4F31-9F8B-3415A61633FA}" type="presOf" srcId="{95F6D92B-E5BE-40C6-9726-505F51BDD63F}" destId="{21546B6C-CA90-4E6B-8BFF-0F82B31FB87A}" srcOrd="0" destOrd="0" presId="urn:microsoft.com/office/officeart/2005/8/layout/radial4"/>
    <dgm:cxn modelId="{97F5ACF7-05E5-4AD0-B62B-8217D03275CC}" srcId="{8AB31E4C-5C48-4170-8AD5-70D728335852}" destId="{2B9EF101-B046-43D1-8C7E-F47359F4C8D1}" srcOrd="0" destOrd="0" parTransId="{843F60BF-267A-4648-9A8D-7F7282B720FA}" sibTransId="{D64160F2-3E0C-457D-A7BD-246A814C1798}"/>
    <dgm:cxn modelId="{53412CE1-8062-4F67-BC68-B4259AFFE370}" srcId="{AB1B6B85-ED6F-4545-9EBC-6D4460E8F683}" destId="{8AB31E4C-5C48-4170-8AD5-70D728335852}" srcOrd="0" destOrd="0" parTransId="{274A1118-1133-4DAF-9DB1-0FE0CD5389FB}" sibTransId="{AF620794-8A8E-40B4-A9F6-4DF883E97161}"/>
    <dgm:cxn modelId="{B45CD959-0A37-4159-AE9C-8C3A391FBAA9}" type="presOf" srcId="{2B9EF101-B046-43D1-8C7E-F47359F4C8D1}" destId="{7E7CB0A2-6231-40A9-B294-190EE64C0C52}" srcOrd="0" destOrd="0" presId="urn:microsoft.com/office/officeart/2005/8/layout/radial4"/>
    <dgm:cxn modelId="{1DDBA7A0-F817-40F2-A38D-2C4179C83F7C}" type="presOf" srcId="{621399C0-AA8F-4D87-8E27-87DB787F6049}" destId="{0B2CAB72-59BD-437A-BAD6-EC12830334C7}" srcOrd="0" destOrd="0" presId="urn:microsoft.com/office/officeart/2005/8/layout/radial4"/>
    <dgm:cxn modelId="{9104E4FE-87DC-4F9D-8392-C88D9148313A}" srcId="{8AB31E4C-5C48-4170-8AD5-70D728335852}" destId="{6C36ED64-755A-4467-9C08-517D14477FE8}" srcOrd="2" destOrd="0" parTransId="{CF6AD48D-3BBB-42C3-B619-589A5634425F}" sibTransId="{D4E689BD-35EE-4139-BD9E-0663B5894EC8}"/>
    <dgm:cxn modelId="{7D93EC7F-AE38-4CEA-B672-BD32C6EE92CD}" type="presOf" srcId="{8AB31E4C-5C48-4170-8AD5-70D728335852}" destId="{8E517319-21F3-4512-B7D1-BB6DB2E0E329}" srcOrd="0" destOrd="0" presId="urn:microsoft.com/office/officeart/2005/8/layout/radial4"/>
    <dgm:cxn modelId="{3855D45F-DD39-4B72-B206-BE0C2BA1D657}" type="presOf" srcId="{CF6AD48D-3BBB-42C3-B619-589A5634425F}" destId="{960E056A-8C94-4E29-8B41-14CCC5DB22E8}" srcOrd="0" destOrd="0" presId="urn:microsoft.com/office/officeart/2005/8/layout/radial4"/>
    <dgm:cxn modelId="{19277921-E520-4CA4-ACA4-46916ADBB7B1}" srcId="{8AB31E4C-5C48-4170-8AD5-70D728335852}" destId="{621399C0-AA8F-4D87-8E27-87DB787F6049}" srcOrd="1" destOrd="0" parTransId="{95F6D92B-E5BE-40C6-9726-505F51BDD63F}" sibTransId="{9269E9D4-A62F-4F42-988C-56ACE345DC92}"/>
    <dgm:cxn modelId="{23C0C728-4CD2-46C7-8A93-8A318C2E73BD}" type="presOf" srcId="{6C36ED64-755A-4467-9C08-517D14477FE8}" destId="{A057EAB6-72D3-4DF9-93BF-9A24F7B32C45}" srcOrd="0" destOrd="0" presId="urn:microsoft.com/office/officeart/2005/8/layout/radial4"/>
    <dgm:cxn modelId="{CEDF88D2-F79A-42B0-80D8-ECB7B7120F13}" type="presOf" srcId="{AB1B6B85-ED6F-4545-9EBC-6D4460E8F683}" destId="{7C945146-ABEC-4DC1-9B5A-72C07887E73E}" srcOrd="0" destOrd="0" presId="urn:microsoft.com/office/officeart/2005/8/layout/radial4"/>
    <dgm:cxn modelId="{71955367-AB8B-4A96-BCB2-F1629EB82EF2}" type="presParOf" srcId="{7C945146-ABEC-4DC1-9B5A-72C07887E73E}" destId="{8E517319-21F3-4512-B7D1-BB6DB2E0E329}" srcOrd="0" destOrd="0" presId="urn:microsoft.com/office/officeart/2005/8/layout/radial4"/>
    <dgm:cxn modelId="{39C76A8D-8A0F-498B-BE03-DC81836C7D8B}" type="presParOf" srcId="{7C945146-ABEC-4DC1-9B5A-72C07887E73E}" destId="{A39AE851-5414-496A-9F97-2DC0337777E0}" srcOrd="1" destOrd="0" presId="urn:microsoft.com/office/officeart/2005/8/layout/radial4"/>
    <dgm:cxn modelId="{2040E0A7-81CE-42AD-B866-7215C7E6769F}" type="presParOf" srcId="{7C945146-ABEC-4DC1-9B5A-72C07887E73E}" destId="{7E7CB0A2-6231-40A9-B294-190EE64C0C52}" srcOrd="2" destOrd="0" presId="urn:microsoft.com/office/officeart/2005/8/layout/radial4"/>
    <dgm:cxn modelId="{04770D37-FEC0-412A-ADBD-E007D35DF6D1}" type="presParOf" srcId="{7C945146-ABEC-4DC1-9B5A-72C07887E73E}" destId="{21546B6C-CA90-4E6B-8BFF-0F82B31FB87A}" srcOrd="3" destOrd="0" presId="urn:microsoft.com/office/officeart/2005/8/layout/radial4"/>
    <dgm:cxn modelId="{B90BE621-66F1-4DC2-9923-4FBFDC91C976}" type="presParOf" srcId="{7C945146-ABEC-4DC1-9B5A-72C07887E73E}" destId="{0B2CAB72-59BD-437A-BAD6-EC12830334C7}" srcOrd="4" destOrd="0" presId="urn:microsoft.com/office/officeart/2005/8/layout/radial4"/>
    <dgm:cxn modelId="{3A172783-3074-46FA-824D-5144A1927EE3}" type="presParOf" srcId="{7C945146-ABEC-4DC1-9B5A-72C07887E73E}" destId="{960E056A-8C94-4E29-8B41-14CCC5DB22E8}" srcOrd="5" destOrd="0" presId="urn:microsoft.com/office/officeart/2005/8/layout/radial4"/>
    <dgm:cxn modelId="{3F0C1DE2-E609-4BC2-8C03-234956B3CBA6}" type="presParOf" srcId="{7C945146-ABEC-4DC1-9B5A-72C07887E73E}" destId="{A057EAB6-72D3-4DF9-93BF-9A24F7B32C45}"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8DB2EA-0B43-4E92-B98E-2C8A2B0EDD36}">
      <dsp:nvSpPr>
        <dsp:cNvPr id="0" name=""/>
        <dsp:cNvSpPr/>
      </dsp:nvSpPr>
      <dsp:spPr>
        <a:xfrm>
          <a:off x="0" y="203199"/>
          <a:ext cx="6096000" cy="3657600"/>
        </a:xfrm>
        <a:prstGeom prst="rect">
          <a:avLst/>
        </a:prstGeom>
        <a:gradFill rotWithShape="0">
          <a:gsLst>
            <a:gs pos="0">
              <a:srgbClr val="66822E"/>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s-ES_tradnl" sz="2700" kern="1200" dirty="0" smtClean="0"/>
            <a:t>Análisis de modelos existentes y posterior definición de un modelo de madurez “base” aplicable a diversos sectores de la Pequeña y Mediana Industria Ecuatoriana, sin pretender estructurar una normativa específica enmarcada solamente en la teoría científica, sino más bien, articular una propuesta con orientación práctica sin descuidar la normativa existente.   </a:t>
          </a:r>
          <a:endParaRPr lang="en-US" sz="2700" kern="1200" dirty="0"/>
        </a:p>
      </dsp:txBody>
      <dsp:txXfrm>
        <a:off x="0" y="203199"/>
        <a:ext cx="6096000" cy="3657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462FFB-2FF7-4AC2-8105-1536FA335351}">
      <dsp:nvSpPr>
        <dsp:cNvPr id="0" name=""/>
        <dsp:cNvSpPr/>
      </dsp:nvSpPr>
      <dsp:spPr>
        <a:xfrm>
          <a:off x="148756" y="459"/>
          <a:ext cx="2832233" cy="1865427"/>
        </a:xfrm>
        <a:prstGeom prst="rect">
          <a:avLst/>
        </a:prstGeom>
        <a:gradFill rotWithShape="0">
          <a:gsLst>
            <a:gs pos="0">
              <a:srgbClr val="66822E"/>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solidFill>
                <a:schemeClr val="tx1"/>
              </a:solidFill>
            </a:rPr>
            <a:t>Obtener información a través de encuestas sobre el conocimiento y aplicación de modelos de madurez en el medio.</a:t>
          </a:r>
          <a:endParaRPr lang="es-EC" sz="2200" kern="1200" dirty="0">
            <a:solidFill>
              <a:schemeClr val="tx1"/>
            </a:solidFill>
          </a:endParaRPr>
        </a:p>
      </dsp:txBody>
      <dsp:txXfrm>
        <a:off x="148756" y="459"/>
        <a:ext cx="2832233" cy="1865427"/>
      </dsp:txXfrm>
    </dsp:sp>
    <dsp:sp modelId="{40F9D447-8050-4BBD-8A93-A4A018F7D515}">
      <dsp:nvSpPr>
        <dsp:cNvPr id="0" name=""/>
        <dsp:cNvSpPr/>
      </dsp:nvSpPr>
      <dsp:spPr>
        <a:xfrm>
          <a:off x="3293449" y="0"/>
          <a:ext cx="2826386" cy="1789679"/>
        </a:xfrm>
        <a:prstGeom prst="rect">
          <a:avLst/>
        </a:prstGeom>
        <a:gradFill rotWithShape="0">
          <a:gsLst>
            <a:gs pos="0">
              <a:srgbClr val="66822E"/>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C" sz="2800" kern="1200" dirty="0" smtClean="0">
              <a:solidFill>
                <a:schemeClr val="tx1"/>
              </a:solidFill>
            </a:rPr>
            <a:t> </a:t>
          </a:r>
          <a:r>
            <a:rPr lang="es-ES_tradnl" sz="2200" kern="1200" dirty="0" smtClean="0">
              <a:solidFill>
                <a:schemeClr val="tx1"/>
              </a:solidFill>
            </a:rPr>
            <a:t>Ampliar los conocimientos a través del análisis de modelos existentes y definir los modelos “base”.</a:t>
          </a:r>
          <a:endParaRPr lang="es-EC" sz="2200" kern="1200" dirty="0">
            <a:solidFill>
              <a:schemeClr val="tx1"/>
            </a:solidFill>
          </a:endParaRPr>
        </a:p>
      </dsp:txBody>
      <dsp:txXfrm>
        <a:off x="3293449" y="0"/>
        <a:ext cx="2826386" cy="1789679"/>
      </dsp:txXfrm>
    </dsp:sp>
    <dsp:sp modelId="{F6BBD02B-DA54-4E36-AE7B-5F1EC88D27A3}">
      <dsp:nvSpPr>
        <dsp:cNvPr id="0" name=""/>
        <dsp:cNvSpPr/>
      </dsp:nvSpPr>
      <dsp:spPr>
        <a:xfrm>
          <a:off x="167693" y="2200804"/>
          <a:ext cx="2845190" cy="1863194"/>
        </a:xfrm>
        <a:prstGeom prst="rect">
          <a:avLst/>
        </a:prstGeom>
        <a:gradFill rotWithShape="0">
          <a:gsLst>
            <a:gs pos="0">
              <a:srgbClr val="66822E"/>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solidFill>
                <a:schemeClr val="tx1"/>
              </a:solidFill>
            </a:rPr>
            <a:t> Estructurar un nuevo modelo con las características más relevantes de sus predecesores.</a:t>
          </a:r>
          <a:endParaRPr lang="es-EC" sz="2200" kern="1200" dirty="0">
            <a:solidFill>
              <a:schemeClr val="tx1"/>
            </a:solidFill>
          </a:endParaRPr>
        </a:p>
      </dsp:txBody>
      <dsp:txXfrm>
        <a:off x="167693" y="2200804"/>
        <a:ext cx="2845190" cy="1863194"/>
      </dsp:txXfrm>
    </dsp:sp>
    <dsp:sp modelId="{3A176717-D3B2-48B0-81F2-86CC9299333B}">
      <dsp:nvSpPr>
        <dsp:cNvPr id="0" name=""/>
        <dsp:cNvSpPr/>
      </dsp:nvSpPr>
      <dsp:spPr>
        <a:xfrm>
          <a:off x="3316771" y="2198113"/>
          <a:ext cx="2832233" cy="1865427"/>
        </a:xfrm>
        <a:prstGeom prst="rect">
          <a:avLst/>
        </a:prstGeom>
        <a:gradFill rotWithShape="0">
          <a:gsLst>
            <a:gs pos="0">
              <a:srgbClr val="66822E"/>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chemeClr val="tx1"/>
              </a:solidFill>
            </a:rPr>
            <a:t>  </a:t>
          </a:r>
          <a:r>
            <a:rPr lang="es-EC" sz="2400" kern="1200" dirty="0" smtClean="0">
              <a:solidFill>
                <a:schemeClr val="tx1"/>
              </a:solidFill>
            </a:rPr>
            <a:t> </a:t>
          </a:r>
          <a:r>
            <a:rPr lang="es-EC" sz="2200" kern="1200" dirty="0" smtClean="0">
              <a:solidFill>
                <a:schemeClr val="tx1"/>
              </a:solidFill>
            </a:rPr>
            <a:t>Proponer un nuevo modelo de aplicación práctica sin descuidar la normativa existente.</a:t>
          </a:r>
          <a:endParaRPr lang="es-EC" sz="2200" kern="1200" dirty="0">
            <a:solidFill>
              <a:schemeClr val="tx1"/>
            </a:solidFill>
          </a:endParaRPr>
        </a:p>
      </dsp:txBody>
      <dsp:txXfrm>
        <a:off x="3316771" y="2198113"/>
        <a:ext cx="2832233" cy="186542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23278C-3AF9-492D-A5F7-E72DCDD6DD47}">
      <dsp:nvSpPr>
        <dsp:cNvPr id="0" name=""/>
        <dsp:cNvSpPr/>
      </dsp:nvSpPr>
      <dsp:spPr>
        <a:xfrm>
          <a:off x="1184097" y="1864215"/>
          <a:ext cx="91440" cy="347217"/>
        </a:xfrm>
        <a:custGeom>
          <a:avLst/>
          <a:gdLst/>
          <a:ahLst/>
          <a:cxnLst/>
          <a:rect l="0" t="0" r="0" b="0"/>
          <a:pathLst>
            <a:path>
              <a:moveTo>
                <a:pt x="45720" y="0"/>
              </a:moveTo>
              <a:lnTo>
                <a:pt x="45720" y="3472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AD8D02-B8DE-4CE7-B605-113B92CF5130}">
      <dsp:nvSpPr>
        <dsp:cNvPr id="0" name=""/>
        <dsp:cNvSpPr/>
      </dsp:nvSpPr>
      <dsp:spPr>
        <a:xfrm>
          <a:off x="1184097" y="758891"/>
          <a:ext cx="91440" cy="347217"/>
        </a:xfrm>
        <a:custGeom>
          <a:avLst/>
          <a:gdLst/>
          <a:ahLst/>
          <a:cxnLst/>
          <a:rect l="0" t="0" r="0" b="0"/>
          <a:pathLst>
            <a:path>
              <a:moveTo>
                <a:pt x="45720" y="0"/>
              </a:moveTo>
              <a:lnTo>
                <a:pt x="45720" y="3472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E24210-FABC-4668-BA5F-3EB626A140AB}">
      <dsp:nvSpPr>
        <dsp:cNvPr id="0" name=""/>
        <dsp:cNvSpPr/>
      </dsp:nvSpPr>
      <dsp:spPr>
        <a:xfrm>
          <a:off x="632882" y="784"/>
          <a:ext cx="1193869" cy="758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F55AE2-69D3-48EB-9E84-E12531D8216E}">
      <dsp:nvSpPr>
        <dsp:cNvPr id="0" name=""/>
        <dsp:cNvSpPr/>
      </dsp:nvSpPr>
      <dsp:spPr>
        <a:xfrm>
          <a:off x="765534" y="126803"/>
          <a:ext cx="1193869" cy="758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DIRECTIVOS</a:t>
          </a:r>
          <a:endParaRPr lang="es-ES" sz="900" kern="1200" dirty="0"/>
        </a:p>
      </dsp:txBody>
      <dsp:txXfrm>
        <a:off x="765534" y="126803"/>
        <a:ext cx="1193869" cy="758107"/>
      </dsp:txXfrm>
    </dsp:sp>
    <dsp:sp modelId="{F5A490DE-3EBF-4743-9AAC-142534389967}">
      <dsp:nvSpPr>
        <dsp:cNvPr id="0" name=""/>
        <dsp:cNvSpPr/>
      </dsp:nvSpPr>
      <dsp:spPr>
        <a:xfrm>
          <a:off x="632882" y="1106108"/>
          <a:ext cx="1193869" cy="758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EACB69-BBC8-416A-B28C-3CA855086CA4}">
      <dsp:nvSpPr>
        <dsp:cNvPr id="0" name=""/>
        <dsp:cNvSpPr/>
      </dsp:nvSpPr>
      <dsp:spPr>
        <a:xfrm>
          <a:off x="765534" y="1232128"/>
          <a:ext cx="1193869" cy="758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GESTIÓN ESTRATÉGICA/TÁCTICA</a:t>
          </a:r>
          <a:endParaRPr lang="es-ES" sz="900" kern="1200" dirty="0"/>
        </a:p>
      </dsp:txBody>
      <dsp:txXfrm>
        <a:off x="765534" y="1232128"/>
        <a:ext cx="1193869" cy="758107"/>
      </dsp:txXfrm>
    </dsp:sp>
    <dsp:sp modelId="{91EBF1F9-D437-41EF-A81C-617EBB0E3A0D}">
      <dsp:nvSpPr>
        <dsp:cNvPr id="0" name=""/>
        <dsp:cNvSpPr/>
      </dsp:nvSpPr>
      <dsp:spPr>
        <a:xfrm>
          <a:off x="632882" y="2211432"/>
          <a:ext cx="1193869" cy="758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207E49-524C-4038-94CD-7A8A47E07257}">
      <dsp:nvSpPr>
        <dsp:cNvPr id="0" name=""/>
        <dsp:cNvSpPr/>
      </dsp:nvSpPr>
      <dsp:spPr>
        <a:xfrm>
          <a:off x="765534" y="2337452"/>
          <a:ext cx="1193869" cy="758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smtClean="0"/>
            <a:t>GESTIÓN OPERATIVA</a:t>
          </a:r>
          <a:endParaRPr lang="es-ES" sz="900" kern="1200" dirty="0"/>
        </a:p>
      </dsp:txBody>
      <dsp:txXfrm>
        <a:off x="765534" y="2337452"/>
        <a:ext cx="1193869" cy="75810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F52D2C-09AB-4C3E-9529-C110B3B1BD90}">
      <dsp:nvSpPr>
        <dsp:cNvPr id="0" name=""/>
        <dsp:cNvSpPr/>
      </dsp:nvSpPr>
      <dsp:spPr>
        <a:xfrm>
          <a:off x="-87109" y="0"/>
          <a:ext cx="6816056" cy="417646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778B19-C4F7-4AF4-ADB9-9F289C66B9AB}">
      <dsp:nvSpPr>
        <dsp:cNvPr id="0" name=""/>
        <dsp:cNvSpPr/>
      </dsp:nvSpPr>
      <dsp:spPr>
        <a:xfrm>
          <a:off x="637958" y="3105618"/>
          <a:ext cx="153693" cy="1536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EC8D82-2844-4A37-9A3E-641D5B74992F}">
      <dsp:nvSpPr>
        <dsp:cNvPr id="0" name=""/>
        <dsp:cNvSpPr/>
      </dsp:nvSpPr>
      <dsp:spPr>
        <a:xfrm>
          <a:off x="416035" y="3333886"/>
          <a:ext cx="1450183" cy="766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439" tIns="0" rIns="0" bIns="0" numCol="1" spcCol="1270" anchor="t" anchorCtr="0">
          <a:noAutofit/>
        </a:bodyPr>
        <a:lstStyle/>
        <a:p>
          <a:pPr lvl="0" algn="l" defTabSz="1066800">
            <a:lnSpc>
              <a:spcPct val="100000"/>
            </a:lnSpc>
            <a:spcBef>
              <a:spcPct val="0"/>
            </a:spcBef>
            <a:spcAft>
              <a:spcPts val="0"/>
            </a:spcAft>
          </a:pPr>
          <a:r>
            <a:rPr lang="es-EC" sz="2400" kern="1200" dirty="0" smtClean="0"/>
            <a:t>Nivel 0</a:t>
          </a:r>
        </a:p>
        <a:p>
          <a:pPr lvl="0" algn="l" defTabSz="1066800">
            <a:lnSpc>
              <a:spcPct val="100000"/>
            </a:lnSpc>
            <a:spcBef>
              <a:spcPct val="0"/>
            </a:spcBef>
            <a:spcAft>
              <a:spcPts val="0"/>
            </a:spcAft>
          </a:pPr>
          <a:r>
            <a:rPr lang="es-EC" sz="2400" kern="1200" dirty="0" smtClean="0"/>
            <a:t>Inicial</a:t>
          </a:r>
        </a:p>
      </dsp:txBody>
      <dsp:txXfrm>
        <a:off x="416035" y="3333886"/>
        <a:ext cx="1450183" cy="766959"/>
      </dsp:txXfrm>
    </dsp:sp>
    <dsp:sp modelId="{347CFC69-546C-4252-90EA-6969582B5FCA}">
      <dsp:nvSpPr>
        <dsp:cNvPr id="0" name=""/>
        <dsp:cNvSpPr/>
      </dsp:nvSpPr>
      <dsp:spPr>
        <a:xfrm>
          <a:off x="1469910" y="2306243"/>
          <a:ext cx="240564" cy="2405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FAF195-6DE0-4935-9490-23D67BDF32AE}">
      <dsp:nvSpPr>
        <dsp:cNvPr id="0" name=""/>
        <dsp:cNvSpPr/>
      </dsp:nvSpPr>
      <dsp:spPr>
        <a:xfrm>
          <a:off x="1164710" y="2544550"/>
          <a:ext cx="2171881" cy="644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470" tIns="0" rIns="0" bIns="0" numCol="1" spcCol="1270" anchor="t" anchorCtr="0">
          <a:noAutofit/>
        </a:bodyPr>
        <a:lstStyle/>
        <a:p>
          <a:pPr lvl="0" algn="l" defTabSz="977900">
            <a:lnSpc>
              <a:spcPct val="100000"/>
            </a:lnSpc>
            <a:spcBef>
              <a:spcPct val="0"/>
            </a:spcBef>
            <a:spcAft>
              <a:spcPts val="0"/>
            </a:spcAft>
          </a:pPr>
          <a:r>
            <a:rPr lang="es-EC" sz="2200" kern="1200" dirty="0" smtClean="0"/>
            <a:t>Nivel 1</a:t>
          </a:r>
        </a:p>
        <a:p>
          <a:pPr lvl="0" algn="l" defTabSz="977900">
            <a:lnSpc>
              <a:spcPct val="100000"/>
            </a:lnSpc>
            <a:spcBef>
              <a:spcPct val="0"/>
            </a:spcBef>
            <a:spcAft>
              <a:spcPts val="0"/>
            </a:spcAft>
          </a:pPr>
          <a:r>
            <a:rPr lang="es-EC" sz="2200" kern="1200" dirty="0" smtClean="0"/>
            <a:t>Conciencia</a:t>
          </a:r>
          <a:endParaRPr lang="es-EC" sz="2200" kern="1200" dirty="0"/>
        </a:p>
      </dsp:txBody>
      <dsp:txXfrm>
        <a:off x="1164710" y="2544550"/>
        <a:ext cx="2171881" cy="644869"/>
      </dsp:txXfrm>
    </dsp:sp>
    <dsp:sp modelId="{09DCA970-D895-4093-A19B-4B0DF20AD8E1}">
      <dsp:nvSpPr>
        <dsp:cNvPr id="0" name=""/>
        <dsp:cNvSpPr/>
      </dsp:nvSpPr>
      <dsp:spPr>
        <a:xfrm>
          <a:off x="2539084" y="1668915"/>
          <a:ext cx="320752" cy="3207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20C71F-0D65-4EC4-8609-B3F86D16D78E}">
      <dsp:nvSpPr>
        <dsp:cNvPr id="0" name=""/>
        <dsp:cNvSpPr/>
      </dsp:nvSpPr>
      <dsp:spPr>
        <a:xfrm>
          <a:off x="2242897" y="1829291"/>
          <a:ext cx="2202819" cy="234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60" tIns="0" rIns="0" bIns="0" numCol="1" spcCol="1270" anchor="t" anchorCtr="0">
          <a:noAutofit/>
        </a:bodyPr>
        <a:lstStyle/>
        <a:p>
          <a:pPr lvl="0" algn="l" defTabSz="1066800">
            <a:lnSpc>
              <a:spcPct val="100000"/>
            </a:lnSpc>
            <a:spcBef>
              <a:spcPct val="0"/>
            </a:spcBef>
            <a:spcAft>
              <a:spcPts val="0"/>
            </a:spcAft>
          </a:pPr>
          <a:r>
            <a:rPr lang="es-EC" sz="2400" kern="1200" dirty="0" smtClean="0"/>
            <a:t>Nivel 2</a:t>
          </a:r>
        </a:p>
        <a:p>
          <a:pPr lvl="0" algn="l" defTabSz="1066800">
            <a:lnSpc>
              <a:spcPct val="100000"/>
            </a:lnSpc>
            <a:spcBef>
              <a:spcPct val="0"/>
            </a:spcBef>
            <a:spcAft>
              <a:spcPts val="0"/>
            </a:spcAft>
          </a:pPr>
          <a:r>
            <a:rPr lang="es-EC" sz="2400" kern="1200" dirty="0" smtClean="0"/>
            <a:t>Socialización</a:t>
          </a:r>
          <a:endParaRPr lang="es-EC" sz="2400" kern="1200" dirty="0"/>
        </a:p>
      </dsp:txBody>
      <dsp:txXfrm>
        <a:off x="2242897" y="1829291"/>
        <a:ext cx="2202819" cy="2347172"/>
      </dsp:txXfrm>
    </dsp:sp>
    <dsp:sp modelId="{F6214649-0946-447D-A5C7-B618E0706AE5}">
      <dsp:nvSpPr>
        <dsp:cNvPr id="0" name=""/>
        <dsp:cNvSpPr/>
      </dsp:nvSpPr>
      <dsp:spPr>
        <a:xfrm>
          <a:off x="3782000" y="1171080"/>
          <a:ext cx="414305" cy="4143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7C2BAC-21B6-42C5-8AF2-96303C30F2F0}">
      <dsp:nvSpPr>
        <dsp:cNvPr id="0" name=""/>
        <dsp:cNvSpPr/>
      </dsp:nvSpPr>
      <dsp:spPr>
        <a:xfrm>
          <a:off x="3584777" y="1378233"/>
          <a:ext cx="2145219" cy="2798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532" tIns="0" rIns="0" bIns="0" numCol="1" spcCol="1270" anchor="t" anchorCtr="0">
          <a:noAutofit/>
        </a:bodyPr>
        <a:lstStyle/>
        <a:p>
          <a:pPr lvl="0" algn="l" defTabSz="1244600">
            <a:lnSpc>
              <a:spcPct val="100000"/>
            </a:lnSpc>
            <a:spcBef>
              <a:spcPct val="0"/>
            </a:spcBef>
            <a:spcAft>
              <a:spcPts val="0"/>
            </a:spcAft>
          </a:pPr>
          <a:r>
            <a:rPr lang="es-EC" sz="2800" kern="1200" dirty="0" smtClean="0"/>
            <a:t>Nivel 3</a:t>
          </a:r>
        </a:p>
        <a:p>
          <a:pPr lvl="0" algn="l" defTabSz="1244600">
            <a:lnSpc>
              <a:spcPct val="100000"/>
            </a:lnSpc>
            <a:spcBef>
              <a:spcPct val="0"/>
            </a:spcBef>
            <a:spcAft>
              <a:spcPts val="0"/>
            </a:spcAft>
          </a:pPr>
          <a:r>
            <a:rPr lang="es-EC" sz="2800" kern="1200" dirty="0" smtClean="0"/>
            <a:t>Definido</a:t>
          </a:r>
          <a:endParaRPr lang="es-EC" sz="2800" kern="1200" dirty="0"/>
        </a:p>
      </dsp:txBody>
      <dsp:txXfrm>
        <a:off x="3584777" y="1378233"/>
        <a:ext cx="2145219" cy="2798230"/>
      </dsp:txXfrm>
    </dsp:sp>
    <dsp:sp modelId="{C0BA5227-C514-41FB-9455-B327CD0E3ACB}">
      <dsp:nvSpPr>
        <dsp:cNvPr id="0" name=""/>
        <dsp:cNvSpPr/>
      </dsp:nvSpPr>
      <dsp:spPr>
        <a:xfrm>
          <a:off x="5061669" y="838633"/>
          <a:ext cx="527905" cy="5279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373F9-73E3-4D29-A9BF-C0DAC5A94104}">
      <dsp:nvSpPr>
        <dsp:cNvPr id="0" name=""/>
        <dsp:cNvSpPr/>
      </dsp:nvSpPr>
      <dsp:spPr>
        <a:xfrm>
          <a:off x="5084522" y="1102586"/>
          <a:ext cx="1818666" cy="307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726" tIns="0" rIns="0" bIns="0" numCol="1" spcCol="1270" anchor="t" anchorCtr="0">
          <a:noAutofit/>
        </a:bodyPr>
        <a:lstStyle/>
        <a:p>
          <a:pPr lvl="0" algn="l" defTabSz="1422400">
            <a:lnSpc>
              <a:spcPct val="100000"/>
            </a:lnSpc>
            <a:spcBef>
              <a:spcPct val="0"/>
            </a:spcBef>
            <a:spcAft>
              <a:spcPts val="0"/>
            </a:spcAft>
          </a:pPr>
          <a:r>
            <a:rPr lang="es-EC" sz="3200" kern="1200" dirty="0" smtClean="0"/>
            <a:t>Nivel 4</a:t>
          </a:r>
        </a:p>
        <a:p>
          <a:pPr lvl="0" algn="l" defTabSz="1422400">
            <a:lnSpc>
              <a:spcPct val="100000"/>
            </a:lnSpc>
            <a:spcBef>
              <a:spcPct val="0"/>
            </a:spcBef>
            <a:spcAft>
              <a:spcPts val="0"/>
            </a:spcAft>
          </a:pPr>
          <a:r>
            <a:rPr lang="es-EC" sz="3200" kern="1200" dirty="0" smtClean="0"/>
            <a:t>Mejora</a:t>
          </a:r>
          <a:endParaRPr lang="es-EC" sz="3200" kern="1200" dirty="0"/>
        </a:p>
      </dsp:txBody>
      <dsp:txXfrm>
        <a:off x="5084522" y="1102586"/>
        <a:ext cx="1818666" cy="307387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517319-21F3-4512-B7D1-BB6DB2E0E329}">
      <dsp:nvSpPr>
        <dsp:cNvPr id="0" name=""/>
        <dsp:cNvSpPr/>
      </dsp:nvSpPr>
      <dsp:spPr>
        <a:xfrm>
          <a:off x="2155507" y="2277603"/>
          <a:ext cx="1784985" cy="178498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C" sz="2200" kern="1200" dirty="0" smtClean="0"/>
            <a:t>TAREA CUMPLIDA</a:t>
          </a:r>
          <a:endParaRPr lang="es-EC" sz="2200" kern="1200" dirty="0"/>
        </a:p>
      </dsp:txBody>
      <dsp:txXfrm>
        <a:off x="2155507" y="2277603"/>
        <a:ext cx="1784985" cy="1784985"/>
      </dsp:txXfrm>
    </dsp:sp>
    <dsp:sp modelId="{A39AE851-5414-496A-9F97-2DC0337777E0}">
      <dsp:nvSpPr>
        <dsp:cNvPr id="0" name=""/>
        <dsp:cNvSpPr/>
      </dsp:nvSpPr>
      <dsp:spPr>
        <a:xfrm rot="12900000">
          <a:off x="871449" y="1920360"/>
          <a:ext cx="1510013" cy="50872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7CB0A2-6231-40A9-B294-190EE64C0C52}">
      <dsp:nvSpPr>
        <dsp:cNvPr id="0" name=""/>
        <dsp:cNvSpPr/>
      </dsp:nvSpPr>
      <dsp:spPr>
        <a:xfrm>
          <a:off x="160123" y="1063372"/>
          <a:ext cx="1695735" cy="13565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s-EC" sz="2100" kern="1200" dirty="0" smtClean="0"/>
            <a:t>Ejecutada</a:t>
          </a:r>
          <a:endParaRPr lang="es-EC" sz="2100" kern="1200" dirty="0"/>
        </a:p>
      </dsp:txBody>
      <dsp:txXfrm>
        <a:off x="160123" y="1063372"/>
        <a:ext cx="1695735" cy="1356588"/>
      </dsp:txXfrm>
    </dsp:sp>
    <dsp:sp modelId="{21546B6C-CA90-4E6B-8BFF-0F82B31FB87A}">
      <dsp:nvSpPr>
        <dsp:cNvPr id="0" name=""/>
        <dsp:cNvSpPr/>
      </dsp:nvSpPr>
      <dsp:spPr>
        <a:xfrm rot="16200000">
          <a:off x="2292993" y="1180352"/>
          <a:ext cx="1510013" cy="508720"/>
        </a:xfrm>
        <a:prstGeom prst="lef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2CAB72-59BD-437A-BAD6-EC12830334C7}">
      <dsp:nvSpPr>
        <dsp:cNvPr id="0" name=""/>
        <dsp:cNvSpPr/>
      </dsp:nvSpPr>
      <dsp:spPr>
        <a:xfrm>
          <a:off x="2200132" y="1411"/>
          <a:ext cx="1695735" cy="13565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s-EC" sz="2100" kern="1200" dirty="0" smtClean="0"/>
            <a:t>Documentada</a:t>
          </a:r>
          <a:endParaRPr lang="es-EC" sz="2100" kern="1200" dirty="0"/>
        </a:p>
      </dsp:txBody>
      <dsp:txXfrm>
        <a:off x="2200132" y="1411"/>
        <a:ext cx="1695735" cy="1356588"/>
      </dsp:txXfrm>
    </dsp:sp>
    <dsp:sp modelId="{960E056A-8C94-4E29-8B41-14CCC5DB22E8}">
      <dsp:nvSpPr>
        <dsp:cNvPr id="0" name=""/>
        <dsp:cNvSpPr/>
      </dsp:nvSpPr>
      <dsp:spPr>
        <a:xfrm rot="19500000">
          <a:off x="3714536" y="1920360"/>
          <a:ext cx="1510013" cy="508720"/>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57EAB6-72D3-4DF9-93BF-9A24F7B32C45}">
      <dsp:nvSpPr>
        <dsp:cNvPr id="0" name=""/>
        <dsp:cNvSpPr/>
      </dsp:nvSpPr>
      <dsp:spPr>
        <a:xfrm>
          <a:off x="4240140" y="1063372"/>
          <a:ext cx="1695735" cy="13565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s-EC" sz="2100" kern="1200" dirty="0" smtClean="0"/>
            <a:t>Revisada</a:t>
          </a:r>
          <a:endParaRPr lang="es-EC" sz="2100" kern="1200" dirty="0"/>
        </a:p>
      </dsp:txBody>
      <dsp:txXfrm>
        <a:off x="4240140" y="1063372"/>
        <a:ext cx="1695735" cy="13565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3C74A9-9D48-47FB-9F23-BBE71EADB4E3}" type="datetimeFigureOut">
              <a:rPr lang="es-EC" smtClean="0"/>
              <a:pPr/>
              <a:t>15/05/2015</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B73E70-2B3C-4E8B-A4A7-614235A13E28}" type="slidenum">
              <a:rPr lang="es-EC" smtClean="0"/>
              <a:pPr/>
              <a:t>‹#›</a:t>
            </a:fld>
            <a:endParaRPr lang="es-EC"/>
          </a:p>
        </p:txBody>
      </p:sp>
    </p:spTree>
    <p:extLst>
      <p:ext uri="{BB962C8B-B14F-4D97-AF65-F5344CB8AC3E}">
        <p14:creationId xmlns:p14="http://schemas.microsoft.com/office/powerpoint/2010/main" xmlns="" val="2995159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21E5034-7C72-49A4-A0D9-346D19DE8602}" type="datetimeFigureOut">
              <a:rPr lang="es-EC"/>
              <a:pPr>
                <a:defRPr/>
              </a:pPr>
              <a:t>15/05/2015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4C611202-1FCF-4641-85BD-52FC43C87493}" type="slidenum">
              <a:rPr lang="es-EC"/>
              <a:pPr>
                <a:defRPr/>
              </a:pPr>
              <a:t>‹#›</a:t>
            </a:fld>
            <a:endParaRPr lang="es-EC"/>
          </a:p>
        </p:txBody>
      </p:sp>
    </p:spTree>
    <p:extLst>
      <p:ext uri="{BB962C8B-B14F-4D97-AF65-F5344CB8AC3E}">
        <p14:creationId xmlns:p14="http://schemas.microsoft.com/office/powerpoint/2010/main" xmlns="" val="314667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2</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15</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3</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4</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5</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6</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7</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8</a:t>
            </a:fld>
            <a:endParaRPr lang="es-EC"/>
          </a:p>
        </p:txBody>
      </p:sp>
    </p:spTree>
    <p:extLst>
      <p:ext uri="{BB962C8B-B14F-4D97-AF65-F5344CB8AC3E}">
        <p14:creationId xmlns:p14="http://schemas.microsoft.com/office/powerpoint/2010/main" xmlns="" val="751358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pPr>
              <a:defRPr/>
            </a:pPr>
            <a:fld id="{4C611202-1FCF-4641-85BD-52FC43C87493}" type="slidenum">
              <a:rPr lang="es-EC" smtClean="0"/>
              <a:pPr>
                <a:defRPr/>
              </a:pPr>
              <a:t>10</a:t>
            </a:fld>
            <a:endParaRPr lang="es-EC"/>
          </a:p>
        </p:txBody>
      </p:sp>
    </p:spTree>
    <p:extLst>
      <p:ext uri="{BB962C8B-B14F-4D97-AF65-F5344CB8AC3E}">
        <p14:creationId xmlns:p14="http://schemas.microsoft.com/office/powerpoint/2010/main" xmlns="" val="236554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pPr>
              <a:defRPr/>
            </a:pPr>
            <a:fld id="{4C611202-1FCF-4641-85BD-52FC43C87493}" type="slidenum">
              <a:rPr lang="es-EC" smtClean="0"/>
              <a:pPr>
                <a:defRPr/>
              </a:pPr>
              <a:t>14</a:t>
            </a:fld>
            <a:endParaRPr lang="es-EC"/>
          </a:p>
        </p:txBody>
      </p:sp>
    </p:spTree>
    <p:extLst>
      <p:ext uri="{BB962C8B-B14F-4D97-AF65-F5344CB8AC3E}">
        <p14:creationId xmlns:p14="http://schemas.microsoft.com/office/powerpoint/2010/main" xmlns="" val="751358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01AEB4E-6E08-428A-BCF0-1A99941A156C}" type="datetimeFigureOut">
              <a:rPr lang="es-ES"/>
              <a:pPr>
                <a:defRPr/>
              </a:pPr>
              <a:t>15/05/2015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1DEE770D-515E-4B16-9A89-D14D25AC1E9D}" type="slidenum">
              <a:rPr lang="es-ES"/>
              <a:pPr>
                <a:defRPr/>
              </a:pPr>
              <a:t>‹#›</a:t>
            </a:fld>
            <a:endParaRPr lang="es-ES"/>
          </a:p>
        </p:txBody>
      </p:sp>
      <p:sp>
        <p:nvSpPr>
          <p:cNvPr id="11" name="Line 23"/>
          <p:cNvSpPr>
            <a:spLocks noChangeShapeType="1"/>
          </p:cNvSpPr>
          <p:nvPr userDrawn="1"/>
        </p:nvSpPr>
        <p:spPr bwMode="auto">
          <a:xfrm rot="10800000" flipH="1" flipV="1">
            <a:off x="25400" y="6440041"/>
            <a:ext cx="6274792" cy="2"/>
          </a:xfrm>
          <a:prstGeom prst="line">
            <a:avLst/>
          </a:prstGeom>
          <a:noFill/>
          <a:ln w="38100">
            <a:solidFill>
              <a:srgbClr val="FF0000"/>
            </a:solidFill>
            <a:round/>
            <a:headEnd/>
            <a:tailEnd/>
          </a:ln>
          <a:effectLst/>
        </p:spPr>
        <p:txBody>
          <a:bodyPr/>
          <a:lstStyle/>
          <a:p>
            <a:pPr>
              <a:defRPr/>
            </a:pPr>
            <a:endParaRPr lang="en-US"/>
          </a:p>
        </p:txBody>
      </p:sp>
      <p:sp>
        <p:nvSpPr>
          <p:cNvPr id="12" name="Line 24"/>
          <p:cNvSpPr>
            <a:spLocks noChangeShapeType="1"/>
          </p:cNvSpPr>
          <p:nvPr userDrawn="1"/>
        </p:nvSpPr>
        <p:spPr bwMode="auto">
          <a:xfrm rot="10800000" flipH="1" flipV="1">
            <a:off x="25401" y="6381328"/>
            <a:ext cx="6274791" cy="0"/>
          </a:xfrm>
          <a:prstGeom prst="line">
            <a:avLst/>
          </a:prstGeom>
          <a:noFill/>
          <a:ln w="38100">
            <a:solidFill>
              <a:srgbClr val="006600"/>
            </a:solidFill>
            <a:round/>
            <a:headEnd/>
            <a:tailEnd/>
          </a:ln>
          <a:effectLst/>
        </p:spPr>
        <p:txBody>
          <a:bodyPr/>
          <a:lstStyle/>
          <a:p>
            <a:pPr>
              <a:defRPr/>
            </a:pPr>
            <a:endParaRPr lang="en-US"/>
          </a:p>
        </p:txBody>
      </p:sp>
      <p:pic>
        <p:nvPicPr>
          <p:cNvPr id="13" name="Picture 15" descr="http://blogs.espe.edu.ec/wp-content/uploads/2013/09/LOGO-PRINCIPAL5.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300192" y="6165304"/>
            <a:ext cx="2592288" cy="597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16963956"/>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6850572-76D8-4FC4-B685-30ED60E72F94}" type="datetimeFigureOut">
              <a:rPr lang="es-ES"/>
              <a:pPr>
                <a:defRPr/>
              </a:pPr>
              <a:t>15/05/2015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2143AD3-C5AA-40C4-8CDE-253FB868E712}" type="slidenum">
              <a:rPr lang="es-ES"/>
              <a:pPr>
                <a:defRPr/>
              </a:pPr>
              <a:t>‹#›</a:t>
            </a:fld>
            <a:endParaRPr lang="es-ES"/>
          </a:p>
        </p:txBody>
      </p:sp>
    </p:spTree>
    <p:extLst>
      <p:ext uri="{BB962C8B-B14F-4D97-AF65-F5344CB8AC3E}">
        <p14:creationId xmlns:p14="http://schemas.microsoft.com/office/powerpoint/2010/main" xmlns="" val="1089037984"/>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402B8F3-49C3-4096-B774-1152446ABC64}" type="datetimeFigureOut">
              <a:rPr lang="es-ES"/>
              <a:pPr>
                <a:defRPr/>
              </a:pPr>
              <a:t>15/05/2015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861FB3-8CDB-4AB5-AA2F-126CCA38641A}" type="slidenum">
              <a:rPr lang="es-ES"/>
              <a:pPr>
                <a:defRPr/>
              </a:pPr>
              <a:t>‹#›</a:t>
            </a:fld>
            <a:endParaRPr lang="es-ES"/>
          </a:p>
        </p:txBody>
      </p:sp>
    </p:spTree>
    <p:extLst>
      <p:ext uri="{BB962C8B-B14F-4D97-AF65-F5344CB8AC3E}">
        <p14:creationId xmlns:p14="http://schemas.microsoft.com/office/powerpoint/2010/main" xmlns="" val="3413542351"/>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graphicFrame>
        <p:nvGraphicFramePr>
          <p:cNvPr id="2" name="Object 46"/>
          <p:cNvGraphicFramePr>
            <a:graphicFrameLocks noChangeAspect="1"/>
          </p:cNvGraphicFramePr>
          <p:nvPr>
            <p:extLst>
              <p:ext uri="{D42A27DB-BD31-4B8C-83A1-F6EECF244321}">
                <p14:modId xmlns:p14="http://schemas.microsoft.com/office/powerpoint/2010/main" xmlns="" val="2142724211"/>
              </p:ext>
            </p:extLst>
          </p:nvPr>
        </p:nvGraphicFramePr>
        <p:xfrm>
          <a:off x="0" y="981074"/>
          <a:ext cx="9144000" cy="5876925"/>
        </p:xfrm>
        <a:graphic>
          <a:graphicData uri="http://schemas.openxmlformats.org/presentationml/2006/ole">
            <p:oleObj spid="_x0000_s1084" name="CorelDRAW" r:id="rId3" imgW="9151920" imgH="5621400" progId="">
              <p:embed/>
            </p:oleObj>
          </a:graphicData>
        </a:graphic>
      </p:graphicFrame>
      <p:sp>
        <p:nvSpPr>
          <p:cNvPr id="3" name="Rectangle 24"/>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pPr>
              <a:defRPr/>
            </a:pPr>
            <a:endParaRPr lang="es-ES" sz="1400"/>
          </a:p>
        </p:txBody>
      </p:sp>
      <p:sp>
        <p:nvSpPr>
          <p:cNvPr id="4" name="Rectangle 25"/>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defRPr/>
            </a:pPr>
            <a:endParaRPr lang="es-ES" sz="1400"/>
          </a:p>
        </p:txBody>
      </p:sp>
      <p:sp>
        <p:nvSpPr>
          <p:cNvPr id="5" name="Rectangle 26"/>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pPr>
              <a:defRPr/>
            </a:pPr>
            <a:endParaRPr lang="es-ES" sz="1400"/>
          </a:p>
        </p:txBody>
      </p:sp>
      <p:sp>
        <p:nvSpPr>
          <p:cNvPr id="6" name="Rectangle 27"/>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defRPr/>
            </a:pPr>
            <a:endParaRPr lang="es-ES" sz="1400"/>
          </a:p>
        </p:txBody>
      </p:sp>
      <p:sp>
        <p:nvSpPr>
          <p:cNvPr id="8" name="Oval 50"/>
          <p:cNvSpPr>
            <a:spLocks noChangeArrowheads="1"/>
          </p:cNvSpPr>
          <p:nvPr userDrawn="1"/>
        </p:nvSpPr>
        <p:spPr bwMode="auto">
          <a:xfrm>
            <a:off x="217488" y="260350"/>
            <a:ext cx="792162" cy="792163"/>
          </a:xfrm>
          <a:prstGeom prst="ellipse">
            <a:avLst/>
          </a:prstGeom>
          <a:solidFill>
            <a:schemeClr val="bg1"/>
          </a:solidFill>
          <a:ln w="9525">
            <a:noFill/>
            <a:round/>
            <a:headEnd/>
            <a:tailEnd/>
          </a:ln>
          <a:effectLst/>
        </p:spPr>
        <p:txBody>
          <a:bodyPr wrap="none" anchor="ctr"/>
          <a:lstStyle/>
          <a:p>
            <a:pPr>
              <a:defRPr/>
            </a:pPr>
            <a:endParaRPr lang="en-US"/>
          </a:p>
        </p:txBody>
      </p:sp>
      <p:pic>
        <p:nvPicPr>
          <p:cNvPr id="10" name="Picture 15" descr="http://blogs.espe.edu.ec/wp-content/uploads/2013/09/LOGO-PRINCIPAL5.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323528" y="293786"/>
            <a:ext cx="2592288" cy="6869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56619881"/>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DEAE237-3353-44D2-91FA-213BAD78A634}" type="datetimeFigureOut">
              <a:rPr lang="es-ES"/>
              <a:pPr>
                <a:defRPr/>
              </a:pPr>
              <a:t>15/05/2015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4BF9715-5887-437F-9626-CC4A81E5A29E}" type="slidenum">
              <a:rPr lang="es-ES"/>
              <a:pPr>
                <a:defRPr/>
              </a:pPr>
              <a:t>‹#›</a:t>
            </a:fld>
            <a:endParaRPr lang="es-ES"/>
          </a:p>
        </p:txBody>
      </p:sp>
    </p:spTree>
    <p:extLst>
      <p:ext uri="{BB962C8B-B14F-4D97-AF65-F5344CB8AC3E}">
        <p14:creationId xmlns:p14="http://schemas.microsoft.com/office/powerpoint/2010/main" xmlns="" val="2385200424"/>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0521006-3A86-4CFD-B056-1F776B7A900D}" type="datetimeFigureOut">
              <a:rPr lang="es-ES"/>
              <a:pPr>
                <a:defRPr/>
              </a:pPr>
              <a:t>15/05/2015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CF0F215-3EF8-43C8-B890-840B20A8E91E}" type="slidenum">
              <a:rPr lang="es-ES"/>
              <a:pPr>
                <a:defRPr/>
              </a:pPr>
              <a:t>‹#›</a:t>
            </a:fld>
            <a:endParaRPr lang="es-ES"/>
          </a:p>
        </p:txBody>
      </p:sp>
    </p:spTree>
    <p:extLst>
      <p:ext uri="{BB962C8B-B14F-4D97-AF65-F5344CB8AC3E}">
        <p14:creationId xmlns:p14="http://schemas.microsoft.com/office/powerpoint/2010/main" xmlns="" val="4062819023"/>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2D9B839-B214-4C78-9D9F-6F81175BE5E1}" type="datetimeFigureOut">
              <a:rPr lang="es-ES"/>
              <a:pPr>
                <a:defRPr/>
              </a:pPr>
              <a:t>15/05/2015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F5DE6C0-48A5-4C65-8D34-4D9511C31AF9}" type="slidenum">
              <a:rPr lang="es-ES"/>
              <a:pPr>
                <a:defRPr/>
              </a:pPr>
              <a:t>‹#›</a:t>
            </a:fld>
            <a:endParaRPr lang="es-ES"/>
          </a:p>
        </p:txBody>
      </p:sp>
    </p:spTree>
    <p:extLst>
      <p:ext uri="{BB962C8B-B14F-4D97-AF65-F5344CB8AC3E}">
        <p14:creationId xmlns:p14="http://schemas.microsoft.com/office/powerpoint/2010/main" xmlns="" val="2254830905"/>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6A84325-CD9C-43F3-AE73-DAF5D421782D}" type="datetimeFigureOut">
              <a:rPr lang="es-ES"/>
              <a:pPr>
                <a:defRPr/>
              </a:pPr>
              <a:t>15/05/2015</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0DEDFE0-8BE5-4298-BAC8-02E38763D57E}" type="slidenum">
              <a:rPr lang="es-ES"/>
              <a:pPr>
                <a:defRPr/>
              </a:pPr>
              <a:t>‹#›</a:t>
            </a:fld>
            <a:endParaRPr lang="es-ES"/>
          </a:p>
        </p:txBody>
      </p:sp>
    </p:spTree>
    <p:extLst>
      <p:ext uri="{BB962C8B-B14F-4D97-AF65-F5344CB8AC3E}">
        <p14:creationId xmlns:p14="http://schemas.microsoft.com/office/powerpoint/2010/main" xmlns="" val="34539284"/>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81107"/>
          </a:xfrm>
        </p:spPr>
        <p:txBody>
          <a:bodyPr/>
          <a:lstStyle/>
          <a:p>
            <a:endParaRPr lang="es-ES" dirty="0"/>
          </a:p>
        </p:txBody>
      </p:sp>
      <p:sp>
        <p:nvSpPr>
          <p:cNvPr id="3" name="3 Marcador de fecha"/>
          <p:cNvSpPr>
            <a:spLocks noGrp="1"/>
          </p:cNvSpPr>
          <p:nvPr>
            <p:ph type="dt" sz="half" idx="10"/>
          </p:nvPr>
        </p:nvSpPr>
        <p:spPr/>
        <p:txBody>
          <a:bodyPr/>
          <a:lstStyle>
            <a:lvl1pPr>
              <a:defRPr/>
            </a:lvl1pPr>
          </a:lstStyle>
          <a:p>
            <a:pPr>
              <a:defRPr/>
            </a:pPr>
            <a:fld id="{8B9278E4-BCB6-4715-8813-AF14EFA51177}" type="datetimeFigureOut">
              <a:rPr lang="es-ES"/>
              <a:pPr>
                <a:defRPr/>
              </a:pPr>
              <a:t>15/05/2015</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C02DED0D-E958-4108-A4D2-0885D15D9BFF}" type="slidenum">
              <a:rPr lang="es-ES"/>
              <a:pPr>
                <a:defRPr/>
              </a:pPr>
              <a:t>‹#›</a:t>
            </a:fld>
            <a:endParaRPr lang="es-ES"/>
          </a:p>
        </p:txBody>
      </p:sp>
      <p:sp>
        <p:nvSpPr>
          <p:cNvPr id="10" name="Line 23"/>
          <p:cNvSpPr>
            <a:spLocks noChangeShapeType="1"/>
          </p:cNvSpPr>
          <p:nvPr userDrawn="1"/>
        </p:nvSpPr>
        <p:spPr bwMode="auto">
          <a:xfrm rot="10800000" flipH="1" flipV="1">
            <a:off x="25400" y="6597350"/>
            <a:ext cx="6130776" cy="1"/>
          </a:xfrm>
          <a:prstGeom prst="line">
            <a:avLst/>
          </a:prstGeom>
          <a:noFill/>
          <a:ln w="38100">
            <a:solidFill>
              <a:srgbClr val="FF0000"/>
            </a:solidFill>
            <a:round/>
            <a:headEnd/>
            <a:tailEnd/>
          </a:ln>
          <a:effectLst/>
        </p:spPr>
        <p:txBody>
          <a:bodyPr/>
          <a:lstStyle/>
          <a:p>
            <a:pPr>
              <a:defRPr/>
            </a:pPr>
            <a:endParaRPr lang="en-US"/>
          </a:p>
        </p:txBody>
      </p:sp>
      <p:sp>
        <p:nvSpPr>
          <p:cNvPr id="11" name="Line 24"/>
          <p:cNvSpPr>
            <a:spLocks noChangeShapeType="1"/>
          </p:cNvSpPr>
          <p:nvPr userDrawn="1"/>
        </p:nvSpPr>
        <p:spPr bwMode="auto">
          <a:xfrm rot="10800000" flipH="1">
            <a:off x="25400" y="6522143"/>
            <a:ext cx="6130776" cy="3200"/>
          </a:xfrm>
          <a:prstGeom prst="line">
            <a:avLst/>
          </a:prstGeom>
          <a:noFill/>
          <a:ln w="38100">
            <a:solidFill>
              <a:srgbClr val="006600"/>
            </a:solidFill>
            <a:round/>
            <a:headEnd/>
            <a:tailEnd/>
          </a:ln>
          <a:effectLst/>
        </p:spPr>
        <p:txBody>
          <a:bodyPr/>
          <a:lstStyle/>
          <a:p>
            <a:pPr>
              <a:defRPr/>
            </a:pPr>
            <a:endParaRPr lang="en-US"/>
          </a:p>
        </p:txBody>
      </p:sp>
      <p:pic>
        <p:nvPicPr>
          <p:cNvPr id="12" name="Picture 15" descr="http://blogs.espe.edu.ec/wp-content/uploads/2013/09/LOGO-PRINCIPAL5.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156176" y="6296025"/>
            <a:ext cx="2592288" cy="53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02199260"/>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F4FCE7C-83A8-4644-90DD-9833CD730CD4}" type="datetimeFigureOut">
              <a:rPr lang="es-ES"/>
              <a:pPr>
                <a:defRPr/>
              </a:pPr>
              <a:t>15/05/2015</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56ADEA10-3372-483F-BCC6-5AFAF7AE8ABA}" type="slidenum">
              <a:rPr lang="es-ES"/>
              <a:pPr>
                <a:defRPr/>
              </a:pPr>
              <a:t>‹#›</a:t>
            </a:fld>
            <a:endParaRPr lang="es-ES" dirty="0"/>
          </a:p>
        </p:txBody>
      </p:sp>
    </p:spTree>
    <p:extLst>
      <p:ext uri="{BB962C8B-B14F-4D97-AF65-F5344CB8AC3E}">
        <p14:creationId xmlns:p14="http://schemas.microsoft.com/office/powerpoint/2010/main" xmlns="" val="1663785564"/>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7912A6F-7011-480C-8E2D-738C12A3F3A2}" type="datetimeFigureOut">
              <a:rPr lang="es-ES"/>
              <a:pPr>
                <a:defRPr/>
              </a:pPr>
              <a:t>15/05/2015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7DD6B5C-9DBA-4D51-BD51-7A4B3B761C58}" type="slidenum">
              <a:rPr lang="es-ES"/>
              <a:pPr>
                <a:defRPr/>
              </a:pPr>
              <a:t>‹#›</a:t>
            </a:fld>
            <a:endParaRPr lang="es-ES"/>
          </a:p>
        </p:txBody>
      </p:sp>
    </p:spTree>
    <p:extLst>
      <p:ext uri="{BB962C8B-B14F-4D97-AF65-F5344CB8AC3E}">
        <p14:creationId xmlns:p14="http://schemas.microsoft.com/office/powerpoint/2010/main" xmlns="" val="3013321056"/>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FAA74B9-936A-492A-BF90-A2FC136BEF97}" type="datetimeFigureOut">
              <a:rPr lang="es-ES"/>
              <a:pPr>
                <a:defRPr/>
              </a:pPr>
              <a:t>15/05/2015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8EAFC6C-3BA1-477D-95C3-A11130EFB628}" type="slidenum">
              <a:rPr lang="es-ES"/>
              <a:pPr>
                <a:defRPr/>
              </a:pPr>
              <a:t>‹#›</a:t>
            </a:fld>
            <a:endParaRPr lang="es-ES"/>
          </a:p>
        </p:txBody>
      </p:sp>
    </p:spTree>
    <p:extLst>
      <p:ext uri="{BB962C8B-B14F-4D97-AF65-F5344CB8AC3E}">
        <p14:creationId xmlns:p14="http://schemas.microsoft.com/office/powerpoint/2010/main" xmlns="" val="2402238046"/>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863">
              <a:srgbClr val="EDF2E1"/>
            </a:gs>
            <a:gs pos="0">
              <a:schemeClr val="bg1"/>
            </a:gs>
            <a:gs pos="87000">
              <a:schemeClr val="accent3">
                <a:lumMod val="20000"/>
                <a:lumOff val="80000"/>
              </a:schemeClr>
            </a:gs>
            <a:gs pos="100000">
              <a:schemeClr val="accent3">
                <a:lumMod val="75000"/>
              </a:schemeClr>
            </a:gs>
          </a:gsLst>
          <a:lin ang="5400000" scaled="0"/>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C" dirty="0"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C" dirty="0" smtClean="0"/>
              <a:t>Haga clic para modificar el estilo de texto del patrón</a:t>
            </a:r>
          </a:p>
          <a:p>
            <a:pPr lvl="1"/>
            <a:r>
              <a:rPr lang="es-ES" altLang="es-EC" dirty="0" smtClean="0"/>
              <a:t>Segundo nivel</a:t>
            </a:r>
          </a:p>
          <a:p>
            <a:pPr lvl="2"/>
            <a:r>
              <a:rPr lang="es-ES" altLang="es-EC" dirty="0" smtClean="0"/>
              <a:t>Tercer nivel</a:t>
            </a:r>
          </a:p>
          <a:p>
            <a:pPr lvl="3"/>
            <a:r>
              <a:rPr lang="es-ES" altLang="es-EC" dirty="0" smtClean="0"/>
              <a:t>Cuarto nivel</a:t>
            </a:r>
          </a:p>
          <a:p>
            <a:pPr lvl="4"/>
            <a:r>
              <a:rPr lang="es-ES" altLang="es-EC"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2F1360E-5F15-4D35-A072-31E35A10D5BB}" type="datetimeFigureOut">
              <a:rPr lang="es-ES"/>
              <a:pPr>
                <a:defRPr/>
              </a:pPr>
              <a:t>15/05/2015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B54E5C0-663E-4357-9C94-789D99F7F08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ec/url?sa=i&amp;rct=j&amp;q=&amp;esrc=s&amp;frm=1&amp;source=images&amp;cd=&amp;cad=rja&amp;uact=8&amp;ved=0CAcQjRw&amp;url=http://jesseniauzho.bligoo.ec/6-2-la-globalizacion-neo-liberal-y-sus-consecuencias-en-el-buen-vivir&amp;ei=OZI2Ve6YLIX6yATdnoCgBA&amp;bvm=bv.91071109,d.aWw&amp;psig=AFQjCNEGvlwDXl_0NChvpbeJWdob9uETow&amp;ust=142972582953657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google.com.ec/url?sa=i&amp;rct=j&amp;q=&amp;esrc=s&amp;frm=1&amp;source=images&amp;cd=&amp;cad=rja&amp;uact=8&amp;ved=0CAcQjRw&amp;url=http://steelexperts.com.mx/Acerca-de-Nosotros.php&amp;ei=Ask2VYS6Iemy7Qbz_oCgAg&amp;bvm=bv.91071109,d.b2w&amp;psig=AFQjCNHUffTCvVl4o19OlP2iAo3mWONTWQ&amp;ust=1429740099479738"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Marcador de contenido"/>
          <p:cNvSpPr>
            <a:spLocks/>
          </p:cNvSpPr>
          <p:nvPr/>
        </p:nvSpPr>
        <p:spPr bwMode="auto">
          <a:xfrm>
            <a:off x="1731963" y="3140967"/>
            <a:ext cx="6840537" cy="1124955"/>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anchor="ctr" anchorCtr="0"/>
          <a:lstStyle/>
          <a:p>
            <a:pPr algn="ctr">
              <a:spcBef>
                <a:spcPct val="20000"/>
              </a:spcBef>
            </a:pPr>
            <a:r>
              <a:rPr lang="es-ES" altLang="es-EC" b="1" dirty="0" smtClean="0"/>
              <a:t>“</a:t>
            </a:r>
            <a:r>
              <a:rPr lang="es-ES_tradnl" b="1" dirty="0" smtClean="0"/>
              <a:t>MODELO DE MADUREZ PARA GESTIÓN DE SEGURIDAD DE REDES DE INFORMACIÓN APLICABLE A PYMES ECUATORIANAS</a:t>
            </a:r>
            <a:r>
              <a:rPr lang="es-ES" altLang="es-EC" b="1" dirty="0" smtClean="0"/>
              <a:t>”</a:t>
            </a:r>
            <a:endParaRPr lang="es-ES" b="1" dirty="0">
              <a:solidFill>
                <a:srgbClr val="002060"/>
              </a:solidFill>
              <a:latin typeface="Tahoma" pitchFamily="34" charset="0"/>
            </a:endParaRPr>
          </a:p>
        </p:txBody>
      </p:sp>
      <p:sp>
        <p:nvSpPr>
          <p:cNvPr id="4100" name="Rectangle 4"/>
          <p:cNvSpPr>
            <a:spLocks noChangeArrowheads="1"/>
          </p:cNvSpPr>
          <p:nvPr/>
        </p:nvSpPr>
        <p:spPr bwMode="auto">
          <a:xfrm>
            <a:off x="1357313" y="1274580"/>
            <a:ext cx="7143750" cy="1646605"/>
          </a:xfrm>
          <a:prstGeom prst="rect">
            <a:avLst/>
          </a:prstGeom>
          <a:noFill/>
          <a:ln w="9525">
            <a:noFill/>
            <a:miter lim="800000"/>
            <a:headEnd/>
            <a:tailEnd/>
          </a:ln>
        </p:spPr>
        <p:txBody>
          <a:bodyPr anchor="ctr">
            <a:spAutoFit/>
          </a:bodyPr>
          <a:lstStyle/>
          <a:p>
            <a:pPr algn="ctr"/>
            <a:r>
              <a:rPr lang="es-ES_tradnl" b="1" dirty="0" smtClean="0"/>
              <a:t>VICERRECTORADO DE INVESTIGACIÓN, INNOVACIÓN Y TRANSFERENCIA DE TECNOLOGÍA</a:t>
            </a:r>
            <a:endParaRPr lang="es-EC" b="1" dirty="0" smtClean="0"/>
          </a:p>
          <a:p>
            <a:pPr algn="ctr" eaLnBrk="0" hangingPunct="0"/>
            <a:endParaRPr lang="es-ES" sz="1400" b="1" dirty="0">
              <a:ea typeface="Times New Roman" pitchFamily="18" charset="0"/>
              <a:cs typeface="Arial" charset="0"/>
            </a:endParaRPr>
          </a:p>
          <a:p>
            <a:pPr algn="ctr" eaLnBrk="0" hangingPunct="0"/>
            <a:r>
              <a:rPr lang="es-ES" sz="1400" b="1" dirty="0">
                <a:latin typeface="Tahoma" pitchFamily="34" charset="0"/>
                <a:cs typeface="Times New Roman" pitchFamily="18" charset="0"/>
              </a:rPr>
              <a:t>UNIDAD DE GESTION DE POSTGRADOS</a:t>
            </a:r>
            <a:endParaRPr lang="en-US" sz="1400" b="1" dirty="0">
              <a:latin typeface="Tahoma" pitchFamily="34" charset="0"/>
              <a:cs typeface="Times New Roman" pitchFamily="18" charset="0"/>
            </a:endParaRPr>
          </a:p>
          <a:p>
            <a:pPr algn="ctr" eaLnBrk="0" hangingPunct="0"/>
            <a:endParaRPr lang="es-ES" sz="1200" b="1" dirty="0">
              <a:cs typeface="Times New Roman" pitchFamily="18" charset="0"/>
            </a:endParaRPr>
          </a:p>
          <a:p>
            <a:pPr algn="ctr" eaLnBrk="1" fontAlgn="auto" hangingPunct="1">
              <a:spcAft>
                <a:spcPts val="0"/>
              </a:spcAft>
              <a:buFont typeface="Arial" pitchFamily="34" charset="0"/>
              <a:buNone/>
              <a:defRPr/>
            </a:pPr>
            <a:r>
              <a:rPr lang="es-ES" sz="1400" b="1" dirty="0">
                <a:latin typeface="Tahoma" pitchFamily="34" charset="0"/>
                <a:cs typeface="Times New Roman" pitchFamily="18" charset="0"/>
              </a:rPr>
              <a:t>MAESTRÍA EN GERENCIA DE REDES Y TELECOMUNICACIONES</a:t>
            </a:r>
          </a:p>
          <a:p>
            <a:pPr algn="ctr" eaLnBrk="0" hangingPunct="0"/>
            <a:endParaRPr lang="es-ES" sz="1100" dirty="0">
              <a:cs typeface="Times New Roman" pitchFamily="18" charset="0"/>
            </a:endParaRPr>
          </a:p>
        </p:txBody>
      </p:sp>
      <p:sp>
        <p:nvSpPr>
          <p:cNvPr id="2" name="1 Rectángulo"/>
          <p:cNvSpPr/>
          <p:nvPr/>
        </p:nvSpPr>
        <p:spPr>
          <a:xfrm>
            <a:off x="2925439" y="4458597"/>
            <a:ext cx="4007507" cy="307777"/>
          </a:xfrm>
          <a:prstGeom prst="rect">
            <a:avLst/>
          </a:prstGeom>
        </p:spPr>
        <p:txBody>
          <a:bodyPr wrap="none">
            <a:spAutoFit/>
          </a:bodyPr>
          <a:lstStyle/>
          <a:p>
            <a:pPr algn="ctr" eaLnBrk="1" fontAlgn="auto" hangingPunct="1">
              <a:spcAft>
                <a:spcPts val="0"/>
              </a:spcAft>
              <a:buFont typeface="Arial" pitchFamily="34" charset="0"/>
              <a:buNone/>
              <a:defRPr/>
            </a:pPr>
            <a:r>
              <a:rPr lang="es-ES" sz="1400" b="1" dirty="0" smtClean="0">
                <a:latin typeface="Arial Black" panose="020B0A04020102020204" pitchFamily="34" charset="0"/>
              </a:rPr>
              <a:t>AUTOR: </a:t>
            </a:r>
            <a:r>
              <a:rPr lang="es-ES" sz="1400" dirty="0" smtClean="0">
                <a:latin typeface="Arial Black" panose="020B0A04020102020204" pitchFamily="34" charset="0"/>
              </a:rPr>
              <a:t>MÓNICA GUADALUPE RAMOS</a:t>
            </a:r>
            <a:endParaRPr lang="es-ES" sz="1400" dirty="0">
              <a:latin typeface="Arial Black" panose="020B0A04020102020204" pitchFamily="34" charset="0"/>
            </a:endParaRPr>
          </a:p>
        </p:txBody>
      </p:sp>
      <p:sp>
        <p:nvSpPr>
          <p:cNvPr id="3" name="2 CuadroTexto"/>
          <p:cNvSpPr txBox="1"/>
          <p:nvPr/>
        </p:nvSpPr>
        <p:spPr>
          <a:xfrm>
            <a:off x="3589206" y="5103406"/>
            <a:ext cx="3054496" cy="276999"/>
          </a:xfrm>
          <a:prstGeom prst="rect">
            <a:avLst/>
          </a:prstGeom>
          <a:noFill/>
        </p:spPr>
        <p:txBody>
          <a:bodyPr wrap="square" rtlCol="0">
            <a:spAutoFit/>
          </a:bodyPr>
          <a:lstStyle/>
          <a:p>
            <a:r>
              <a:rPr lang="es-EC" sz="1200" b="1" dirty="0" smtClean="0"/>
              <a:t>DIRECTOR:</a:t>
            </a:r>
            <a:r>
              <a:rPr lang="es-EC" sz="1200" dirty="0" smtClean="0"/>
              <a:t> </a:t>
            </a:r>
            <a:r>
              <a:rPr lang="es-EC" sz="1200" b="1" dirty="0" smtClean="0"/>
              <a:t>CRNL. EDWIN CHÁVEZ</a:t>
            </a:r>
            <a:endParaRPr lang="es-EC" sz="1200" b="1" dirty="0"/>
          </a:p>
        </p:txBody>
      </p:sp>
    </p:spTree>
    <p:extLst>
      <p:ext uri="{BB962C8B-B14F-4D97-AF65-F5344CB8AC3E}">
        <p14:creationId xmlns:p14="http://schemas.microsoft.com/office/powerpoint/2010/main" xmlns="" val="4042989898"/>
      </p:ext>
    </p:extLst>
  </p:cSld>
  <p:clrMapOvr>
    <a:masterClrMapping/>
  </p:clrMapOvr>
  <p:transition spd="slow" advTm="1919">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Grp="1" noChangeArrowheads="1"/>
          </p:cNvSpPr>
          <p:nvPr>
            <p:ph type="title"/>
          </p:nvPr>
        </p:nvSpPr>
        <p:spPr bwMode="gray">
          <a:xfrm>
            <a:off x="2428860" y="260648"/>
            <a:ext cx="4824536" cy="5760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6</a:t>
            </a:r>
            <a:r>
              <a:rPr lang="en-US" sz="2400" b="1" dirty="0" smtClean="0">
                <a:solidFill>
                  <a:srgbClr val="FFFFFF"/>
                </a:solidFill>
                <a:effectLst>
                  <a:outerShdw blurRad="38100" dist="38100" dir="2700000" algn="tl">
                    <a:srgbClr val="000000"/>
                  </a:outerShdw>
                </a:effectLst>
                <a:latin typeface="Arial" charset="0"/>
                <a:ea typeface="+mn-ea"/>
                <a:cs typeface="Arial" charset="0"/>
              </a:rPr>
              <a:t>. MARCO TEÓRICO</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13" name="TextBox 12"/>
          <p:cNvSpPr txBox="1"/>
          <p:nvPr/>
        </p:nvSpPr>
        <p:spPr>
          <a:xfrm>
            <a:off x="785786" y="1214422"/>
            <a:ext cx="7386614" cy="1077218"/>
          </a:xfrm>
          <a:prstGeom prst="rect">
            <a:avLst/>
          </a:prstGeom>
          <a:noFill/>
        </p:spPr>
        <p:txBody>
          <a:bodyPr wrap="square" rtlCol="0">
            <a:spAutoFit/>
          </a:bodyPr>
          <a:lstStyle/>
          <a:p>
            <a:pPr algn="just"/>
            <a:r>
              <a:rPr lang="es-ES" sz="1600" b="1" dirty="0" smtClean="0"/>
              <a:t>MODELO DE MADUREZ</a:t>
            </a:r>
          </a:p>
          <a:p>
            <a:pPr algn="just"/>
            <a:r>
              <a:rPr lang="es-ES" sz="1600" dirty="0" smtClean="0"/>
              <a:t>Conjunto organizado de buenas prácticas que permite identificar debilidades y fortalezas en los procesos de una organización, permitiendo su mejora constante.</a:t>
            </a:r>
            <a:endParaRPr lang="en-US" sz="1600" dirty="0"/>
          </a:p>
        </p:txBody>
      </p:sp>
      <p:sp>
        <p:nvSpPr>
          <p:cNvPr id="5" name="TextBox 4"/>
          <p:cNvSpPr txBox="1"/>
          <p:nvPr/>
        </p:nvSpPr>
        <p:spPr>
          <a:xfrm>
            <a:off x="785786" y="2564904"/>
            <a:ext cx="7072362" cy="1754326"/>
          </a:xfrm>
          <a:prstGeom prst="rect">
            <a:avLst/>
          </a:prstGeom>
          <a:noFill/>
        </p:spPr>
        <p:txBody>
          <a:bodyPr wrap="square" rtlCol="0">
            <a:spAutoFit/>
          </a:bodyPr>
          <a:lstStyle/>
          <a:p>
            <a:r>
              <a:rPr lang="es-ES_tradnl" dirty="0" smtClean="0"/>
              <a:t>Un modelo de madurez permite:</a:t>
            </a:r>
            <a:endParaRPr lang="en-US" dirty="0" smtClean="0"/>
          </a:p>
          <a:p>
            <a:r>
              <a:rPr lang="es-ES_tradnl" dirty="0" smtClean="0"/>
              <a:t> </a:t>
            </a:r>
            <a:endParaRPr lang="en-US" dirty="0" smtClean="0"/>
          </a:p>
          <a:p>
            <a:r>
              <a:rPr lang="es-ES_tradnl" dirty="0" smtClean="0"/>
              <a:t>-  Medirme  </a:t>
            </a:r>
            <a:r>
              <a:rPr lang="es-ES_tradnl" dirty="0" smtClean="0">
                <a:sym typeface="Wingdings"/>
              </a:rPr>
              <a:t></a:t>
            </a:r>
            <a:r>
              <a:rPr lang="es-ES_tradnl" dirty="0" smtClean="0"/>
              <a:t> saber donde estoy</a:t>
            </a:r>
            <a:endParaRPr lang="en-US" dirty="0" smtClean="0"/>
          </a:p>
          <a:p>
            <a:r>
              <a:rPr lang="es-ES_tradnl" dirty="0" smtClean="0"/>
              <a:t>-  Definir     </a:t>
            </a:r>
            <a:r>
              <a:rPr lang="es-ES_tradnl" dirty="0" smtClean="0">
                <a:sym typeface="Wingdings"/>
              </a:rPr>
              <a:t></a:t>
            </a:r>
            <a:r>
              <a:rPr lang="es-ES_tradnl" dirty="0" smtClean="0"/>
              <a:t> donde quiero estar</a:t>
            </a:r>
            <a:endParaRPr lang="en-US" dirty="0" smtClean="0"/>
          </a:p>
          <a:p>
            <a:r>
              <a:rPr lang="es-ES_tradnl" dirty="0" smtClean="0"/>
              <a:t>-  Planear   </a:t>
            </a:r>
            <a:r>
              <a:rPr lang="es-ES_tradnl" dirty="0" smtClean="0">
                <a:sym typeface="Wingdings"/>
              </a:rPr>
              <a:t></a:t>
            </a:r>
            <a:r>
              <a:rPr lang="es-ES_tradnl" dirty="0" smtClean="0"/>
              <a:t> lo que debo lograr para llegar a donde quiero estar</a:t>
            </a:r>
            <a:endParaRPr lang="en-US" dirty="0" smtClean="0"/>
          </a:p>
          <a:p>
            <a:r>
              <a:rPr lang="es-ES_tradnl" dirty="0" smtClean="0"/>
              <a:t>-  Gestionar</a:t>
            </a:r>
            <a:r>
              <a:rPr lang="es-ES_tradnl" dirty="0" smtClean="0">
                <a:sym typeface="Wingdings"/>
              </a:rPr>
              <a:t></a:t>
            </a:r>
            <a:r>
              <a:rPr lang="es-ES_tradnl" dirty="0" smtClean="0"/>
              <a:t> mi evolución</a:t>
            </a:r>
            <a:endParaRPr lang="en-US" dirty="0"/>
          </a:p>
        </p:txBody>
      </p:sp>
      <p:sp>
        <p:nvSpPr>
          <p:cNvPr id="8" name="TextBox 4"/>
          <p:cNvSpPr txBox="1"/>
          <p:nvPr/>
        </p:nvSpPr>
        <p:spPr>
          <a:xfrm>
            <a:off x="942912" y="4665910"/>
            <a:ext cx="7072362" cy="646331"/>
          </a:xfrm>
          <a:prstGeom prst="rect">
            <a:avLst/>
          </a:prstGeom>
          <a:noFill/>
        </p:spPr>
        <p:txBody>
          <a:bodyPr wrap="square" rtlCol="0">
            <a:spAutoFit/>
          </a:bodyPr>
          <a:lstStyle/>
          <a:p>
            <a:pPr algn="just"/>
            <a:r>
              <a:rPr lang="en-US" dirty="0" err="1" smtClean="0"/>
              <a:t>Áreas</a:t>
            </a:r>
            <a:r>
              <a:rPr lang="en-US" dirty="0" smtClean="0"/>
              <a:t> de </a:t>
            </a:r>
            <a:r>
              <a:rPr lang="en-US" dirty="0" err="1" smtClean="0"/>
              <a:t>aplicación</a:t>
            </a:r>
            <a:r>
              <a:rPr lang="en-US" dirty="0" smtClean="0"/>
              <a:t>: </a:t>
            </a:r>
            <a:r>
              <a:rPr lang="en-US" dirty="0" err="1" smtClean="0"/>
              <a:t>Desarrollo</a:t>
            </a:r>
            <a:r>
              <a:rPr lang="en-US" dirty="0" smtClean="0"/>
              <a:t> de </a:t>
            </a:r>
            <a:r>
              <a:rPr lang="en-US" dirty="0" err="1" smtClean="0"/>
              <a:t>sw</a:t>
            </a:r>
            <a:r>
              <a:rPr lang="en-US" dirty="0" smtClean="0"/>
              <a:t>, </a:t>
            </a:r>
            <a:r>
              <a:rPr lang="en-US" dirty="0" err="1" smtClean="0"/>
              <a:t>Gestión</a:t>
            </a:r>
            <a:r>
              <a:rPr lang="en-US" dirty="0" smtClean="0"/>
              <a:t> de </a:t>
            </a:r>
            <a:r>
              <a:rPr lang="en-US" dirty="0" err="1" smtClean="0"/>
              <a:t>proyectos</a:t>
            </a:r>
            <a:r>
              <a:rPr lang="en-US" dirty="0" smtClean="0"/>
              <a:t>, </a:t>
            </a:r>
            <a:r>
              <a:rPr lang="en-US" dirty="0" err="1" smtClean="0"/>
              <a:t>Desarrollo</a:t>
            </a:r>
            <a:r>
              <a:rPr lang="en-US" dirty="0" smtClean="0"/>
              <a:t> de </a:t>
            </a:r>
            <a:r>
              <a:rPr lang="en-US" dirty="0" err="1" smtClean="0"/>
              <a:t>capacidades</a:t>
            </a:r>
            <a:r>
              <a:rPr lang="en-US" dirty="0"/>
              <a:t>.</a:t>
            </a:r>
            <a:r>
              <a:rPr lang="en-US" dirty="0" smtClean="0"/>
              <a:t> </a:t>
            </a: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Grp="1" noChangeArrowheads="1"/>
          </p:cNvSpPr>
          <p:nvPr>
            <p:ph type="title"/>
          </p:nvPr>
        </p:nvSpPr>
        <p:spPr bwMode="gray">
          <a:xfrm>
            <a:off x="2428860" y="260648"/>
            <a:ext cx="4824536" cy="5760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6</a:t>
            </a:r>
            <a:r>
              <a:rPr lang="en-US" sz="2400" b="1" dirty="0" smtClean="0">
                <a:solidFill>
                  <a:srgbClr val="FFFFFF"/>
                </a:solidFill>
                <a:effectLst>
                  <a:outerShdw blurRad="38100" dist="38100" dir="2700000" algn="tl">
                    <a:srgbClr val="000000"/>
                  </a:outerShdw>
                </a:effectLst>
                <a:latin typeface="Arial" charset="0"/>
                <a:ea typeface="+mn-ea"/>
                <a:cs typeface="Arial" charset="0"/>
              </a:rPr>
              <a:t>. MARCO TEÓRICO</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13" name="TextBox 12"/>
          <p:cNvSpPr txBox="1"/>
          <p:nvPr/>
        </p:nvSpPr>
        <p:spPr>
          <a:xfrm>
            <a:off x="785786" y="1214422"/>
            <a:ext cx="7530630" cy="3785652"/>
          </a:xfrm>
          <a:prstGeom prst="rect">
            <a:avLst/>
          </a:prstGeom>
          <a:noFill/>
        </p:spPr>
        <p:txBody>
          <a:bodyPr wrap="square" rtlCol="0">
            <a:spAutoFit/>
          </a:bodyPr>
          <a:lstStyle/>
          <a:p>
            <a:r>
              <a:rPr lang="es-ES" sz="1600" b="1" dirty="0" smtClean="0"/>
              <a:t>COBIT</a:t>
            </a:r>
          </a:p>
          <a:p>
            <a:r>
              <a:rPr lang="es-ES" sz="1600" b="1" dirty="0" smtClean="0"/>
              <a:t>(Control </a:t>
            </a:r>
            <a:r>
              <a:rPr lang="es-ES" sz="1600" b="1" dirty="0" err="1" smtClean="0"/>
              <a:t>Objectives</a:t>
            </a:r>
            <a:r>
              <a:rPr lang="es-ES" sz="1600" b="1" dirty="0" smtClean="0"/>
              <a:t> </a:t>
            </a:r>
            <a:r>
              <a:rPr lang="es-ES" sz="1600" b="1" dirty="0" err="1" smtClean="0"/>
              <a:t>for</a:t>
            </a:r>
            <a:r>
              <a:rPr lang="es-ES" sz="1600" b="1" dirty="0" smtClean="0"/>
              <a:t> </a:t>
            </a:r>
            <a:r>
              <a:rPr lang="es-ES" sz="1600" b="1" dirty="0" err="1" smtClean="0"/>
              <a:t>Information</a:t>
            </a:r>
            <a:r>
              <a:rPr lang="es-ES" sz="1600" b="1" dirty="0" smtClean="0"/>
              <a:t> and </a:t>
            </a:r>
            <a:r>
              <a:rPr lang="es-ES" sz="1600" b="1" dirty="0" err="1" smtClean="0"/>
              <a:t>related</a:t>
            </a:r>
            <a:r>
              <a:rPr lang="es-ES" sz="1600" b="1" dirty="0" smtClean="0"/>
              <a:t> </a:t>
            </a:r>
            <a:r>
              <a:rPr lang="es-ES" sz="1600" b="1" dirty="0" err="1" smtClean="0"/>
              <a:t>Technology</a:t>
            </a:r>
            <a:r>
              <a:rPr lang="es-ES" sz="1600" b="1" dirty="0" smtClean="0"/>
              <a:t>)</a:t>
            </a:r>
          </a:p>
          <a:p>
            <a:pPr algn="just"/>
            <a:r>
              <a:rPr lang="es-ES" sz="1600" dirty="0" smtClean="0"/>
              <a:t>Marco de referencia de buenas prácticas dirigido a la gestión de IT. Aporta con un conjunto de herramientas (entre ellas un modelo de madurez) que permiten mejorar la administración de tecnología en beneficio de la empresa.  Aparece en 1995 orientado a control y auditoría de los procesos.</a:t>
            </a:r>
          </a:p>
          <a:p>
            <a:pPr algn="just"/>
            <a:r>
              <a:rPr lang="es-ES_tradnl" sz="1600" b="1" dirty="0" smtClean="0"/>
              <a:t> </a:t>
            </a:r>
            <a:endParaRPr lang="es-EC" sz="1600" dirty="0" smtClean="0"/>
          </a:p>
          <a:p>
            <a:pPr algn="just"/>
            <a:r>
              <a:rPr lang="es-ES_tradnl" sz="1600" dirty="0" smtClean="0"/>
              <a:t>A partir de la versión 3 de COBIT, aparece el Modelo de Madurez como parte de las Directivas Gerenciales.</a:t>
            </a:r>
            <a:endParaRPr lang="es-EC" sz="1600" dirty="0" smtClean="0"/>
          </a:p>
          <a:p>
            <a:pPr algn="just"/>
            <a:r>
              <a:rPr lang="es-ES_tradnl" sz="1600" dirty="0" smtClean="0"/>
              <a:t> </a:t>
            </a:r>
            <a:endParaRPr lang="es-EC" sz="1600" dirty="0" smtClean="0"/>
          </a:p>
          <a:p>
            <a:pPr algn="just"/>
            <a:r>
              <a:rPr lang="es-ES_tradnl" sz="1600" dirty="0" smtClean="0"/>
              <a:t>El modelo de madurez es uno de los componentes esenciales de COBIT, que en conjunto con otros componentes, permite administrar, controlar y medir cada proceso. </a:t>
            </a:r>
          </a:p>
          <a:p>
            <a:pPr algn="just"/>
            <a:r>
              <a:rPr lang="es-ES_tradnl" sz="1600" dirty="0" smtClean="0"/>
              <a:t>COBIT aplica un modelo de madurez para administración y control de los procesos de IT, el mismo que contempla 5 niveles.</a:t>
            </a:r>
            <a:endParaRPr lang="en-US" sz="1600" dirty="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Grp="1" noChangeArrowheads="1"/>
          </p:cNvSpPr>
          <p:nvPr>
            <p:ph type="title"/>
          </p:nvPr>
        </p:nvSpPr>
        <p:spPr bwMode="gray">
          <a:xfrm>
            <a:off x="2428860" y="260648"/>
            <a:ext cx="4824536" cy="5760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6</a:t>
            </a:r>
            <a:r>
              <a:rPr lang="en-US" sz="2400" b="1" dirty="0" smtClean="0">
                <a:solidFill>
                  <a:srgbClr val="FFFFFF"/>
                </a:solidFill>
                <a:effectLst>
                  <a:outerShdw blurRad="38100" dist="38100" dir="2700000" algn="tl">
                    <a:srgbClr val="000000"/>
                  </a:outerShdw>
                </a:effectLst>
                <a:latin typeface="Arial" charset="0"/>
                <a:ea typeface="+mn-ea"/>
                <a:cs typeface="Arial" charset="0"/>
              </a:rPr>
              <a:t>. MARCO TEÓRICO</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13" name="TextBox 12"/>
          <p:cNvSpPr txBox="1"/>
          <p:nvPr/>
        </p:nvSpPr>
        <p:spPr>
          <a:xfrm>
            <a:off x="785786" y="1124744"/>
            <a:ext cx="4290270" cy="4524315"/>
          </a:xfrm>
          <a:prstGeom prst="rect">
            <a:avLst/>
          </a:prstGeom>
          <a:noFill/>
        </p:spPr>
        <p:txBody>
          <a:bodyPr wrap="square" rtlCol="0">
            <a:spAutoFit/>
          </a:bodyPr>
          <a:lstStyle/>
          <a:p>
            <a:pPr algn="just"/>
            <a:r>
              <a:rPr lang="en-US" sz="1600" b="1" dirty="0" smtClean="0"/>
              <a:t>CMM</a:t>
            </a:r>
          </a:p>
          <a:p>
            <a:pPr algn="just"/>
            <a:endParaRPr lang="en-US" sz="1600" b="1" dirty="0" smtClean="0"/>
          </a:p>
          <a:p>
            <a:pPr algn="just"/>
            <a:r>
              <a:rPr lang="es-ES" sz="1600" dirty="0" smtClean="0"/>
              <a:t>El CMM (</a:t>
            </a:r>
            <a:r>
              <a:rPr lang="es-ES" sz="1600" dirty="0" err="1" smtClean="0"/>
              <a:t>Capability</a:t>
            </a:r>
            <a:r>
              <a:rPr lang="es-ES" sz="1600" dirty="0" smtClean="0"/>
              <a:t> </a:t>
            </a:r>
            <a:r>
              <a:rPr lang="es-ES" sz="1600" dirty="0" err="1" smtClean="0"/>
              <a:t>Maturity</a:t>
            </a:r>
            <a:r>
              <a:rPr lang="es-ES" sz="1600" dirty="0" smtClean="0"/>
              <a:t> </a:t>
            </a:r>
            <a:r>
              <a:rPr lang="es-ES" sz="1600" dirty="0" err="1" smtClean="0"/>
              <a:t>Model</a:t>
            </a:r>
            <a:r>
              <a:rPr lang="es-ES" sz="1600" dirty="0" smtClean="0"/>
              <a:t>), es un modelo de evaluación de los procesos de una organización. Fue desarrollado en 1986 por la Universidad Carnegie-</a:t>
            </a:r>
            <a:r>
              <a:rPr lang="es-ES" sz="1600" dirty="0" err="1" smtClean="0"/>
              <a:t>Mellon</a:t>
            </a:r>
            <a:r>
              <a:rPr lang="es-ES" sz="1600" dirty="0" smtClean="0"/>
              <a:t> de USA para el SEI. Aplicado en procesos de desarrollo de software para evaluar la calidad del desarrollo.</a:t>
            </a:r>
            <a:endParaRPr lang="es-EC" sz="1600" dirty="0" smtClean="0"/>
          </a:p>
          <a:p>
            <a:pPr algn="just"/>
            <a:r>
              <a:rPr lang="es-ES" sz="1600" dirty="0" smtClean="0"/>
              <a:t> </a:t>
            </a:r>
            <a:endParaRPr lang="es-EC" sz="1600" dirty="0" smtClean="0"/>
          </a:p>
          <a:p>
            <a:pPr algn="just"/>
            <a:r>
              <a:rPr lang="es-ES" sz="1600" dirty="0" smtClean="0"/>
              <a:t>Este modelo establece un conjunto de prácticas o procesos agrupados en Áreas Clave de Proceso (KPA – Key </a:t>
            </a:r>
            <a:r>
              <a:rPr lang="es-ES" sz="1600" dirty="0" err="1" smtClean="0"/>
              <a:t>Process</a:t>
            </a:r>
            <a:r>
              <a:rPr lang="es-ES" sz="1600" dirty="0" smtClean="0"/>
              <a:t> </a:t>
            </a:r>
            <a:r>
              <a:rPr lang="es-ES" sz="1600" dirty="0" err="1" smtClean="0"/>
              <a:t>Area</a:t>
            </a:r>
            <a:r>
              <a:rPr lang="es-ES" sz="1600" dirty="0" smtClean="0"/>
              <a:t>). </a:t>
            </a:r>
          </a:p>
          <a:p>
            <a:pPr algn="just"/>
            <a:r>
              <a:rPr lang="es-ES" sz="1600" dirty="0" smtClean="0"/>
              <a:t>Cada KPA identifica un conjunto de actividades y prácticas interrelacionadas, las cuales cuando son realizadas en forma colectiva permiten alcanzar las metas fundamentales del proceso. </a:t>
            </a:r>
            <a:endParaRPr lang="en-US" sz="1600" dirty="0"/>
          </a:p>
        </p:txBody>
      </p:sp>
      <p:pic>
        <p:nvPicPr>
          <p:cNvPr id="4" name="3 Imagen" descr="tr24_1"/>
          <p:cNvPicPr/>
          <p:nvPr/>
        </p:nvPicPr>
        <p:blipFill>
          <a:blip r:embed="rId2" cstate="print"/>
          <a:srcRect/>
          <a:stretch>
            <a:fillRect/>
          </a:stretch>
        </p:blipFill>
        <p:spPr bwMode="auto">
          <a:xfrm>
            <a:off x="5148064" y="1484784"/>
            <a:ext cx="3092312" cy="3061252"/>
          </a:xfrm>
          <a:prstGeom prst="rect">
            <a:avLst/>
          </a:prstGeom>
          <a:noFill/>
          <a:ln w="9525">
            <a:noFill/>
            <a:miter lim="800000"/>
            <a:headEnd/>
            <a:tailEnd/>
          </a:ln>
        </p:spPr>
      </p:pic>
      <p:sp>
        <p:nvSpPr>
          <p:cNvPr id="5" name="TextBox 12"/>
          <p:cNvSpPr txBox="1"/>
          <p:nvPr/>
        </p:nvSpPr>
        <p:spPr>
          <a:xfrm>
            <a:off x="5470084" y="4521759"/>
            <a:ext cx="2448272" cy="1569660"/>
          </a:xfrm>
          <a:prstGeom prst="rect">
            <a:avLst/>
          </a:prstGeom>
          <a:noFill/>
        </p:spPr>
        <p:txBody>
          <a:bodyPr wrap="square" rtlCol="0">
            <a:spAutoFit/>
          </a:bodyPr>
          <a:lstStyle/>
          <a:p>
            <a:pPr algn="just"/>
            <a:r>
              <a:rPr lang="es-EC" sz="1600" dirty="0" smtClean="0"/>
              <a:t>Versiones:</a:t>
            </a:r>
          </a:p>
          <a:p>
            <a:pPr algn="just"/>
            <a:r>
              <a:rPr lang="es-EC" sz="1600" dirty="0" smtClean="0"/>
              <a:t>- CMMI</a:t>
            </a:r>
          </a:p>
          <a:p>
            <a:pPr algn="just"/>
            <a:r>
              <a:rPr lang="es-EC" sz="1600" dirty="0" smtClean="0"/>
              <a:t>- SA-CMM</a:t>
            </a:r>
          </a:p>
          <a:p>
            <a:pPr algn="just"/>
            <a:r>
              <a:rPr lang="es-EC" sz="1600" dirty="0" smtClean="0"/>
              <a:t>- P-CMM</a:t>
            </a:r>
          </a:p>
          <a:p>
            <a:pPr algn="just"/>
            <a:r>
              <a:rPr lang="es-EC" sz="1600" dirty="0" smtClean="0"/>
              <a:t>- SW-CMM</a:t>
            </a:r>
          </a:p>
          <a:p>
            <a:pPr algn="just"/>
            <a:endParaRPr lang="es-EC" sz="1600" dirty="0" smtClean="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Grp="1" noChangeArrowheads="1"/>
          </p:cNvSpPr>
          <p:nvPr>
            <p:ph type="title"/>
          </p:nvPr>
        </p:nvSpPr>
        <p:spPr bwMode="gray">
          <a:xfrm>
            <a:off x="2428860" y="260648"/>
            <a:ext cx="4824536" cy="5760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6</a:t>
            </a:r>
            <a:r>
              <a:rPr lang="en-US" sz="2400" b="1" dirty="0" smtClean="0">
                <a:solidFill>
                  <a:srgbClr val="FFFFFF"/>
                </a:solidFill>
                <a:effectLst>
                  <a:outerShdw blurRad="38100" dist="38100" dir="2700000" algn="tl">
                    <a:srgbClr val="000000"/>
                  </a:outerShdw>
                </a:effectLst>
                <a:latin typeface="Arial" charset="0"/>
                <a:ea typeface="+mn-ea"/>
                <a:cs typeface="Arial" charset="0"/>
              </a:rPr>
              <a:t>. MARCO TEÓRICO</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13" name="TextBox 12"/>
          <p:cNvSpPr txBox="1"/>
          <p:nvPr/>
        </p:nvSpPr>
        <p:spPr>
          <a:xfrm>
            <a:off x="785786" y="1401738"/>
            <a:ext cx="7818662" cy="3046988"/>
          </a:xfrm>
          <a:prstGeom prst="rect">
            <a:avLst/>
          </a:prstGeom>
          <a:noFill/>
        </p:spPr>
        <p:txBody>
          <a:bodyPr wrap="square" rtlCol="0">
            <a:spAutoFit/>
          </a:bodyPr>
          <a:lstStyle/>
          <a:p>
            <a:r>
              <a:rPr lang="es-ES" sz="1600" b="1" dirty="0" smtClean="0"/>
              <a:t>ISM3</a:t>
            </a:r>
          </a:p>
          <a:p>
            <a:r>
              <a:rPr lang="es-ES" sz="1600" b="1" dirty="0" smtClean="0"/>
              <a:t>(</a:t>
            </a:r>
            <a:r>
              <a:rPr lang="es-ES" sz="1600" b="1" dirty="0" err="1" smtClean="0"/>
              <a:t>Informaton</a:t>
            </a:r>
            <a:r>
              <a:rPr lang="es-ES" sz="1600" b="1" dirty="0" smtClean="0"/>
              <a:t> Security </a:t>
            </a:r>
            <a:r>
              <a:rPr lang="es-ES" sz="1600" b="1" dirty="0"/>
              <a:t>M</a:t>
            </a:r>
            <a:r>
              <a:rPr lang="es-ES" sz="1600" b="1" dirty="0" smtClean="0"/>
              <a:t>anagement </a:t>
            </a:r>
            <a:r>
              <a:rPr lang="es-ES" sz="1600" b="1" dirty="0" err="1" smtClean="0"/>
              <a:t>Maturity</a:t>
            </a:r>
            <a:r>
              <a:rPr lang="es-ES" sz="1600" b="1" dirty="0" smtClean="0"/>
              <a:t> </a:t>
            </a:r>
            <a:r>
              <a:rPr lang="es-ES" sz="1600" b="1" dirty="0" err="1" smtClean="0"/>
              <a:t>Model</a:t>
            </a:r>
            <a:r>
              <a:rPr lang="es-ES" sz="1600" b="1" dirty="0" smtClean="0"/>
              <a:t>)</a:t>
            </a:r>
          </a:p>
          <a:p>
            <a:pPr algn="just"/>
            <a:r>
              <a:rPr lang="es-EC" sz="1600" dirty="0" smtClean="0"/>
              <a:t>El modelo de madurez para la Gestión de la Seguridad de la Información nace como un estándar de “código libre”  en el 2007, creado por un consorcio de empresas: ESTEC </a:t>
            </a:r>
            <a:r>
              <a:rPr lang="es-EC" sz="1600" dirty="0" err="1" smtClean="0"/>
              <a:t>Systems</a:t>
            </a:r>
            <a:r>
              <a:rPr lang="es-EC" sz="1600" dirty="0" smtClean="0"/>
              <a:t> (Canadá), </a:t>
            </a:r>
            <a:r>
              <a:rPr lang="es-EC" sz="1600" dirty="0" err="1" smtClean="0"/>
              <a:t>First</a:t>
            </a:r>
            <a:r>
              <a:rPr lang="es-EC" sz="1600" dirty="0" smtClean="0"/>
              <a:t> </a:t>
            </a:r>
            <a:r>
              <a:rPr lang="es-EC" sz="1600" dirty="0" err="1" smtClean="0"/>
              <a:t>Legion</a:t>
            </a:r>
            <a:r>
              <a:rPr lang="es-EC" sz="1600" dirty="0" smtClean="0"/>
              <a:t> </a:t>
            </a:r>
            <a:r>
              <a:rPr lang="es-EC" sz="1600" dirty="0" err="1" smtClean="0"/>
              <a:t>Consulting</a:t>
            </a:r>
            <a:r>
              <a:rPr lang="es-EC" sz="1600" dirty="0" smtClean="0"/>
              <a:t> y </a:t>
            </a:r>
            <a:r>
              <a:rPr lang="es-EC" sz="1600" dirty="0" err="1" smtClean="0"/>
              <a:t>Valiant</a:t>
            </a:r>
            <a:r>
              <a:rPr lang="es-EC" sz="1600" dirty="0" smtClean="0"/>
              <a:t> Technologies (India), </a:t>
            </a:r>
            <a:r>
              <a:rPr lang="es-EC" sz="1600" dirty="0" err="1" smtClean="0"/>
              <a:t>Seltika</a:t>
            </a:r>
            <a:r>
              <a:rPr lang="es-EC" sz="1600" dirty="0" smtClean="0"/>
              <a:t> (Colombia), Global 4 Ingeniería (España) y M3 Security  (Estados Unidos).</a:t>
            </a:r>
          </a:p>
          <a:p>
            <a:pPr algn="just"/>
            <a:r>
              <a:rPr lang="es-EC" sz="1600" dirty="0" smtClean="0"/>
              <a:t> </a:t>
            </a:r>
          </a:p>
          <a:p>
            <a:pPr algn="just"/>
            <a:r>
              <a:rPr lang="es-EC" sz="1600" dirty="0" smtClean="0"/>
              <a:t>El punto de partida de ISM3 es tomar las mejores ideas sobre la gestión (de sistemas y controles de ISO 9000, ITIL, CMMI) e ISO 17799/ISO 27001. </a:t>
            </a:r>
          </a:p>
          <a:p>
            <a:pPr algn="just"/>
            <a:r>
              <a:rPr lang="es-EC" sz="1600" dirty="0" smtClean="0"/>
              <a:t>“Nace con la intención de ayudar tanto a grandes como a pequeñas empresas a obtener el máximo retorno de su inversión en seguridad”.</a:t>
            </a:r>
          </a:p>
          <a:p>
            <a:endParaRPr lang="en-US" sz="1600" dirty="0"/>
          </a:p>
        </p:txBody>
      </p:sp>
      <p:sp>
        <p:nvSpPr>
          <p:cNvPr id="2" name="Rectángulo 1"/>
          <p:cNvSpPr/>
          <p:nvPr/>
        </p:nvSpPr>
        <p:spPr>
          <a:xfrm>
            <a:off x="820889" y="4367422"/>
            <a:ext cx="4572000" cy="646331"/>
          </a:xfrm>
          <a:prstGeom prst="rect">
            <a:avLst/>
          </a:prstGeom>
        </p:spPr>
        <p:txBody>
          <a:bodyPr>
            <a:spAutoFit/>
          </a:bodyPr>
          <a:lstStyle/>
          <a:p>
            <a:pPr algn="just"/>
            <a:r>
              <a:rPr lang="es-EC" dirty="0" smtClean="0"/>
              <a:t>Dividido en 5 niveles de madurez.</a:t>
            </a:r>
            <a:endParaRPr lang="es-EC" dirty="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Grp="1" noChangeArrowheads="1"/>
          </p:cNvSpPr>
          <p:nvPr>
            <p:ph type="ctrTitle"/>
          </p:nvPr>
        </p:nvSpPr>
        <p:spPr bwMode="gray">
          <a:xfrm>
            <a:off x="1619250" y="333375"/>
            <a:ext cx="6048375" cy="7921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7</a:t>
            </a:r>
            <a:r>
              <a:rPr lang="en-US" sz="2400" b="1" dirty="0" smtClean="0">
                <a:solidFill>
                  <a:srgbClr val="FFFFFF"/>
                </a:solidFill>
                <a:effectLst>
                  <a:outerShdw blurRad="38100" dist="38100" dir="2700000" algn="tl">
                    <a:srgbClr val="000000"/>
                  </a:outerShdw>
                </a:effectLst>
                <a:latin typeface="Arial" charset="0"/>
                <a:ea typeface="+mn-ea"/>
                <a:cs typeface="Arial" charset="0"/>
              </a:rPr>
              <a:t>. EVALUACION DE RESULTADOS</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pic>
        <p:nvPicPr>
          <p:cNvPr id="11" name="10 Imagen"/>
          <p:cNvPicPr/>
          <p:nvPr/>
        </p:nvPicPr>
        <p:blipFill>
          <a:blip r:embed="rId3" cstate="print"/>
          <a:srcRect/>
          <a:stretch>
            <a:fillRect/>
          </a:stretch>
        </p:blipFill>
        <p:spPr bwMode="auto">
          <a:xfrm>
            <a:off x="2267744" y="2132856"/>
            <a:ext cx="4896544" cy="2880320"/>
          </a:xfrm>
          <a:prstGeom prst="rect">
            <a:avLst/>
          </a:prstGeom>
          <a:noFill/>
          <a:ln w="9525">
            <a:noFill/>
            <a:miter lim="800000"/>
            <a:headEnd/>
            <a:tailEnd/>
          </a:ln>
        </p:spPr>
      </p:pic>
      <p:sp>
        <p:nvSpPr>
          <p:cNvPr id="13" name="12 CuadroTexto"/>
          <p:cNvSpPr txBox="1"/>
          <p:nvPr/>
        </p:nvSpPr>
        <p:spPr>
          <a:xfrm>
            <a:off x="971600" y="1484784"/>
            <a:ext cx="3240360" cy="523220"/>
          </a:xfrm>
          <a:prstGeom prst="rect">
            <a:avLst/>
          </a:prstGeom>
          <a:noFill/>
        </p:spPr>
        <p:txBody>
          <a:bodyPr wrap="square" rtlCol="0">
            <a:spAutoFit/>
          </a:bodyPr>
          <a:lstStyle/>
          <a:p>
            <a:r>
              <a:rPr lang="es-EC" sz="1400" dirty="0" smtClean="0"/>
              <a:t>¿A qué clasificación pertenece su empresa?</a:t>
            </a:r>
            <a:endParaRPr lang="es-EC" sz="1400" dirty="0"/>
          </a:p>
        </p:txBody>
      </p:sp>
      <p:sp>
        <p:nvSpPr>
          <p:cNvPr id="18" name="17 CuadroTexto"/>
          <p:cNvSpPr txBox="1"/>
          <p:nvPr/>
        </p:nvSpPr>
        <p:spPr>
          <a:xfrm>
            <a:off x="2699792" y="1484784"/>
            <a:ext cx="184731" cy="369332"/>
          </a:xfrm>
          <a:prstGeom prst="rect">
            <a:avLst/>
          </a:prstGeom>
          <a:noFill/>
        </p:spPr>
        <p:txBody>
          <a:bodyPr wrap="none" rtlCol="0">
            <a:spAutoFit/>
          </a:bodyPr>
          <a:lstStyle/>
          <a:p>
            <a:endParaRPr lang="es-EC" dirty="0"/>
          </a:p>
        </p:txBody>
      </p:sp>
    </p:spTree>
    <p:extLst>
      <p:ext uri="{BB962C8B-B14F-4D97-AF65-F5344CB8AC3E}">
        <p14:creationId xmlns:p14="http://schemas.microsoft.com/office/powerpoint/2010/main" xmlns="" val="178202157"/>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txBox="1">
            <a:spLocks noChangeArrowheads="1"/>
          </p:cNvSpPr>
          <p:nvPr/>
        </p:nvSpPr>
        <p:spPr bwMode="gray">
          <a:xfrm>
            <a:off x="1619250" y="333375"/>
            <a:ext cx="6048375" cy="7921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a:extLst/>
        </p:spPr>
        <p:txBody>
          <a:bodyPr vert="horz" wrap="non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400" b="1" dirty="0" smtClean="0">
                <a:solidFill>
                  <a:srgbClr val="FFFFFF"/>
                </a:solidFill>
                <a:effectLst>
                  <a:outerShdw blurRad="38100" dist="38100" dir="2700000" algn="tl">
                    <a:srgbClr val="000000"/>
                  </a:outerShdw>
                </a:effectLst>
                <a:latin typeface="Arial" charset="0"/>
                <a:ea typeface="+mn-ea"/>
                <a:cs typeface="Arial" charset="0"/>
              </a:rPr>
              <a:t>7. EVALUACIÓN DE LOS RESULTADOS</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6" name="2 Subtítulo"/>
          <p:cNvSpPr txBox="1">
            <a:spLocks/>
          </p:cNvSpPr>
          <p:nvPr/>
        </p:nvSpPr>
        <p:spPr bwMode="auto">
          <a:xfrm>
            <a:off x="1403648" y="1268760"/>
            <a:ext cx="64008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s-ES" altLang="es-EC" sz="2400" b="1" dirty="0" smtClean="0">
                <a:latin typeface="Calibri" pitchFamily="34" charset="0"/>
              </a:rPr>
              <a:t>ADMINISTRACIÓN DE SEGURIDAD </a:t>
            </a:r>
            <a:endParaRPr lang="es-ES" altLang="es-EC" sz="2400" b="1" dirty="0">
              <a:latin typeface="Calibri" pitchFamily="34" charset="0"/>
            </a:endParaRPr>
          </a:p>
        </p:txBody>
      </p:sp>
      <p:sp>
        <p:nvSpPr>
          <p:cNvPr id="11" name="2 Subtítulo"/>
          <p:cNvSpPr txBox="1">
            <a:spLocks/>
          </p:cNvSpPr>
          <p:nvPr/>
        </p:nvSpPr>
        <p:spPr>
          <a:xfrm>
            <a:off x="2627784" y="3954760"/>
            <a:ext cx="3312368" cy="550912"/>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2400" b="1" dirty="0" smtClean="0">
                <a:solidFill>
                  <a:schemeClr val="bg1"/>
                </a:solidFill>
              </a:rPr>
              <a:t>Parámetros de evaluación de la seguridad de las redes de información</a:t>
            </a:r>
          </a:p>
          <a:p>
            <a:pPr fontAlgn="auto">
              <a:spcAft>
                <a:spcPts val="0"/>
              </a:spcAft>
              <a:defRPr/>
            </a:pPr>
            <a:endParaRPr lang="es-ES" sz="2400" b="1" dirty="0">
              <a:solidFill>
                <a:schemeClr val="bg1"/>
              </a:solidFill>
            </a:endParaRPr>
          </a:p>
        </p:txBody>
      </p:sp>
      <p:graphicFrame>
        <p:nvGraphicFramePr>
          <p:cNvPr id="23" name="22 Tabla"/>
          <p:cNvGraphicFramePr>
            <a:graphicFrameLocks noGrp="1"/>
          </p:cNvGraphicFramePr>
          <p:nvPr/>
        </p:nvGraphicFramePr>
        <p:xfrm>
          <a:off x="2627784" y="4505672"/>
          <a:ext cx="3312368" cy="1371600"/>
        </p:xfrm>
        <a:graphic>
          <a:graphicData uri="http://schemas.openxmlformats.org/drawingml/2006/table">
            <a:tbl>
              <a:tblPr>
                <a:tableStyleId>{3C2FFA5D-87B4-456A-9821-1D502468CF0F}</a:tableStyleId>
              </a:tblPr>
              <a:tblGrid>
                <a:gridCol w="1943100"/>
                <a:gridCol w="1369268"/>
              </a:tblGrid>
              <a:tr h="0">
                <a:tc>
                  <a:txBody>
                    <a:bodyPr/>
                    <a:lstStyle/>
                    <a:p>
                      <a:pPr algn="just">
                        <a:lnSpc>
                          <a:spcPct val="200000"/>
                        </a:lnSpc>
                        <a:spcAft>
                          <a:spcPts val="0"/>
                        </a:spcAft>
                      </a:pPr>
                      <a:r>
                        <a:rPr lang="es-ES_tradnl" sz="900" dirty="0"/>
                        <a:t>Comentarios de los usuarios</a:t>
                      </a:r>
                      <a:endParaRPr lang="es-EC" sz="1200" dirty="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34.62%</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a:t>Aplicación de indicadores (normativa)</a:t>
                      </a:r>
                      <a:endParaRPr lang="es-EC" sz="120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15.38%</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a:t>Número de llamadas a Help Desk</a:t>
                      </a:r>
                      <a:endParaRPr lang="es-EC" sz="120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21.15%</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a:t>Reportes del proveedor </a:t>
                      </a:r>
                      <a:endParaRPr lang="es-EC" sz="120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17.31%</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dirty="0"/>
                        <a:t>Otros</a:t>
                      </a:r>
                      <a:endParaRPr lang="es-EC" sz="1200" dirty="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11.54%</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bl>
          </a:graphicData>
        </a:graphic>
      </p:graphicFrame>
      <p:sp>
        <p:nvSpPr>
          <p:cNvPr id="25" name="2 Subtítulo"/>
          <p:cNvSpPr txBox="1">
            <a:spLocks/>
          </p:cNvSpPr>
          <p:nvPr/>
        </p:nvSpPr>
        <p:spPr>
          <a:xfrm>
            <a:off x="4644008" y="1916832"/>
            <a:ext cx="3312368" cy="550912"/>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2400" b="1" dirty="0" smtClean="0">
                <a:solidFill>
                  <a:schemeClr val="bg1"/>
                </a:solidFill>
              </a:rPr>
              <a:t>¿Quién está a cargo de la administración de seguridad de las redes de información?</a:t>
            </a:r>
          </a:p>
          <a:p>
            <a:pPr fontAlgn="auto">
              <a:spcAft>
                <a:spcPts val="0"/>
              </a:spcAft>
              <a:defRPr/>
            </a:pPr>
            <a:endParaRPr lang="es-ES" sz="2400" b="1" dirty="0">
              <a:solidFill>
                <a:schemeClr val="bg1"/>
              </a:solidFill>
            </a:endParaRPr>
          </a:p>
        </p:txBody>
      </p:sp>
      <p:graphicFrame>
        <p:nvGraphicFramePr>
          <p:cNvPr id="26" name="25 Tabla"/>
          <p:cNvGraphicFramePr>
            <a:graphicFrameLocks noGrp="1"/>
          </p:cNvGraphicFramePr>
          <p:nvPr>
            <p:extLst>
              <p:ext uri="{D42A27DB-BD31-4B8C-83A1-F6EECF244321}">
                <p14:modId xmlns:p14="http://schemas.microsoft.com/office/powerpoint/2010/main" xmlns="" val="3423475446"/>
              </p:ext>
            </p:extLst>
          </p:nvPr>
        </p:nvGraphicFramePr>
        <p:xfrm>
          <a:off x="4644008" y="2467744"/>
          <a:ext cx="3314700" cy="1097280"/>
        </p:xfrm>
        <a:graphic>
          <a:graphicData uri="http://schemas.openxmlformats.org/drawingml/2006/table">
            <a:tbl>
              <a:tblPr>
                <a:tableStyleId>{3C2FFA5D-87B4-456A-9821-1D502468CF0F}</a:tableStyleId>
              </a:tblPr>
              <a:tblGrid>
                <a:gridCol w="1943100"/>
                <a:gridCol w="1371600"/>
              </a:tblGrid>
              <a:tr h="0">
                <a:tc>
                  <a:txBody>
                    <a:bodyPr/>
                    <a:lstStyle/>
                    <a:p>
                      <a:pPr algn="just">
                        <a:lnSpc>
                          <a:spcPct val="200000"/>
                        </a:lnSpc>
                        <a:spcAft>
                          <a:spcPts val="0"/>
                        </a:spcAft>
                      </a:pPr>
                      <a:r>
                        <a:rPr lang="es-ES_tradnl" sz="900" kern="1200" dirty="0">
                          <a:solidFill>
                            <a:srgbClr val="000000"/>
                          </a:solidFill>
                          <a:latin typeface="Arial"/>
                          <a:ea typeface="Times New Roman"/>
                          <a:cs typeface="+mn-cs"/>
                        </a:rPr>
                        <a:t>Personal interno</a:t>
                      </a:r>
                      <a:endParaRPr lang="es-EC" sz="900" kern="1200" dirty="0">
                        <a:solidFill>
                          <a:srgbClr val="000000"/>
                        </a:solidFill>
                        <a:latin typeface="Arial"/>
                        <a:ea typeface="Times New Roman"/>
                        <a:cs typeface="+mn-cs"/>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75.16%</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kern="1200" dirty="0">
                          <a:solidFill>
                            <a:srgbClr val="000000"/>
                          </a:solidFill>
                          <a:latin typeface="Arial"/>
                          <a:ea typeface="Times New Roman"/>
                          <a:cs typeface="+mn-cs"/>
                        </a:rPr>
                        <a:t>Proveedor</a:t>
                      </a:r>
                      <a:endParaRPr lang="es-EC" sz="900" kern="1200" dirty="0">
                        <a:solidFill>
                          <a:srgbClr val="000000"/>
                        </a:solidFill>
                        <a:latin typeface="Arial"/>
                        <a:ea typeface="Times New Roman"/>
                        <a:cs typeface="+mn-cs"/>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S_tradnl" sz="900" b="1" kern="1200" dirty="0" smtClean="0">
                          <a:solidFill>
                            <a:srgbClr val="000000"/>
                          </a:solidFill>
                          <a:latin typeface="Arial"/>
                          <a:ea typeface="Times New Roman"/>
                          <a:cs typeface="+mn-cs"/>
                        </a:rPr>
                        <a:t>17.07%</a:t>
                      </a:r>
                      <a:endParaRPr lang="es-EC" sz="900" b="1" kern="1200" dirty="0" smtClean="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kern="1200" dirty="0" err="1">
                          <a:solidFill>
                            <a:srgbClr val="000000"/>
                          </a:solidFill>
                          <a:latin typeface="Arial"/>
                          <a:ea typeface="Times New Roman"/>
                          <a:cs typeface="+mn-cs"/>
                        </a:rPr>
                        <a:t>Outsourcing</a:t>
                      </a:r>
                      <a:endParaRPr lang="es-EC" sz="900" kern="1200" dirty="0">
                        <a:solidFill>
                          <a:srgbClr val="000000"/>
                        </a:solidFill>
                        <a:latin typeface="Arial"/>
                        <a:ea typeface="Times New Roman"/>
                        <a:cs typeface="+mn-cs"/>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C" sz="900" b="1" kern="1200" dirty="0" smtClean="0">
                          <a:solidFill>
                            <a:srgbClr val="000000"/>
                          </a:solidFill>
                          <a:latin typeface="Arial"/>
                          <a:ea typeface="Times New Roman"/>
                          <a:cs typeface="+mn-cs"/>
                        </a:rPr>
                        <a:t>4.88%</a:t>
                      </a:r>
                    </a:p>
                  </a:txBody>
                  <a:tcPr marL="68580" marR="68580" marT="0" marB="0">
                    <a:cell3D prstMaterial="dkEdge">
                      <a:bevel/>
                      <a:lightRig rig="flood" dir="t"/>
                    </a:cell3D>
                  </a:tcPr>
                </a:tc>
              </a:tr>
              <a:tr h="0">
                <a:tc>
                  <a:txBody>
                    <a:bodyPr/>
                    <a:lstStyle/>
                    <a:p>
                      <a:pPr algn="just">
                        <a:lnSpc>
                          <a:spcPct val="200000"/>
                        </a:lnSpc>
                        <a:spcAft>
                          <a:spcPts val="0"/>
                        </a:spcAft>
                      </a:pPr>
                      <a:r>
                        <a:rPr lang="es-EC" sz="900" kern="1200" dirty="0" smtClean="0">
                          <a:solidFill>
                            <a:srgbClr val="000000"/>
                          </a:solidFill>
                          <a:latin typeface="Arial"/>
                          <a:ea typeface="Times New Roman"/>
                          <a:cs typeface="+mn-cs"/>
                        </a:rPr>
                        <a:t>Otros</a:t>
                      </a:r>
                      <a:endParaRPr lang="es-EC" sz="900" kern="1200" dirty="0">
                        <a:solidFill>
                          <a:srgbClr val="000000"/>
                        </a:solidFill>
                        <a:latin typeface="Arial"/>
                        <a:ea typeface="Times New Roman"/>
                        <a:cs typeface="+mn-cs"/>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C" sz="900" b="1" kern="1200" dirty="0" smtClean="0">
                          <a:solidFill>
                            <a:srgbClr val="000000"/>
                          </a:solidFill>
                          <a:latin typeface="Arial"/>
                          <a:ea typeface="Times New Roman"/>
                          <a:cs typeface="+mn-cs"/>
                        </a:rPr>
                        <a:t>2.44%</a:t>
                      </a:r>
                    </a:p>
                  </a:txBody>
                  <a:tcPr marL="68580" marR="68580" marT="0" marB="0">
                    <a:cell3D prstMaterial="dkEdge">
                      <a:bevel/>
                      <a:lightRig rig="flood" dir="t"/>
                    </a:cell3D>
                  </a:tcPr>
                </a:tc>
              </a:tr>
            </a:tbl>
          </a:graphicData>
        </a:graphic>
      </p:graphicFrame>
      <p:sp>
        <p:nvSpPr>
          <p:cNvPr id="27" name="2 Subtítulo"/>
          <p:cNvSpPr txBox="1">
            <a:spLocks/>
          </p:cNvSpPr>
          <p:nvPr/>
        </p:nvSpPr>
        <p:spPr>
          <a:xfrm>
            <a:off x="753244" y="2257440"/>
            <a:ext cx="3312368" cy="550912"/>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¿Cuenta su empresa con una persona encargada exclusivamente de la seguridad de IT?</a:t>
            </a:r>
            <a:endParaRPr lang="es-ES" sz="1200" b="1" dirty="0">
              <a:solidFill>
                <a:schemeClr val="bg1"/>
              </a:solidFill>
            </a:endParaRPr>
          </a:p>
        </p:txBody>
      </p:sp>
      <p:graphicFrame>
        <p:nvGraphicFramePr>
          <p:cNvPr id="28" name="27 Tabla"/>
          <p:cNvGraphicFramePr>
            <a:graphicFrameLocks noGrp="1"/>
          </p:cNvGraphicFramePr>
          <p:nvPr/>
        </p:nvGraphicFramePr>
        <p:xfrm>
          <a:off x="753244" y="2808352"/>
          <a:ext cx="3314700" cy="548640"/>
        </p:xfrm>
        <a:graphic>
          <a:graphicData uri="http://schemas.openxmlformats.org/drawingml/2006/table">
            <a:tbl>
              <a:tblPr>
                <a:tableStyleId>{3C2FFA5D-87B4-456A-9821-1D502468CF0F}</a:tableStyleId>
              </a:tblPr>
              <a:tblGrid>
                <a:gridCol w="1943100"/>
                <a:gridCol w="1371600"/>
              </a:tblGrid>
              <a:tr h="0">
                <a:tc>
                  <a:txBody>
                    <a:bodyPr/>
                    <a:lstStyle/>
                    <a:p>
                      <a:pPr algn="just">
                        <a:lnSpc>
                          <a:spcPct val="200000"/>
                        </a:lnSpc>
                        <a:spcAft>
                          <a:spcPts val="0"/>
                        </a:spcAft>
                      </a:pPr>
                      <a:r>
                        <a:rPr lang="es-ES_tradnl" sz="900" dirty="0" smtClean="0">
                          <a:solidFill>
                            <a:srgbClr val="000000"/>
                          </a:solidFill>
                          <a:latin typeface="Arial"/>
                          <a:ea typeface="Times New Roman"/>
                        </a:rPr>
                        <a:t>Si</a:t>
                      </a:r>
                      <a:endParaRPr lang="es-EC" sz="1200" dirty="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C" sz="900" b="1" kern="1200" dirty="0" smtClean="0">
                          <a:solidFill>
                            <a:srgbClr val="000000"/>
                          </a:solidFill>
                          <a:latin typeface="Arial"/>
                          <a:ea typeface="Times New Roman"/>
                          <a:cs typeface="+mn-cs"/>
                        </a:rPr>
                        <a:t>62.16%</a:t>
                      </a:r>
                      <a:endParaRPr lang="es-EC" sz="900" b="1" kern="1200" dirty="0">
                        <a:solidFill>
                          <a:srgbClr val="000000"/>
                        </a:solidFill>
                        <a:latin typeface="Arial"/>
                        <a:ea typeface="Times New Roman"/>
                        <a:cs typeface="+mn-cs"/>
                      </a:endParaRPr>
                    </a:p>
                  </a:txBody>
                  <a:tcPr marL="68580" marR="68580" marT="0" marB="0">
                    <a:cell3D prstMaterial="dkEdge">
                      <a:bevel/>
                      <a:lightRig rig="flood" dir="t"/>
                    </a:cell3D>
                  </a:tcPr>
                </a:tc>
              </a:tr>
              <a:tr h="0">
                <a:tc>
                  <a:txBody>
                    <a:bodyPr/>
                    <a:lstStyle/>
                    <a:p>
                      <a:pPr algn="just">
                        <a:lnSpc>
                          <a:spcPct val="200000"/>
                        </a:lnSpc>
                        <a:spcAft>
                          <a:spcPts val="0"/>
                        </a:spcAft>
                      </a:pPr>
                      <a:r>
                        <a:rPr lang="es-ES_tradnl" sz="900" dirty="0" smtClean="0">
                          <a:solidFill>
                            <a:srgbClr val="000000"/>
                          </a:solidFill>
                          <a:latin typeface="Arial"/>
                          <a:ea typeface="Times New Roman"/>
                        </a:rPr>
                        <a:t>No</a:t>
                      </a:r>
                      <a:endParaRPr lang="es-EC" sz="1200" dirty="0">
                        <a:solidFill>
                          <a:srgbClr val="000000"/>
                        </a:solidFill>
                        <a:latin typeface="Times New Roman"/>
                        <a:ea typeface="Times New Roman"/>
                      </a:endParaRPr>
                    </a:p>
                  </a:txBody>
                  <a:tcPr marL="68580" marR="68580" marT="0" marB="0">
                    <a:cell3D prstMaterial="dkEdge">
                      <a:bevel/>
                      <a:lightRig rig="flood" dir="t"/>
                    </a:cell3D>
                  </a:tcPr>
                </a:tc>
                <a:tc>
                  <a:txBody>
                    <a:bodyPr/>
                    <a:lstStyle/>
                    <a:p>
                      <a:pPr marL="0" algn="ctr" defTabSz="914400" rtl="0" eaLnBrk="1" latinLnBrk="0" hangingPunct="1">
                        <a:lnSpc>
                          <a:spcPct val="200000"/>
                        </a:lnSpc>
                        <a:spcAft>
                          <a:spcPts val="0"/>
                        </a:spcAft>
                      </a:pPr>
                      <a:r>
                        <a:rPr lang="es-EC" sz="900" b="1" kern="1200" dirty="0" smtClean="0">
                          <a:solidFill>
                            <a:srgbClr val="000000"/>
                          </a:solidFill>
                          <a:latin typeface="Arial"/>
                          <a:ea typeface="Times New Roman"/>
                          <a:cs typeface="+mn-cs"/>
                        </a:rPr>
                        <a:t>37.84%</a:t>
                      </a:r>
                      <a:endParaRPr lang="es-EC" sz="900" b="1" kern="1200" dirty="0">
                        <a:solidFill>
                          <a:srgbClr val="000000"/>
                        </a:solidFill>
                        <a:latin typeface="Arial"/>
                        <a:ea typeface="Times New Roman"/>
                        <a:cs typeface="+mn-cs"/>
                      </a:endParaRPr>
                    </a:p>
                  </a:txBody>
                  <a:tcPr marL="68580" marR="68580" marT="0" marB="0">
                    <a:cell3D prstMaterial="dkEdge">
                      <a:bevel/>
                      <a:lightRig rig="flood" dir="t"/>
                    </a:cell3D>
                  </a:tcPr>
                </a:tc>
              </a:tr>
            </a:tbl>
          </a:graphicData>
        </a:graphic>
      </p:graphicFrame>
    </p:spTree>
    <p:extLst>
      <p:ext uri="{BB962C8B-B14F-4D97-AF65-F5344CB8AC3E}">
        <p14:creationId xmlns:p14="http://schemas.microsoft.com/office/powerpoint/2010/main" xmlns="" val="2037961579"/>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4"/>
          <p:cNvSpPr txBox="1">
            <a:spLocks noChangeArrowheads="1"/>
          </p:cNvSpPr>
          <p:nvPr/>
        </p:nvSpPr>
        <p:spPr bwMode="gray">
          <a:xfrm>
            <a:off x="1619250" y="333375"/>
            <a:ext cx="6048375" cy="7921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a:extLst/>
        </p:spPr>
        <p:txBody>
          <a:bodyPr vert="horz" wrap="non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400" b="1" dirty="0" smtClean="0">
                <a:solidFill>
                  <a:srgbClr val="FFFFFF"/>
                </a:solidFill>
                <a:effectLst>
                  <a:outerShdw blurRad="38100" dist="38100" dir="2700000" algn="tl">
                    <a:srgbClr val="000000"/>
                  </a:outerShdw>
                </a:effectLst>
                <a:latin typeface="Arial" charset="0"/>
                <a:ea typeface="+mn-ea"/>
                <a:cs typeface="Arial" charset="0"/>
              </a:rPr>
              <a:t>7. EVALUACIÓN DE LOS RESULTADOS</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21" name="2 Subtítulo"/>
          <p:cNvSpPr txBox="1">
            <a:spLocks/>
          </p:cNvSpPr>
          <p:nvPr/>
        </p:nvSpPr>
        <p:spPr bwMode="auto">
          <a:xfrm>
            <a:off x="1403648" y="1268760"/>
            <a:ext cx="64008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s-ES" altLang="es-EC" sz="2200" b="1" dirty="0" smtClean="0">
                <a:latin typeface="Calibri" pitchFamily="34" charset="0"/>
              </a:rPr>
              <a:t>CONOCIMIENTO DE MODELOS DE MADUREZ</a:t>
            </a:r>
            <a:endParaRPr lang="es-ES" altLang="es-EC" sz="2200" b="1" dirty="0">
              <a:latin typeface="Calibri" pitchFamily="34" charset="0"/>
            </a:endParaRPr>
          </a:p>
        </p:txBody>
      </p:sp>
      <p:pic>
        <p:nvPicPr>
          <p:cNvPr id="5" name="Gráfico 3"/>
          <p:cNvPicPr/>
          <p:nvPr/>
        </p:nvPicPr>
        <p:blipFill>
          <a:blip r:embed="rId2" cstate="print"/>
          <a:srcRect/>
          <a:stretch>
            <a:fillRect/>
          </a:stretch>
        </p:blipFill>
        <p:spPr bwMode="auto">
          <a:xfrm>
            <a:off x="539552" y="2276872"/>
            <a:ext cx="3418508" cy="1728192"/>
          </a:xfrm>
          <a:prstGeom prst="rect">
            <a:avLst/>
          </a:prstGeom>
          <a:noFill/>
          <a:ln w="6350" cmpd="sng">
            <a:solidFill>
              <a:srgbClr val="000000"/>
            </a:solidFill>
            <a:miter lim="800000"/>
            <a:headEnd/>
            <a:tailEnd/>
          </a:ln>
          <a:effectLst/>
        </p:spPr>
      </p:pic>
      <p:sp>
        <p:nvSpPr>
          <p:cNvPr id="7" name="6 CuadroTexto"/>
          <p:cNvSpPr txBox="1"/>
          <p:nvPr/>
        </p:nvSpPr>
        <p:spPr>
          <a:xfrm>
            <a:off x="467544" y="1772816"/>
            <a:ext cx="3672408" cy="523220"/>
          </a:xfrm>
          <a:prstGeom prst="rect">
            <a:avLst/>
          </a:prstGeom>
          <a:noFill/>
        </p:spPr>
        <p:txBody>
          <a:bodyPr wrap="square" rtlCol="0">
            <a:spAutoFit/>
          </a:bodyPr>
          <a:lstStyle/>
          <a:p>
            <a:r>
              <a:rPr lang="es-EC" sz="1400" dirty="0" smtClean="0"/>
              <a:t>Conoce en ¿qué consisten los modelos de madurez?</a:t>
            </a:r>
            <a:endParaRPr lang="es-EC" sz="1400" dirty="0"/>
          </a:p>
        </p:txBody>
      </p:sp>
      <p:sp>
        <p:nvSpPr>
          <p:cNvPr id="9" name="8 CuadroTexto"/>
          <p:cNvSpPr txBox="1"/>
          <p:nvPr/>
        </p:nvSpPr>
        <p:spPr>
          <a:xfrm>
            <a:off x="4499992" y="2276872"/>
            <a:ext cx="4032448" cy="738664"/>
          </a:xfrm>
          <a:prstGeom prst="rect">
            <a:avLst/>
          </a:prstGeom>
          <a:noFill/>
        </p:spPr>
        <p:txBody>
          <a:bodyPr wrap="square" rtlCol="0">
            <a:spAutoFit/>
          </a:bodyPr>
          <a:lstStyle/>
          <a:p>
            <a:r>
              <a:rPr lang="es-EC" sz="1400" dirty="0" smtClean="0"/>
              <a:t>¿Aplica algún modelo de madurez para evaluar el estado de la seguridad de las redes de información?</a:t>
            </a:r>
            <a:endParaRPr lang="es-EC" sz="1400" dirty="0"/>
          </a:p>
        </p:txBody>
      </p:sp>
      <p:pic>
        <p:nvPicPr>
          <p:cNvPr id="10" name="Gráfico 5"/>
          <p:cNvPicPr/>
          <p:nvPr/>
        </p:nvPicPr>
        <p:blipFill>
          <a:blip r:embed="rId3" cstate="print"/>
          <a:srcRect b="-70"/>
          <a:stretch>
            <a:fillRect/>
          </a:stretch>
        </p:blipFill>
        <p:spPr bwMode="auto">
          <a:xfrm>
            <a:off x="539552" y="4509120"/>
            <a:ext cx="3528392" cy="1766689"/>
          </a:xfrm>
          <a:prstGeom prst="rect">
            <a:avLst/>
          </a:prstGeom>
          <a:noFill/>
          <a:ln w="6350" cmpd="sng">
            <a:solidFill>
              <a:srgbClr val="000000"/>
            </a:solidFill>
            <a:miter lim="800000"/>
            <a:headEnd/>
            <a:tailEnd/>
          </a:ln>
          <a:effectLst/>
        </p:spPr>
      </p:pic>
      <p:sp>
        <p:nvSpPr>
          <p:cNvPr id="11" name="10 CuadroTexto"/>
          <p:cNvSpPr txBox="1"/>
          <p:nvPr/>
        </p:nvSpPr>
        <p:spPr>
          <a:xfrm>
            <a:off x="467544" y="4005064"/>
            <a:ext cx="3744416" cy="523220"/>
          </a:xfrm>
          <a:prstGeom prst="rect">
            <a:avLst/>
          </a:prstGeom>
          <a:noFill/>
        </p:spPr>
        <p:txBody>
          <a:bodyPr wrap="square" rtlCol="0">
            <a:spAutoFit/>
          </a:bodyPr>
          <a:lstStyle/>
          <a:p>
            <a:r>
              <a:rPr lang="es-EC" sz="1400" dirty="0" smtClean="0"/>
              <a:t>¿Aplica modelos de madurez en otros procesos de la empresa?</a:t>
            </a:r>
            <a:endParaRPr lang="es-EC" sz="1400" dirty="0"/>
          </a:p>
        </p:txBody>
      </p:sp>
      <p:pic>
        <p:nvPicPr>
          <p:cNvPr id="14339" name="Picture 3"/>
          <p:cNvPicPr>
            <a:picLocks noChangeAspect="1" noChangeArrowheads="1"/>
          </p:cNvPicPr>
          <p:nvPr/>
        </p:nvPicPr>
        <p:blipFill>
          <a:blip r:embed="rId4" cstate="print"/>
          <a:srcRect/>
          <a:stretch>
            <a:fillRect/>
          </a:stretch>
        </p:blipFill>
        <p:spPr bwMode="auto">
          <a:xfrm>
            <a:off x="4500562" y="3143248"/>
            <a:ext cx="4295775" cy="2524125"/>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txBox="1">
            <a:spLocks noChangeArrowheads="1"/>
          </p:cNvSpPr>
          <p:nvPr/>
        </p:nvSpPr>
        <p:spPr bwMode="gray">
          <a:xfrm>
            <a:off x="1619250" y="333375"/>
            <a:ext cx="6048375" cy="7921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a:extLst/>
        </p:spPr>
        <p:txBody>
          <a:bodyPr vert="horz" wrap="non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400" b="1" dirty="0" smtClean="0">
                <a:solidFill>
                  <a:srgbClr val="FFFFFF"/>
                </a:solidFill>
                <a:effectLst>
                  <a:outerShdw blurRad="38100" dist="38100" dir="2700000" algn="tl">
                    <a:srgbClr val="000000"/>
                  </a:outerShdw>
                </a:effectLst>
                <a:latin typeface="Arial" charset="0"/>
                <a:ea typeface="+mn-ea"/>
                <a:cs typeface="Arial" charset="0"/>
              </a:rPr>
              <a:t>7. EVALUACIÓN DE LOS RESULTADOS</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8" name="2 Subtítulo"/>
          <p:cNvSpPr txBox="1">
            <a:spLocks/>
          </p:cNvSpPr>
          <p:nvPr/>
        </p:nvSpPr>
        <p:spPr bwMode="auto">
          <a:xfrm>
            <a:off x="1403648" y="1268760"/>
            <a:ext cx="64008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s-ES" altLang="es-EC" sz="2200" b="1" dirty="0" smtClean="0">
                <a:latin typeface="Calibri" pitchFamily="34" charset="0"/>
              </a:rPr>
              <a:t>APERTURA PARA APLICACIÓN DE MODELOS</a:t>
            </a:r>
            <a:endParaRPr lang="es-ES" altLang="es-EC" sz="2200" b="1" dirty="0">
              <a:latin typeface="Calibri" pitchFamily="34" charset="0"/>
            </a:endParaRPr>
          </a:p>
        </p:txBody>
      </p:sp>
      <p:pic>
        <p:nvPicPr>
          <p:cNvPr id="6" name="Gráfico 6"/>
          <p:cNvPicPr/>
          <p:nvPr/>
        </p:nvPicPr>
        <p:blipFill>
          <a:blip r:embed="rId2" cstate="print"/>
          <a:srcRect/>
          <a:stretch>
            <a:fillRect/>
          </a:stretch>
        </p:blipFill>
        <p:spPr bwMode="auto">
          <a:xfrm>
            <a:off x="4860032" y="1700808"/>
            <a:ext cx="3816424" cy="2284462"/>
          </a:xfrm>
          <a:prstGeom prst="rect">
            <a:avLst/>
          </a:prstGeom>
          <a:noFill/>
          <a:ln w="6350" cmpd="sng">
            <a:solidFill>
              <a:srgbClr val="000000"/>
            </a:solidFill>
            <a:miter lim="800000"/>
            <a:headEnd/>
            <a:tailEnd/>
          </a:ln>
          <a:effectLst/>
        </p:spPr>
      </p:pic>
      <p:sp>
        <p:nvSpPr>
          <p:cNvPr id="9" name="8 Rectángulo"/>
          <p:cNvSpPr/>
          <p:nvPr/>
        </p:nvSpPr>
        <p:spPr>
          <a:xfrm>
            <a:off x="539552" y="2060848"/>
            <a:ext cx="3384376" cy="1384995"/>
          </a:xfrm>
          <a:prstGeom prst="rect">
            <a:avLst/>
          </a:prstGeom>
        </p:spPr>
        <p:txBody>
          <a:bodyPr wrap="square">
            <a:spAutoFit/>
          </a:bodyPr>
          <a:lstStyle/>
          <a:p>
            <a:pPr algn="just"/>
            <a:r>
              <a:rPr lang="es-ES_tradnl" sz="1400" dirty="0" smtClean="0"/>
              <a:t>¿Considera que la aplicación de indicadores, definidos en un procedimiento documentado, ayudaría a mejorar la administración de la seguridad de sus redes de información?</a:t>
            </a:r>
          </a:p>
          <a:p>
            <a:pPr algn="just"/>
            <a:endParaRPr lang="es-EC" sz="1400" dirty="0"/>
          </a:p>
        </p:txBody>
      </p:sp>
      <p:pic>
        <p:nvPicPr>
          <p:cNvPr id="11" name="Gráfico 7"/>
          <p:cNvPicPr/>
          <p:nvPr/>
        </p:nvPicPr>
        <p:blipFill>
          <a:blip r:embed="rId3" cstate="print"/>
          <a:srcRect/>
          <a:stretch>
            <a:fillRect/>
          </a:stretch>
        </p:blipFill>
        <p:spPr bwMode="auto">
          <a:xfrm>
            <a:off x="467544" y="3861048"/>
            <a:ext cx="4032448" cy="2264668"/>
          </a:xfrm>
          <a:prstGeom prst="rect">
            <a:avLst/>
          </a:prstGeom>
          <a:noFill/>
          <a:ln w="6350" cmpd="sng">
            <a:solidFill>
              <a:srgbClr val="000000"/>
            </a:solidFill>
            <a:miter lim="800000"/>
            <a:headEnd/>
            <a:tailEnd/>
          </a:ln>
          <a:effectLst/>
        </p:spPr>
      </p:pic>
      <p:sp>
        <p:nvSpPr>
          <p:cNvPr id="12" name="11 Flecha derecha"/>
          <p:cNvSpPr/>
          <p:nvPr/>
        </p:nvSpPr>
        <p:spPr>
          <a:xfrm>
            <a:off x="3995936" y="2492896"/>
            <a:ext cx="576064" cy="360040"/>
          </a:xfrm>
          <a:prstGeom prst="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Rectángulo"/>
          <p:cNvSpPr/>
          <p:nvPr/>
        </p:nvSpPr>
        <p:spPr>
          <a:xfrm>
            <a:off x="5220072" y="4563705"/>
            <a:ext cx="3384376" cy="1169551"/>
          </a:xfrm>
          <a:prstGeom prst="rect">
            <a:avLst/>
          </a:prstGeom>
        </p:spPr>
        <p:txBody>
          <a:bodyPr wrap="square">
            <a:spAutoFit/>
          </a:bodyPr>
          <a:lstStyle/>
          <a:p>
            <a:pPr algn="just"/>
            <a:r>
              <a:rPr lang="es-ES_tradnl" sz="1400" dirty="0" smtClean="0"/>
              <a:t>¿Estaría dispuesto a aplicar un  modelo de madurez ajustado a nuestra realidad, pero basado en modelos aceptados internacionalmente?</a:t>
            </a:r>
            <a:endParaRPr lang="es-EC" sz="1400" dirty="0" smtClean="0"/>
          </a:p>
          <a:p>
            <a:pPr algn="just"/>
            <a:endParaRPr lang="es-EC" sz="1400" dirty="0"/>
          </a:p>
        </p:txBody>
      </p:sp>
      <p:sp>
        <p:nvSpPr>
          <p:cNvPr id="15" name="14 Flecha izquierda"/>
          <p:cNvSpPr/>
          <p:nvPr/>
        </p:nvSpPr>
        <p:spPr>
          <a:xfrm>
            <a:off x="4644008" y="4869160"/>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
          <p:cNvSpPr>
            <a:spLocks noChangeArrowheads="1"/>
          </p:cNvSpPr>
          <p:nvPr/>
        </p:nvSpPr>
        <p:spPr bwMode="gray">
          <a:xfrm>
            <a:off x="2124075"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8. BENCHMARKING</a:t>
            </a:r>
            <a:endParaRPr lang="en-US" sz="2400" b="1" dirty="0">
              <a:solidFill>
                <a:srgbClr val="FFFFFF"/>
              </a:solidFill>
              <a:effectLst>
                <a:outerShdw blurRad="38100" dist="38100" dir="2700000" algn="tl">
                  <a:srgbClr val="000000"/>
                </a:outerShdw>
              </a:effectLst>
            </a:endParaRPr>
          </a:p>
        </p:txBody>
      </p:sp>
      <p:graphicFrame>
        <p:nvGraphicFramePr>
          <p:cNvPr id="7" name="6 Tabla"/>
          <p:cNvGraphicFramePr>
            <a:graphicFrameLocks noGrp="1"/>
          </p:cNvGraphicFramePr>
          <p:nvPr/>
        </p:nvGraphicFramePr>
        <p:xfrm>
          <a:off x="2267744" y="1664523"/>
          <a:ext cx="5291960" cy="1621601"/>
        </p:xfrm>
        <a:graphic>
          <a:graphicData uri="http://schemas.openxmlformats.org/drawingml/2006/table">
            <a:tbl>
              <a:tblPr firstRow="1">
                <a:tableStyleId>{3C2FFA5D-87B4-456A-9821-1D502468CF0F}</a:tableStyleId>
              </a:tblPr>
              <a:tblGrid>
                <a:gridCol w="2148900"/>
                <a:gridCol w="1106436"/>
                <a:gridCol w="1018312"/>
                <a:gridCol w="1018312"/>
              </a:tblGrid>
              <a:tr h="154675">
                <a:tc rowSpan="2">
                  <a:txBody>
                    <a:bodyPr/>
                    <a:lstStyle/>
                    <a:p>
                      <a:pPr algn="ctr">
                        <a:spcAft>
                          <a:spcPts val="0"/>
                        </a:spcAft>
                      </a:pPr>
                      <a:r>
                        <a:rPr lang="es-ES" sz="900" dirty="0"/>
                        <a:t>CARACTERISTICAS A CUMPLIR</a:t>
                      </a:r>
                      <a:endParaRPr lang="es-EC" sz="1200" dirty="0">
                        <a:latin typeface="Times New Roman"/>
                        <a:ea typeface="Times New Roman"/>
                        <a:cs typeface="Times New Roman"/>
                      </a:endParaRPr>
                    </a:p>
                  </a:txBody>
                  <a:tcPr marL="68580" marR="68580" marT="0" marB="0"/>
                </a:tc>
                <a:tc gridSpan="3">
                  <a:txBody>
                    <a:bodyPr/>
                    <a:lstStyle/>
                    <a:p>
                      <a:pPr algn="ctr">
                        <a:spcAft>
                          <a:spcPts val="0"/>
                        </a:spcAft>
                      </a:pPr>
                      <a:r>
                        <a:rPr lang="es-ES" sz="900" dirty="0"/>
                        <a:t>MODELOS DE MADUREZ</a:t>
                      </a:r>
                      <a:endParaRPr lang="es-EC" sz="1200" dirty="0">
                        <a:latin typeface="Times New Roman"/>
                        <a:ea typeface="Times New Roman"/>
                        <a:cs typeface="Times New Roman"/>
                      </a:endParaRPr>
                    </a:p>
                  </a:txBody>
                  <a:tcPr marL="68580" marR="68580" marT="0" marB="0"/>
                </a:tc>
                <a:tc hMerge="1">
                  <a:txBody>
                    <a:bodyPr/>
                    <a:lstStyle/>
                    <a:p>
                      <a:endParaRPr lang="es-EC"/>
                    </a:p>
                  </a:txBody>
                  <a:tcPr/>
                </a:tc>
                <a:tc hMerge="1">
                  <a:txBody>
                    <a:bodyPr/>
                    <a:lstStyle/>
                    <a:p>
                      <a:endParaRPr lang="es-EC"/>
                    </a:p>
                  </a:txBody>
                  <a:tcPr/>
                </a:tc>
              </a:tr>
              <a:tr h="154675">
                <a:tc vMerge="1">
                  <a:txBody>
                    <a:bodyPr/>
                    <a:lstStyle/>
                    <a:p>
                      <a:endParaRPr lang="es-EC"/>
                    </a:p>
                  </a:txBody>
                  <a:tcPr/>
                </a:tc>
                <a:tc>
                  <a:txBody>
                    <a:bodyPr/>
                    <a:lstStyle/>
                    <a:p>
                      <a:pPr algn="ctr">
                        <a:spcAft>
                          <a:spcPts val="0"/>
                        </a:spcAft>
                      </a:pPr>
                      <a:r>
                        <a:rPr lang="es-ES" sz="900" dirty="0"/>
                        <a:t>CMM</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COBIT</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ISM3</a:t>
                      </a:r>
                      <a:endParaRPr lang="es-EC" sz="1200" dirty="0">
                        <a:latin typeface="Times New Roman"/>
                        <a:ea typeface="Times New Roman"/>
                        <a:cs typeface="Times New Roman"/>
                      </a:endParaRPr>
                    </a:p>
                  </a:txBody>
                  <a:tcPr marL="68580" marR="68580" marT="0" marB="0"/>
                </a:tc>
              </a:tr>
              <a:tr h="154675">
                <a:tc>
                  <a:txBody>
                    <a:bodyPr/>
                    <a:lstStyle/>
                    <a:p>
                      <a:pPr algn="ctr">
                        <a:spcAft>
                          <a:spcPts val="0"/>
                        </a:spcAft>
                      </a:pPr>
                      <a:r>
                        <a:rPr lang="es-ES" sz="900" dirty="0"/>
                        <a:t>ENFOQUE</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Calidad</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Control</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a:t>Seguridad</a:t>
                      </a:r>
                      <a:endParaRPr lang="es-EC" sz="1200">
                        <a:latin typeface="Times New Roman"/>
                        <a:ea typeface="Times New Roman"/>
                        <a:cs typeface="Times New Roman"/>
                      </a:endParaRPr>
                    </a:p>
                  </a:txBody>
                  <a:tcPr marL="68580" marR="68580" marT="0" marB="0"/>
                </a:tc>
              </a:tr>
              <a:tr h="154675">
                <a:tc>
                  <a:txBody>
                    <a:bodyPr/>
                    <a:lstStyle/>
                    <a:p>
                      <a:pPr algn="ctr">
                        <a:spcAft>
                          <a:spcPts val="0"/>
                        </a:spcAft>
                      </a:pPr>
                      <a:r>
                        <a:rPr lang="es-ES" sz="900" dirty="0"/>
                        <a:t>Flexible/Adaptable</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1</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1</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a:t>3</a:t>
                      </a:r>
                      <a:endParaRPr lang="es-EC" sz="1200">
                        <a:latin typeface="Times New Roman"/>
                        <a:ea typeface="Times New Roman"/>
                        <a:cs typeface="Times New Roman"/>
                      </a:endParaRPr>
                    </a:p>
                  </a:txBody>
                  <a:tcPr marL="68580" marR="68580" marT="0" marB="0"/>
                </a:tc>
              </a:tr>
              <a:tr h="154675">
                <a:tc>
                  <a:txBody>
                    <a:bodyPr/>
                    <a:lstStyle/>
                    <a:p>
                      <a:pPr algn="ctr">
                        <a:spcAft>
                          <a:spcPts val="0"/>
                        </a:spcAft>
                      </a:pPr>
                      <a:r>
                        <a:rPr lang="es-ES" sz="900" dirty="0"/>
                        <a:t>Mencionado en las encuestas</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a:t>3</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dirty="0"/>
                        <a:t>0</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a:t>0</a:t>
                      </a:r>
                      <a:endParaRPr lang="es-EC" sz="1200">
                        <a:latin typeface="Times New Roman"/>
                        <a:ea typeface="Times New Roman"/>
                        <a:cs typeface="Times New Roman"/>
                      </a:endParaRPr>
                    </a:p>
                  </a:txBody>
                  <a:tcPr marL="68580" marR="68580" marT="0" marB="0"/>
                </a:tc>
              </a:tr>
              <a:tr h="154675">
                <a:tc>
                  <a:txBody>
                    <a:bodyPr/>
                    <a:lstStyle/>
                    <a:p>
                      <a:pPr algn="ctr">
                        <a:spcAft>
                          <a:spcPts val="0"/>
                        </a:spcAft>
                      </a:pPr>
                      <a:r>
                        <a:rPr lang="es-ES" sz="900"/>
                        <a:t>Pionero/Modelo Base</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a:t>3</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dirty="0"/>
                        <a:t>0</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0</a:t>
                      </a:r>
                      <a:endParaRPr lang="es-EC" sz="1200" dirty="0">
                        <a:latin typeface="Times New Roman"/>
                        <a:ea typeface="Times New Roman"/>
                        <a:cs typeface="Times New Roman"/>
                      </a:endParaRPr>
                    </a:p>
                  </a:txBody>
                  <a:tcPr marL="68580" marR="68580" marT="0" marB="0"/>
                </a:tc>
              </a:tr>
              <a:tr h="154675">
                <a:tc>
                  <a:txBody>
                    <a:bodyPr/>
                    <a:lstStyle/>
                    <a:p>
                      <a:pPr algn="ctr">
                        <a:spcAft>
                          <a:spcPts val="0"/>
                        </a:spcAft>
                      </a:pPr>
                      <a:r>
                        <a:rPr lang="es-ES" sz="900"/>
                        <a:t>Métricas de fácil aplicación</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dirty="0"/>
                        <a:t>1</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2</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2</a:t>
                      </a:r>
                      <a:endParaRPr lang="es-EC" sz="1200" dirty="0">
                        <a:latin typeface="Times New Roman"/>
                        <a:ea typeface="Times New Roman"/>
                        <a:cs typeface="Times New Roman"/>
                      </a:endParaRPr>
                    </a:p>
                  </a:txBody>
                  <a:tcPr marL="68580" marR="68580" marT="0" marB="0"/>
                </a:tc>
              </a:tr>
              <a:tr h="154675">
                <a:tc>
                  <a:txBody>
                    <a:bodyPr/>
                    <a:lstStyle/>
                    <a:p>
                      <a:pPr algn="ctr">
                        <a:spcAft>
                          <a:spcPts val="0"/>
                        </a:spcAft>
                      </a:pPr>
                      <a:r>
                        <a:rPr lang="es-ES" sz="900"/>
                        <a:t>Conocido </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dirty="0"/>
                        <a:t>2</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3</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a:t>2</a:t>
                      </a:r>
                      <a:endParaRPr lang="es-EC" sz="1200" dirty="0">
                        <a:latin typeface="Times New Roman"/>
                        <a:ea typeface="Times New Roman"/>
                        <a:cs typeface="Times New Roman"/>
                      </a:endParaRPr>
                    </a:p>
                  </a:txBody>
                  <a:tcPr marL="68580" marR="68580" marT="0" marB="0"/>
                </a:tc>
              </a:tr>
              <a:tr h="202760">
                <a:tc>
                  <a:txBody>
                    <a:bodyPr/>
                    <a:lstStyle/>
                    <a:p>
                      <a:pPr algn="ctr">
                        <a:spcAft>
                          <a:spcPts val="0"/>
                        </a:spcAft>
                      </a:pPr>
                      <a:r>
                        <a:rPr lang="es-ES" sz="900" dirty="0"/>
                        <a:t>Alineación con los objetivos del negocio</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a:t>0</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a:t>3</a:t>
                      </a:r>
                      <a:endParaRPr lang="es-EC" sz="1200">
                        <a:latin typeface="Times New Roman"/>
                        <a:ea typeface="Times New Roman"/>
                        <a:cs typeface="Times New Roman"/>
                      </a:endParaRPr>
                    </a:p>
                  </a:txBody>
                  <a:tcPr marL="68580" marR="68580" marT="0" marB="0"/>
                </a:tc>
                <a:tc>
                  <a:txBody>
                    <a:bodyPr/>
                    <a:lstStyle/>
                    <a:p>
                      <a:pPr algn="ctr">
                        <a:spcAft>
                          <a:spcPts val="0"/>
                        </a:spcAft>
                      </a:pPr>
                      <a:r>
                        <a:rPr lang="es-ES" sz="900" dirty="0"/>
                        <a:t>3</a:t>
                      </a:r>
                      <a:endParaRPr lang="es-EC" sz="1200" dirty="0">
                        <a:latin typeface="Times New Roman"/>
                        <a:ea typeface="Times New Roman"/>
                        <a:cs typeface="Times New Roman"/>
                      </a:endParaRPr>
                    </a:p>
                  </a:txBody>
                  <a:tcPr marL="68580" marR="68580" marT="0" marB="0"/>
                </a:tc>
              </a:tr>
              <a:tr h="181441">
                <a:tc>
                  <a:txBody>
                    <a:bodyPr/>
                    <a:lstStyle/>
                    <a:p>
                      <a:pPr algn="ctr">
                        <a:spcAft>
                          <a:spcPts val="0"/>
                        </a:spcAft>
                      </a:pPr>
                      <a:r>
                        <a:rPr lang="es-ES" sz="900" dirty="0" smtClean="0"/>
                        <a:t>TOTAL</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smtClean="0"/>
                        <a:t>10</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smtClean="0"/>
                        <a:t>9</a:t>
                      </a:r>
                      <a:endParaRPr lang="es-EC" sz="1200" dirty="0">
                        <a:latin typeface="Times New Roman"/>
                        <a:ea typeface="Times New Roman"/>
                        <a:cs typeface="Times New Roman"/>
                      </a:endParaRPr>
                    </a:p>
                  </a:txBody>
                  <a:tcPr marL="68580" marR="68580" marT="0" marB="0"/>
                </a:tc>
                <a:tc>
                  <a:txBody>
                    <a:bodyPr/>
                    <a:lstStyle/>
                    <a:p>
                      <a:pPr algn="ctr">
                        <a:spcAft>
                          <a:spcPts val="0"/>
                        </a:spcAft>
                      </a:pPr>
                      <a:r>
                        <a:rPr lang="es-ES" sz="900" dirty="0" smtClean="0"/>
                        <a:t>10</a:t>
                      </a:r>
                      <a:endParaRPr lang="es-EC" sz="1200" dirty="0">
                        <a:latin typeface="Times New Roman"/>
                        <a:ea typeface="Times New Roman"/>
                        <a:cs typeface="Times New Roman"/>
                      </a:endParaRPr>
                    </a:p>
                  </a:txBody>
                  <a:tcPr marL="68580" marR="68580" marT="0" marB="0"/>
                </a:tc>
              </a:tr>
            </a:tbl>
          </a:graphicData>
        </a:graphic>
      </p:graphicFrame>
      <p:sp>
        <p:nvSpPr>
          <p:cNvPr id="8" name="7 CuadroTexto"/>
          <p:cNvSpPr txBox="1"/>
          <p:nvPr/>
        </p:nvSpPr>
        <p:spPr>
          <a:xfrm>
            <a:off x="1691680" y="980728"/>
            <a:ext cx="6048672" cy="369332"/>
          </a:xfrm>
          <a:prstGeom prst="rect">
            <a:avLst/>
          </a:prstGeom>
          <a:noFill/>
        </p:spPr>
        <p:txBody>
          <a:bodyPr wrap="square" rtlCol="0">
            <a:spAutoFit/>
          </a:bodyPr>
          <a:lstStyle/>
          <a:p>
            <a:pPr algn="ctr"/>
            <a:r>
              <a:rPr lang="es-EC" dirty="0" smtClean="0"/>
              <a:t>Cuadro de evaluación de modelos de madurez base</a:t>
            </a:r>
            <a:endParaRPr lang="es-EC" dirty="0"/>
          </a:p>
        </p:txBody>
      </p:sp>
      <p:sp>
        <p:nvSpPr>
          <p:cNvPr id="10" name="2 Subtítulo"/>
          <p:cNvSpPr txBox="1">
            <a:spLocks/>
          </p:cNvSpPr>
          <p:nvPr/>
        </p:nvSpPr>
        <p:spPr>
          <a:xfrm>
            <a:off x="899592" y="4565446"/>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CMM</a:t>
            </a:r>
            <a:endParaRPr lang="es-ES" sz="1200" b="1" dirty="0">
              <a:solidFill>
                <a:schemeClr val="bg1"/>
              </a:solidFill>
            </a:endParaRPr>
          </a:p>
        </p:txBody>
      </p:sp>
      <p:sp>
        <p:nvSpPr>
          <p:cNvPr id="11" name="2 Subtítulo"/>
          <p:cNvSpPr txBox="1">
            <a:spLocks/>
          </p:cNvSpPr>
          <p:nvPr/>
        </p:nvSpPr>
        <p:spPr>
          <a:xfrm>
            <a:off x="4932040" y="4509120"/>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ISM3</a:t>
            </a:r>
            <a:endParaRPr lang="es-ES" sz="1200" b="1" dirty="0">
              <a:solidFill>
                <a:schemeClr val="bg1"/>
              </a:solidFill>
            </a:endParaRPr>
          </a:p>
        </p:txBody>
      </p:sp>
      <p:sp>
        <p:nvSpPr>
          <p:cNvPr id="12" name="11 CuadroTexto"/>
          <p:cNvSpPr txBox="1"/>
          <p:nvPr/>
        </p:nvSpPr>
        <p:spPr>
          <a:xfrm>
            <a:off x="2411760" y="3773358"/>
            <a:ext cx="1512168" cy="1815882"/>
          </a:xfrm>
          <a:prstGeom prst="rect">
            <a:avLst/>
          </a:prstGeom>
          <a:noFill/>
        </p:spPr>
        <p:txBody>
          <a:bodyPr wrap="square" rtlCol="0">
            <a:spAutoFit/>
          </a:bodyPr>
          <a:lstStyle/>
          <a:p>
            <a:r>
              <a:rPr lang="es-EC" sz="1600" dirty="0" smtClean="0"/>
              <a:t>Empresas certificadas:</a:t>
            </a:r>
          </a:p>
          <a:p>
            <a:pPr>
              <a:buFont typeface="Wingdings" pitchFamily="2" charset="2"/>
              <a:buChar char="§"/>
            </a:pPr>
            <a:r>
              <a:rPr lang="es-EC" sz="1600" dirty="0" smtClean="0"/>
              <a:t> China</a:t>
            </a:r>
          </a:p>
          <a:p>
            <a:pPr>
              <a:buFont typeface="Wingdings" pitchFamily="2" charset="2"/>
              <a:buChar char="§"/>
            </a:pPr>
            <a:r>
              <a:rPr lang="es-EC" sz="1600" dirty="0" smtClean="0"/>
              <a:t>USA</a:t>
            </a:r>
          </a:p>
          <a:p>
            <a:pPr>
              <a:buFont typeface="Wingdings" pitchFamily="2" charset="2"/>
              <a:buChar char="§"/>
            </a:pPr>
            <a:r>
              <a:rPr lang="es-EC" sz="1600" dirty="0" smtClean="0"/>
              <a:t>India</a:t>
            </a:r>
          </a:p>
          <a:p>
            <a:pPr>
              <a:buFont typeface="Wingdings" pitchFamily="2" charset="2"/>
              <a:buChar char="§"/>
            </a:pPr>
            <a:r>
              <a:rPr lang="es-EC" sz="1600" dirty="0" smtClean="0"/>
              <a:t>España</a:t>
            </a:r>
          </a:p>
          <a:p>
            <a:pPr>
              <a:buFont typeface="Wingdings" pitchFamily="2" charset="2"/>
              <a:buChar char="§"/>
            </a:pPr>
            <a:r>
              <a:rPr lang="es-EC" sz="1600" dirty="0" smtClean="0"/>
              <a:t>Brasil . . </a:t>
            </a:r>
          </a:p>
        </p:txBody>
      </p:sp>
      <p:sp>
        <p:nvSpPr>
          <p:cNvPr id="13" name="12 Abrir llave"/>
          <p:cNvSpPr/>
          <p:nvPr/>
        </p:nvSpPr>
        <p:spPr>
          <a:xfrm>
            <a:off x="2051720" y="3773358"/>
            <a:ext cx="360040" cy="18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4" name="13 Abrir llave"/>
          <p:cNvSpPr/>
          <p:nvPr/>
        </p:nvSpPr>
        <p:spPr>
          <a:xfrm>
            <a:off x="6228184" y="3789040"/>
            <a:ext cx="360040" cy="18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7" name="16 CuadroTexto"/>
          <p:cNvSpPr txBox="1"/>
          <p:nvPr/>
        </p:nvSpPr>
        <p:spPr>
          <a:xfrm>
            <a:off x="6588224" y="4077072"/>
            <a:ext cx="1512168" cy="1323439"/>
          </a:xfrm>
          <a:prstGeom prst="rect">
            <a:avLst/>
          </a:prstGeom>
          <a:noFill/>
        </p:spPr>
        <p:txBody>
          <a:bodyPr wrap="square" rtlCol="0">
            <a:spAutoFit/>
          </a:bodyPr>
          <a:lstStyle/>
          <a:p>
            <a:r>
              <a:rPr lang="es-EC" sz="1600" dirty="0" smtClean="0"/>
              <a:t>Casos de éxito:</a:t>
            </a:r>
          </a:p>
          <a:p>
            <a:pPr>
              <a:buFont typeface="Wingdings" pitchFamily="2" charset="2"/>
              <a:buChar char="§"/>
            </a:pPr>
            <a:r>
              <a:rPr lang="es-EC" sz="1600" dirty="0" smtClean="0"/>
              <a:t> Panamá</a:t>
            </a:r>
          </a:p>
          <a:p>
            <a:pPr>
              <a:buFont typeface="Wingdings" pitchFamily="2" charset="2"/>
              <a:buChar char="§"/>
            </a:pPr>
            <a:r>
              <a:rPr lang="es-EC" sz="1600" dirty="0" smtClean="0"/>
              <a:t> España</a:t>
            </a:r>
          </a:p>
          <a:p>
            <a:pPr>
              <a:buFont typeface="Wingdings" pitchFamily="2" charset="2"/>
              <a:buChar char="§"/>
            </a:pPr>
            <a:r>
              <a:rPr lang="es-EC" sz="1600" dirty="0" smtClean="0"/>
              <a:t> Suiza</a:t>
            </a: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1691680" y="1772816"/>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CMM</a:t>
            </a:r>
            <a:endParaRPr lang="es-ES" sz="1200" b="1" dirty="0">
              <a:solidFill>
                <a:schemeClr val="bg1"/>
              </a:solidFill>
            </a:endParaRPr>
          </a:p>
        </p:txBody>
      </p:sp>
      <p:sp>
        <p:nvSpPr>
          <p:cNvPr id="11" name="2 Subtítulo"/>
          <p:cNvSpPr txBox="1">
            <a:spLocks/>
          </p:cNvSpPr>
          <p:nvPr/>
        </p:nvSpPr>
        <p:spPr>
          <a:xfrm>
            <a:off x="5724128" y="1772816"/>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ISM3</a:t>
            </a:r>
            <a:endParaRPr lang="es-ES" sz="1200" b="1" dirty="0">
              <a:solidFill>
                <a:schemeClr val="bg1"/>
              </a:solidFill>
            </a:endParaRPr>
          </a:p>
        </p:txBody>
      </p:sp>
      <p:sp>
        <p:nvSpPr>
          <p:cNvPr id="17" name="16 CuadroTexto"/>
          <p:cNvSpPr txBox="1"/>
          <p:nvPr/>
        </p:nvSpPr>
        <p:spPr>
          <a:xfrm>
            <a:off x="683568" y="2386623"/>
            <a:ext cx="3456384" cy="2554545"/>
          </a:xfrm>
          <a:prstGeom prst="rect">
            <a:avLst/>
          </a:prstGeom>
          <a:noFill/>
        </p:spPr>
        <p:txBody>
          <a:bodyPr wrap="square" rtlCol="0">
            <a:spAutoFit/>
          </a:bodyPr>
          <a:lstStyle/>
          <a:p>
            <a:pPr>
              <a:buFont typeface="Wingdings" pitchFamily="2" charset="2"/>
              <a:buChar char="§"/>
            </a:pPr>
            <a:r>
              <a:rPr lang="es-EC" sz="1600" dirty="0" smtClean="0"/>
              <a:t> Conceptos de calidad total</a:t>
            </a:r>
          </a:p>
          <a:p>
            <a:pPr>
              <a:buFont typeface="Wingdings" pitchFamily="2" charset="2"/>
              <a:buChar char="§"/>
            </a:pPr>
            <a:r>
              <a:rPr lang="es-EC" sz="1600" dirty="0" smtClean="0"/>
              <a:t> 5 niveles </a:t>
            </a:r>
          </a:p>
          <a:p>
            <a:pPr>
              <a:buFont typeface="Wingdings" pitchFamily="2" charset="2"/>
              <a:buChar char="§"/>
            </a:pPr>
            <a:r>
              <a:rPr lang="es-EC" sz="1600" dirty="0" smtClean="0"/>
              <a:t> Tareas: gestión, organizacionales, de ingeniería </a:t>
            </a:r>
          </a:p>
          <a:p>
            <a:pPr>
              <a:buFont typeface="Wingdings" pitchFamily="2" charset="2"/>
              <a:buChar char="§"/>
            </a:pPr>
            <a:r>
              <a:rPr lang="es-EC" sz="1600" dirty="0" smtClean="0"/>
              <a:t>Los conceptos se aplican a los </a:t>
            </a:r>
            <a:r>
              <a:rPr lang="es-EC" sz="1600" smtClean="0"/>
              <a:t>procesos globalmente</a:t>
            </a:r>
            <a:endParaRPr lang="es-EC" sz="1600" dirty="0" smtClean="0"/>
          </a:p>
          <a:p>
            <a:pPr>
              <a:buFont typeface="Wingdings" pitchFamily="2" charset="2"/>
              <a:buChar char="§"/>
            </a:pPr>
            <a:r>
              <a:rPr lang="es-EC" sz="1600" dirty="0" smtClean="0"/>
              <a:t> Definición de métricas muy general</a:t>
            </a:r>
          </a:p>
          <a:p>
            <a:pPr>
              <a:buFont typeface="Wingdings" pitchFamily="2" charset="2"/>
              <a:buChar char="§"/>
            </a:pPr>
            <a:r>
              <a:rPr lang="es-EC" sz="1600" dirty="0" smtClean="0"/>
              <a:t> No existen evaluaciones parciales</a:t>
            </a:r>
          </a:p>
          <a:p>
            <a:endParaRPr lang="es-EC" sz="1600" dirty="0" smtClean="0"/>
          </a:p>
        </p:txBody>
      </p:sp>
      <p:sp>
        <p:nvSpPr>
          <p:cNvPr id="16" name="15 CuadroTexto"/>
          <p:cNvSpPr txBox="1"/>
          <p:nvPr/>
        </p:nvSpPr>
        <p:spPr>
          <a:xfrm>
            <a:off x="4860032" y="2356425"/>
            <a:ext cx="3456384" cy="3046988"/>
          </a:xfrm>
          <a:prstGeom prst="rect">
            <a:avLst/>
          </a:prstGeom>
          <a:noFill/>
        </p:spPr>
        <p:txBody>
          <a:bodyPr wrap="square" rtlCol="0">
            <a:spAutoFit/>
          </a:bodyPr>
          <a:lstStyle/>
          <a:p>
            <a:pPr>
              <a:buFont typeface="Wingdings" pitchFamily="2" charset="2"/>
              <a:buChar char="§"/>
            </a:pPr>
            <a:r>
              <a:rPr lang="es-EC" sz="1600" dirty="0" smtClean="0"/>
              <a:t> Obtener un riesgo aceptable</a:t>
            </a:r>
          </a:p>
          <a:p>
            <a:pPr>
              <a:buFont typeface="Wingdings" pitchFamily="2" charset="2"/>
              <a:buChar char="§"/>
            </a:pPr>
            <a:r>
              <a:rPr lang="es-EC" sz="1600" dirty="0" smtClean="0"/>
              <a:t> Se alinea con los objetivos del negocio </a:t>
            </a:r>
          </a:p>
          <a:p>
            <a:pPr>
              <a:buFont typeface="Wingdings" pitchFamily="2" charset="2"/>
              <a:buChar char="§"/>
            </a:pPr>
            <a:r>
              <a:rPr lang="es-EC" sz="1600" dirty="0" smtClean="0"/>
              <a:t> 5 niveles</a:t>
            </a:r>
          </a:p>
          <a:p>
            <a:pPr>
              <a:buFont typeface="Wingdings" pitchFamily="2" charset="2"/>
              <a:buChar char="§"/>
            </a:pPr>
            <a:r>
              <a:rPr lang="es-EC" sz="1600" dirty="0" smtClean="0"/>
              <a:t> Tareas: Estratégicas, tácticas, operativas</a:t>
            </a:r>
          </a:p>
          <a:p>
            <a:pPr>
              <a:buFont typeface="Wingdings" pitchFamily="2" charset="2"/>
              <a:buChar char="§"/>
            </a:pPr>
            <a:r>
              <a:rPr lang="es-EC" sz="1600" dirty="0" smtClean="0"/>
              <a:t> Métricas claras</a:t>
            </a:r>
          </a:p>
          <a:p>
            <a:pPr>
              <a:buFont typeface="Wingdings" pitchFamily="2" charset="2"/>
              <a:buChar char="§"/>
            </a:pPr>
            <a:r>
              <a:rPr lang="es-EC" sz="1600" dirty="0" smtClean="0"/>
              <a:t> La empresa puede detenerse en el nivel </a:t>
            </a:r>
            <a:r>
              <a:rPr lang="es-EC" sz="1600" dirty="0" smtClean="0"/>
              <a:t>más acorde con su situación (temporal)</a:t>
            </a:r>
            <a:endParaRPr lang="es-EC" sz="1600" dirty="0" smtClean="0"/>
          </a:p>
          <a:p>
            <a:pPr>
              <a:buFont typeface="Wingdings" pitchFamily="2" charset="2"/>
              <a:buChar char="§"/>
            </a:pPr>
            <a:r>
              <a:rPr lang="es-EC" sz="1600" dirty="0" smtClean="0"/>
              <a:t> Distribución de responsabilidades</a:t>
            </a:r>
          </a:p>
          <a:p>
            <a:endParaRPr lang="es-EC" sz="1600" dirty="0" smtClean="0"/>
          </a:p>
        </p:txBody>
      </p:sp>
      <p:sp>
        <p:nvSpPr>
          <p:cNvPr id="9" name="AutoShape 7"/>
          <p:cNvSpPr>
            <a:spLocks noChangeArrowheads="1"/>
          </p:cNvSpPr>
          <p:nvPr/>
        </p:nvSpPr>
        <p:spPr bwMode="gray">
          <a:xfrm>
            <a:off x="1835696"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8. BENCHMARKING</a:t>
            </a:r>
            <a:endParaRPr lang="en-US" sz="2400" b="1" dirty="0">
              <a:solidFill>
                <a:srgbClr val="FFFFFF"/>
              </a:solidFill>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2357422" y="5286388"/>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1900" b="1" dirty="0" smtClean="0">
                <a:effectLst>
                  <a:outerShdw blurRad="38100" dist="38100" dir="2700000" algn="tl">
                    <a:srgbClr val="000000"/>
                  </a:outerShdw>
                </a:effectLst>
              </a:rPr>
              <a:t>9. PROPUESTA</a:t>
            </a:r>
            <a:endParaRPr lang="en-US" sz="1900" b="1" dirty="0">
              <a:effectLst>
                <a:outerShdw blurRad="38100" dist="38100" dir="2700000" algn="tl">
                  <a:srgbClr val="000000"/>
                </a:outerShdw>
              </a:effectLst>
            </a:endParaRPr>
          </a:p>
        </p:txBody>
      </p:sp>
      <p:sp>
        <p:nvSpPr>
          <p:cNvPr id="5" name="AutoShape 4"/>
          <p:cNvSpPr>
            <a:spLocks noChangeArrowheads="1"/>
          </p:cNvSpPr>
          <p:nvPr/>
        </p:nvSpPr>
        <p:spPr bwMode="gray">
          <a:xfrm>
            <a:off x="2343151" y="4143380"/>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7</a:t>
            </a:r>
            <a:r>
              <a:rPr lang="en-US" sz="1900" b="1" dirty="0" smtClean="0">
                <a:effectLst>
                  <a:outerShdw blurRad="38100" dist="38100" dir="2700000" algn="tl">
                    <a:srgbClr val="000000"/>
                  </a:outerShdw>
                </a:effectLst>
              </a:rPr>
              <a:t>. EVALUACION DE RESULTADOS</a:t>
            </a:r>
            <a:endParaRPr lang="en-US" sz="1900" b="1" dirty="0">
              <a:effectLst>
                <a:outerShdw blurRad="38100" dist="38100" dir="2700000" algn="tl">
                  <a:srgbClr val="000000"/>
                </a:outerShdw>
              </a:effectLst>
            </a:endParaRPr>
          </a:p>
        </p:txBody>
      </p:sp>
      <p:sp>
        <p:nvSpPr>
          <p:cNvPr id="6" name="AutoShape 8"/>
          <p:cNvSpPr>
            <a:spLocks noChangeArrowheads="1"/>
          </p:cNvSpPr>
          <p:nvPr/>
        </p:nvSpPr>
        <p:spPr bwMode="gray">
          <a:xfrm>
            <a:off x="2339198" y="1285860"/>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2. ALCANCE DEL PROYECTO</a:t>
            </a:r>
          </a:p>
        </p:txBody>
      </p:sp>
      <p:sp>
        <p:nvSpPr>
          <p:cNvPr id="7" name="AutoShape 4"/>
          <p:cNvSpPr>
            <a:spLocks noChangeArrowheads="1"/>
          </p:cNvSpPr>
          <p:nvPr/>
        </p:nvSpPr>
        <p:spPr bwMode="gray">
          <a:xfrm>
            <a:off x="2320036" y="714356"/>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1. INTRODUCCIÓN</a:t>
            </a:r>
          </a:p>
        </p:txBody>
      </p:sp>
      <p:sp>
        <p:nvSpPr>
          <p:cNvPr id="9" name="AutoShape 6"/>
          <p:cNvSpPr>
            <a:spLocks noChangeArrowheads="1"/>
          </p:cNvSpPr>
          <p:nvPr/>
        </p:nvSpPr>
        <p:spPr bwMode="gray">
          <a:xfrm>
            <a:off x="2366964" y="3571876"/>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6</a:t>
            </a:r>
            <a:r>
              <a:rPr lang="en-US" sz="1900" b="1" dirty="0" smtClean="0">
                <a:effectLst>
                  <a:outerShdw blurRad="38100" dist="38100" dir="2700000" algn="tl">
                    <a:srgbClr val="000000"/>
                  </a:outerShdw>
                </a:effectLst>
              </a:rPr>
              <a:t>. MARCO TEÓRICO</a:t>
            </a:r>
            <a:endParaRPr lang="en-US" sz="1900" b="1" dirty="0">
              <a:effectLst>
                <a:outerShdw blurRad="38100" dist="38100" dir="2700000" algn="tl">
                  <a:srgbClr val="000000"/>
                </a:outerShdw>
              </a:effectLst>
            </a:endParaRPr>
          </a:p>
        </p:txBody>
      </p:sp>
      <p:sp>
        <p:nvSpPr>
          <p:cNvPr id="10" name="AutoShape 4"/>
          <p:cNvSpPr>
            <a:spLocks noChangeArrowheads="1"/>
          </p:cNvSpPr>
          <p:nvPr/>
        </p:nvSpPr>
        <p:spPr bwMode="gray">
          <a:xfrm>
            <a:off x="2343151" y="2428868"/>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4. JUSTIFICACIÓN E IMPORTANCIA</a:t>
            </a:r>
          </a:p>
        </p:txBody>
      </p:sp>
      <p:sp>
        <p:nvSpPr>
          <p:cNvPr id="11" name="AutoShape 6"/>
          <p:cNvSpPr>
            <a:spLocks noChangeArrowheads="1"/>
          </p:cNvSpPr>
          <p:nvPr/>
        </p:nvSpPr>
        <p:spPr bwMode="gray">
          <a:xfrm>
            <a:off x="3357554" y="142852"/>
            <a:ext cx="3000396"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smtClean="0">
                <a:effectLst>
                  <a:outerShdw blurRad="38100" dist="38100" dir="2700000" algn="tl">
                    <a:srgbClr val="000000"/>
                  </a:outerShdw>
                </a:effectLst>
              </a:rPr>
              <a:t>AGENDA</a:t>
            </a:r>
            <a:endParaRPr lang="en-US" sz="2400" b="1" dirty="0">
              <a:effectLst>
                <a:outerShdw blurRad="38100" dist="38100" dir="2700000" algn="tl">
                  <a:srgbClr val="000000"/>
                </a:outerShdw>
              </a:effectLst>
            </a:endParaRPr>
          </a:p>
        </p:txBody>
      </p:sp>
      <p:sp>
        <p:nvSpPr>
          <p:cNvPr id="13" name="AutoShape 4"/>
          <p:cNvSpPr>
            <a:spLocks noChangeArrowheads="1"/>
          </p:cNvSpPr>
          <p:nvPr/>
        </p:nvSpPr>
        <p:spPr bwMode="gray">
          <a:xfrm>
            <a:off x="2357422" y="1857364"/>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3. </a:t>
            </a:r>
            <a:r>
              <a:rPr lang="en-US" sz="1900" b="1" dirty="0" smtClean="0">
                <a:effectLst>
                  <a:outerShdw blurRad="38100" dist="38100" dir="2700000" algn="tl">
                    <a:srgbClr val="000000"/>
                  </a:outerShdw>
                </a:effectLst>
              </a:rPr>
              <a:t>OBJETIVOS</a:t>
            </a:r>
            <a:endParaRPr lang="en-US" sz="1900" b="1" dirty="0">
              <a:effectLst>
                <a:outerShdw blurRad="38100" dist="38100" dir="2700000" algn="tl">
                  <a:srgbClr val="000000"/>
                </a:outerShdw>
              </a:effectLst>
            </a:endParaRPr>
          </a:p>
        </p:txBody>
      </p:sp>
      <p:sp>
        <p:nvSpPr>
          <p:cNvPr id="14" name="AutoShape 7"/>
          <p:cNvSpPr>
            <a:spLocks noChangeArrowheads="1"/>
          </p:cNvSpPr>
          <p:nvPr/>
        </p:nvSpPr>
        <p:spPr bwMode="gray">
          <a:xfrm>
            <a:off x="2357422" y="4714884"/>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1900" b="1" dirty="0">
                <a:effectLst>
                  <a:outerShdw blurRad="38100" dist="38100" dir="2700000" algn="tl">
                    <a:srgbClr val="000000"/>
                  </a:outerShdw>
                </a:effectLst>
              </a:rPr>
              <a:t>8</a:t>
            </a:r>
            <a:r>
              <a:rPr lang="en-US" sz="1900" b="1" dirty="0" smtClean="0">
                <a:effectLst>
                  <a:outerShdw blurRad="38100" dist="38100" dir="2700000" algn="tl">
                    <a:srgbClr val="000000"/>
                  </a:outerShdw>
                </a:effectLst>
              </a:rPr>
              <a:t>. BENCHMARKING</a:t>
            </a:r>
            <a:endParaRPr lang="en-US" sz="1900" b="1" dirty="0">
              <a:effectLst>
                <a:outerShdw blurRad="38100" dist="38100" dir="2700000" algn="tl">
                  <a:srgbClr val="000000"/>
                </a:outerShdw>
              </a:effectLst>
            </a:endParaRPr>
          </a:p>
        </p:txBody>
      </p:sp>
      <p:sp>
        <p:nvSpPr>
          <p:cNvPr id="15" name="AutoShape 4"/>
          <p:cNvSpPr>
            <a:spLocks noChangeArrowheads="1"/>
          </p:cNvSpPr>
          <p:nvPr/>
        </p:nvSpPr>
        <p:spPr bwMode="gray">
          <a:xfrm>
            <a:off x="2366964" y="3000372"/>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r>
              <a:rPr lang="en-US" sz="1900" b="1" dirty="0">
                <a:effectLst>
                  <a:outerShdw blurRad="38100" dist="38100" dir="2700000" algn="tl">
                    <a:srgbClr val="000000"/>
                  </a:outerShdw>
                </a:effectLst>
              </a:rPr>
              <a:t>5</a:t>
            </a:r>
            <a:r>
              <a:rPr lang="en-US" sz="1900" b="1" dirty="0" smtClean="0">
                <a:effectLst>
                  <a:outerShdw blurRad="38100" dist="38100" dir="2700000" algn="tl">
                    <a:srgbClr val="000000"/>
                  </a:outerShdw>
                </a:effectLst>
              </a:rPr>
              <a:t>. METODOLOGÍA</a:t>
            </a:r>
            <a:endParaRPr lang="en-US" sz="1900" b="1" dirty="0">
              <a:effectLst>
                <a:outerShdw blurRad="38100" dist="38100" dir="2700000" algn="tl">
                  <a:srgbClr val="000000"/>
                </a:outerShdw>
              </a:effectLst>
            </a:endParaRPr>
          </a:p>
        </p:txBody>
      </p:sp>
      <p:sp>
        <p:nvSpPr>
          <p:cNvPr id="16" name="AutoShape 7"/>
          <p:cNvSpPr>
            <a:spLocks noChangeArrowheads="1"/>
          </p:cNvSpPr>
          <p:nvPr/>
        </p:nvSpPr>
        <p:spPr bwMode="gray">
          <a:xfrm>
            <a:off x="2357422" y="5857892"/>
            <a:ext cx="5348308" cy="428628"/>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1900" b="1" dirty="0" smtClean="0">
                <a:effectLst>
                  <a:outerShdw blurRad="38100" dist="38100" dir="2700000" algn="tl">
                    <a:srgbClr val="000000"/>
                  </a:outerShdw>
                </a:effectLst>
              </a:rPr>
              <a:t>10. </a:t>
            </a:r>
            <a:r>
              <a:rPr lang="en-US" sz="1900" b="1" dirty="0">
                <a:effectLst>
                  <a:outerShdw blurRad="38100" dist="38100" dir="2700000" algn="tl">
                    <a:srgbClr val="000000"/>
                  </a:outerShdw>
                </a:effectLst>
              </a:rPr>
              <a:t>CONCLUSIONES Y  RECOMENDACIONES</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1"/>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691680" y="980728"/>
            <a:ext cx="6048672" cy="369332"/>
          </a:xfrm>
          <a:prstGeom prst="rect">
            <a:avLst/>
          </a:prstGeom>
          <a:noFill/>
        </p:spPr>
        <p:txBody>
          <a:bodyPr wrap="square" rtlCol="0">
            <a:spAutoFit/>
          </a:bodyPr>
          <a:lstStyle/>
          <a:p>
            <a:pPr algn="ctr"/>
            <a:r>
              <a:rPr lang="es-EC" dirty="0" smtClean="0"/>
              <a:t>Tareas Organizacionales vs Tareas Estratégicas</a:t>
            </a:r>
            <a:endParaRPr lang="es-EC" dirty="0"/>
          </a:p>
        </p:txBody>
      </p:sp>
      <p:graphicFrame>
        <p:nvGraphicFramePr>
          <p:cNvPr id="12" name="11 Tabla"/>
          <p:cNvGraphicFramePr>
            <a:graphicFrameLocks noGrp="1"/>
          </p:cNvGraphicFramePr>
          <p:nvPr/>
        </p:nvGraphicFramePr>
        <p:xfrm>
          <a:off x="1187624" y="1484784"/>
          <a:ext cx="7056784" cy="3332480"/>
        </p:xfrm>
        <a:graphic>
          <a:graphicData uri="http://schemas.openxmlformats.org/drawingml/2006/table">
            <a:tbl>
              <a:tblPr firstRow="1" bandRow="1">
                <a:tableStyleId>{5C22544A-7EE6-4342-B048-85BDC9FD1C3A}</a:tableStyleId>
              </a:tblPr>
              <a:tblGrid>
                <a:gridCol w="3240360"/>
                <a:gridCol w="3816424"/>
              </a:tblGrid>
              <a:tr h="370840">
                <a:tc>
                  <a:txBody>
                    <a:bodyPr/>
                    <a:lstStyle/>
                    <a:p>
                      <a:pPr algn="ctr"/>
                      <a:r>
                        <a:rPr lang="es-EC" dirty="0" smtClean="0"/>
                        <a:t>ORGANIZACIONALES - CMM</a:t>
                      </a:r>
                      <a:endParaRPr lang="es-EC" dirty="0"/>
                    </a:p>
                  </a:txBody>
                  <a:tcPr/>
                </a:tc>
                <a:tc>
                  <a:txBody>
                    <a:bodyPr/>
                    <a:lstStyle/>
                    <a:p>
                      <a:pPr algn="ctr"/>
                      <a:r>
                        <a:rPr lang="es-EC" dirty="0" smtClean="0"/>
                        <a:t>ESTRATÉGICAS</a:t>
                      </a:r>
                      <a:r>
                        <a:rPr lang="es-EC" baseline="0" dirty="0" smtClean="0"/>
                        <a:t> – ISM3</a:t>
                      </a:r>
                      <a:endParaRPr lang="es-EC" dirty="0"/>
                    </a:p>
                  </a:txBody>
                  <a:tcPr/>
                </a:tc>
              </a:tr>
              <a:tr h="370840">
                <a:tc>
                  <a:txBody>
                    <a:bodyPr/>
                    <a:lstStyle/>
                    <a:p>
                      <a:r>
                        <a:rPr lang="es-ES_tradnl" sz="1400" b="0" kern="1200" dirty="0" smtClean="0">
                          <a:solidFill>
                            <a:schemeClr val="dk1"/>
                          </a:solidFill>
                          <a:latin typeface="+mn-lt"/>
                          <a:ea typeface="+mn-ea"/>
                          <a:cs typeface="+mn-cs"/>
                        </a:rPr>
                        <a:t>Planificación, seguimiento y control de proyectos</a:t>
                      </a:r>
                      <a:endParaRPr lang="es-EC" sz="1400" b="0" kern="1200" dirty="0" smtClean="0">
                        <a:solidFill>
                          <a:schemeClr val="dk1"/>
                        </a:solidFill>
                        <a:latin typeface="+mn-lt"/>
                        <a:ea typeface="+mn-ea"/>
                        <a:cs typeface="+mn-cs"/>
                      </a:endParaRPr>
                    </a:p>
                  </a:txBody>
                  <a:tcPr/>
                </a:tc>
                <a:tc>
                  <a:txBody>
                    <a:bodyPr/>
                    <a:lstStyle/>
                    <a:p>
                      <a:r>
                        <a:rPr lang="es-ES_tradnl" sz="1400" b="0" kern="1200" dirty="0" smtClean="0">
                          <a:solidFill>
                            <a:schemeClr val="dk1"/>
                          </a:solidFill>
                          <a:latin typeface="+mn-lt"/>
                          <a:ea typeface="+mn-ea"/>
                          <a:cs typeface="+mn-cs"/>
                        </a:rPr>
                        <a:t>SSP1.- Informar a los directivos </a:t>
                      </a:r>
                      <a:endParaRPr lang="es-EC" sz="1400" b="0" kern="1200" dirty="0" smtClean="0">
                        <a:solidFill>
                          <a:schemeClr val="dk1"/>
                        </a:solidFill>
                        <a:latin typeface="+mn-lt"/>
                        <a:ea typeface="+mn-ea"/>
                        <a:cs typeface="+mn-cs"/>
                      </a:endParaRPr>
                    </a:p>
                  </a:txBody>
                  <a:tcPr>
                    <a:solidFill>
                      <a:schemeClr val="accent6">
                        <a:lumMod val="75000"/>
                      </a:schemeClr>
                    </a:solidFill>
                  </a:tcPr>
                </a:tc>
              </a:tr>
              <a:tr h="370840">
                <a:tc>
                  <a:txBody>
                    <a:bodyPr/>
                    <a:lstStyle/>
                    <a:p>
                      <a:r>
                        <a:rPr lang="es-ES_tradnl" sz="1400" b="0" kern="1200" dirty="0" smtClean="0">
                          <a:solidFill>
                            <a:schemeClr val="dk1"/>
                          </a:solidFill>
                          <a:latin typeface="+mn-lt"/>
                          <a:ea typeface="+mn-ea"/>
                          <a:cs typeface="+mn-cs"/>
                        </a:rPr>
                        <a:t>Coordinación dentro del grupo de trabajo</a:t>
                      </a:r>
                      <a:endParaRPr lang="es-EC"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SSP2.- Coordinación</a:t>
                      </a:r>
                      <a:endParaRPr lang="es-EC" sz="1400" b="0" kern="1200" dirty="0" smtClean="0">
                        <a:solidFill>
                          <a:schemeClr val="dk1"/>
                        </a:solidFill>
                        <a:latin typeface="+mn-lt"/>
                        <a:ea typeface="+mn-ea"/>
                        <a:cs typeface="+mn-cs"/>
                      </a:endParaRPr>
                    </a:p>
                    <a:p>
                      <a:endParaRPr lang="es-EC" sz="1400" b="0" dirty="0"/>
                    </a:p>
                  </a:txBody>
                  <a:tcPr>
                    <a:solidFill>
                      <a:schemeClr val="accent6">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Programa de formación</a:t>
                      </a:r>
                      <a:endParaRPr lang="es-EC"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SSP3.- Alcanzar visión estratégica</a:t>
                      </a:r>
                      <a:endParaRPr lang="es-EC" sz="1400" b="0" dirty="0"/>
                    </a:p>
                  </a:txBody>
                  <a:tcPr>
                    <a:solidFill>
                      <a:schemeClr val="accent6">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Revisión detallada de los procesos</a:t>
                      </a:r>
                      <a:endParaRPr lang="es-EC"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SSP4.- Definir reglas para separación de responsabilidades TPSRSR</a:t>
                      </a:r>
                      <a:endParaRPr lang="es-EC" sz="14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Definición del proceso organizativo</a:t>
                      </a:r>
                      <a:endParaRPr lang="es-EC"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400" b="0" kern="1200" dirty="0" smtClean="0">
                          <a:solidFill>
                            <a:schemeClr val="dk1"/>
                          </a:solidFill>
                          <a:latin typeface="+mn-lt"/>
                          <a:ea typeface="+mn-ea"/>
                          <a:cs typeface="+mn-cs"/>
                        </a:rPr>
                        <a:t>SSP5.- Comprobar</a:t>
                      </a:r>
                      <a:r>
                        <a:rPr lang="es-EC" sz="1400" b="0" kern="1200" baseline="0" dirty="0" smtClean="0">
                          <a:solidFill>
                            <a:schemeClr val="dk1"/>
                          </a:solidFill>
                          <a:latin typeface="+mn-lt"/>
                          <a:ea typeface="+mn-ea"/>
                          <a:cs typeface="+mn-cs"/>
                        </a:rPr>
                        <a:t> el cumplimiento con las reglas TPSRSR</a:t>
                      </a:r>
                      <a:endParaRPr lang="es-EC" sz="1400" b="0" kern="1200" dirty="0">
                        <a:solidFill>
                          <a:schemeClr val="dk1"/>
                        </a:solidFill>
                        <a:latin typeface="+mn-lt"/>
                        <a:ea typeface="+mn-ea"/>
                        <a:cs typeface="+mn-cs"/>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Enfoque hacia los procesos organizativos</a:t>
                      </a:r>
                      <a:endParaRPr lang="es-EC"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dk1"/>
                          </a:solidFill>
                          <a:latin typeface="+mn-lt"/>
                          <a:ea typeface="+mn-ea"/>
                          <a:cs typeface="+mn-cs"/>
                        </a:rPr>
                        <a:t>SSP6.- Asignar recursos para seguridad de la información</a:t>
                      </a:r>
                      <a:endParaRPr lang="es-EC" sz="1400" b="0" dirty="0"/>
                    </a:p>
                  </a:txBody>
                  <a:tcPr>
                    <a:solidFill>
                      <a:schemeClr val="accent6">
                        <a:lumMod val="75000"/>
                      </a:schemeClr>
                    </a:solidFill>
                  </a:tcPr>
                </a:tc>
              </a:tr>
            </a:tbl>
          </a:graphicData>
        </a:graphic>
      </p:graphicFrame>
      <p:sp>
        <p:nvSpPr>
          <p:cNvPr id="5" name="AutoShape 7"/>
          <p:cNvSpPr>
            <a:spLocks noChangeArrowheads="1"/>
          </p:cNvSpPr>
          <p:nvPr/>
        </p:nvSpPr>
        <p:spPr bwMode="gray">
          <a:xfrm>
            <a:off x="2124075"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8. BENCHMARKING</a:t>
            </a:r>
            <a:endParaRPr lang="en-US" sz="2400" b="1" dirty="0">
              <a:solidFill>
                <a:srgbClr val="FFFFFF"/>
              </a:solidFill>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691680" y="836712"/>
            <a:ext cx="6048672" cy="369332"/>
          </a:xfrm>
          <a:prstGeom prst="rect">
            <a:avLst/>
          </a:prstGeom>
          <a:noFill/>
        </p:spPr>
        <p:txBody>
          <a:bodyPr wrap="square" rtlCol="0">
            <a:spAutoFit/>
          </a:bodyPr>
          <a:lstStyle/>
          <a:p>
            <a:pPr algn="ctr"/>
            <a:r>
              <a:rPr lang="es-EC" dirty="0" smtClean="0"/>
              <a:t>Tareas de Gestión vs Tareas Tácticas</a:t>
            </a:r>
            <a:endParaRPr lang="es-EC" dirty="0"/>
          </a:p>
        </p:txBody>
      </p:sp>
      <p:graphicFrame>
        <p:nvGraphicFramePr>
          <p:cNvPr id="12" name="11 Tabla"/>
          <p:cNvGraphicFramePr>
            <a:graphicFrameLocks noGrp="1"/>
          </p:cNvGraphicFramePr>
          <p:nvPr/>
        </p:nvGraphicFramePr>
        <p:xfrm>
          <a:off x="1475656" y="1268760"/>
          <a:ext cx="6480720" cy="4622712"/>
        </p:xfrm>
        <a:graphic>
          <a:graphicData uri="http://schemas.openxmlformats.org/drawingml/2006/table">
            <a:tbl>
              <a:tblPr firstRow="1" bandRow="1">
                <a:tableStyleId>{5C22544A-7EE6-4342-B048-85BDC9FD1C3A}</a:tableStyleId>
              </a:tblPr>
              <a:tblGrid>
                <a:gridCol w="2736304"/>
                <a:gridCol w="3744416"/>
              </a:tblGrid>
              <a:tr h="316646">
                <a:tc>
                  <a:txBody>
                    <a:bodyPr/>
                    <a:lstStyle/>
                    <a:p>
                      <a:pPr algn="ctr"/>
                      <a:r>
                        <a:rPr lang="es-EC" sz="1600" dirty="0" smtClean="0"/>
                        <a:t>GESTIÓN - CMM</a:t>
                      </a:r>
                      <a:endParaRPr lang="es-EC" sz="1600" dirty="0"/>
                    </a:p>
                  </a:txBody>
                  <a:tcPr/>
                </a:tc>
                <a:tc>
                  <a:txBody>
                    <a:bodyPr/>
                    <a:lstStyle/>
                    <a:p>
                      <a:pPr algn="ctr"/>
                      <a:r>
                        <a:rPr lang="es-EC" sz="1600" baseline="0" dirty="0" smtClean="0"/>
                        <a:t>TÁCTICAS – ISM3</a:t>
                      </a:r>
                      <a:endParaRPr lang="es-EC" sz="1600" dirty="0"/>
                    </a:p>
                  </a:txBody>
                  <a:tcPr/>
                </a:tc>
              </a:tr>
              <a:tr h="420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de acuerdos y contratos con proveedores</a:t>
                      </a:r>
                      <a:endParaRPr lang="es-EC" sz="1300" b="0" kern="1000" spc="0" baseline="0" dirty="0" smtClean="0">
                        <a:solidFill>
                          <a:schemeClr val="dk1"/>
                        </a:solidFill>
                        <a:latin typeface="+mn-lt"/>
                        <a:ea typeface="+mn-ea"/>
                        <a:cs typeface="+mn-cs"/>
                      </a:endParaRPr>
                    </a:p>
                  </a:txBody>
                  <a:tcPr/>
                </a:tc>
                <a:tc>
                  <a:txBody>
                    <a:bodyPr/>
                    <a:lstStyle/>
                    <a:p>
                      <a:pPr marL="0" algn="l" defTabSz="914400" rtl="0" eaLnBrk="1" latinLnBrk="0" hangingPunct="1"/>
                      <a:r>
                        <a:rPr lang="es-ES_tradnl" sz="1300" kern="1000" spc="0" baseline="0" dirty="0" smtClean="0">
                          <a:solidFill>
                            <a:schemeClr val="dk1"/>
                          </a:solidFill>
                          <a:latin typeface="+mn-lt"/>
                          <a:ea typeface="+mn-ea"/>
                          <a:cs typeface="+mn-cs"/>
                        </a:rPr>
                        <a:t>TSP1.- Informar a la administración estratégica </a:t>
                      </a:r>
                      <a:endParaRPr lang="es-EC" sz="1300" kern="1000" spc="0" baseline="0" dirty="0" smtClean="0">
                        <a:solidFill>
                          <a:schemeClr val="dk1"/>
                        </a:solidFill>
                        <a:latin typeface="+mn-lt"/>
                        <a:ea typeface="+mn-ea"/>
                        <a:cs typeface="+mn-cs"/>
                      </a:endParaRPr>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de requisitos</a:t>
                      </a:r>
                      <a:endParaRPr lang="es-EC" sz="1300" b="0" kern="1000" spc="0" baseline="0" dirty="0" smtClean="0">
                        <a:solidFill>
                          <a:schemeClr val="dk1"/>
                        </a:solidFill>
                        <a:latin typeface="+mn-lt"/>
                        <a:ea typeface="+mn-ea"/>
                        <a:cs typeface="+mn-cs"/>
                      </a:endParaRPr>
                    </a:p>
                  </a:txBody>
                  <a:tcPr/>
                </a:tc>
                <a:tc>
                  <a:txBody>
                    <a:bodyPr/>
                    <a:lstStyle/>
                    <a:p>
                      <a:r>
                        <a:rPr lang="es-ES_tradnl" sz="1300" kern="1000" spc="0" baseline="0" dirty="0" smtClean="0">
                          <a:solidFill>
                            <a:schemeClr val="dk1"/>
                          </a:solidFill>
                          <a:latin typeface="+mn-lt"/>
                          <a:ea typeface="+mn-ea"/>
                          <a:cs typeface="+mn-cs"/>
                        </a:rPr>
                        <a:t>TSP2.- Gestionar los recursos asignados</a:t>
                      </a:r>
                      <a:endParaRPr lang="es-EC" sz="1300" kern="1000" spc="0" baseline="0" dirty="0" smtClean="0">
                        <a:solidFill>
                          <a:schemeClr val="dk1"/>
                        </a:solidFill>
                        <a:latin typeface="+mn-lt"/>
                        <a:ea typeface="+mn-ea"/>
                        <a:cs typeface="+mn-cs"/>
                      </a:endParaRPr>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integrada del proyecto</a:t>
                      </a:r>
                      <a:endParaRPr lang="es-EC" sz="1300" b="0" kern="1000" spc="0" baseline="0" dirty="0" smtClean="0">
                        <a:solidFill>
                          <a:schemeClr val="dk1"/>
                        </a:solidFill>
                        <a:latin typeface="+mn-lt"/>
                        <a:ea typeface="+mn-ea"/>
                        <a:cs typeface="+mn-cs"/>
                      </a:endParaRPr>
                    </a:p>
                  </a:txBody>
                  <a:tcPr/>
                </a:tc>
                <a:tc>
                  <a:txBody>
                    <a:bodyPr/>
                    <a:lstStyle/>
                    <a:p>
                      <a:r>
                        <a:rPr lang="es-ES_tradnl" sz="1300" kern="1000" spc="0" baseline="0" dirty="0" smtClean="0">
                          <a:solidFill>
                            <a:schemeClr val="dk1"/>
                          </a:solidFill>
                          <a:latin typeface="+mn-lt"/>
                          <a:ea typeface="+mn-ea"/>
                          <a:cs typeface="+mn-cs"/>
                        </a:rPr>
                        <a:t>TSP3.- Definir las metas de seguridad</a:t>
                      </a:r>
                      <a:endParaRPr lang="es-EC" sz="1300" kern="1000" spc="0" baseline="0" dirty="0" smtClean="0">
                        <a:solidFill>
                          <a:schemeClr val="dk1"/>
                        </a:solidFill>
                        <a:latin typeface="+mn-lt"/>
                        <a:ea typeface="+mn-ea"/>
                        <a:cs typeface="+mn-cs"/>
                      </a:endParaRPr>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de la calidad del software</a:t>
                      </a:r>
                      <a:endParaRPr lang="es-EC" sz="1300" b="0" kern="1000" spc="0" baseline="0" dirty="0" smtClean="0">
                        <a:solidFill>
                          <a:schemeClr val="dk1"/>
                        </a:solidFill>
                        <a:latin typeface="+mn-lt"/>
                        <a:ea typeface="+mn-ea"/>
                        <a:cs typeface="+mn-cs"/>
                      </a:endParaRPr>
                    </a:p>
                  </a:txBody>
                  <a:tcPr/>
                </a:tc>
                <a:tc>
                  <a:txBody>
                    <a:bodyPr/>
                    <a:lstStyle/>
                    <a:p>
                      <a:r>
                        <a:rPr lang="es-ES_tradnl" sz="1300" kern="1000" spc="0" baseline="0" dirty="0" smtClean="0">
                          <a:solidFill>
                            <a:schemeClr val="dk1"/>
                          </a:solidFill>
                          <a:latin typeface="+mn-lt"/>
                          <a:ea typeface="+mn-ea"/>
                          <a:cs typeface="+mn-cs"/>
                        </a:rPr>
                        <a:t>TSP4.- Gestionar los niveles de servicio </a:t>
                      </a:r>
                      <a:endParaRPr lang="es-EC" sz="1300" kern="1000" spc="0" baseline="0" dirty="0" smtClean="0">
                        <a:solidFill>
                          <a:schemeClr val="dk1"/>
                        </a:solidFill>
                        <a:latin typeface="+mn-lt"/>
                        <a:ea typeface="+mn-ea"/>
                        <a:cs typeface="+mn-cs"/>
                      </a:endParaRPr>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cuantitativa de procesos</a:t>
                      </a:r>
                      <a:endParaRPr lang="es-EC" sz="1300" b="0" kern="1000" spc="0" baseline="0" dirty="0" smtClean="0">
                        <a:solidFill>
                          <a:schemeClr val="dk1"/>
                        </a:solidFill>
                        <a:latin typeface="+mn-lt"/>
                        <a:ea typeface="+mn-ea"/>
                        <a:cs typeface="+mn-cs"/>
                      </a:endParaRPr>
                    </a:p>
                  </a:txBody>
                  <a:tcPr/>
                </a:tc>
                <a:tc>
                  <a:txBody>
                    <a:bodyPr/>
                    <a:lstStyle/>
                    <a:p>
                      <a:r>
                        <a:rPr lang="es-EC" sz="1300" kern="1000" spc="0" baseline="0" dirty="0" smtClean="0">
                          <a:solidFill>
                            <a:schemeClr val="dk1"/>
                          </a:solidFill>
                          <a:latin typeface="+mn-lt"/>
                          <a:ea typeface="+mn-ea"/>
                          <a:cs typeface="+mn-cs"/>
                        </a:rPr>
                        <a:t>TSP5.- Definir grupos de propiedades</a:t>
                      </a:r>
                    </a:p>
                  </a:txBody>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0" kern="1000" spc="0" baseline="0" dirty="0" smtClean="0">
                          <a:solidFill>
                            <a:schemeClr val="dk1"/>
                          </a:solidFill>
                          <a:latin typeface="+mn-lt"/>
                          <a:ea typeface="+mn-ea"/>
                          <a:cs typeface="+mn-cs"/>
                        </a:rPr>
                        <a:t>Gestión del cambio en los procesos</a:t>
                      </a:r>
                      <a:endParaRPr lang="es-EC" sz="1300" b="0" kern="1000" spc="0" baseline="0" dirty="0" smtClean="0">
                        <a:solidFill>
                          <a:schemeClr val="dk1"/>
                        </a:solidFill>
                        <a:latin typeface="+mn-lt"/>
                        <a:ea typeface="+mn-ea"/>
                        <a:cs typeface="+mn-cs"/>
                      </a:endParaRPr>
                    </a:p>
                  </a:txBody>
                  <a:tcPr/>
                </a:tc>
                <a:tc>
                  <a:txBody>
                    <a:bodyPr/>
                    <a:lstStyle/>
                    <a:p>
                      <a:r>
                        <a:rPr lang="es-ES_tradnl" sz="1300" kern="1000" spc="0" baseline="0" dirty="0" smtClean="0">
                          <a:solidFill>
                            <a:schemeClr val="dk1"/>
                          </a:solidFill>
                          <a:latin typeface="+mn-lt"/>
                          <a:ea typeface="+mn-ea"/>
                          <a:cs typeface="+mn-cs"/>
                        </a:rPr>
                        <a:t>TSP6.- Definir ambientes y ciclos de vida</a:t>
                      </a:r>
                      <a:endParaRPr lang="es-EC" sz="1300" kern="1000" spc="0" baseline="0" dirty="0" smtClean="0">
                        <a:solidFill>
                          <a:schemeClr val="dk1"/>
                        </a:solidFill>
                        <a:latin typeface="+mn-lt"/>
                        <a:ea typeface="+mn-ea"/>
                        <a:cs typeface="+mn-cs"/>
                      </a:endParaRPr>
                    </a:p>
                  </a:txBody>
                  <a:tcPr/>
                </a:tc>
              </a:tr>
              <a:tr h="316646">
                <a:tc>
                  <a:txBody>
                    <a:bodyPr/>
                    <a:lstStyle/>
                    <a:p>
                      <a:endParaRPr lang="es-EC" sz="1300" kern="1000" spc="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TSP7.- Investigar antecedentes y referencias</a:t>
                      </a:r>
                      <a:endParaRPr lang="es-EC" sz="1300" b="0" kern="1000" spc="0" baseline="0" dirty="0"/>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TSP8.- Seleccionar al personal de seguridad</a:t>
                      </a:r>
                      <a:endParaRPr lang="es-EC" sz="1300" b="0" kern="1000" spc="0" baseline="0" dirty="0"/>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TSP9.- Capacitar al personal de seguridad </a:t>
                      </a:r>
                      <a:endParaRPr lang="es-EC" sz="1300" b="0" kern="1000" spc="0" baseline="0" dirty="0"/>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TSP10.- Definir procesos disciplinarios </a:t>
                      </a:r>
                      <a:endParaRPr lang="es-EC" sz="1300" b="0" kern="1000" spc="0" baseline="0" dirty="0"/>
                    </a:p>
                  </a:txBody>
                  <a:tcPr>
                    <a:solidFill>
                      <a:schemeClr val="accent6">
                        <a:lumMod val="75000"/>
                      </a:schemeClr>
                    </a:solidFill>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TSP11.- Alcanzar conciencia de seguridad</a:t>
                      </a:r>
                      <a:endParaRPr lang="es-EC" sz="1300" b="0" kern="1000" spc="0" baseline="0" dirty="0"/>
                    </a:p>
                  </a:txBody>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300" b="0" kern="1000" spc="0" baseline="0" dirty="0" smtClean="0"/>
                        <a:t>TSP12.- Seleccionar procesos específicos</a:t>
                      </a:r>
                      <a:endParaRPr lang="es-EC" sz="1300" b="0" kern="1000" spc="0" baseline="0" dirty="0"/>
                    </a:p>
                  </a:txBody>
                  <a:tcPr/>
                </a:tc>
              </a:tr>
              <a:tr h="31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300" b="0" kern="1000" spc="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kern="1000" spc="0" baseline="0" dirty="0" smtClean="0">
                          <a:solidFill>
                            <a:schemeClr val="dk1"/>
                          </a:solidFill>
                          <a:latin typeface="+mn-lt"/>
                          <a:ea typeface="+mn-ea"/>
                          <a:cs typeface="+mn-cs"/>
                        </a:rPr>
                        <a:t>TSP13.- Gestión de seguros</a:t>
                      </a:r>
                      <a:endParaRPr lang="es-EC" sz="1300" b="0" kern="1000" spc="0" baseline="0" dirty="0"/>
                    </a:p>
                  </a:txBody>
                  <a:tcPr/>
                </a:tc>
              </a:tr>
            </a:tbl>
          </a:graphicData>
        </a:graphic>
      </p:graphicFrame>
      <p:sp>
        <p:nvSpPr>
          <p:cNvPr id="5" name="AutoShape 7"/>
          <p:cNvSpPr>
            <a:spLocks noChangeArrowheads="1"/>
          </p:cNvSpPr>
          <p:nvPr/>
        </p:nvSpPr>
        <p:spPr bwMode="gray">
          <a:xfrm>
            <a:off x="2124075"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8. BENCHMARKING</a:t>
            </a:r>
            <a:endParaRPr lang="en-US" sz="2400" b="1" dirty="0">
              <a:solidFill>
                <a:srgbClr val="FFFFFF"/>
              </a:solidFill>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nvGraphicFramePr>
        <p:xfrm>
          <a:off x="755577" y="1196752"/>
          <a:ext cx="7632847" cy="5508443"/>
        </p:xfrm>
        <a:graphic>
          <a:graphicData uri="http://schemas.openxmlformats.org/drawingml/2006/table">
            <a:tbl>
              <a:tblPr firstRow="1" bandRow="1">
                <a:tableStyleId>{5C22544A-7EE6-4342-B048-85BDC9FD1C3A}</a:tableStyleId>
              </a:tblPr>
              <a:tblGrid>
                <a:gridCol w="1854711"/>
                <a:gridCol w="1997380"/>
                <a:gridCol w="1926045"/>
                <a:gridCol w="1854711"/>
              </a:tblGrid>
              <a:tr h="247241">
                <a:tc>
                  <a:txBody>
                    <a:bodyPr/>
                    <a:lstStyle/>
                    <a:p>
                      <a:r>
                        <a:rPr lang="es-EC" sz="1100" dirty="0" smtClean="0"/>
                        <a:t>DE</a:t>
                      </a:r>
                      <a:r>
                        <a:rPr lang="es-EC" sz="1100" baseline="0" dirty="0" smtClean="0"/>
                        <a:t> INGENIERÍA - CMM</a:t>
                      </a:r>
                      <a:endParaRPr lang="es-EC" sz="1100" dirty="0"/>
                    </a:p>
                  </a:txBody>
                  <a:tcPr/>
                </a:tc>
                <a:tc gridSpan="3">
                  <a:txBody>
                    <a:bodyPr/>
                    <a:lstStyle/>
                    <a:p>
                      <a:pPr algn="ctr"/>
                      <a:r>
                        <a:rPr lang="es-EC" sz="1100" baseline="0" dirty="0" smtClean="0"/>
                        <a:t>OPERATIVAS – ISM3</a:t>
                      </a:r>
                      <a:endParaRPr lang="es-EC" sz="1100" dirty="0"/>
                    </a:p>
                  </a:txBody>
                  <a:tcPr/>
                </a:tc>
                <a:tc hMerge="1">
                  <a:txBody>
                    <a:bodyPr/>
                    <a:lstStyle/>
                    <a:p>
                      <a:pPr algn="ctr"/>
                      <a:endParaRPr lang="es-EC" sz="1200" dirty="0"/>
                    </a:p>
                  </a:txBody>
                  <a:tcPr/>
                </a:tc>
                <a:tc hMerge="1">
                  <a:txBody>
                    <a:bodyPr/>
                    <a:lstStyle/>
                    <a:p>
                      <a:pPr algn="ctr"/>
                      <a:endParaRPr lang="es-EC" sz="1200" dirty="0"/>
                    </a:p>
                  </a:txBody>
                  <a:tcPr/>
                </a:tc>
              </a:tr>
              <a:tr h="49448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Gestión de la configuración de software</a:t>
                      </a:r>
                      <a:endParaRPr lang="es-EC" sz="1000" kern="1200" dirty="0">
                        <a:solidFill>
                          <a:schemeClr val="dk1"/>
                        </a:solidFill>
                        <a:latin typeface="+mn-lt"/>
                        <a:ea typeface="+mn-ea"/>
                        <a:cs typeface="+mn-cs"/>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 Informar a la gestión táctica</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OSP10.- Gestionar los respaldos</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OSP19.- Auditoría Técnica Interna </a:t>
                      </a:r>
                      <a:endParaRPr lang="es-EC" sz="1000" kern="1200" dirty="0" smtClean="0">
                        <a:solidFill>
                          <a:schemeClr val="dk1"/>
                        </a:solidFill>
                        <a:latin typeface="+mn-lt"/>
                        <a:ea typeface="+mn-ea"/>
                        <a:cs typeface="+mn-cs"/>
                      </a:endParaRPr>
                    </a:p>
                  </a:txBody>
                  <a:tcPr>
                    <a:solidFill>
                      <a:schemeClr val="accent6">
                        <a:lumMod val="75000"/>
                      </a:schemeClr>
                    </a:solidFill>
                  </a:tcPr>
                </a:tc>
              </a:tr>
              <a:tr h="61810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Aseguramiento de la calidad del software</a:t>
                      </a:r>
                      <a:endParaRPr lang="es-EC" sz="1000" kern="1200" dirty="0" smtClean="0">
                        <a:solidFill>
                          <a:schemeClr val="dk1"/>
                        </a:solidFill>
                        <a:latin typeface="+mn-lt"/>
                        <a:ea typeface="+mn-ea"/>
                        <a:cs typeface="+mn-cs"/>
                      </a:endParaRPr>
                    </a:p>
                  </a:txBody>
                  <a:tcPr/>
                </a:tc>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OSP2.- Seleccionar herramientas para la implementación de medidas de seguridad</a:t>
                      </a:r>
                      <a:endParaRPr lang="es-EC" sz="1000" kern="1200" dirty="0" smtClean="0">
                        <a:solidFill>
                          <a:schemeClr val="dk1"/>
                        </a:solidFill>
                        <a:latin typeface="+mn-lt"/>
                        <a:ea typeface="+mn-ea"/>
                        <a:cs typeface="+mn-cs"/>
                      </a:endParaRPr>
                    </a:p>
                  </a:txBody>
                  <a:tcPr marL="68580" marR="68580" marT="0" marB="0">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OSP11.- Control de acceso </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OSP20.- Emular incidentes</a:t>
                      </a:r>
                      <a:endParaRPr lang="es-EC" sz="1000" kern="1200" dirty="0" smtClean="0">
                        <a:solidFill>
                          <a:schemeClr val="dk1"/>
                        </a:solidFill>
                        <a:latin typeface="+mn-lt"/>
                        <a:ea typeface="+mn-ea"/>
                        <a:cs typeface="+mn-cs"/>
                      </a:endParaRPr>
                    </a:p>
                  </a:txBody>
                  <a:tcPr>
                    <a:solidFill>
                      <a:schemeClr val="accent6">
                        <a:lumMod val="75000"/>
                      </a:schemeClr>
                    </a:solidFill>
                  </a:tcPr>
                </a:tc>
              </a:tr>
              <a:tr h="494483">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Ingeniería de producto software</a:t>
                      </a:r>
                      <a:endParaRPr lang="es-EC" sz="1000" kern="1200" dirty="0">
                        <a:solidFill>
                          <a:schemeClr val="dk1"/>
                        </a:solidFill>
                        <a:latin typeface="+mn-lt"/>
                        <a:ea typeface="+mn-ea"/>
                        <a:cs typeface="+mn-cs"/>
                      </a:endParaRPr>
                    </a:p>
                  </a:txBody>
                  <a:tcPr/>
                </a:tc>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OSP3.- Gestión de inventario </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OSP12.- Llevar registro de usuarios</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OSP21.- Comprobar la calidad de la información</a:t>
                      </a:r>
                      <a:endParaRPr lang="es-EC" sz="1000" dirty="0"/>
                    </a:p>
                  </a:txBody>
                  <a:tcPr>
                    <a:solidFill>
                      <a:schemeClr val="accent6">
                        <a:lumMod val="75000"/>
                      </a:schemeClr>
                    </a:solidFill>
                  </a:tcPr>
                </a:tc>
              </a:tr>
              <a:tr h="700517">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Prevención de defectos</a:t>
                      </a:r>
                      <a:endParaRPr lang="es-EC" sz="1000" kern="1200" dirty="0">
                        <a:solidFill>
                          <a:schemeClr val="dk1"/>
                        </a:solidFill>
                        <a:latin typeface="+mn-lt"/>
                        <a:ea typeface="+mn-ea"/>
                        <a:cs typeface="+mn-cs"/>
                      </a:endParaRPr>
                    </a:p>
                  </a:txBody>
                  <a:tcPr/>
                </a:tc>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OSP4.- Controlar el cambio del ambiente de los sistemas de</a:t>
                      </a:r>
                      <a:r>
                        <a:rPr lang="es-ES_tradnl" sz="1000" kern="1200" baseline="0" dirty="0" smtClean="0">
                          <a:solidFill>
                            <a:schemeClr val="dk1"/>
                          </a:solidFill>
                          <a:latin typeface="+mn-lt"/>
                          <a:ea typeface="+mn-ea"/>
                          <a:cs typeface="+mn-cs"/>
                        </a:rPr>
                        <a:t> información</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C" sz="1000" kern="1200" dirty="0" smtClean="0">
                          <a:solidFill>
                            <a:schemeClr val="dk1"/>
                          </a:solidFill>
                          <a:latin typeface="+mn-lt"/>
                          <a:ea typeface="+mn-ea"/>
                          <a:cs typeface="+mn-cs"/>
                        </a:rPr>
                        <a:t>OSP13.- Gestionar el cifrado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OSP22.- Monitorizar alertas </a:t>
                      </a:r>
                      <a:endParaRPr lang="es-EC" sz="1000" kern="1200" dirty="0" smtClean="0">
                        <a:solidFill>
                          <a:schemeClr val="dk1"/>
                        </a:solidFill>
                        <a:latin typeface="+mn-lt"/>
                        <a:ea typeface="+mn-ea"/>
                        <a:cs typeface="+mn-cs"/>
                      </a:endParaRPr>
                    </a:p>
                  </a:txBody>
                  <a:tcPr>
                    <a:solidFill>
                      <a:schemeClr val="accent6">
                        <a:lumMod val="75000"/>
                      </a:schemeClr>
                    </a:solidFill>
                  </a:tcPr>
                </a:tc>
              </a:tr>
              <a:tr h="49448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Gestión de los cambios tecnológicos</a:t>
                      </a:r>
                      <a:endParaRPr lang="es-EC" sz="1000" kern="1200" dirty="0" smtClean="0">
                        <a:solidFill>
                          <a:schemeClr val="dk1"/>
                        </a:solidFill>
                        <a:latin typeface="+mn-lt"/>
                        <a:ea typeface="+mn-ea"/>
                        <a:cs typeface="+mn-cs"/>
                      </a:endParaRPr>
                    </a:p>
                  </a:txBody>
                  <a:tcPr/>
                </a:tc>
                <a:tc>
                  <a:txBody>
                    <a:bodyPr/>
                    <a:lstStyle/>
                    <a:p>
                      <a:pPr marL="0" algn="l" defTabSz="914400" rtl="0" eaLnBrk="1" latinLnBrk="0" hangingPunct="1">
                        <a:lnSpc>
                          <a:spcPct val="150000"/>
                        </a:lnSpc>
                        <a:spcAft>
                          <a:spcPts val="0"/>
                        </a:spcAft>
                      </a:pPr>
                      <a:r>
                        <a:rPr lang="es-ES_tradnl" sz="1000" kern="1200" dirty="0" smtClean="0">
                          <a:solidFill>
                            <a:schemeClr val="dk1"/>
                          </a:solidFill>
                          <a:latin typeface="+mn-lt"/>
                          <a:ea typeface="+mn-ea"/>
                          <a:cs typeface="+mn-cs"/>
                        </a:rPr>
                        <a:t>OSP5.- Refaccionar el ambiente </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OSP14.- Gestionar la protección del ambiente físico</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OSP23.- Detectar y analizar eventos </a:t>
                      </a:r>
                      <a:endParaRPr lang="es-EC" sz="1000" kern="1200" dirty="0" smtClean="0">
                        <a:solidFill>
                          <a:schemeClr val="dk1"/>
                        </a:solidFill>
                        <a:latin typeface="+mn-lt"/>
                        <a:ea typeface="+mn-ea"/>
                        <a:cs typeface="+mn-cs"/>
                      </a:endParaRPr>
                    </a:p>
                  </a:txBody>
                  <a:tcPr>
                    <a:solidFill>
                      <a:schemeClr val="accent6">
                        <a:lumMod val="75000"/>
                      </a:schemeClr>
                    </a:solidFill>
                  </a:tcPr>
                </a:tc>
              </a:tr>
              <a:tr h="49448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OSP6.- Limpiar el ambiente</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OSP15.- Gestionar la continuidad de operaciones</a:t>
                      </a: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OSP24.- Manejar los incidentes y </a:t>
                      </a:r>
                      <a:r>
                        <a:rPr lang="es-ES_tradnl" sz="1000" kern="1200" dirty="0" err="1" smtClean="0">
                          <a:solidFill>
                            <a:schemeClr val="dk1"/>
                          </a:solidFill>
                          <a:latin typeface="+mn-lt"/>
                          <a:ea typeface="+mn-ea"/>
                          <a:cs typeface="+mn-cs"/>
                        </a:rPr>
                        <a:t>pseudo</a:t>
                      </a:r>
                      <a:r>
                        <a:rPr lang="es-ES_tradnl" sz="1000" kern="1200" dirty="0" smtClean="0">
                          <a:solidFill>
                            <a:schemeClr val="dk1"/>
                          </a:solidFill>
                          <a:latin typeface="+mn-lt"/>
                          <a:ea typeface="+mn-ea"/>
                          <a:cs typeface="+mn-cs"/>
                        </a:rPr>
                        <a:t>-incidentes </a:t>
                      </a:r>
                      <a:endParaRPr lang="es-EC" sz="1000" kern="1200" dirty="0" smtClean="0">
                        <a:solidFill>
                          <a:schemeClr val="dk1"/>
                        </a:solidFill>
                        <a:latin typeface="+mn-lt"/>
                        <a:ea typeface="+mn-ea"/>
                        <a:cs typeface="+mn-cs"/>
                      </a:endParaRPr>
                    </a:p>
                  </a:txBody>
                  <a:tcPr>
                    <a:solidFill>
                      <a:schemeClr val="accent6">
                        <a:lumMod val="75000"/>
                      </a:schemeClr>
                    </a:solidFill>
                  </a:tcPr>
                </a:tc>
              </a:tr>
              <a:tr h="49448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OSP7.- Fortalecer el ambiente</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OSP16.- Gestionar el filtrado y segmentación</a:t>
                      </a:r>
                      <a:endParaRPr lang="es-EC" sz="1000" kern="1200" dirty="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000" kern="1200" dirty="0" smtClean="0">
                          <a:solidFill>
                            <a:schemeClr val="dk1"/>
                          </a:solidFill>
                          <a:latin typeface="+mn-lt"/>
                          <a:ea typeface="+mn-ea"/>
                          <a:cs typeface="+mn-cs"/>
                        </a:rPr>
                        <a:t>OSP25.- Realizar análisis forense</a:t>
                      </a:r>
                      <a:endParaRPr lang="es-EC" sz="1000" kern="1200" dirty="0" smtClean="0">
                        <a:solidFill>
                          <a:schemeClr val="dk1"/>
                        </a:solidFill>
                        <a:latin typeface="+mn-lt"/>
                        <a:ea typeface="+mn-ea"/>
                        <a:cs typeface="+mn-cs"/>
                      </a:endParaRPr>
                    </a:p>
                  </a:txBody>
                  <a:tcPr/>
                </a:tc>
              </a:tr>
              <a:tr h="357126">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OSP8.- Controlar el ciclo de vida de desarrollo del software</a:t>
                      </a: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OSP17.- Gestionar la protección contra malware</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000" kern="1200" dirty="0" smtClean="0">
                          <a:solidFill>
                            <a:schemeClr val="dk1"/>
                          </a:solidFill>
                          <a:latin typeface="+mn-lt"/>
                          <a:ea typeface="+mn-ea"/>
                          <a:cs typeface="+mn-cs"/>
                        </a:rPr>
                        <a:t>OSP26.- Enhanced Reliability and Availability Management</a:t>
                      </a:r>
                      <a:endParaRPr lang="es-EC" sz="1000" kern="1200" dirty="0" smtClean="0">
                        <a:solidFill>
                          <a:schemeClr val="dk1"/>
                        </a:solidFill>
                        <a:latin typeface="+mn-lt"/>
                        <a:ea typeface="+mn-ea"/>
                        <a:cs typeface="+mn-cs"/>
                      </a:endParaRPr>
                    </a:p>
                  </a:txBody>
                  <a:tcPr/>
                </a:tc>
              </a:tr>
              <a:tr h="357126">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s-EC" sz="10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000" kern="1200" dirty="0" smtClean="0">
                          <a:solidFill>
                            <a:schemeClr val="dk1"/>
                          </a:solidFill>
                          <a:latin typeface="+mn-lt"/>
                          <a:ea typeface="+mn-ea"/>
                          <a:cs typeface="+mn-cs"/>
                        </a:rPr>
                        <a:t>OSP9.- Controlar los cambios de las medidas de seguridad</a:t>
                      </a:r>
                      <a:endParaRPr lang="es-EC" sz="1000" kern="1200" dirty="0" smtClean="0">
                        <a:solidFill>
                          <a:schemeClr val="dk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C" sz="1000" kern="1200" dirty="0" smtClean="0">
                          <a:solidFill>
                            <a:schemeClr val="dk1"/>
                          </a:solidFill>
                          <a:latin typeface="+mn-lt"/>
                          <a:ea typeface="+mn-ea"/>
                          <a:cs typeface="+mn-cs"/>
                        </a:rPr>
                        <a:t>OSP18.- Gestionar el aseguramiento</a:t>
                      </a:r>
                    </a:p>
                  </a:txBody>
                  <a:tcPr/>
                </a:tc>
                <a:tc>
                  <a:txBody>
                    <a:bodyPr/>
                    <a:lstStyle/>
                    <a:p>
                      <a:r>
                        <a:rPr lang="en-US" sz="1000" kern="1200" dirty="0" smtClean="0">
                          <a:solidFill>
                            <a:schemeClr val="dk1"/>
                          </a:solidFill>
                          <a:latin typeface="+mn-lt"/>
                          <a:ea typeface="+mn-ea"/>
                          <a:cs typeface="+mn-cs"/>
                        </a:rPr>
                        <a:t>OSP27.- </a:t>
                      </a:r>
                      <a:r>
                        <a:rPr lang="es-ES_tradnl" sz="1000" kern="1200" dirty="0" smtClean="0">
                          <a:solidFill>
                            <a:schemeClr val="dk1"/>
                          </a:solidFill>
                          <a:latin typeface="+mn-lt"/>
                          <a:ea typeface="+mn-ea"/>
                          <a:cs typeface="+mn-cs"/>
                        </a:rPr>
                        <a:t>Gestión de archivo</a:t>
                      </a:r>
                      <a:endParaRPr lang="es-EC" sz="1000" kern="1200" dirty="0" smtClean="0">
                        <a:solidFill>
                          <a:schemeClr val="dk1"/>
                        </a:solidFill>
                        <a:latin typeface="+mn-lt"/>
                        <a:ea typeface="+mn-ea"/>
                        <a:cs typeface="+mn-cs"/>
                      </a:endParaRPr>
                    </a:p>
                  </a:txBody>
                  <a:tcPr>
                    <a:solidFill>
                      <a:schemeClr val="accent6">
                        <a:lumMod val="75000"/>
                      </a:schemeClr>
                    </a:solidFill>
                  </a:tcPr>
                </a:tc>
              </a:tr>
            </a:tbl>
          </a:graphicData>
        </a:graphic>
      </p:graphicFrame>
      <p:sp>
        <p:nvSpPr>
          <p:cNvPr id="15" name="AutoShape 7"/>
          <p:cNvSpPr>
            <a:spLocks noChangeArrowheads="1"/>
          </p:cNvSpPr>
          <p:nvPr/>
        </p:nvSpPr>
        <p:spPr bwMode="gray">
          <a:xfrm>
            <a:off x="2051720"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a:solidFill>
                  <a:srgbClr val="FFFFFF"/>
                </a:solidFill>
                <a:effectLst>
                  <a:outerShdw blurRad="38100" dist="38100" dir="2700000" algn="tl">
                    <a:srgbClr val="000000"/>
                  </a:outerShdw>
                </a:effectLst>
              </a:rPr>
              <a:t>8</a:t>
            </a:r>
            <a:r>
              <a:rPr lang="en-US" sz="2400" b="1" dirty="0" smtClean="0">
                <a:solidFill>
                  <a:srgbClr val="FFFFFF"/>
                </a:solidFill>
                <a:effectLst>
                  <a:outerShdw blurRad="38100" dist="38100" dir="2700000" algn="tl">
                    <a:srgbClr val="000000"/>
                  </a:outerShdw>
                </a:effectLst>
              </a:rPr>
              <a:t>. BENCHMARKING</a:t>
            </a:r>
            <a:endParaRPr lang="en-US" sz="2400" b="1" dirty="0">
              <a:solidFill>
                <a:srgbClr val="FFFFFF"/>
              </a:solidFill>
              <a:effectLst>
                <a:outerShdw blurRad="38100" dist="38100" dir="2700000" algn="tl">
                  <a:srgbClr val="000000"/>
                </a:outerShdw>
              </a:effectLst>
            </a:endParaRPr>
          </a:p>
        </p:txBody>
      </p:sp>
      <p:sp>
        <p:nvSpPr>
          <p:cNvPr id="8" name="7 CuadroTexto"/>
          <p:cNvSpPr txBox="1"/>
          <p:nvPr/>
        </p:nvSpPr>
        <p:spPr>
          <a:xfrm>
            <a:off x="1691680" y="836712"/>
            <a:ext cx="6048672" cy="338554"/>
          </a:xfrm>
          <a:prstGeom prst="rect">
            <a:avLst/>
          </a:prstGeom>
          <a:noFill/>
        </p:spPr>
        <p:txBody>
          <a:bodyPr wrap="square" rtlCol="0">
            <a:spAutoFit/>
          </a:bodyPr>
          <a:lstStyle/>
          <a:p>
            <a:pPr algn="ctr"/>
            <a:r>
              <a:rPr lang="es-EC" sz="1600" dirty="0" smtClean="0"/>
              <a:t>Tareas de Ingeniería vs Tareas Operativas</a:t>
            </a:r>
            <a:endParaRPr lang="es-EC" sz="1600" dirty="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
          <p:cNvSpPr>
            <a:spLocks noChangeArrowheads="1"/>
          </p:cNvSpPr>
          <p:nvPr/>
        </p:nvSpPr>
        <p:spPr bwMode="gray">
          <a:xfrm>
            <a:off x="2051720"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8. BENCHMARKING</a:t>
            </a:r>
            <a:endParaRPr lang="en-US" sz="2400" b="1" dirty="0">
              <a:solidFill>
                <a:srgbClr val="FFFFFF"/>
              </a:solidFill>
              <a:effectLst>
                <a:outerShdw blurRad="38100" dist="38100" dir="2700000" algn="tl">
                  <a:srgbClr val="000000"/>
                </a:outerShdw>
              </a:effectLst>
            </a:endParaRPr>
          </a:p>
        </p:txBody>
      </p:sp>
      <p:sp>
        <p:nvSpPr>
          <p:cNvPr id="8" name="7 CuadroTexto"/>
          <p:cNvSpPr txBox="1"/>
          <p:nvPr/>
        </p:nvSpPr>
        <p:spPr>
          <a:xfrm>
            <a:off x="1691680" y="1052736"/>
            <a:ext cx="6048672" cy="369332"/>
          </a:xfrm>
          <a:prstGeom prst="rect">
            <a:avLst/>
          </a:prstGeom>
          <a:noFill/>
        </p:spPr>
        <p:txBody>
          <a:bodyPr wrap="square" rtlCol="0">
            <a:spAutoFit/>
          </a:bodyPr>
          <a:lstStyle/>
          <a:p>
            <a:pPr algn="ctr"/>
            <a:r>
              <a:rPr lang="es-EC" dirty="0" smtClean="0"/>
              <a:t>Comparación de niveles de madurez</a:t>
            </a:r>
            <a:endParaRPr lang="es-EC" dirty="0"/>
          </a:p>
        </p:txBody>
      </p:sp>
      <p:pic>
        <p:nvPicPr>
          <p:cNvPr id="5" name="Picture 20" descr="estructura ISM3.jpg"/>
          <p:cNvPicPr/>
          <p:nvPr/>
        </p:nvPicPr>
        <p:blipFill>
          <a:blip r:embed="rId2" cstate="print"/>
          <a:stretch>
            <a:fillRect/>
          </a:stretch>
        </p:blipFill>
        <p:spPr>
          <a:xfrm>
            <a:off x="4499992" y="2146333"/>
            <a:ext cx="3682727" cy="1930739"/>
          </a:xfrm>
          <a:prstGeom prst="rect">
            <a:avLst/>
          </a:prstGeom>
        </p:spPr>
      </p:pic>
      <p:cxnSp>
        <p:nvCxnSpPr>
          <p:cNvPr id="14338" name="AutoShape 2"/>
          <p:cNvCxnSpPr>
            <a:cxnSpLocks noChangeShapeType="1"/>
          </p:cNvCxnSpPr>
          <p:nvPr/>
        </p:nvCxnSpPr>
        <p:spPr bwMode="auto">
          <a:xfrm flipV="1">
            <a:off x="4788024" y="2204864"/>
            <a:ext cx="2962697" cy="1195485"/>
          </a:xfrm>
          <a:prstGeom prst="straightConnector1">
            <a:avLst/>
          </a:prstGeom>
          <a:noFill/>
          <a:ln w="57150">
            <a:solidFill>
              <a:srgbClr val="FF0000"/>
            </a:solidFill>
            <a:round/>
            <a:headEnd type="oval" w="med" len="med"/>
            <a:tailEnd type="triangle" w="med" len="med"/>
          </a:ln>
          <a:effectLst>
            <a:outerShdw dist="35921" dir="2700000" algn="ctr" rotWithShape="0">
              <a:srgbClr val="622423">
                <a:alpha val="50000"/>
              </a:srgbClr>
            </a:outerShdw>
          </a:effectLst>
        </p:spPr>
      </p:cxnSp>
      <p:pic>
        <p:nvPicPr>
          <p:cNvPr id="9" name="8 Imagen" descr="tr24_1"/>
          <p:cNvPicPr/>
          <p:nvPr/>
        </p:nvPicPr>
        <p:blipFill>
          <a:blip r:embed="rId3" cstate="print"/>
          <a:srcRect/>
          <a:stretch>
            <a:fillRect/>
          </a:stretch>
        </p:blipFill>
        <p:spPr bwMode="auto">
          <a:xfrm>
            <a:off x="971600" y="2060848"/>
            <a:ext cx="3092312" cy="3061252"/>
          </a:xfrm>
          <a:prstGeom prst="rect">
            <a:avLst/>
          </a:prstGeom>
          <a:noFill/>
          <a:ln w="9525">
            <a:noFill/>
            <a:miter lim="800000"/>
            <a:headEnd/>
            <a:tailEnd/>
          </a:ln>
        </p:spPr>
      </p:pic>
      <p:sp>
        <p:nvSpPr>
          <p:cNvPr id="10" name="2 Subtítulo"/>
          <p:cNvSpPr txBox="1">
            <a:spLocks/>
          </p:cNvSpPr>
          <p:nvPr/>
        </p:nvSpPr>
        <p:spPr>
          <a:xfrm>
            <a:off x="1979712" y="1556792"/>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CMM</a:t>
            </a:r>
            <a:endParaRPr lang="es-ES" sz="1200" b="1" dirty="0">
              <a:solidFill>
                <a:schemeClr val="bg1"/>
              </a:solidFill>
            </a:endParaRPr>
          </a:p>
        </p:txBody>
      </p:sp>
      <p:sp>
        <p:nvSpPr>
          <p:cNvPr id="11" name="2 Subtítulo"/>
          <p:cNvSpPr txBox="1">
            <a:spLocks/>
          </p:cNvSpPr>
          <p:nvPr/>
        </p:nvSpPr>
        <p:spPr>
          <a:xfrm>
            <a:off x="5796136" y="1556792"/>
            <a:ext cx="1080120" cy="360040"/>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ISM3</a:t>
            </a:r>
            <a:endParaRPr lang="es-ES" sz="1200" b="1"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
          <p:cNvSpPr>
            <a:spLocks noChangeArrowheads="1"/>
          </p:cNvSpPr>
          <p:nvPr/>
        </p:nvSpPr>
        <p:spPr bwMode="gray">
          <a:xfrm>
            <a:off x="2051720"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8" name="7 CuadroTexto"/>
          <p:cNvSpPr txBox="1"/>
          <p:nvPr/>
        </p:nvSpPr>
        <p:spPr>
          <a:xfrm>
            <a:off x="1043608" y="980728"/>
            <a:ext cx="7272808" cy="369332"/>
          </a:xfrm>
          <a:prstGeom prst="rect">
            <a:avLst/>
          </a:prstGeom>
          <a:noFill/>
        </p:spPr>
        <p:txBody>
          <a:bodyPr wrap="square" rtlCol="0">
            <a:spAutoFit/>
          </a:bodyPr>
          <a:lstStyle/>
          <a:p>
            <a:pPr algn="ctr"/>
            <a:r>
              <a:rPr lang="es-EC" dirty="0" smtClean="0"/>
              <a:t>Lineamientos generales</a:t>
            </a:r>
            <a:endParaRPr lang="es-EC" dirty="0"/>
          </a:p>
        </p:txBody>
      </p:sp>
      <p:grpSp>
        <p:nvGrpSpPr>
          <p:cNvPr id="20" name="19 Grupo"/>
          <p:cNvGrpSpPr/>
          <p:nvPr/>
        </p:nvGrpSpPr>
        <p:grpSpPr>
          <a:xfrm>
            <a:off x="971600" y="1484784"/>
            <a:ext cx="7200800" cy="2452340"/>
            <a:chOff x="1845743" y="1844824"/>
            <a:chExt cx="6041973" cy="2452340"/>
          </a:xfrm>
        </p:grpSpPr>
        <p:sp>
          <p:nvSpPr>
            <p:cNvPr id="7" name="6 Rectángulo redondeado"/>
            <p:cNvSpPr/>
            <p:nvPr/>
          </p:nvSpPr>
          <p:spPr>
            <a:xfrm>
              <a:off x="1845743" y="1844824"/>
              <a:ext cx="6041973" cy="24523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CuadroTexto"/>
            <p:cNvSpPr txBox="1"/>
            <p:nvPr/>
          </p:nvSpPr>
          <p:spPr>
            <a:xfrm>
              <a:off x="2195736" y="1988840"/>
              <a:ext cx="5348687" cy="2308324"/>
            </a:xfrm>
            <a:prstGeom prst="rect">
              <a:avLst/>
            </a:prstGeom>
            <a:noFill/>
          </p:spPr>
          <p:txBody>
            <a:bodyPr wrap="square" rtlCol="0">
              <a:spAutoFit/>
            </a:bodyPr>
            <a:lstStyle/>
            <a:p>
              <a:pPr lvl="0" algn="just"/>
              <a:r>
                <a:rPr lang="es-ES_tradnl" dirty="0" smtClean="0"/>
                <a:t>Limitantes Pymes:</a:t>
              </a:r>
            </a:p>
            <a:p>
              <a:pPr marL="285750" lvl="0" indent="-285750" algn="just">
                <a:buFont typeface="Arial" panose="020B0604020202020204" pitchFamily="34" charset="0"/>
                <a:buChar char="•"/>
              </a:pPr>
              <a:r>
                <a:rPr lang="es-ES_tradnl" dirty="0" smtClean="0"/>
                <a:t>No </a:t>
              </a:r>
              <a:r>
                <a:rPr lang="es-ES_tradnl" dirty="0"/>
                <a:t>facilita la obtención de certificaciones.</a:t>
              </a:r>
              <a:endParaRPr lang="es-EC" dirty="0"/>
            </a:p>
            <a:p>
              <a:pPr marL="285750" lvl="0" indent="-285750" algn="just">
                <a:buFont typeface="Arial" panose="020B0604020202020204" pitchFamily="34" charset="0"/>
                <a:buChar char="•"/>
              </a:pPr>
              <a:r>
                <a:rPr lang="es-ES_tradnl" dirty="0"/>
                <a:t>No se prioriza  la aplicación de normas internacionales de forma continua.</a:t>
              </a:r>
              <a:endParaRPr lang="es-EC" dirty="0"/>
            </a:p>
            <a:p>
              <a:pPr marL="285750" lvl="0" indent="-285750" algn="just">
                <a:buFont typeface="Arial" panose="020B0604020202020204" pitchFamily="34" charset="0"/>
                <a:buChar char="•"/>
              </a:pPr>
              <a:r>
                <a:rPr lang="es-ES_tradnl" dirty="0"/>
                <a:t>No existe un sólido compromiso de los directivos.</a:t>
              </a:r>
              <a:endParaRPr lang="es-EC" dirty="0"/>
            </a:p>
            <a:p>
              <a:pPr marL="285750" lvl="0" indent="-285750" algn="just">
                <a:buFont typeface="Arial" panose="020B0604020202020204" pitchFamily="34" charset="0"/>
                <a:buChar char="•"/>
              </a:pPr>
              <a:r>
                <a:rPr lang="es-ES_tradnl" dirty="0"/>
                <a:t>Es deficiente la asignación de recursos humanos y  económicos en áreas que no corresponden al </a:t>
              </a:r>
              <a:r>
                <a:rPr lang="es-ES_tradnl" dirty="0" err="1"/>
                <a:t>core</a:t>
              </a:r>
              <a:r>
                <a:rPr lang="es-ES_tradnl" dirty="0"/>
                <a:t> del negocio.   </a:t>
              </a:r>
              <a:r>
                <a:rPr lang="es-ES_tradnl" b="1" dirty="0"/>
                <a:t> </a:t>
              </a:r>
              <a:endParaRPr lang="es-EC" dirty="0">
                <a:effectLst/>
              </a:endParaRPr>
            </a:p>
          </p:txBody>
        </p:sp>
      </p:grpSp>
      <p:grpSp>
        <p:nvGrpSpPr>
          <p:cNvPr id="24" name="19 Grupo"/>
          <p:cNvGrpSpPr/>
          <p:nvPr/>
        </p:nvGrpSpPr>
        <p:grpSpPr>
          <a:xfrm>
            <a:off x="1015670" y="3937124"/>
            <a:ext cx="7200800" cy="2156172"/>
            <a:chOff x="1845743" y="1844824"/>
            <a:chExt cx="6041973" cy="2452340"/>
          </a:xfrm>
        </p:grpSpPr>
        <p:sp>
          <p:nvSpPr>
            <p:cNvPr id="25" name="6 Rectángulo redondeado"/>
            <p:cNvSpPr/>
            <p:nvPr/>
          </p:nvSpPr>
          <p:spPr>
            <a:xfrm>
              <a:off x="1845743" y="1844824"/>
              <a:ext cx="6041973" cy="24523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9 CuadroTexto"/>
            <p:cNvSpPr txBox="1"/>
            <p:nvPr/>
          </p:nvSpPr>
          <p:spPr>
            <a:xfrm>
              <a:off x="2195736" y="1988840"/>
              <a:ext cx="5348687" cy="1995297"/>
            </a:xfrm>
            <a:prstGeom prst="rect">
              <a:avLst/>
            </a:prstGeom>
            <a:noFill/>
          </p:spPr>
          <p:txBody>
            <a:bodyPr wrap="square" rtlCol="0">
              <a:spAutoFit/>
            </a:bodyPr>
            <a:lstStyle/>
            <a:p>
              <a:pPr lvl="0" algn="just"/>
              <a:r>
                <a:rPr lang="es-ES_tradnl" dirty="0" smtClean="0"/>
                <a:t>Ventajas ISM3:</a:t>
              </a:r>
            </a:p>
            <a:p>
              <a:pPr marL="285750" lvl="0" indent="-285750" algn="just">
                <a:buFont typeface="Arial" panose="020B0604020202020204" pitchFamily="34" charset="0"/>
                <a:buChar char="•"/>
              </a:pPr>
              <a:r>
                <a:rPr lang="es-ES_tradnl" dirty="0" smtClean="0"/>
                <a:t>Enfoque en los objetivos del negocio.</a:t>
              </a:r>
              <a:endParaRPr lang="es-EC" dirty="0"/>
            </a:p>
            <a:p>
              <a:pPr marL="285750" lvl="0" indent="-285750" algn="just">
                <a:buFont typeface="Arial" panose="020B0604020202020204" pitchFamily="34" charset="0"/>
                <a:buChar char="•"/>
              </a:pPr>
              <a:r>
                <a:rPr lang="es-ES_tradnl" dirty="0" smtClean="0"/>
                <a:t>No requiere procesos de an</a:t>
              </a:r>
              <a:r>
                <a:rPr lang="es-EC" dirty="0" smtClean="0"/>
                <a:t>álisis de riesgos (costosos).</a:t>
              </a:r>
            </a:p>
            <a:p>
              <a:pPr marL="285750" lvl="0" indent="-285750" algn="just">
                <a:buFont typeface="Arial" panose="020B0604020202020204" pitchFamily="34" charset="0"/>
                <a:buChar char="•"/>
              </a:pPr>
              <a:r>
                <a:rPr lang="es-ES_tradnl" dirty="0" smtClean="0"/>
                <a:t>Nivel de seguridad equilibrado.</a:t>
              </a:r>
              <a:endParaRPr lang="es-EC" dirty="0"/>
            </a:p>
            <a:p>
              <a:pPr marL="285750" lvl="0" indent="-285750" algn="just">
                <a:buFont typeface="Arial" panose="020B0604020202020204" pitchFamily="34" charset="0"/>
                <a:buChar char="•"/>
              </a:pPr>
              <a:r>
                <a:rPr lang="es-ES_tradnl" dirty="0" smtClean="0"/>
                <a:t>3 niveles de gestión        Fusión de tareas y responsabilidades.   </a:t>
              </a:r>
              <a:r>
                <a:rPr lang="es-ES_tradnl" b="1" dirty="0" smtClean="0"/>
                <a:t> </a:t>
              </a:r>
              <a:endParaRPr lang="es-EC" dirty="0">
                <a:effectLst/>
              </a:endParaRPr>
            </a:p>
          </p:txBody>
        </p:sp>
      </p:grpSp>
      <p:cxnSp>
        <p:nvCxnSpPr>
          <p:cNvPr id="3" name="Conector recto de flecha 2"/>
          <p:cNvCxnSpPr/>
          <p:nvPr/>
        </p:nvCxnSpPr>
        <p:spPr>
          <a:xfrm>
            <a:off x="4211960" y="5373216"/>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2735995"/>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
          <p:cNvSpPr>
            <a:spLocks noChangeArrowheads="1"/>
          </p:cNvSpPr>
          <p:nvPr/>
        </p:nvSpPr>
        <p:spPr bwMode="gray">
          <a:xfrm>
            <a:off x="2051720"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8" name="7 CuadroTexto"/>
          <p:cNvSpPr txBox="1"/>
          <p:nvPr/>
        </p:nvSpPr>
        <p:spPr>
          <a:xfrm>
            <a:off x="1043608" y="980728"/>
            <a:ext cx="7272808" cy="369332"/>
          </a:xfrm>
          <a:prstGeom prst="rect">
            <a:avLst/>
          </a:prstGeom>
          <a:noFill/>
        </p:spPr>
        <p:txBody>
          <a:bodyPr wrap="square" rtlCol="0">
            <a:spAutoFit/>
          </a:bodyPr>
          <a:lstStyle/>
          <a:p>
            <a:pPr algn="ctr"/>
            <a:r>
              <a:rPr lang="es-EC" dirty="0" smtClean="0"/>
              <a:t>Componentes de la red de Información para Pymes</a:t>
            </a:r>
            <a:endParaRPr lang="es-EC" dirty="0"/>
          </a:p>
        </p:txBody>
      </p:sp>
      <p:grpSp>
        <p:nvGrpSpPr>
          <p:cNvPr id="20" name="19 Grupo"/>
          <p:cNvGrpSpPr/>
          <p:nvPr/>
        </p:nvGrpSpPr>
        <p:grpSpPr>
          <a:xfrm>
            <a:off x="1475657" y="2276872"/>
            <a:ext cx="6408712" cy="3384376"/>
            <a:chOff x="1845744" y="1844824"/>
            <a:chExt cx="6110632" cy="3384376"/>
          </a:xfrm>
        </p:grpSpPr>
        <p:sp>
          <p:nvSpPr>
            <p:cNvPr id="7" name="6 Rectángulo redondeado"/>
            <p:cNvSpPr/>
            <p:nvPr/>
          </p:nvSpPr>
          <p:spPr>
            <a:xfrm>
              <a:off x="1845744" y="1844824"/>
              <a:ext cx="2197081"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CuadroTexto"/>
            <p:cNvSpPr txBox="1"/>
            <p:nvPr/>
          </p:nvSpPr>
          <p:spPr>
            <a:xfrm>
              <a:off x="2195736" y="1988840"/>
              <a:ext cx="1512168" cy="1200329"/>
            </a:xfrm>
            <a:prstGeom prst="rect">
              <a:avLst/>
            </a:prstGeom>
            <a:noFill/>
          </p:spPr>
          <p:txBody>
            <a:bodyPr wrap="square" rtlCol="0">
              <a:spAutoFit/>
            </a:bodyPr>
            <a:lstStyle/>
            <a:p>
              <a:pPr algn="ctr"/>
              <a:r>
                <a:rPr lang="es-EC" dirty="0" smtClean="0"/>
                <a:t>Medio físico por el que fluye la información </a:t>
              </a:r>
              <a:endParaRPr lang="es-EC" dirty="0"/>
            </a:p>
          </p:txBody>
        </p:sp>
        <p:sp>
          <p:nvSpPr>
            <p:cNvPr id="12" name="11 Rectángulo redondeado"/>
            <p:cNvSpPr/>
            <p:nvPr/>
          </p:nvSpPr>
          <p:spPr>
            <a:xfrm>
              <a:off x="1914402" y="4293096"/>
              <a:ext cx="2153541" cy="9361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CuadroTexto"/>
            <p:cNvSpPr txBox="1"/>
            <p:nvPr/>
          </p:nvSpPr>
          <p:spPr>
            <a:xfrm>
              <a:off x="2267744" y="4365104"/>
              <a:ext cx="1440160" cy="646331"/>
            </a:xfrm>
            <a:prstGeom prst="rect">
              <a:avLst/>
            </a:prstGeom>
            <a:noFill/>
          </p:spPr>
          <p:txBody>
            <a:bodyPr wrap="square" rtlCol="0">
              <a:spAutoFit/>
            </a:bodyPr>
            <a:lstStyle/>
            <a:p>
              <a:r>
                <a:rPr lang="es-EC" dirty="0" smtClean="0"/>
                <a:t>Cable, FO, </a:t>
              </a:r>
              <a:r>
                <a:rPr lang="es-EC" dirty="0" err="1" smtClean="0"/>
                <a:t>switch</a:t>
              </a:r>
              <a:r>
                <a:rPr lang="es-EC" dirty="0" smtClean="0"/>
                <a:t>, AP.</a:t>
              </a:r>
              <a:endParaRPr lang="es-EC" dirty="0"/>
            </a:p>
          </p:txBody>
        </p:sp>
        <p:sp>
          <p:nvSpPr>
            <p:cNvPr id="13" name="12 Flecha abajo"/>
            <p:cNvSpPr/>
            <p:nvPr/>
          </p:nvSpPr>
          <p:spPr>
            <a:xfrm>
              <a:off x="2669649" y="3573016"/>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Rectángulo redondeado"/>
            <p:cNvSpPr/>
            <p:nvPr/>
          </p:nvSpPr>
          <p:spPr>
            <a:xfrm>
              <a:off x="5652120" y="1844824"/>
              <a:ext cx="2232248"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6" name="15 CuadroTexto"/>
            <p:cNvSpPr txBox="1"/>
            <p:nvPr/>
          </p:nvSpPr>
          <p:spPr>
            <a:xfrm>
              <a:off x="5796136" y="2060848"/>
              <a:ext cx="2016224" cy="923330"/>
            </a:xfrm>
            <a:prstGeom prst="rect">
              <a:avLst/>
            </a:prstGeom>
            <a:noFill/>
          </p:spPr>
          <p:txBody>
            <a:bodyPr wrap="square" rtlCol="0">
              <a:spAutoFit/>
            </a:bodyPr>
            <a:lstStyle/>
            <a:p>
              <a:pPr algn="ctr"/>
              <a:r>
                <a:rPr lang="es-EC" dirty="0" smtClean="0"/>
                <a:t>Origen</a:t>
              </a:r>
            </a:p>
            <a:p>
              <a:pPr algn="ctr"/>
              <a:r>
                <a:rPr lang="es-EC" dirty="0" smtClean="0"/>
                <a:t>Almacenamiento</a:t>
              </a:r>
            </a:p>
            <a:p>
              <a:pPr algn="ctr"/>
              <a:r>
                <a:rPr lang="es-EC" dirty="0" smtClean="0"/>
                <a:t>Destino</a:t>
              </a:r>
              <a:endParaRPr lang="es-EC" dirty="0"/>
            </a:p>
          </p:txBody>
        </p:sp>
        <p:sp>
          <p:nvSpPr>
            <p:cNvPr id="17" name="16 Rectángulo redondeado"/>
            <p:cNvSpPr/>
            <p:nvPr/>
          </p:nvSpPr>
          <p:spPr>
            <a:xfrm>
              <a:off x="5724128" y="4221088"/>
              <a:ext cx="2232248" cy="10081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dirty="0"/>
            </a:p>
          </p:txBody>
        </p:sp>
        <p:sp>
          <p:nvSpPr>
            <p:cNvPr id="18" name="17 CuadroTexto"/>
            <p:cNvSpPr txBox="1"/>
            <p:nvPr/>
          </p:nvSpPr>
          <p:spPr>
            <a:xfrm>
              <a:off x="5940152" y="4293096"/>
              <a:ext cx="1872208" cy="923330"/>
            </a:xfrm>
            <a:prstGeom prst="rect">
              <a:avLst/>
            </a:prstGeom>
            <a:noFill/>
          </p:spPr>
          <p:txBody>
            <a:bodyPr wrap="square" rtlCol="0">
              <a:spAutoFit/>
            </a:bodyPr>
            <a:lstStyle/>
            <a:p>
              <a:r>
                <a:rPr lang="es-EC" dirty="0" smtClean="0"/>
                <a:t>Servidores, SAN, terminales. </a:t>
              </a:r>
              <a:endParaRPr lang="es-EC" dirty="0"/>
            </a:p>
          </p:txBody>
        </p:sp>
        <p:sp>
          <p:nvSpPr>
            <p:cNvPr id="19" name="18 Flecha abajo"/>
            <p:cNvSpPr/>
            <p:nvPr/>
          </p:nvSpPr>
          <p:spPr>
            <a:xfrm>
              <a:off x="6516216" y="3573016"/>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21" name="2 Subtítulo"/>
          <p:cNvSpPr txBox="1">
            <a:spLocks/>
          </p:cNvSpPr>
          <p:nvPr/>
        </p:nvSpPr>
        <p:spPr>
          <a:xfrm>
            <a:off x="1979712" y="1556792"/>
            <a:ext cx="1224136" cy="504056"/>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REDES DE INFORMACIÓN</a:t>
            </a:r>
            <a:endParaRPr lang="es-ES" sz="1200" b="1" dirty="0">
              <a:solidFill>
                <a:schemeClr val="bg1"/>
              </a:solidFill>
            </a:endParaRPr>
          </a:p>
        </p:txBody>
      </p:sp>
      <p:sp>
        <p:nvSpPr>
          <p:cNvPr id="22" name="2 Subtítulo"/>
          <p:cNvSpPr txBox="1">
            <a:spLocks/>
          </p:cNvSpPr>
          <p:nvPr/>
        </p:nvSpPr>
        <p:spPr>
          <a:xfrm>
            <a:off x="5940152" y="1556792"/>
            <a:ext cx="1224136" cy="504056"/>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s-ES" sz="1200" b="1" dirty="0" smtClean="0">
                <a:solidFill>
                  <a:schemeClr val="bg1"/>
                </a:solidFill>
              </a:rPr>
              <a:t>SISTEMAS DE INFORMACIÓN</a:t>
            </a:r>
            <a:endParaRPr lang="es-ES" sz="1200" b="1" dirty="0">
              <a:solidFill>
                <a:schemeClr val="bg1"/>
              </a:solidFill>
            </a:endParaRPr>
          </a:p>
        </p:txBody>
      </p:sp>
      <p:sp>
        <p:nvSpPr>
          <p:cNvPr id="23" name="22 Elipse"/>
          <p:cNvSpPr/>
          <p:nvPr/>
        </p:nvSpPr>
        <p:spPr>
          <a:xfrm>
            <a:off x="827584" y="1340768"/>
            <a:ext cx="3672408" cy="4752528"/>
          </a:xfrm>
          <a:prstGeom prst="ellipse">
            <a:avLst/>
          </a:prstGeom>
          <a:noFill/>
          <a:ln cmpd="sng">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1000"/>
                                  </p:stCondLst>
                                  <p:childTnLst>
                                    <p:animScale>
                                      <p:cBhvr>
                                        <p:cTn id="6" dur="2000" fill="hold"/>
                                        <p:tgtEl>
                                          <p:spTgt spid="23"/>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graphicFrame>
        <p:nvGraphicFramePr>
          <p:cNvPr id="7" name="6 Diagrama"/>
          <p:cNvGraphicFramePr/>
          <p:nvPr>
            <p:extLst>
              <p:ext uri="{D42A27DB-BD31-4B8C-83A1-F6EECF244321}">
                <p14:modId xmlns:p14="http://schemas.microsoft.com/office/powerpoint/2010/main" xmlns="" val="1476027459"/>
              </p:ext>
            </p:extLst>
          </p:nvPr>
        </p:nvGraphicFramePr>
        <p:xfrm>
          <a:off x="1187624" y="2204864"/>
          <a:ext cx="2592287"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1259632" y="1268760"/>
            <a:ext cx="2520280" cy="646331"/>
          </a:xfrm>
          <a:prstGeom prst="rect">
            <a:avLst/>
          </a:prstGeom>
          <a:noFill/>
        </p:spPr>
        <p:txBody>
          <a:bodyPr wrap="square" rtlCol="0">
            <a:spAutoFit/>
          </a:bodyPr>
          <a:lstStyle/>
          <a:p>
            <a:pPr algn="ctr"/>
            <a:r>
              <a:rPr lang="es-EC" dirty="0" smtClean="0"/>
              <a:t>Flujo de responsabilidades</a:t>
            </a:r>
            <a:endParaRPr lang="es-EC" dirty="0"/>
          </a:p>
        </p:txBody>
      </p:sp>
      <p:sp>
        <p:nvSpPr>
          <p:cNvPr id="8" name="7 CuadroTexto"/>
          <p:cNvSpPr txBox="1"/>
          <p:nvPr/>
        </p:nvSpPr>
        <p:spPr>
          <a:xfrm>
            <a:off x="5076056" y="1475492"/>
            <a:ext cx="2520280" cy="369332"/>
          </a:xfrm>
          <a:prstGeom prst="rect">
            <a:avLst/>
          </a:prstGeom>
          <a:noFill/>
        </p:spPr>
        <p:txBody>
          <a:bodyPr wrap="square" rtlCol="0">
            <a:spAutoFit/>
          </a:bodyPr>
          <a:lstStyle/>
          <a:p>
            <a:pPr algn="ctr"/>
            <a:r>
              <a:rPr lang="es-EC" dirty="0" smtClean="0"/>
              <a:t>Estructura</a:t>
            </a:r>
            <a:endParaRPr lang="es-EC" dirty="0"/>
          </a:p>
        </p:txBody>
      </p:sp>
      <p:grpSp>
        <p:nvGrpSpPr>
          <p:cNvPr id="21" name="20 Grupo"/>
          <p:cNvGrpSpPr/>
          <p:nvPr/>
        </p:nvGrpSpPr>
        <p:grpSpPr>
          <a:xfrm>
            <a:off x="3851920" y="2349028"/>
            <a:ext cx="4920300" cy="2952180"/>
            <a:chOff x="3827917" y="1700808"/>
            <a:chExt cx="4920300" cy="2952180"/>
          </a:xfrm>
        </p:grpSpPr>
        <p:sp>
          <p:nvSpPr>
            <p:cNvPr id="19469" name="AutoShape 13"/>
            <p:cNvSpPr>
              <a:spLocks noChangeAspect="1" noChangeArrowheads="1" noTextEdit="1"/>
            </p:cNvSpPr>
            <p:nvPr/>
          </p:nvSpPr>
          <p:spPr bwMode="auto">
            <a:xfrm>
              <a:off x="3827917" y="1700808"/>
              <a:ext cx="4920300" cy="2952180"/>
            </a:xfrm>
            <a:prstGeom prst="rect">
              <a:avLst/>
            </a:prstGeom>
            <a:noFill/>
          </p:spPr>
          <p:txBody>
            <a:bodyPr vert="horz" wrap="square" lIns="91440" tIns="45720" rIns="91440" bIns="45720" numCol="1" anchor="t" anchorCtr="0" compatLnSpc="1">
              <a:prstTxWarp prst="textNoShape">
                <a:avLst/>
              </a:prstTxWarp>
            </a:bodyPr>
            <a:lstStyle/>
            <a:p>
              <a:endParaRPr lang="es-EC"/>
            </a:p>
          </p:txBody>
        </p:sp>
        <p:grpSp>
          <p:nvGrpSpPr>
            <p:cNvPr id="19458" name="Group 2"/>
            <p:cNvGrpSpPr>
              <a:grpSpLocks/>
            </p:cNvGrpSpPr>
            <p:nvPr/>
          </p:nvGrpSpPr>
          <p:grpSpPr bwMode="auto">
            <a:xfrm>
              <a:off x="4263046" y="1700808"/>
              <a:ext cx="4125043" cy="2791648"/>
              <a:chOff x="2970" y="7994"/>
              <a:chExt cx="6655" cy="4504"/>
            </a:xfrm>
          </p:grpSpPr>
          <p:sp>
            <p:nvSpPr>
              <p:cNvPr id="19468" name="Oval 16"/>
              <p:cNvSpPr>
                <a:spLocks noChangeArrowheads="1"/>
              </p:cNvSpPr>
              <p:nvPr/>
            </p:nvSpPr>
            <p:spPr bwMode="auto">
              <a:xfrm>
                <a:off x="6837" y="10800"/>
                <a:ext cx="2788" cy="1493"/>
              </a:xfrm>
              <a:prstGeom prst="ellipse">
                <a:avLst/>
              </a:prstGeom>
              <a:gradFill rotWithShape="0">
                <a:gsLst>
                  <a:gs pos="0">
                    <a:srgbClr val="F79646"/>
                  </a:gs>
                  <a:gs pos="100000">
                    <a:srgbClr val="DF6A09"/>
                  </a:gs>
                </a:gsLst>
                <a:path path="shape">
                  <a:fillToRect l="50000" t="50000" r="50000" b="50000"/>
                </a:path>
              </a:gradFill>
              <a:ln w="0">
                <a:noFill/>
                <a:round/>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Ejecutada</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Documentada</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C"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Revisada</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9467" name="AutoShape 15"/>
              <p:cNvSpPr>
                <a:spLocks noChangeArrowheads="1"/>
              </p:cNvSpPr>
              <p:nvPr/>
            </p:nvSpPr>
            <p:spPr bwMode="auto">
              <a:xfrm>
                <a:off x="2970" y="11673"/>
                <a:ext cx="2189" cy="825"/>
              </a:xfrm>
              <a:prstGeom prst="roundRect">
                <a:avLst>
                  <a:gd name="adj" fmla="val 16667"/>
                </a:avLst>
              </a:prstGeom>
              <a:gradFill rotWithShape="0">
                <a:gsLst>
                  <a:gs pos="0">
                    <a:srgbClr val="92CDDC"/>
                  </a:gs>
                  <a:gs pos="50000">
                    <a:srgbClr val="4BACC6"/>
                  </a:gs>
                  <a:gs pos="100000">
                    <a:srgbClr val="92CDDC"/>
                  </a:gs>
                </a:gsLst>
                <a:lin ang="5400000" scaled="1"/>
              </a:gradFill>
              <a:ln w="12700">
                <a:solidFill>
                  <a:srgbClr val="4BACC6"/>
                </a:solidFill>
                <a:round/>
                <a:headEnd/>
                <a:tailEnd/>
              </a:ln>
              <a:effectLst>
                <a:outerShdw dist="28398" dir="3806097" algn="ctr" rotWithShape="0">
                  <a:srgbClr val="205867"/>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Actividades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19466" name="AutoShape 14"/>
              <p:cNvSpPr>
                <a:spLocks noChangeArrowheads="1"/>
              </p:cNvSpPr>
              <p:nvPr/>
            </p:nvSpPr>
            <p:spPr bwMode="auto">
              <a:xfrm>
                <a:off x="4140" y="9873"/>
                <a:ext cx="2190" cy="825"/>
              </a:xfrm>
              <a:prstGeom prst="roundRect">
                <a:avLst>
                  <a:gd name="adj" fmla="val 16667"/>
                </a:avLst>
              </a:prstGeom>
              <a:gradFill rotWithShape="0">
                <a:gsLst>
                  <a:gs pos="0">
                    <a:srgbClr val="92CDDC"/>
                  </a:gs>
                  <a:gs pos="50000">
                    <a:srgbClr val="4BACC6"/>
                  </a:gs>
                  <a:gs pos="100000">
                    <a:srgbClr val="92CDDC"/>
                  </a:gs>
                </a:gsLst>
                <a:lin ang="5400000" scaled="1"/>
              </a:gradFill>
              <a:ln w="12700">
                <a:solidFill>
                  <a:srgbClr val="4BACC6"/>
                </a:solidFill>
                <a:round/>
                <a:headEnd/>
                <a:tailEnd/>
              </a:ln>
              <a:effectLst>
                <a:outerShdw dist="28398" dir="3806097" algn="ctr" rotWithShape="0">
                  <a:srgbClr val="205867"/>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Tareas</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5" name="AutoShape 18"/>
              <p:cNvSpPr>
                <a:spLocks noChangeShapeType="1"/>
              </p:cNvSpPr>
              <p:nvPr/>
            </p:nvSpPr>
            <p:spPr bwMode="auto">
              <a:xfrm flipH="1">
                <a:off x="3829" y="10800"/>
                <a:ext cx="1121" cy="795"/>
              </a:xfrm>
              <a:prstGeom prst="straightConnector1">
                <a:avLst/>
              </a:prstGeom>
              <a:noFill/>
              <a:ln w="3175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C"/>
              </a:p>
            </p:txBody>
          </p:sp>
          <p:sp>
            <p:nvSpPr>
              <p:cNvPr id="19464" name="AutoShape 19"/>
              <p:cNvSpPr>
                <a:spLocks noChangeShapeType="1"/>
              </p:cNvSpPr>
              <p:nvPr/>
            </p:nvSpPr>
            <p:spPr bwMode="auto">
              <a:xfrm>
                <a:off x="6330" y="10379"/>
                <a:ext cx="1080" cy="555"/>
              </a:xfrm>
              <a:prstGeom prst="straightConnector1">
                <a:avLst/>
              </a:prstGeom>
              <a:noFill/>
              <a:ln w="3175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C"/>
              </a:p>
            </p:txBody>
          </p:sp>
          <p:sp>
            <p:nvSpPr>
              <p:cNvPr id="19463" name="AutoShape 22"/>
              <p:cNvSpPr>
                <a:spLocks noChangeArrowheads="1"/>
              </p:cNvSpPr>
              <p:nvPr/>
            </p:nvSpPr>
            <p:spPr bwMode="auto">
              <a:xfrm>
                <a:off x="6615" y="10080"/>
                <a:ext cx="1515" cy="435"/>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cumplen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19462" name="AutoShape 23"/>
              <p:cNvSpPr>
                <a:spLocks noChangeArrowheads="1"/>
              </p:cNvSpPr>
              <p:nvPr/>
            </p:nvSpPr>
            <p:spPr bwMode="auto">
              <a:xfrm>
                <a:off x="3104" y="10785"/>
                <a:ext cx="1276" cy="435"/>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generan</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1" name="AutoShape 13"/>
              <p:cNvSpPr>
                <a:spLocks noChangeArrowheads="1"/>
              </p:cNvSpPr>
              <p:nvPr/>
            </p:nvSpPr>
            <p:spPr bwMode="auto">
              <a:xfrm>
                <a:off x="5940" y="7994"/>
                <a:ext cx="2190" cy="825"/>
              </a:xfrm>
              <a:prstGeom prst="roundRect">
                <a:avLst>
                  <a:gd name="adj" fmla="val 16667"/>
                </a:avLst>
              </a:prstGeom>
              <a:gradFill rotWithShape="0">
                <a:gsLst>
                  <a:gs pos="0">
                    <a:srgbClr val="92CDDC"/>
                  </a:gs>
                  <a:gs pos="50000">
                    <a:srgbClr val="4BACC6"/>
                  </a:gs>
                  <a:gs pos="100000">
                    <a:srgbClr val="92CDDC"/>
                  </a:gs>
                </a:gsLst>
                <a:lin ang="5400000" scaled="1"/>
              </a:gradFill>
              <a:ln w="12700">
                <a:solidFill>
                  <a:srgbClr val="4BACC6"/>
                </a:solidFill>
                <a:round/>
                <a:headEnd/>
                <a:tailEnd/>
              </a:ln>
              <a:effectLst>
                <a:outerShdw dist="28398" dir="3806097" algn="ctr" rotWithShape="0">
                  <a:srgbClr val="205867"/>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Niveles de madurez</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0" name="AutoShape 21"/>
              <p:cNvSpPr>
                <a:spLocks noChangeArrowheads="1"/>
              </p:cNvSpPr>
              <p:nvPr/>
            </p:nvSpPr>
            <p:spPr bwMode="auto">
              <a:xfrm>
                <a:off x="4380" y="9030"/>
                <a:ext cx="1530" cy="435"/>
              </a:xfrm>
              <a:prstGeom prst="roundRect">
                <a:avLst>
                  <a:gd name="adj" fmla="val 16667"/>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contienen</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19459" name="AutoShape 17"/>
              <p:cNvSpPr>
                <a:spLocks noChangeShapeType="1"/>
              </p:cNvSpPr>
              <p:nvPr/>
            </p:nvSpPr>
            <p:spPr bwMode="auto">
              <a:xfrm flipH="1">
                <a:off x="5430" y="8906"/>
                <a:ext cx="1275" cy="885"/>
              </a:xfrm>
              <a:prstGeom prst="straightConnector1">
                <a:avLst/>
              </a:prstGeom>
              <a:noFill/>
              <a:ln w="3175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C"/>
              </a:p>
            </p:txBody>
          </p:sp>
        </p:grpSp>
      </p:gr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6" name="5 CuadroTexto"/>
          <p:cNvSpPr txBox="1"/>
          <p:nvPr/>
        </p:nvSpPr>
        <p:spPr>
          <a:xfrm>
            <a:off x="3347864" y="980728"/>
            <a:ext cx="2520280" cy="369332"/>
          </a:xfrm>
          <a:prstGeom prst="rect">
            <a:avLst/>
          </a:prstGeom>
          <a:noFill/>
        </p:spPr>
        <p:txBody>
          <a:bodyPr wrap="square" rtlCol="0">
            <a:spAutoFit/>
          </a:bodyPr>
          <a:lstStyle/>
          <a:p>
            <a:pPr algn="ctr"/>
            <a:r>
              <a:rPr lang="es-EC" dirty="0" smtClean="0"/>
              <a:t>Niveles de madurez</a:t>
            </a:r>
            <a:endParaRPr lang="es-EC" dirty="0"/>
          </a:p>
        </p:txBody>
      </p:sp>
      <p:graphicFrame>
        <p:nvGraphicFramePr>
          <p:cNvPr id="21" name="20 Diagrama"/>
          <p:cNvGraphicFramePr/>
          <p:nvPr/>
        </p:nvGraphicFramePr>
        <p:xfrm>
          <a:off x="1043608" y="1268760"/>
          <a:ext cx="681608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6" name="5 CuadroTexto"/>
          <p:cNvSpPr txBox="1"/>
          <p:nvPr/>
        </p:nvSpPr>
        <p:spPr>
          <a:xfrm>
            <a:off x="2555776" y="899428"/>
            <a:ext cx="4176464" cy="369332"/>
          </a:xfrm>
          <a:prstGeom prst="rect">
            <a:avLst/>
          </a:prstGeom>
          <a:noFill/>
        </p:spPr>
        <p:txBody>
          <a:bodyPr wrap="square" rtlCol="0">
            <a:spAutoFit/>
          </a:bodyPr>
          <a:lstStyle/>
          <a:p>
            <a:pPr algn="ctr"/>
            <a:r>
              <a:rPr lang="es-EC" dirty="0" smtClean="0"/>
              <a:t>Tareas</a:t>
            </a:r>
            <a:endParaRPr lang="es-EC" dirty="0"/>
          </a:p>
        </p:txBody>
      </p:sp>
      <p:graphicFrame>
        <p:nvGraphicFramePr>
          <p:cNvPr id="7" name="6 Tabla"/>
          <p:cNvGraphicFramePr>
            <a:graphicFrameLocks noGrp="1"/>
          </p:cNvGraphicFramePr>
          <p:nvPr/>
        </p:nvGraphicFramePr>
        <p:xfrm>
          <a:off x="1187624" y="1340768"/>
          <a:ext cx="6840759" cy="4875140"/>
        </p:xfrm>
        <a:graphic>
          <a:graphicData uri="http://schemas.openxmlformats.org/drawingml/2006/table">
            <a:tbl>
              <a:tblPr>
                <a:tableStyleId>{5C22544A-7EE6-4342-B048-85BDC9FD1C3A}</a:tableStyleId>
              </a:tblPr>
              <a:tblGrid>
                <a:gridCol w="2128236"/>
                <a:gridCol w="4712523"/>
              </a:tblGrid>
              <a:tr h="143174">
                <a:tc>
                  <a:txBody>
                    <a:bodyPr/>
                    <a:lstStyle/>
                    <a:p>
                      <a:pPr marL="0" algn="ctr" defTabSz="914400" rtl="0" eaLnBrk="1" latinLnBrk="0" hangingPunct="1">
                        <a:lnSpc>
                          <a:spcPct val="150000"/>
                        </a:lnSpc>
                        <a:spcAft>
                          <a:spcPts val="0"/>
                        </a:spcAft>
                      </a:pPr>
                      <a:r>
                        <a:rPr lang="es-ES_tradnl" sz="1600" kern="1200" dirty="0" smtClean="0">
                          <a:solidFill>
                            <a:schemeClr val="bg1"/>
                          </a:solidFill>
                        </a:rPr>
                        <a:t>TIPO DE GESTIÓN</a:t>
                      </a:r>
                      <a:endParaRPr lang="es-EC" sz="1600" b="1" kern="1200" dirty="0" smtClean="0">
                        <a:solidFill>
                          <a:schemeClr val="bg1"/>
                        </a:solidFill>
                        <a:latin typeface="+mn-lt"/>
                        <a:ea typeface="+mn-ea"/>
                        <a:cs typeface="+mn-cs"/>
                      </a:endParaRPr>
                    </a:p>
                  </a:txBody>
                  <a:tcPr marL="46265" marR="46265" marT="0" marB="0">
                    <a:solidFill>
                      <a:schemeClr val="accent1"/>
                    </a:solidFill>
                  </a:tcPr>
                </a:tc>
                <a:tc>
                  <a:txBody>
                    <a:bodyPr/>
                    <a:lstStyle/>
                    <a:p>
                      <a:pPr marL="0" algn="ctr" defTabSz="914400" rtl="0" eaLnBrk="1" latinLnBrk="0" hangingPunct="1">
                        <a:lnSpc>
                          <a:spcPct val="150000"/>
                        </a:lnSpc>
                        <a:spcAft>
                          <a:spcPts val="0"/>
                        </a:spcAft>
                      </a:pPr>
                      <a:r>
                        <a:rPr lang="es-EC" sz="1600" kern="1200" dirty="0" smtClean="0">
                          <a:solidFill>
                            <a:schemeClr val="bg1"/>
                          </a:solidFill>
                          <a:latin typeface="+mn-lt"/>
                          <a:ea typeface="+mn-ea"/>
                          <a:cs typeface="+mn-cs"/>
                        </a:rPr>
                        <a:t>TAREAS</a:t>
                      </a:r>
                      <a:endParaRPr lang="es-EC" sz="1600" kern="1200" dirty="0" smtClean="0">
                        <a:solidFill>
                          <a:schemeClr val="bg1"/>
                        </a:solidFill>
                        <a:latin typeface="+mn-lt"/>
                        <a:ea typeface="+mn-ea"/>
                        <a:cs typeface="+mn-cs"/>
                      </a:endParaRPr>
                    </a:p>
                  </a:txBody>
                  <a:tcPr marL="46265" marR="46265" marT="0" marB="0">
                    <a:solidFill>
                      <a:schemeClr val="accent1"/>
                    </a:solidFill>
                  </a:tcPr>
                </a:tc>
              </a:tr>
              <a:tr h="143174">
                <a:tc rowSpan="4">
                  <a:txBody>
                    <a:bodyPr/>
                    <a:lstStyle/>
                    <a:p>
                      <a:pPr marL="0" algn="ctr" defTabSz="914400" rtl="0" eaLnBrk="1" latinLnBrk="0" hangingPunct="1">
                        <a:lnSpc>
                          <a:spcPct val="150000"/>
                        </a:lnSpc>
                        <a:spcAft>
                          <a:spcPts val="0"/>
                        </a:spcAft>
                      </a:pPr>
                      <a:endParaRPr lang="es-EC" sz="1600" kern="1200" dirty="0" smtClean="0">
                        <a:solidFill>
                          <a:schemeClr val="bg1"/>
                        </a:solidFill>
                      </a:endParaRPr>
                    </a:p>
                    <a:p>
                      <a:pPr marL="0" algn="ctr" defTabSz="914400" rtl="0" eaLnBrk="1" latinLnBrk="0" hangingPunct="1">
                        <a:lnSpc>
                          <a:spcPct val="150000"/>
                        </a:lnSpc>
                        <a:spcAft>
                          <a:spcPts val="0"/>
                        </a:spcAft>
                      </a:pPr>
                      <a:r>
                        <a:rPr lang="es-ES_tradnl" sz="1600" kern="1200" dirty="0" smtClean="0">
                          <a:solidFill>
                            <a:schemeClr val="bg1"/>
                          </a:solidFill>
                        </a:rPr>
                        <a:t>ESTRATÉGICA/TÁCTICA</a:t>
                      </a:r>
                      <a:endParaRPr lang="es-EC" sz="1600" b="1" kern="1200" dirty="0" smtClean="0">
                        <a:solidFill>
                          <a:schemeClr val="bg1"/>
                        </a:solidFill>
                        <a:latin typeface="+mn-lt"/>
                        <a:ea typeface="+mn-ea"/>
                        <a:cs typeface="+mn-cs"/>
                      </a:endParaRPr>
                    </a:p>
                  </a:txBody>
                  <a:tcPr marL="46265" marR="46265" marT="0" marB="0" anchor="ctr">
                    <a:solidFill>
                      <a:schemeClr val="accent1"/>
                    </a:solidFill>
                  </a:tcPr>
                </a:tc>
                <a:tc>
                  <a:txBody>
                    <a:bodyPr/>
                    <a:lstStyle/>
                    <a:p>
                      <a:pPr marL="0" algn="just" defTabSz="914400" rtl="0" eaLnBrk="1" latinLnBrk="0" hangingPunct="1">
                        <a:lnSpc>
                          <a:spcPct val="150000"/>
                        </a:lnSpc>
                        <a:spcAft>
                          <a:spcPts val="0"/>
                        </a:spcAft>
                      </a:pPr>
                      <a:r>
                        <a:rPr lang="es-ES_tradnl" sz="900" kern="1200" dirty="0" smtClean="0"/>
                        <a:t>STSP1-Informar a los niveles gerenciales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STSP2-Coordinar, asignar y gestionar los recursos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STSP3-Definir objetivos, metas e indicadores para los procesos.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STSP4- Selección, capacitación y control del personal asignado</a:t>
                      </a:r>
                      <a:endParaRPr lang="es-EC" sz="900" kern="1200" dirty="0" smtClean="0">
                        <a:solidFill>
                          <a:schemeClr val="dk1"/>
                        </a:solidFill>
                        <a:latin typeface="+mn-lt"/>
                        <a:ea typeface="+mn-ea"/>
                        <a:cs typeface="+mn-cs"/>
                      </a:endParaRPr>
                    </a:p>
                  </a:txBody>
                  <a:tcPr marL="46265" marR="46265" marT="0" marB="0"/>
                </a:tc>
              </a:tr>
              <a:tr h="143174">
                <a:tc rowSpan="14">
                  <a:txBody>
                    <a:bodyPr/>
                    <a:lstStyle/>
                    <a:p>
                      <a:pPr marL="0" algn="ctr" defTabSz="914400" rtl="0" eaLnBrk="1" latinLnBrk="0" hangingPunct="1">
                        <a:lnSpc>
                          <a:spcPct val="150000"/>
                        </a:lnSpc>
                        <a:spcAft>
                          <a:spcPts val="0"/>
                        </a:spcAft>
                      </a:pPr>
                      <a:r>
                        <a:rPr lang="es-ES_tradnl" sz="1600" kern="1200" dirty="0" smtClean="0">
                          <a:solidFill>
                            <a:schemeClr val="bg1"/>
                          </a:solidFill>
                        </a:rPr>
                        <a:t>OPERATIVA</a:t>
                      </a:r>
                      <a:endParaRPr lang="es-EC" sz="1600" b="1" kern="1200" dirty="0" smtClean="0">
                        <a:solidFill>
                          <a:schemeClr val="bg1"/>
                        </a:solidFill>
                        <a:latin typeface="+mn-lt"/>
                        <a:ea typeface="+mn-ea"/>
                        <a:cs typeface="+mn-cs"/>
                      </a:endParaRPr>
                    </a:p>
                  </a:txBody>
                  <a:tcPr marL="46265" marR="46265" marT="0" marB="0" anchor="ctr">
                    <a:solidFill>
                      <a:schemeClr val="accent1"/>
                    </a:solidFill>
                  </a:tcPr>
                </a:tc>
                <a:tc>
                  <a:txBody>
                    <a:bodyPr/>
                    <a:lstStyle/>
                    <a:p>
                      <a:pPr marL="0" algn="just" defTabSz="914400" rtl="0" eaLnBrk="1" latinLnBrk="0" hangingPunct="1">
                        <a:lnSpc>
                          <a:spcPct val="150000"/>
                        </a:lnSpc>
                        <a:spcAft>
                          <a:spcPts val="0"/>
                        </a:spcAft>
                      </a:pPr>
                      <a:r>
                        <a:rPr lang="es-ES_tradnl" sz="900" kern="1200" dirty="0" smtClean="0"/>
                        <a:t>OSP1- Informa a la gestión estratégica/táctica</a:t>
                      </a:r>
                      <a:endParaRPr lang="es-EC" sz="900" kern="1200" dirty="0" smtClean="0">
                        <a:solidFill>
                          <a:schemeClr val="dk1"/>
                        </a:solidFill>
                        <a:latin typeface="+mn-lt"/>
                        <a:ea typeface="+mn-ea"/>
                        <a:cs typeface="+mn-cs"/>
                      </a:endParaRPr>
                    </a:p>
                  </a:txBody>
                  <a:tcPr marL="46265" marR="46265" marT="0" marB="0"/>
                </a:tc>
              </a:tr>
              <a:tr h="18338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OSP2-Selección de herramientas</a:t>
                      </a:r>
                      <a:endParaRPr lang="es-EC" sz="900" kern="1200" dirty="0" smtClean="0">
                        <a:solidFill>
                          <a:schemeClr val="dk1"/>
                        </a:solidFill>
                        <a:latin typeface="+mn-lt"/>
                        <a:ea typeface="+mn-ea"/>
                        <a:cs typeface="+mn-cs"/>
                      </a:endParaRPr>
                    </a:p>
                  </a:txBody>
                  <a:tcPr marL="46265" marR="46265" marT="0" marB="0"/>
                </a:tc>
              </a:tr>
              <a:tr h="143174">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OSP3- Gestión de inventario</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OSP4- Control de cambios de los ambientes de las redes de información</a:t>
                      </a:r>
                      <a:endParaRPr lang="es-EC" sz="900" kern="1200" dirty="0" smtClean="0">
                        <a:solidFill>
                          <a:schemeClr val="dk1"/>
                        </a:solidFill>
                        <a:latin typeface="+mn-lt"/>
                        <a:ea typeface="+mn-ea"/>
                        <a:cs typeface="+mn-cs"/>
                      </a:endParaRPr>
                    </a:p>
                  </a:txBody>
                  <a:tcPr marL="46265" marR="46265" marT="0" marB="0"/>
                </a:tc>
              </a:tr>
              <a:tr h="143174">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OSP5- Actualización y limpieza del ambiente</a:t>
                      </a:r>
                      <a:endParaRPr lang="es-EC" sz="900" kern="1200" dirty="0" smtClean="0">
                        <a:solidFill>
                          <a:schemeClr val="dk1"/>
                        </a:solidFill>
                        <a:latin typeface="+mn-lt"/>
                        <a:ea typeface="+mn-ea"/>
                        <a:cs typeface="+mn-cs"/>
                      </a:endParaRPr>
                    </a:p>
                  </a:txBody>
                  <a:tcPr marL="46265" marR="46265" marT="0" marB="0"/>
                </a:tc>
              </a:tr>
              <a:tr h="143174">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OSP6- Fortalecimiento del ambiente</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OSP7- Control de cambios de las medidas de seguridad</a:t>
                      </a:r>
                      <a:endParaRPr lang="es-EC" sz="900" kern="1200" dirty="0" smtClean="0">
                        <a:solidFill>
                          <a:schemeClr val="dk1"/>
                        </a:solidFill>
                        <a:latin typeface="+mn-lt"/>
                        <a:ea typeface="+mn-ea"/>
                        <a:cs typeface="+mn-cs"/>
                      </a:endParaRPr>
                    </a:p>
                  </a:txBody>
                  <a:tcPr marL="46265" marR="46265" marT="0" marB="0"/>
                </a:tc>
              </a:tr>
              <a:tr h="143174">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OSP8- Gestión de backups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OSP9- Control de accesos por parte de usuarios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OSP10- Gestionar la protección del ambiente físico        </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OSP11- Gestionar la protección del ambiente lógico                        </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dirty="0"/>
                    </a:p>
                  </a:txBody>
                  <a:tcPr/>
                </a:tc>
                <a:tc>
                  <a:txBody>
                    <a:bodyPr/>
                    <a:lstStyle/>
                    <a:p>
                      <a:pPr marL="0" algn="just" defTabSz="914400" rtl="0" eaLnBrk="1" latinLnBrk="0" hangingPunct="1">
                        <a:lnSpc>
                          <a:spcPct val="150000"/>
                        </a:lnSpc>
                        <a:spcAft>
                          <a:spcPts val="0"/>
                        </a:spcAft>
                      </a:pPr>
                      <a:r>
                        <a:rPr lang="es-ES_tradnl" sz="900" kern="1200" dirty="0" smtClean="0"/>
                        <a:t>OSP12- Emulación de ataques, errores e incidentes</a:t>
                      </a:r>
                      <a:endParaRPr lang="es-EC" sz="900" kern="1200" dirty="0" smtClean="0">
                        <a:solidFill>
                          <a:schemeClr val="dk1"/>
                        </a:solidFill>
                        <a:latin typeface="+mn-lt"/>
                        <a:ea typeface="+mn-ea"/>
                        <a:cs typeface="+mn-cs"/>
                      </a:endParaRPr>
                    </a:p>
                  </a:txBody>
                  <a:tcPr marL="46265" marR="46265" marT="0" marB="0"/>
                </a:tc>
              </a:tr>
              <a:tr h="286346">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OSP13- Comprobación de la calidad de la información  - Monitoreo</a:t>
                      </a:r>
                      <a:endParaRPr lang="es-EC" sz="900" kern="1200" dirty="0" smtClean="0">
                        <a:solidFill>
                          <a:schemeClr val="dk1"/>
                        </a:solidFill>
                        <a:latin typeface="+mn-lt"/>
                        <a:ea typeface="+mn-ea"/>
                        <a:cs typeface="+mn-cs"/>
                      </a:endParaRPr>
                    </a:p>
                  </a:txBody>
                  <a:tcPr marL="46265" marR="46265" marT="0" marB="0"/>
                </a:tc>
              </a:tr>
              <a:tr h="143174">
                <a:tc vMerge="1">
                  <a:txBody>
                    <a:bodyPr/>
                    <a:lstStyle/>
                    <a:p>
                      <a:endParaRPr lang="es-EC"/>
                    </a:p>
                  </a:txBody>
                  <a:tcPr/>
                </a:tc>
                <a:tc>
                  <a:txBody>
                    <a:bodyPr/>
                    <a:lstStyle/>
                    <a:p>
                      <a:pPr marL="0" algn="just" defTabSz="914400" rtl="0" eaLnBrk="1" latinLnBrk="0" hangingPunct="1">
                        <a:lnSpc>
                          <a:spcPct val="150000"/>
                        </a:lnSpc>
                        <a:spcAft>
                          <a:spcPts val="0"/>
                        </a:spcAft>
                      </a:pPr>
                      <a:r>
                        <a:rPr lang="es-ES_tradnl" sz="900" kern="1200" dirty="0" smtClean="0"/>
                        <a:t>OSP14- Analizar eventos e incidentes</a:t>
                      </a:r>
                      <a:endParaRPr lang="es-EC" sz="900" kern="1200" dirty="0" smtClean="0">
                        <a:solidFill>
                          <a:schemeClr val="dk1"/>
                        </a:solidFill>
                        <a:latin typeface="+mn-lt"/>
                        <a:ea typeface="+mn-ea"/>
                        <a:cs typeface="+mn-cs"/>
                      </a:endParaRPr>
                    </a:p>
                  </a:txBody>
                  <a:tcPr marL="46265" marR="46265" marT="0" marB="0"/>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6" name="5 CuadroTexto"/>
          <p:cNvSpPr txBox="1"/>
          <p:nvPr/>
        </p:nvSpPr>
        <p:spPr>
          <a:xfrm>
            <a:off x="2627784" y="980728"/>
            <a:ext cx="4176464" cy="369332"/>
          </a:xfrm>
          <a:prstGeom prst="rect">
            <a:avLst/>
          </a:prstGeom>
          <a:noFill/>
        </p:spPr>
        <p:txBody>
          <a:bodyPr wrap="square" rtlCol="0">
            <a:spAutoFit/>
          </a:bodyPr>
          <a:lstStyle/>
          <a:p>
            <a:pPr algn="ctr"/>
            <a:r>
              <a:rPr lang="es-EC" dirty="0" smtClean="0"/>
              <a:t>Validación y evaluación</a:t>
            </a:r>
            <a:endParaRPr lang="es-EC" dirty="0"/>
          </a:p>
        </p:txBody>
      </p:sp>
      <p:graphicFrame>
        <p:nvGraphicFramePr>
          <p:cNvPr id="8" name="7 Diagrama"/>
          <p:cNvGraphicFramePr/>
          <p:nvPr/>
        </p:nvGraphicFramePr>
        <p:xfrm>
          <a:off x="827584" y="15972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11 Tabla"/>
          <p:cNvGraphicFramePr>
            <a:graphicFrameLocks noGrp="1"/>
          </p:cNvGraphicFramePr>
          <p:nvPr/>
        </p:nvGraphicFramePr>
        <p:xfrm>
          <a:off x="6948264" y="4042792"/>
          <a:ext cx="1800200" cy="1834480"/>
        </p:xfrm>
        <a:graphic>
          <a:graphicData uri="http://schemas.openxmlformats.org/drawingml/2006/table">
            <a:tbl>
              <a:tblPr firstRow="1" bandRow="1">
                <a:tableStyleId>{69CF1AB2-1976-4502-BF36-3FF5EA218861}</a:tableStyleId>
              </a:tblPr>
              <a:tblGrid>
                <a:gridCol w="1163960"/>
                <a:gridCol w="636240"/>
              </a:tblGrid>
              <a:tr h="366896">
                <a:tc>
                  <a:txBody>
                    <a:bodyPr/>
                    <a:lstStyle/>
                    <a:p>
                      <a:r>
                        <a:rPr lang="es-EC" sz="1100" b="0" dirty="0" smtClean="0"/>
                        <a:t>SI</a:t>
                      </a:r>
                      <a:endParaRPr lang="es-EC" sz="1100" b="0" dirty="0"/>
                    </a:p>
                  </a:txBody>
                  <a:tcPr/>
                </a:tc>
                <a:tc>
                  <a:txBody>
                    <a:bodyPr/>
                    <a:lstStyle/>
                    <a:p>
                      <a:r>
                        <a:rPr lang="es-EC" sz="1100" b="0" dirty="0" smtClean="0"/>
                        <a:t>1</a:t>
                      </a:r>
                      <a:endParaRPr lang="es-EC" sz="1100" b="0" dirty="0"/>
                    </a:p>
                  </a:txBody>
                  <a:tcPr/>
                </a:tc>
              </a:tr>
              <a:tr h="366896">
                <a:tc>
                  <a:txBody>
                    <a:bodyPr/>
                    <a:lstStyle/>
                    <a:p>
                      <a:r>
                        <a:rPr lang="es-EC" sz="1100" b="0" dirty="0" smtClean="0"/>
                        <a:t>NO</a:t>
                      </a:r>
                      <a:endParaRPr lang="es-EC" sz="1100" b="0" dirty="0"/>
                    </a:p>
                  </a:txBody>
                  <a:tcPr/>
                </a:tc>
                <a:tc>
                  <a:txBody>
                    <a:bodyPr/>
                    <a:lstStyle/>
                    <a:p>
                      <a:r>
                        <a:rPr lang="es-EC" sz="1100" b="0" dirty="0" smtClean="0"/>
                        <a:t>0</a:t>
                      </a:r>
                      <a:endParaRPr lang="es-EC" sz="1100" b="0" dirty="0"/>
                    </a:p>
                  </a:txBody>
                  <a:tcPr/>
                </a:tc>
              </a:tr>
              <a:tr h="366896">
                <a:tc>
                  <a:txBody>
                    <a:bodyPr/>
                    <a:lstStyle/>
                    <a:p>
                      <a:r>
                        <a:rPr lang="es-EC" sz="1100" b="0" dirty="0" smtClean="0"/>
                        <a:t>EN PROCESO</a:t>
                      </a:r>
                      <a:endParaRPr lang="es-EC" sz="1100" b="0" dirty="0"/>
                    </a:p>
                  </a:txBody>
                  <a:tcPr/>
                </a:tc>
                <a:tc>
                  <a:txBody>
                    <a:bodyPr/>
                    <a:lstStyle/>
                    <a:p>
                      <a:r>
                        <a:rPr lang="es-EC" sz="1100" b="0" dirty="0" smtClean="0"/>
                        <a:t>0.5</a:t>
                      </a:r>
                      <a:endParaRPr lang="es-EC" sz="1100" b="0" dirty="0"/>
                    </a:p>
                  </a:txBody>
                  <a:tcPr/>
                </a:tc>
              </a:tr>
              <a:tr h="366896">
                <a:tc>
                  <a:txBody>
                    <a:bodyPr/>
                    <a:lstStyle/>
                    <a:p>
                      <a:r>
                        <a:rPr lang="es-EC" sz="1100" b="0" dirty="0" smtClean="0"/>
                        <a:t>SE</a:t>
                      </a:r>
                      <a:r>
                        <a:rPr lang="es-EC" sz="1100" b="0" baseline="0" dirty="0" smtClean="0"/>
                        <a:t> DESCONOCE</a:t>
                      </a:r>
                      <a:endParaRPr lang="es-EC" sz="1100" b="0" dirty="0"/>
                    </a:p>
                  </a:txBody>
                  <a:tcPr/>
                </a:tc>
                <a:tc>
                  <a:txBody>
                    <a:bodyPr/>
                    <a:lstStyle/>
                    <a:p>
                      <a:r>
                        <a:rPr lang="es-EC" sz="1100" b="0" dirty="0" smtClean="0"/>
                        <a:t>-1</a:t>
                      </a:r>
                      <a:endParaRPr lang="es-EC" sz="1100" b="0" dirty="0"/>
                    </a:p>
                  </a:txBody>
                  <a:tcPr/>
                </a:tc>
              </a:tr>
              <a:tr h="366896">
                <a:tc>
                  <a:txBody>
                    <a:bodyPr/>
                    <a:lstStyle/>
                    <a:p>
                      <a:r>
                        <a:rPr lang="es-EC" sz="1100" b="0" dirty="0" smtClean="0"/>
                        <a:t>NO APLICA</a:t>
                      </a:r>
                      <a:endParaRPr lang="es-EC" sz="1100" b="0" dirty="0"/>
                    </a:p>
                  </a:txBody>
                  <a:tcPr/>
                </a:tc>
                <a:tc>
                  <a:txBody>
                    <a:bodyPr/>
                    <a:lstStyle/>
                    <a:p>
                      <a:r>
                        <a:rPr lang="es-EC" sz="1100" b="0" dirty="0" smtClean="0"/>
                        <a:t>0</a:t>
                      </a:r>
                      <a:endParaRPr lang="es-EC" sz="1100" b="0"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ChangeArrowheads="1"/>
          </p:cNvSpPr>
          <p:nvPr/>
        </p:nvSpPr>
        <p:spPr bwMode="gray">
          <a:xfrm>
            <a:off x="1761828" y="332656"/>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a:solidFill>
                  <a:srgbClr val="FFFFFF"/>
                </a:solidFill>
                <a:effectLst>
                  <a:outerShdw blurRad="38100" dist="38100" dir="2700000" algn="tl">
                    <a:srgbClr val="000000"/>
                  </a:outerShdw>
                </a:effectLst>
              </a:rPr>
              <a:t>1. </a:t>
            </a:r>
            <a:r>
              <a:rPr lang="en-US" sz="2400" b="1" dirty="0" smtClean="0">
                <a:solidFill>
                  <a:srgbClr val="FFFFFF"/>
                </a:solidFill>
                <a:effectLst>
                  <a:outerShdw blurRad="38100" dist="38100" dir="2700000" algn="tl">
                    <a:srgbClr val="000000"/>
                  </a:outerShdw>
                </a:effectLst>
              </a:rPr>
              <a:t>INTRODUCCIÓN</a:t>
            </a:r>
            <a:endParaRPr lang="en-US" sz="2400" b="1" dirty="0">
              <a:solidFill>
                <a:srgbClr val="FFFFFF"/>
              </a:solidFill>
              <a:effectLst>
                <a:outerShdw blurRad="38100" dist="38100" dir="2700000" algn="tl">
                  <a:srgbClr val="000000"/>
                </a:outerShdw>
              </a:effectLst>
            </a:endParaRPr>
          </a:p>
        </p:txBody>
      </p:sp>
      <p:sp>
        <p:nvSpPr>
          <p:cNvPr id="10" name="3 CuadroTexto"/>
          <p:cNvSpPr txBox="1"/>
          <p:nvPr/>
        </p:nvSpPr>
        <p:spPr>
          <a:xfrm>
            <a:off x="928662" y="1285860"/>
            <a:ext cx="7572428" cy="2585323"/>
          </a:xfrm>
          <a:prstGeom prst="rect">
            <a:avLst/>
          </a:prstGeom>
          <a:noFill/>
        </p:spPr>
        <p:txBody>
          <a:bodyPr wrap="square" rtlCol="0">
            <a:spAutoFit/>
          </a:bodyPr>
          <a:lstStyle/>
          <a:p>
            <a:pPr algn="just"/>
            <a:r>
              <a:rPr lang="es-ES" dirty="0" smtClean="0"/>
              <a:t>Las empresas cada vez más se apoyan en automatización de los sistemas de información, en los avances de las comunicaciones y en Internet, haciéndose por lo tanto más dependientes de la tecnología. </a:t>
            </a:r>
          </a:p>
          <a:p>
            <a:pPr algn="just"/>
            <a:endParaRPr lang="es-ES" dirty="0" smtClean="0"/>
          </a:p>
          <a:p>
            <a:pPr algn="just"/>
            <a:r>
              <a:rPr lang="es-ES" dirty="0" smtClean="0"/>
              <a:t>Las metodologías existentes para la gestión de la seguridad y su madurez, resultan complejas, costosas y requieren de tiempos largos para su aplicación. Es por esto, que son justamente las Pymes, las que tienen mayor tasa de fracaso en la implantación de metodologías y normativas de gestión de la seguridad existente.</a:t>
            </a:r>
            <a:endParaRPr lang="en-US" dirty="0"/>
          </a:p>
        </p:txBody>
      </p:sp>
      <p:pic>
        <p:nvPicPr>
          <p:cNvPr id="5" name="Picture 11"/>
          <p:cNvPicPr/>
          <p:nvPr/>
        </p:nvPicPr>
        <p:blipFill>
          <a:blip r:embed="rId3" cstate="print"/>
          <a:srcRect/>
          <a:stretch>
            <a:fillRect/>
          </a:stretch>
        </p:blipFill>
        <p:spPr bwMode="auto">
          <a:xfrm>
            <a:off x="1259632" y="3898246"/>
            <a:ext cx="3000396" cy="2143140"/>
          </a:xfrm>
          <a:prstGeom prst="rect">
            <a:avLst/>
          </a:prstGeom>
          <a:noFill/>
          <a:ln w="9525">
            <a:noFill/>
            <a:miter lim="800000"/>
            <a:headEnd/>
            <a:tailEnd/>
          </a:ln>
        </p:spPr>
      </p:pic>
      <p:sp>
        <p:nvSpPr>
          <p:cNvPr id="8" name="TextBox 13"/>
          <p:cNvSpPr txBox="1"/>
          <p:nvPr/>
        </p:nvSpPr>
        <p:spPr>
          <a:xfrm>
            <a:off x="4572000" y="4629036"/>
            <a:ext cx="3714776" cy="600164"/>
          </a:xfrm>
          <a:prstGeom prst="rect">
            <a:avLst/>
          </a:prstGeom>
          <a:noFill/>
        </p:spPr>
        <p:txBody>
          <a:bodyPr wrap="square" rtlCol="0">
            <a:spAutoFit/>
          </a:bodyPr>
          <a:lstStyle/>
          <a:p>
            <a:r>
              <a:rPr lang="es-ES" sz="1100" b="1" dirty="0" smtClean="0"/>
              <a:t>Porcentaje del presupuesto de IT para seguridad de la Información</a:t>
            </a:r>
            <a:r>
              <a:rPr lang="en-US" sz="1100" dirty="0" smtClean="0"/>
              <a:t> </a:t>
            </a:r>
            <a:r>
              <a:rPr lang="es-ES" sz="1100" b="1" dirty="0" smtClean="0"/>
              <a:t>Fuente: ESET</a:t>
            </a:r>
            <a:r>
              <a:rPr lang="es-ES" sz="1100" dirty="0" smtClean="0"/>
              <a:t>, Security </a:t>
            </a:r>
            <a:r>
              <a:rPr lang="es-ES" sz="1100" dirty="0" err="1" smtClean="0"/>
              <a:t>Report</a:t>
            </a:r>
            <a:r>
              <a:rPr lang="es-ES" sz="1100" dirty="0" smtClean="0"/>
              <a:t> Latinoamérica 2012. </a:t>
            </a:r>
            <a:endParaRPr lang="en-US" dirty="0"/>
          </a:p>
        </p:txBody>
      </p:sp>
    </p:spTree>
    <p:extLst>
      <p:ext uri="{BB962C8B-B14F-4D97-AF65-F5344CB8AC3E}">
        <p14:creationId xmlns:p14="http://schemas.microsoft.com/office/powerpoint/2010/main" xmlns="" val="4091083623"/>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714480" y="1571612"/>
          <a:ext cx="5974955" cy="3357585"/>
        </p:xfrm>
        <a:graphic>
          <a:graphicData uri="http://schemas.openxmlformats.org/drawingml/2006/table">
            <a:tbl>
              <a:tblPr/>
              <a:tblGrid>
                <a:gridCol w="2469346"/>
                <a:gridCol w="855027"/>
                <a:gridCol w="1052340"/>
                <a:gridCol w="789255"/>
                <a:gridCol w="808987"/>
              </a:tblGrid>
              <a:tr h="439006">
                <a:tc>
                  <a:txBody>
                    <a:bodyPr/>
                    <a:lstStyle/>
                    <a:p>
                      <a:pPr algn="ctr">
                        <a:lnSpc>
                          <a:spcPct val="200000"/>
                        </a:lnSpc>
                        <a:spcAft>
                          <a:spcPts val="0"/>
                        </a:spcAft>
                      </a:pPr>
                      <a:r>
                        <a:rPr lang="es-ES_tradnl" sz="900" b="1" dirty="0">
                          <a:solidFill>
                            <a:srgbClr val="000000"/>
                          </a:solidFill>
                          <a:latin typeface="Arial"/>
                          <a:ea typeface="Times New Roman"/>
                        </a:rPr>
                        <a:t>TAREAS O PROCESOS</a:t>
                      </a:r>
                      <a:endParaRPr lang="es-EC" sz="1200" dirty="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900" b="1">
                          <a:solidFill>
                            <a:srgbClr val="000000"/>
                          </a:solidFill>
                          <a:latin typeface="Arial"/>
                          <a:ea typeface="Times New Roman"/>
                        </a:rPr>
                        <a:t>Ejecutado</a:t>
                      </a:r>
                      <a:endParaRPr lang="es-EC" sz="120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900" b="1">
                          <a:solidFill>
                            <a:srgbClr val="000000"/>
                          </a:solidFill>
                          <a:latin typeface="Arial"/>
                          <a:ea typeface="Times New Roman"/>
                        </a:rPr>
                        <a:t>Documentado</a:t>
                      </a:r>
                      <a:endParaRPr lang="es-EC" sz="120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900" b="1">
                          <a:solidFill>
                            <a:srgbClr val="000000"/>
                          </a:solidFill>
                          <a:latin typeface="Arial"/>
                          <a:ea typeface="Times New Roman"/>
                        </a:rPr>
                        <a:t>Revisado</a:t>
                      </a:r>
                      <a:endParaRPr lang="es-EC" sz="120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900" b="1">
                          <a:solidFill>
                            <a:srgbClr val="000000"/>
                          </a:solidFill>
                          <a:latin typeface="Arial"/>
                          <a:ea typeface="Times New Roman"/>
                        </a:rPr>
                        <a:t>Sumatoria</a:t>
                      </a:r>
                      <a:endParaRPr lang="es-EC" sz="120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487275">
                <a:tc>
                  <a:txBody>
                    <a:bodyPr/>
                    <a:lstStyle/>
                    <a:p>
                      <a:pPr marL="449580" algn="l">
                        <a:lnSpc>
                          <a:spcPct val="150000"/>
                        </a:lnSpc>
                        <a:spcAft>
                          <a:spcPts val="0"/>
                        </a:spcAft>
                      </a:pPr>
                      <a:r>
                        <a:rPr lang="es-ES_tradnl" sz="900" b="1" dirty="0">
                          <a:solidFill>
                            <a:srgbClr val="000000"/>
                          </a:solidFill>
                          <a:latin typeface="Arial"/>
                          <a:ea typeface="Times New Roman"/>
                        </a:rPr>
                        <a:t>ESTRATÉGICA/TACTICA</a:t>
                      </a:r>
                      <a:endParaRPr lang="es-EC" sz="1200" dirty="0">
                        <a:solidFill>
                          <a:srgbClr val="76923C"/>
                        </a:solidFill>
                        <a:latin typeface="Times New Roman"/>
                        <a:ea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1200" dirty="0">
                        <a:solidFill>
                          <a:srgbClr val="76923C"/>
                        </a:solidFill>
                        <a:latin typeface="Times New Roman"/>
                        <a:ea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608614">
                <a:tc>
                  <a:txBody>
                    <a:bodyPr/>
                    <a:lstStyle/>
                    <a:p>
                      <a:pPr marL="449580" algn="l">
                        <a:lnSpc>
                          <a:spcPct val="150000"/>
                        </a:lnSpc>
                        <a:spcAft>
                          <a:spcPts val="0"/>
                        </a:spcAft>
                      </a:pPr>
                      <a:r>
                        <a:rPr lang="es-ES_tradnl" sz="900" dirty="0">
                          <a:solidFill>
                            <a:srgbClr val="000000"/>
                          </a:solidFill>
                          <a:latin typeface="Arial"/>
                          <a:ea typeface="Times New Roman"/>
                        </a:rPr>
                        <a:t>STSP1-Informar a los niveles gerenciales</a:t>
                      </a:r>
                      <a:endParaRPr lang="es-EC" sz="1200" dirty="0">
                        <a:solidFill>
                          <a:srgbClr val="76923C"/>
                        </a:solidFill>
                        <a:latin typeface="Times New Roman"/>
                        <a:ea typeface="Times New Roman"/>
                      </a:endParaRPr>
                    </a:p>
                  </a:txBody>
                  <a:tcPr marL="68580" marR="68580" marT="0" marB="0">
                    <a:lnL>
                      <a:noFill/>
                    </a:lnL>
                    <a:lnR>
                      <a:noFill/>
                    </a:lnR>
                    <a:lnT>
                      <a:noFill/>
                    </a:lnT>
                    <a:lnB>
                      <a:noFill/>
                    </a:lnB>
                  </a:tcPr>
                </a:tc>
                <a:tc>
                  <a:txBody>
                    <a:bodyPr/>
                    <a:lstStyle/>
                    <a:p>
                      <a:pPr algn="ctr">
                        <a:lnSpc>
                          <a:spcPct val="200000"/>
                        </a:lnSpc>
                        <a:spcAft>
                          <a:spcPts val="0"/>
                        </a:spcAft>
                      </a:pPr>
                      <a:endParaRPr lang="es-EC" sz="1200" dirty="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r>
              <a:tr h="658510">
                <a:tc>
                  <a:txBody>
                    <a:bodyPr/>
                    <a:lstStyle/>
                    <a:p>
                      <a:pPr marL="449580" algn="l">
                        <a:lnSpc>
                          <a:spcPct val="150000"/>
                        </a:lnSpc>
                        <a:spcAft>
                          <a:spcPts val="0"/>
                        </a:spcAft>
                      </a:pPr>
                      <a:r>
                        <a:rPr lang="es-ES_tradnl" sz="900" dirty="0">
                          <a:solidFill>
                            <a:srgbClr val="000000"/>
                          </a:solidFill>
                          <a:latin typeface="Arial"/>
                          <a:ea typeface="Times New Roman"/>
                        </a:rPr>
                        <a:t>STSP2-Coordinar, asignar y gestionar los recursos</a:t>
                      </a:r>
                      <a:endParaRPr lang="es-EC" sz="1200" dirty="0">
                        <a:solidFill>
                          <a:srgbClr val="76923C"/>
                        </a:solidFill>
                        <a:latin typeface="Times New Roman"/>
                        <a:ea typeface="Times New Roman"/>
                      </a:endParaRPr>
                    </a:p>
                  </a:txBody>
                  <a:tcPr marL="68580" marR="68580" marT="0" marB="0">
                    <a:lnL>
                      <a:noFill/>
                    </a:lnL>
                    <a:lnR>
                      <a:noFill/>
                    </a:lnR>
                    <a:lnT>
                      <a:noFill/>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solidFill>
                      <a:srgbClr val="E6EED5"/>
                    </a:solidFill>
                  </a:tcPr>
                </a:tc>
              </a:tr>
              <a:tr h="588594">
                <a:tc>
                  <a:txBody>
                    <a:bodyPr/>
                    <a:lstStyle/>
                    <a:p>
                      <a:pPr marL="449580" algn="l">
                        <a:lnSpc>
                          <a:spcPct val="150000"/>
                        </a:lnSpc>
                        <a:spcAft>
                          <a:spcPts val="0"/>
                        </a:spcAft>
                      </a:pPr>
                      <a:r>
                        <a:rPr lang="es-ES_tradnl" sz="900" dirty="0">
                          <a:solidFill>
                            <a:srgbClr val="000000"/>
                          </a:solidFill>
                          <a:latin typeface="Arial"/>
                          <a:ea typeface="Times New Roman"/>
                        </a:rPr>
                        <a:t>STSP3-Definir objetivos, metas e indicadores para los procesos.</a:t>
                      </a:r>
                      <a:endParaRPr lang="es-EC" sz="1200" dirty="0">
                        <a:solidFill>
                          <a:srgbClr val="76923C"/>
                        </a:solidFill>
                        <a:latin typeface="Times New Roman"/>
                        <a:ea typeface="Times New Roman"/>
                      </a:endParaRPr>
                    </a:p>
                  </a:txBody>
                  <a:tcPr marL="68580" marR="68580" marT="0" marB="0">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a:noFill/>
                    </a:lnB>
                  </a:tcPr>
                </a:tc>
              </a:tr>
              <a:tr h="575586">
                <a:tc>
                  <a:txBody>
                    <a:bodyPr/>
                    <a:lstStyle/>
                    <a:p>
                      <a:pPr marL="449580" algn="l">
                        <a:lnSpc>
                          <a:spcPct val="150000"/>
                        </a:lnSpc>
                        <a:spcAft>
                          <a:spcPts val="0"/>
                        </a:spcAft>
                      </a:pPr>
                      <a:r>
                        <a:rPr lang="es-ES_tradnl" sz="900" dirty="0">
                          <a:solidFill>
                            <a:srgbClr val="000000"/>
                          </a:solidFill>
                          <a:latin typeface="Arial"/>
                          <a:ea typeface="Times New Roman"/>
                        </a:rPr>
                        <a:t>STSP4- Selección, capacitación y control del personal asignado</a:t>
                      </a:r>
                      <a:endParaRPr lang="es-EC" sz="1200" dirty="0">
                        <a:solidFill>
                          <a:srgbClr val="76923C"/>
                        </a:solidFill>
                        <a:latin typeface="Times New Roman"/>
                        <a:ea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endParaRPr lang="es-EC" sz="1200">
                        <a:solidFill>
                          <a:srgbClr val="76923C"/>
                        </a:solidFill>
                        <a:latin typeface="Times New Roman"/>
                        <a:ea typeface="Times New Roman"/>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endParaRPr lang="es-EC" sz="1200" dirty="0">
                        <a:solidFill>
                          <a:srgbClr val="76923C"/>
                        </a:solidFill>
                        <a:latin typeface="Times New Roman"/>
                        <a:ea typeface="Times New Roman"/>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6" name="5 CuadroTexto"/>
          <p:cNvSpPr txBox="1"/>
          <p:nvPr/>
        </p:nvSpPr>
        <p:spPr>
          <a:xfrm>
            <a:off x="2627784" y="980728"/>
            <a:ext cx="4176464" cy="369332"/>
          </a:xfrm>
          <a:prstGeom prst="rect">
            <a:avLst/>
          </a:prstGeom>
          <a:noFill/>
        </p:spPr>
        <p:txBody>
          <a:bodyPr wrap="square" rtlCol="0">
            <a:spAutoFit/>
          </a:bodyPr>
          <a:lstStyle/>
          <a:p>
            <a:pPr algn="ctr"/>
            <a:r>
              <a:rPr lang="es-EC" dirty="0" smtClean="0"/>
              <a:t>Validación y evaluación</a:t>
            </a:r>
            <a:endParaRPr lang="es-EC" dirty="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gray">
          <a:xfrm>
            <a:off x="1907704" y="188640"/>
            <a:ext cx="5587131"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400" b="1" dirty="0" smtClean="0">
                <a:solidFill>
                  <a:srgbClr val="FFFFFF"/>
                </a:solidFill>
                <a:effectLst>
                  <a:outerShdw blurRad="38100" dist="38100" dir="2700000" algn="tl">
                    <a:srgbClr val="000000"/>
                  </a:outerShdw>
                </a:effectLst>
              </a:rPr>
              <a:t>9. PROPUESTA</a:t>
            </a:r>
            <a:endParaRPr lang="en-US" sz="2400" b="1" dirty="0">
              <a:solidFill>
                <a:srgbClr val="FFFFFF"/>
              </a:solidFill>
              <a:effectLst>
                <a:outerShdw blurRad="38100" dist="38100" dir="2700000" algn="tl">
                  <a:srgbClr val="000000"/>
                </a:outerShdw>
              </a:effectLst>
            </a:endParaRPr>
          </a:p>
        </p:txBody>
      </p:sp>
      <p:sp>
        <p:nvSpPr>
          <p:cNvPr id="6" name="5 CuadroTexto"/>
          <p:cNvSpPr txBox="1"/>
          <p:nvPr/>
        </p:nvSpPr>
        <p:spPr>
          <a:xfrm>
            <a:off x="2627784" y="980728"/>
            <a:ext cx="4176464" cy="369332"/>
          </a:xfrm>
          <a:prstGeom prst="rect">
            <a:avLst/>
          </a:prstGeom>
          <a:noFill/>
        </p:spPr>
        <p:txBody>
          <a:bodyPr wrap="square" rtlCol="0">
            <a:spAutoFit/>
          </a:bodyPr>
          <a:lstStyle/>
          <a:p>
            <a:pPr algn="ctr"/>
            <a:r>
              <a:rPr lang="es-EC" dirty="0" smtClean="0"/>
              <a:t>Validación y evaluación</a:t>
            </a:r>
            <a:endParaRPr lang="es-EC" dirty="0"/>
          </a:p>
        </p:txBody>
      </p:sp>
      <p:graphicFrame>
        <p:nvGraphicFramePr>
          <p:cNvPr id="8" name="7 Tabla"/>
          <p:cNvGraphicFramePr>
            <a:graphicFrameLocks noGrp="1"/>
          </p:cNvGraphicFramePr>
          <p:nvPr/>
        </p:nvGraphicFramePr>
        <p:xfrm>
          <a:off x="1187624" y="1340768"/>
          <a:ext cx="7200798" cy="4833180"/>
        </p:xfrm>
        <a:graphic>
          <a:graphicData uri="http://schemas.openxmlformats.org/drawingml/2006/table">
            <a:tbl>
              <a:tblPr/>
              <a:tblGrid>
                <a:gridCol w="3452011"/>
                <a:gridCol w="780997"/>
                <a:gridCol w="780997"/>
                <a:gridCol w="702898"/>
                <a:gridCol w="780997"/>
                <a:gridCol w="702898"/>
              </a:tblGrid>
              <a:tr h="186476">
                <a:tc>
                  <a:txBody>
                    <a:bodyPr/>
                    <a:lstStyle/>
                    <a:p>
                      <a:pPr algn="ctr">
                        <a:lnSpc>
                          <a:spcPct val="200000"/>
                        </a:lnSpc>
                        <a:spcAft>
                          <a:spcPts val="0"/>
                        </a:spcAft>
                      </a:pPr>
                      <a:r>
                        <a:rPr lang="es-ES_tradnl" sz="700" b="1">
                          <a:solidFill>
                            <a:srgbClr val="000000"/>
                          </a:solidFill>
                          <a:latin typeface="Arial"/>
                          <a:ea typeface="Times New Roman"/>
                        </a:rPr>
                        <a:t>TAREAS </a:t>
                      </a:r>
                      <a:endParaRPr lang="es-EC" sz="700" dirty="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a:solidFill>
                            <a:srgbClr val="000000"/>
                          </a:solidFill>
                          <a:latin typeface="Arial"/>
                          <a:ea typeface="Times New Roman"/>
                        </a:rPr>
                        <a:t>Nivel 0</a:t>
                      </a:r>
                      <a:endParaRPr lang="es-EC" sz="70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dirty="0">
                          <a:solidFill>
                            <a:srgbClr val="000000"/>
                          </a:solidFill>
                          <a:latin typeface="Arial"/>
                          <a:ea typeface="Times New Roman"/>
                        </a:rPr>
                        <a:t>Nivel 1</a:t>
                      </a:r>
                      <a:endParaRPr lang="es-EC" sz="700" dirty="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a:solidFill>
                            <a:srgbClr val="000000"/>
                          </a:solidFill>
                          <a:latin typeface="Arial"/>
                          <a:ea typeface="Times New Roman"/>
                        </a:rPr>
                        <a:t>Nivel 2</a:t>
                      </a:r>
                      <a:endParaRPr lang="es-EC" sz="70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a:solidFill>
                            <a:srgbClr val="000000"/>
                          </a:solidFill>
                          <a:latin typeface="Arial"/>
                          <a:ea typeface="Times New Roman"/>
                        </a:rPr>
                        <a:t>Nivel 3</a:t>
                      </a:r>
                      <a:endParaRPr lang="es-EC" sz="70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a:solidFill>
                            <a:srgbClr val="000000"/>
                          </a:solidFill>
                          <a:latin typeface="Arial"/>
                          <a:ea typeface="Times New Roman"/>
                        </a:rPr>
                        <a:t>Nivel 4</a:t>
                      </a:r>
                      <a:endParaRPr lang="es-EC" sz="70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20155">
                <a:tc>
                  <a:txBody>
                    <a:bodyPr/>
                    <a:lstStyle/>
                    <a:p>
                      <a:pPr marL="449580" algn="just">
                        <a:lnSpc>
                          <a:spcPct val="150000"/>
                        </a:lnSpc>
                        <a:spcAft>
                          <a:spcPts val="0"/>
                        </a:spcAft>
                      </a:pPr>
                      <a:r>
                        <a:rPr lang="es-ES_tradnl" sz="700" b="1">
                          <a:solidFill>
                            <a:srgbClr val="000000"/>
                          </a:solidFill>
                          <a:latin typeface="Arial"/>
                          <a:ea typeface="Times New Roman"/>
                        </a:rPr>
                        <a:t>ESTRATÉGICA/TÁCTICA</a:t>
                      </a:r>
                      <a:endParaRPr lang="es-EC" sz="700">
                        <a:solidFill>
                          <a:srgbClr val="76923C"/>
                        </a:solidFill>
                        <a:latin typeface="Times New Roman"/>
                        <a:ea typeface="Times New Roman"/>
                      </a:endParaRPr>
                    </a:p>
                  </a:txBody>
                  <a:tcPr marL="33587" marR="33587"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225353">
                <a:tc>
                  <a:txBody>
                    <a:bodyPr/>
                    <a:lstStyle/>
                    <a:p>
                      <a:pPr marL="449580" algn="just">
                        <a:lnSpc>
                          <a:spcPct val="150000"/>
                        </a:lnSpc>
                        <a:spcAft>
                          <a:spcPts val="0"/>
                        </a:spcAft>
                      </a:pPr>
                      <a:r>
                        <a:rPr lang="es-ES_tradnl" sz="700">
                          <a:solidFill>
                            <a:srgbClr val="000000"/>
                          </a:solidFill>
                          <a:latin typeface="Arial"/>
                          <a:ea typeface="Times New Roman"/>
                        </a:rPr>
                        <a:t>STSP1-Informar a los niveles gerenciales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5353">
                <a:tc>
                  <a:txBody>
                    <a:bodyPr/>
                    <a:lstStyle/>
                    <a:p>
                      <a:pPr marL="449580" algn="just">
                        <a:lnSpc>
                          <a:spcPct val="150000"/>
                        </a:lnSpc>
                        <a:spcAft>
                          <a:spcPts val="0"/>
                        </a:spcAft>
                      </a:pPr>
                      <a:r>
                        <a:rPr lang="es-ES_tradnl" sz="700">
                          <a:solidFill>
                            <a:srgbClr val="000000"/>
                          </a:solidFill>
                          <a:latin typeface="Arial"/>
                          <a:ea typeface="Times New Roman"/>
                        </a:rPr>
                        <a:t>STSP2-Coordinar, asignar y gestionar los recursos</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306762">
                <a:tc>
                  <a:txBody>
                    <a:bodyPr/>
                    <a:lstStyle/>
                    <a:p>
                      <a:pPr marL="449580" algn="just">
                        <a:lnSpc>
                          <a:spcPct val="150000"/>
                        </a:lnSpc>
                        <a:spcAft>
                          <a:spcPts val="0"/>
                        </a:spcAft>
                      </a:pPr>
                      <a:r>
                        <a:rPr lang="es-ES_tradnl" sz="700">
                          <a:solidFill>
                            <a:srgbClr val="000000"/>
                          </a:solidFill>
                          <a:latin typeface="Arial"/>
                          <a:ea typeface="Times New Roman"/>
                        </a:rPr>
                        <a:t>STSP3-Definir objetivos, metas e indicadores para los procesos.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306762">
                <a:tc>
                  <a:txBody>
                    <a:bodyPr/>
                    <a:lstStyle/>
                    <a:p>
                      <a:pPr marL="449580">
                        <a:lnSpc>
                          <a:spcPct val="150000"/>
                        </a:lnSpc>
                        <a:spcAft>
                          <a:spcPts val="0"/>
                        </a:spcAft>
                      </a:pPr>
                      <a:r>
                        <a:rPr lang="es-ES_tradnl" sz="700">
                          <a:solidFill>
                            <a:srgbClr val="000000"/>
                          </a:solidFill>
                          <a:latin typeface="Arial"/>
                          <a:ea typeface="Times New Roman"/>
                        </a:rPr>
                        <a:t>STSP4- Selección, capacitación y control del personal asignado</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0155">
                <a:tc>
                  <a:txBody>
                    <a:bodyPr/>
                    <a:lstStyle/>
                    <a:p>
                      <a:pPr marL="449580" algn="just">
                        <a:lnSpc>
                          <a:spcPct val="150000"/>
                        </a:lnSpc>
                        <a:spcAft>
                          <a:spcPts val="0"/>
                        </a:spcAft>
                      </a:pPr>
                      <a:r>
                        <a:rPr lang="es-ES_tradnl" sz="700" b="1">
                          <a:solidFill>
                            <a:srgbClr val="000000"/>
                          </a:solidFill>
                          <a:latin typeface="Arial"/>
                          <a:ea typeface="Times New Roman"/>
                        </a:rPr>
                        <a:t>OPERACIONALES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186476">
                <a:tc>
                  <a:txBody>
                    <a:bodyPr/>
                    <a:lstStyle/>
                    <a:p>
                      <a:pPr marL="449580" algn="just">
                        <a:lnSpc>
                          <a:spcPct val="150000"/>
                        </a:lnSpc>
                        <a:spcAft>
                          <a:spcPts val="0"/>
                        </a:spcAft>
                      </a:pPr>
                      <a:r>
                        <a:rPr lang="es-ES_tradnl" sz="700">
                          <a:solidFill>
                            <a:srgbClr val="000000"/>
                          </a:solidFill>
                          <a:latin typeface="Arial"/>
                          <a:ea typeface="Times New Roman"/>
                        </a:rPr>
                        <a:t>OSP1- Informa a la gestión estratégica/táctica</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0155">
                <a:tc>
                  <a:txBody>
                    <a:bodyPr/>
                    <a:lstStyle/>
                    <a:p>
                      <a:pPr marL="449580">
                        <a:lnSpc>
                          <a:spcPct val="150000"/>
                        </a:lnSpc>
                        <a:spcAft>
                          <a:spcPts val="0"/>
                        </a:spcAft>
                      </a:pPr>
                      <a:r>
                        <a:rPr lang="es-ES_tradnl" sz="700">
                          <a:solidFill>
                            <a:srgbClr val="000000"/>
                          </a:solidFill>
                          <a:latin typeface="Arial"/>
                          <a:ea typeface="Times New Roman"/>
                        </a:rPr>
                        <a:t>OSP2-Selección de herramientas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0155">
                <a:tc>
                  <a:txBody>
                    <a:bodyPr/>
                    <a:lstStyle/>
                    <a:p>
                      <a:pPr marL="449580" algn="just">
                        <a:lnSpc>
                          <a:spcPct val="150000"/>
                        </a:lnSpc>
                        <a:spcAft>
                          <a:spcPts val="0"/>
                        </a:spcAft>
                      </a:pPr>
                      <a:r>
                        <a:rPr lang="es-ES_tradnl" sz="700">
                          <a:solidFill>
                            <a:srgbClr val="000000"/>
                          </a:solidFill>
                          <a:latin typeface="Arial"/>
                          <a:ea typeface="Times New Roman"/>
                        </a:rPr>
                        <a:t>OSP3- Gestión de inventario</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0155">
                <a:tc>
                  <a:txBody>
                    <a:bodyPr/>
                    <a:lstStyle/>
                    <a:p>
                      <a:pPr marL="449580" algn="just">
                        <a:lnSpc>
                          <a:spcPct val="150000"/>
                        </a:lnSpc>
                        <a:spcAft>
                          <a:spcPts val="0"/>
                        </a:spcAft>
                      </a:pPr>
                      <a:r>
                        <a:rPr lang="es-ES_tradnl" sz="700">
                          <a:solidFill>
                            <a:srgbClr val="000000"/>
                          </a:solidFill>
                          <a:latin typeface="Arial"/>
                          <a:ea typeface="Times New Roman"/>
                        </a:rPr>
                        <a:t>OSP4- Control de cambios de los ambientes de las redes de información</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5353">
                <a:tc>
                  <a:txBody>
                    <a:bodyPr/>
                    <a:lstStyle/>
                    <a:p>
                      <a:pPr marL="449580" algn="just">
                        <a:lnSpc>
                          <a:spcPct val="150000"/>
                        </a:lnSpc>
                        <a:spcAft>
                          <a:spcPts val="0"/>
                        </a:spcAft>
                      </a:pPr>
                      <a:r>
                        <a:rPr lang="es-ES_tradnl" sz="700">
                          <a:solidFill>
                            <a:srgbClr val="000000"/>
                          </a:solidFill>
                          <a:latin typeface="Arial"/>
                          <a:ea typeface="Times New Roman"/>
                        </a:rPr>
                        <a:t>OSP5- Actualización y limpieza del ambiente</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0155">
                <a:tc>
                  <a:txBody>
                    <a:bodyPr/>
                    <a:lstStyle/>
                    <a:p>
                      <a:pPr marL="449580" algn="just">
                        <a:lnSpc>
                          <a:spcPct val="150000"/>
                        </a:lnSpc>
                        <a:spcAft>
                          <a:spcPts val="0"/>
                        </a:spcAft>
                      </a:pPr>
                      <a:r>
                        <a:rPr lang="es-ES_tradnl" sz="700">
                          <a:solidFill>
                            <a:srgbClr val="000000"/>
                          </a:solidFill>
                          <a:latin typeface="Arial"/>
                          <a:ea typeface="Times New Roman"/>
                        </a:rPr>
                        <a:t>OSP6- Fortalecimiento del ambiente</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5353">
                <a:tc>
                  <a:txBody>
                    <a:bodyPr/>
                    <a:lstStyle/>
                    <a:p>
                      <a:pPr marL="449580" algn="just">
                        <a:lnSpc>
                          <a:spcPct val="150000"/>
                        </a:lnSpc>
                        <a:spcAft>
                          <a:spcPts val="0"/>
                        </a:spcAft>
                      </a:pPr>
                      <a:r>
                        <a:rPr lang="es-ES_tradnl" sz="700" dirty="0">
                          <a:solidFill>
                            <a:srgbClr val="000000"/>
                          </a:solidFill>
                          <a:latin typeface="Arial"/>
                          <a:ea typeface="Times New Roman"/>
                        </a:rPr>
                        <a:t>OSP7- Control de cambios de las medidas de seguridad</a:t>
                      </a:r>
                      <a:endParaRPr lang="es-EC" sz="700" dirty="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186476">
                <a:tc>
                  <a:txBody>
                    <a:bodyPr/>
                    <a:lstStyle/>
                    <a:p>
                      <a:pPr marL="449580" algn="just">
                        <a:lnSpc>
                          <a:spcPct val="150000"/>
                        </a:lnSpc>
                        <a:spcAft>
                          <a:spcPts val="0"/>
                        </a:spcAft>
                      </a:pPr>
                      <a:r>
                        <a:rPr lang="es-ES_tradnl" sz="700">
                          <a:solidFill>
                            <a:srgbClr val="000000"/>
                          </a:solidFill>
                          <a:latin typeface="Arial"/>
                          <a:ea typeface="Times New Roman"/>
                        </a:rPr>
                        <a:t>OSP8- Gestión de backups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5353">
                <a:tc>
                  <a:txBody>
                    <a:bodyPr/>
                    <a:lstStyle/>
                    <a:p>
                      <a:pPr marL="449580" algn="just">
                        <a:lnSpc>
                          <a:spcPct val="150000"/>
                        </a:lnSpc>
                        <a:spcAft>
                          <a:spcPts val="0"/>
                        </a:spcAft>
                      </a:pPr>
                      <a:r>
                        <a:rPr lang="es-ES_tradnl" sz="700">
                          <a:solidFill>
                            <a:srgbClr val="000000"/>
                          </a:solidFill>
                          <a:latin typeface="Arial"/>
                          <a:ea typeface="Times New Roman"/>
                        </a:rPr>
                        <a:t>OSP9- Control de accesos por parte de usuarios</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5353">
                <a:tc>
                  <a:txBody>
                    <a:bodyPr/>
                    <a:lstStyle/>
                    <a:p>
                      <a:pPr marL="449580" algn="just">
                        <a:lnSpc>
                          <a:spcPct val="150000"/>
                        </a:lnSpc>
                        <a:spcAft>
                          <a:spcPts val="0"/>
                        </a:spcAft>
                      </a:pPr>
                      <a:r>
                        <a:rPr lang="es-ES_tradnl" sz="700">
                          <a:solidFill>
                            <a:srgbClr val="000000"/>
                          </a:solidFill>
                          <a:latin typeface="Arial"/>
                          <a:ea typeface="Times New Roman"/>
                        </a:rPr>
                        <a:t>OSP10- Gestionar la protección del ambiente físico</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25353">
                <a:tc>
                  <a:txBody>
                    <a:bodyPr/>
                    <a:lstStyle/>
                    <a:p>
                      <a:pPr marL="449580" algn="just">
                        <a:lnSpc>
                          <a:spcPct val="150000"/>
                        </a:lnSpc>
                        <a:spcAft>
                          <a:spcPts val="0"/>
                        </a:spcAft>
                      </a:pPr>
                      <a:r>
                        <a:rPr lang="es-ES_tradnl" sz="700">
                          <a:solidFill>
                            <a:srgbClr val="000000"/>
                          </a:solidFill>
                          <a:latin typeface="Arial"/>
                          <a:ea typeface="Times New Roman"/>
                        </a:rPr>
                        <a:t>OSP11- Gestionar la protección del ambiente lógico</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5353">
                <a:tc>
                  <a:txBody>
                    <a:bodyPr/>
                    <a:lstStyle/>
                    <a:p>
                      <a:pPr marL="449580" algn="just">
                        <a:lnSpc>
                          <a:spcPct val="150000"/>
                        </a:lnSpc>
                        <a:spcAft>
                          <a:spcPts val="0"/>
                        </a:spcAft>
                      </a:pPr>
                      <a:r>
                        <a:rPr lang="es-ES_tradnl" sz="700">
                          <a:solidFill>
                            <a:srgbClr val="000000"/>
                          </a:solidFill>
                          <a:latin typeface="Arial"/>
                          <a:ea typeface="Times New Roman"/>
                        </a:rPr>
                        <a:t>OSP12- Emulación de ataques, errores e incidentes</a:t>
                      </a:r>
                      <a:endParaRPr lang="es-EC" sz="700">
                        <a:solidFill>
                          <a:srgbClr val="76923C"/>
                        </a:solidFill>
                        <a:latin typeface="Times New Roman"/>
                        <a:ea typeface="Times New Roman"/>
                      </a:endParaRPr>
                    </a:p>
                  </a:txBody>
                  <a:tcPr marL="33587" marR="33587" marT="0" marB="0">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tcPr>
                </a:tc>
              </a:tr>
              <a:tr h="235667">
                <a:tc>
                  <a:txBody>
                    <a:bodyPr/>
                    <a:lstStyle/>
                    <a:p>
                      <a:pPr marL="449580" algn="just">
                        <a:lnSpc>
                          <a:spcPct val="150000"/>
                        </a:lnSpc>
                        <a:spcAft>
                          <a:spcPts val="0"/>
                        </a:spcAft>
                      </a:pPr>
                      <a:r>
                        <a:rPr lang="es-ES_tradnl" sz="700">
                          <a:solidFill>
                            <a:srgbClr val="000000"/>
                          </a:solidFill>
                          <a:latin typeface="Arial"/>
                          <a:ea typeface="Times New Roman"/>
                        </a:rPr>
                        <a:t>OSP13- Comprobación de la calidad de la información  - Monitoreo</a:t>
                      </a:r>
                      <a:endParaRPr lang="es-EC" sz="700">
                        <a:solidFill>
                          <a:srgbClr val="76923C"/>
                        </a:solidFill>
                        <a:latin typeface="Times New Roman"/>
                        <a:ea typeface="Times New Roman"/>
                      </a:endParaRPr>
                    </a:p>
                  </a:txBody>
                  <a:tcPr marL="33587" marR="33587" marT="0" marB="0">
                    <a:lnL>
                      <a:noFill/>
                    </a:lnL>
                    <a:lnR>
                      <a:noFill/>
                    </a:lnR>
                    <a:lnT>
                      <a:noFill/>
                    </a:lnT>
                    <a:lnB>
                      <a:noFill/>
                    </a:lnB>
                    <a:solidFill>
                      <a:srgbClr val="E6EED5"/>
                    </a:solidFill>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c>
                  <a:txBody>
                    <a:bodyPr/>
                    <a:lstStyle/>
                    <a:p>
                      <a:pPr algn="ctr">
                        <a:lnSpc>
                          <a:spcPct val="200000"/>
                        </a:lnSpc>
                        <a:spcAft>
                          <a:spcPts val="0"/>
                        </a:spcAft>
                      </a:pPr>
                      <a:r>
                        <a:rPr lang="es-ES_tradnl" sz="700" b="1">
                          <a:solidFill>
                            <a:srgbClr val="000000"/>
                          </a:solidFill>
                          <a:latin typeface="Arial"/>
                          <a:ea typeface="Times New Roman"/>
                        </a:rPr>
                        <a:t>X</a:t>
                      </a:r>
                      <a:endParaRPr lang="es-EC" sz="700">
                        <a:solidFill>
                          <a:srgbClr val="76923C"/>
                        </a:solidFill>
                        <a:latin typeface="Times New Roman"/>
                        <a:ea typeface="Times New Roman"/>
                      </a:endParaRPr>
                    </a:p>
                  </a:txBody>
                  <a:tcPr marL="33587" marR="33587" marT="0" marB="0" anchor="ctr">
                    <a:lnL>
                      <a:noFill/>
                    </a:lnL>
                    <a:lnR>
                      <a:noFill/>
                    </a:lnR>
                    <a:lnT>
                      <a:noFill/>
                    </a:lnT>
                    <a:lnB>
                      <a:noFill/>
                    </a:lnB>
                    <a:solidFill>
                      <a:srgbClr val="E6EED5"/>
                    </a:solidFill>
                  </a:tcPr>
                </a:tc>
              </a:tr>
              <a:tr h="220155">
                <a:tc>
                  <a:txBody>
                    <a:bodyPr/>
                    <a:lstStyle/>
                    <a:p>
                      <a:pPr marL="449580" algn="just">
                        <a:lnSpc>
                          <a:spcPct val="150000"/>
                        </a:lnSpc>
                        <a:spcAft>
                          <a:spcPts val="0"/>
                        </a:spcAft>
                      </a:pPr>
                      <a:r>
                        <a:rPr lang="es-ES_tradnl" sz="700">
                          <a:solidFill>
                            <a:srgbClr val="000000"/>
                          </a:solidFill>
                          <a:latin typeface="Arial"/>
                          <a:ea typeface="Times New Roman"/>
                        </a:rPr>
                        <a:t>OSP14- Analizar eventos e incidentes</a:t>
                      </a:r>
                      <a:endParaRPr lang="es-EC" sz="700">
                        <a:solidFill>
                          <a:srgbClr val="76923C"/>
                        </a:solidFill>
                        <a:latin typeface="Times New Roman"/>
                        <a:ea typeface="Times New Roman"/>
                      </a:endParaRPr>
                    </a:p>
                  </a:txBody>
                  <a:tcPr marL="33587" marR="33587"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endParaRPr lang="es-EC" sz="700">
                        <a:solidFill>
                          <a:srgbClr val="76923C"/>
                        </a:solidFill>
                        <a:latin typeface="Times New Roman"/>
                        <a:ea typeface="Times New Roman"/>
                      </a:endParaRPr>
                    </a:p>
                  </a:txBody>
                  <a:tcPr marL="33587" marR="33587"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s-ES_tradnl" sz="700" b="1" dirty="0">
                          <a:solidFill>
                            <a:srgbClr val="000000"/>
                          </a:solidFill>
                          <a:latin typeface="Arial"/>
                          <a:ea typeface="Times New Roman"/>
                        </a:rPr>
                        <a:t>X</a:t>
                      </a:r>
                      <a:endParaRPr lang="es-EC" sz="700" dirty="0">
                        <a:solidFill>
                          <a:srgbClr val="76923C"/>
                        </a:solidFill>
                        <a:latin typeface="Times New Roman"/>
                        <a:ea typeface="Times New Roman"/>
                      </a:endParaRPr>
                    </a:p>
                  </a:txBody>
                  <a:tcPr marL="33587" marR="33587" marT="0" marB="0" anchor="ctr">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p:cNvSpPr>
            <a:spLocks noChangeArrowheads="1"/>
          </p:cNvSpPr>
          <p:nvPr/>
        </p:nvSpPr>
        <p:spPr bwMode="gray">
          <a:xfrm>
            <a:off x="1691680" y="260648"/>
            <a:ext cx="6334903"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200" b="1" dirty="0" smtClean="0">
                <a:solidFill>
                  <a:srgbClr val="FFFFFF"/>
                </a:solidFill>
                <a:effectLst>
                  <a:outerShdw blurRad="38100" dist="38100" dir="2700000" algn="tl">
                    <a:srgbClr val="000000"/>
                  </a:outerShdw>
                </a:effectLst>
              </a:rPr>
              <a:t>10. CONCLUSIONES Y RECOMENDACIONES</a:t>
            </a:r>
            <a:endParaRPr lang="en-US" sz="2200" b="1" dirty="0">
              <a:solidFill>
                <a:srgbClr val="FFFFFF"/>
              </a:solidFill>
              <a:effectLst>
                <a:outerShdw blurRad="38100" dist="38100" dir="2700000" algn="tl">
                  <a:srgbClr val="000000"/>
                </a:outerShdw>
              </a:effectLst>
            </a:endParaRPr>
          </a:p>
        </p:txBody>
      </p:sp>
      <p:sp>
        <p:nvSpPr>
          <p:cNvPr id="8" name="7 Rectángulo"/>
          <p:cNvSpPr/>
          <p:nvPr/>
        </p:nvSpPr>
        <p:spPr>
          <a:xfrm>
            <a:off x="755576" y="1124744"/>
            <a:ext cx="3816424" cy="2862322"/>
          </a:xfrm>
          <a:prstGeom prst="rect">
            <a:avLst/>
          </a:prstGeom>
        </p:spPr>
        <p:txBody>
          <a:bodyPr wrap="square">
            <a:spAutoFit/>
          </a:bodyPr>
          <a:lstStyle/>
          <a:p>
            <a:pPr algn="just"/>
            <a:r>
              <a:rPr lang="es-ES_tradnl" dirty="0" smtClean="0"/>
              <a:t>Los resultados de las encuestas permitieron conocer que mayoritariamente en las Pymes las redes se evalúan en base a los comentarios del cliente, llamadas a </a:t>
            </a:r>
            <a:r>
              <a:rPr lang="es-ES_tradnl" dirty="0" err="1" smtClean="0"/>
              <a:t>help</a:t>
            </a:r>
            <a:r>
              <a:rPr lang="es-ES_tradnl" dirty="0" smtClean="0"/>
              <a:t> </a:t>
            </a:r>
            <a:r>
              <a:rPr lang="es-ES_tradnl" dirty="0" err="1" smtClean="0"/>
              <a:t>desk</a:t>
            </a:r>
            <a:r>
              <a:rPr lang="es-ES_tradnl" dirty="0" smtClean="0"/>
              <a:t> o reportes de terceros, el término “modelo de madurez” es nuevo en nuestro medio, muy poco conocido en lo que respecta a su aplicación en tecnología. </a:t>
            </a:r>
            <a:endParaRPr lang="es-EC" dirty="0"/>
          </a:p>
        </p:txBody>
      </p:sp>
      <p:sp>
        <p:nvSpPr>
          <p:cNvPr id="5" name="4 Rectángulo"/>
          <p:cNvSpPr/>
          <p:nvPr/>
        </p:nvSpPr>
        <p:spPr>
          <a:xfrm>
            <a:off x="4860032" y="1124744"/>
            <a:ext cx="3960440" cy="2862322"/>
          </a:xfrm>
          <a:prstGeom prst="rect">
            <a:avLst/>
          </a:prstGeom>
        </p:spPr>
        <p:txBody>
          <a:bodyPr wrap="square">
            <a:spAutoFit/>
          </a:bodyPr>
          <a:lstStyle/>
          <a:p>
            <a:pPr lvl="0" algn="just"/>
            <a:r>
              <a:rPr lang="es-ES_tradnl" dirty="0" smtClean="0"/>
              <a:t>La aplicación de una guía, normativa o estándar para la evaluación de la seguridad en las redes de información como ayuda en la gestión, es necesaria ya que permite la optimización del uso de los recursos y mejora el desempeño del personal y de los equipos, lo que a la larga se traduce en beneficios económicos para la organización.</a:t>
            </a:r>
            <a:endParaRPr lang="es-EC" dirty="0"/>
          </a:p>
        </p:txBody>
      </p:sp>
      <p:sp>
        <p:nvSpPr>
          <p:cNvPr id="9" name="8 Rectángulo"/>
          <p:cNvSpPr/>
          <p:nvPr/>
        </p:nvSpPr>
        <p:spPr>
          <a:xfrm>
            <a:off x="827584" y="4149080"/>
            <a:ext cx="7920880" cy="2031325"/>
          </a:xfrm>
          <a:prstGeom prst="rect">
            <a:avLst/>
          </a:prstGeom>
        </p:spPr>
        <p:txBody>
          <a:bodyPr wrap="square">
            <a:spAutoFit/>
          </a:bodyPr>
          <a:lstStyle/>
          <a:p>
            <a:pPr lvl="0" algn="just"/>
            <a:r>
              <a:rPr lang="es-EC" dirty="0" smtClean="0"/>
              <a:t>El modelo propuesto es el resultado del análisis de modelos existentes aplicados a nivel internacional  y de la experiencia personal de administración de IT en Pymes. Este modelo se constituye en una herramienta de diagnóstico inicial de seguridad de redes de información en las Pymes que permitirá adoptar políticas que mejoren los procesos de gestión de IT en dichas organizaciones, utilizando los recursos ya existentes</a:t>
            </a:r>
            <a:endParaRPr lang="es-EC" dirty="0"/>
          </a:p>
        </p:txBody>
      </p:sp>
    </p:spTree>
    <p:extLst>
      <p:ext uri="{BB962C8B-B14F-4D97-AF65-F5344CB8AC3E}">
        <p14:creationId xmlns:p14="http://schemas.microsoft.com/office/powerpoint/2010/main" xmlns="" val="1890474899"/>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8"/>
          <p:cNvSpPr>
            <a:spLocks noChangeArrowheads="1"/>
          </p:cNvSpPr>
          <p:nvPr/>
        </p:nvSpPr>
        <p:spPr bwMode="gray">
          <a:xfrm>
            <a:off x="1691680" y="260648"/>
            <a:ext cx="6334903"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200" b="1" dirty="0" smtClean="0">
                <a:solidFill>
                  <a:srgbClr val="FFFFFF"/>
                </a:solidFill>
                <a:effectLst>
                  <a:outerShdw blurRad="38100" dist="38100" dir="2700000" algn="tl">
                    <a:srgbClr val="000000"/>
                  </a:outerShdw>
                </a:effectLst>
              </a:rPr>
              <a:t>10. CONCLUSIONES Y RECOMENDACIONES</a:t>
            </a:r>
            <a:endParaRPr lang="en-US" sz="2200" b="1" dirty="0">
              <a:solidFill>
                <a:srgbClr val="FFFFFF"/>
              </a:solidFill>
              <a:effectLst>
                <a:outerShdw blurRad="38100" dist="38100" dir="2700000" algn="tl">
                  <a:srgbClr val="000000"/>
                </a:outerShdw>
              </a:effectLst>
            </a:endParaRPr>
          </a:p>
        </p:txBody>
      </p:sp>
      <p:sp>
        <p:nvSpPr>
          <p:cNvPr id="6" name="5 Rectángulo"/>
          <p:cNvSpPr/>
          <p:nvPr/>
        </p:nvSpPr>
        <p:spPr>
          <a:xfrm>
            <a:off x="683568" y="1451606"/>
            <a:ext cx="3814492" cy="1477328"/>
          </a:xfrm>
          <a:prstGeom prst="rect">
            <a:avLst/>
          </a:prstGeom>
        </p:spPr>
        <p:txBody>
          <a:bodyPr wrap="square">
            <a:spAutoFit/>
          </a:bodyPr>
          <a:lstStyle/>
          <a:p>
            <a:pPr lvl="0" algn="just"/>
            <a:r>
              <a:rPr lang="es-ES_tradnl" dirty="0" smtClean="0"/>
              <a:t>Se recomienda conocer las características de los modelos existentes para  adoptar el que más se adapta a las necesidades y objetivos del negocio. </a:t>
            </a:r>
            <a:endParaRPr lang="es-EC" dirty="0"/>
          </a:p>
        </p:txBody>
      </p:sp>
      <p:sp>
        <p:nvSpPr>
          <p:cNvPr id="8" name="7 Rectángulo"/>
          <p:cNvSpPr/>
          <p:nvPr/>
        </p:nvSpPr>
        <p:spPr>
          <a:xfrm>
            <a:off x="4789956" y="1451606"/>
            <a:ext cx="3814492" cy="1477328"/>
          </a:xfrm>
          <a:prstGeom prst="rect">
            <a:avLst/>
          </a:prstGeom>
        </p:spPr>
        <p:txBody>
          <a:bodyPr wrap="square">
            <a:spAutoFit/>
          </a:bodyPr>
          <a:lstStyle/>
          <a:p>
            <a:pPr lvl="0" algn="just"/>
            <a:r>
              <a:rPr lang="es-ES_tradnl" dirty="0" smtClean="0"/>
              <a:t>Realizar la validación del modelo propuesto a través de su aplicación en un caso real, con el objetivo de obtener la retroalimentación y refinamiento del modelo.</a:t>
            </a:r>
            <a:endParaRPr lang="es-EC" dirty="0"/>
          </a:p>
        </p:txBody>
      </p:sp>
      <p:sp>
        <p:nvSpPr>
          <p:cNvPr id="9" name="8 Rectángulo"/>
          <p:cNvSpPr/>
          <p:nvPr/>
        </p:nvSpPr>
        <p:spPr>
          <a:xfrm>
            <a:off x="2928926" y="3335254"/>
            <a:ext cx="3814492" cy="2308324"/>
          </a:xfrm>
          <a:prstGeom prst="rect">
            <a:avLst/>
          </a:prstGeom>
        </p:spPr>
        <p:txBody>
          <a:bodyPr wrap="square">
            <a:spAutoFit/>
          </a:bodyPr>
          <a:lstStyle/>
          <a:p>
            <a:pPr lvl="0" algn="just"/>
            <a:r>
              <a:rPr lang="es-ES_tradnl" dirty="0" smtClean="0"/>
              <a:t>Para la implementación de cualquier normativa o modelo es absolutamente necesario alcanzar el compromiso de los ejecutivos de la empresa, esta es la única forma de contar con la colaboración de toda la organización y obtener los resultados esperados.</a:t>
            </a:r>
            <a:endParaRPr lang="es-EC" dirty="0"/>
          </a:p>
        </p:txBody>
      </p:sp>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9 Rectángulo"/>
          <p:cNvSpPr/>
          <p:nvPr/>
        </p:nvSpPr>
        <p:spPr>
          <a:xfrm>
            <a:off x="2500298" y="2143116"/>
            <a:ext cx="4357718" cy="2308324"/>
          </a:xfrm>
          <a:prstGeom prst="rect">
            <a:avLst/>
          </a:prstGeom>
        </p:spPr>
        <p:txBody>
          <a:bodyPr wrap="square">
            <a:spAutoFit/>
          </a:bodyPr>
          <a:lstStyle/>
          <a:p>
            <a:pPr lvl="0" algn="just"/>
            <a:r>
              <a:rPr lang="es-ES_tradnl" dirty="0" smtClean="0"/>
              <a:t>Diseñar una metodología para la aplicación de modelos de madurez en las Pymes, trabajando a la par con otras áreas como dirección de proyectos, finanzas, planificación, con el objetivo de definir el momento oportuno para la aplicación de este tipo de herramientas en la organización.</a:t>
            </a:r>
            <a:endParaRPr lang="es-EC" dirty="0"/>
          </a:p>
        </p:txBody>
      </p:sp>
      <p:sp>
        <p:nvSpPr>
          <p:cNvPr id="4" name="AutoShape 8"/>
          <p:cNvSpPr>
            <a:spLocks noChangeArrowheads="1"/>
          </p:cNvSpPr>
          <p:nvPr/>
        </p:nvSpPr>
        <p:spPr bwMode="gray">
          <a:xfrm>
            <a:off x="2500298" y="1000108"/>
            <a:ext cx="4429156"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vert="horz" wrap="none" lIns="91440" tIns="45720" rIns="91440" bIns="45720" numCol="1" anchor="ctr" anchorCtr="0" compatLnSpc="1">
            <a:prstTxWarp prst="textNoShape">
              <a:avLst/>
            </a:prstTxWarp>
          </a:bodyPr>
          <a:lstStyle/>
          <a:p>
            <a:pPr algn="ctr" eaLnBrk="0" hangingPunct="0">
              <a:defRPr/>
            </a:pPr>
            <a:r>
              <a:rPr lang="en-US" sz="2200" b="1" dirty="0" smtClean="0">
                <a:solidFill>
                  <a:srgbClr val="FFFFFF"/>
                </a:solidFill>
                <a:effectLst>
                  <a:outerShdw blurRad="38100" dist="38100" dir="2700000" algn="tl">
                    <a:srgbClr val="000000"/>
                  </a:outerShdw>
                </a:effectLst>
              </a:rPr>
              <a:t>OPORTUNIDAD</a:t>
            </a:r>
            <a:endParaRPr lang="en-US" sz="22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xmlns="" val="338970727"/>
      </p:ext>
    </p:extLst>
  </p:cSld>
  <p:clrMapOvr>
    <a:masterClrMapping/>
  </p:clrMapOvr>
  <p:transition spd="slow">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xplosión 2"/>
          <p:cNvSpPr/>
          <p:nvPr/>
        </p:nvSpPr>
        <p:spPr>
          <a:xfrm>
            <a:off x="2123728" y="1628800"/>
            <a:ext cx="5256584" cy="3096344"/>
          </a:xfrm>
          <a:prstGeom prst="irregularSeal2">
            <a:avLst/>
          </a:prstGeom>
          <a:gradFill>
            <a:gsLst>
              <a:gs pos="0">
                <a:srgbClr val="66822E"/>
              </a:gs>
              <a:gs pos="80000">
                <a:schemeClr val="accent3">
                  <a:shade val="93000"/>
                  <a:satMod val="130000"/>
                </a:schemeClr>
              </a:gs>
              <a:gs pos="100000">
                <a:schemeClr val="accent3">
                  <a:shade val="94000"/>
                  <a:satMod val="135000"/>
                </a:schemeClr>
              </a:gs>
            </a:gsLst>
          </a:gradFill>
          <a:scene3d>
            <a:camera prst="isometricOffAxis1Righ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r>
              <a:rPr lang="es-MX" sz="2800" dirty="0">
                <a:solidFill>
                  <a:schemeClr val="bg1"/>
                </a:solidFill>
              </a:rPr>
              <a:t>GRACIAS POR SU ATENCIÓN!!!</a:t>
            </a:r>
            <a:endParaRPr lang="es-EC" sz="2800" dirty="0">
              <a:solidFill>
                <a:schemeClr val="bg1"/>
              </a:solidFill>
            </a:endParaRPr>
          </a:p>
        </p:txBody>
      </p:sp>
    </p:spTree>
    <p:extLst>
      <p:ext uri="{BB962C8B-B14F-4D97-AF65-F5344CB8AC3E}">
        <p14:creationId xmlns:p14="http://schemas.microsoft.com/office/powerpoint/2010/main" xmlns="" val="33897072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2" name="AutoShape 4"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 name="Picture 14"/>
          <p:cNvPicPr/>
          <p:nvPr/>
        </p:nvPicPr>
        <p:blipFill>
          <a:blip r:embed="rId3" cstate="print"/>
          <a:srcRect/>
          <a:stretch>
            <a:fillRect/>
          </a:stretch>
        </p:blipFill>
        <p:spPr bwMode="auto">
          <a:xfrm>
            <a:off x="728798" y="1356490"/>
            <a:ext cx="3946663" cy="2645030"/>
          </a:xfrm>
          <a:prstGeom prst="rect">
            <a:avLst/>
          </a:prstGeom>
          <a:noFill/>
          <a:ln w="9525">
            <a:noFill/>
            <a:miter lim="800000"/>
            <a:headEnd/>
            <a:tailEnd/>
          </a:ln>
        </p:spPr>
      </p:pic>
      <p:sp>
        <p:nvSpPr>
          <p:cNvPr id="16" name="TextBox 15"/>
          <p:cNvSpPr txBox="1"/>
          <p:nvPr/>
        </p:nvSpPr>
        <p:spPr>
          <a:xfrm>
            <a:off x="4675461" y="2463562"/>
            <a:ext cx="4214842" cy="430887"/>
          </a:xfrm>
          <a:prstGeom prst="rect">
            <a:avLst/>
          </a:prstGeom>
          <a:noFill/>
        </p:spPr>
        <p:txBody>
          <a:bodyPr wrap="square" rtlCol="0">
            <a:spAutoFit/>
          </a:bodyPr>
          <a:lstStyle/>
          <a:p>
            <a:r>
              <a:rPr lang="es-ES" sz="1100" b="1" dirty="0" smtClean="0"/>
              <a:t>Variación del presupuesto para Seguridad Informática</a:t>
            </a:r>
            <a:r>
              <a:rPr lang="en-US" sz="1100" dirty="0" smtClean="0"/>
              <a:t> </a:t>
            </a:r>
            <a:r>
              <a:rPr lang="es-ES" sz="1100" b="1" dirty="0" smtClean="0"/>
              <a:t>Fuente: ESET</a:t>
            </a:r>
            <a:r>
              <a:rPr lang="es-ES" sz="1100" dirty="0" smtClean="0"/>
              <a:t>, Security </a:t>
            </a:r>
            <a:r>
              <a:rPr lang="es-ES" sz="1100" dirty="0" err="1" smtClean="0"/>
              <a:t>Report</a:t>
            </a:r>
            <a:r>
              <a:rPr lang="es-ES" sz="1100" dirty="0" smtClean="0"/>
              <a:t> Latinoamérica 2014.</a:t>
            </a:r>
            <a:endParaRPr lang="en-US" sz="1100" dirty="0"/>
          </a:p>
        </p:txBody>
      </p:sp>
      <p:sp>
        <p:nvSpPr>
          <p:cNvPr id="9" name="AutoShape 4"/>
          <p:cNvSpPr>
            <a:spLocks noChangeArrowheads="1"/>
          </p:cNvSpPr>
          <p:nvPr/>
        </p:nvSpPr>
        <p:spPr bwMode="gray">
          <a:xfrm>
            <a:off x="1761828" y="332656"/>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a:solidFill>
                  <a:srgbClr val="FFFFFF"/>
                </a:solidFill>
                <a:effectLst>
                  <a:outerShdw blurRad="38100" dist="38100" dir="2700000" algn="tl">
                    <a:srgbClr val="000000"/>
                  </a:outerShdw>
                </a:effectLst>
              </a:rPr>
              <a:t>1. </a:t>
            </a:r>
            <a:r>
              <a:rPr lang="en-US" sz="2400" b="1" dirty="0" smtClean="0">
                <a:solidFill>
                  <a:srgbClr val="FFFFFF"/>
                </a:solidFill>
                <a:effectLst>
                  <a:outerShdw blurRad="38100" dist="38100" dir="2700000" algn="tl">
                    <a:srgbClr val="000000"/>
                  </a:outerShdw>
                </a:effectLst>
              </a:rPr>
              <a:t>INTRODUCCIÓN</a:t>
            </a:r>
            <a:endParaRPr lang="en-US" sz="2400" b="1" dirty="0">
              <a:solidFill>
                <a:srgbClr val="FFFFFF"/>
              </a:solidFill>
              <a:effectLst>
                <a:outerShdw blurRad="38100" dist="38100" dir="2700000" algn="tl">
                  <a:srgbClr val="000000"/>
                </a:outerShdw>
              </a:effectLst>
            </a:endParaRPr>
          </a:p>
        </p:txBody>
      </p:sp>
      <p:sp>
        <p:nvSpPr>
          <p:cNvPr id="2" name="Rectángulo 1"/>
          <p:cNvSpPr/>
          <p:nvPr/>
        </p:nvSpPr>
        <p:spPr>
          <a:xfrm>
            <a:off x="1043608" y="4121698"/>
            <a:ext cx="7632848" cy="1477328"/>
          </a:xfrm>
          <a:prstGeom prst="rect">
            <a:avLst/>
          </a:prstGeom>
        </p:spPr>
        <p:txBody>
          <a:bodyPr wrap="square">
            <a:spAutoFit/>
          </a:bodyPr>
          <a:lstStyle/>
          <a:p>
            <a:pPr algn="just"/>
            <a:r>
              <a:rPr lang="es-ES" dirty="0"/>
              <a:t>Seguridad no debe ser percibida como una respuesta meramente tecnológica, más bien debe ser vista como una estrategia con visión global, que comprende el análisis de los procesos de la organización para determinar qué mecanismos se deben desplegar y dar apoyo a las políticas definidas.</a:t>
            </a:r>
            <a:endParaRPr lang="es-EC" dirty="0"/>
          </a:p>
        </p:txBody>
      </p:sp>
    </p:spTree>
    <p:extLst>
      <p:ext uri="{BB962C8B-B14F-4D97-AF65-F5344CB8AC3E}">
        <p14:creationId xmlns:p14="http://schemas.microsoft.com/office/powerpoint/2010/main" xmlns="" val="1389505550"/>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Diagrama"/>
          <p:cNvGraphicFramePr/>
          <p:nvPr>
            <p:extLst>
              <p:ext uri="{D42A27DB-BD31-4B8C-83A1-F6EECF244321}">
                <p14:modId xmlns:p14="http://schemas.microsoft.com/office/powerpoint/2010/main" xmlns="" val="2869029312"/>
              </p:ext>
            </p:extLst>
          </p:nvPr>
        </p:nvGraphicFramePr>
        <p:xfrm>
          <a:off x="1788368"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AutoShape 8"/>
          <p:cNvSpPr>
            <a:spLocks noChangeArrowheads="1"/>
          </p:cNvSpPr>
          <p:nvPr/>
        </p:nvSpPr>
        <p:spPr bwMode="gray">
          <a:xfrm>
            <a:off x="2053447" y="260648"/>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smtClean="0">
                <a:solidFill>
                  <a:srgbClr val="FFFFFF"/>
                </a:solidFill>
                <a:effectLst>
                  <a:outerShdw blurRad="38100" dist="38100" dir="2700000" algn="tl">
                    <a:srgbClr val="000000"/>
                  </a:outerShdw>
                </a:effectLst>
              </a:rPr>
              <a:t>2. ALCANCE DEL PROYECTO</a:t>
            </a:r>
            <a:endParaRPr lang="en-US" sz="24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xmlns="" val="1967151176"/>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Diagrama"/>
          <p:cNvGraphicFramePr/>
          <p:nvPr>
            <p:extLst>
              <p:ext uri="{D42A27DB-BD31-4B8C-83A1-F6EECF244321}">
                <p14:modId xmlns:p14="http://schemas.microsoft.com/office/powerpoint/2010/main" xmlns="" val="2655202046"/>
              </p:ext>
            </p:extLst>
          </p:nvPr>
        </p:nvGraphicFramePr>
        <p:xfrm>
          <a:off x="1524000" y="1397000"/>
          <a:ext cx="62883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AutoShape 8"/>
          <p:cNvSpPr>
            <a:spLocks noChangeArrowheads="1"/>
          </p:cNvSpPr>
          <p:nvPr/>
        </p:nvSpPr>
        <p:spPr bwMode="gray">
          <a:xfrm>
            <a:off x="2053447" y="260648"/>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a:solidFill>
                  <a:srgbClr val="FFFFFF"/>
                </a:solidFill>
                <a:effectLst>
                  <a:outerShdw blurRad="38100" dist="38100" dir="2700000" algn="tl">
                    <a:srgbClr val="000000"/>
                  </a:outerShdw>
                </a:effectLst>
              </a:rPr>
              <a:t>3</a:t>
            </a:r>
            <a:r>
              <a:rPr lang="en-US" sz="2400" b="1" dirty="0" smtClean="0">
                <a:solidFill>
                  <a:srgbClr val="FFFFFF"/>
                </a:solidFill>
                <a:effectLst>
                  <a:outerShdw blurRad="38100" dist="38100" dir="2700000" algn="tl">
                    <a:srgbClr val="000000"/>
                  </a:outerShdw>
                </a:effectLst>
              </a:rPr>
              <a:t>. OBJETIVOS</a:t>
            </a:r>
            <a:endParaRPr lang="en-US" sz="24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xmlns="" val="3331698179"/>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gray">
          <a:xfrm>
            <a:off x="1907704" y="260648"/>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a:solidFill>
                  <a:srgbClr val="FFFFFF"/>
                </a:solidFill>
                <a:effectLst>
                  <a:outerShdw blurRad="38100" dist="38100" dir="2700000" algn="tl">
                    <a:srgbClr val="000000"/>
                  </a:outerShdw>
                </a:effectLst>
              </a:rPr>
              <a:t>4</a:t>
            </a:r>
            <a:r>
              <a:rPr lang="en-US" sz="2400" b="1" dirty="0" smtClean="0">
                <a:solidFill>
                  <a:srgbClr val="FFFFFF"/>
                </a:solidFill>
                <a:effectLst>
                  <a:outerShdw blurRad="38100" dist="38100" dir="2700000" algn="tl">
                    <a:srgbClr val="000000"/>
                  </a:outerShdw>
                </a:effectLst>
              </a:rPr>
              <a:t>. JUSTIFICACIÓN E IMPORTANCIA</a:t>
            </a:r>
            <a:endParaRPr lang="en-US" sz="2400" b="1" dirty="0">
              <a:solidFill>
                <a:srgbClr val="FFFFFF"/>
              </a:solidFill>
              <a:effectLst>
                <a:outerShdw blurRad="38100" dist="38100" dir="2700000" algn="tl">
                  <a:srgbClr val="000000"/>
                </a:outerShdw>
              </a:effectLst>
            </a:endParaRPr>
          </a:p>
        </p:txBody>
      </p:sp>
      <p:sp>
        <p:nvSpPr>
          <p:cNvPr id="4" name="2 Subtítulo"/>
          <p:cNvSpPr>
            <a:spLocks noGrp="1"/>
          </p:cNvSpPr>
          <p:nvPr>
            <p:ph type="subTitle" idx="1"/>
          </p:nvPr>
        </p:nvSpPr>
        <p:spPr>
          <a:xfrm>
            <a:off x="571472" y="3786190"/>
            <a:ext cx="7858180" cy="1500198"/>
          </a:xfrm>
        </p:spPr>
        <p:txBody>
          <a:bodyPr>
            <a:normAutofit lnSpcReduction="10000"/>
          </a:bodyPr>
          <a:lstStyle/>
          <a:p>
            <a:r>
              <a:rPr lang="es-ES" sz="1800" dirty="0" smtClean="0">
                <a:solidFill>
                  <a:schemeClr val="tx1"/>
                </a:solidFill>
                <a:latin typeface="Arial" pitchFamily="34" charset="0"/>
                <a:cs typeface="Arial" pitchFamily="34" charset="0"/>
              </a:rPr>
              <a:t>Seguir un modelo de madurez trae diferentes beneficios sin importar en qué nivel se encuentre. </a:t>
            </a:r>
          </a:p>
          <a:p>
            <a:pPr>
              <a:buFont typeface="Arial" pitchFamily="34" charset="0"/>
              <a:buChar char="•"/>
            </a:pPr>
            <a:endParaRPr lang="es-ES" sz="1800" dirty="0" smtClean="0">
              <a:solidFill>
                <a:schemeClr val="tx1"/>
              </a:solidFill>
              <a:latin typeface="Arial" pitchFamily="34" charset="0"/>
              <a:cs typeface="Arial" pitchFamily="34" charset="0"/>
            </a:endParaRPr>
          </a:p>
          <a:p>
            <a:pPr>
              <a:buFont typeface="Arial" pitchFamily="34" charset="0"/>
              <a:buChar char="•"/>
            </a:pPr>
            <a:r>
              <a:rPr lang="es-ES" sz="1800" dirty="0" smtClean="0">
                <a:solidFill>
                  <a:schemeClr val="tx1"/>
                </a:solidFill>
                <a:latin typeface="Arial" pitchFamily="34" charset="0"/>
                <a:cs typeface="Arial" pitchFamily="34" charset="0"/>
              </a:rPr>
              <a:t> qué está pasando?</a:t>
            </a:r>
          </a:p>
          <a:p>
            <a:pPr>
              <a:buFont typeface="Arial" pitchFamily="34" charset="0"/>
              <a:buChar char="•"/>
            </a:pPr>
            <a:r>
              <a:rPr lang="es-ES" sz="1800" dirty="0" smtClean="0">
                <a:solidFill>
                  <a:schemeClr val="tx1"/>
                </a:solidFill>
                <a:latin typeface="Arial" pitchFamily="34" charset="0"/>
                <a:cs typeface="Arial" pitchFamily="34" charset="0"/>
              </a:rPr>
              <a:t> por qué está pasando?                                    </a:t>
            </a:r>
          </a:p>
          <a:p>
            <a:endParaRPr lang="es-ES" sz="1600" dirty="0" smtClean="0"/>
          </a:p>
          <a:p>
            <a:endParaRPr lang="es-ES" sz="1600" dirty="0" smtClean="0"/>
          </a:p>
        </p:txBody>
      </p:sp>
      <p:sp>
        <p:nvSpPr>
          <p:cNvPr id="63490" name="AutoShape 2"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2" name="AutoShape 4"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3494" name="Picture 6" descr="http://jesseniauzho.bligoo.ec/media/users/14/711182/images/public/97347/globalizacion.jpg?v=1311873462511">
            <a:hlinkClick r:id="rId3"/>
          </p:cNvPr>
          <p:cNvPicPr>
            <a:picLocks noChangeAspect="1" noChangeArrowheads="1"/>
          </p:cNvPicPr>
          <p:nvPr/>
        </p:nvPicPr>
        <p:blipFill>
          <a:blip r:embed="rId4" cstate="print"/>
          <a:srcRect/>
          <a:stretch>
            <a:fillRect/>
          </a:stretch>
        </p:blipFill>
        <p:spPr bwMode="auto">
          <a:xfrm>
            <a:off x="857224" y="1347788"/>
            <a:ext cx="2381250" cy="2152650"/>
          </a:xfrm>
          <a:prstGeom prst="rect">
            <a:avLst/>
          </a:prstGeom>
          <a:noFill/>
        </p:spPr>
      </p:pic>
      <p:sp>
        <p:nvSpPr>
          <p:cNvPr id="28" name="2 Subtítulo"/>
          <p:cNvSpPr txBox="1">
            <a:spLocks/>
          </p:cNvSpPr>
          <p:nvPr/>
        </p:nvSpPr>
        <p:spPr bwMode="auto">
          <a:xfrm>
            <a:off x="3428992" y="1490664"/>
            <a:ext cx="1857388" cy="1928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s-MX"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Empresas:</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s-MX"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Competitivas</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lang="es-MX" sz="1600" dirty="0" smtClean="0">
                <a:latin typeface="Arial" pitchFamily="34" charset="0"/>
                <a:cs typeface="Arial" pitchFamily="34" charset="0"/>
              </a:rPr>
              <a:t>Certificadas</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lang="es-MX" sz="1600" dirty="0" smtClean="0">
                <a:latin typeface="Arial" pitchFamily="34" charset="0"/>
                <a:cs typeface="Arial" pitchFamily="34" charset="0"/>
              </a:rPr>
              <a:t>Evaluadas</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s-MX"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Calidad</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s-MX"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Seguridad</a:t>
            </a:r>
          </a:p>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r>
              <a:rPr lang="es-MX" sz="1600" dirty="0" smtClean="0">
                <a:latin typeface="Arial" pitchFamily="34" charset="0"/>
                <a:cs typeface="Arial" pitchFamily="34" charset="0"/>
              </a:rPr>
              <a:t>Confiabilidad</a:t>
            </a:r>
            <a:endParaRPr kumimoji="0" lang="es-MX"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63496" name="Picture 8" descr="http://steelexperts.com.mx/images/garantia.jpg">
            <a:hlinkClick r:id="rId5"/>
          </p:cNvPr>
          <p:cNvPicPr>
            <a:picLocks noChangeAspect="1" noChangeArrowheads="1"/>
          </p:cNvPicPr>
          <p:nvPr/>
        </p:nvPicPr>
        <p:blipFill>
          <a:blip r:embed="rId6" cstate="print"/>
          <a:srcRect/>
          <a:stretch>
            <a:fillRect/>
          </a:stretch>
        </p:blipFill>
        <p:spPr bwMode="auto">
          <a:xfrm>
            <a:off x="6286512" y="1490664"/>
            <a:ext cx="2098404" cy="1843085"/>
          </a:xfrm>
          <a:prstGeom prst="rect">
            <a:avLst/>
          </a:prstGeom>
          <a:noFill/>
        </p:spPr>
      </p:pic>
      <p:sp>
        <p:nvSpPr>
          <p:cNvPr id="30" name="Right Arrow 29"/>
          <p:cNvSpPr/>
          <p:nvPr/>
        </p:nvSpPr>
        <p:spPr>
          <a:xfrm>
            <a:off x="5214942" y="2276482"/>
            <a:ext cx="857256"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643306" y="5715016"/>
            <a:ext cx="1785950" cy="369332"/>
          </a:xfrm>
          <a:prstGeom prst="rect">
            <a:avLst/>
          </a:prstGeom>
          <a:noFill/>
          <a:ln>
            <a:solidFill>
              <a:schemeClr val="tx1"/>
            </a:solidFill>
          </a:ln>
        </p:spPr>
        <p:txBody>
          <a:bodyPr wrap="square" rtlCol="0">
            <a:spAutoFit/>
          </a:bodyPr>
          <a:lstStyle/>
          <a:p>
            <a:pPr algn="ctr"/>
            <a:r>
              <a:rPr lang="es-EC" dirty="0" smtClean="0"/>
              <a:t>Correctivos</a:t>
            </a:r>
            <a:endParaRPr lang="en-US" dirty="0"/>
          </a:p>
        </p:txBody>
      </p:sp>
      <p:sp>
        <p:nvSpPr>
          <p:cNvPr id="32" name="Down Arrow 31"/>
          <p:cNvSpPr/>
          <p:nvPr/>
        </p:nvSpPr>
        <p:spPr>
          <a:xfrm>
            <a:off x="4357686" y="5214950"/>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89505550"/>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gray">
          <a:xfrm>
            <a:off x="1907704" y="260648"/>
            <a:ext cx="5394920" cy="533400"/>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lgn="ctr">
              <a:defRPr/>
            </a:pPr>
            <a:r>
              <a:rPr lang="en-US" sz="2400" b="1" dirty="0">
                <a:solidFill>
                  <a:srgbClr val="FFFFFF"/>
                </a:solidFill>
                <a:effectLst>
                  <a:outerShdw blurRad="38100" dist="38100" dir="2700000" algn="tl">
                    <a:srgbClr val="000000"/>
                  </a:outerShdw>
                </a:effectLst>
              </a:rPr>
              <a:t>5</a:t>
            </a:r>
            <a:r>
              <a:rPr lang="en-US" sz="2400" b="1" dirty="0" smtClean="0">
                <a:solidFill>
                  <a:srgbClr val="FFFFFF"/>
                </a:solidFill>
                <a:effectLst>
                  <a:outerShdw blurRad="38100" dist="38100" dir="2700000" algn="tl">
                    <a:srgbClr val="000000"/>
                  </a:outerShdw>
                </a:effectLst>
              </a:rPr>
              <a:t>. METODOLOGIA</a:t>
            </a:r>
            <a:endParaRPr lang="en-US" sz="2400" b="1" dirty="0">
              <a:solidFill>
                <a:srgbClr val="FFFFFF"/>
              </a:solidFill>
              <a:effectLst>
                <a:outerShdw blurRad="38100" dist="38100" dir="2700000" algn="tl">
                  <a:srgbClr val="000000"/>
                </a:outerShdw>
              </a:effectLst>
            </a:endParaRPr>
          </a:p>
        </p:txBody>
      </p:sp>
      <p:sp>
        <p:nvSpPr>
          <p:cNvPr id="4" name="2 Subtítulo"/>
          <p:cNvSpPr>
            <a:spLocks noGrp="1"/>
          </p:cNvSpPr>
          <p:nvPr>
            <p:ph type="subTitle" idx="1"/>
          </p:nvPr>
        </p:nvSpPr>
        <p:spPr>
          <a:xfrm>
            <a:off x="571472" y="3786190"/>
            <a:ext cx="7858180" cy="1500198"/>
          </a:xfrm>
        </p:spPr>
        <p:txBody>
          <a:bodyPr>
            <a:normAutofit/>
          </a:bodyPr>
          <a:lstStyle/>
          <a:p>
            <a:pPr>
              <a:buFont typeface="Arial" pitchFamily="34" charset="0"/>
              <a:buChar char="•"/>
            </a:pPr>
            <a:endParaRPr lang="es-ES" sz="1800" dirty="0" smtClean="0">
              <a:solidFill>
                <a:schemeClr val="tx1"/>
              </a:solidFill>
              <a:latin typeface="Arial" pitchFamily="34" charset="0"/>
              <a:cs typeface="Arial" pitchFamily="34" charset="0"/>
            </a:endParaRPr>
          </a:p>
          <a:p>
            <a:endParaRPr lang="es-ES" sz="1600" dirty="0" smtClean="0"/>
          </a:p>
        </p:txBody>
      </p:sp>
      <p:sp>
        <p:nvSpPr>
          <p:cNvPr id="63490" name="AutoShape 2"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2" name="AutoShape 4" descr="Resultado de imagen para imagenes de globalizacion"/>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3 Rectángulo redondeado"/>
          <p:cNvSpPr/>
          <p:nvPr/>
        </p:nvSpPr>
        <p:spPr>
          <a:xfrm>
            <a:off x="1403648" y="1714488"/>
            <a:ext cx="2016224" cy="65491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INVESTIGACIÓN DOCUMENTAL</a:t>
            </a:r>
            <a:endParaRPr lang="es-EC" dirty="0"/>
          </a:p>
        </p:txBody>
      </p:sp>
      <p:sp>
        <p:nvSpPr>
          <p:cNvPr id="13" name="8 Rectángulo redondeado"/>
          <p:cNvSpPr/>
          <p:nvPr/>
        </p:nvSpPr>
        <p:spPr>
          <a:xfrm>
            <a:off x="1428728" y="3143248"/>
            <a:ext cx="1968711" cy="64294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INVESTIGACIÓN DESCRIPTIVA</a:t>
            </a:r>
          </a:p>
        </p:txBody>
      </p:sp>
      <p:sp>
        <p:nvSpPr>
          <p:cNvPr id="15" name="10 Rectángulo redondeado"/>
          <p:cNvSpPr/>
          <p:nvPr/>
        </p:nvSpPr>
        <p:spPr>
          <a:xfrm>
            <a:off x="1500166" y="4811149"/>
            <a:ext cx="1902743" cy="61811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EVALUACION COMPARATIVA</a:t>
            </a:r>
            <a:endParaRPr lang="es-EC" dirty="0"/>
          </a:p>
        </p:txBody>
      </p:sp>
      <p:sp>
        <p:nvSpPr>
          <p:cNvPr id="16" name="14 Elipse"/>
          <p:cNvSpPr/>
          <p:nvPr/>
        </p:nvSpPr>
        <p:spPr>
          <a:xfrm>
            <a:off x="4500562" y="2857497"/>
            <a:ext cx="2571768" cy="1285884"/>
          </a:xfrm>
          <a:prstGeom prst="ellipse">
            <a:avLst/>
          </a:prstGeom>
          <a:solidFill>
            <a:srgbClr val="66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mtClean="0"/>
          </a:p>
          <a:p>
            <a:pPr algn="ctr"/>
            <a:r>
              <a:rPr lang="es-EC" smtClean="0"/>
              <a:t>APLICACIÓN </a:t>
            </a:r>
            <a:r>
              <a:rPr lang="es-EC" dirty="0" smtClean="0"/>
              <a:t>DE ENCUESTAS</a:t>
            </a:r>
          </a:p>
          <a:p>
            <a:pPr algn="ctr"/>
            <a:endParaRPr lang="es-EC" dirty="0"/>
          </a:p>
        </p:txBody>
      </p:sp>
      <p:sp>
        <p:nvSpPr>
          <p:cNvPr id="17" name="15 Elipse"/>
          <p:cNvSpPr/>
          <p:nvPr/>
        </p:nvSpPr>
        <p:spPr>
          <a:xfrm>
            <a:off x="4523783" y="4412033"/>
            <a:ext cx="2548547" cy="1374421"/>
          </a:xfrm>
          <a:prstGeom prst="ellipse">
            <a:avLst/>
          </a:prstGeom>
          <a:solidFill>
            <a:srgbClr val="66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BENCHMARKING</a:t>
            </a:r>
            <a:endParaRPr lang="es-EC" dirty="0"/>
          </a:p>
        </p:txBody>
      </p:sp>
      <p:sp>
        <p:nvSpPr>
          <p:cNvPr id="21" name="14 Elipse"/>
          <p:cNvSpPr/>
          <p:nvPr/>
        </p:nvSpPr>
        <p:spPr>
          <a:xfrm>
            <a:off x="4429124" y="1214422"/>
            <a:ext cx="2499715" cy="1337376"/>
          </a:xfrm>
          <a:prstGeom prst="ellipse">
            <a:avLst/>
          </a:prstGeom>
          <a:solidFill>
            <a:srgbClr val="66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REVISION BIBLIOGRAFICA</a:t>
            </a:r>
            <a:endParaRPr lang="es-EC" dirty="0"/>
          </a:p>
        </p:txBody>
      </p:sp>
      <p:sp>
        <p:nvSpPr>
          <p:cNvPr id="22" name="Right Arrow 21"/>
          <p:cNvSpPr/>
          <p:nvPr/>
        </p:nvSpPr>
        <p:spPr>
          <a:xfrm>
            <a:off x="3571868" y="1857364"/>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3571868" y="3357562"/>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3571868" y="5000636"/>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89505550"/>
      </p:ext>
    </p:extLst>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p:cNvSpPr>
            <a:spLocks noGrp="1" noChangeArrowheads="1"/>
          </p:cNvSpPr>
          <p:nvPr>
            <p:ph type="title"/>
          </p:nvPr>
        </p:nvSpPr>
        <p:spPr bwMode="gray">
          <a:xfrm>
            <a:off x="2428860" y="260648"/>
            <a:ext cx="4824536" cy="576063"/>
          </a:xfrm>
          <a:prstGeom prst="roundRect">
            <a:avLst>
              <a:gd name="adj" fmla="val 16667"/>
            </a:avLst>
          </a:prstGeom>
          <a:gradFill rotWithShape="1">
            <a:gsLst>
              <a:gs pos="0">
                <a:srgbClr val="DDEBCF"/>
              </a:gs>
              <a:gs pos="50000">
                <a:srgbClr val="9CB86E"/>
              </a:gs>
              <a:gs pos="100000">
                <a:srgbClr val="156B13"/>
              </a:gs>
            </a:gsLst>
            <a:lin ang="5400000" scaled="0"/>
          </a:gradFill>
          <a:ln w="25400" algn="ctr">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en-US" sz="2400" b="1" dirty="0">
                <a:solidFill>
                  <a:srgbClr val="FFFFFF"/>
                </a:solidFill>
                <a:effectLst>
                  <a:outerShdw blurRad="38100" dist="38100" dir="2700000" algn="tl">
                    <a:srgbClr val="000000"/>
                  </a:outerShdw>
                </a:effectLst>
                <a:latin typeface="Arial" charset="0"/>
                <a:ea typeface="+mn-ea"/>
                <a:cs typeface="Arial" charset="0"/>
              </a:rPr>
              <a:t>6</a:t>
            </a:r>
            <a:r>
              <a:rPr lang="en-US" sz="2400" b="1" dirty="0" smtClean="0">
                <a:solidFill>
                  <a:srgbClr val="FFFFFF"/>
                </a:solidFill>
                <a:effectLst>
                  <a:outerShdw blurRad="38100" dist="38100" dir="2700000" algn="tl">
                    <a:srgbClr val="000000"/>
                  </a:outerShdw>
                </a:effectLst>
                <a:latin typeface="Arial" charset="0"/>
                <a:ea typeface="+mn-ea"/>
                <a:cs typeface="Arial" charset="0"/>
              </a:rPr>
              <a:t>. MARCO TEÓRICO</a:t>
            </a:r>
            <a:endParaRPr lang="en-US" sz="2400" b="1" dirty="0">
              <a:solidFill>
                <a:srgbClr val="FFFFFF"/>
              </a:solidFill>
              <a:effectLst>
                <a:outerShdw blurRad="38100" dist="38100" dir="2700000" algn="tl">
                  <a:srgbClr val="000000"/>
                </a:outerShdw>
              </a:effectLst>
              <a:latin typeface="Arial" charset="0"/>
              <a:ea typeface="+mn-ea"/>
              <a:cs typeface="Arial" charset="0"/>
            </a:endParaRPr>
          </a:p>
        </p:txBody>
      </p:sp>
      <p:sp>
        <p:nvSpPr>
          <p:cNvPr id="13" name="TextBox 12"/>
          <p:cNvSpPr txBox="1"/>
          <p:nvPr/>
        </p:nvSpPr>
        <p:spPr>
          <a:xfrm>
            <a:off x="785786" y="1071546"/>
            <a:ext cx="7242598" cy="1569660"/>
          </a:xfrm>
          <a:prstGeom prst="rect">
            <a:avLst/>
          </a:prstGeom>
          <a:noFill/>
        </p:spPr>
        <p:txBody>
          <a:bodyPr wrap="square" rtlCol="0">
            <a:spAutoFit/>
          </a:bodyPr>
          <a:lstStyle/>
          <a:p>
            <a:r>
              <a:rPr lang="es-ES_tradnl" sz="1600" b="1" dirty="0" smtClean="0"/>
              <a:t>PYME</a:t>
            </a:r>
          </a:p>
          <a:p>
            <a:r>
              <a:rPr lang="es-ES_tradnl" sz="1600" dirty="0" smtClean="0"/>
              <a:t>Todo ente productivo que cumpla con:</a:t>
            </a:r>
          </a:p>
          <a:p>
            <a:pPr lvl="0"/>
            <a:r>
              <a:rPr lang="es-ES_tradnl" sz="1600" dirty="0" smtClean="0"/>
              <a:t>- Nómina de hasta 200 trabajadores</a:t>
            </a:r>
            <a:endParaRPr lang="en-US" sz="1600" dirty="0" smtClean="0"/>
          </a:p>
          <a:p>
            <a:pPr lvl="0"/>
            <a:r>
              <a:rPr lang="es-ES_tradnl" sz="1600" dirty="0" smtClean="0"/>
              <a:t>- Volumen de ventas hasta $4’999.999</a:t>
            </a:r>
            <a:endParaRPr lang="en-US" sz="1600" dirty="0" smtClean="0"/>
          </a:p>
          <a:p>
            <a:pPr lvl="0"/>
            <a:r>
              <a:rPr lang="es-ES_tradnl" sz="1600" dirty="0" smtClean="0"/>
              <a:t>- Activos totales hasta $3’999.999.</a:t>
            </a:r>
            <a:endParaRPr lang="en-US" sz="1600" dirty="0" smtClean="0"/>
          </a:p>
          <a:p>
            <a:pPr lvl="0"/>
            <a:r>
              <a:rPr lang="es-ES_tradnl" sz="1600" dirty="0" smtClean="0"/>
              <a:t>- Provea variados bienes y servicios al mercado nacional e internacional.</a:t>
            </a:r>
            <a:endParaRPr lang="en-US" sz="1600" dirty="0"/>
          </a:p>
        </p:txBody>
      </p:sp>
      <p:pic>
        <p:nvPicPr>
          <p:cNvPr id="17" name="Picture 16"/>
          <p:cNvPicPr/>
          <p:nvPr/>
        </p:nvPicPr>
        <p:blipFill>
          <a:blip r:embed="rId2" cstate="print"/>
          <a:srcRect/>
          <a:stretch>
            <a:fillRect/>
          </a:stretch>
        </p:blipFill>
        <p:spPr bwMode="auto">
          <a:xfrm>
            <a:off x="2786050" y="2643182"/>
            <a:ext cx="5857916" cy="328614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10921</TotalTime>
  <Words>2545</Words>
  <Application>Microsoft Office PowerPoint</Application>
  <PresentationFormat>On-screen Show (4:3)</PresentationFormat>
  <Paragraphs>495</Paragraphs>
  <Slides>35</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Tema de Office</vt:lpstr>
      <vt:lpstr>CorelDRAW</vt:lpstr>
      <vt:lpstr>Slide 1</vt:lpstr>
      <vt:lpstr>Slide 2</vt:lpstr>
      <vt:lpstr>Slide 3</vt:lpstr>
      <vt:lpstr>Slide 4</vt:lpstr>
      <vt:lpstr>Slide 5</vt:lpstr>
      <vt:lpstr>Slide 6</vt:lpstr>
      <vt:lpstr>Slide 7</vt:lpstr>
      <vt:lpstr>Slide 8</vt:lpstr>
      <vt:lpstr>6. MARCO TEÓRICO</vt:lpstr>
      <vt:lpstr>6. MARCO TEÓRICO</vt:lpstr>
      <vt:lpstr>6. MARCO TEÓRICO</vt:lpstr>
      <vt:lpstr>6. MARCO TEÓRICO</vt:lpstr>
      <vt:lpstr>6. MARCO TEÓRICO</vt:lpstr>
      <vt:lpstr>7. EVALUACION DE RESULTADOS</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ASESORI</dc:creator>
  <cp:lastModifiedBy>Mónica Guadalupe</cp:lastModifiedBy>
  <cp:revision>448</cp:revision>
  <dcterms:created xsi:type="dcterms:W3CDTF">2013-06-20T16:44:00Z</dcterms:created>
  <dcterms:modified xsi:type="dcterms:W3CDTF">2015-05-15T19:52:06Z</dcterms:modified>
</cp:coreProperties>
</file>