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809" r:id="rId3"/>
  </p:sldMasterIdLst>
  <p:notesMasterIdLst>
    <p:notesMasterId r:id="rId58"/>
  </p:notesMasterIdLst>
  <p:sldIdLst>
    <p:sldId id="472" r:id="rId4"/>
    <p:sldId id="496" r:id="rId5"/>
    <p:sldId id="482" r:id="rId6"/>
    <p:sldId id="483" r:id="rId7"/>
    <p:sldId id="484" r:id="rId8"/>
    <p:sldId id="493" r:id="rId9"/>
    <p:sldId id="485" r:id="rId10"/>
    <p:sldId id="486" r:id="rId11"/>
    <p:sldId id="487" r:id="rId12"/>
    <p:sldId id="492" r:id="rId13"/>
    <p:sldId id="497" r:id="rId14"/>
    <p:sldId id="488" r:id="rId15"/>
    <p:sldId id="489" r:id="rId16"/>
    <p:sldId id="490" r:id="rId17"/>
    <p:sldId id="475" r:id="rId18"/>
    <p:sldId id="479" r:id="rId19"/>
    <p:sldId id="545" r:id="rId20"/>
    <p:sldId id="480" r:id="rId21"/>
    <p:sldId id="481" r:id="rId22"/>
    <p:sldId id="499" r:id="rId23"/>
    <p:sldId id="500" r:id="rId24"/>
    <p:sldId id="521" r:id="rId25"/>
    <p:sldId id="520" r:id="rId26"/>
    <p:sldId id="501" r:id="rId27"/>
    <p:sldId id="522" r:id="rId28"/>
    <p:sldId id="526" r:id="rId29"/>
    <p:sldId id="525" r:id="rId30"/>
    <p:sldId id="514" r:id="rId31"/>
    <p:sldId id="519" r:id="rId32"/>
    <p:sldId id="531" r:id="rId33"/>
    <p:sldId id="516" r:id="rId34"/>
    <p:sldId id="515" r:id="rId35"/>
    <p:sldId id="517" r:id="rId36"/>
    <p:sldId id="507" r:id="rId37"/>
    <p:sldId id="508" r:id="rId38"/>
    <p:sldId id="518" r:id="rId39"/>
    <p:sldId id="511" r:id="rId40"/>
    <p:sldId id="512" r:id="rId41"/>
    <p:sldId id="513" r:id="rId42"/>
    <p:sldId id="523" r:id="rId43"/>
    <p:sldId id="527" r:id="rId44"/>
    <p:sldId id="524" r:id="rId45"/>
    <p:sldId id="528" r:id="rId46"/>
    <p:sldId id="529" r:id="rId47"/>
    <p:sldId id="532" r:id="rId48"/>
    <p:sldId id="533" r:id="rId49"/>
    <p:sldId id="534" r:id="rId50"/>
    <p:sldId id="547" r:id="rId51"/>
    <p:sldId id="535" r:id="rId52"/>
    <p:sldId id="541" r:id="rId53"/>
    <p:sldId id="542" r:id="rId54"/>
    <p:sldId id="543" r:id="rId55"/>
    <p:sldId id="544" r:id="rId56"/>
    <p:sldId id="536" r:id="rId57"/>
  </p:sldIdLst>
  <p:sldSz cx="12192000" cy="6858000"/>
  <p:notesSz cx="6858000" cy="9144000"/>
  <p:defaultTextStyle>
    <a:defPPr>
      <a:defRPr lang="es-EC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71" autoAdjust="0"/>
  </p:normalViewPr>
  <p:slideViewPr>
    <p:cSldViewPr snapToGrid="0">
      <p:cViewPr>
        <p:scale>
          <a:sx n="60" d="100"/>
          <a:sy n="60" d="100"/>
        </p:scale>
        <p:origin x="-1020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7AB549-94CA-4BA1-AECC-71B8FCFF460A}" type="doc">
      <dgm:prSet loTypeId="urn:microsoft.com/office/officeart/2005/8/layout/hierarchy2" loCatId="hierarchy" qsTypeId="urn:microsoft.com/office/officeart/2005/8/quickstyle/3d9" qsCatId="3D" csTypeId="urn:microsoft.com/office/officeart/2005/8/colors/accent0_3" csCatId="mainScheme" phldr="1"/>
      <dgm:spPr/>
    </dgm:pt>
    <dgm:pt modelId="{FF64AFA2-55C7-498E-819F-62FC012AC706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Operaciones de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Defensa Interna</a:t>
          </a:r>
        </a:p>
      </dgm:t>
    </dgm:pt>
    <dgm:pt modelId="{3E9F6D31-700D-4EA3-AC7B-ECA13671F99F}" type="parTrans" cxnId="{828F5055-1DE8-4E08-AE8B-DCBDCEE35007}">
      <dgm:prSet/>
      <dgm:spPr/>
      <dgm:t>
        <a:bodyPr/>
        <a:lstStyle/>
        <a:p>
          <a:endParaRPr lang="es-EC"/>
        </a:p>
      </dgm:t>
    </dgm:pt>
    <dgm:pt modelId="{8E72DA78-AC5B-4FEE-8C18-59BBF826C838}" type="sibTrans" cxnId="{828F5055-1DE8-4E08-AE8B-DCBDCEE35007}">
      <dgm:prSet/>
      <dgm:spPr/>
      <dgm:t>
        <a:bodyPr/>
        <a:lstStyle/>
        <a:p>
          <a:endParaRPr lang="es-EC"/>
        </a:p>
      </dgm:t>
    </dgm:pt>
    <dgm:pt modelId="{F3DDF9D2-C29F-4627-9A65-9A0CA58F15C0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Operaciones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Complementarias</a:t>
          </a:r>
        </a:p>
      </dgm:t>
    </dgm:pt>
    <dgm:pt modelId="{72E96842-0BF0-4A1A-82FA-C19472AC4890}" type="parTrans" cxnId="{B5EB1093-33E7-476B-A28C-6430573E3BD6}">
      <dgm:prSet/>
      <dgm:spPr/>
      <dgm:t>
        <a:bodyPr/>
        <a:lstStyle/>
        <a:p>
          <a:endParaRPr lang="es-EC"/>
        </a:p>
      </dgm:t>
    </dgm:pt>
    <dgm:pt modelId="{121AA00D-ED13-4A5C-B6BE-702992AB3357}" type="sibTrans" cxnId="{B5EB1093-33E7-476B-A28C-6430573E3BD6}">
      <dgm:prSet/>
      <dgm:spPr/>
      <dgm:t>
        <a:bodyPr/>
        <a:lstStyle/>
        <a:p>
          <a:endParaRPr lang="es-EC"/>
        </a:p>
      </dgm:t>
    </dgm:pt>
    <dgm:pt modelId="{03460F3A-5516-4BFB-89CF-7CFB7E296632}">
      <dgm:prSet/>
      <dgm:spPr>
        <a:solidFill>
          <a:srgbClr val="BC9144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Operaciones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Tipo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policía</a:t>
          </a:r>
        </a:p>
      </dgm:t>
    </dgm:pt>
    <dgm:pt modelId="{D9B37EDA-43A5-494C-99F5-F0563B83E0A8}" type="parTrans" cxnId="{E96C6026-8982-4366-BC82-3E665C24F7DB}">
      <dgm:prSet/>
      <dgm:spPr/>
      <dgm:t>
        <a:bodyPr/>
        <a:lstStyle/>
        <a:p>
          <a:endParaRPr lang="es-EC"/>
        </a:p>
      </dgm:t>
    </dgm:pt>
    <dgm:pt modelId="{DA1FC21E-4921-480E-9C5D-FCE861DCFA1A}" type="sibTrans" cxnId="{E96C6026-8982-4366-BC82-3E665C24F7DB}">
      <dgm:prSet/>
      <dgm:spPr/>
      <dgm:t>
        <a:bodyPr/>
        <a:lstStyle/>
        <a:p>
          <a:endParaRPr lang="es-EC"/>
        </a:p>
      </dgm:t>
    </dgm:pt>
    <dgm:pt modelId="{E9AA2BBE-936E-4435-BBBD-0E873C559F8B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Operaciones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Militares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de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Defensa Interna</a:t>
          </a:r>
        </a:p>
      </dgm:t>
    </dgm:pt>
    <dgm:pt modelId="{F69318F5-D08B-4171-A8CC-63F8C3C99E46}" type="parTrans" cxnId="{03D3478A-2C62-4376-BCE4-A1F61C2A5B6B}">
      <dgm:prSet/>
      <dgm:spPr/>
      <dgm:t>
        <a:bodyPr/>
        <a:lstStyle/>
        <a:p>
          <a:endParaRPr lang="es-EC"/>
        </a:p>
      </dgm:t>
    </dgm:pt>
    <dgm:pt modelId="{D90E0F79-9216-442D-A1EA-9ABC686CCA51}" type="sibTrans" cxnId="{03D3478A-2C62-4376-BCE4-A1F61C2A5B6B}">
      <dgm:prSet/>
      <dgm:spPr/>
      <dgm:t>
        <a:bodyPr/>
        <a:lstStyle/>
        <a:p>
          <a:endParaRPr lang="es-EC"/>
        </a:p>
      </dgm:t>
    </dgm:pt>
    <dgm:pt modelId="{AFAFE0A0-4500-443A-8654-5A08A9257564}" type="pres">
      <dgm:prSet presAssocID="{FC7AB549-94CA-4BA1-AECC-71B8FCFF460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1B85E20-8996-4223-A049-B7BA4F3EF02F}" type="pres">
      <dgm:prSet presAssocID="{FF64AFA2-55C7-498E-819F-62FC012AC706}" presName="root1" presStyleCnt="0"/>
      <dgm:spPr/>
    </dgm:pt>
    <dgm:pt modelId="{8E444199-FDCA-4034-ADE1-2355ED2E6285}" type="pres">
      <dgm:prSet presAssocID="{FF64AFA2-55C7-498E-819F-62FC012AC706}" presName="LevelOneTextNode" presStyleLbl="node0" presStyleIdx="0" presStyleCnt="1" custLinFactNeighborX="-1939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22B5378-E887-4A33-8645-B17B3363864E}" type="pres">
      <dgm:prSet presAssocID="{FF64AFA2-55C7-498E-819F-62FC012AC706}" presName="level2hierChild" presStyleCnt="0"/>
      <dgm:spPr/>
    </dgm:pt>
    <dgm:pt modelId="{85E01E51-69A9-4705-91ED-F2A93E0BF3A1}" type="pres">
      <dgm:prSet presAssocID="{72E96842-0BF0-4A1A-82FA-C19472AC4890}" presName="conn2-1" presStyleLbl="parChTrans1D2" presStyleIdx="0" presStyleCnt="3"/>
      <dgm:spPr/>
      <dgm:t>
        <a:bodyPr/>
        <a:lstStyle/>
        <a:p>
          <a:endParaRPr lang="es-EC"/>
        </a:p>
      </dgm:t>
    </dgm:pt>
    <dgm:pt modelId="{0BA65B3C-BCEC-4004-8FF0-F4074303F718}" type="pres">
      <dgm:prSet presAssocID="{72E96842-0BF0-4A1A-82FA-C19472AC4890}" presName="connTx" presStyleLbl="parChTrans1D2" presStyleIdx="0" presStyleCnt="3"/>
      <dgm:spPr/>
      <dgm:t>
        <a:bodyPr/>
        <a:lstStyle/>
        <a:p>
          <a:endParaRPr lang="es-EC"/>
        </a:p>
      </dgm:t>
    </dgm:pt>
    <dgm:pt modelId="{C120C3E0-5F5E-42B0-A39A-F427549D7EB2}" type="pres">
      <dgm:prSet presAssocID="{F3DDF9D2-C29F-4627-9A65-9A0CA58F15C0}" presName="root2" presStyleCnt="0"/>
      <dgm:spPr/>
    </dgm:pt>
    <dgm:pt modelId="{E8C0BA1D-316D-452D-B440-41DA5898F72D}" type="pres">
      <dgm:prSet presAssocID="{F3DDF9D2-C29F-4627-9A65-9A0CA58F15C0}" presName="LevelTwoTextNode" presStyleLbl="node2" presStyleIdx="0" presStyleCnt="3" custLinFactY="100000" custLinFactNeighborX="27903" custLinFactNeighborY="13387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9ABF5AE-A101-4F95-86FE-AC59D3679C7F}" type="pres">
      <dgm:prSet presAssocID="{F3DDF9D2-C29F-4627-9A65-9A0CA58F15C0}" presName="level3hierChild" presStyleCnt="0"/>
      <dgm:spPr/>
    </dgm:pt>
    <dgm:pt modelId="{FCC0728D-8D32-46C8-8865-ADA4550D75F9}" type="pres">
      <dgm:prSet presAssocID="{D9B37EDA-43A5-494C-99F5-F0563B83E0A8}" presName="conn2-1" presStyleLbl="parChTrans1D2" presStyleIdx="1" presStyleCnt="3"/>
      <dgm:spPr/>
      <dgm:t>
        <a:bodyPr/>
        <a:lstStyle/>
        <a:p>
          <a:endParaRPr lang="es-EC"/>
        </a:p>
      </dgm:t>
    </dgm:pt>
    <dgm:pt modelId="{A7CAEB51-D48A-4254-9256-2D444A0F917D}" type="pres">
      <dgm:prSet presAssocID="{D9B37EDA-43A5-494C-99F5-F0563B83E0A8}" presName="connTx" presStyleLbl="parChTrans1D2" presStyleIdx="1" presStyleCnt="3"/>
      <dgm:spPr/>
      <dgm:t>
        <a:bodyPr/>
        <a:lstStyle/>
        <a:p>
          <a:endParaRPr lang="es-EC"/>
        </a:p>
      </dgm:t>
    </dgm:pt>
    <dgm:pt modelId="{F5866E94-ACD9-476E-8BAE-813AE38C4F34}" type="pres">
      <dgm:prSet presAssocID="{03460F3A-5516-4BFB-89CF-7CFB7E296632}" presName="root2" presStyleCnt="0"/>
      <dgm:spPr/>
    </dgm:pt>
    <dgm:pt modelId="{BC0A0360-94A2-4B77-85CD-E9B30BE46716}" type="pres">
      <dgm:prSet presAssocID="{03460F3A-5516-4BFB-89CF-7CFB7E296632}" presName="LevelTwoTextNode" presStyleLbl="node2" presStyleIdx="1" presStyleCnt="3" custLinFactNeighborY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B953C5F-9F3B-4487-AE72-C7E2C95467A0}" type="pres">
      <dgm:prSet presAssocID="{03460F3A-5516-4BFB-89CF-7CFB7E296632}" presName="level3hierChild" presStyleCnt="0"/>
      <dgm:spPr/>
    </dgm:pt>
    <dgm:pt modelId="{1F9E588F-B39C-412B-B849-DB0C451E04C2}" type="pres">
      <dgm:prSet presAssocID="{F69318F5-D08B-4171-A8CC-63F8C3C99E46}" presName="conn2-1" presStyleLbl="parChTrans1D2" presStyleIdx="2" presStyleCnt="3"/>
      <dgm:spPr/>
      <dgm:t>
        <a:bodyPr/>
        <a:lstStyle/>
        <a:p>
          <a:endParaRPr lang="es-EC"/>
        </a:p>
      </dgm:t>
    </dgm:pt>
    <dgm:pt modelId="{F9C41484-F278-4665-A87C-A0F3EFE2212F}" type="pres">
      <dgm:prSet presAssocID="{F69318F5-D08B-4171-A8CC-63F8C3C99E46}" presName="connTx" presStyleLbl="parChTrans1D2" presStyleIdx="2" presStyleCnt="3"/>
      <dgm:spPr/>
      <dgm:t>
        <a:bodyPr/>
        <a:lstStyle/>
        <a:p>
          <a:endParaRPr lang="es-EC"/>
        </a:p>
      </dgm:t>
    </dgm:pt>
    <dgm:pt modelId="{5358693F-A366-45B6-B8A5-430282EF3874}" type="pres">
      <dgm:prSet presAssocID="{E9AA2BBE-936E-4435-BBBD-0E873C559F8B}" presName="root2" presStyleCnt="0"/>
      <dgm:spPr/>
    </dgm:pt>
    <dgm:pt modelId="{AC0EA541-F7E5-49B7-8177-FBDE2E56DA0B}" type="pres">
      <dgm:prSet presAssocID="{E9AA2BBE-936E-4435-BBBD-0E873C559F8B}" presName="LevelTwoTextNode" presStyleLbl="node2" presStyleIdx="2" presStyleCnt="3" custLinFactY="-100000" custLinFactNeighborX="-32736" custLinFactNeighborY="-1336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D61F575-8B23-4D03-BEF4-C70CA1D7D2F3}" type="pres">
      <dgm:prSet presAssocID="{E9AA2BBE-936E-4435-BBBD-0E873C559F8B}" presName="level3hierChild" presStyleCnt="0"/>
      <dgm:spPr/>
    </dgm:pt>
  </dgm:ptLst>
  <dgm:cxnLst>
    <dgm:cxn modelId="{D3C8C07B-7395-486F-B237-D9114F31A823}" type="presOf" srcId="{F3DDF9D2-C29F-4627-9A65-9A0CA58F15C0}" destId="{E8C0BA1D-316D-452D-B440-41DA5898F72D}" srcOrd="0" destOrd="0" presId="urn:microsoft.com/office/officeart/2005/8/layout/hierarchy2"/>
    <dgm:cxn modelId="{63601A89-6B68-4192-B088-405C1DE138CF}" type="presOf" srcId="{E9AA2BBE-936E-4435-BBBD-0E873C559F8B}" destId="{AC0EA541-F7E5-49B7-8177-FBDE2E56DA0B}" srcOrd="0" destOrd="0" presId="urn:microsoft.com/office/officeart/2005/8/layout/hierarchy2"/>
    <dgm:cxn modelId="{CAA9DCCD-4A70-411E-8BCB-C21121E91B75}" type="presOf" srcId="{F69318F5-D08B-4171-A8CC-63F8C3C99E46}" destId="{1F9E588F-B39C-412B-B849-DB0C451E04C2}" srcOrd="0" destOrd="0" presId="urn:microsoft.com/office/officeart/2005/8/layout/hierarchy2"/>
    <dgm:cxn modelId="{4097B944-7AE1-4030-9D2B-9559FF70C1F1}" type="presOf" srcId="{F69318F5-D08B-4171-A8CC-63F8C3C99E46}" destId="{F9C41484-F278-4665-A87C-A0F3EFE2212F}" srcOrd="1" destOrd="0" presId="urn:microsoft.com/office/officeart/2005/8/layout/hierarchy2"/>
    <dgm:cxn modelId="{828F5055-1DE8-4E08-AE8B-DCBDCEE35007}" srcId="{FC7AB549-94CA-4BA1-AECC-71B8FCFF460A}" destId="{FF64AFA2-55C7-498E-819F-62FC012AC706}" srcOrd="0" destOrd="0" parTransId="{3E9F6D31-700D-4EA3-AC7B-ECA13671F99F}" sibTransId="{8E72DA78-AC5B-4FEE-8C18-59BBF826C838}"/>
    <dgm:cxn modelId="{D50C833C-91DA-4AEB-B13E-B75861C0C4FF}" type="presOf" srcId="{72E96842-0BF0-4A1A-82FA-C19472AC4890}" destId="{0BA65B3C-BCEC-4004-8FF0-F4074303F718}" srcOrd="1" destOrd="0" presId="urn:microsoft.com/office/officeart/2005/8/layout/hierarchy2"/>
    <dgm:cxn modelId="{78D64F4F-6DCA-4122-A768-ABA55E8B1285}" type="presOf" srcId="{FF64AFA2-55C7-498E-819F-62FC012AC706}" destId="{8E444199-FDCA-4034-ADE1-2355ED2E6285}" srcOrd="0" destOrd="0" presId="urn:microsoft.com/office/officeart/2005/8/layout/hierarchy2"/>
    <dgm:cxn modelId="{48BACE22-2EBA-4C23-A21D-F2B43B5DD95D}" type="presOf" srcId="{D9B37EDA-43A5-494C-99F5-F0563B83E0A8}" destId="{FCC0728D-8D32-46C8-8865-ADA4550D75F9}" srcOrd="0" destOrd="0" presId="urn:microsoft.com/office/officeart/2005/8/layout/hierarchy2"/>
    <dgm:cxn modelId="{B5EB1093-33E7-476B-A28C-6430573E3BD6}" srcId="{FF64AFA2-55C7-498E-819F-62FC012AC706}" destId="{F3DDF9D2-C29F-4627-9A65-9A0CA58F15C0}" srcOrd="0" destOrd="0" parTransId="{72E96842-0BF0-4A1A-82FA-C19472AC4890}" sibTransId="{121AA00D-ED13-4A5C-B6BE-702992AB3357}"/>
    <dgm:cxn modelId="{E96C6026-8982-4366-BC82-3E665C24F7DB}" srcId="{FF64AFA2-55C7-498E-819F-62FC012AC706}" destId="{03460F3A-5516-4BFB-89CF-7CFB7E296632}" srcOrd="1" destOrd="0" parTransId="{D9B37EDA-43A5-494C-99F5-F0563B83E0A8}" sibTransId="{DA1FC21E-4921-480E-9C5D-FCE861DCFA1A}"/>
    <dgm:cxn modelId="{77582721-8D7E-410D-AE9F-EC94A3F92C92}" type="presOf" srcId="{D9B37EDA-43A5-494C-99F5-F0563B83E0A8}" destId="{A7CAEB51-D48A-4254-9256-2D444A0F917D}" srcOrd="1" destOrd="0" presId="urn:microsoft.com/office/officeart/2005/8/layout/hierarchy2"/>
    <dgm:cxn modelId="{AD7C659A-86C8-46F8-9E8D-AC941F0DEBC2}" type="presOf" srcId="{FC7AB549-94CA-4BA1-AECC-71B8FCFF460A}" destId="{AFAFE0A0-4500-443A-8654-5A08A9257564}" srcOrd="0" destOrd="0" presId="urn:microsoft.com/office/officeart/2005/8/layout/hierarchy2"/>
    <dgm:cxn modelId="{8179229B-5A54-4190-9725-C5318E2B0197}" type="presOf" srcId="{72E96842-0BF0-4A1A-82FA-C19472AC4890}" destId="{85E01E51-69A9-4705-91ED-F2A93E0BF3A1}" srcOrd="0" destOrd="0" presId="urn:microsoft.com/office/officeart/2005/8/layout/hierarchy2"/>
    <dgm:cxn modelId="{03D3478A-2C62-4376-BCE4-A1F61C2A5B6B}" srcId="{FF64AFA2-55C7-498E-819F-62FC012AC706}" destId="{E9AA2BBE-936E-4435-BBBD-0E873C559F8B}" srcOrd="2" destOrd="0" parTransId="{F69318F5-D08B-4171-A8CC-63F8C3C99E46}" sibTransId="{D90E0F79-9216-442D-A1EA-9ABC686CCA51}"/>
    <dgm:cxn modelId="{C7D475CB-DFAD-436D-AA21-2E2BC5029562}" type="presOf" srcId="{03460F3A-5516-4BFB-89CF-7CFB7E296632}" destId="{BC0A0360-94A2-4B77-85CD-E9B30BE46716}" srcOrd="0" destOrd="0" presId="urn:microsoft.com/office/officeart/2005/8/layout/hierarchy2"/>
    <dgm:cxn modelId="{3D619ECE-369F-499B-85C7-2C52810DDECD}" type="presParOf" srcId="{AFAFE0A0-4500-443A-8654-5A08A9257564}" destId="{D1B85E20-8996-4223-A049-B7BA4F3EF02F}" srcOrd="0" destOrd="0" presId="urn:microsoft.com/office/officeart/2005/8/layout/hierarchy2"/>
    <dgm:cxn modelId="{247B4B68-F8F4-4B6B-A637-3DDB6132CD28}" type="presParOf" srcId="{D1B85E20-8996-4223-A049-B7BA4F3EF02F}" destId="{8E444199-FDCA-4034-ADE1-2355ED2E6285}" srcOrd="0" destOrd="0" presId="urn:microsoft.com/office/officeart/2005/8/layout/hierarchy2"/>
    <dgm:cxn modelId="{4BF04652-5258-4128-81B0-332A5FBCEE31}" type="presParOf" srcId="{D1B85E20-8996-4223-A049-B7BA4F3EF02F}" destId="{A22B5378-E887-4A33-8645-B17B3363864E}" srcOrd="1" destOrd="0" presId="urn:microsoft.com/office/officeart/2005/8/layout/hierarchy2"/>
    <dgm:cxn modelId="{A628EEAB-3BAA-43AE-AD16-AC7B5E90D7ED}" type="presParOf" srcId="{A22B5378-E887-4A33-8645-B17B3363864E}" destId="{85E01E51-69A9-4705-91ED-F2A93E0BF3A1}" srcOrd="0" destOrd="0" presId="urn:microsoft.com/office/officeart/2005/8/layout/hierarchy2"/>
    <dgm:cxn modelId="{6F9A76C9-A9AF-41A6-81CD-8A4EFF7A65E2}" type="presParOf" srcId="{85E01E51-69A9-4705-91ED-F2A93E0BF3A1}" destId="{0BA65B3C-BCEC-4004-8FF0-F4074303F718}" srcOrd="0" destOrd="0" presId="urn:microsoft.com/office/officeart/2005/8/layout/hierarchy2"/>
    <dgm:cxn modelId="{57DF0C84-69D9-4174-957F-725D30A9AC46}" type="presParOf" srcId="{A22B5378-E887-4A33-8645-B17B3363864E}" destId="{C120C3E0-5F5E-42B0-A39A-F427549D7EB2}" srcOrd="1" destOrd="0" presId="urn:microsoft.com/office/officeart/2005/8/layout/hierarchy2"/>
    <dgm:cxn modelId="{19DF5BAA-C349-4B1C-8E40-B0D4E5EDFD58}" type="presParOf" srcId="{C120C3E0-5F5E-42B0-A39A-F427549D7EB2}" destId="{E8C0BA1D-316D-452D-B440-41DA5898F72D}" srcOrd="0" destOrd="0" presId="urn:microsoft.com/office/officeart/2005/8/layout/hierarchy2"/>
    <dgm:cxn modelId="{D56709CE-DB9F-463C-A2CB-CCAAA560DC00}" type="presParOf" srcId="{C120C3E0-5F5E-42B0-A39A-F427549D7EB2}" destId="{89ABF5AE-A101-4F95-86FE-AC59D3679C7F}" srcOrd="1" destOrd="0" presId="urn:microsoft.com/office/officeart/2005/8/layout/hierarchy2"/>
    <dgm:cxn modelId="{2ED2E5F8-3622-418E-8D73-644A067C1D75}" type="presParOf" srcId="{A22B5378-E887-4A33-8645-B17B3363864E}" destId="{FCC0728D-8D32-46C8-8865-ADA4550D75F9}" srcOrd="2" destOrd="0" presId="urn:microsoft.com/office/officeart/2005/8/layout/hierarchy2"/>
    <dgm:cxn modelId="{C2401EAC-E897-4E7F-B1F6-BA15F7F6B985}" type="presParOf" srcId="{FCC0728D-8D32-46C8-8865-ADA4550D75F9}" destId="{A7CAEB51-D48A-4254-9256-2D444A0F917D}" srcOrd="0" destOrd="0" presId="urn:microsoft.com/office/officeart/2005/8/layout/hierarchy2"/>
    <dgm:cxn modelId="{6B094EDD-1C29-4797-91E4-A5738F256529}" type="presParOf" srcId="{A22B5378-E887-4A33-8645-B17B3363864E}" destId="{F5866E94-ACD9-476E-8BAE-813AE38C4F34}" srcOrd="3" destOrd="0" presId="urn:microsoft.com/office/officeart/2005/8/layout/hierarchy2"/>
    <dgm:cxn modelId="{258A7247-00A8-439E-9BE5-4F45E807850F}" type="presParOf" srcId="{F5866E94-ACD9-476E-8BAE-813AE38C4F34}" destId="{BC0A0360-94A2-4B77-85CD-E9B30BE46716}" srcOrd="0" destOrd="0" presId="urn:microsoft.com/office/officeart/2005/8/layout/hierarchy2"/>
    <dgm:cxn modelId="{E6EFE6B7-652D-4C76-B0EB-07B80E6E7F8D}" type="presParOf" srcId="{F5866E94-ACD9-476E-8BAE-813AE38C4F34}" destId="{2B953C5F-9F3B-4487-AE72-C7E2C95467A0}" srcOrd="1" destOrd="0" presId="urn:microsoft.com/office/officeart/2005/8/layout/hierarchy2"/>
    <dgm:cxn modelId="{52A64E8B-83EA-4DC5-A98E-DDDA2A595C51}" type="presParOf" srcId="{A22B5378-E887-4A33-8645-B17B3363864E}" destId="{1F9E588F-B39C-412B-B849-DB0C451E04C2}" srcOrd="4" destOrd="0" presId="urn:microsoft.com/office/officeart/2005/8/layout/hierarchy2"/>
    <dgm:cxn modelId="{E34ED53E-4A95-4655-A38A-65A50AB7E6D3}" type="presParOf" srcId="{1F9E588F-B39C-412B-B849-DB0C451E04C2}" destId="{F9C41484-F278-4665-A87C-A0F3EFE2212F}" srcOrd="0" destOrd="0" presId="urn:microsoft.com/office/officeart/2005/8/layout/hierarchy2"/>
    <dgm:cxn modelId="{AC1C62AE-FBA5-46BF-B4C6-4A12BB37C300}" type="presParOf" srcId="{A22B5378-E887-4A33-8645-B17B3363864E}" destId="{5358693F-A366-45B6-B8A5-430282EF3874}" srcOrd="5" destOrd="0" presId="urn:microsoft.com/office/officeart/2005/8/layout/hierarchy2"/>
    <dgm:cxn modelId="{775F534E-1B36-4508-9742-7956BF56584B}" type="presParOf" srcId="{5358693F-A366-45B6-B8A5-430282EF3874}" destId="{AC0EA541-F7E5-49B7-8177-FBDE2E56DA0B}" srcOrd="0" destOrd="0" presId="urn:microsoft.com/office/officeart/2005/8/layout/hierarchy2"/>
    <dgm:cxn modelId="{4731107C-80A8-456F-A62C-3ABB37FD804F}" type="presParOf" srcId="{5358693F-A366-45B6-B8A5-430282EF3874}" destId="{DD61F575-8B23-4D03-BEF4-C70CA1D7D2F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7AB549-94CA-4BA1-AECC-71B8FCFF460A}" type="doc">
      <dgm:prSet loTypeId="urn:microsoft.com/office/officeart/2005/8/layout/hierarchy2" loCatId="hierarchy" qsTypeId="urn:microsoft.com/office/officeart/2005/8/quickstyle/3d9" qsCatId="3D" csTypeId="urn:microsoft.com/office/officeart/2005/8/colors/accent0_3" csCatId="mainScheme" phldr="1"/>
      <dgm:spPr/>
    </dgm:pt>
    <dgm:pt modelId="{FF64AFA2-55C7-498E-819F-62FC012AC706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Operaciones de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Defensa Interna</a:t>
          </a:r>
        </a:p>
      </dgm:t>
    </dgm:pt>
    <dgm:pt modelId="{3E9F6D31-700D-4EA3-AC7B-ECA13671F99F}" type="parTrans" cxnId="{828F5055-1DE8-4E08-AE8B-DCBDCEE35007}">
      <dgm:prSet/>
      <dgm:spPr/>
      <dgm:t>
        <a:bodyPr/>
        <a:lstStyle/>
        <a:p>
          <a:endParaRPr lang="es-EC"/>
        </a:p>
      </dgm:t>
    </dgm:pt>
    <dgm:pt modelId="{8E72DA78-AC5B-4FEE-8C18-59BBF826C838}" type="sibTrans" cxnId="{828F5055-1DE8-4E08-AE8B-DCBDCEE35007}">
      <dgm:prSet/>
      <dgm:spPr/>
      <dgm:t>
        <a:bodyPr/>
        <a:lstStyle/>
        <a:p>
          <a:endParaRPr lang="es-EC"/>
        </a:p>
      </dgm:t>
    </dgm:pt>
    <dgm:pt modelId="{F3DDF9D2-C29F-4627-9A65-9A0CA58F15C0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Operaciones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Complementarias</a:t>
          </a:r>
        </a:p>
      </dgm:t>
    </dgm:pt>
    <dgm:pt modelId="{72E96842-0BF0-4A1A-82FA-C19472AC4890}" type="parTrans" cxnId="{B5EB1093-33E7-476B-A28C-6430573E3BD6}">
      <dgm:prSet/>
      <dgm:spPr/>
      <dgm:t>
        <a:bodyPr/>
        <a:lstStyle/>
        <a:p>
          <a:endParaRPr lang="es-EC"/>
        </a:p>
      </dgm:t>
    </dgm:pt>
    <dgm:pt modelId="{121AA00D-ED13-4A5C-B6BE-702992AB3357}" type="sibTrans" cxnId="{B5EB1093-33E7-476B-A28C-6430573E3BD6}">
      <dgm:prSet/>
      <dgm:spPr/>
      <dgm:t>
        <a:bodyPr/>
        <a:lstStyle/>
        <a:p>
          <a:endParaRPr lang="es-EC"/>
        </a:p>
      </dgm:t>
    </dgm:pt>
    <dgm:pt modelId="{03460F3A-5516-4BFB-89CF-7CFB7E296632}">
      <dgm:prSet/>
      <dgm:spPr>
        <a:solidFill>
          <a:srgbClr val="BC9144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Operaciones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Tipo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policía</a:t>
          </a:r>
        </a:p>
      </dgm:t>
    </dgm:pt>
    <dgm:pt modelId="{D9B37EDA-43A5-494C-99F5-F0563B83E0A8}" type="parTrans" cxnId="{E96C6026-8982-4366-BC82-3E665C24F7DB}">
      <dgm:prSet/>
      <dgm:spPr/>
      <dgm:t>
        <a:bodyPr/>
        <a:lstStyle/>
        <a:p>
          <a:endParaRPr lang="es-EC"/>
        </a:p>
      </dgm:t>
    </dgm:pt>
    <dgm:pt modelId="{DA1FC21E-4921-480E-9C5D-FCE861DCFA1A}" type="sibTrans" cxnId="{E96C6026-8982-4366-BC82-3E665C24F7DB}">
      <dgm:prSet/>
      <dgm:spPr/>
      <dgm:t>
        <a:bodyPr/>
        <a:lstStyle/>
        <a:p>
          <a:endParaRPr lang="es-EC"/>
        </a:p>
      </dgm:t>
    </dgm:pt>
    <dgm:pt modelId="{E9AA2BBE-936E-4435-BBBD-0E873C559F8B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Operaciones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Militares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de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0" i="0" u="none" strike="noStrike" cap="none" normalizeH="0" baseline="0" dirty="0" smtClean="0">
              <a:ln/>
              <a:effectLst/>
              <a:cs typeface="Arial" charset="0"/>
            </a:rPr>
            <a:t>Defensa Interna</a:t>
          </a:r>
        </a:p>
      </dgm:t>
    </dgm:pt>
    <dgm:pt modelId="{F69318F5-D08B-4171-A8CC-63F8C3C99E46}" type="parTrans" cxnId="{03D3478A-2C62-4376-BCE4-A1F61C2A5B6B}">
      <dgm:prSet/>
      <dgm:spPr/>
      <dgm:t>
        <a:bodyPr/>
        <a:lstStyle/>
        <a:p>
          <a:endParaRPr lang="es-EC"/>
        </a:p>
      </dgm:t>
    </dgm:pt>
    <dgm:pt modelId="{D90E0F79-9216-442D-A1EA-9ABC686CCA51}" type="sibTrans" cxnId="{03D3478A-2C62-4376-BCE4-A1F61C2A5B6B}">
      <dgm:prSet/>
      <dgm:spPr/>
      <dgm:t>
        <a:bodyPr/>
        <a:lstStyle/>
        <a:p>
          <a:endParaRPr lang="es-EC"/>
        </a:p>
      </dgm:t>
    </dgm:pt>
    <dgm:pt modelId="{AFAFE0A0-4500-443A-8654-5A08A9257564}" type="pres">
      <dgm:prSet presAssocID="{FC7AB549-94CA-4BA1-AECC-71B8FCFF460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1B85E20-8996-4223-A049-B7BA4F3EF02F}" type="pres">
      <dgm:prSet presAssocID="{FF64AFA2-55C7-498E-819F-62FC012AC706}" presName="root1" presStyleCnt="0"/>
      <dgm:spPr/>
    </dgm:pt>
    <dgm:pt modelId="{8E444199-FDCA-4034-ADE1-2355ED2E6285}" type="pres">
      <dgm:prSet presAssocID="{FF64AFA2-55C7-498E-819F-62FC012AC706}" presName="LevelOneTextNode" presStyleLbl="node0" presStyleIdx="0" presStyleCnt="1" custLinFactNeighborX="6025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22B5378-E887-4A33-8645-B17B3363864E}" type="pres">
      <dgm:prSet presAssocID="{FF64AFA2-55C7-498E-819F-62FC012AC706}" presName="level2hierChild" presStyleCnt="0"/>
      <dgm:spPr/>
    </dgm:pt>
    <dgm:pt modelId="{85E01E51-69A9-4705-91ED-F2A93E0BF3A1}" type="pres">
      <dgm:prSet presAssocID="{72E96842-0BF0-4A1A-82FA-C19472AC4890}" presName="conn2-1" presStyleLbl="parChTrans1D2" presStyleIdx="0" presStyleCnt="3"/>
      <dgm:spPr/>
      <dgm:t>
        <a:bodyPr/>
        <a:lstStyle/>
        <a:p>
          <a:endParaRPr lang="es-EC"/>
        </a:p>
      </dgm:t>
    </dgm:pt>
    <dgm:pt modelId="{0BA65B3C-BCEC-4004-8FF0-F4074303F718}" type="pres">
      <dgm:prSet presAssocID="{72E96842-0BF0-4A1A-82FA-C19472AC4890}" presName="connTx" presStyleLbl="parChTrans1D2" presStyleIdx="0" presStyleCnt="3"/>
      <dgm:spPr/>
      <dgm:t>
        <a:bodyPr/>
        <a:lstStyle/>
        <a:p>
          <a:endParaRPr lang="es-EC"/>
        </a:p>
      </dgm:t>
    </dgm:pt>
    <dgm:pt modelId="{C120C3E0-5F5E-42B0-A39A-F427549D7EB2}" type="pres">
      <dgm:prSet presAssocID="{F3DDF9D2-C29F-4627-9A65-9A0CA58F15C0}" presName="root2" presStyleCnt="0"/>
      <dgm:spPr/>
    </dgm:pt>
    <dgm:pt modelId="{E8C0BA1D-316D-452D-B440-41DA5898F72D}" type="pres">
      <dgm:prSet presAssocID="{F3DDF9D2-C29F-4627-9A65-9A0CA58F15C0}" presName="LevelTwoTextNode" presStyleLbl="node2" presStyleIdx="0" presStyleCnt="3" custLinFactY="100000" custLinFactNeighborX="34379" custLinFactNeighborY="1312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9ABF5AE-A101-4F95-86FE-AC59D3679C7F}" type="pres">
      <dgm:prSet presAssocID="{F3DDF9D2-C29F-4627-9A65-9A0CA58F15C0}" presName="level3hierChild" presStyleCnt="0"/>
      <dgm:spPr/>
    </dgm:pt>
    <dgm:pt modelId="{FCC0728D-8D32-46C8-8865-ADA4550D75F9}" type="pres">
      <dgm:prSet presAssocID="{D9B37EDA-43A5-494C-99F5-F0563B83E0A8}" presName="conn2-1" presStyleLbl="parChTrans1D2" presStyleIdx="1" presStyleCnt="3"/>
      <dgm:spPr/>
      <dgm:t>
        <a:bodyPr/>
        <a:lstStyle/>
        <a:p>
          <a:endParaRPr lang="es-EC"/>
        </a:p>
      </dgm:t>
    </dgm:pt>
    <dgm:pt modelId="{A7CAEB51-D48A-4254-9256-2D444A0F917D}" type="pres">
      <dgm:prSet presAssocID="{D9B37EDA-43A5-494C-99F5-F0563B83E0A8}" presName="connTx" presStyleLbl="parChTrans1D2" presStyleIdx="1" presStyleCnt="3"/>
      <dgm:spPr/>
      <dgm:t>
        <a:bodyPr/>
        <a:lstStyle/>
        <a:p>
          <a:endParaRPr lang="es-EC"/>
        </a:p>
      </dgm:t>
    </dgm:pt>
    <dgm:pt modelId="{F5866E94-ACD9-476E-8BAE-813AE38C4F34}" type="pres">
      <dgm:prSet presAssocID="{03460F3A-5516-4BFB-89CF-7CFB7E296632}" presName="root2" presStyleCnt="0"/>
      <dgm:spPr/>
    </dgm:pt>
    <dgm:pt modelId="{BC0A0360-94A2-4B77-85CD-E9B30BE46716}" type="pres">
      <dgm:prSet presAssocID="{03460F3A-5516-4BFB-89CF-7CFB7E296632}" presName="LevelTwoTextNode" presStyleLbl="node2" presStyleIdx="1" presStyleCnt="3" custLinFactNeighborX="34379" custLinFactNeighborY="1037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B953C5F-9F3B-4487-AE72-C7E2C95467A0}" type="pres">
      <dgm:prSet presAssocID="{03460F3A-5516-4BFB-89CF-7CFB7E296632}" presName="level3hierChild" presStyleCnt="0"/>
      <dgm:spPr/>
    </dgm:pt>
    <dgm:pt modelId="{1F9E588F-B39C-412B-B849-DB0C451E04C2}" type="pres">
      <dgm:prSet presAssocID="{F69318F5-D08B-4171-A8CC-63F8C3C99E46}" presName="conn2-1" presStyleLbl="parChTrans1D2" presStyleIdx="2" presStyleCnt="3"/>
      <dgm:spPr/>
      <dgm:t>
        <a:bodyPr/>
        <a:lstStyle/>
        <a:p>
          <a:endParaRPr lang="es-EC"/>
        </a:p>
      </dgm:t>
    </dgm:pt>
    <dgm:pt modelId="{F9C41484-F278-4665-A87C-A0F3EFE2212F}" type="pres">
      <dgm:prSet presAssocID="{F69318F5-D08B-4171-A8CC-63F8C3C99E46}" presName="connTx" presStyleLbl="parChTrans1D2" presStyleIdx="2" presStyleCnt="3"/>
      <dgm:spPr/>
      <dgm:t>
        <a:bodyPr/>
        <a:lstStyle/>
        <a:p>
          <a:endParaRPr lang="es-EC"/>
        </a:p>
      </dgm:t>
    </dgm:pt>
    <dgm:pt modelId="{5358693F-A366-45B6-B8A5-430282EF3874}" type="pres">
      <dgm:prSet presAssocID="{E9AA2BBE-936E-4435-BBBD-0E873C559F8B}" presName="root2" presStyleCnt="0"/>
      <dgm:spPr/>
    </dgm:pt>
    <dgm:pt modelId="{AC0EA541-F7E5-49B7-8177-FBDE2E56DA0B}" type="pres">
      <dgm:prSet presAssocID="{E9AA2BBE-936E-4435-BBBD-0E873C559F8B}" presName="LevelTwoTextNode" presStyleLbl="node2" presStyleIdx="2" presStyleCnt="3" custLinFactY="-100000" custLinFactNeighborX="34937" custLinFactNeighborY="-13016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D61F575-8B23-4D03-BEF4-C70CA1D7D2F3}" type="pres">
      <dgm:prSet presAssocID="{E9AA2BBE-936E-4435-BBBD-0E873C559F8B}" presName="level3hierChild" presStyleCnt="0"/>
      <dgm:spPr/>
    </dgm:pt>
  </dgm:ptLst>
  <dgm:cxnLst>
    <dgm:cxn modelId="{B676CE6A-2C49-47E8-AAD8-3113FC706463}" type="presOf" srcId="{FF64AFA2-55C7-498E-819F-62FC012AC706}" destId="{8E444199-FDCA-4034-ADE1-2355ED2E6285}" srcOrd="0" destOrd="0" presId="urn:microsoft.com/office/officeart/2005/8/layout/hierarchy2"/>
    <dgm:cxn modelId="{A2EF2B14-E9AD-4264-BEFE-BEFE307619FB}" type="presOf" srcId="{72E96842-0BF0-4A1A-82FA-C19472AC4890}" destId="{85E01E51-69A9-4705-91ED-F2A93E0BF3A1}" srcOrd="0" destOrd="0" presId="urn:microsoft.com/office/officeart/2005/8/layout/hierarchy2"/>
    <dgm:cxn modelId="{39E78494-AC20-4316-8481-B27377F22AA9}" type="presOf" srcId="{72E96842-0BF0-4A1A-82FA-C19472AC4890}" destId="{0BA65B3C-BCEC-4004-8FF0-F4074303F718}" srcOrd="1" destOrd="0" presId="urn:microsoft.com/office/officeart/2005/8/layout/hierarchy2"/>
    <dgm:cxn modelId="{6AEF4036-31CE-4C1F-AE1E-D3359D8D4FD7}" type="presOf" srcId="{E9AA2BBE-936E-4435-BBBD-0E873C559F8B}" destId="{AC0EA541-F7E5-49B7-8177-FBDE2E56DA0B}" srcOrd="0" destOrd="0" presId="urn:microsoft.com/office/officeart/2005/8/layout/hierarchy2"/>
    <dgm:cxn modelId="{828F5055-1DE8-4E08-AE8B-DCBDCEE35007}" srcId="{FC7AB549-94CA-4BA1-AECC-71B8FCFF460A}" destId="{FF64AFA2-55C7-498E-819F-62FC012AC706}" srcOrd="0" destOrd="0" parTransId="{3E9F6D31-700D-4EA3-AC7B-ECA13671F99F}" sibTransId="{8E72DA78-AC5B-4FEE-8C18-59BBF826C838}"/>
    <dgm:cxn modelId="{3A782F61-7369-4419-9E8E-572CCBC404A9}" type="presOf" srcId="{F69318F5-D08B-4171-A8CC-63F8C3C99E46}" destId="{F9C41484-F278-4665-A87C-A0F3EFE2212F}" srcOrd="1" destOrd="0" presId="urn:microsoft.com/office/officeart/2005/8/layout/hierarchy2"/>
    <dgm:cxn modelId="{703155BD-0164-47CF-8B20-C9D6836EE42E}" type="presOf" srcId="{FC7AB549-94CA-4BA1-AECC-71B8FCFF460A}" destId="{AFAFE0A0-4500-443A-8654-5A08A9257564}" srcOrd="0" destOrd="0" presId="urn:microsoft.com/office/officeart/2005/8/layout/hierarchy2"/>
    <dgm:cxn modelId="{15C10364-1FBD-451E-9314-1405D5B14541}" type="presOf" srcId="{F3DDF9D2-C29F-4627-9A65-9A0CA58F15C0}" destId="{E8C0BA1D-316D-452D-B440-41DA5898F72D}" srcOrd="0" destOrd="0" presId="urn:microsoft.com/office/officeart/2005/8/layout/hierarchy2"/>
    <dgm:cxn modelId="{C473BCF6-33F5-4599-A672-91B56E982831}" type="presOf" srcId="{F69318F5-D08B-4171-A8CC-63F8C3C99E46}" destId="{1F9E588F-B39C-412B-B849-DB0C451E04C2}" srcOrd="0" destOrd="0" presId="urn:microsoft.com/office/officeart/2005/8/layout/hierarchy2"/>
    <dgm:cxn modelId="{B5EB1093-33E7-476B-A28C-6430573E3BD6}" srcId="{FF64AFA2-55C7-498E-819F-62FC012AC706}" destId="{F3DDF9D2-C29F-4627-9A65-9A0CA58F15C0}" srcOrd="0" destOrd="0" parTransId="{72E96842-0BF0-4A1A-82FA-C19472AC4890}" sibTransId="{121AA00D-ED13-4A5C-B6BE-702992AB3357}"/>
    <dgm:cxn modelId="{E96C6026-8982-4366-BC82-3E665C24F7DB}" srcId="{FF64AFA2-55C7-498E-819F-62FC012AC706}" destId="{03460F3A-5516-4BFB-89CF-7CFB7E296632}" srcOrd="1" destOrd="0" parTransId="{D9B37EDA-43A5-494C-99F5-F0563B83E0A8}" sibTransId="{DA1FC21E-4921-480E-9C5D-FCE861DCFA1A}"/>
    <dgm:cxn modelId="{03D3478A-2C62-4376-BCE4-A1F61C2A5B6B}" srcId="{FF64AFA2-55C7-498E-819F-62FC012AC706}" destId="{E9AA2BBE-936E-4435-BBBD-0E873C559F8B}" srcOrd="2" destOrd="0" parTransId="{F69318F5-D08B-4171-A8CC-63F8C3C99E46}" sibTransId="{D90E0F79-9216-442D-A1EA-9ABC686CCA51}"/>
    <dgm:cxn modelId="{4BA43381-D157-4120-B3B0-B00A41CA381B}" type="presOf" srcId="{03460F3A-5516-4BFB-89CF-7CFB7E296632}" destId="{BC0A0360-94A2-4B77-85CD-E9B30BE46716}" srcOrd="0" destOrd="0" presId="urn:microsoft.com/office/officeart/2005/8/layout/hierarchy2"/>
    <dgm:cxn modelId="{91095F90-83A7-4CCB-B4A1-1A7FCF3A514D}" type="presOf" srcId="{D9B37EDA-43A5-494C-99F5-F0563B83E0A8}" destId="{A7CAEB51-D48A-4254-9256-2D444A0F917D}" srcOrd="1" destOrd="0" presId="urn:microsoft.com/office/officeart/2005/8/layout/hierarchy2"/>
    <dgm:cxn modelId="{23B0EBAD-85E6-4B6D-B296-DC403800704C}" type="presOf" srcId="{D9B37EDA-43A5-494C-99F5-F0563B83E0A8}" destId="{FCC0728D-8D32-46C8-8865-ADA4550D75F9}" srcOrd="0" destOrd="0" presId="urn:microsoft.com/office/officeart/2005/8/layout/hierarchy2"/>
    <dgm:cxn modelId="{F7E6C91E-0F48-4B19-B96B-CC5BD00A7C03}" type="presParOf" srcId="{AFAFE0A0-4500-443A-8654-5A08A9257564}" destId="{D1B85E20-8996-4223-A049-B7BA4F3EF02F}" srcOrd="0" destOrd="0" presId="urn:microsoft.com/office/officeart/2005/8/layout/hierarchy2"/>
    <dgm:cxn modelId="{AE962339-6050-4529-8D03-163ED19486E9}" type="presParOf" srcId="{D1B85E20-8996-4223-A049-B7BA4F3EF02F}" destId="{8E444199-FDCA-4034-ADE1-2355ED2E6285}" srcOrd="0" destOrd="0" presId="urn:microsoft.com/office/officeart/2005/8/layout/hierarchy2"/>
    <dgm:cxn modelId="{2015F5E8-2FC8-412D-999A-B577E7594259}" type="presParOf" srcId="{D1B85E20-8996-4223-A049-B7BA4F3EF02F}" destId="{A22B5378-E887-4A33-8645-B17B3363864E}" srcOrd="1" destOrd="0" presId="urn:microsoft.com/office/officeart/2005/8/layout/hierarchy2"/>
    <dgm:cxn modelId="{8C413F3C-FD0D-4A93-AB28-AC14AF760AE4}" type="presParOf" srcId="{A22B5378-E887-4A33-8645-B17B3363864E}" destId="{85E01E51-69A9-4705-91ED-F2A93E0BF3A1}" srcOrd="0" destOrd="0" presId="urn:microsoft.com/office/officeart/2005/8/layout/hierarchy2"/>
    <dgm:cxn modelId="{EF9EC680-75D0-4AE1-A94C-66D7515E7AEB}" type="presParOf" srcId="{85E01E51-69A9-4705-91ED-F2A93E0BF3A1}" destId="{0BA65B3C-BCEC-4004-8FF0-F4074303F718}" srcOrd="0" destOrd="0" presId="urn:microsoft.com/office/officeart/2005/8/layout/hierarchy2"/>
    <dgm:cxn modelId="{A26F692F-1AC9-4AB2-BA5C-B3F9C229CB69}" type="presParOf" srcId="{A22B5378-E887-4A33-8645-B17B3363864E}" destId="{C120C3E0-5F5E-42B0-A39A-F427549D7EB2}" srcOrd="1" destOrd="0" presId="urn:microsoft.com/office/officeart/2005/8/layout/hierarchy2"/>
    <dgm:cxn modelId="{1818D1EF-67CE-4E77-844B-DF53BA64D275}" type="presParOf" srcId="{C120C3E0-5F5E-42B0-A39A-F427549D7EB2}" destId="{E8C0BA1D-316D-452D-B440-41DA5898F72D}" srcOrd="0" destOrd="0" presId="urn:microsoft.com/office/officeart/2005/8/layout/hierarchy2"/>
    <dgm:cxn modelId="{896D6B87-6010-4758-A861-72264BF9D731}" type="presParOf" srcId="{C120C3E0-5F5E-42B0-A39A-F427549D7EB2}" destId="{89ABF5AE-A101-4F95-86FE-AC59D3679C7F}" srcOrd="1" destOrd="0" presId="urn:microsoft.com/office/officeart/2005/8/layout/hierarchy2"/>
    <dgm:cxn modelId="{992464B2-20D1-42F5-9326-FB61482B29E3}" type="presParOf" srcId="{A22B5378-E887-4A33-8645-B17B3363864E}" destId="{FCC0728D-8D32-46C8-8865-ADA4550D75F9}" srcOrd="2" destOrd="0" presId="urn:microsoft.com/office/officeart/2005/8/layout/hierarchy2"/>
    <dgm:cxn modelId="{E7D01A64-BE1F-44FB-9D90-8DE8FE08D402}" type="presParOf" srcId="{FCC0728D-8D32-46C8-8865-ADA4550D75F9}" destId="{A7CAEB51-D48A-4254-9256-2D444A0F917D}" srcOrd="0" destOrd="0" presId="urn:microsoft.com/office/officeart/2005/8/layout/hierarchy2"/>
    <dgm:cxn modelId="{09C31DCD-F1BE-4631-AC1E-7B1A197F7602}" type="presParOf" srcId="{A22B5378-E887-4A33-8645-B17B3363864E}" destId="{F5866E94-ACD9-476E-8BAE-813AE38C4F34}" srcOrd="3" destOrd="0" presId="urn:microsoft.com/office/officeart/2005/8/layout/hierarchy2"/>
    <dgm:cxn modelId="{3096F320-E3DE-4A96-B1D9-2E00FF2FF891}" type="presParOf" srcId="{F5866E94-ACD9-476E-8BAE-813AE38C4F34}" destId="{BC0A0360-94A2-4B77-85CD-E9B30BE46716}" srcOrd="0" destOrd="0" presId="urn:microsoft.com/office/officeart/2005/8/layout/hierarchy2"/>
    <dgm:cxn modelId="{2A332306-D758-4431-843A-5F1803982572}" type="presParOf" srcId="{F5866E94-ACD9-476E-8BAE-813AE38C4F34}" destId="{2B953C5F-9F3B-4487-AE72-C7E2C95467A0}" srcOrd="1" destOrd="0" presId="urn:microsoft.com/office/officeart/2005/8/layout/hierarchy2"/>
    <dgm:cxn modelId="{1832B36F-021F-4827-B445-F9456ADC6507}" type="presParOf" srcId="{A22B5378-E887-4A33-8645-B17B3363864E}" destId="{1F9E588F-B39C-412B-B849-DB0C451E04C2}" srcOrd="4" destOrd="0" presId="urn:microsoft.com/office/officeart/2005/8/layout/hierarchy2"/>
    <dgm:cxn modelId="{CC57AD8D-453D-4705-9B60-EEF5F41B46F4}" type="presParOf" srcId="{1F9E588F-B39C-412B-B849-DB0C451E04C2}" destId="{F9C41484-F278-4665-A87C-A0F3EFE2212F}" srcOrd="0" destOrd="0" presId="urn:microsoft.com/office/officeart/2005/8/layout/hierarchy2"/>
    <dgm:cxn modelId="{DD56867E-FF4D-49D3-8479-759E4936F1BE}" type="presParOf" srcId="{A22B5378-E887-4A33-8645-B17B3363864E}" destId="{5358693F-A366-45B6-B8A5-430282EF3874}" srcOrd="5" destOrd="0" presId="urn:microsoft.com/office/officeart/2005/8/layout/hierarchy2"/>
    <dgm:cxn modelId="{31411647-5562-4534-B68E-AC483D41ECB8}" type="presParOf" srcId="{5358693F-A366-45B6-B8A5-430282EF3874}" destId="{AC0EA541-F7E5-49B7-8177-FBDE2E56DA0B}" srcOrd="0" destOrd="0" presId="urn:microsoft.com/office/officeart/2005/8/layout/hierarchy2"/>
    <dgm:cxn modelId="{3A352C36-94B1-429E-9E2B-A029FCF10418}" type="presParOf" srcId="{5358693F-A366-45B6-B8A5-430282EF3874}" destId="{DD61F575-8B23-4D03-BEF4-C70CA1D7D2F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7AB549-94CA-4BA1-AECC-71B8FCFF460A}" type="doc">
      <dgm:prSet loTypeId="urn:microsoft.com/office/officeart/2005/8/layout/hierarchy4" loCatId="hierarchy" qsTypeId="urn:microsoft.com/office/officeart/2005/8/quickstyle/3d9" qsCatId="3D" csTypeId="urn:microsoft.com/office/officeart/2005/8/colors/colorful1#6" csCatId="colorful" phldr="1"/>
      <dgm:spPr/>
    </dgm:pt>
    <dgm:pt modelId="{FF64AFA2-55C7-498E-819F-62FC012AC706}">
      <dgm:prSet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4800" b="0" i="0" u="none" strike="noStrike" cap="none" normalizeH="0" baseline="0" dirty="0" smtClean="0">
              <a:ln/>
              <a:effectLst/>
              <a:cs typeface="Arial" charset="0"/>
            </a:rPr>
            <a:t>SEGURIDAD INTERNA</a:t>
          </a:r>
        </a:p>
      </dgm:t>
    </dgm:pt>
    <dgm:pt modelId="{3E9F6D31-700D-4EA3-AC7B-ECA13671F99F}" type="parTrans" cxnId="{828F5055-1DE8-4E08-AE8B-DCBDCEE35007}">
      <dgm:prSet/>
      <dgm:spPr/>
      <dgm:t>
        <a:bodyPr/>
        <a:lstStyle/>
        <a:p>
          <a:endParaRPr lang="es-EC"/>
        </a:p>
      </dgm:t>
    </dgm:pt>
    <dgm:pt modelId="{8E72DA78-AC5B-4FEE-8C18-59BBF826C838}" type="sibTrans" cxnId="{828F5055-1DE8-4E08-AE8B-DCBDCEE35007}">
      <dgm:prSet/>
      <dgm:spPr/>
      <dgm:t>
        <a:bodyPr/>
        <a:lstStyle/>
        <a:p>
          <a:endParaRPr lang="es-EC"/>
        </a:p>
      </dgm:t>
    </dgm:pt>
    <dgm:pt modelId="{F3DDF9D2-C29F-4627-9A65-9A0CA58F15C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400" b="1" i="0" u="none" strike="noStrike" cap="none" normalizeH="0" baseline="0" dirty="0" smtClean="0">
              <a:ln/>
              <a:effectLst/>
              <a:cs typeface="Arial" charset="0"/>
            </a:rPr>
            <a:t>SEGURIDAD PÚBLICA</a:t>
          </a:r>
        </a:p>
      </dgm:t>
    </dgm:pt>
    <dgm:pt modelId="{72E96842-0BF0-4A1A-82FA-C19472AC4890}" type="parTrans" cxnId="{B5EB1093-33E7-476B-A28C-6430573E3BD6}">
      <dgm:prSet/>
      <dgm:spPr/>
      <dgm:t>
        <a:bodyPr/>
        <a:lstStyle/>
        <a:p>
          <a:endParaRPr lang="es-EC"/>
        </a:p>
      </dgm:t>
    </dgm:pt>
    <dgm:pt modelId="{121AA00D-ED13-4A5C-B6BE-702992AB3357}" type="sibTrans" cxnId="{B5EB1093-33E7-476B-A28C-6430573E3BD6}">
      <dgm:prSet/>
      <dgm:spPr/>
      <dgm:t>
        <a:bodyPr/>
        <a:lstStyle/>
        <a:p>
          <a:endParaRPr lang="es-EC"/>
        </a:p>
      </dgm:t>
    </dgm:pt>
    <dgm:pt modelId="{03460F3A-5516-4BFB-89CF-7CFB7E29663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400" b="1" i="0" u="none" strike="noStrike" cap="none" normalizeH="0" baseline="0" dirty="0" smtClean="0">
              <a:ln/>
              <a:effectLst/>
              <a:cs typeface="Arial" charset="0"/>
            </a:rPr>
            <a:t>SEGURIDAD INDIVIDUAL</a:t>
          </a:r>
        </a:p>
      </dgm:t>
    </dgm:pt>
    <dgm:pt modelId="{D9B37EDA-43A5-494C-99F5-F0563B83E0A8}" type="parTrans" cxnId="{E96C6026-8982-4366-BC82-3E665C24F7DB}">
      <dgm:prSet/>
      <dgm:spPr/>
      <dgm:t>
        <a:bodyPr/>
        <a:lstStyle/>
        <a:p>
          <a:endParaRPr lang="es-EC"/>
        </a:p>
      </dgm:t>
    </dgm:pt>
    <dgm:pt modelId="{DA1FC21E-4921-480E-9C5D-FCE861DCFA1A}" type="sibTrans" cxnId="{E96C6026-8982-4366-BC82-3E665C24F7DB}">
      <dgm:prSet/>
      <dgm:spPr/>
      <dgm:t>
        <a:bodyPr/>
        <a:lstStyle/>
        <a:p>
          <a:endParaRPr lang="es-EC"/>
        </a:p>
      </dgm:t>
    </dgm:pt>
    <dgm:pt modelId="{E9AA2BBE-936E-4435-BBBD-0E873C559F8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400" b="1" i="0" u="none" strike="noStrike" cap="none" normalizeH="0" baseline="0" dirty="0" smtClean="0">
              <a:ln/>
              <a:effectLst/>
              <a:cs typeface="Arial" charset="0"/>
            </a:rPr>
            <a:t>SEGURIDAD SOCIAL</a:t>
          </a:r>
        </a:p>
      </dgm:t>
    </dgm:pt>
    <dgm:pt modelId="{F69318F5-D08B-4171-A8CC-63F8C3C99E46}" type="parTrans" cxnId="{03D3478A-2C62-4376-BCE4-A1F61C2A5B6B}">
      <dgm:prSet/>
      <dgm:spPr/>
      <dgm:t>
        <a:bodyPr/>
        <a:lstStyle/>
        <a:p>
          <a:endParaRPr lang="es-EC"/>
        </a:p>
      </dgm:t>
    </dgm:pt>
    <dgm:pt modelId="{D90E0F79-9216-442D-A1EA-9ABC686CCA51}" type="sibTrans" cxnId="{03D3478A-2C62-4376-BCE4-A1F61C2A5B6B}">
      <dgm:prSet/>
      <dgm:spPr/>
      <dgm:t>
        <a:bodyPr/>
        <a:lstStyle/>
        <a:p>
          <a:endParaRPr lang="es-EC"/>
        </a:p>
      </dgm:t>
    </dgm:pt>
    <dgm:pt modelId="{705E3210-FA7C-4BBA-82C9-8757E25ABEB5}" type="pres">
      <dgm:prSet presAssocID="{FC7AB549-94CA-4BA1-AECC-71B8FCFF460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EBCB1E1-2765-4B8C-99EF-9DD2040B1FD8}" type="pres">
      <dgm:prSet presAssocID="{FF64AFA2-55C7-498E-819F-62FC012AC706}" presName="vertOne" presStyleCnt="0"/>
      <dgm:spPr/>
    </dgm:pt>
    <dgm:pt modelId="{743B3828-14E1-4864-9101-DC07B995341F}" type="pres">
      <dgm:prSet presAssocID="{FF64AFA2-55C7-498E-819F-62FC012AC706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7FF8274-7F13-401A-8712-2BE47E59FB93}" type="pres">
      <dgm:prSet presAssocID="{FF64AFA2-55C7-498E-819F-62FC012AC706}" presName="parTransOne" presStyleCnt="0"/>
      <dgm:spPr/>
    </dgm:pt>
    <dgm:pt modelId="{3CF7AA09-48A9-41BD-9166-1D9371F09FB8}" type="pres">
      <dgm:prSet presAssocID="{FF64AFA2-55C7-498E-819F-62FC012AC706}" presName="horzOne" presStyleCnt="0"/>
      <dgm:spPr/>
    </dgm:pt>
    <dgm:pt modelId="{B1BBD57C-D109-4163-ABAE-E44235287121}" type="pres">
      <dgm:prSet presAssocID="{F3DDF9D2-C29F-4627-9A65-9A0CA58F15C0}" presName="vertTwo" presStyleCnt="0"/>
      <dgm:spPr/>
    </dgm:pt>
    <dgm:pt modelId="{0ABE8CAF-7593-49CA-95C8-A500D72F51F1}" type="pres">
      <dgm:prSet presAssocID="{F3DDF9D2-C29F-4627-9A65-9A0CA58F15C0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D01DFBD-D5A8-45CC-A2BF-F69E7384927C}" type="pres">
      <dgm:prSet presAssocID="{F3DDF9D2-C29F-4627-9A65-9A0CA58F15C0}" presName="horzTwo" presStyleCnt="0"/>
      <dgm:spPr/>
    </dgm:pt>
    <dgm:pt modelId="{AE2F268F-FC41-4B76-A331-31CA3E3AD095}" type="pres">
      <dgm:prSet presAssocID="{121AA00D-ED13-4A5C-B6BE-702992AB3357}" presName="sibSpaceTwo" presStyleCnt="0"/>
      <dgm:spPr/>
    </dgm:pt>
    <dgm:pt modelId="{A3860B0D-297D-4E4E-9FD5-191FD971089A}" type="pres">
      <dgm:prSet presAssocID="{03460F3A-5516-4BFB-89CF-7CFB7E296632}" presName="vertTwo" presStyleCnt="0"/>
      <dgm:spPr/>
    </dgm:pt>
    <dgm:pt modelId="{B6876400-F691-4162-9C20-EA1DD84714B9}" type="pres">
      <dgm:prSet presAssocID="{03460F3A-5516-4BFB-89CF-7CFB7E296632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C5EC592-2296-4A4D-BB95-E30971727F70}" type="pres">
      <dgm:prSet presAssocID="{03460F3A-5516-4BFB-89CF-7CFB7E296632}" presName="horzTwo" presStyleCnt="0"/>
      <dgm:spPr/>
    </dgm:pt>
    <dgm:pt modelId="{3457F375-1263-498C-98B1-828E8D2CBFB8}" type="pres">
      <dgm:prSet presAssocID="{DA1FC21E-4921-480E-9C5D-FCE861DCFA1A}" presName="sibSpaceTwo" presStyleCnt="0"/>
      <dgm:spPr/>
    </dgm:pt>
    <dgm:pt modelId="{BB5C8CBC-2BD3-40BE-BB59-AC063283A9D7}" type="pres">
      <dgm:prSet presAssocID="{E9AA2BBE-936E-4435-BBBD-0E873C559F8B}" presName="vertTwo" presStyleCnt="0"/>
      <dgm:spPr/>
    </dgm:pt>
    <dgm:pt modelId="{6FC4DA84-64D4-4C5B-AE67-6EB60485822B}" type="pres">
      <dgm:prSet presAssocID="{E9AA2BBE-936E-4435-BBBD-0E873C559F8B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89ED45E-D497-4B1D-B645-03258FDC3729}" type="pres">
      <dgm:prSet presAssocID="{E9AA2BBE-936E-4435-BBBD-0E873C559F8B}" presName="horzTwo" presStyleCnt="0"/>
      <dgm:spPr/>
    </dgm:pt>
  </dgm:ptLst>
  <dgm:cxnLst>
    <dgm:cxn modelId="{B0FFED5A-9AB2-4808-BFDC-D11613F15E3B}" type="presOf" srcId="{FF64AFA2-55C7-498E-819F-62FC012AC706}" destId="{743B3828-14E1-4864-9101-DC07B995341F}" srcOrd="0" destOrd="0" presId="urn:microsoft.com/office/officeart/2005/8/layout/hierarchy4"/>
    <dgm:cxn modelId="{E96C6026-8982-4366-BC82-3E665C24F7DB}" srcId="{FF64AFA2-55C7-498E-819F-62FC012AC706}" destId="{03460F3A-5516-4BFB-89CF-7CFB7E296632}" srcOrd="1" destOrd="0" parTransId="{D9B37EDA-43A5-494C-99F5-F0563B83E0A8}" sibTransId="{DA1FC21E-4921-480E-9C5D-FCE861DCFA1A}"/>
    <dgm:cxn modelId="{405AECC9-50E7-4E9C-A00E-912A9E00F792}" type="presOf" srcId="{F3DDF9D2-C29F-4627-9A65-9A0CA58F15C0}" destId="{0ABE8CAF-7593-49CA-95C8-A500D72F51F1}" srcOrd="0" destOrd="0" presId="urn:microsoft.com/office/officeart/2005/8/layout/hierarchy4"/>
    <dgm:cxn modelId="{828F5055-1DE8-4E08-AE8B-DCBDCEE35007}" srcId="{FC7AB549-94CA-4BA1-AECC-71B8FCFF460A}" destId="{FF64AFA2-55C7-498E-819F-62FC012AC706}" srcOrd="0" destOrd="0" parTransId="{3E9F6D31-700D-4EA3-AC7B-ECA13671F99F}" sibTransId="{8E72DA78-AC5B-4FEE-8C18-59BBF826C838}"/>
    <dgm:cxn modelId="{E337E386-BE00-41EF-8F20-A76D79EC1478}" type="presOf" srcId="{E9AA2BBE-936E-4435-BBBD-0E873C559F8B}" destId="{6FC4DA84-64D4-4C5B-AE67-6EB60485822B}" srcOrd="0" destOrd="0" presId="urn:microsoft.com/office/officeart/2005/8/layout/hierarchy4"/>
    <dgm:cxn modelId="{452A8C06-7DB0-4B15-A48E-950B538B9C09}" type="presOf" srcId="{FC7AB549-94CA-4BA1-AECC-71B8FCFF460A}" destId="{705E3210-FA7C-4BBA-82C9-8757E25ABEB5}" srcOrd="0" destOrd="0" presId="urn:microsoft.com/office/officeart/2005/8/layout/hierarchy4"/>
    <dgm:cxn modelId="{A985090D-42D8-41FB-85D3-8EA5A19C107F}" type="presOf" srcId="{03460F3A-5516-4BFB-89CF-7CFB7E296632}" destId="{B6876400-F691-4162-9C20-EA1DD84714B9}" srcOrd="0" destOrd="0" presId="urn:microsoft.com/office/officeart/2005/8/layout/hierarchy4"/>
    <dgm:cxn modelId="{B5EB1093-33E7-476B-A28C-6430573E3BD6}" srcId="{FF64AFA2-55C7-498E-819F-62FC012AC706}" destId="{F3DDF9D2-C29F-4627-9A65-9A0CA58F15C0}" srcOrd="0" destOrd="0" parTransId="{72E96842-0BF0-4A1A-82FA-C19472AC4890}" sibTransId="{121AA00D-ED13-4A5C-B6BE-702992AB3357}"/>
    <dgm:cxn modelId="{03D3478A-2C62-4376-BCE4-A1F61C2A5B6B}" srcId="{FF64AFA2-55C7-498E-819F-62FC012AC706}" destId="{E9AA2BBE-936E-4435-BBBD-0E873C559F8B}" srcOrd="2" destOrd="0" parTransId="{F69318F5-D08B-4171-A8CC-63F8C3C99E46}" sibTransId="{D90E0F79-9216-442D-A1EA-9ABC686CCA51}"/>
    <dgm:cxn modelId="{A9DCC57E-3B2F-4558-BAB8-1B390D7EDCC1}" type="presParOf" srcId="{705E3210-FA7C-4BBA-82C9-8757E25ABEB5}" destId="{3EBCB1E1-2765-4B8C-99EF-9DD2040B1FD8}" srcOrd="0" destOrd="0" presId="urn:microsoft.com/office/officeart/2005/8/layout/hierarchy4"/>
    <dgm:cxn modelId="{83AF795C-1621-4FB1-BEAF-1603A2D0D93A}" type="presParOf" srcId="{3EBCB1E1-2765-4B8C-99EF-9DD2040B1FD8}" destId="{743B3828-14E1-4864-9101-DC07B995341F}" srcOrd="0" destOrd="0" presId="urn:microsoft.com/office/officeart/2005/8/layout/hierarchy4"/>
    <dgm:cxn modelId="{15B5D91C-E961-417D-BB5F-744678BE5F19}" type="presParOf" srcId="{3EBCB1E1-2765-4B8C-99EF-9DD2040B1FD8}" destId="{37FF8274-7F13-401A-8712-2BE47E59FB93}" srcOrd="1" destOrd="0" presId="urn:microsoft.com/office/officeart/2005/8/layout/hierarchy4"/>
    <dgm:cxn modelId="{CD9F86A5-5141-445F-9623-C3562BF5EAFB}" type="presParOf" srcId="{3EBCB1E1-2765-4B8C-99EF-9DD2040B1FD8}" destId="{3CF7AA09-48A9-41BD-9166-1D9371F09FB8}" srcOrd="2" destOrd="0" presId="urn:microsoft.com/office/officeart/2005/8/layout/hierarchy4"/>
    <dgm:cxn modelId="{265DFD7D-B4B4-4AE2-8E8B-C23DB30A9C7C}" type="presParOf" srcId="{3CF7AA09-48A9-41BD-9166-1D9371F09FB8}" destId="{B1BBD57C-D109-4163-ABAE-E44235287121}" srcOrd="0" destOrd="0" presId="urn:microsoft.com/office/officeart/2005/8/layout/hierarchy4"/>
    <dgm:cxn modelId="{D76D9AF9-B456-4408-9B6B-764A7FEA2D65}" type="presParOf" srcId="{B1BBD57C-D109-4163-ABAE-E44235287121}" destId="{0ABE8CAF-7593-49CA-95C8-A500D72F51F1}" srcOrd="0" destOrd="0" presId="urn:microsoft.com/office/officeart/2005/8/layout/hierarchy4"/>
    <dgm:cxn modelId="{953BF20B-0DEA-4F59-BB84-B543D570890E}" type="presParOf" srcId="{B1BBD57C-D109-4163-ABAE-E44235287121}" destId="{0D01DFBD-D5A8-45CC-A2BF-F69E7384927C}" srcOrd="1" destOrd="0" presId="urn:microsoft.com/office/officeart/2005/8/layout/hierarchy4"/>
    <dgm:cxn modelId="{F9C4CBE0-72A0-4BB7-AE44-3C7DF320B820}" type="presParOf" srcId="{3CF7AA09-48A9-41BD-9166-1D9371F09FB8}" destId="{AE2F268F-FC41-4B76-A331-31CA3E3AD095}" srcOrd="1" destOrd="0" presId="urn:microsoft.com/office/officeart/2005/8/layout/hierarchy4"/>
    <dgm:cxn modelId="{3008D27D-12DB-410D-9A7A-92785FB78250}" type="presParOf" srcId="{3CF7AA09-48A9-41BD-9166-1D9371F09FB8}" destId="{A3860B0D-297D-4E4E-9FD5-191FD971089A}" srcOrd="2" destOrd="0" presId="urn:microsoft.com/office/officeart/2005/8/layout/hierarchy4"/>
    <dgm:cxn modelId="{6A2E78C3-D38C-4552-8E3F-7CFCC0B8ED32}" type="presParOf" srcId="{A3860B0D-297D-4E4E-9FD5-191FD971089A}" destId="{B6876400-F691-4162-9C20-EA1DD84714B9}" srcOrd="0" destOrd="0" presId="urn:microsoft.com/office/officeart/2005/8/layout/hierarchy4"/>
    <dgm:cxn modelId="{6A0EEC79-C7D3-4823-843E-1B985EB69112}" type="presParOf" srcId="{A3860B0D-297D-4E4E-9FD5-191FD971089A}" destId="{BC5EC592-2296-4A4D-BB95-E30971727F70}" srcOrd="1" destOrd="0" presId="urn:microsoft.com/office/officeart/2005/8/layout/hierarchy4"/>
    <dgm:cxn modelId="{4498A252-9B79-4B39-927A-235A96DA61A1}" type="presParOf" srcId="{3CF7AA09-48A9-41BD-9166-1D9371F09FB8}" destId="{3457F375-1263-498C-98B1-828E8D2CBFB8}" srcOrd="3" destOrd="0" presId="urn:microsoft.com/office/officeart/2005/8/layout/hierarchy4"/>
    <dgm:cxn modelId="{73510D05-5921-4851-872D-E520B7CC7DA3}" type="presParOf" srcId="{3CF7AA09-48A9-41BD-9166-1D9371F09FB8}" destId="{BB5C8CBC-2BD3-40BE-BB59-AC063283A9D7}" srcOrd="4" destOrd="0" presId="urn:microsoft.com/office/officeart/2005/8/layout/hierarchy4"/>
    <dgm:cxn modelId="{FAC4BDFC-3508-463B-B4F7-E71BCDFC89E4}" type="presParOf" srcId="{BB5C8CBC-2BD3-40BE-BB59-AC063283A9D7}" destId="{6FC4DA84-64D4-4C5B-AE67-6EB60485822B}" srcOrd="0" destOrd="0" presId="urn:microsoft.com/office/officeart/2005/8/layout/hierarchy4"/>
    <dgm:cxn modelId="{A240E2BA-F616-4D88-AE8B-47BC9EAD1B59}" type="presParOf" srcId="{BB5C8CBC-2BD3-40BE-BB59-AC063283A9D7}" destId="{989ED45E-D497-4B1D-B645-03258FDC372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44199-FDCA-4034-ADE1-2355ED2E6285}">
      <dsp:nvSpPr>
        <dsp:cNvPr id="0" name=""/>
        <dsp:cNvSpPr/>
      </dsp:nvSpPr>
      <dsp:spPr>
        <a:xfrm>
          <a:off x="423960" y="1628827"/>
          <a:ext cx="2828775" cy="1414387"/>
        </a:xfrm>
        <a:prstGeom prst="roundRect">
          <a:avLst>
            <a:gd name="adj" fmla="val 10000"/>
          </a:avLst>
        </a:prstGeom>
        <a:solidFill>
          <a:schemeClr val="dk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p3d extrusionH="152250"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Operaciones de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Defensa Interna</a:t>
          </a:r>
        </a:p>
      </dsp:txBody>
      <dsp:txXfrm>
        <a:off x="465386" y="1670253"/>
        <a:ext cx="2745923" cy="1331535"/>
      </dsp:txXfrm>
    </dsp:sp>
    <dsp:sp modelId="{85E01E51-69A9-4705-91ED-F2A93E0BF3A1}">
      <dsp:nvSpPr>
        <dsp:cNvPr id="0" name=""/>
        <dsp:cNvSpPr/>
      </dsp:nvSpPr>
      <dsp:spPr>
        <a:xfrm rot="2004554">
          <a:off x="3008328" y="3123188"/>
          <a:ext cx="295819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958194" y="272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/>
        </a:p>
      </dsp:txBody>
      <dsp:txXfrm>
        <a:off x="4413471" y="3076479"/>
        <a:ext cx="147909" cy="147909"/>
      </dsp:txXfrm>
    </dsp:sp>
    <dsp:sp modelId="{E8C0BA1D-316D-452D-B440-41DA5898F72D}">
      <dsp:nvSpPr>
        <dsp:cNvPr id="0" name=""/>
        <dsp:cNvSpPr/>
      </dsp:nvSpPr>
      <dsp:spPr>
        <a:xfrm>
          <a:off x="5722115" y="3257654"/>
          <a:ext cx="2828775" cy="1414387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Operaciones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Complementarias</a:t>
          </a:r>
        </a:p>
      </dsp:txBody>
      <dsp:txXfrm>
        <a:off x="5763541" y="3299080"/>
        <a:ext cx="2745923" cy="1331535"/>
      </dsp:txXfrm>
    </dsp:sp>
    <dsp:sp modelId="{FCC0728D-8D32-46C8-8865-ADA4550D75F9}">
      <dsp:nvSpPr>
        <dsp:cNvPr id="0" name=""/>
        <dsp:cNvSpPr/>
      </dsp:nvSpPr>
      <dsp:spPr>
        <a:xfrm>
          <a:off x="3252736" y="2308774"/>
          <a:ext cx="168006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680066" y="272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kern="1200"/>
        </a:p>
      </dsp:txBody>
      <dsp:txXfrm>
        <a:off x="4050767" y="2294019"/>
        <a:ext cx="84003" cy="84003"/>
      </dsp:txXfrm>
    </dsp:sp>
    <dsp:sp modelId="{BC0A0360-94A2-4B77-85CD-E9B30BE46716}">
      <dsp:nvSpPr>
        <dsp:cNvPr id="0" name=""/>
        <dsp:cNvSpPr/>
      </dsp:nvSpPr>
      <dsp:spPr>
        <a:xfrm>
          <a:off x="4932802" y="1628827"/>
          <a:ext cx="2828775" cy="1414387"/>
        </a:xfrm>
        <a:prstGeom prst="roundRect">
          <a:avLst>
            <a:gd name="adj" fmla="val 10000"/>
          </a:avLst>
        </a:prstGeom>
        <a:solidFill>
          <a:srgbClr val="BC9144"/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Operaciones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Tipo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policía</a:t>
          </a:r>
        </a:p>
      </dsp:txBody>
      <dsp:txXfrm>
        <a:off x="4974228" y="1670253"/>
        <a:ext cx="2745923" cy="1331535"/>
      </dsp:txXfrm>
    </dsp:sp>
    <dsp:sp modelId="{1F9E588F-B39C-412B-B849-DB0C451E04C2}">
      <dsp:nvSpPr>
        <dsp:cNvPr id="0" name=""/>
        <dsp:cNvSpPr/>
      </dsp:nvSpPr>
      <dsp:spPr>
        <a:xfrm rot="17690459">
          <a:off x="2732307" y="1494361"/>
          <a:ext cx="179489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94896" y="272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kern="1200"/>
        </a:p>
      </dsp:txBody>
      <dsp:txXfrm>
        <a:off x="3584883" y="1476735"/>
        <a:ext cx="89744" cy="89744"/>
      </dsp:txXfrm>
    </dsp:sp>
    <dsp:sp modelId="{AC0EA541-F7E5-49B7-8177-FBDE2E56DA0B}">
      <dsp:nvSpPr>
        <dsp:cNvPr id="0" name=""/>
        <dsp:cNvSpPr/>
      </dsp:nvSpPr>
      <dsp:spPr>
        <a:xfrm>
          <a:off x="4006774" y="0"/>
          <a:ext cx="2828775" cy="141438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Operaciones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Militares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de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Defensa Interna</a:t>
          </a:r>
        </a:p>
      </dsp:txBody>
      <dsp:txXfrm>
        <a:off x="4048200" y="41426"/>
        <a:ext cx="2745923" cy="1331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44199-FDCA-4034-ADE1-2355ED2E6285}">
      <dsp:nvSpPr>
        <dsp:cNvPr id="0" name=""/>
        <dsp:cNvSpPr/>
      </dsp:nvSpPr>
      <dsp:spPr>
        <a:xfrm>
          <a:off x="2981945" y="1628827"/>
          <a:ext cx="2828775" cy="1414387"/>
        </a:xfrm>
        <a:prstGeom prst="roundRect">
          <a:avLst>
            <a:gd name="adj" fmla="val 10000"/>
          </a:avLst>
        </a:prstGeom>
        <a:solidFill>
          <a:schemeClr val="dk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p3d extrusionH="152250"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Operaciones de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Defensa Interna</a:t>
          </a:r>
        </a:p>
      </dsp:txBody>
      <dsp:txXfrm>
        <a:off x="3023371" y="1670253"/>
        <a:ext cx="2745923" cy="1331535"/>
      </dsp:txXfrm>
    </dsp:sp>
    <dsp:sp modelId="{85E01E51-69A9-4705-91ED-F2A93E0BF3A1}">
      <dsp:nvSpPr>
        <dsp:cNvPr id="0" name=""/>
        <dsp:cNvSpPr/>
      </dsp:nvSpPr>
      <dsp:spPr>
        <a:xfrm rot="4573304">
          <a:off x="5171889" y="3123188"/>
          <a:ext cx="167708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677085" y="272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kern="1200"/>
        </a:p>
      </dsp:txBody>
      <dsp:txXfrm>
        <a:off x="5968505" y="3108507"/>
        <a:ext cx="83854" cy="83854"/>
      </dsp:txXfrm>
    </dsp:sp>
    <dsp:sp modelId="{E8C0BA1D-316D-452D-B440-41DA5898F72D}">
      <dsp:nvSpPr>
        <dsp:cNvPr id="0" name=""/>
        <dsp:cNvSpPr/>
      </dsp:nvSpPr>
      <dsp:spPr>
        <a:xfrm>
          <a:off x="6210144" y="3257654"/>
          <a:ext cx="2828775" cy="1414387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Operaciones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Complementarias</a:t>
          </a:r>
        </a:p>
      </dsp:txBody>
      <dsp:txXfrm>
        <a:off x="6251570" y="3299080"/>
        <a:ext cx="2745923" cy="1331535"/>
      </dsp:txXfrm>
    </dsp:sp>
    <dsp:sp modelId="{FCC0728D-8D32-46C8-8865-ADA4550D75F9}">
      <dsp:nvSpPr>
        <dsp:cNvPr id="0" name=""/>
        <dsp:cNvSpPr/>
      </dsp:nvSpPr>
      <dsp:spPr>
        <a:xfrm rot="1210252">
          <a:off x="5797672" y="2382139"/>
          <a:ext cx="42552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425520" y="272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999794" y="2398747"/>
        <a:ext cx="21276" cy="21276"/>
      </dsp:txXfrm>
    </dsp:sp>
    <dsp:sp modelId="{BC0A0360-94A2-4B77-85CD-E9B30BE46716}">
      <dsp:nvSpPr>
        <dsp:cNvPr id="0" name=""/>
        <dsp:cNvSpPr/>
      </dsp:nvSpPr>
      <dsp:spPr>
        <a:xfrm>
          <a:off x="6210144" y="1775555"/>
          <a:ext cx="2828775" cy="1414387"/>
        </a:xfrm>
        <a:prstGeom prst="roundRect">
          <a:avLst>
            <a:gd name="adj" fmla="val 10000"/>
          </a:avLst>
        </a:prstGeom>
        <a:solidFill>
          <a:srgbClr val="BC9144"/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Operaciones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Tipo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policía</a:t>
          </a:r>
        </a:p>
      </dsp:txBody>
      <dsp:txXfrm>
        <a:off x="6251570" y="1816981"/>
        <a:ext cx="2745923" cy="1331535"/>
      </dsp:txXfrm>
    </dsp:sp>
    <dsp:sp modelId="{1F9E588F-B39C-412B-B849-DB0C451E04C2}">
      <dsp:nvSpPr>
        <dsp:cNvPr id="0" name=""/>
        <dsp:cNvSpPr/>
      </dsp:nvSpPr>
      <dsp:spPr>
        <a:xfrm rot="17058051">
          <a:off x="5177869" y="1494363"/>
          <a:ext cx="1680911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680911" y="272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kern="1200"/>
        </a:p>
      </dsp:txBody>
      <dsp:txXfrm>
        <a:off x="5976302" y="1479586"/>
        <a:ext cx="84045" cy="84045"/>
      </dsp:txXfrm>
    </dsp:sp>
    <dsp:sp modelId="{AC0EA541-F7E5-49B7-8177-FBDE2E56DA0B}">
      <dsp:nvSpPr>
        <dsp:cNvPr id="0" name=""/>
        <dsp:cNvSpPr/>
      </dsp:nvSpPr>
      <dsp:spPr>
        <a:xfrm>
          <a:off x="6225928" y="4"/>
          <a:ext cx="2828775" cy="141438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Operaciones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Militares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de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100" b="0" i="0" u="none" strike="noStrike" kern="1200" cap="none" normalizeH="0" baseline="0" dirty="0" smtClean="0">
              <a:ln/>
              <a:effectLst/>
              <a:cs typeface="Arial" charset="0"/>
            </a:rPr>
            <a:t>Defensa Interna</a:t>
          </a:r>
        </a:p>
      </dsp:txBody>
      <dsp:txXfrm>
        <a:off x="6267354" y="41430"/>
        <a:ext cx="2745923" cy="1331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B3828-14E1-4864-9101-DC07B995341F}">
      <dsp:nvSpPr>
        <dsp:cNvPr id="0" name=""/>
        <dsp:cNvSpPr/>
      </dsp:nvSpPr>
      <dsp:spPr>
        <a:xfrm>
          <a:off x="2520" y="1064"/>
          <a:ext cx="7008557" cy="2226507"/>
        </a:xfrm>
        <a:prstGeom prst="roundRect">
          <a:avLst>
            <a:gd name="adj" fmla="val 10000"/>
          </a:avLst>
        </a:prstGeom>
        <a:solidFill>
          <a:schemeClr val="dk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p3d extrusionH="152250"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4800" b="0" i="0" u="none" strike="noStrike" kern="1200" cap="none" normalizeH="0" baseline="0" dirty="0" smtClean="0">
              <a:ln/>
              <a:effectLst/>
              <a:cs typeface="Arial" charset="0"/>
            </a:rPr>
            <a:t>SEGURIDAD INTERNA</a:t>
          </a:r>
        </a:p>
      </dsp:txBody>
      <dsp:txXfrm>
        <a:off x="67732" y="66276"/>
        <a:ext cx="6878133" cy="2096083"/>
      </dsp:txXfrm>
    </dsp:sp>
    <dsp:sp modelId="{0ABE8CAF-7593-49CA-95C8-A500D72F51F1}">
      <dsp:nvSpPr>
        <dsp:cNvPr id="0" name=""/>
        <dsp:cNvSpPr/>
      </dsp:nvSpPr>
      <dsp:spPr>
        <a:xfrm>
          <a:off x="2520" y="2415898"/>
          <a:ext cx="2212297" cy="22265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400" b="1" i="0" u="none" strike="noStrike" kern="1200" cap="none" normalizeH="0" baseline="0" dirty="0" smtClean="0">
              <a:ln/>
              <a:effectLst/>
              <a:cs typeface="Arial" charset="0"/>
            </a:rPr>
            <a:t>SEGURIDAD PÚBLICA</a:t>
          </a:r>
        </a:p>
      </dsp:txBody>
      <dsp:txXfrm>
        <a:off x="67316" y="2480694"/>
        <a:ext cx="2082705" cy="2096915"/>
      </dsp:txXfrm>
    </dsp:sp>
    <dsp:sp modelId="{B6876400-F691-4162-9C20-EA1DD84714B9}">
      <dsp:nvSpPr>
        <dsp:cNvPr id="0" name=""/>
        <dsp:cNvSpPr/>
      </dsp:nvSpPr>
      <dsp:spPr>
        <a:xfrm>
          <a:off x="2400650" y="2415898"/>
          <a:ext cx="2212297" cy="22265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400" b="1" i="0" u="none" strike="noStrike" kern="1200" cap="none" normalizeH="0" baseline="0" dirty="0" smtClean="0">
              <a:ln/>
              <a:effectLst/>
              <a:cs typeface="Arial" charset="0"/>
            </a:rPr>
            <a:t>SEGURIDAD INDIVIDUAL</a:t>
          </a:r>
        </a:p>
      </dsp:txBody>
      <dsp:txXfrm>
        <a:off x="2465446" y="2480694"/>
        <a:ext cx="2082705" cy="2096915"/>
      </dsp:txXfrm>
    </dsp:sp>
    <dsp:sp modelId="{6FC4DA84-64D4-4C5B-AE67-6EB60485822B}">
      <dsp:nvSpPr>
        <dsp:cNvPr id="0" name=""/>
        <dsp:cNvSpPr/>
      </dsp:nvSpPr>
      <dsp:spPr>
        <a:xfrm>
          <a:off x="4798781" y="2415898"/>
          <a:ext cx="2212297" cy="22265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400" b="1" i="0" u="none" strike="noStrike" kern="1200" cap="none" normalizeH="0" baseline="0" dirty="0" smtClean="0">
              <a:ln/>
              <a:effectLst/>
              <a:cs typeface="Arial" charset="0"/>
            </a:rPr>
            <a:t>SEGURIDAD SOCIAL</a:t>
          </a:r>
        </a:p>
      </dsp:txBody>
      <dsp:txXfrm>
        <a:off x="4863577" y="2480694"/>
        <a:ext cx="2082705" cy="2096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15533-BF54-4F6B-B6BE-C90CFAC3AB34}" type="datetimeFigureOut">
              <a:rPr lang="es-EC" smtClean="0"/>
              <a:t>23/04/2015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EF961-826C-4EFC-9F10-C04C2966A2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2155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79ED-C4A1-4A0C-B489-8FBA4517F92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F042-07EC-4D74-822A-1A0AB36FE3F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0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79ED-C4A1-4A0C-B489-8FBA4517F92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F042-07EC-4D74-822A-1A0AB36FE3F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0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79ED-C4A1-4A0C-B489-8FBA4517F92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F042-07EC-4D74-822A-1A0AB36FE3F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645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7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20B6-B43F-4DD3-9826-F36B46BE8FD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B3F5C-B508-4005-80EA-98FD0052BDD9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61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20B6-B43F-4DD3-9826-F36B46BE8FD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B3F5C-B508-4005-80EA-98FD0052BDD9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49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5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20B6-B43F-4DD3-9826-F36B46BE8FD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B3F5C-B508-4005-80EA-98FD0052BDD9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20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20B6-B43F-4DD3-9826-F36B46BE8FD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B3F5C-B508-4005-80EA-98FD0052BDD9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23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20B6-B43F-4DD3-9826-F36B46BE8FD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B3F5C-B508-4005-80EA-98FD0052BDD9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39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20B6-B43F-4DD3-9826-F36B46BE8FD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B3F5C-B508-4005-80EA-98FD0052BDD9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96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20B6-B43F-4DD3-9826-F36B46BE8FD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B3F5C-B508-4005-80EA-98FD0052BDD9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85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6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20B6-B43F-4DD3-9826-F36B46BE8FD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B3F5C-B508-4005-80EA-98FD0052BDD9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4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79ED-C4A1-4A0C-B489-8FBA4517F92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F042-07EC-4D74-822A-1A0AB36FE3F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08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6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20B6-B43F-4DD3-9826-F36B46BE8FD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B3F5C-B508-4005-80EA-98FD0052BDD9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65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20B6-B43F-4DD3-9826-F36B46BE8FD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B3F5C-B508-4005-80EA-98FD0052BDD9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75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62"/>
            <a:ext cx="2628900" cy="581183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62"/>
            <a:ext cx="7734300" cy="581183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20B6-B43F-4DD3-9826-F36B46BE8FD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B3F5C-B508-4005-80EA-98FD0052BDD9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55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0293-E6D3-454A-AA4E-A2DFD7EA8D0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1B93-9D9C-45FF-9814-29EFB2BDD76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54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0293-E6D3-454A-AA4E-A2DFD7EA8D0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1B93-9D9C-45FF-9814-29EFB2BDD76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8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0293-E6D3-454A-AA4E-A2DFD7EA8D0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1B93-9D9C-45FF-9814-29EFB2BDD76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32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0293-E6D3-454A-AA4E-A2DFD7EA8D0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1B93-9D9C-45FF-9814-29EFB2BDD76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14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0293-E6D3-454A-AA4E-A2DFD7EA8D0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1B93-9D9C-45FF-9814-29EFB2BDD76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55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0293-E6D3-454A-AA4E-A2DFD7EA8D0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1B93-9D9C-45FF-9814-29EFB2BDD76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52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0293-E6D3-454A-AA4E-A2DFD7EA8D0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1B93-9D9C-45FF-9814-29EFB2BDD76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9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79ED-C4A1-4A0C-B489-8FBA4517F92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F042-07EC-4D74-822A-1A0AB36FE3F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15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0293-E6D3-454A-AA4E-A2DFD7EA8D0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1B93-9D9C-45FF-9814-29EFB2BDD76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25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0293-E6D3-454A-AA4E-A2DFD7EA8D0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1B93-9D9C-45FF-9814-29EFB2BDD76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347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0293-E6D3-454A-AA4E-A2DFD7EA8D0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1B93-9D9C-45FF-9814-29EFB2BDD76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39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0293-E6D3-454A-AA4E-A2DFD7EA8D0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B1B93-9D9C-45FF-9814-29EFB2BDD76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1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79ED-C4A1-4A0C-B489-8FBA4517F92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F042-07EC-4D74-822A-1A0AB36FE3F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9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79ED-C4A1-4A0C-B489-8FBA4517F92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F042-07EC-4D74-822A-1A0AB36FE3F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79ED-C4A1-4A0C-B489-8FBA4517F92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F042-07EC-4D74-822A-1A0AB36FE3F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0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79ED-C4A1-4A0C-B489-8FBA4517F92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F042-07EC-4D74-822A-1A0AB36FE3F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22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8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8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79ED-C4A1-4A0C-B489-8FBA4517F92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F042-07EC-4D74-822A-1A0AB36FE3F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9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36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7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79ED-C4A1-4A0C-B489-8FBA4517F92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F042-07EC-4D74-822A-1A0AB36FE3F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14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DA779ED-C4A1-4A0C-B489-8FBA4517F92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1219170"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650AF042-07EC-4D74-822A-1A0AB36FE3F0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1219170"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4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220B6-B43F-4DD3-9826-F36B46BE8FD0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3F5C-B508-4005-80EA-98FD0052BDD9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6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E6E0293-E6D3-454A-AA4E-A2DFD7EA8D0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914400"/>
              <a:t>23/04/2015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9B1B93-9D9C-45FF-9814-29EFB2BDD76D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8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13.jpeg"/><Relationship Id="rId12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pe/imgres?imgurl=http://antimperialista.blogia.com/upload/20090314174145-torres.jpg&amp;imgrefurl=http://antimperialista.blogia.com/temas/11s-autoatentado.php&amp;usg=__BBbQliMr2fV-JhFS1t9zR3HHlEs=&amp;h=348&amp;w=400&amp;sz=21&amp;hl=es&amp;start=14&amp;um=1&amp;tbnid=O-706eXsgT6q1M:&amp;tbnh=108&amp;tbnw=124&amp;prev=/images?q=amenaza+no+convencional&amp;hl=es&amp;lr=lang_es&amp;um=1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jpeg"/><Relationship Id="rId11" Type="http://schemas.openxmlformats.org/officeDocument/2006/relationships/image" Target="../media/image66.png"/><Relationship Id="rId5" Type="http://schemas.openxmlformats.org/officeDocument/2006/relationships/image" Target="../media/image73.png"/><Relationship Id="rId10" Type="http://schemas.openxmlformats.org/officeDocument/2006/relationships/image" Target="../media/image65.jpeg"/><Relationship Id="rId4" Type="http://schemas.openxmlformats.org/officeDocument/2006/relationships/image" Target="../media/image72.png"/><Relationship Id="rId9" Type="http://schemas.openxmlformats.org/officeDocument/2006/relationships/hyperlink" Target="http://images.google.com.pe/imgres?imgurl=http://antimperialista.blogia.com/upload/20090314174145-torres.jpg&amp;imgrefurl=http://antimperialista.blogia.com/temas/11s-autoatentado.php&amp;usg=__BBbQliMr2fV-JhFS1t9zR3HHlEs=&amp;h=348&amp;w=400&amp;sz=21&amp;hl=es&amp;start=14&amp;um=1&amp;tbnid=O-706eXsgT6q1M:&amp;tbnh=108&amp;tbnw=124&amp;prev=/images?q=amenaza+no+convencional&amp;hl=es&amp;lr=lang_es&amp;um=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4" Type="http://schemas.openxmlformats.org/officeDocument/2006/relationships/image" Target="../media/image12.pn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7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diagramData" Target="../diagrams/data1.xml"/><Relationship Id="rId5" Type="http://schemas.openxmlformats.org/officeDocument/2006/relationships/image" Target="../media/image17.jpeg"/><Relationship Id="rId10" Type="http://schemas.microsoft.com/office/2007/relationships/diagramDrawing" Target="../diagrams/drawing1.xml"/><Relationship Id="rId4" Type="http://schemas.openxmlformats.org/officeDocument/2006/relationships/image" Target="../media/image78.png"/><Relationship Id="rId9" Type="http://schemas.openxmlformats.org/officeDocument/2006/relationships/diagramColors" Target="../diagrams/colors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1.png"/><Relationship Id="rId7" Type="http://schemas.openxmlformats.org/officeDocument/2006/relationships/image" Target="../media/image10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3.png"/><Relationship Id="rId7" Type="http://schemas.openxmlformats.org/officeDocument/2006/relationships/image" Target="../media/image9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97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96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95.jpeg"/><Relationship Id="rId5" Type="http://schemas.openxmlformats.org/officeDocument/2006/relationships/image" Target="../media/image111.png"/><Relationship Id="rId15" Type="http://schemas.openxmlformats.org/officeDocument/2006/relationships/image" Target="../media/image99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8.emf"/><Relationship Id="rId7" Type="http://schemas.openxmlformats.org/officeDocument/2006/relationships/image" Target="../media/image97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118.png"/><Relationship Id="rId9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04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image" Target="../media/image2.jp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06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05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google.com.ec/url?sa=i&amp;rct=j&amp;q=&amp;esrc=s&amp;source=images&amp;cd=&amp;cad=rja&amp;uact=8&amp;docid=JtONMR7-t94DwM&amp;tbnid=fCbovvi46SeEBM:&amp;ved=0CAUQjRw&amp;url=http://www.onlyforyoung.com/sites/solo-noticias/cultura-general/85-fechas-importantes/255-31-de-octubre-dia-del-escudo-nacional-del-ecuador.html&amp;ei=rMuqU8zaKIuIqga9woKgDw&amp;bvm=bv.69620078,d.b2k&amp;psig=AFQjCNFtCE36hPkH4tQnVbbLQdZqeI5lRw&amp;ust=1403788575725143" TargetMode="Externa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9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43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42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4.jp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2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4758370" y="377893"/>
            <a:ext cx="6455391" cy="85182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prstClr val="white"/>
                </a:solidFill>
                <a:latin typeface="Arial Black" pitchFamily="34" charset="0"/>
              </a:rPr>
              <a:t>ESPECIALIDAD EN ESTUDIOS ESTRATÉGICOS DE LA DEFENSA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562993" y="5696569"/>
            <a:ext cx="7819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800" b="1" dirty="0" smtClean="0">
              <a:solidFill>
                <a:prstClr val="black"/>
              </a:solidFill>
            </a:endParaRPr>
          </a:p>
          <a:p>
            <a:pPr algn="r"/>
            <a:r>
              <a:rPr lang="es-EC" sz="2800" b="1" dirty="0" smtClean="0">
                <a:solidFill>
                  <a:prstClr val="black"/>
                </a:solidFill>
              </a:rPr>
              <a:t>POR: CRNL. DE E.M.C. CARLOS SÁNCHEZ FREIRE</a:t>
            </a:r>
            <a:endParaRPr lang="es-EC" sz="2800" b="1" dirty="0">
              <a:solidFill>
                <a:prstClr val="black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4784642" y="1570849"/>
            <a:ext cx="6455391" cy="85182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prstClr val="white"/>
                </a:solidFill>
                <a:latin typeface="Arial Black" pitchFamily="34" charset="0"/>
              </a:rPr>
              <a:t>DEFENSA DEL PROYECTO DE INVESTIGACIÓN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4784642" y="3090036"/>
            <a:ext cx="6455391" cy="260653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prstClr val="white"/>
                </a:solidFill>
                <a:latin typeface="Arial Black" pitchFamily="34" charset="0"/>
              </a:rPr>
              <a:t>TEMA:</a:t>
            </a:r>
          </a:p>
          <a:p>
            <a:pPr algn="ctr"/>
            <a:endParaRPr lang="es-EC" sz="2400" dirty="0">
              <a:solidFill>
                <a:prstClr val="white"/>
              </a:solidFill>
              <a:latin typeface="Arial Black" pitchFamily="34" charset="0"/>
            </a:endParaRPr>
          </a:p>
          <a:p>
            <a:pPr algn="ctr"/>
            <a:r>
              <a:rPr lang="es-EC" sz="2400" dirty="0" smtClean="0">
                <a:solidFill>
                  <a:prstClr val="white"/>
                </a:solidFill>
                <a:latin typeface="Arial Black" pitchFamily="34" charset="0"/>
              </a:rPr>
              <a:t>“DE LA DOCTRINA DE SEGURIDAD NACIONAL A LA SEGURIDAD INTEGRAL EN EL ECUADOR”</a:t>
            </a:r>
            <a:endParaRPr lang="es-EC" sz="24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8193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16" name="15 Grupo"/>
          <p:cNvGrpSpPr/>
          <p:nvPr/>
        </p:nvGrpSpPr>
        <p:grpSpPr>
          <a:xfrm>
            <a:off x="1911919" y="18829"/>
            <a:ext cx="215017" cy="6858000"/>
            <a:chOff x="1937672" y="0"/>
            <a:chExt cx="215017" cy="6505758"/>
          </a:xfrm>
        </p:grpSpPr>
        <p:sp>
          <p:nvSpPr>
            <p:cNvPr id="17" name="16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2126933" y="-296491"/>
            <a:ext cx="10065067" cy="10772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endParaRPr lang="pt-BR" sz="32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0" hangingPunct="0">
              <a:defRPr/>
            </a:pPr>
            <a:endParaRPr lang="pt-BR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0" hangingPunct="0">
              <a:defRPr/>
            </a:pP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LOS PARADIGMAS DE LA SEGURIDAD </a:t>
            </a:r>
          </a:p>
          <a:p>
            <a:pPr algn="ctr" eaLnBrk="0" hangingPunct="0">
              <a:defRPr/>
            </a:pP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Teorias 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 </a:t>
            </a:r>
            <a:r>
              <a:rPr lang="pt-BR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</a:t>
            </a:r>
            <a:r>
              <a:rPr lang="pt-B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as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RR. II. </a:t>
            </a:r>
          </a:p>
          <a:p>
            <a:pPr algn="ctr" eaLnBrk="0" hangingPunct="0">
              <a:defRPr/>
            </a:pPr>
            <a:endParaRPr lang="pt-BR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9473029" y="2436420"/>
            <a:ext cx="2556069" cy="2987476"/>
            <a:chOff x="9857510" y="2149236"/>
            <a:chExt cx="1834955" cy="1844418"/>
          </a:xfrm>
        </p:grpSpPr>
        <p:pic>
          <p:nvPicPr>
            <p:cNvPr id="22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7510" y="2149236"/>
              <a:ext cx="1834955" cy="1194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9248" y="3341949"/>
              <a:ext cx="1833217" cy="65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23 Grupo"/>
          <p:cNvGrpSpPr/>
          <p:nvPr/>
        </p:nvGrpSpPr>
        <p:grpSpPr>
          <a:xfrm>
            <a:off x="2335603" y="2596320"/>
            <a:ext cx="1532167" cy="4040754"/>
            <a:chOff x="2747700" y="2373545"/>
            <a:chExt cx="1532167" cy="4040754"/>
          </a:xfrm>
        </p:grpSpPr>
        <p:grpSp>
          <p:nvGrpSpPr>
            <p:cNvPr id="25" name="24 Grupo"/>
            <p:cNvGrpSpPr/>
            <p:nvPr/>
          </p:nvGrpSpPr>
          <p:grpSpPr>
            <a:xfrm>
              <a:off x="2747700" y="2373545"/>
              <a:ext cx="1532167" cy="2448122"/>
              <a:chOff x="2794992" y="2184351"/>
              <a:chExt cx="1532167" cy="2448122"/>
            </a:xfrm>
          </p:grpSpPr>
          <p:pic>
            <p:nvPicPr>
              <p:cNvPr id="27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4992" y="2184351"/>
                <a:ext cx="1532167" cy="11566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10" descr="http://4.bp.blogspot.com/-uIaTZI-cThc/UMHQZG9_shI/AAAAAAAAiAk/RYyAyy2zgb0/s1600/1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0642" y="3502764"/>
                <a:ext cx="1472785" cy="1129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266" y="5020101"/>
              <a:ext cx="1516601" cy="1394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32" y="5442295"/>
            <a:ext cx="1875957" cy="138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5092263" y="1153944"/>
            <a:ext cx="3657600" cy="765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INTERDEPENDENCIA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5813027" y="1634457"/>
            <a:ext cx="2080300" cy="765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(1971-2000)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8728948" y="1006790"/>
            <a:ext cx="3657600" cy="765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pt-BR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REALISMO E </a:t>
            </a: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INTERDEPENDENCIA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096" y="2492933"/>
            <a:ext cx="3536464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33 Grupo"/>
          <p:cNvGrpSpPr/>
          <p:nvPr/>
        </p:nvGrpSpPr>
        <p:grpSpPr>
          <a:xfrm>
            <a:off x="9666662" y="2468478"/>
            <a:ext cx="2186995" cy="4105534"/>
            <a:chOff x="9621360" y="1120450"/>
            <a:chExt cx="2574632" cy="5229104"/>
          </a:xfrm>
        </p:grpSpPr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1360" y="1120450"/>
              <a:ext cx="2556071" cy="3079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20" y="3372467"/>
              <a:ext cx="2556072" cy="2977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702789" y="1159176"/>
            <a:ext cx="2869809" cy="765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pt-BR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REALISMO</a:t>
            </a:r>
            <a:endParaRPr lang="pt-BR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2097530" y="1671245"/>
            <a:ext cx="2080300" cy="765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pt-BR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(1945-1970)</a:t>
            </a:r>
            <a:endParaRPr lang="pt-BR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" y="16834"/>
            <a:ext cx="1882928" cy="243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5" y="4236606"/>
            <a:ext cx="1918891" cy="258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" y="2467223"/>
            <a:ext cx="1921167" cy="17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14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4143045" y="464030"/>
            <a:ext cx="7356143" cy="130170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/>
            <a:r>
              <a:rPr lang="es-ES" sz="36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DESARROLLO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518584" y="2112534"/>
            <a:ext cx="6332559" cy="175681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C"/>
            </a:defPPr>
            <a:lvl1pPr algn="ctr">
              <a:defRPr sz="6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3" algn="ctr"/>
            <a:r>
              <a:rPr lang="es-ES" sz="20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UNIDAD 1:</a:t>
            </a:r>
          </a:p>
          <a:p>
            <a:pPr marL="0" lvl="3" algn="ctr"/>
            <a:endParaRPr lang="es-ES" sz="20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  <a:p>
            <a:pPr marL="0" lvl="3" algn="ctr"/>
            <a:r>
              <a:rPr lang="es-ES" sz="20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EVOLUCIÓN </a:t>
            </a:r>
            <a:r>
              <a:rPr lang="es-ES" sz="2000" kern="0" dirty="0">
                <a:solidFill>
                  <a:prstClr val="white"/>
                </a:solidFill>
                <a:latin typeface="Arial Black" pitchFamily="34" charset="0"/>
                <a:cs typeface="Arial"/>
              </a:rPr>
              <a:t>DE LA </a:t>
            </a:r>
            <a:r>
              <a:rPr lang="es-ES" sz="20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CONCEPTUALIZACIÓN DE “SEGURIDAD NACIONAL”</a:t>
            </a:r>
            <a:endParaRPr lang="es-EC" sz="2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544856" y="4146331"/>
            <a:ext cx="6332559" cy="2303379"/>
          </a:xfrm>
          <a:prstGeom prst="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C"/>
            </a:defPPr>
            <a:lvl1pPr algn="ctr">
              <a:defRPr sz="6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3" algn="just"/>
            <a:r>
              <a:rPr lang="es-EC" sz="1800" dirty="0" smtClean="0">
                <a:solidFill>
                  <a:prstClr val="white"/>
                </a:solidFill>
                <a:latin typeface="Arial "/>
              </a:rPr>
              <a:t>IDEOLOGIA OFICIAL DE UN PAÍS; SINTESIS CAPAZ DE PROPORCIONAR LINEAS DE ACCIÓN EN TODOS LOS AMBITOS DEL ACCIONAR POLÍTICO DE UN ESTADO, EN DONDE HAY UNA </a:t>
            </a:r>
            <a:r>
              <a:rPr lang="es-EC" sz="1800" b="1" u="sng" dirty="0" smtClean="0">
                <a:solidFill>
                  <a:srgbClr val="FF0000"/>
                </a:solidFill>
                <a:latin typeface="Arial "/>
              </a:rPr>
              <a:t>RELACIÓN DIRECTAMENTE PROPORCIONAL</a:t>
            </a:r>
            <a:r>
              <a:rPr lang="es-EC" sz="1800" dirty="0" smtClean="0">
                <a:solidFill>
                  <a:prstClr val="white"/>
                </a:solidFill>
                <a:latin typeface="Arial "/>
              </a:rPr>
              <a:t> ENTRE LA GEOPOLÍTICA Y LA POLÍTICA DE SEGURIDAD BASADA EN LAS </a:t>
            </a:r>
            <a:r>
              <a:rPr lang="es-EC" sz="1800" b="1" u="sng" dirty="0" smtClean="0">
                <a:solidFill>
                  <a:srgbClr val="FF0000"/>
                </a:solidFill>
                <a:latin typeface="Arial "/>
              </a:rPr>
              <a:t>RELACIONES DE PODER Y FUERZA </a:t>
            </a:r>
            <a:endParaRPr lang="es-EC" sz="1800" b="1" u="sng" dirty="0">
              <a:solidFill>
                <a:srgbClr val="FF000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5809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772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37" y="29886"/>
            <a:ext cx="3342618" cy="272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11 Grupo"/>
          <p:cNvGrpSpPr/>
          <p:nvPr/>
        </p:nvGrpSpPr>
        <p:grpSpPr>
          <a:xfrm>
            <a:off x="4666593" y="2175641"/>
            <a:ext cx="3090041" cy="2844459"/>
            <a:chOff x="4082543" y="1694897"/>
            <a:chExt cx="3461695" cy="3529352"/>
          </a:xfrm>
        </p:grpSpPr>
        <p:sp>
          <p:nvSpPr>
            <p:cNvPr id="13" name="12 Llamada de flecha cuádruple"/>
            <p:cNvSpPr/>
            <p:nvPr/>
          </p:nvSpPr>
          <p:spPr>
            <a:xfrm>
              <a:off x="4082543" y="1694897"/>
              <a:ext cx="3461695" cy="3529352"/>
            </a:xfrm>
            <a:prstGeom prst="quadArrowCallou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prstClr val="white"/>
                  </a:solidFill>
                </a:rPr>
                <a:t> </a:t>
              </a:r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14" name="13 Elipse"/>
            <p:cNvSpPr/>
            <p:nvPr/>
          </p:nvSpPr>
          <p:spPr>
            <a:xfrm>
              <a:off x="5006002" y="2664586"/>
              <a:ext cx="1728213" cy="1580609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tIns="396000" rtlCol="0">
              <a:noAutofit/>
            </a:bodyPr>
            <a:lstStyle/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4771803" y="3018192"/>
              <a:ext cx="2160000" cy="8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PENSAMIENTO GEOPOLÍTICO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40857" y="-13496"/>
            <a:ext cx="6990567" cy="2662103"/>
            <a:chOff x="40857" y="-13496"/>
            <a:chExt cx="6990567" cy="2662103"/>
          </a:xfrm>
        </p:grpSpPr>
        <p:grpSp>
          <p:nvGrpSpPr>
            <p:cNvPr id="8" name="7 Grupo"/>
            <p:cNvGrpSpPr/>
            <p:nvPr/>
          </p:nvGrpSpPr>
          <p:grpSpPr>
            <a:xfrm>
              <a:off x="40857" y="57449"/>
              <a:ext cx="4215833" cy="2591158"/>
              <a:chOff x="40857" y="57449"/>
              <a:chExt cx="4038601" cy="2118192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57" y="57449"/>
                <a:ext cx="4038600" cy="109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34" y="1180293"/>
                <a:ext cx="4012324" cy="9953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" name="2 Grupo"/>
            <p:cNvGrpSpPr/>
            <p:nvPr/>
          </p:nvGrpSpPr>
          <p:grpSpPr>
            <a:xfrm>
              <a:off x="5392215" y="-13496"/>
              <a:ext cx="1639209" cy="2189137"/>
              <a:chOff x="5392215" y="-13496"/>
              <a:chExt cx="1639209" cy="2189137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2215" y="-13496"/>
                <a:ext cx="1639209" cy="2189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15 CuadroTexto"/>
              <p:cNvSpPr txBox="1"/>
              <p:nvPr/>
            </p:nvSpPr>
            <p:spPr>
              <a:xfrm>
                <a:off x="5785945" y="1229704"/>
                <a:ext cx="8986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1890</a:t>
                </a:r>
                <a:endParaRPr lang="en-US" sz="1400" dirty="0"/>
              </a:p>
            </p:txBody>
          </p:sp>
        </p:grp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7" y="3063399"/>
            <a:ext cx="4241260" cy="380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18 Grupo"/>
          <p:cNvGrpSpPr/>
          <p:nvPr/>
        </p:nvGrpSpPr>
        <p:grpSpPr>
          <a:xfrm>
            <a:off x="7162800" y="3212171"/>
            <a:ext cx="5029200" cy="3615858"/>
            <a:chOff x="0" y="3242142"/>
            <a:chExt cx="5029200" cy="3615858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94904"/>
              <a:ext cx="5029200" cy="2963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938" y="3242142"/>
              <a:ext cx="3752850" cy="36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174" y="3618200"/>
              <a:ext cx="2590956" cy="276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14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7" name="6 Grupo"/>
          <p:cNvGrpSpPr/>
          <p:nvPr/>
        </p:nvGrpSpPr>
        <p:grpSpPr>
          <a:xfrm>
            <a:off x="4713891" y="2175641"/>
            <a:ext cx="3090041" cy="2844459"/>
            <a:chOff x="4082543" y="1694897"/>
            <a:chExt cx="3461695" cy="3529352"/>
          </a:xfrm>
        </p:grpSpPr>
        <p:sp>
          <p:nvSpPr>
            <p:cNvPr id="8" name="7 Llamada de flecha cuádruple"/>
            <p:cNvSpPr/>
            <p:nvPr/>
          </p:nvSpPr>
          <p:spPr>
            <a:xfrm>
              <a:off x="4082543" y="1694897"/>
              <a:ext cx="3461695" cy="3529352"/>
            </a:xfrm>
            <a:prstGeom prst="quadArrowCallou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prstClr val="white"/>
                  </a:solidFill>
                </a:rPr>
                <a:t> </a:t>
              </a:r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9" name="8 Elipse"/>
            <p:cNvSpPr/>
            <p:nvPr/>
          </p:nvSpPr>
          <p:spPr>
            <a:xfrm>
              <a:off x="5006002" y="2664586"/>
              <a:ext cx="1728213" cy="1580609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tIns="396000" rtlCol="0">
              <a:noAutofit/>
            </a:bodyPr>
            <a:lstStyle/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771803" y="3018192"/>
              <a:ext cx="2160000" cy="8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PENSAMIENTO GEOPOLÍTICO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03986" cy="34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 redondeado"/>
          <p:cNvSpPr/>
          <p:nvPr/>
        </p:nvSpPr>
        <p:spPr>
          <a:xfrm>
            <a:off x="7977352" y="29885"/>
            <a:ext cx="4020542" cy="34851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u="sng" dirty="0"/>
          </a:p>
          <a:p>
            <a:pPr algn="ctr"/>
            <a:r>
              <a:rPr lang="en-US" b="1" u="sng" dirty="0" smtClean="0"/>
              <a:t>LEY DE LOS ESPACIOS CRECIENTES</a:t>
            </a:r>
          </a:p>
          <a:p>
            <a:pPr algn="ctr"/>
            <a:endParaRPr lang="en-US" b="1" u="sng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dirty="0" smtClean="0"/>
              <a:t>LOS ESTADOS FUERTES TIENEN EL DERECHO A CRECER.</a:t>
            </a:r>
          </a:p>
          <a:p>
            <a:pPr algn="just"/>
            <a:endParaRPr lang="en-US" dirty="0" smtClean="0"/>
          </a:p>
          <a:p>
            <a:pPr marL="725488" indent="-363538" algn="just">
              <a:buFont typeface="Wingdings" pitchFamily="2" charset="2"/>
              <a:buChar char="Ø"/>
            </a:pPr>
            <a:r>
              <a:rPr lang="en-US" dirty="0" smtClean="0"/>
              <a:t>OCUPACIÓN DE ESPACIOS VACIOS.</a:t>
            </a:r>
          </a:p>
          <a:p>
            <a:pPr marL="725488" indent="-363538" algn="just">
              <a:buFont typeface="Wingdings" pitchFamily="2" charset="2"/>
              <a:buChar char="Ø"/>
            </a:pPr>
            <a:r>
              <a:rPr lang="en-US" dirty="0" smtClean="0"/>
              <a:t>CONQUISTA DE ESPACIOS DE COMUNIDADES INCAPACES O QUE NO  MERECEN POSEERLO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48" y="3846946"/>
            <a:ext cx="4522344" cy="301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84" y="3889364"/>
            <a:ext cx="5032167" cy="287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3 Conector recto"/>
          <p:cNvCxnSpPr/>
          <p:nvPr/>
        </p:nvCxnSpPr>
        <p:spPr>
          <a:xfrm flipV="1">
            <a:off x="819804" y="1939159"/>
            <a:ext cx="977462" cy="315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 flipV="1">
            <a:off x="151717" y="2312282"/>
            <a:ext cx="209552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2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7" name="6 Grupo"/>
          <p:cNvGrpSpPr/>
          <p:nvPr/>
        </p:nvGrpSpPr>
        <p:grpSpPr>
          <a:xfrm>
            <a:off x="4666593" y="2175641"/>
            <a:ext cx="3090041" cy="2844459"/>
            <a:chOff x="4082543" y="1694897"/>
            <a:chExt cx="3461695" cy="3529352"/>
          </a:xfrm>
        </p:grpSpPr>
        <p:sp>
          <p:nvSpPr>
            <p:cNvPr id="8" name="7 Llamada de flecha cuádruple"/>
            <p:cNvSpPr/>
            <p:nvPr/>
          </p:nvSpPr>
          <p:spPr>
            <a:xfrm>
              <a:off x="4082543" y="1694897"/>
              <a:ext cx="3461695" cy="3529352"/>
            </a:xfrm>
            <a:prstGeom prst="quadArrowCallou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prstClr val="white"/>
                  </a:solidFill>
                </a:rPr>
                <a:t> </a:t>
              </a:r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9" name="8 Elipse"/>
            <p:cNvSpPr/>
            <p:nvPr/>
          </p:nvSpPr>
          <p:spPr>
            <a:xfrm>
              <a:off x="5006002" y="2664586"/>
              <a:ext cx="1728213" cy="1580609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tIns="396000" rtlCol="0">
              <a:noAutofit/>
            </a:bodyPr>
            <a:lstStyle/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771803" y="3018192"/>
              <a:ext cx="2160000" cy="8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PENSAMIENTO GEOPOLÍTICO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8134220" y="113776"/>
            <a:ext cx="3768754" cy="4853452"/>
            <a:chOff x="-22049" y="54851"/>
            <a:chExt cx="5018932" cy="6201403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8442" y="2927146"/>
              <a:ext cx="2498441" cy="3329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12 Grupo"/>
            <p:cNvGrpSpPr/>
            <p:nvPr/>
          </p:nvGrpSpPr>
          <p:grpSpPr>
            <a:xfrm>
              <a:off x="1241240" y="54851"/>
              <a:ext cx="2457450" cy="1077967"/>
              <a:chOff x="1241240" y="54851"/>
              <a:chExt cx="2457450" cy="1077967"/>
            </a:xfrm>
          </p:grpSpPr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1240" y="54851"/>
                <a:ext cx="2457450" cy="361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9815" y="439135"/>
                <a:ext cx="2428875" cy="333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3665" y="780393"/>
                <a:ext cx="1752600" cy="352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49" y="2927146"/>
              <a:ext cx="2551776" cy="3321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04" y="-4263"/>
            <a:ext cx="3011214" cy="22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10" y="5279644"/>
            <a:ext cx="4991100" cy="1438275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220" y="1029352"/>
            <a:ext cx="3770714" cy="138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23 Rectángulo redondeado"/>
          <p:cNvSpPr/>
          <p:nvPr/>
        </p:nvSpPr>
        <p:spPr>
          <a:xfrm>
            <a:off x="207286" y="3082595"/>
            <a:ext cx="3655266" cy="3698387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u="sng" dirty="0" smtClean="0"/>
          </a:p>
          <a:p>
            <a:pPr algn="ctr"/>
            <a:endParaRPr lang="en-US" sz="2000" b="1" u="sng" dirty="0"/>
          </a:p>
          <a:p>
            <a:pPr algn="ctr"/>
            <a:endParaRPr lang="en-US" sz="2000" b="1" u="sng" dirty="0" smtClean="0"/>
          </a:p>
          <a:p>
            <a:pPr algn="ctr"/>
            <a:endParaRPr lang="en-US" sz="2000" b="1" u="sng" dirty="0"/>
          </a:p>
          <a:p>
            <a:pPr algn="ctr"/>
            <a:r>
              <a:rPr lang="en-US" sz="2000" b="1" u="sng" dirty="0" smtClean="0"/>
              <a:t>ROOSELVET (1901 – 1909)</a:t>
            </a:r>
          </a:p>
          <a:p>
            <a:pPr algn="ctr"/>
            <a:endParaRPr lang="en-US" sz="2000" b="1" u="sng" dirty="0"/>
          </a:p>
          <a:p>
            <a:pPr marL="173038" indent="-173038">
              <a:buFont typeface="Arial" pitchFamily="34" charset="0"/>
              <a:buChar char="•"/>
            </a:pPr>
            <a:r>
              <a:rPr lang="en-US" sz="2000" dirty="0" smtClean="0"/>
              <a:t>PROCESO DE EXPANSIÓN IMPERIALISTA.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000" dirty="0" smtClean="0"/>
              <a:t>DEFINE EL PAPEL DE EE.UU. A PARTIR DEL INTERES NACIONAL.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000" dirty="0" smtClean="0"/>
              <a:t>POLÍTICA INTERVENCIONOISTA EN A.L.</a:t>
            </a:r>
          </a:p>
          <a:p>
            <a:pPr marL="173038" indent="-173038">
              <a:buFont typeface="Arial" pitchFamily="34" charset="0"/>
              <a:buChar char="•"/>
            </a:pPr>
            <a:endParaRPr lang="en-US" sz="2000" dirty="0" smtClean="0"/>
          </a:p>
          <a:p>
            <a:endParaRPr lang="en-US" sz="2000" dirty="0"/>
          </a:p>
          <a:p>
            <a:pPr algn="ctr"/>
            <a:endParaRPr lang="en-US" sz="2000" b="1" u="sng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8242686" y="3501866"/>
            <a:ext cx="3655266" cy="322655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u="sng" dirty="0" smtClean="0"/>
          </a:p>
          <a:p>
            <a:pPr algn="ctr"/>
            <a:endParaRPr lang="en-US" b="1" u="sng" dirty="0"/>
          </a:p>
          <a:p>
            <a:pPr algn="ctr"/>
            <a:endParaRPr lang="en-US" b="1" u="sng" dirty="0" smtClean="0"/>
          </a:p>
          <a:p>
            <a:r>
              <a:rPr lang="en-US" b="1" u="sng" dirty="0" smtClean="0"/>
              <a:t>SPIKMAN: POLITICA EXTERIOR</a:t>
            </a:r>
          </a:p>
          <a:p>
            <a:endParaRPr lang="en-US" b="1" u="sng" dirty="0" smtClean="0"/>
          </a:p>
          <a:p>
            <a:pPr marL="173038" indent="-173038">
              <a:buFont typeface="Arial" pitchFamily="34" charset="0"/>
              <a:buChar char="•"/>
            </a:pPr>
            <a:r>
              <a:rPr lang="en-US" dirty="0" smtClean="0"/>
              <a:t>EQUILIBRIO DE PODERES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dirty="0" smtClean="0"/>
              <a:t>ALIZANZAS ESTRATÉGICAS (GRAN BRETAÑA)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dirty="0" smtClean="0"/>
              <a:t>INDEPENDENCIA EN TODOS LOS ORDENES</a:t>
            </a:r>
          </a:p>
          <a:p>
            <a:endParaRPr lang="en-US" dirty="0" smtClean="0"/>
          </a:p>
          <a:p>
            <a:r>
              <a:rPr lang="en-US" dirty="0" smtClean="0"/>
              <a:t>EN BASE AL INCREMENTO DE PODER.</a:t>
            </a:r>
          </a:p>
          <a:p>
            <a:endParaRPr lang="en-US" dirty="0"/>
          </a:p>
          <a:p>
            <a:pPr algn="ctr"/>
            <a:endParaRPr lang="en-US" b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560" y="50712"/>
            <a:ext cx="2249948" cy="344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25 Rectángulo redondeado"/>
          <p:cNvSpPr/>
          <p:nvPr/>
        </p:nvSpPr>
        <p:spPr>
          <a:xfrm>
            <a:off x="15766" y="160514"/>
            <a:ext cx="3655266" cy="279664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u="sng" dirty="0" smtClean="0"/>
          </a:p>
          <a:p>
            <a:pPr algn="ctr"/>
            <a:endParaRPr lang="en-US" b="1" u="sng" dirty="0" smtClean="0"/>
          </a:p>
          <a:p>
            <a:pPr algn="ctr"/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/>
          </a:p>
          <a:p>
            <a:endParaRPr lang="en-US" b="1" u="sng" dirty="0" smtClean="0"/>
          </a:p>
          <a:p>
            <a:endParaRPr lang="en-US" b="1" u="sng" dirty="0"/>
          </a:p>
          <a:p>
            <a:endParaRPr lang="en-US" b="1" u="sng" dirty="0" smtClean="0"/>
          </a:p>
          <a:p>
            <a:r>
              <a:rPr lang="en-US" b="1" u="sng" dirty="0" smtClean="0"/>
              <a:t>NICOLAS SPIKMAN</a:t>
            </a:r>
            <a:r>
              <a:rPr lang="en-US" b="1" dirty="0" smtClean="0"/>
              <a:t>: PADRE DE LA GEOPOLÍTICA EE.UU.</a:t>
            </a:r>
          </a:p>
          <a:p>
            <a:r>
              <a:rPr lang="es-ES" i="1" dirty="0"/>
              <a:t>Quien tiene el poder mundial no es quien controla directamente el “corazón del mundo”, es quien es capaz de cercarlo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/>
            <a:endParaRPr lang="en-US" b="1" u="sng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097" y="50713"/>
            <a:ext cx="4143704" cy="292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56" y="1867613"/>
            <a:ext cx="1099556" cy="110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41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4518584" y="1765738"/>
            <a:ext cx="6332559" cy="25382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C"/>
            </a:defPPr>
            <a:lvl1pPr algn="ctr">
              <a:defRPr sz="6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3" algn="ctr"/>
            <a:r>
              <a:rPr lang="es-ES" sz="2000" kern="0" dirty="0" smtClean="0">
                <a:solidFill>
                  <a:schemeClr val="bg1"/>
                </a:solidFill>
                <a:latin typeface="Arial Black" pitchFamily="34" charset="0"/>
                <a:cs typeface="Arial"/>
              </a:rPr>
              <a:t>UNIDAD 2: </a:t>
            </a:r>
          </a:p>
          <a:p>
            <a:pPr marL="0" lvl="3" algn="ctr"/>
            <a:endParaRPr lang="es-ES" sz="2000" kern="0" dirty="0">
              <a:solidFill>
                <a:schemeClr val="bg1"/>
              </a:solidFill>
              <a:latin typeface="Arial Black" pitchFamily="34" charset="0"/>
              <a:cs typeface="Arial"/>
            </a:endParaRPr>
          </a:p>
          <a:p>
            <a:pPr marL="0" lvl="3" algn="ctr"/>
            <a:endParaRPr lang="es-ES" sz="2000" kern="0" dirty="0" smtClean="0">
              <a:solidFill>
                <a:schemeClr val="bg1"/>
              </a:solidFill>
              <a:latin typeface="Arial Black" pitchFamily="34" charset="0"/>
              <a:cs typeface="Arial"/>
            </a:endParaRPr>
          </a:p>
          <a:p>
            <a:pPr marL="0" lvl="3" algn="ctr"/>
            <a:r>
              <a:rPr lang="es-ES" sz="2000" kern="0" dirty="0" smtClean="0">
                <a:solidFill>
                  <a:schemeClr val="bg1"/>
                </a:solidFill>
                <a:latin typeface="Arial Black" pitchFamily="34" charset="0"/>
                <a:cs typeface="Arial"/>
              </a:rPr>
              <a:t>LA “DOCTRINA DE SEGURIDAD NACIONAL” FUNDAMENTO DE LA SEGURIDAD HEMISFÉRICA DURANTE LA GUERRA FRIA</a:t>
            </a:r>
            <a:endParaRPr lang="es-EC" sz="20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6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Picture 19" descr="20090314174145-torr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7" y="0"/>
            <a:ext cx="2414312" cy="205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2400665" y="0"/>
            <a:ext cx="215017" cy="6858000"/>
            <a:chOff x="1937672" y="0"/>
            <a:chExt cx="215017" cy="6505758"/>
          </a:xfrm>
        </p:grpSpPr>
        <p:sp>
          <p:nvSpPr>
            <p:cNvPr id="11" name="10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3088570" y="1370284"/>
            <a:ext cx="8568952" cy="3780003"/>
            <a:chOff x="0" y="0"/>
            <a:chExt cx="8568952" cy="2414701"/>
          </a:xfrm>
        </p:grpSpPr>
        <p:sp>
          <p:nvSpPr>
            <p:cNvPr id="27" name="26 Rectángulo redondeado"/>
            <p:cNvSpPr/>
            <p:nvPr/>
          </p:nvSpPr>
          <p:spPr>
            <a:xfrm>
              <a:off x="0" y="0"/>
              <a:ext cx="8568952" cy="2414701"/>
            </a:xfrm>
            <a:prstGeom prst="roundRect">
              <a:avLst>
                <a:gd name="adj" fmla="val 10000"/>
              </a:avLst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31 Rectángulo"/>
            <p:cNvSpPr/>
            <p:nvPr/>
          </p:nvSpPr>
          <p:spPr>
            <a:xfrm>
              <a:off x="0" y="0"/>
              <a:ext cx="8568951" cy="24147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2400" b="1" kern="1200" dirty="0" smtClean="0"/>
                <a:t>LA SEGURIDAD NACIONAL </a:t>
              </a:r>
              <a:r>
                <a:rPr lang="es-ES_tradnl" sz="2400" b="1" dirty="0" smtClean="0"/>
                <a:t>FUE CONCEBIDA COMO </a:t>
              </a:r>
              <a:r>
                <a:rPr lang="es-ES_tradnl" sz="2400" b="1" kern="1200" dirty="0" smtClean="0"/>
                <a:t>UNA SITUACIÓN EN LA CUAL LOS </a:t>
              </a:r>
              <a:r>
                <a:rPr lang="es-ES_tradnl" sz="2400" b="1" u="sng" kern="1200" dirty="0" smtClean="0">
                  <a:solidFill>
                    <a:schemeClr val="bg1"/>
                  </a:solidFill>
                </a:rPr>
                <a:t>INTERESES VITALES </a:t>
              </a:r>
              <a:r>
                <a:rPr lang="es-ES_tradnl" sz="2400" b="1" kern="1200" dirty="0" smtClean="0"/>
                <a:t>DE UNA NACIÓN SE HALLAN </a:t>
              </a:r>
              <a:r>
                <a:rPr lang="es-ES_tradnl" sz="2400" b="1" kern="1200" dirty="0" smtClean="0">
                  <a:solidFill>
                    <a:schemeClr val="bg1"/>
                  </a:solidFill>
                </a:rPr>
                <a:t>PROTEGIDOS DE INTERFERENCIAS O PERTURBACIONES SUSTANCIALES</a:t>
              </a:r>
              <a:r>
                <a:rPr lang="es-ES_tradnl" sz="2800" b="1" kern="1200" dirty="0" smtClean="0">
                  <a:solidFill>
                    <a:srgbClr val="FFFF00"/>
                  </a:solidFill>
                </a:rPr>
                <a:t>. </a:t>
              </a:r>
            </a:p>
            <a:p>
              <a:pPr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dirty="0" smtClean="0"/>
                <a:t>DURANTE LA GUERRA FRÍA, PRIMARON LOS CONCEPTOS DE SEGURIDAD </a:t>
              </a:r>
              <a:r>
                <a:rPr lang="es-ES" sz="2400" b="1" dirty="0" smtClean="0">
                  <a:solidFill>
                    <a:schemeClr val="bg1"/>
                  </a:solidFill>
                </a:rPr>
                <a:t>ORIENTADOS</a:t>
              </a:r>
              <a:r>
                <a:rPr lang="es-ES" sz="2400" b="1" dirty="0" smtClean="0"/>
                <a:t> A LA </a:t>
              </a:r>
              <a:r>
                <a:rPr lang="es-ES" sz="2400" b="1" dirty="0" smtClean="0">
                  <a:solidFill>
                    <a:schemeClr val="bg1"/>
                  </a:solidFill>
                </a:rPr>
                <a:t>PERSPECTIVA ESTATAL</a:t>
              </a:r>
              <a:r>
                <a:rPr lang="es-ES" sz="2400" b="1" dirty="0" smtClean="0">
                  <a:solidFill>
                    <a:srgbClr val="FFFF00"/>
                  </a:solidFill>
                </a:rPr>
                <a:t> </a:t>
              </a:r>
              <a:r>
                <a:rPr lang="es-ES" sz="2400" b="1" dirty="0" smtClean="0"/>
                <a:t>DESDE UN PRISMA EMINENTEMENTE MILITAR. </a:t>
              </a:r>
              <a:endParaRPr lang="en-US" sz="2400" dirty="0" smtClean="0"/>
            </a:p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2400" kern="1200" dirty="0"/>
            </a:p>
          </p:txBody>
        </p:sp>
      </p:grpSp>
      <p:sp>
        <p:nvSpPr>
          <p:cNvPr id="33" name="32 Rectángulo redondeado"/>
          <p:cNvSpPr/>
          <p:nvPr/>
        </p:nvSpPr>
        <p:spPr>
          <a:xfrm>
            <a:off x="-23783" y="2363681"/>
            <a:ext cx="2400666" cy="1931761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33 Rectángulo redondeado"/>
          <p:cNvSpPr/>
          <p:nvPr/>
        </p:nvSpPr>
        <p:spPr>
          <a:xfrm>
            <a:off x="10134" y="4534088"/>
            <a:ext cx="2366749" cy="1888857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68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10" name="9 Grupo"/>
          <p:cNvGrpSpPr/>
          <p:nvPr/>
        </p:nvGrpSpPr>
        <p:grpSpPr>
          <a:xfrm>
            <a:off x="2416431" y="0"/>
            <a:ext cx="215017" cy="6858000"/>
            <a:chOff x="1937672" y="0"/>
            <a:chExt cx="215017" cy="6505758"/>
          </a:xfrm>
        </p:grpSpPr>
        <p:sp>
          <p:nvSpPr>
            <p:cNvPr id="11" name="10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13 Redondear rectángulo de esquina del mismo lado"/>
          <p:cNvSpPr/>
          <p:nvPr/>
        </p:nvSpPr>
        <p:spPr>
          <a:xfrm flipH="1">
            <a:off x="2822037" y="116632"/>
            <a:ext cx="8828690" cy="571504"/>
          </a:xfrm>
          <a:prstGeom prst="round2SameRect">
            <a:avLst>
              <a:gd name="adj1" fmla="val 35500"/>
              <a:gd name="adj2" fmla="val 0"/>
            </a:avLst>
          </a:prstGeom>
          <a:solidFill>
            <a:schemeClr val="accent2">
              <a:lumMod val="75000"/>
            </a:schemeClr>
          </a:solidFill>
          <a:ln w="57150" cap="flat" cmpd="sng" algn="ctr">
            <a:solidFill>
              <a:schemeClr val="accent2">
                <a:lumMod val="50000"/>
              </a:schemeClr>
            </a:solidFill>
            <a:prstDash val="solid"/>
          </a:ln>
          <a:effectLst>
            <a:outerShdw blurRad="114300" dist="38100" dir="540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indent="-225425" algn="ctr">
              <a:tabLst>
                <a:tab pos="228600" algn="l"/>
              </a:tabLst>
            </a:pPr>
            <a:r>
              <a:rPr lang="es-MX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FUNDAMENTOS DE LA SEGURIDAD HEMISFÉRICA</a:t>
            </a:r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2814398" y="1077688"/>
            <a:ext cx="432888" cy="4354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2853950" y="2064852"/>
            <a:ext cx="432888" cy="4354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2881162" y="3030718"/>
            <a:ext cx="432888" cy="4354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2854806" y="4110088"/>
            <a:ext cx="432888" cy="4354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2896142" y="5274796"/>
            <a:ext cx="432888" cy="4354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63015" y="1135742"/>
            <a:ext cx="8339959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SEG. NACIONAL COMO CATEGORÍA POLÍTICA EN ZONAS DE INFLUENCIA DE EE.UU.</a:t>
            </a:r>
            <a:endParaRPr lang="en-US" b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3557755" y="2029144"/>
            <a:ext cx="8339959" cy="38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COMUNISMO: PRINCIPAL ENEMIGO (ATENTA A DEMOCRACIA Y LIBERTADES)</a:t>
            </a:r>
            <a:endParaRPr lang="en-US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3552495" y="3032908"/>
            <a:ext cx="8339959" cy="38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EE.UU. LLAMADO A  EVITAR PROPAGACIÓN DE COMUNISMO</a:t>
            </a:r>
            <a:endParaRPr lang="en-US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3547235" y="3910544"/>
            <a:ext cx="8339959" cy="969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ENEMIGO INTERNO DEBE SER CONSIDERADO COMO AMENAZA A SEG. NACIONAL: REPRESIÓN A LAS FUERZAS QUE PRETENDAN ORGANIZARCE SOCIAL O POLÍTICAMENTE</a:t>
            </a:r>
            <a:endParaRPr lang="en-US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3541975" y="5087734"/>
            <a:ext cx="8339959" cy="969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CONTROL MILITAR INTERNO PARA ENFRENTAR AL ANEMIGO INTERNO (MILITARIZAR EL CONCEPTO DE SEGURIDAD, ATRIBUCIÓN DE LA REPRESENTACIÓN DE LA NACIÓN Y DEL ESTADO A LAS FF.AA.).</a:t>
            </a:r>
            <a:endParaRPr lang="en-US" b="1" dirty="0"/>
          </a:p>
        </p:txBody>
      </p:sp>
      <p:sp>
        <p:nvSpPr>
          <p:cNvPr id="27" name="26 Rectángulo redondeado"/>
          <p:cNvSpPr/>
          <p:nvPr/>
        </p:nvSpPr>
        <p:spPr>
          <a:xfrm>
            <a:off x="-23783" y="2363681"/>
            <a:ext cx="2400666" cy="1931761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31 Rectángulo redondeado"/>
          <p:cNvSpPr/>
          <p:nvPr/>
        </p:nvSpPr>
        <p:spPr>
          <a:xfrm>
            <a:off x="10134" y="4534088"/>
            <a:ext cx="2366749" cy="1888857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32 Rectángulo redondeado"/>
          <p:cNvSpPr/>
          <p:nvPr/>
        </p:nvSpPr>
        <p:spPr>
          <a:xfrm>
            <a:off x="55083" y="116632"/>
            <a:ext cx="2366749" cy="1888857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8638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33" name="32 Grupo"/>
          <p:cNvGrpSpPr/>
          <p:nvPr/>
        </p:nvGrpSpPr>
        <p:grpSpPr>
          <a:xfrm>
            <a:off x="4713891" y="1891853"/>
            <a:ext cx="3090041" cy="2844459"/>
            <a:chOff x="4082543" y="1694897"/>
            <a:chExt cx="3461695" cy="3529352"/>
          </a:xfrm>
        </p:grpSpPr>
        <p:sp>
          <p:nvSpPr>
            <p:cNvPr id="34" name="33 Llamada de flecha cuádruple"/>
            <p:cNvSpPr/>
            <p:nvPr/>
          </p:nvSpPr>
          <p:spPr>
            <a:xfrm>
              <a:off x="4082543" y="1694897"/>
              <a:ext cx="3461695" cy="3529352"/>
            </a:xfrm>
            <a:prstGeom prst="quadArrowCallou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prstClr val="white"/>
                  </a:solidFill>
                </a:rPr>
                <a:t> </a:t>
              </a:r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4771803" y="2803008"/>
              <a:ext cx="1942334" cy="1202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D.S.N. Y SU  INFLUENCIA</a:t>
              </a:r>
            </a:p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EN L.A.          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14 Rectángulo"/>
          <p:cNvSpPr/>
          <p:nvPr/>
        </p:nvSpPr>
        <p:spPr>
          <a:xfrm>
            <a:off x="551787" y="207074"/>
            <a:ext cx="3310759" cy="1288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VINCULACIÓN DE GEOPOLÍTICA Y REALISMO CON LA D.S.N</a:t>
            </a:r>
          </a:p>
          <a:p>
            <a:endParaRPr lang="en-US" dirty="0"/>
          </a:p>
        </p:txBody>
      </p:sp>
      <p:sp>
        <p:nvSpPr>
          <p:cNvPr id="44" name="43 Rectángulo"/>
          <p:cNvSpPr/>
          <p:nvPr/>
        </p:nvSpPr>
        <p:spPr>
          <a:xfrm>
            <a:off x="4283069" y="280644"/>
            <a:ext cx="3310759" cy="1288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ESTADO = PODER = SEGURIDAD</a:t>
            </a:r>
            <a:endParaRPr lang="en-US" dirty="0"/>
          </a:p>
        </p:txBody>
      </p:sp>
      <p:sp>
        <p:nvSpPr>
          <p:cNvPr id="45" name="44 Rectángulo"/>
          <p:cNvSpPr/>
          <p:nvPr/>
        </p:nvSpPr>
        <p:spPr>
          <a:xfrm>
            <a:off x="8483109" y="5137493"/>
            <a:ext cx="3310759" cy="15208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LA D.S.N. Y LA MILITARIZACIÓN DE LA SEG. NACIONAL</a:t>
            </a:r>
          </a:p>
          <a:p>
            <a:pPr algn="ctr"/>
            <a:r>
              <a:rPr lang="en-US" sz="2400" b="1" dirty="0" smtClean="0"/>
              <a:t>(GOLPES DE ESTADO)</a:t>
            </a:r>
            <a:endParaRPr lang="en-US" sz="2400" b="1" dirty="0"/>
          </a:p>
        </p:txBody>
      </p:sp>
      <p:grpSp>
        <p:nvGrpSpPr>
          <p:cNvPr id="40" name="39 Grupo"/>
          <p:cNvGrpSpPr/>
          <p:nvPr/>
        </p:nvGrpSpPr>
        <p:grpSpPr>
          <a:xfrm>
            <a:off x="9051928" y="1558459"/>
            <a:ext cx="2173123" cy="3143031"/>
            <a:chOff x="2304286" y="3070687"/>
            <a:chExt cx="2562225" cy="3638550"/>
          </a:xfrm>
        </p:grpSpPr>
        <p:pic>
          <p:nvPicPr>
            <p:cNvPr id="4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286" y="3070687"/>
              <a:ext cx="2562225" cy="3638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708" y="3280849"/>
              <a:ext cx="1497735" cy="348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3" name="42 Rectángulo"/>
          <p:cNvSpPr/>
          <p:nvPr/>
        </p:nvSpPr>
        <p:spPr>
          <a:xfrm>
            <a:off x="8442548" y="165598"/>
            <a:ext cx="3310759" cy="11902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SEG. COLECTIVA Y LA OEA </a:t>
            </a:r>
          </a:p>
          <a:p>
            <a:pPr algn="ctr"/>
            <a:r>
              <a:rPr lang="en-US" sz="2400" b="1" dirty="0" smtClean="0"/>
              <a:t>(J.I.D; C.I.D)</a:t>
            </a:r>
            <a:endParaRPr lang="en-US" sz="2400" b="1" dirty="0"/>
          </a:p>
        </p:txBody>
      </p:sp>
      <p:sp>
        <p:nvSpPr>
          <p:cNvPr id="47" name="46 Rectángulo"/>
          <p:cNvSpPr/>
          <p:nvPr/>
        </p:nvSpPr>
        <p:spPr>
          <a:xfrm>
            <a:off x="4621916" y="176104"/>
            <a:ext cx="3310759" cy="14220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TODA AGRESIÓN CONTRA UN ESTADO AMERICANO SERÁ CONSIDERADO COMO UN ACTO DE AGRESIÓN CONTRA LOS DEMÁS ESTADOS</a:t>
            </a:r>
            <a:endParaRPr lang="en-US" sz="2000" b="1" dirty="0"/>
          </a:p>
        </p:txBody>
      </p:sp>
      <p:grpSp>
        <p:nvGrpSpPr>
          <p:cNvPr id="48" name="47 Grupo"/>
          <p:cNvGrpSpPr/>
          <p:nvPr/>
        </p:nvGrpSpPr>
        <p:grpSpPr>
          <a:xfrm>
            <a:off x="1408072" y="1661170"/>
            <a:ext cx="1540443" cy="3436311"/>
            <a:chOff x="1408072" y="1661170"/>
            <a:chExt cx="1540443" cy="3436311"/>
          </a:xfrm>
        </p:grpSpPr>
        <p:grpSp>
          <p:nvGrpSpPr>
            <p:cNvPr id="19" name="18 Grupo"/>
            <p:cNvGrpSpPr/>
            <p:nvPr/>
          </p:nvGrpSpPr>
          <p:grpSpPr>
            <a:xfrm>
              <a:off x="1408072" y="2331011"/>
              <a:ext cx="1540443" cy="2766470"/>
              <a:chOff x="1408072" y="2331011"/>
              <a:chExt cx="1540443" cy="2766470"/>
            </a:xfrm>
          </p:grpSpPr>
          <p:pic>
            <p:nvPicPr>
              <p:cNvPr id="37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348" y="3940798"/>
                <a:ext cx="1532167" cy="11566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8072" y="2331011"/>
                <a:ext cx="1528761" cy="14763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19 Flecha abajo"/>
            <p:cNvSpPr/>
            <p:nvPr/>
          </p:nvSpPr>
          <p:spPr>
            <a:xfrm>
              <a:off x="1993239" y="1661170"/>
              <a:ext cx="324288" cy="63830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49 Grupo"/>
          <p:cNvGrpSpPr/>
          <p:nvPr/>
        </p:nvGrpSpPr>
        <p:grpSpPr>
          <a:xfrm>
            <a:off x="4571997" y="4701491"/>
            <a:ext cx="3779081" cy="2156510"/>
            <a:chOff x="4571997" y="4701491"/>
            <a:chExt cx="3779081" cy="2156510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7" y="4701491"/>
              <a:ext cx="3090041" cy="2156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48 Flecha abajo"/>
            <p:cNvSpPr/>
            <p:nvPr/>
          </p:nvSpPr>
          <p:spPr>
            <a:xfrm rot="5400000">
              <a:off x="7775015" y="5515877"/>
              <a:ext cx="509873" cy="64225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50 Rectángulo"/>
          <p:cNvSpPr/>
          <p:nvPr/>
        </p:nvSpPr>
        <p:spPr>
          <a:xfrm>
            <a:off x="551787" y="5163765"/>
            <a:ext cx="3310759" cy="152082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EL FIN DE LA GUERRA FRIA Y DECLIVE DE LA D.S.N.</a:t>
            </a:r>
            <a:endParaRPr lang="en-US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8" y="2420349"/>
            <a:ext cx="29146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64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4" name="33 Llamada de flecha cuádruple"/>
          <p:cNvSpPr/>
          <p:nvPr/>
        </p:nvSpPr>
        <p:spPr>
          <a:xfrm>
            <a:off x="5328763" y="1891853"/>
            <a:ext cx="3190943" cy="2844459"/>
          </a:xfrm>
          <a:prstGeom prst="quadArrowCallou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prstClr val="white"/>
                </a:solidFill>
              </a:rPr>
              <a:t> </a:t>
            </a:r>
            <a:endParaRPr lang="es-EC" dirty="0">
              <a:solidFill>
                <a:prstClr val="white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139178" y="2690332"/>
            <a:ext cx="17118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DECLIVE DE LA DOCTRINA DE</a:t>
            </a:r>
          </a:p>
          <a:p>
            <a:pPr algn="ctr"/>
            <a:r>
              <a:rPr lang="es-EC" b="1" dirty="0" smtClean="0">
                <a:solidFill>
                  <a:prstClr val="black"/>
                </a:solidFill>
              </a:rPr>
              <a:t>SEG. NACIONAL          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790559" y="207074"/>
            <a:ext cx="3310759" cy="128832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ln w="12700">
                  <a:noFill/>
                </a:ln>
              </a:rPr>
              <a:t>MECANISMOS DE RESOLUCIÓN DE CONFLICTOS</a:t>
            </a:r>
            <a:endParaRPr lang="en-US" b="1" dirty="0">
              <a:ln w="12700">
                <a:noFill/>
              </a:ln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8483109" y="5137493"/>
            <a:ext cx="3310759" cy="152082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RESPONDER A AMENAZAS TRANSNACIONALES </a:t>
            </a:r>
          </a:p>
          <a:p>
            <a:pPr algn="ctr"/>
            <a:r>
              <a:rPr lang="en-US" b="1" dirty="0" smtClean="0"/>
              <a:t>(DROGAS, TERRORISMO)</a:t>
            </a:r>
            <a:endParaRPr lang="en-US" b="1" dirty="0"/>
          </a:p>
        </p:txBody>
      </p:sp>
      <p:sp>
        <p:nvSpPr>
          <p:cNvPr id="43" name="42 Rectángulo"/>
          <p:cNvSpPr/>
          <p:nvPr/>
        </p:nvSpPr>
        <p:spPr>
          <a:xfrm>
            <a:off x="8442548" y="165598"/>
            <a:ext cx="3310759" cy="11902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INVOLUCRAMIENTO DE EE.UU. EN CONFLICTOS REGIONALES DEBE TENER CARACTER SELECTIVO</a:t>
            </a:r>
            <a:endParaRPr lang="en-US" b="1" dirty="0"/>
          </a:p>
        </p:txBody>
      </p:sp>
      <p:sp>
        <p:nvSpPr>
          <p:cNvPr id="24" name="23 Rectángulo"/>
          <p:cNvSpPr/>
          <p:nvPr/>
        </p:nvSpPr>
        <p:spPr>
          <a:xfrm>
            <a:off x="2869389" y="5137493"/>
            <a:ext cx="3310759" cy="152082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2700">
                  <a:noFill/>
                </a:ln>
              </a:rPr>
              <a:t>ASISTENCIA DE EE.UU. A PAISES  EN DESAGREGACIÓN A TRAVES DE MISIONES MILITARES DE CARACTER HUMANITARIO</a:t>
            </a:r>
            <a:endParaRPr lang="en-US" b="1" dirty="0">
              <a:ln w="12700">
                <a:noFill/>
              </a:ln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475" y="243039"/>
            <a:ext cx="1172889" cy="13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35" y="1633539"/>
            <a:ext cx="1731422" cy="14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50" y="3471668"/>
            <a:ext cx="2144111" cy="151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964" y="2427886"/>
            <a:ext cx="2169873" cy="160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773" y="2270632"/>
            <a:ext cx="14192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Flecha abajo"/>
          <p:cNvSpPr/>
          <p:nvPr/>
        </p:nvSpPr>
        <p:spPr>
          <a:xfrm>
            <a:off x="9916510" y="1495395"/>
            <a:ext cx="520263" cy="6644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Flecha abajo"/>
          <p:cNvSpPr/>
          <p:nvPr/>
        </p:nvSpPr>
        <p:spPr>
          <a:xfrm rot="10800000">
            <a:off x="9916510" y="4256686"/>
            <a:ext cx="520263" cy="6239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332" y="4840816"/>
            <a:ext cx="1477428" cy="183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54 Grupo"/>
          <p:cNvGrpSpPr/>
          <p:nvPr/>
        </p:nvGrpSpPr>
        <p:grpSpPr>
          <a:xfrm>
            <a:off x="2479495" y="0"/>
            <a:ext cx="215017" cy="6858000"/>
            <a:chOff x="1937672" y="0"/>
            <a:chExt cx="215017" cy="6505758"/>
          </a:xfrm>
        </p:grpSpPr>
        <p:sp>
          <p:nvSpPr>
            <p:cNvPr id="56" name="55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57" name="56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58" name="57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4 CuadroTexto"/>
          <p:cNvSpPr txBox="1"/>
          <p:nvPr/>
        </p:nvSpPr>
        <p:spPr>
          <a:xfrm>
            <a:off x="6107508" y="2979707"/>
            <a:ext cx="182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CONSOLIDACIÓN DE DEMOCRACIA</a:t>
            </a:r>
            <a:endParaRPr lang="en-US" sz="18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6085428" y="2795566"/>
            <a:ext cx="1718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SOMETIMIENTO </a:t>
            </a:r>
          </a:p>
          <a:p>
            <a:pPr algn="ctr"/>
            <a:r>
              <a:rPr lang="en-US" sz="1800" b="1" dirty="0" smtClean="0"/>
              <a:t>DE FF.AA. AL PODER CIVIL</a:t>
            </a:r>
            <a:endParaRPr lang="en-US" sz="1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6069662" y="2721393"/>
            <a:ext cx="17184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REAFIRMAR EL APOYO DE FF.AA. A LA DEMOCRACIA</a:t>
            </a:r>
            <a:endParaRPr lang="en-US" sz="1700" b="1" dirty="0"/>
          </a:p>
        </p:txBody>
      </p:sp>
      <p:pic>
        <p:nvPicPr>
          <p:cNvPr id="29" name="Picture 19" descr="20090314174145-torres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7" y="0"/>
            <a:ext cx="2414312" cy="205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29 Rectángulo redondeado"/>
          <p:cNvSpPr/>
          <p:nvPr/>
        </p:nvSpPr>
        <p:spPr>
          <a:xfrm>
            <a:off x="-1" y="2174489"/>
            <a:ext cx="2376883" cy="1931761"/>
          </a:xfrm>
          <a:prstGeom prst="roundRect">
            <a:avLst>
              <a:gd name="adj" fmla="val 10000"/>
            </a:avLst>
          </a:prstGeom>
          <a:blipFill rotWithShape="1">
            <a:blip r:embed="rId11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" y="4194682"/>
            <a:ext cx="2386281" cy="258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4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" grpId="0"/>
      <p:bldP spid="5" grpId="1"/>
      <p:bldP spid="6" grpId="0"/>
      <p:bldP spid="6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7" y="0"/>
            <a:ext cx="12103066" cy="6858000"/>
          </a:xfrm>
          <a:prstGeom prst="rect">
            <a:avLst/>
          </a:prstGeom>
        </p:spPr>
      </p:pic>
      <p:sp>
        <p:nvSpPr>
          <p:cNvPr id="3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3886486" y="1140752"/>
            <a:ext cx="432888" cy="4354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3894506" y="2017554"/>
            <a:ext cx="432888" cy="4354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3950173" y="6058406"/>
            <a:ext cx="432888" cy="4354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Redondear rectángulo de esquina del mismo lado"/>
          <p:cNvSpPr/>
          <p:nvPr/>
        </p:nvSpPr>
        <p:spPr>
          <a:xfrm flipH="1">
            <a:off x="4873887" y="4972"/>
            <a:ext cx="5622875" cy="725146"/>
          </a:xfrm>
          <a:prstGeom prst="round2SameRect">
            <a:avLst>
              <a:gd name="adj1" fmla="val 35500"/>
              <a:gd name="adj2" fmla="val 0"/>
            </a:avLst>
          </a:prstGeom>
          <a:solidFill>
            <a:schemeClr val="accent2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lvl="3"/>
            <a:r>
              <a:rPr lang="es-ES" sz="3200" dirty="0">
                <a:solidFill>
                  <a:schemeClr val="bg1"/>
                </a:solidFill>
                <a:latin typeface="Arial Black" pitchFamily="34" charset="0"/>
              </a:rPr>
              <a:t>SUMARIO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4488439" y="1045576"/>
            <a:ext cx="7289580" cy="59907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lvl="3" algn="just">
              <a:defRPr/>
            </a:pPr>
            <a:r>
              <a:rPr lang="es-ES" sz="20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/>
              </a:rPr>
              <a:t>INTRODUCCIÓN</a:t>
            </a:r>
            <a:endParaRPr lang="es-ES" sz="2000" b="1" kern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518007" y="1880411"/>
            <a:ext cx="7260012" cy="64963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lvl="3" algn="just">
              <a:defRPr/>
            </a:pPr>
            <a:r>
              <a:rPr lang="es-ES" sz="20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/>
              </a:rPr>
              <a:t>CAPT. 1: PROBLEMA</a:t>
            </a:r>
            <a:endParaRPr lang="es-ES" sz="2000" b="1" kern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4518007" y="2947227"/>
            <a:ext cx="7260012" cy="64963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lvl="3" algn="just">
              <a:defRPr/>
            </a:pPr>
            <a:r>
              <a:rPr lang="es-ES" sz="20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/>
              </a:rPr>
              <a:t>CAPT. 2: MARCO TEÓRICO</a:t>
            </a:r>
            <a:endParaRPr lang="es-ES" sz="2000" b="1" kern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sp>
        <p:nvSpPr>
          <p:cNvPr id="11" name="10 Rectángulo redondeado">
            <a:hlinkClick r:id="" action="ppaction://noaction"/>
          </p:cNvPr>
          <p:cNvSpPr/>
          <p:nvPr/>
        </p:nvSpPr>
        <p:spPr>
          <a:xfrm>
            <a:off x="4518007" y="4901163"/>
            <a:ext cx="7260012" cy="64963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lvl="3" algn="just">
              <a:defRPr/>
            </a:pPr>
            <a:r>
              <a:rPr lang="es-ES" sz="20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/>
              </a:rPr>
              <a:t>CAPT. 4: MARCO CONCEPTUAL</a:t>
            </a:r>
            <a:endParaRPr lang="es-ES" sz="2000" b="1" kern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518007" y="3920779"/>
            <a:ext cx="7260012" cy="64963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lvl="3" algn="just">
              <a:defRPr/>
            </a:pPr>
            <a:r>
              <a:rPr lang="es-ES" sz="20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/>
              </a:rPr>
              <a:t>CAPT. 3: METODOLOGÍA</a:t>
            </a:r>
            <a:endParaRPr lang="es-ES" sz="2000" b="1" kern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4518007" y="5970251"/>
            <a:ext cx="7260012" cy="64963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lvl="3" algn="just">
              <a:defRPr/>
            </a:pPr>
            <a:r>
              <a:rPr lang="es-ES" sz="20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/>
              </a:rPr>
              <a:t>CONCLUSIONES</a:t>
            </a:r>
            <a:endParaRPr lang="es-ES" sz="2000" b="1" kern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sp>
        <p:nvSpPr>
          <p:cNvPr id="14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3842888" y="3062250"/>
            <a:ext cx="432888" cy="4354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3911128" y="4031258"/>
            <a:ext cx="432888" cy="4354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3889400" y="5038306"/>
            <a:ext cx="432888" cy="4354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029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4628946" y="914374"/>
            <a:ext cx="6332559" cy="50292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C"/>
            </a:defPPr>
            <a:lvl1pPr algn="ctr">
              <a:defRPr sz="6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3" algn="ctr"/>
            <a:r>
              <a:rPr lang="es-ES" sz="28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UNIDAD 3: </a:t>
            </a:r>
          </a:p>
          <a:p>
            <a:pPr marL="0" lvl="3" algn="ctr"/>
            <a:endParaRPr lang="es-ES" sz="2800" kern="0" dirty="0">
              <a:solidFill>
                <a:prstClr val="white"/>
              </a:solidFill>
              <a:latin typeface="Arial Black" pitchFamily="34" charset="0"/>
              <a:cs typeface="Arial"/>
            </a:endParaRPr>
          </a:p>
          <a:p>
            <a:pPr marL="0" lvl="3" algn="ctr"/>
            <a:r>
              <a:rPr lang="es-EC" sz="2800" dirty="0">
                <a:solidFill>
                  <a:prstClr val="white"/>
                </a:solidFill>
                <a:latin typeface="Arial Black" pitchFamily="34" charset="0"/>
              </a:rPr>
              <a:t>EVOLUCIÓN DE LAS POLÍTICAS DE SEGURIDAD EN EL </a:t>
            </a:r>
            <a:r>
              <a:rPr lang="es-EC" sz="2800" dirty="0" smtClean="0">
                <a:solidFill>
                  <a:prstClr val="white"/>
                </a:solidFill>
                <a:latin typeface="Arial Black" pitchFamily="34" charset="0"/>
              </a:rPr>
              <a:t>ECUADOR</a:t>
            </a:r>
          </a:p>
          <a:p>
            <a:pPr marL="0" lvl="3" algn="ctr"/>
            <a:endParaRPr lang="es-EC" sz="2800" dirty="0" smtClean="0">
              <a:solidFill>
                <a:prstClr val="white"/>
              </a:solidFill>
              <a:latin typeface="Arial Black" pitchFamily="34" charset="0"/>
            </a:endParaRPr>
          </a:p>
          <a:p>
            <a:pPr marL="0" lvl="3" algn="ctr"/>
            <a:endParaRPr lang="es-EC" sz="2000" kern="0" dirty="0">
              <a:solidFill>
                <a:prstClr val="white"/>
              </a:solidFill>
              <a:latin typeface="Arial Black" pitchFamily="34" charset="0"/>
              <a:cs typeface="Arial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EC" sz="2000" dirty="0">
                <a:solidFill>
                  <a:prstClr val="white"/>
                </a:solidFill>
                <a:latin typeface="Arial Black" pitchFamily="34" charset="0"/>
              </a:rPr>
              <a:t>EVOLUCIÓN DE LA DOCTRINA DE SEGURIDAD EN EL ECUADOR </a:t>
            </a:r>
            <a:r>
              <a:rPr lang="es-EC" sz="2000" dirty="0" smtClean="0">
                <a:solidFill>
                  <a:prstClr val="white"/>
                </a:solidFill>
                <a:latin typeface="Arial Black" pitchFamily="34" charset="0"/>
              </a:rPr>
              <a:t>           (</a:t>
            </a:r>
            <a:r>
              <a:rPr lang="es-EC" sz="2000" dirty="0">
                <a:solidFill>
                  <a:prstClr val="white"/>
                </a:solidFill>
                <a:latin typeface="Arial Black" pitchFamily="34" charset="0"/>
              </a:rPr>
              <a:t>1960-2006</a:t>
            </a:r>
            <a:r>
              <a:rPr lang="es-EC" sz="2000" dirty="0" smtClean="0">
                <a:solidFill>
                  <a:prstClr val="white"/>
                </a:solidFill>
                <a:latin typeface="Arial Black" pitchFamily="34" charset="0"/>
              </a:rPr>
              <a:t>).</a:t>
            </a:r>
            <a:endParaRPr lang="es-EC" sz="2000" dirty="0">
              <a:solidFill>
                <a:prstClr val="white"/>
              </a:solidFill>
              <a:latin typeface="Arial Black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s-EC" sz="2000" dirty="0">
              <a:solidFill>
                <a:prstClr val="white"/>
              </a:solidFill>
              <a:latin typeface="Arial Black" pitchFamily="34" charset="0"/>
            </a:endParaRPr>
          </a:p>
          <a:p>
            <a:pPr marL="0" lvl="3" algn="ctr"/>
            <a:endParaRPr lang="es-ES" sz="20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409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14 Llamada de flecha cuádruple"/>
          <p:cNvSpPr/>
          <p:nvPr/>
        </p:nvSpPr>
        <p:spPr>
          <a:xfrm>
            <a:off x="5101234" y="1654168"/>
            <a:ext cx="3897311" cy="3529352"/>
          </a:xfrm>
          <a:prstGeom prst="quadArrowCallou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prstClr val="black"/>
                </a:solidFill>
                <a:latin typeface="Arial Black" pitchFamily="34" charset="0"/>
              </a:rPr>
              <a:t>EVOLUCIÓN DE LA ESTRATEGIA DE SEGURIDAD</a:t>
            </a:r>
            <a:endParaRPr lang="es-EC" sz="1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470637" y="385043"/>
            <a:ext cx="2905403" cy="8211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ctr">
              <a:defRPr sz="1600" b="1">
                <a:solidFill>
                  <a:sysClr val="windowText" lastClr="000000"/>
                </a:solidFill>
              </a:defRPr>
            </a:lvl1pPr>
          </a:lstStyle>
          <a:p>
            <a:r>
              <a:rPr lang="es-EC" sz="2400" dirty="0" smtClean="0">
                <a:solidFill>
                  <a:prstClr val="black"/>
                </a:solidFill>
                <a:latin typeface="Arial Black" pitchFamily="34" charset="0"/>
              </a:rPr>
              <a:t>DOCTRINA </a:t>
            </a:r>
            <a:r>
              <a:rPr lang="es-EC" sz="2400" dirty="0">
                <a:solidFill>
                  <a:prstClr val="black"/>
                </a:solidFill>
                <a:latin typeface="Arial Black" pitchFamily="34" charset="0"/>
              </a:rPr>
              <a:t>DE </a:t>
            </a:r>
            <a:r>
              <a:rPr lang="es-EC" sz="2400" dirty="0" smtClean="0">
                <a:solidFill>
                  <a:prstClr val="black"/>
                </a:solidFill>
                <a:latin typeface="Arial Black" pitchFamily="34" charset="0"/>
              </a:rPr>
              <a:t>SEG. NACIONAL</a:t>
            </a:r>
            <a:endParaRPr lang="es-EC" sz="24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232841" y="2288535"/>
            <a:ext cx="2824955" cy="20744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C" sz="1600" b="1" dirty="0" smtClean="0">
                <a:solidFill>
                  <a:prstClr val="black"/>
                </a:solidFill>
                <a:latin typeface="Arial Black" pitchFamily="34" charset="0"/>
              </a:rPr>
              <a:t>DÉCADA </a:t>
            </a:r>
            <a:r>
              <a:rPr lang="es-EC" sz="1600" b="1" dirty="0">
                <a:solidFill>
                  <a:prstClr val="black"/>
                </a:solidFill>
                <a:latin typeface="Arial Black" pitchFamily="34" charset="0"/>
              </a:rPr>
              <a:t>DE LOS </a:t>
            </a:r>
            <a:r>
              <a:rPr lang="es-EC" sz="1600" b="1" dirty="0" smtClean="0">
                <a:solidFill>
                  <a:prstClr val="black"/>
                </a:solidFill>
                <a:latin typeface="Arial Black" pitchFamily="34" charset="0"/>
              </a:rPr>
              <a:t>90</a:t>
            </a:r>
          </a:p>
          <a:p>
            <a:pPr marL="285750" indent="-285750" algn="just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VICTORIA DEL CENEPA.</a:t>
            </a:r>
          </a:p>
          <a:p>
            <a:pPr marL="285750" indent="-285750" algn="just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CRISIS POLÍTICAS DE 1996 Y 2000</a:t>
            </a:r>
          </a:p>
          <a:p>
            <a:pPr marL="285750" indent="-285750" algn="just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ESCALADA DE INDICES DE VIOLENCIA</a:t>
            </a:r>
          </a:p>
          <a:p>
            <a:pPr marL="285750" indent="-285750" algn="just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CONSTITUCIÓN DE 1998</a:t>
            </a:r>
            <a:endParaRPr lang="es-EC" sz="1600" b="1" dirty="0">
              <a:solidFill>
                <a:prstClr val="black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256792" y="46120"/>
            <a:ext cx="2801005" cy="20522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ctr">
              <a:defRPr sz="1600" b="1">
                <a:solidFill>
                  <a:sysClr val="windowText" lastClr="000000"/>
                </a:solidFill>
              </a:defRPr>
            </a:lvl1pPr>
          </a:lstStyle>
          <a:p>
            <a:pPr defTabSz="914400"/>
            <a:r>
              <a:rPr lang="es-EC" sz="2000" dirty="0" smtClean="0"/>
              <a:t>DECADA DEL 60</a:t>
            </a:r>
          </a:p>
          <a:p>
            <a:pPr marL="285750" indent="-285750" algn="just" defTabSz="914400">
              <a:buFont typeface="Arial" pitchFamily="34" charset="0"/>
              <a:buChar char="•"/>
            </a:pPr>
            <a:r>
              <a:rPr lang="es-EC" sz="1800" dirty="0" smtClean="0"/>
              <a:t>Ley de la defensa Nacional (1960): óptica estratégica-militar.</a:t>
            </a:r>
          </a:p>
          <a:p>
            <a:pPr marL="285750" indent="-285750" algn="just" defTabSz="914400">
              <a:buFont typeface="Arial" pitchFamily="34" charset="0"/>
              <a:buChar char="•"/>
            </a:pPr>
            <a:r>
              <a:rPr lang="es-EC" sz="1800" dirty="0" smtClean="0"/>
              <a:t>Ley de Seguridad Nacional (1964): control interno </a:t>
            </a:r>
            <a:endParaRPr lang="es-EC" sz="1800" dirty="0"/>
          </a:p>
        </p:txBody>
      </p:sp>
      <p:sp>
        <p:nvSpPr>
          <p:cNvPr id="19" name="18 Rectángulo"/>
          <p:cNvSpPr/>
          <p:nvPr/>
        </p:nvSpPr>
        <p:spPr>
          <a:xfrm>
            <a:off x="8844474" y="62876"/>
            <a:ext cx="3210239" cy="15912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000" b="1" dirty="0" smtClean="0">
              <a:solidFill>
                <a:prstClr val="black"/>
              </a:solidFill>
            </a:endParaRPr>
          </a:p>
          <a:p>
            <a:pPr algn="ctr"/>
            <a:r>
              <a:rPr lang="es-EC" sz="2000" b="1" dirty="0" smtClean="0">
                <a:solidFill>
                  <a:prstClr val="black"/>
                </a:solidFill>
              </a:rPr>
              <a:t>DECADA DEL 70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800" b="1" dirty="0" smtClean="0">
                <a:solidFill>
                  <a:prstClr val="black"/>
                </a:solidFill>
              </a:rPr>
              <a:t>Constitución de 1978 y la Reforma a la Ley de Seguridad Nacional: visión militar de la seguridad.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</p:txBody>
      </p:sp>
      <p:pic>
        <p:nvPicPr>
          <p:cNvPr id="20" name="Picture 4" descr="Figura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763" y="2515228"/>
            <a:ext cx="1891569" cy="1431877"/>
          </a:xfrm>
          <a:prstGeom prst="rect">
            <a:avLst/>
          </a:prstGeom>
          <a:solidFill>
            <a:srgbClr val="FFFFFF">
              <a:alpha val="38824"/>
            </a:srgbClr>
          </a:solidFill>
          <a:ln w="28575">
            <a:solidFill>
              <a:srgbClr val="000000">
                <a:alpha val="27843"/>
              </a:srgbClr>
            </a:solidFill>
            <a:miter lim="800000"/>
            <a:headEnd/>
            <a:tailEnd/>
          </a:ln>
          <a:effectLst>
            <a:glow rad="101600">
              <a:sysClr val="window" lastClr="FFFFFF">
                <a:alpha val="40000"/>
              </a:sysClr>
            </a:glow>
          </a:effec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364391"/>
            <a:ext cx="1911919" cy="171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543" y="2015854"/>
            <a:ext cx="2967503" cy="316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7846021" y="4343837"/>
            <a:ext cx="1712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 smtClean="0">
                <a:solidFill>
                  <a:prstClr val="black"/>
                </a:solidFill>
              </a:rPr>
              <a:t>INTEGRIDAD TERRITORIAL</a:t>
            </a:r>
            <a:endParaRPr lang="es-EC" sz="1800" b="1" dirty="0">
              <a:solidFill>
                <a:prstClr val="black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0636605" y="4316805"/>
            <a:ext cx="1712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 smtClean="0">
                <a:solidFill>
                  <a:prstClr val="black"/>
                </a:solidFill>
              </a:rPr>
              <a:t>ORDEN JURÍDICO</a:t>
            </a:r>
            <a:endParaRPr lang="es-EC" sz="1800" b="1" dirty="0">
              <a:solidFill>
                <a:prstClr val="black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9719445" y="1998813"/>
            <a:ext cx="157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 smtClean="0">
                <a:solidFill>
                  <a:prstClr val="black"/>
                </a:solidFill>
              </a:rPr>
              <a:t>SOBERANÍA</a:t>
            </a:r>
            <a:endParaRPr lang="es-EC" sz="1800" b="1" dirty="0">
              <a:solidFill>
                <a:prstClr val="black"/>
              </a:solidFill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4859730"/>
            <a:ext cx="1911919" cy="163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26 Rectángulo"/>
          <p:cNvSpPr/>
          <p:nvPr/>
        </p:nvSpPr>
        <p:spPr>
          <a:xfrm>
            <a:off x="5470639" y="5183536"/>
            <a:ext cx="2905408" cy="16543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prstClr val="black"/>
                </a:solidFill>
                <a:latin typeface="Arial Black" pitchFamily="34" charset="0"/>
              </a:rPr>
              <a:t>DÉCADA DE LOS 80</a:t>
            </a:r>
          </a:p>
          <a:p>
            <a:pPr algn="ctr"/>
            <a:endParaRPr lang="es-EC" sz="16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/>
            <a:r>
              <a:rPr lang="es-EC" sz="1600" b="1" dirty="0" smtClean="0">
                <a:solidFill>
                  <a:prstClr val="black"/>
                </a:solidFill>
                <a:latin typeface="Arial Black" pitchFamily="34" charset="0"/>
              </a:rPr>
              <a:t>POLÍTICA ANTISUBVERSIVA DE CORDERO</a:t>
            </a: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243" y="4483472"/>
            <a:ext cx="2199799" cy="238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0" y="5054750"/>
            <a:ext cx="2683715" cy="146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29 Rectángulo"/>
          <p:cNvSpPr/>
          <p:nvPr/>
        </p:nvSpPr>
        <p:spPr>
          <a:xfrm>
            <a:off x="8981761" y="5262843"/>
            <a:ext cx="3210239" cy="15912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000" b="1" dirty="0" smtClean="0">
              <a:solidFill>
                <a:prstClr val="black"/>
              </a:solidFill>
            </a:endParaRPr>
          </a:p>
          <a:p>
            <a:pPr algn="ctr"/>
            <a:r>
              <a:rPr lang="es-EC" sz="1800" b="1" dirty="0" smtClean="0">
                <a:solidFill>
                  <a:prstClr val="black"/>
                </a:solidFill>
              </a:rPr>
              <a:t>LEY  SE FUNDAMENTA EN 3 PRINCIPIOS: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sz="1800" b="1" dirty="0" smtClean="0">
              <a:solidFill>
                <a:prstClr val="black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sz="1800" b="1" dirty="0" smtClean="0">
              <a:solidFill>
                <a:prstClr val="black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9085540" y="5340962"/>
            <a:ext cx="2969173" cy="15912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b="1" dirty="0" smtClean="0">
              <a:solidFill>
                <a:prstClr val="black"/>
              </a:solidFill>
            </a:endParaRPr>
          </a:p>
          <a:p>
            <a:pPr algn="just"/>
            <a:r>
              <a:rPr lang="es-EC" sz="2000" b="1" dirty="0" smtClean="0">
                <a:solidFill>
                  <a:prstClr val="black"/>
                </a:solidFill>
              </a:rPr>
              <a:t>RESPONSABLE DE LA SEG. NACIONAL.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9020079" y="5220481"/>
            <a:ext cx="2969173" cy="15678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 b="1" dirty="0" smtClean="0">
              <a:solidFill>
                <a:prstClr val="black"/>
              </a:solidFill>
            </a:endParaRPr>
          </a:p>
          <a:p>
            <a:pPr algn="just"/>
            <a:r>
              <a:rPr lang="es-EC" sz="1800" b="1" dirty="0" smtClean="0">
                <a:solidFill>
                  <a:prstClr val="black"/>
                </a:solidFill>
              </a:rPr>
              <a:t>CONSECUCIÓN Y MTTO. DE OBJETIVOS NACIONALES.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sz="1800" b="1" dirty="0">
              <a:solidFill>
                <a:prstClr val="black"/>
              </a:solidFill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9109415" y="5294052"/>
            <a:ext cx="2714723" cy="14942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indent="-95250"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DERECHOS FUND.  HOMBRE</a:t>
            </a:r>
          </a:p>
          <a:p>
            <a:pPr marL="95250" indent="-95250"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PROMOVER EL PROGRESO</a:t>
            </a:r>
          </a:p>
          <a:p>
            <a:pPr marL="95250" indent="-95250"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CONTRARRESTAR LOS FACTORES ADVERSOS.</a:t>
            </a:r>
            <a:endParaRPr lang="es-EC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2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6 Redondear rectángulo de esquina diagonal"/>
          <p:cNvSpPr/>
          <p:nvPr/>
        </p:nvSpPr>
        <p:spPr bwMode="auto">
          <a:xfrm>
            <a:off x="2268955" y="181847"/>
            <a:ext cx="9649776" cy="60643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400" dirty="0" smtClean="0">
                <a:ln w="11430"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DOCTRINA DE SEGURIDAD NACIONAL Y DESARROLLO</a:t>
            </a:r>
            <a:endParaRPr lang="es-ES_tradnl" sz="2400" dirty="0">
              <a:ln w="11430">
                <a:noFill/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7 Llamada de flecha cuádruple"/>
          <p:cNvSpPr/>
          <p:nvPr/>
        </p:nvSpPr>
        <p:spPr>
          <a:xfrm>
            <a:off x="5470634" y="3011214"/>
            <a:ext cx="2869325" cy="2289940"/>
          </a:xfrm>
          <a:prstGeom prst="quadArrowCallou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prstClr val="black"/>
                </a:solidFill>
                <a:latin typeface="Arial Black" pitchFamily="34" charset="0"/>
              </a:rPr>
              <a:t>D.S.N.D.</a:t>
            </a:r>
            <a:endParaRPr lang="es-EC" sz="1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232841" y="1058787"/>
            <a:ext cx="2824955" cy="179477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C" sz="1800" b="1" dirty="0" smtClean="0">
                <a:solidFill>
                  <a:prstClr val="black"/>
                </a:solidFill>
              </a:rPr>
              <a:t>EXPRESIONES DEL PODER NACIONAL: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POLÍTICA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ECONÓMICA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SICOSOCIAL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MILITAR</a:t>
            </a:r>
            <a:endParaRPr lang="es-EC" sz="1600" b="1" dirty="0">
              <a:solidFill>
                <a:prstClr val="black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584759" y="1479952"/>
            <a:ext cx="2755200" cy="8211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ctr">
              <a:defRPr sz="1600" b="1">
                <a:solidFill>
                  <a:sysClr val="windowText" lastClr="000000"/>
                </a:solidFill>
              </a:defRPr>
            </a:lvl1pPr>
          </a:lstStyle>
          <a:p>
            <a:r>
              <a:rPr lang="es-EC" sz="2400" dirty="0" smtClean="0">
                <a:latin typeface="Arial Black" pitchFamily="34" charset="0"/>
              </a:rPr>
              <a:t>OBJ. NACIONALES</a:t>
            </a:r>
            <a:endParaRPr lang="es-EC" sz="2400" dirty="0">
              <a:latin typeface="Arial Black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8481848" y="993157"/>
            <a:ext cx="3097751" cy="179477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C" sz="2000" b="1" dirty="0" smtClean="0">
                <a:solidFill>
                  <a:prstClr val="black"/>
                </a:solidFill>
              </a:rPr>
              <a:t>PODER NACIONAL</a:t>
            </a: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endParaRPr lang="es-EC" sz="2000" b="1" dirty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513375" y="2070330"/>
            <a:ext cx="1391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POLITICAS Y ESTRATÉGIAS</a:t>
            </a:r>
            <a:endParaRPr lang="en-US" sz="16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0068949" y="2065070"/>
            <a:ext cx="1391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SEGURIDAD Y DESARROLLO</a:t>
            </a:r>
            <a:endParaRPr lang="en-US" sz="1600" b="1" dirty="0"/>
          </a:p>
        </p:txBody>
      </p:sp>
      <p:sp>
        <p:nvSpPr>
          <p:cNvPr id="5" name="4 Flecha abajo"/>
          <p:cNvSpPr/>
          <p:nvPr/>
        </p:nvSpPr>
        <p:spPr>
          <a:xfrm rot="1421804">
            <a:off x="9025907" y="1457747"/>
            <a:ext cx="504497" cy="6434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5 Flecha abajo"/>
          <p:cNvSpPr/>
          <p:nvPr/>
        </p:nvSpPr>
        <p:spPr>
          <a:xfrm rot="19177645">
            <a:off x="10344991" y="1484019"/>
            <a:ext cx="504497" cy="6434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16 Rectángulo"/>
          <p:cNvSpPr/>
          <p:nvPr/>
        </p:nvSpPr>
        <p:spPr>
          <a:xfrm>
            <a:off x="8539652" y="3965026"/>
            <a:ext cx="3097751" cy="267225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endParaRPr lang="es-EC" sz="2000" b="1" dirty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r>
              <a:rPr lang="es-EC" sz="2000" b="1" dirty="0" smtClean="0">
                <a:solidFill>
                  <a:prstClr val="black"/>
                </a:solidFill>
              </a:rPr>
              <a:t>POLÍTICA NACIONAL</a:t>
            </a: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IDENTIFICACIÓN DE ONP.</a:t>
            </a:r>
          </a:p>
          <a:p>
            <a:pPr defTabSz="914400"/>
            <a:endParaRPr lang="es-EC" sz="1600" b="1" dirty="0" smtClean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APLICACIÓN DEL PODER NACIONAL.</a:t>
            </a:r>
          </a:p>
          <a:p>
            <a:pPr defTabSz="914400"/>
            <a:endParaRPr lang="es-EC" sz="1600" b="1" dirty="0" smtClean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OBJETIVO: ALCANZAR LOS ONP Y MANTENERLOS.</a:t>
            </a:r>
          </a:p>
          <a:p>
            <a:pPr marL="173038" indent="-173038" defTabSz="914400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8520246" y="4009805"/>
            <a:ext cx="3097751" cy="267225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endParaRPr lang="es-EC" sz="2000" b="1" dirty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r>
              <a:rPr lang="es-EC" sz="2000" b="1" dirty="0" smtClean="0">
                <a:solidFill>
                  <a:prstClr val="black"/>
                </a:solidFill>
              </a:rPr>
              <a:t>ESTRATÉGIA NACIONAL</a:t>
            </a: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ARTE DE PREPARAR Y APLICAR EL PODER NACIONAL PARA SUPERANDO LOS OBSTÁCULOS, ALCANZAR Y MANTENER  LOS ONP.</a:t>
            </a:r>
          </a:p>
          <a:p>
            <a:pPr defTabSz="914400"/>
            <a:endParaRPr lang="es-EC" sz="1600" b="1" dirty="0" smtClean="0">
              <a:solidFill>
                <a:prstClr val="black"/>
              </a:solidFill>
            </a:endParaRPr>
          </a:p>
          <a:p>
            <a:pPr defTabSz="914400"/>
            <a:endParaRPr lang="es-EC" sz="1600" b="1" dirty="0" smtClean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2268955" y="3415425"/>
            <a:ext cx="2933666" cy="322185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endParaRPr lang="es-EC" sz="2000" b="1" dirty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endParaRPr lang="es-EC" sz="2000" b="1" dirty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endParaRPr lang="es-EC" sz="2000" b="1" dirty="0">
              <a:solidFill>
                <a:prstClr val="black"/>
              </a:solidFill>
            </a:endParaRPr>
          </a:p>
          <a:p>
            <a:pPr algn="ctr" defTabSz="914400"/>
            <a:r>
              <a:rPr lang="es-EC" sz="2000" b="1" dirty="0" smtClean="0">
                <a:solidFill>
                  <a:prstClr val="black"/>
                </a:solidFill>
              </a:rPr>
              <a:t>BINOMIO SEGURIDAD Y DESARROLLO</a:t>
            </a:r>
          </a:p>
          <a:p>
            <a:pPr marL="173038" indent="-173038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INTERCONECTADOS E INTERDEPENDIENTES.</a:t>
            </a:r>
          </a:p>
          <a:p>
            <a:pPr marL="173038" indent="-173038" defTabSz="914400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r>
              <a:rPr lang="es-EC" sz="1600" b="1" dirty="0">
                <a:solidFill>
                  <a:prstClr val="black"/>
                </a:solidFill>
              </a:rPr>
              <a:t>ESTADOCENTRICO/ ANTROPOCENTRICO</a:t>
            </a:r>
          </a:p>
          <a:p>
            <a:pPr defTabSz="914400"/>
            <a:endParaRPr lang="es-EC" sz="1600" b="1" dirty="0" smtClean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ADECUADOS A RECURSOS DEL PAIS Y A COYUNTURA NACIONAL E INTERNACIONAL</a:t>
            </a:r>
          </a:p>
          <a:p>
            <a:pPr marL="173038" indent="-173038" defTabSz="914400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endParaRPr lang="es-EC" sz="1600" b="1" dirty="0" smtClean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endParaRPr lang="es-EC" sz="1600" b="1" dirty="0" smtClean="0">
              <a:solidFill>
                <a:prstClr val="black"/>
              </a:solidFill>
            </a:endParaRPr>
          </a:p>
          <a:p>
            <a:pPr defTabSz="914400"/>
            <a:endParaRPr lang="es-EC" sz="1600" b="1" dirty="0" smtClean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  <a:p>
            <a:pPr marL="173038" indent="-173038" defTabSz="914400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  <a:p>
            <a:pPr algn="ctr" defTabSz="914400"/>
            <a:endParaRPr lang="es-EC" sz="2000" b="1" dirty="0" smtClean="0">
              <a:solidFill>
                <a:prstClr val="black"/>
              </a:solidFill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112135"/>
            <a:ext cx="1911900" cy="171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1956173"/>
            <a:ext cx="6829425" cy="272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9" y="1850085"/>
            <a:ext cx="1886562" cy="187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0" y="3688911"/>
            <a:ext cx="1881160" cy="125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" y="4941503"/>
            <a:ext cx="1851908" cy="176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01913" y="428635"/>
            <a:ext cx="13681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</a:t>
            </a:r>
            <a:endParaRPr lang="es-E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67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8" name="7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</p:grpSp>
      <p:sp>
        <p:nvSpPr>
          <p:cNvPr id="11" name="10 Forma libre"/>
          <p:cNvSpPr/>
          <p:nvPr/>
        </p:nvSpPr>
        <p:spPr>
          <a:xfrm rot="10800000">
            <a:off x="2789432" y="1589729"/>
            <a:ext cx="8871045" cy="615590"/>
          </a:xfrm>
          <a:custGeom>
            <a:avLst/>
            <a:gdLst>
              <a:gd name="connsiteX0" fmla="*/ 0 w 8519160"/>
              <a:gd name="connsiteY0" fmla="*/ 76200 h 76200"/>
              <a:gd name="connsiteX1" fmla="*/ 8519160 w 8519160"/>
              <a:gd name="connsiteY1" fmla="*/ 0 h 76200"/>
              <a:gd name="connsiteX0" fmla="*/ 0 w 8519160"/>
              <a:gd name="connsiteY0" fmla="*/ 76200 h 2031356"/>
              <a:gd name="connsiteX1" fmla="*/ 8519160 w 8519160"/>
              <a:gd name="connsiteY1" fmla="*/ 0 h 2031356"/>
              <a:gd name="connsiteX0" fmla="*/ 0 w 8519160"/>
              <a:gd name="connsiteY0" fmla="*/ 76200 h 2031356"/>
              <a:gd name="connsiteX1" fmla="*/ 8519160 w 8519160"/>
              <a:gd name="connsiteY1" fmla="*/ 0 h 2031356"/>
              <a:gd name="connsiteX0" fmla="*/ 0 w 8519160"/>
              <a:gd name="connsiteY0" fmla="*/ 76200 h 2016116"/>
              <a:gd name="connsiteX1" fmla="*/ 8519160 w 8519160"/>
              <a:gd name="connsiteY1" fmla="*/ 0 h 201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19160" h="2016116">
                <a:moveTo>
                  <a:pt x="0" y="76200"/>
                </a:moveTo>
                <a:cubicBezTo>
                  <a:pt x="1982480" y="1528118"/>
                  <a:pt x="5525116" y="2016116"/>
                  <a:pt x="8519160" y="0"/>
                </a:cubicBezTo>
              </a:path>
            </a:pathLst>
          </a:custGeom>
          <a:gradFill flip="none" rotWithShape="1">
            <a:gsLst>
              <a:gs pos="0">
                <a:srgbClr val="FFFFFF">
                  <a:shade val="30000"/>
                  <a:satMod val="115000"/>
                  <a:alpha val="0"/>
                </a:srgbClr>
              </a:gs>
              <a:gs pos="50000">
                <a:srgbClr val="FFFFFF">
                  <a:shade val="67500"/>
                  <a:satMod val="115000"/>
                  <a:alpha val="25000"/>
                </a:srgbClr>
              </a:gs>
              <a:gs pos="100000">
                <a:srgbClr val="FFFFFF">
                  <a:shade val="100000"/>
                  <a:satMod val="115000"/>
                  <a:alpha val="56000"/>
                </a:srgbClr>
              </a:gs>
            </a:gsLst>
            <a:lin ang="5400000" scaled="0"/>
            <a:tileRect/>
          </a:gradFill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2" descr="Fogona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060" y="425682"/>
            <a:ext cx="1874856" cy="1464318"/>
          </a:xfrm>
          <a:prstGeom prst="rect">
            <a:avLst/>
          </a:prstGeom>
          <a:solidFill>
            <a:srgbClr val="FFFFFF">
              <a:alpha val="38824"/>
            </a:srgbClr>
          </a:solidFill>
          <a:ln w="28575">
            <a:solidFill>
              <a:srgbClr val="000000">
                <a:alpha val="27843"/>
              </a:srgbClr>
            </a:solidFill>
            <a:miter lim="800000"/>
            <a:headEnd/>
            <a:tailEnd/>
          </a:ln>
          <a:effectLst>
            <a:glow rad="101600">
              <a:sysClr val="window" lastClr="FFFFFF">
                <a:alpha val="40000"/>
              </a:sysClr>
            </a:glow>
          </a:effectLst>
        </p:spPr>
      </p:pic>
      <p:pic>
        <p:nvPicPr>
          <p:cNvPr id="13" name="Picture 4" descr="Figur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0371" y="2567974"/>
            <a:ext cx="1891569" cy="1431877"/>
          </a:xfrm>
          <a:prstGeom prst="rect">
            <a:avLst/>
          </a:prstGeom>
          <a:solidFill>
            <a:srgbClr val="FFFFFF">
              <a:alpha val="38824"/>
            </a:srgbClr>
          </a:solidFill>
          <a:ln w="28575">
            <a:solidFill>
              <a:srgbClr val="000000">
                <a:alpha val="27843"/>
              </a:srgbClr>
            </a:solidFill>
            <a:miter lim="800000"/>
            <a:headEnd/>
            <a:tailEnd/>
          </a:ln>
          <a:effectLst>
            <a:glow rad="101600">
              <a:sysClr val="window" lastClr="FFFFFF">
                <a:alpha val="40000"/>
              </a:sysClr>
            </a:glow>
          </a:effectLst>
        </p:spPr>
      </p:pic>
      <p:pic>
        <p:nvPicPr>
          <p:cNvPr id="14" name="Picture 4" descr="mujer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" y="4739952"/>
            <a:ext cx="1911916" cy="166401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5" name="14 Redondear rectángulo de esquina del mismo lado"/>
          <p:cNvSpPr/>
          <p:nvPr/>
        </p:nvSpPr>
        <p:spPr>
          <a:xfrm flipH="1">
            <a:off x="4877243" y="131100"/>
            <a:ext cx="5133865" cy="432048"/>
          </a:xfrm>
          <a:prstGeom prst="round2SameRect">
            <a:avLst>
              <a:gd name="adj1" fmla="val 35500"/>
              <a:gd name="adj2" fmla="val 0"/>
            </a:avLst>
          </a:prstGeom>
          <a:gradFill flip="none" rotWithShape="1">
            <a:gsLst>
              <a:gs pos="0">
                <a:srgbClr val="604500"/>
              </a:gs>
              <a:gs pos="50000">
                <a:srgbClr val="E6E23E"/>
              </a:gs>
              <a:gs pos="100000">
                <a:srgbClr val="866900"/>
              </a:gs>
            </a:gsLst>
            <a:lin ang="2700000" scaled="1"/>
            <a:tileRect/>
          </a:gradFill>
          <a:ln w="57150" cap="flat" cmpd="sng" algn="ctr">
            <a:solidFill>
              <a:srgbClr val="866900"/>
            </a:solidFill>
            <a:prstDash val="solid"/>
          </a:ln>
          <a:effectLst>
            <a:outerShdw blurRad="114300" dist="38100" dir="540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lvl="3" algn="ctr">
              <a:defRPr/>
            </a:pPr>
            <a:endParaRPr lang="es-MX" sz="28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  <a:p>
            <a:pPr marL="0" lvl="3" algn="ctr">
              <a:defRPr/>
            </a:pPr>
            <a:r>
              <a:rPr lang="es-MX" sz="28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SEGURIDAD INTERNA</a:t>
            </a:r>
          </a:p>
          <a:p>
            <a:pPr marL="0" lvl="3" algn="ctr">
              <a:defRPr/>
            </a:pPr>
            <a:endParaRPr lang="es-ES" sz="28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</p:txBody>
      </p:sp>
      <p:sp>
        <p:nvSpPr>
          <p:cNvPr id="16" name="15 Flecha abajo"/>
          <p:cNvSpPr/>
          <p:nvPr/>
        </p:nvSpPr>
        <p:spPr>
          <a:xfrm>
            <a:off x="6763406" y="754177"/>
            <a:ext cx="851339" cy="570127"/>
          </a:xfrm>
          <a:prstGeom prst="downArrow">
            <a:avLst>
              <a:gd name="adj1" fmla="val 50000"/>
              <a:gd name="adj2" fmla="val 58343"/>
            </a:avLst>
          </a:prstGeom>
          <a:gradFill flip="none" rotWithShape="1">
            <a:gsLst>
              <a:gs pos="0">
                <a:srgbClr val="FFFFFF">
                  <a:shade val="30000"/>
                  <a:satMod val="115000"/>
                  <a:alpha val="0"/>
                </a:srgbClr>
              </a:gs>
              <a:gs pos="90000">
                <a:srgbClr val="D8BC44"/>
              </a:gs>
              <a:gs pos="100000">
                <a:srgbClr val="FFC000"/>
              </a:gs>
            </a:gsLst>
            <a:lin ang="5400000" scaled="1"/>
            <a:tileRect/>
          </a:gradFill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7" name="16 Redondear rectángulo de esquina del mismo lado"/>
          <p:cNvSpPr/>
          <p:nvPr/>
        </p:nvSpPr>
        <p:spPr>
          <a:xfrm flipH="1">
            <a:off x="4619744" y="1479366"/>
            <a:ext cx="5133865" cy="938910"/>
          </a:xfrm>
          <a:prstGeom prst="round2SameRect">
            <a:avLst>
              <a:gd name="adj1" fmla="val 35500"/>
              <a:gd name="adj2" fmla="val 0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3" algn="ctr">
              <a:defRPr/>
            </a:pPr>
            <a:endParaRPr lang="es-MX" sz="24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  <a:p>
            <a:pPr marL="0" lvl="3" algn="ctr">
              <a:defRPr/>
            </a:pPr>
            <a:r>
              <a:rPr lang="es-MX" sz="24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Doctrina de seguridad Nacional</a:t>
            </a:r>
          </a:p>
          <a:p>
            <a:pPr marL="0" lvl="3" algn="ctr">
              <a:defRPr/>
            </a:pPr>
            <a:endParaRPr lang="es-ES" sz="24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</p:txBody>
      </p:sp>
      <p:graphicFrame>
        <p:nvGraphicFramePr>
          <p:cNvPr id="18" name="17 Diagrama"/>
          <p:cNvGraphicFramePr/>
          <p:nvPr>
            <p:extLst>
              <p:ext uri="{D42A27DB-BD31-4B8C-83A1-F6EECF244321}">
                <p14:modId xmlns:p14="http://schemas.microsoft.com/office/powerpoint/2010/main" val="266678614"/>
              </p:ext>
            </p:extLst>
          </p:nvPr>
        </p:nvGraphicFramePr>
        <p:xfrm>
          <a:off x="2617080" y="2081048"/>
          <a:ext cx="8734095" cy="4672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967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10 Llamada de flecha cuádruple"/>
          <p:cNvSpPr/>
          <p:nvPr/>
        </p:nvSpPr>
        <p:spPr>
          <a:xfrm>
            <a:off x="5101234" y="1654168"/>
            <a:ext cx="3897311" cy="3529352"/>
          </a:xfrm>
          <a:prstGeom prst="quadArrowCallou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prstClr val="black"/>
                </a:solidFill>
                <a:latin typeface="Arial Black" pitchFamily="34" charset="0"/>
              </a:rPr>
              <a:t>EVOLUCIÓN DE LA ESTRATEGIA DE SEGURIDAD</a:t>
            </a:r>
            <a:endParaRPr lang="es-EC" sz="1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584759" y="407864"/>
            <a:ext cx="3017564" cy="6365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ctr">
              <a:defRPr sz="1600" b="1">
                <a:solidFill>
                  <a:sysClr val="windowText" lastClr="000000"/>
                </a:solidFill>
              </a:defRPr>
            </a:lvl1pPr>
          </a:lstStyle>
          <a:p>
            <a:r>
              <a:rPr lang="es-EC" sz="1800" dirty="0" smtClean="0">
                <a:latin typeface="Arial Black" pitchFamily="34" charset="0"/>
              </a:rPr>
              <a:t>DEL 2000 AL 2006 </a:t>
            </a:r>
          </a:p>
          <a:p>
            <a:r>
              <a:rPr lang="es-EC" sz="1800" dirty="0" smtClean="0">
                <a:latin typeface="Arial Black" pitchFamily="34" charset="0"/>
              </a:rPr>
              <a:t>(NUEVAS AMENAZAS)</a:t>
            </a:r>
            <a:endParaRPr lang="es-EC" sz="1800" dirty="0">
              <a:latin typeface="Arial Black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374752" y="1897044"/>
            <a:ext cx="2606705" cy="425071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C" sz="1500" b="1" dirty="0" smtClean="0">
              <a:solidFill>
                <a:prstClr val="black"/>
              </a:solidFill>
              <a:latin typeface="Arial Black" pitchFamily="34" charset="0"/>
            </a:endParaRPr>
          </a:p>
          <a:p>
            <a:pPr algn="ctr" defTabSz="914400"/>
            <a:endParaRPr lang="es-EC" sz="1500" b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 defTabSz="914400"/>
            <a:r>
              <a:rPr lang="es-EC" sz="1500" b="1" dirty="0" smtClean="0">
                <a:solidFill>
                  <a:prstClr val="black"/>
                </a:solidFill>
                <a:latin typeface="Arial Black" pitchFamily="34" charset="0"/>
              </a:rPr>
              <a:t>POLÍTICA DE LA DEFENSA NACIONAL DEL ECUADOR (2006)</a:t>
            </a:r>
          </a:p>
          <a:p>
            <a:pPr algn="ctr" defTabSz="914400"/>
            <a:endParaRPr lang="es-EC" sz="1600" b="1" dirty="0">
              <a:solidFill>
                <a:prstClr val="black"/>
              </a:solidFill>
              <a:latin typeface="Arial Black" pitchFamily="34" charset="0"/>
            </a:endParaRPr>
          </a:p>
          <a:p>
            <a:pPr marL="177800" indent="-177800" algn="just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Seguridad Cooperativa.</a:t>
            </a:r>
          </a:p>
          <a:p>
            <a:pPr marL="177800" indent="-177800" algn="just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Desafío a la seguridad:</a:t>
            </a:r>
          </a:p>
          <a:p>
            <a:pPr marL="361950" indent="-184150" algn="just" defTabSz="914400">
              <a:buFont typeface="Wingdings" pitchFamily="2" charset="2"/>
              <a:buChar char="ü"/>
            </a:pPr>
            <a:r>
              <a:rPr lang="es-EC" sz="1600" b="1" dirty="0" smtClean="0">
                <a:solidFill>
                  <a:prstClr val="black"/>
                </a:solidFill>
              </a:rPr>
              <a:t>Daño al medio ambiente</a:t>
            </a:r>
          </a:p>
          <a:p>
            <a:pPr marL="285750" indent="-112713" algn="just" defTabSz="914400">
              <a:buFont typeface="Wingdings" pitchFamily="2" charset="2"/>
              <a:buChar char="ü"/>
            </a:pPr>
            <a:r>
              <a:rPr lang="es-EC" sz="1600" b="1" dirty="0" smtClean="0">
                <a:solidFill>
                  <a:prstClr val="black"/>
                </a:solidFill>
              </a:rPr>
              <a:t>Protección de la población, los recursos y el patrimonio nacional.</a:t>
            </a:r>
          </a:p>
          <a:p>
            <a:pPr marL="285750" indent="-112713" algn="just" defTabSz="914400">
              <a:buFont typeface="Wingdings" pitchFamily="2" charset="2"/>
              <a:buChar char="ü"/>
            </a:pPr>
            <a:r>
              <a:rPr lang="es-EC" sz="1600" b="1" dirty="0" smtClean="0">
                <a:solidFill>
                  <a:prstClr val="black"/>
                </a:solidFill>
              </a:rPr>
              <a:t>Asistencia en situaciones emergentes, desastres naturales y situaciones de crisis.</a:t>
            </a:r>
          </a:p>
          <a:p>
            <a:pPr marL="177800" indent="-177800" algn="just" defTabSz="914400">
              <a:buFont typeface="Arial" pitchFamily="34" charset="0"/>
              <a:buChar char="•"/>
            </a:pPr>
            <a:endParaRPr lang="es-EC" sz="1600" b="1" dirty="0" smtClean="0">
              <a:solidFill>
                <a:prstClr val="black"/>
              </a:solidFill>
            </a:endParaRPr>
          </a:p>
          <a:p>
            <a:pPr marL="177800" indent="-177800" algn="just" defTabSz="914400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238267" y="114368"/>
            <a:ext cx="2862967" cy="10674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ctr">
              <a:defRPr sz="1600" b="1">
                <a:solidFill>
                  <a:sysClr val="windowText" lastClr="000000"/>
                </a:solidFill>
              </a:defRPr>
            </a:lvl1pPr>
          </a:lstStyle>
          <a:p>
            <a:pPr marL="285750" indent="-285750" algn="just" defTabSz="914400">
              <a:buFont typeface="Arial" pitchFamily="34" charset="0"/>
              <a:buChar char="•"/>
            </a:pPr>
            <a:r>
              <a:rPr lang="es-EC" dirty="0" smtClean="0"/>
              <a:t>INCLUSIÓN DE NUEVOS ACTORES QUE ATENTAN CONTRA LA SEGURDAD ESTATAL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" y="2418905"/>
            <a:ext cx="1921167" cy="17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9412293" y="112836"/>
            <a:ext cx="2033511" cy="13741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prstClr val="black"/>
                </a:solidFill>
              </a:rPr>
              <a:t>LIBRO BLANCO DE LA DEFENSA NACIONAL (2002)</a:t>
            </a:r>
            <a:endParaRPr lang="es-EC" sz="1600" b="1" dirty="0">
              <a:solidFill>
                <a:prstClr val="black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9257271" y="2610393"/>
            <a:ext cx="2563495" cy="8313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prstClr val="black"/>
                </a:solidFill>
                <a:latin typeface="Arial Black" pitchFamily="34" charset="0"/>
              </a:rPr>
              <a:t>LINEAMIENTOS </a:t>
            </a:r>
          </a:p>
          <a:p>
            <a:pPr algn="ctr"/>
            <a:r>
              <a:rPr lang="es-EC" sz="1600" b="1" dirty="0" smtClean="0">
                <a:solidFill>
                  <a:prstClr val="black"/>
                </a:solidFill>
                <a:latin typeface="Arial Black" pitchFamily="34" charset="0"/>
              </a:rPr>
              <a:t>OBJ. ESTRATEGICOS DE LA DEFENSA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8969290" y="5665933"/>
            <a:ext cx="3154047" cy="821182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just">
              <a:defRPr sz="1200" b="1">
                <a:solidFill>
                  <a:sysClr val="windowText" lastClr="000000"/>
                </a:solidFill>
              </a:defRPr>
            </a:lvl1pPr>
          </a:lstStyle>
          <a:p>
            <a:pPr defTabSz="914400"/>
            <a:r>
              <a:rPr lang="es-ES_tradnl" sz="1600" dirty="0"/>
              <a:t>El fortalecimiento de </a:t>
            </a:r>
            <a:r>
              <a:rPr lang="es-ES_tradnl" sz="1600" dirty="0" smtClean="0"/>
              <a:t>FF.AA. a </a:t>
            </a:r>
            <a:r>
              <a:rPr lang="es-ES_tradnl" sz="1600" dirty="0"/>
              <a:t>través de un proceso de modernización y reorganización</a:t>
            </a:r>
            <a:endParaRPr lang="es-EC" sz="1600" dirty="0"/>
          </a:p>
        </p:txBody>
      </p:sp>
      <p:sp>
        <p:nvSpPr>
          <p:cNvPr id="19" name="18 Flecha abajo"/>
          <p:cNvSpPr/>
          <p:nvPr/>
        </p:nvSpPr>
        <p:spPr>
          <a:xfrm>
            <a:off x="10180798" y="1723613"/>
            <a:ext cx="559559" cy="554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459883" y="5812990"/>
            <a:ext cx="3154047" cy="574961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just">
              <a:defRPr sz="1200" b="1">
                <a:solidFill>
                  <a:sysClr val="windowText" lastClr="000000"/>
                </a:solidFill>
              </a:defRPr>
            </a:lvl1pPr>
          </a:lstStyle>
          <a:p>
            <a:pPr defTabSz="914400"/>
            <a:r>
              <a:rPr lang="es-ES_tradnl" sz="1600" dirty="0"/>
              <a:t>Establecer un sistema de seguridad ciudadana y Defensa Civil</a:t>
            </a:r>
            <a:endParaRPr lang="es-EC" sz="16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8974467" y="4424089"/>
            <a:ext cx="3154047" cy="1067403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just">
              <a:defRPr sz="1200" b="1">
                <a:solidFill>
                  <a:sysClr val="windowText" lastClr="000000"/>
                </a:solidFill>
              </a:defRPr>
            </a:lvl1pPr>
          </a:lstStyle>
          <a:p>
            <a:pPr defTabSz="914400"/>
            <a:r>
              <a:rPr lang="es-ES_tradnl" sz="1600" dirty="0"/>
              <a:t>N</a:t>
            </a:r>
            <a:r>
              <a:rPr lang="es-ES_tradnl" sz="1600" dirty="0" smtClean="0"/>
              <a:t>arcotráfico </a:t>
            </a:r>
            <a:r>
              <a:rPr lang="es-ES_tradnl" sz="1600" dirty="0"/>
              <a:t>y el crimen </a:t>
            </a:r>
            <a:r>
              <a:rPr lang="es-ES_tradnl" sz="1600" dirty="0" smtClean="0"/>
              <a:t>organizado como amenazas a los cuales FF.AA. </a:t>
            </a:r>
            <a:r>
              <a:rPr lang="es-ES_tradnl" sz="1600" dirty="0"/>
              <a:t>d</a:t>
            </a:r>
            <a:r>
              <a:rPr lang="es-ES_tradnl" sz="1600" dirty="0" smtClean="0"/>
              <a:t>eben combatirlas en apoyo a la PP.NN. </a:t>
            </a:r>
            <a:endParaRPr lang="es-EC" sz="16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8957151" y="3622493"/>
            <a:ext cx="3154047" cy="574961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just">
              <a:defRPr sz="1200" b="1">
                <a:solidFill>
                  <a:sysClr val="windowText" lastClr="000000"/>
                </a:solidFill>
              </a:defRPr>
            </a:lvl1pPr>
          </a:lstStyle>
          <a:p>
            <a:pPr marL="177800" indent="-177800" defTabSz="914400">
              <a:buFont typeface="Arial" pitchFamily="34" charset="0"/>
              <a:buChar char="•"/>
            </a:pPr>
            <a:r>
              <a:rPr lang="es-EC" sz="1600" dirty="0" smtClean="0"/>
              <a:t>Defensa: bien público.</a:t>
            </a:r>
          </a:p>
          <a:p>
            <a:pPr marL="177800" indent="-177800" defTabSz="914400">
              <a:buFont typeface="Arial" pitchFamily="34" charset="0"/>
              <a:buChar char="•"/>
            </a:pPr>
            <a:r>
              <a:rPr lang="es-EC" sz="1600" dirty="0" smtClean="0"/>
              <a:t>Responsabilidad de la sociedad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" y="230796"/>
            <a:ext cx="18764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" y="4520444"/>
            <a:ext cx="1921167" cy="214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79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4628946" y="914374"/>
            <a:ext cx="6332559" cy="50292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C"/>
            </a:defPPr>
            <a:lvl1pPr algn="ctr">
              <a:defRPr sz="6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3" algn="ctr"/>
            <a:r>
              <a:rPr lang="es-ES" sz="28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UNIDAD 4: </a:t>
            </a:r>
          </a:p>
          <a:p>
            <a:pPr marL="0" lvl="3" algn="ctr"/>
            <a:endParaRPr lang="es-ES" sz="2800" kern="0" dirty="0">
              <a:solidFill>
                <a:prstClr val="white"/>
              </a:solidFill>
              <a:latin typeface="Arial Black" pitchFamily="34" charset="0"/>
              <a:cs typeface="Arial"/>
            </a:endParaRPr>
          </a:p>
          <a:p>
            <a:pPr marL="0" lvl="3" algn="ctr"/>
            <a:r>
              <a:rPr lang="es-EC" sz="2800" dirty="0">
                <a:solidFill>
                  <a:prstClr val="white"/>
                </a:solidFill>
                <a:latin typeface="Arial Black" pitchFamily="34" charset="0"/>
              </a:rPr>
              <a:t>EVOLUCIÓN DE LAS POLÍTICAS DE SEGURIDAD EN EL </a:t>
            </a:r>
            <a:r>
              <a:rPr lang="es-EC" sz="2800" dirty="0" smtClean="0">
                <a:solidFill>
                  <a:prstClr val="white"/>
                </a:solidFill>
                <a:latin typeface="Arial Black" pitchFamily="34" charset="0"/>
              </a:rPr>
              <a:t>ECUADOR</a:t>
            </a:r>
          </a:p>
          <a:p>
            <a:pPr marL="0" lvl="3" algn="ctr"/>
            <a:endParaRPr lang="es-EC" sz="2000" kern="0" dirty="0">
              <a:solidFill>
                <a:prstClr val="white"/>
              </a:solidFill>
              <a:latin typeface="Arial Black" pitchFamily="34" charset="0"/>
              <a:cs typeface="Arial"/>
            </a:endParaRPr>
          </a:p>
          <a:p>
            <a:pPr algn="just"/>
            <a:endParaRPr lang="es-EC" sz="2000" dirty="0">
              <a:solidFill>
                <a:prstClr val="white"/>
              </a:solidFill>
              <a:latin typeface="Arial Black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EC" sz="2000" dirty="0">
                <a:solidFill>
                  <a:prstClr val="white"/>
                </a:solidFill>
                <a:latin typeface="Arial Black" pitchFamily="34" charset="0"/>
              </a:rPr>
              <a:t>SEGURIDAD </a:t>
            </a:r>
            <a:r>
              <a:rPr lang="es-EC" sz="2000" dirty="0" smtClean="0">
                <a:solidFill>
                  <a:prstClr val="white"/>
                </a:solidFill>
                <a:latin typeface="Arial Black" pitchFamily="34" charset="0"/>
              </a:rPr>
              <a:t>HUMANA</a:t>
            </a:r>
            <a:endParaRPr lang="es-EC" sz="2000" dirty="0">
              <a:solidFill>
                <a:prstClr val="white"/>
              </a:solidFill>
              <a:latin typeface="Arial Black" pitchFamily="34" charset="0"/>
            </a:endParaRPr>
          </a:p>
          <a:p>
            <a:pPr algn="just"/>
            <a:endParaRPr lang="es-EC" sz="2000" dirty="0" smtClean="0">
              <a:solidFill>
                <a:prstClr val="white"/>
              </a:solidFill>
              <a:latin typeface="Arial Black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EC" sz="2000" dirty="0" smtClean="0">
                <a:solidFill>
                  <a:prstClr val="white"/>
                </a:solidFill>
                <a:latin typeface="Arial Black" pitchFamily="34" charset="0"/>
              </a:rPr>
              <a:t>POLÍTICA </a:t>
            </a:r>
            <a:r>
              <a:rPr lang="es-EC" sz="2000" dirty="0">
                <a:solidFill>
                  <a:prstClr val="white"/>
                </a:solidFill>
                <a:latin typeface="Arial Black" pitchFamily="34" charset="0"/>
              </a:rPr>
              <a:t>DE SEGURIDAD EN LOS ÚLTIMOS AÑOS (</a:t>
            </a:r>
            <a:r>
              <a:rPr lang="es-EC" sz="2000" dirty="0" smtClean="0">
                <a:solidFill>
                  <a:prstClr val="white"/>
                </a:solidFill>
                <a:latin typeface="Arial Black" pitchFamily="34" charset="0"/>
              </a:rPr>
              <a:t>2007-2014)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s-EC" sz="2000" dirty="0">
              <a:solidFill>
                <a:prstClr val="white"/>
              </a:solidFill>
              <a:latin typeface="Arial Black" pitchFamily="34" charset="0"/>
            </a:endParaRPr>
          </a:p>
          <a:p>
            <a:pPr marL="0" lvl="3" algn="ctr"/>
            <a:endParaRPr lang="es-ES" sz="20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620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7" name="6 Grupo"/>
          <p:cNvGrpSpPr/>
          <p:nvPr/>
        </p:nvGrpSpPr>
        <p:grpSpPr>
          <a:xfrm>
            <a:off x="2670387" y="1131977"/>
            <a:ext cx="8490889" cy="2260678"/>
            <a:chOff x="437086" y="2082"/>
            <a:chExt cx="8490889" cy="2260678"/>
          </a:xfrm>
        </p:grpSpPr>
        <p:sp>
          <p:nvSpPr>
            <p:cNvPr id="8" name="7 Pentágono"/>
            <p:cNvSpPr/>
            <p:nvPr/>
          </p:nvSpPr>
          <p:spPr>
            <a:xfrm rot="10800000">
              <a:off x="437086" y="2082"/>
              <a:ext cx="8490889" cy="2260678"/>
            </a:xfrm>
            <a:prstGeom prst="homePlate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entágono 4"/>
            <p:cNvSpPr/>
            <p:nvPr/>
          </p:nvSpPr>
          <p:spPr>
            <a:xfrm rot="21600000">
              <a:off x="1002255" y="2082"/>
              <a:ext cx="7925720" cy="22606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6896" tIns="68580" rIns="128016" bIns="68580" numCol="1" spcCol="1270" anchor="ctr" anchorCtr="0">
              <a:noAutofit/>
            </a:bodyPr>
            <a:lstStyle/>
            <a:p>
              <a:pPr lvl="0" algn="just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/>
                <a:t>En 1994 el </a:t>
              </a:r>
              <a:r>
                <a:rPr lang="es-EC" sz="2400" b="1" kern="1200" dirty="0" smtClean="0">
                  <a:solidFill>
                    <a:srgbClr val="FFFF00"/>
                  </a:solidFill>
                </a:rPr>
                <a:t>Informe anual de Desarrollo Humano del Programa de Naciones Unidas para el Desarrollo </a:t>
              </a:r>
              <a:r>
                <a:rPr lang="es-EC" sz="2400" b="1" kern="1200" dirty="0" smtClean="0"/>
                <a:t>(PNUD) expuso la necesidad de transitar a un nuevo paradigma de seguridad.  </a:t>
              </a:r>
              <a:r>
                <a:rPr lang="es-EC" sz="2400" b="1" dirty="0">
                  <a:solidFill>
                    <a:srgbClr val="FFFF00"/>
                  </a:solidFill>
                </a:rPr>
                <a:t>L</a:t>
              </a:r>
              <a:r>
                <a:rPr lang="es-EC" sz="2400" b="1" kern="1200" dirty="0" smtClean="0">
                  <a:solidFill>
                    <a:srgbClr val="FFFF00"/>
                  </a:solidFill>
                </a:rPr>
                <a:t>a adopción y aplicación del concepto de “seguridad humana”, </a:t>
              </a:r>
              <a:r>
                <a:rPr lang="es-EC" sz="2400" b="1" kern="1200" dirty="0" smtClean="0"/>
                <a:t>concepto acorde con los cambios a los procesos de globalización.</a:t>
              </a:r>
              <a:endParaRPr lang="es-EC" sz="2400" kern="1200" dirty="0"/>
            </a:p>
          </p:txBody>
        </p:sp>
      </p:grpSp>
      <p:sp>
        <p:nvSpPr>
          <p:cNvPr id="10" name="CuadroTexto 4"/>
          <p:cNvSpPr txBox="1"/>
          <p:nvPr/>
        </p:nvSpPr>
        <p:spPr>
          <a:xfrm>
            <a:off x="3787366" y="253370"/>
            <a:ext cx="7311575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FF00"/>
                </a:solidFill>
              </a:rPr>
              <a:t>HACIA LA SEGURIDAD HUMANA</a:t>
            </a:r>
            <a:endParaRPr lang="es-EC" sz="3200" b="1" dirty="0">
              <a:solidFill>
                <a:srgbClr val="FFFF00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2678649" y="3922559"/>
            <a:ext cx="8568962" cy="2260678"/>
            <a:chOff x="359013" y="2939670"/>
            <a:chExt cx="8568962" cy="2260678"/>
          </a:xfrm>
        </p:grpSpPr>
        <p:sp>
          <p:nvSpPr>
            <p:cNvPr id="12" name="11 Pentágono"/>
            <p:cNvSpPr/>
            <p:nvPr/>
          </p:nvSpPr>
          <p:spPr>
            <a:xfrm rot="10800000">
              <a:off x="359013" y="2939670"/>
              <a:ext cx="8568962" cy="2260678"/>
            </a:xfrm>
            <a:prstGeom prst="homePlate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entágono 4"/>
            <p:cNvSpPr/>
            <p:nvPr/>
          </p:nvSpPr>
          <p:spPr>
            <a:xfrm rot="21600000">
              <a:off x="924182" y="2939670"/>
              <a:ext cx="8003793" cy="22606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6896" tIns="68580" rIns="128016" bIns="6858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kern="1200" dirty="0" smtClean="0"/>
                <a:t>La seguridad humana </a:t>
              </a:r>
              <a:r>
                <a:rPr lang="es-ES" sz="2400" b="1" kern="1200" dirty="0" smtClean="0">
                  <a:solidFill>
                    <a:srgbClr val="FFFF00"/>
                  </a:solidFill>
                </a:rPr>
                <a:t>protege las libertades fundamentales</a:t>
              </a:r>
              <a:r>
                <a:rPr lang="es-ES" sz="2400" b="1" kern="1200" dirty="0" smtClean="0"/>
                <a:t>, que son la </a:t>
              </a:r>
              <a:r>
                <a:rPr lang="es-ES" sz="2400" b="1" kern="1200" dirty="0" smtClean="0">
                  <a:solidFill>
                    <a:srgbClr val="FFFF00"/>
                  </a:solidFill>
                </a:rPr>
                <a:t>esencia de la vida.</a:t>
              </a:r>
            </a:p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dirty="0" smtClean="0">
                  <a:solidFill>
                    <a:srgbClr val="FFFF00"/>
                  </a:solidFill>
                </a:rPr>
                <a:t>La seguridad humana </a:t>
              </a:r>
              <a:r>
                <a:rPr lang="es-ES" sz="2400" b="1" kern="1200" dirty="0" smtClean="0"/>
                <a:t>aporta a las personas </a:t>
              </a:r>
              <a:r>
                <a:rPr lang="es-ES" sz="2400" b="1" kern="1200" dirty="0" smtClean="0">
                  <a:solidFill>
                    <a:srgbClr val="FFFF00"/>
                  </a:solidFill>
                </a:rPr>
                <a:t>los fundamentos para la supervivencia, el sustento y la dignidad.</a:t>
              </a:r>
              <a:endParaRPr lang="es-EC" sz="2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2" name="41 Grupo"/>
          <p:cNvGrpSpPr/>
          <p:nvPr/>
        </p:nvGrpSpPr>
        <p:grpSpPr>
          <a:xfrm>
            <a:off x="2810581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0" y="57011"/>
            <a:ext cx="2810580" cy="6835126"/>
            <a:chOff x="0" y="57011"/>
            <a:chExt cx="2810580" cy="683512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" y="57011"/>
              <a:ext cx="2752775" cy="96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8204"/>
              <a:ext cx="2810580" cy="3083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4020221"/>
              <a:ext cx="2752774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6010381"/>
              <a:ext cx="2752774" cy="881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957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2873645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973" y="1481978"/>
            <a:ext cx="8311959" cy="431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4"/>
          <p:cNvSpPr txBox="1"/>
          <p:nvPr/>
        </p:nvSpPr>
        <p:spPr>
          <a:xfrm>
            <a:off x="4307644" y="253370"/>
            <a:ext cx="7311575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FF00"/>
                </a:solidFill>
              </a:rPr>
              <a:t>HACIA LA SEGURIDAD HUMANA</a:t>
            </a:r>
            <a:endParaRPr lang="es-EC" sz="3200" b="1" dirty="0">
              <a:solidFill>
                <a:srgbClr val="FFFF00"/>
              </a:solidFill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0" y="57011"/>
            <a:ext cx="2810580" cy="6835126"/>
            <a:chOff x="0" y="57011"/>
            <a:chExt cx="2810580" cy="683512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" y="57011"/>
              <a:ext cx="2752775" cy="96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8204"/>
              <a:ext cx="2810580" cy="3083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4020221"/>
              <a:ext cx="2752774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6010381"/>
              <a:ext cx="2752774" cy="881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542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77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 redondeado"/>
          <p:cNvSpPr/>
          <p:nvPr/>
        </p:nvSpPr>
        <p:spPr>
          <a:xfrm>
            <a:off x="3859257" y="338629"/>
            <a:ext cx="7356143" cy="832513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prstClr val="white"/>
                </a:solidFill>
                <a:latin typeface="Arial Black" pitchFamily="34" charset="0"/>
              </a:rPr>
              <a:t>LA POLÍTICA DE SEGURIDAD EN EL ECUADOR (2007-2014)</a:t>
            </a:r>
            <a:endParaRPr lang="es-EC" sz="2000" dirty="0">
              <a:solidFill>
                <a:prstClr val="white"/>
              </a:solidFill>
              <a:latin typeface="Arial Black" pitchFamily="34" charset="0"/>
            </a:endParaRPr>
          </a:p>
        </p:txBody>
      </p:sp>
      <p:grpSp>
        <p:nvGrpSpPr>
          <p:cNvPr id="8" name="Grupo 1"/>
          <p:cNvGrpSpPr/>
          <p:nvPr/>
        </p:nvGrpSpPr>
        <p:grpSpPr>
          <a:xfrm>
            <a:off x="4429371" y="2250496"/>
            <a:ext cx="6835780" cy="2580649"/>
            <a:chOff x="2915816" y="2152026"/>
            <a:chExt cx="6965771" cy="2580649"/>
          </a:xfrm>
          <a:solidFill>
            <a:schemeClr val="accent2"/>
          </a:solidFill>
        </p:grpSpPr>
        <p:sp>
          <p:nvSpPr>
            <p:cNvPr id="10" name="9 Rectángulo redondeado"/>
            <p:cNvSpPr/>
            <p:nvPr/>
          </p:nvSpPr>
          <p:spPr>
            <a:xfrm>
              <a:off x="2915816" y="3291102"/>
              <a:ext cx="6357938" cy="428625"/>
            </a:xfrm>
            <a:prstGeom prst="roundRect">
              <a:avLst>
                <a:gd name="adj" fmla="val 48544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s-ES_tradnl" sz="2400" b="1" dirty="0" smtClean="0">
                  <a:solidFill>
                    <a:srgbClr val="FFFF00"/>
                  </a:solidFill>
                  <a:latin typeface="+mj-lt"/>
                </a:rPr>
                <a:t>PLAN NACIONAL DEL BUEN VIVIR </a:t>
              </a:r>
              <a:endParaRPr lang="es-ES" sz="2400" b="1" dirty="0">
                <a:solidFill>
                  <a:srgbClr val="FFFF00"/>
                </a:solidFill>
                <a:latin typeface="+mj-lt"/>
              </a:endParaRPr>
            </a:p>
          </p:txBody>
        </p:sp>
        <p:sp>
          <p:nvSpPr>
            <p:cNvPr id="11" name="10 Rectángulo redondeado"/>
            <p:cNvSpPr/>
            <p:nvPr/>
          </p:nvSpPr>
          <p:spPr>
            <a:xfrm>
              <a:off x="2915816" y="2152026"/>
              <a:ext cx="6357938" cy="428625"/>
            </a:xfrm>
            <a:prstGeom prst="roundRect">
              <a:avLst>
                <a:gd name="adj" fmla="val 48544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s-ES_tradnl" sz="2400" b="1" dirty="0" smtClean="0">
                  <a:solidFill>
                    <a:srgbClr val="FFFF00"/>
                  </a:solidFill>
                  <a:latin typeface="+mj-lt"/>
                </a:rPr>
                <a:t>CONSTITUCIÓN DE LA REPÚBLICA DEL ECUADOR</a:t>
              </a:r>
              <a:endParaRPr lang="es-ES" sz="2400" b="1" dirty="0">
                <a:solidFill>
                  <a:srgbClr val="FFFF00"/>
                </a:solidFill>
                <a:latin typeface="+mj-lt"/>
              </a:endParaRPr>
            </a:p>
          </p:txBody>
        </p:sp>
        <p:sp>
          <p:nvSpPr>
            <p:cNvPr id="31" name="30 Elipse"/>
            <p:cNvSpPr/>
            <p:nvPr/>
          </p:nvSpPr>
          <p:spPr bwMode="auto">
            <a:xfrm>
              <a:off x="9457655" y="2212603"/>
              <a:ext cx="327532" cy="32803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prstDash val="sysDash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</a:t>
              </a:r>
              <a:endParaRPr lang="es-E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9" name="28 Elipse"/>
            <p:cNvSpPr/>
            <p:nvPr/>
          </p:nvSpPr>
          <p:spPr bwMode="auto">
            <a:xfrm>
              <a:off x="9489786" y="3346917"/>
              <a:ext cx="327531" cy="32803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prstDash val="sysDash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</a:t>
              </a:r>
              <a:endParaRPr lang="es-E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" name="13 Rectángulo redondeado"/>
            <p:cNvSpPr/>
            <p:nvPr/>
          </p:nvSpPr>
          <p:spPr>
            <a:xfrm>
              <a:off x="2915816" y="4304050"/>
              <a:ext cx="6357938" cy="428625"/>
            </a:xfrm>
            <a:prstGeom prst="roundRect">
              <a:avLst>
                <a:gd name="adj" fmla="val 48544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s-ES_tradnl" sz="2400" b="1" dirty="0" smtClean="0">
                  <a:solidFill>
                    <a:srgbClr val="FFFF00"/>
                  </a:solidFill>
                  <a:latin typeface="+mj-lt"/>
                </a:rPr>
                <a:t>LEY DE SEGURIDAD PÚBLICA Y DEL ESTADO</a:t>
              </a:r>
              <a:endParaRPr lang="es-ES" sz="2400" b="1" dirty="0">
                <a:solidFill>
                  <a:srgbClr val="FFFF00"/>
                </a:solidFill>
                <a:latin typeface="+mj-lt"/>
              </a:endParaRPr>
            </a:p>
          </p:txBody>
        </p:sp>
        <p:sp>
          <p:nvSpPr>
            <p:cNvPr id="27" name="26 Elipse"/>
            <p:cNvSpPr/>
            <p:nvPr/>
          </p:nvSpPr>
          <p:spPr bwMode="auto">
            <a:xfrm>
              <a:off x="9554056" y="4364627"/>
              <a:ext cx="327531" cy="32803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prstDash val="sysDash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3</a:t>
              </a:r>
              <a:endParaRPr lang="es-E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33" name="49 Rectángulo redondeado"/>
          <p:cNvSpPr/>
          <p:nvPr/>
        </p:nvSpPr>
        <p:spPr>
          <a:xfrm>
            <a:off x="4439004" y="5477355"/>
            <a:ext cx="6239297" cy="414933"/>
          </a:xfrm>
          <a:prstGeom prst="roundRect">
            <a:avLst>
              <a:gd name="adj" fmla="val 48544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_tradnl" sz="2400" b="1" dirty="0" smtClean="0">
                <a:solidFill>
                  <a:srgbClr val="FFFF00"/>
                </a:solidFill>
                <a:latin typeface="+mj-lt"/>
              </a:rPr>
              <a:t>PLAN NACIONAL DE SEGURIDAD INTEGRAL </a:t>
            </a:r>
            <a:endParaRPr lang="es-ES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4" name="72 Elipse"/>
          <p:cNvSpPr/>
          <p:nvPr/>
        </p:nvSpPr>
        <p:spPr bwMode="auto">
          <a:xfrm>
            <a:off x="11005847" y="5500712"/>
            <a:ext cx="321419" cy="328034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36" name="35 Grupo"/>
          <p:cNvGrpSpPr/>
          <p:nvPr/>
        </p:nvGrpSpPr>
        <p:grpSpPr>
          <a:xfrm>
            <a:off x="-5896" y="0"/>
            <a:ext cx="2132831" cy="6923715"/>
            <a:chOff x="-5897" y="0"/>
            <a:chExt cx="2132830" cy="6923715"/>
          </a:xfrm>
        </p:grpSpPr>
        <p:pic>
          <p:nvPicPr>
            <p:cNvPr id="37" name="Picture 4" descr="http://t2.gstatic.com/images?q=tbn:ANd9GcQJSBiuSoGtlcTmY5sPyWknFOUp8dcR-R5Bw0mm6988qsFQaYvy3w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" y="17208"/>
              <a:ext cx="1911842" cy="15038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grpSp>
          <p:nvGrpSpPr>
            <p:cNvPr id="38" name="37 Grupo"/>
            <p:cNvGrpSpPr/>
            <p:nvPr/>
          </p:nvGrpSpPr>
          <p:grpSpPr>
            <a:xfrm>
              <a:off x="1911916" y="0"/>
              <a:ext cx="215017" cy="6858000"/>
              <a:chOff x="1937672" y="0"/>
              <a:chExt cx="215017" cy="6505758"/>
            </a:xfrm>
          </p:grpSpPr>
          <p:sp>
            <p:nvSpPr>
              <p:cNvPr id="47" name="46 Rectángulo"/>
              <p:cNvSpPr/>
              <p:nvPr/>
            </p:nvSpPr>
            <p:spPr>
              <a:xfrm>
                <a:off x="1937672" y="0"/>
                <a:ext cx="209616" cy="3240000"/>
              </a:xfrm>
              <a:prstGeom prst="rect">
                <a:avLst/>
              </a:prstGeom>
              <a:solidFill>
                <a:srgbClr val="FFFF00">
                  <a:alpha val="80000"/>
                </a:srgbClr>
              </a:solidFill>
              <a:ln>
                <a:solidFill>
                  <a:srgbClr val="FFFF00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47 Rectángulo"/>
              <p:cNvSpPr/>
              <p:nvPr/>
            </p:nvSpPr>
            <p:spPr>
              <a:xfrm>
                <a:off x="1943073" y="3252879"/>
                <a:ext cx="209616" cy="1620000"/>
              </a:xfrm>
              <a:prstGeom prst="rect">
                <a:avLst/>
              </a:prstGeom>
              <a:solidFill>
                <a:srgbClr val="0070C0">
                  <a:alpha val="80000"/>
                </a:srgbClr>
              </a:solidFill>
              <a:ln>
                <a:solidFill>
                  <a:srgbClr val="0070C0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48 Rectángulo"/>
              <p:cNvSpPr/>
              <p:nvPr/>
            </p:nvSpPr>
            <p:spPr>
              <a:xfrm>
                <a:off x="1943073" y="4885758"/>
                <a:ext cx="209616" cy="1620000"/>
              </a:xfrm>
              <a:prstGeom prst="rect">
                <a:avLst/>
              </a:prstGeom>
              <a:solidFill>
                <a:srgbClr val="FF0000">
                  <a:alpha val="80000"/>
                </a:srgbClr>
              </a:solidFill>
              <a:ln>
                <a:solidFill>
                  <a:srgbClr val="FF0000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" y="3278064"/>
              <a:ext cx="1899241" cy="1936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" y="1521018"/>
              <a:ext cx="1893768" cy="1758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97" y="5136712"/>
              <a:ext cx="1917741" cy="1787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26" y="4878688"/>
              <a:ext cx="1780839" cy="356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35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8" name="7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</p:grpSp>
      <p:sp>
        <p:nvSpPr>
          <p:cNvPr id="11" name="10 Llamada de flecha cuádruple"/>
          <p:cNvSpPr/>
          <p:nvPr/>
        </p:nvSpPr>
        <p:spPr>
          <a:xfrm>
            <a:off x="5101234" y="1654168"/>
            <a:ext cx="3897311" cy="3529352"/>
          </a:xfrm>
          <a:prstGeom prst="quadArrowCallou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b="1" dirty="0">
                <a:solidFill>
                  <a:schemeClr val="tx1"/>
                </a:solidFill>
                <a:latin typeface="Arial Black" pitchFamily="34" charset="0"/>
              </a:rPr>
              <a:t>LA SEGURIDAD EN AMERICA LATINA EN EL CONTEXTO DE LAS NUEVAS AMENAZAS</a:t>
            </a:r>
            <a:endParaRPr lang="es-EC" sz="1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" y="16834"/>
            <a:ext cx="1882928" cy="243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5824657" y="98436"/>
            <a:ext cx="2450307" cy="13751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ctr">
              <a:defRPr sz="1600" b="1">
                <a:solidFill>
                  <a:sysClr val="windowText" lastClr="000000"/>
                </a:solidFill>
              </a:defRPr>
            </a:lvl1pPr>
          </a:lstStyle>
          <a:p>
            <a:pPr algn="just" defTabSz="914400"/>
            <a:endParaRPr lang="es-EC" sz="1400" dirty="0" smtClean="0">
              <a:latin typeface="Arial Black" pitchFamily="34" charset="0"/>
            </a:endParaRPr>
          </a:p>
          <a:p>
            <a:pPr algn="just" defTabSz="914400"/>
            <a:r>
              <a:rPr lang="es-EC" sz="1400" dirty="0" smtClean="0">
                <a:latin typeface="Arial Black" pitchFamily="34" charset="0"/>
              </a:rPr>
              <a:t>SURGIMIENTO DE NUEVAS AMENAZAS A LA SEGURIDAD Y SOBERANIA DE LOS ESTADOS</a:t>
            </a:r>
            <a:endParaRPr lang="es-EC" sz="1400" dirty="0">
              <a:latin typeface="Arial Black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998527" y="160898"/>
            <a:ext cx="2724312" cy="1313624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just">
              <a:defRPr sz="1200" b="1">
                <a:solidFill>
                  <a:sysClr val="windowText" lastClr="000000"/>
                </a:solidFill>
              </a:defRPr>
            </a:lvl1pPr>
          </a:lstStyle>
          <a:p>
            <a:pPr algn="ctr" defTabSz="914400"/>
            <a:endParaRPr lang="es-EC" sz="1600" dirty="0" smtClean="0">
              <a:latin typeface="Arial Black" pitchFamily="34" charset="0"/>
            </a:endParaRPr>
          </a:p>
          <a:p>
            <a:pPr algn="ctr" defTabSz="914400"/>
            <a:r>
              <a:rPr lang="es-EC" sz="1600" dirty="0" smtClean="0">
                <a:latin typeface="Arial Black" pitchFamily="34" charset="0"/>
              </a:rPr>
              <a:t>PRINCIPALES </a:t>
            </a:r>
            <a:r>
              <a:rPr lang="es-EC" sz="1600" dirty="0" smtClean="0">
                <a:latin typeface="Arial Black" pitchFamily="34" charset="0"/>
                <a:hlinkClick r:id="" action="ppaction://noaction"/>
              </a:rPr>
              <a:t>AMENAZAS POR SUBREGIONES</a:t>
            </a:r>
            <a:endParaRPr lang="es-EC" sz="1600" dirty="0" smtClean="0">
              <a:latin typeface="Arial Black" pitchFamily="34" charset="0"/>
            </a:endParaRPr>
          </a:p>
          <a:p>
            <a:pPr algn="ctr" defTabSz="914400"/>
            <a:endParaRPr lang="es-EC" sz="1600" dirty="0">
              <a:latin typeface="Arial Black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5" y="4236606"/>
            <a:ext cx="1918891" cy="258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" y="2467223"/>
            <a:ext cx="1921167" cy="17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710" y="2274970"/>
            <a:ext cx="2998833" cy="217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48" y="5327202"/>
            <a:ext cx="5172151" cy="143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2037913" y="2068044"/>
            <a:ext cx="3163695" cy="3247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b="1" dirty="0" smtClean="0">
                <a:latin typeface="Arial" pitchFamily="34" charset="0"/>
                <a:cs typeface="Arial" pitchFamily="34" charset="0"/>
              </a:rPr>
              <a:t>El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terrorismo, la delincuencia organizada transnacional, el problema mundial de las drogas, la corrupción, el lavado de activos, el tráfico ilícito de armas y las conexiones entre </a:t>
            </a:r>
            <a:r>
              <a:rPr lang="es-ES_tradnl" b="1" dirty="0" smtClean="0">
                <a:latin typeface="Arial" pitchFamily="34" charset="0"/>
                <a:cs typeface="Arial" pitchFamily="34" charset="0"/>
              </a:rPr>
              <a:t>ellos</a:t>
            </a:r>
            <a:r>
              <a:rPr lang="es-ES_tradnl" dirty="0" smtClean="0">
                <a:latin typeface="Arial" pitchFamily="34" charset="0"/>
                <a:cs typeface="Arial" pitchFamily="34" charset="0"/>
              </a:rPr>
              <a:t>. (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Rodríguez, 2010:16).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1553" y="13026"/>
            <a:ext cx="2979681" cy="177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80" y="305036"/>
            <a:ext cx="1159010" cy="1100672"/>
          </a:xfrm>
          <a:prstGeom prst="rect">
            <a:avLst/>
          </a:prstGeom>
        </p:spPr>
      </p:pic>
      <p:sp>
        <p:nvSpPr>
          <p:cNvPr id="5" name="4 Rectángulo redondeado"/>
          <p:cNvSpPr/>
          <p:nvPr/>
        </p:nvSpPr>
        <p:spPr>
          <a:xfrm>
            <a:off x="236483" y="77539"/>
            <a:ext cx="11824138" cy="6780463"/>
          </a:xfrm>
          <a:prstGeom prst="roundRect">
            <a:avLst>
              <a:gd name="adj" fmla="val 526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6" name="3 Pentágono"/>
          <p:cNvSpPr/>
          <p:nvPr/>
        </p:nvSpPr>
        <p:spPr>
          <a:xfrm>
            <a:off x="9632717" y="3071098"/>
            <a:ext cx="2427904" cy="1671927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 smtClean="0">
                <a:effectLst/>
                <a:ea typeface="Calibri"/>
                <a:cs typeface="Times New Roman"/>
              </a:rPr>
              <a:t>ACTUALIZACIÓN DE LA DOCT. DE SEG. DEL ESTADO ECUATORIANO</a:t>
            </a:r>
            <a:endParaRPr lang="es-ES" sz="1800" b="1" dirty="0">
              <a:effectLst/>
              <a:ea typeface="Calibri"/>
              <a:cs typeface="Times New Roman"/>
            </a:endParaRPr>
          </a:p>
        </p:txBody>
      </p:sp>
      <p:cxnSp>
        <p:nvCxnSpPr>
          <p:cNvPr id="7" name="4 Conector recto de flecha"/>
          <p:cNvCxnSpPr>
            <a:endCxn id="6" idx="1"/>
          </p:cNvCxnSpPr>
          <p:nvPr/>
        </p:nvCxnSpPr>
        <p:spPr>
          <a:xfrm flipV="1">
            <a:off x="867094" y="3907062"/>
            <a:ext cx="8765623" cy="20294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5 Rectángulo redondeado"/>
          <p:cNvSpPr/>
          <p:nvPr/>
        </p:nvSpPr>
        <p:spPr>
          <a:xfrm>
            <a:off x="6863297" y="1543152"/>
            <a:ext cx="1936783" cy="87712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es-ES" sz="1800" b="1" dirty="0" smtClean="0">
                <a:effectLst/>
                <a:ea typeface="Calibri"/>
                <a:cs typeface="Times New Roman"/>
              </a:rPr>
              <a:t>MARCO          REGIONAL</a:t>
            </a:r>
            <a:endParaRPr lang="es-ES" sz="1800" b="1" dirty="0">
              <a:effectLst/>
              <a:ea typeface="Calibri"/>
              <a:cs typeface="Times New Roman"/>
            </a:endParaRPr>
          </a:p>
        </p:txBody>
      </p:sp>
      <p:sp>
        <p:nvSpPr>
          <p:cNvPr id="9" name="9 Rectángulo redondeado"/>
          <p:cNvSpPr/>
          <p:nvPr/>
        </p:nvSpPr>
        <p:spPr>
          <a:xfrm>
            <a:off x="2092223" y="5848491"/>
            <a:ext cx="2301223" cy="87712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 smtClean="0">
                <a:ea typeface="Calibri"/>
                <a:cs typeface="Times New Roman"/>
              </a:rPr>
              <a:t>AMBIENTAL Y GESTIÓN DE RIESGOS </a:t>
            </a:r>
            <a:endParaRPr lang="es-ES" sz="1800" b="1" dirty="0">
              <a:effectLst/>
              <a:ea typeface="Calibri"/>
              <a:cs typeface="Times New Roman"/>
            </a:endParaRPr>
          </a:p>
        </p:txBody>
      </p:sp>
      <p:sp>
        <p:nvSpPr>
          <p:cNvPr id="10" name="12 Rectángulo redondeado"/>
          <p:cNvSpPr/>
          <p:nvPr/>
        </p:nvSpPr>
        <p:spPr>
          <a:xfrm>
            <a:off x="7103585" y="5920498"/>
            <a:ext cx="1924123" cy="8771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 smtClean="0">
                <a:effectLst/>
                <a:ea typeface="Calibri"/>
                <a:cs typeface="Times New Roman"/>
              </a:rPr>
              <a:t>AL INTERIOR  DEL ESTADO</a:t>
            </a:r>
            <a:endParaRPr lang="es-ES" sz="1800" b="1" dirty="0">
              <a:effectLst/>
              <a:ea typeface="Calibri"/>
              <a:cs typeface="Times New Roman"/>
            </a:endParaRPr>
          </a:p>
        </p:txBody>
      </p:sp>
      <p:cxnSp>
        <p:nvCxnSpPr>
          <p:cNvPr id="11" name="13 Conector recto de flecha"/>
          <p:cNvCxnSpPr/>
          <p:nvPr/>
        </p:nvCxnSpPr>
        <p:spPr>
          <a:xfrm>
            <a:off x="5838513" y="2665492"/>
            <a:ext cx="1860831" cy="133081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14 Conector recto de flecha"/>
          <p:cNvCxnSpPr/>
          <p:nvPr/>
        </p:nvCxnSpPr>
        <p:spPr>
          <a:xfrm>
            <a:off x="2618927" y="2684346"/>
            <a:ext cx="1860831" cy="1330813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cxnSp>
        <p:nvCxnSpPr>
          <p:cNvPr id="13" name="15 Conector recto de flecha"/>
          <p:cNvCxnSpPr/>
          <p:nvPr/>
        </p:nvCxnSpPr>
        <p:spPr>
          <a:xfrm flipV="1">
            <a:off x="2650493" y="4098435"/>
            <a:ext cx="1531703" cy="155765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17 Conector recto de flecha"/>
          <p:cNvCxnSpPr/>
          <p:nvPr/>
        </p:nvCxnSpPr>
        <p:spPr>
          <a:xfrm flipV="1">
            <a:off x="5870078" y="4079579"/>
            <a:ext cx="1531703" cy="1557657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cxnSp>
        <p:nvCxnSpPr>
          <p:cNvPr id="15" name="18 Conector recto de flecha"/>
          <p:cNvCxnSpPr/>
          <p:nvPr/>
        </p:nvCxnSpPr>
        <p:spPr>
          <a:xfrm flipH="1" flipV="1">
            <a:off x="6116307" y="2850306"/>
            <a:ext cx="431960" cy="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19 Cuadro de texto"/>
          <p:cNvSpPr txBox="1"/>
          <p:nvPr/>
        </p:nvSpPr>
        <p:spPr>
          <a:xfrm>
            <a:off x="6596046" y="2492067"/>
            <a:ext cx="1838935" cy="57903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 smtClean="0">
                <a:effectLst/>
                <a:ea typeface="Calibri"/>
                <a:cs typeface="Times New Roman"/>
              </a:rPr>
              <a:t>SURGIMIENTO DE NUEVAS AMENAZAS</a:t>
            </a:r>
            <a:endParaRPr lang="es-ES" sz="1400" dirty="0">
              <a:effectLst/>
              <a:ea typeface="Calibri"/>
              <a:cs typeface="Times New Roman"/>
            </a:endParaRPr>
          </a:p>
        </p:txBody>
      </p:sp>
      <p:sp>
        <p:nvSpPr>
          <p:cNvPr id="17" name="20 Rectángulo redondeado"/>
          <p:cNvSpPr/>
          <p:nvPr/>
        </p:nvSpPr>
        <p:spPr>
          <a:xfrm>
            <a:off x="2145459" y="1581585"/>
            <a:ext cx="2202615" cy="87712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 smtClean="0">
                <a:effectLst/>
                <a:ea typeface="Calibri"/>
                <a:cs typeface="Times New Roman"/>
              </a:rPr>
              <a:t>MARCO                 LEGAL </a:t>
            </a:r>
            <a:endParaRPr lang="es-ES" sz="1800" b="1" dirty="0">
              <a:effectLst/>
              <a:ea typeface="Calibri"/>
              <a:cs typeface="Times New Roman"/>
            </a:endParaRPr>
          </a:p>
        </p:txBody>
      </p:sp>
      <p:cxnSp>
        <p:nvCxnSpPr>
          <p:cNvPr id="18" name="21 Conector recto de flecha"/>
          <p:cNvCxnSpPr/>
          <p:nvPr/>
        </p:nvCxnSpPr>
        <p:spPr>
          <a:xfrm flipH="1" flipV="1">
            <a:off x="7061600" y="3467769"/>
            <a:ext cx="386256" cy="2357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sp>
        <p:nvSpPr>
          <p:cNvPr id="19" name="22 Cuadro de texto"/>
          <p:cNvSpPr txBox="1"/>
          <p:nvPr/>
        </p:nvSpPr>
        <p:spPr>
          <a:xfrm>
            <a:off x="7479871" y="3086846"/>
            <a:ext cx="1742951" cy="800012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 smtClean="0">
                <a:effectLst/>
                <a:latin typeface="Calibri"/>
                <a:ea typeface="Calibri"/>
                <a:cs typeface="Times New Roman"/>
              </a:rPr>
              <a:t>POCA PROBABILIDAD        DE CONFLICTO INTERESTATAL</a:t>
            </a:r>
            <a:endParaRPr lang="es-ES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23 Cuadro de texto"/>
          <p:cNvSpPr txBox="1"/>
          <p:nvPr/>
        </p:nvSpPr>
        <p:spPr>
          <a:xfrm>
            <a:off x="7354862" y="4277345"/>
            <a:ext cx="1867961" cy="720081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 smtClean="0">
                <a:effectLst/>
                <a:latin typeface="Calibri"/>
                <a:ea typeface="Calibri"/>
                <a:cs typeface="Times New Roman"/>
              </a:rPr>
              <a:t>INCREMENTO DE LA DELINCUENCIA</a:t>
            </a:r>
            <a:endParaRPr lang="es-ES" sz="14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21" name="24 Conector recto de flecha"/>
          <p:cNvCxnSpPr/>
          <p:nvPr/>
        </p:nvCxnSpPr>
        <p:spPr>
          <a:xfrm flipH="1" flipV="1">
            <a:off x="6866835" y="4615450"/>
            <a:ext cx="521881" cy="1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cxnSp>
        <p:nvCxnSpPr>
          <p:cNvPr id="22" name="25 Conector recto de flecha"/>
          <p:cNvCxnSpPr/>
          <p:nvPr/>
        </p:nvCxnSpPr>
        <p:spPr>
          <a:xfrm flipH="1">
            <a:off x="6006668" y="5510411"/>
            <a:ext cx="642941" cy="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cxnSp>
        <p:nvCxnSpPr>
          <p:cNvPr id="23" name="26 Conector recto de flecha"/>
          <p:cNvCxnSpPr/>
          <p:nvPr/>
        </p:nvCxnSpPr>
        <p:spPr>
          <a:xfrm flipH="1">
            <a:off x="3087675" y="2944562"/>
            <a:ext cx="446080" cy="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sp>
        <p:nvSpPr>
          <p:cNvPr id="25" name="30 Cuadro de texto"/>
          <p:cNvSpPr txBox="1"/>
          <p:nvPr/>
        </p:nvSpPr>
        <p:spPr>
          <a:xfrm>
            <a:off x="4890508" y="3165681"/>
            <a:ext cx="1600257" cy="752715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 smtClean="0">
                <a:effectLst/>
                <a:latin typeface="Calibri"/>
                <a:ea typeface="Calibri"/>
                <a:cs typeface="Times New Roman"/>
              </a:rPr>
              <a:t>SEG. COOPERATIVA POR SEG. COLECTIVA</a:t>
            </a:r>
            <a:endParaRPr lang="es-ES" sz="14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27" name="35 Conector recto de flecha"/>
          <p:cNvCxnSpPr/>
          <p:nvPr/>
        </p:nvCxnSpPr>
        <p:spPr>
          <a:xfrm flipV="1">
            <a:off x="6529088" y="3413234"/>
            <a:ext cx="324247" cy="2801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36 Conector recto de flecha"/>
          <p:cNvCxnSpPr/>
          <p:nvPr/>
        </p:nvCxnSpPr>
        <p:spPr>
          <a:xfrm>
            <a:off x="6292663" y="4781385"/>
            <a:ext cx="409431" cy="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sp>
        <p:nvSpPr>
          <p:cNvPr id="29" name="37 Cuadro de texto"/>
          <p:cNvSpPr txBox="1"/>
          <p:nvPr/>
        </p:nvSpPr>
        <p:spPr>
          <a:xfrm>
            <a:off x="3522660" y="2551836"/>
            <a:ext cx="1318149" cy="751036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 smtClean="0">
                <a:latin typeface="Calibri"/>
                <a:ea typeface="Calibri"/>
                <a:cs typeface="Times New Roman"/>
              </a:rPr>
              <a:t>NUEVA VISIÓN DE SEG. DEL ESTADO</a:t>
            </a:r>
            <a:endParaRPr lang="es-ES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0" name="38 Cuadro de texto"/>
          <p:cNvSpPr txBox="1"/>
          <p:nvPr/>
        </p:nvSpPr>
        <p:spPr>
          <a:xfrm>
            <a:off x="3970476" y="4349338"/>
            <a:ext cx="2457477" cy="787374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 smtClean="0">
                <a:latin typeface="Calibri"/>
                <a:ea typeface="Calibri"/>
                <a:cs typeface="Times New Roman"/>
              </a:rPr>
              <a:t>PRIORIZACIÓN DE LA SEG. HUMANA POR SOBRE LA SEG. DEL ESTADO</a:t>
            </a:r>
            <a:endParaRPr lang="es-ES" sz="24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31" name="39 Conector recto de flecha"/>
          <p:cNvCxnSpPr/>
          <p:nvPr/>
        </p:nvCxnSpPr>
        <p:spPr>
          <a:xfrm>
            <a:off x="3208523" y="3608201"/>
            <a:ext cx="624820" cy="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cxnSp>
        <p:nvCxnSpPr>
          <p:cNvPr id="32" name="40 Conector recto de flecha"/>
          <p:cNvCxnSpPr/>
          <p:nvPr/>
        </p:nvCxnSpPr>
        <p:spPr>
          <a:xfrm>
            <a:off x="3171572" y="4626345"/>
            <a:ext cx="521425" cy="11024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sp>
        <p:nvSpPr>
          <p:cNvPr id="33" name="42 Cuadro de texto"/>
          <p:cNvSpPr txBox="1"/>
          <p:nvPr/>
        </p:nvSpPr>
        <p:spPr>
          <a:xfrm>
            <a:off x="1812400" y="4349338"/>
            <a:ext cx="1510007" cy="609138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 smtClean="0">
                <a:effectLst/>
                <a:latin typeface="Calibri"/>
                <a:ea typeface="Calibri"/>
                <a:cs typeface="Times New Roman"/>
              </a:rPr>
              <a:t>DETERIORO DEL MEDIO AMBIENTE </a:t>
            </a:r>
            <a:endParaRPr lang="es-ES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4" name="33 Rectángulo redondeado"/>
          <p:cNvSpPr/>
          <p:nvPr/>
        </p:nvSpPr>
        <p:spPr>
          <a:xfrm flipH="1">
            <a:off x="4317325" y="100866"/>
            <a:ext cx="4322195" cy="792088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571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44450" h="63500"/>
          </a:sp3d>
        </p:spPr>
        <p:txBody>
          <a:bodyPr anchor="ctr"/>
          <a:lstStyle/>
          <a:p>
            <a:pPr marL="228600" marR="0" lvl="0" indent="-2286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sz="2400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PLANTEAMIENTO DEL PROBLEMA</a:t>
            </a:r>
            <a:endParaRPr kumimoji="0" lang="es-HN" sz="240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cs typeface="Arial"/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3478899" y="1124759"/>
            <a:ext cx="286969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Arial" pitchFamily="34" charset="0"/>
                <a:cs typeface="Arial" pitchFamily="34" charset="0"/>
              </a:rPr>
              <a:t>Diagrama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de Ishikawa. 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23 Cuadro de texto"/>
          <p:cNvSpPr txBox="1"/>
          <p:nvPr/>
        </p:nvSpPr>
        <p:spPr>
          <a:xfrm>
            <a:off x="6639467" y="5150289"/>
            <a:ext cx="2388241" cy="726984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 smtClean="0">
                <a:effectLst/>
                <a:latin typeface="Calibri"/>
                <a:ea typeface="Calibri"/>
                <a:cs typeface="Times New Roman"/>
              </a:rPr>
              <a:t>POCA PROBABILIDAD DE SURGIMIENTO DE MOV. INSURGENTES O GUERRILLA</a:t>
            </a:r>
            <a:endParaRPr lang="es-ES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7" name="42 Cuadro de texto"/>
          <p:cNvSpPr txBox="1"/>
          <p:nvPr/>
        </p:nvSpPr>
        <p:spPr>
          <a:xfrm>
            <a:off x="394106" y="5085080"/>
            <a:ext cx="2071678" cy="609138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 smtClean="0">
                <a:effectLst/>
                <a:latin typeface="Calibri"/>
                <a:ea typeface="Calibri"/>
                <a:cs typeface="Times New Roman"/>
              </a:rPr>
              <a:t>PROBABILIDAD DE DESASTRES NATURALES</a:t>
            </a:r>
            <a:endParaRPr lang="es-ES" sz="14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38" name="40 Conector recto de flecha"/>
          <p:cNvCxnSpPr/>
          <p:nvPr/>
        </p:nvCxnSpPr>
        <p:spPr>
          <a:xfrm>
            <a:off x="2441076" y="5314789"/>
            <a:ext cx="521425" cy="11024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sp>
        <p:nvSpPr>
          <p:cNvPr id="39" name="41 Cuadro de texto"/>
          <p:cNvSpPr txBox="1"/>
          <p:nvPr/>
        </p:nvSpPr>
        <p:spPr>
          <a:xfrm>
            <a:off x="1667869" y="3433731"/>
            <a:ext cx="1464974" cy="621296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 smtClean="0">
                <a:effectLst/>
                <a:latin typeface="Calibri"/>
                <a:ea typeface="Calibri"/>
                <a:cs typeface="Times New Roman"/>
              </a:rPr>
              <a:t>DERECHOS DE LA NATURALEZA</a:t>
            </a:r>
            <a:endParaRPr lang="es-ES" sz="14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40" name="39 Conector recto de flecha"/>
          <p:cNvCxnSpPr/>
          <p:nvPr/>
        </p:nvCxnSpPr>
        <p:spPr>
          <a:xfrm>
            <a:off x="2588389" y="3114195"/>
            <a:ext cx="624820" cy="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sp>
        <p:nvSpPr>
          <p:cNvPr id="41" name="41 Cuadro de texto"/>
          <p:cNvSpPr txBox="1"/>
          <p:nvPr/>
        </p:nvSpPr>
        <p:spPr>
          <a:xfrm>
            <a:off x="1325617" y="2761053"/>
            <a:ext cx="1323740" cy="621296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 smtClean="0">
                <a:effectLst/>
                <a:latin typeface="Calibri"/>
                <a:ea typeface="Calibri"/>
                <a:cs typeface="Times New Roman"/>
              </a:rPr>
              <a:t>PRIORIZACIÓN DE LOS DD.HH-</a:t>
            </a:r>
            <a:endParaRPr lang="es-ES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535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1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1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6" grpId="0" animBg="1"/>
      <p:bldP spid="17" grpId="0" animBg="1"/>
      <p:bldP spid="19" grpId="0" animBg="1"/>
      <p:bldP spid="20" grpId="0" animBg="1"/>
      <p:bldP spid="25" grpId="0" animBg="1"/>
      <p:bldP spid="29" grpId="0" animBg="1"/>
      <p:bldP spid="30" grpId="0" animBg="1"/>
      <p:bldP spid="33" grpId="0" animBg="1"/>
      <p:bldP spid="36" grpId="0" animBg="1"/>
      <p:bldP spid="37" grpId="0" animBg="1"/>
      <p:bldP spid="39" grpId="0" animBg="1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8" name="7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</p:grpSp>
      <p:sp>
        <p:nvSpPr>
          <p:cNvPr id="11" name="10 Llamada de flecha cuádruple"/>
          <p:cNvSpPr/>
          <p:nvPr/>
        </p:nvSpPr>
        <p:spPr>
          <a:xfrm>
            <a:off x="5101234" y="1654168"/>
            <a:ext cx="3897311" cy="3529352"/>
          </a:xfrm>
          <a:prstGeom prst="quadArrowCallou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POLÍTICAS DE SEGURIDAD Y DEFENSA EN A.L.</a:t>
            </a:r>
            <a:endParaRPr lang="es-EC" sz="1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824653" y="262246"/>
            <a:ext cx="2450307" cy="913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ctr">
              <a:defRPr sz="1600" b="1">
                <a:solidFill>
                  <a:sysClr val="windowText" lastClr="000000"/>
                </a:solidFill>
              </a:defRPr>
            </a:lvl1pPr>
          </a:lstStyle>
          <a:p>
            <a:pPr defTabSz="914400"/>
            <a:endParaRPr lang="es-EC" sz="1800" dirty="0" smtClean="0">
              <a:latin typeface="Arial Black" pitchFamily="34" charset="0"/>
            </a:endParaRPr>
          </a:p>
          <a:p>
            <a:pPr defTabSz="914400"/>
            <a:r>
              <a:rPr lang="es-EC" sz="1800" dirty="0" smtClean="0">
                <a:latin typeface="Arial Black" pitchFamily="34" charset="0"/>
              </a:rPr>
              <a:t>REFORMAS</a:t>
            </a:r>
          </a:p>
          <a:p>
            <a:pPr defTabSz="914400"/>
            <a:endParaRPr lang="es-EC" sz="1800" dirty="0">
              <a:latin typeface="Arial Black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239211" y="2175645"/>
            <a:ext cx="2798959" cy="249095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 algn="just" defTabSz="914400">
              <a:buFont typeface="Arial" pitchFamily="34" charset="0"/>
              <a:buChar char="•"/>
            </a:pPr>
            <a:endParaRPr lang="es-EC" sz="1600" b="1" dirty="0" smtClean="0">
              <a:solidFill>
                <a:schemeClr val="tx1"/>
              </a:solidFill>
            </a:endParaRPr>
          </a:p>
          <a:p>
            <a:pPr marL="177800" indent="-177800" algn="just" defTabSz="914400">
              <a:buFont typeface="Arial" pitchFamily="34" charset="0"/>
              <a:buChar char="•"/>
            </a:pPr>
            <a:endParaRPr lang="es-EC" sz="1600" b="1" dirty="0">
              <a:solidFill>
                <a:schemeClr val="tx1"/>
              </a:solidFill>
            </a:endParaRPr>
          </a:p>
          <a:p>
            <a:pPr marL="177800" indent="-177800" algn="just" defTabSz="914400">
              <a:buFont typeface="Arial" pitchFamily="34" charset="0"/>
              <a:buChar char="•"/>
            </a:pPr>
            <a:endParaRPr lang="es-EC" sz="1600" b="1" dirty="0" smtClean="0">
              <a:solidFill>
                <a:schemeClr val="tx1"/>
              </a:solidFill>
            </a:endParaRPr>
          </a:p>
          <a:p>
            <a:pPr marL="177800" indent="-177800" algn="just" defTabSz="914400">
              <a:buFont typeface="Arial" pitchFamily="34" charset="0"/>
              <a:buChar char="•"/>
            </a:pPr>
            <a:endParaRPr lang="es-EC" sz="1600" b="1" dirty="0" smtClean="0">
              <a:solidFill>
                <a:schemeClr val="tx1"/>
              </a:solidFill>
            </a:endParaRPr>
          </a:p>
          <a:p>
            <a:pPr marL="177800" indent="-177800" algn="just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schemeClr val="tx1"/>
                </a:solidFill>
              </a:rPr>
              <a:t>2007: CHDS ANALIZA IMPACTO DE NUEVAS AMENAZAS (USO DE FF.AA.).</a:t>
            </a:r>
          </a:p>
          <a:p>
            <a:pPr algn="just" defTabSz="914400"/>
            <a:endParaRPr lang="es-EC" sz="1600" b="1" dirty="0" smtClean="0">
              <a:solidFill>
                <a:schemeClr val="tx1"/>
              </a:solidFill>
            </a:endParaRPr>
          </a:p>
          <a:p>
            <a:pPr marL="177800" indent="-177800" algn="just" defTabSz="914400">
              <a:buFont typeface="Arial" pitchFamily="34" charset="0"/>
              <a:buChar char="•"/>
            </a:pPr>
            <a:r>
              <a:rPr lang="es-EC" sz="2400" b="1" dirty="0" smtClean="0">
                <a:solidFill>
                  <a:schemeClr val="tx1"/>
                </a:solidFill>
              </a:rPr>
              <a:t> DIC-2008: C.D.S</a:t>
            </a:r>
          </a:p>
          <a:p>
            <a:pPr marL="177800" indent="-177800" algn="just" defTabSz="914400">
              <a:buFont typeface="Arial" pitchFamily="34" charset="0"/>
              <a:buChar char="•"/>
            </a:pPr>
            <a:endParaRPr lang="es-EC" sz="1600" b="1" dirty="0" smtClean="0">
              <a:solidFill>
                <a:schemeClr val="tx1"/>
              </a:solidFill>
            </a:endParaRPr>
          </a:p>
          <a:p>
            <a:pPr marL="177800" indent="-177800" algn="just" defTabSz="914400">
              <a:buFont typeface="Arial" pitchFamily="34" charset="0"/>
              <a:buChar char="•"/>
            </a:pPr>
            <a:r>
              <a:rPr lang="es-EC" sz="2400" b="1" dirty="0" smtClean="0">
                <a:solidFill>
                  <a:schemeClr val="tx1"/>
                </a:solidFill>
              </a:rPr>
              <a:t>MAY-2012: C.S.S</a:t>
            </a:r>
          </a:p>
          <a:p>
            <a:pPr marL="177800" algn="just" defTabSz="914400"/>
            <a:endParaRPr lang="es-EC" sz="1600" b="1" dirty="0" smtClean="0">
              <a:solidFill>
                <a:schemeClr val="tx1"/>
              </a:solidFill>
            </a:endParaRPr>
          </a:p>
          <a:p>
            <a:pPr marL="177800" algn="just" defTabSz="914400"/>
            <a:endParaRPr lang="es-EC" sz="1600" b="1" dirty="0" smtClean="0">
              <a:solidFill>
                <a:schemeClr val="tx1"/>
              </a:solidFill>
            </a:endParaRPr>
          </a:p>
          <a:p>
            <a:pPr algn="ctr" defTabSz="914400"/>
            <a:endParaRPr lang="es-EC" sz="1600" b="1" dirty="0">
              <a:solidFill>
                <a:schemeClr val="tx1"/>
              </a:solidFill>
            </a:endParaRPr>
          </a:p>
          <a:p>
            <a:pPr algn="ctr" defTabSz="914400"/>
            <a:endParaRPr lang="es-EC" sz="1600" b="1" dirty="0" smtClean="0">
              <a:solidFill>
                <a:schemeClr val="tx1"/>
              </a:solidFill>
            </a:endParaRPr>
          </a:p>
          <a:p>
            <a:pPr algn="ctr" defTabSz="914400"/>
            <a:endParaRPr lang="es-EC" sz="1600" b="1" dirty="0">
              <a:solidFill>
                <a:schemeClr val="tx1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" y="16834"/>
            <a:ext cx="1882928" cy="243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2884133" y="104942"/>
            <a:ext cx="2450307" cy="15598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ctr">
              <a:defRPr sz="1600" b="1">
                <a:solidFill>
                  <a:sysClr val="windowText" lastClr="000000"/>
                </a:solidFill>
              </a:defRPr>
            </a:lvl1pPr>
          </a:lstStyle>
          <a:p>
            <a:pPr marL="285750" indent="-285750" algn="just" defTabSz="914400">
              <a:buFont typeface="Arial" pitchFamily="34" charset="0"/>
              <a:buChar char="•"/>
            </a:pPr>
            <a:r>
              <a:rPr lang="es-EC" dirty="0" smtClean="0"/>
              <a:t>POLÍTICO</a:t>
            </a:r>
          </a:p>
          <a:p>
            <a:pPr marL="285750" indent="-285750" algn="just" defTabSz="914400">
              <a:buFont typeface="Arial" pitchFamily="34" charset="0"/>
              <a:buChar char="•"/>
            </a:pPr>
            <a:r>
              <a:rPr lang="es-EC" dirty="0" smtClean="0"/>
              <a:t>ECONÓMICO</a:t>
            </a:r>
          </a:p>
          <a:p>
            <a:pPr marL="285750" indent="-285750" algn="just" defTabSz="914400">
              <a:buFont typeface="Arial" pitchFamily="34" charset="0"/>
              <a:buChar char="•"/>
            </a:pPr>
            <a:r>
              <a:rPr lang="es-EC" dirty="0" smtClean="0"/>
              <a:t>SOCIAL</a:t>
            </a:r>
          </a:p>
          <a:p>
            <a:pPr marL="285750" indent="-285750" algn="just" defTabSz="914400">
              <a:buFont typeface="Arial" pitchFamily="34" charset="0"/>
              <a:buChar char="•"/>
            </a:pPr>
            <a:r>
              <a:rPr lang="es-EC" dirty="0" smtClean="0"/>
              <a:t>MILITAR</a:t>
            </a:r>
          </a:p>
          <a:p>
            <a:pPr marL="285750" indent="-285750" algn="just" defTabSz="914400">
              <a:buFont typeface="Arial" pitchFamily="34" charset="0"/>
              <a:buChar char="•"/>
            </a:pPr>
            <a:r>
              <a:rPr lang="es-EC" dirty="0" smtClean="0"/>
              <a:t>SALUD Y </a:t>
            </a:r>
          </a:p>
          <a:p>
            <a:pPr marL="285750" indent="-285750" algn="just" defTabSz="914400">
              <a:buFont typeface="Arial" pitchFamily="34" charset="0"/>
              <a:buChar char="•"/>
            </a:pPr>
            <a:r>
              <a:rPr lang="es-EC" dirty="0" smtClean="0"/>
              <a:t>MEDIO AMBIENTE</a:t>
            </a:r>
            <a:endParaRPr lang="es-EC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5" y="4236606"/>
            <a:ext cx="1918891" cy="258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" y="2467223"/>
            <a:ext cx="1921167" cy="17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8998543" y="2881753"/>
            <a:ext cx="2974279" cy="1067403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just">
              <a:defRPr sz="1200" b="1">
                <a:solidFill>
                  <a:sysClr val="windowText" lastClr="000000"/>
                </a:solidFill>
              </a:defRPr>
            </a:lvl1pPr>
          </a:lstStyle>
          <a:p>
            <a:pPr defTabSz="914400"/>
            <a:r>
              <a:rPr lang="es-EC" sz="1600" dirty="0">
                <a:latin typeface="Arial Black" pitchFamily="34" charset="0"/>
              </a:rPr>
              <a:t>COMBATIR AL CRIMEN INTERNACIONAL ORGANIZADO BAJO UN CONCEPTO REGIONAL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8939313" y="74284"/>
            <a:ext cx="2033511" cy="12328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</a:rPr>
              <a:t>AGENDA DE SEGURIDAD </a:t>
            </a:r>
          </a:p>
          <a:p>
            <a:pPr algn="ctr"/>
            <a:r>
              <a:rPr lang="es-EC" sz="1600" b="1" dirty="0">
                <a:solidFill>
                  <a:schemeClr val="tx1"/>
                </a:solidFill>
              </a:rPr>
              <a:t>COMÚN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5766079" y="5341016"/>
            <a:ext cx="2563495" cy="1327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schemeClr val="tx1"/>
                </a:solidFill>
              </a:rPr>
              <a:t>OEA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schemeClr val="tx1"/>
                </a:solidFill>
              </a:rPr>
              <a:t>REUNIÓN DE  MINISTROS DE DEFENSA.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schemeClr val="tx1"/>
                </a:solidFill>
              </a:rPr>
              <a:t>FOROS MULTILATERALES</a:t>
            </a:r>
          </a:p>
        </p:txBody>
      </p:sp>
      <p:sp>
        <p:nvSpPr>
          <p:cNvPr id="21" name="20 Elipse"/>
          <p:cNvSpPr/>
          <p:nvPr/>
        </p:nvSpPr>
        <p:spPr>
          <a:xfrm>
            <a:off x="2884133" y="819659"/>
            <a:ext cx="1451384" cy="3135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Elipse"/>
          <p:cNvSpPr/>
          <p:nvPr/>
        </p:nvSpPr>
        <p:spPr>
          <a:xfrm>
            <a:off x="8998545" y="167650"/>
            <a:ext cx="1974279" cy="10233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90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693503"/>
              </p:ext>
            </p:extLst>
          </p:nvPr>
        </p:nvGraphicFramePr>
        <p:xfrm>
          <a:off x="380978" y="738168"/>
          <a:ext cx="11430078" cy="511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40"/>
                <a:gridCol w="1238259"/>
                <a:gridCol w="1143008"/>
                <a:gridCol w="1714512"/>
                <a:gridCol w="142875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AMENAZAS/FACTORES</a:t>
                      </a:r>
                      <a:r>
                        <a:rPr lang="es-EC" sz="1400" baseline="0" dirty="0" smtClean="0"/>
                        <a:t> RIESGO</a:t>
                      </a:r>
                      <a:endParaRPr lang="es-EC" sz="1400" dirty="0"/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REGIÓN NORTE</a:t>
                      </a:r>
                      <a:endParaRPr lang="es-EC" sz="1400" dirty="0"/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REGIÓN SUR</a:t>
                      </a:r>
                      <a:endParaRPr lang="es-EC" sz="1400" dirty="0"/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REGIÓN OCCIDENTAL</a:t>
                      </a:r>
                      <a:endParaRPr lang="es-EC" sz="1400" dirty="0"/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REGIÓN CENTRAL</a:t>
                      </a:r>
                      <a:endParaRPr lang="es-EC" sz="1400" dirty="0"/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b="1" dirty="0" smtClean="0"/>
                        <a:t>INFLUENCIA</a:t>
                      </a:r>
                      <a:r>
                        <a:rPr lang="es-EC" sz="1400" b="1" baseline="0" dirty="0" smtClean="0"/>
                        <a:t> GIAC.</a:t>
                      </a:r>
                      <a:endParaRPr lang="es-EC" sz="1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b="1" dirty="0" smtClean="0">
                          <a:solidFill>
                            <a:srgbClr val="FFFF00"/>
                          </a:solidFill>
                        </a:rPr>
                        <a:t>X</a:t>
                      </a:r>
                      <a:r>
                        <a:rPr lang="es-EC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b="1" dirty="0" smtClean="0"/>
                        <a:t>NARCOTRÁFICO.</a:t>
                      </a:r>
                      <a:endParaRPr lang="es-EC" sz="1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b="1" dirty="0" smtClean="0"/>
                        <a:t>MINERIA ILEGAL</a:t>
                      </a:r>
                      <a:endParaRPr lang="es-EC" sz="1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FF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FF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b="1" dirty="0" smtClean="0"/>
                        <a:t>MINERIA A GRAN ESCALA</a:t>
                      </a:r>
                      <a:endParaRPr lang="es-EC" sz="1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00B05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b="1" dirty="0" smtClean="0"/>
                        <a:t>TRÁFICO DE COMBUSTIBLES Y PRECURSORES</a:t>
                      </a:r>
                      <a:endParaRPr lang="es-EC" sz="1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b="1" dirty="0" smtClean="0"/>
                        <a:t>TRÁFICO</a:t>
                      </a:r>
                      <a:r>
                        <a:rPr lang="es-EC" sz="1400" b="1" baseline="0" dirty="0" smtClean="0"/>
                        <a:t> DE ARMAS</a:t>
                      </a:r>
                      <a:endParaRPr lang="es-EC" sz="1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FF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FF00"/>
                          </a:solidFill>
                        </a:rPr>
                        <a:t>X</a:t>
                      </a: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b="1" dirty="0" smtClean="0"/>
                        <a:t>DELINCUENCIA</a:t>
                      </a:r>
                      <a:r>
                        <a:rPr lang="es-EC" sz="1400" b="1" baseline="0" dirty="0" smtClean="0"/>
                        <a:t> COMÚN</a:t>
                      </a:r>
                      <a:endParaRPr lang="es-EC" sz="1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b="1" dirty="0" smtClean="0"/>
                        <a:t>DELINCUENCIA</a:t>
                      </a:r>
                      <a:r>
                        <a:rPr lang="es-EC" sz="1400" b="1" baseline="0" dirty="0" smtClean="0"/>
                        <a:t> ORGÁNIZADA</a:t>
                      </a:r>
                      <a:endParaRPr lang="es-EC" sz="1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b="1" dirty="0" smtClean="0"/>
                        <a:t>LIBRE MOVILIDAD DE EXTRANJEROS</a:t>
                      </a:r>
                      <a:endParaRPr lang="es-EC" sz="1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00B05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00B05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00B05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00B050"/>
                          </a:solidFill>
                        </a:rPr>
                        <a:t>X</a:t>
                      </a: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b="1" dirty="0" smtClean="0"/>
                        <a:t>RESISTENCIA A QUE EL ESTADO REGULE Y CONTROLE LOS RECURSOS NO RENOVABLES. </a:t>
                      </a:r>
                      <a:endParaRPr lang="es-EC" sz="1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FF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FF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b="1" dirty="0" smtClean="0"/>
                        <a:t>CONFLICTIVIDAD</a:t>
                      </a:r>
                      <a:r>
                        <a:rPr lang="es-EC" sz="1400" b="1" baseline="0" dirty="0" smtClean="0"/>
                        <a:t> SOCIAL</a:t>
                      </a:r>
                      <a:endParaRPr lang="es-EC" sz="1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FF00"/>
                          </a:solidFill>
                        </a:rPr>
                        <a:t>X</a:t>
                      </a:r>
                      <a:endParaRPr lang="es-EC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FF00"/>
                          </a:solidFill>
                        </a:rPr>
                        <a:t>X</a:t>
                      </a: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b="1" dirty="0" smtClean="0"/>
                        <a:t>DESASTRES</a:t>
                      </a:r>
                      <a:r>
                        <a:rPr lang="es-EC" sz="1400" b="1" baseline="0" dirty="0" smtClean="0"/>
                        <a:t> NATURALES</a:t>
                      </a:r>
                      <a:endParaRPr lang="es-EC" sz="1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rgbClr val="FFFF00"/>
                          </a:solidFill>
                        </a:rPr>
                        <a:t>X</a:t>
                      </a: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5" name="10 Título"/>
          <p:cNvSpPr txBox="1">
            <a:spLocks/>
          </p:cNvSpPr>
          <p:nvPr/>
        </p:nvSpPr>
        <p:spPr>
          <a:xfrm>
            <a:off x="476213" y="71414"/>
            <a:ext cx="11239579" cy="500066"/>
          </a:xfrm>
          <a:prstGeom prst="rect">
            <a:avLst/>
          </a:prstGeom>
          <a:solidFill>
            <a:srgbClr val="002060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defRPr/>
            </a:pPr>
            <a:r>
              <a:rPr lang="es-ES" sz="2400" b="1" dirty="0" smtClean="0">
                <a:solidFill>
                  <a:prstClr val="white"/>
                </a:solidFill>
              </a:rPr>
              <a:t>REGIONALIZACIÓN DE AMENAZAS Y FACTORES DE RIESGO</a:t>
            </a:r>
            <a:endParaRPr lang="es-EC" sz="2400" dirty="0">
              <a:solidFill>
                <a:prstClr val="white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85712" y="6178948"/>
            <a:ext cx="11620581" cy="52322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1400" b="1" dirty="0" smtClean="0">
                <a:solidFill>
                  <a:prstClr val="white"/>
                </a:solidFill>
              </a:rPr>
              <a:t>LAS AMENAZAS Y FACTORES DE RIESGO SE CONCENTRAN EN SU MAYORÍA EN LA REGIÓN NORTE, SUR Y OCCIDENTAL CONVIRTIENDO A LA REGIÓN CENTRAL ESPECIALMENTE QUITO EN ZONA DE CONVERGENCIA DE LA CONFLICTIVIDAD POLÍTICA - SOCIAL.</a:t>
            </a:r>
            <a:endParaRPr lang="es-EC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2052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485" y="1109801"/>
            <a:ext cx="8782188" cy="513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9" name="8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-5896" y="0"/>
            <a:ext cx="2132831" cy="6923715"/>
            <a:chOff x="-5897" y="0"/>
            <a:chExt cx="2132830" cy="6923715"/>
          </a:xfrm>
        </p:grpSpPr>
        <p:pic>
          <p:nvPicPr>
            <p:cNvPr id="13" name="Picture 4" descr="http://t2.gstatic.com/images?q=tbn:ANd9GcQJSBiuSoGtlcTmY5sPyWknFOUp8dcR-R5Bw0mm6988qsFQaYvy3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" y="17208"/>
              <a:ext cx="1911842" cy="15038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grpSp>
          <p:nvGrpSpPr>
            <p:cNvPr id="14" name="13 Grupo"/>
            <p:cNvGrpSpPr/>
            <p:nvPr/>
          </p:nvGrpSpPr>
          <p:grpSpPr>
            <a:xfrm>
              <a:off x="1911916" y="0"/>
              <a:ext cx="215017" cy="6858000"/>
              <a:chOff x="1937672" y="0"/>
              <a:chExt cx="215017" cy="6505758"/>
            </a:xfrm>
          </p:grpSpPr>
          <p:sp>
            <p:nvSpPr>
              <p:cNvPr id="19" name="18 Rectángulo"/>
              <p:cNvSpPr/>
              <p:nvPr/>
            </p:nvSpPr>
            <p:spPr>
              <a:xfrm>
                <a:off x="1937672" y="0"/>
                <a:ext cx="209616" cy="3240000"/>
              </a:xfrm>
              <a:prstGeom prst="rect">
                <a:avLst/>
              </a:prstGeom>
              <a:solidFill>
                <a:srgbClr val="FFFF00">
                  <a:alpha val="80000"/>
                </a:srgbClr>
              </a:solidFill>
              <a:ln>
                <a:solidFill>
                  <a:srgbClr val="FFFF00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19 Rectángulo"/>
              <p:cNvSpPr/>
              <p:nvPr/>
            </p:nvSpPr>
            <p:spPr>
              <a:xfrm>
                <a:off x="1943073" y="3252879"/>
                <a:ext cx="209616" cy="1620000"/>
              </a:xfrm>
              <a:prstGeom prst="rect">
                <a:avLst/>
              </a:prstGeom>
              <a:solidFill>
                <a:srgbClr val="0070C0">
                  <a:alpha val="80000"/>
                </a:srgbClr>
              </a:solidFill>
              <a:ln>
                <a:solidFill>
                  <a:srgbClr val="0070C0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20 Rectángulo"/>
              <p:cNvSpPr/>
              <p:nvPr/>
            </p:nvSpPr>
            <p:spPr>
              <a:xfrm>
                <a:off x="1943073" y="4885758"/>
                <a:ext cx="209616" cy="1620000"/>
              </a:xfrm>
              <a:prstGeom prst="rect">
                <a:avLst/>
              </a:prstGeom>
              <a:solidFill>
                <a:srgbClr val="FF0000">
                  <a:alpha val="80000"/>
                </a:srgbClr>
              </a:solidFill>
              <a:ln>
                <a:solidFill>
                  <a:srgbClr val="FF0000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" y="3278064"/>
              <a:ext cx="1899241" cy="1936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" y="1521018"/>
              <a:ext cx="1893768" cy="1758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97" y="5136712"/>
              <a:ext cx="1917741" cy="1787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26" y="4878688"/>
              <a:ext cx="1780839" cy="356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21 CuadroTexto"/>
          <p:cNvSpPr txBox="1"/>
          <p:nvPr/>
        </p:nvSpPr>
        <p:spPr>
          <a:xfrm>
            <a:off x="2861851" y="270974"/>
            <a:ext cx="8434303" cy="5134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ctr">
              <a:defRPr sz="1600" b="1">
                <a:solidFill>
                  <a:sysClr val="windowText" lastClr="000000"/>
                </a:solidFill>
              </a:defRPr>
            </a:lvl1pPr>
          </a:lstStyle>
          <a:p>
            <a:r>
              <a:rPr lang="es-EC" sz="2800" dirty="0" smtClean="0">
                <a:latin typeface="Arial Black" pitchFamily="34" charset="0"/>
              </a:rPr>
              <a:t>ÍNDICES DELINCUENCIALES</a:t>
            </a:r>
            <a:endParaRPr lang="es-EC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8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8" name="7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82740" y="795917"/>
            <a:ext cx="3295671" cy="179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3657854"/>
            <a:ext cx="1911919" cy="147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5404204"/>
            <a:ext cx="1917319" cy="145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dondear rectángulo de esquina diagonal"/>
          <p:cNvSpPr/>
          <p:nvPr/>
        </p:nvSpPr>
        <p:spPr bwMode="auto">
          <a:xfrm>
            <a:off x="4043172" y="73578"/>
            <a:ext cx="5794519" cy="86523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srgbClr val="FFFF00"/>
                </a:solidFill>
              </a:rPr>
              <a:t>ART. 158 </a:t>
            </a:r>
            <a:r>
              <a:rPr lang="es-ES" sz="2400" b="1" dirty="0" smtClean="0">
                <a:solidFill>
                  <a:srgbClr val="FFFF00"/>
                </a:solidFill>
              </a:rPr>
              <a:t>.- </a:t>
            </a:r>
            <a:r>
              <a:rPr lang="es-EC" sz="2000" dirty="0" smtClean="0">
                <a:ln w="11430"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CONSTITUCIÓN DE LA REPÚBLICA DEL ECUADOR</a:t>
            </a:r>
            <a:endParaRPr lang="es-ES_tradnl" sz="2000" dirty="0">
              <a:ln w="11430">
                <a:noFill/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719128" y="1104156"/>
            <a:ext cx="6624736" cy="384721"/>
          </a:xfrm>
          <a:prstGeom prst="rect">
            <a:avLst/>
          </a:prstGeom>
          <a:solidFill>
            <a:srgbClr val="00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C"/>
            </a:defPPr>
            <a:lvl1pPr>
              <a:defRPr>
                <a:solidFill>
                  <a:schemeClr val="lt1"/>
                </a:solidFill>
              </a:defRPr>
            </a:lvl1pPr>
            <a:lvl2pPr marL="0" lvl="1" indent="-838200" algn="ctr" fontAlgn="base">
              <a:spcBef>
                <a:spcPct val="0"/>
              </a:spcBef>
              <a:spcAft>
                <a:spcPct val="0"/>
              </a:spcAft>
              <a:defRPr sz="2000">
                <a:ln w="11430"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prstClr val="white"/>
                </a:solidFill>
              </a:rPr>
              <a:t>MISIÓN FUNDAMENTAL DE FUERZAS ARMADAS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2911952" y="2500451"/>
            <a:ext cx="8239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s-ES" sz="2800" b="1" dirty="0" smtClean="0">
                <a:solidFill>
                  <a:srgbClr val="FF0000"/>
                </a:solidFill>
              </a:rPr>
              <a:t>INSTITUCIÓN QUE PROTEGE LOS DERECHOS, LIBERTADES Y GARANTÍAS CIUDADANAS</a:t>
            </a:r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907059" y="1675656"/>
            <a:ext cx="4142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s-ES" sz="2000" b="1" i="1" dirty="0" smtClean="0">
                <a:solidFill>
                  <a:prstClr val="black"/>
                </a:solidFill>
              </a:rPr>
              <a:t>DEFENSA DE LA SOBERANÍA</a:t>
            </a:r>
          </a:p>
          <a:p>
            <a:pPr algn="ctr"/>
            <a:r>
              <a:rPr lang="es-ES" sz="2000" b="1" i="1" dirty="0" smtClean="0">
                <a:solidFill>
                  <a:prstClr val="black"/>
                </a:solidFill>
              </a:rPr>
              <a:t>E INTEGRIDAD TERRITORIAL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65" y="4279255"/>
            <a:ext cx="9608635" cy="215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5707135" y="3642089"/>
            <a:ext cx="2601311" cy="6213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prstClr val="black"/>
                </a:solidFill>
                <a:latin typeface="Arial Black" pitchFamily="34" charset="0"/>
              </a:rPr>
              <a:t>ENMIENDA</a:t>
            </a:r>
            <a:endParaRPr lang="es-EC" b="1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8" name="7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ángulo 14"/>
          <p:cNvSpPr>
            <a:spLocks noChangeArrowheads="1"/>
          </p:cNvSpPr>
          <p:nvPr/>
        </p:nvSpPr>
        <p:spPr bwMode="auto">
          <a:xfrm>
            <a:off x="2126933" y="6308761"/>
            <a:ext cx="10065067" cy="549275"/>
          </a:xfrm>
          <a:prstGeom prst="rect">
            <a:avLst/>
          </a:prstGeom>
          <a:solidFill>
            <a:srgbClr val="06093C"/>
          </a:solidFill>
          <a:ln w="9525">
            <a:solidFill>
              <a:srgbClr val="00009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8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3" y="6356386"/>
            <a:ext cx="1725484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148">
            <a:off x="5231277" y="400671"/>
            <a:ext cx="2039363" cy="263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7" y="127002"/>
            <a:ext cx="2487275" cy="3230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6964">
            <a:off x="5012801" y="2929206"/>
            <a:ext cx="2019003" cy="2609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8069">
            <a:off x="2860949" y="3074695"/>
            <a:ext cx="2020699" cy="264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2138">
            <a:off x="9508906" y="455417"/>
            <a:ext cx="2027487" cy="262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353">
            <a:off x="9311149" y="2907464"/>
            <a:ext cx="1974891" cy="255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7368">
            <a:off x="7083741" y="2836494"/>
            <a:ext cx="2019003" cy="2624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564">
            <a:off x="7493383" y="382649"/>
            <a:ext cx="2076688" cy="2705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26 Grupo"/>
          <p:cNvGrpSpPr/>
          <p:nvPr/>
        </p:nvGrpSpPr>
        <p:grpSpPr>
          <a:xfrm>
            <a:off x="-5896" y="0"/>
            <a:ext cx="2132831" cy="6923715"/>
            <a:chOff x="-5897" y="0"/>
            <a:chExt cx="2132830" cy="6923715"/>
          </a:xfrm>
        </p:grpSpPr>
        <p:pic>
          <p:nvPicPr>
            <p:cNvPr id="28" name="Picture 4" descr="http://t2.gstatic.com/images?q=tbn:ANd9GcQJSBiuSoGtlcTmY5sPyWknFOUp8dcR-R5Bw0mm6988qsFQaYvy3w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" y="17208"/>
              <a:ext cx="1911842" cy="15038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grpSp>
          <p:nvGrpSpPr>
            <p:cNvPr id="29" name="28 Grupo"/>
            <p:cNvGrpSpPr/>
            <p:nvPr/>
          </p:nvGrpSpPr>
          <p:grpSpPr>
            <a:xfrm>
              <a:off x="1911916" y="0"/>
              <a:ext cx="215017" cy="6858000"/>
              <a:chOff x="1937672" y="0"/>
              <a:chExt cx="215017" cy="6505758"/>
            </a:xfrm>
          </p:grpSpPr>
          <p:sp>
            <p:nvSpPr>
              <p:cNvPr id="34" name="33 Rectángulo"/>
              <p:cNvSpPr/>
              <p:nvPr/>
            </p:nvSpPr>
            <p:spPr>
              <a:xfrm>
                <a:off x="1937672" y="0"/>
                <a:ext cx="209616" cy="3240000"/>
              </a:xfrm>
              <a:prstGeom prst="rect">
                <a:avLst/>
              </a:prstGeom>
              <a:solidFill>
                <a:srgbClr val="FFFF00">
                  <a:alpha val="80000"/>
                </a:srgbClr>
              </a:solidFill>
              <a:ln>
                <a:solidFill>
                  <a:srgbClr val="FFFF00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34 Rectángulo"/>
              <p:cNvSpPr/>
              <p:nvPr/>
            </p:nvSpPr>
            <p:spPr>
              <a:xfrm>
                <a:off x="1943073" y="3252879"/>
                <a:ext cx="209616" cy="1620000"/>
              </a:xfrm>
              <a:prstGeom prst="rect">
                <a:avLst/>
              </a:prstGeom>
              <a:solidFill>
                <a:srgbClr val="0070C0">
                  <a:alpha val="80000"/>
                </a:srgbClr>
              </a:solidFill>
              <a:ln>
                <a:solidFill>
                  <a:srgbClr val="0070C0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35 Rectángulo"/>
              <p:cNvSpPr/>
              <p:nvPr/>
            </p:nvSpPr>
            <p:spPr>
              <a:xfrm>
                <a:off x="1943073" y="4885758"/>
                <a:ext cx="209616" cy="1620000"/>
              </a:xfrm>
              <a:prstGeom prst="rect">
                <a:avLst/>
              </a:prstGeom>
              <a:solidFill>
                <a:srgbClr val="FF0000">
                  <a:alpha val="80000"/>
                </a:srgbClr>
              </a:solidFill>
              <a:ln>
                <a:solidFill>
                  <a:srgbClr val="FF0000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" y="3278064"/>
              <a:ext cx="1899241" cy="1936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" y="1521018"/>
              <a:ext cx="1893768" cy="1758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97" y="5136712"/>
              <a:ext cx="1917741" cy="1787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26" y="4878688"/>
              <a:ext cx="1780839" cy="356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88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4"/>
          <p:cNvSpPr>
            <a:spLocks noChangeArrowheads="1"/>
          </p:cNvSpPr>
          <p:nvPr/>
        </p:nvSpPr>
        <p:spPr bwMode="auto">
          <a:xfrm>
            <a:off x="2126933" y="6308761"/>
            <a:ext cx="10065067" cy="549275"/>
          </a:xfrm>
          <a:prstGeom prst="rect">
            <a:avLst/>
          </a:prstGeom>
          <a:solidFill>
            <a:srgbClr val="06093C"/>
          </a:solidFill>
          <a:ln w="9525">
            <a:solidFill>
              <a:srgbClr val="00009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7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33" y="142176"/>
            <a:ext cx="10065067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ángulo 14"/>
          <p:cNvSpPr>
            <a:spLocks noChangeArrowheads="1"/>
          </p:cNvSpPr>
          <p:nvPr/>
        </p:nvSpPr>
        <p:spPr bwMode="auto">
          <a:xfrm>
            <a:off x="2126933" y="6367499"/>
            <a:ext cx="10065067" cy="549275"/>
          </a:xfrm>
          <a:prstGeom prst="rect">
            <a:avLst/>
          </a:prstGeom>
          <a:solidFill>
            <a:srgbClr val="06093C"/>
          </a:solidFill>
          <a:ln w="9525">
            <a:solidFill>
              <a:srgbClr val="00009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9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25" y="6415124"/>
            <a:ext cx="177711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119" y="1232248"/>
            <a:ext cx="3565560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1" name="30 CuadroTexto"/>
          <p:cNvSpPr txBox="1"/>
          <p:nvPr/>
        </p:nvSpPr>
        <p:spPr>
          <a:xfrm>
            <a:off x="6934201" y="574000"/>
            <a:ext cx="471805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44546A">
                  <a:lumMod val="60000"/>
                  <a:lumOff val="40000"/>
                </a:srgbClr>
              </a:buClr>
              <a:defRPr/>
            </a:pPr>
            <a:r>
              <a:rPr lang="es-ES" sz="2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VISIÓN INTEGRAL; OBJETIVOS:</a:t>
            </a:r>
            <a:endParaRPr lang="es-ES" sz="2000" b="1" dirty="0" smtClean="0">
              <a:solidFill>
                <a:prstClr val="black"/>
              </a:solidFill>
            </a:endParaRPr>
          </a:p>
          <a:p>
            <a:pPr marL="266700" indent="-266700" algn="just">
              <a:buClr>
                <a:srgbClr val="44546A">
                  <a:lumMod val="60000"/>
                  <a:lumOff val="40000"/>
                </a:srgbClr>
              </a:buClr>
              <a:buFont typeface="+mj-lt"/>
              <a:buAutoNum type="arabicPeriod"/>
              <a:defRPr/>
            </a:pPr>
            <a:r>
              <a:rPr lang="es-ES_tradnl" sz="2000" dirty="0" smtClean="0">
                <a:solidFill>
                  <a:prstClr val="black"/>
                </a:solidFill>
              </a:rPr>
              <a:t>MEJORAR LA EFICIENCIA DE LA SEGURIDAD INTERNA: DISMINUIR  N° DE DELITOS, MODERNIZACIÓN DE LA PP.NN, LUCHA CONTRA NARCOTRÁFICO Y CRIMEN ORGANIZADO.</a:t>
            </a:r>
          </a:p>
          <a:p>
            <a:pPr marL="266700" indent="-266700" algn="just">
              <a:buClr>
                <a:srgbClr val="44546A">
                  <a:lumMod val="60000"/>
                  <a:lumOff val="40000"/>
                </a:srgbClr>
              </a:buClr>
              <a:buFont typeface="+mj-lt"/>
              <a:buAutoNum type="arabicPeriod"/>
              <a:defRPr/>
            </a:pPr>
            <a:endParaRPr lang="es-ES_tradnl" sz="2000" dirty="0" smtClean="0">
              <a:solidFill>
                <a:prstClr val="black"/>
              </a:solidFill>
            </a:endParaRPr>
          </a:p>
          <a:p>
            <a:pPr marL="266700" indent="-266700" algn="just">
              <a:buClr>
                <a:srgbClr val="44546A">
                  <a:lumMod val="60000"/>
                  <a:lumOff val="40000"/>
                </a:srgbClr>
              </a:buClr>
              <a:buFont typeface="+mj-lt"/>
              <a:buAutoNum type="arabicPeriod"/>
              <a:defRPr/>
            </a:pPr>
            <a:r>
              <a:rPr lang="es-ES_tradnl" sz="2000" dirty="0" smtClean="0">
                <a:solidFill>
                  <a:prstClr val="black"/>
                </a:solidFill>
              </a:rPr>
              <a:t>MEJORAR LA CAPACIDAD DISUASIVA Y DEFENSIVA DE FF.AA. Y ACTUALIZAR LA DOCTRINA DE SEGURIDAD Y DEFENSA ASÍ COMO LA LEY DE SEG. NACIONAL.</a:t>
            </a:r>
          </a:p>
          <a:p>
            <a:pPr marL="266700" indent="-266700" algn="just">
              <a:buClr>
                <a:srgbClr val="44546A">
                  <a:lumMod val="60000"/>
                  <a:lumOff val="40000"/>
                </a:srgbClr>
              </a:buClr>
              <a:buFont typeface="+mj-lt"/>
              <a:buAutoNum type="arabicPeriod"/>
              <a:defRPr/>
            </a:pPr>
            <a:endParaRPr lang="es-ES_tradnl" sz="2000" dirty="0" smtClean="0">
              <a:solidFill>
                <a:prstClr val="black"/>
              </a:solidFill>
            </a:endParaRPr>
          </a:p>
          <a:p>
            <a:pPr marL="266700" indent="-266700" algn="just">
              <a:buClr>
                <a:srgbClr val="44546A">
                  <a:lumMod val="60000"/>
                  <a:lumOff val="40000"/>
                </a:srgbClr>
              </a:buClr>
              <a:buFont typeface="+mj-lt"/>
              <a:buAutoNum type="arabicPeriod"/>
              <a:defRPr/>
            </a:pPr>
            <a:r>
              <a:rPr lang="es-ES_tradnl" sz="2000" dirty="0" smtClean="0">
                <a:solidFill>
                  <a:prstClr val="black"/>
                </a:solidFill>
              </a:rPr>
              <a:t>FORTALECER LA POLÍTICA INTERNACIONAL (SEGURIDAD COOPERATIVA).</a:t>
            </a:r>
          </a:p>
          <a:p>
            <a:pPr marL="266700" indent="-266700" algn="just">
              <a:buClr>
                <a:srgbClr val="44546A">
                  <a:lumMod val="60000"/>
                  <a:lumOff val="40000"/>
                </a:srgbClr>
              </a:buClr>
              <a:buFont typeface="+mj-lt"/>
              <a:buAutoNum type="arabicPeriod"/>
              <a:defRPr/>
            </a:pPr>
            <a:endParaRPr lang="es-ES_tradnl" sz="2000" dirty="0" smtClean="0">
              <a:solidFill>
                <a:prstClr val="black"/>
              </a:solidFill>
            </a:endParaRPr>
          </a:p>
          <a:p>
            <a:pPr marL="266700" indent="-266700" algn="just">
              <a:buClr>
                <a:srgbClr val="44546A">
                  <a:lumMod val="60000"/>
                  <a:lumOff val="40000"/>
                </a:srgbClr>
              </a:buClr>
              <a:buFont typeface="+mj-lt"/>
              <a:buAutoNum type="arabicPeriod"/>
              <a:defRPr/>
            </a:pPr>
            <a:r>
              <a:rPr lang="es-ES_tradnl" sz="2000" dirty="0" smtClean="0">
                <a:solidFill>
                  <a:prstClr val="black"/>
                </a:solidFill>
              </a:rPr>
              <a:t>MANTENER EL LIDERAZGO EN DERECHO INTERNACIONAL HUMANITARIO Y RESPETO A LOS DERECHOS HUMANOS </a:t>
            </a:r>
          </a:p>
          <a:p>
            <a:pPr marL="266700" indent="-266700" algn="just">
              <a:buClr>
                <a:srgbClr val="44546A">
                  <a:lumMod val="60000"/>
                  <a:lumOff val="40000"/>
                </a:srgbClr>
              </a:buClr>
              <a:buFont typeface="+mj-lt"/>
              <a:buAutoNum type="arabicPeriod"/>
              <a:defRPr/>
            </a:pPr>
            <a:endParaRPr lang="es-ES" sz="2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2440921" y="103206"/>
            <a:ext cx="9374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b="1" i="1" dirty="0">
                <a:solidFill>
                  <a:srgbClr val="ED7D31">
                    <a:lumMod val="75000"/>
                  </a:srgbClr>
                </a:solidFill>
              </a:rPr>
              <a:t>Primera Agenda Nacional de Seguridad Interna y Externa</a:t>
            </a:r>
          </a:p>
        </p:txBody>
      </p:sp>
      <p:sp>
        <p:nvSpPr>
          <p:cNvPr id="33" name="10 CuadroTexto"/>
          <p:cNvSpPr txBox="1">
            <a:spLocks noChangeArrowheads="1"/>
          </p:cNvSpPr>
          <p:nvPr/>
        </p:nvSpPr>
        <p:spPr bwMode="auto">
          <a:xfrm>
            <a:off x="2829196" y="557231"/>
            <a:ext cx="279055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C" b="1" dirty="0">
                <a:solidFill>
                  <a:srgbClr val="262626"/>
                </a:solidFill>
              </a:rPr>
              <a:t>Septiembre </a:t>
            </a:r>
            <a:r>
              <a:rPr lang="es-EC" b="1" dirty="0" smtClean="0">
                <a:solidFill>
                  <a:srgbClr val="262626"/>
                </a:solidFill>
              </a:rPr>
              <a:t>2008</a:t>
            </a:r>
            <a:endParaRPr lang="es-EC" b="1" dirty="0">
              <a:solidFill>
                <a:srgbClr val="262626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-5896" y="0"/>
            <a:ext cx="2132831" cy="6923715"/>
            <a:chOff x="-5897" y="0"/>
            <a:chExt cx="2132830" cy="6923715"/>
          </a:xfrm>
        </p:grpSpPr>
        <p:pic>
          <p:nvPicPr>
            <p:cNvPr id="4" name="Picture 4" descr="http://t2.gstatic.com/images?q=tbn:ANd9GcQJSBiuSoGtlcTmY5sPyWknFOUp8dcR-R5Bw0mm6988qsFQaYvy3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" y="17208"/>
              <a:ext cx="1911842" cy="15038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grpSp>
          <p:nvGrpSpPr>
            <p:cNvPr id="9" name="8 Grupo"/>
            <p:cNvGrpSpPr/>
            <p:nvPr/>
          </p:nvGrpSpPr>
          <p:grpSpPr>
            <a:xfrm>
              <a:off x="1911916" y="0"/>
              <a:ext cx="215017" cy="6858000"/>
              <a:chOff x="1937672" y="0"/>
              <a:chExt cx="215017" cy="6505758"/>
            </a:xfrm>
          </p:grpSpPr>
          <p:sp>
            <p:nvSpPr>
              <p:cNvPr id="8" name="7 Rectángulo"/>
              <p:cNvSpPr/>
              <p:nvPr/>
            </p:nvSpPr>
            <p:spPr>
              <a:xfrm>
                <a:off x="1937672" y="0"/>
                <a:ext cx="209616" cy="3240000"/>
              </a:xfrm>
              <a:prstGeom prst="rect">
                <a:avLst/>
              </a:prstGeom>
              <a:solidFill>
                <a:srgbClr val="FFFF00">
                  <a:alpha val="80000"/>
                </a:srgbClr>
              </a:solidFill>
              <a:ln>
                <a:solidFill>
                  <a:srgbClr val="FFFF00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1943073" y="3252879"/>
                <a:ext cx="209616" cy="1620000"/>
              </a:xfrm>
              <a:prstGeom prst="rect">
                <a:avLst/>
              </a:prstGeom>
              <a:solidFill>
                <a:srgbClr val="0070C0">
                  <a:alpha val="80000"/>
                </a:srgbClr>
              </a:solidFill>
              <a:ln>
                <a:solidFill>
                  <a:srgbClr val="0070C0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1943073" y="4885758"/>
                <a:ext cx="209616" cy="1620000"/>
              </a:xfrm>
              <a:prstGeom prst="rect">
                <a:avLst/>
              </a:prstGeom>
              <a:solidFill>
                <a:srgbClr val="FF0000">
                  <a:alpha val="80000"/>
                </a:srgbClr>
              </a:solidFill>
              <a:ln>
                <a:solidFill>
                  <a:srgbClr val="FF0000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" y="3278064"/>
              <a:ext cx="1899241" cy="1936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" y="1521018"/>
              <a:ext cx="1893768" cy="1758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97" y="5136712"/>
              <a:ext cx="1917741" cy="1787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26" y="4878688"/>
              <a:ext cx="1780839" cy="356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77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4172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8" name="7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82740" y="795917"/>
            <a:ext cx="3295671" cy="179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3657854"/>
            <a:ext cx="1911919" cy="147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5404204"/>
            <a:ext cx="1917319" cy="145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dondear rectángulo de esquina diagonal"/>
          <p:cNvSpPr/>
          <p:nvPr/>
        </p:nvSpPr>
        <p:spPr bwMode="auto">
          <a:xfrm>
            <a:off x="2268955" y="181847"/>
            <a:ext cx="9649776" cy="60643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2400" dirty="0" smtClean="0">
                <a:ln w="11430"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PLAN NACIONAL DEL BUEN VIVIR 2013-2017</a:t>
            </a:r>
            <a:endParaRPr lang="es-ES_tradnl" sz="2400" dirty="0">
              <a:ln w="11430">
                <a:noFill/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6" name="15 Llamada de flecha cuádruple"/>
          <p:cNvSpPr/>
          <p:nvPr/>
        </p:nvSpPr>
        <p:spPr>
          <a:xfrm>
            <a:off x="5526916" y="2538244"/>
            <a:ext cx="3412145" cy="2503382"/>
          </a:xfrm>
          <a:prstGeom prst="quadArrowCallou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b="1" dirty="0" smtClean="0">
                <a:solidFill>
                  <a:prstClr val="black"/>
                </a:solidFill>
                <a:latin typeface="Arial Black" pitchFamily="34" charset="0"/>
              </a:rPr>
              <a:t>12 OBJETIVOS</a:t>
            </a:r>
          </a:p>
          <a:p>
            <a:pPr algn="ctr"/>
            <a:r>
              <a:rPr lang="es-EC" sz="1500" b="1" dirty="0" smtClean="0">
                <a:solidFill>
                  <a:prstClr val="black"/>
                </a:solidFill>
                <a:latin typeface="Arial Black" pitchFamily="34" charset="0"/>
              </a:rPr>
              <a:t>NACIONALES</a:t>
            </a:r>
            <a:endParaRPr lang="es-EC" sz="15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t="17157" r="59522" b="13229"/>
          <a:stretch/>
        </p:blipFill>
        <p:spPr bwMode="auto">
          <a:xfrm>
            <a:off x="9822935" y="3931829"/>
            <a:ext cx="2095796" cy="147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19937" r="59460" b="20602"/>
          <a:stretch/>
        </p:blipFill>
        <p:spPr bwMode="auto">
          <a:xfrm>
            <a:off x="2282729" y="855149"/>
            <a:ext cx="2208432" cy="104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12535" r="60162" b="14847"/>
          <a:stretch/>
        </p:blipFill>
        <p:spPr bwMode="auto">
          <a:xfrm>
            <a:off x="4951668" y="936149"/>
            <a:ext cx="1707842" cy="105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3" r="60191" b="18386"/>
          <a:stretch/>
        </p:blipFill>
        <p:spPr bwMode="auto">
          <a:xfrm>
            <a:off x="9822935" y="855149"/>
            <a:ext cx="2127336" cy="105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94"/>
          <a:stretch/>
        </p:blipFill>
        <p:spPr bwMode="auto">
          <a:xfrm>
            <a:off x="2282729" y="1974811"/>
            <a:ext cx="220843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27"/>
          <a:stretch/>
        </p:blipFill>
        <p:spPr bwMode="auto">
          <a:xfrm>
            <a:off x="9822935" y="2039861"/>
            <a:ext cx="219288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8" r="59004" b="7156"/>
          <a:stretch/>
        </p:blipFill>
        <p:spPr bwMode="auto">
          <a:xfrm>
            <a:off x="9744030" y="5491134"/>
            <a:ext cx="2206241" cy="137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t="19523" r="61300" b="18328"/>
          <a:stretch/>
        </p:blipFill>
        <p:spPr bwMode="auto">
          <a:xfrm>
            <a:off x="7333101" y="956413"/>
            <a:ext cx="1858923" cy="105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20010" r="62646" b="15063"/>
          <a:stretch/>
        </p:blipFill>
        <p:spPr bwMode="auto">
          <a:xfrm>
            <a:off x="7453674" y="5580781"/>
            <a:ext cx="1738350" cy="123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62037" b="10528"/>
          <a:stretch/>
        </p:blipFill>
        <p:spPr bwMode="auto">
          <a:xfrm>
            <a:off x="4919071" y="5580781"/>
            <a:ext cx="1654667" cy="127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11896" r="61319" b="13908"/>
          <a:stretch/>
        </p:blipFill>
        <p:spPr bwMode="auto">
          <a:xfrm>
            <a:off x="2379297" y="5534999"/>
            <a:ext cx="2111864" cy="135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7" r="59754" b="11926"/>
          <a:stretch/>
        </p:blipFill>
        <p:spPr bwMode="auto">
          <a:xfrm>
            <a:off x="2347765" y="4020419"/>
            <a:ext cx="2215722" cy="138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86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88" name="87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89" name="88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90" name="89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</p:grp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82740" y="795917"/>
            <a:ext cx="3295671" cy="179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3657854"/>
            <a:ext cx="1911919" cy="147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5404204"/>
            <a:ext cx="1917319" cy="145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1216" y="6214486"/>
            <a:ext cx="2858653" cy="365125"/>
          </a:xfrm>
        </p:spPr>
        <p:txBody>
          <a:bodyPr/>
          <a:lstStyle/>
          <a:p>
            <a:fld id="{CB6E2539-BF22-4CCC-9ADD-8191830A2EE3}" type="slidenum">
              <a:rPr lang="es-EC" sz="2000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s-EC" sz="2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248397" y="548694"/>
            <a:ext cx="808517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rgbClr val="002060"/>
                </a:solidFill>
                <a:latin typeface="Century Gothic" pitchFamily="34" charset="0"/>
              </a:rPr>
              <a:t>Estructura del Sistema de Seguridad Pública y del Estado</a:t>
            </a:r>
            <a:endParaRPr lang="es-EC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2" name="Cuadro de texto 24"/>
          <p:cNvSpPr txBox="1">
            <a:spLocks noChangeArrowheads="1"/>
          </p:cNvSpPr>
          <p:nvPr/>
        </p:nvSpPr>
        <p:spPr bwMode="auto">
          <a:xfrm>
            <a:off x="8918795" y="4972356"/>
            <a:ext cx="1378279" cy="15430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200" b="1" dirty="0">
                <a:solidFill>
                  <a:prstClr val="black"/>
                </a:solidFill>
                <a:ea typeface="Times New Roman"/>
                <a:cs typeface="Times New Roman"/>
              </a:rPr>
              <a:t>ENTIDADES PÚBLICAS Y PRIVADAS NACIONALES, REGIONALES Y LOCALES</a:t>
            </a:r>
            <a:endParaRPr lang="es-ES" sz="28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13" name="Cuadro de texto 23"/>
          <p:cNvSpPr txBox="1">
            <a:spLocks noChangeArrowheads="1"/>
          </p:cNvSpPr>
          <p:nvPr/>
        </p:nvSpPr>
        <p:spPr bwMode="auto">
          <a:xfrm>
            <a:off x="7097826" y="4972356"/>
            <a:ext cx="1575401" cy="15430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200" b="1" dirty="0">
                <a:solidFill>
                  <a:prstClr val="black"/>
                </a:solidFill>
                <a:ea typeface="Times New Roman"/>
                <a:cs typeface="Times New Roman"/>
              </a:rPr>
              <a:t>TODAS LAS ENTIDADES DEL ESTADO</a:t>
            </a:r>
            <a:endParaRPr lang="es-ES" sz="28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14" name="Cuadro de texto 25"/>
          <p:cNvSpPr txBox="1">
            <a:spLocks noChangeArrowheads="1"/>
          </p:cNvSpPr>
          <p:nvPr/>
        </p:nvSpPr>
        <p:spPr bwMode="auto">
          <a:xfrm>
            <a:off x="5294649" y="4972356"/>
            <a:ext cx="1603673" cy="15430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95250" indent="-95250">
              <a:lnSpc>
                <a:spcPct val="115000"/>
              </a:lnSpc>
              <a:buFont typeface="Arial" pitchFamily="34" charset="0"/>
              <a:buChar char="•"/>
            </a:pPr>
            <a:r>
              <a:rPr lang="es-EC" sz="1200" b="1" dirty="0">
                <a:solidFill>
                  <a:prstClr val="black"/>
                </a:solidFill>
                <a:ea typeface="Times New Roman"/>
                <a:cs typeface="Times New Roman"/>
              </a:rPr>
              <a:t>MINISTERIO DEL INTERIOR</a:t>
            </a:r>
            <a:endParaRPr lang="es-ES" sz="28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95250" indent="-95250">
              <a:lnSpc>
                <a:spcPct val="115000"/>
              </a:lnSpc>
              <a:buFont typeface="Arial" pitchFamily="34" charset="0"/>
              <a:buChar char="•"/>
            </a:pPr>
            <a:r>
              <a:rPr lang="es-EC" sz="1200" b="1" dirty="0">
                <a:solidFill>
                  <a:prstClr val="black"/>
                </a:solidFill>
                <a:ea typeface="Times New Roman"/>
                <a:cs typeface="Times New Roman"/>
              </a:rPr>
              <a:t>MINISTERIO DE JUSTICIA, DERECHOS HUMANOS Y </a:t>
            </a:r>
            <a:r>
              <a:rPr lang="es-EC" sz="12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CULTOS</a:t>
            </a:r>
          </a:p>
          <a:p>
            <a:pPr marL="95250" indent="-95250">
              <a:lnSpc>
                <a:spcPct val="115000"/>
              </a:lnSpc>
              <a:buFont typeface="Arial" pitchFamily="34" charset="0"/>
              <a:buChar char="•"/>
            </a:pPr>
            <a:r>
              <a:rPr lang="es-EC" sz="12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POLICIA </a:t>
            </a:r>
            <a:r>
              <a:rPr lang="es-EC" sz="1200" b="1" dirty="0">
                <a:solidFill>
                  <a:prstClr val="black"/>
                </a:solidFill>
                <a:ea typeface="Times New Roman"/>
                <a:cs typeface="Times New Roman"/>
              </a:rPr>
              <a:t>NACIONAL</a:t>
            </a:r>
            <a:endParaRPr lang="es-ES" sz="28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s-EC" sz="1200" b="1" dirty="0">
                <a:solidFill>
                  <a:prstClr val="black"/>
                </a:solidFill>
                <a:ea typeface="Times New Roman"/>
                <a:cs typeface="Times New Roman"/>
              </a:rPr>
              <a:t>SIS-ECU-911</a:t>
            </a:r>
            <a:endParaRPr lang="es-ES" sz="28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15" name="Cuadro de texto 22"/>
          <p:cNvSpPr txBox="1">
            <a:spLocks noChangeArrowheads="1"/>
          </p:cNvSpPr>
          <p:nvPr/>
        </p:nvSpPr>
        <p:spPr bwMode="auto">
          <a:xfrm>
            <a:off x="3442565" y="4972356"/>
            <a:ext cx="1543987" cy="15430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95250" indent="-95250">
              <a:buFont typeface="Arial" pitchFamily="34" charset="0"/>
              <a:buChar char="•"/>
            </a:pPr>
            <a:r>
              <a:rPr lang="es-EC" sz="1200" b="1" dirty="0">
                <a:solidFill>
                  <a:prstClr val="black"/>
                </a:solidFill>
                <a:ea typeface="Times New Roman"/>
                <a:cs typeface="Times New Roman"/>
              </a:rPr>
              <a:t>MINISTERIO DE DEFENSA</a:t>
            </a:r>
            <a:endParaRPr lang="es-ES" sz="28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95250" indent="-95250">
              <a:buFont typeface="Arial" pitchFamily="34" charset="0"/>
              <a:buChar char="•"/>
            </a:pPr>
            <a:r>
              <a:rPr lang="es-EC" sz="1200" b="1" dirty="0">
                <a:solidFill>
                  <a:prstClr val="black"/>
                </a:solidFill>
                <a:ea typeface="Times New Roman"/>
                <a:cs typeface="Times New Roman"/>
              </a:rPr>
              <a:t>MINISTERIO DE RELACIONES EXTERIORES Y MOVILIDAD HUMANA</a:t>
            </a:r>
            <a:endParaRPr lang="es-ES" sz="28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95250" indent="-95250">
              <a:lnSpc>
                <a:spcPct val="115000"/>
              </a:lnSpc>
              <a:buFont typeface="Arial" pitchFamily="34" charset="0"/>
              <a:buChar char="•"/>
            </a:pPr>
            <a:r>
              <a:rPr lang="es-EC" sz="1200" b="1" dirty="0">
                <a:solidFill>
                  <a:prstClr val="black"/>
                </a:solidFill>
                <a:ea typeface="Times New Roman"/>
                <a:cs typeface="Times New Roman"/>
              </a:rPr>
              <a:t>FUERZAS ARMADAS</a:t>
            </a:r>
            <a:endParaRPr lang="es-ES" sz="28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16" name="Cuadro de texto 61"/>
          <p:cNvSpPr txBox="1">
            <a:spLocks noChangeArrowheads="1"/>
          </p:cNvSpPr>
          <p:nvPr/>
        </p:nvSpPr>
        <p:spPr bwMode="auto">
          <a:xfrm>
            <a:off x="8918795" y="4180296"/>
            <a:ext cx="1378279" cy="6381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8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GESTIÓN </a:t>
            </a:r>
            <a:r>
              <a:rPr lang="es-EC" sz="1800" b="1" dirty="0">
                <a:solidFill>
                  <a:prstClr val="black"/>
                </a:solidFill>
                <a:ea typeface="Times New Roman"/>
                <a:cs typeface="Times New Roman"/>
              </a:rPr>
              <a:t>DE RIESGOS</a:t>
            </a:r>
            <a:endParaRPr lang="es-ES" sz="16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17" name="Cuadro de texto 62"/>
          <p:cNvSpPr txBox="1">
            <a:spLocks noChangeArrowheads="1"/>
          </p:cNvSpPr>
          <p:nvPr/>
        </p:nvSpPr>
        <p:spPr bwMode="auto">
          <a:xfrm>
            <a:off x="7086523" y="4180296"/>
            <a:ext cx="1575401" cy="6381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800" b="1" dirty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es-EC" sz="18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PREVENCIÓN</a:t>
            </a:r>
            <a:endParaRPr lang="es-ES" sz="24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18" name="Cuadro de texto 63"/>
          <p:cNvSpPr txBox="1">
            <a:spLocks noChangeArrowheads="1"/>
          </p:cNvSpPr>
          <p:nvPr/>
        </p:nvSpPr>
        <p:spPr bwMode="auto">
          <a:xfrm>
            <a:off x="5247403" y="4201511"/>
            <a:ext cx="1696344" cy="6381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>
                <a:solidFill>
                  <a:prstClr val="black"/>
                </a:solidFill>
                <a:ea typeface="Times New Roman"/>
                <a:cs typeface="Times New Roman"/>
              </a:rPr>
              <a:t>ORDEN PÚBLICO</a:t>
            </a:r>
            <a:endParaRPr lang="es-ES" sz="1600" b="1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19" name="Cuadro de texto 28"/>
          <p:cNvSpPr txBox="1">
            <a:spLocks noChangeArrowheads="1"/>
          </p:cNvSpPr>
          <p:nvPr/>
        </p:nvSpPr>
        <p:spPr bwMode="auto">
          <a:xfrm>
            <a:off x="3406945" y="4219925"/>
            <a:ext cx="1613883" cy="6013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>
                <a:solidFill>
                  <a:prstClr val="black"/>
                </a:solidFill>
                <a:ea typeface="Times New Roman"/>
                <a:cs typeface="Times New Roman"/>
              </a:rPr>
              <a:t>DEFENSA</a:t>
            </a:r>
            <a:endParaRPr lang="es-ES" sz="1600" b="1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20" name="19 Flecha izquierda y derecha"/>
          <p:cNvSpPr>
            <a:spLocks noChangeArrowheads="1"/>
          </p:cNvSpPr>
          <p:nvPr/>
        </p:nvSpPr>
        <p:spPr bwMode="auto">
          <a:xfrm>
            <a:off x="2748749" y="3475187"/>
            <a:ext cx="8129459" cy="681543"/>
          </a:xfrm>
          <a:prstGeom prst="leftRightArrow">
            <a:avLst>
              <a:gd name="adj1" fmla="val 50000"/>
              <a:gd name="adj2" fmla="val 23886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600" b="1">
                <a:solidFill>
                  <a:prstClr val="black"/>
                </a:solidFill>
                <a:ea typeface="Times New Roman"/>
                <a:cs typeface="Times New Roman"/>
              </a:rPr>
              <a:t>ÓRGANOS EJECUTORES DEL SISTEMA</a:t>
            </a:r>
            <a:endParaRPr lang="es-ES" sz="160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21" name="Cuadro de texto 68"/>
          <p:cNvSpPr txBox="1">
            <a:spLocks noChangeArrowheads="1"/>
          </p:cNvSpPr>
          <p:nvPr/>
        </p:nvSpPr>
        <p:spPr bwMode="auto">
          <a:xfrm>
            <a:off x="5376345" y="2650087"/>
            <a:ext cx="2938875" cy="6639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>
                <a:solidFill>
                  <a:prstClr val="black"/>
                </a:solidFill>
                <a:ea typeface="Times New Roman"/>
                <a:cs typeface="Times New Roman"/>
              </a:rPr>
              <a:t>MINISTERIO   COORDINADOR DE SEGURIDAD</a:t>
            </a:r>
            <a:endParaRPr lang="es-ES" sz="16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22" name="Cuadro de texto 72"/>
          <p:cNvSpPr txBox="1">
            <a:spLocks noChangeArrowheads="1"/>
          </p:cNvSpPr>
          <p:nvPr/>
        </p:nvSpPr>
        <p:spPr bwMode="auto">
          <a:xfrm>
            <a:off x="5376345" y="1729874"/>
            <a:ext cx="2938875" cy="6480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600" b="1" dirty="0">
                <a:solidFill>
                  <a:prstClr val="black"/>
                </a:solidFill>
                <a:ea typeface="Times New Roman"/>
                <a:cs typeface="Times New Roman"/>
              </a:rPr>
              <a:t>CONSEJO DE SEGURIDAD PÚBLICA Y DEL ESTADO</a:t>
            </a:r>
            <a:endParaRPr lang="es-ES" sz="16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23" name="Cuadro de texto 77"/>
          <p:cNvSpPr txBox="1">
            <a:spLocks noChangeArrowheads="1"/>
          </p:cNvSpPr>
          <p:nvPr/>
        </p:nvSpPr>
        <p:spPr bwMode="auto">
          <a:xfrm>
            <a:off x="5376345" y="1009822"/>
            <a:ext cx="2938875" cy="4095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solidFill>
                  <a:prstClr val="black"/>
                </a:solidFill>
                <a:ea typeface="Times New Roman"/>
                <a:cs typeface="Times New Roman"/>
              </a:rPr>
              <a:t>PRESIDENCIA DE LA REPÚBLICA</a:t>
            </a:r>
            <a:endParaRPr lang="es-ES" sz="16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24" name="Cuadro de texto 70"/>
          <p:cNvSpPr txBox="1">
            <a:spLocks noChangeArrowheads="1"/>
          </p:cNvSpPr>
          <p:nvPr/>
        </p:nvSpPr>
        <p:spPr bwMode="auto">
          <a:xfrm>
            <a:off x="8921477" y="2541982"/>
            <a:ext cx="2555880" cy="556543"/>
          </a:xfrm>
          <a:prstGeom prst="rect">
            <a:avLst/>
          </a:prstGeom>
          <a:solidFill>
            <a:srgbClr val="00B05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1400" b="1" dirty="0">
                <a:solidFill>
                  <a:prstClr val="black"/>
                </a:solidFill>
                <a:ea typeface="Times New Roman"/>
                <a:cs typeface="Times New Roman"/>
              </a:rPr>
              <a:t>DIRECCION NACIONAL DE </a:t>
            </a:r>
            <a:r>
              <a:rPr lang="en-US" sz="14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MOVILIZACIÓN</a:t>
            </a:r>
            <a:endParaRPr lang="es-ES" sz="14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25" name="Cuadro de texto 71"/>
          <p:cNvSpPr txBox="1">
            <a:spLocks noChangeArrowheads="1"/>
          </p:cNvSpPr>
          <p:nvPr/>
        </p:nvSpPr>
        <p:spPr bwMode="auto">
          <a:xfrm>
            <a:off x="8918779" y="2040407"/>
            <a:ext cx="2558580" cy="409575"/>
          </a:xfrm>
          <a:prstGeom prst="rect">
            <a:avLst/>
          </a:prstGeom>
          <a:solidFill>
            <a:srgbClr val="00B05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solidFill>
                  <a:prstClr val="black"/>
                </a:solidFill>
                <a:ea typeface="Times New Roman"/>
                <a:cs typeface="Times New Roman"/>
              </a:rPr>
              <a:t>SECRETARIA DE INTELIGENCIA</a:t>
            </a:r>
            <a:endParaRPr lang="es-ES" sz="14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26" name="Cuadro de texto 75"/>
          <p:cNvSpPr txBox="1">
            <a:spLocks noChangeArrowheads="1"/>
          </p:cNvSpPr>
          <p:nvPr/>
        </p:nvSpPr>
        <p:spPr bwMode="auto">
          <a:xfrm>
            <a:off x="8504946" y="1005156"/>
            <a:ext cx="3571457" cy="79675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400" b="1" dirty="0">
                <a:solidFill>
                  <a:prstClr val="black"/>
                </a:solidFill>
                <a:ea typeface="Times New Roman"/>
                <a:cs typeface="Times New Roman"/>
              </a:rPr>
              <a:t>ÓRGANOS  PERMANENTES DE COORDINACIÓN, APOYO TÉCNICO Y  ASESORÍA</a:t>
            </a:r>
            <a:endParaRPr lang="es-ES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400" b="1" dirty="0">
                <a:solidFill>
                  <a:prstClr val="black"/>
                </a:solidFill>
                <a:ea typeface="Times New Roman"/>
                <a:cs typeface="Times New Roman"/>
              </a:rPr>
              <a:t> </a:t>
            </a:r>
            <a:endParaRPr lang="es-ES" sz="14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27" name="Cuadro de texto 73"/>
          <p:cNvSpPr txBox="1">
            <a:spLocks noChangeArrowheads="1"/>
          </p:cNvSpPr>
          <p:nvPr/>
        </p:nvSpPr>
        <p:spPr bwMode="auto">
          <a:xfrm>
            <a:off x="2865185" y="1801882"/>
            <a:ext cx="2338039" cy="1627118"/>
          </a:xfrm>
          <a:prstGeom prst="rect">
            <a:avLst/>
          </a:prstGeom>
          <a:solidFill>
            <a:srgbClr val="00B05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622423"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es-EC" sz="1400" b="1" dirty="0">
                <a:solidFill>
                  <a:prstClr val="black"/>
                </a:solidFill>
                <a:ea typeface="Times New Roman"/>
                <a:cs typeface="Times New Roman"/>
              </a:rPr>
              <a:t>FUNCIONES DE </a:t>
            </a:r>
            <a:r>
              <a:rPr lang="es-EC" sz="14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CONTROL  </a:t>
            </a:r>
            <a:r>
              <a:rPr lang="es-EC" sz="1400" b="1" dirty="0">
                <a:solidFill>
                  <a:prstClr val="black"/>
                </a:solidFill>
                <a:ea typeface="Times New Roman"/>
                <a:cs typeface="Times New Roman"/>
              </a:rPr>
              <a:t>DEL ESTADO:</a:t>
            </a:r>
            <a:endParaRPr lang="es-ES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r>
              <a:rPr lang="es-EC" sz="1400" b="1" dirty="0">
                <a:solidFill>
                  <a:prstClr val="black"/>
                </a:solidFill>
                <a:ea typeface="Times New Roman"/>
                <a:cs typeface="Times New Roman"/>
              </a:rPr>
              <a:t>LEGISLATIVO</a:t>
            </a:r>
            <a:endParaRPr lang="es-ES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r>
              <a:rPr lang="es-EC" sz="1400" b="1" dirty="0">
                <a:solidFill>
                  <a:prstClr val="black"/>
                </a:solidFill>
                <a:ea typeface="Times New Roman"/>
                <a:cs typeface="Times New Roman"/>
              </a:rPr>
              <a:t>JUDICIAL</a:t>
            </a:r>
            <a:endParaRPr lang="es-ES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r>
              <a:rPr lang="es-EC" sz="1400" b="1" dirty="0">
                <a:solidFill>
                  <a:prstClr val="black"/>
                </a:solidFill>
                <a:ea typeface="Times New Roman"/>
                <a:cs typeface="Times New Roman"/>
              </a:rPr>
              <a:t>CONTROL Y TRANSPARENCIA SOCIAL</a:t>
            </a:r>
            <a:endParaRPr lang="es-ES" sz="14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28" name="Cuadro de texto 76"/>
          <p:cNvSpPr txBox="1">
            <a:spLocks noChangeArrowheads="1"/>
          </p:cNvSpPr>
          <p:nvPr/>
        </p:nvSpPr>
        <p:spPr bwMode="auto">
          <a:xfrm>
            <a:off x="3160800" y="1241618"/>
            <a:ext cx="2096869" cy="349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400" b="1" dirty="0">
                <a:solidFill>
                  <a:prstClr val="black"/>
                </a:solidFill>
                <a:ea typeface="Times New Roman"/>
                <a:cs typeface="Times New Roman"/>
              </a:rPr>
              <a:t>ÓRGANOS  DE CONTROL </a:t>
            </a:r>
            <a:endParaRPr lang="es-ES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400" b="1" dirty="0">
                <a:solidFill>
                  <a:prstClr val="black"/>
                </a:solidFill>
                <a:ea typeface="Times New Roman"/>
                <a:cs typeface="Times New Roman"/>
              </a:rPr>
              <a:t> </a:t>
            </a:r>
            <a:endParaRPr lang="es-ES" sz="14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29" name="28 Flecha abajo"/>
          <p:cNvSpPr>
            <a:spLocks noChangeArrowheads="1"/>
          </p:cNvSpPr>
          <p:nvPr/>
        </p:nvSpPr>
        <p:spPr bwMode="auto">
          <a:xfrm>
            <a:off x="6774175" y="1513850"/>
            <a:ext cx="223657" cy="216024"/>
          </a:xfrm>
          <a:prstGeom prst="downArrow">
            <a:avLst>
              <a:gd name="adj1" fmla="val 50000"/>
              <a:gd name="adj2" fmla="val 2721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eaVert" wrap="square" lIns="91440" tIns="45720" rIns="91440" bIns="45720" anchor="t" anchorCtr="0" upright="1">
            <a:noAutofit/>
          </a:bodyPr>
          <a:lstStyle/>
          <a:p>
            <a:endParaRPr lang="es-ES" sz="3200">
              <a:solidFill>
                <a:prstClr val="black"/>
              </a:solidFill>
            </a:endParaRPr>
          </a:p>
        </p:txBody>
      </p:sp>
      <p:sp>
        <p:nvSpPr>
          <p:cNvPr id="30" name="29 Flecha abajo"/>
          <p:cNvSpPr>
            <a:spLocks noChangeArrowheads="1"/>
          </p:cNvSpPr>
          <p:nvPr/>
        </p:nvSpPr>
        <p:spPr bwMode="auto">
          <a:xfrm>
            <a:off x="6785224" y="2377946"/>
            <a:ext cx="223657" cy="216024"/>
          </a:xfrm>
          <a:prstGeom prst="downArrow">
            <a:avLst>
              <a:gd name="adj1" fmla="val 50000"/>
              <a:gd name="adj2" fmla="val 2721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eaVert" wrap="square" lIns="91440" tIns="45720" rIns="91440" bIns="45720" anchor="t" anchorCtr="0" upright="1">
            <a:noAutofit/>
          </a:bodyPr>
          <a:lstStyle/>
          <a:p>
            <a:endParaRPr lang="es-ES" sz="3200">
              <a:solidFill>
                <a:prstClr val="black"/>
              </a:solidFill>
            </a:endParaRPr>
          </a:p>
        </p:txBody>
      </p:sp>
      <p:sp>
        <p:nvSpPr>
          <p:cNvPr id="31" name="30 Flecha abajo"/>
          <p:cNvSpPr>
            <a:spLocks noChangeArrowheads="1"/>
          </p:cNvSpPr>
          <p:nvPr/>
        </p:nvSpPr>
        <p:spPr bwMode="auto">
          <a:xfrm>
            <a:off x="6753692" y="3424412"/>
            <a:ext cx="223657" cy="216024"/>
          </a:xfrm>
          <a:prstGeom prst="downArrow">
            <a:avLst>
              <a:gd name="adj1" fmla="val 50000"/>
              <a:gd name="adj2" fmla="val 2721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eaVert" wrap="square" lIns="91440" tIns="45720" rIns="91440" bIns="45720" anchor="t" anchorCtr="0" upright="1">
            <a:noAutofit/>
          </a:bodyPr>
          <a:lstStyle/>
          <a:p>
            <a:endParaRPr lang="es-ES" sz="3200">
              <a:solidFill>
                <a:prstClr val="black"/>
              </a:solidFill>
            </a:endParaRPr>
          </a:p>
        </p:txBody>
      </p:sp>
      <p:sp>
        <p:nvSpPr>
          <p:cNvPr id="32" name="Cuadro de texto 21"/>
          <p:cNvSpPr txBox="1">
            <a:spLocks noChangeArrowheads="1"/>
          </p:cNvSpPr>
          <p:nvPr/>
        </p:nvSpPr>
        <p:spPr bwMode="auto">
          <a:xfrm>
            <a:off x="2865185" y="6515398"/>
            <a:ext cx="7951609" cy="3048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800" b="1">
                <a:solidFill>
                  <a:prstClr val="black"/>
                </a:solidFill>
                <a:ea typeface="Times New Roman"/>
                <a:cs typeface="Times New Roman"/>
              </a:rPr>
              <a:t>CONSEJOS CIUDADANOS SECTORIALES </a:t>
            </a:r>
            <a:endParaRPr lang="es-ES" sz="180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3128529" y="44114"/>
            <a:ext cx="8348847" cy="52927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C" sz="2400" b="1" dirty="0" smtClean="0">
                <a:solidFill>
                  <a:srgbClr val="FFFF00"/>
                </a:solidFill>
                <a:latin typeface="Arial Black" pitchFamily="34" charset="0"/>
              </a:rPr>
              <a:t>LEY DE SEGURIDAD PÚBLICA Y DEL ESTADO</a:t>
            </a:r>
            <a:endParaRPr lang="es-EC" sz="2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" name="1 Elipse"/>
          <p:cNvSpPr/>
          <p:nvPr/>
        </p:nvSpPr>
        <p:spPr>
          <a:xfrm>
            <a:off x="5493109" y="1607640"/>
            <a:ext cx="2767939" cy="896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34" name="33 Elipse"/>
          <p:cNvSpPr/>
          <p:nvPr/>
        </p:nvSpPr>
        <p:spPr>
          <a:xfrm>
            <a:off x="5376355" y="2469510"/>
            <a:ext cx="3128591" cy="896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3" name="2 Elipse"/>
          <p:cNvSpPr/>
          <p:nvPr/>
        </p:nvSpPr>
        <p:spPr>
          <a:xfrm>
            <a:off x="8056181" y="1801893"/>
            <a:ext cx="3799491" cy="471350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prstClr val="black"/>
                </a:solidFill>
              </a:rPr>
              <a:t>OBJETIVO:</a:t>
            </a:r>
          </a:p>
          <a:p>
            <a:pPr algn="ctr"/>
            <a:endParaRPr lang="es-EC" dirty="0">
              <a:solidFill>
                <a:prstClr val="white"/>
              </a:solidFill>
            </a:endParaRPr>
          </a:p>
          <a:p>
            <a:pPr marL="173038" indent="-173038" algn="just">
              <a:buFont typeface="Arial" pitchFamily="34" charset="0"/>
              <a:buChar char="•"/>
            </a:pPr>
            <a:r>
              <a:rPr lang="es-EC" b="1" dirty="0" smtClean="0">
                <a:solidFill>
                  <a:prstClr val="black"/>
                </a:solidFill>
              </a:rPr>
              <a:t>PREVENIR, COMBATIR Y CONTROLAR LA CRIMINALIDAD Y LA VIOLENCIA EN LA SOCIEDAD.</a:t>
            </a:r>
          </a:p>
          <a:p>
            <a:pPr marL="173038" indent="-173038" algn="just">
              <a:buFont typeface="Arial" pitchFamily="34" charset="0"/>
              <a:buChar char="•"/>
            </a:pPr>
            <a:endParaRPr lang="es-EC" dirty="0">
              <a:solidFill>
                <a:prstClr val="white"/>
              </a:solidFill>
            </a:endParaRPr>
          </a:p>
          <a:p>
            <a:pPr algn="ctr"/>
            <a:r>
              <a:rPr lang="es-EC" sz="2400" b="1" dirty="0" smtClean="0">
                <a:solidFill>
                  <a:prstClr val="black"/>
                </a:solidFill>
              </a:rPr>
              <a:t>POLÍTICA: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s-EC" b="1" dirty="0" smtClean="0">
                <a:solidFill>
                  <a:prstClr val="black"/>
                </a:solidFill>
              </a:rPr>
              <a:t>GENERAR UN MODELO EFIENTE DE SEG. CIUDADANA</a:t>
            </a:r>
          </a:p>
          <a:p>
            <a:pPr algn="just"/>
            <a:r>
              <a:rPr lang="es-EC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001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86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88" name="87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89" name="88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90" name="89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</p:grp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82740" y="795917"/>
            <a:ext cx="3295671" cy="179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3657854"/>
            <a:ext cx="1911919" cy="147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5404204"/>
            <a:ext cx="1917319" cy="145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Abrir llave"/>
          <p:cNvSpPr/>
          <p:nvPr/>
        </p:nvSpPr>
        <p:spPr>
          <a:xfrm>
            <a:off x="4074507" y="1115800"/>
            <a:ext cx="1224136" cy="5742200"/>
          </a:xfrm>
          <a:prstGeom prst="leftBrace">
            <a:avLst>
              <a:gd name="adj1" fmla="val 19400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3235576" y="251732"/>
            <a:ext cx="0" cy="728791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3235587" y="222091"/>
            <a:ext cx="2056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 smtClean="0">
                <a:solidFill>
                  <a:srgbClr val="002060"/>
                </a:solidFill>
                <a:latin typeface="Century Gothic" pitchFamily="34" charset="0"/>
              </a:rPr>
              <a:t>Marco Legal</a:t>
            </a:r>
            <a:endParaRPr lang="es-EC" sz="2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966139" y="1193029"/>
            <a:ext cx="706295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C" sz="1800" b="1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Art. 35.- </a:t>
            </a:r>
            <a:r>
              <a:rPr lang="es-EC" sz="1800" u="sng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De la complementariedad de acciones de las </a:t>
            </a:r>
            <a:r>
              <a:rPr lang="es-EC" sz="1800" u="sng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Fuerzas Armadas </a:t>
            </a:r>
            <a:r>
              <a:rPr lang="es-EC" sz="1800" u="sng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y Policía Nacional.- </a:t>
            </a:r>
            <a:r>
              <a:rPr lang="es-EC" sz="1800" b="1" u="sng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Declarado el estado de excepción </a:t>
            </a:r>
            <a:r>
              <a:rPr lang="es-EC" sz="1800" b="1" u="sng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y siempre </a:t>
            </a:r>
            <a:r>
              <a:rPr lang="es-EC" sz="1800" b="1" u="sng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que el Presidente de la República haya dispuesto el empleo </a:t>
            </a:r>
            <a:r>
              <a:rPr lang="es-EC" sz="1800" b="1" u="sng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de las </a:t>
            </a:r>
            <a:r>
              <a:rPr lang="es-EC" sz="1800" b="1" u="sng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Fuerzas Armadas </a:t>
            </a:r>
            <a:r>
              <a:rPr lang="es-EC" sz="1800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y la Policía Nacional, deberán coordinar </a:t>
            </a:r>
            <a:r>
              <a:rPr lang="es-EC" sz="1800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acciones para </a:t>
            </a:r>
            <a:r>
              <a:rPr lang="es-EC" sz="1800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que las Fuerzas Armadas apoyen a la Policía Nacional, </a:t>
            </a:r>
            <a:r>
              <a:rPr lang="es-EC" sz="1800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responsable del </a:t>
            </a:r>
            <a:r>
              <a:rPr lang="es-EC" sz="1800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mantenimiento del orden público, hasta que éste haya </a:t>
            </a:r>
            <a:r>
              <a:rPr lang="es-EC" sz="1800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sido restablecido</a:t>
            </a:r>
            <a:r>
              <a:rPr lang="es-EC" sz="1800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. Será  el Ministro de Gobierno, Policía y Cultos </a:t>
            </a:r>
            <a:r>
              <a:rPr lang="es-EC" sz="1800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el responsable </a:t>
            </a:r>
            <a:r>
              <a:rPr lang="es-EC" sz="1800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de la coordinación de las acciones entre la Policía </a:t>
            </a:r>
            <a:r>
              <a:rPr lang="es-EC" sz="1800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Nacional y </a:t>
            </a:r>
            <a:r>
              <a:rPr lang="es-EC" sz="1800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las Fuerzas Armadas.</a:t>
            </a:r>
          </a:p>
          <a:p>
            <a:pPr algn="just"/>
            <a:r>
              <a:rPr lang="es-EC" sz="1800" b="1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Art. …</a:t>
            </a:r>
            <a:r>
              <a:rPr lang="es-EC" sz="1800" u="sng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De la complementariedad de acciones de las Fuerzas Armadas y Policía Nacional</a:t>
            </a:r>
            <a:r>
              <a:rPr lang="es-EC" sz="1800" dirty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.- </a:t>
            </a:r>
            <a:r>
              <a:rPr lang="es-EC" sz="1800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Con el fin de precautelar la protección interna, el mantenimiento y control del orden público y la seguridad ciudadana, </a:t>
            </a:r>
            <a:r>
              <a:rPr lang="es-EC" sz="1800" b="1" u="sng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las FF.AA. Podrán apoyar de forma complementaria</a:t>
            </a:r>
            <a:r>
              <a:rPr lang="es-EC" sz="1800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  las operaciones que en esta materia competen a la </a:t>
            </a:r>
            <a:r>
              <a:rPr lang="es-EC" sz="1800" b="1" u="sng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Policía Nacional</a:t>
            </a:r>
            <a:r>
              <a:rPr lang="es-EC" sz="1800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. </a:t>
            </a:r>
            <a:r>
              <a:rPr lang="es-EC" sz="1800" b="1" u="sng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Para tal efecto, las/los Ministros responsables de la Defensa Nacional y del Interior, coordinaran </a:t>
            </a:r>
            <a:r>
              <a:rPr lang="es-EC" sz="1800" dirty="0" smtClean="0">
                <a:solidFill>
                  <a:prstClr val="black"/>
                </a:solidFill>
                <a:latin typeface="Century Gothic"/>
                <a:ea typeface="Verdana" pitchFamily="34" charset="0"/>
                <a:cs typeface="Arial" pitchFamily="34" charset="0"/>
              </a:rPr>
              <a:t>la oportunidad y nivel de intervención de las fuerzas bajo su mando, estableciendo las directivas y protocolos necesarios.</a:t>
            </a:r>
            <a:endParaRPr lang="es-EC" sz="1800" dirty="0">
              <a:solidFill>
                <a:prstClr val="black"/>
              </a:solidFill>
              <a:latin typeface="Century Gothic"/>
              <a:ea typeface="Verdana" pitchFamily="34" charset="0"/>
              <a:cs typeface="Arial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235602" y="643682"/>
            <a:ext cx="49552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 smtClean="0">
                <a:solidFill>
                  <a:srgbClr val="002060"/>
                </a:solidFill>
                <a:latin typeface="Century Gothic" pitchFamily="34" charset="0"/>
              </a:rPr>
              <a:t>Ley de Seguridad Pública y del Estado</a:t>
            </a:r>
            <a:endParaRPr lang="es-EC" sz="2000" dirty="0">
              <a:solidFill>
                <a:prstClr val="black"/>
              </a:solidFill>
            </a:endParaRPr>
          </a:p>
        </p:txBody>
      </p:sp>
      <p:cxnSp>
        <p:nvCxnSpPr>
          <p:cNvPr id="14" name="13 Conector recto"/>
          <p:cNvCxnSpPr/>
          <p:nvPr/>
        </p:nvCxnSpPr>
        <p:spPr>
          <a:xfrm flipH="1">
            <a:off x="3358499" y="648219"/>
            <a:ext cx="5421711" cy="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 Grupo"/>
          <p:cNvGrpSpPr/>
          <p:nvPr/>
        </p:nvGrpSpPr>
        <p:grpSpPr>
          <a:xfrm flipH="1">
            <a:off x="9788304" y="35695"/>
            <a:ext cx="2113221" cy="688721"/>
            <a:chOff x="-80342" y="6682"/>
            <a:chExt cx="3377159" cy="1176654"/>
          </a:xfrm>
        </p:grpSpPr>
        <p:sp>
          <p:nvSpPr>
            <p:cNvPr id="16" name="15 Rectángulo"/>
            <p:cNvSpPr/>
            <p:nvPr/>
          </p:nvSpPr>
          <p:spPr>
            <a:xfrm rot="5400000" flipH="1">
              <a:off x="1523134" y="-1062014"/>
              <a:ext cx="234995" cy="33123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rgbClr val="0033CC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17" name="16 Rectángulo"/>
            <p:cNvSpPr/>
            <p:nvPr/>
          </p:nvSpPr>
          <p:spPr>
            <a:xfrm rot="5400000" flipH="1">
              <a:off x="1523135" y="-826938"/>
              <a:ext cx="234995" cy="33123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18" name="17 Rectángulo"/>
            <p:cNvSpPr/>
            <p:nvPr/>
          </p:nvSpPr>
          <p:spPr>
            <a:xfrm rot="5400000" flipH="1">
              <a:off x="1405637" y="-1414507"/>
              <a:ext cx="469990" cy="33123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rgbClr val="FFFF00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-80342" y="867841"/>
              <a:ext cx="3031929" cy="315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600" b="1" spc="300" dirty="0" smtClean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REPÚBLICA DEL ECUADOR</a:t>
              </a:r>
              <a:endParaRPr lang="es-EC" sz="600" b="1" spc="3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20" name="Picture 2" descr="http://www.onlyforyoung.com/sites/images/stories/galeria/escudo-ecuador/Coat_of_arms_of_Ecuador.pn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090" y="183835"/>
              <a:ext cx="533150" cy="640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054284" y="6419444"/>
            <a:ext cx="2311400" cy="365125"/>
          </a:xfrm>
        </p:spPr>
        <p:txBody>
          <a:bodyPr/>
          <a:lstStyle/>
          <a:p>
            <a:fld id="{CB6E2539-BF22-4CCC-9ADD-8191830A2EE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2315258" y="2976942"/>
            <a:ext cx="1768031" cy="2016224"/>
            <a:chOff x="344488" y="2348880"/>
            <a:chExt cx="1968923" cy="2016224"/>
          </a:xfrm>
        </p:grpSpPr>
        <p:sp>
          <p:nvSpPr>
            <p:cNvPr id="23" name="22 Elipse"/>
            <p:cNvSpPr/>
            <p:nvPr/>
          </p:nvSpPr>
          <p:spPr>
            <a:xfrm>
              <a:off x="344488" y="2348880"/>
              <a:ext cx="1968923" cy="201622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540159" y="2800938"/>
              <a:ext cx="1565894" cy="117453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800" b="1" dirty="0" smtClean="0">
                  <a:solidFill>
                    <a:prstClr val="white"/>
                  </a:solidFill>
                </a:rPr>
                <a:t>Ley de Seguridad Pública y del Estado</a:t>
              </a:r>
              <a:endParaRPr lang="es-EC" sz="18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996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8" name="7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44540"/>
            <a:ext cx="1917315" cy="200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2477567"/>
            <a:ext cx="1871579" cy="187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4930998"/>
            <a:ext cx="1871579" cy="192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Llamada de flecha cuádruple"/>
          <p:cNvSpPr/>
          <p:nvPr/>
        </p:nvSpPr>
        <p:spPr>
          <a:xfrm>
            <a:off x="5001712" y="2239952"/>
            <a:ext cx="3910277" cy="3132760"/>
          </a:xfrm>
          <a:prstGeom prst="quad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FFFF00"/>
                </a:solidFill>
                <a:latin typeface="Arial Black" pitchFamily="34" charset="0"/>
              </a:rPr>
              <a:t>SEGURIDAD INTEGRAL</a:t>
            </a:r>
            <a:endParaRPr lang="es-EC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715469" y="980154"/>
            <a:ext cx="2450307" cy="119051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ctr">
              <a:defRPr sz="1600" b="1">
                <a:solidFill>
                  <a:sysClr val="windowText" lastClr="000000"/>
                </a:solidFill>
              </a:defRPr>
            </a:lvl1pPr>
          </a:lstStyle>
          <a:p>
            <a:endParaRPr lang="es-EC" sz="1800" dirty="0" smtClean="0">
              <a:solidFill>
                <a:prstClr val="black"/>
              </a:solidFill>
              <a:latin typeface="Arial Black" pitchFamily="34" charset="0"/>
            </a:endParaRPr>
          </a:p>
          <a:p>
            <a:r>
              <a:rPr lang="es-EC" sz="1800" dirty="0" smtClean="0">
                <a:solidFill>
                  <a:prstClr val="black"/>
                </a:solidFill>
                <a:latin typeface="Arial Black" pitchFamily="34" charset="0"/>
              </a:rPr>
              <a:t>SER </a:t>
            </a:r>
            <a:r>
              <a:rPr lang="es-EC" sz="1800" dirty="0">
                <a:solidFill>
                  <a:prstClr val="black"/>
                </a:solidFill>
                <a:latin typeface="Arial Black" pitchFamily="34" charset="0"/>
              </a:rPr>
              <a:t>HUMANO:</a:t>
            </a:r>
          </a:p>
          <a:p>
            <a:r>
              <a:rPr lang="es-EC" sz="1800" dirty="0">
                <a:solidFill>
                  <a:prstClr val="black"/>
                </a:solidFill>
                <a:latin typeface="Arial Black" pitchFamily="34" charset="0"/>
              </a:rPr>
              <a:t>EJE PRINCIPAL </a:t>
            </a:r>
          </a:p>
          <a:p>
            <a:r>
              <a:rPr lang="es-EC" sz="1800" dirty="0">
                <a:solidFill>
                  <a:prstClr val="black"/>
                </a:solidFill>
                <a:latin typeface="Arial Black" pitchFamily="34" charset="0"/>
              </a:rPr>
              <a:t>Y </a:t>
            </a:r>
            <a:r>
              <a:rPr lang="es-EC" sz="1800" dirty="0" smtClean="0">
                <a:solidFill>
                  <a:prstClr val="black"/>
                </a:solidFill>
                <a:latin typeface="Arial Black" pitchFamily="34" charset="0"/>
              </a:rPr>
              <a:t>TRANSVERSAL</a:t>
            </a:r>
            <a:endParaRPr lang="es-EC" sz="18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8985817" y="2642343"/>
            <a:ext cx="3111587" cy="232548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b="1" dirty="0" smtClean="0">
              <a:solidFill>
                <a:prstClr val="black"/>
              </a:solidFill>
            </a:endParaRPr>
          </a:p>
          <a:p>
            <a:pPr algn="ctr"/>
            <a:endParaRPr lang="es-EC" sz="1600" b="1" dirty="0">
              <a:solidFill>
                <a:prstClr val="black"/>
              </a:solidFill>
            </a:endParaRPr>
          </a:p>
          <a:p>
            <a:pPr algn="ctr"/>
            <a:endParaRPr lang="es-EC" sz="1600" b="1" dirty="0" smtClean="0">
              <a:solidFill>
                <a:prstClr val="black"/>
              </a:solidFill>
            </a:endParaRPr>
          </a:p>
          <a:p>
            <a:pPr algn="ctr"/>
            <a:r>
              <a:rPr lang="es-EC" sz="1600" b="1" dirty="0" smtClean="0">
                <a:solidFill>
                  <a:prstClr val="black"/>
                </a:solidFill>
                <a:latin typeface="Arial Black" pitchFamily="34" charset="0"/>
              </a:rPr>
              <a:t>MISIÓN: COMBATE A</a:t>
            </a:r>
          </a:p>
          <a:p>
            <a:pPr algn="ctr"/>
            <a:endParaRPr lang="es-EC" sz="1600" b="1" dirty="0" smtClean="0">
              <a:solidFill>
                <a:prstClr val="black"/>
              </a:solidFill>
              <a:latin typeface="Arial Black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LA DELINCUENCIA COMÚN.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LA VIOLENCIA EN TODAS SUS FORMAS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CRIMEN ORGANIZADO TRANSNACIONAL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sz="1600" b="1" dirty="0" smtClean="0">
              <a:solidFill>
                <a:prstClr val="black"/>
              </a:solidFill>
            </a:endParaRPr>
          </a:p>
          <a:p>
            <a:pPr marL="177800" indent="-177800" algn="just">
              <a:buFont typeface="Arial" pitchFamily="34" charset="0"/>
              <a:buChar char="•"/>
            </a:pPr>
            <a:endParaRPr lang="es-EC" sz="1600" b="1" dirty="0" smtClean="0">
              <a:solidFill>
                <a:prstClr val="black"/>
              </a:solidFill>
            </a:endParaRPr>
          </a:p>
          <a:p>
            <a:pPr marL="177800" indent="-177800" algn="just">
              <a:buFont typeface="Arial" pitchFamily="34" charset="0"/>
              <a:buChar char="•"/>
            </a:pPr>
            <a:endParaRPr lang="es-EC" sz="1600" b="1" dirty="0">
              <a:solidFill>
                <a:prstClr val="black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705071" y="5326200"/>
            <a:ext cx="4524224" cy="145838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C" sz="1500" b="1" dirty="0" smtClean="0">
              <a:solidFill>
                <a:prstClr val="black"/>
              </a:solidFill>
              <a:latin typeface="Arial Black" pitchFamily="34" charset="0"/>
            </a:endParaRPr>
          </a:p>
          <a:p>
            <a:pPr marL="177800" indent="-177800" algn="just" defTabSz="914400">
              <a:buFont typeface="Arial" pitchFamily="34" charset="0"/>
              <a:buChar char="•"/>
            </a:pPr>
            <a:r>
              <a:rPr lang="es-EC" sz="2000" b="1" dirty="0" smtClean="0">
                <a:solidFill>
                  <a:prstClr val="black"/>
                </a:solidFill>
              </a:rPr>
              <a:t>SE ASIGNAN A FF.AA. NUEVOS ROLES.</a:t>
            </a:r>
          </a:p>
          <a:p>
            <a:pPr marL="177800" indent="-177800" algn="just" defTabSz="914400">
              <a:buFont typeface="Arial" pitchFamily="34" charset="0"/>
              <a:buChar char="•"/>
            </a:pPr>
            <a:r>
              <a:rPr lang="es-EC" sz="1600" b="1" dirty="0" smtClean="0">
                <a:solidFill>
                  <a:prstClr val="black"/>
                </a:solidFill>
              </a:rPr>
              <a:t>ACCIONES CONCRETAS:</a:t>
            </a:r>
          </a:p>
          <a:p>
            <a:pPr marL="355600" indent="-177800" algn="just" defTabSz="914400">
              <a:buFont typeface="Wingdings" pitchFamily="2" charset="2"/>
              <a:buChar char="ü"/>
            </a:pPr>
            <a:r>
              <a:rPr lang="es-EC" sz="1600" b="1" dirty="0" smtClean="0">
                <a:solidFill>
                  <a:prstClr val="black"/>
                </a:solidFill>
              </a:rPr>
              <a:t>APY. A LA SEG. CIUDADANA Y ORDEN PÚBLICO.</a:t>
            </a:r>
          </a:p>
          <a:p>
            <a:pPr marL="355600" indent="-177800" algn="just" defTabSz="914400">
              <a:buFont typeface="Wingdings" pitchFamily="2" charset="2"/>
              <a:buChar char="ü"/>
            </a:pPr>
            <a:r>
              <a:rPr lang="es-EC" sz="1600" b="1" dirty="0" smtClean="0">
                <a:solidFill>
                  <a:prstClr val="black"/>
                </a:solidFill>
              </a:rPr>
              <a:t>GESTIÓN DE RIESGOS Y DESASTRES.</a:t>
            </a:r>
          </a:p>
          <a:p>
            <a:pPr marL="355600" indent="-177800" algn="just" defTabSz="914400">
              <a:buFont typeface="Wingdings" pitchFamily="2" charset="2"/>
              <a:buChar char="ü"/>
            </a:pPr>
            <a:r>
              <a:rPr lang="es-EC" sz="1600" b="1" dirty="0" smtClean="0">
                <a:solidFill>
                  <a:prstClr val="black"/>
                </a:solidFill>
              </a:rPr>
              <a:t>PROTECCIÓN DEL MEDIO AMBIENTE</a:t>
            </a:r>
          </a:p>
          <a:p>
            <a:pPr marL="177800" algn="just" defTabSz="914400"/>
            <a:endParaRPr lang="es-EC" sz="1600" b="1" dirty="0">
              <a:solidFill>
                <a:prstClr val="black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417112" y="3953962"/>
            <a:ext cx="2172773" cy="131362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just">
              <a:defRPr sz="1200" b="1">
                <a:solidFill>
                  <a:sysClr val="windowText" lastClr="000000"/>
                </a:solidFill>
              </a:defRPr>
            </a:lvl1pPr>
          </a:lstStyle>
          <a:p>
            <a:pPr algn="ctr" defTabSz="914400"/>
            <a:endParaRPr lang="es-ES_tradnl" sz="1600" dirty="0" smtClean="0">
              <a:solidFill>
                <a:prstClr val="black"/>
              </a:solidFill>
              <a:latin typeface="Arial Black" pitchFamily="34" charset="0"/>
            </a:endParaRPr>
          </a:p>
          <a:p>
            <a:pPr algn="ctr" defTabSz="914400"/>
            <a:r>
              <a:rPr lang="es-ES_tradnl" sz="1600" dirty="0" smtClean="0">
                <a:solidFill>
                  <a:prstClr val="black"/>
                </a:solidFill>
                <a:latin typeface="Arial Black" pitchFamily="34" charset="0"/>
              </a:rPr>
              <a:t>5 EJES COMO </a:t>
            </a:r>
          </a:p>
          <a:p>
            <a:pPr algn="ctr" defTabSz="914400"/>
            <a:r>
              <a:rPr lang="es-ES_tradnl" sz="1600" dirty="0" smtClean="0">
                <a:solidFill>
                  <a:prstClr val="black"/>
                </a:solidFill>
                <a:latin typeface="Arial Black" pitchFamily="34" charset="0"/>
                <a:hlinkClick r:id="" action="ppaction://noaction"/>
              </a:rPr>
              <a:t>POLÍTICA EMERGENTE</a:t>
            </a:r>
            <a:endParaRPr lang="es-ES_tradnl" sz="1600" dirty="0" smtClean="0">
              <a:solidFill>
                <a:prstClr val="black"/>
              </a:solidFill>
              <a:latin typeface="Arial Black" pitchFamily="34" charset="0"/>
            </a:endParaRPr>
          </a:p>
          <a:p>
            <a:pPr algn="ctr" defTabSz="914400"/>
            <a:endParaRPr lang="es-ES_tradnl" sz="1600" dirty="0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1" name="20 CuadroTexto">
            <a:hlinkClick r:id="" action="ppaction://noaction"/>
          </p:cNvPr>
          <p:cNvSpPr txBox="1"/>
          <p:nvPr/>
        </p:nvSpPr>
        <p:spPr>
          <a:xfrm>
            <a:off x="2415148" y="2146924"/>
            <a:ext cx="2172773" cy="131362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tIns="36000" rtlCol="0">
            <a:spAutoFit/>
          </a:bodyPr>
          <a:lstStyle>
            <a:defPPr>
              <a:defRPr lang="es-EC"/>
            </a:defPPr>
            <a:lvl1pPr algn="just">
              <a:defRPr sz="1200" b="1">
                <a:solidFill>
                  <a:sysClr val="windowText" lastClr="000000"/>
                </a:solidFill>
              </a:defRPr>
            </a:lvl1pPr>
          </a:lstStyle>
          <a:p>
            <a:pPr algn="ctr" defTabSz="914400"/>
            <a:endParaRPr lang="es-ES_tradnl" sz="1600" dirty="0" smtClean="0">
              <a:solidFill>
                <a:prstClr val="black"/>
              </a:solidFill>
              <a:latin typeface="Arial Black" pitchFamily="34" charset="0"/>
            </a:endParaRPr>
          </a:p>
          <a:p>
            <a:pPr algn="ctr" defTabSz="914400"/>
            <a:r>
              <a:rPr lang="es-ES_tradnl" sz="1600" dirty="0" smtClean="0">
                <a:solidFill>
                  <a:prstClr val="black"/>
                </a:solidFill>
                <a:latin typeface="Arial Black" pitchFamily="34" charset="0"/>
              </a:rPr>
              <a:t>OBJETIVOS,</a:t>
            </a:r>
          </a:p>
          <a:p>
            <a:pPr algn="ctr" defTabSz="914400"/>
            <a:r>
              <a:rPr lang="es-ES_tradnl" sz="1600" dirty="0" smtClean="0">
                <a:solidFill>
                  <a:prstClr val="black"/>
                </a:solidFill>
                <a:latin typeface="Arial Black" pitchFamily="34" charset="0"/>
              </a:rPr>
              <a:t>POLÍTICAS,</a:t>
            </a:r>
          </a:p>
          <a:p>
            <a:pPr algn="ctr" defTabSz="914400"/>
            <a:r>
              <a:rPr lang="es-ES_tradnl" sz="1600" dirty="0" smtClean="0">
                <a:solidFill>
                  <a:prstClr val="black"/>
                </a:solidFill>
                <a:latin typeface="Arial Black" pitchFamily="34" charset="0"/>
              </a:rPr>
              <a:t>ESTRATEGIAS</a:t>
            </a:r>
          </a:p>
          <a:p>
            <a:pPr algn="ctr" defTabSz="914400"/>
            <a:endParaRPr lang="es-ES_tradnl" sz="1600" dirty="0" smtClean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7" name="Imagen 13" descr="logo ama la vid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185" y="6228629"/>
            <a:ext cx="11731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15" descr="agenda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100" y="-213456"/>
            <a:ext cx="1800200" cy="180020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23" name="22 Redondear rectángulo de esquina diagonal"/>
          <p:cNvSpPr/>
          <p:nvPr/>
        </p:nvSpPr>
        <p:spPr bwMode="auto">
          <a:xfrm>
            <a:off x="2190001" y="79259"/>
            <a:ext cx="8440616" cy="86523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-838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2600" dirty="0" smtClean="0">
                <a:ln w="11430"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PLAN NACIONAL DE SEGURIDAD INTEGRAL </a:t>
            </a:r>
            <a:endParaRPr lang="es-ES_tradnl" sz="2600" dirty="0">
              <a:ln w="11430">
                <a:noFill/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" name="1 Elipse"/>
          <p:cNvSpPr/>
          <p:nvPr/>
        </p:nvSpPr>
        <p:spPr>
          <a:xfrm>
            <a:off x="4950265" y="5894499"/>
            <a:ext cx="4493280" cy="4129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2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67542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sp>
        <p:nvSpPr>
          <p:cNvPr id="46" name="45 Abrir llave"/>
          <p:cNvSpPr/>
          <p:nvPr/>
        </p:nvSpPr>
        <p:spPr>
          <a:xfrm>
            <a:off x="4102709" y="816246"/>
            <a:ext cx="456119" cy="1473462"/>
          </a:xfrm>
          <a:prstGeom prst="leftBrace">
            <a:avLst>
              <a:gd name="adj1" fmla="val 51779"/>
              <a:gd name="adj2" fmla="val 46322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83000"/>
                </a:schemeClr>
              </a:gs>
              <a:gs pos="100000">
                <a:srgbClr val="FFFFFF">
                  <a:shade val="100000"/>
                  <a:satMod val="115000"/>
                  <a:alpha val="56000"/>
                </a:srgbClr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>
              <a:defRPr/>
            </a:pPr>
            <a:endParaRPr lang="es-ES" sz="1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7 CuadroTexto"/>
          <p:cNvSpPr txBox="1">
            <a:spLocks noChangeArrowheads="1"/>
          </p:cNvSpPr>
          <p:nvPr/>
        </p:nvSpPr>
        <p:spPr bwMode="auto">
          <a:xfrm>
            <a:off x="1987635" y="1176286"/>
            <a:ext cx="1988963" cy="857256"/>
          </a:xfrm>
          <a:prstGeom prst="round2DiagRect">
            <a:avLst>
              <a:gd name="adj1" fmla="val 19897"/>
              <a:gd name="adj2" fmla="val 0"/>
            </a:avLst>
          </a:prstGeom>
          <a:gradFill flip="none" rotWithShape="1">
            <a:gsLst>
              <a:gs pos="0">
                <a:srgbClr val="864646">
                  <a:shade val="30000"/>
                  <a:satMod val="115000"/>
                </a:srgbClr>
              </a:gs>
              <a:gs pos="50000">
                <a:srgbClr val="864646">
                  <a:shade val="67500"/>
                  <a:satMod val="115000"/>
                </a:srgbClr>
              </a:gs>
              <a:gs pos="100000">
                <a:srgbClr val="B25A5A"/>
              </a:gs>
            </a:gsLst>
            <a:lin ang="2700000" scaled="1"/>
            <a:tileRect/>
          </a:gradFill>
          <a:ln w="38100" algn="ctr">
            <a:solidFill>
              <a:schemeClr val="bg1">
                <a:lumMod val="95000"/>
                <a:alpha val="46001"/>
              </a:schemeClr>
            </a:solidFill>
            <a:round/>
            <a:headEnd/>
            <a:tailEnd/>
          </a:ln>
          <a:effectLst>
            <a:outerShdw blurRad="114300" dist="635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lvl="2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200000"/>
              <a:defRPr/>
            </a:pPr>
            <a:endParaRPr lang="es-EC" sz="13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005533" y="1211244"/>
            <a:ext cx="2036319" cy="757130"/>
          </a:xfrm>
          <a:prstGeom prst="rect">
            <a:avLst/>
          </a:prstGeom>
          <a:effectLst>
            <a:outerShdw blurRad="101600" dist="38100" dir="54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rgbClr val="49788D"/>
              </a:buClr>
              <a:buSzPct val="200000"/>
              <a:defRPr/>
            </a:pPr>
            <a:r>
              <a:rPr lang="es-E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OBJETIVO </a:t>
            </a:r>
          </a:p>
          <a:p>
            <a:pPr algn="ctr">
              <a:lnSpc>
                <a:spcPct val="90000"/>
              </a:lnSpc>
              <a:buClr>
                <a:srgbClr val="49788D"/>
              </a:buClr>
              <a:buSzPct val="200000"/>
              <a:defRPr/>
            </a:pPr>
            <a:r>
              <a:rPr lang="es-E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GENERAL</a:t>
            </a:r>
          </a:p>
        </p:txBody>
      </p:sp>
      <p:sp>
        <p:nvSpPr>
          <p:cNvPr id="49" name="48 Redondear rectángulo de esquina del mismo lado"/>
          <p:cNvSpPr/>
          <p:nvPr/>
        </p:nvSpPr>
        <p:spPr>
          <a:xfrm flipH="1">
            <a:off x="3768551" y="116632"/>
            <a:ext cx="6143668" cy="571504"/>
          </a:xfrm>
          <a:prstGeom prst="round2SameRect">
            <a:avLst>
              <a:gd name="adj1" fmla="val 35500"/>
              <a:gd name="adj2" fmla="val 0"/>
            </a:avLst>
          </a:prstGeom>
          <a:solidFill>
            <a:schemeClr val="accent2">
              <a:lumMod val="75000"/>
            </a:schemeClr>
          </a:solidFill>
          <a:ln w="57150" cap="flat" cmpd="sng" algn="ctr">
            <a:solidFill>
              <a:schemeClr val="accent2">
                <a:lumMod val="50000"/>
              </a:schemeClr>
            </a:solidFill>
            <a:prstDash val="solid"/>
          </a:ln>
          <a:effectLst>
            <a:outerShdw blurRad="114300" dist="38100" dir="540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indent="-225425" algn="ctr">
              <a:tabLst>
                <a:tab pos="228600" algn="l"/>
              </a:tabLst>
            </a:pPr>
            <a:r>
              <a:rPr lang="es-MX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OBJETIVOS</a:t>
            </a:r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49 Abrir llave"/>
          <p:cNvSpPr/>
          <p:nvPr/>
        </p:nvSpPr>
        <p:spPr>
          <a:xfrm>
            <a:off x="4102709" y="2495551"/>
            <a:ext cx="456119" cy="4362450"/>
          </a:xfrm>
          <a:prstGeom prst="leftBrace">
            <a:avLst>
              <a:gd name="adj1" fmla="val 51779"/>
              <a:gd name="adj2" fmla="val 46322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83000"/>
                </a:schemeClr>
              </a:gs>
              <a:gs pos="100000">
                <a:srgbClr val="FFFFFF">
                  <a:shade val="100000"/>
                  <a:satMod val="115000"/>
                  <a:alpha val="56000"/>
                </a:srgbClr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>
              <a:defRPr/>
            </a:pPr>
            <a:endParaRPr lang="es-ES" sz="1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" name="7 CuadroTexto"/>
          <p:cNvSpPr txBox="1">
            <a:spLocks noChangeArrowheads="1"/>
          </p:cNvSpPr>
          <p:nvPr/>
        </p:nvSpPr>
        <p:spPr bwMode="auto">
          <a:xfrm>
            <a:off x="1987635" y="4254760"/>
            <a:ext cx="2110003" cy="857256"/>
          </a:xfrm>
          <a:prstGeom prst="round2DiagRect">
            <a:avLst>
              <a:gd name="adj1" fmla="val 19897"/>
              <a:gd name="adj2" fmla="val 0"/>
            </a:avLst>
          </a:prstGeom>
          <a:gradFill flip="none" rotWithShape="1">
            <a:gsLst>
              <a:gs pos="0">
                <a:srgbClr val="864646">
                  <a:shade val="30000"/>
                  <a:satMod val="115000"/>
                </a:srgbClr>
              </a:gs>
              <a:gs pos="50000">
                <a:srgbClr val="864646">
                  <a:shade val="67500"/>
                  <a:satMod val="115000"/>
                </a:srgbClr>
              </a:gs>
              <a:gs pos="100000">
                <a:srgbClr val="B25A5A"/>
              </a:gs>
            </a:gsLst>
            <a:lin ang="2700000" scaled="1"/>
            <a:tileRect/>
          </a:gradFill>
          <a:ln w="38100" algn="ctr">
            <a:solidFill>
              <a:schemeClr val="bg1">
                <a:lumMod val="95000"/>
                <a:alpha val="46001"/>
              </a:schemeClr>
            </a:solidFill>
            <a:round/>
            <a:headEnd/>
            <a:tailEnd/>
          </a:ln>
          <a:effectLst>
            <a:outerShdw blurRad="114300" dist="63500" dir="36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lvl="2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200000"/>
              <a:defRPr/>
            </a:pPr>
            <a:endParaRPr lang="es-EC" sz="13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2" name="51 Rectángulo"/>
          <p:cNvSpPr/>
          <p:nvPr/>
        </p:nvSpPr>
        <p:spPr>
          <a:xfrm>
            <a:off x="1971868" y="4319936"/>
            <a:ext cx="2160240" cy="757130"/>
          </a:xfrm>
          <a:prstGeom prst="rect">
            <a:avLst/>
          </a:prstGeom>
          <a:effectLst>
            <a:outerShdw blurRad="101600" dist="38100" dir="54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rgbClr val="49788D"/>
              </a:buClr>
              <a:buSzPct val="200000"/>
              <a:defRPr/>
            </a:pPr>
            <a:r>
              <a:rPr lang="es-E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OBJETIVOS </a:t>
            </a:r>
          </a:p>
          <a:p>
            <a:pPr algn="ctr">
              <a:lnSpc>
                <a:spcPct val="90000"/>
              </a:lnSpc>
              <a:buClr>
                <a:srgbClr val="49788D"/>
              </a:buClr>
              <a:buSzPct val="200000"/>
              <a:defRPr/>
            </a:pPr>
            <a:r>
              <a:rPr lang="es-E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ESPECÍFICOS</a:t>
            </a:r>
          </a:p>
        </p:txBody>
      </p:sp>
      <p:sp>
        <p:nvSpPr>
          <p:cNvPr id="53" name="52 Flecha abajo"/>
          <p:cNvSpPr/>
          <p:nvPr/>
        </p:nvSpPr>
        <p:spPr>
          <a:xfrm>
            <a:off x="2547791" y="2740231"/>
            <a:ext cx="571504" cy="9022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4" name="7 CuadroTexto"/>
          <p:cNvSpPr txBox="1">
            <a:spLocks noChangeArrowheads="1"/>
          </p:cNvSpPr>
          <p:nvPr/>
        </p:nvSpPr>
        <p:spPr bwMode="auto">
          <a:xfrm>
            <a:off x="4558829" y="2175641"/>
            <a:ext cx="7443428" cy="4461648"/>
          </a:xfrm>
          <a:prstGeom prst="round2DiagRect">
            <a:avLst>
              <a:gd name="adj1" fmla="val 19897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2000" b="1" dirty="0">
              <a:solidFill>
                <a:prstClr val="white"/>
              </a:solidFill>
              <a:cs typeface="Arial" pitchFamily="34" charset="0"/>
            </a:endParaRPr>
          </a:p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2000" b="1" dirty="0">
              <a:solidFill>
                <a:prstClr val="white"/>
              </a:solidFill>
              <a:cs typeface="Arial" pitchFamily="34" charset="0"/>
            </a:endParaRPr>
          </a:p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2000" b="1" dirty="0">
              <a:solidFill>
                <a:prstClr val="white"/>
              </a:solidFill>
              <a:cs typeface="Arial" pitchFamily="34" charset="0"/>
            </a:endParaRPr>
          </a:p>
          <a:p>
            <a:pPr marL="171450" lvl="1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173038" lvl="1" indent="-173038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173038" lvl="1" indent="-173038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>
                  <a:lumMod val="95000"/>
                </a:schemeClr>
              </a:buClr>
              <a:buSzPct val="200000"/>
              <a:buFont typeface="Calibri" pitchFamily="34" charset="0"/>
              <a:buChar char="­"/>
              <a:defRPr/>
            </a:pPr>
            <a:r>
              <a:rPr lang="es-EC" sz="2000" b="1" dirty="0" smtClean="0">
                <a:solidFill>
                  <a:prstClr val="white"/>
                </a:solidFill>
                <a:cs typeface="Arial" pitchFamily="34" charset="0"/>
              </a:rPr>
              <a:t>ANALIZAR LA EVOLUCIÓN DE LA CONCEPTUALIZACIÓN DE “SEG. NACIONAL” PARA DETERMINAR SU IMPORTANCIA EN EL CONCEPTO GEOPOLÍTICO.</a:t>
            </a:r>
          </a:p>
          <a:p>
            <a:pPr marL="0" lvl="1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>
                  <a:lumMod val="95000"/>
                </a:schemeClr>
              </a:buClr>
              <a:buSzPct val="200000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268288" lvl="1" indent="-268288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200000"/>
              <a:buFontTx/>
              <a:buChar char="-"/>
              <a:defRPr/>
            </a:pPr>
            <a:r>
              <a:rPr lang="es-EC" sz="2000" b="1" dirty="0" smtClean="0">
                <a:solidFill>
                  <a:prstClr val="white"/>
                </a:solidFill>
                <a:cs typeface="Arial" pitchFamily="34" charset="0"/>
              </a:rPr>
              <a:t>ANALIZAR LA DOCTRINA DE SEG. NACIONAL EN AMÉRICA PARA DETERMINAR SU GRADO DE INFLUENCIA EN LA POLÍTICA DE LOS ESTADOS.</a:t>
            </a:r>
          </a:p>
          <a:p>
            <a:pPr marL="0" lvl="1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200000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268288" lvl="1" indent="-268288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>
                  <a:lumMod val="95000"/>
                </a:schemeClr>
              </a:buClr>
              <a:buSzPct val="200000"/>
              <a:buFontTx/>
              <a:buChar char="-"/>
              <a:defRPr/>
            </a:pPr>
            <a:r>
              <a:rPr lang="es-EC" sz="2000" b="1" dirty="0" smtClean="0">
                <a:solidFill>
                  <a:prstClr val="white"/>
                </a:solidFill>
                <a:cs typeface="Arial" pitchFamily="34" charset="0"/>
              </a:rPr>
              <a:t>ANALIZAR LA EVOLUCIÓN DE LA SEGURIDAD DEL ESTADO ECUATORIANO PARA DETERMINAR SI LA DSN ES APLICABLE EN EL NUEVO ESCENARIO NACIONAL Y REGIONAL.</a:t>
            </a:r>
          </a:p>
          <a:p>
            <a:pPr marL="0" lvl="1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>
                  <a:lumMod val="95000"/>
                </a:schemeClr>
              </a:buClr>
              <a:buSzPct val="200000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268288" lvl="1" indent="-268288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200000"/>
              <a:buFontTx/>
              <a:buChar char="-"/>
              <a:defRPr/>
            </a:pPr>
            <a:r>
              <a:rPr lang="es-EC" sz="2000" b="1" dirty="0" smtClean="0">
                <a:solidFill>
                  <a:prstClr val="white"/>
                </a:solidFill>
                <a:cs typeface="Arial" pitchFamily="34" charset="0"/>
              </a:rPr>
              <a:t>RELACIONAR LOS ENFOQUES DE LA DOCTRINA DE SEG. NACIONAL  Y LA SEG. INTEGRAL EN EL ECUADOR. </a:t>
            </a:r>
          </a:p>
          <a:p>
            <a:pPr marL="173038" lvl="1" indent="-173038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2000" b="1" kern="0" dirty="0">
              <a:solidFill>
                <a:srgbClr val="FFFFFF"/>
              </a:solidFill>
              <a:cs typeface="Arial" pitchFamily="34" charset="0"/>
            </a:endParaRPr>
          </a:p>
          <a:p>
            <a:pPr marL="0" lvl="1" indent="-2857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buFont typeface="Arial" pitchFamily="34" charset="0"/>
              <a:buChar char="•"/>
              <a:defRPr/>
            </a:pPr>
            <a:endParaRPr lang="es-EC" sz="2000" b="1" kern="0" dirty="0">
              <a:solidFill>
                <a:srgbClr val="FFFFFF"/>
              </a:solidFill>
              <a:cs typeface="Arial" pitchFamily="34" charset="0"/>
            </a:endParaRPr>
          </a:p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342900" lvl="1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buFont typeface="Arial" pitchFamily="34" charset="0"/>
              <a:buChar char="•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2857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buFont typeface="Arial" pitchFamily="34" charset="0"/>
              <a:buChar char="•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2857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buFont typeface="Arial" pitchFamily="34" charset="0"/>
              <a:buChar char="•"/>
              <a:defRPr/>
            </a:pPr>
            <a:endParaRPr lang="es-EC" sz="2000" b="1" dirty="0">
              <a:solidFill>
                <a:prstClr val="white"/>
              </a:solidFill>
              <a:cs typeface="Arial" pitchFamily="34" charset="0"/>
            </a:endParaRPr>
          </a:p>
          <a:p>
            <a:pPr marL="2857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buFont typeface="Arial" pitchFamily="34" charset="0"/>
              <a:buChar char="•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2857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buFont typeface="Arial" pitchFamily="34" charset="0"/>
              <a:buChar char="•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marL="2857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1A4F80"/>
              </a:buClr>
              <a:buSzPct val="200000"/>
              <a:buFont typeface="Arial" pitchFamily="34" charset="0"/>
              <a:buChar char="•"/>
              <a:defRPr/>
            </a:pPr>
            <a:endParaRPr lang="es-EC" sz="2000" b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4558828" y="962316"/>
            <a:ext cx="7281075" cy="1008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/>
              <a:t>DETERMINAR SI EL PLAN NACIONAL DE SEG. INTEGRAL DEL ECUADOR OBEDECE A UNA DOCTRINA DE SEG. DEL ESTADO ECUATORIANO</a:t>
            </a:r>
            <a:endParaRPr lang="en-US" sz="2100" b="1" dirty="0"/>
          </a:p>
        </p:txBody>
      </p:sp>
      <p:pic>
        <p:nvPicPr>
          <p:cNvPr id="17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" y="150129"/>
            <a:ext cx="1595138" cy="1439680"/>
          </a:xfrm>
          <a:prstGeom prst="rect">
            <a:avLst/>
          </a:prstGeom>
        </p:spPr>
      </p:pic>
      <p:pic>
        <p:nvPicPr>
          <p:cNvPr id="18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631709" y="3666937"/>
            <a:ext cx="4877638" cy="136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pic>
        <p:nvPicPr>
          <p:cNvPr id="7" name="Imagen 2" descr="libro mi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44" y="-27594"/>
            <a:ext cx="9144000" cy="673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34" y="5860491"/>
            <a:ext cx="2055813" cy="79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8"/>
          <p:cNvSpPr>
            <a:spLocks noChangeArrowheads="1" noChangeShapeType="1" noTextEdit="1"/>
          </p:cNvSpPr>
          <p:nvPr/>
        </p:nvSpPr>
        <p:spPr bwMode="auto">
          <a:xfrm>
            <a:off x="2617952" y="-27594"/>
            <a:ext cx="8685924" cy="626679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doni MT Black"/>
              </a:rPr>
              <a:t>LA POLÍTICA DE SEGURIDAD INTEGRAL</a:t>
            </a:r>
            <a:endParaRPr lang="en-US" sz="2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chemeClr val="accent6">
                  <a:lumMod val="50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Bodoni MT Black"/>
            </a:endParaRPr>
          </a:p>
        </p:txBody>
      </p:sp>
      <p:sp>
        <p:nvSpPr>
          <p:cNvPr id="10" name="18 Rectángulo"/>
          <p:cNvSpPr>
            <a:spLocks noChangeArrowheads="1"/>
          </p:cNvSpPr>
          <p:nvPr/>
        </p:nvSpPr>
        <p:spPr bwMode="auto">
          <a:xfrm rot="20942891">
            <a:off x="2521373" y="1577554"/>
            <a:ext cx="4280325" cy="45243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0D41E9"/>
                </a:solidFill>
                <a:latin typeface="Times New Roman" pitchFamily="18" charset="0"/>
                <a:cs typeface="Times New Roman" pitchFamily="18" charset="0"/>
              </a:rPr>
              <a:t>El Estado ecuatoriano concibe a la Seguridad Integral como un </a:t>
            </a:r>
            <a:r>
              <a:rPr lang="es-MX" sz="2400" b="1" u="sng" dirty="0">
                <a:solidFill>
                  <a:srgbClr val="0D41E9"/>
                </a:solidFill>
                <a:latin typeface="Times New Roman" pitchFamily="18" charset="0"/>
                <a:cs typeface="Times New Roman" pitchFamily="18" charset="0"/>
              </a:rPr>
              <a:t>bien público </a:t>
            </a:r>
            <a:r>
              <a:rPr lang="es-MX" sz="2400" b="1" dirty="0">
                <a:solidFill>
                  <a:srgbClr val="0D41E9"/>
                </a:solidFill>
                <a:latin typeface="Times New Roman" pitchFamily="18" charset="0"/>
                <a:cs typeface="Times New Roman" pitchFamily="18" charset="0"/>
              </a:rPr>
              <a:t>que plantea como </a:t>
            </a:r>
            <a:r>
              <a:rPr lang="es-MX" sz="2400" b="1" u="sng" dirty="0" smtClean="0">
                <a:solidFill>
                  <a:srgbClr val="0D41E9"/>
                </a:solidFill>
                <a:latin typeface="Times New Roman" pitchFamily="18" charset="0"/>
                <a:cs typeface="Times New Roman" pitchFamily="18" charset="0"/>
              </a:rPr>
              <a:t>finalidad: G</a:t>
            </a:r>
            <a:r>
              <a:rPr lang="es-MX" sz="2400" b="1" dirty="0" smtClean="0">
                <a:solidFill>
                  <a:srgbClr val="0D41E9"/>
                </a:solidFill>
                <a:latin typeface="Times New Roman" pitchFamily="18" charset="0"/>
                <a:cs typeface="Times New Roman" pitchFamily="18" charset="0"/>
              </a:rPr>
              <a:t>arantizar </a:t>
            </a:r>
            <a:r>
              <a:rPr lang="es-MX" sz="2400" b="1" dirty="0">
                <a:solidFill>
                  <a:srgbClr val="0D41E9"/>
                </a:solidFill>
                <a:latin typeface="Times New Roman" pitchFamily="18" charset="0"/>
                <a:cs typeface="Times New Roman" pitchFamily="18" charset="0"/>
              </a:rPr>
              <a:t>y proteger los derechos humanos y las libertades, la gobernabilidad, la aplicación de la justicia, el fortalecimiento de la democracia, la asistencia recíproca, </a:t>
            </a:r>
            <a:r>
              <a:rPr lang="es-MX" sz="2400" b="1" dirty="0" smtClean="0">
                <a:solidFill>
                  <a:srgbClr val="0D41E9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MX" sz="2400" b="1" dirty="0" err="1" smtClean="0">
                <a:solidFill>
                  <a:srgbClr val="0D41E9"/>
                </a:solidFill>
                <a:latin typeface="Times New Roman" pitchFamily="18" charset="0"/>
                <a:cs typeface="Times New Roman" pitchFamily="18" charset="0"/>
              </a:rPr>
              <a:t>seg</a:t>
            </a:r>
            <a:r>
              <a:rPr lang="es-MX" sz="2400" b="1" dirty="0" smtClean="0">
                <a:solidFill>
                  <a:srgbClr val="0D41E9"/>
                </a:solidFill>
                <a:latin typeface="Times New Roman" pitchFamily="18" charset="0"/>
                <a:cs typeface="Times New Roman" pitchFamily="18" charset="0"/>
              </a:rPr>
              <a:t>. Solidaria entre los pueblos promoviendo la integración latinoamericana. </a:t>
            </a:r>
            <a:endParaRPr lang="es-EC" sz="2400" b="1" dirty="0">
              <a:solidFill>
                <a:srgbClr val="0D41E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44540"/>
            <a:ext cx="1917315" cy="200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2477567"/>
            <a:ext cx="1871579" cy="187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4930998"/>
            <a:ext cx="1871579" cy="192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3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4628946" y="914374"/>
            <a:ext cx="6332559" cy="50292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C"/>
            </a:defPPr>
            <a:lvl1pPr algn="ctr">
              <a:defRPr sz="6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3" algn="ctr"/>
            <a:r>
              <a:rPr lang="es-ES" sz="28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UNIDAD 5: </a:t>
            </a:r>
          </a:p>
          <a:p>
            <a:pPr marL="0" lvl="3" algn="ctr"/>
            <a:endParaRPr lang="es-ES" sz="2800" kern="0" dirty="0">
              <a:solidFill>
                <a:prstClr val="white"/>
              </a:solidFill>
              <a:latin typeface="Arial Black" pitchFamily="34" charset="0"/>
              <a:cs typeface="Arial"/>
            </a:endParaRPr>
          </a:p>
          <a:p>
            <a:pPr marL="0" lvl="3"/>
            <a:r>
              <a:rPr lang="es-EC" sz="2800" dirty="0" smtClean="0">
                <a:solidFill>
                  <a:prstClr val="white"/>
                </a:solidFill>
                <a:latin typeface="Arial Black" pitchFamily="34" charset="0"/>
              </a:rPr>
              <a:t>ANÁLISIS Y COMPARACIÓN ENTRE LA D.S.N.D Y EL NUEVO MODELO DE SEGURIDAD INTEGRAL</a:t>
            </a:r>
            <a:endParaRPr lang="es-EC" sz="2000" kern="0" dirty="0">
              <a:solidFill>
                <a:prstClr val="white"/>
              </a:solidFill>
              <a:latin typeface="Arial Black" pitchFamily="34" charset="0"/>
              <a:cs typeface="Arial"/>
            </a:endParaRPr>
          </a:p>
          <a:p>
            <a:pPr algn="just"/>
            <a:endParaRPr lang="es-EC" sz="2000" dirty="0">
              <a:solidFill>
                <a:prstClr val="white"/>
              </a:solidFill>
              <a:latin typeface="Arial Black" pitchFamily="34" charset="0"/>
            </a:endParaRPr>
          </a:p>
          <a:p>
            <a:pPr marL="0" lvl="3" algn="ctr"/>
            <a:endParaRPr lang="es-ES" sz="20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88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7" name="6 Grupo"/>
          <p:cNvGrpSpPr/>
          <p:nvPr/>
        </p:nvGrpSpPr>
        <p:grpSpPr>
          <a:xfrm>
            <a:off x="14506" y="-13576"/>
            <a:ext cx="215017" cy="6858000"/>
            <a:chOff x="1937672" y="0"/>
            <a:chExt cx="215017" cy="6505758"/>
          </a:xfrm>
        </p:grpSpPr>
        <p:sp>
          <p:nvSpPr>
            <p:cNvPr id="8" name="7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</p:grpSp>
      <p:sp>
        <p:nvSpPr>
          <p:cNvPr id="11" name="10 Forma libre"/>
          <p:cNvSpPr/>
          <p:nvPr/>
        </p:nvSpPr>
        <p:spPr>
          <a:xfrm rot="10800000">
            <a:off x="2789432" y="1529232"/>
            <a:ext cx="8871045" cy="615590"/>
          </a:xfrm>
          <a:custGeom>
            <a:avLst/>
            <a:gdLst>
              <a:gd name="connsiteX0" fmla="*/ 0 w 8519160"/>
              <a:gd name="connsiteY0" fmla="*/ 76200 h 76200"/>
              <a:gd name="connsiteX1" fmla="*/ 8519160 w 8519160"/>
              <a:gd name="connsiteY1" fmla="*/ 0 h 76200"/>
              <a:gd name="connsiteX0" fmla="*/ 0 w 8519160"/>
              <a:gd name="connsiteY0" fmla="*/ 76200 h 2031356"/>
              <a:gd name="connsiteX1" fmla="*/ 8519160 w 8519160"/>
              <a:gd name="connsiteY1" fmla="*/ 0 h 2031356"/>
              <a:gd name="connsiteX0" fmla="*/ 0 w 8519160"/>
              <a:gd name="connsiteY0" fmla="*/ 76200 h 2031356"/>
              <a:gd name="connsiteX1" fmla="*/ 8519160 w 8519160"/>
              <a:gd name="connsiteY1" fmla="*/ 0 h 2031356"/>
              <a:gd name="connsiteX0" fmla="*/ 0 w 8519160"/>
              <a:gd name="connsiteY0" fmla="*/ 76200 h 2016116"/>
              <a:gd name="connsiteX1" fmla="*/ 8519160 w 8519160"/>
              <a:gd name="connsiteY1" fmla="*/ 0 h 201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19160" h="2016116">
                <a:moveTo>
                  <a:pt x="0" y="76200"/>
                </a:moveTo>
                <a:cubicBezTo>
                  <a:pt x="1982480" y="1528118"/>
                  <a:pt x="5525116" y="2016116"/>
                  <a:pt x="8519160" y="0"/>
                </a:cubicBezTo>
              </a:path>
            </a:pathLst>
          </a:custGeom>
          <a:gradFill flip="none" rotWithShape="1">
            <a:gsLst>
              <a:gs pos="0">
                <a:srgbClr val="FFFFFF">
                  <a:shade val="30000"/>
                  <a:satMod val="115000"/>
                  <a:alpha val="0"/>
                </a:srgbClr>
              </a:gs>
              <a:gs pos="50000">
                <a:srgbClr val="FFFFFF">
                  <a:shade val="67500"/>
                  <a:satMod val="115000"/>
                  <a:alpha val="25000"/>
                </a:srgbClr>
              </a:gs>
              <a:gs pos="100000">
                <a:srgbClr val="FFFFFF">
                  <a:shade val="100000"/>
                  <a:satMod val="115000"/>
                  <a:alpha val="56000"/>
                </a:srgbClr>
              </a:gs>
            </a:gsLst>
            <a:lin ang="5400000" scaled="0"/>
            <a:tileRect/>
          </a:gradFill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11 Redondear rectángulo de esquina del mismo lado"/>
          <p:cNvSpPr/>
          <p:nvPr/>
        </p:nvSpPr>
        <p:spPr>
          <a:xfrm flipH="1">
            <a:off x="2789432" y="131100"/>
            <a:ext cx="7221676" cy="432048"/>
          </a:xfrm>
          <a:prstGeom prst="round2SameRect">
            <a:avLst>
              <a:gd name="adj1" fmla="val 35500"/>
              <a:gd name="adj2" fmla="val 0"/>
            </a:avLst>
          </a:prstGeom>
          <a:gradFill flip="none" rotWithShape="1">
            <a:gsLst>
              <a:gs pos="0">
                <a:srgbClr val="604500"/>
              </a:gs>
              <a:gs pos="50000">
                <a:srgbClr val="E6E23E"/>
              </a:gs>
              <a:gs pos="100000">
                <a:srgbClr val="866900"/>
              </a:gs>
            </a:gsLst>
            <a:lin ang="2700000" scaled="1"/>
            <a:tileRect/>
          </a:gradFill>
          <a:ln w="57150" cap="flat" cmpd="sng" algn="ctr">
            <a:solidFill>
              <a:srgbClr val="866900"/>
            </a:solidFill>
            <a:prstDash val="solid"/>
          </a:ln>
          <a:effectLst>
            <a:outerShdw blurRad="114300" dist="38100" dir="540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lvl="3" algn="ctr">
              <a:defRPr/>
            </a:pPr>
            <a:endParaRPr lang="es-MX" sz="32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  <a:p>
            <a:pPr marL="0" lvl="3" algn="ctr">
              <a:defRPr/>
            </a:pPr>
            <a:r>
              <a:rPr lang="es-MX" sz="32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SEGURIDAD INTERNA</a:t>
            </a:r>
          </a:p>
          <a:p>
            <a:pPr marL="0" lvl="3" algn="ctr">
              <a:defRPr/>
            </a:pPr>
            <a:endParaRPr lang="es-ES" sz="32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</p:txBody>
      </p:sp>
      <p:sp>
        <p:nvSpPr>
          <p:cNvPr id="13" name="12 Flecha abajo"/>
          <p:cNvSpPr/>
          <p:nvPr/>
        </p:nvSpPr>
        <p:spPr>
          <a:xfrm>
            <a:off x="4666528" y="691113"/>
            <a:ext cx="851339" cy="570127"/>
          </a:xfrm>
          <a:prstGeom prst="downArrow">
            <a:avLst>
              <a:gd name="adj1" fmla="val 50000"/>
              <a:gd name="adj2" fmla="val 58343"/>
            </a:avLst>
          </a:prstGeom>
          <a:gradFill flip="none" rotWithShape="1">
            <a:gsLst>
              <a:gs pos="0">
                <a:srgbClr val="FFFFFF">
                  <a:shade val="30000"/>
                  <a:satMod val="115000"/>
                  <a:alpha val="0"/>
                </a:srgbClr>
              </a:gs>
              <a:gs pos="90000">
                <a:srgbClr val="D8BC44"/>
              </a:gs>
              <a:gs pos="100000">
                <a:srgbClr val="FFC000"/>
              </a:gs>
            </a:gsLst>
            <a:lin ang="5400000" scaled="1"/>
            <a:tileRect/>
          </a:gradFill>
          <a:ln w="9525">
            <a:noFill/>
            <a:round/>
            <a:headEnd/>
            <a:tailEnd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4" name="13 Redondear rectángulo de esquina del mismo lado"/>
          <p:cNvSpPr/>
          <p:nvPr/>
        </p:nvSpPr>
        <p:spPr>
          <a:xfrm flipH="1">
            <a:off x="6826984" y="1479366"/>
            <a:ext cx="5133865" cy="938910"/>
          </a:xfrm>
          <a:prstGeom prst="round2SameRect">
            <a:avLst>
              <a:gd name="adj1" fmla="val 35500"/>
              <a:gd name="adj2" fmla="val 0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3" algn="ctr">
              <a:defRPr/>
            </a:pPr>
            <a:endParaRPr lang="es-MX" sz="24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  <a:p>
            <a:pPr marL="0" lvl="3" algn="ctr">
              <a:defRPr/>
            </a:pPr>
            <a:r>
              <a:rPr lang="es-MX" sz="24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Doctrina de seguridad Nacional</a:t>
            </a:r>
          </a:p>
          <a:p>
            <a:pPr marL="0" lvl="3" algn="ctr">
              <a:defRPr/>
            </a:pPr>
            <a:endParaRPr lang="es-ES" sz="24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</p:txBody>
      </p:sp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val="6601482"/>
              </p:ext>
            </p:extLst>
          </p:nvPr>
        </p:nvGraphicFramePr>
        <p:xfrm>
          <a:off x="2617080" y="2081048"/>
          <a:ext cx="9343769" cy="4672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15 Marcador de contenido"/>
          <p:cNvSpPr txBox="1">
            <a:spLocks/>
          </p:cNvSpPr>
          <p:nvPr/>
        </p:nvSpPr>
        <p:spPr bwMode="auto">
          <a:xfrm>
            <a:off x="1048867" y="744320"/>
            <a:ext cx="4535935" cy="474018"/>
          </a:xfrm>
          <a:prstGeom prst="round2Same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864646">
                  <a:shade val="30000"/>
                  <a:satMod val="115000"/>
                </a:srgbClr>
              </a:gs>
              <a:gs pos="50000">
                <a:srgbClr val="864646">
                  <a:shade val="67500"/>
                  <a:satMod val="115000"/>
                </a:srgbClr>
              </a:gs>
              <a:gs pos="100000">
                <a:srgbClr val="B25A5A"/>
              </a:gs>
            </a:gsLst>
            <a:lin ang="2700000" scaled="1"/>
            <a:tileRect/>
          </a:gradFill>
          <a:ln w="6350" algn="ctr">
            <a:solidFill>
              <a:srgbClr val="663434">
                <a:alpha val="46001"/>
              </a:srgbClr>
            </a:solidFill>
            <a:round/>
            <a:headEnd/>
            <a:tailEnd/>
          </a:ln>
          <a:effectLst>
            <a:glow rad="101600">
              <a:schemeClr val="bg1">
                <a:alpha val="60000"/>
              </a:schemeClr>
            </a:glow>
            <a:outerShdw blurRad="114300" dist="63500" dir="3600000" algn="ctr" rotWithShape="0">
              <a:sysClr val="windowText" lastClr="000000"/>
            </a:outerShdw>
          </a:effectLst>
          <a:scene3d>
            <a:camera prst="orthographicFront"/>
            <a:lightRig rig="threePt" dir="t">
              <a:rot lat="0" lon="0" rev="4200000"/>
            </a:lightRig>
          </a:scene3d>
          <a:sp3d contourW="38100">
            <a:bevelT w="158750" prst="artDeco"/>
            <a:bevelB w="0" h="171450"/>
            <a:contourClr>
              <a:srgbClr val="4D1C1B"/>
            </a:contourClr>
          </a:sp3d>
        </p:spPr>
        <p:txBody>
          <a:bodyPr/>
          <a:lstStyle>
            <a:defPPr>
              <a:defRPr lang="es-EC"/>
            </a:defPPr>
            <a:lvl1pPr algn="ctr" eaLnBrk="0" hangingPunct="0">
              <a:lnSpc>
                <a:spcPct val="130000"/>
              </a:lnSpc>
              <a:buClr>
                <a:srgbClr val="1A4F80"/>
              </a:buClr>
              <a:buSzPct val="200000"/>
              <a:defRPr kern="0" spc="3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defRPr>
            </a:lvl1pPr>
          </a:lstStyle>
          <a:p>
            <a:pPr lvl="5"/>
            <a:endParaRPr lang="es-EC" dirty="0"/>
          </a:p>
        </p:txBody>
      </p:sp>
      <p:sp>
        <p:nvSpPr>
          <p:cNvPr id="17" name="16 Rectángulo"/>
          <p:cNvSpPr/>
          <p:nvPr/>
        </p:nvSpPr>
        <p:spPr>
          <a:xfrm>
            <a:off x="1778336" y="750737"/>
            <a:ext cx="2220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buClr>
                <a:srgbClr val="49788D"/>
              </a:buClr>
              <a:buSzPct val="200000"/>
              <a:defRPr/>
            </a:pPr>
            <a:r>
              <a:rPr lang="es-EC" sz="2400" b="1" dirty="0" smtClean="0">
                <a:solidFill>
                  <a:prstClr val="white"/>
                </a:solidFill>
              </a:rPr>
              <a:t>FUNDAMENTOS</a:t>
            </a: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441257" y="1523570"/>
            <a:ext cx="5536899" cy="783193"/>
          </a:xfrm>
          <a:prstGeom prst="roundRect">
            <a:avLst>
              <a:gd name="adj" fmla="val 16667"/>
            </a:avLst>
          </a:prstGeom>
          <a:solidFill>
            <a:srgbClr val="FFFFFF">
              <a:alpha val="38824"/>
            </a:srgbClr>
          </a:solidFill>
          <a:ln w="28575">
            <a:solidFill>
              <a:srgbClr val="000000">
                <a:alpha val="27843"/>
              </a:srgbClr>
            </a:solidFill>
            <a:miter lim="800000"/>
            <a:headEnd/>
            <a:tailEnd/>
          </a:ln>
          <a:effectLst>
            <a:glow rad="101600">
              <a:sysClr val="window" lastClr="FFFFFF">
                <a:alpha val="40000"/>
              </a:sysClr>
            </a:glow>
          </a:effectLst>
        </p:spPr>
        <p:txBody>
          <a:bodyPr wrap="square" anchor="ctr">
            <a:spAutoFit/>
          </a:bodyPr>
          <a:lstStyle/>
          <a:p>
            <a:pPr marL="0" lvl="5" algn="just">
              <a:spcBef>
                <a:spcPct val="20000"/>
              </a:spcBef>
              <a:buClr>
                <a:srgbClr val="C0504D">
                  <a:lumMod val="50000"/>
                </a:srgbClr>
              </a:buClr>
              <a:buSzPct val="130000"/>
              <a:defRPr/>
            </a:pPr>
            <a:r>
              <a:rPr lang="es-ES" sz="2000" b="1" dirty="0">
                <a:solidFill>
                  <a:prstClr val="black"/>
                </a:solidFill>
              </a:rPr>
              <a:t>La forma más conveniente de combatirla </a:t>
            </a:r>
            <a:r>
              <a:rPr lang="es-ES" sz="2000" b="1" u="sng" dirty="0">
                <a:solidFill>
                  <a:srgbClr val="FF0000"/>
                </a:solidFill>
              </a:rPr>
              <a:t>es </a:t>
            </a:r>
            <a:r>
              <a:rPr lang="es-ES" sz="2000" b="1" u="sng" dirty="0" smtClean="0">
                <a:solidFill>
                  <a:srgbClr val="FF0000"/>
                </a:solidFill>
              </a:rPr>
              <a:t>evitando su surgimiento</a:t>
            </a:r>
            <a:endParaRPr lang="es-ES" sz="2000" b="1" u="sng" dirty="0">
              <a:solidFill>
                <a:srgbClr val="FF0000"/>
              </a:solidFill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441257" y="2434322"/>
            <a:ext cx="5536899" cy="783193"/>
          </a:xfrm>
          <a:prstGeom prst="roundRect">
            <a:avLst>
              <a:gd name="adj" fmla="val 16667"/>
            </a:avLst>
          </a:prstGeom>
          <a:solidFill>
            <a:srgbClr val="FFFFFF">
              <a:alpha val="38824"/>
            </a:srgbClr>
          </a:solidFill>
          <a:ln w="28575">
            <a:solidFill>
              <a:srgbClr val="000000">
                <a:alpha val="27843"/>
              </a:srgbClr>
            </a:solidFill>
            <a:miter lim="800000"/>
            <a:headEnd/>
            <a:tailEnd/>
          </a:ln>
          <a:effectLst>
            <a:glow rad="101600">
              <a:sysClr val="window" lastClr="FFFFFF">
                <a:alpha val="40000"/>
              </a:sysClr>
            </a:glow>
          </a:effectLst>
        </p:spPr>
        <p:txBody>
          <a:bodyPr wrap="square" anchor="ctr">
            <a:spAutoFit/>
          </a:bodyPr>
          <a:lstStyle/>
          <a:p>
            <a:pPr marL="0" lvl="5" algn="just">
              <a:spcBef>
                <a:spcPct val="20000"/>
              </a:spcBef>
              <a:buClr>
                <a:srgbClr val="C0504D">
                  <a:lumMod val="50000"/>
                </a:srgbClr>
              </a:buClr>
              <a:buSzPct val="130000"/>
              <a:defRPr/>
            </a:pPr>
            <a:r>
              <a:rPr lang="es-ES" sz="2000" b="1" dirty="0">
                <a:solidFill>
                  <a:prstClr val="black"/>
                </a:solidFill>
              </a:rPr>
              <a:t>El gobierno debe fortalecer su legalidad  y legitimidad</a:t>
            </a: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393959" y="3415507"/>
            <a:ext cx="5536899" cy="2349579"/>
          </a:xfrm>
          <a:prstGeom prst="roundRect">
            <a:avLst>
              <a:gd name="adj" fmla="val 16667"/>
            </a:avLst>
          </a:prstGeom>
          <a:solidFill>
            <a:srgbClr val="FFFFFF">
              <a:alpha val="38824"/>
            </a:srgbClr>
          </a:solidFill>
          <a:ln w="28575">
            <a:solidFill>
              <a:srgbClr val="000000">
                <a:alpha val="27843"/>
              </a:srgbClr>
            </a:solidFill>
            <a:miter lim="800000"/>
            <a:headEnd/>
            <a:tailEnd/>
          </a:ln>
          <a:effectLst>
            <a:glow rad="101600">
              <a:sysClr val="window" lastClr="FFFFFF">
                <a:alpha val="40000"/>
              </a:sysClr>
            </a:glow>
          </a:effectLst>
        </p:spPr>
        <p:txBody>
          <a:bodyPr wrap="square" anchor="ctr">
            <a:spAutoFit/>
          </a:bodyPr>
          <a:lstStyle/>
          <a:p>
            <a:pPr marL="0" lvl="5" algn="just">
              <a:spcBef>
                <a:spcPct val="20000"/>
              </a:spcBef>
              <a:buClr>
                <a:srgbClr val="C0504D">
                  <a:lumMod val="50000"/>
                </a:srgbClr>
              </a:buClr>
              <a:buSzPct val="130000"/>
              <a:defRPr/>
            </a:pPr>
            <a:r>
              <a:rPr lang="es-ES" sz="2000" b="1" dirty="0">
                <a:solidFill>
                  <a:prstClr val="black"/>
                </a:solidFill>
              </a:rPr>
              <a:t>La Defensa Interna debe beneficiarse </a:t>
            </a:r>
            <a:r>
              <a:rPr lang="es-ES" sz="2000" b="1" dirty="0" smtClean="0">
                <a:solidFill>
                  <a:prstClr val="black"/>
                </a:solidFill>
              </a:rPr>
              <a:t>de: </a:t>
            </a:r>
          </a:p>
          <a:p>
            <a:pPr marL="268288" lvl="5" indent="-268288" algn="just">
              <a:spcBef>
                <a:spcPct val="20000"/>
              </a:spcBef>
              <a:buClr>
                <a:srgbClr val="C0504D">
                  <a:lumMod val="50000"/>
                </a:srgbClr>
              </a:buClr>
              <a:buSzPct val="130000"/>
              <a:buFont typeface="Arial" pitchFamily="34" charset="0"/>
              <a:buChar char="•"/>
              <a:defRPr/>
            </a:pPr>
            <a:r>
              <a:rPr lang="es-ES" sz="2000" b="1" dirty="0" smtClean="0">
                <a:solidFill>
                  <a:prstClr val="black"/>
                </a:solidFill>
              </a:rPr>
              <a:t>La integración </a:t>
            </a:r>
            <a:r>
              <a:rPr lang="es-ES" sz="2000" b="1" dirty="0">
                <a:solidFill>
                  <a:prstClr val="black"/>
                </a:solidFill>
              </a:rPr>
              <a:t>de la </a:t>
            </a:r>
            <a:r>
              <a:rPr lang="es-ES" sz="2000" b="1" dirty="0">
                <a:solidFill>
                  <a:srgbClr val="FF0000"/>
                </a:solidFill>
              </a:rPr>
              <a:t>seguridad y desarrollo</a:t>
            </a:r>
            <a:r>
              <a:rPr lang="es-ES" sz="2000" b="1" dirty="0" smtClean="0">
                <a:solidFill>
                  <a:prstClr val="black"/>
                </a:solidFill>
              </a:rPr>
              <a:t>.</a:t>
            </a:r>
          </a:p>
          <a:p>
            <a:pPr marL="268288" lvl="5" indent="-268288" algn="just">
              <a:spcBef>
                <a:spcPct val="20000"/>
              </a:spcBef>
              <a:buClr>
                <a:srgbClr val="C0504D">
                  <a:lumMod val="50000"/>
                </a:srgbClr>
              </a:buClr>
              <a:buSzPct val="130000"/>
              <a:buFont typeface="Arial" pitchFamily="34" charset="0"/>
              <a:buChar char="•"/>
              <a:defRPr/>
            </a:pPr>
            <a:r>
              <a:rPr lang="es-ES" sz="2000" b="1" dirty="0" smtClean="0">
                <a:solidFill>
                  <a:prstClr val="black"/>
                </a:solidFill>
              </a:rPr>
              <a:t>Fortalecimiento del nacionalismo y patriotismo</a:t>
            </a:r>
          </a:p>
          <a:p>
            <a:pPr marL="268288" lvl="5" indent="-268288" algn="just">
              <a:spcBef>
                <a:spcPct val="20000"/>
              </a:spcBef>
              <a:buClr>
                <a:srgbClr val="C0504D">
                  <a:lumMod val="50000"/>
                </a:srgbClr>
              </a:buClr>
              <a:buSzPct val="130000"/>
              <a:buFont typeface="Arial" pitchFamily="34" charset="0"/>
              <a:buChar char="•"/>
              <a:defRPr/>
            </a:pPr>
            <a:r>
              <a:rPr lang="es-ES" sz="2000" b="1" dirty="0" smtClean="0">
                <a:solidFill>
                  <a:prstClr val="black"/>
                </a:solidFill>
              </a:rPr>
              <a:t>Eficiente sistema de </a:t>
            </a:r>
            <a:r>
              <a:rPr lang="es-ES" sz="2000" b="1" dirty="0" smtClean="0">
                <a:solidFill>
                  <a:srgbClr val="FF0000"/>
                </a:solidFill>
              </a:rPr>
              <a:t>Inteligencia y Contrainteligencia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378193" y="5912144"/>
            <a:ext cx="5536899" cy="783193"/>
          </a:xfrm>
          <a:prstGeom prst="roundRect">
            <a:avLst>
              <a:gd name="adj" fmla="val 16667"/>
            </a:avLst>
          </a:prstGeom>
          <a:solidFill>
            <a:srgbClr val="FFFFFF">
              <a:alpha val="38824"/>
            </a:srgbClr>
          </a:solidFill>
          <a:ln w="28575">
            <a:solidFill>
              <a:srgbClr val="000000">
                <a:alpha val="27843"/>
              </a:srgbClr>
            </a:solidFill>
            <a:miter lim="800000"/>
            <a:headEnd/>
            <a:tailEnd/>
          </a:ln>
          <a:effectLst>
            <a:glow rad="101600">
              <a:sysClr val="window" lastClr="FFFFFF">
                <a:alpha val="40000"/>
              </a:sysClr>
            </a:glow>
          </a:effectLst>
        </p:spPr>
        <p:txBody>
          <a:bodyPr wrap="square" anchor="ctr">
            <a:spAutoFit/>
          </a:bodyPr>
          <a:lstStyle/>
          <a:p>
            <a:pPr marL="0" lvl="5" algn="just">
              <a:spcBef>
                <a:spcPct val="20000"/>
              </a:spcBef>
              <a:buClr>
                <a:srgbClr val="C0504D">
                  <a:lumMod val="50000"/>
                </a:srgbClr>
              </a:buClr>
              <a:buSzPct val="130000"/>
              <a:defRPr/>
            </a:pPr>
            <a:r>
              <a:rPr lang="es-ES" sz="2000" b="1" dirty="0">
                <a:solidFill>
                  <a:prstClr val="black"/>
                </a:solidFill>
              </a:rPr>
              <a:t>El objetivo debe ser </a:t>
            </a:r>
            <a:r>
              <a:rPr lang="es-ES" sz="2000" b="1" dirty="0">
                <a:solidFill>
                  <a:srgbClr val="FF0000"/>
                </a:solidFill>
              </a:rPr>
              <a:t>desmantelar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smtClean="0">
                <a:solidFill>
                  <a:prstClr val="black"/>
                </a:solidFill>
              </a:rPr>
              <a:t>las </a:t>
            </a:r>
            <a:r>
              <a:rPr lang="es-ES" sz="2000" b="1" dirty="0">
                <a:solidFill>
                  <a:prstClr val="black"/>
                </a:solidFill>
              </a:rPr>
              <a:t>estructura </a:t>
            </a:r>
            <a:r>
              <a:rPr lang="es-ES" sz="2000" b="1" dirty="0" smtClean="0">
                <a:solidFill>
                  <a:prstClr val="black"/>
                </a:solidFill>
              </a:rPr>
              <a:t>ilegales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22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078275" y="5759325"/>
            <a:ext cx="2133600" cy="365125"/>
          </a:xfrm>
        </p:spPr>
        <p:txBody>
          <a:bodyPr/>
          <a:lstStyle/>
          <a:p>
            <a:fld id="{594ECE88-CB16-45C4-9612-695E0305BD1B}" type="slidenum">
              <a:rPr lang="es-EC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8" name="7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766712709"/>
              </p:ext>
            </p:extLst>
          </p:nvPr>
        </p:nvGraphicFramePr>
        <p:xfrm>
          <a:off x="3525775" y="1714488"/>
          <a:ext cx="7013599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11 Flecha doblada hacia arriba"/>
          <p:cNvSpPr/>
          <p:nvPr/>
        </p:nvSpPr>
        <p:spPr>
          <a:xfrm rot="16200000">
            <a:off x="6092359" y="982267"/>
            <a:ext cx="1464479" cy="1000132"/>
          </a:xfrm>
          <a:prstGeom prst="bentUpArrow">
            <a:avLst/>
          </a:prstGeom>
          <a:gradFill flip="none" rotWithShape="1">
            <a:gsLst>
              <a:gs pos="0">
                <a:srgbClr val="604500"/>
              </a:gs>
              <a:gs pos="50000">
                <a:srgbClr val="E6E23E"/>
              </a:gs>
              <a:gs pos="100000">
                <a:srgbClr val="866900"/>
              </a:gs>
            </a:gsLst>
            <a:lin ang="2700000" scaled="1"/>
            <a:tileRect/>
          </a:gradFill>
          <a:ln w="57150">
            <a:solidFill>
              <a:srgbClr val="866900"/>
            </a:solidFill>
          </a:ln>
          <a:effectLst>
            <a:outerShdw blurRad="114300" dist="38100" dir="54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9788D"/>
              </a:buClr>
              <a:buSzPct val="110000"/>
              <a:buFont typeface="+mj-lt"/>
              <a:buAutoNum type="arabicPeriod" startAt="2"/>
              <a:defRPr/>
            </a:pPr>
            <a:endParaRPr lang="es-EC" sz="1500" dirty="0" smtClean="0">
              <a:latin typeface="Arial Black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/>
          <a:srcRect l="14662" t="27188" r="64308" b="61984"/>
          <a:stretch>
            <a:fillRect/>
          </a:stretch>
        </p:blipFill>
        <p:spPr bwMode="auto">
          <a:xfrm>
            <a:off x="8550487" y="357166"/>
            <a:ext cx="2736304" cy="7920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4" name="Picture 2" descr="http://t1.gstatic.com/images?q=tbn:ANd9GcT7kGW6f-AsBRbG7P9HMlawm11-6Go4wBxD_hBZhMWXGem9sTW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09" y="2690924"/>
            <a:ext cx="1903707" cy="14943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5" name="Picture 18" descr="http://t1.gstatic.com/images?q=tbn:ANd9GcQ8ZZEqUCBML-5FVA4F67SUtXITgrDESklIEvQJorUW4_84VrZ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09" y="4803518"/>
            <a:ext cx="1903707" cy="15544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" y="499267"/>
            <a:ext cx="1911916" cy="171391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21781" y="247628"/>
            <a:ext cx="2383675" cy="19451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023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214840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553415"/>
              </p:ext>
            </p:extLst>
          </p:nvPr>
        </p:nvGraphicFramePr>
        <p:xfrm>
          <a:off x="2475186" y="1767182"/>
          <a:ext cx="9490841" cy="4652160"/>
        </p:xfrm>
        <a:graphic>
          <a:graphicData uri="http://schemas.openxmlformats.org/drawingml/2006/table">
            <a:tbl>
              <a:tblPr/>
              <a:tblGrid>
                <a:gridCol w="1534357"/>
                <a:gridCol w="3404505"/>
                <a:gridCol w="4551979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Times New Roman"/>
                        </a:rPr>
                        <a:t>FACTORES</a:t>
                      </a:r>
                      <a:endParaRPr lang="es-MX" sz="2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1397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2000" marR="72000" marT="72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Times New Roman"/>
                        </a:rPr>
                        <a:t>SEGURIDAD NACIONAL</a:t>
                      </a:r>
                      <a:endParaRPr lang="es-MX" sz="2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1397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2000" marR="72000" marT="72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Times New Roman"/>
                        </a:rPr>
                        <a:t>       SEGURIDAD </a:t>
                      </a:r>
                      <a:r>
                        <a:rPr lang="es-ES" sz="24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Times New Roman"/>
                        </a:rPr>
                        <a:t>HUMANA</a:t>
                      </a:r>
                      <a:endParaRPr lang="es-MX" sz="2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1397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2000" marR="72000" marT="72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7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Ámbito de actuación</a:t>
                      </a:r>
                      <a:endParaRPr lang="es-MX" sz="2000" b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72000" marR="72000" marT="72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Medidas de protección en defensa de un Estado.</a:t>
                      </a:r>
                      <a:endParaRPr lang="es-MX" sz="2000" b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72000" marR="72000" marT="72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Proteger la esencia vital de todas las vidas humanas de una forma que realce las libertades y la realización del ser humano</a:t>
                      </a:r>
                      <a:endParaRPr lang="es-MX" sz="2000" b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72000" marR="72000" marT="72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7902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Visión </a:t>
                      </a:r>
                      <a:endParaRPr lang="es-MX" sz="2000" b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72000" marR="72000" marT="72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Inminentemente militar en la cual la Fuerzas Armadas de </a:t>
                      </a:r>
                      <a:r>
                        <a:rPr lang="es-ES" sz="2400" b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constituyen </a:t>
                      </a:r>
                      <a:r>
                        <a:rPr lang="es-ES" sz="2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en el más importante  instrumento para neutralizar las </a:t>
                      </a:r>
                      <a:r>
                        <a:rPr lang="es-ES" sz="2400" b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amenazas.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b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72000" marR="72000" marT="72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De carácter social, donde al hombre es el elemento a proteger a través de la seguridad económica, alimenticia, de salud, medioambiental, personal, comunitaria y política.  </a:t>
                      </a:r>
                      <a:endParaRPr lang="es-MX" sz="2000" b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72000" marR="72000" marT="72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CuadroTexto 1"/>
          <p:cNvSpPr txBox="1"/>
          <p:nvPr/>
        </p:nvSpPr>
        <p:spPr>
          <a:xfrm>
            <a:off x="3935608" y="467272"/>
            <a:ext cx="6624736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>
            <a:defPPr>
              <a:defRPr lang="es-EC"/>
            </a:defPPr>
            <a:lvl1pPr algn="ctr">
              <a:defRPr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DIFERENCIAS ENTRE LA SEGURIDAD NACIONAL Y LA SEGURIDAD HUMANA</a:t>
            </a:r>
            <a:endParaRPr lang="es-EC" dirty="0">
              <a:solidFill>
                <a:schemeClr val="bg1"/>
              </a:solidFill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0" y="57011"/>
            <a:ext cx="2153809" cy="6835126"/>
            <a:chOff x="0" y="57011"/>
            <a:chExt cx="2810580" cy="683512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" y="57011"/>
              <a:ext cx="2752775" cy="96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8204"/>
              <a:ext cx="2810580" cy="3083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4020221"/>
              <a:ext cx="2752774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6010381"/>
              <a:ext cx="2752774" cy="881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23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2116877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759729"/>
              </p:ext>
            </p:extLst>
          </p:nvPr>
        </p:nvGraphicFramePr>
        <p:xfrm>
          <a:off x="2396360" y="1093020"/>
          <a:ext cx="9585436" cy="5486400"/>
        </p:xfrm>
        <a:graphic>
          <a:graphicData uri="http://schemas.openxmlformats.org/drawingml/2006/table">
            <a:tbl>
              <a:tblPr/>
              <a:tblGrid>
                <a:gridCol w="1802562"/>
                <a:gridCol w="3512525"/>
                <a:gridCol w="4270349"/>
              </a:tblGrid>
              <a:tr h="112889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latin typeface="+mn-lt"/>
                          <a:ea typeface="Times New Roman"/>
                        </a:rPr>
                        <a:t>FACTORES</a:t>
                      </a:r>
                      <a:endParaRPr lang="es-MX" sz="2400" b="1" dirty="0">
                        <a:latin typeface="+mn-lt"/>
                        <a:ea typeface="Times New Roman"/>
                      </a:endParaRPr>
                    </a:p>
                  </a:txBody>
                  <a:tcPr marL="24190" marR="241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latin typeface="+mn-lt"/>
                          <a:ea typeface="Times New Roman"/>
                        </a:rPr>
                        <a:t>SEGURIDAD NACIONAL</a:t>
                      </a:r>
                      <a:endParaRPr lang="es-MX" sz="2400" b="1" dirty="0">
                        <a:latin typeface="+mn-lt"/>
                        <a:ea typeface="Times New Roman"/>
                      </a:endParaRPr>
                    </a:p>
                  </a:txBody>
                  <a:tcPr marL="24190" marR="241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 smtClean="0">
                          <a:latin typeface="+mn-lt"/>
                          <a:ea typeface="Times New Roman"/>
                        </a:rPr>
                        <a:t>      SEGURIDAD </a:t>
                      </a:r>
                      <a:r>
                        <a:rPr lang="es-ES" sz="2400" b="1" dirty="0">
                          <a:latin typeface="+mn-lt"/>
                          <a:ea typeface="Times New Roman"/>
                        </a:rPr>
                        <a:t>HUMANA</a:t>
                      </a:r>
                      <a:endParaRPr lang="es-MX" sz="2400" b="1" dirty="0">
                        <a:latin typeface="+mn-lt"/>
                        <a:ea typeface="Times New Roman"/>
                      </a:endParaRPr>
                    </a:p>
                  </a:txBody>
                  <a:tcPr marL="24190" marR="241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0311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Amenazas</a:t>
                      </a:r>
                      <a:endParaRPr lang="es-MX" sz="2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24190" marR="241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Fuerzas de guerrilla, paramilitares, movimientos subversivos, movimientos insurgentes</a:t>
                      </a:r>
                      <a:endParaRPr lang="es-MX" sz="2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24190" marR="241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Pobreza, desempleo, hambre, enfermedades infectas contagiosas, desnutrición, degradación ambiental, desastres naturales, violencia física, trabajo infantil, tensiones inter-étnicas, violación derechos humanos.</a:t>
                      </a:r>
                      <a:endParaRPr lang="es-MX" sz="2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24190" marR="241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79022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Estrategias.</a:t>
                      </a:r>
                      <a:endParaRPr lang="es-MX" sz="2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24190" marR="241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Creación de doctrina militar para no permitir la expansión de las </a:t>
                      </a:r>
                      <a:r>
                        <a:rPr lang="es-ES" sz="24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ideas revolucionarías.</a:t>
                      </a:r>
                      <a:endParaRPr lang="es-MX" sz="2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24190" marR="241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Humanizar el concepto de seguridad, en busca del bien común y el estado de bienestar; los ámbitos de lo  público y lo privado; la legalidad y la legitimidad </a:t>
                      </a:r>
                      <a:endParaRPr lang="es-MX" sz="2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24190" marR="241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CuadroTexto 1"/>
          <p:cNvSpPr txBox="1"/>
          <p:nvPr/>
        </p:nvSpPr>
        <p:spPr>
          <a:xfrm>
            <a:off x="3935608" y="167718"/>
            <a:ext cx="6624736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DIFERENCIAS ENTRE LA SEGURIDAD NACIONAL Y LA SEGURIDAD HUMANA</a:t>
            </a:r>
            <a:endParaRPr lang="es-EC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0" y="57011"/>
            <a:ext cx="2153809" cy="6835126"/>
            <a:chOff x="0" y="57011"/>
            <a:chExt cx="2810580" cy="68351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" y="57011"/>
              <a:ext cx="2752775" cy="96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8204"/>
              <a:ext cx="2810580" cy="3083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4020221"/>
              <a:ext cx="2752774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6010381"/>
              <a:ext cx="2752774" cy="881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381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2369133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230960"/>
              </p:ext>
            </p:extLst>
          </p:nvPr>
        </p:nvGraphicFramePr>
        <p:xfrm>
          <a:off x="2740354" y="2327570"/>
          <a:ext cx="8748466" cy="2998080"/>
        </p:xfrm>
        <a:graphic>
          <a:graphicData uri="http://schemas.openxmlformats.org/drawingml/2006/table">
            <a:tbl>
              <a:tblPr/>
              <a:tblGrid>
                <a:gridCol w="1512168"/>
                <a:gridCol w="3024336"/>
                <a:gridCol w="4211962"/>
              </a:tblGrid>
              <a:tr h="1128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latin typeface="+mn-lt"/>
                          <a:ea typeface="Times New Roman"/>
                        </a:rPr>
                        <a:t>FACTORES</a:t>
                      </a:r>
                      <a:endParaRPr lang="es-MX" sz="2400" b="1" dirty="0">
                        <a:latin typeface="+mn-lt"/>
                        <a:ea typeface="Times New Roman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latin typeface="+mn-lt"/>
                          <a:ea typeface="Times New Roman"/>
                        </a:rPr>
                        <a:t>SEGURIDAD NACIONAL</a:t>
                      </a:r>
                      <a:endParaRPr lang="es-MX" sz="2400" b="1" dirty="0">
                        <a:latin typeface="+mn-lt"/>
                        <a:ea typeface="Times New Roman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latin typeface="+mn-lt"/>
                          <a:ea typeface="Times New Roman"/>
                        </a:rPr>
                        <a:t>SEGURIDAD HUMANA</a:t>
                      </a:r>
                      <a:endParaRPr lang="es-MX" sz="2400" b="1" dirty="0">
                        <a:latin typeface="+mn-lt"/>
                        <a:ea typeface="Times New Roman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022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Origen</a:t>
                      </a:r>
                      <a:endParaRPr lang="es-MX" sz="2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Doctrina 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de los </a:t>
                      </a:r>
                      <a:r>
                        <a:rPr lang="es-ES" sz="24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EE.UU. trata 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de garantizar con exclusividad el orden interno de países latinoamericanos  combatiendo ideologías comunistas.</a:t>
                      </a:r>
                      <a:endParaRPr lang="es-MX" sz="2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Nace en las Naciones Unidas con un enfoque de gestión de políticas públicas antes que de una construcción académica del mismo y es considerado con la seriedad del caso a </a:t>
                      </a:r>
                      <a:r>
                        <a:rPr lang="es-ES" sz="24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partir 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de 1994.</a:t>
                      </a:r>
                      <a:endParaRPr lang="es-MX" sz="2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CuadroTexto 1"/>
          <p:cNvSpPr txBox="1"/>
          <p:nvPr/>
        </p:nvSpPr>
        <p:spPr>
          <a:xfrm>
            <a:off x="3935608" y="577634"/>
            <a:ext cx="6624736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DIFERENCIAS ENTRE LA SEGURIDAD NACIONAL Y LA SEGURIDAD HUMANA</a:t>
            </a:r>
            <a:endParaRPr lang="es-EC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0" y="57011"/>
            <a:ext cx="2369133" cy="6835126"/>
            <a:chOff x="0" y="57011"/>
            <a:chExt cx="2810580" cy="683512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" y="57011"/>
              <a:ext cx="2752775" cy="96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8204"/>
              <a:ext cx="2810580" cy="3083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4020221"/>
              <a:ext cx="2752774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6010381"/>
              <a:ext cx="2752774" cy="881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381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2 CuadroTexto"/>
          <p:cNvSpPr txBox="1"/>
          <p:nvPr/>
        </p:nvSpPr>
        <p:spPr>
          <a:xfrm>
            <a:off x="945923" y="141889"/>
            <a:ext cx="10373710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RELACIÓN ENTRE LOS OBJ. NACIONLES DEL PNBV Y LOS </a:t>
            </a:r>
            <a:r>
              <a:rPr lang="en-US" sz="2400" b="1" dirty="0" smtClean="0"/>
              <a:t>O.N.P </a:t>
            </a:r>
            <a:r>
              <a:rPr lang="en-US" sz="2400" b="1" dirty="0" smtClean="0"/>
              <a:t>DE LA </a:t>
            </a:r>
            <a:r>
              <a:rPr lang="en-US" sz="2400" b="1" dirty="0" smtClean="0"/>
              <a:t>D.S.N.D</a:t>
            </a:r>
            <a:endParaRPr lang="en-US" sz="2400" b="1" dirty="0"/>
          </a:p>
        </p:txBody>
      </p:sp>
      <p:grpSp>
        <p:nvGrpSpPr>
          <p:cNvPr id="5" name="4 Grupo"/>
          <p:cNvGrpSpPr/>
          <p:nvPr/>
        </p:nvGrpSpPr>
        <p:grpSpPr>
          <a:xfrm>
            <a:off x="0" y="700824"/>
            <a:ext cx="5439103" cy="6046817"/>
            <a:chOff x="0" y="700824"/>
            <a:chExt cx="5439103" cy="604681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00824"/>
              <a:ext cx="5439103" cy="6046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3 Rectángulo"/>
            <p:cNvSpPr/>
            <p:nvPr/>
          </p:nvSpPr>
          <p:spPr>
            <a:xfrm>
              <a:off x="0" y="6631603"/>
              <a:ext cx="5439103" cy="1002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5659820" y="672265"/>
            <a:ext cx="6430867" cy="6054853"/>
            <a:chOff x="5659820" y="672265"/>
            <a:chExt cx="6430867" cy="605485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820" y="700824"/>
              <a:ext cx="6430867" cy="6026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17 Rectángulo"/>
            <p:cNvSpPr/>
            <p:nvPr/>
          </p:nvSpPr>
          <p:spPr>
            <a:xfrm>
              <a:off x="6080233" y="672265"/>
              <a:ext cx="5680842" cy="113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381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4628946" y="914374"/>
            <a:ext cx="6332559" cy="50292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C"/>
            </a:defPPr>
            <a:lvl1pPr algn="ctr">
              <a:defRPr sz="6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sz="4400" dirty="0" smtClean="0">
                <a:solidFill>
                  <a:prstClr val="white"/>
                </a:solidFill>
                <a:latin typeface="Arial Black" pitchFamily="34" charset="0"/>
              </a:rPr>
              <a:t>CONCLUSIONES</a:t>
            </a:r>
            <a:endParaRPr lang="es-EC" sz="4400" dirty="0">
              <a:solidFill>
                <a:prstClr val="white"/>
              </a:solidFill>
              <a:latin typeface="Arial Black" pitchFamily="34" charset="0"/>
            </a:endParaRPr>
          </a:p>
          <a:p>
            <a:pPr marL="0" lvl="3" algn="ctr"/>
            <a:endParaRPr lang="es-ES" sz="20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73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2022281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"/>
          <p:cNvSpPr/>
          <p:nvPr/>
        </p:nvSpPr>
        <p:spPr>
          <a:xfrm>
            <a:off x="2238702" y="1103598"/>
            <a:ext cx="9837683" cy="1229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LA SEGURIDAD NACIONAL DE LOS ESTADOS ESTÁ VINCULADA DIRECTAMENTE A LA GEOPOLÍTICA (PODER NACIONAL, INTERES NACIONAL); EN DONDE EL QUE TIENE EL PODER ES EL QUE IMPONE LAS REGLAS  EN LOS ACUERDOS DE COOPERACIÓN INTERNACIONAL.</a:t>
            </a:r>
            <a:endParaRPr lang="es-EC" sz="1800" b="1" dirty="0">
              <a:solidFill>
                <a:schemeClr val="dk1"/>
              </a:solidFill>
            </a:endParaRPr>
          </a:p>
        </p:txBody>
      </p:sp>
      <p:sp>
        <p:nvSpPr>
          <p:cNvPr id="8" name="7 Redondear rectángulo de esquina del mismo lado"/>
          <p:cNvSpPr/>
          <p:nvPr/>
        </p:nvSpPr>
        <p:spPr>
          <a:xfrm flipH="1">
            <a:off x="3184631" y="50945"/>
            <a:ext cx="8198072" cy="749474"/>
          </a:xfrm>
          <a:prstGeom prst="round2SameRect">
            <a:avLst>
              <a:gd name="adj1" fmla="val 35500"/>
              <a:gd name="adj2" fmla="val 0"/>
            </a:avLst>
          </a:prstGeom>
          <a:gradFill flip="none" rotWithShape="1">
            <a:gsLst>
              <a:gs pos="0">
                <a:srgbClr val="604500"/>
              </a:gs>
              <a:gs pos="50000">
                <a:srgbClr val="E6E23E"/>
              </a:gs>
              <a:gs pos="100000">
                <a:srgbClr val="866900"/>
              </a:gs>
            </a:gsLst>
            <a:lin ang="2700000" scaled="1"/>
            <a:tileRect/>
          </a:gradFill>
          <a:ln w="57150" cap="flat" cmpd="sng" algn="ctr">
            <a:solidFill>
              <a:srgbClr val="866900"/>
            </a:solidFill>
            <a:prstDash val="solid"/>
          </a:ln>
          <a:effectLst>
            <a:outerShdw blurRad="114300" dist="38100" dir="540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lvl="3" algn="ctr">
              <a:defRPr/>
            </a:pPr>
            <a:r>
              <a:rPr lang="es-ES" sz="28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CONCLUSIONES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264974" y="2517278"/>
            <a:ext cx="9837683" cy="1229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EE.UU. CONSTRUYE LA DSN, PARA LEGITIMIZAR LA MILITARIZACIÓN DE LOS ESTADOS, COMO FORMA DE CONTRARRESTAR AL COMUNISMO EN DONDE EL PODER SE CONTITUYÓ EN EL ELEMENTO FORMAL DEL ESTADO Y LA SEGURIDAD EN EL EJE DE LA DOCTRINA DE SEGURIDAD NACIONAL.</a:t>
            </a:r>
            <a:endParaRPr lang="es-EC" sz="1800" b="1" dirty="0">
              <a:solidFill>
                <a:schemeClr val="dk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307012" y="4025554"/>
            <a:ext cx="9837683" cy="1229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EE.UU. CONSTRUYE LA DSN, PARA LEGITIMIZAR LA MILITARIZACIÓN DE LOS ESTADOS, COMO FORMA DE CONTRARRESTAR AL COMUNISMO EN DONDE EL PODER SE CONTITUYÓ EN EL ELEMENTO FORMAL DEL ESTADO Y LA SEGURIDAD EN EL EJE DE LA DOCTRINA DE SEGURIDAD NACIONAL.</a:t>
            </a:r>
            <a:endParaRPr lang="es-EC" sz="1800" b="1" dirty="0">
              <a:solidFill>
                <a:schemeClr val="dk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285986" y="5486532"/>
            <a:ext cx="9837683" cy="1229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EN LOS AÑOS 70, RODRIGUEZ LARA INSTAURA LA  DOCTRINA DE SEG. NACIONAL Y DESARROLLO EN LA CUAL SE PLASMAN CONCEPTOS COMO EL “BIEN COMÚN”.</a:t>
            </a:r>
            <a:endParaRPr lang="es-EC" sz="1800" b="1" dirty="0">
              <a:solidFill>
                <a:schemeClr val="dk1"/>
              </a:solidFill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-63063" y="57011"/>
            <a:ext cx="2059214" cy="6835126"/>
            <a:chOff x="0" y="57011"/>
            <a:chExt cx="2810580" cy="683512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" y="57011"/>
              <a:ext cx="2752775" cy="96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8204"/>
              <a:ext cx="2810580" cy="3083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4020221"/>
              <a:ext cx="2752774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6010381"/>
              <a:ext cx="2752774" cy="881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132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5328057" y="1694897"/>
            <a:ext cx="3461695" cy="3529352"/>
            <a:chOff x="4082543" y="1694897"/>
            <a:chExt cx="3461695" cy="3529352"/>
          </a:xfrm>
        </p:grpSpPr>
        <p:sp>
          <p:nvSpPr>
            <p:cNvPr id="18" name="17 Llamada de flecha cuádruple"/>
            <p:cNvSpPr/>
            <p:nvPr/>
          </p:nvSpPr>
          <p:spPr>
            <a:xfrm>
              <a:off x="4082543" y="1694897"/>
              <a:ext cx="3461695" cy="3529352"/>
            </a:xfrm>
            <a:prstGeom prst="quadArrowCallou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/>
                <a:t> </a:t>
              </a:r>
              <a:endParaRPr lang="es-EC" dirty="0"/>
            </a:p>
          </p:txBody>
        </p:sp>
        <p:sp>
          <p:nvSpPr>
            <p:cNvPr id="19" name="18 Elipse"/>
            <p:cNvSpPr/>
            <p:nvPr/>
          </p:nvSpPr>
          <p:spPr>
            <a:xfrm>
              <a:off x="5006002" y="2664586"/>
              <a:ext cx="1728213" cy="1580609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tIns="396000" rtlCol="0">
              <a:noAutofit/>
            </a:bodyPr>
            <a:lstStyle/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4771803" y="3018192"/>
              <a:ext cx="216000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JUSTIFICACIÓN</a:t>
              </a:r>
            </a:p>
            <a:p>
              <a:pPr algn="ctr"/>
              <a:r>
                <a:rPr lang="es-EC" b="1" dirty="0">
                  <a:solidFill>
                    <a:prstClr val="black"/>
                  </a:solidFill>
                </a:rPr>
                <a:t>E</a:t>
              </a:r>
              <a:endParaRPr lang="es-EC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IMPORTANCIA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4798386" y="153992"/>
            <a:ext cx="4378071" cy="1900436"/>
            <a:chOff x="4555290" y="-15109"/>
            <a:chExt cx="4378070" cy="1900436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5290" y="429956"/>
              <a:ext cx="931587" cy="1455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0312" y="429956"/>
              <a:ext cx="1004755" cy="1455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4893" y="465986"/>
              <a:ext cx="1305125" cy="1419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722" y="-15109"/>
              <a:ext cx="2568638" cy="349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25 Grupo"/>
          <p:cNvGrpSpPr/>
          <p:nvPr/>
        </p:nvGrpSpPr>
        <p:grpSpPr>
          <a:xfrm>
            <a:off x="2304286" y="3399657"/>
            <a:ext cx="2173123" cy="3143031"/>
            <a:chOff x="2304286" y="3070687"/>
            <a:chExt cx="2562225" cy="3638550"/>
          </a:xfrm>
        </p:grpSpPr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286" y="3070687"/>
              <a:ext cx="2562225" cy="3638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708" y="3280849"/>
              <a:ext cx="1497735" cy="348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28 Grupo"/>
          <p:cNvGrpSpPr/>
          <p:nvPr/>
        </p:nvGrpSpPr>
        <p:grpSpPr>
          <a:xfrm>
            <a:off x="2440083" y="204441"/>
            <a:ext cx="2037326" cy="2511452"/>
            <a:chOff x="2747700" y="2373545"/>
            <a:chExt cx="1532167" cy="2511452"/>
          </a:xfrm>
        </p:grpSpPr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700" y="2373545"/>
              <a:ext cx="1532167" cy="1156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030" y="3490799"/>
              <a:ext cx="1516601" cy="1394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" name="31 Grupo"/>
          <p:cNvGrpSpPr/>
          <p:nvPr/>
        </p:nvGrpSpPr>
        <p:grpSpPr>
          <a:xfrm>
            <a:off x="9605773" y="564016"/>
            <a:ext cx="2234811" cy="5339245"/>
            <a:chOff x="9605773" y="-222218"/>
            <a:chExt cx="2234811" cy="5339245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4280" y="2362624"/>
              <a:ext cx="2054772" cy="2754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5773" y="-222218"/>
              <a:ext cx="2234811" cy="2261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5" name="34 Grupo"/>
          <p:cNvGrpSpPr/>
          <p:nvPr/>
        </p:nvGrpSpPr>
        <p:grpSpPr>
          <a:xfrm>
            <a:off x="4934763" y="4998786"/>
            <a:ext cx="4047833" cy="1832584"/>
            <a:chOff x="4934763" y="4998786"/>
            <a:chExt cx="4047833" cy="1832584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8037" y="4998786"/>
              <a:ext cx="1254559" cy="1832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4" descr="mujer"/>
            <p:cNvPicPr>
              <a:picLocks noChangeAspect="1" noChangeArrowheads="1"/>
            </p:cNvPicPr>
            <p:nvPr/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4934763" y="5118336"/>
              <a:ext cx="1911916" cy="166401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38" name="37 Rectángulo redondeado"/>
          <p:cNvSpPr/>
          <p:nvPr/>
        </p:nvSpPr>
        <p:spPr>
          <a:xfrm>
            <a:off x="4478189" y="2223610"/>
            <a:ext cx="4508782" cy="266940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ANALIZAR SI LOS MECANISMOS E INSTRUMENTOS QUE UTILIZA PARA GARANTIZAR LA SEGURIDAD DEL ESTADO SUSTENTADO EN EL PODER NACIONAL Y SUS EXPRESIONES POLÍTICA, ECONÓMICA, SICOSOCIAL Y MILITAR, SON LOS MÁS ADECUADOS</a:t>
            </a:r>
            <a:endParaRPr lang="en-US" dirty="0"/>
          </a:p>
        </p:txBody>
      </p:sp>
      <p:grpSp>
        <p:nvGrpSpPr>
          <p:cNvPr id="39" name="38 Grupo"/>
          <p:cNvGrpSpPr/>
          <p:nvPr/>
        </p:nvGrpSpPr>
        <p:grpSpPr>
          <a:xfrm>
            <a:off x="5264179" y="2180556"/>
            <a:ext cx="3525573" cy="2965672"/>
            <a:chOff x="2186779" y="2050760"/>
            <a:chExt cx="2016732" cy="2482500"/>
          </a:xfrm>
        </p:grpSpPr>
        <p:grpSp>
          <p:nvGrpSpPr>
            <p:cNvPr id="40" name="39 Grupo"/>
            <p:cNvGrpSpPr/>
            <p:nvPr/>
          </p:nvGrpSpPr>
          <p:grpSpPr>
            <a:xfrm>
              <a:off x="2186779" y="2050760"/>
              <a:ext cx="2016732" cy="2456381"/>
              <a:chOff x="2186779" y="2050760"/>
              <a:chExt cx="2016732" cy="2456381"/>
            </a:xfrm>
          </p:grpSpPr>
          <p:pic>
            <p:nvPicPr>
              <p:cNvPr id="56" name="Picture 4" descr="http://www.uasb.edu.ec/admcontenidos/imagenes_subidas/2_libro_constitucion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6779" y="2050760"/>
                <a:ext cx="829376" cy="1112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56 Rectángulo"/>
              <p:cNvSpPr/>
              <p:nvPr/>
            </p:nvSpPr>
            <p:spPr>
              <a:xfrm>
                <a:off x="2200426" y="3468412"/>
                <a:ext cx="815729" cy="103872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b="1" dirty="0" smtClean="0">
                    <a:solidFill>
                      <a:srgbClr val="4472C4">
                        <a:lumMod val="60000"/>
                        <a:lumOff val="40000"/>
                      </a:srgbClr>
                    </a:solidFill>
                    <a:latin typeface="Antique Olive Roman" pitchFamily="34" charset="0"/>
                  </a:rPr>
                  <a:t> </a:t>
                </a:r>
                <a:r>
                  <a:rPr lang="es-EC" sz="850" b="1" dirty="0" smtClean="0">
                    <a:solidFill>
                      <a:srgbClr val="4472C4">
                        <a:lumMod val="60000"/>
                        <a:lumOff val="40000"/>
                      </a:srgbClr>
                    </a:solidFill>
                    <a:latin typeface="Antique Olive Roman" pitchFamily="34" charset="0"/>
                  </a:rPr>
                  <a:t>LEY DE </a:t>
                </a:r>
                <a:r>
                  <a:rPr lang="es-EC" sz="850" b="1" dirty="0">
                    <a:solidFill>
                      <a:srgbClr val="4472C4">
                        <a:lumMod val="60000"/>
                        <a:lumOff val="40000"/>
                      </a:srgbClr>
                    </a:solidFill>
                    <a:latin typeface="Antique Olive Roman" pitchFamily="34" charset="0"/>
                  </a:rPr>
                  <a:t>SEGURIDAD PÚBLICA Y DEL ESTADO</a:t>
                </a:r>
              </a:p>
            </p:txBody>
          </p:sp>
          <p:pic>
            <p:nvPicPr>
              <p:cNvPr id="58" name="Picture 15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7297" y="2050760"/>
                <a:ext cx="786214" cy="1112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1" name="Picture 8" descr="http://i.hoy.ec/wp-content/uploads/2011/12/plan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296" y="3442292"/>
              <a:ext cx="786215" cy="1090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Imagen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" y="150129"/>
            <a:ext cx="1807292" cy="1631158"/>
          </a:xfrm>
          <a:prstGeom prst="rect">
            <a:avLst/>
          </a:prstGeom>
        </p:spPr>
      </p:pic>
      <p:pic>
        <p:nvPicPr>
          <p:cNvPr id="47" name="Imagen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42517" y="3666937"/>
            <a:ext cx="4877638" cy="136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2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2006515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"/>
          <p:cNvSpPr/>
          <p:nvPr/>
        </p:nvSpPr>
        <p:spPr>
          <a:xfrm>
            <a:off x="2238702" y="3295070"/>
            <a:ext cx="9837683" cy="34526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EL FIN DE LA GUERRA FRIA PUSO FIN A LA DSN, LO QUE OBLIGÓ A LOS ESTADOS A REDEFENIR LA CONCEPTUALIZACIÓN DE “SEGURIDAD NACIONAL” CONSIDERANDO LAS NUEVAS AMENAZAS.</a:t>
            </a:r>
          </a:p>
          <a:p>
            <a:pPr algn="just"/>
            <a:endParaRPr lang="es-EC" sz="1800" b="1" dirty="0" smtClean="0">
              <a:solidFill>
                <a:schemeClr val="dk1"/>
              </a:solidFill>
            </a:endParaRPr>
          </a:p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EL LOS LIBROS BLANCOS DE LA DEFENSA YA SE EMPLEA EL TERMINO DE “SEGURIDAD Y DEFENSA” COMO UN CONCEPTO MÁS AMPLIO Y MULTIDIMENSIONAL EN EL QUE LA DEFENSA ES PARTE DE LA SEGURIDAD. </a:t>
            </a:r>
          </a:p>
          <a:p>
            <a:pPr algn="just"/>
            <a:endParaRPr lang="es-EC" sz="1800" b="1" dirty="0" smtClean="0">
              <a:solidFill>
                <a:schemeClr val="dk1"/>
              </a:solidFill>
            </a:endParaRPr>
          </a:p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SE DA PASO A LA SEG. COOPERATIVA A NIVEL SUBREGIONAL, EN LA BUSQUEDA DE LA INTEGRACIÓN A TRAVÉS DE MECANISMOS COMO LA UNASUR Y EL CDS, QUE BUSCAN MECANISMOS PARA FORTALECER LA CONFIANZA MUTUA, UNA AGENDA COMÚN PARA ENFRENTAR LAS NUEVAS AMENAZAS.</a:t>
            </a:r>
            <a:endParaRPr lang="es-EC" sz="1800" b="1" dirty="0">
              <a:solidFill>
                <a:schemeClr val="dk1"/>
              </a:solidFill>
            </a:endParaRPr>
          </a:p>
          <a:p>
            <a:pPr algn="just"/>
            <a:endParaRPr lang="es-EC" sz="1800" b="1" dirty="0">
              <a:solidFill>
                <a:schemeClr val="dk1"/>
              </a:solidFill>
            </a:endParaRPr>
          </a:p>
        </p:txBody>
      </p:sp>
      <p:sp>
        <p:nvSpPr>
          <p:cNvPr id="8" name="7 Redondear rectángulo de esquina del mismo lado"/>
          <p:cNvSpPr/>
          <p:nvPr/>
        </p:nvSpPr>
        <p:spPr>
          <a:xfrm flipH="1">
            <a:off x="3184631" y="50945"/>
            <a:ext cx="8198072" cy="749474"/>
          </a:xfrm>
          <a:prstGeom prst="round2SameRect">
            <a:avLst>
              <a:gd name="adj1" fmla="val 35500"/>
              <a:gd name="adj2" fmla="val 0"/>
            </a:avLst>
          </a:prstGeom>
          <a:gradFill flip="none" rotWithShape="1">
            <a:gsLst>
              <a:gs pos="0">
                <a:srgbClr val="604500"/>
              </a:gs>
              <a:gs pos="50000">
                <a:srgbClr val="E6E23E"/>
              </a:gs>
              <a:gs pos="100000">
                <a:srgbClr val="866900"/>
              </a:gs>
            </a:gsLst>
            <a:lin ang="2700000" scaled="1"/>
            <a:tileRect/>
          </a:gradFill>
          <a:ln w="57150" cap="flat" cmpd="sng" algn="ctr">
            <a:solidFill>
              <a:srgbClr val="866900"/>
            </a:solidFill>
            <a:prstDash val="solid"/>
          </a:ln>
          <a:effectLst>
            <a:outerShdw blurRad="114300" dist="38100" dir="540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lvl="3" algn="ctr">
              <a:defRPr/>
            </a:pPr>
            <a:r>
              <a:rPr lang="es-ES" sz="28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CONCLUSIONES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254454" y="1056286"/>
            <a:ext cx="9837683" cy="1671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LA DSNS VINCULA A LA “SEGURIDAD NACIONAL” CON LOS “OBJ. NACIONALES”  YA SEAN PERMANENTES O ACTUALES. </a:t>
            </a:r>
          </a:p>
          <a:p>
            <a:pPr algn="just"/>
            <a:endParaRPr lang="es-EC" sz="1800" b="1" dirty="0">
              <a:solidFill>
                <a:schemeClr val="dk1"/>
              </a:solidFill>
            </a:endParaRPr>
          </a:p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PREDOMINA EL CONCEPTO ESTADOCENTRICO DEL ESTADO NACIÓN POR SOBRE EL ESTADO ANTROPOCENTRICO, SOBRE TODO POR LOS PROBLEMAS LIMITROFES CON EL PERÚ, SIN DESCUIDAR LA ASISTENCIA SOCIAL.  </a:t>
            </a:r>
            <a:endParaRPr lang="es-EC" sz="1800" b="1" dirty="0">
              <a:solidFill>
                <a:schemeClr val="dk1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-63063" y="57011"/>
            <a:ext cx="2059214" cy="6835126"/>
            <a:chOff x="0" y="57011"/>
            <a:chExt cx="2810580" cy="68351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" y="57011"/>
              <a:ext cx="2752775" cy="96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8204"/>
              <a:ext cx="2810580" cy="3083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4020221"/>
              <a:ext cx="2752774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6010381"/>
              <a:ext cx="2752774" cy="881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0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2006515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"/>
          <p:cNvSpPr/>
          <p:nvPr/>
        </p:nvSpPr>
        <p:spPr>
          <a:xfrm>
            <a:off x="2238702" y="3058579"/>
            <a:ext cx="9837683" cy="3641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C" sz="1800" b="1" dirty="0" smtClean="0">
              <a:solidFill>
                <a:schemeClr val="dk1"/>
              </a:solidFill>
            </a:endParaRPr>
          </a:p>
          <a:p>
            <a:pPr algn="ctr"/>
            <a:r>
              <a:rPr lang="es-EC" sz="2400" b="1" u="sng" dirty="0" smtClean="0">
                <a:solidFill>
                  <a:schemeClr val="dk1"/>
                </a:solidFill>
              </a:rPr>
              <a:t>ÁMBITO SUBREGIONAL</a:t>
            </a:r>
          </a:p>
          <a:p>
            <a:pPr algn="ctr"/>
            <a:endParaRPr lang="es-EC" sz="2400" b="1" u="sng" dirty="0" smtClean="0">
              <a:solidFill>
                <a:schemeClr val="dk1"/>
              </a:solidFill>
            </a:endParaRPr>
          </a:p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EL FIN DE LA GUERRA FRIA PUSO FIN A LA DSN, LO QUE OBLIGÓ A LOS ESTADOS A REDEFENIR LA CONCEPTUALIZACIÓN DE “SEGURIDAD NACIONAL” CONSIDERANDO LAS NUEVAS AMENAZAS.</a:t>
            </a:r>
          </a:p>
          <a:p>
            <a:pPr algn="just"/>
            <a:endParaRPr lang="es-EC" sz="1800" b="1" dirty="0" smtClean="0">
              <a:solidFill>
                <a:schemeClr val="dk1"/>
              </a:solidFill>
            </a:endParaRPr>
          </a:p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EL LOS LIBROS BLANCOS DE LA DEFENSA YA SE EMPLEA EL TERMINO DE “SEGURIDAD Y DEFENSA” COMO UN CONCEPTO MÁS AMPLIO Y MULTIDIMENSIONAL EN EL QUE LA DEFENSA ES PARTE DE LA SEGURIDAD. </a:t>
            </a:r>
          </a:p>
          <a:p>
            <a:pPr algn="just"/>
            <a:endParaRPr lang="es-EC" sz="1800" b="1" dirty="0" smtClean="0">
              <a:solidFill>
                <a:schemeClr val="dk1"/>
              </a:solidFill>
            </a:endParaRPr>
          </a:p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SE DA PASO A LA SEG. COOPERATIVA A NIVEL SUBREGIONAL, EN LA BUSQUEDA DE LA INTEGRACIÓN A TRAVÉS DE MECANISMOS COMO LA UNASUR Y EL CDS, QUE BUSCAN MECANISMOS PARA FORTALECER LA CONFIANZA MUTUA, UNA AGENDA COMÚN PARA ENFRENTAR LAS NUEVAS AMENAZAS.</a:t>
            </a:r>
            <a:endParaRPr lang="es-EC" sz="1800" b="1" dirty="0">
              <a:solidFill>
                <a:schemeClr val="dk1"/>
              </a:solidFill>
            </a:endParaRPr>
          </a:p>
          <a:p>
            <a:pPr algn="just"/>
            <a:endParaRPr lang="es-EC" sz="1800" b="1" dirty="0">
              <a:solidFill>
                <a:schemeClr val="dk1"/>
              </a:solidFill>
            </a:endParaRPr>
          </a:p>
        </p:txBody>
      </p:sp>
      <p:sp>
        <p:nvSpPr>
          <p:cNvPr id="8" name="7 Redondear rectángulo de esquina del mismo lado"/>
          <p:cNvSpPr/>
          <p:nvPr/>
        </p:nvSpPr>
        <p:spPr>
          <a:xfrm flipH="1">
            <a:off x="3184631" y="50945"/>
            <a:ext cx="8198072" cy="749474"/>
          </a:xfrm>
          <a:prstGeom prst="round2SameRect">
            <a:avLst>
              <a:gd name="adj1" fmla="val 35500"/>
              <a:gd name="adj2" fmla="val 0"/>
            </a:avLst>
          </a:prstGeom>
          <a:gradFill flip="none" rotWithShape="1">
            <a:gsLst>
              <a:gs pos="0">
                <a:srgbClr val="604500"/>
              </a:gs>
              <a:gs pos="50000">
                <a:srgbClr val="E6E23E"/>
              </a:gs>
              <a:gs pos="100000">
                <a:srgbClr val="866900"/>
              </a:gs>
            </a:gsLst>
            <a:lin ang="2700000" scaled="1"/>
            <a:tileRect/>
          </a:gradFill>
          <a:ln w="57150" cap="flat" cmpd="sng" algn="ctr">
            <a:solidFill>
              <a:srgbClr val="866900"/>
            </a:solidFill>
            <a:prstDash val="solid"/>
          </a:ln>
          <a:effectLst>
            <a:outerShdw blurRad="114300" dist="38100" dir="540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lvl="3" algn="ctr">
              <a:defRPr/>
            </a:pPr>
            <a:r>
              <a:rPr lang="es-ES" sz="28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CONCLUSIONES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254454" y="1056286"/>
            <a:ext cx="9837683" cy="1671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LA DSNS VINCULA A LA “SEGURIDAD NACIONAL” CON LOS “OBJ. NACIONALES”  YA SEAN PERMANENTES O ACTUALES. </a:t>
            </a:r>
          </a:p>
          <a:p>
            <a:pPr algn="just"/>
            <a:endParaRPr lang="es-EC" sz="1800" b="1" dirty="0">
              <a:solidFill>
                <a:schemeClr val="dk1"/>
              </a:solidFill>
            </a:endParaRPr>
          </a:p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PREDOMINA EL CONCEPTO ESTADOCENTRICO DEL ESTADO NACIÓN POR SOBRE EL ESTADO ANTROPOCENTRICO, SOBRE TODO POR LOS PROBLEMAS LIMITROFES CON EL PERÚ, SIN DESCUIDAR LA ASISTENCIA SOCIAL.  </a:t>
            </a:r>
            <a:endParaRPr lang="es-EC" sz="1800" b="1" dirty="0">
              <a:solidFill>
                <a:schemeClr val="dk1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-63063" y="57011"/>
            <a:ext cx="2059214" cy="6835126"/>
            <a:chOff x="0" y="57011"/>
            <a:chExt cx="2810580" cy="68351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" y="57011"/>
              <a:ext cx="2752775" cy="96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8204"/>
              <a:ext cx="2810580" cy="3083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4020221"/>
              <a:ext cx="2752774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6010381"/>
              <a:ext cx="2752774" cy="881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314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9074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"/>
          <p:cNvSpPr/>
          <p:nvPr/>
        </p:nvSpPr>
        <p:spPr>
          <a:xfrm>
            <a:off x="2238702" y="1087829"/>
            <a:ext cx="9837683" cy="3641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C" sz="1800" b="1" dirty="0" smtClean="0">
              <a:solidFill>
                <a:schemeClr val="dk1"/>
              </a:solidFill>
            </a:endParaRPr>
          </a:p>
          <a:p>
            <a:pPr algn="ctr"/>
            <a:r>
              <a:rPr lang="es-EC" sz="2400" b="1" u="sng" dirty="0" smtClean="0">
                <a:solidFill>
                  <a:schemeClr val="dk1"/>
                </a:solidFill>
              </a:rPr>
              <a:t>ÁMBITO NACIONAL</a:t>
            </a:r>
          </a:p>
          <a:p>
            <a:pPr algn="ctr"/>
            <a:endParaRPr lang="es-EC" sz="2400" b="1" u="sng" dirty="0" smtClean="0">
              <a:solidFill>
                <a:schemeClr val="dk1"/>
              </a:solidFill>
            </a:endParaRPr>
          </a:p>
          <a:p>
            <a:pPr marL="268288" indent="-268288" algn="just">
              <a:buFont typeface="Arial" pitchFamily="34" charset="0"/>
              <a:buChar char="•"/>
            </a:pPr>
            <a:r>
              <a:rPr lang="es-EC" sz="1800" b="1" dirty="0" smtClean="0">
                <a:solidFill>
                  <a:schemeClr val="dk1"/>
                </a:solidFill>
              </a:rPr>
              <a:t>A COMIENZOS DE LA DECADA DEL 2000, IRRUMPEN EL CRIMEN ORGANIZADO Y COMÚN EN EL ECUADOR.</a:t>
            </a:r>
          </a:p>
          <a:p>
            <a:pPr algn="just"/>
            <a:endParaRPr lang="es-EC" sz="1800" b="1" dirty="0" smtClean="0">
              <a:solidFill>
                <a:schemeClr val="dk1"/>
              </a:solidFill>
            </a:endParaRPr>
          </a:p>
          <a:p>
            <a:pPr marL="268288" indent="-268288" algn="just">
              <a:buFont typeface="Arial" pitchFamily="34" charset="0"/>
              <a:buChar char="•"/>
            </a:pPr>
            <a:r>
              <a:rPr lang="es-EC" sz="1800" b="1" dirty="0" smtClean="0">
                <a:solidFill>
                  <a:schemeClr val="dk1"/>
                </a:solidFill>
              </a:rPr>
              <a:t>EN LOS LIBROS BLANCOS 2002 Y 2006, SE PROPONEN NUEVAS POLÍTICAS DE DEFENSA, DEJANDO DE LADO LA EXCLUSIVIDAD MILITAR. SE DELIMITARON RESPONSABILIDADES Y FORMAS DE COOPERACIÓN ENTRE ESFERAS POLÍTICAS Y SOCIALES.</a:t>
            </a:r>
          </a:p>
          <a:p>
            <a:pPr marL="268288" indent="-268288" algn="just">
              <a:buFont typeface="Arial" pitchFamily="34" charset="0"/>
              <a:buChar char="•"/>
            </a:pPr>
            <a:endParaRPr lang="es-EC" sz="1800" b="1" dirty="0">
              <a:solidFill>
                <a:schemeClr val="dk1"/>
              </a:solidFill>
            </a:endParaRPr>
          </a:p>
          <a:p>
            <a:pPr marL="268288" indent="-268288" algn="just">
              <a:buFont typeface="Arial" pitchFamily="34" charset="0"/>
              <a:buChar char="•"/>
            </a:pPr>
            <a:r>
              <a:rPr lang="es-EC" sz="1800" b="1" dirty="0" smtClean="0">
                <a:solidFill>
                  <a:schemeClr val="dk1"/>
                </a:solidFill>
              </a:rPr>
              <a:t>POLÍTICAS SE HAN IDO READECUANDO: AGENDA NACIONAL DE SEG. INTERNA Y EXTERNA (2008); LEY DE SEG. PÚBLICA Y DEL ESTADO(2009); PLAN DE SEG. INTEGRAL (2011-2013 Y (2014-2017).</a:t>
            </a:r>
          </a:p>
          <a:p>
            <a:pPr marL="268288" indent="-268288" algn="just">
              <a:buFont typeface="Arial" pitchFamily="34" charset="0"/>
              <a:buChar char="•"/>
            </a:pPr>
            <a:endParaRPr lang="es-EC" sz="1800" b="1" dirty="0">
              <a:solidFill>
                <a:schemeClr val="dk1"/>
              </a:solidFill>
            </a:endParaRPr>
          </a:p>
          <a:p>
            <a:pPr algn="just"/>
            <a:endParaRPr lang="es-EC" sz="1800" b="1" dirty="0">
              <a:solidFill>
                <a:schemeClr val="dk1"/>
              </a:solidFill>
            </a:endParaRPr>
          </a:p>
        </p:txBody>
      </p:sp>
      <p:sp>
        <p:nvSpPr>
          <p:cNvPr id="8" name="7 Redondear rectángulo de esquina del mismo lado"/>
          <p:cNvSpPr/>
          <p:nvPr/>
        </p:nvSpPr>
        <p:spPr>
          <a:xfrm flipH="1">
            <a:off x="3184631" y="50945"/>
            <a:ext cx="8198072" cy="749474"/>
          </a:xfrm>
          <a:prstGeom prst="round2SameRect">
            <a:avLst>
              <a:gd name="adj1" fmla="val 35500"/>
              <a:gd name="adj2" fmla="val 0"/>
            </a:avLst>
          </a:prstGeom>
          <a:gradFill flip="none" rotWithShape="1">
            <a:gsLst>
              <a:gs pos="0">
                <a:srgbClr val="604500"/>
              </a:gs>
              <a:gs pos="50000">
                <a:srgbClr val="E6E23E"/>
              </a:gs>
              <a:gs pos="100000">
                <a:srgbClr val="866900"/>
              </a:gs>
            </a:gsLst>
            <a:lin ang="2700000" scaled="1"/>
            <a:tileRect/>
          </a:gradFill>
          <a:ln w="57150" cap="flat" cmpd="sng" algn="ctr">
            <a:solidFill>
              <a:srgbClr val="866900"/>
            </a:solidFill>
            <a:prstDash val="solid"/>
          </a:ln>
          <a:effectLst>
            <a:outerShdw blurRad="114300" dist="38100" dir="540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lvl="3" algn="ctr">
              <a:defRPr/>
            </a:pPr>
            <a:r>
              <a:rPr lang="es-ES" sz="28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CONCLUSIONES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254454" y="5045084"/>
            <a:ext cx="9837683" cy="1671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CONSTITUCIÓN DEL 2008 GARANTIZA UN ESTADO DE DERECHOS. </a:t>
            </a:r>
          </a:p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PREEMINENCIA DEL ESTADO ANTROPOLÓGICO POR SOBRE EL ESTADO CENTRISTA  EN DONDE LA NATURALEZA TAMBIÉN TOENE DERECHOS (CONSTITUCIÓN  BIO-CENTRICA). </a:t>
            </a:r>
            <a:endParaRPr lang="es-EC" sz="1800" b="1" dirty="0">
              <a:solidFill>
                <a:schemeClr val="dk1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-63063" y="57011"/>
            <a:ext cx="2059214" cy="6835126"/>
            <a:chOff x="0" y="57011"/>
            <a:chExt cx="2810580" cy="683512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" y="57011"/>
              <a:ext cx="2752775" cy="96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8204"/>
              <a:ext cx="2810580" cy="3083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4020221"/>
              <a:ext cx="2752774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6010381"/>
              <a:ext cx="2752774" cy="881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811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2006515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"/>
          <p:cNvSpPr/>
          <p:nvPr/>
        </p:nvSpPr>
        <p:spPr>
          <a:xfrm>
            <a:off x="2238702" y="926547"/>
            <a:ext cx="9837683" cy="35823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C" sz="1800" b="1" dirty="0" smtClean="0">
              <a:solidFill>
                <a:schemeClr val="dk1"/>
              </a:solidFill>
            </a:endParaRPr>
          </a:p>
          <a:p>
            <a:pPr algn="ctr"/>
            <a:endParaRPr lang="es-EC" sz="2400" b="1" u="sng" dirty="0" smtClean="0">
              <a:solidFill>
                <a:schemeClr val="dk1"/>
              </a:solidFill>
            </a:endParaRPr>
          </a:p>
          <a:p>
            <a:pPr algn="ctr"/>
            <a:endParaRPr lang="es-EC" sz="2400" b="1" u="sng" dirty="0">
              <a:solidFill>
                <a:schemeClr val="dk1"/>
              </a:solidFill>
            </a:endParaRPr>
          </a:p>
          <a:p>
            <a:pPr algn="ctr"/>
            <a:r>
              <a:rPr lang="es-EC" sz="2400" b="1" u="sng" dirty="0" smtClean="0">
                <a:solidFill>
                  <a:schemeClr val="dk1"/>
                </a:solidFill>
              </a:rPr>
              <a:t>ÁMBITO NACIONAL</a:t>
            </a:r>
          </a:p>
          <a:p>
            <a:pPr algn="ctr"/>
            <a:endParaRPr lang="es-EC" sz="2400" b="1" u="sng" dirty="0" smtClean="0">
              <a:solidFill>
                <a:schemeClr val="dk1"/>
              </a:solidFill>
            </a:endParaRPr>
          </a:p>
          <a:p>
            <a:pPr marL="268288" indent="-268288"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schemeClr val="dk1"/>
                </a:solidFill>
              </a:rPr>
              <a:t>EL </a:t>
            </a:r>
            <a:r>
              <a:rPr lang="es-EC" sz="1800" b="1" dirty="0" smtClean="0">
                <a:solidFill>
                  <a:schemeClr val="dk1"/>
                </a:solidFill>
              </a:rPr>
              <a:t>ESTADO ECUATORIANO EN SU NORMATIVA LEGAL (CONSTITUCIÓN) Y PLANES (PNBV; PNSI) NO TIENEN DEBIDAMENTE IDENTIFICADOS  A LOS OBJ. NACIONALES PERMANENTES Y LOS ACTUALES.</a:t>
            </a:r>
          </a:p>
          <a:p>
            <a:pPr marL="268288" indent="-268288" algn="just">
              <a:buFont typeface="Arial" pitchFamily="34" charset="0"/>
              <a:buChar char="•"/>
            </a:pPr>
            <a:endParaRPr lang="es-EC" sz="1800" b="1" dirty="0">
              <a:solidFill>
                <a:schemeClr val="dk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800" b="1" dirty="0" smtClean="0">
                <a:solidFill>
                  <a:schemeClr val="dk1"/>
                </a:solidFill>
              </a:rPr>
              <a:t>OBJ. NAC. PERMANENTES: ASPIRACIONES LEGÍTIMAS NACIONALES BÁSICAS O FUNDAMENTALES Y LA VOLUNTAD DE TODA UNA NACIÓN PARA EMPLEAR SU PODER NACIONAL CON EL ÚNICO PROPÓSITO DE LACANZARLAS.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sz="1800" b="1" dirty="0">
              <a:solidFill>
                <a:schemeClr val="dk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800" b="1" dirty="0" smtClean="0">
                <a:solidFill>
                  <a:schemeClr val="dk1"/>
                </a:solidFill>
              </a:rPr>
              <a:t>OBJ. NAC. ACTUALES: LA VOLUNTAD POLÍTICA  DE UN PROGRAMA DE GOBIERNO EN DONDE SE DETALLANA LAS METAS QUE SE DESEAN ALCANZAR AL TERMINO DE SU GESTIÓN.</a:t>
            </a:r>
          </a:p>
          <a:p>
            <a:pPr algn="just"/>
            <a:endParaRPr lang="es-EC" sz="1800" b="1" dirty="0" smtClean="0">
              <a:solidFill>
                <a:schemeClr val="dk1"/>
              </a:solidFill>
            </a:endParaRPr>
          </a:p>
          <a:p>
            <a:pPr algn="just"/>
            <a:endParaRPr lang="es-EC" sz="1800" b="1" dirty="0">
              <a:solidFill>
                <a:schemeClr val="dk1"/>
              </a:solidFill>
            </a:endParaRPr>
          </a:p>
          <a:p>
            <a:pPr marL="268288" indent="-268288" algn="just">
              <a:buFont typeface="Arial" pitchFamily="34" charset="0"/>
              <a:buChar char="•"/>
            </a:pPr>
            <a:endParaRPr lang="es-EC" sz="1600" b="1" dirty="0" smtClean="0">
              <a:solidFill>
                <a:schemeClr val="dk1"/>
              </a:solidFill>
            </a:endParaRPr>
          </a:p>
          <a:p>
            <a:pPr algn="ctr"/>
            <a:endParaRPr lang="es-EC" sz="2400" b="1" u="sng" dirty="0" smtClean="0">
              <a:solidFill>
                <a:schemeClr val="dk1"/>
              </a:solidFill>
            </a:endParaRPr>
          </a:p>
          <a:p>
            <a:pPr algn="just"/>
            <a:endParaRPr lang="es-EC" sz="1800" b="1" dirty="0">
              <a:solidFill>
                <a:schemeClr val="dk1"/>
              </a:solidFill>
            </a:endParaRPr>
          </a:p>
        </p:txBody>
      </p:sp>
      <p:sp>
        <p:nvSpPr>
          <p:cNvPr id="8" name="7 Redondear rectángulo de esquina del mismo lado"/>
          <p:cNvSpPr/>
          <p:nvPr/>
        </p:nvSpPr>
        <p:spPr>
          <a:xfrm flipH="1">
            <a:off x="2774730" y="35179"/>
            <a:ext cx="8797159" cy="749474"/>
          </a:xfrm>
          <a:prstGeom prst="round2SameRect">
            <a:avLst>
              <a:gd name="adj1" fmla="val 35500"/>
              <a:gd name="adj2" fmla="val 0"/>
            </a:avLst>
          </a:prstGeom>
          <a:gradFill flip="none" rotWithShape="1">
            <a:gsLst>
              <a:gs pos="0">
                <a:srgbClr val="604500"/>
              </a:gs>
              <a:gs pos="50000">
                <a:srgbClr val="E6E23E"/>
              </a:gs>
              <a:gs pos="100000">
                <a:srgbClr val="866900"/>
              </a:gs>
            </a:gsLst>
            <a:lin ang="2700000" scaled="1"/>
            <a:tileRect/>
          </a:gradFill>
          <a:ln w="57150" cap="flat" cmpd="sng" algn="ctr">
            <a:solidFill>
              <a:srgbClr val="866900"/>
            </a:solidFill>
            <a:prstDash val="solid"/>
          </a:ln>
          <a:effectLst>
            <a:outerShdw blurRad="114300" dist="38100" dir="540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0" lvl="3" algn="ctr">
              <a:defRPr/>
            </a:pPr>
            <a:r>
              <a:rPr lang="es-ES" sz="28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CONCLUSIONES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254454" y="4682360"/>
            <a:ext cx="9837683" cy="2033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C" sz="1800" b="1" dirty="0" smtClean="0">
              <a:solidFill>
                <a:schemeClr val="dk1"/>
              </a:solidFill>
            </a:endParaRPr>
          </a:p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VULNERABILIDAD</a:t>
            </a:r>
            <a:r>
              <a:rPr lang="es-EC" sz="1800" b="1" dirty="0">
                <a:solidFill>
                  <a:schemeClr val="dk1"/>
                </a:solidFill>
              </a:rPr>
              <a:t>: </a:t>
            </a:r>
          </a:p>
          <a:p>
            <a:pPr algn="just"/>
            <a:endParaRPr lang="es-EC" sz="1800" b="1" dirty="0" smtClean="0">
              <a:solidFill>
                <a:schemeClr val="dk1"/>
              </a:solidFill>
            </a:endParaRPr>
          </a:p>
          <a:p>
            <a:pPr algn="just"/>
            <a:r>
              <a:rPr lang="es-EC" sz="1800" b="1" dirty="0" smtClean="0">
                <a:solidFill>
                  <a:schemeClr val="dk1"/>
                </a:solidFill>
              </a:rPr>
              <a:t>ES NECESARIO REDEFINIR LOS ONP Y ONA CONJUNTAMENTE CON LA DOCTRINA DE SEGURIDAD DEL ESTADO ECUATORIANO .</a:t>
            </a:r>
          </a:p>
          <a:p>
            <a:pPr algn="just"/>
            <a:endParaRPr lang="es-EC" sz="1800" b="1" dirty="0" smtClean="0">
              <a:solidFill>
                <a:schemeClr val="dk1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800" b="1" dirty="0">
                <a:solidFill>
                  <a:schemeClr val="dk1"/>
                </a:solidFill>
              </a:rPr>
              <a:t>GARANTIZAN LA PRESERVACIÓN DEL ESTADO (SUPERVIVENCIA, SEGURIDAD Y DESARROLLO)</a:t>
            </a:r>
          </a:p>
          <a:p>
            <a:pPr algn="just"/>
            <a:endParaRPr lang="es-EC" sz="1800" b="1" dirty="0" smtClean="0">
              <a:solidFill>
                <a:schemeClr val="dk1"/>
              </a:solidFill>
            </a:endParaRPr>
          </a:p>
          <a:p>
            <a:pPr algn="just"/>
            <a:endParaRPr lang="es-EC" sz="1800" b="1" dirty="0">
              <a:solidFill>
                <a:schemeClr val="dk1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-63063" y="57011"/>
            <a:ext cx="2059214" cy="6835126"/>
            <a:chOff x="0" y="57011"/>
            <a:chExt cx="2810580" cy="683512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" y="57011"/>
              <a:ext cx="2752775" cy="96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8204"/>
              <a:ext cx="2810580" cy="3083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4020221"/>
              <a:ext cx="2752774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6010381"/>
              <a:ext cx="2752774" cy="881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434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42" name="41 Grupo"/>
          <p:cNvGrpSpPr/>
          <p:nvPr/>
        </p:nvGrpSpPr>
        <p:grpSpPr>
          <a:xfrm>
            <a:off x="1911919" y="0"/>
            <a:ext cx="215017" cy="6858000"/>
            <a:chOff x="1937672" y="0"/>
            <a:chExt cx="215017" cy="6505758"/>
          </a:xfrm>
        </p:grpSpPr>
        <p:sp>
          <p:nvSpPr>
            <p:cNvPr id="43" name="42 Rectángulo"/>
            <p:cNvSpPr/>
            <p:nvPr/>
          </p:nvSpPr>
          <p:spPr>
            <a:xfrm>
              <a:off x="1937672" y="0"/>
              <a:ext cx="209616" cy="3240000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943073" y="3252879"/>
              <a:ext cx="209616" cy="16200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1943073" y="4885758"/>
              <a:ext cx="209616" cy="1620000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WordArt 37"/>
          <p:cNvSpPr>
            <a:spLocks noChangeArrowheads="1" noChangeShapeType="1" noTextEdit="1"/>
          </p:cNvSpPr>
          <p:nvPr/>
        </p:nvSpPr>
        <p:spPr bwMode="auto">
          <a:xfrm>
            <a:off x="5202623" y="3294950"/>
            <a:ext cx="5738647" cy="18215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AE3B7"/>
                    </a:gs>
                    <a:gs pos="9000">
                      <a:srgbClr val="A28949"/>
                    </a:gs>
                    <a:gs pos="15500">
                      <a:srgbClr val="835E17"/>
                    </a:gs>
                    <a:gs pos="16499">
                      <a:srgbClr val="BD922A"/>
                    </a:gs>
                    <a:gs pos="18500">
                      <a:srgbClr val="FBE4AE"/>
                    </a:gs>
                    <a:gs pos="39500">
                      <a:srgbClr val="BD922A"/>
                    </a:gs>
                    <a:gs pos="43500">
                      <a:srgbClr val="BD922A"/>
                    </a:gs>
                    <a:gs pos="50000">
                      <a:srgbClr val="FBE4AE"/>
                    </a:gs>
                    <a:gs pos="56500">
                      <a:srgbClr val="BD922A"/>
                    </a:gs>
                    <a:gs pos="60501">
                      <a:srgbClr val="BD922A"/>
                    </a:gs>
                    <a:gs pos="81500">
                      <a:srgbClr val="FBE4AE"/>
                    </a:gs>
                    <a:gs pos="83501">
                      <a:srgbClr val="BD922A"/>
                    </a:gs>
                    <a:gs pos="84500">
                      <a:srgbClr val="835E17"/>
                    </a:gs>
                    <a:gs pos="91000">
                      <a:srgbClr val="A28949"/>
                    </a:gs>
                    <a:gs pos="100000">
                      <a:srgbClr val="FAE3B7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Impact"/>
              </a:rPr>
              <a:t>GRACIAS POR </a:t>
            </a:r>
          </a:p>
          <a:p>
            <a:pPr algn="ctr"/>
            <a:r>
              <a:rPr lang="es-EC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AE3B7"/>
                    </a:gs>
                    <a:gs pos="9000">
                      <a:srgbClr val="A28949"/>
                    </a:gs>
                    <a:gs pos="15500">
                      <a:srgbClr val="835E17"/>
                    </a:gs>
                    <a:gs pos="16499">
                      <a:srgbClr val="BD922A"/>
                    </a:gs>
                    <a:gs pos="18500">
                      <a:srgbClr val="FBE4AE"/>
                    </a:gs>
                    <a:gs pos="39500">
                      <a:srgbClr val="BD922A"/>
                    </a:gs>
                    <a:gs pos="43500">
                      <a:srgbClr val="BD922A"/>
                    </a:gs>
                    <a:gs pos="50000">
                      <a:srgbClr val="FBE4AE"/>
                    </a:gs>
                    <a:gs pos="56500">
                      <a:srgbClr val="BD922A"/>
                    </a:gs>
                    <a:gs pos="60501">
                      <a:srgbClr val="BD922A"/>
                    </a:gs>
                    <a:gs pos="81500">
                      <a:srgbClr val="FBE4AE"/>
                    </a:gs>
                    <a:gs pos="83501">
                      <a:srgbClr val="BD922A"/>
                    </a:gs>
                    <a:gs pos="84500">
                      <a:srgbClr val="835E17"/>
                    </a:gs>
                    <a:gs pos="91000">
                      <a:srgbClr val="A28949"/>
                    </a:gs>
                    <a:gs pos="100000">
                      <a:srgbClr val="FAE3B7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Impact"/>
              </a:rPr>
              <a:t>SU ATENCIÓN !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-63063" y="57011"/>
            <a:ext cx="2059214" cy="6835126"/>
            <a:chOff x="0" y="57011"/>
            <a:chExt cx="2810580" cy="683512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" y="57011"/>
              <a:ext cx="2752775" cy="96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8204"/>
              <a:ext cx="2810580" cy="3083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4020221"/>
              <a:ext cx="2752774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6" y="6010381"/>
              <a:ext cx="2752774" cy="881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567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4095747" y="2245588"/>
            <a:ext cx="7356143" cy="130170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/>
            <a:r>
              <a:rPr lang="es-ES" sz="4000" kern="0" dirty="0" smtClean="0">
                <a:solidFill>
                  <a:prstClr val="white"/>
                </a:solidFill>
                <a:latin typeface="Arial Black" pitchFamily="34" charset="0"/>
                <a:cs typeface="Arial"/>
              </a:rPr>
              <a:t>MARCO TEÓRICO</a:t>
            </a:r>
            <a:endParaRPr lang="es-ES" sz="2000" kern="0" dirty="0" smtClean="0">
              <a:solidFill>
                <a:prstClr val="white"/>
              </a:solidFill>
              <a:latin typeface="Arial Black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2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7" name="6 Grupo"/>
          <p:cNvGrpSpPr/>
          <p:nvPr/>
        </p:nvGrpSpPr>
        <p:grpSpPr>
          <a:xfrm>
            <a:off x="4082543" y="1694897"/>
            <a:ext cx="3461695" cy="3529352"/>
            <a:chOff x="4082543" y="1694897"/>
            <a:chExt cx="3461695" cy="3529352"/>
          </a:xfrm>
        </p:grpSpPr>
        <p:sp>
          <p:nvSpPr>
            <p:cNvPr id="8" name="7 Llamada de flecha cuádruple"/>
            <p:cNvSpPr/>
            <p:nvPr/>
          </p:nvSpPr>
          <p:spPr>
            <a:xfrm>
              <a:off x="4082543" y="1694897"/>
              <a:ext cx="3461695" cy="3529352"/>
            </a:xfrm>
            <a:prstGeom prst="quadArrowCallou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prstClr val="white"/>
                  </a:solidFill>
                </a:rPr>
                <a:t> </a:t>
              </a:r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9" name="8 Elipse"/>
            <p:cNvSpPr/>
            <p:nvPr/>
          </p:nvSpPr>
          <p:spPr>
            <a:xfrm>
              <a:off x="5006002" y="2664586"/>
              <a:ext cx="1728213" cy="1580609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tIns="396000" rtlCol="0">
              <a:noAutofit/>
            </a:bodyPr>
            <a:lstStyle/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771803" y="3018192"/>
              <a:ext cx="21600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MARCO </a:t>
              </a:r>
            </a:p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TEÓRICO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84" y="177948"/>
            <a:ext cx="4770982" cy="248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84" y="4253239"/>
            <a:ext cx="4920919" cy="251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232" y="0"/>
            <a:ext cx="1172172" cy="169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77"/>
            <a:ext cx="4493172" cy="290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5" y="3862552"/>
            <a:ext cx="4369167" cy="286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8844455" y="721320"/>
            <a:ext cx="17026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8539641" y="6202628"/>
            <a:ext cx="20074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1242841" y="5544132"/>
            <a:ext cx="20074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622707" y="6437528"/>
            <a:ext cx="24515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568478" y="6234160"/>
            <a:ext cx="5972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8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7" name="6 Grupo"/>
          <p:cNvGrpSpPr/>
          <p:nvPr/>
        </p:nvGrpSpPr>
        <p:grpSpPr>
          <a:xfrm>
            <a:off x="4445161" y="1836791"/>
            <a:ext cx="3461695" cy="3529352"/>
            <a:chOff x="4082543" y="1694897"/>
            <a:chExt cx="3461695" cy="3529352"/>
          </a:xfrm>
        </p:grpSpPr>
        <p:sp>
          <p:nvSpPr>
            <p:cNvPr id="8" name="7 Llamada de flecha cuádruple"/>
            <p:cNvSpPr/>
            <p:nvPr/>
          </p:nvSpPr>
          <p:spPr>
            <a:xfrm>
              <a:off x="4082543" y="1694897"/>
              <a:ext cx="3461695" cy="3529352"/>
            </a:xfrm>
            <a:prstGeom prst="quadArrowCallou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prstClr val="white"/>
                  </a:solidFill>
                </a:rPr>
                <a:t> </a:t>
              </a:r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9" name="8 Elipse"/>
            <p:cNvSpPr/>
            <p:nvPr/>
          </p:nvSpPr>
          <p:spPr>
            <a:xfrm>
              <a:off x="5006002" y="2664586"/>
              <a:ext cx="1728213" cy="1580609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tIns="396000" rtlCol="0">
              <a:noAutofit/>
            </a:bodyPr>
            <a:lstStyle/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771803" y="3018192"/>
              <a:ext cx="21600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MARCO </a:t>
              </a:r>
            </a:p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TEÓRICO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952" y="3764674"/>
            <a:ext cx="4367048" cy="309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03860"/>
            <a:ext cx="4924096" cy="289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03" y="7112"/>
            <a:ext cx="1714500" cy="18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1"/>
            <a:ext cx="4924097" cy="289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952" y="1"/>
            <a:ext cx="4367047" cy="325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15 Conector recto"/>
          <p:cNvCxnSpPr/>
          <p:nvPr/>
        </p:nvCxnSpPr>
        <p:spPr>
          <a:xfrm>
            <a:off x="108467" y="5780622"/>
            <a:ext cx="1659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8064798" y="5192043"/>
            <a:ext cx="13314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8112013" y="5407507"/>
            <a:ext cx="11003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3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"/>
            <a:ext cx="12191999" cy="6842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" name="6 Rectángulo"/>
          <p:cNvSpPr/>
          <p:nvPr/>
        </p:nvSpPr>
        <p:spPr>
          <a:xfrm>
            <a:off x="65810" y="4051738"/>
            <a:ext cx="4881814" cy="27747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_tradnl" dirty="0" smtClean="0">
                <a:solidFill>
                  <a:schemeClr val="tx1"/>
                </a:solidFill>
              </a:rPr>
              <a:t>Los </a:t>
            </a:r>
            <a:r>
              <a:rPr lang="es-ES_tradnl" dirty="0">
                <a:solidFill>
                  <a:schemeClr val="tx1"/>
                </a:solidFill>
              </a:rPr>
              <a:t>Estados “están sujetos a la ley del crecimiento”. Acorde con su raciocinio, el Estado como organismo vivo: nace, se desarrolla y muere, o en algunos casos se transforma.</a:t>
            </a:r>
            <a:endParaRPr lang="es-EC" dirty="0">
              <a:solidFill>
                <a:schemeClr val="tx1"/>
              </a:solidFill>
            </a:endParaRPr>
          </a:p>
          <a:p>
            <a:pPr lvl="0"/>
            <a:r>
              <a:rPr lang="es-ES_tradnl" dirty="0" smtClean="0">
                <a:solidFill>
                  <a:schemeClr val="tx1"/>
                </a:solidFill>
              </a:rPr>
              <a:t>Ser </a:t>
            </a:r>
            <a:r>
              <a:rPr lang="es-ES_tradnl" dirty="0">
                <a:solidFill>
                  <a:schemeClr val="tx1"/>
                </a:solidFill>
              </a:rPr>
              <a:t>“supraindividual”, </a:t>
            </a:r>
            <a:r>
              <a:rPr lang="es-ES_tradnl" dirty="0" smtClean="0">
                <a:solidFill>
                  <a:schemeClr val="tx1"/>
                </a:solidFill>
              </a:rPr>
              <a:t>dominado </a:t>
            </a:r>
            <a:r>
              <a:rPr lang="es-ES_tradnl" dirty="0">
                <a:solidFill>
                  <a:schemeClr val="tx1"/>
                </a:solidFill>
              </a:rPr>
              <a:t>por </a:t>
            </a:r>
            <a:r>
              <a:rPr lang="es-ES_tradnl" dirty="0" smtClean="0">
                <a:solidFill>
                  <a:schemeClr val="tx1"/>
                </a:solidFill>
              </a:rPr>
              <a:t>influencias principales: medio </a:t>
            </a:r>
            <a:r>
              <a:rPr lang="es-ES_tradnl" dirty="0">
                <a:solidFill>
                  <a:schemeClr val="tx1"/>
                </a:solidFill>
              </a:rPr>
              <a:t>geográfico y la raza</a:t>
            </a:r>
            <a:r>
              <a:rPr lang="es-ES_tradnl" dirty="0" smtClean="0">
                <a:solidFill>
                  <a:schemeClr val="tx1"/>
                </a:solidFill>
              </a:rPr>
              <a:t>. Y otras que incluye </a:t>
            </a:r>
            <a:r>
              <a:rPr lang="es-ES_tradnl" dirty="0">
                <a:solidFill>
                  <a:schemeClr val="tx1"/>
                </a:solidFill>
              </a:rPr>
              <a:t>a la economía, la sociedad y el </a:t>
            </a:r>
            <a:r>
              <a:rPr lang="es-ES_tradnl" dirty="0" smtClean="0">
                <a:solidFill>
                  <a:schemeClr val="tx1"/>
                </a:solidFill>
              </a:rPr>
              <a:t>gobierno.</a:t>
            </a:r>
            <a:endParaRPr lang="es-EC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4460927" y="1694897"/>
            <a:ext cx="3461695" cy="3529352"/>
            <a:chOff x="4082543" y="1694897"/>
            <a:chExt cx="3461695" cy="3529352"/>
          </a:xfrm>
        </p:grpSpPr>
        <p:sp>
          <p:nvSpPr>
            <p:cNvPr id="9" name="8 Llamada de flecha cuádruple"/>
            <p:cNvSpPr/>
            <p:nvPr/>
          </p:nvSpPr>
          <p:spPr>
            <a:xfrm>
              <a:off x="4082543" y="1694897"/>
              <a:ext cx="3461695" cy="3529352"/>
            </a:xfrm>
            <a:prstGeom prst="quadArrowCallou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prstClr val="white"/>
                  </a:solidFill>
                </a:rPr>
                <a:t> </a:t>
              </a:r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10" name="9 Elipse"/>
            <p:cNvSpPr/>
            <p:nvPr/>
          </p:nvSpPr>
          <p:spPr>
            <a:xfrm>
              <a:off x="5006002" y="2664586"/>
              <a:ext cx="1728213" cy="1580609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tIns="396000" rtlCol="0">
              <a:noAutofit/>
            </a:bodyPr>
            <a:lstStyle/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 smtClean="0">
                <a:solidFill>
                  <a:sysClr val="windowText" lastClr="000000"/>
                </a:solidFill>
              </a:endParaRPr>
            </a:p>
            <a:p>
              <a:pPr algn="ctr"/>
              <a:endParaRPr lang="es-EC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4771803" y="3018192"/>
              <a:ext cx="21600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MARCO </a:t>
              </a:r>
            </a:p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TEÓRICO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185" y="3832012"/>
            <a:ext cx="4881813" cy="299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48"/>
            <a:ext cx="5013434" cy="285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33" y="0"/>
            <a:ext cx="5032167" cy="287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914400" y="1923393"/>
            <a:ext cx="1749972" cy="630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1.900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" name="15 Conector recto"/>
          <p:cNvCxnSpPr/>
          <p:nvPr/>
        </p:nvCxnSpPr>
        <p:spPr>
          <a:xfrm>
            <a:off x="1442021" y="4377448"/>
            <a:ext cx="2404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143949" y="4703274"/>
            <a:ext cx="12023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02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13583</TotalTime>
  <Words>3483</Words>
  <Application>Microsoft Office PowerPoint</Application>
  <PresentationFormat>Personalizado</PresentationFormat>
  <Paragraphs>662</Paragraphs>
  <Slides>54</Slides>
  <Notes>0</Notes>
  <HiddenSlides>2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54</vt:i4>
      </vt:variant>
    </vt:vector>
  </HeadingPairs>
  <TitlesOfParts>
    <vt:vector size="57" baseType="lpstr">
      <vt:lpstr>1_Tema de Office</vt:lpstr>
      <vt:lpstr>2_Tema de Office</vt:lpstr>
      <vt:lpstr>9_Tema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1</dc:creator>
  <cp:lastModifiedBy>Carlos Sanchez</cp:lastModifiedBy>
  <cp:revision>794</cp:revision>
  <dcterms:created xsi:type="dcterms:W3CDTF">2014-05-07T01:40:38Z</dcterms:created>
  <dcterms:modified xsi:type="dcterms:W3CDTF">2015-04-23T12:35:43Z</dcterms:modified>
</cp:coreProperties>
</file>