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0"/>
  </p:handoutMasterIdLst>
  <p:sldIdLst>
    <p:sldId id="272" r:id="rId2"/>
    <p:sldId id="412" r:id="rId3"/>
    <p:sldId id="413" r:id="rId4"/>
    <p:sldId id="414" r:id="rId5"/>
    <p:sldId id="415" r:id="rId6"/>
    <p:sldId id="416" r:id="rId7"/>
    <p:sldId id="417" r:id="rId8"/>
    <p:sldId id="418" r:id="rId9"/>
    <p:sldId id="419" r:id="rId10"/>
    <p:sldId id="420" r:id="rId11"/>
    <p:sldId id="421" r:id="rId12"/>
    <p:sldId id="422" r:id="rId13"/>
    <p:sldId id="423" r:id="rId14"/>
    <p:sldId id="424" r:id="rId15"/>
    <p:sldId id="425" r:id="rId16"/>
    <p:sldId id="426" r:id="rId17"/>
    <p:sldId id="427" r:id="rId18"/>
    <p:sldId id="428" r:id="rId19"/>
    <p:sldId id="429" r:id="rId20"/>
    <p:sldId id="430" r:id="rId21"/>
    <p:sldId id="431" r:id="rId22"/>
    <p:sldId id="432" r:id="rId23"/>
    <p:sldId id="433" r:id="rId24"/>
    <p:sldId id="434" r:id="rId25"/>
    <p:sldId id="435" r:id="rId26"/>
    <p:sldId id="436" r:id="rId27"/>
    <p:sldId id="437" r:id="rId28"/>
    <p:sldId id="438" r:id="rId29"/>
    <p:sldId id="439" r:id="rId30"/>
    <p:sldId id="440" r:id="rId31"/>
    <p:sldId id="441" r:id="rId32"/>
    <p:sldId id="442" r:id="rId33"/>
    <p:sldId id="443" r:id="rId34"/>
    <p:sldId id="445" r:id="rId35"/>
    <p:sldId id="446" r:id="rId36"/>
    <p:sldId id="447" r:id="rId37"/>
    <p:sldId id="448" r:id="rId38"/>
    <p:sldId id="449" r:id="rId3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586"/>
    <a:srgbClr val="FF9900"/>
    <a:srgbClr val="FFCC66"/>
    <a:srgbClr val="FFFF99"/>
    <a:srgbClr val="0000CC"/>
    <a:srgbClr val="FFFFFF"/>
    <a:srgbClr val="CCE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4" d="100"/>
          <a:sy n="74" d="100"/>
        </p:scale>
        <p:origin x="166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4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dwin_000\Downloads\TESIS\DATOS%20FINAL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dwin_000\Downloads\TESIS\DATOS%20FINALE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PROMEDIOS!$C$2</c:f>
              <c:strCache>
                <c:ptCount val="1"/>
                <c:pt idx="0">
                  <c:v>Irradiancia 
(W/m2)</c:v>
                </c:pt>
              </c:strCache>
            </c:strRef>
          </c:tx>
          <c:spPr>
            <a:ln w="9525" cap="rnd">
              <a:solidFill>
                <a:schemeClr val="accent1"/>
              </a:solid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xVal>
            <c:numRef>
              <c:f>PROMEDIOS!$B$3:$B$18</c:f>
              <c:numCache>
                <c:formatCode>General</c:formatCode>
                <c:ptCount val="16"/>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numCache>
            </c:numRef>
          </c:xVal>
          <c:yVal>
            <c:numRef>
              <c:f>PROMEDIOS!$C$3:$C$18</c:f>
              <c:numCache>
                <c:formatCode>General</c:formatCode>
                <c:ptCount val="16"/>
                <c:pt idx="1">
                  <c:v>363.28</c:v>
                </c:pt>
                <c:pt idx="2">
                  <c:v>238.96</c:v>
                </c:pt>
                <c:pt idx="3">
                  <c:v>370.32</c:v>
                </c:pt>
                <c:pt idx="4">
                  <c:v>377.12</c:v>
                </c:pt>
                <c:pt idx="5">
                  <c:v>298.2</c:v>
                </c:pt>
                <c:pt idx="6">
                  <c:v>390.88</c:v>
                </c:pt>
                <c:pt idx="7">
                  <c:v>431.96</c:v>
                </c:pt>
                <c:pt idx="8">
                  <c:v>300.04000000000002</c:v>
                </c:pt>
                <c:pt idx="9">
                  <c:v>447.48</c:v>
                </c:pt>
                <c:pt idx="10">
                  <c:v>237.44</c:v>
                </c:pt>
                <c:pt idx="11">
                  <c:v>463.52</c:v>
                </c:pt>
                <c:pt idx="12">
                  <c:v>249.76</c:v>
                </c:pt>
                <c:pt idx="13">
                  <c:v>424</c:v>
                </c:pt>
                <c:pt idx="14">
                  <c:v>258.8</c:v>
                </c:pt>
                <c:pt idx="15">
                  <c:v>251.04</c:v>
                </c:pt>
              </c:numCache>
            </c:numRef>
          </c:yVal>
          <c:smooth val="0"/>
        </c:ser>
        <c:ser>
          <c:idx val="1"/>
          <c:order val="1"/>
          <c:tx>
            <c:v>Promedio de radiación</c:v>
          </c:tx>
          <c:spPr>
            <a:ln w="9525" cap="rnd">
              <a:solidFill>
                <a:schemeClr val="accent2"/>
              </a:solidFill>
              <a:round/>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cap="rnd">
                <a:solidFill>
                  <a:schemeClr val="accent2"/>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xVal>
            <c:numRef>
              <c:f>PROMEDIOS!$B$4:$B$18</c:f>
              <c:numCache>
                <c:formatCode>General</c:formatCode>
                <c:ptCount val="1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numCache>
            </c:numRef>
          </c:xVal>
          <c:yVal>
            <c:numRef>
              <c:f>PROMEDIOS!$K$4:$K$18</c:f>
              <c:numCache>
                <c:formatCode>0.00</c:formatCode>
                <c:ptCount val="15"/>
                <c:pt idx="0">
                  <c:v>4.9155422400000015</c:v>
                </c:pt>
                <c:pt idx="1">
                  <c:v>-0.33934836000000002</c:v>
                </c:pt>
                <c:pt idx="2">
                  <c:v>1.11922224</c:v>
                </c:pt>
                <c:pt idx="3">
                  <c:v>2.8730320740000002</c:v>
                </c:pt>
                <c:pt idx="4">
                  <c:v>3.1383450000000002</c:v>
                </c:pt>
                <c:pt idx="5">
                  <c:v>7.145658000000001</c:v>
                </c:pt>
                <c:pt idx="6">
                  <c:v>5.0264567999999992</c:v>
                </c:pt>
                <c:pt idx="7">
                  <c:v>4.8426817400000006</c:v>
                </c:pt>
                <c:pt idx="8">
                  <c:v>6.5312956800000004</c:v>
                </c:pt>
                <c:pt idx="9">
                  <c:v>7.8980076400000003</c:v>
                </c:pt>
                <c:pt idx="10">
                  <c:v>5.5674547499999987</c:v>
                </c:pt>
                <c:pt idx="11">
                  <c:v>9.1174284399999976</c:v>
                </c:pt>
                <c:pt idx="12">
                  <c:v>3.7875473999999998</c:v>
                </c:pt>
                <c:pt idx="13">
                  <c:v>0.7215341999999999</c:v>
                </c:pt>
                <c:pt idx="14">
                  <c:v>7.0845839999999995</c:v>
                </c:pt>
              </c:numCache>
            </c:numRef>
          </c:yVal>
          <c:smooth val="0"/>
        </c:ser>
        <c:dLbls>
          <c:showLegendKey val="0"/>
          <c:showVal val="0"/>
          <c:showCatName val="0"/>
          <c:showSerName val="0"/>
          <c:showPercent val="0"/>
          <c:showBubbleSize val="0"/>
        </c:dLbls>
        <c:axId val="-1466020032"/>
        <c:axId val="-1466018944"/>
      </c:scatterChart>
      <c:valAx>
        <c:axId val="-14660200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EC"/>
                  <a:t>N° ensayo</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66018944"/>
        <c:crosses val="autoZero"/>
        <c:crossBetween val="midCat"/>
        <c:majorUnit val="1"/>
      </c:valAx>
      <c:valAx>
        <c:axId val="-1466018944"/>
        <c:scaling>
          <c:orientation val="minMax"/>
          <c:min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EC" dirty="0"/>
                  <a:t>Irradiancia (W/m2)</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66020032"/>
        <c:crosses val="autoZero"/>
        <c:crossBetween val="midCat"/>
        <c:majorUnit val="50"/>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Calor útil CCP</c:v>
          </c:tx>
          <c:spPr>
            <a:ln w="9525" cap="rnd">
              <a:solidFill>
                <a:schemeClr val="accent1"/>
              </a:solid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yVal>
            <c:numRef>
              <c:f>PROMEDIOS!$D$4:$D$18</c:f>
              <c:numCache>
                <c:formatCode>General</c:formatCode>
                <c:ptCount val="15"/>
                <c:pt idx="0">
                  <c:v>7220.3</c:v>
                </c:pt>
                <c:pt idx="1">
                  <c:v>4721.8149999999996</c:v>
                </c:pt>
                <c:pt idx="2">
                  <c:v>7309.3519999999999</c:v>
                </c:pt>
                <c:pt idx="3">
                  <c:v>7459.9080000000004</c:v>
                </c:pt>
                <c:pt idx="4">
                  <c:v>5869.0910000000003</c:v>
                </c:pt>
                <c:pt idx="5">
                  <c:v>7705.2910000000002</c:v>
                </c:pt>
                <c:pt idx="6">
                  <c:v>8531.7009999999991</c:v>
                </c:pt>
                <c:pt idx="7">
                  <c:v>5915.6559999999999</c:v>
                </c:pt>
                <c:pt idx="8">
                  <c:v>8820.384</c:v>
                </c:pt>
                <c:pt idx="9">
                  <c:v>4691.3029999999999</c:v>
                </c:pt>
                <c:pt idx="10">
                  <c:v>9167.94</c:v>
                </c:pt>
                <c:pt idx="11">
                  <c:v>4872.7659999999996</c:v>
                </c:pt>
                <c:pt idx="12">
                  <c:v>8359.6710000000003</c:v>
                </c:pt>
                <c:pt idx="13">
                  <c:v>5066.7150000000001</c:v>
                </c:pt>
                <c:pt idx="14">
                  <c:v>4905.8519999999999</c:v>
                </c:pt>
              </c:numCache>
            </c:numRef>
          </c:yVal>
          <c:smooth val="0"/>
        </c:ser>
        <c:ser>
          <c:idx val="1"/>
          <c:order val="1"/>
          <c:tx>
            <c:v>Calor útil caldero</c:v>
          </c:tx>
          <c:spPr>
            <a:ln w="9525" cap="rnd">
              <a:solidFill>
                <a:schemeClr val="accent2"/>
              </a:solidFill>
              <a:round/>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cap="rnd">
                <a:solidFill>
                  <a:schemeClr val="accent2"/>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yVal>
            <c:numRef>
              <c:f>PROMEDIOS!$F$4:$F$18</c:f>
              <c:numCache>
                <c:formatCode>General</c:formatCode>
                <c:ptCount val="15"/>
                <c:pt idx="0">
                  <c:v>1684.86</c:v>
                </c:pt>
                <c:pt idx="1">
                  <c:v>1076.6300000000001</c:v>
                </c:pt>
                <c:pt idx="2">
                  <c:v>1836.72</c:v>
                </c:pt>
                <c:pt idx="3">
                  <c:v>1250.57</c:v>
                </c:pt>
                <c:pt idx="4">
                  <c:v>792.53</c:v>
                </c:pt>
                <c:pt idx="5">
                  <c:v>1983.17</c:v>
                </c:pt>
                <c:pt idx="6">
                  <c:v>1672.65</c:v>
                </c:pt>
                <c:pt idx="7">
                  <c:v>1681.46</c:v>
                </c:pt>
                <c:pt idx="8">
                  <c:v>2191.73</c:v>
                </c:pt>
                <c:pt idx="9">
                  <c:v>1607.3</c:v>
                </c:pt>
                <c:pt idx="10">
                  <c:v>2245.0300000000002</c:v>
                </c:pt>
                <c:pt idx="11">
                  <c:v>1678.38</c:v>
                </c:pt>
                <c:pt idx="12">
                  <c:v>2036.01</c:v>
                </c:pt>
                <c:pt idx="13">
                  <c:v>1668.94</c:v>
                </c:pt>
                <c:pt idx="14">
                  <c:v>1646.7</c:v>
                </c:pt>
              </c:numCache>
            </c:numRef>
          </c:yVal>
          <c:smooth val="0"/>
        </c:ser>
        <c:ser>
          <c:idx val="2"/>
          <c:order val="2"/>
          <c:tx>
            <c:v>Calor útil Intercambiador de Calor</c:v>
          </c:tx>
          <c:spPr>
            <a:ln w="9525" cap="rnd">
              <a:solidFill>
                <a:schemeClr val="accent3"/>
              </a:solidFill>
              <a:round/>
            </a:ln>
            <a:effectLst>
              <a:outerShdw blurRad="57150" dist="19050" dir="5400000" algn="ctr" rotWithShape="0">
                <a:srgbClr val="000000">
                  <a:alpha val="63000"/>
                </a:srgbClr>
              </a:outerShdw>
            </a:effectLst>
          </c:spPr>
          <c:marker>
            <c:symbol val="circle"/>
            <c:size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cap="rnd">
                <a:solidFill>
                  <a:schemeClr val="accent3"/>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yVal>
            <c:numRef>
              <c:f>PROMEDIOS!$H$4:$H$18</c:f>
              <c:numCache>
                <c:formatCode>General</c:formatCode>
                <c:ptCount val="15"/>
                <c:pt idx="0">
                  <c:v>291.35000000000002</c:v>
                </c:pt>
                <c:pt idx="1">
                  <c:v>-8.81</c:v>
                </c:pt>
                <c:pt idx="2">
                  <c:v>30.62</c:v>
                </c:pt>
                <c:pt idx="3">
                  <c:v>194.55</c:v>
                </c:pt>
                <c:pt idx="4">
                  <c:v>397.65</c:v>
                </c:pt>
                <c:pt idx="5">
                  <c:v>688.11</c:v>
                </c:pt>
                <c:pt idx="6">
                  <c:v>519.33000000000004</c:v>
                </c:pt>
                <c:pt idx="7">
                  <c:v>198.92</c:v>
                </c:pt>
                <c:pt idx="8">
                  <c:v>576.83000000000004</c:v>
                </c:pt>
                <c:pt idx="9">
                  <c:v>372.52</c:v>
                </c:pt>
                <c:pt idx="10">
                  <c:v>368.63</c:v>
                </c:pt>
                <c:pt idx="11">
                  <c:v>618.08000000000004</c:v>
                </c:pt>
                <c:pt idx="12">
                  <c:v>169.79</c:v>
                </c:pt>
                <c:pt idx="13">
                  <c:v>14.85</c:v>
                </c:pt>
                <c:pt idx="14">
                  <c:v>320.87</c:v>
                </c:pt>
              </c:numCache>
            </c:numRef>
          </c:yVal>
          <c:smooth val="0"/>
        </c:ser>
        <c:dLbls>
          <c:showLegendKey val="0"/>
          <c:showVal val="0"/>
          <c:showCatName val="0"/>
          <c:showSerName val="0"/>
          <c:showPercent val="0"/>
          <c:showBubbleSize val="0"/>
        </c:dLbls>
        <c:axId val="-1960539728"/>
        <c:axId val="-1960580912"/>
      </c:scatterChart>
      <c:valAx>
        <c:axId val="-19605397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EC"/>
                  <a:t>N° ensayo</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itle>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960580912"/>
        <c:crosses val="autoZero"/>
        <c:crossBetween val="midCat"/>
        <c:majorUnit val="1"/>
      </c:valAx>
      <c:valAx>
        <c:axId val="-1960580912"/>
        <c:scaling>
          <c:orientation val="minMax"/>
          <c:max val="9500"/>
          <c:min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EC"/>
                  <a:t>Calor Útil (W)</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960539728"/>
        <c:crosses val="autoZero"/>
        <c:crossBetween val="midCat"/>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08C83B6-3D7E-4EEF-A543-BC45778125FC}" type="datetimeFigureOut">
              <a:rPr lang="es-ES"/>
              <a:pPr>
                <a:defRPr/>
              </a:pPr>
              <a:t>31/01/2016</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3796FA8-0069-4478-A2D6-79E964A88A4F}" type="slidenum">
              <a:rPr lang="es-ES"/>
              <a:pPr>
                <a:defRPr/>
              </a:pPr>
              <a:t>‹Nº›</a:t>
            </a:fld>
            <a:endParaRPr lang="es-ES"/>
          </a:p>
        </p:txBody>
      </p:sp>
    </p:spTree>
    <p:extLst>
      <p:ext uri="{BB962C8B-B14F-4D97-AF65-F5344CB8AC3E}">
        <p14:creationId xmlns:p14="http://schemas.microsoft.com/office/powerpoint/2010/main" val="18594532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50184" name="CorelDRAW" r:id="rId3" imgW="9168480" imgH="5375520" progId="">
                  <p:embed/>
                </p:oleObj>
              </mc:Choice>
              <mc:Fallback>
                <p:oleObj name="CorelDRAW" r:id="rId3" imgW="9168480" imgH="5375520" progId="">
                  <p:embed/>
                  <p:pic>
                    <p:nvPicPr>
                      <p:cNvPr id="0"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p>
        </p:txBody>
      </p:sp>
      <p:pic>
        <p:nvPicPr>
          <p:cNvPr id="7" name="Picture 33" descr="LOGO-OFICIAL-transparente"/>
          <p:cNvPicPr>
            <a:picLocks noChangeAspect="1" noChangeArrowheads="1"/>
          </p:cNvPicPr>
          <p:nvPr userDrawn="1"/>
        </p:nvPicPr>
        <p:blipFill>
          <a:blip r:embed="rId5" cstate="print"/>
          <a:srcRect/>
          <a:stretch>
            <a:fillRect/>
          </a:stretch>
        </p:blipFill>
        <p:spPr bwMode="auto">
          <a:xfrm>
            <a:off x="53975" y="153988"/>
            <a:ext cx="3059113" cy="890587"/>
          </a:xfrm>
          <a:prstGeom prst="rect">
            <a:avLst/>
          </a:prstGeom>
          <a:noFill/>
          <a:ln w="9525">
            <a:noFill/>
            <a:miter lim="800000"/>
            <a:headEnd/>
            <a:tailEnd/>
          </a:ln>
        </p:spPr>
      </p:pic>
      <p:pic>
        <p:nvPicPr>
          <p:cNvPr id="8" name="12 Imagen" descr="pie de pagina espe.jpg"/>
          <p:cNvPicPr>
            <a:picLocks noChangeAspect="1"/>
          </p:cNvPicPr>
          <p:nvPr userDrawn="1"/>
        </p:nvPicPr>
        <p:blipFill>
          <a:blip r:embed="rId6" cstate="print"/>
          <a:srcRect/>
          <a:stretch>
            <a:fillRect/>
          </a:stretch>
        </p:blipFill>
        <p:spPr bwMode="auto">
          <a:xfrm>
            <a:off x="0" y="5864225"/>
            <a:ext cx="9144000" cy="1065213"/>
          </a:xfrm>
          <a:prstGeom prst="rect">
            <a:avLst/>
          </a:prstGeom>
          <a:noFill/>
          <a:ln w="9525">
            <a:solidFill>
              <a:schemeClr val="tx1"/>
            </a:solid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AutoShape 4"/>
          <p:cNvSpPr>
            <a:spLocks noChangeArrowheads="1"/>
          </p:cNvSpPr>
          <p:nvPr userDrawn="1"/>
        </p:nvSpPr>
        <p:spPr bwMode="auto">
          <a:xfrm>
            <a:off x="357188" y="1428750"/>
            <a:ext cx="2286000" cy="1981200"/>
          </a:xfrm>
          <a:prstGeom prst="rightArrowCallout">
            <a:avLst>
              <a:gd name="adj1" fmla="val 25000"/>
              <a:gd name="adj2" fmla="val 25000"/>
              <a:gd name="adj3" fmla="val 19231"/>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p:txBody>
      </p:sp>
      <p:sp>
        <p:nvSpPr>
          <p:cNvPr id="3" name="AutoShape 12"/>
          <p:cNvSpPr>
            <a:spLocks noChangeArrowheads="1"/>
          </p:cNvSpPr>
          <p:nvPr userDrawn="1"/>
        </p:nvSpPr>
        <p:spPr bwMode="auto">
          <a:xfrm>
            <a:off x="4786313" y="4305306"/>
            <a:ext cx="1714500" cy="571500"/>
          </a:xfrm>
          <a:prstGeom prst="downArrowCallout">
            <a:avLst>
              <a:gd name="adj1" fmla="val 59091"/>
              <a:gd name="adj2" fmla="val 59091"/>
              <a:gd name="adj3" fmla="val 16667"/>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a:p>
            <a:pPr algn="ctr" eaLnBrk="0" hangingPunct="0">
              <a:defRPr/>
            </a:pPr>
            <a:r>
              <a:rPr lang="es-ES" sz="1400" b="1" dirty="0">
                <a:effectLst>
                  <a:outerShdw blurRad="38100" dist="38100" dir="2700000" algn="tl">
                    <a:srgbClr val="000000">
                      <a:alpha val="43137"/>
                    </a:srgbClr>
                  </a:outerShdw>
                </a:effectLst>
                <a:latin typeface="Albertus" pitchFamily="34" charset="0"/>
              </a:rPr>
              <a:t>PRODUCTOS</a:t>
            </a:r>
          </a:p>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p:txBody>
      </p:sp>
      <p:sp>
        <p:nvSpPr>
          <p:cNvPr id="4" name="AutoShape 8"/>
          <p:cNvSpPr>
            <a:spLocks noChangeArrowheads="1"/>
          </p:cNvSpPr>
          <p:nvPr userDrawn="1"/>
        </p:nvSpPr>
        <p:spPr bwMode="auto">
          <a:xfrm>
            <a:off x="2714625" y="5000625"/>
            <a:ext cx="5638800" cy="885825"/>
          </a:xfrm>
          <a:prstGeom prst="bevel">
            <a:avLst>
              <a:gd name="adj" fmla="val 125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defTabSz="376238">
              <a:defRPr/>
            </a:pPr>
            <a:endParaRPr lang="es-ES" sz="1400" b="1" dirty="0">
              <a:solidFill>
                <a:schemeClr val="bg1"/>
              </a:solidFill>
              <a:effectLst>
                <a:outerShdw blurRad="38100" dist="38100" dir="2700000" algn="tl">
                  <a:srgbClr val="000000">
                    <a:alpha val="43137"/>
                  </a:srgbClr>
                </a:outerShdw>
              </a:effectLst>
              <a:latin typeface="Albertus" pitchFamily="34" charset="0"/>
            </a:endParaRPr>
          </a:p>
        </p:txBody>
      </p:sp>
      <p:sp>
        <p:nvSpPr>
          <p:cNvPr id="5" name="4 Rectángulo"/>
          <p:cNvSpPr/>
          <p:nvPr userDrawn="1"/>
        </p:nvSpPr>
        <p:spPr>
          <a:xfrm>
            <a:off x="2857488" y="785794"/>
            <a:ext cx="5572164" cy="3357586"/>
          </a:xfrm>
          <a:prstGeom prst="rect">
            <a:avLst/>
          </a:prstGeom>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nchor="ctr"/>
          <a:lstStyle/>
          <a:p>
            <a:pPr algn="just" defTabSz="292100" eaLnBrk="0" hangingPunct="0">
              <a:buFont typeface="Wingdings" pitchFamily="2" charset="2"/>
              <a:buNone/>
              <a:defRPr/>
            </a:pPr>
            <a:endParaRPr lang="es-ES" sz="1600" b="1" dirty="0">
              <a:solidFill>
                <a:schemeClr val="tx1"/>
              </a:solidFill>
              <a:latin typeface="Albertus"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7" name="Line 23"/>
          <p:cNvSpPr>
            <a:spLocks noChangeShapeType="1"/>
          </p:cNvSpPr>
          <p:nvPr userDrawn="1"/>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a:p>
        </p:txBody>
      </p:sp>
      <p:sp>
        <p:nvSpPr>
          <p:cNvPr id="1048" name="Line 24"/>
          <p:cNvSpPr>
            <a:spLocks noChangeShapeType="1"/>
          </p:cNvSpPr>
          <p:nvPr userDrawn="1"/>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a:p>
        </p:txBody>
      </p:sp>
      <p:pic>
        <p:nvPicPr>
          <p:cNvPr id="6150" name="Picture 25" descr="LOGO-OFICIAL-transparente"/>
          <p:cNvPicPr>
            <a:picLocks noChangeAspect="1" noChangeArrowheads="1"/>
          </p:cNvPicPr>
          <p:nvPr userDrawn="1"/>
        </p:nvPicPr>
        <p:blipFill>
          <a:blip r:embed="rId14" cstate="print"/>
          <a:srcRect/>
          <a:stretch>
            <a:fillRect/>
          </a:stretch>
        </p:blipFill>
        <p:spPr bwMode="auto">
          <a:xfrm>
            <a:off x="6443663" y="5876925"/>
            <a:ext cx="2700337" cy="7858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4" r:id="rId1"/>
    <p:sldLayoutId id="2147483994" r:id="rId2"/>
    <p:sldLayoutId id="2147483995" r:id="rId3"/>
    <p:sldLayoutId id="2147483996" r:id="rId4"/>
    <p:sldLayoutId id="2147483997" r:id="rId5"/>
    <p:sldLayoutId id="2147483998" r:id="rId6"/>
    <p:sldLayoutId id="2147484005" r:id="rId7"/>
    <p:sldLayoutId id="2147483999" r:id="rId8"/>
    <p:sldLayoutId id="2147484000" r:id="rId9"/>
    <p:sldLayoutId id="2147484001" r:id="rId10"/>
    <p:sldLayoutId id="2147484002" r:id="rId11"/>
    <p:sldLayoutId id="2147484003" r:id="rId12"/>
  </p:sldLayoutIdLs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0.jpe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txBox="1">
            <a:spLocks noChangeArrowheads="1"/>
          </p:cNvSpPr>
          <p:nvPr/>
        </p:nvSpPr>
        <p:spPr bwMode="auto">
          <a:xfrm>
            <a:off x="1428750" y="1644650"/>
            <a:ext cx="7286625" cy="1497013"/>
          </a:xfrm>
          <a:prstGeom prst="rect">
            <a:avLst/>
          </a:prstGeom>
          <a:solidFill>
            <a:srgbClr val="CCFF99"/>
          </a:solidFill>
          <a:ln w="9525">
            <a:noFill/>
            <a:miter lim="800000"/>
            <a:headEnd/>
            <a:tailEnd/>
          </a:ln>
        </p:spPr>
        <p:txBody>
          <a:bodyPr/>
          <a:lstStyle/>
          <a:p>
            <a:pPr algn="ctr" eaLnBrk="0" hangingPunct="0"/>
            <a:r>
              <a:rPr lang="es-MX" sz="2400" dirty="0"/>
              <a:t>IMPLEMENTACIÓN Y ENSAYOS DE UNA CENTRAL SOLAR TÉRMICA DE 18 </a:t>
            </a:r>
            <a:r>
              <a:rPr lang="es-MX" sz="2400" dirty="0" err="1"/>
              <a:t>kWt</a:t>
            </a:r>
            <a:r>
              <a:rPr lang="es-MX" sz="2400" dirty="0"/>
              <a:t> PARA CALEFACCIÓN DE UNA VIVIENDA EXPERIMENTAL”</a:t>
            </a:r>
            <a:endParaRPr lang="es-ES_tradnl" sz="2400" b="1" dirty="0">
              <a:solidFill>
                <a:srgbClr val="000000"/>
              </a:solidFill>
              <a:latin typeface="Calibri" pitchFamily="34" charset="0"/>
            </a:endParaRPr>
          </a:p>
        </p:txBody>
      </p:sp>
      <p:sp>
        <p:nvSpPr>
          <p:cNvPr id="8195" name="Rectangle 2"/>
          <p:cNvSpPr txBox="1">
            <a:spLocks noChangeArrowheads="1"/>
          </p:cNvSpPr>
          <p:nvPr/>
        </p:nvSpPr>
        <p:spPr bwMode="auto">
          <a:xfrm>
            <a:off x="1476375" y="3573463"/>
            <a:ext cx="7286625" cy="2087785"/>
          </a:xfrm>
          <a:prstGeom prst="rect">
            <a:avLst/>
          </a:prstGeom>
          <a:noFill/>
          <a:ln w="9525">
            <a:noFill/>
            <a:miter lim="800000"/>
            <a:headEnd/>
            <a:tailEnd/>
          </a:ln>
        </p:spPr>
        <p:txBody>
          <a:bodyPr/>
          <a:lstStyle/>
          <a:p>
            <a:pPr algn="ctr" eaLnBrk="0" hangingPunct="0"/>
            <a:r>
              <a:rPr lang="es-ES_tradnl" sz="2000" b="1" dirty="0">
                <a:solidFill>
                  <a:srgbClr val="000000"/>
                </a:solidFill>
                <a:latin typeface="Calibri" pitchFamily="34" charset="0"/>
              </a:rPr>
              <a:t>Proyecto de </a:t>
            </a:r>
            <a:r>
              <a:rPr lang="es-ES_tradnl" sz="2000" b="1" dirty="0" smtClean="0">
                <a:solidFill>
                  <a:srgbClr val="000000"/>
                </a:solidFill>
                <a:latin typeface="Calibri" pitchFamily="34" charset="0"/>
              </a:rPr>
              <a:t>Investigación previo </a:t>
            </a:r>
            <a:r>
              <a:rPr lang="es-ES_tradnl" sz="2000" b="1" dirty="0">
                <a:solidFill>
                  <a:srgbClr val="000000"/>
                </a:solidFill>
                <a:latin typeface="Calibri" pitchFamily="34" charset="0"/>
              </a:rPr>
              <a:t>a la obtención del título de:</a:t>
            </a:r>
          </a:p>
          <a:p>
            <a:pPr algn="ctr" eaLnBrk="0" hangingPunct="0"/>
            <a:endParaRPr lang="es-ES_tradnl" sz="2000" b="1" dirty="0">
              <a:solidFill>
                <a:srgbClr val="000000"/>
              </a:solidFill>
              <a:latin typeface="Calibri" pitchFamily="34" charset="0"/>
            </a:endParaRPr>
          </a:p>
          <a:p>
            <a:pPr algn="ctr" eaLnBrk="0" hangingPunct="0"/>
            <a:r>
              <a:rPr lang="es-ES_tradnl" sz="2000" b="1" dirty="0">
                <a:solidFill>
                  <a:srgbClr val="000000"/>
                </a:solidFill>
                <a:latin typeface="Calibri" pitchFamily="34" charset="0"/>
              </a:rPr>
              <a:t>Ingeniero </a:t>
            </a:r>
            <a:r>
              <a:rPr lang="es-ES_tradnl" sz="2000" b="1" dirty="0" smtClean="0">
                <a:solidFill>
                  <a:srgbClr val="000000"/>
                </a:solidFill>
                <a:latin typeface="Calibri" pitchFamily="34" charset="0"/>
              </a:rPr>
              <a:t>Mecánico</a:t>
            </a:r>
            <a:endParaRPr lang="es-ES_tradnl" sz="2000" b="1" dirty="0">
              <a:solidFill>
                <a:srgbClr val="000000"/>
              </a:solidFill>
              <a:latin typeface="Calibri" pitchFamily="34" charset="0"/>
            </a:endParaRPr>
          </a:p>
          <a:p>
            <a:pPr algn="ctr" eaLnBrk="0" hangingPunct="0"/>
            <a:r>
              <a:rPr lang="es-ES_tradnl" sz="2000" b="1" dirty="0" smtClean="0">
                <a:solidFill>
                  <a:srgbClr val="000000"/>
                </a:solidFill>
                <a:latin typeface="Calibri" pitchFamily="34" charset="0"/>
              </a:rPr>
              <a:t>Autores:</a:t>
            </a:r>
          </a:p>
          <a:p>
            <a:pPr algn="ctr" eaLnBrk="0" hangingPunct="0"/>
            <a:r>
              <a:rPr lang="es-ES_tradnl" sz="2000" b="1" dirty="0" smtClean="0">
                <a:solidFill>
                  <a:srgbClr val="000000"/>
                </a:solidFill>
                <a:latin typeface="Calibri" pitchFamily="34" charset="0"/>
              </a:rPr>
              <a:t>Mera Pérez Marco Andrés</a:t>
            </a:r>
          </a:p>
          <a:p>
            <a:pPr algn="ctr" eaLnBrk="0" hangingPunct="0"/>
            <a:r>
              <a:rPr lang="es-ES_tradnl" sz="2000" b="1" dirty="0" smtClean="0">
                <a:solidFill>
                  <a:srgbClr val="000000"/>
                </a:solidFill>
                <a:latin typeface="Calibri" pitchFamily="34" charset="0"/>
              </a:rPr>
              <a:t>Yaguana Torres Edwin David</a:t>
            </a:r>
            <a:endParaRPr lang="es-ES_tradnl" sz="2000" b="1"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76672"/>
            <a:ext cx="8229600" cy="1143000"/>
          </a:xfrm>
        </p:spPr>
        <p:txBody>
          <a:bodyPr>
            <a:normAutofit/>
          </a:bodyPr>
          <a:lstStyle/>
          <a:p>
            <a:r>
              <a:rPr lang="es-EC" dirty="0" smtClean="0">
                <a:solidFill>
                  <a:schemeClr val="tx1"/>
                </a:solidFill>
              </a:rPr>
              <a:t>ANÁLISIS HIDRÁULICO Y TÉRMICO</a:t>
            </a:r>
            <a:br>
              <a:rPr lang="es-EC" dirty="0" smtClean="0">
                <a:solidFill>
                  <a:schemeClr val="tx1"/>
                </a:solidFill>
              </a:rPr>
            </a:br>
            <a:r>
              <a:rPr lang="es-EC" sz="2025" dirty="0">
                <a:solidFill>
                  <a:schemeClr val="tx1"/>
                </a:solidFill>
              </a:rPr>
              <a:t>CÁLCULO DE POTENCIAS REQUERIDAS EN BOMBAS</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508001" y="2617669"/>
                <a:ext cx="6447501" cy="3172529"/>
              </a:xfrm>
            </p:spPr>
            <p:txBody>
              <a:bodyPr>
                <a:normAutofit fontScale="77500" lnSpcReduction="20000"/>
              </a:bodyPr>
              <a:lstStyle/>
              <a:p>
                <a:r>
                  <a:rPr lang="es-MX" dirty="0" smtClean="0"/>
                  <a:t>Donde </a:t>
                </a:r>
                <a:endParaRPr lang="es-EC" dirty="0"/>
              </a:p>
              <a:p>
                <a:r>
                  <a:rPr lang="es-MX" dirty="0" smtClean="0">
                    <a:solidFill>
                      <a:schemeClr val="tx1"/>
                    </a:solidFill>
                  </a:rPr>
                  <a:t>H</a:t>
                </a:r>
                <a:r>
                  <a:rPr lang="es-MX" baseline="-25000" dirty="0" err="1">
                    <a:solidFill>
                      <a:schemeClr val="tx1"/>
                    </a:solidFill>
                  </a:rPr>
                  <a:t>ftotal</a:t>
                </a:r>
                <a:r>
                  <a:rPr lang="es-MX" baseline="-25000" dirty="0">
                    <a:solidFill>
                      <a:schemeClr val="tx1"/>
                    </a:solidFill>
                  </a:rPr>
                  <a:t> </a:t>
                </a:r>
                <a:r>
                  <a:rPr lang="es-MX" dirty="0">
                    <a:solidFill>
                      <a:schemeClr val="tx1"/>
                    </a:solidFill>
                  </a:rPr>
                  <a:t>Pérdida de carga [m]</a:t>
                </a:r>
                <a:endParaRPr lang="es-EC" dirty="0">
                  <a:solidFill>
                    <a:schemeClr val="tx1"/>
                  </a:solidFill>
                </a:endParaRPr>
              </a:p>
              <a:p>
                <a:r>
                  <a:rPr lang="es-MX" dirty="0">
                    <a:solidFill>
                      <a:schemeClr val="tx1"/>
                    </a:solidFill>
                  </a:rPr>
                  <a:t>P</a:t>
                </a:r>
                <a:r>
                  <a:rPr lang="es-MX" baseline="-25000" dirty="0">
                    <a:solidFill>
                      <a:schemeClr val="tx1"/>
                    </a:solidFill>
                  </a:rPr>
                  <a:t>2 </a:t>
                </a:r>
                <a:r>
                  <a:rPr lang="es-MX" dirty="0">
                    <a:solidFill>
                      <a:schemeClr val="tx1"/>
                    </a:solidFill>
                  </a:rPr>
                  <a:t>Presión en el punto más alto de la tubería [</a:t>
                </a:r>
                <a:r>
                  <a:rPr lang="es-MX" dirty="0" err="1">
                    <a:solidFill>
                      <a:schemeClr val="tx1"/>
                    </a:solidFill>
                  </a:rPr>
                  <a:t>Pa</a:t>
                </a:r>
                <a:r>
                  <a:rPr lang="es-MX" dirty="0">
                    <a:solidFill>
                      <a:schemeClr val="tx1"/>
                    </a:solidFill>
                  </a:rPr>
                  <a:t>]</a:t>
                </a:r>
                <a:endParaRPr lang="es-EC" dirty="0">
                  <a:solidFill>
                    <a:schemeClr val="tx1"/>
                  </a:solidFill>
                </a:endParaRPr>
              </a:p>
              <a:p>
                <a:r>
                  <a:rPr lang="es-MX" dirty="0">
                    <a:solidFill>
                      <a:schemeClr val="tx1"/>
                    </a:solidFill>
                  </a:rPr>
                  <a:t>V</a:t>
                </a:r>
                <a:r>
                  <a:rPr lang="es-MX" baseline="-25000" dirty="0">
                    <a:solidFill>
                      <a:schemeClr val="tx1"/>
                    </a:solidFill>
                  </a:rPr>
                  <a:t>2 </a:t>
                </a:r>
                <a:r>
                  <a:rPr lang="es-MX" dirty="0">
                    <a:solidFill>
                      <a:schemeClr val="tx1"/>
                    </a:solidFill>
                  </a:rPr>
                  <a:t>Velocidad en el punto más alto de la tubería [m/s]</a:t>
                </a:r>
                <a:endParaRPr lang="es-EC" dirty="0">
                  <a:solidFill>
                    <a:schemeClr val="tx1"/>
                  </a:solidFill>
                </a:endParaRPr>
              </a:p>
              <a:p>
                <a:r>
                  <a:rPr lang="es-MX" dirty="0">
                    <a:solidFill>
                      <a:schemeClr val="tx1"/>
                    </a:solidFill>
                  </a:rPr>
                  <a:t>Z</a:t>
                </a:r>
                <a:r>
                  <a:rPr lang="es-MX" baseline="-25000" dirty="0">
                    <a:solidFill>
                      <a:schemeClr val="tx1"/>
                    </a:solidFill>
                  </a:rPr>
                  <a:t>2 </a:t>
                </a:r>
                <a:r>
                  <a:rPr lang="es-MX" dirty="0">
                    <a:solidFill>
                      <a:schemeClr val="tx1"/>
                    </a:solidFill>
                  </a:rPr>
                  <a:t>Altura máxima de la tubería con respecto a la bomba [m]</a:t>
                </a:r>
                <a:endParaRPr lang="es-EC" dirty="0">
                  <a:solidFill>
                    <a:schemeClr val="tx1"/>
                  </a:solidFill>
                </a:endParaRPr>
              </a:p>
              <a:p>
                <a:r>
                  <a:rPr lang="es-MX" dirty="0">
                    <a:solidFill>
                      <a:schemeClr val="tx1"/>
                    </a:solidFill>
                  </a:rPr>
                  <a:t>P</a:t>
                </a:r>
                <a:r>
                  <a:rPr lang="es-MX" baseline="-25000" dirty="0">
                    <a:solidFill>
                      <a:schemeClr val="tx1"/>
                    </a:solidFill>
                  </a:rPr>
                  <a:t>1 </a:t>
                </a:r>
                <a:r>
                  <a:rPr lang="es-MX" dirty="0">
                    <a:solidFill>
                      <a:schemeClr val="tx1"/>
                    </a:solidFill>
                  </a:rPr>
                  <a:t>Presión en la entrada del tanque [</a:t>
                </a:r>
                <a:r>
                  <a:rPr lang="es-MX" dirty="0" err="1">
                    <a:solidFill>
                      <a:schemeClr val="tx1"/>
                    </a:solidFill>
                  </a:rPr>
                  <a:t>Pa</a:t>
                </a:r>
                <a:r>
                  <a:rPr lang="es-MX" dirty="0">
                    <a:solidFill>
                      <a:schemeClr val="tx1"/>
                    </a:solidFill>
                  </a:rPr>
                  <a:t>]</a:t>
                </a:r>
                <a:endParaRPr lang="es-EC" dirty="0">
                  <a:solidFill>
                    <a:schemeClr val="tx1"/>
                  </a:solidFill>
                </a:endParaRPr>
              </a:p>
              <a:p>
                <a:r>
                  <a:rPr lang="es-MX" dirty="0">
                    <a:solidFill>
                      <a:schemeClr val="tx1"/>
                    </a:solidFill>
                  </a:rPr>
                  <a:t>V</a:t>
                </a:r>
                <a:r>
                  <a:rPr lang="es-MX" baseline="-25000" dirty="0">
                    <a:solidFill>
                      <a:schemeClr val="tx1"/>
                    </a:solidFill>
                  </a:rPr>
                  <a:t>1 </a:t>
                </a:r>
                <a:r>
                  <a:rPr lang="es-MX" dirty="0">
                    <a:solidFill>
                      <a:schemeClr val="tx1"/>
                    </a:solidFill>
                  </a:rPr>
                  <a:t>Velocidad en la entrada del tanque [m/s]</a:t>
                </a:r>
                <a:endParaRPr lang="es-EC" dirty="0">
                  <a:solidFill>
                    <a:schemeClr val="tx1"/>
                  </a:solidFill>
                </a:endParaRPr>
              </a:p>
              <a:p>
                <a:r>
                  <a:rPr lang="es-MX" dirty="0">
                    <a:solidFill>
                      <a:schemeClr val="tx1"/>
                    </a:solidFill>
                  </a:rPr>
                  <a:t>Z</a:t>
                </a:r>
                <a:r>
                  <a:rPr lang="es-MX" baseline="-25000" dirty="0">
                    <a:solidFill>
                      <a:schemeClr val="tx1"/>
                    </a:solidFill>
                  </a:rPr>
                  <a:t>1 </a:t>
                </a:r>
                <a:r>
                  <a:rPr lang="es-MX" dirty="0">
                    <a:solidFill>
                      <a:schemeClr val="tx1"/>
                    </a:solidFill>
                  </a:rPr>
                  <a:t>Altura al nivel de la bomba [m]</a:t>
                </a:r>
                <a:endParaRPr lang="es-EC" dirty="0">
                  <a:solidFill>
                    <a:schemeClr val="tx1"/>
                  </a:solidFill>
                </a:endParaRPr>
              </a:p>
              <a:p>
                <a14:m>
                  <m:oMath xmlns:m="http://schemas.openxmlformats.org/officeDocument/2006/math">
                    <m:r>
                      <a:rPr lang="es-MX" i="1">
                        <a:solidFill>
                          <a:schemeClr val="tx1"/>
                        </a:solidFill>
                        <a:latin typeface="Cambria Math" panose="02040503050406030204" pitchFamily="18" charset="0"/>
                      </a:rPr>
                      <m:t> </m:t>
                    </m:r>
                    <m:r>
                      <a:rPr lang="es-MX" i="1">
                        <a:solidFill>
                          <a:schemeClr val="tx1"/>
                        </a:solidFill>
                        <a:latin typeface="Cambria Math" panose="02040503050406030204" pitchFamily="18" charset="0"/>
                      </a:rPr>
                      <m:t>𝜌</m:t>
                    </m:r>
                    <m:r>
                      <a:rPr lang="es-MX" i="1">
                        <a:solidFill>
                          <a:schemeClr val="tx1"/>
                        </a:solidFill>
                        <a:latin typeface="Cambria Math" panose="02040503050406030204" pitchFamily="18" charset="0"/>
                      </a:rPr>
                      <m:t>  </m:t>
                    </m:r>
                  </m:oMath>
                </a14:m>
                <a:r>
                  <a:rPr lang="es-MX" dirty="0">
                    <a:solidFill>
                      <a:schemeClr val="tx1"/>
                    </a:solidFill>
                  </a:rPr>
                  <a:t>Densidad del aceite térmico [kg/m</a:t>
                </a:r>
                <a:r>
                  <a:rPr lang="es-MX" baseline="30000" dirty="0">
                    <a:solidFill>
                      <a:schemeClr val="tx1"/>
                    </a:solidFill>
                  </a:rPr>
                  <a:t>3</a:t>
                </a:r>
                <a:r>
                  <a:rPr lang="es-MX" dirty="0">
                    <a:solidFill>
                      <a:schemeClr val="tx1"/>
                    </a:solidFill>
                  </a:rPr>
                  <a:t>]</a:t>
                </a:r>
                <a:endParaRPr lang="es-EC" dirty="0">
                  <a:solidFill>
                    <a:schemeClr val="tx1"/>
                  </a:solidFill>
                </a:endParaRPr>
              </a:p>
              <a:p>
                <a:r>
                  <a:rPr lang="es-MX" dirty="0">
                    <a:solidFill>
                      <a:schemeClr val="tx1"/>
                    </a:solidFill>
                  </a:rPr>
                  <a:t>g	Aceleración de la gravedad [m/s</a:t>
                </a:r>
                <a:r>
                  <a:rPr lang="es-MX" baseline="30000" dirty="0">
                    <a:solidFill>
                      <a:schemeClr val="tx1"/>
                    </a:solidFill>
                  </a:rPr>
                  <a:t>2</a:t>
                </a:r>
                <a:r>
                  <a:rPr lang="es-MX" dirty="0">
                    <a:solidFill>
                      <a:schemeClr val="tx1"/>
                    </a:solidFill>
                  </a:rPr>
                  <a:t>]</a:t>
                </a:r>
                <a:endParaRPr lang="es-EC" dirty="0">
                  <a:solidFill>
                    <a:schemeClr val="tx1"/>
                  </a:solidFill>
                </a:endParaRPr>
              </a:p>
              <a:p>
                <a:pPr marL="0" lvl="2" indent="0">
                  <a:buNone/>
                </a:pPr>
                <a:endParaRPr lang="es-EC" b="1" dirty="0"/>
              </a:p>
              <a:p>
                <a:pPr marL="0" indent="0">
                  <a:buNone/>
                </a:pPr>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508001" y="2617669"/>
                <a:ext cx="6447501" cy="3172529"/>
              </a:xfrm>
              <a:blipFill rotWithShape="0">
                <a:blip r:embed="rId2"/>
                <a:stretch>
                  <a:fillRect l="-851" t="-2879" b="-2687"/>
                </a:stretch>
              </a:blipFill>
            </p:spPr>
            <p:txBody>
              <a:bodyPr/>
              <a:lstStyle/>
              <a:p>
                <a:r>
                  <a:rPr lang="es-EC">
                    <a:noFill/>
                  </a:rPr>
                  <a:t> </a:t>
                </a:r>
              </a:p>
            </p:txBody>
          </p:sp>
        </mc:Fallback>
      </mc:AlternateContent>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2298710" y="1700808"/>
            <a:ext cx="4656792" cy="1001163"/>
          </a:xfrm>
          <a:prstGeom prst="rect">
            <a:avLst/>
          </a:prstGeom>
          <a:noFill/>
          <a:ln>
            <a:noFill/>
          </a:ln>
        </p:spPr>
      </p:pic>
    </p:spTree>
    <p:extLst>
      <p:ext uri="{BB962C8B-B14F-4D97-AF65-F5344CB8AC3E}">
        <p14:creationId xmlns:p14="http://schemas.microsoft.com/office/powerpoint/2010/main" val="3794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2207" y="836712"/>
            <a:ext cx="8276257" cy="638033"/>
          </a:xfrm>
        </p:spPr>
        <p:txBody>
          <a:bodyPr>
            <a:normAutofit fontScale="90000"/>
          </a:bodyPr>
          <a:lstStyle/>
          <a:p>
            <a:r>
              <a:rPr lang="es-EC" b="1" dirty="0">
                <a:solidFill>
                  <a:schemeClr val="tx1"/>
                </a:solidFill>
              </a:rPr>
              <a:t>ANÁLISIS HIDRÁULICO Y </a:t>
            </a:r>
            <a:r>
              <a:rPr lang="es-EC" b="1" dirty="0" smtClean="0">
                <a:solidFill>
                  <a:schemeClr val="tx1"/>
                </a:solidFill>
              </a:rPr>
              <a:t>TÉRMICO</a:t>
            </a:r>
            <a:br>
              <a:rPr lang="es-EC" b="1" dirty="0" smtClean="0">
                <a:solidFill>
                  <a:schemeClr val="tx1"/>
                </a:solidFill>
              </a:rPr>
            </a:br>
            <a:r>
              <a:rPr lang="es-EC" sz="2025" b="0" dirty="0">
                <a:solidFill>
                  <a:schemeClr val="tx1"/>
                </a:solidFill>
              </a:rPr>
              <a:t>ANÁLISIS TÉRMICO DEL CALDERO</a:t>
            </a:r>
          </a:p>
        </p:txBody>
      </p:sp>
      <p:sp>
        <p:nvSpPr>
          <p:cNvPr id="3" name="Marcador de contenido 2"/>
          <p:cNvSpPr>
            <a:spLocks noGrp="1"/>
          </p:cNvSpPr>
          <p:nvPr>
            <p:ph idx="1"/>
          </p:nvPr>
        </p:nvSpPr>
        <p:spPr>
          <a:xfrm>
            <a:off x="755576" y="1844824"/>
            <a:ext cx="7488832" cy="3899847"/>
          </a:xfrm>
        </p:spPr>
        <p:txBody>
          <a:bodyPr>
            <a:normAutofit fontScale="77500" lnSpcReduction="20000"/>
          </a:bodyPr>
          <a:lstStyle/>
          <a:p>
            <a:pPr marL="0" indent="0">
              <a:buNone/>
            </a:pPr>
            <a:endParaRPr lang="es-ES" dirty="0" smtClean="0"/>
          </a:p>
          <a:p>
            <a:pPr marL="0" indent="0">
              <a:buNone/>
            </a:pPr>
            <a:r>
              <a:rPr lang="es-ES" dirty="0" smtClean="0"/>
              <a:t>Calor </a:t>
            </a:r>
            <a:r>
              <a:rPr lang="es-ES" dirty="0"/>
              <a:t>necesario para calentar y evaporizar el </a:t>
            </a:r>
            <a:r>
              <a:rPr lang="es-ES" dirty="0" smtClean="0"/>
              <a:t>agua</a:t>
            </a:r>
          </a:p>
          <a:p>
            <a:pPr marL="0" indent="0">
              <a:buNone/>
            </a:pPr>
            <a:endParaRPr lang="es-ES" dirty="0" smtClean="0"/>
          </a:p>
          <a:p>
            <a:r>
              <a:rPr lang="es-ES" dirty="0"/>
              <a:t>Donde:</a:t>
            </a:r>
            <a:endParaRPr lang="es-EC" dirty="0"/>
          </a:p>
          <a:p>
            <a:r>
              <a:rPr lang="es-ES" dirty="0">
                <a:solidFill>
                  <a:schemeClr val="tx1"/>
                </a:solidFill>
              </a:rPr>
              <a:t>M</a:t>
            </a:r>
            <a:r>
              <a:rPr lang="es-ES" baseline="-25000" dirty="0">
                <a:solidFill>
                  <a:schemeClr val="tx1"/>
                </a:solidFill>
              </a:rPr>
              <a:t>agua</a:t>
            </a:r>
            <a:r>
              <a:rPr lang="es-ES" dirty="0">
                <a:solidFill>
                  <a:schemeClr val="tx1"/>
                </a:solidFill>
              </a:rPr>
              <a:t> Masa de agua [kg]</a:t>
            </a:r>
            <a:endParaRPr lang="es-EC" dirty="0">
              <a:solidFill>
                <a:schemeClr val="tx1"/>
              </a:solidFill>
            </a:endParaRPr>
          </a:p>
          <a:p>
            <a:r>
              <a:rPr lang="es-ES" dirty="0" err="1">
                <a:solidFill>
                  <a:schemeClr val="tx1"/>
                </a:solidFill>
              </a:rPr>
              <a:t>cp</a:t>
            </a:r>
            <a:r>
              <a:rPr lang="es-ES" baseline="-25000" dirty="0" err="1">
                <a:solidFill>
                  <a:schemeClr val="tx1"/>
                </a:solidFill>
              </a:rPr>
              <a:t>agua</a:t>
            </a:r>
            <a:r>
              <a:rPr lang="es-ES" baseline="-25000" dirty="0">
                <a:solidFill>
                  <a:schemeClr val="tx1"/>
                </a:solidFill>
              </a:rPr>
              <a:t> </a:t>
            </a:r>
            <a:r>
              <a:rPr lang="es-ES" dirty="0">
                <a:solidFill>
                  <a:schemeClr val="tx1"/>
                </a:solidFill>
              </a:rPr>
              <a:t>Calor específico de agua [kcal/kg ˚K]</a:t>
            </a:r>
            <a:endParaRPr lang="es-EC" dirty="0">
              <a:solidFill>
                <a:schemeClr val="tx1"/>
              </a:solidFill>
            </a:endParaRPr>
          </a:p>
          <a:p>
            <a:r>
              <a:rPr lang="es-ES" dirty="0">
                <a:solidFill>
                  <a:schemeClr val="tx1"/>
                </a:solidFill>
              </a:rPr>
              <a:t>HSP Horas de sol pico [h]</a:t>
            </a:r>
            <a:endParaRPr lang="es-EC" dirty="0">
              <a:solidFill>
                <a:schemeClr val="tx1"/>
              </a:solidFill>
            </a:endParaRPr>
          </a:p>
          <a:p>
            <a:r>
              <a:rPr lang="es-ES" dirty="0" err="1">
                <a:solidFill>
                  <a:schemeClr val="tx1"/>
                </a:solidFill>
              </a:rPr>
              <a:t>T</a:t>
            </a:r>
            <a:r>
              <a:rPr lang="es-ES" baseline="-25000" dirty="0" err="1">
                <a:solidFill>
                  <a:schemeClr val="tx1"/>
                </a:solidFill>
              </a:rPr>
              <a:t>sat</a:t>
            </a:r>
            <a:r>
              <a:rPr lang="es-ES" dirty="0">
                <a:solidFill>
                  <a:schemeClr val="tx1"/>
                </a:solidFill>
              </a:rPr>
              <a:t> Temperatura de vapor saturado del agua [˚C]</a:t>
            </a:r>
            <a:endParaRPr lang="es-EC" dirty="0">
              <a:solidFill>
                <a:schemeClr val="tx1"/>
              </a:solidFill>
            </a:endParaRPr>
          </a:p>
          <a:p>
            <a:r>
              <a:rPr lang="es-ES" dirty="0" err="1">
                <a:solidFill>
                  <a:schemeClr val="tx1"/>
                </a:solidFill>
              </a:rPr>
              <a:t>T</a:t>
            </a:r>
            <a:r>
              <a:rPr lang="es-ES" baseline="-25000" dirty="0" err="1">
                <a:solidFill>
                  <a:schemeClr val="tx1"/>
                </a:solidFill>
              </a:rPr>
              <a:t>red</a:t>
            </a:r>
            <a:r>
              <a:rPr lang="es-ES" dirty="0">
                <a:solidFill>
                  <a:schemeClr val="tx1"/>
                </a:solidFill>
              </a:rPr>
              <a:t> Temperatura de agua de la red potable [˚C]</a:t>
            </a:r>
            <a:endParaRPr lang="es-EC" dirty="0">
              <a:solidFill>
                <a:schemeClr val="tx1"/>
              </a:solidFill>
            </a:endParaRPr>
          </a:p>
          <a:p>
            <a:r>
              <a:rPr lang="es-ES" dirty="0" err="1">
                <a:solidFill>
                  <a:schemeClr val="tx1"/>
                </a:solidFill>
              </a:rPr>
              <a:t>T</a:t>
            </a:r>
            <a:r>
              <a:rPr lang="es-ES" baseline="-25000" dirty="0" err="1">
                <a:solidFill>
                  <a:schemeClr val="tx1"/>
                </a:solidFill>
              </a:rPr>
              <a:t>rec</a:t>
            </a:r>
            <a:r>
              <a:rPr lang="es-ES" dirty="0">
                <a:solidFill>
                  <a:schemeClr val="tx1"/>
                </a:solidFill>
              </a:rPr>
              <a:t> Temperatura de recalentamiento del agua [˚C]</a:t>
            </a:r>
            <a:endParaRPr lang="es-EC" dirty="0">
              <a:solidFill>
                <a:schemeClr val="tx1"/>
              </a:solidFill>
            </a:endParaRPr>
          </a:p>
          <a:p>
            <a:r>
              <a:rPr lang="es-ES" dirty="0" err="1">
                <a:solidFill>
                  <a:schemeClr val="tx1"/>
                </a:solidFill>
              </a:rPr>
              <a:t>M</a:t>
            </a:r>
            <a:r>
              <a:rPr lang="es-ES" baseline="-25000" dirty="0" err="1">
                <a:solidFill>
                  <a:schemeClr val="tx1"/>
                </a:solidFill>
              </a:rPr>
              <a:t>v</a:t>
            </a:r>
            <a:r>
              <a:rPr lang="es-ES" dirty="0">
                <a:solidFill>
                  <a:schemeClr val="tx1"/>
                </a:solidFill>
              </a:rPr>
              <a:t> Masa de vapor de agua [kg]</a:t>
            </a:r>
            <a:endParaRPr lang="es-EC" dirty="0">
              <a:solidFill>
                <a:schemeClr val="tx1"/>
              </a:solidFill>
            </a:endParaRPr>
          </a:p>
          <a:p>
            <a:r>
              <a:rPr lang="es-ES" dirty="0" err="1">
                <a:solidFill>
                  <a:schemeClr val="tx1"/>
                </a:solidFill>
              </a:rPr>
              <a:t>h</a:t>
            </a:r>
            <a:r>
              <a:rPr lang="es-ES" baseline="-25000" dirty="0" err="1">
                <a:solidFill>
                  <a:schemeClr val="tx1"/>
                </a:solidFill>
              </a:rPr>
              <a:t>fg</a:t>
            </a:r>
            <a:r>
              <a:rPr lang="es-ES" dirty="0">
                <a:solidFill>
                  <a:schemeClr val="tx1"/>
                </a:solidFill>
              </a:rPr>
              <a:t> Entalpía de evaporización del agua [kcal/kg] </a:t>
            </a:r>
            <a:endParaRPr lang="es-EC" dirty="0">
              <a:solidFill>
                <a:schemeClr val="tx1"/>
              </a:solidFill>
            </a:endParaRPr>
          </a:p>
          <a:p>
            <a:r>
              <a:rPr lang="es-ES" dirty="0" err="1">
                <a:solidFill>
                  <a:schemeClr val="tx1"/>
                </a:solidFill>
              </a:rPr>
              <a:t>cp</a:t>
            </a:r>
            <a:r>
              <a:rPr lang="es-ES" baseline="-25000" dirty="0" err="1">
                <a:solidFill>
                  <a:schemeClr val="tx1"/>
                </a:solidFill>
              </a:rPr>
              <a:t>v</a:t>
            </a:r>
            <a:r>
              <a:rPr lang="es-ES" baseline="-25000" dirty="0">
                <a:solidFill>
                  <a:schemeClr val="tx1"/>
                </a:solidFill>
              </a:rPr>
              <a:t> </a:t>
            </a:r>
            <a:r>
              <a:rPr lang="es-ES" dirty="0">
                <a:solidFill>
                  <a:schemeClr val="tx1"/>
                </a:solidFill>
              </a:rPr>
              <a:t>Calor específico del vapor de agua [kcal/kg ˚K</a:t>
            </a:r>
            <a:r>
              <a:rPr lang="es-ES" dirty="0" smtClean="0">
                <a:solidFill>
                  <a:schemeClr val="tx1"/>
                </a:solidFill>
              </a:rPr>
              <a:t>]</a:t>
            </a:r>
            <a:endParaRPr lang="es-EC" dirty="0">
              <a:solidFill>
                <a:schemeClr val="tx1"/>
              </a:solidFill>
            </a:endParaRPr>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2547731" y="2060848"/>
            <a:ext cx="4125208" cy="800736"/>
          </a:xfrm>
          <a:prstGeom prst="rect">
            <a:avLst/>
          </a:prstGeom>
        </p:spPr>
      </p:pic>
    </p:spTree>
    <p:extLst>
      <p:ext uri="{BB962C8B-B14F-4D97-AF65-F5344CB8AC3E}">
        <p14:creationId xmlns:p14="http://schemas.microsoft.com/office/powerpoint/2010/main" val="1439516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1"/>
                </a:solidFill>
              </a:rPr>
              <a:t>ENSAMBLAJE DE COMPONENTES</a:t>
            </a:r>
            <a:endParaRPr lang="es-EC" dirty="0">
              <a:solidFill>
                <a:schemeClr val="tx1"/>
              </a:solidFill>
            </a:endParaRPr>
          </a:p>
        </p:txBody>
      </p:sp>
      <p:sp>
        <p:nvSpPr>
          <p:cNvPr id="3" name="Marcador de contenido 2"/>
          <p:cNvSpPr>
            <a:spLocks noGrp="1"/>
          </p:cNvSpPr>
          <p:nvPr>
            <p:ph idx="1"/>
          </p:nvPr>
        </p:nvSpPr>
        <p:spPr>
          <a:xfrm>
            <a:off x="870044" y="4704548"/>
            <a:ext cx="2599900" cy="487872"/>
          </a:xfrm>
        </p:spPr>
        <p:txBody>
          <a:bodyPr/>
          <a:lstStyle/>
          <a:p>
            <a:endParaRPr lang="es-EC" dirty="0" smtClean="0"/>
          </a:p>
          <a:p>
            <a:endParaRPr lang="es-EC" dirty="0"/>
          </a:p>
          <a:p>
            <a:endParaRPr lang="es-EC" dirty="0" smtClean="0"/>
          </a:p>
          <a:p>
            <a:endParaRPr lang="es-EC" dirty="0"/>
          </a:p>
        </p:txBody>
      </p:sp>
      <p:pic>
        <p:nvPicPr>
          <p:cNvPr id="4" name="Imagen 3" descr="http://definicion.de/wp-content/uploads/2009/07/brujula.jpg"/>
          <p:cNvPicPr/>
          <p:nvPr/>
        </p:nvPicPr>
        <p:blipFill>
          <a:blip r:embed="rId2">
            <a:extLst>
              <a:ext uri="{28A0092B-C50C-407E-A947-70E740481C1C}">
                <a14:useLocalDpi xmlns:a14="http://schemas.microsoft.com/office/drawing/2010/main" val="0"/>
              </a:ext>
            </a:extLst>
          </a:blip>
          <a:srcRect/>
          <a:stretch>
            <a:fillRect/>
          </a:stretch>
        </p:blipFill>
        <p:spPr bwMode="auto">
          <a:xfrm>
            <a:off x="536862" y="1772816"/>
            <a:ext cx="2890292" cy="2054218"/>
          </a:xfrm>
          <a:prstGeom prst="rect">
            <a:avLst/>
          </a:prstGeom>
          <a:noFill/>
          <a:ln>
            <a:noFill/>
          </a:ln>
        </p:spPr>
      </p:pic>
      <p:pic>
        <p:nvPicPr>
          <p:cNvPr id="5" name="Imagen 4" descr="https://fbcdn-photos-f-a.akamaihd.net/hphotos-ak-xpt1/v/t1.0-0/p280x280/11430156_927740690600556_3109469983136971893_n.jpg?oh=f9c5f46241c4147e23bad61ed2033bc1&amp;oe=56DCAF7A&amp;__gda__=1457826908_5ed0e2109499f97f1ea1bb9baa2b30b0"/>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772816"/>
            <a:ext cx="3374164" cy="2054218"/>
          </a:xfrm>
          <a:prstGeom prst="rect">
            <a:avLst/>
          </a:prstGeom>
          <a:noFill/>
          <a:ln>
            <a:noFill/>
          </a:ln>
        </p:spPr>
      </p:pic>
      <p:sp>
        <p:nvSpPr>
          <p:cNvPr id="6" name="CuadroTexto 5"/>
          <p:cNvSpPr txBox="1"/>
          <p:nvPr/>
        </p:nvSpPr>
        <p:spPr>
          <a:xfrm>
            <a:off x="893972" y="4293033"/>
            <a:ext cx="2557110" cy="646331"/>
          </a:xfrm>
          <a:prstGeom prst="rect">
            <a:avLst/>
          </a:prstGeom>
          <a:noFill/>
        </p:spPr>
        <p:txBody>
          <a:bodyPr wrap="none" rtlCol="0">
            <a:spAutoFit/>
          </a:bodyPr>
          <a:lstStyle/>
          <a:p>
            <a:r>
              <a:rPr lang="es-EC" dirty="0" smtClean="0"/>
              <a:t>Identificación del norte </a:t>
            </a:r>
          </a:p>
          <a:p>
            <a:r>
              <a:rPr lang="es-EC" dirty="0" smtClean="0"/>
              <a:t>geográfico</a:t>
            </a:r>
            <a:endParaRPr lang="es-EC" dirty="0"/>
          </a:p>
        </p:txBody>
      </p:sp>
      <p:sp>
        <p:nvSpPr>
          <p:cNvPr id="7" name="CuadroTexto 6"/>
          <p:cNvSpPr txBox="1"/>
          <p:nvPr/>
        </p:nvSpPr>
        <p:spPr>
          <a:xfrm>
            <a:off x="4353059" y="4250366"/>
            <a:ext cx="3019605" cy="369332"/>
          </a:xfrm>
          <a:prstGeom prst="rect">
            <a:avLst/>
          </a:prstGeom>
          <a:noFill/>
        </p:spPr>
        <p:txBody>
          <a:bodyPr wrap="square" rtlCol="0">
            <a:spAutoFit/>
          </a:bodyPr>
          <a:lstStyle/>
          <a:p>
            <a:r>
              <a:rPr lang="es-EC" dirty="0" smtClean="0"/>
              <a:t>Cimentación y obra civil</a:t>
            </a:r>
            <a:endParaRPr lang="es-EC" dirty="0"/>
          </a:p>
        </p:txBody>
      </p:sp>
    </p:spTree>
    <p:extLst>
      <p:ext uri="{BB962C8B-B14F-4D97-AF65-F5344CB8AC3E}">
        <p14:creationId xmlns:p14="http://schemas.microsoft.com/office/powerpoint/2010/main" val="2387148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1"/>
                </a:solidFill>
              </a:rPr>
              <a:t>ENSAMBLAJE DE COMPONENTES</a:t>
            </a:r>
            <a:endParaRPr lang="es-EC" dirty="0">
              <a:solidFill>
                <a:schemeClr val="tx1"/>
              </a:solidFill>
            </a:endParaRPr>
          </a:p>
        </p:txBody>
      </p:sp>
      <p:sp>
        <p:nvSpPr>
          <p:cNvPr id="3" name="Marcador de contenido 2"/>
          <p:cNvSpPr>
            <a:spLocks noGrp="1"/>
          </p:cNvSpPr>
          <p:nvPr>
            <p:ph idx="1"/>
          </p:nvPr>
        </p:nvSpPr>
        <p:spPr/>
        <p:txBody>
          <a:bodyPr/>
          <a:lstStyle/>
          <a:p>
            <a:endParaRPr lang="es-EC" dirty="0"/>
          </a:p>
        </p:txBody>
      </p:sp>
      <p:pic>
        <p:nvPicPr>
          <p:cNvPr id="6" name="Imagen 5" descr="C:\Users\Marco\Desktop\FOTOS DE TESIS\IMG_077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060848"/>
            <a:ext cx="3271911" cy="2295625"/>
          </a:xfrm>
          <a:prstGeom prst="rect">
            <a:avLst/>
          </a:prstGeom>
          <a:noFill/>
          <a:ln>
            <a:noFill/>
          </a:ln>
        </p:spPr>
      </p:pic>
      <p:pic>
        <p:nvPicPr>
          <p:cNvPr id="7" name="Imagen 6" descr="C:\Users\Marco\Desktop\FOTOS DE TESIS\IMG_078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2060848"/>
            <a:ext cx="3364627" cy="2295625"/>
          </a:xfrm>
          <a:prstGeom prst="rect">
            <a:avLst/>
          </a:prstGeom>
          <a:noFill/>
          <a:ln>
            <a:noFill/>
          </a:ln>
        </p:spPr>
      </p:pic>
      <p:sp>
        <p:nvSpPr>
          <p:cNvPr id="4" name="CuadroTexto 3"/>
          <p:cNvSpPr txBox="1"/>
          <p:nvPr/>
        </p:nvSpPr>
        <p:spPr>
          <a:xfrm>
            <a:off x="683568" y="4594986"/>
            <a:ext cx="3456384" cy="646331"/>
          </a:xfrm>
          <a:prstGeom prst="rect">
            <a:avLst/>
          </a:prstGeom>
          <a:noFill/>
        </p:spPr>
        <p:txBody>
          <a:bodyPr wrap="square" rtlCol="0">
            <a:spAutoFit/>
          </a:bodyPr>
          <a:lstStyle/>
          <a:p>
            <a:r>
              <a:rPr lang="es-EC" dirty="0"/>
              <a:t>Montaje de concentradores cilíndricos parabólicos</a:t>
            </a:r>
          </a:p>
        </p:txBody>
      </p:sp>
      <p:sp>
        <p:nvSpPr>
          <p:cNvPr id="8" name="CuadroTexto 7"/>
          <p:cNvSpPr txBox="1"/>
          <p:nvPr/>
        </p:nvSpPr>
        <p:spPr>
          <a:xfrm>
            <a:off x="4336227" y="4493955"/>
            <a:ext cx="3456384" cy="369332"/>
          </a:xfrm>
          <a:prstGeom prst="rect">
            <a:avLst/>
          </a:prstGeom>
          <a:noFill/>
        </p:spPr>
        <p:txBody>
          <a:bodyPr wrap="square" rtlCol="0">
            <a:spAutoFit/>
          </a:bodyPr>
          <a:lstStyle/>
          <a:p>
            <a:endParaRPr lang="es-EC" dirty="0"/>
          </a:p>
        </p:txBody>
      </p:sp>
      <p:sp>
        <p:nvSpPr>
          <p:cNvPr id="10" name="CuadroTexto 9"/>
          <p:cNvSpPr txBox="1"/>
          <p:nvPr/>
        </p:nvSpPr>
        <p:spPr>
          <a:xfrm>
            <a:off x="4427984" y="4456486"/>
            <a:ext cx="3456384" cy="923330"/>
          </a:xfrm>
          <a:prstGeom prst="rect">
            <a:avLst/>
          </a:prstGeom>
          <a:noFill/>
        </p:spPr>
        <p:txBody>
          <a:bodyPr wrap="square" rtlCol="0">
            <a:spAutoFit/>
          </a:bodyPr>
          <a:lstStyle/>
          <a:p>
            <a:r>
              <a:rPr lang="es-EC" dirty="0" smtClean="0"/>
              <a:t>Instalación de </a:t>
            </a:r>
            <a:r>
              <a:rPr lang="es-EC" dirty="0"/>
              <a:t>bomba de aceite, bomba de agua, reservorio de aceite, intercambiador de calor</a:t>
            </a:r>
          </a:p>
        </p:txBody>
      </p:sp>
    </p:spTree>
    <p:extLst>
      <p:ext uri="{BB962C8B-B14F-4D97-AF65-F5344CB8AC3E}">
        <p14:creationId xmlns:p14="http://schemas.microsoft.com/office/powerpoint/2010/main" val="2031692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1"/>
                </a:solidFill>
              </a:rPr>
              <a:t>ENSAMBLAJE DE COMPONENTES</a:t>
            </a:r>
            <a:endParaRPr lang="es-EC" dirty="0">
              <a:solidFill>
                <a:schemeClr val="tx1"/>
              </a:solidFill>
            </a:endParaRPr>
          </a:p>
        </p:txBody>
      </p:sp>
      <p:pic>
        <p:nvPicPr>
          <p:cNvPr id="8" name="Imagen 7" descr="C:\Users\Marco\Desktop\FOTOS DE TESIS\IMG_0782.JPG"/>
          <p:cNvPicPr/>
          <p:nvPr/>
        </p:nvPicPr>
        <p:blipFill rotWithShape="1">
          <a:blip r:embed="rId2" cstate="print">
            <a:extLst>
              <a:ext uri="{28A0092B-C50C-407E-A947-70E740481C1C}">
                <a14:useLocalDpi xmlns:a14="http://schemas.microsoft.com/office/drawing/2010/main" val="0"/>
              </a:ext>
            </a:extLst>
          </a:blip>
          <a:srcRect r="9734" b="-1827"/>
          <a:stretch/>
        </p:blipFill>
        <p:spPr bwMode="auto">
          <a:xfrm>
            <a:off x="508000" y="2132856"/>
            <a:ext cx="3659107" cy="2419526"/>
          </a:xfrm>
          <a:prstGeom prst="rect">
            <a:avLst/>
          </a:prstGeom>
          <a:noFill/>
          <a:ln>
            <a:noFill/>
          </a:ln>
          <a:extLst>
            <a:ext uri="{53640926-AAD7-44D8-BBD7-CCE9431645EC}">
              <a14:shadowObscured xmlns:a14="http://schemas.microsoft.com/office/drawing/2010/main"/>
            </a:ext>
          </a:extLst>
        </p:spPr>
      </p:pic>
      <p:pic>
        <p:nvPicPr>
          <p:cNvPr id="9" name="Imagen 8" descr="C:\Users\Marco\Desktop\FOTOS DE TESIS\IMG_060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7492" y="2132856"/>
            <a:ext cx="3778924" cy="2304256"/>
          </a:xfrm>
          <a:prstGeom prst="rect">
            <a:avLst/>
          </a:prstGeom>
          <a:noFill/>
          <a:ln>
            <a:noFill/>
          </a:ln>
        </p:spPr>
      </p:pic>
      <p:sp>
        <p:nvSpPr>
          <p:cNvPr id="6" name="Marcador de contenido 5"/>
          <p:cNvSpPr txBox="1">
            <a:spLocks noGrp="1"/>
          </p:cNvSpPr>
          <p:nvPr>
            <p:ph idx="1"/>
          </p:nvPr>
        </p:nvSpPr>
        <p:spPr>
          <a:prstGeom prst="rect">
            <a:avLst/>
          </a:prstGeom>
          <a:noFill/>
        </p:spPr>
        <p:txBody>
          <a:bodyPr wrap="square" rtlCol="0">
            <a:spAutoFit/>
          </a:bodyPr>
          <a:lstStyle/>
          <a:p>
            <a:r>
              <a:rPr lang="es-EC" dirty="0"/>
              <a:t>Montaje de concentradores cilíndricos parabólicos</a:t>
            </a:r>
          </a:p>
        </p:txBody>
      </p:sp>
      <p:sp>
        <p:nvSpPr>
          <p:cNvPr id="7" name="CuadroTexto 6"/>
          <p:cNvSpPr txBox="1"/>
          <p:nvPr/>
        </p:nvSpPr>
        <p:spPr>
          <a:xfrm>
            <a:off x="683568" y="4594986"/>
            <a:ext cx="3456384" cy="369332"/>
          </a:xfrm>
          <a:prstGeom prst="rect">
            <a:avLst/>
          </a:prstGeom>
          <a:noFill/>
        </p:spPr>
        <p:txBody>
          <a:bodyPr wrap="square" rtlCol="0">
            <a:spAutoFit/>
          </a:bodyPr>
          <a:lstStyle/>
          <a:p>
            <a:r>
              <a:rPr lang="en-US" dirty="0" err="1" smtClean="0"/>
              <a:t>Instalación</a:t>
            </a:r>
            <a:r>
              <a:rPr lang="en-US" dirty="0" smtClean="0"/>
              <a:t> </a:t>
            </a:r>
            <a:r>
              <a:rPr lang="en-US" dirty="0" err="1" smtClean="0"/>
              <a:t>hidraúlica</a:t>
            </a:r>
            <a:endParaRPr lang="es-EC" dirty="0"/>
          </a:p>
        </p:txBody>
      </p:sp>
      <p:sp>
        <p:nvSpPr>
          <p:cNvPr id="10" name="CuadroTexto 9"/>
          <p:cNvSpPr txBox="1"/>
          <p:nvPr/>
        </p:nvSpPr>
        <p:spPr>
          <a:xfrm>
            <a:off x="4454972" y="4619674"/>
            <a:ext cx="3456384" cy="646331"/>
          </a:xfrm>
          <a:prstGeom prst="rect">
            <a:avLst/>
          </a:prstGeom>
          <a:noFill/>
        </p:spPr>
        <p:txBody>
          <a:bodyPr wrap="square" rtlCol="0">
            <a:spAutoFit/>
          </a:bodyPr>
          <a:lstStyle/>
          <a:p>
            <a:r>
              <a:rPr lang="en-US" dirty="0" err="1" smtClean="0"/>
              <a:t>Implementación</a:t>
            </a:r>
            <a:r>
              <a:rPr lang="en-US" dirty="0" smtClean="0"/>
              <a:t> del </a:t>
            </a:r>
            <a:r>
              <a:rPr lang="en-US" dirty="0" err="1" smtClean="0"/>
              <a:t>sistema</a:t>
            </a:r>
            <a:r>
              <a:rPr lang="en-US" dirty="0" smtClean="0"/>
              <a:t> de </a:t>
            </a:r>
            <a:r>
              <a:rPr lang="en-US" dirty="0" err="1" smtClean="0"/>
              <a:t>seguimiento</a:t>
            </a:r>
            <a:r>
              <a:rPr lang="en-US" dirty="0" smtClean="0"/>
              <a:t> del sol</a:t>
            </a:r>
            <a:endParaRPr lang="es-EC" dirty="0"/>
          </a:p>
        </p:txBody>
      </p:sp>
    </p:spTree>
    <p:extLst>
      <p:ext uri="{BB962C8B-B14F-4D97-AF65-F5344CB8AC3E}">
        <p14:creationId xmlns:p14="http://schemas.microsoft.com/office/powerpoint/2010/main" val="4285342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1"/>
                </a:solidFill>
              </a:rPr>
              <a:t>ENSAMBLAJE DE COMPONENTES</a:t>
            </a:r>
            <a:endParaRPr lang="es-EC" dirty="0">
              <a:solidFill>
                <a:schemeClr val="tx1"/>
              </a:solidFill>
            </a:endParaRPr>
          </a:p>
        </p:txBody>
      </p:sp>
      <p:sp>
        <p:nvSpPr>
          <p:cNvPr id="4" name="Rectangle 2"/>
          <p:cNvSpPr>
            <a:spLocks noChangeArrowheads="1"/>
          </p:cNvSpPr>
          <p:nvPr/>
        </p:nvSpPr>
        <p:spPr bwMode="auto">
          <a:xfrm>
            <a:off x="508000" y="2321712"/>
            <a:ext cx="15409856"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s-EC"/>
          </a:p>
        </p:txBody>
      </p:sp>
      <p:graphicFrame>
        <p:nvGraphicFramePr>
          <p:cNvPr id="5" name="Objeto 4"/>
          <p:cNvGraphicFramePr>
            <a:graphicFrameLocks noChangeAspect="1"/>
          </p:cNvGraphicFramePr>
          <p:nvPr>
            <p:extLst>
              <p:ext uri="{D42A27DB-BD31-4B8C-83A1-F6EECF244321}">
                <p14:modId xmlns:p14="http://schemas.microsoft.com/office/powerpoint/2010/main" val="698256053"/>
              </p:ext>
            </p:extLst>
          </p:nvPr>
        </p:nvGraphicFramePr>
        <p:xfrm>
          <a:off x="1043608" y="1988840"/>
          <a:ext cx="2889348" cy="2148542"/>
        </p:xfrm>
        <a:graphic>
          <a:graphicData uri="http://schemas.openxmlformats.org/presentationml/2006/ole">
            <mc:AlternateContent xmlns:mc="http://schemas.openxmlformats.org/markup-compatibility/2006">
              <mc:Choice xmlns:v="urn:schemas-microsoft-com:vml" Requires="v">
                <p:oleObj spid="_x0000_s51208" name="Bitmap Image" r:id="rId3" imgW="4315427" imgH="2742857" progId="Paint.Picture">
                  <p:embed/>
                </p:oleObj>
              </mc:Choice>
              <mc:Fallback>
                <p:oleObj name="Bitmap Image" r:id="rId3" imgW="4315427" imgH="2742857"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34473" b="-2972"/>
                      <a:stretch>
                        <a:fillRect/>
                      </a:stretch>
                    </p:blipFill>
                    <p:spPr bwMode="auto">
                      <a:xfrm>
                        <a:off x="1043608" y="1988840"/>
                        <a:ext cx="2889348" cy="2148542"/>
                      </a:xfrm>
                      <a:prstGeom prst="rect">
                        <a:avLst/>
                      </a:prstGeom>
                      <a:noFill/>
                    </p:spPr>
                  </p:pic>
                </p:oleObj>
              </mc:Fallback>
            </mc:AlternateContent>
          </a:graphicData>
        </a:graphic>
      </p:graphicFrame>
      <p:pic>
        <p:nvPicPr>
          <p:cNvPr id="10" name="Imagen 9" descr="C:\Users\Marco\Desktop\FOTOS DE TESIS\IMG_078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056" y="1988840"/>
            <a:ext cx="3368240" cy="2148544"/>
          </a:xfrm>
          <a:prstGeom prst="rect">
            <a:avLst/>
          </a:prstGeom>
          <a:noFill/>
          <a:ln>
            <a:noFill/>
          </a:ln>
        </p:spPr>
      </p:pic>
      <p:sp>
        <p:nvSpPr>
          <p:cNvPr id="7" name="Marcador de contenido 6"/>
          <p:cNvSpPr txBox="1">
            <a:spLocks noGrp="1"/>
          </p:cNvSpPr>
          <p:nvPr>
            <p:ph idx="1"/>
          </p:nvPr>
        </p:nvSpPr>
        <p:spPr>
          <a:prstGeom prst="rect">
            <a:avLst/>
          </a:prstGeom>
          <a:noFill/>
        </p:spPr>
        <p:txBody>
          <a:bodyPr wrap="square" rtlCol="0">
            <a:spAutoFit/>
          </a:bodyPr>
          <a:lstStyle/>
          <a:p>
            <a:r>
              <a:rPr lang="es-EC" dirty="0"/>
              <a:t>Montaje de concentradores </a:t>
            </a:r>
            <a:r>
              <a:rPr lang="es-EC" dirty="0" smtClean="0"/>
              <a:t>cilíndricos </a:t>
            </a:r>
            <a:r>
              <a:rPr lang="es-EC" dirty="0"/>
              <a:t>parabólicos</a:t>
            </a:r>
          </a:p>
        </p:txBody>
      </p:sp>
      <p:sp>
        <p:nvSpPr>
          <p:cNvPr id="8" name="CuadroTexto 7"/>
          <p:cNvSpPr txBox="1"/>
          <p:nvPr/>
        </p:nvSpPr>
        <p:spPr>
          <a:xfrm>
            <a:off x="683568" y="4594986"/>
            <a:ext cx="3456384" cy="923330"/>
          </a:xfrm>
          <a:prstGeom prst="rect">
            <a:avLst/>
          </a:prstGeom>
          <a:noFill/>
        </p:spPr>
        <p:txBody>
          <a:bodyPr wrap="square" rtlCol="0">
            <a:spAutoFit/>
          </a:bodyPr>
          <a:lstStyle/>
          <a:p>
            <a:r>
              <a:rPr lang="es-EC" dirty="0"/>
              <a:t>Colocación de aceite térmico en el reservorio para el aceite y en el caldero</a:t>
            </a:r>
          </a:p>
        </p:txBody>
      </p:sp>
      <p:sp>
        <p:nvSpPr>
          <p:cNvPr id="9" name="CuadroTexto 8"/>
          <p:cNvSpPr txBox="1"/>
          <p:nvPr/>
        </p:nvSpPr>
        <p:spPr>
          <a:xfrm>
            <a:off x="4807096" y="4494123"/>
            <a:ext cx="3456384" cy="369332"/>
          </a:xfrm>
          <a:prstGeom prst="rect">
            <a:avLst/>
          </a:prstGeom>
          <a:noFill/>
        </p:spPr>
        <p:txBody>
          <a:bodyPr wrap="square" rtlCol="0">
            <a:spAutoFit/>
          </a:bodyPr>
          <a:lstStyle/>
          <a:p>
            <a:r>
              <a:rPr lang="es-EC" dirty="0" smtClean="0"/>
              <a:t>Instrumentación del sistema</a:t>
            </a:r>
            <a:endParaRPr lang="es-EC" dirty="0"/>
          </a:p>
        </p:txBody>
      </p:sp>
    </p:spTree>
    <p:extLst>
      <p:ext uri="{BB962C8B-B14F-4D97-AF65-F5344CB8AC3E}">
        <p14:creationId xmlns:p14="http://schemas.microsoft.com/office/powerpoint/2010/main" val="1953779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1"/>
                </a:solidFill>
              </a:rPr>
              <a:t>ENSAMBLAJE DE COMPONENTES</a:t>
            </a:r>
            <a:endParaRPr lang="es-EC" dirty="0">
              <a:solidFill>
                <a:schemeClr val="tx1"/>
              </a:solidFill>
            </a:endParaRPr>
          </a:p>
        </p:txBody>
      </p:sp>
      <p:sp>
        <p:nvSpPr>
          <p:cNvPr id="4" name="Rectangle 2"/>
          <p:cNvSpPr>
            <a:spLocks noChangeArrowheads="1"/>
          </p:cNvSpPr>
          <p:nvPr/>
        </p:nvSpPr>
        <p:spPr bwMode="auto">
          <a:xfrm>
            <a:off x="508000" y="2321712"/>
            <a:ext cx="15409856"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s-EC"/>
          </a:p>
        </p:txBody>
      </p:sp>
      <p:pic>
        <p:nvPicPr>
          <p:cNvPr id="7" name="Imagen 6" descr="C:\Users\Marco\Desktop\FOTOS DE TESIS\IMG_0543.JPG"/>
          <p:cNvPicPr/>
          <p:nvPr/>
        </p:nvPicPr>
        <p:blipFill rotWithShape="1">
          <a:blip r:embed="rId2" cstate="print">
            <a:extLst>
              <a:ext uri="{28A0092B-C50C-407E-A947-70E740481C1C}">
                <a14:useLocalDpi xmlns:a14="http://schemas.microsoft.com/office/drawing/2010/main" val="0"/>
              </a:ext>
            </a:extLst>
          </a:blip>
          <a:srcRect r="16520" b="992"/>
          <a:stretch/>
        </p:blipFill>
        <p:spPr bwMode="auto">
          <a:xfrm>
            <a:off x="755576" y="2436017"/>
            <a:ext cx="3079262" cy="2314997"/>
          </a:xfrm>
          <a:prstGeom prst="rect">
            <a:avLst/>
          </a:prstGeom>
          <a:noFill/>
          <a:ln>
            <a:noFill/>
          </a:ln>
          <a:extLst>
            <a:ext uri="{53640926-AAD7-44D8-BBD7-CCE9431645EC}">
              <a14:shadowObscured xmlns:a14="http://schemas.microsoft.com/office/drawing/2010/main"/>
            </a:ext>
          </a:extLst>
        </p:spPr>
      </p:pic>
      <p:pic>
        <p:nvPicPr>
          <p:cNvPr id="8" name="Imagen 7" descr="C:\Users\Marco\Desktop\FOTOS DE TESIS\IMG_078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8385" y="2477690"/>
            <a:ext cx="3366244" cy="2273324"/>
          </a:xfrm>
          <a:prstGeom prst="rect">
            <a:avLst/>
          </a:prstGeom>
          <a:noFill/>
          <a:ln>
            <a:noFill/>
          </a:ln>
        </p:spPr>
      </p:pic>
      <p:sp>
        <p:nvSpPr>
          <p:cNvPr id="9" name="CuadroTexto 8"/>
          <p:cNvSpPr txBox="1"/>
          <p:nvPr/>
        </p:nvSpPr>
        <p:spPr>
          <a:xfrm>
            <a:off x="675228" y="4751014"/>
            <a:ext cx="3456384" cy="646331"/>
          </a:xfrm>
          <a:prstGeom prst="rect">
            <a:avLst/>
          </a:prstGeom>
          <a:noFill/>
        </p:spPr>
        <p:txBody>
          <a:bodyPr wrap="square" rtlCol="0">
            <a:spAutoFit/>
          </a:bodyPr>
          <a:lstStyle/>
          <a:p>
            <a:r>
              <a:rPr lang="es-EC" dirty="0"/>
              <a:t>Colocación de </a:t>
            </a:r>
            <a:r>
              <a:rPr lang="es-EC" dirty="0" smtClean="0"/>
              <a:t>laminas </a:t>
            </a:r>
            <a:r>
              <a:rPr lang="es-EC" dirty="0" err="1" smtClean="0"/>
              <a:t>reflectivas</a:t>
            </a:r>
            <a:endParaRPr lang="es-EC" dirty="0"/>
          </a:p>
        </p:txBody>
      </p:sp>
      <p:sp>
        <p:nvSpPr>
          <p:cNvPr id="10" name="Marcador de contenido 9"/>
          <p:cNvSpPr txBox="1">
            <a:spLocks noGrp="1"/>
          </p:cNvSpPr>
          <p:nvPr>
            <p:ph idx="1"/>
          </p:nvPr>
        </p:nvSpPr>
        <p:spPr>
          <a:prstGeom prst="rect">
            <a:avLst/>
          </a:prstGeom>
          <a:noFill/>
        </p:spPr>
        <p:txBody>
          <a:bodyPr wrap="square" rtlCol="0">
            <a:spAutoFit/>
          </a:bodyPr>
          <a:lstStyle/>
          <a:p>
            <a:r>
              <a:rPr lang="es-EC" dirty="0"/>
              <a:t>Colocación de aceite térmico en el reservorio para el aceite y en el caldero</a:t>
            </a:r>
          </a:p>
        </p:txBody>
      </p:sp>
      <p:sp>
        <p:nvSpPr>
          <p:cNvPr id="11" name="CuadroTexto 10"/>
          <p:cNvSpPr txBox="1"/>
          <p:nvPr/>
        </p:nvSpPr>
        <p:spPr>
          <a:xfrm>
            <a:off x="4173824" y="4906992"/>
            <a:ext cx="3456384" cy="369332"/>
          </a:xfrm>
          <a:prstGeom prst="rect">
            <a:avLst/>
          </a:prstGeom>
          <a:noFill/>
        </p:spPr>
        <p:txBody>
          <a:bodyPr wrap="square" rtlCol="0">
            <a:spAutoFit/>
          </a:bodyPr>
          <a:lstStyle/>
          <a:p>
            <a:r>
              <a:rPr lang="en-US" dirty="0" err="1" smtClean="0"/>
              <a:t>Instalación</a:t>
            </a:r>
            <a:r>
              <a:rPr lang="en-US" dirty="0" smtClean="0"/>
              <a:t> </a:t>
            </a:r>
            <a:r>
              <a:rPr lang="en-US" dirty="0" err="1" smtClean="0"/>
              <a:t>eléctrica</a:t>
            </a:r>
            <a:endParaRPr lang="es-EC" dirty="0"/>
          </a:p>
        </p:txBody>
      </p:sp>
    </p:spTree>
    <p:extLst>
      <p:ext uri="{BB962C8B-B14F-4D97-AF65-F5344CB8AC3E}">
        <p14:creationId xmlns:p14="http://schemas.microsoft.com/office/powerpoint/2010/main" val="1540756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1"/>
                </a:solidFill>
              </a:rPr>
              <a:t>ENSAMBLAJE DE COMPONENTES</a:t>
            </a:r>
            <a:endParaRPr lang="es-EC" dirty="0">
              <a:solidFill>
                <a:schemeClr val="tx1"/>
              </a:solidFill>
            </a:endParaRPr>
          </a:p>
        </p:txBody>
      </p:sp>
      <p:sp>
        <p:nvSpPr>
          <p:cNvPr id="3" name="Marcador de contenido 2"/>
          <p:cNvSpPr>
            <a:spLocks noGrp="1"/>
          </p:cNvSpPr>
          <p:nvPr>
            <p:ph idx="1"/>
          </p:nvPr>
        </p:nvSpPr>
        <p:spPr/>
        <p:txBody>
          <a:bodyPr/>
          <a:lstStyle/>
          <a:p>
            <a:endParaRPr lang="es-EC" dirty="0"/>
          </a:p>
        </p:txBody>
      </p:sp>
      <p:sp>
        <p:nvSpPr>
          <p:cNvPr id="4" name="Rectangle 2"/>
          <p:cNvSpPr>
            <a:spLocks noChangeArrowheads="1"/>
          </p:cNvSpPr>
          <p:nvPr/>
        </p:nvSpPr>
        <p:spPr bwMode="auto">
          <a:xfrm>
            <a:off x="508000" y="2321712"/>
            <a:ext cx="16802165"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s-EC"/>
          </a:p>
        </p:txBody>
      </p:sp>
      <p:graphicFrame>
        <p:nvGraphicFramePr>
          <p:cNvPr id="5" name="Objeto 4"/>
          <p:cNvGraphicFramePr>
            <a:graphicFrameLocks noChangeAspect="1"/>
          </p:cNvGraphicFramePr>
          <p:nvPr>
            <p:extLst>
              <p:ext uri="{D42A27DB-BD31-4B8C-83A1-F6EECF244321}">
                <p14:modId xmlns:p14="http://schemas.microsoft.com/office/powerpoint/2010/main" val="2987969116"/>
              </p:ext>
            </p:extLst>
          </p:nvPr>
        </p:nvGraphicFramePr>
        <p:xfrm>
          <a:off x="827584" y="2102283"/>
          <a:ext cx="3084773" cy="2717225"/>
        </p:xfrm>
        <a:graphic>
          <a:graphicData uri="http://schemas.openxmlformats.org/presentationml/2006/ole">
            <mc:AlternateContent xmlns:mc="http://schemas.openxmlformats.org/markup-compatibility/2006">
              <mc:Choice xmlns:v="urn:schemas-microsoft-com:vml" Requires="v">
                <p:oleObj spid="_x0000_s52232" name="Bitmap Image" r:id="rId3" imgW="7268590" imgH="5458587" progId="Paint.Picture">
                  <p:embed/>
                </p:oleObj>
              </mc:Choice>
              <mc:Fallback>
                <p:oleObj name="Bitmap Image" r:id="rId3" imgW="7268590" imgH="5458587"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13348" b="-1564"/>
                      <a:stretch>
                        <a:fillRect/>
                      </a:stretch>
                    </p:blipFill>
                    <p:spPr bwMode="auto">
                      <a:xfrm>
                        <a:off x="827584" y="2102283"/>
                        <a:ext cx="3084773" cy="2717225"/>
                      </a:xfrm>
                      <a:prstGeom prst="rect">
                        <a:avLst/>
                      </a:prstGeom>
                      <a:noFill/>
                    </p:spPr>
                  </p:pic>
                </p:oleObj>
              </mc:Fallback>
            </mc:AlternateContent>
          </a:graphicData>
        </a:graphic>
      </p:graphicFrame>
      <p:pic>
        <p:nvPicPr>
          <p:cNvPr id="6" name="Imagen 5" descr="https://scontent-mia1-1.xx.fbcdn.net/hphotos-xpa1/v/t34.0-12/12170378_10203550842212187_790599723_n.jpg?oh=a8e3febf407e99a5d8ad5056d88a1d45&amp;oe=5657A782"/>
          <p:cNvPicPr/>
          <p:nvPr/>
        </p:nvPicPr>
        <p:blipFill rotWithShape="1">
          <a:blip r:embed="rId5" cstate="print">
            <a:extLst>
              <a:ext uri="{28A0092B-C50C-407E-A947-70E740481C1C}">
                <a14:useLocalDpi xmlns:a14="http://schemas.microsoft.com/office/drawing/2010/main" val="0"/>
              </a:ext>
            </a:extLst>
          </a:blip>
          <a:srcRect t="-2" r="10212" b="-5"/>
          <a:stretch/>
        </p:blipFill>
        <p:spPr bwMode="auto">
          <a:xfrm>
            <a:off x="4572000" y="2060848"/>
            <a:ext cx="3200327" cy="2565577"/>
          </a:xfrm>
          <a:prstGeom prst="rect">
            <a:avLst/>
          </a:prstGeom>
          <a:noFill/>
          <a:ln>
            <a:noFill/>
          </a:ln>
          <a:extLst>
            <a:ext uri="{53640926-AAD7-44D8-BBD7-CCE9431645EC}">
              <a14:shadowObscured xmlns:a14="http://schemas.microsoft.com/office/drawing/2010/main"/>
            </a:ext>
          </a:extLst>
        </p:spPr>
      </p:pic>
      <p:sp>
        <p:nvSpPr>
          <p:cNvPr id="8" name="CuadroTexto 7"/>
          <p:cNvSpPr txBox="1"/>
          <p:nvPr/>
        </p:nvSpPr>
        <p:spPr>
          <a:xfrm>
            <a:off x="641778" y="4800252"/>
            <a:ext cx="3456384" cy="646331"/>
          </a:xfrm>
          <a:prstGeom prst="rect">
            <a:avLst/>
          </a:prstGeom>
          <a:noFill/>
        </p:spPr>
        <p:txBody>
          <a:bodyPr wrap="square" rtlCol="0">
            <a:spAutoFit/>
          </a:bodyPr>
          <a:lstStyle/>
          <a:p>
            <a:r>
              <a:rPr lang="es-EC" dirty="0"/>
              <a:t>Colocación </a:t>
            </a:r>
            <a:r>
              <a:rPr lang="es-EC" dirty="0" smtClean="0"/>
              <a:t>de protecciones para componente</a:t>
            </a:r>
            <a:endParaRPr lang="es-EC" dirty="0"/>
          </a:p>
        </p:txBody>
      </p:sp>
      <p:sp>
        <p:nvSpPr>
          <p:cNvPr id="9" name="CuadroTexto 8"/>
          <p:cNvSpPr txBox="1"/>
          <p:nvPr/>
        </p:nvSpPr>
        <p:spPr>
          <a:xfrm>
            <a:off x="4417746" y="4800252"/>
            <a:ext cx="3456384" cy="646331"/>
          </a:xfrm>
          <a:prstGeom prst="rect">
            <a:avLst/>
          </a:prstGeom>
          <a:noFill/>
        </p:spPr>
        <p:txBody>
          <a:bodyPr wrap="square" rtlCol="0">
            <a:spAutoFit/>
          </a:bodyPr>
          <a:lstStyle/>
          <a:p>
            <a:r>
              <a:rPr lang="es-EC" dirty="0" smtClean="0"/>
              <a:t>Central </a:t>
            </a:r>
            <a:r>
              <a:rPr lang="es-EC" dirty="0" err="1" smtClean="0"/>
              <a:t>termosolar</a:t>
            </a:r>
            <a:r>
              <a:rPr lang="es-EC" dirty="0" smtClean="0"/>
              <a:t> en funcionamiento</a:t>
            </a:r>
            <a:endParaRPr lang="es-EC" dirty="0"/>
          </a:p>
        </p:txBody>
      </p:sp>
    </p:spTree>
    <p:extLst>
      <p:ext uri="{BB962C8B-B14F-4D97-AF65-F5344CB8AC3E}">
        <p14:creationId xmlns:p14="http://schemas.microsoft.com/office/powerpoint/2010/main" val="3802282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solidFill>
                  <a:schemeClr val="tx1"/>
                </a:solidFill>
              </a:rPr>
              <a:t>ANÁLISIS DE RESULTADOS</a:t>
            </a:r>
            <a:br>
              <a:rPr lang="es-ES" dirty="0">
                <a:solidFill>
                  <a:schemeClr val="tx1"/>
                </a:solidFill>
              </a:rPr>
            </a:br>
            <a:r>
              <a:rPr lang="es-ES" sz="2025" dirty="0">
                <a:solidFill>
                  <a:schemeClr val="tx1"/>
                </a:solidFill>
              </a:rPr>
              <a:t>CONCENTRADOR CILÍNDRICO PARABÓLICO</a:t>
            </a:r>
            <a:endParaRPr lang="es-EC" sz="2025" dirty="0">
              <a:solidFill>
                <a:schemeClr val="tx1"/>
              </a:solidFill>
            </a:endParaRPr>
          </a:p>
        </p:txBody>
      </p:sp>
      <p:sp>
        <p:nvSpPr>
          <p:cNvPr id="3" name="Marcador de contenido 2"/>
          <p:cNvSpPr>
            <a:spLocks noGrp="1"/>
          </p:cNvSpPr>
          <p:nvPr>
            <p:ph idx="1"/>
          </p:nvPr>
        </p:nvSpPr>
        <p:spPr>
          <a:xfrm>
            <a:off x="606656" y="1438275"/>
            <a:ext cx="8357832" cy="3438524"/>
          </a:xfrm>
        </p:spPr>
        <p:txBody>
          <a:bodyPr/>
          <a:lstStyle/>
          <a:p>
            <a:r>
              <a:rPr lang="es-MX" sz="2200" dirty="0">
                <a:solidFill>
                  <a:schemeClr val="tx1"/>
                </a:solidFill>
              </a:rPr>
              <a:t>Calor </a:t>
            </a:r>
            <a:r>
              <a:rPr lang="es-MX" sz="2200" dirty="0" smtClean="0">
                <a:solidFill>
                  <a:schemeClr val="tx1"/>
                </a:solidFill>
              </a:rPr>
              <a:t>útil</a:t>
            </a:r>
          </a:p>
          <a:p>
            <a:pPr marL="0" indent="0">
              <a:buNone/>
            </a:pPr>
            <a:endParaRPr lang="es-ES" sz="2200" dirty="0" smtClean="0">
              <a:solidFill>
                <a:schemeClr val="tx1"/>
              </a:solidFill>
            </a:endParaRPr>
          </a:p>
          <a:p>
            <a:pPr marL="0" indent="0">
              <a:buNone/>
            </a:pPr>
            <a:endParaRPr lang="es-ES" sz="2200" dirty="0">
              <a:solidFill>
                <a:schemeClr val="tx1"/>
              </a:solidFill>
            </a:endParaRPr>
          </a:p>
          <a:p>
            <a:pPr marL="0" indent="0">
              <a:buNone/>
            </a:pPr>
            <a:endParaRPr lang="es-ES" sz="2200" dirty="0" smtClean="0">
              <a:solidFill>
                <a:schemeClr val="tx1"/>
              </a:solidFill>
            </a:endParaRPr>
          </a:p>
          <a:p>
            <a:pPr marL="0" indent="0">
              <a:buNone/>
            </a:pPr>
            <a:r>
              <a:rPr lang="es-ES" sz="2200" dirty="0" smtClean="0">
                <a:solidFill>
                  <a:schemeClr val="tx1"/>
                </a:solidFill>
              </a:rPr>
              <a:t>Donde</a:t>
            </a:r>
            <a:r>
              <a:rPr lang="es-ES" sz="2200" dirty="0">
                <a:solidFill>
                  <a:schemeClr val="tx1"/>
                </a:solidFill>
              </a:rPr>
              <a:t>:</a:t>
            </a:r>
            <a:endParaRPr lang="es-EC" sz="2200" dirty="0">
              <a:solidFill>
                <a:schemeClr val="tx1"/>
              </a:solidFill>
            </a:endParaRPr>
          </a:p>
          <a:p>
            <a:pPr marL="0" indent="0">
              <a:buNone/>
            </a:pPr>
            <a:r>
              <a:rPr lang="es-ES" sz="2200" dirty="0">
                <a:solidFill>
                  <a:schemeClr val="tx1"/>
                </a:solidFill>
              </a:rPr>
              <a:t>F</a:t>
            </a:r>
            <a:r>
              <a:rPr lang="es-ES" sz="2200" baseline="-25000" dirty="0">
                <a:solidFill>
                  <a:schemeClr val="tx1"/>
                </a:solidFill>
              </a:rPr>
              <a:t>r	</a:t>
            </a:r>
            <a:r>
              <a:rPr lang="es-ES" sz="2200" dirty="0">
                <a:solidFill>
                  <a:schemeClr val="tx1"/>
                </a:solidFill>
              </a:rPr>
              <a:t>Factor de remoción de calor</a:t>
            </a:r>
            <a:endParaRPr lang="es-EC" sz="2200" dirty="0">
              <a:solidFill>
                <a:schemeClr val="tx1"/>
              </a:solidFill>
            </a:endParaRPr>
          </a:p>
          <a:p>
            <a:pPr marL="0" indent="0">
              <a:buNone/>
            </a:pPr>
            <a:r>
              <a:rPr lang="es-ES" sz="2200" dirty="0" err="1">
                <a:solidFill>
                  <a:schemeClr val="tx1"/>
                </a:solidFill>
              </a:rPr>
              <a:t>A</a:t>
            </a:r>
            <a:r>
              <a:rPr lang="es-ES" sz="2200" baseline="-25000" dirty="0" err="1">
                <a:solidFill>
                  <a:schemeClr val="tx1"/>
                </a:solidFill>
              </a:rPr>
              <a:t>a</a:t>
            </a:r>
            <a:r>
              <a:rPr lang="es-ES" sz="2200" dirty="0">
                <a:solidFill>
                  <a:schemeClr val="tx1"/>
                </a:solidFill>
              </a:rPr>
              <a:t>	Área de apertura del concentrador [m</a:t>
            </a:r>
            <a:r>
              <a:rPr lang="es-ES" sz="2200" baseline="30000" dirty="0">
                <a:solidFill>
                  <a:schemeClr val="tx1"/>
                </a:solidFill>
              </a:rPr>
              <a:t>2</a:t>
            </a:r>
            <a:r>
              <a:rPr lang="es-ES" sz="2200" dirty="0">
                <a:solidFill>
                  <a:schemeClr val="tx1"/>
                </a:solidFill>
              </a:rPr>
              <a:t>]</a:t>
            </a:r>
            <a:endParaRPr lang="es-EC" sz="2200" dirty="0">
              <a:solidFill>
                <a:schemeClr val="tx1"/>
              </a:solidFill>
            </a:endParaRPr>
          </a:p>
          <a:p>
            <a:pPr marL="0" indent="0">
              <a:buNone/>
            </a:pPr>
            <a:r>
              <a:rPr lang="es-ES" sz="2200" dirty="0">
                <a:solidFill>
                  <a:schemeClr val="tx1"/>
                </a:solidFill>
              </a:rPr>
              <a:t>S Radiación absorbida por unidad de área iluminada [W/m</a:t>
            </a:r>
            <a:r>
              <a:rPr lang="es-ES" sz="2200" baseline="30000" dirty="0">
                <a:solidFill>
                  <a:schemeClr val="tx1"/>
                </a:solidFill>
              </a:rPr>
              <a:t>2 </a:t>
            </a:r>
            <a:r>
              <a:rPr lang="es-ES" sz="2200" dirty="0">
                <a:solidFill>
                  <a:schemeClr val="tx1"/>
                </a:solidFill>
              </a:rPr>
              <a:t>˚C]</a:t>
            </a:r>
            <a:endParaRPr lang="es-EC" sz="2200" dirty="0">
              <a:solidFill>
                <a:schemeClr val="tx1"/>
              </a:solidFill>
            </a:endParaRPr>
          </a:p>
          <a:p>
            <a:pPr marL="0" indent="0">
              <a:buNone/>
            </a:pPr>
            <a:r>
              <a:rPr lang="es-ES" sz="2200" dirty="0">
                <a:solidFill>
                  <a:schemeClr val="tx1"/>
                </a:solidFill>
              </a:rPr>
              <a:t>U </a:t>
            </a:r>
            <a:r>
              <a:rPr lang="es-MX" sz="2200" dirty="0">
                <a:solidFill>
                  <a:schemeClr val="tx1"/>
                </a:solidFill>
              </a:rPr>
              <a:t>Coeficiente global de pérdidas del tubo absorbedor</a:t>
            </a:r>
            <a:endParaRPr lang="es-EC" sz="2200" dirty="0">
              <a:solidFill>
                <a:schemeClr val="tx1"/>
              </a:solidFill>
            </a:endParaRPr>
          </a:p>
          <a:p>
            <a:pPr marL="0" indent="0">
              <a:buNone/>
            </a:pPr>
            <a:r>
              <a:rPr lang="es-MX" sz="2200" dirty="0">
                <a:solidFill>
                  <a:schemeClr val="tx1"/>
                </a:solidFill>
              </a:rPr>
              <a:t>C</a:t>
            </a:r>
            <a:r>
              <a:rPr lang="es-MX" sz="2200" baseline="-25000" dirty="0">
                <a:solidFill>
                  <a:schemeClr val="tx1"/>
                </a:solidFill>
              </a:rPr>
              <a:t>a</a:t>
            </a:r>
            <a:r>
              <a:rPr lang="es-MX" sz="2200" dirty="0">
                <a:solidFill>
                  <a:schemeClr val="tx1"/>
                </a:solidFill>
              </a:rPr>
              <a:t>	Relación de concentración</a:t>
            </a:r>
            <a:endParaRPr lang="es-EC" sz="2200" dirty="0">
              <a:solidFill>
                <a:schemeClr val="tx1"/>
              </a:solidFill>
            </a:endParaRPr>
          </a:p>
          <a:p>
            <a:pPr marL="0" indent="0">
              <a:buNone/>
            </a:pPr>
            <a:r>
              <a:rPr lang="es-MX" sz="2200" dirty="0">
                <a:solidFill>
                  <a:schemeClr val="tx1"/>
                </a:solidFill>
              </a:rPr>
              <a:t>T</a:t>
            </a:r>
            <a:r>
              <a:rPr lang="es-MX" sz="2200" baseline="-25000" dirty="0">
                <a:solidFill>
                  <a:schemeClr val="tx1"/>
                </a:solidFill>
              </a:rPr>
              <a:t>e</a:t>
            </a:r>
            <a:r>
              <a:rPr lang="es-MX" sz="2200" dirty="0">
                <a:solidFill>
                  <a:schemeClr val="tx1"/>
                </a:solidFill>
              </a:rPr>
              <a:t>, </a:t>
            </a:r>
            <a:r>
              <a:rPr lang="es-MX" sz="2200" dirty="0" err="1">
                <a:solidFill>
                  <a:schemeClr val="tx1"/>
                </a:solidFill>
              </a:rPr>
              <a:t>T</a:t>
            </a:r>
            <a:r>
              <a:rPr lang="es-MX" sz="2200" baseline="-25000" dirty="0" err="1">
                <a:solidFill>
                  <a:schemeClr val="tx1"/>
                </a:solidFill>
              </a:rPr>
              <a:t>amb</a:t>
            </a:r>
            <a:r>
              <a:rPr lang="es-MX" sz="2200" dirty="0">
                <a:solidFill>
                  <a:schemeClr val="tx1"/>
                </a:solidFill>
              </a:rPr>
              <a:t> Temperaturas de entrada de aceite y ambiente [</a:t>
            </a:r>
            <a:r>
              <a:rPr lang="es-ES" sz="2200" dirty="0">
                <a:solidFill>
                  <a:schemeClr val="tx1"/>
                </a:solidFill>
              </a:rPr>
              <a:t>˚C]</a:t>
            </a:r>
            <a:endParaRPr lang="es-EC" sz="2200" dirty="0">
              <a:solidFill>
                <a:schemeClr val="tx1"/>
              </a:solidFill>
            </a:endParaRPr>
          </a:p>
          <a:p>
            <a:pPr marL="0" indent="0">
              <a:buNone/>
            </a:pPr>
            <a:endParaRPr lang="es-EC" sz="2200" dirty="0">
              <a:solidFill>
                <a:schemeClr val="tx1"/>
              </a:solidFill>
            </a:endParaRPr>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2903076" y="2276872"/>
            <a:ext cx="2749044" cy="880665"/>
          </a:xfrm>
          <a:prstGeom prst="rect">
            <a:avLst/>
          </a:prstGeom>
        </p:spPr>
      </p:pic>
    </p:spTree>
    <p:extLst>
      <p:ext uri="{BB962C8B-B14F-4D97-AF65-F5344CB8AC3E}">
        <p14:creationId xmlns:p14="http://schemas.microsoft.com/office/powerpoint/2010/main" val="2235101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chemeClr val="tx1"/>
                </a:solidFill>
              </a:rPr>
              <a:t>ANÁLISIS DE </a:t>
            </a:r>
            <a:r>
              <a:rPr lang="es-ES" dirty="0" smtClean="0">
                <a:solidFill>
                  <a:schemeClr val="tx1"/>
                </a:solidFill>
              </a:rPr>
              <a:t>RESULTADOS</a:t>
            </a:r>
            <a:br>
              <a:rPr lang="es-ES" dirty="0" smtClean="0">
                <a:solidFill>
                  <a:schemeClr val="tx1"/>
                </a:solidFill>
              </a:rPr>
            </a:br>
            <a:r>
              <a:rPr lang="es-ES" sz="1800" dirty="0">
                <a:solidFill>
                  <a:schemeClr val="tx1"/>
                </a:solidFill>
              </a:rPr>
              <a:t>CONCENTRADOR CILÍNDRICO PARABÓLICO</a:t>
            </a:r>
            <a:endParaRPr lang="es-EC" dirty="0">
              <a:solidFill>
                <a:schemeClr val="tx1"/>
              </a:solidFill>
            </a:endParaRPr>
          </a:p>
        </p:txBody>
      </p:sp>
      <p:sp>
        <p:nvSpPr>
          <p:cNvPr id="3" name="Marcador de contenido 2"/>
          <p:cNvSpPr>
            <a:spLocks noGrp="1"/>
          </p:cNvSpPr>
          <p:nvPr>
            <p:ph idx="1"/>
          </p:nvPr>
        </p:nvSpPr>
        <p:spPr>
          <a:xfrm>
            <a:off x="508001" y="2106020"/>
            <a:ext cx="8384479" cy="3746310"/>
          </a:xfrm>
        </p:spPr>
        <p:txBody>
          <a:bodyPr/>
          <a:lstStyle/>
          <a:p>
            <a:r>
              <a:rPr lang="es-MX" sz="2000" dirty="0">
                <a:solidFill>
                  <a:schemeClr val="tx1"/>
                </a:solidFill>
              </a:rPr>
              <a:t>Coeficiente global de pérdidas del tubo </a:t>
            </a:r>
            <a:r>
              <a:rPr lang="es-MX" sz="2000" dirty="0" smtClean="0">
                <a:solidFill>
                  <a:schemeClr val="tx1"/>
                </a:solidFill>
              </a:rPr>
              <a:t>absorbedor</a:t>
            </a:r>
          </a:p>
          <a:p>
            <a:endParaRPr lang="es-MX" sz="2000" dirty="0">
              <a:solidFill>
                <a:schemeClr val="tx1"/>
              </a:solidFill>
            </a:endParaRPr>
          </a:p>
          <a:p>
            <a:pPr marL="0" indent="0">
              <a:buNone/>
            </a:pPr>
            <a:endParaRPr lang="es-MX" sz="2000" dirty="0" smtClean="0">
              <a:solidFill>
                <a:schemeClr val="tx1"/>
              </a:solidFill>
            </a:endParaRPr>
          </a:p>
          <a:p>
            <a:pPr marL="0" indent="0">
              <a:buNone/>
            </a:pPr>
            <a:r>
              <a:rPr lang="es-MX" sz="2000" dirty="0">
                <a:solidFill>
                  <a:schemeClr val="tx1"/>
                </a:solidFill>
              </a:rPr>
              <a:t>Donde:</a:t>
            </a:r>
            <a:endParaRPr lang="es-EC" sz="2000" dirty="0">
              <a:solidFill>
                <a:schemeClr val="tx1"/>
              </a:solidFill>
            </a:endParaRPr>
          </a:p>
          <a:p>
            <a:pPr marL="0" indent="0">
              <a:buNone/>
            </a:pPr>
            <a:r>
              <a:rPr lang="es-MX" sz="2000" dirty="0" err="1">
                <a:solidFill>
                  <a:schemeClr val="tx1"/>
                </a:solidFill>
              </a:rPr>
              <a:t>A</a:t>
            </a:r>
            <a:r>
              <a:rPr lang="es-MX" sz="2000" baseline="-25000" dirty="0" err="1">
                <a:solidFill>
                  <a:schemeClr val="tx1"/>
                </a:solidFill>
              </a:rPr>
              <a:t>p</a:t>
            </a:r>
            <a:r>
              <a:rPr lang="es-MX" sz="2000" dirty="0">
                <a:solidFill>
                  <a:schemeClr val="tx1"/>
                </a:solidFill>
              </a:rPr>
              <a:t>	Área del tubo absorbedor [m</a:t>
            </a:r>
            <a:r>
              <a:rPr lang="es-MX" sz="2000" baseline="30000" dirty="0">
                <a:solidFill>
                  <a:schemeClr val="tx1"/>
                </a:solidFill>
              </a:rPr>
              <a:t>2</a:t>
            </a:r>
            <a:r>
              <a:rPr lang="es-MX" sz="2000" dirty="0">
                <a:solidFill>
                  <a:schemeClr val="tx1"/>
                </a:solidFill>
              </a:rPr>
              <a:t>]</a:t>
            </a:r>
            <a:endParaRPr lang="es-EC" sz="2000" dirty="0">
              <a:solidFill>
                <a:schemeClr val="tx1"/>
              </a:solidFill>
            </a:endParaRPr>
          </a:p>
          <a:p>
            <a:pPr marL="0" indent="0">
              <a:buNone/>
            </a:pPr>
            <a:r>
              <a:rPr lang="es-MX" sz="2000" dirty="0">
                <a:solidFill>
                  <a:schemeClr val="tx1"/>
                </a:solidFill>
              </a:rPr>
              <a:t>A</a:t>
            </a:r>
            <a:r>
              <a:rPr lang="es-MX" sz="2000" baseline="-25000" dirty="0">
                <a:solidFill>
                  <a:schemeClr val="tx1"/>
                </a:solidFill>
              </a:rPr>
              <a:t>c</a:t>
            </a:r>
            <a:r>
              <a:rPr lang="es-MX" sz="2000" dirty="0">
                <a:solidFill>
                  <a:schemeClr val="tx1"/>
                </a:solidFill>
              </a:rPr>
              <a:t>	Área de la cubierta de vidrio [m</a:t>
            </a:r>
            <a:r>
              <a:rPr lang="es-MX" sz="2000" baseline="30000" dirty="0">
                <a:solidFill>
                  <a:schemeClr val="tx1"/>
                </a:solidFill>
              </a:rPr>
              <a:t>2</a:t>
            </a:r>
            <a:r>
              <a:rPr lang="es-MX" sz="2000" dirty="0">
                <a:solidFill>
                  <a:schemeClr val="tx1"/>
                </a:solidFill>
              </a:rPr>
              <a:t>]</a:t>
            </a:r>
            <a:endParaRPr lang="es-EC" sz="2000" dirty="0">
              <a:solidFill>
                <a:schemeClr val="tx1"/>
              </a:solidFill>
            </a:endParaRPr>
          </a:p>
          <a:p>
            <a:pPr marL="0" indent="0">
              <a:buNone/>
            </a:pPr>
            <a:r>
              <a:rPr lang="es-MX" sz="2000" dirty="0">
                <a:solidFill>
                  <a:schemeClr val="tx1"/>
                </a:solidFill>
              </a:rPr>
              <a:t>h</a:t>
            </a:r>
            <a:r>
              <a:rPr lang="es-MX" sz="2000" baseline="-25000" dirty="0">
                <a:solidFill>
                  <a:schemeClr val="tx1"/>
                </a:solidFill>
              </a:rPr>
              <a:t>e</a:t>
            </a:r>
            <a:r>
              <a:rPr lang="es-MX" sz="2000" dirty="0">
                <a:solidFill>
                  <a:schemeClr val="tx1"/>
                </a:solidFill>
              </a:rPr>
              <a:t>	Coeficiente de convección entre la cubierta y el ambiente [W/m</a:t>
            </a:r>
            <a:r>
              <a:rPr lang="es-MX" sz="2000" baseline="30000" dirty="0">
                <a:solidFill>
                  <a:schemeClr val="tx1"/>
                </a:solidFill>
              </a:rPr>
              <a:t>2</a:t>
            </a:r>
            <a:r>
              <a:rPr lang="es-MX" sz="2000" dirty="0">
                <a:solidFill>
                  <a:schemeClr val="tx1"/>
                </a:solidFill>
              </a:rPr>
              <a:t> ˚K]</a:t>
            </a:r>
            <a:endParaRPr lang="es-EC" sz="2000" dirty="0">
              <a:solidFill>
                <a:schemeClr val="tx1"/>
              </a:solidFill>
            </a:endParaRPr>
          </a:p>
          <a:p>
            <a:pPr marL="0" indent="0">
              <a:buNone/>
            </a:pPr>
            <a:r>
              <a:rPr lang="es-MX" sz="2000" dirty="0" err="1">
                <a:solidFill>
                  <a:schemeClr val="tx1"/>
                </a:solidFill>
              </a:rPr>
              <a:t>h</a:t>
            </a:r>
            <a:r>
              <a:rPr lang="es-MX" sz="2000" baseline="-25000" dirty="0" err="1">
                <a:solidFill>
                  <a:schemeClr val="tx1"/>
                </a:solidFill>
              </a:rPr>
              <a:t>r.c.a</a:t>
            </a:r>
            <a:r>
              <a:rPr lang="es-MX" sz="2000" dirty="0">
                <a:solidFill>
                  <a:schemeClr val="tx1"/>
                </a:solidFill>
              </a:rPr>
              <a:t> Coeficiente de radiación de la cubierta al ambiente [W/m</a:t>
            </a:r>
            <a:r>
              <a:rPr lang="es-MX" sz="2000" baseline="30000" dirty="0">
                <a:solidFill>
                  <a:schemeClr val="tx1"/>
                </a:solidFill>
              </a:rPr>
              <a:t>2</a:t>
            </a:r>
            <a:r>
              <a:rPr lang="es-MX" sz="2000" dirty="0">
                <a:solidFill>
                  <a:schemeClr val="tx1"/>
                </a:solidFill>
              </a:rPr>
              <a:t> ˚K]</a:t>
            </a:r>
            <a:endParaRPr lang="es-EC" sz="2000" dirty="0">
              <a:solidFill>
                <a:schemeClr val="tx1"/>
              </a:solidFill>
            </a:endParaRPr>
          </a:p>
          <a:p>
            <a:pPr marL="0" indent="0">
              <a:buNone/>
            </a:pPr>
            <a:r>
              <a:rPr lang="es-MX" sz="2000" dirty="0" err="1">
                <a:solidFill>
                  <a:schemeClr val="tx1"/>
                </a:solidFill>
              </a:rPr>
              <a:t>h</a:t>
            </a:r>
            <a:r>
              <a:rPr lang="es-MX" sz="2000" baseline="-25000" dirty="0" err="1">
                <a:solidFill>
                  <a:schemeClr val="tx1"/>
                </a:solidFill>
              </a:rPr>
              <a:t>r.p.c</a:t>
            </a:r>
            <a:r>
              <a:rPr lang="es-MX" sz="2000" dirty="0">
                <a:solidFill>
                  <a:schemeClr val="tx1"/>
                </a:solidFill>
              </a:rPr>
              <a:t> Coeficiente de radiación del tubo absorbedor a la cubierta [W/m</a:t>
            </a:r>
            <a:r>
              <a:rPr lang="es-MX" sz="2000" baseline="30000" dirty="0">
                <a:solidFill>
                  <a:schemeClr val="tx1"/>
                </a:solidFill>
              </a:rPr>
              <a:t>2</a:t>
            </a:r>
            <a:r>
              <a:rPr lang="es-MX" sz="2000" dirty="0">
                <a:solidFill>
                  <a:schemeClr val="tx1"/>
                </a:solidFill>
              </a:rPr>
              <a:t> ˚K]</a:t>
            </a:r>
            <a:endParaRPr lang="es-EC" sz="2000" dirty="0">
              <a:solidFill>
                <a:schemeClr val="tx1"/>
              </a:solidFill>
            </a:endParaRPr>
          </a:p>
          <a:p>
            <a:endParaRPr lang="es-EC" sz="2000" dirty="0">
              <a:solidFill>
                <a:schemeClr val="tx1"/>
              </a:solidFill>
            </a:endParaRPr>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2761557" y="2564904"/>
            <a:ext cx="1940387" cy="811011"/>
          </a:xfrm>
          <a:prstGeom prst="rect">
            <a:avLst/>
          </a:prstGeom>
        </p:spPr>
      </p:pic>
    </p:spTree>
    <p:extLst>
      <p:ext uri="{BB962C8B-B14F-4D97-AF65-F5344CB8AC3E}">
        <p14:creationId xmlns:p14="http://schemas.microsoft.com/office/powerpoint/2010/main" val="2268094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8001" y="1314451"/>
            <a:ext cx="6447501" cy="499310"/>
          </a:xfrm>
        </p:spPr>
        <p:txBody>
          <a:bodyPr>
            <a:normAutofit/>
          </a:bodyPr>
          <a:lstStyle/>
          <a:p>
            <a:r>
              <a:rPr lang="es-ES" sz="2400" dirty="0">
                <a:solidFill>
                  <a:schemeClr val="tx1"/>
                </a:solidFill>
              </a:rPr>
              <a:t>DEFINICIÓN DEL PROBLEMA</a:t>
            </a:r>
            <a:endParaRPr lang="es-EC" sz="2400" dirty="0">
              <a:solidFill>
                <a:schemeClr val="tx1"/>
              </a:solidFill>
            </a:endParaRPr>
          </a:p>
        </p:txBody>
      </p:sp>
      <p:sp>
        <p:nvSpPr>
          <p:cNvPr id="3" name="Marcador de contenido 2"/>
          <p:cNvSpPr>
            <a:spLocks noGrp="1"/>
          </p:cNvSpPr>
          <p:nvPr>
            <p:ph idx="1"/>
          </p:nvPr>
        </p:nvSpPr>
        <p:spPr/>
        <p:txBody>
          <a:bodyPr/>
          <a:lstStyle/>
          <a:p>
            <a:pPr algn="just"/>
            <a:endParaRPr lang="es-ES" dirty="0" smtClean="0">
              <a:solidFill>
                <a:schemeClr val="tx1"/>
              </a:solidFill>
            </a:endParaRPr>
          </a:p>
          <a:p>
            <a:pPr algn="just"/>
            <a:r>
              <a:rPr lang="es-ES" dirty="0" smtClean="0">
                <a:solidFill>
                  <a:schemeClr val="tx1"/>
                </a:solidFill>
              </a:rPr>
              <a:t>En </a:t>
            </a:r>
            <a:r>
              <a:rPr lang="es-ES" dirty="0">
                <a:solidFill>
                  <a:schemeClr val="tx1"/>
                </a:solidFill>
              </a:rPr>
              <a:t>Ecuador no existen Centrales Solares Térmicas destinadas a la investigación, uso y obtención de calor o energía para diversas aplicaciones.</a:t>
            </a:r>
            <a:endParaRPr lang="es-EC" dirty="0">
              <a:solidFill>
                <a:schemeClr val="tx1"/>
              </a:solidFill>
            </a:endParaRPr>
          </a:p>
        </p:txBody>
      </p:sp>
    </p:spTree>
    <p:extLst>
      <p:ext uri="{BB962C8B-B14F-4D97-AF65-F5344CB8AC3E}">
        <p14:creationId xmlns:p14="http://schemas.microsoft.com/office/powerpoint/2010/main" val="22129897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solidFill>
                  <a:schemeClr val="tx1"/>
                </a:solidFill>
              </a:rPr>
              <a:t>ANÁLISIS DE RESULTADOS</a:t>
            </a:r>
            <a:br>
              <a:rPr lang="es-ES" dirty="0">
                <a:solidFill>
                  <a:schemeClr val="tx1"/>
                </a:solidFill>
              </a:rPr>
            </a:br>
            <a:r>
              <a:rPr lang="es-ES" sz="2025" dirty="0">
                <a:solidFill>
                  <a:schemeClr val="tx1"/>
                </a:solidFill>
              </a:rPr>
              <a:t>CONCENTRADOR CILÍNDRICO PARABÓLICO</a:t>
            </a:r>
            <a:endParaRPr lang="es-EC" sz="2025" dirty="0">
              <a:solidFill>
                <a:schemeClr val="tx1"/>
              </a:solidFill>
            </a:endParaRPr>
          </a:p>
        </p:txBody>
      </p:sp>
      <p:sp>
        <p:nvSpPr>
          <p:cNvPr id="3" name="Marcador de contenido 2"/>
          <p:cNvSpPr>
            <a:spLocks noGrp="1"/>
          </p:cNvSpPr>
          <p:nvPr>
            <p:ph idx="1"/>
          </p:nvPr>
        </p:nvSpPr>
        <p:spPr>
          <a:xfrm>
            <a:off x="508001" y="2157413"/>
            <a:ext cx="6447501" cy="3614737"/>
          </a:xfrm>
        </p:spPr>
        <p:txBody>
          <a:bodyPr/>
          <a:lstStyle/>
          <a:p>
            <a:r>
              <a:rPr lang="es-MX" dirty="0" smtClean="0">
                <a:solidFill>
                  <a:schemeClr val="tx1"/>
                </a:solidFill>
              </a:rPr>
              <a:t>Coeficiente de convección entre la cubierta y el ambiente </a:t>
            </a:r>
          </a:p>
          <a:p>
            <a:endParaRPr lang="es-MX" dirty="0">
              <a:solidFill>
                <a:schemeClr val="tx1"/>
              </a:solidFill>
            </a:endParaRPr>
          </a:p>
          <a:p>
            <a:endParaRPr lang="es-MX" dirty="0" smtClean="0">
              <a:solidFill>
                <a:schemeClr val="tx1"/>
              </a:solidFill>
            </a:endParaRPr>
          </a:p>
          <a:p>
            <a:r>
              <a:rPr lang="es-MX" dirty="0">
                <a:solidFill>
                  <a:schemeClr val="tx1"/>
                </a:solidFill>
              </a:rPr>
              <a:t>C</a:t>
            </a:r>
            <a:r>
              <a:rPr lang="es-MX" dirty="0" smtClean="0">
                <a:solidFill>
                  <a:schemeClr val="tx1"/>
                </a:solidFill>
              </a:rPr>
              <a:t>oeficiente </a:t>
            </a:r>
            <a:r>
              <a:rPr lang="es-MX" dirty="0">
                <a:solidFill>
                  <a:schemeClr val="tx1"/>
                </a:solidFill>
              </a:rPr>
              <a:t>de radiación de la </a:t>
            </a:r>
            <a:r>
              <a:rPr lang="es-MX" dirty="0" smtClean="0">
                <a:solidFill>
                  <a:schemeClr val="tx1"/>
                </a:solidFill>
              </a:rPr>
              <a:t>cubierta</a:t>
            </a:r>
          </a:p>
          <a:p>
            <a:pPr marL="0" indent="0">
              <a:buNone/>
            </a:pPr>
            <a:endParaRPr lang="es-MX" dirty="0" smtClean="0">
              <a:solidFill>
                <a:schemeClr val="tx1"/>
              </a:solidFill>
            </a:endParaRPr>
          </a:p>
          <a:p>
            <a:r>
              <a:rPr lang="es-MX" dirty="0">
                <a:solidFill>
                  <a:schemeClr val="tx1"/>
                </a:solidFill>
              </a:rPr>
              <a:t>C</a:t>
            </a:r>
            <a:r>
              <a:rPr lang="es-MX" dirty="0" smtClean="0">
                <a:solidFill>
                  <a:schemeClr val="tx1"/>
                </a:solidFill>
              </a:rPr>
              <a:t>oeficiente </a:t>
            </a:r>
            <a:r>
              <a:rPr lang="es-MX" dirty="0">
                <a:solidFill>
                  <a:schemeClr val="tx1"/>
                </a:solidFill>
              </a:rPr>
              <a:t>de radiación del tubo absorbedor a la cubierta</a:t>
            </a:r>
            <a:endParaRPr lang="es-EC" dirty="0">
              <a:solidFill>
                <a:schemeClr val="tx1"/>
              </a:solidFill>
            </a:endParaRPr>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6228184" y="2765624"/>
            <a:ext cx="1715359" cy="614363"/>
          </a:xfrm>
          <a:prstGeom prst="rect">
            <a:avLst/>
          </a:prstGeom>
        </p:spPr>
      </p:pic>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6342484" y="3859015"/>
            <a:ext cx="1601059" cy="521494"/>
          </a:xfrm>
          <a:prstGeom prst="rect">
            <a:avLst/>
          </a:prstGeom>
        </p:spPr>
      </p:pic>
      <p:pic>
        <p:nvPicPr>
          <p:cNvPr id="6" name="Imagen 5"/>
          <p:cNvPicPr/>
          <p:nvPr/>
        </p:nvPicPr>
        <p:blipFill>
          <a:blip r:embed="rId4">
            <a:extLst>
              <a:ext uri="{28A0092B-C50C-407E-A947-70E740481C1C}">
                <a14:useLocalDpi xmlns:a14="http://schemas.microsoft.com/office/drawing/2010/main" val="0"/>
              </a:ext>
            </a:extLst>
          </a:blip>
          <a:stretch>
            <a:fillRect/>
          </a:stretch>
        </p:blipFill>
        <p:spPr>
          <a:xfrm>
            <a:off x="5508104" y="4929212"/>
            <a:ext cx="2569037" cy="860822"/>
          </a:xfrm>
          <a:prstGeom prst="rect">
            <a:avLst/>
          </a:prstGeom>
        </p:spPr>
      </p:pic>
    </p:spTree>
    <p:extLst>
      <p:ext uri="{BB962C8B-B14F-4D97-AF65-F5344CB8AC3E}">
        <p14:creationId xmlns:p14="http://schemas.microsoft.com/office/powerpoint/2010/main" val="37862912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7744" y="712634"/>
            <a:ext cx="6447501" cy="814388"/>
          </a:xfrm>
        </p:spPr>
        <p:txBody>
          <a:bodyPr>
            <a:normAutofit fontScale="90000"/>
          </a:bodyPr>
          <a:lstStyle/>
          <a:p>
            <a:r>
              <a:rPr lang="es-ES" dirty="0">
                <a:solidFill>
                  <a:schemeClr val="tx1"/>
                </a:solidFill>
              </a:rPr>
              <a:t>ANÁLISIS DE RESULTADOS</a:t>
            </a:r>
            <a:br>
              <a:rPr lang="es-ES" dirty="0">
                <a:solidFill>
                  <a:schemeClr val="tx1"/>
                </a:solidFill>
              </a:rPr>
            </a:br>
            <a:r>
              <a:rPr lang="es-ES" sz="2025" dirty="0">
                <a:solidFill>
                  <a:schemeClr val="tx1"/>
                </a:solidFill>
              </a:rPr>
              <a:t>CONCENTRADOR CILÍNDRICO PARABÓLICO</a:t>
            </a:r>
            <a:endParaRPr lang="es-EC" sz="2025" dirty="0">
              <a:solidFill>
                <a:schemeClr val="tx1"/>
              </a:solidFill>
            </a:endParaRP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508001" y="2128838"/>
                <a:ext cx="6447501" cy="3543299"/>
              </a:xfrm>
            </p:spPr>
            <p:txBody>
              <a:bodyPr>
                <a:normAutofit fontScale="70000" lnSpcReduction="20000"/>
              </a:bodyPr>
              <a:lstStyle/>
              <a:p>
                <a:endParaRPr lang="es-ES" dirty="0" smtClean="0">
                  <a:solidFill>
                    <a:schemeClr val="tx1"/>
                  </a:solidFill>
                </a:endParaRPr>
              </a:p>
              <a:p>
                <a:r>
                  <a:rPr lang="es-ES" dirty="0" smtClean="0">
                    <a:solidFill>
                      <a:schemeClr val="tx1"/>
                    </a:solidFill>
                  </a:rPr>
                  <a:t>Relación </a:t>
                </a:r>
                <a:r>
                  <a:rPr lang="es-ES" dirty="0">
                    <a:solidFill>
                      <a:schemeClr val="tx1"/>
                    </a:solidFill>
                  </a:rPr>
                  <a:t>de concentración</a:t>
                </a:r>
              </a:p>
              <a:p>
                <a:endParaRPr lang="es-ES" dirty="0" smtClean="0">
                  <a:solidFill>
                    <a:schemeClr val="tx1"/>
                  </a:solidFill>
                </a:endParaRPr>
              </a:p>
              <a:p>
                <a:r>
                  <a:rPr lang="es-ES" dirty="0" smtClean="0">
                    <a:solidFill>
                      <a:schemeClr val="tx1"/>
                    </a:solidFill>
                  </a:rPr>
                  <a:t>Factor </a:t>
                </a:r>
                <a:r>
                  <a:rPr lang="es-ES" dirty="0">
                    <a:solidFill>
                      <a:schemeClr val="tx1"/>
                    </a:solidFill>
                  </a:rPr>
                  <a:t>de Remoción del </a:t>
                </a:r>
                <a:r>
                  <a:rPr lang="es-ES" dirty="0" smtClean="0">
                    <a:solidFill>
                      <a:schemeClr val="tx1"/>
                    </a:solidFill>
                  </a:rPr>
                  <a:t>calor</a:t>
                </a:r>
              </a:p>
              <a:p>
                <a:endParaRPr lang="es-ES" dirty="0" smtClean="0">
                  <a:solidFill>
                    <a:schemeClr val="tx1"/>
                  </a:solidFill>
                </a:endParaRPr>
              </a:p>
              <a:p>
                <a:endParaRPr lang="es-ES" dirty="0">
                  <a:solidFill>
                    <a:schemeClr val="tx1"/>
                  </a:solidFill>
                </a:endParaRPr>
              </a:p>
              <a:p>
                <a:r>
                  <a:rPr lang="es-ES" dirty="0">
                    <a:solidFill>
                      <a:schemeClr val="tx1"/>
                    </a:solidFill>
                  </a:rPr>
                  <a:t>Factor de fluido en los </a:t>
                </a:r>
                <a:r>
                  <a:rPr lang="es-ES" dirty="0" smtClean="0">
                    <a:solidFill>
                      <a:schemeClr val="tx1"/>
                    </a:solidFill>
                  </a:rPr>
                  <a:t>CCP</a:t>
                </a:r>
              </a:p>
              <a:p>
                <a:endParaRPr lang="es-ES" dirty="0">
                  <a:solidFill>
                    <a:schemeClr val="tx1"/>
                  </a:solidFill>
                </a:endParaRPr>
              </a:p>
              <a:p>
                <a:pPr marL="0" indent="0">
                  <a:buNone/>
                </a:pPr>
                <a:endParaRPr lang="es-ES" dirty="0">
                  <a:solidFill>
                    <a:schemeClr val="tx1"/>
                  </a:solidFill>
                </a:endParaRPr>
              </a:p>
              <a:p>
                <a:pPr marL="0" indent="0">
                  <a:buNone/>
                </a:pPr>
                <a:endParaRPr lang="es-ES" dirty="0" smtClean="0">
                  <a:solidFill>
                    <a:schemeClr val="tx1"/>
                  </a:solidFill>
                </a:endParaRPr>
              </a:p>
              <a:p>
                <a:pPr marL="0" indent="0">
                  <a:buNone/>
                </a:pPr>
                <a:r>
                  <a:rPr lang="es-ES" dirty="0">
                    <a:solidFill>
                      <a:schemeClr val="tx1"/>
                    </a:solidFill>
                  </a:rPr>
                  <a:t>Donde:</a:t>
                </a:r>
                <a:endParaRPr lang="es-EC" dirty="0">
                  <a:solidFill>
                    <a:schemeClr val="tx1"/>
                  </a:solidFill>
                </a:endParaRPr>
              </a:p>
              <a:p>
                <a:pPr marL="0" indent="0">
                  <a:buNone/>
                </a:pPr>
                <a14:m>
                  <m:oMath xmlns:m="http://schemas.openxmlformats.org/officeDocument/2006/math">
                    <m:acc>
                      <m:accPr>
                        <m:chr m:val="̇"/>
                        <m:ctrlPr>
                          <a:rPr lang="es-EC" i="1">
                            <a:solidFill>
                              <a:schemeClr val="tx1"/>
                            </a:solidFill>
                            <a:latin typeface="Cambria Math" panose="02040503050406030204" pitchFamily="18" charset="0"/>
                          </a:rPr>
                        </m:ctrlPr>
                      </m:accPr>
                      <m:e>
                        <m:r>
                          <a:rPr lang="es-ES" i="1">
                            <a:solidFill>
                              <a:schemeClr val="tx1"/>
                            </a:solidFill>
                            <a:latin typeface="Cambria Math" panose="02040503050406030204" pitchFamily="18" charset="0"/>
                          </a:rPr>
                          <m:t>𝑚</m:t>
                        </m:r>
                      </m:e>
                    </m:acc>
                  </m:oMath>
                </a14:m>
                <a:r>
                  <a:rPr lang="es-ES" dirty="0">
                    <a:solidFill>
                      <a:schemeClr val="tx1"/>
                    </a:solidFill>
                  </a:rPr>
                  <a:t>	Flujo másico de aceite [kg/s]</a:t>
                </a:r>
                <a:endParaRPr lang="es-EC" dirty="0">
                  <a:solidFill>
                    <a:schemeClr val="tx1"/>
                  </a:solidFill>
                </a:endParaRPr>
              </a:p>
              <a:p>
                <a:pPr marL="0" indent="0">
                  <a:buNone/>
                </a:pPr>
                <a:r>
                  <a:rPr lang="es-ES" dirty="0" err="1">
                    <a:solidFill>
                      <a:schemeClr val="tx1"/>
                    </a:solidFill>
                  </a:rPr>
                  <a:t>C</a:t>
                </a:r>
                <a:r>
                  <a:rPr lang="es-ES" baseline="-25000" dirty="0" err="1">
                    <a:solidFill>
                      <a:schemeClr val="tx1"/>
                    </a:solidFill>
                  </a:rPr>
                  <a:t>p</a:t>
                </a:r>
                <a:r>
                  <a:rPr lang="es-ES" dirty="0">
                    <a:solidFill>
                      <a:schemeClr val="tx1"/>
                    </a:solidFill>
                  </a:rPr>
                  <a:t>	Calor específico del aceite a presión constante</a:t>
                </a:r>
                <a:endParaRPr lang="es-EC" dirty="0">
                  <a:solidFill>
                    <a:schemeClr val="tx1"/>
                  </a:solidFill>
                </a:endParaRPr>
              </a:p>
              <a:p>
                <a:pPr marL="0" indent="0">
                  <a:buNone/>
                </a:pPr>
                <a:endParaRPr lang="es-EC" dirty="0">
                  <a:solidFill>
                    <a:schemeClr val="tx1"/>
                  </a:solidFill>
                </a:endParaRP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508001" y="2128838"/>
                <a:ext cx="6447501" cy="3543299"/>
              </a:xfrm>
              <a:blipFill rotWithShape="0">
                <a:blip r:embed="rId2"/>
                <a:stretch>
                  <a:fillRect l="-567"/>
                </a:stretch>
              </a:blipFill>
            </p:spPr>
            <p:txBody>
              <a:bodyPr/>
              <a:lstStyle/>
              <a:p>
                <a:r>
                  <a:rPr lang="es-EC">
                    <a:noFill/>
                  </a:rPr>
                  <a:t> </a:t>
                </a:r>
              </a:p>
            </p:txBody>
          </p:sp>
        </mc:Fallback>
      </mc:AlternateContent>
      <p:pic>
        <p:nvPicPr>
          <p:cNvPr id="4" name="Imagen 3"/>
          <p:cNvPicPr/>
          <p:nvPr/>
        </p:nvPicPr>
        <p:blipFill>
          <a:blip r:embed="rId3"/>
          <a:stretch>
            <a:fillRect/>
          </a:stretch>
        </p:blipFill>
        <p:spPr>
          <a:xfrm>
            <a:off x="4697679" y="2787241"/>
            <a:ext cx="793815" cy="410766"/>
          </a:xfrm>
          <a:prstGeom prst="rect">
            <a:avLst/>
          </a:prstGeom>
        </p:spPr>
      </p:pic>
      <p:pic>
        <p:nvPicPr>
          <p:cNvPr id="5"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198007"/>
            <a:ext cx="2214563" cy="892970"/>
          </a:xfrm>
          <a:prstGeom prst="rect">
            <a:avLst/>
          </a:prstGeom>
          <a:noFill/>
          <a:ln>
            <a:noFill/>
          </a:ln>
        </p:spPr>
      </p:pic>
      <p:pic>
        <p:nvPicPr>
          <p:cNvPr id="6" name="Imagen 5"/>
          <p:cNvPicPr/>
          <p:nvPr/>
        </p:nvPicPr>
        <p:blipFill>
          <a:blip r:embed="rId5"/>
          <a:stretch>
            <a:fillRect/>
          </a:stretch>
        </p:blipFill>
        <p:spPr>
          <a:xfrm>
            <a:off x="4673534" y="2171145"/>
            <a:ext cx="817960" cy="646510"/>
          </a:xfrm>
          <a:prstGeom prst="rect">
            <a:avLst/>
          </a:prstGeom>
        </p:spPr>
      </p:pic>
    </p:spTree>
    <p:extLst>
      <p:ext uri="{BB962C8B-B14F-4D97-AF65-F5344CB8AC3E}">
        <p14:creationId xmlns:p14="http://schemas.microsoft.com/office/powerpoint/2010/main" val="827907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9752" y="692696"/>
            <a:ext cx="6447501" cy="814388"/>
          </a:xfrm>
        </p:spPr>
        <p:txBody>
          <a:bodyPr>
            <a:normAutofit fontScale="90000"/>
          </a:bodyPr>
          <a:lstStyle/>
          <a:p>
            <a:r>
              <a:rPr lang="es-ES" dirty="0">
                <a:solidFill>
                  <a:schemeClr val="tx1"/>
                </a:solidFill>
              </a:rPr>
              <a:t>ANÁLISIS DE RESULTADOS</a:t>
            </a:r>
            <a:br>
              <a:rPr lang="es-ES" dirty="0">
                <a:solidFill>
                  <a:schemeClr val="tx1"/>
                </a:solidFill>
              </a:rPr>
            </a:br>
            <a:r>
              <a:rPr lang="es-ES" sz="2025" dirty="0">
                <a:solidFill>
                  <a:schemeClr val="tx1"/>
                </a:solidFill>
              </a:rPr>
              <a:t>CONCENTRADOR CILÍNDRICO PARABÓLICO</a:t>
            </a:r>
            <a:endParaRPr lang="es-EC" sz="2025" dirty="0">
              <a:solidFill>
                <a:schemeClr val="tx1"/>
              </a:solidFill>
            </a:endParaRPr>
          </a:p>
        </p:txBody>
      </p:sp>
      <p:sp>
        <p:nvSpPr>
          <p:cNvPr id="3" name="Marcador de contenido 2"/>
          <p:cNvSpPr>
            <a:spLocks noGrp="1"/>
          </p:cNvSpPr>
          <p:nvPr>
            <p:ph idx="1"/>
          </p:nvPr>
        </p:nvSpPr>
        <p:spPr>
          <a:xfrm>
            <a:off x="508001" y="2128838"/>
            <a:ext cx="6447501" cy="3686174"/>
          </a:xfrm>
        </p:spPr>
        <p:txBody>
          <a:bodyPr/>
          <a:lstStyle/>
          <a:p>
            <a:r>
              <a:rPr lang="es-ES" dirty="0">
                <a:solidFill>
                  <a:schemeClr val="tx1"/>
                </a:solidFill>
              </a:rPr>
              <a:t>Factor de eficiencia del </a:t>
            </a:r>
            <a:r>
              <a:rPr lang="es-ES" dirty="0" smtClean="0">
                <a:solidFill>
                  <a:schemeClr val="tx1"/>
                </a:solidFill>
              </a:rPr>
              <a:t>colector</a:t>
            </a:r>
          </a:p>
          <a:p>
            <a:pPr marL="0" indent="0">
              <a:buNone/>
            </a:pPr>
            <a:endParaRPr lang="es-ES" dirty="0" smtClean="0">
              <a:solidFill>
                <a:schemeClr val="tx1"/>
              </a:solidFill>
            </a:endParaRPr>
          </a:p>
          <a:p>
            <a:pPr marL="0" indent="0">
              <a:buNone/>
            </a:pPr>
            <a:r>
              <a:rPr lang="es-ES" dirty="0" smtClean="0">
                <a:solidFill>
                  <a:schemeClr val="tx1"/>
                </a:solidFill>
              </a:rPr>
              <a:t>Donde</a:t>
            </a:r>
            <a:r>
              <a:rPr lang="es-ES" dirty="0">
                <a:solidFill>
                  <a:schemeClr val="tx1"/>
                </a:solidFill>
              </a:rPr>
              <a:t>:</a:t>
            </a:r>
            <a:endParaRPr lang="es-EC" dirty="0">
              <a:solidFill>
                <a:schemeClr val="tx1"/>
              </a:solidFill>
            </a:endParaRPr>
          </a:p>
          <a:p>
            <a:pPr marL="0" indent="0">
              <a:buNone/>
            </a:pPr>
            <a:r>
              <a:rPr lang="es-ES" dirty="0">
                <a:solidFill>
                  <a:schemeClr val="tx1"/>
                </a:solidFill>
              </a:rPr>
              <a:t>D</a:t>
            </a:r>
            <a:r>
              <a:rPr lang="es-ES" baseline="-25000" dirty="0">
                <a:solidFill>
                  <a:schemeClr val="tx1"/>
                </a:solidFill>
              </a:rPr>
              <a:t>o</a:t>
            </a:r>
            <a:r>
              <a:rPr lang="es-ES" dirty="0">
                <a:solidFill>
                  <a:schemeClr val="tx1"/>
                </a:solidFill>
              </a:rPr>
              <a:t>, D</a:t>
            </a:r>
            <a:r>
              <a:rPr lang="es-ES" baseline="-25000" dirty="0">
                <a:solidFill>
                  <a:schemeClr val="tx1"/>
                </a:solidFill>
              </a:rPr>
              <a:t>i</a:t>
            </a:r>
            <a:r>
              <a:rPr lang="es-ES" dirty="0">
                <a:solidFill>
                  <a:schemeClr val="tx1"/>
                </a:solidFill>
              </a:rPr>
              <a:t> Son diámetros exterior e interior del tubo absorbedor, respectivamente [m]</a:t>
            </a:r>
            <a:endParaRPr lang="es-EC" dirty="0">
              <a:solidFill>
                <a:schemeClr val="tx1"/>
              </a:solidFill>
            </a:endParaRPr>
          </a:p>
          <a:p>
            <a:pPr marL="0" indent="0">
              <a:buNone/>
            </a:pPr>
            <a:r>
              <a:rPr lang="es-ES" dirty="0" err="1">
                <a:solidFill>
                  <a:schemeClr val="tx1"/>
                </a:solidFill>
              </a:rPr>
              <a:t>h</a:t>
            </a:r>
            <a:r>
              <a:rPr lang="es-ES" baseline="-25000" dirty="0" err="1">
                <a:solidFill>
                  <a:schemeClr val="tx1"/>
                </a:solidFill>
              </a:rPr>
              <a:t>f</a:t>
            </a:r>
            <a:r>
              <a:rPr lang="es-ES" dirty="0">
                <a:solidFill>
                  <a:schemeClr val="tx1"/>
                </a:solidFill>
              </a:rPr>
              <a:t>	C</a:t>
            </a:r>
            <a:r>
              <a:rPr lang="es-MX" dirty="0" err="1">
                <a:solidFill>
                  <a:schemeClr val="tx1"/>
                </a:solidFill>
              </a:rPr>
              <a:t>oeficiente</a:t>
            </a:r>
            <a:r>
              <a:rPr lang="es-MX" dirty="0">
                <a:solidFill>
                  <a:schemeClr val="tx1"/>
                </a:solidFill>
              </a:rPr>
              <a:t> de convección del aceite térmico al interior del tubo absorbedor </a:t>
            </a:r>
            <a:endParaRPr lang="es-EC" dirty="0">
              <a:solidFill>
                <a:schemeClr val="tx1"/>
              </a:solidFill>
            </a:endParaRPr>
          </a:p>
          <a:p>
            <a:pPr marL="0" indent="0">
              <a:buNone/>
            </a:pPr>
            <a:r>
              <a:rPr lang="es-ES" dirty="0" err="1">
                <a:solidFill>
                  <a:schemeClr val="tx1"/>
                </a:solidFill>
              </a:rPr>
              <a:t>k</a:t>
            </a:r>
            <a:r>
              <a:rPr lang="es-ES" baseline="-25000" dirty="0" err="1">
                <a:solidFill>
                  <a:schemeClr val="tx1"/>
                </a:solidFill>
              </a:rPr>
              <a:t>p</a:t>
            </a:r>
            <a:r>
              <a:rPr lang="es-ES" dirty="0">
                <a:solidFill>
                  <a:schemeClr val="tx1"/>
                </a:solidFill>
              </a:rPr>
              <a:t>	Conductividad térmica del tubo absorbedor</a:t>
            </a:r>
            <a:endParaRPr lang="es-EC" dirty="0">
              <a:solidFill>
                <a:schemeClr val="tx1"/>
              </a:solidFill>
            </a:endParaRPr>
          </a:p>
          <a:p>
            <a:endParaRPr lang="es-EC" dirty="0">
              <a:solidFill>
                <a:schemeClr val="tx1"/>
              </a:solidFill>
            </a:endParaRPr>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6156176" y="1988840"/>
            <a:ext cx="1944216" cy="1152128"/>
          </a:xfrm>
          <a:prstGeom prst="rect">
            <a:avLst/>
          </a:prstGeom>
        </p:spPr>
      </p:pic>
    </p:spTree>
    <p:extLst>
      <p:ext uri="{BB962C8B-B14F-4D97-AF65-F5344CB8AC3E}">
        <p14:creationId xmlns:p14="http://schemas.microsoft.com/office/powerpoint/2010/main" val="440638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7744" y="779326"/>
            <a:ext cx="6447501" cy="842963"/>
          </a:xfrm>
        </p:spPr>
        <p:txBody>
          <a:bodyPr>
            <a:normAutofit fontScale="90000"/>
          </a:bodyPr>
          <a:lstStyle/>
          <a:p>
            <a:r>
              <a:rPr lang="es-ES" dirty="0">
                <a:solidFill>
                  <a:schemeClr val="tx1"/>
                </a:solidFill>
              </a:rPr>
              <a:t>ANÁLISIS DE RESULTADOS</a:t>
            </a:r>
            <a:br>
              <a:rPr lang="es-ES" dirty="0">
                <a:solidFill>
                  <a:schemeClr val="tx1"/>
                </a:solidFill>
              </a:rPr>
            </a:br>
            <a:r>
              <a:rPr lang="es-ES" sz="2025" dirty="0">
                <a:solidFill>
                  <a:schemeClr val="tx1"/>
                </a:solidFill>
              </a:rPr>
              <a:t>CONCENTRADOR CILÍNDRICO PARABÓLICO</a:t>
            </a:r>
            <a:endParaRPr lang="es-EC" sz="2025" dirty="0">
              <a:solidFill>
                <a:schemeClr val="tx1"/>
              </a:solidFill>
            </a:endParaRP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508001" y="2157413"/>
                <a:ext cx="8456487" cy="3629024"/>
              </a:xfrm>
            </p:spPr>
            <p:txBody>
              <a:bodyPr>
                <a:normAutofit fontScale="70000" lnSpcReduction="20000"/>
              </a:bodyPr>
              <a:lstStyle/>
              <a:p>
                <a:r>
                  <a:rPr lang="es-ES" dirty="0"/>
                  <a:t>Radiación absorbida por unidad de área </a:t>
                </a:r>
                <a:r>
                  <a:rPr lang="es-ES" dirty="0" smtClean="0"/>
                  <a:t>iluminada</a:t>
                </a:r>
              </a:p>
              <a:p>
                <a:endParaRPr lang="es-ES" dirty="0" smtClean="0">
                  <a:solidFill>
                    <a:schemeClr val="tx1"/>
                  </a:solidFill>
                </a:endParaRPr>
              </a:p>
              <a:p>
                <a:endParaRPr lang="es-ES" dirty="0" smtClean="0">
                  <a:solidFill>
                    <a:schemeClr val="tx1"/>
                  </a:solidFill>
                </a:endParaRPr>
              </a:p>
              <a:p>
                <a:r>
                  <a:rPr lang="es-ES" dirty="0" smtClean="0">
                    <a:solidFill>
                      <a:schemeClr val="tx1"/>
                    </a:solidFill>
                  </a:rPr>
                  <a:t>Eficiencia óptica</a:t>
                </a:r>
              </a:p>
              <a:p>
                <a:pPr marL="0" indent="0" algn="ctr">
                  <a:buNone/>
                </a:pPr>
                <a14:m>
                  <m:oMath xmlns:m="http://schemas.openxmlformats.org/officeDocument/2006/math">
                    <m:sSub>
                      <m:sSubPr>
                        <m:ctrlPr>
                          <a:rPr lang="es-EC" i="1">
                            <a:solidFill>
                              <a:schemeClr val="tx1"/>
                            </a:solidFill>
                            <a:latin typeface="Cambria Math" panose="02040503050406030204" pitchFamily="18" charset="0"/>
                          </a:rPr>
                        </m:ctrlPr>
                      </m:sSubPr>
                      <m:e>
                        <m:r>
                          <a:rPr lang="es-ES" b="1" i="1">
                            <a:solidFill>
                              <a:schemeClr val="tx1"/>
                            </a:solidFill>
                            <a:latin typeface="Cambria Math" panose="02040503050406030204" pitchFamily="18" charset="0"/>
                          </a:rPr>
                          <m:t>𝜼</m:t>
                        </m:r>
                      </m:e>
                      <m:sub>
                        <m:r>
                          <a:rPr lang="es-ES" b="1" i="1">
                            <a:solidFill>
                              <a:schemeClr val="tx1"/>
                            </a:solidFill>
                            <a:latin typeface="Cambria Math" panose="02040503050406030204" pitchFamily="18" charset="0"/>
                          </a:rPr>
                          <m:t>𝒐</m:t>
                        </m:r>
                      </m:sub>
                    </m:sSub>
                    <m:r>
                      <a:rPr lang="es-ES">
                        <a:solidFill>
                          <a:schemeClr val="tx1"/>
                        </a:solidFill>
                        <a:latin typeface="Cambria Math" panose="02040503050406030204" pitchFamily="18" charset="0"/>
                      </a:rPr>
                      <m:t>=</m:t>
                    </m:r>
                    <m:sSub>
                      <m:sSubPr>
                        <m:ctrlPr>
                          <a:rPr lang="es-EC" i="1">
                            <a:solidFill>
                              <a:schemeClr val="tx1"/>
                            </a:solidFill>
                            <a:latin typeface="Cambria Math" panose="02040503050406030204" pitchFamily="18" charset="0"/>
                          </a:rPr>
                        </m:ctrlPr>
                      </m:sSubPr>
                      <m:e>
                        <m:r>
                          <a:rPr lang="es-ES" b="1" i="1">
                            <a:solidFill>
                              <a:schemeClr val="tx1"/>
                            </a:solidFill>
                            <a:latin typeface="Cambria Math" panose="02040503050406030204" pitchFamily="18" charset="0"/>
                          </a:rPr>
                          <m:t>𝝆</m:t>
                        </m:r>
                      </m:e>
                      <m:sub>
                        <m:r>
                          <a:rPr lang="es-ES" b="1" i="1">
                            <a:solidFill>
                              <a:schemeClr val="tx1"/>
                            </a:solidFill>
                            <a:latin typeface="Cambria Math" panose="02040503050406030204" pitchFamily="18" charset="0"/>
                          </a:rPr>
                          <m:t>𝒓</m:t>
                        </m:r>
                      </m:sub>
                    </m:sSub>
                    <m:r>
                      <a:rPr lang="es-ES">
                        <a:solidFill>
                          <a:schemeClr val="tx1"/>
                        </a:solidFill>
                        <a:latin typeface="Cambria Math" panose="02040503050406030204" pitchFamily="18" charset="0"/>
                      </a:rPr>
                      <m:t>∙</m:t>
                    </m:r>
                    <m:r>
                      <a:rPr lang="es-ES" b="1" i="1">
                        <a:solidFill>
                          <a:schemeClr val="tx1"/>
                        </a:solidFill>
                        <a:latin typeface="Cambria Math" panose="02040503050406030204" pitchFamily="18" charset="0"/>
                      </a:rPr>
                      <m:t>𝝉</m:t>
                    </m:r>
                    <m:r>
                      <a:rPr lang="es-ES">
                        <a:solidFill>
                          <a:schemeClr val="tx1"/>
                        </a:solidFill>
                        <a:latin typeface="Cambria Math" panose="02040503050406030204" pitchFamily="18" charset="0"/>
                      </a:rPr>
                      <m:t>∙</m:t>
                    </m:r>
                    <m:r>
                      <a:rPr lang="es-ES" b="1" i="1">
                        <a:solidFill>
                          <a:schemeClr val="tx1"/>
                        </a:solidFill>
                        <a:latin typeface="Cambria Math" panose="02040503050406030204" pitchFamily="18" charset="0"/>
                      </a:rPr>
                      <m:t>𝜶</m:t>
                    </m:r>
                    <m:r>
                      <a:rPr lang="es-ES">
                        <a:solidFill>
                          <a:schemeClr val="tx1"/>
                        </a:solidFill>
                        <a:latin typeface="Cambria Math" panose="02040503050406030204" pitchFamily="18" charset="0"/>
                      </a:rPr>
                      <m:t>∙</m:t>
                    </m:r>
                    <m:r>
                      <a:rPr lang="es-ES" b="1" i="1">
                        <a:solidFill>
                          <a:schemeClr val="tx1"/>
                        </a:solidFill>
                        <a:latin typeface="Cambria Math" panose="02040503050406030204" pitchFamily="18" charset="0"/>
                      </a:rPr>
                      <m:t>𝜸</m:t>
                    </m:r>
                    <m:r>
                      <a:rPr lang="es-ES">
                        <a:solidFill>
                          <a:schemeClr val="tx1"/>
                        </a:solidFill>
                        <a:latin typeface="Cambria Math" panose="02040503050406030204" pitchFamily="18" charset="0"/>
                      </a:rPr>
                      <m:t>∙</m:t>
                    </m:r>
                    <m:r>
                      <m:rPr>
                        <m:sty m:val="p"/>
                      </m:rPr>
                      <a:rPr lang="es-ES">
                        <a:solidFill>
                          <a:schemeClr val="tx1"/>
                        </a:solidFill>
                        <a:latin typeface="Cambria Math" panose="02040503050406030204" pitchFamily="18" charset="0"/>
                      </a:rPr>
                      <m:t>Fs</m:t>
                    </m:r>
                    <m:r>
                      <a:rPr lang="es-ES">
                        <a:solidFill>
                          <a:schemeClr val="tx1"/>
                        </a:solidFill>
                        <a:latin typeface="Cambria Math" panose="02040503050406030204" pitchFamily="18" charset="0"/>
                      </a:rPr>
                      <m:t>∙</m:t>
                    </m:r>
                    <m:sSub>
                      <m:sSubPr>
                        <m:ctrlPr>
                          <a:rPr lang="es-EC" i="1">
                            <a:solidFill>
                              <a:schemeClr val="tx1"/>
                            </a:solidFill>
                            <a:latin typeface="Cambria Math" panose="02040503050406030204" pitchFamily="18" charset="0"/>
                          </a:rPr>
                        </m:ctrlPr>
                      </m:sSubPr>
                      <m:e>
                        <m:r>
                          <a:rPr lang="es-ES" i="1">
                            <a:solidFill>
                              <a:schemeClr val="tx1"/>
                            </a:solidFill>
                            <a:latin typeface="Cambria Math" panose="02040503050406030204" pitchFamily="18" charset="0"/>
                          </a:rPr>
                          <m:t>𝑓</m:t>
                        </m:r>
                      </m:e>
                      <m:sub>
                        <m:r>
                          <a:rPr lang="es-ES" b="1" i="1">
                            <a:solidFill>
                              <a:schemeClr val="tx1"/>
                            </a:solidFill>
                            <a:latin typeface="Cambria Math" panose="02040503050406030204" pitchFamily="18" charset="0"/>
                          </a:rPr>
                          <m:t>𝒕</m:t>
                        </m:r>
                      </m:sub>
                    </m:sSub>
                  </m:oMath>
                </a14:m>
                <a:r>
                  <a:rPr lang="es-ES" dirty="0">
                    <a:solidFill>
                      <a:schemeClr val="tx1"/>
                    </a:solidFill>
                  </a:rPr>
                  <a:t> </a:t>
                </a:r>
                <a:endParaRPr lang="es-ES" dirty="0" smtClean="0">
                  <a:solidFill>
                    <a:schemeClr val="tx1"/>
                  </a:solidFill>
                </a:endParaRPr>
              </a:p>
              <a:p>
                <a:pPr marL="0" indent="0">
                  <a:buNone/>
                </a:pPr>
                <a14:m>
                  <m:oMath xmlns:m="http://schemas.openxmlformats.org/officeDocument/2006/math">
                    <m:sSub>
                      <m:sSubPr>
                        <m:ctrlPr>
                          <a:rPr lang="es-EC" i="1">
                            <a:solidFill>
                              <a:schemeClr val="tx1"/>
                            </a:solidFill>
                            <a:latin typeface="Cambria Math" panose="02040503050406030204" pitchFamily="18" charset="0"/>
                          </a:rPr>
                        </m:ctrlPr>
                      </m:sSubPr>
                      <m:e>
                        <m:r>
                          <a:rPr lang="es-ES" i="1">
                            <a:solidFill>
                              <a:schemeClr val="tx1"/>
                            </a:solidFill>
                            <a:latin typeface="Cambria Math" panose="02040503050406030204" pitchFamily="18" charset="0"/>
                          </a:rPr>
                          <m:t>𝜂</m:t>
                        </m:r>
                      </m:e>
                      <m:sub>
                        <m:r>
                          <a:rPr lang="es-ES" i="1">
                            <a:solidFill>
                              <a:schemeClr val="tx1"/>
                            </a:solidFill>
                            <a:latin typeface="Cambria Math" panose="02040503050406030204" pitchFamily="18" charset="0"/>
                          </a:rPr>
                          <m:t>𝑜</m:t>
                        </m:r>
                      </m:sub>
                    </m:sSub>
                  </m:oMath>
                </a14:m>
                <a:r>
                  <a:rPr lang="es-ES" dirty="0">
                    <a:solidFill>
                      <a:schemeClr val="tx1"/>
                    </a:solidFill>
                  </a:rPr>
                  <a:t> Eficiencia instantánea</a:t>
                </a:r>
                <a:endParaRPr lang="es-EC" dirty="0">
                  <a:solidFill>
                    <a:schemeClr val="tx1"/>
                  </a:solidFill>
                </a:endParaRPr>
              </a:p>
              <a:p>
                <a:pPr marL="0" indent="0">
                  <a:buNone/>
                </a:pPr>
                <a14:m>
                  <m:oMath xmlns:m="http://schemas.openxmlformats.org/officeDocument/2006/math">
                    <m:sSub>
                      <m:sSubPr>
                        <m:ctrlPr>
                          <a:rPr lang="es-EC" i="1">
                            <a:solidFill>
                              <a:schemeClr val="tx1"/>
                            </a:solidFill>
                            <a:latin typeface="Cambria Math" panose="02040503050406030204" pitchFamily="18" charset="0"/>
                          </a:rPr>
                        </m:ctrlPr>
                      </m:sSubPr>
                      <m:e>
                        <m:r>
                          <a:rPr lang="es-ES" i="1">
                            <a:solidFill>
                              <a:schemeClr val="tx1"/>
                            </a:solidFill>
                            <a:latin typeface="Cambria Math" panose="02040503050406030204" pitchFamily="18" charset="0"/>
                          </a:rPr>
                          <m:t>𝜌</m:t>
                        </m:r>
                      </m:e>
                      <m:sub>
                        <m:r>
                          <a:rPr lang="es-ES" i="1">
                            <a:solidFill>
                              <a:schemeClr val="tx1"/>
                            </a:solidFill>
                            <a:latin typeface="Cambria Math" panose="02040503050406030204" pitchFamily="18" charset="0"/>
                          </a:rPr>
                          <m:t>𝑟</m:t>
                        </m:r>
                      </m:sub>
                    </m:sSub>
                  </m:oMath>
                </a14:m>
                <a:r>
                  <a:rPr lang="es-ES" dirty="0">
                    <a:solidFill>
                      <a:schemeClr val="tx1"/>
                    </a:solidFill>
                  </a:rPr>
                  <a:t> Reflectividad del espejo		</a:t>
                </a:r>
                <a:endParaRPr lang="es-ES" dirty="0" smtClean="0">
                  <a:solidFill>
                    <a:schemeClr val="tx1"/>
                  </a:solidFill>
                </a:endParaRPr>
              </a:p>
              <a:p>
                <a:pPr marL="0" indent="0">
                  <a:buNone/>
                </a:pPr>
                <a14:m>
                  <m:oMath xmlns:m="http://schemas.openxmlformats.org/officeDocument/2006/math">
                    <m:r>
                      <a:rPr lang="es-ES" i="1">
                        <a:solidFill>
                          <a:schemeClr val="tx1"/>
                        </a:solidFill>
                        <a:latin typeface="Cambria Math" panose="02040503050406030204" pitchFamily="18" charset="0"/>
                      </a:rPr>
                      <m:t>𝜏</m:t>
                    </m:r>
                  </m:oMath>
                </a14:m>
                <a:r>
                  <a:rPr lang="es-ES" dirty="0">
                    <a:solidFill>
                      <a:schemeClr val="tx1"/>
                    </a:solidFill>
                  </a:rPr>
                  <a:t> Transmitancia de la cubierta de vidrio</a:t>
                </a:r>
                <a:endParaRPr lang="es-EC" dirty="0">
                  <a:solidFill>
                    <a:schemeClr val="tx1"/>
                  </a:solidFill>
                </a:endParaRPr>
              </a:p>
              <a:p>
                <a:pPr marL="0" indent="0">
                  <a:buNone/>
                </a:pPr>
                <a14:m>
                  <m:oMath xmlns:m="http://schemas.openxmlformats.org/officeDocument/2006/math">
                    <m:r>
                      <a:rPr lang="es-ES" i="1">
                        <a:solidFill>
                          <a:schemeClr val="tx1"/>
                        </a:solidFill>
                        <a:latin typeface="Cambria Math" panose="02040503050406030204" pitchFamily="18" charset="0"/>
                      </a:rPr>
                      <m:t>𝛼</m:t>
                    </m:r>
                    <m:r>
                      <a:rPr lang="es-ES" i="1">
                        <a:solidFill>
                          <a:schemeClr val="tx1"/>
                        </a:solidFill>
                        <a:latin typeface="Cambria Math" panose="02040503050406030204" pitchFamily="18" charset="0"/>
                      </a:rPr>
                      <m:t> </m:t>
                    </m:r>
                  </m:oMath>
                </a14:m>
                <a:r>
                  <a:rPr lang="es-ES" dirty="0">
                    <a:solidFill>
                      <a:schemeClr val="tx1"/>
                    </a:solidFill>
                  </a:rPr>
                  <a:t>Absortancia del tubo absorbedor</a:t>
                </a:r>
                <a:endParaRPr lang="es-EC" dirty="0">
                  <a:solidFill>
                    <a:schemeClr val="tx1"/>
                  </a:solidFill>
                </a:endParaRPr>
              </a:p>
              <a:p>
                <a:pPr marL="0" indent="0">
                  <a:buNone/>
                </a:pPr>
                <a14:m>
                  <m:oMath xmlns:m="http://schemas.openxmlformats.org/officeDocument/2006/math">
                    <m:r>
                      <a:rPr lang="es-ES" i="1">
                        <a:solidFill>
                          <a:schemeClr val="tx1"/>
                        </a:solidFill>
                        <a:latin typeface="Cambria Math" panose="02040503050406030204" pitchFamily="18" charset="0"/>
                      </a:rPr>
                      <m:t>𝛾</m:t>
                    </m:r>
                  </m:oMath>
                </a14:m>
                <a:r>
                  <a:rPr lang="es-ES" dirty="0">
                    <a:solidFill>
                      <a:schemeClr val="tx1"/>
                    </a:solidFill>
                  </a:rPr>
                  <a:t> Factor de forma, depende de los errores en la pendiente del espejo y de la   distorsión que sufre la radiación solar</a:t>
                </a:r>
                <a:endParaRPr lang="es-EC" dirty="0">
                  <a:solidFill>
                    <a:schemeClr val="tx1"/>
                  </a:solidFill>
                </a:endParaRPr>
              </a:p>
              <a:p>
                <a:pPr marL="0" indent="0">
                  <a:buNone/>
                </a:pPr>
                <a14:m>
                  <m:oMath xmlns:m="http://schemas.openxmlformats.org/officeDocument/2006/math">
                    <m:r>
                      <m:rPr>
                        <m:sty m:val="p"/>
                      </m:rPr>
                      <a:rPr lang="es-ES" i="1">
                        <a:solidFill>
                          <a:schemeClr val="tx1"/>
                        </a:solidFill>
                        <a:latin typeface="Cambria Math" panose="02040503050406030204" pitchFamily="18" charset="0"/>
                      </a:rPr>
                      <m:t>Ϝ</m:t>
                    </m:r>
                    <m:r>
                      <a:rPr lang="es-ES" i="1">
                        <a:solidFill>
                          <a:schemeClr val="tx1"/>
                        </a:solidFill>
                        <a:latin typeface="Cambria Math" panose="02040503050406030204" pitchFamily="18" charset="0"/>
                      </a:rPr>
                      <m:t>𝑠</m:t>
                    </m:r>
                  </m:oMath>
                </a14:m>
                <a:r>
                  <a:rPr lang="es-ES" dirty="0">
                    <a:solidFill>
                      <a:schemeClr val="tx1"/>
                    </a:solidFill>
                  </a:rPr>
                  <a:t> Error en el seguimiento</a:t>
                </a:r>
                <a:endParaRPr lang="es-EC" dirty="0">
                  <a:solidFill>
                    <a:schemeClr val="tx1"/>
                  </a:solidFill>
                </a:endParaRPr>
              </a:p>
              <a:p>
                <a:pPr marL="0" indent="0">
                  <a:buNone/>
                </a:pPr>
                <a14:m>
                  <m:oMath xmlns:m="http://schemas.openxmlformats.org/officeDocument/2006/math">
                    <m:sSub>
                      <m:sSubPr>
                        <m:ctrlPr>
                          <a:rPr lang="es-EC" i="1">
                            <a:solidFill>
                              <a:schemeClr val="tx1"/>
                            </a:solidFill>
                            <a:latin typeface="Cambria Math" panose="02040503050406030204" pitchFamily="18" charset="0"/>
                          </a:rPr>
                        </m:ctrlPr>
                      </m:sSubPr>
                      <m:e>
                        <m:r>
                          <a:rPr lang="es-ES" i="1">
                            <a:solidFill>
                              <a:schemeClr val="tx1"/>
                            </a:solidFill>
                            <a:latin typeface="Cambria Math" panose="02040503050406030204" pitchFamily="18" charset="0"/>
                          </a:rPr>
                          <m:t>𝑓</m:t>
                        </m:r>
                      </m:e>
                      <m:sub>
                        <m:r>
                          <a:rPr lang="es-ES" i="1">
                            <a:solidFill>
                              <a:schemeClr val="tx1"/>
                            </a:solidFill>
                            <a:latin typeface="Cambria Math" panose="02040503050406030204" pitchFamily="18" charset="0"/>
                          </a:rPr>
                          <m:t>𝑡</m:t>
                        </m:r>
                      </m:sub>
                    </m:sSub>
                  </m:oMath>
                </a14:m>
                <a:r>
                  <a:rPr lang="es-EC" b="1" dirty="0">
                    <a:solidFill>
                      <a:schemeClr val="tx1"/>
                    </a:solidFill>
                  </a:rPr>
                  <a:t> </a:t>
                </a:r>
                <a:r>
                  <a:rPr lang="es-EC" dirty="0">
                    <a:solidFill>
                      <a:schemeClr val="tx1"/>
                    </a:solidFill>
                  </a:rPr>
                  <a:t>Factor de apertura no sombreada por soportes y absorbedor</a:t>
                </a:r>
              </a:p>
              <a:p>
                <a:pPr marL="0" indent="0">
                  <a:buNone/>
                </a:pPr>
                <a:endParaRPr lang="es-ES" dirty="0">
                  <a:solidFill>
                    <a:schemeClr val="tx1"/>
                  </a:solidFill>
                </a:endParaRPr>
              </a:p>
              <a:p>
                <a:endParaRPr lang="es-ES" dirty="0" smtClean="0">
                  <a:solidFill>
                    <a:schemeClr val="tx1"/>
                  </a:solidFill>
                </a:endParaRPr>
              </a:p>
              <a:p>
                <a:endParaRPr lang="es-ES" dirty="0">
                  <a:solidFill>
                    <a:schemeClr val="tx1"/>
                  </a:solidFill>
                </a:endParaRPr>
              </a:p>
              <a:p>
                <a:endParaRPr lang="es-EC" dirty="0">
                  <a:solidFill>
                    <a:schemeClr val="tx1"/>
                  </a:solidFill>
                </a:endParaRP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508001" y="2157413"/>
                <a:ext cx="8456487" cy="3629024"/>
              </a:xfrm>
              <a:blipFill rotWithShape="0">
                <a:blip r:embed="rId2"/>
                <a:stretch>
                  <a:fillRect l="-432" t="-2017"/>
                </a:stretch>
              </a:blipFill>
            </p:spPr>
            <p:txBody>
              <a:bodyPr/>
              <a:lstStyle/>
              <a:p>
                <a:r>
                  <a:rPr lang="es-EC">
                    <a:noFill/>
                  </a:rPr>
                  <a:t> </a:t>
                </a:r>
              </a:p>
            </p:txBody>
          </p:sp>
        </mc:Fallback>
      </mc:AlternateContent>
      <p:pic>
        <p:nvPicPr>
          <p:cNvPr id="4" name="Imagen 3"/>
          <p:cNvPicPr/>
          <p:nvPr/>
        </p:nvPicPr>
        <p:blipFill>
          <a:blip r:embed="rId3"/>
          <a:stretch>
            <a:fillRect/>
          </a:stretch>
        </p:blipFill>
        <p:spPr>
          <a:xfrm>
            <a:off x="3178108" y="2157414"/>
            <a:ext cx="2113971" cy="902370"/>
          </a:xfrm>
          <a:prstGeom prst="rect">
            <a:avLst/>
          </a:prstGeom>
        </p:spPr>
      </p:pic>
    </p:spTree>
    <p:extLst>
      <p:ext uri="{BB962C8B-B14F-4D97-AF65-F5344CB8AC3E}">
        <p14:creationId xmlns:p14="http://schemas.microsoft.com/office/powerpoint/2010/main" val="30429286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51720" y="764704"/>
            <a:ext cx="6447501" cy="771525"/>
          </a:xfrm>
        </p:spPr>
        <p:txBody>
          <a:bodyPr>
            <a:normAutofit fontScale="90000"/>
          </a:bodyPr>
          <a:lstStyle/>
          <a:p>
            <a:r>
              <a:rPr lang="es-ES" dirty="0">
                <a:solidFill>
                  <a:schemeClr val="tx1"/>
                </a:solidFill>
              </a:rPr>
              <a:t>ANÁLISIS DE RESULTADOS</a:t>
            </a:r>
            <a:br>
              <a:rPr lang="es-ES" dirty="0">
                <a:solidFill>
                  <a:schemeClr val="tx1"/>
                </a:solidFill>
              </a:rPr>
            </a:br>
            <a:r>
              <a:rPr lang="es-ES" sz="2025" dirty="0">
                <a:solidFill>
                  <a:schemeClr val="tx1"/>
                </a:solidFill>
              </a:rPr>
              <a:t>CONCENTRADOR CILÍNDRICO PARABÓLICO</a:t>
            </a:r>
            <a:endParaRPr lang="es-EC" sz="2025" dirty="0">
              <a:solidFill>
                <a:schemeClr val="tx1"/>
              </a:solidFill>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208727070"/>
              </p:ext>
            </p:extLst>
          </p:nvPr>
        </p:nvGraphicFramePr>
        <p:xfrm>
          <a:off x="611560" y="2060848"/>
          <a:ext cx="3600400" cy="3312369"/>
        </p:xfrm>
        <a:graphic>
          <a:graphicData uri="http://schemas.openxmlformats.org/drawingml/2006/table">
            <a:tbl>
              <a:tblPr firstRow="1" firstCol="1" bandRow="1">
                <a:tableStyleId>{93296810-A885-4BE3-A3E7-6D5BEEA58F35}</a:tableStyleId>
              </a:tblPr>
              <a:tblGrid>
                <a:gridCol w="900100"/>
                <a:gridCol w="900100"/>
                <a:gridCol w="900100"/>
                <a:gridCol w="900100"/>
              </a:tblGrid>
              <a:tr h="174613">
                <a:tc>
                  <a:txBody>
                    <a:bodyPr/>
                    <a:lstStyle/>
                    <a:p>
                      <a:pPr algn="ctr">
                        <a:spcAft>
                          <a:spcPts val="0"/>
                        </a:spcAft>
                      </a:pPr>
                      <a:r>
                        <a:rPr lang="es-EC" sz="800" dirty="0">
                          <a:effectLst/>
                        </a:rPr>
                        <a:t>DESCRIPCIÓN</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800">
                          <a:effectLst/>
                        </a:rPr>
                        <a:t>VALOR</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800">
                          <a:effectLst/>
                        </a:rPr>
                        <a:t>UNIDAD</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800" dirty="0">
                          <a:effectLst/>
                        </a:rPr>
                        <a:t>SÍMBOLO</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r>
              <a:tr h="285250">
                <a:tc>
                  <a:txBody>
                    <a:bodyPr/>
                    <a:lstStyle/>
                    <a:p>
                      <a:pPr algn="ctr">
                        <a:spcAft>
                          <a:spcPts val="0"/>
                        </a:spcAft>
                      </a:pPr>
                      <a:r>
                        <a:rPr lang="es-EC" sz="800">
                          <a:effectLst/>
                        </a:rPr>
                        <a:t>Velocidad del aceite</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800">
                          <a:effectLst/>
                        </a:rPr>
                        <a:t>1</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800">
                          <a:effectLst/>
                        </a:rPr>
                        <a:t>m/s</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800">
                          <a:effectLst/>
                        </a:rPr>
                        <a:t>V</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r>
              <a:tr h="427876">
                <a:tc>
                  <a:txBody>
                    <a:bodyPr/>
                    <a:lstStyle/>
                    <a:p>
                      <a:pPr algn="ctr">
                        <a:spcAft>
                          <a:spcPts val="0"/>
                        </a:spcAft>
                      </a:pPr>
                      <a:r>
                        <a:rPr lang="es-EC" sz="800">
                          <a:effectLst/>
                        </a:rPr>
                        <a:t>Diámetro exterior de la tubería</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800">
                          <a:effectLst/>
                        </a:rPr>
                        <a:t>0,028448</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800">
                          <a:effectLst/>
                        </a:rPr>
                        <a:t>m</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800">
                          <a:effectLst/>
                        </a:rPr>
                        <a:t>D</a:t>
                      </a:r>
                      <a:r>
                        <a:rPr lang="es-EC" sz="800" baseline="-25000">
                          <a:effectLst/>
                        </a:rPr>
                        <a:t>op</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r>
              <a:tr h="427876">
                <a:tc>
                  <a:txBody>
                    <a:bodyPr/>
                    <a:lstStyle/>
                    <a:p>
                      <a:pPr algn="ctr">
                        <a:spcAft>
                          <a:spcPts val="0"/>
                        </a:spcAft>
                      </a:pPr>
                      <a:r>
                        <a:rPr lang="es-EC" sz="800">
                          <a:effectLst/>
                        </a:rPr>
                        <a:t>Diámetro interior de la tubería</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800">
                          <a:effectLst/>
                        </a:rPr>
                        <a:t>0,0266446</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800">
                          <a:effectLst/>
                        </a:rPr>
                        <a:t>m</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800">
                          <a:effectLst/>
                        </a:rPr>
                        <a:t>D</a:t>
                      </a:r>
                      <a:r>
                        <a:rPr lang="es-EC" sz="800" baseline="-25000">
                          <a:effectLst/>
                        </a:rPr>
                        <a:t>ip</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r>
              <a:tr h="427876">
                <a:tc>
                  <a:txBody>
                    <a:bodyPr/>
                    <a:lstStyle/>
                    <a:p>
                      <a:pPr algn="ctr">
                        <a:spcAft>
                          <a:spcPts val="0"/>
                        </a:spcAft>
                      </a:pPr>
                      <a:r>
                        <a:rPr lang="es-EC" sz="800">
                          <a:effectLst/>
                        </a:rPr>
                        <a:t>Diámetro exterior de la cubierta</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800">
                          <a:effectLst/>
                        </a:rPr>
                        <a:t>0,0508</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800">
                          <a:effectLst/>
                        </a:rPr>
                        <a:t>m</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800">
                          <a:effectLst/>
                        </a:rPr>
                        <a:t>D</a:t>
                      </a:r>
                      <a:r>
                        <a:rPr lang="es-EC" sz="800" baseline="-25000">
                          <a:effectLst/>
                        </a:rPr>
                        <a:t>oc</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r>
              <a:tr h="427876">
                <a:tc>
                  <a:txBody>
                    <a:bodyPr/>
                    <a:lstStyle/>
                    <a:p>
                      <a:pPr algn="ctr">
                        <a:spcAft>
                          <a:spcPts val="0"/>
                        </a:spcAft>
                      </a:pPr>
                      <a:r>
                        <a:rPr lang="es-EC" sz="800">
                          <a:effectLst/>
                        </a:rPr>
                        <a:t>Diámetro interior de la cubierta</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800">
                          <a:effectLst/>
                        </a:rPr>
                        <a:t>0,0474</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800">
                          <a:effectLst/>
                        </a:rPr>
                        <a:t>m</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800">
                          <a:effectLst/>
                        </a:rPr>
                        <a:t>D</a:t>
                      </a:r>
                      <a:r>
                        <a:rPr lang="es-EC" sz="800" baseline="-25000">
                          <a:effectLst/>
                        </a:rPr>
                        <a:t>ic</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r>
              <a:tr h="427876">
                <a:tc>
                  <a:txBody>
                    <a:bodyPr/>
                    <a:lstStyle/>
                    <a:p>
                      <a:pPr algn="ctr">
                        <a:spcAft>
                          <a:spcPts val="0"/>
                        </a:spcAft>
                      </a:pPr>
                      <a:r>
                        <a:rPr lang="es-EC" sz="800">
                          <a:effectLst/>
                        </a:rPr>
                        <a:t>Constante de Stefan Boltzman</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800">
                          <a:effectLst/>
                        </a:rPr>
                        <a:t>5,6697E-08</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800">
                          <a:effectLst/>
                        </a:rPr>
                        <a:t>W/m2°K4</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800">
                          <a:effectLst/>
                        </a:rPr>
                        <a:t>Σ</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r>
              <a:tr h="285250">
                <a:tc>
                  <a:txBody>
                    <a:bodyPr/>
                    <a:lstStyle/>
                    <a:p>
                      <a:pPr algn="ctr">
                        <a:spcAft>
                          <a:spcPts val="0"/>
                        </a:spcAft>
                      </a:pPr>
                      <a:r>
                        <a:rPr lang="es-EC" sz="800">
                          <a:effectLst/>
                        </a:rPr>
                        <a:t>Emitancia de la cubierta</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800">
                          <a:effectLst/>
                        </a:rPr>
                        <a:t>0,88</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endParaRPr lang="es-EC" sz="800">
                        <a:solidFill>
                          <a:schemeClr val="tx1"/>
                        </a:solidFill>
                        <a:effectLst/>
                        <a:latin typeface="Times New Roman" panose="02020603050405020304" pitchFamily="18" charset="0"/>
                      </a:endParaRPr>
                    </a:p>
                  </a:txBody>
                  <a:tcPr marL="33338" marR="33338" marT="0" marB="0" anchor="ctr"/>
                </a:tc>
                <a:tc>
                  <a:txBody>
                    <a:bodyPr/>
                    <a:lstStyle/>
                    <a:p>
                      <a:pPr algn="ctr">
                        <a:spcAft>
                          <a:spcPts val="0"/>
                        </a:spcAft>
                      </a:pPr>
                      <a:r>
                        <a:rPr lang="es-EC" sz="800">
                          <a:effectLst/>
                        </a:rPr>
                        <a:t>ε</a:t>
                      </a:r>
                      <a:r>
                        <a:rPr lang="es-EC" sz="800" baseline="-25000">
                          <a:effectLst/>
                        </a:rPr>
                        <a:t>c</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r>
              <a:tr h="427876">
                <a:tc>
                  <a:txBody>
                    <a:bodyPr/>
                    <a:lstStyle/>
                    <a:p>
                      <a:pPr algn="ctr">
                        <a:spcAft>
                          <a:spcPts val="0"/>
                        </a:spcAft>
                      </a:pPr>
                      <a:r>
                        <a:rPr lang="es-EC" sz="800">
                          <a:effectLst/>
                        </a:rPr>
                        <a:t>Emitancia del tubo absorbedor</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800">
                          <a:effectLst/>
                        </a:rPr>
                        <a:t>0,94</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endParaRPr lang="es-EC" sz="800">
                        <a:solidFill>
                          <a:schemeClr val="tx1"/>
                        </a:solidFill>
                        <a:effectLst/>
                        <a:latin typeface="Times New Roman" panose="02020603050405020304" pitchFamily="18" charset="0"/>
                      </a:endParaRPr>
                    </a:p>
                  </a:txBody>
                  <a:tcPr marL="33338" marR="33338" marT="0" marB="0" anchor="ctr"/>
                </a:tc>
                <a:tc>
                  <a:txBody>
                    <a:bodyPr/>
                    <a:lstStyle/>
                    <a:p>
                      <a:pPr algn="ctr">
                        <a:spcAft>
                          <a:spcPts val="0"/>
                        </a:spcAft>
                      </a:pPr>
                      <a:r>
                        <a:rPr lang="es-EC" sz="800" dirty="0" err="1">
                          <a:effectLst/>
                        </a:rPr>
                        <a:t>ε</a:t>
                      </a:r>
                      <a:r>
                        <a:rPr lang="es-EC" sz="800" baseline="-25000" dirty="0" err="1">
                          <a:effectLst/>
                        </a:rPr>
                        <a:t>p</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837458465"/>
              </p:ext>
            </p:extLst>
          </p:nvPr>
        </p:nvGraphicFramePr>
        <p:xfrm>
          <a:off x="4427984" y="1988840"/>
          <a:ext cx="3672408" cy="3384376"/>
        </p:xfrm>
        <a:graphic>
          <a:graphicData uri="http://schemas.openxmlformats.org/drawingml/2006/table">
            <a:tbl>
              <a:tblPr firstRow="1" firstCol="1" bandRow="1">
                <a:tableStyleId>{21E4AEA4-8DFA-4A89-87EB-49C32662AFE0}</a:tableStyleId>
              </a:tblPr>
              <a:tblGrid>
                <a:gridCol w="918102"/>
                <a:gridCol w="918102"/>
                <a:gridCol w="918102"/>
                <a:gridCol w="918102"/>
              </a:tblGrid>
              <a:tr h="269885">
                <a:tc>
                  <a:txBody>
                    <a:bodyPr/>
                    <a:lstStyle/>
                    <a:p>
                      <a:pPr algn="ctr">
                        <a:spcAft>
                          <a:spcPts val="0"/>
                        </a:spcAft>
                      </a:pPr>
                      <a:r>
                        <a:rPr lang="es-EC" sz="800" dirty="0">
                          <a:effectLst/>
                        </a:rPr>
                        <a:t>Longitud de la tubería</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040" marR="32040" marT="0" marB="0" anchor="ctr"/>
                </a:tc>
                <a:tc>
                  <a:txBody>
                    <a:bodyPr/>
                    <a:lstStyle/>
                    <a:p>
                      <a:pPr algn="ctr">
                        <a:spcAft>
                          <a:spcPts val="0"/>
                        </a:spcAft>
                      </a:pPr>
                      <a:r>
                        <a:rPr lang="es-EC" sz="800" dirty="0">
                          <a:effectLst/>
                        </a:rPr>
                        <a:t>1,5</a:t>
                      </a:r>
                      <a:endParaRPr lang="es-EC" sz="9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040" marR="32040" marT="0" marB="0" anchor="ctr"/>
                </a:tc>
                <a:tc>
                  <a:txBody>
                    <a:bodyPr/>
                    <a:lstStyle/>
                    <a:p>
                      <a:pPr algn="ctr">
                        <a:spcAft>
                          <a:spcPts val="0"/>
                        </a:spcAft>
                      </a:pPr>
                      <a:r>
                        <a:rPr lang="es-EC" sz="800" dirty="0">
                          <a:effectLst/>
                        </a:rPr>
                        <a:t>m</a:t>
                      </a:r>
                      <a:endParaRPr lang="es-EC" sz="9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040" marR="32040" marT="0" marB="0" anchor="ctr"/>
                </a:tc>
                <a:tc>
                  <a:txBody>
                    <a:bodyPr/>
                    <a:lstStyle/>
                    <a:p>
                      <a:pPr algn="ctr">
                        <a:spcAft>
                          <a:spcPts val="0"/>
                        </a:spcAft>
                      </a:pPr>
                      <a:r>
                        <a:rPr lang="es-EC" sz="800" dirty="0" err="1">
                          <a:effectLst/>
                        </a:rPr>
                        <a:t>L</a:t>
                      </a:r>
                      <a:r>
                        <a:rPr lang="es-EC" sz="800" baseline="-25000" dirty="0" err="1">
                          <a:effectLst/>
                        </a:rPr>
                        <a:t>p</a:t>
                      </a:r>
                      <a:endParaRPr lang="es-EC" sz="9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040" marR="32040" marT="0" marB="0" anchor="ctr"/>
                </a:tc>
              </a:tr>
              <a:tr h="269885">
                <a:tc>
                  <a:txBody>
                    <a:bodyPr/>
                    <a:lstStyle/>
                    <a:p>
                      <a:pPr algn="ctr">
                        <a:spcAft>
                          <a:spcPts val="0"/>
                        </a:spcAft>
                      </a:pPr>
                      <a:r>
                        <a:rPr lang="es-EC" sz="800">
                          <a:effectLst/>
                        </a:rPr>
                        <a:t>Eficiencia óptica</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040" marR="32040" marT="0" marB="0" anchor="ctr"/>
                </a:tc>
                <a:tc>
                  <a:txBody>
                    <a:bodyPr/>
                    <a:lstStyle/>
                    <a:p>
                      <a:pPr algn="ctr">
                        <a:spcAft>
                          <a:spcPts val="0"/>
                        </a:spcAft>
                      </a:pPr>
                      <a:r>
                        <a:rPr lang="es-EC" sz="800" dirty="0">
                          <a:effectLst/>
                        </a:rPr>
                        <a:t>0,658</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040" marR="32040" marT="0" marB="0" anchor="ctr"/>
                </a:tc>
                <a:tc>
                  <a:txBody>
                    <a:bodyPr/>
                    <a:lstStyle/>
                    <a:p>
                      <a:endParaRPr lang="es-EC" sz="800" dirty="0">
                        <a:solidFill>
                          <a:schemeClr val="tx1"/>
                        </a:solidFill>
                        <a:effectLst/>
                        <a:latin typeface="Times New Roman" panose="02020603050405020304" pitchFamily="18" charset="0"/>
                      </a:endParaRPr>
                    </a:p>
                  </a:txBody>
                  <a:tcPr marL="32040" marR="32040" marT="0" marB="0" anchor="ctr"/>
                </a:tc>
                <a:tc>
                  <a:txBody>
                    <a:bodyPr/>
                    <a:lstStyle/>
                    <a:p>
                      <a:pPr algn="ctr">
                        <a:spcAft>
                          <a:spcPts val="0"/>
                        </a:spcAft>
                      </a:pPr>
                      <a:r>
                        <a:rPr lang="es-EC" sz="800">
                          <a:effectLst/>
                        </a:rPr>
                        <a:t>η</a:t>
                      </a:r>
                      <a:r>
                        <a:rPr lang="es-EC" sz="800" baseline="-25000">
                          <a:effectLst/>
                        </a:rPr>
                        <a:t>o</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040" marR="32040" marT="0" marB="0" anchor="ctr"/>
                </a:tc>
              </a:tr>
              <a:tr h="615527">
                <a:tc>
                  <a:txBody>
                    <a:bodyPr/>
                    <a:lstStyle/>
                    <a:p>
                      <a:pPr algn="ctr">
                        <a:spcAft>
                          <a:spcPts val="0"/>
                        </a:spcAft>
                      </a:pPr>
                      <a:r>
                        <a:rPr lang="es-EC" sz="800">
                          <a:effectLst/>
                        </a:rPr>
                        <a:t>Coeficiente de conductividad térmica del cobre</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040" marR="32040" marT="0" marB="0" anchor="ctr"/>
                </a:tc>
                <a:tc>
                  <a:txBody>
                    <a:bodyPr/>
                    <a:lstStyle/>
                    <a:p>
                      <a:pPr algn="ctr">
                        <a:spcAft>
                          <a:spcPts val="0"/>
                        </a:spcAft>
                      </a:pPr>
                      <a:r>
                        <a:rPr lang="es-EC" sz="800">
                          <a:effectLst/>
                        </a:rPr>
                        <a:t>401</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040" marR="32040" marT="0" marB="0" anchor="ctr"/>
                </a:tc>
                <a:tc>
                  <a:txBody>
                    <a:bodyPr/>
                    <a:lstStyle/>
                    <a:p>
                      <a:pPr algn="ctr">
                        <a:spcAft>
                          <a:spcPts val="0"/>
                        </a:spcAft>
                      </a:pPr>
                      <a:r>
                        <a:rPr lang="es-EC" sz="800">
                          <a:effectLst/>
                        </a:rPr>
                        <a:t>W/m*K</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040" marR="32040" marT="0" marB="0" anchor="ctr"/>
                </a:tc>
                <a:tc>
                  <a:txBody>
                    <a:bodyPr/>
                    <a:lstStyle/>
                    <a:p>
                      <a:pPr algn="ctr">
                        <a:spcAft>
                          <a:spcPts val="0"/>
                        </a:spcAft>
                      </a:pPr>
                      <a:r>
                        <a:rPr lang="es-EC" sz="800">
                          <a:effectLst/>
                        </a:rPr>
                        <a:t>k</a:t>
                      </a:r>
                      <a:r>
                        <a:rPr lang="es-EC" sz="800" baseline="-25000">
                          <a:effectLst/>
                        </a:rPr>
                        <a:t>p</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040" marR="32040" marT="0" marB="0" anchor="ctr"/>
                </a:tc>
              </a:tr>
              <a:tr h="404827">
                <a:tc>
                  <a:txBody>
                    <a:bodyPr/>
                    <a:lstStyle/>
                    <a:p>
                      <a:pPr algn="ctr">
                        <a:spcAft>
                          <a:spcPts val="0"/>
                        </a:spcAft>
                      </a:pPr>
                      <a:r>
                        <a:rPr lang="es-EC" sz="800">
                          <a:effectLst/>
                        </a:rPr>
                        <a:t>Área exterior del tubo absorbedor</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040" marR="32040" marT="0" marB="0" anchor="ctr"/>
                </a:tc>
                <a:tc>
                  <a:txBody>
                    <a:bodyPr/>
                    <a:lstStyle/>
                    <a:p>
                      <a:pPr algn="ctr">
                        <a:spcAft>
                          <a:spcPts val="0"/>
                        </a:spcAft>
                      </a:pPr>
                      <a:r>
                        <a:rPr lang="es-EC" sz="800">
                          <a:effectLst/>
                        </a:rPr>
                        <a:t>0,1341</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040" marR="32040" marT="0" marB="0" anchor="ctr"/>
                </a:tc>
                <a:tc>
                  <a:txBody>
                    <a:bodyPr/>
                    <a:lstStyle/>
                    <a:p>
                      <a:pPr algn="ctr">
                        <a:spcAft>
                          <a:spcPts val="0"/>
                        </a:spcAft>
                      </a:pPr>
                      <a:r>
                        <a:rPr lang="es-EC" sz="800">
                          <a:effectLst/>
                        </a:rPr>
                        <a:t>m2</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040" marR="32040" marT="0" marB="0" anchor="ctr"/>
                </a:tc>
                <a:tc>
                  <a:txBody>
                    <a:bodyPr/>
                    <a:lstStyle/>
                    <a:p>
                      <a:pPr algn="ctr">
                        <a:spcAft>
                          <a:spcPts val="0"/>
                        </a:spcAft>
                      </a:pPr>
                      <a:r>
                        <a:rPr lang="es-EC" sz="800">
                          <a:effectLst/>
                        </a:rPr>
                        <a:t>A</a:t>
                      </a:r>
                      <a:r>
                        <a:rPr lang="es-EC" sz="800" baseline="-25000">
                          <a:effectLst/>
                        </a:rPr>
                        <a:t>p</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040" marR="32040" marT="0" marB="0" anchor="ctr"/>
                </a:tc>
              </a:tr>
              <a:tr h="372356">
                <a:tc>
                  <a:txBody>
                    <a:bodyPr/>
                    <a:lstStyle/>
                    <a:p>
                      <a:pPr algn="ctr">
                        <a:spcAft>
                          <a:spcPts val="0"/>
                        </a:spcAft>
                      </a:pPr>
                      <a:r>
                        <a:rPr lang="es-EC" sz="800">
                          <a:effectLst/>
                        </a:rPr>
                        <a:t>Área interior de la cubierta</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040" marR="32040" marT="0" marB="0" anchor="ctr"/>
                </a:tc>
                <a:tc>
                  <a:txBody>
                    <a:bodyPr/>
                    <a:lstStyle/>
                    <a:p>
                      <a:pPr algn="ctr">
                        <a:spcAft>
                          <a:spcPts val="0"/>
                        </a:spcAft>
                      </a:pPr>
                      <a:r>
                        <a:rPr lang="es-EC" sz="800">
                          <a:effectLst/>
                        </a:rPr>
                        <a:t>0,2234</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040" marR="32040" marT="0" marB="0" anchor="ctr"/>
                </a:tc>
                <a:tc>
                  <a:txBody>
                    <a:bodyPr/>
                    <a:lstStyle/>
                    <a:p>
                      <a:pPr algn="ctr">
                        <a:spcAft>
                          <a:spcPts val="0"/>
                        </a:spcAft>
                      </a:pPr>
                      <a:r>
                        <a:rPr lang="es-EC" sz="800">
                          <a:effectLst/>
                        </a:rPr>
                        <a:t>m2</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040" marR="32040" marT="0" marB="0" anchor="ctr"/>
                </a:tc>
                <a:tc>
                  <a:txBody>
                    <a:bodyPr/>
                    <a:lstStyle/>
                    <a:p>
                      <a:pPr algn="ctr">
                        <a:spcAft>
                          <a:spcPts val="0"/>
                        </a:spcAft>
                      </a:pPr>
                      <a:r>
                        <a:rPr lang="es-EC" sz="800">
                          <a:effectLst/>
                        </a:rPr>
                        <a:t>A</a:t>
                      </a:r>
                      <a:r>
                        <a:rPr lang="es-EC" sz="800" baseline="-25000">
                          <a:effectLst/>
                        </a:rPr>
                        <a:t>c</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040" marR="32040" marT="0" marB="0" anchor="ctr"/>
                </a:tc>
              </a:tr>
              <a:tr h="269885">
                <a:tc>
                  <a:txBody>
                    <a:bodyPr/>
                    <a:lstStyle/>
                    <a:p>
                      <a:pPr algn="ctr">
                        <a:spcAft>
                          <a:spcPts val="0"/>
                        </a:spcAft>
                      </a:pPr>
                      <a:r>
                        <a:rPr lang="es-EC" sz="800">
                          <a:effectLst/>
                        </a:rPr>
                        <a:t>Área de apertura</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040" marR="32040" marT="0" marB="0" anchor="ctr"/>
                </a:tc>
                <a:tc>
                  <a:txBody>
                    <a:bodyPr/>
                    <a:lstStyle/>
                    <a:p>
                      <a:pPr algn="ctr">
                        <a:spcAft>
                          <a:spcPts val="0"/>
                        </a:spcAft>
                      </a:pPr>
                      <a:r>
                        <a:rPr lang="es-EC" sz="800">
                          <a:effectLst/>
                        </a:rPr>
                        <a:t>1,8</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040" marR="32040" marT="0" marB="0" anchor="ctr"/>
                </a:tc>
                <a:tc>
                  <a:txBody>
                    <a:bodyPr/>
                    <a:lstStyle/>
                    <a:p>
                      <a:pPr algn="ctr">
                        <a:spcAft>
                          <a:spcPts val="0"/>
                        </a:spcAft>
                      </a:pPr>
                      <a:r>
                        <a:rPr lang="es-EC" sz="800">
                          <a:effectLst/>
                        </a:rPr>
                        <a:t>m2</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040" marR="32040" marT="0" marB="0" anchor="ctr"/>
                </a:tc>
                <a:tc>
                  <a:txBody>
                    <a:bodyPr/>
                    <a:lstStyle/>
                    <a:p>
                      <a:pPr algn="ctr">
                        <a:spcAft>
                          <a:spcPts val="0"/>
                        </a:spcAft>
                      </a:pPr>
                      <a:r>
                        <a:rPr lang="es-EC" sz="800">
                          <a:effectLst/>
                        </a:rPr>
                        <a:t>A</a:t>
                      </a:r>
                      <a:r>
                        <a:rPr lang="es-EC" sz="800" baseline="-25000">
                          <a:effectLst/>
                        </a:rPr>
                        <a:t>a</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040" marR="32040" marT="0" marB="0" anchor="ctr"/>
                </a:tc>
              </a:tr>
              <a:tr h="269885">
                <a:tc>
                  <a:txBody>
                    <a:bodyPr/>
                    <a:lstStyle/>
                    <a:p>
                      <a:pPr algn="ctr">
                        <a:spcAft>
                          <a:spcPts val="0"/>
                        </a:spcAft>
                      </a:pPr>
                      <a:r>
                        <a:rPr lang="es-EC" sz="800">
                          <a:effectLst/>
                        </a:rPr>
                        <a:t>Área del absorbedor</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040" marR="32040" marT="0" marB="0" anchor="ctr"/>
                </a:tc>
                <a:tc>
                  <a:txBody>
                    <a:bodyPr/>
                    <a:lstStyle/>
                    <a:p>
                      <a:pPr algn="ctr">
                        <a:spcAft>
                          <a:spcPts val="0"/>
                        </a:spcAft>
                      </a:pPr>
                      <a:r>
                        <a:rPr lang="es-EC" sz="800">
                          <a:effectLst/>
                        </a:rPr>
                        <a:t>0,13</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040" marR="32040" marT="0" marB="0" anchor="ctr"/>
                </a:tc>
                <a:tc>
                  <a:txBody>
                    <a:bodyPr/>
                    <a:lstStyle/>
                    <a:p>
                      <a:pPr algn="ctr">
                        <a:spcAft>
                          <a:spcPts val="0"/>
                        </a:spcAft>
                      </a:pPr>
                      <a:r>
                        <a:rPr lang="es-EC" sz="800">
                          <a:effectLst/>
                        </a:rPr>
                        <a:t>m2</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040" marR="32040" marT="0" marB="0" anchor="ctr"/>
                </a:tc>
                <a:tc>
                  <a:txBody>
                    <a:bodyPr/>
                    <a:lstStyle/>
                    <a:p>
                      <a:pPr algn="ctr">
                        <a:spcAft>
                          <a:spcPts val="0"/>
                        </a:spcAft>
                      </a:pPr>
                      <a:r>
                        <a:rPr lang="es-EC" sz="800">
                          <a:effectLst/>
                        </a:rPr>
                        <a:t>A</a:t>
                      </a:r>
                      <a:r>
                        <a:rPr lang="es-EC" sz="800" baseline="-25000">
                          <a:effectLst/>
                        </a:rPr>
                        <a:t>p</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040" marR="32040" marT="0" marB="0" anchor="ctr"/>
                </a:tc>
              </a:tr>
              <a:tr h="372356">
                <a:tc>
                  <a:txBody>
                    <a:bodyPr/>
                    <a:lstStyle/>
                    <a:p>
                      <a:pPr algn="ctr">
                        <a:spcAft>
                          <a:spcPts val="0"/>
                        </a:spcAft>
                      </a:pPr>
                      <a:r>
                        <a:rPr lang="es-EC" sz="800">
                          <a:effectLst/>
                        </a:rPr>
                        <a:t>Relación de concentración</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040" marR="32040" marT="0" marB="0" anchor="ctr"/>
                </a:tc>
                <a:tc>
                  <a:txBody>
                    <a:bodyPr/>
                    <a:lstStyle/>
                    <a:p>
                      <a:pPr algn="ctr">
                        <a:spcAft>
                          <a:spcPts val="0"/>
                        </a:spcAft>
                      </a:pPr>
                      <a:r>
                        <a:rPr lang="es-EC" sz="800">
                          <a:effectLst/>
                        </a:rPr>
                        <a:t>13,43</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040" marR="32040" marT="0" marB="0" anchor="ctr"/>
                </a:tc>
                <a:tc>
                  <a:txBody>
                    <a:bodyPr/>
                    <a:lstStyle/>
                    <a:p>
                      <a:endParaRPr lang="es-EC" sz="800">
                        <a:solidFill>
                          <a:schemeClr val="tx1"/>
                        </a:solidFill>
                        <a:effectLst/>
                        <a:latin typeface="Times New Roman" panose="02020603050405020304" pitchFamily="18" charset="0"/>
                      </a:endParaRPr>
                    </a:p>
                  </a:txBody>
                  <a:tcPr marL="32040" marR="32040" marT="0" marB="0" anchor="ctr"/>
                </a:tc>
                <a:tc>
                  <a:txBody>
                    <a:bodyPr/>
                    <a:lstStyle/>
                    <a:p>
                      <a:pPr algn="ctr">
                        <a:spcAft>
                          <a:spcPts val="0"/>
                        </a:spcAft>
                      </a:pPr>
                      <a:r>
                        <a:rPr lang="es-EC" sz="800">
                          <a:effectLst/>
                        </a:rPr>
                        <a:t>C</a:t>
                      </a:r>
                      <a:r>
                        <a:rPr lang="es-EC" sz="800" baseline="-25000">
                          <a:effectLst/>
                        </a:rPr>
                        <a:t>a</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040" marR="32040" marT="0" marB="0" anchor="ctr"/>
                </a:tc>
              </a:tr>
              <a:tr h="539770">
                <a:tc>
                  <a:txBody>
                    <a:bodyPr/>
                    <a:lstStyle/>
                    <a:p>
                      <a:pPr algn="ctr">
                        <a:spcAft>
                          <a:spcPts val="0"/>
                        </a:spcAft>
                      </a:pPr>
                      <a:r>
                        <a:rPr lang="es-EC" sz="800">
                          <a:effectLst/>
                        </a:rPr>
                        <a:t>Área transversal del interior del tubo</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040" marR="32040" marT="0" marB="0" anchor="ctr"/>
                </a:tc>
                <a:tc>
                  <a:txBody>
                    <a:bodyPr/>
                    <a:lstStyle/>
                    <a:p>
                      <a:pPr algn="ctr">
                        <a:spcAft>
                          <a:spcPts val="0"/>
                        </a:spcAft>
                      </a:pPr>
                      <a:r>
                        <a:rPr lang="es-EC" sz="800">
                          <a:effectLst/>
                        </a:rPr>
                        <a:t>0,000557581</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040" marR="32040" marT="0" marB="0" anchor="ctr"/>
                </a:tc>
                <a:tc>
                  <a:txBody>
                    <a:bodyPr/>
                    <a:lstStyle/>
                    <a:p>
                      <a:pPr algn="ctr">
                        <a:spcAft>
                          <a:spcPts val="0"/>
                        </a:spcAft>
                      </a:pPr>
                      <a:r>
                        <a:rPr lang="es-EC" sz="800">
                          <a:effectLst/>
                        </a:rPr>
                        <a:t>m2</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040" marR="32040" marT="0" marB="0" anchor="ctr"/>
                </a:tc>
                <a:tc>
                  <a:txBody>
                    <a:bodyPr/>
                    <a:lstStyle/>
                    <a:p>
                      <a:pPr algn="ctr">
                        <a:spcAft>
                          <a:spcPts val="0"/>
                        </a:spcAft>
                      </a:pPr>
                      <a:r>
                        <a:rPr lang="es-EC" sz="800" dirty="0" err="1">
                          <a:effectLst/>
                        </a:rPr>
                        <a:t>A</a:t>
                      </a:r>
                      <a:r>
                        <a:rPr lang="es-EC" sz="800" baseline="-25000" dirty="0" err="1">
                          <a:effectLst/>
                        </a:rPr>
                        <a:t>tp</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2040" marR="32040" marT="0" marB="0" anchor="ctr"/>
                </a:tc>
              </a:tr>
            </a:tbl>
          </a:graphicData>
        </a:graphic>
      </p:graphicFrame>
    </p:spTree>
    <p:extLst>
      <p:ext uri="{BB962C8B-B14F-4D97-AF65-F5344CB8AC3E}">
        <p14:creationId xmlns:p14="http://schemas.microsoft.com/office/powerpoint/2010/main" val="41999113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7704" y="692696"/>
            <a:ext cx="6447501" cy="783772"/>
          </a:xfrm>
        </p:spPr>
        <p:txBody>
          <a:bodyPr>
            <a:normAutofit fontScale="90000"/>
          </a:bodyPr>
          <a:lstStyle/>
          <a:p>
            <a:r>
              <a:rPr lang="es-ES" dirty="0">
                <a:solidFill>
                  <a:schemeClr val="tx1"/>
                </a:solidFill>
              </a:rPr>
              <a:t>ANÁLISIS DE RESULTADOS</a:t>
            </a:r>
            <a:br>
              <a:rPr lang="es-ES" dirty="0">
                <a:solidFill>
                  <a:schemeClr val="tx1"/>
                </a:solidFill>
              </a:rPr>
            </a:br>
            <a:r>
              <a:rPr lang="es-ES" sz="1800" dirty="0">
                <a:solidFill>
                  <a:schemeClr val="tx1"/>
                </a:solidFill>
              </a:rPr>
              <a:t>CONCENTRADOR CILÍNDRICO PARABÓLICO</a:t>
            </a:r>
            <a:endParaRPr lang="es-EC" sz="1800" dirty="0">
              <a:solidFill>
                <a:schemeClr val="tx1"/>
              </a:solidFill>
            </a:endParaRPr>
          </a:p>
        </p:txBody>
      </p:sp>
      <p:sp>
        <p:nvSpPr>
          <p:cNvPr id="3" name="Marcador de contenido 2"/>
          <p:cNvSpPr>
            <a:spLocks noGrp="1"/>
          </p:cNvSpPr>
          <p:nvPr>
            <p:ph idx="1"/>
          </p:nvPr>
        </p:nvSpPr>
        <p:spPr>
          <a:xfrm>
            <a:off x="508001" y="2098222"/>
            <a:ext cx="6447501" cy="3799114"/>
          </a:xfrm>
        </p:spPr>
        <p:txBody>
          <a:bodyPr/>
          <a:lstStyle/>
          <a:p>
            <a:r>
              <a:rPr lang="es-ES" dirty="0"/>
              <a:t>Datos obtenidos para el primer ensayo</a:t>
            </a:r>
            <a:endParaRPr lang="es-EC" i="1" dirty="0"/>
          </a:p>
          <a:p>
            <a:pPr marL="0" indent="0">
              <a:buNone/>
            </a:pPr>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389880631"/>
              </p:ext>
            </p:extLst>
          </p:nvPr>
        </p:nvGraphicFramePr>
        <p:xfrm>
          <a:off x="508001" y="1844824"/>
          <a:ext cx="7736406" cy="1876728"/>
        </p:xfrm>
        <a:graphic>
          <a:graphicData uri="http://schemas.openxmlformats.org/drawingml/2006/table">
            <a:tbl>
              <a:tblPr>
                <a:tableStyleId>{21E4AEA4-8DFA-4A89-87EB-49C32662AFE0}</a:tableStyleId>
              </a:tblPr>
              <a:tblGrid>
                <a:gridCol w="1007092"/>
                <a:gridCol w="984028"/>
                <a:gridCol w="1035279"/>
                <a:gridCol w="599642"/>
                <a:gridCol w="1030154"/>
                <a:gridCol w="1014778"/>
                <a:gridCol w="1035279"/>
                <a:gridCol w="1030154"/>
              </a:tblGrid>
              <a:tr h="469182">
                <a:tc rowSpan="2" gridSpan="2">
                  <a:txBody>
                    <a:bodyPr/>
                    <a:lstStyle/>
                    <a:p>
                      <a:pPr algn="ctr" fontAlgn="ctr"/>
                      <a:r>
                        <a:rPr lang="es-EC" sz="600" u="none" strike="noStrike" dirty="0">
                          <a:effectLst/>
                        </a:rPr>
                        <a:t> </a:t>
                      </a:r>
                      <a:endParaRPr lang="es-EC" sz="600" b="0" i="0" u="none" strike="noStrike" dirty="0">
                        <a:solidFill>
                          <a:srgbClr val="000000"/>
                        </a:solidFill>
                        <a:effectLst/>
                        <a:latin typeface="Arial" panose="020B0604020202020204" pitchFamily="34" charset="0"/>
                      </a:endParaRPr>
                    </a:p>
                  </a:txBody>
                  <a:tcPr marL="6570" marR="6570" marT="6570" marB="0" anchor="ctr"/>
                </a:tc>
                <a:tc rowSpan="2" hMerge="1">
                  <a:txBody>
                    <a:bodyPr/>
                    <a:lstStyle/>
                    <a:p>
                      <a:endParaRPr lang="es-EC"/>
                    </a:p>
                  </a:txBody>
                  <a:tcPr/>
                </a:tc>
                <a:tc gridSpan="2">
                  <a:txBody>
                    <a:bodyPr/>
                    <a:lstStyle/>
                    <a:p>
                      <a:pPr algn="ctr" fontAlgn="ctr"/>
                      <a:r>
                        <a:rPr lang="es-EC" sz="600" u="none" strike="noStrike" dirty="0">
                          <a:effectLst/>
                        </a:rPr>
                        <a:t>COLECTORES CILÍNDRICOS </a:t>
                      </a:r>
                      <a:br>
                        <a:rPr lang="es-EC" sz="600" u="none" strike="noStrike" dirty="0">
                          <a:effectLst/>
                        </a:rPr>
                      </a:br>
                      <a:r>
                        <a:rPr lang="es-EC" sz="600" u="none" strike="noStrike" dirty="0">
                          <a:effectLst/>
                        </a:rPr>
                        <a:t>PARABÓLICOS</a:t>
                      </a:r>
                      <a:endParaRPr lang="es-EC" sz="600" b="0" i="0" u="none" strike="noStrike" dirty="0">
                        <a:solidFill>
                          <a:srgbClr val="000000"/>
                        </a:solidFill>
                        <a:effectLst/>
                        <a:latin typeface="Arial" panose="020B0604020202020204" pitchFamily="34" charset="0"/>
                      </a:endParaRPr>
                    </a:p>
                  </a:txBody>
                  <a:tcPr marL="6570" marR="6570" marT="6570" marB="0" anchor="ctr"/>
                </a:tc>
                <a:tc hMerge="1">
                  <a:txBody>
                    <a:bodyPr/>
                    <a:lstStyle/>
                    <a:p>
                      <a:endParaRPr lang="es-EC"/>
                    </a:p>
                  </a:txBody>
                  <a:tcPr/>
                </a:tc>
                <a:tc gridSpan="4">
                  <a:txBody>
                    <a:bodyPr/>
                    <a:lstStyle/>
                    <a:p>
                      <a:pPr algn="ctr" fontAlgn="ctr"/>
                      <a:r>
                        <a:rPr lang="es-EC" sz="600" u="none" strike="noStrike" dirty="0">
                          <a:effectLst/>
                        </a:rPr>
                        <a:t>AIRE AMBIENTE</a:t>
                      </a:r>
                      <a:endParaRPr lang="es-EC" sz="600" b="0" i="0" u="none" strike="noStrike" dirty="0">
                        <a:solidFill>
                          <a:srgbClr val="000000"/>
                        </a:solidFill>
                        <a:effectLst/>
                        <a:latin typeface="Arial" panose="020B0604020202020204" pitchFamily="34" charset="0"/>
                      </a:endParaRPr>
                    </a:p>
                  </a:txBody>
                  <a:tcPr marL="6570" marR="6570" marT="657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469182">
                <a:tc gridSpan="2" vMerge="1">
                  <a:txBody>
                    <a:bodyPr/>
                    <a:lstStyle/>
                    <a:p>
                      <a:endParaRPr lang="es-EC"/>
                    </a:p>
                  </a:txBody>
                  <a:tcPr/>
                </a:tc>
                <a:tc hMerge="1" vMerge="1">
                  <a:txBody>
                    <a:bodyPr/>
                    <a:lstStyle/>
                    <a:p>
                      <a:endParaRPr lang="es-EC"/>
                    </a:p>
                  </a:txBody>
                  <a:tcPr/>
                </a:tc>
                <a:tc gridSpan="2">
                  <a:txBody>
                    <a:bodyPr/>
                    <a:lstStyle/>
                    <a:p>
                      <a:pPr algn="ctr" fontAlgn="ctr"/>
                      <a:r>
                        <a:rPr lang="es-EC" sz="600" u="none" strike="noStrike" dirty="0">
                          <a:effectLst/>
                        </a:rPr>
                        <a:t>Temperatura </a:t>
                      </a:r>
                      <a:br>
                        <a:rPr lang="es-EC" sz="600" u="none" strike="noStrike" dirty="0">
                          <a:effectLst/>
                        </a:rPr>
                      </a:br>
                      <a:r>
                        <a:rPr lang="es-EC" sz="600" u="none" strike="noStrike" dirty="0">
                          <a:effectLst/>
                        </a:rPr>
                        <a:t>(°C)</a:t>
                      </a:r>
                      <a:endParaRPr lang="es-EC" sz="600" b="0" i="0" u="none" strike="noStrike" dirty="0">
                        <a:solidFill>
                          <a:srgbClr val="000000"/>
                        </a:solidFill>
                        <a:effectLst/>
                        <a:latin typeface="Arial" panose="020B0604020202020204" pitchFamily="34" charset="0"/>
                      </a:endParaRPr>
                    </a:p>
                  </a:txBody>
                  <a:tcPr marL="6570" marR="6570" marT="6570" marB="0" anchor="ctr"/>
                </a:tc>
                <a:tc hMerge="1">
                  <a:txBody>
                    <a:bodyPr/>
                    <a:lstStyle/>
                    <a:p>
                      <a:endParaRPr lang="es-EC"/>
                    </a:p>
                  </a:txBody>
                  <a:tcPr/>
                </a:tc>
                <a:tc rowSpan="2">
                  <a:txBody>
                    <a:bodyPr/>
                    <a:lstStyle/>
                    <a:p>
                      <a:pPr algn="ctr" fontAlgn="ctr"/>
                      <a:r>
                        <a:rPr lang="es-EC" sz="600" u="none" strike="noStrike" dirty="0">
                          <a:effectLst/>
                        </a:rPr>
                        <a:t>Temperatura </a:t>
                      </a:r>
                      <a:br>
                        <a:rPr lang="es-EC" sz="600" u="none" strike="noStrike" dirty="0">
                          <a:effectLst/>
                        </a:rPr>
                      </a:br>
                      <a:r>
                        <a:rPr lang="es-EC" sz="600" u="none" strike="noStrike" dirty="0">
                          <a:effectLst/>
                        </a:rPr>
                        <a:t>(°C)</a:t>
                      </a:r>
                      <a:endParaRPr lang="es-EC" sz="600" b="0" i="0" u="none" strike="noStrike" dirty="0">
                        <a:solidFill>
                          <a:srgbClr val="000000"/>
                        </a:solidFill>
                        <a:effectLst/>
                        <a:latin typeface="Arial" panose="020B0604020202020204" pitchFamily="34" charset="0"/>
                      </a:endParaRPr>
                    </a:p>
                  </a:txBody>
                  <a:tcPr marL="6570" marR="6570" marT="6570" marB="0" anchor="ctr"/>
                </a:tc>
                <a:tc rowSpan="2">
                  <a:txBody>
                    <a:bodyPr/>
                    <a:lstStyle/>
                    <a:p>
                      <a:pPr algn="ctr" fontAlgn="ctr"/>
                      <a:r>
                        <a:rPr lang="es-EC" sz="600" u="none" strike="noStrike" dirty="0">
                          <a:effectLst/>
                        </a:rPr>
                        <a:t>Viscosidad cinemática </a:t>
                      </a:r>
                      <a:br>
                        <a:rPr lang="es-EC" sz="600" u="none" strike="noStrike" dirty="0">
                          <a:effectLst/>
                        </a:rPr>
                      </a:br>
                      <a:r>
                        <a:rPr lang="es-EC" sz="600" u="none" strike="noStrike" dirty="0">
                          <a:effectLst/>
                        </a:rPr>
                        <a:t>(m2/s)</a:t>
                      </a:r>
                      <a:endParaRPr lang="es-EC" sz="600" b="0" i="0" u="none" strike="noStrike" dirty="0">
                        <a:solidFill>
                          <a:srgbClr val="000000"/>
                        </a:solidFill>
                        <a:effectLst/>
                        <a:latin typeface="Arial" panose="020B0604020202020204" pitchFamily="34" charset="0"/>
                      </a:endParaRPr>
                    </a:p>
                  </a:txBody>
                  <a:tcPr marL="6570" marR="6570" marT="6570" marB="0" anchor="ctr"/>
                </a:tc>
                <a:tc rowSpan="2">
                  <a:txBody>
                    <a:bodyPr/>
                    <a:lstStyle/>
                    <a:p>
                      <a:pPr algn="ctr" fontAlgn="ctr"/>
                      <a:r>
                        <a:rPr lang="es-EC" sz="600" u="none" strike="noStrike">
                          <a:effectLst/>
                        </a:rPr>
                        <a:t>Número de Prandtl </a:t>
                      </a:r>
                      <a:br>
                        <a:rPr lang="es-EC" sz="600" u="none" strike="noStrike">
                          <a:effectLst/>
                        </a:rPr>
                      </a:br>
                      <a:r>
                        <a:rPr lang="es-EC" sz="600" u="none" strike="noStrike">
                          <a:effectLst/>
                        </a:rPr>
                        <a:t>Pr</a:t>
                      </a:r>
                      <a:endParaRPr lang="es-EC" sz="600" b="0" i="0" u="none" strike="noStrike">
                        <a:solidFill>
                          <a:srgbClr val="000000"/>
                        </a:solidFill>
                        <a:effectLst/>
                        <a:latin typeface="Arial" panose="020B0604020202020204" pitchFamily="34" charset="0"/>
                      </a:endParaRPr>
                    </a:p>
                  </a:txBody>
                  <a:tcPr marL="6570" marR="6570" marT="6570" marB="0" anchor="ctr"/>
                </a:tc>
                <a:tc rowSpan="2">
                  <a:txBody>
                    <a:bodyPr/>
                    <a:lstStyle/>
                    <a:p>
                      <a:pPr algn="ctr" fontAlgn="ctr"/>
                      <a:r>
                        <a:rPr lang="es-EC" sz="600" u="none" strike="noStrike">
                          <a:effectLst/>
                        </a:rPr>
                        <a:t>Conductividad Térmica </a:t>
                      </a:r>
                      <a:br>
                        <a:rPr lang="es-EC" sz="600" u="none" strike="noStrike">
                          <a:effectLst/>
                        </a:rPr>
                      </a:br>
                      <a:r>
                        <a:rPr lang="es-EC" sz="600" u="none" strike="noStrike">
                          <a:effectLst/>
                        </a:rPr>
                        <a:t>k (W/m*K)</a:t>
                      </a:r>
                      <a:endParaRPr lang="es-EC" sz="600" b="0" i="0" u="none" strike="noStrike">
                        <a:solidFill>
                          <a:srgbClr val="000000"/>
                        </a:solidFill>
                        <a:effectLst/>
                        <a:latin typeface="Arial" panose="020B0604020202020204" pitchFamily="34" charset="0"/>
                      </a:endParaRPr>
                    </a:p>
                  </a:txBody>
                  <a:tcPr marL="6570" marR="6570" marT="6570" marB="0" anchor="ctr"/>
                </a:tc>
              </a:tr>
              <a:tr h="469182">
                <a:tc>
                  <a:txBody>
                    <a:bodyPr/>
                    <a:lstStyle/>
                    <a:p>
                      <a:pPr algn="ctr" fontAlgn="ctr"/>
                      <a:r>
                        <a:rPr lang="es-EC" sz="600" u="none" strike="noStrike">
                          <a:effectLst/>
                        </a:rPr>
                        <a:t>Radiación </a:t>
                      </a:r>
                      <a:br>
                        <a:rPr lang="es-EC" sz="600" u="none" strike="noStrike">
                          <a:effectLst/>
                        </a:rPr>
                      </a:br>
                      <a:r>
                        <a:rPr lang="es-EC" sz="600" u="none" strike="noStrike">
                          <a:effectLst/>
                        </a:rPr>
                        <a:t>(W/m2)</a:t>
                      </a:r>
                      <a:endParaRPr lang="es-EC" sz="600" b="0" i="0" u="none" strike="noStrike">
                        <a:solidFill>
                          <a:srgbClr val="000000"/>
                        </a:solidFill>
                        <a:effectLst/>
                        <a:latin typeface="Arial" panose="020B0604020202020204" pitchFamily="34" charset="0"/>
                      </a:endParaRPr>
                    </a:p>
                  </a:txBody>
                  <a:tcPr marL="6570" marR="6570" marT="6570" marB="0" anchor="ctr"/>
                </a:tc>
                <a:tc>
                  <a:txBody>
                    <a:bodyPr/>
                    <a:lstStyle/>
                    <a:p>
                      <a:pPr algn="ctr" fontAlgn="ctr"/>
                      <a:r>
                        <a:rPr lang="es-EC" sz="600" u="none" strike="noStrike">
                          <a:effectLst/>
                        </a:rPr>
                        <a:t>Velocidad del </a:t>
                      </a:r>
                      <a:br>
                        <a:rPr lang="es-EC" sz="600" u="none" strike="noStrike">
                          <a:effectLst/>
                        </a:rPr>
                      </a:br>
                      <a:r>
                        <a:rPr lang="es-EC" sz="600" u="none" strike="noStrike">
                          <a:effectLst/>
                        </a:rPr>
                        <a:t>viento (m/s)</a:t>
                      </a:r>
                      <a:endParaRPr lang="es-EC" sz="600" b="0" i="0" u="none" strike="noStrike">
                        <a:solidFill>
                          <a:srgbClr val="000000"/>
                        </a:solidFill>
                        <a:effectLst/>
                        <a:latin typeface="Arial" panose="020B0604020202020204" pitchFamily="34" charset="0"/>
                      </a:endParaRPr>
                    </a:p>
                  </a:txBody>
                  <a:tcPr marL="6570" marR="6570" marT="6570" marB="0" anchor="ctr"/>
                </a:tc>
                <a:tc>
                  <a:txBody>
                    <a:bodyPr/>
                    <a:lstStyle/>
                    <a:p>
                      <a:pPr algn="ctr" fontAlgn="ctr"/>
                      <a:r>
                        <a:rPr lang="es-EC" sz="600" u="none" strike="noStrike">
                          <a:effectLst/>
                        </a:rPr>
                        <a:t>Entrada Aceite</a:t>
                      </a:r>
                      <a:endParaRPr lang="es-EC" sz="600" b="0" i="0" u="none" strike="noStrike">
                        <a:solidFill>
                          <a:srgbClr val="000000"/>
                        </a:solidFill>
                        <a:effectLst/>
                        <a:latin typeface="Arial" panose="020B0604020202020204" pitchFamily="34" charset="0"/>
                      </a:endParaRPr>
                    </a:p>
                  </a:txBody>
                  <a:tcPr marL="6570" marR="6570" marT="6570" marB="0" anchor="ctr"/>
                </a:tc>
                <a:tc>
                  <a:txBody>
                    <a:bodyPr/>
                    <a:lstStyle/>
                    <a:p>
                      <a:pPr algn="ctr" fontAlgn="ctr"/>
                      <a:r>
                        <a:rPr lang="es-EC" sz="600" u="none" strike="noStrike" dirty="0">
                          <a:effectLst/>
                        </a:rPr>
                        <a:t>Salida Aceite</a:t>
                      </a:r>
                      <a:endParaRPr lang="es-EC" sz="600" b="0" i="0" u="none" strike="noStrike" dirty="0">
                        <a:solidFill>
                          <a:srgbClr val="000000"/>
                        </a:solidFill>
                        <a:effectLst/>
                        <a:latin typeface="Arial" panose="020B0604020202020204" pitchFamily="34" charset="0"/>
                      </a:endParaRPr>
                    </a:p>
                  </a:txBody>
                  <a:tcPr marL="6570" marR="6570" marT="657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469182">
                <a:tc>
                  <a:txBody>
                    <a:bodyPr/>
                    <a:lstStyle/>
                    <a:p>
                      <a:pPr algn="ctr" fontAlgn="ctr"/>
                      <a:r>
                        <a:rPr lang="es-EC" sz="600" u="none" strike="noStrike">
                          <a:effectLst/>
                        </a:rPr>
                        <a:t>363,28</a:t>
                      </a:r>
                      <a:endParaRPr lang="es-EC" sz="600" b="0" i="0" u="none" strike="noStrike">
                        <a:solidFill>
                          <a:srgbClr val="000000"/>
                        </a:solidFill>
                        <a:effectLst/>
                        <a:latin typeface="Arial" panose="020B0604020202020204" pitchFamily="34" charset="0"/>
                      </a:endParaRPr>
                    </a:p>
                  </a:txBody>
                  <a:tcPr marL="6570" marR="6570" marT="6570" marB="0" anchor="ctr"/>
                </a:tc>
                <a:tc>
                  <a:txBody>
                    <a:bodyPr/>
                    <a:lstStyle/>
                    <a:p>
                      <a:pPr algn="ctr" fontAlgn="ctr"/>
                      <a:r>
                        <a:rPr lang="es-EC" sz="600" u="none" strike="noStrike">
                          <a:effectLst/>
                        </a:rPr>
                        <a:t>1,0032</a:t>
                      </a:r>
                      <a:endParaRPr lang="es-EC" sz="600" b="0" i="0" u="none" strike="noStrike">
                        <a:solidFill>
                          <a:srgbClr val="000000"/>
                        </a:solidFill>
                        <a:effectLst/>
                        <a:latin typeface="Arial" panose="020B0604020202020204" pitchFamily="34" charset="0"/>
                      </a:endParaRPr>
                    </a:p>
                  </a:txBody>
                  <a:tcPr marL="6570" marR="6570" marT="6570" marB="0" anchor="ctr"/>
                </a:tc>
                <a:tc>
                  <a:txBody>
                    <a:bodyPr/>
                    <a:lstStyle/>
                    <a:p>
                      <a:pPr algn="ctr" fontAlgn="ctr"/>
                      <a:r>
                        <a:rPr lang="es-EC" sz="600" u="none" strike="noStrike">
                          <a:effectLst/>
                        </a:rPr>
                        <a:t>34,56</a:t>
                      </a:r>
                      <a:endParaRPr lang="es-EC" sz="600" b="0" i="0" u="none" strike="noStrike">
                        <a:solidFill>
                          <a:srgbClr val="000000"/>
                        </a:solidFill>
                        <a:effectLst/>
                        <a:latin typeface="Arial" panose="020B0604020202020204" pitchFamily="34" charset="0"/>
                      </a:endParaRPr>
                    </a:p>
                  </a:txBody>
                  <a:tcPr marL="6570" marR="6570" marT="6570" marB="0" anchor="ctr"/>
                </a:tc>
                <a:tc>
                  <a:txBody>
                    <a:bodyPr/>
                    <a:lstStyle/>
                    <a:p>
                      <a:pPr algn="ctr" fontAlgn="ctr"/>
                      <a:r>
                        <a:rPr lang="es-EC" sz="600" u="none" strike="noStrike">
                          <a:effectLst/>
                        </a:rPr>
                        <a:t>32,24</a:t>
                      </a:r>
                      <a:endParaRPr lang="es-EC" sz="600" b="0" i="0" u="none" strike="noStrike">
                        <a:solidFill>
                          <a:srgbClr val="000000"/>
                        </a:solidFill>
                        <a:effectLst/>
                        <a:latin typeface="Arial" panose="020B0604020202020204" pitchFamily="34" charset="0"/>
                      </a:endParaRPr>
                    </a:p>
                  </a:txBody>
                  <a:tcPr marL="6570" marR="6570" marT="6570" marB="0" anchor="ctr"/>
                </a:tc>
                <a:tc>
                  <a:txBody>
                    <a:bodyPr/>
                    <a:lstStyle/>
                    <a:p>
                      <a:pPr algn="ctr" fontAlgn="ctr"/>
                      <a:r>
                        <a:rPr lang="es-EC" sz="600" u="none" strike="noStrike">
                          <a:effectLst/>
                        </a:rPr>
                        <a:t>26,672</a:t>
                      </a:r>
                      <a:endParaRPr lang="es-EC" sz="600" b="0" i="0" u="none" strike="noStrike">
                        <a:solidFill>
                          <a:srgbClr val="000000"/>
                        </a:solidFill>
                        <a:effectLst/>
                        <a:latin typeface="Arial" panose="020B0604020202020204" pitchFamily="34" charset="0"/>
                      </a:endParaRPr>
                    </a:p>
                  </a:txBody>
                  <a:tcPr marL="6570" marR="6570" marT="6570" marB="0" anchor="ctr"/>
                </a:tc>
                <a:tc>
                  <a:txBody>
                    <a:bodyPr/>
                    <a:lstStyle/>
                    <a:p>
                      <a:pPr algn="ctr" fontAlgn="ctr"/>
                      <a:r>
                        <a:rPr lang="es-EC" sz="600" u="none" strike="noStrike" dirty="0">
                          <a:effectLst/>
                        </a:rPr>
                        <a:t>0,00001635</a:t>
                      </a:r>
                      <a:endParaRPr lang="es-EC" sz="600" b="0" i="0" u="none" strike="noStrike" dirty="0">
                        <a:solidFill>
                          <a:srgbClr val="000000"/>
                        </a:solidFill>
                        <a:effectLst/>
                        <a:latin typeface="Arial" panose="020B0604020202020204" pitchFamily="34" charset="0"/>
                      </a:endParaRPr>
                    </a:p>
                  </a:txBody>
                  <a:tcPr marL="6570" marR="6570" marT="6570" marB="0" anchor="ctr"/>
                </a:tc>
                <a:tc>
                  <a:txBody>
                    <a:bodyPr/>
                    <a:lstStyle/>
                    <a:p>
                      <a:pPr algn="ctr" fontAlgn="ctr"/>
                      <a:r>
                        <a:rPr lang="es-EC" sz="600" u="none" strike="noStrike" dirty="0">
                          <a:effectLst/>
                        </a:rPr>
                        <a:t>0,7274</a:t>
                      </a:r>
                      <a:endParaRPr lang="es-EC" sz="600" b="0" i="0" u="none" strike="noStrike" dirty="0">
                        <a:solidFill>
                          <a:srgbClr val="000000"/>
                        </a:solidFill>
                        <a:effectLst/>
                        <a:latin typeface="Arial" panose="020B0604020202020204" pitchFamily="34" charset="0"/>
                      </a:endParaRPr>
                    </a:p>
                  </a:txBody>
                  <a:tcPr marL="6570" marR="6570" marT="6570" marB="0" anchor="ctr"/>
                </a:tc>
                <a:tc>
                  <a:txBody>
                    <a:bodyPr/>
                    <a:lstStyle/>
                    <a:p>
                      <a:pPr algn="ctr" fontAlgn="ctr"/>
                      <a:r>
                        <a:rPr lang="es-EC" sz="600" u="none" strike="noStrike" dirty="0">
                          <a:effectLst/>
                        </a:rPr>
                        <a:t>0,02609</a:t>
                      </a:r>
                      <a:endParaRPr lang="es-EC" sz="600" b="0" i="0" u="none" strike="noStrike" dirty="0">
                        <a:solidFill>
                          <a:srgbClr val="000000"/>
                        </a:solidFill>
                        <a:effectLst/>
                        <a:latin typeface="Arial" panose="020B0604020202020204" pitchFamily="34" charset="0"/>
                      </a:endParaRPr>
                    </a:p>
                  </a:txBody>
                  <a:tcPr marL="6570" marR="6570" marT="6570" marB="0" anchor="ct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539337350"/>
              </p:ext>
            </p:extLst>
          </p:nvPr>
        </p:nvGraphicFramePr>
        <p:xfrm>
          <a:off x="508001" y="3997779"/>
          <a:ext cx="7664398" cy="919161"/>
        </p:xfrm>
        <a:graphic>
          <a:graphicData uri="http://schemas.openxmlformats.org/drawingml/2006/table">
            <a:tbl>
              <a:tblPr>
                <a:tableStyleId>{00A15C55-8517-42AA-B614-E9B94910E393}</a:tableStyleId>
              </a:tblPr>
              <a:tblGrid>
                <a:gridCol w="1184936"/>
                <a:gridCol w="1157801"/>
                <a:gridCol w="1193982"/>
                <a:gridCol w="711564"/>
                <a:gridCol w="1218103"/>
                <a:gridCol w="1193982"/>
                <a:gridCol w="1004030"/>
              </a:tblGrid>
              <a:tr h="306387">
                <a:tc>
                  <a:txBody>
                    <a:bodyPr/>
                    <a:lstStyle/>
                    <a:p>
                      <a:pPr algn="ctr" fontAlgn="ctr"/>
                      <a:r>
                        <a:rPr lang="es-EC" sz="700" u="none" strike="noStrike" dirty="0">
                          <a:effectLst/>
                        </a:rPr>
                        <a:t>CUBIERTA DE VIDRIO</a:t>
                      </a:r>
                      <a:endParaRPr lang="es-EC" sz="700" b="0" i="0" u="none" strike="noStrike" dirty="0">
                        <a:solidFill>
                          <a:srgbClr val="000000"/>
                        </a:solidFill>
                        <a:effectLst/>
                        <a:latin typeface="Arial" panose="020B0604020202020204" pitchFamily="34" charset="0"/>
                      </a:endParaRPr>
                    </a:p>
                  </a:txBody>
                  <a:tcPr marL="7144" marR="7144" marT="7144" marB="0" anchor="ctr"/>
                </a:tc>
                <a:tc>
                  <a:txBody>
                    <a:bodyPr/>
                    <a:lstStyle/>
                    <a:p>
                      <a:pPr algn="ctr" fontAlgn="ctr"/>
                      <a:r>
                        <a:rPr lang="es-EC" sz="700" u="none" strike="noStrike">
                          <a:effectLst/>
                        </a:rPr>
                        <a:t>TUBO ABSORBEDOR</a:t>
                      </a:r>
                      <a:endParaRPr lang="es-EC" sz="700" b="0" i="0" u="none" strike="noStrike">
                        <a:solidFill>
                          <a:srgbClr val="000000"/>
                        </a:solidFill>
                        <a:effectLst/>
                        <a:latin typeface="Arial" panose="020B0604020202020204" pitchFamily="34" charset="0"/>
                      </a:endParaRPr>
                    </a:p>
                  </a:txBody>
                  <a:tcPr marL="7144" marR="7144" marT="7144" marB="0" anchor="ctr"/>
                </a:tc>
                <a:tc gridSpan="5">
                  <a:txBody>
                    <a:bodyPr/>
                    <a:lstStyle/>
                    <a:p>
                      <a:pPr algn="ctr" fontAlgn="ctr"/>
                      <a:r>
                        <a:rPr lang="es-EC" sz="700" u="none" strike="noStrike" dirty="0">
                          <a:effectLst/>
                        </a:rPr>
                        <a:t>ACEITE TÉRMICO</a:t>
                      </a:r>
                      <a:endParaRPr lang="es-EC" sz="700" b="0" i="0" u="none" strike="noStrike" dirty="0">
                        <a:solidFill>
                          <a:srgbClr val="000000"/>
                        </a:solidFill>
                        <a:effectLst/>
                        <a:latin typeface="Arial" panose="020B0604020202020204" pitchFamily="34" charset="0"/>
                      </a:endParaRPr>
                    </a:p>
                  </a:txBody>
                  <a:tcPr marL="7144" marR="7144" marT="7144"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06387">
                <a:tc>
                  <a:txBody>
                    <a:bodyPr/>
                    <a:lstStyle/>
                    <a:p>
                      <a:pPr algn="ctr" fontAlgn="ctr"/>
                      <a:r>
                        <a:rPr lang="es-EC" sz="700" u="none" strike="noStrike">
                          <a:effectLst/>
                        </a:rPr>
                        <a:t>Temperatura </a:t>
                      </a:r>
                      <a:br>
                        <a:rPr lang="es-EC" sz="700" u="none" strike="noStrike">
                          <a:effectLst/>
                        </a:rPr>
                      </a:br>
                      <a:r>
                        <a:rPr lang="es-EC" sz="700" u="none" strike="noStrike">
                          <a:effectLst/>
                        </a:rPr>
                        <a:t>(°C)</a:t>
                      </a:r>
                      <a:endParaRPr lang="es-EC" sz="7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s-EC" sz="700" u="none" strike="noStrike">
                          <a:effectLst/>
                        </a:rPr>
                        <a:t>Temperatura </a:t>
                      </a:r>
                      <a:br>
                        <a:rPr lang="es-EC" sz="700" u="none" strike="noStrike">
                          <a:effectLst/>
                        </a:rPr>
                      </a:br>
                      <a:r>
                        <a:rPr lang="es-EC" sz="700" u="none" strike="noStrike">
                          <a:effectLst/>
                        </a:rPr>
                        <a:t>(°C)</a:t>
                      </a:r>
                      <a:endParaRPr lang="es-EC" sz="7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s-EC" sz="700" u="none" strike="noStrike">
                          <a:effectLst/>
                        </a:rPr>
                        <a:t>Viscosidad cinemática </a:t>
                      </a:r>
                      <a:br>
                        <a:rPr lang="es-EC" sz="700" u="none" strike="noStrike">
                          <a:effectLst/>
                        </a:rPr>
                      </a:br>
                      <a:r>
                        <a:rPr lang="es-EC" sz="700" u="none" strike="noStrike">
                          <a:effectLst/>
                        </a:rPr>
                        <a:t>(m2/s)</a:t>
                      </a:r>
                      <a:endParaRPr lang="es-EC" sz="7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s-EC" sz="700" u="none" strike="noStrike">
                          <a:effectLst/>
                        </a:rPr>
                        <a:t>Número de </a:t>
                      </a:r>
                      <a:br>
                        <a:rPr lang="es-EC" sz="700" u="none" strike="noStrike">
                          <a:effectLst/>
                        </a:rPr>
                      </a:br>
                      <a:r>
                        <a:rPr lang="es-EC" sz="700" u="none" strike="noStrike">
                          <a:effectLst/>
                        </a:rPr>
                        <a:t>Prandtl Pr</a:t>
                      </a:r>
                      <a:endParaRPr lang="es-EC" sz="7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s-EC" sz="700" u="none" strike="noStrike">
                          <a:effectLst/>
                        </a:rPr>
                        <a:t>Conductividad Térmica </a:t>
                      </a:r>
                      <a:br>
                        <a:rPr lang="es-EC" sz="700" u="none" strike="noStrike">
                          <a:effectLst/>
                        </a:rPr>
                      </a:br>
                      <a:r>
                        <a:rPr lang="es-EC" sz="700" u="none" strike="noStrike">
                          <a:effectLst/>
                        </a:rPr>
                        <a:t>k (W/m*K)</a:t>
                      </a:r>
                      <a:endParaRPr lang="es-EC" sz="7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s-EC" sz="700" u="none" strike="noStrike">
                          <a:effectLst/>
                        </a:rPr>
                        <a:t>Densidad (kg/m3)</a:t>
                      </a:r>
                      <a:endParaRPr lang="es-EC" sz="7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s-EC" sz="700" u="none" strike="noStrike">
                          <a:effectLst/>
                        </a:rPr>
                        <a:t>Calor específico </a:t>
                      </a:r>
                      <a:br>
                        <a:rPr lang="es-EC" sz="700" u="none" strike="noStrike">
                          <a:effectLst/>
                        </a:rPr>
                      </a:br>
                      <a:r>
                        <a:rPr lang="es-EC" sz="700" u="none" strike="noStrike">
                          <a:effectLst/>
                        </a:rPr>
                        <a:t>(J/kg*K)</a:t>
                      </a:r>
                      <a:endParaRPr lang="es-EC" sz="700" b="0" i="0" u="none" strike="noStrike">
                        <a:solidFill>
                          <a:srgbClr val="000000"/>
                        </a:solidFill>
                        <a:effectLst/>
                        <a:latin typeface="Arial" panose="020B0604020202020204" pitchFamily="34" charset="0"/>
                      </a:endParaRPr>
                    </a:p>
                  </a:txBody>
                  <a:tcPr marL="7144" marR="7144" marT="7144" marB="0" anchor="ctr"/>
                </a:tc>
              </a:tr>
              <a:tr h="306387">
                <a:tc>
                  <a:txBody>
                    <a:bodyPr/>
                    <a:lstStyle/>
                    <a:p>
                      <a:pPr algn="ctr" fontAlgn="ctr"/>
                      <a:r>
                        <a:rPr lang="es-EC" sz="700" u="none" strike="noStrike" dirty="0">
                          <a:effectLst/>
                        </a:rPr>
                        <a:t>39</a:t>
                      </a:r>
                      <a:endParaRPr lang="es-EC" sz="700" b="0" i="0" u="none" strike="noStrike" dirty="0">
                        <a:solidFill>
                          <a:srgbClr val="000000"/>
                        </a:solidFill>
                        <a:effectLst/>
                        <a:latin typeface="Arial" panose="020B0604020202020204" pitchFamily="34" charset="0"/>
                      </a:endParaRPr>
                    </a:p>
                  </a:txBody>
                  <a:tcPr marL="7144" marR="7144" marT="7144" marB="0" anchor="ctr"/>
                </a:tc>
                <a:tc>
                  <a:txBody>
                    <a:bodyPr/>
                    <a:lstStyle/>
                    <a:p>
                      <a:pPr algn="ctr" fontAlgn="ctr"/>
                      <a:r>
                        <a:rPr lang="es-EC" sz="700" u="none" strike="noStrike">
                          <a:effectLst/>
                        </a:rPr>
                        <a:t>60</a:t>
                      </a:r>
                      <a:endParaRPr lang="es-EC" sz="7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s-EC" sz="700" u="none" strike="noStrike">
                          <a:effectLst/>
                        </a:rPr>
                        <a:t>0,000025</a:t>
                      </a:r>
                      <a:endParaRPr lang="es-EC" sz="7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s-EC" sz="700" u="none" strike="noStrike">
                          <a:effectLst/>
                        </a:rPr>
                        <a:t>375</a:t>
                      </a:r>
                      <a:endParaRPr lang="es-EC" sz="7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s-EC" sz="700" u="none" strike="noStrike">
                          <a:effectLst/>
                        </a:rPr>
                        <a:t>0,133</a:t>
                      </a:r>
                      <a:endParaRPr lang="es-EC" sz="7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s-EC" sz="700" u="none" strike="noStrike">
                          <a:effectLst/>
                        </a:rPr>
                        <a:t>850</a:t>
                      </a:r>
                      <a:endParaRPr lang="es-EC" sz="7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s-EC" sz="700" u="none" strike="noStrike" dirty="0">
                          <a:effectLst/>
                        </a:rPr>
                        <a:t>1954</a:t>
                      </a:r>
                      <a:endParaRPr lang="es-EC" sz="700" b="0" i="0" u="none" strike="noStrike" dirty="0">
                        <a:solidFill>
                          <a:srgbClr val="000000"/>
                        </a:solidFill>
                        <a:effectLst/>
                        <a:latin typeface="Arial" panose="020B0604020202020204" pitchFamily="34" charset="0"/>
                      </a:endParaRPr>
                    </a:p>
                  </a:txBody>
                  <a:tcPr marL="7144" marR="7144" marT="7144" marB="0" anchor="ctr"/>
                </a:tc>
              </a:tr>
            </a:tbl>
          </a:graphicData>
        </a:graphic>
      </p:graphicFrame>
    </p:spTree>
    <p:extLst>
      <p:ext uri="{BB962C8B-B14F-4D97-AF65-F5344CB8AC3E}">
        <p14:creationId xmlns:p14="http://schemas.microsoft.com/office/powerpoint/2010/main" val="2193698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solidFill>
                  <a:schemeClr val="tx1"/>
                </a:solidFill>
              </a:rPr>
              <a:t>ANÁLISIS DE RESULTADOS</a:t>
            </a:r>
            <a:br>
              <a:rPr lang="es-ES" dirty="0">
                <a:solidFill>
                  <a:schemeClr val="tx1"/>
                </a:solidFill>
              </a:rPr>
            </a:br>
            <a:r>
              <a:rPr lang="es-ES" sz="1800" dirty="0">
                <a:solidFill>
                  <a:schemeClr val="tx1"/>
                </a:solidFill>
              </a:rPr>
              <a:t>CONCENTRADOR CILÍNDRICO PARABÓLICO</a:t>
            </a:r>
            <a:endParaRPr lang="es-EC" sz="1800" dirty="0">
              <a:solidFill>
                <a:schemeClr val="tx1"/>
              </a:solidFill>
            </a:endParaRPr>
          </a:p>
        </p:txBody>
      </p:sp>
      <p:sp>
        <p:nvSpPr>
          <p:cNvPr id="3" name="Marcador de contenido 2"/>
          <p:cNvSpPr>
            <a:spLocks noGrp="1"/>
          </p:cNvSpPr>
          <p:nvPr>
            <p:ph idx="1"/>
          </p:nvPr>
        </p:nvSpPr>
        <p:spPr/>
        <p:txBody>
          <a:bodyPr/>
          <a:lstStyle/>
          <a:p>
            <a:endParaRPr lang="es-ES" dirty="0"/>
          </a:p>
          <a:p>
            <a:endParaRPr lang="es-ES" dirty="0" smtClean="0"/>
          </a:p>
          <a:p>
            <a:endParaRPr lang="es-ES" dirty="0"/>
          </a:p>
          <a:p>
            <a:endParaRPr lang="es-ES" dirty="0"/>
          </a:p>
          <a:p>
            <a:endParaRPr lang="es-EC" dirty="0"/>
          </a:p>
        </p:txBody>
      </p:sp>
      <p:graphicFrame>
        <p:nvGraphicFramePr>
          <p:cNvPr id="5" name="Tabla 4"/>
          <p:cNvGraphicFramePr>
            <a:graphicFrameLocks noGrp="1"/>
          </p:cNvGraphicFramePr>
          <p:nvPr>
            <p:extLst>
              <p:ext uri="{D42A27DB-BD31-4B8C-83A1-F6EECF244321}">
                <p14:modId xmlns:p14="http://schemas.microsoft.com/office/powerpoint/2010/main" val="1063859213"/>
              </p:ext>
            </p:extLst>
          </p:nvPr>
        </p:nvGraphicFramePr>
        <p:xfrm>
          <a:off x="2344313" y="1700808"/>
          <a:ext cx="4099895" cy="3838262"/>
        </p:xfrm>
        <a:graphic>
          <a:graphicData uri="http://schemas.openxmlformats.org/drawingml/2006/table">
            <a:tbl>
              <a:tblPr firstRow="1" firstCol="1" bandRow="1">
                <a:tableStyleId>{5C22544A-7EE6-4342-B048-85BDC9FD1C3A}</a:tableStyleId>
              </a:tblPr>
              <a:tblGrid>
                <a:gridCol w="1417773"/>
                <a:gridCol w="1417773"/>
                <a:gridCol w="1264349"/>
              </a:tblGrid>
              <a:tr h="253224">
                <a:tc gridSpan="3">
                  <a:txBody>
                    <a:bodyPr/>
                    <a:lstStyle/>
                    <a:p>
                      <a:pPr algn="ctr">
                        <a:spcAft>
                          <a:spcPts val="0"/>
                        </a:spcAft>
                      </a:pPr>
                      <a:r>
                        <a:rPr lang="es-EC" sz="700" dirty="0">
                          <a:solidFill>
                            <a:schemeClr val="tx1"/>
                          </a:solidFill>
                          <a:effectLst/>
                        </a:rPr>
                        <a:t>CALOR TOTAL PROPORCIONADO POR LOS 18 COLECTORES</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hMerge="1">
                  <a:txBody>
                    <a:bodyPr/>
                    <a:lstStyle/>
                    <a:p>
                      <a:endParaRPr lang="es-EC"/>
                    </a:p>
                  </a:txBody>
                  <a:tcPr/>
                </a:tc>
                <a:tc hMerge="1">
                  <a:txBody>
                    <a:bodyPr/>
                    <a:lstStyle/>
                    <a:p>
                      <a:endParaRPr lang="es-EC"/>
                    </a:p>
                  </a:txBody>
                  <a:tcPr/>
                </a:tc>
              </a:tr>
              <a:tr h="1075511">
                <a:tc>
                  <a:txBody>
                    <a:bodyPr/>
                    <a:lstStyle/>
                    <a:p>
                      <a:pPr algn="ctr">
                        <a:spcAft>
                          <a:spcPts val="0"/>
                        </a:spcAft>
                      </a:pPr>
                      <a:r>
                        <a:rPr lang="es-EC" sz="700" dirty="0" err="1">
                          <a:solidFill>
                            <a:schemeClr val="tx1"/>
                          </a:solidFill>
                          <a:effectLst/>
                        </a:rPr>
                        <a:t>Qut</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700" dirty="0">
                          <a:solidFill>
                            <a:schemeClr val="tx1"/>
                          </a:solidFill>
                          <a:effectLst/>
                        </a:rPr>
                        <a:t>7220,300</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700" dirty="0">
                          <a:solidFill>
                            <a:schemeClr val="tx1"/>
                          </a:solidFill>
                          <a:effectLst/>
                        </a:rPr>
                        <a:t> </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s-EC" sz="700" dirty="0">
                          <a:solidFill>
                            <a:schemeClr val="tx1"/>
                          </a:solidFill>
                          <a:effectLst/>
                        </a:rPr>
                        <a:t>W</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s-EC" sz="700" dirty="0">
                          <a:solidFill>
                            <a:schemeClr val="tx1"/>
                          </a:solidFill>
                          <a:effectLst/>
                        </a:rPr>
                        <a:t> </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r>
              <a:tr h="358504">
                <a:tc gridSpan="3">
                  <a:txBody>
                    <a:bodyPr/>
                    <a:lstStyle/>
                    <a:p>
                      <a:pPr algn="ctr">
                        <a:spcAft>
                          <a:spcPts val="0"/>
                        </a:spcAft>
                      </a:pPr>
                      <a:r>
                        <a:rPr lang="es-EC" sz="700">
                          <a:solidFill>
                            <a:schemeClr val="tx1"/>
                          </a:solidFill>
                          <a:effectLst/>
                        </a:rPr>
                        <a:t>TEMPERATURA ESPERADA DE SALIDA DEL FLUIDO</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hMerge="1">
                  <a:txBody>
                    <a:bodyPr/>
                    <a:lstStyle/>
                    <a:p>
                      <a:endParaRPr lang="es-EC"/>
                    </a:p>
                  </a:txBody>
                  <a:tcPr/>
                </a:tc>
                <a:tc hMerge="1">
                  <a:txBody>
                    <a:bodyPr/>
                    <a:lstStyle/>
                    <a:p>
                      <a:endParaRPr lang="es-EC"/>
                    </a:p>
                  </a:txBody>
                  <a:tcPr/>
                </a:tc>
              </a:tr>
              <a:tr h="1075511">
                <a:tc>
                  <a:txBody>
                    <a:bodyPr/>
                    <a:lstStyle/>
                    <a:p>
                      <a:pPr algn="ctr">
                        <a:spcAft>
                          <a:spcPts val="0"/>
                        </a:spcAft>
                      </a:pPr>
                      <a:r>
                        <a:rPr lang="es-EC" sz="700" dirty="0" err="1">
                          <a:solidFill>
                            <a:schemeClr val="tx1"/>
                          </a:solidFill>
                          <a:effectLst/>
                        </a:rPr>
                        <a:t>Tsf</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700" dirty="0">
                          <a:solidFill>
                            <a:schemeClr val="tx1"/>
                          </a:solidFill>
                          <a:effectLst/>
                        </a:rPr>
                        <a:t>42,357</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700" dirty="0">
                          <a:solidFill>
                            <a:schemeClr val="tx1"/>
                          </a:solidFill>
                          <a:effectLst/>
                        </a:rPr>
                        <a:t> </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s-EC" sz="700" dirty="0">
                          <a:solidFill>
                            <a:schemeClr val="tx1"/>
                          </a:solidFill>
                          <a:effectLst/>
                        </a:rPr>
                        <a:t>°C</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s-EC" sz="700" dirty="0">
                          <a:solidFill>
                            <a:schemeClr val="tx1"/>
                          </a:solidFill>
                          <a:effectLst/>
                        </a:rPr>
                        <a:t> </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r>
              <a:tr h="358504">
                <a:tc gridSpan="3">
                  <a:txBody>
                    <a:bodyPr/>
                    <a:lstStyle/>
                    <a:p>
                      <a:pPr algn="ctr">
                        <a:spcAft>
                          <a:spcPts val="0"/>
                        </a:spcAft>
                      </a:pPr>
                      <a:r>
                        <a:rPr lang="es-EC" sz="700" dirty="0">
                          <a:solidFill>
                            <a:schemeClr val="tx1"/>
                          </a:solidFill>
                          <a:effectLst/>
                        </a:rPr>
                        <a:t>EFICIENCIA DEL COLECTOR</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hMerge="1">
                  <a:txBody>
                    <a:bodyPr/>
                    <a:lstStyle/>
                    <a:p>
                      <a:endParaRPr lang="es-EC"/>
                    </a:p>
                  </a:txBody>
                  <a:tcPr/>
                </a:tc>
                <a:tc hMerge="1">
                  <a:txBody>
                    <a:bodyPr/>
                    <a:lstStyle/>
                    <a:p>
                      <a:endParaRPr lang="es-EC"/>
                    </a:p>
                  </a:txBody>
                  <a:tcPr/>
                </a:tc>
              </a:tr>
              <a:tr h="717008">
                <a:tc>
                  <a:txBody>
                    <a:bodyPr/>
                    <a:lstStyle/>
                    <a:p>
                      <a:pPr algn="ctr">
                        <a:spcAft>
                          <a:spcPts val="0"/>
                        </a:spcAft>
                      </a:pPr>
                      <a:r>
                        <a:rPr lang="es-EC" sz="700" dirty="0" err="1">
                          <a:solidFill>
                            <a:schemeClr val="tx1"/>
                          </a:solidFill>
                          <a:effectLst/>
                        </a:rPr>
                        <a:t>nc</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700" dirty="0">
                          <a:solidFill>
                            <a:schemeClr val="tx1"/>
                          </a:solidFill>
                          <a:effectLst/>
                        </a:rPr>
                        <a:t>61,34</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700" dirty="0">
                          <a:solidFill>
                            <a:schemeClr val="tx1"/>
                          </a:solidFill>
                          <a:effectLst/>
                        </a:rPr>
                        <a:t> </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s-EC" sz="700" dirty="0">
                          <a:solidFill>
                            <a:schemeClr val="tx1"/>
                          </a:solidFill>
                          <a:effectLst/>
                        </a:rPr>
                        <a:t>%</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r>
            </a:tbl>
          </a:graphicData>
        </a:graphic>
      </p:graphicFrame>
    </p:spTree>
    <p:extLst>
      <p:ext uri="{BB962C8B-B14F-4D97-AF65-F5344CB8AC3E}">
        <p14:creationId xmlns:p14="http://schemas.microsoft.com/office/powerpoint/2010/main" val="14912068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5736" y="692696"/>
            <a:ext cx="6447501" cy="771146"/>
          </a:xfrm>
        </p:spPr>
        <p:txBody>
          <a:bodyPr>
            <a:normAutofit fontScale="90000"/>
          </a:bodyPr>
          <a:lstStyle/>
          <a:p>
            <a:r>
              <a:rPr lang="es-ES" dirty="0">
                <a:solidFill>
                  <a:schemeClr val="tx1"/>
                </a:solidFill>
              </a:rPr>
              <a:t>ANÁLISIS DE RESULTADOS</a:t>
            </a:r>
            <a:br>
              <a:rPr lang="es-ES" dirty="0">
                <a:solidFill>
                  <a:schemeClr val="tx1"/>
                </a:solidFill>
              </a:rPr>
            </a:br>
            <a:r>
              <a:rPr lang="es-ES" sz="2025" dirty="0">
                <a:solidFill>
                  <a:schemeClr val="tx1"/>
                </a:solidFill>
              </a:rPr>
              <a:t>CALDERO</a:t>
            </a:r>
            <a:endParaRPr lang="es-EC" sz="2025" dirty="0">
              <a:solidFill>
                <a:schemeClr val="tx1"/>
              </a:solidFill>
            </a:endParaRP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508001" y="2057401"/>
                <a:ext cx="6447501" cy="3330872"/>
              </a:xfrm>
            </p:spPr>
            <p:txBody>
              <a:bodyPr/>
              <a:lstStyle/>
              <a:p>
                <a:r>
                  <a:rPr lang="es-ES" dirty="0"/>
                  <a:t>C</a:t>
                </a:r>
                <a:r>
                  <a:rPr lang="es-ES" dirty="0" smtClean="0"/>
                  <a:t>alor </a:t>
                </a:r>
                <a:r>
                  <a:rPr lang="es-ES" dirty="0"/>
                  <a:t>ganado por el </a:t>
                </a:r>
                <a:r>
                  <a:rPr lang="es-ES" dirty="0" smtClean="0"/>
                  <a:t>agua</a:t>
                </a:r>
              </a:p>
              <a:p>
                <a:pPr marL="0" indent="0">
                  <a:buNone/>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𝑄</m:t>
                          </m:r>
                        </m:e>
                        <m:sub>
                          <m:r>
                            <a:rPr lang="es-ES" i="1">
                              <a:latin typeface="Cambria Math" panose="02040503050406030204" pitchFamily="18" charset="0"/>
                            </a:rPr>
                            <m:t>𝑢</m:t>
                          </m:r>
                        </m:sub>
                      </m:sSub>
                      <m:r>
                        <a:rPr lang="es-ES" i="1">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S" i="1">
                                  <a:latin typeface="Cambria Math" panose="02040503050406030204" pitchFamily="18" charset="0"/>
                                </a:rPr>
                                <m:t>𝑚</m:t>
                              </m:r>
                            </m:e>
                            <m:sub>
                              <m:r>
                                <a:rPr lang="es-ES" i="1">
                                  <a:latin typeface="Cambria Math" panose="02040503050406030204" pitchFamily="18" charset="0"/>
                                </a:rPr>
                                <m:t>𝑎𝑔𝑢𝑎</m:t>
                              </m:r>
                            </m:sub>
                          </m:sSub>
                        </m:num>
                        <m:den>
                          <m:r>
                            <a:rPr lang="es-ES" i="1">
                              <a:latin typeface="Cambria Math" panose="02040503050406030204" pitchFamily="18" charset="0"/>
                            </a:rPr>
                            <m:t>𝐻𝑆𝑃</m:t>
                          </m:r>
                        </m:den>
                      </m:f>
                      <m:sSub>
                        <m:sSubPr>
                          <m:ctrlPr>
                            <a:rPr lang="es-EC" i="1">
                              <a:latin typeface="Cambria Math" panose="02040503050406030204" pitchFamily="18" charset="0"/>
                            </a:rPr>
                          </m:ctrlPr>
                        </m:sSubPr>
                        <m:e>
                          <m:r>
                            <a:rPr lang="es-ES" i="1">
                              <a:latin typeface="Cambria Math" panose="02040503050406030204" pitchFamily="18" charset="0"/>
                            </a:rPr>
                            <m:t>𝑐</m:t>
                          </m:r>
                        </m:e>
                        <m:sub>
                          <m:r>
                            <a:rPr lang="es-ES" i="1">
                              <a:latin typeface="Cambria Math" panose="02040503050406030204" pitchFamily="18" charset="0"/>
                            </a:rPr>
                            <m:t>𝑝</m:t>
                          </m:r>
                          <m:r>
                            <a:rPr lang="es-ES" i="1">
                              <a:latin typeface="Cambria Math" panose="02040503050406030204" pitchFamily="18" charset="0"/>
                            </a:rPr>
                            <m:t> </m:t>
                          </m:r>
                        </m:sub>
                      </m:sSub>
                      <m:r>
                        <a:rPr lang="es-ES" i="1">
                          <a:latin typeface="Cambria Math" panose="02040503050406030204" pitchFamily="18" charset="0"/>
                        </a:rPr>
                        <m:t>(</m:t>
                      </m:r>
                      <m:sSub>
                        <m:sSubPr>
                          <m:ctrlPr>
                            <a:rPr lang="es-EC" i="1">
                              <a:latin typeface="Cambria Math" panose="02040503050406030204" pitchFamily="18" charset="0"/>
                            </a:rPr>
                          </m:ctrlPr>
                        </m:sSubPr>
                        <m:e>
                          <m:r>
                            <a:rPr lang="es-ES" i="1">
                              <a:latin typeface="Cambria Math" panose="02040503050406030204" pitchFamily="18" charset="0"/>
                            </a:rPr>
                            <m:t>𝑇</m:t>
                          </m:r>
                        </m:e>
                        <m:sub>
                          <m:r>
                            <a:rPr lang="es-ES" i="1">
                              <a:latin typeface="Cambria Math" panose="02040503050406030204" pitchFamily="18" charset="0"/>
                            </a:rPr>
                            <m:t>𝑠𝑎𝑙𝑖𝑑𝑎</m:t>
                          </m:r>
                        </m:sub>
                      </m:sSub>
                      <m:r>
                        <a:rPr lang="es-MX" i="1">
                          <a:latin typeface="Cambria Math" panose="02040503050406030204" pitchFamily="18" charset="0"/>
                        </a:rPr>
                        <m:t>−</m:t>
                      </m:r>
                      <m:sSub>
                        <m:sSubPr>
                          <m:ctrlPr>
                            <a:rPr lang="es-EC" i="1">
                              <a:latin typeface="Cambria Math" panose="02040503050406030204" pitchFamily="18" charset="0"/>
                            </a:rPr>
                          </m:ctrlPr>
                        </m:sSubPr>
                        <m:e>
                          <m:r>
                            <a:rPr lang="es-ES" i="1">
                              <a:latin typeface="Cambria Math" panose="02040503050406030204" pitchFamily="18" charset="0"/>
                            </a:rPr>
                            <m:t>𝑇</m:t>
                          </m:r>
                        </m:e>
                        <m:sub>
                          <m:r>
                            <a:rPr lang="es-ES" i="1">
                              <a:latin typeface="Cambria Math" panose="02040503050406030204" pitchFamily="18" charset="0"/>
                            </a:rPr>
                            <m:t>𝑒𝑛𝑡𝑟𝑎𝑑𝑎</m:t>
                          </m:r>
                        </m:sub>
                      </m:sSub>
                      <m:r>
                        <a:rPr lang="es-ES" i="1">
                          <a:latin typeface="Cambria Math" panose="02040503050406030204" pitchFamily="18" charset="0"/>
                        </a:rPr>
                        <m:t>)</m:t>
                      </m:r>
                    </m:oMath>
                  </m:oMathPara>
                </a14:m>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508001" y="2057401"/>
                <a:ext cx="6447501" cy="3330872"/>
              </a:xfrm>
              <a:blipFill rotWithShape="0">
                <a:blip r:embed="rId2"/>
                <a:stretch>
                  <a:fillRect l="-1229" t="-1282"/>
                </a:stretch>
              </a:blipFill>
            </p:spPr>
            <p:txBody>
              <a:bodyPr/>
              <a:lstStyle/>
              <a:p>
                <a:r>
                  <a:rPr lang="es-EC">
                    <a:noFill/>
                  </a:rPr>
                  <a:t> </a:t>
                </a:r>
              </a:p>
            </p:txBody>
          </p:sp>
        </mc:Fallback>
      </mc:AlternateContent>
      <p:graphicFrame>
        <p:nvGraphicFramePr>
          <p:cNvPr id="4" name="Tabla 3"/>
          <p:cNvGraphicFramePr>
            <a:graphicFrameLocks noGrp="1"/>
          </p:cNvGraphicFramePr>
          <p:nvPr>
            <p:extLst>
              <p:ext uri="{D42A27DB-BD31-4B8C-83A1-F6EECF244321}">
                <p14:modId xmlns:p14="http://schemas.microsoft.com/office/powerpoint/2010/main" val="3722302914"/>
              </p:ext>
            </p:extLst>
          </p:nvPr>
        </p:nvGraphicFramePr>
        <p:xfrm>
          <a:off x="4355975" y="2023120"/>
          <a:ext cx="4287261" cy="3494111"/>
        </p:xfrm>
        <a:graphic>
          <a:graphicData uri="http://schemas.openxmlformats.org/drawingml/2006/table">
            <a:tbl>
              <a:tblPr firstRow="1" firstCol="1" bandRow="1">
                <a:tableStyleId>{5C22544A-7EE6-4342-B048-85BDC9FD1C3A}</a:tableStyleId>
              </a:tblPr>
              <a:tblGrid>
                <a:gridCol w="1429087"/>
                <a:gridCol w="1429087"/>
                <a:gridCol w="1429087"/>
              </a:tblGrid>
              <a:tr h="248512">
                <a:tc gridSpan="3">
                  <a:txBody>
                    <a:bodyPr/>
                    <a:lstStyle/>
                    <a:p>
                      <a:pPr algn="ctr">
                        <a:spcAft>
                          <a:spcPts val="0"/>
                        </a:spcAft>
                      </a:pPr>
                      <a:r>
                        <a:rPr lang="es-EC" sz="700" dirty="0">
                          <a:solidFill>
                            <a:schemeClr val="tx1"/>
                          </a:solidFill>
                          <a:effectLst/>
                        </a:rPr>
                        <a:t>CALDERO</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hMerge="1">
                  <a:txBody>
                    <a:bodyPr/>
                    <a:lstStyle/>
                    <a:p>
                      <a:endParaRPr lang="es-EC"/>
                    </a:p>
                  </a:txBody>
                  <a:tcPr/>
                </a:tc>
                <a:tc hMerge="1">
                  <a:txBody>
                    <a:bodyPr/>
                    <a:lstStyle/>
                    <a:p>
                      <a:endParaRPr lang="es-EC"/>
                    </a:p>
                  </a:txBody>
                  <a:tcPr/>
                </a:tc>
              </a:tr>
              <a:tr h="263455">
                <a:tc gridSpan="3">
                  <a:txBody>
                    <a:bodyPr/>
                    <a:lstStyle/>
                    <a:p>
                      <a:pPr algn="ctr">
                        <a:spcAft>
                          <a:spcPts val="0"/>
                        </a:spcAft>
                      </a:pPr>
                      <a:r>
                        <a:rPr lang="es-EC" sz="700" dirty="0">
                          <a:solidFill>
                            <a:schemeClr val="tx1"/>
                          </a:solidFill>
                          <a:effectLst/>
                        </a:rPr>
                        <a:t>Promedio de temperaturas</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es-EC" sz="700" dirty="0">
                          <a:solidFill>
                            <a:schemeClr val="tx1"/>
                          </a:solidFill>
                          <a:effectLst/>
                        </a:rPr>
                        <a:t> </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hMerge="1">
                  <a:txBody>
                    <a:bodyPr/>
                    <a:lstStyle/>
                    <a:p>
                      <a:endParaRPr lang="es-EC"/>
                    </a:p>
                  </a:txBody>
                  <a:tcPr/>
                </a:tc>
                <a:tc hMerge="1">
                  <a:txBody>
                    <a:bodyPr/>
                    <a:lstStyle/>
                    <a:p>
                      <a:pPr algn="ctr">
                        <a:spcAft>
                          <a:spcPts val="0"/>
                        </a:spcAft>
                      </a:pP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tc>
              </a:tr>
              <a:tr h="248512">
                <a:tc>
                  <a:txBody>
                    <a:bodyPr/>
                    <a:lstStyle/>
                    <a:p>
                      <a:pPr algn="ctr">
                        <a:spcAft>
                          <a:spcPts val="0"/>
                        </a:spcAft>
                      </a:pPr>
                      <a:r>
                        <a:rPr lang="es-EC" sz="700">
                          <a:solidFill>
                            <a:schemeClr val="tx1"/>
                          </a:solidFill>
                          <a:effectLst/>
                        </a:rPr>
                        <a:t>Tprom</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700">
                          <a:solidFill>
                            <a:schemeClr val="tx1"/>
                          </a:solidFill>
                          <a:effectLst/>
                        </a:rPr>
                        <a:t>29,39</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700" dirty="0">
                          <a:solidFill>
                            <a:schemeClr val="tx1"/>
                          </a:solidFill>
                          <a:effectLst/>
                        </a:rPr>
                        <a:t>°C</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r>
              <a:tr h="248512">
                <a:tc>
                  <a:txBody>
                    <a:bodyPr/>
                    <a:lstStyle/>
                    <a:p>
                      <a:pPr algn="ctr">
                        <a:spcAft>
                          <a:spcPts val="0"/>
                        </a:spcAft>
                      </a:pPr>
                      <a:r>
                        <a:rPr lang="es-EC" sz="700" dirty="0">
                          <a:solidFill>
                            <a:schemeClr val="tx1"/>
                          </a:solidFill>
                          <a:effectLst/>
                        </a:rPr>
                        <a:t> </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endParaRPr lang="es-EC" sz="800">
                        <a:solidFill>
                          <a:schemeClr val="tx1"/>
                        </a:solidFill>
                        <a:effectLst/>
                        <a:latin typeface="Times New Roman" panose="02020603050405020304" pitchFamily="18" charset="0"/>
                      </a:endParaRPr>
                    </a:p>
                  </a:txBody>
                  <a:tcPr marL="33338" marR="33338" marT="0" marB="0" anchor="ctr"/>
                </a:tc>
                <a:tc>
                  <a:txBody>
                    <a:bodyPr/>
                    <a:lstStyle/>
                    <a:p>
                      <a:pPr algn="ctr">
                        <a:spcAft>
                          <a:spcPts val="0"/>
                        </a:spcAft>
                      </a:pPr>
                      <a:r>
                        <a:rPr lang="es-EC" sz="700">
                          <a:solidFill>
                            <a:schemeClr val="tx1"/>
                          </a:solidFill>
                          <a:effectLst/>
                        </a:rPr>
                        <a:t> </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r>
              <a:tr h="248512">
                <a:tc>
                  <a:txBody>
                    <a:bodyPr/>
                    <a:lstStyle/>
                    <a:p>
                      <a:pPr algn="ctr">
                        <a:spcAft>
                          <a:spcPts val="0"/>
                        </a:spcAft>
                      </a:pPr>
                      <a:r>
                        <a:rPr lang="es-EC" sz="700">
                          <a:solidFill>
                            <a:schemeClr val="tx1"/>
                          </a:solidFill>
                          <a:effectLst/>
                        </a:rPr>
                        <a:t>magua</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700">
                          <a:solidFill>
                            <a:schemeClr val="tx1"/>
                          </a:solidFill>
                          <a:effectLst/>
                        </a:rPr>
                        <a:t>418,21</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700" dirty="0">
                          <a:solidFill>
                            <a:schemeClr val="tx1"/>
                          </a:solidFill>
                          <a:effectLst/>
                        </a:rPr>
                        <a:t>kg</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r>
              <a:tr h="248512">
                <a:tc>
                  <a:txBody>
                    <a:bodyPr/>
                    <a:lstStyle/>
                    <a:p>
                      <a:pPr algn="ctr">
                        <a:spcAft>
                          <a:spcPts val="0"/>
                        </a:spcAft>
                      </a:pPr>
                      <a:r>
                        <a:rPr lang="es-EC" sz="700" dirty="0">
                          <a:solidFill>
                            <a:schemeClr val="tx1"/>
                          </a:solidFill>
                          <a:effectLst/>
                        </a:rPr>
                        <a:t> </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endParaRPr lang="es-EC" sz="800">
                        <a:solidFill>
                          <a:schemeClr val="tx1"/>
                        </a:solidFill>
                        <a:effectLst/>
                        <a:latin typeface="Times New Roman" panose="02020603050405020304" pitchFamily="18" charset="0"/>
                      </a:endParaRPr>
                    </a:p>
                  </a:txBody>
                  <a:tcPr marL="33338" marR="33338" marT="0" marB="0" anchor="ctr"/>
                </a:tc>
                <a:tc>
                  <a:txBody>
                    <a:bodyPr/>
                    <a:lstStyle/>
                    <a:p>
                      <a:pPr algn="ctr">
                        <a:spcAft>
                          <a:spcPts val="0"/>
                        </a:spcAft>
                      </a:pPr>
                      <a:r>
                        <a:rPr lang="es-EC" sz="700">
                          <a:solidFill>
                            <a:schemeClr val="tx1"/>
                          </a:solidFill>
                          <a:effectLst/>
                        </a:rPr>
                        <a:t> </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r>
              <a:tr h="248512">
                <a:tc gridSpan="3">
                  <a:txBody>
                    <a:bodyPr/>
                    <a:lstStyle/>
                    <a:p>
                      <a:pPr algn="ctr">
                        <a:spcAft>
                          <a:spcPts val="0"/>
                        </a:spcAft>
                      </a:pPr>
                      <a:r>
                        <a:rPr lang="es-EC" sz="700" dirty="0">
                          <a:solidFill>
                            <a:schemeClr val="tx1"/>
                          </a:solidFill>
                          <a:effectLst/>
                        </a:rPr>
                        <a:t>CALOR GANADO POR EL AGUA</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hMerge="1">
                  <a:txBody>
                    <a:bodyPr/>
                    <a:lstStyle/>
                    <a:p>
                      <a:endParaRPr lang="es-EC"/>
                    </a:p>
                  </a:txBody>
                  <a:tcPr/>
                </a:tc>
                <a:tc hMerge="1">
                  <a:txBody>
                    <a:bodyPr/>
                    <a:lstStyle/>
                    <a:p>
                      <a:endParaRPr lang="es-EC"/>
                    </a:p>
                  </a:txBody>
                  <a:tcPr/>
                </a:tc>
              </a:tr>
              <a:tr h="248512">
                <a:tc>
                  <a:txBody>
                    <a:bodyPr/>
                    <a:lstStyle/>
                    <a:p>
                      <a:pPr algn="ctr">
                        <a:spcAft>
                          <a:spcPts val="0"/>
                        </a:spcAft>
                      </a:pPr>
                      <a:r>
                        <a:rPr lang="es-EC" sz="700" dirty="0">
                          <a:solidFill>
                            <a:schemeClr val="tx1"/>
                          </a:solidFill>
                          <a:effectLst/>
                        </a:rPr>
                        <a:t> </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endParaRPr lang="es-EC" sz="800">
                        <a:solidFill>
                          <a:schemeClr val="tx1"/>
                        </a:solidFill>
                        <a:effectLst/>
                        <a:latin typeface="Times New Roman" panose="02020603050405020304" pitchFamily="18" charset="0"/>
                      </a:endParaRPr>
                    </a:p>
                  </a:txBody>
                  <a:tcPr marL="33338" marR="33338" marT="0" marB="0" anchor="ctr"/>
                </a:tc>
                <a:tc>
                  <a:txBody>
                    <a:bodyPr/>
                    <a:lstStyle/>
                    <a:p>
                      <a:pPr algn="ctr">
                        <a:spcAft>
                          <a:spcPts val="0"/>
                        </a:spcAft>
                      </a:pPr>
                      <a:r>
                        <a:rPr lang="es-EC" sz="700">
                          <a:solidFill>
                            <a:schemeClr val="tx1"/>
                          </a:solidFill>
                          <a:effectLst/>
                        </a:rPr>
                        <a:t> </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r>
              <a:tr h="248512">
                <a:tc>
                  <a:txBody>
                    <a:bodyPr/>
                    <a:lstStyle/>
                    <a:p>
                      <a:pPr algn="ctr">
                        <a:spcAft>
                          <a:spcPts val="0"/>
                        </a:spcAft>
                      </a:pPr>
                      <a:r>
                        <a:rPr lang="es-EC" sz="700" dirty="0" err="1">
                          <a:solidFill>
                            <a:schemeClr val="tx1"/>
                          </a:solidFill>
                          <a:effectLst/>
                        </a:rPr>
                        <a:t>Qutil</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700">
                          <a:solidFill>
                            <a:schemeClr val="tx1"/>
                          </a:solidFill>
                          <a:effectLst/>
                        </a:rPr>
                        <a:t>1684,86</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700">
                          <a:solidFill>
                            <a:schemeClr val="tx1"/>
                          </a:solidFill>
                          <a:effectLst/>
                        </a:rPr>
                        <a:t>W</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r>
              <a:tr h="248512">
                <a:tc>
                  <a:txBody>
                    <a:bodyPr/>
                    <a:lstStyle/>
                    <a:p>
                      <a:pPr algn="ctr">
                        <a:spcAft>
                          <a:spcPts val="0"/>
                        </a:spcAft>
                      </a:pPr>
                      <a:r>
                        <a:rPr lang="es-EC" sz="700">
                          <a:solidFill>
                            <a:schemeClr val="tx1"/>
                          </a:solidFill>
                          <a:effectLst/>
                        </a:rPr>
                        <a:t> </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endParaRPr lang="es-EC" sz="800" dirty="0">
                        <a:solidFill>
                          <a:schemeClr val="tx1"/>
                        </a:solidFill>
                        <a:effectLst/>
                        <a:latin typeface="Times New Roman" panose="02020603050405020304" pitchFamily="18" charset="0"/>
                      </a:endParaRPr>
                    </a:p>
                  </a:txBody>
                  <a:tcPr marL="33338" marR="33338" marT="0" marB="0" anchor="ctr"/>
                </a:tc>
                <a:tc>
                  <a:txBody>
                    <a:bodyPr/>
                    <a:lstStyle/>
                    <a:p>
                      <a:pPr algn="ctr">
                        <a:spcAft>
                          <a:spcPts val="0"/>
                        </a:spcAft>
                      </a:pPr>
                      <a:r>
                        <a:rPr lang="es-EC" sz="700">
                          <a:solidFill>
                            <a:schemeClr val="tx1"/>
                          </a:solidFill>
                          <a:effectLst/>
                        </a:rPr>
                        <a:t> </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r>
              <a:tr h="248512">
                <a:tc gridSpan="3">
                  <a:txBody>
                    <a:bodyPr/>
                    <a:lstStyle/>
                    <a:p>
                      <a:pPr algn="ctr">
                        <a:spcAft>
                          <a:spcPts val="0"/>
                        </a:spcAft>
                      </a:pPr>
                      <a:r>
                        <a:rPr lang="es-EC" sz="700" dirty="0">
                          <a:solidFill>
                            <a:schemeClr val="tx1"/>
                          </a:solidFill>
                          <a:effectLst/>
                        </a:rPr>
                        <a:t>EFICIENCIA DEL CALDERO</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hMerge="1">
                  <a:txBody>
                    <a:bodyPr/>
                    <a:lstStyle/>
                    <a:p>
                      <a:endParaRPr lang="es-EC"/>
                    </a:p>
                  </a:txBody>
                  <a:tcPr/>
                </a:tc>
                <a:tc hMerge="1">
                  <a:txBody>
                    <a:bodyPr/>
                    <a:lstStyle/>
                    <a:p>
                      <a:endParaRPr lang="es-EC"/>
                    </a:p>
                  </a:txBody>
                  <a:tcPr/>
                </a:tc>
              </a:tr>
              <a:tr h="248512">
                <a:tc>
                  <a:txBody>
                    <a:bodyPr/>
                    <a:lstStyle/>
                    <a:p>
                      <a:pPr algn="ctr">
                        <a:spcAft>
                          <a:spcPts val="0"/>
                        </a:spcAft>
                      </a:pPr>
                      <a:r>
                        <a:rPr lang="es-EC" sz="700">
                          <a:solidFill>
                            <a:schemeClr val="tx1"/>
                          </a:solidFill>
                          <a:effectLst/>
                        </a:rPr>
                        <a:t> </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endParaRPr lang="es-EC" sz="800" dirty="0">
                        <a:solidFill>
                          <a:schemeClr val="tx1"/>
                        </a:solidFill>
                        <a:effectLst/>
                        <a:latin typeface="Times New Roman" panose="02020603050405020304" pitchFamily="18" charset="0"/>
                      </a:endParaRPr>
                    </a:p>
                  </a:txBody>
                  <a:tcPr marL="33338" marR="33338" marT="0" marB="0" anchor="ctr"/>
                </a:tc>
                <a:tc>
                  <a:txBody>
                    <a:bodyPr/>
                    <a:lstStyle/>
                    <a:p>
                      <a:pPr algn="ctr">
                        <a:spcAft>
                          <a:spcPts val="0"/>
                        </a:spcAft>
                      </a:pPr>
                      <a:r>
                        <a:rPr lang="es-EC" sz="700" dirty="0">
                          <a:solidFill>
                            <a:schemeClr val="tx1"/>
                          </a:solidFill>
                          <a:effectLst/>
                        </a:rPr>
                        <a:t> </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r>
              <a:tr h="248512">
                <a:tc>
                  <a:txBody>
                    <a:bodyPr/>
                    <a:lstStyle/>
                    <a:p>
                      <a:pPr algn="ctr">
                        <a:spcAft>
                          <a:spcPts val="0"/>
                        </a:spcAft>
                      </a:pPr>
                      <a:r>
                        <a:rPr lang="es-EC" sz="700">
                          <a:solidFill>
                            <a:schemeClr val="tx1"/>
                          </a:solidFill>
                          <a:effectLst/>
                        </a:rPr>
                        <a:t>ncaldero</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700" dirty="0">
                          <a:solidFill>
                            <a:schemeClr val="tx1"/>
                          </a:solidFill>
                          <a:effectLst/>
                        </a:rPr>
                        <a:t>14,31</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700" dirty="0">
                          <a:solidFill>
                            <a:schemeClr val="tx1"/>
                          </a:solidFill>
                          <a:effectLst/>
                        </a:rPr>
                        <a:t>%</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r>
              <a:tr h="248512">
                <a:tc>
                  <a:txBody>
                    <a:bodyPr/>
                    <a:lstStyle/>
                    <a:p>
                      <a:pPr algn="ctr">
                        <a:spcAft>
                          <a:spcPts val="0"/>
                        </a:spcAft>
                      </a:pPr>
                      <a:r>
                        <a:rPr lang="es-EC" sz="700">
                          <a:solidFill>
                            <a:schemeClr val="tx1"/>
                          </a:solidFill>
                          <a:effectLst/>
                        </a:rPr>
                        <a:t> </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700" dirty="0">
                          <a:solidFill>
                            <a:schemeClr val="tx1"/>
                          </a:solidFill>
                          <a:effectLst/>
                        </a:rPr>
                        <a:t> </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700" dirty="0">
                          <a:solidFill>
                            <a:schemeClr val="tx1"/>
                          </a:solidFill>
                          <a:effectLst/>
                        </a:rPr>
                        <a:t> </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526309029"/>
              </p:ext>
            </p:extLst>
          </p:nvPr>
        </p:nvGraphicFramePr>
        <p:xfrm>
          <a:off x="378951" y="2708920"/>
          <a:ext cx="3352800" cy="1462833"/>
        </p:xfrm>
        <a:graphic>
          <a:graphicData uri="http://schemas.openxmlformats.org/drawingml/2006/table">
            <a:tbl>
              <a:tblPr>
                <a:tableStyleId>{5C22544A-7EE6-4342-B048-85BDC9FD1C3A}</a:tableStyleId>
              </a:tblPr>
              <a:tblGrid>
                <a:gridCol w="935167"/>
                <a:gridCol w="913751"/>
                <a:gridCol w="942306"/>
                <a:gridCol w="561576"/>
              </a:tblGrid>
              <a:tr h="363086">
                <a:tc gridSpan="4">
                  <a:txBody>
                    <a:bodyPr/>
                    <a:lstStyle/>
                    <a:p>
                      <a:pPr algn="ctr" fontAlgn="ctr"/>
                      <a:r>
                        <a:rPr lang="es-EC" sz="700" u="none" strike="noStrike">
                          <a:effectLst/>
                        </a:rPr>
                        <a:t>AGUA CALDERO</a:t>
                      </a:r>
                      <a:endParaRPr lang="es-EC" sz="700" b="0" i="0" u="none" strike="noStrike">
                        <a:solidFill>
                          <a:srgbClr val="000000"/>
                        </a:solidFill>
                        <a:effectLst/>
                        <a:latin typeface="Arial" panose="020B0604020202020204" pitchFamily="34" charset="0"/>
                      </a:endParaRPr>
                    </a:p>
                  </a:txBody>
                  <a:tcPr marL="7144" marR="7144" marT="7144" marB="0" anchor="ctr"/>
                </a:tc>
                <a:tc hMerge="1">
                  <a:txBody>
                    <a:bodyPr/>
                    <a:lstStyle/>
                    <a:p>
                      <a:endParaRPr lang="es-EC"/>
                    </a:p>
                  </a:txBody>
                  <a:tcPr/>
                </a:tc>
                <a:tc hMerge="1">
                  <a:txBody>
                    <a:bodyPr/>
                    <a:lstStyle/>
                    <a:p>
                      <a:endParaRPr lang="es-EC"/>
                    </a:p>
                  </a:txBody>
                  <a:tcPr/>
                </a:tc>
                <a:tc hMerge="1">
                  <a:txBody>
                    <a:bodyPr/>
                    <a:lstStyle/>
                    <a:p>
                      <a:endParaRPr lang="es-EC"/>
                    </a:p>
                  </a:txBody>
                  <a:tcPr/>
                </a:tc>
              </a:tr>
              <a:tr h="373575">
                <a:tc gridSpan="2">
                  <a:txBody>
                    <a:bodyPr/>
                    <a:lstStyle/>
                    <a:p>
                      <a:pPr algn="ctr" fontAlgn="ctr"/>
                      <a:r>
                        <a:rPr lang="es-EC" sz="700" u="none" strike="noStrike">
                          <a:effectLst/>
                        </a:rPr>
                        <a:t>Temperatura </a:t>
                      </a:r>
                      <a:br>
                        <a:rPr lang="es-EC" sz="700" u="none" strike="noStrike">
                          <a:effectLst/>
                        </a:rPr>
                      </a:br>
                      <a:r>
                        <a:rPr lang="es-EC" sz="700" u="none" strike="noStrike">
                          <a:effectLst/>
                        </a:rPr>
                        <a:t>(°C)</a:t>
                      </a:r>
                      <a:endParaRPr lang="es-EC" sz="700" b="0" i="0" u="none" strike="noStrike">
                        <a:solidFill>
                          <a:srgbClr val="000000"/>
                        </a:solidFill>
                        <a:effectLst/>
                        <a:latin typeface="Arial" panose="020B0604020202020204" pitchFamily="34" charset="0"/>
                      </a:endParaRPr>
                    </a:p>
                  </a:txBody>
                  <a:tcPr marL="7144" marR="7144" marT="7144" marB="0" anchor="ctr"/>
                </a:tc>
                <a:tc hMerge="1">
                  <a:txBody>
                    <a:bodyPr/>
                    <a:lstStyle/>
                    <a:p>
                      <a:endParaRPr lang="es-EC"/>
                    </a:p>
                  </a:txBody>
                  <a:tcPr/>
                </a:tc>
                <a:tc>
                  <a:txBody>
                    <a:bodyPr/>
                    <a:lstStyle/>
                    <a:p>
                      <a:pPr algn="ctr" fontAlgn="ctr"/>
                      <a:r>
                        <a:rPr lang="es-EC" sz="700" u="none" strike="noStrike">
                          <a:effectLst/>
                        </a:rPr>
                        <a:t>Calor específico </a:t>
                      </a:r>
                      <a:br>
                        <a:rPr lang="es-EC" sz="700" u="none" strike="noStrike">
                          <a:effectLst/>
                        </a:rPr>
                      </a:br>
                      <a:r>
                        <a:rPr lang="es-EC" sz="700" u="none" strike="noStrike">
                          <a:effectLst/>
                        </a:rPr>
                        <a:t>(J/kg*K)</a:t>
                      </a:r>
                      <a:endParaRPr lang="es-EC" sz="7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s-EC" sz="700" u="none" strike="noStrike">
                          <a:effectLst/>
                        </a:rPr>
                        <a:t>Densidad </a:t>
                      </a:r>
                      <a:br>
                        <a:rPr lang="es-EC" sz="700" u="none" strike="noStrike">
                          <a:effectLst/>
                        </a:rPr>
                      </a:br>
                      <a:r>
                        <a:rPr lang="es-EC" sz="700" u="none" strike="noStrike">
                          <a:effectLst/>
                        </a:rPr>
                        <a:t>(kg/m3)</a:t>
                      </a:r>
                      <a:endParaRPr lang="es-EC" sz="700" b="0" i="0" u="none" strike="noStrike">
                        <a:solidFill>
                          <a:srgbClr val="000000"/>
                        </a:solidFill>
                        <a:effectLst/>
                        <a:latin typeface="Arial" panose="020B0604020202020204" pitchFamily="34" charset="0"/>
                      </a:endParaRPr>
                    </a:p>
                  </a:txBody>
                  <a:tcPr marL="7144" marR="7144" marT="7144" marB="0" anchor="ctr"/>
                </a:tc>
              </a:tr>
              <a:tr h="363086">
                <a:tc>
                  <a:txBody>
                    <a:bodyPr/>
                    <a:lstStyle/>
                    <a:p>
                      <a:pPr algn="ctr" fontAlgn="ctr"/>
                      <a:r>
                        <a:rPr lang="es-EC" sz="700" u="none" strike="noStrike">
                          <a:effectLst/>
                        </a:rPr>
                        <a:t>Entrada Agua</a:t>
                      </a:r>
                      <a:endParaRPr lang="es-EC" sz="7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s-EC" sz="700" u="none" strike="noStrike">
                          <a:effectLst/>
                        </a:rPr>
                        <a:t>Salida Agua</a:t>
                      </a:r>
                      <a:endParaRPr lang="es-EC" sz="7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s-EC" sz="700" u="none" strike="noStrike">
                          <a:effectLst/>
                        </a:rPr>
                        <a:t> </a:t>
                      </a:r>
                      <a:endParaRPr lang="es-EC" sz="7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s-EC" sz="700" u="none" strike="noStrike">
                          <a:effectLst/>
                        </a:rPr>
                        <a:t> </a:t>
                      </a:r>
                      <a:endParaRPr lang="es-EC" sz="700" b="0" i="0" u="none" strike="noStrike">
                        <a:solidFill>
                          <a:srgbClr val="000000"/>
                        </a:solidFill>
                        <a:effectLst/>
                        <a:latin typeface="Arial" panose="020B0604020202020204" pitchFamily="34" charset="0"/>
                      </a:endParaRPr>
                    </a:p>
                  </a:txBody>
                  <a:tcPr marL="7144" marR="7144" marT="7144" marB="0" anchor="ctr"/>
                </a:tc>
              </a:tr>
              <a:tr h="363086">
                <a:tc>
                  <a:txBody>
                    <a:bodyPr/>
                    <a:lstStyle/>
                    <a:p>
                      <a:pPr algn="ctr" fontAlgn="ctr"/>
                      <a:r>
                        <a:rPr lang="es-EC" sz="700" u="none" strike="noStrike">
                          <a:effectLst/>
                        </a:rPr>
                        <a:t>22,1</a:t>
                      </a:r>
                      <a:endParaRPr lang="es-EC" sz="7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s-EC" sz="700" u="none" strike="noStrike">
                          <a:effectLst/>
                        </a:rPr>
                        <a:t>36,68</a:t>
                      </a:r>
                      <a:endParaRPr lang="es-EC" sz="7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s-EC" sz="700" u="none" strike="noStrike">
                          <a:effectLst/>
                        </a:rPr>
                        <a:t>4178</a:t>
                      </a:r>
                      <a:endParaRPr lang="es-EC" sz="7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s-EC" sz="700" u="none" strike="noStrike" dirty="0">
                          <a:effectLst/>
                        </a:rPr>
                        <a:t>993,3616</a:t>
                      </a:r>
                      <a:endParaRPr lang="es-EC" sz="700" b="0" i="0" u="none" strike="noStrike" dirty="0">
                        <a:solidFill>
                          <a:srgbClr val="000000"/>
                        </a:solidFill>
                        <a:effectLst/>
                        <a:latin typeface="Arial" panose="020B0604020202020204" pitchFamily="34" charset="0"/>
                      </a:endParaRPr>
                    </a:p>
                  </a:txBody>
                  <a:tcPr marL="7144" marR="7144" marT="7144" marB="0" anchor="ctr"/>
                </a:tc>
              </a:tr>
            </a:tbl>
          </a:graphicData>
        </a:graphic>
      </p:graphicFrame>
    </p:spTree>
    <p:extLst>
      <p:ext uri="{BB962C8B-B14F-4D97-AF65-F5344CB8AC3E}">
        <p14:creationId xmlns:p14="http://schemas.microsoft.com/office/powerpoint/2010/main" val="1439101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39752" y="764704"/>
            <a:ext cx="6447501" cy="814388"/>
          </a:xfrm>
        </p:spPr>
        <p:txBody>
          <a:bodyPr>
            <a:normAutofit fontScale="90000"/>
          </a:bodyPr>
          <a:lstStyle/>
          <a:p>
            <a:r>
              <a:rPr lang="es-ES" dirty="0">
                <a:solidFill>
                  <a:schemeClr val="tx1"/>
                </a:solidFill>
              </a:rPr>
              <a:t>ANÁLISIS DE RESULTADOS</a:t>
            </a:r>
            <a:br>
              <a:rPr lang="es-ES" dirty="0">
                <a:solidFill>
                  <a:schemeClr val="tx1"/>
                </a:solidFill>
              </a:rPr>
            </a:br>
            <a:r>
              <a:rPr lang="es-ES" sz="1800" dirty="0">
                <a:solidFill>
                  <a:schemeClr val="tx1"/>
                </a:solidFill>
              </a:rPr>
              <a:t>INTERCAMBIADOR DE CALOR</a:t>
            </a:r>
            <a:endParaRPr lang="es-EC" sz="1800" dirty="0">
              <a:solidFill>
                <a:schemeClr val="tx1"/>
              </a:solidFill>
            </a:endParaRP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508001" y="1579092"/>
                <a:ext cx="7448375" cy="4107334"/>
              </a:xfrm>
            </p:spPr>
            <p:txBody>
              <a:bodyPr/>
              <a:lstStyle/>
              <a:p>
                <a:r>
                  <a:rPr lang="es-ES" sz="2000" dirty="0" smtClean="0">
                    <a:solidFill>
                      <a:schemeClr val="tx1"/>
                    </a:solidFill>
                  </a:rPr>
                  <a:t>Cálculo de rendimiento</a:t>
                </a:r>
              </a:p>
              <a:p>
                <a:pPr marL="0" indent="0">
                  <a:buNone/>
                </a:pPr>
                <a:r>
                  <a:rPr lang="es-ES" sz="2000" dirty="0">
                    <a:solidFill>
                      <a:schemeClr val="tx1"/>
                    </a:solidFill>
                  </a:rPr>
                  <a:t>D</a:t>
                </a:r>
                <a:r>
                  <a:rPr lang="es-ES" sz="2000" dirty="0" smtClean="0">
                    <a:solidFill>
                      <a:schemeClr val="tx1"/>
                    </a:solidFill>
                  </a:rPr>
                  <a:t>iferencia </a:t>
                </a:r>
                <a:r>
                  <a:rPr lang="es-ES" sz="2000" dirty="0">
                    <a:solidFill>
                      <a:schemeClr val="tx1"/>
                    </a:solidFill>
                  </a:rPr>
                  <a:t>máxima de </a:t>
                </a:r>
                <a:r>
                  <a:rPr lang="es-ES" sz="2000" dirty="0" smtClean="0">
                    <a:solidFill>
                      <a:schemeClr val="tx1"/>
                    </a:solidFill>
                  </a:rPr>
                  <a:t>temperatura </a:t>
                </a:r>
                <a:r>
                  <a:rPr lang="es-ES" sz="2000" dirty="0">
                    <a:solidFill>
                      <a:schemeClr val="tx1"/>
                    </a:solidFill>
                  </a:rPr>
                  <a:t>entre el fluido caliente y el </a:t>
                </a:r>
                <a:r>
                  <a:rPr lang="es-ES" sz="2000" dirty="0" smtClean="0">
                    <a:solidFill>
                      <a:schemeClr val="tx1"/>
                    </a:solidFill>
                  </a:rPr>
                  <a:t>frío</a:t>
                </a:r>
              </a:p>
              <a:p>
                <a:pPr marL="0" indent="0">
                  <a:buNone/>
                </a:pPr>
                <a14:m>
                  <m:oMathPara xmlns:m="http://schemas.openxmlformats.org/officeDocument/2006/math">
                    <m:oMathParaPr>
                      <m:jc m:val="centerGroup"/>
                    </m:oMathParaPr>
                    <m:oMath xmlns:m="http://schemas.openxmlformats.org/officeDocument/2006/math">
                      <m:sSub>
                        <m:sSubPr>
                          <m:ctrlPr>
                            <a:rPr lang="es-EC" sz="2000" i="1">
                              <a:solidFill>
                                <a:schemeClr val="tx1"/>
                              </a:solidFill>
                              <a:latin typeface="Cambria Math" panose="02040503050406030204" pitchFamily="18" charset="0"/>
                            </a:rPr>
                          </m:ctrlPr>
                        </m:sSubPr>
                        <m:e>
                          <m:r>
                            <a:rPr lang="es-ES" sz="2000" i="1">
                              <a:solidFill>
                                <a:schemeClr val="tx1"/>
                              </a:solidFill>
                              <a:latin typeface="Cambria Math" panose="02040503050406030204" pitchFamily="18" charset="0"/>
                            </a:rPr>
                            <m:t>∆</m:t>
                          </m:r>
                          <m:r>
                            <a:rPr lang="es-ES" sz="2000" i="1">
                              <a:solidFill>
                                <a:schemeClr val="tx1"/>
                              </a:solidFill>
                              <a:latin typeface="Cambria Math" panose="02040503050406030204" pitchFamily="18" charset="0"/>
                            </a:rPr>
                            <m:t>𝑇</m:t>
                          </m:r>
                        </m:e>
                        <m:sub>
                          <m:r>
                            <a:rPr lang="es-ES" sz="2000" i="1">
                              <a:solidFill>
                                <a:schemeClr val="tx1"/>
                              </a:solidFill>
                              <a:latin typeface="Cambria Math" panose="02040503050406030204" pitchFamily="18" charset="0"/>
                            </a:rPr>
                            <m:t>𝑚𝑎𝑥</m:t>
                          </m:r>
                        </m:sub>
                      </m:sSub>
                      <m:r>
                        <a:rPr lang="es-ES" sz="2000" i="1">
                          <a:solidFill>
                            <a:schemeClr val="tx1"/>
                          </a:solidFill>
                          <a:latin typeface="Cambria Math" panose="02040503050406030204" pitchFamily="18" charset="0"/>
                        </a:rPr>
                        <m:t>=</m:t>
                      </m:r>
                      <m:sSub>
                        <m:sSubPr>
                          <m:ctrlPr>
                            <a:rPr lang="es-EC" sz="2000" i="1">
                              <a:solidFill>
                                <a:schemeClr val="tx1"/>
                              </a:solidFill>
                              <a:latin typeface="Cambria Math" panose="02040503050406030204" pitchFamily="18" charset="0"/>
                            </a:rPr>
                          </m:ctrlPr>
                        </m:sSubPr>
                        <m:e>
                          <m:r>
                            <a:rPr lang="es-ES" sz="2000" i="1">
                              <a:solidFill>
                                <a:schemeClr val="tx1"/>
                              </a:solidFill>
                              <a:latin typeface="Cambria Math" panose="02040503050406030204" pitchFamily="18" charset="0"/>
                            </a:rPr>
                            <m:t>𝑇</m:t>
                          </m:r>
                        </m:e>
                        <m:sub>
                          <m:r>
                            <a:rPr lang="es-ES" sz="2000" i="1">
                              <a:solidFill>
                                <a:schemeClr val="tx1"/>
                              </a:solidFill>
                              <a:latin typeface="Cambria Math" panose="02040503050406030204" pitchFamily="18" charset="0"/>
                            </a:rPr>
                            <m:t>h</m:t>
                          </m:r>
                          <m:r>
                            <a:rPr lang="es-ES" sz="2000" i="1">
                              <a:solidFill>
                                <a:schemeClr val="tx1"/>
                              </a:solidFill>
                              <a:latin typeface="Cambria Math" panose="02040503050406030204" pitchFamily="18" charset="0"/>
                            </a:rPr>
                            <m:t>,</m:t>
                          </m:r>
                          <m:r>
                            <a:rPr lang="es-ES" sz="2000" i="1">
                              <a:solidFill>
                                <a:schemeClr val="tx1"/>
                              </a:solidFill>
                              <a:latin typeface="Cambria Math" panose="02040503050406030204" pitchFamily="18" charset="0"/>
                            </a:rPr>
                            <m:t>𝑖𝑛</m:t>
                          </m:r>
                        </m:sub>
                      </m:sSub>
                      <m:r>
                        <a:rPr lang="es-ES" sz="2000" i="1">
                          <a:solidFill>
                            <a:schemeClr val="tx1"/>
                          </a:solidFill>
                          <a:latin typeface="Cambria Math" panose="02040503050406030204" pitchFamily="18" charset="0"/>
                        </a:rPr>
                        <m:t>−</m:t>
                      </m:r>
                      <m:sSub>
                        <m:sSubPr>
                          <m:ctrlPr>
                            <a:rPr lang="es-EC" sz="2000" i="1">
                              <a:solidFill>
                                <a:schemeClr val="tx1"/>
                              </a:solidFill>
                              <a:latin typeface="Cambria Math" panose="02040503050406030204" pitchFamily="18" charset="0"/>
                            </a:rPr>
                          </m:ctrlPr>
                        </m:sSubPr>
                        <m:e>
                          <m:r>
                            <a:rPr lang="es-ES" sz="2000" i="1">
                              <a:solidFill>
                                <a:schemeClr val="tx1"/>
                              </a:solidFill>
                              <a:latin typeface="Cambria Math" panose="02040503050406030204" pitchFamily="18" charset="0"/>
                            </a:rPr>
                            <m:t>𝑇</m:t>
                          </m:r>
                        </m:e>
                        <m:sub>
                          <m:r>
                            <a:rPr lang="es-ES" sz="2000" i="1">
                              <a:solidFill>
                                <a:schemeClr val="tx1"/>
                              </a:solidFill>
                              <a:latin typeface="Cambria Math" panose="02040503050406030204" pitchFamily="18" charset="0"/>
                            </a:rPr>
                            <m:t>𝑐</m:t>
                          </m:r>
                          <m:r>
                            <a:rPr lang="es-ES" sz="2000" i="1">
                              <a:solidFill>
                                <a:schemeClr val="tx1"/>
                              </a:solidFill>
                              <a:latin typeface="Cambria Math" panose="02040503050406030204" pitchFamily="18" charset="0"/>
                            </a:rPr>
                            <m:t>,</m:t>
                          </m:r>
                          <m:r>
                            <a:rPr lang="es-ES" sz="2000" i="1">
                              <a:solidFill>
                                <a:schemeClr val="tx1"/>
                              </a:solidFill>
                              <a:latin typeface="Cambria Math" panose="02040503050406030204" pitchFamily="18" charset="0"/>
                            </a:rPr>
                            <m:t>𝑖𝑛</m:t>
                          </m:r>
                        </m:sub>
                      </m:sSub>
                    </m:oMath>
                  </m:oMathPara>
                </a14:m>
                <a:endParaRPr lang="es-EC" sz="2000" dirty="0" smtClean="0">
                  <a:solidFill>
                    <a:schemeClr val="tx1"/>
                  </a:solidFill>
                </a:endParaRPr>
              </a:p>
              <a:p>
                <a:pPr marL="0" indent="0">
                  <a:buNone/>
                </a:pPr>
                <a:endParaRPr lang="es-MX" sz="2000" dirty="0" smtClean="0">
                  <a:solidFill>
                    <a:schemeClr val="tx1"/>
                  </a:solidFill>
                </a:endParaRPr>
              </a:p>
              <a:p>
                <a:pPr marL="0" indent="0">
                  <a:buNone/>
                </a:pPr>
                <a:r>
                  <a:rPr lang="es-MX" sz="2000" dirty="0" smtClean="0">
                    <a:solidFill>
                      <a:schemeClr val="tx1"/>
                    </a:solidFill>
                  </a:rPr>
                  <a:t>Menor </a:t>
                </a:r>
                <a:r>
                  <a:rPr lang="es-MX" sz="2000" dirty="0">
                    <a:solidFill>
                      <a:schemeClr val="tx1"/>
                    </a:solidFill>
                  </a:rPr>
                  <a:t>capacidad térmica de los </a:t>
                </a:r>
                <a:r>
                  <a:rPr lang="es-MX" sz="2000" dirty="0" smtClean="0">
                    <a:solidFill>
                      <a:schemeClr val="tx1"/>
                    </a:solidFill>
                  </a:rPr>
                  <a:t>fluidos</a:t>
                </a:r>
              </a:p>
              <a:p>
                <a:pPr marL="0" indent="0">
                  <a:buNone/>
                </a:pPr>
                <a14:m>
                  <m:oMathPara xmlns:m="http://schemas.openxmlformats.org/officeDocument/2006/math">
                    <m:oMathParaPr>
                      <m:jc m:val="centerGroup"/>
                    </m:oMathParaPr>
                    <m:oMath xmlns:m="http://schemas.openxmlformats.org/officeDocument/2006/math">
                      <m:acc>
                        <m:accPr>
                          <m:chr m:val="̇"/>
                          <m:ctrlPr>
                            <a:rPr lang="es-EC" sz="2000" i="1">
                              <a:solidFill>
                                <a:schemeClr val="tx1"/>
                              </a:solidFill>
                              <a:latin typeface="Cambria Math" panose="02040503050406030204" pitchFamily="18" charset="0"/>
                            </a:rPr>
                          </m:ctrlPr>
                        </m:accPr>
                        <m:e>
                          <m:r>
                            <a:rPr lang="es-MX" sz="2000" i="1">
                              <a:solidFill>
                                <a:schemeClr val="tx1"/>
                              </a:solidFill>
                              <a:latin typeface="Cambria Math" panose="02040503050406030204" pitchFamily="18" charset="0"/>
                            </a:rPr>
                            <m:t>𝑚</m:t>
                          </m:r>
                          <m:r>
                            <a:rPr lang="es-MX" sz="2000" i="1">
                              <a:solidFill>
                                <a:schemeClr val="tx1"/>
                              </a:solidFill>
                              <a:latin typeface="Cambria Math" panose="02040503050406030204" pitchFamily="18" charset="0"/>
                            </a:rPr>
                            <m:t>∙</m:t>
                          </m:r>
                        </m:e>
                      </m:acc>
                      <m:sSub>
                        <m:sSubPr>
                          <m:ctrlPr>
                            <a:rPr lang="es-EC" sz="2000" i="1">
                              <a:solidFill>
                                <a:schemeClr val="tx1"/>
                              </a:solidFill>
                              <a:latin typeface="Cambria Math" panose="02040503050406030204" pitchFamily="18" charset="0"/>
                            </a:rPr>
                          </m:ctrlPr>
                        </m:sSubPr>
                        <m:e>
                          <m:r>
                            <a:rPr lang="es-MX" sz="2000" i="1">
                              <a:solidFill>
                                <a:schemeClr val="tx1"/>
                              </a:solidFill>
                              <a:latin typeface="Cambria Math" panose="02040503050406030204" pitchFamily="18" charset="0"/>
                            </a:rPr>
                            <m:t>𝑐</m:t>
                          </m:r>
                        </m:e>
                        <m:sub>
                          <m:r>
                            <a:rPr lang="es-MX" sz="2000" i="1">
                              <a:solidFill>
                                <a:schemeClr val="tx1"/>
                              </a:solidFill>
                              <a:latin typeface="Cambria Math" panose="02040503050406030204" pitchFamily="18" charset="0"/>
                            </a:rPr>
                            <m:t>𝑝</m:t>
                          </m:r>
                        </m:sub>
                      </m:sSub>
                      <m:r>
                        <a:rPr lang="es-MX" sz="2000" i="1">
                          <a:solidFill>
                            <a:schemeClr val="tx1"/>
                          </a:solidFill>
                          <a:latin typeface="Cambria Math" panose="02040503050406030204" pitchFamily="18" charset="0"/>
                        </a:rPr>
                        <m:t>=</m:t>
                      </m:r>
                      <m:sSub>
                        <m:sSubPr>
                          <m:ctrlPr>
                            <a:rPr lang="es-EC" sz="2000" i="1">
                              <a:solidFill>
                                <a:schemeClr val="tx1"/>
                              </a:solidFill>
                              <a:latin typeface="Cambria Math" panose="02040503050406030204" pitchFamily="18" charset="0"/>
                            </a:rPr>
                          </m:ctrlPr>
                        </m:sSubPr>
                        <m:e>
                          <m:r>
                            <a:rPr lang="es-MX" sz="2000" i="1">
                              <a:solidFill>
                                <a:schemeClr val="tx1"/>
                              </a:solidFill>
                              <a:latin typeface="Cambria Math" panose="02040503050406030204" pitchFamily="18" charset="0"/>
                            </a:rPr>
                            <m:t>𝐶</m:t>
                          </m:r>
                        </m:e>
                        <m:sub>
                          <m:r>
                            <a:rPr lang="es-MX" sz="2000" i="1">
                              <a:solidFill>
                                <a:schemeClr val="tx1"/>
                              </a:solidFill>
                              <a:latin typeface="Cambria Math" panose="02040503050406030204" pitchFamily="18" charset="0"/>
                            </a:rPr>
                            <m:t>𝑚𝑖𝑛</m:t>
                          </m:r>
                        </m:sub>
                      </m:sSub>
                    </m:oMath>
                  </m:oMathPara>
                </a14:m>
                <a:endParaRPr lang="es-EC" sz="2000" dirty="0">
                  <a:solidFill>
                    <a:schemeClr val="tx1"/>
                  </a:solidFill>
                </a:endParaRPr>
              </a:p>
              <a:p>
                <a:pPr marL="0" indent="0">
                  <a:buNone/>
                </a:pPr>
                <a:endParaRPr lang="es-MX" sz="2000" dirty="0" smtClean="0">
                  <a:solidFill>
                    <a:schemeClr val="tx1"/>
                  </a:solidFill>
                </a:endParaRPr>
              </a:p>
              <a:p>
                <a:pPr marL="0" indent="0">
                  <a:buNone/>
                </a:pPr>
                <a:r>
                  <a:rPr lang="es-EC" sz="2000" dirty="0" smtClean="0">
                    <a:solidFill>
                      <a:schemeClr val="tx1"/>
                    </a:solidFill>
                  </a:rPr>
                  <a:t>Efectividad</a:t>
                </a:r>
              </a:p>
              <a:p>
                <a:pPr marL="0" indent="0">
                  <a:buNone/>
                </a:pPr>
                <a14:m>
                  <m:oMathPara xmlns:m="http://schemas.openxmlformats.org/officeDocument/2006/math">
                    <m:oMathParaPr>
                      <m:jc m:val="centerGroup"/>
                    </m:oMathParaPr>
                    <m:oMath xmlns:m="http://schemas.openxmlformats.org/officeDocument/2006/math">
                      <m:r>
                        <a:rPr lang="es-MX" sz="2000" i="1">
                          <a:solidFill>
                            <a:schemeClr val="tx1"/>
                          </a:solidFill>
                          <a:latin typeface="Cambria Math" panose="02040503050406030204" pitchFamily="18" charset="0"/>
                        </a:rPr>
                        <m:t>𝜀</m:t>
                      </m:r>
                      <m:r>
                        <a:rPr lang="es-MX" sz="2000" i="1">
                          <a:solidFill>
                            <a:schemeClr val="tx1"/>
                          </a:solidFill>
                          <a:latin typeface="Cambria Math" panose="02040503050406030204" pitchFamily="18" charset="0"/>
                        </a:rPr>
                        <m:t>=</m:t>
                      </m:r>
                      <m:f>
                        <m:fPr>
                          <m:ctrlPr>
                            <a:rPr lang="es-EC" sz="2000" i="1">
                              <a:solidFill>
                                <a:schemeClr val="tx1"/>
                              </a:solidFill>
                              <a:latin typeface="Cambria Math" panose="02040503050406030204" pitchFamily="18" charset="0"/>
                            </a:rPr>
                          </m:ctrlPr>
                        </m:fPr>
                        <m:num>
                          <m:sSub>
                            <m:sSubPr>
                              <m:ctrlPr>
                                <a:rPr lang="es-EC" sz="2000" i="1">
                                  <a:solidFill>
                                    <a:schemeClr val="tx1"/>
                                  </a:solidFill>
                                  <a:latin typeface="Cambria Math" panose="02040503050406030204" pitchFamily="18" charset="0"/>
                                </a:rPr>
                              </m:ctrlPr>
                            </m:sSubPr>
                            <m:e>
                              <m:r>
                                <a:rPr lang="es-MX" sz="2000" i="1">
                                  <a:solidFill>
                                    <a:schemeClr val="tx1"/>
                                  </a:solidFill>
                                  <a:latin typeface="Cambria Math" panose="02040503050406030204" pitchFamily="18" charset="0"/>
                                </a:rPr>
                                <m:t>𝐶</m:t>
                              </m:r>
                            </m:e>
                            <m:sub>
                              <m:r>
                                <a:rPr lang="es-MX" sz="2000" i="1">
                                  <a:solidFill>
                                    <a:schemeClr val="tx1"/>
                                  </a:solidFill>
                                  <a:latin typeface="Cambria Math" panose="02040503050406030204" pitchFamily="18" charset="0"/>
                                </a:rPr>
                                <m:t>h</m:t>
                              </m:r>
                            </m:sub>
                          </m:sSub>
                          <m:r>
                            <a:rPr lang="es-MX" sz="2000" i="1">
                              <a:solidFill>
                                <a:schemeClr val="tx1"/>
                              </a:solidFill>
                              <a:latin typeface="Cambria Math" panose="02040503050406030204" pitchFamily="18" charset="0"/>
                            </a:rPr>
                            <m:t>(</m:t>
                          </m:r>
                          <m:sSub>
                            <m:sSubPr>
                              <m:ctrlPr>
                                <a:rPr lang="es-EC" sz="2000" i="1">
                                  <a:solidFill>
                                    <a:schemeClr val="tx1"/>
                                  </a:solidFill>
                                  <a:latin typeface="Cambria Math" panose="02040503050406030204" pitchFamily="18" charset="0"/>
                                </a:rPr>
                              </m:ctrlPr>
                            </m:sSubPr>
                            <m:e>
                              <m:r>
                                <a:rPr lang="es-ES" sz="2000" i="1">
                                  <a:solidFill>
                                    <a:schemeClr val="tx1"/>
                                  </a:solidFill>
                                  <a:latin typeface="Cambria Math" panose="02040503050406030204" pitchFamily="18" charset="0"/>
                                </a:rPr>
                                <m:t>𝑇</m:t>
                              </m:r>
                            </m:e>
                            <m:sub>
                              <m:r>
                                <a:rPr lang="es-ES" sz="2000" i="1">
                                  <a:solidFill>
                                    <a:schemeClr val="tx1"/>
                                  </a:solidFill>
                                  <a:latin typeface="Cambria Math" panose="02040503050406030204" pitchFamily="18" charset="0"/>
                                </a:rPr>
                                <m:t>h</m:t>
                              </m:r>
                              <m:r>
                                <a:rPr lang="es-ES" sz="2000" i="1">
                                  <a:solidFill>
                                    <a:schemeClr val="tx1"/>
                                  </a:solidFill>
                                  <a:latin typeface="Cambria Math" panose="02040503050406030204" pitchFamily="18" charset="0"/>
                                </a:rPr>
                                <m:t>,</m:t>
                              </m:r>
                              <m:r>
                                <a:rPr lang="es-ES" sz="2000" i="1">
                                  <a:solidFill>
                                    <a:schemeClr val="tx1"/>
                                  </a:solidFill>
                                  <a:latin typeface="Cambria Math" panose="02040503050406030204" pitchFamily="18" charset="0"/>
                                </a:rPr>
                                <m:t>𝑖</m:t>
                              </m:r>
                            </m:sub>
                          </m:sSub>
                          <m:r>
                            <a:rPr lang="es-MX" sz="2000" i="1">
                              <a:solidFill>
                                <a:schemeClr val="tx1"/>
                              </a:solidFill>
                              <a:latin typeface="Cambria Math" panose="02040503050406030204" pitchFamily="18" charset="0"/>
                            </a:rPr>
                            <m:t>−</m:t>
                          </m:r>
                          <m:sSub>
                            <m:sSubPr>
                              <m:ctrlPr>
                                <a:rPr lang="es-EC" sz="2000" i="1">
                                  <a:solidFill>
                                    <a:schemeClr val="tx1"/>
                                  </a:solidFill>
                                  <a:latin typeface="Cambria Math" panose="02040503050406030204" pitchFamily="18" charset="0"/>
                                </a:rPr>
                              </m:ctrlPr>
                            </m:sSubPr>
                            <m:e>
                              <m:r>
                                <a:rPr lang="es-ES" sz="2000" i="1">
                                  <a:solidFill>
                                    <a:schemeClr val="tx1"/>
                                  </a:solidFill>
                                  <a:latin typeface="Cambria Math" panose="02040503050406030204" pitchFamily="18" charset="0"/>
                                </a:rPr>
                                <m:t>𝑇</m:t>
                              </m:r>
                            </m:e>
                            <m:sub>
                              <m:r>
                                <a:rPr lang="es-ES" sz="2000" i="1">
                                  <a:solidFill>
                                    <a:schemeClr val="tx1"/>
                                  </a:solidFill>
                                  <a:latin typeface="Cambria Math" panose="02040503050406030204" pitchFamily="18" charset="0"/>
                                </a:rPr>
                                <m:t>h</m:t>
                              </m:r>
                              <m:r>
                                <a:rPr lang="es-ES" sz="2000" i="1">
                                  <a:solidFill>
                                    <a:schemeClr val="tx1"/>
                                  </a:solidFill>
                                  <a:latin typeface="Cambria Math" panose="02040503050406030204" pitchFamily="18" charset="0"/>
                                </a:rPr>
                                <m:t>,</m:t>
                              </m:r>
                              <m:r>
                                <a:rPr lang="es-ES" sz="2000" i="1">
                                  <a:solidFill>
                                    <a:schemeClr val="tx1"/>
                                  </a:solidFill>
                                  <a:latin typeface="Cambria Math" panose="02040503050406030204" pitchFamily="18" charset="0"/>
                                </a:rPr>
                                <m:t>𝑜</m:t>
                              </m:r>
                            </m:sub>
                          </m:sSub>
                          <m:r>
                            <a:rPr lang="es-MX" sz="2000" i="1">
                              <a:solidFill>
                                <a:schemeClr val="tx1"/>
                              </a:solidFill>
                              <a:latin typeface="Cambria Math" panose="02040503050406030204" pitchFamily="18" charset="0"/>
                            </a:rPr>
                            <m:t>)</m:t>
                          </m:r>
                        </m:num>
                        <m:den>
                          <m:sSub>
                            <m:sSubPr>
                              <m:ctrlPr>
                                <a:rPr lang="es-EC" sz="2000" i="1">
                                  <a:solidFill>
                                    <a:schemeClr val="tx1"/>
                                  </a:solidFill>
                                  <a:latin typeface="Cambria Math" panose="02040503050406030204" pitchFamily="18" charset="0"/>
                                </a:rPr>
                              </m:ctrlPr>
                            </m:sSubPr>
                            <m:e>
                              <m:r>
                                <a:rPr lang="es-MX" sz="2000" i="1">
                                  <a:solidFill>
                                    <a:schemeClr val="tx1"/>
                                  </a:solidFill>
                                  <a:latin typeface="Cambria Math" panose="02040503050406030204" pitchFamily="18" charset="0"/>
                                </a:rPr>
                                <m:t>𝐶</m:t>
                              </m:r>
                            </m:e>
                            <m:sub>
                              <m:r>
                                <a:rPr lang="es-MX" sz="2000" i="1">
                                  <a:solidFill>
                                    <a:schemeClr val="tx1"/>
                                  </a:solidFill>
                                  <a:latin typeface="Cambria Math" panose="02040503050406030204" pitchFamily="18" charset="0"/>
                                </a:rPr>
                                <m:t>𝑚𝑖𝑛</m:t>
                              </m:r>
                            </m:sub>
                          </m:sSub>
                          <m:sSub>
                            <m:sSubPr>
                              <m:ctrlPr>
                                <a:rPr lang="es-EC" sz="2000" i="1">
                                  <a:solidFill>
                                    <a:schemeClr val="tx1"/>
                                  </a:solidFill>
                                  <a:latin typeface="Cambria Math" panose="02040503050406030204" pitchFamily="18" charset="0"/>
                                </a:rPr>
                              </m:ctrlPr>
                            </m:sSubPr>
                            <m:e>
                              <m:r>
                                <a:rPr lang="es-ES" sz="2000" i="1">
                                  <a:solidFill>
                                    <a:schemeClr val="tx1"/>
                                  </a:solidFill>
                                  <a:latin typeface="Cambria Math" panose="02040503050406030204" pitchFamily="18" charset="0"/>
                                </a:rPr>
                                <m:t>(</m:t>
                              </m:r>
                              <m:r>
                                <a:rPr lang="es-ES" sz="2000" i="1">
                                  <a:solidFill>
                                    <a:schemeClr val="tx1"/>
                                  </a:solidFill>
                                  <a:latin typeface="Cambria Math" panose="02040503050406030204" pitchFamily="18" charset="0"/>
                                </a:rPr>
                                <m:t>𝑇</m:t>
                              </m:r>
                            </m:e>
                            <m:sub>
                              <m:r>
                                <a:rPr lang="es-ES" sz="2000" i="1">
                                  <a:solidFill>
                                    <a:schemeClr val="tx1"/>
                                  </a:solidFill>
                                  <a:latin typeface="Cambria Math" panose="02040503050406030204" pitchFamily="18" charset="0"/>
                                </a:rPr>
                                <m:t>h</m:t>
                              </m:r>
                              <m:r>
                                <a:rPr lang="es-ES" sz="2000" i="1">
                                  <a:solidFill>
                                    <a:schemeClr val="tx1"/>
                                  </a:solidFill>
                                  <a:latin typeface="Cambria Math" panose="02040503050406030204" pitchFamily="18" charset="0"/>
                                </a:rPr>
                                <m:t>,</m:t>
                              </m:r>
                              <m:r>
                                <a:rPr lang="es-ES" sz="2000" i="1">
                                  <a:solidFill>
                                    <a:schemeClr val="tx1"/>
                                  </a:solidFill>
                                  <a:latin typeface="Cambria Math" panose="02040503050406030204" pitchFamily="18" charset="0"/>
                                </a:rPr>
                                <m:t>𝑖</m:t>
                              </m:r>
                            </m:sub>
                          </m:sSub>
                          <m:r>
                            <a:rPr lang="es-MX" sz="2000" i="1">
                              <a:solidFill>
                                <a:schemeClr val="tx1"/>
                              </a:solidFill>
                              <a:latin typeface="Cambria Math" panose="02040503050406030204" pitchFamily="18" charset="0"/>
                            </a:rPr>
                            <m:t>−</m:t>
                          </m:r>
                          <m:sSub>
                            <m:sSubPr>
                              <m:ctrlPr>
                                <a:rPr lang="es-EC" sz="2000" i="1">
                                  <a:solidFill>
                                    <a:schemeClr val="tx1"/>
                                  </a:solidFill>
                                  <a:latin typeface="Cambria Math" panose="02040503050406030204" pitchFamily="18" charset="0"/>
                                </a:rPr>
                              </m:ctrlPr>
                            </m:sSubPr>
                            <m:e>
                              <m:r>
                                <a:rPr lang="es-ES" sz="2000" i="1">
                                  <a:solidFill>
                                    <a:schemeClr val="tx1"/>
                                  </a:solidFill>
                                  <a:latin typeface="Cambria Math" panose="02040503050406030204" pitchFamily="18" charset="0"/>
                                </a:rPr>
                                <m:t>𝑇</m:t>
                              </m:r>
                            </m:e>
                            <m:sub>
                              <m:r>
                                <a:rPr lang="es-ES" sz="2000" i="1">
                                  <a:solidFill>
                                    <a:schemeClr val="tx1"/>
                                  </a:solidFill>
                                  <a:latin typeface="Cambria Math" panose="02040503050406030204" pitchFamily="18" charset="0"/>
                                </a:rPr>
                                <m:t>𝑐</m:t>
                              </m:r>
                              <m:r>
                                <a:rPr lang="es-ES" sz="2000" i="1">
                                  <a:solidFill>
                                    <a:schemeClr val="tx1"/>
                                  </a:solidFill>
                                  <a:latin typeface="Cambria Math" panose="02040503050406030204" pitchFamily="18" charset="0"/>
                                </a:rPr>
                                <m:t>,</m:t>
                              </m:r>
                              <m:r>
                                <a:rPr lang="es-ES" sz="2000" i="1">
                                  <a:solidFill>
                                    <a:schemeClr val="tx1"/>
                                  </a:solidFill>
                                  <a:latin typeface="Cambria Math" panose="02040503050406030204" pitchFamily="18" charset="0"/>
                                </a:rPr>
                                <m:t>𝑖</m:t>
                              </m:r>
                              <m:r>
                                <a:rPr lang="es-ES" sz="2000" i="1">
                                  <a:solidFill>
                                    <a:schemeClr val="tx1"/>
                                  </a:solidFill>
                                  <a:latin typeface="Cambria Math" panose="02040503050406030204" pitchFamily="18" charset="0"/>
                                </a:rPr>
                                <m:t>)</m:t>
                              </m:r>
                            </m:sub>
                          </m:sSub>
                        </m:den>
                      </m:f>
                      <m:r>
                        <a:rPr lang="es-MX" sz="2000" i="1">
                          <a:solidFill>
                            <a:schemeClr val="tx1"/>
                          </a:solidFill>
                          <a:latin typeface="Cambria Math" panose="02040503050406030204" pitchFamily="18" charset="0"/>
                        </a:rPr>
                        <m:t>=</m:t>
                      </m:r>
                      <m:f>
                        <m:fPr>
                          <m:ctrlPr>
                            <a:rPr lang="es-EC" sz="2000" i="1">
                              <a:solidFill>
                                <a:schemeClr val="tx1"/>
                              </a:solidFill>
                              <a:latin typeface="Cambria Math" panose="02040503050406030204" pitchFamily="18" charset="0"/>
                            </a:rPr>
                          </m:ctrlPr>
                        </m:fPr>
                        <m:num>
                          <m:sSub>
                            <m:sSubPr>
                              <m:ctrlPr>
                                <a:rPr lang="es-EC" sz="2000" i="1">
                                  <a:solidFill>
                                    <a:schemeClr val="tx1"/>
                                  </a:solidFill>
                                  <a:latin typeface="Cambria Math" panose="02040503050406030204" pitchFamily="18" charset="0"/>
                                </a:rPr>
                              </m:ctrlPr>
                            </m:sSubPr>
                            <m:e>
                              <m:r>
                                <a:rPr lang="es-MX" sz="2000" i="1">
                                  <a:solidFill>
                                    <a:schemeClr val="tx1"/>
                                  </a:solidFill>
                                  <a:latin typeface="Cambria Math" panose="02040503050406030204" pitchFamily="18" charset="0"/>
                                </a:rPr>
                                <m:t>𝐶</m:t>
                              </m:r>
                            </m:e>
                            <m:sub>
                              <m:r>
                                <a:rPr lang="es-MX" sz="2000" i="1">
                                  <a:solidFill>
                                    <a:schemeClr val="tx1"/>
                                  </a:solidFill>
                                  <a:latin typeface="Cambria Math" panose="02040503050406030204" pitchFamily="18" charset="0"/>
                                </a:rPr>
                                <m:t>𝑐</m:t>
                              </m:r>
                            </m:sub>
                          </m:sSub>
                          <m:r>
                            <a:rPr lang="es-MX" sz="2000" i="1">
                              <a:solidFill>
                                <a:schemeClr val="tx1"/>
                              </a:solidFill>
                              <a:latin typeface="Cambria Math" panose="02040503050406030204" pitchFamily="18" charset="0"/>
                            </a:rPr>
                            <m:t>(</m:t>
                          </m:r>
                          <m:sSub>
                            <m:sSubPr>
                              <m:ctrlPr>
                                <a:rPr lang="es-EC" sz="2000" i="1">
                                  <a:solidFill>
                                    <a:schemeClr val="tx1"/>
                                  </a:solidFill>
                                  <a:latin typeface="Cambria Math" panose="02040503050406030204" pitchFamily="18" charset="0"/>
                                </a:rPr>
                              </m:ctrlPr>
                            </m:sSubPr>
                            <m:e>
                              <m:r>
                                <a:rPr lang="es-ES" sz="2000" i="1">
                                  <a:solidFill>
                                    <a:schemeClr val="tx1"/>
                                  </a:solidFill>
                                  <a:latin typeface="Cambria Math" panose="02040503050406030204" pitchFamily="18" charset="0"/>
                                </a:rPr>
                                <m:t>𝑇</m:t>
                              </m:r>
                            </m:e>
                            <m:sub>
                              <m:r>
                                <a:rPr lang="es-ES" sz="2000" i="1">
                                  <a:solidFill>
                                    <a:schemeClr val="tx1"/>
                                  </a:solidFill>
                                  <a:latin typeface="Cambria Math" panose="02040503050406030204" pitchFamily="18" charset="0"/>
                                </a:rPr>
                                <m:t>𝑐</m:t>
                              </m:r>
                              <m:r>
                                <a:rPr lang="es-ES" sz="2000" i="1">
                                  <a:solidFill>
                                    <a:schemeClr val="tx1"/>
                                  </a:solidFill>
                                  <a:latin typeface="Cambria Math" panose="02040503050406030204" pitchFamily="18" charset="0"/>
                                </a:rPr>
                                <m:t>,</m:t>
                              </m:r>
                              <m:r>
                                <a:rPr lang="es-ES" sz="2000" i="1">
                                  <a:solidFill>
                                    <a:schemeClr val="tx1"/>
                                  </a:solidFill>
                                  <a:latin typeface="Cambria Math" panose="02040503050406030204" pitchFamily="18" charset="0"/>
                                </a:rPr>
                                <m:t>𝑜</m:t>
                              </m:r>
                            </m:sub>
                          </m:sSub>
                          <m:r>
                            <a:rPr lang="es-MX" sz="2000" i="1">
                              <a:solidFill>
                                <a:schemeClr val="tx1"/>
                              </a:solidFill>
                              <a:latin typeface="Cambria Math" panose="02040503050406030204" pitchFamily="18" charset="0"/>
                            </a:rPr>
                            <m:t>−</m:t>
                          </m:r>
                          <m:sSub>
                            <m:sSubPr>
                              <m:ctrlPr>
                                <a:rPr lang="es-EC" sz="2000" i="1">
                                  <a:solidFill>
                                    <a:schemeClr val="tx1"/>
                                  </a:solidFill>
                                  <a:latin typeface="Cambria Math" panose="02040503050406030204" pitchFamily="18" charset="0"/>
                                </a:rPr>
                              </m:ctrlPr>
                            </m:sSubPr>
                            <m:e>
                              <m:r>
                                <a:rPr lang="es-ES" sz="2000" i="1">
                                  <a:solidFill>
                                    <a:schemeClr val="tx1"/>
                                  </a:solidFill>
                                  <a:latin typeface="Cambria Math" panose="02040503050406030204" pitchFamily="18" charset="0"/>
                                </a:rPr>
                                <m:t>𝑇</m:t>
                              </m:r>
                            </m:e>
                            <m:sub>
                              <m:r>
                                <a:rPr lang="es-ES" sz="2000" i="1">
                                  <a:solidFill>
                                    <a:schemeClr val="tx1"/>
                                  </a:solidFill>
                                  <a:latin typeface="Cambria Math" panose="02040503050406030204" pitchFamily="18" charset="0"/>
                                </a:rPr>
                                <m:t>𝑐</m:t>
                              </m:r>
                              <m:r>
                                <a:rPr lang="es-ES" sz="2000" i="1">
                                  <a:solidFill>
                                    <a:schemeClr val="tx1"/>
                                  </a:solidFill>
                                  <a:latin typeface="Cambria Math" panose="02040503050406030204" pitchFamily="18" charset="0"/>
                                </a:rPr>
                                <m:t>,</m:t>
                              </m:r>
                              <m:r>
                                <a:rPr lang="es-ES" sz="2000" i="1">
                                  <a:solidFill>
                                    <a:schemeClr val="tx1"/>
                                  </a:solidFill>
                                  <a:latin typeface="Cambria Math" panose="02040503050406030204" pitchFamily="18" charset="0"/>
                                </a:rPr>
                                <m:t>𝑖</m:t>
                              </m:r>
                            </m:sub>
                          </m:sSub>
                          <m:r>
                            <a:rPr lang="es-MX" sz="2000" i="1">
                              <a:solidFill>
                                <a:schemeClr val="tx1"/>
                              </a:solidFill>
                              <a:latin typeface="Cambria Math" panose="02040503050406030204" pitchFamily="18" charset="0"/>
                            </a:rPr>
                            <m:t>)</m:t>
                          </m:r>
                        </m:num>
                        <m:den>
                          <m:sSub>
                            <m:sSubPr>
                              <m:ctrlPr>
                                <a:rPr lang="es-EC" sz="2000" i="1">
                                  <a:solidFill>
                                    <a:schemeClr val="tx1"/>
                                  </a:solidFill>
                                  <a:latin typeface="Cambria Math" panose="02040503050406030204" pitchFamily="18" charset="0"/>
                                </a:rPr>
                              </m:ctrlPr>
                            </m:sSubPr>
                            <m:e>
                              <m:r>
                                <a:rPr lang="es-MX" sz="2000" i="1">
                                  <a:solidFill>
                                    <a:schemeClr val="tx1"/>
                                  </a:solidFill>
                                  <a:latin typeface="Cambria Math" panose="02040503050406030204" pitchFamily="18" charset="0"/>
                                </a:rPr>
                                <m:t>𝐶</m:t>
                              </m:r>
                            </m:e>
                            <m:sub>
                              <m:r>
                                <a:rPr lang="es-MX" sz="2000" i="1">
                                  <a:solidFill>
                                    <a:schemeClr val="tx1"/>
                                  </a:solidFill>
                                  <a:latin typeface="Cambria Math" panose="02040503050406030204" pitchFamily="18" charset="0"/>
                                </a:rPr>
                                <m:t>𝑚𝑖𝑛</m:t>
                              </m:r>
                            </m:sub>
                          </m:sSub>
                          <m:sSub>
                            <m:sSubPr>
                              <m:ctrlPr>
                                <a:rPr lang="es-EC" sz="2000" i="1">
                                  <a:solidFill>
                                    <a:schemeClr val="tx1"/>
                                  </a:solidFill>
                                  <a:latin typeface="Cambria Math" panose="02040503050406030204" pitchFamily="18" charset="0"/>
                                </a:rPr>
                              </m:ctrlPr>
                            </m:sSubPr>
                            <m:e>
                              <m:r>
                                <a:rPr lang="es-ES" sz="2000" i="1">
                                  <a:solidFill>
                                    <a:schemeClr val="tx1"/>
                                  </a:solidFill>
                                  <a:latin typeface="Cambria Math" panose="02040503050406030204" pitchFamily="18" charset="0"/>
                                </a:rPr>
                                <m:t>(</m:t>
                              </m:r>
                              <m:r>
                                <a:rPr lang="es-ES" sz="2000" i="1">
                                  <a:solidFill>
                                    <a:schemeClr val="tx1"/>
                                  </a:solidFill>
                                  <a:latin typeface="Cambria Math" panose="02040503050406030204" pitchFamily="18" charset="0"/>
                                </a:rPr>
                                <m:t>𝑇</m:t>
                              </m:r>
                            </m:e>
                            <m:sub>
                              <m:r>
                                <a:rPr lang="es-ES" sz="2000" i="1">
                                  <a:solidFill>
                                    <a:schemeClr val="tx1"/>
                                  </a:solidFill>
                                  <a:latin typeface="Cambria Math" panose="02040503050406030204" pitchFamily="18" charset="0"/>
                                </a:rPr>
                                <m:t>h</m:t>
                              </m:r>
                              <m:r>
                                <a:rPr lang="es-ES" sz="2000" i="1">
                                  <a:solidFill>
                                    <a:schemeClr val="tx1"/>
                                  </a:solidFill>
                                  <a:latin typeface="Cambria Math" panose="02040503050406030204" pitchFamily="18" charset="0"/>
                                </a:rPr>
                                <m:t>,</m:t>
                              </m:r>
                              <m:r>
                                <a:rPr lang="es-ES" sz="2000" i="1">
                                  <a:solidFill>
                                    <a:schemeClr val="tx1"/>
                                  </a:solidFill>
                                  <a:latin typeface="Cambria Math" panose="02040503050406030204" pitchFamily="18" charset="0"/>
                                </a:rPr>
                                <m:t>𝑖</m:t>
                              </m:r>
                            </m:sub>
                          </m:sSub>
                          <m:r>
                            <a:rPr lang="es-MX" sz="2000" i="1">
                              <a:solidFill>
                                <a:schemeClr val="tx1"/>
                              </a:solidFill>
                              <a:latin typeface="Cambria Math" panose="02040503050406030204" pitchFamily="18" charset="0"/>
                            </a:rPr>
                            <m:t>−</m:t>
                          </m:r>
                          <m:sSub>
                            <m:sSubPr>
                              <m:ctrlPr>
                                <a:rPr lang="es-EC" sz="2000" i="1">
                                  <a:solidFill>
                                    <a:schemeClr val="tx1"/>
                                  </a:solidFill>
                                  <a:latin typeface="Cambria Math" panose="02040503050406030204" pitchFamily="18" charset="0"/>
                                </a:rPr>
                              </m:ctrlPr>
                            </m:sSubPr>
                            <m:e>
                              <m:r>
                                <a:rPr lang="es-ES" sz="2000" i="1">
                                  <a:solidFill>
                                    <a:schemeClr val="tx1"/>
                                  </a:solidFill>
                                  <a:latin typeface="Cambria Math" panose="02040503050406030204" pitchFamily="18" charset="0"/>
                                </a:rPr>
                                <m:t>𝑇</m:t>
                              </m:r>
                            </m:e>
                            <m:sub>
                              <m:r>
                                <a:rPr lang="es-ES" sz="2000" i="1">
                                  <a:solidFill>
                                    <a:schemeClr val="tx1"/>
                                  </a:solidFill>
                                  <a:latin typeface="Cambria Math" panose="02040503050406030204" pitchFamily="18" charset="0"/>
                                </a:rPr>
                                <m:t>𝑐</m:t>
                              </m:r>
                              <m:r>
                                <a:rPr lang="es-ES" sz="2000" i="1">
                                  <a:solidFill>
                                    <a:schemeClr val="tx1"/>
                                  </a:solidFill>
                                  <a:latin typeface="Cambria Math" panose="02040503050406030204" pitchFamily="18" charset="0"/>
                                </a:rPr>
                                <m:t>,</m:t>
                              </m:r>
                              <m:r>
                                <a:rPr lang="es-ES" sz="2000" i="1">
                                  <a:solidFill>
                                    <a:schemeClr val="tx1"/>
                                  </a:solidFill>
                                  <a:latin typeface="Cambria Math" panose="02040503050406030204" pitchFamily="18" charset="0"/>
                                </a:rPr>
                                <m:t>𝑖</m:t>
                              </m:r>
                              <m:r>
                                <a:rPr lang="es-ES" sz="2000" i="1">
                                  <a:solidFill>
                                    <a:schemeClr val="tx1"/>
                                  </a:solidFill>
                                  <a:latin typeface="Cambria Math" panose="02040503050406030204" pitchFamily="18" charset="0"/>
                                </a:rPr>
                                <m:t>)</m:t>
                              </m:r>
                            </m:sub>
                          </m:sSub>
                        </m:den>
                      </m:f>
                    </m:oMath>
                  </m:oMathPara>
                </a14:m>
                <a:endParaRPr lang="es-EC" sz="2000" dirty="0" smtClean="0"/>
              </a:p>
              <a:p>
                <a:pPr marL="0" indent="0">
                  <a:buNone/>
                </a:pPr>
                <a:endParaRPr lang="es-MX" dirty="0" smtClean="0"/>
              </a:p>
              <a:p>
                <a:pPr marL="0" indent="0">
                  <a:buNone/>
                </a:pPr>
                <a:r>
                  <a:rPr lang="es-MX" dirty="0" smtClean="0"/>
                  <a:t>Transferencia </a:t>
                </a:r>
                <a:r>
                  <a:rPr lang="es-MX" dirty="0"/>
                  <a:t>de calor </a:t>
                </a:r>
                <a:r>
                  <a:rPr lang="es-MX" dirty="0" smtClean="0"/>
                  <a:t>real</a:t>
                </a:r>
              </a:p>
              <a:p>
                <a:pPr marL="0" indent="0">
                  <a:buNone/>
                </a:pPr>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rPr>
                        <m:t>𝑄</m:t>
                      </m:r>
                      <m:r>
                        <a:rPr lang="es-MX" i="1">
                          <a:latin typeface="Cambria Math" panose="02040503050406030204" pitchFamily="18" charset="0"/>
                        </a:rPr>
                        <m:t>=</m:t>
                      </m:r>
                      <m:r>
                        <a:rPr lang="es-MX" i="1">
                          <a:latin typeface="Cambria Math" panose="02040503050406030204" pitchFamily="18" charset="0"/>
                        </a:rPr>
                        <m:t>𝜀</m:t>
                      </m:r>
                      <m:sSub>
                        <m:sSubPr>
                          <m:ctrlPr>
                            <a:rPr lang="es-EC" i="1">
                              <a:latin typeface="Cambria Math" panose="02040503050406030204" pitchFamily="18" charset="0"/>
                            </a:rPr>
                          </m:ctrlPr>
                        </m:sSubPr>
                        <m:e>
                          <m:r>
                            <a:rPr lang="es-MX" i="1">
                              <a:latin typeface="Cambria Math" panose="02040503050406030204" pitchFamily="18" charset="0"/>
                            </a:rPr>
                            <m:t>𝐶</m:t>
                          </m:r>
                        </m:e>
                        <m:sub>
                          <m:r>
                            <a:rPr lang="es-MX" i="1">
                              <a:latin typeface="Cambria Math" panose="02040503050406030204" pitchFamily="18" charset="0"/>
                            </a:rPr>
                            <m:t>𝑚𝑖𝑛</m:t>
                          </m:r>
                        </m:sub>
                      </m:sSub>
                      <m:r>
                        <a:rPr lang="es-MX" i="1">
                          <a:latin typeface="Cambria Math" panose="02040503050406030204" pitchFamily="18" charset="0"/>
                        </a:rPr>
                        <m:t>(</m:t>
                      </m:r>
                      <m:sSub>
                        <m:sSubPr>
                          <m:ctrlPr>
                            <a:rPr lang="es-EC" i="1">
                              <a:latin typeface="Cambria Math" panose="02040503050406030204" pitchFamily="18" charset="0"/>
                            </a:rPr>
                          </m:ctrlPr>
                        </m:sSubPr>
                        <m:e>
                          <m:r>
                            <a:rPr lang="es-ES" i="1">
                              <a:latin typeface="Cambria Math" panose="02040503050406030204" pitchFamily="18" charset="0"/>
                            </a:rPr>
                            <m:t>𝑇</m:t>
                          </m:r>
                        </m:e>
                        <m:sub>
                          <m:r>
                            <a:rPr lang="es-ES" i="1">
                              <a:latin typeface="Cambria Math" panose="02040503050406030204" pitchFamily="18" charset="0"/>
                            </a:rPr>
                            <m:t>h</m:t>
                          </m:r>
                          <m:r>
                            <a:rPr lang="es-ES" i="1">
                              <a:latin typeface="Cambria Math" panose="02040503050406030204" pitchFamily="18" charset="0"/>
                            </a:rPr>
                            <m:t>,</m:t>
                          </m:r>
                          <m:r>
                            <a:rPr lang="es-ES" i="1">
                              <a:latin typeface="Cambria Math" panose="02040503050406030204" pitchFamily="18" charset="0"/>
                            </a:rPr>
                            <m:t>𝑖𝑛</m:t>
                          </m:r>
                        </m:sub>
                      </m:sSub>
                      <m:r>
                        <a:rPr lang="es-MX" i="1">
                          <a:latin typeface="Cambria Math" panose="02040503050406030204" pitchFamily="18" charset="0"/>
                        </a:rPr>
                        <m:t>−</m:t>
                      </m:r>
                      <m:sSub>
                        <m:sSubPr>
                          <m:ctrlPr>
                            <a:rPr lang="es-EC" i="1">
                              <a:latin typeface="Cambria Math" panose="02040503050406030204" pitchFamily="18" charset="0"/>
                            </a:rPr>
                          </m:ctrlPr>
                        </m:sSubPr>
                        <m:e>
                          <m:r>
                            <a:rPr lang="es-ES" i="1">
                              <a:latin typeface="Cambria Math" panose="02040503050406030204" pitchFamily="18" charset="0"/>
                            </a:rPr>
                            <m:t>𝑇</m:t>
                          </m:r>
                        </m:e>
                        <m:sub>
                          <m:r>
                            <a:rPr lang="es-ES" i="1">
                              <a:latin typeface="Cambria Math" panose="02040503050406030204" pitchFamily="18" charset="0"/>
                            </a:rPr>
                            <m:t>𝑐</m:t>
                          </m:r>
                          <m:r>
                            <a:rPr lang="es-ES" i="1">
                              <a:latin typeface="Cambria Math" panose="02040503050406030204" pitchFamily="18" charset="0"/>
                            </a:rPr>
                            <m:t>,</m:t>
                          </m:r>
                          <m:r>
                            <a:rPr lang="es-ES" i="1">
                              <a:latin typeface="Cambria Math" panose="02040503050406030204" pitchFamily="18" charset="0"/>
                            </a:rPr>
                            <m:t>𝑖𝑛</m:t>
                          </m:r>
                        </m:sub>
                      </m:sSub>
                      <m:r>
                        <a:rPr lang="es-MX" i="1">
                          <a:latin typeface="Cambria Math" panose="02040503050406030204" pitchFamily="18" charset="0"/>
                        </a:rPr>
                        <m:t>)</m:t>
                      </m:r>
                    </m:oMath>
                  </m:oMathPara>
                </a14:m>
                <a:endParaRPr lang="es-EC" dirty="0"/>
              </a:p>
              <a:p>
                <a:pPr marL="0" indent="0">
                  <a:buNone/>
                </a:pPr>
                <a:endParaRPr lang="es-EC"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508001" y="1579092"/>
                <a:ext cx="7448375" cy="4107334"/>
              </a:xfrm>
              <a:blipFill rotWithShape="0">
                <a:blip r:embed="rId2"/>
                <a:stretch>
                  <a:fillRect l="-1227" t="-593" b="-26113"/>
                </a:stretch>
              </a:blipFill>
            </p:spPr>
            <p:txBody>
              <a:bodyPr/>
              <a:lstStyle/>
              <a:p>
                <a:r>
                  <a:rPr lang="es-EC">
                    <a:noFill/>
                  </a:rPr>
                  <a:t> </a:t>
                </a:r>
              </a:p>
            </p:txBody>
          </p:sp>
        </mc:Fallback>
      </mc:AlternateContent>
    </p:spTree>
    <p:extLst>
      <p:ext uri="{BB962C8B-B14F-4D97-AF65-F5344CB8AC3E}">
        <p14:creationId xmlns:p14="http://schemas.microsoft.com/office/powerpoint/2010/main" val="23947705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51720" y="548680"/>
            <a:ext cx="6447501" cy="757238"/>
          </a:xfrm>
        </p:spPr>
        <p:txBody>
          <a:bodyPr/>
          <a:lstStyle/>
          <a:p>
            <a:r>
              <a:rPr lang="es-ES" dirty="0">
                <a:solidFill>
                  <a:schemeClr val="tx1"/>
                </a:solidFill>
              </a:rPr>
              <a:t>ANÁLISIS DE RESULTADOS</a:t>
            </a:r>
            <a:br>
              <a:rPr lang="es-ES" dirty="0">
                <a:solidFill>
                  <a:schemeClr val="tx1"/>
                </a:solidFill>
              </a:rPr>
            </a:br>
            <a:r>
              <a:rPr lang="es-ES" sz="1800" dirty="0">
                <a:solidFill>
                  <a:schemeClr val="tx1"/>
                </a:solidFill>
              </a:rPr>
              <a:t>INTERCAMBIADOR DE CALOR</a:t>
            </a:r>
            <a:endParaRPr lang="es-EC" dirty="0">
              <a:solidFill>
                <a:schemeClr val="tx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310762935"/>
              </p:ext>
            </p:extLst>
          </p:nvPr>
        </p:nvGraphicFramePr>
        <p:xfrm>
          <a:off x="508001" y="1628800"/>
          <a:ext cx="3449637" cy="1414440"/>
        </p:xfrm>
        <a:graphic>
          <a:graphicData uri="http://schemas.openxmlformats.org/drawingml/2006/table">
            <a:tbl>
              <a:tblPr>
                <a:tableStyleId>{5C22544A-7EE6-4342-B048-85BDC9FD1C3A}</a:tableStyleId>
              </a:tblPr>
              <a:tblGrid>
                <a:gridCol w="903422"/>
                <a:gridCol w="889939"/>
                <a:gridCol w="748358"/>
                <a:gridCol w="907918"/>
              </a:tblGrid>
              <a:tr h="353610">
                <a:tc gridSpan="4">
                  <a:txBody>
                    <a:bodyPr/>
                    <a:lstStyle/>
                    <a:p>
                      <a:pPr algn="ctr" fontAlgn="ctr"/>
                      <a:r>
                        <a:rPr lang="es-EC" sz="700" u="none" strike="noStrike" dirty="0">
                          <a:effectLst/>
                        </a:rPr>
                        <a:t>AGUA INTERCAMBIADOR</a:t>
                      </a:r>
                      <a:endParaRPr lang="es-EC" sz="700" b="0" i="0" u="none" strike="noStrike" dirty="0">
                        <a:solidFill>
                          <a:srgbClr val="000000"/>
                        </a:solidFill>
                        <a:effectLst/>
                        <a:latin typeface="Arial" panose="020B0604020202020204" pitchFamily="34" charset="0"/>
                      </a:endParaRPr>
                    </a:p>
                  </a:txBody>
                  <a:tcPr marL="7144" marR="7144" marT="7144" marB="0" anchor="ctr"/>
                </a:tc>
                <a:tc hMerge="1">
                  <a:txBody>
                    <a:bodyPr/>
                    <a:lstStyle/>
                    <a:p>
                      <a:endParaRPr lang="es-EC"/>
                    </a:p>
                  </a:txBody>
                  <a:tcPr/>
                </a:tc>
                <a:tc hMerge="1">
                  <a:txBody>
                    <a:bodyPr/>
                    <a:lstStyle/>
                    <a:p>
                      <a:endParaRPr lang="es-EC"/>
                    </a:p>
                  </a:txBody>
                  <a:tcPr/>
                </a:tc>
                <a:tc hMerge="1">
                  <a:txBody>
                    <a:bodyPr/>
                    <a:lstStyle/>
                    <a:p>
                      <a:endParaRPr lang="es-EC"/>
                    </a:p>
                  </a:txBody>
                  <a:tcPr/>
                </a:tc>
              </a:tr>
              <a:tr h="353610">
                <a:tc gridSpan="2">
                  <a:txBody>
                    <a:bodyPr/>
                    <a:lstStyle/>
                    <a:p>
                      <a:pPr algn="ctr" fontAlgn="ctr"/>
                      <a:r>
                        <a:rPr lang="es-EC" sz="700" u="none" strike="noStrike">
                          <a:effectLst/>
                        </a:rPr>
                        <a:t>Temperatura </a:t>
                      </a:r>
                      <a:br>
                        <a:rPr lang="es-EC" sz="700" u="none" strike="noStrike">
                          <a:effectLst/>
                        </a:rPr>
                      </a:br>
                      <a:r>
                        <a:rPr lang="es-EC" sz="700" u="none" strike="noStrike">
                          <a:effectLst/>
                        </a:rPr>
                        <a:t>(°C)</a:t>
                      </a:r>
                      <a:endParaRPr lang="es-EC" sz="700" b="0" i="0" u="none" strike="noStrike">
                        <a:solidFill>
                          <a:srgbClr val="000000"/>
                        </a:solidFill>
                        <a:effectLst/>
                        <a:latin typeface="Arial" panose="020B0604020202020204" pitchFamily="34" charset="0"/>
                      </a:endParaRPr>
                    </a:p>
                  </a:txBody>
                  <a:tcPr marL="7144" marR="7144" marT="7144" marB="0" anchor="ctr"/>
                </a:tc>
                <a:tc hMerge="1">
                  <a:txBody>
                    <a:bodyPr/>
                    <a:lstStyle/>
                    <a:p>
                      <a:endParaRPr lang="es-EC"/>
                    </a:p>
                  </a:txBody>
                  <a:tcPr/>
                </a:tc>
                <a:tc>
                  <a:txBody>
                    <a:bodyPr/>
                    <a:lstStyle/>
                    <a:p>
                      <a:pPr algn="ctr" fontAlgn="ctr"/>
                      <a:r>
                        <a:rPr lang="es-EC" sz="700" u="none" strike="noStrike">
                          <a:effectLst/>
                        </a:rPr>
                        <a:t>Calor específico </a:t>
                      </a:r>
                      <a:br>
                        <a:rPr lang="es-EC" sz="700" u="none" strike="noStrike">
                          <a:effectLst/>
                        </a:rPr>
                      </a:br>
                      <a:r>
                        <a:rPr lang="es-EC" sz="700" u="none" strike="noStrike">
                          <a:effectLst/>
                        </a:rPr>
                        <a:t>(J/kg*K)</a:t>
                      </a:r>
                      <a:endParaRPr lang="es-EC" sz="7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s-EC" sz="700" u="none" strike="noStrike">
                          <a:effectLst/>
                        </a:rPr>
                        <a:t>Densidad </a:t>
                      </a:r>
                      <a:br>
                        <a:rPr lang="es-EC" sz="700" u="none" strike="noStrike">
                          <a:effectLst/>
                        </a:rPr>
                      </a:br>
                      <a:r>
                        <a:rPr lang="es-EC" sz="700" u="none" strike="noStrike">
                          <a:effectLst/>
                        </a:rPr>
                        <a:t>(kg/m3)</a:t>
                      </a:r>
                      <a:endParaRPr lang="es-EC" sz="700" b="0" i="0" u="none" strike="noStrike">
                        <a:solidFill>
                          <a:srgbClr val="000000"/>
                        </a:solidFill>
                        <a:effectLst/>
                        <a:latin typeface="Arial" panose="020B0604020202020204" pitchFamily="34" charset="0"/>
                      </a:endParaRPr>
                    </a:p>
                  </a:txBody>
                  <a:tcPr marL="7144" marR="7144" marT="7144" marB="0" anchor="ctr"/>
                </a:tc>
              </a:tr>
              <a:tr h="353610">
                <a:tc>
                  <a:txBody>
                    <a:bodyPr/>
                    <a:lstStyle/>
                    <a:p>
                      <a:pPr algn="ctr" fontAlgn="ctr"/>
                      <a:r>
                        <a:rPr lang="es-EC" sz="700" u="none" strike="noStrike">
                          <a:effectLst/>
                        </a:rPr>
                        <a:t>Entrada Agua</a:t>
                      </a:r>
                      <a:endParaRPr lang="es-EC" sz="7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s-EC" sz="700" u="none" strike="noStrike">
                          <a:effectLst/>
                        </a:rPr>
                        <a:t>Salida Agua</a:t>
                      </a:r>
                      <a:endParaRPr lang="es-EC" sz="7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s-EC" sz="700" u="none" strike="noStrike">
                          <a:effectLst/>
                        </a:rPr>
                        <a:t> </a:t>
                      </a:r>
                      <a:endParaRPr lang="es-EC" sz="7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s-EC" sz="700" u="none" strike="noStrike">
                          <a:effectLst/>
                        </a:rPr>
                        <a:t> </a:t>
                      </a:r>
                      <a:endParaRPr lang="es-EC" sz="700" b="0" i="0" u="none" strike="noStrike">
                        <a:solidFill>
                          <a:srgbClr val="000000"/>
                        </a:solidFill>
                        <a:effectLst/>
                        <a:latin typeface="Arial" panose="020B0604020202020204" pitchFamily="34" charset="0"/>
                      </a:endParaRPr>
                    </a:p>
                  </a:txBody>
                  <a:tcPr marL="7144" marR="7144" marT="7144" marB="0" anchor="ctr"/>
                </a:tc>
              </a:tr>
              <a:tr h="353610">
                <a:tc>
                  <a:txBody>
                    <a:bodyPr/>
                    <a:lstStyle/>
                    <a:p>
                      <a:pPr algn="ctr" fontAlgn="ctr"/>
                      <a:r>
                        <a:rPr lang="es-EC" sz="700" u="none" strike="noStrike">
                          <a:effectLst/>
                        </a:rPr>
                        <a:t>24,62</a:t>
                      </a:r>
                      <a:endParaRPr lang="es-EC" sz="7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s-EC" sz="700" u="none" strike="noStrike">
                          <a:effectLst/>
                        </a:rPr>
                        <a:t>22,1</a:t>
                      </a:r>
                      <a:endParaRPr lang="es-EC" sz="7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s-EC" sz="700" u="none" strike="noStrike" dirty="0">
                          <a:effectLst/>
                        </a:rPr>
                        <a:t>4180</a:t>
                      </a:r>
                      <a:endParaRPr lang="es-EC" sz="700" b="0" i="0" u="none" strike="noStrike" dirty="0">
                        <a:solidFill>
                          <a:srgbClr val="000000"/>
                        </a:solidFill>
                        <a:effectLst/>
                        <a:latin typeface="Arial" panose="020B0604020202020204" pitchFamily="34" charset="0"/>
                      </a:endParaRPr>
                    </a:p>
                  </a:txBody>
                  <a:tcPr marL="7144" marR="7144" marT="7144" marB="0" anchor="ctr"/>
                </a:tc>
                <a:tc>
                  <a:txBody>
                    <a:bodyPr/>
                    <a:lstStyle/>
                    <a:p>
                      <a:pPr algn="ctr" fontAlgn="ctr"/>
                      <a:r>
                        <a:rPr lang="es-EC" sz="700" u="none" strike="noStrike" dirty="0">
                          <a:effectLst/>
                        </a:rPr>
                        <a:t>997</a:t>
                      </a:r>
                      <a:endParaRPr lang="es-EC" sz="700" b="0" i="0" u="none" strike="noStrike" dirty="0">
                        <a:solidFill>
                          <a:srgbClr val="000000"/>
                        </a:solidFill>
                        <a:effectLst/>
                        <a:latin typeface="Arial" panose="020B0604020202020204" pitchFamily="34" charset="0"/>
                      </a:endParaRPr>
                    </a:p>
                  </a:txBody>
                  <a:tcPr marL="7144" marR="7144" marT="7144" marB="0" anchor="ct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631032617"/>
              </p:ext>
            </p:extLst>
          </p:nvPr>
        </p:nvGraphicFramePr>
        <p:xfrm>
          <a:off x="3957638" y="1628799"/>
          <a:ext cx="3926729" cy="1414440"/>
        </p:xfrm>
        <a:graphic>
          <a:graphicData uri="http://schemas.openxmlformats.org/drawingml/2006/table">
            <a:tbl>
              <a:tblPr>
                <a:tableStyleId>{5C22544A-7EE6-4342-B048-85BDC9FD1C3A}</a:tableStyleId>
              </a:tblPr>
              <a:tblGrid>
                <a:gridCol w="1095248"/>
                <a:gridCol w="1070166"/>
                <a:gridCol w="1103609"/>
                <a:gridCol w="657706"/>
              </a:tblGrid>
              <a:tr h="353610">
                <a:tc gridSpan="4">
                  <a:txBody>
                    <a:bodyPr/>
                    <a:lstStyle/>
                    <a:p>
                      <a:pPr algn="ctr" fontAlgn="ctr"/>
                      <a:r>
                        <a:rPr lang="es-EC" sz="700" u="none" strike="noStrike">
                          <a:effectLst/>
                        </a:rPr>
                        <a:t>AIRE INTERCAMBIADOR</a:t>
                      </a:r>
                      <a:endParaRPr lang="es-EC" sz="700" b="0" i="0" u="none" strike="noStrike">
                        <a:solidFill>
                          <a:srgbClr val="000000"/>
                        </a:solidFill>
                        <a:effectLst/>
                        <a:latin typeface="Arial" panose="020B0604020202020204" pitchFamily="34" charset="0"/>
                      </a:endParaRPr>
                    </a:p>
                  </a:txBody>
                  <a:tcPr marL="7144" marR="7144" marT="7144" marB="0" anchor="ctr"/>
                </a:tc>
                <a:tc hMerge="1">
                  <a:txBody>
                    <a:bodyPr/>
                    <a:lstStyle/>
                    <a:p>
                      <a:endParaRPr lang="es-EC"/>
                    </a:p>
                  </a:txBody>
                  <a:tcPr/>
                </a:tc>
                <a:tc hMerge="1">
                  <a:txBody>
                    <a:bodyPr/>
                    <a:lstStyle/>
                    <a:p>
                      <a:endParaRPr lang="es-EC"/>
                    </a:p>
                  </a:txBody>
                  <a:tcPr/>
                </a:tc>
                <a:tc hMerge="1">
                  <a:txBody>
                    <a:bodyPr/>
                    <a:lstStyle/>
                    <a:p>
                      <a:endParaRPr lang="es-EC"/>
                    </a:p>
                  </a:txBody>
                  <a:tcPr/>
                </a:tc>
              </a:tr>
              <a:tr h="353610">
                <a:tc gridSpan="2">
                  <a:txBody>
                    <a:bodyPr/>
                    <a:lstStyle/>
                    <a:p>
                      <a:pPr algn="ctr" fontAlgn="ctr"/>
                      <a:r>
                        <a:rPr lang="es-EC" sz="700" u="none" strike="noStrike">
                          <a:effectLst/>
                        </a:rPr>
                        <a:t>Temperatura </a:t>
                      </a:r>
                      <a:br>
                        <a:rPr lang="es-EC" sz="700" u="none" strike="noStrike">
                          <a:effectLst/>
                        </a:rPr>
                      </a:br>
                      <a:r>
                        <a:rPr lang="es-EC" sz="700" u="none" strike="noStrike">
                          <a:effectLst/>
                        </a:rPr>
                        <a:t>(°C)</a:t>
                      </a:r>
                      <a:endParaRPr lang="es-EC" sz="700" b="0" i="0" u="none" strike="noStrike">
                        <a:solidFill>
                          <a:srgbClr val="000000"/>
                        </a:solidFill>
                        <a:effectLst/>
                        <a:latin typeface="Arial" panose="020B0604020202020204" pitchFamily="34" charset="0"/>
                      </a:endParaRPr>
                    </a:p>
                  </a:txBody>
                  <a:tcPr marL="7144" marR="7144" marT="7144" marB="0" anchor="ctr"/>
                </a:tc>
                <a:tc hMerge="1">
                  <a:txBody>
                    <a:bodyPr/>
                    <a:lstStyle/>
                    <a:p>
                      <a:endParaRPr lang="es-EC"/>
                    </a:p>
                  </a:txBody>
                  <a:tcPr/>
                </a:tc>
                <a:tc>
                  <a:txBody>
                    <a:bodyPr/>
                    <a:lstStyle/>
                    <a:p>
                      <a:pPr algn="ctr" fontAlgn="ctr"/>
                      <a:r>
                        <a:rPr lang="es-EC" sz="700" u="none" strike="noStrike">
                          <a:effectLst/>
                        </a:rPr>
                        <a:t>Calor específico </a:t>
                      </a:r>
                      <a:br>
                        <a:rPr lang="es-EC" sz="700" u="none" strike="noStrike">
                          <a:effectLst/>
                        </a:rPr>
                      </a:br>
                      <a:r>
                        <a:rPr lang="es-EC" sz="700" u="none" strike="noStrike">
                          <a:effectLst/>
                        </a:rPr>
                        <a:t>(J/kg*K)</a:t>
                      </a:r>
                      <a:endParaRPr lang="es-EC" sz="7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s-EC" sz="700" u="none" strike="noStrike">
                          <a:effectLst/>
                        </a:rPr>
                        <a:t>Densidad </a:t>
                      </a:r>
                      <a:br>
                        <a:rPr lang="es-EC" sz="700" u="none" strike="noStrike">
                          <a:effectLst/>
                        </a:rPr>
                      </a:br>
                      <a:r>
                        <a:rPr lang="es-EC" sz="700" u="none" strike="noStrike">
                          <a:effectLst/>
                        </a:rPr>
                        <a:t>(kg/m3)</a:t>
                      </a:r>
                      <a:endParaRPr lang="es-EC" sz="700" b="0" i="0" u="none" strike="noStrike">
                        <a:solidFill>
                          <a:srgbClr val="000000"/>
                        </a:solidFill>
                        <a:effectLst/>
                        <a:latin typeface="Arial" panose="020B0604020202020204" pitchFamily="34" charset="0"/>
                      </a:endParaRPr>
                    </a:p>
                  </a:txBody>
                  <a:tcPr marL="7144" marR="7144" marT="7144" marB="0" anchor="ctr"/>
                </a:tc>
              </a:tr>
              <a:tr h="353610">
                <a:tc>
                  <a:txBody>
                    <a:bodyPr/>
                    <a:lstStyle/>
                    <a:p>
                      <a:pPr algn="ctr" fontAlgn="ctr"/>
                      <a:r>
                        <a:rPr lang="es-EC" sz="700" u="none" strike="noStrike">
                          <a:effectLst/>
                        </a:rPr>
                        <a:t>Entrada Aire</a:t>
                      </a:r>
                      <a:endParaRPr lang="es-EC" sz="7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s-EC" sz="700" u="none" strike="noStrike">
                          <a:effectLst/>
                        </a:rPr>
                        <a:t>Salida Aire</a:t>
                      </a:r>
                      <a:endParaRPr lang="es-EC" sz="7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s-EC" sz="700" u="none" strike="noStrike" dirty="0">
                          <a:solidFill>
                            <a:schemeClr val="tx1"/>
                          </a:solidFill>
                          <a:effectLst/>
                        </a:rPr>
                        <a:t> </a:t>
                      </a:r>
                      <a:endParaRPr lang="es-EC" sz="700" b="0" i="0" u="none" strike="noStrike" dirty="0">
                        <a:solidFill>
                          <a:schemeClr val="tx1"/>
                        </a:solidFill>
                        <a:effectLst/>
                        <a:latin typeface="Arial" panose="020B0604020202020204" pitchFamily="34" charset="0"/>
                      </a:endParaRPr>
                    </a:p>
                  </a:txBody>
                  <a:tcPr marL="7144" marR="7144" marT="7144" marB="0" anchor="ctr"/>
                </a:tc>
                <a:tc>
                  <a:txBody>
                    <a:bodyPr/>
                    <a:lstStyle/>
                    <a:p>
                      <a:pPr algn="ctr" fontAlgn="ctr"/>
                      <a:r>
                        <a:rPr lang="es-EC" sz="700" u="none" strike="noStrike" dirty="0">
                          <a:solidFill>
                            <a:schemeClr val="tx1"/>
                          </a:solidFill>
                          <a:effectLst/>
                        </a:rPr>
                        <a:t> </a:t>
                      </a:r>
                      <a:endParaRPr lang="es-EC" sz="700" b="0" i="0" u="none" strike="noStrike" dirty="0">
                        <a:solidFill>
                          <a:schemeClr val="tx1"/>
                        </a:solidFill>
                        <a:effectLst/>
                        <a:latin typeface="Arial" panose="020B0604020202020204" pitchFamily="34" charset="0"/>
                      </a:endParaRPr>
                    </a:p>
                  </a:txBody>
                  <a:tcPr marL="7144" marR="7144" marT="7144" marB="0" anchor="ctr"/>
                </a:tc>
              </a:tr>
              <a:tr h="353610">
                <a:tc>
                  <a:txBody>
                    <a:bodyPr/>
                    <a:lstStyle/>
                    <a:p>
                      <a:pPr algn="ctr" fontAlgn="ctr"/>
                      <a:r>
                        <a:rPr lang="es-EC" sz="700" u="none" strike="noStrike">
                          <a:effectLst/>
                        </a:rPr>
                        <a:t>20,1</a:t>
                      </a:r>
                      <a:endParaRPr lang="es-EC" sz="7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s-EC" sz="700" u="none" strike="noStrike">
                          <a:effectLst/>
                        </a:rPr>
                        <a:t>24,024</a:t>
                      </a:r>
                      <a:endParaRPr lang="es-EC" sz="7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s-EC" sz="700" u="none" strike="noStrike">
                          <a:effectLst/>
                        </a:rPr>
                        <a:t>1007</a:t>
                      </a:r>
                      <a:endParaRPr lang="es-EC" sz="700" b="0" i="0" u="none" strike="noStrike">
                        <a:solidFill>
                          <a:srgbClr val="000000"/>
                        </a:solidFill>
                        <a:effectLst/>
                        <a:latin typeface="Arial" panose="020B0604020202020204" pitchFamily="34" charset="0"/>
                      </a:endParaRPr>
                    </a:p>
                  </a:txBody>
                  <a:tcPr marL="7144" marR="7144" marT="7144" marB="0" anchor="ctr"/>
                </a:tc>
                <a:tc>
                  <a:txBody>
                    <a:bodyPr/>
                    <a:lstStyle/>
                    <a:p>
                      <a:pPr algn="ctr" fontAlgn="ctr"/>
                      <a:r>
                        <a:rPr lang="es-EC" sz="700" u="none" strike="noStrike" dirty="0">
                          <a:effectLst/>
                        </a:rPr>
                        <a:t>1,184</a:t>
                      </a:r>
                      <a:endParaRPr lang="es-EC" sz="700" b="0" i="0" u="none" strike="noStrike" dirty="0">
                        <a:solidFill>
                          <a:srgbClr val="000000"/>
                        </a:solidFill>
                        <a:effectLst/>
                        <a:latin typeface="Arial" panose="020B0604020202020204" pitchFamily="34" charset="0"/>
                      </a:endParaRPr>
                    </a:p>
                  </a:txBody>
                  <a:tcPr marL="7144" marR="7144" marT="7144" marB="0" anchor="ct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4138602750"/>
              </p:ext>
            </p:extLst>
          </p:nvPr>
        </p:nvGraphicFramePr>
        <p:xfrm>
          <a:off x="2736185" y="3207954"/>
          <a:ext cx="2339871" cy="2125046"/>
        </p:xfrm>
        <a:graphic>
          <a:graphicData uri="http://schemas.openxmlformats.org/drawingml/2006/table">
            <a:tbl>
              <a:tblPr firstRow="1" firstCol="1" bandRow="1">
                <a:tableStyleId>{5C22544A-7EE6-4342-B048-85BDC9FD1C3A}</a:tableStyleId>
              </a:tblPr>
              <a:tblGrid>
                <a:gridCol w="779957"/>
                <a:gridCol w="779957"/>
                <a:gridCol w="779957"/>
              </a:tblGrid>
              <a:tr h="151789">
                <a:tc gridSpan="3">
                  <a:txBody>
                    <a:bodyPr/>
                    <a:lstStyle/>
                    <a:p>
                      <a:pPr algn="ctr">
                        <a:spcAft>
                          <a:spcPts val="0"/>
                        </a:spcAft>
                      </a:pPr>
                      <a:r>
                        <a:rPr lang="es-EC" sz="700" dirty="0">
                          <a:solidFill>
                            <a:schemeClr val="tx1"/>
                          </a:solidFill>
                          <a:effectLst/>
                        </a:rPr>
                        <a:t>INTERCAMBIADOR DE CALOR</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hMerge="1">
                  <a:txBody>
                    <a:bodyPr/>
                    <a:lstStyle/>
                    <a:p>
                      <a:endParaRPr lang="es-EC"/>
                    </a:p>
                  </a:txBody>
                  <a:tcPr/>
                </a:tc>
                <a:tc hMerge="1">
                  <a:txBody>
                    <a:bodyPr/>
                    <a:lstStyle/>
                    <a:p>
                      <a:endParaRPr lang="es-EC"/>
                    </a:p>
                  </a:txBody>
                  <a:tcPr/>
                </a:tc>
              </a:tr>
              <a:tr h="151789">
                <a:tc gridSpan="3">
                  <a:txBody>
                    <a:bodyPr/>
                    <a:lstStyle/>
                    <a:p>
                      <a:pPr algn="ctr">
                        <a:spcAft>
                          <a:spcPts val="0"/>
                        </a:spcAft>
                      </a:pPr>
                      <a:r>
                        <a:rPr lang="es-EC" sz="700" dirty="0">
                          <a:solidFill>
                            <a:schemeClr val="tx1"/>
                          </a:solidFill>
                          <a:effectLst/>
                        </a:rPr>
                        <a:t>DIFERENCIA DE TEMPERATUR MÁXIMA</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hMerge="1">
                  <a:txBody>
                    <a:bodyPr/>
                    <a:lstStyle/>
                    <a:p>
                      <a:endParaRPr lang="es-EC"/>
                    </a:p>
                  </a:txBody>
                  <a:tcPr/>
                </a:tc>
                <a:tc hMerge="1">
                  <a:txBody>
                    <a:bodyPr/>
                    <a:lstStyle/>
                    <a:p>
                      <a:endParaRPr lang="es-EC"/>
                    </a:p>
                  </a:txBody>
                  <a:tcPr/>
                </a:tc>
              </a:tr>
              <a:tr h="151789">
                <a:tc>
                  <a:txBody>
                    <a:bodyPr/>
                    <a:lstStyle/>
                    <a:p>
                      <a:pPr algn="ctr">
                        <a:spcAft>
                          <a:spcPts val="0"/>
                        </a:spcAft>
                      </a:pPr>
                      <a:r>
                        <a:rPr lang="es-EC" sz="700" dirty="0">
                          <a:solidFill>
                            <a:schemeClr val="tx1"/>
                          </a:solidFill>
                          <a:effectLst/>
                        </a:rPr>
                        <a:t> </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endParaRPr lang="es-EC" sz="800">
                        <a:solidFill>
                          <a:schemeClr val="tx1"/>
                        </a:solidFill>
                        <a:effectLst/>
                        <a:latin typeface="Times New Roman" panose="02020603050405020304" pitchFamily="18" charset="0"/>
                      </a:endParaRPr>
                    </a:p>
                  </a:txBody>
                  <a:tcPr marL="33338" marR="33338" marT="0" marB="0" anchor="ctr"/>
                </a:tc>
                <a:tc>
                  <a:txBody>
                    <a:bodyPr/>
                    <a:lstStyle/>
                    <a:p>
                      <a:pPr algn="ctr">
                        <a:spcAft>
                          <a:spcPts val="0"/>
                        </a:spcAft>
                      </a:pPr>
                      <a:r>
                        <a:rPr lang="es-EC" sz="700">
                          <a:solidFill>
                            <a:schemeClr val="tx1"/>
                          </a:solidFill>
                          <a:effectLst/>
                        </a:rPr>
                        <a:t> </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r>
              <a:tr h="151789">
                <a:tc>
                  <a:txBody>
                    <a:bodyPr/>
                    <a:lstStyle/>
                    <a:p>
                      <a:pPr algn="ctr">
                        <a:spcAft>
                          <a:spcPts val="0"/>
                        </a:spcAft>
                      </a:pPr>
                      <a:r>
                        <a:rPr lang="es-EC" sz="700" dirty="0" err="1">
                          <a:solidFill>
                            <a:schemeClr val="tx1"/>
                          </a:solidFill>
                          <a:effectLst/>
                        </a:rPr>
                        <a:t>Tmax</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700">
                          <a:solidFill>
                            <a:schemeClr val="tx1"/>
                          </a:solidFill>
                          <a:effectLst/>
                        </a:rPr>
                        <a:t>4,52</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700">
                          <a:solidFill>
                            <a:schemeClr val="tx1"/>
                          </a:solidFill>
                          <a:effectLst/>
                        </a:rPr>
                        <a:t>°K</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r>
              <a:tr h="151789">
                <a:tc>
                  <a:txBody>
                    <a:bodyPr/>
                    <a:lstStyle/>
                    <a:p>
                      <a:pPr algn="ctr">
                        <a:spcAft>
                          <a:spcPts val="0"/>
                        </a:spcAft>
                      </a:pPr>
                      <a:r>
                        <a:rPr lang="es-EC" sz="700" dirty="0">
                          <a:solidFill>
                            <a:schemeClr val="tx1"/>
                          </a:solidFill>
                          <a:effectLst/>
                        </a:rPr>
                        <a:t> </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endParaRPr lang="es-EC" sz="800">
                        <a:solidFill>
                          <a:schemeClr val="tx1"/>
                        </a:solidFill>
                        <a:effectLst/>
                        <a:latin typeface="Times New Roman" panose="02020603050405020304" pitchFamily="18" charset="0"/>
                      </a:endParaRPr>
                    </a:p>
                  </a:txBody>
                  <a:tcPr marL="33338" marR="33338" marT="0" marB="0" anchor="ctr"/>
                </a:tc>
                <a:tc>
                  <a:txBody>
                    <a:bodyPr/>
                    <a:lstStyle/>
                    <a:p>
                      <a:pPr algn="ctr">
                        <a:spcAft>
                          <a:spcPts val="0"/>
                        </a:spcAft>
                      </a:pPr>
                      <a:r>
                        <a:rPr lang="es-EC" sz="700">
                          <a:solidFill>
                            <a:schemeClr val="tx1"/>
                          </a:solidFill>
                          <a:effectLst/>
                        </a:rPr>
                        <a:t> </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r>
              <a:tr h="151789">
                <a:tc gridSpan="3">
                  <a:txBody>
                    <a:bodyPr/>
                    <a:lstStyle/>
                    <a:p>
                      <a:pPr algn="ctr">
                        <a:spcAft>
                          <a:spcPts val="0"/>
                        </a:spcAft>
                      </a:pPr>
                      <a:r>
                        <a:rPr lang="es-EC" sz="700" dirty="0">
                          <a:solidFill>
                            <a:schemeClr val="tx1"/>
                          </a:solidFill>
                          <a:effectLst/>
                        </a:rPr>
                        <a:t>MENOR CAPACIDAD TÉRMICA</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hMerge="1">
                  <a:txBody>
                    <a:bodyPr/>
                    <a:lstStyle/>
                    <a:p>
                      <a:endParaRPr lang="es-EC"/>
                    </a:p>
                  </a:txBody>
                  <a:tcPr/>
                </a:tc>
                <a:tc hMerge="1">
                  <a:txBody>
                    <a:bodyPr/>
                    <a:lstStyle/>
                    <a:p>
                      <a:endParaRPr lang="es-EC"/>
                    </a:p>
                  </a:txBody>
                  <a:tcPr/>
                </a:tc>
              </a:tr>
              <a:tr h="151789">
                <a:tc>
                  <a:txBody>
                    <a:bodyPr/>
                    <a:lstStyle/>
                    <a:p>
                      <a:pPr algn="ctr">
                        <a:spcAft>
                          <a:spcPts val="0"/>
                        </a:spcAft>
                      </a:pPr>
                      <a:r>
                        <a:rPr lang="es-EC" sz="700">
                          <a:solidFill>
                            <a:schemeClr val="tx1"/>
                          </a:solidFill>
                          <a:effectLst/>
                        </a:rPr>
                        <a:t>Cmin</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700" dirty="0">
                          <a:solidFill>
                            <a:schemeClr val="tx1"/>
                          </a:solidFill>
                          <a:effectLst/>
                        </a:rPr>
                        <a:t>115,61</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700">
                          <a:solidFill>
                            <a:schemeClr val="tx1"/>
                          </a:solidFill>
                          <a:effectLst/>
                        </a:rPr>
                        <a:t>W/K</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r>
              <a:tr h="151789">
                <a:tc>
                  <a:txBody>
                    <a:bodyPr/>
                    <a:lstStyle/>
                    <a:p>
                      <a:pPr algn="ctr">
                        <a:spcAft>
                          <a:spcPts val="0"/>
                        </a:spcAft>
                      </a:pPr>
                      <a:r>
                        <a:rPr lang="es-EC" sz="700">
                          <a:solidFill>
                            <a:schemeClr val="tx1"/>
                          </a:solidFill>
                          <a:effectLst/>
                        </a:rPr>
                        <a:t> </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endParaRPr lang="es-EC" sz="800" dirty="0">
                        <a:solidFill>
                          <a:schemeClr val="tx1"/>
                        </a:solidFill>
                        <a:effectLst/>
                        <a:latin typeface="Times New Roman" panose="02020603050405020304" pitchFamily="18" charset="0"/>
                      </a:endParaRPr>
                    </a:p>
                  </a:txBody>
                  <a:tcPr marL="33338" marR="33338" marT="0" marB="0" anchor="ctr"/>
                </a:tc>
                <a:tc>
                  <a:txBody>
                    <a:bodyPr/>
                    <a:lstStyle/>
                    <a:p>
                      <a:pPr algn="ctr">
                        <a:spcAft>
                          <a:spcPts val="0"/>
                        </a:spcAft>
                      </a:pPr>
                      <a:r>
                        <a:rPr lang="es-EC" sz="700">
                          <a:solidFill>
                            <a:schemeClr val="tx1"/>
                          </a:solidFill>
                          <a:effectLst/>
                        </a:rPr>
                        <a:t> </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r>
              <a:tr h="151789">
                <a:tc gridSpan="3">
                  <a:txBody>
                    <a:bodyPr/>
                    <a:lstStyle/>
                    <a:p>
                      <a:pPr algn="ctr">
                        <a:spcAft>
                          <a:spcPts val="0"/>
                        </a:spcAft>
                      </a:pPr>
                      <a:r>
                        <a:rPr lang="es-EC" sz="700" dirty="0">
                          <a:solidFill>
                            <a:schemeClr val="tx1"/>
                          </a:solidFill>
                          <a:effectLst/>
                        </a:rPr>
                        <a:t>EFECTIVIDAD INTERCAMBIADOR</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hMerge="1">
                  <a:txBody>
                    <a:bodyPr/>
                    <a:lstStyle/>
                    <a:p>
                      <a:endParaRPr lang="es-EC"/>
                    </a:p>
                  </a:txBody>
                  <a:tcPr/>
                </a:tc>
                <a:tc hMerge="1">
                  <a:txBody>
                    <a:bodyPr/>
                    <a:lstStyle/>
                    <a:p>
                      <a:endParaRPr lang="es-EC"/>
                    </a:p>
                  </a:txBody>
                  <a:tcPr/>
                </a:tc>
              </a:tr>
              <a:tr h="151789">
                <a:tc>
                  <a:txBody>
                    <a:bodyPr/>
                    <a:lstStyle/>
                    <a:p>
                      <a:pPr algn="ctr">
                        <a:spcAft>
                          <a:spcPts val="0"/>
                        </a:spcAft>
                      </a:pPr>
                      <a:r>
                        <a:rPr lang="es-EC" sz="700">
                          <a:solidFill>
                            <a:schemeClr val="tx1"/>
                          </a:solidFill>
                          <a:effectLst/>
                        </a:rPr>
                        <a:t> </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endParaRPr lang="es-EC" sz="800" dirty="0">
                        <a:solidFill>
                          <a:schemeClr val="tx1"/>
                        </a:solidFill>
                        <a:effectLst/>
                        <a:latin typeface="Times New Roman" panose="02020603050405020304" pitchFamily="18" charset="0"/>
                      </a:endParaRPr>
                    </a:p>
                  </a:txBody>
                  <a:tcPr marL="33338" marR="33338" marT="0" marB="0" anchor="ctr"/>
                </a:tc>
                <a:tc>
                  <a:txBody>
                    <a:bodyPr/>
                    <a:lstStyle/>
                    <a:p>
                      <a:pPr algn="ctr">
                        <a:spcAft>
                          <a:spcPts val="0"/>
                        </a:spcAft>
                      </a:pPr>
                      <a:r>
                        <a:rPr lang="es-EC" sz="700">
                          <a:solidFill>
                            <a:schemeClr val="tx1"/>
                          </a:solidFill>
                          <a:effectLst/>
                        </a:rPr>
                        <a:t> </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r>
              <a:tr h="151789">
                <a:tc>
                  <a:txBody>
                    <a:bodyPr/>
                    <a:lstStyle/>
                    <a:p>
                      <a:pPr algn="ctr">
                        <a:spcAft>
                          <a:spcPts val="0"/>
                        </a:spcAft>
                      </a:pPr>
                      <a:r>
                        <a:rPr lang="es-EC" sz="700">
                          <a:solidFill>
                            <a:schemeClr val="tx1"/>
                          </a:solidFill>
                          <a:effectLst/>
                        </a:rPr>
                        <a:t>ε</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700" dirty="0">
                          <a:solidFill>
                            <a:schemeClr val="tx1"/>
                          </a:solidFill>
                          <a:effectLst/>
                        </a:rPr>
                        <a:t>0,56</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700">
                          <a:solidFill>
                            <a:schemeClr val="tx1"/>
                          </a:solidFill>
                          <a:effectLst/>
                        </a:rPr>
                        <a:t> </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r>
              <a:tr h="151789">
                <a:tc>
                  <a:txBody>
                    <a:bodyPr/>
                    <a:lstStyle/>
                    <a:p>
                      <a:pPr algn="ctr">
                        <a:spcAft>
                          <a:spcPts val="0"/>
                        </a:spcAft>
                      </a:pPr>
                      <a:r>
                        <a:rPr lang="es-EC" sz="700">
                          <a:solidFill>
                            <a:schemeClr val="tx1"/>
                          </a:solidFill>
                          <a:effectLst/>
                        </a:rPr>
                        <a:t> </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endParaRPr lang="es-EC" sz="800" dirty="0">
                        <a:solidFill>
                          <a:schemeClr val="tx1"/>
                        </a:solidFill>
                        <a:effectLst/>
                        <a:latin typeface="Times New Roman" panose="02020603050405020304" pitchFamily="18" charset="0"/>
                      </a:endParaRPr>
                    </a:p>
                  </a:txBody>
                  <a:tcPr marL="33338" marR="33338" marT="0" marB="0" anchor="ctr"/>
                </a:tc>
                <a:tc>
                  <a:txBody>
                    <a:bodyPr/>
                    <a:lstStyle/>
                    <a:p>
                      <a:pPr algn="ctr">
                        <a:spcAft>
                          <a:spcPts val="0"/>
                        </a:spcAft>
                      </a:pPr>
                      <a:r>
                        <a:rPr lang="es-EC" sz="700">
                          <a:solidFill>
                            <a:schemeClr val="tx1"/>
                          </a:solidFill>
                          <a:effectLst/>
                        </a:rPr>
                        <a:t> </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r>
              <a:tr h="151789">
                <a:tc gridSpan="3">
                  <a:txBody>
                    <a:bodyPr/>
                    <a:lstStyle/>
                    <a:p>
                      <a:pPr algn="ctr">
                        <a:spcAft>
                          <a:spcPts val="0"/>
                        </a:spcAft>
                      </a:pPr>
                      <a:r>
                        <a:rPr lang="es-EC" sz="700" dirty="0">
                          <a:solidFill>
                            <a:schemeClr val="tx1"/>
                          </a:solidFill>
                          <a:effectLst/>
                        </a:rPr>
                        <a:t>CALOR GANADO POR EL AIRE</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hMerge="1">
                  <a:txBody>
                    <a:bodyPr/>
                    <a:lstStyle/>
                    <a:p>
                      <a:endParaRPr lang="es-EC"/>
                    </a:p>
                  </a:txBody>
                  <a:tcPr/>
                </a:tc>
                <a:tc hMerge="1">
                  <a:txBody>
                    <a:bodyPr/>
                    <a:lstStyle/>
                    <a:p>
                      <a:endParaRPr lang="es-EC"/>
                    </a:p>
                  </a:txBody>
                  <a:tcPr/>
                </a:tc>
              </a:tr>
              <a:tr h="151789">
                <a:tc>
                  <a:txBody>
                    <a:bodyPr/>
                    <a:lstStyle/>
                    <a:p>
                      <a:pPr algn="ctr">
                        <a:spcAft>
                          <a:spcPts val="0"/>
                        </a:spcAft>
                      </a:pPr>
                      <a:r>
                        <a:rPr lang="es-EC" sz="700">
                          <a:solidFill>
                            <a:schemeClr val="tx1"/>
                          </a:solidFill>
                          <a:effectLst/>
                        </a:rPr>
                        <a:t>Q</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700">
                          <a:solidFill>
                            <a:schemeClr val="tx1"/>
                          </a:solidFill>
                          <a:effectLst/>
                        </a:rPr>
                        <a:t>291,35</a:t>
                      </a:r>
                      <a:endParaRPr lang="es-EC"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c>
                  <a:txBody>
                    <a:bodyPr/>
                    <a:lstStyle/>
                    <a:p>
                      <a:pPr algn="ctr">
                        <a:spcAft>
                          <a:spcPts val="0"/>
                        </a:spcAft>
                      </a:pPr>
                      <a:r>
                        <a:rPr lang="es-EC" sz="700" dirty="0">
                          <a:solidFill>
                            <a:schemeClr val="tx1"/>
                          </a:solidFill>
                          <a:effectLst/>
                        </a:rPr>
                        <a:t>W</a:t>
                      </a:r>
                      <a:endParaRPr lang="es-EC"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3338" marR="33338" marT="0" marB="0" anchor="ctr"/>
                </a:tc>
              </a:tr>
            </a:tbl>
          </a:graphicData>
        </a:graphic>
      </p:graphicFrame>
    </p:spTree>
    <p:extLst>
      <p:ext uri="{BB962C8B-B14F-4D97-AF65-F5344CB8AC3E}">
        <p14:creationId xmlns:p14="http://schemas.microsoft.com/office/powerpoint/2010/main" val="2185571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es-EC" sz="2400" dirty="0"/>
              <a:t>OBJETIVOS</a:t>
            </a:r>
          </a:p>
        </p:txBody>
      </p:sp>
      <p:sp>
        <p:nvSpPr>
          <p:cNvPr id="3" name="Marcador de contenido 2"/>
          <p:cNvSpPr>
            <a:spLocks noGrp="1"/>
          </p:cNvSpPr>
          <p:nvPr>
            <p:ph idx="1"/>
          </p:nvPr>
        </p:nvSpPr>
        <p:spPr/>
        <p:txBody>
          <a:bodyPr>
            <a:normAutofit fontScale="92500" lnSpcReduction="10000"/>
          </a:bodyPr>
          <a:lstStyle/>
          <a:p>
            <a:pPr algn="just"/>
            <a:r>
              <a:rPr lang="es-ES" b="1" dirty="0" smtClean="0">
                <a:solidFill>
                  <a:schemeClr val="tx1"/>
                </a:solidFill>
              </a:rPr>
              <a:t>General</a:t>
            </a:r>
          </a:p>
          <a:p>
            <a:pPr marL="0" indent="0" algn="just">
              <a:buNone/>
            </a:pPr>
            <a:r>
              <a:rPr lang="es-MX" dirty="0" smtClean="0">
                <a:solidFill>
                  <a:schemeClr val="tx1"/>
                </a:solidFill>
              </a:rPr>
              <a:t>Realizar </a:t>
            </a:r>
            <a:r>
              <a:rPr lang="es-MX" dirty="0">
                <a:solidFill>
                  <a:schemeClr val="tx1"/>
                </a:solidFill>
              </a:rPr>
              <a:t>la implementación y ensayos de una central solar térmica de 18 </a:t>
            </a:r>
            <a:r>
              <a:rPr lang="es-MX" dirty="0" err="1">
                <a:solidFill>
                  <a:schemeClr val="tx1"/>
                </a:solidFill>
              </a:rPr>
              <a:t>kWt</a:t>
            </a:r>
            <a:r>
              <a:rPr lang="es-MX" dirty="0">
                <a:solidFill>
                  <a:schemeClr val="tx1"/>
                </a:solidFill>
              </a:rPr>
              <a:t> para calefacción de una vivienda </a:t>
            </a:r>
            <a:r>
              <a:rPr lang="es-MX" dirty="0" smtClean="0">
                <a:solidFill>
                  <a:schemeClr val="tx1"/>
                </a:solidFill>
              </a:rPr>
              <a:t>experimental.</a:t>
            </a:r>
            <a:endParaRPr lang="es-EC" dirty="0" smtClean="0">
              <a:solidFill>
                <a:schemeClr val="tx1"/>
              </a:solidFill>
            </a:endParaRPr>
          </a:p>
          <a:p>
            <a:pPr algn="just"/>
            <a:endParaRPr lang="es-EC" b="1" dirty="0">
              <a:solidFill>
                <a:schemeClr val="tx1"/>
              </a:solidFill>
            </a:endParaRPr>
          </a:p>
          <a:p>
            <a:pPr algn="just"/>
            <a:r>
              <a:rPr lang="es-EC" b="1" dirty="0" smtClean="0">
                <a:solidFill>
                  <a:schemeClr val="tx1"/>
                </a:solidFill>
              </a:rPr>
              <a:t>Específicos</a:t>
            </a:r>
            <a:endParaRPr lang="es-EC" b="1" dirty="0">
              <a:solidFill>
                <a:schemeClr val="tx1"/>
              </a:solidFill>
            </a:endParaRPr>
          </a:p>
          <a:p>
            <a:pPr lvl="0" algn="just">
              <a:buFont typeface="Arial" panose="020B0604020202020204" pitchFamily="34" charset="0"/>
              <a:buChar char="•"/>
            </a:pPr>
            <a:r>
              <a:rPr lang="es-MX" dirty="0">
                <a:solidFill>
                  <a:schemeClr val="tx1"/>
                </a:solidFill>
              </a:rPr>
              <a:t>Determinar las cargas térmicas para la calefacción de una vivienda experimental.</a:t>
            </a:r>
            <a:endParaRPr lang="es-EC" dirty="0">
              <a:solidFill>
                <a:schemeClr val="tx1"/>
              </a:solidFill>
            </a:endParaRPr>
          </a:p>
          <a:p>
            <a:pPr lvl="0" algn="just">
              <a:buFont typeface="Arial" panose="020B0604020202020204" pitchFamily="34" charset="0"/>
              <a:buChar char="•"/>
            </a:pPr>
            <a:r>
              <a:rPr lang="es-MX" dirty="0">
                <a:solidFill>
                  <a:schemeClr val="tx1"/>
                </a:solidFill>
              </a:rPr>
              <a:t>Desarrollar el diseño de la instalación térmica.</a:t>
            </a:r>
            <a:endParaRPr lang="es-EC" dirty="0">
              <a:solidFill>
                <a:schemeClr val="tx1"/>
              </a:solidFill>
            </a:endParaRPr>
          </a:p>
          <a:p>
            <a:pPr lvl="0" algn="just">
              <a:buFont typeface="Arial" panose="020B0604020202020204" pitchFamily="34" charset="0"/>
              <a:buChar char="•"/>
            </a:pPr>
            <a:r>
              <a:rPr lang="es-ES" dirty="0">
                <a:solidFill>
                  <a:schemeClr val="tx1"/>
                </a:solidFill>
              </a:rPr>
              <a:t>Realizar el montaje y prueba de la Central solar Térmica.</a:t>
            </a:r>
            <a:endParaRPr lang="es-EC" dirty="0">
              <a:solidFill>
                <a:schemeClr val="tx1"/>
              </a:solidFill>
            </a:endParaRPr>
          </a:p>
          <a:p>
            <a:pPr lvl="0" algn="just">
              <a:buFont typeface="Arial" panose="020B0604020202020204" pitchFamily="34" charset="0"/>
              <a:buChar char="•"/>
            </a:pPr>
            <a:r>
              <a:rPr lang="es-ES" dirty="0">
                <a:solidFill>
                  <a:schemeClr val="tx1"/>
                </a:solidFill>
              </a:rPr>
              <a:t>Caracterizar el sistema energético demandado </a:t>
            </a:r>
            <a:r>
              <a:rPr lang="es-ES" dirty="0"/>
              <a:t>al área de calentamiento y recurso solar.</a:t>
            </a:r>
            <a:endParaRPr lang="es-EC" dirty="0"/>
          </a:p>
          <a:p>
            <a:pPr>
              <a:buFont typeface="Arial" panose="020B0604020202020204" pitchFamily="34" charset="0"/>
              <a:buChar char="•"/>
            </a:pPr>
            <a:endParaRPr lang="es-ES" dirty="0" smtClean="0"/>
          </a:p>
          <a:p>
            <a:pPr marL="0" indent="0">
              <a:buNone/>
            </a:pPr>
            <a:endParaRPr lang="es-EC" b="1" dirty="0" smtClean="0"/>
          </a:p>
          <a:p>
            <a:pPr marL="0" indent="0">
              <a:buNone/>
            </a:pPr>
            <a:endParaRPr lang="es-EC" dirty="0"/>
          </a:p>
        </p:txBody>
      </p:sp>
    </p:spTree>
    <p:extLst>
      <p:ext uri="{BB962C8B-B14F-4D97-AF65-F5344CB8AC3E}">
        <p14:creationId xmlns:p14="http://schemas.microsoft.com/office/powerpoint/2010/main" val="14623227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7744" y="692696"/>
            <a:ext cx="6447501" cy="526382"/>
          </a:xfrm>
        </p:spPr>
        <p:txBody>
          <a:bodyPr>
            <a:normAutofit fontScale="90000"/>
          </a:bodyPr>
          <a:lstStyle/>
          <a:p>
            <a:r>
              <a:rPr lang="es-ES" dirty="0">
                <a:solidFill>
                  <a:schemeClr val="tx1"/>
                </a:solidFill>
              </a:rPr>
              <a:t>ANÁLISIS DE RESULTADOS</a:t>
            </a:r>
            <a:br>
              <a:rPr lang="es-ES" dirty="0">
                <a:solidFill>
                  <a:schemeClr val="tx1"/>
                </a:solidFill>
              </a:rPr>
            </a:br>
            <a:endParaRPr lang="es-EC" dirty="0">
              <a:solidFill>
                <a:schemeClr val="tx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85885676"/>
              </p:ext>
            </p:extLst>
          </p:nvPr>
        </p:nvGraphicFramePr>
        <p:xfrm>
          <a:off x="767928" y="1484783"/>
          <a:ext cx="7764513" cy="4089360"/>
        </p:xfrm>
        <a:graphic>
          <a:graphicData uri="http://schemas.openxmlformats.org/drawingml/2006/table">
            <a:tbl>
              <a:tblPr firstRow="1" firstCol="1" bandRow="1">
                <a:tableStyleId>{5C22544A-7EE6-4342-B048-85BDC9FD1C3A}</a:tableStyleId>
              </a:tblPr>
              <a:tblGrid>
                <a:gridCol w="270597"/>
                <a:gridCol w="648675"/>
                <a:gridCol w="657212"/>
                <a:gridCol w="751098"/>
                <a:gridCol w="862057"/>
                <a:gridCol w="990084"/>
                <a:gridCol w="716958"/>
                <a:gridCol w="955944"/>
                <a:gridCol w="955944"/>
                <a:gridCol w="955944"/>
              </a:tblGrid>
              <a:tr h="400643">
                <a:tc rowSpan="2">
                  <a:txBody>
                    <a:bodyPr/>
                    <a:lstStyle/>
                    <a:p>
                      <a:pPr algn="ctr">
                        <a:spcAft>
                          <a:spcPts val="0"/>
                        </a:spcAft>
                      </a:pPr>
                      <a:r>
                        <a:rPr lang="es-EC" sz="800" dirty="0">
                          <a:effectLst/>
                        </a:rPr>
                        <a:t>N°</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rowSpan="2">
                  <a:txBody>
                    <a:bodyPr/>
                    <a:lstStyle/>
                    <a:p>
                      <a:pPr algn="ctr">
                        <a:spcAft>
                          <a:spcPts val="0"/>
                        </a:spcAft>
                      </a:pPr>
                      <a:r>
                        <a:rPr lang="es-EC" sz="800" dirty="0">
                          <a:effectLst/>
                        </a:rPr>
                        <a:t>Irradiancia </a:t>
                      </a:r>
                      <a:br>
                        <a:rPr lang="es-EC" sz="800" dirty="0">
                          <a:effectLst/>
                        </a:rPr>
                      </a:br>
                      <a:r>
                        <a:rPr lang="es-EC" sz="800" dirty="0">
                          <a:effectLst/>
                        </a:rPr>
                        <a:t>(W/m</a:t>
                      </a:r>
                      <a:r>
                        <a:rPr lang="es-EC" sz="800" baseline="30000" dirty="0">
                          <a:effectLst/>
                        </a:rPr>
                        <a:t>2</a:t>
                      </a:r>
                      <a:r>
                        <a:rPr lang="es-EC" sz="800" dirty="0">
                          <a:effectLst/>
                        </a:rPr>
                        <a:t>)</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gridSpan="2">
                  <a:txBody>
                    <a:bodyPr/>
                    <a:lstStyle/>
                    <a:p>
                      <a:pPr algn="ctr">
                        <a:spcAft>
                          <a:spcPts val="0"/>
                        </a:spcAft>
                      </a:pPr>
                      <a:r>
                        <a:rPr lang="es-EC" sz="800">
                          <a:effectLst/>
                        </a:rPr>
                        <a:t>COLECTORES CILÍNDRICO </a:t>
                      </a:r>
                      <a:br>
                        <a:rPr lang="es-EC" sz="800">
                          <a:effectLst/>
                        </a:rPr>
                      </a:br>
                      <a:r>
                        <a:rPr lang="es-EC" sz="800">
                          <a:effectLst/>
                        </a:rPr>
                        <a:t>PARABÓLICOS</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hMerge="1">
                  <a:txBody>
                    <a:bodyPr/>
                    <a:lstStyle/>
                    <a:p>
                      <a:endParaRPr lang="es-EC"/>
                    </a:p>
                  </a:txBody>
                  <a:tcPr/>
                </a:tc>
                <a:tc gridSpan="2">
                  <a:txBody>
                    <a:bodyPr/>
                    <a:lstStyle/>
                    <a:p>
                      <a:pPr algn="ctr">
                        <a:spcAft>
                          <a:spcPts val="0"/>
                        </a:spcAft>
                      </a:pPr>
                      <a:r>
                        <a:rPr lang="es-EC" sz="800">
                          <a:effectLst/>
                        </a:rPr>
                        <a:t>CALDERO</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hMerge="1">
                  <a:txBody>
                    <a:bodyPr/>
                    <a:lstStyle/>
                    <a:p>
                      <a:endParaRPr lang="es-EC"/>
                    </a:p>
                  </a:txBody>
                  <a:tcPr/>
                </a:tc>
                <a:tc gridSpan="2">
                  <a:txBody>
                    <a:bodyPr/>
                    <a:lstStyle/>
                    <a:p>
                      <a:pPr algn="ctr">
                        <a:spcAft>
                          <a:spcPts val="0"/>
                        </a:spcAft>
                      </a:pPr>
                      <a:r>
                        <a:rPr lang="es-EC" sz="800" dirty="0">
                          <a:effectLst/>
                        </a:rPr>
                        <a:t>INTERCAMBIADOR DE </a:t>
                      </a:r>
                      <a:br>
                        <a:rPr lang="es-EC" sz="800" dirty="0">
                          <a:effectLst/>
                        </a:rPr>
                      </a:br>
                      <a:r>
                        <a:rPr lang="es-EC" sz="800" dirty="0">
                          <a:effectLst/>
                        </a:rPr>
                        <a:t>CALOR</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hMerge="1">
                  <a:txBody>
                    <a:bodyPr/>
                    <a:lstStyle/>
                    <a:p>
                      <a:endParaRPr lang="es-EC"/>
                    </a:p>
                  </a:txBody>
                  <a:tcPr/>
                </a:tc>
                <a:tc>
                  <a:txBody>
                    <a:bodyPr/>
                    <a:lstStyle/>
                    <a:p>
                      <a:pPr algn="ctr">
                        <a:spcAft>
                          <a:spcPts val="0"/>
                        </a:spcAft>
                      </a:pP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r>
              <a:tr h="267095">
                <a:tc vMerge="1">
                  <a:txBody>
                    <a:bodyPr/>
                    <a:lstStyle/>
                    <a:p>
                      <a:endParaRPr lang="es-EC"/>
                    </a:p>
                  </a:txBody>
                  <a:tcPr/>
                </a:tc>
                <a:tc vMerge="1">
                  <a:txBody>
                    <a:bodyPr/>
                    <a:lstStyle/>
                    <a:p>
                      <a:endParaRPr lang="es-EC"/>
                    </a:p>
                  </a:txBody>
                  <a:tcPr/>
                </a:tc>
                <a:tc>
                  <a:txBody>
                    <a:bodyPr/>
                    <a:lstStyle/>
                    <a:p>
                      <a:pPr algn="ctr">
                        <a:spcAft>
                          <a:spcPts val="0"/>
                        </a:spcAft>
                      </a:pPr>
                      <a:r>
                        <a:rPr lang="es-EC" sz="800" dirty="0" err="1">
                          <a:effectLst/>
                        </a:rPr>
                        <a:t>Qutil</a:t>
                      </a:r>
                      <a:r>
                        <a:rPr lang="es-EC" sz="800" dirty="0">
                          <a:effectLst/>
                        </a:rPr>
                        <a:t> (W)</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Eficiencia (%)</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Qutil (W)</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Eficiencia (%)</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Qutil (W)</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Efectividad</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fontAlgn="ctr"/>
                      <a:r>
                        <a:rPr lang="es-EC" sz="700" b="0" i="0" u="none" strike="noStrike" dirty="0" err="1" smtClean="0">
                          <a:solidFill>
                            <a:srgbClr val="000000"/>
                          </a:solidFill>
                          <a:effectLst/>
                          <a:latin typeface="Arial" panose="020B0604020202020204" pitchFamily="34" charset="0"/>
                        </a:rPr>
                        <a:t>Qtotal</a:t>
                      </a:r>
                      <a:r>
                        <a:rPr lang="es-EC" sz="700" b="0" i="0" u="none" strike="noStrike" dirty="0" smtClean="0">
                          <a:solidFill>
                            <a:srgbClr val="000000"/>
                          </a:solidFill>
                          <a:effectLst/>
                          <a:latin typeface="Arial" panose="020B0604020202020204" pitchFamily="34" charset="0"/>
                        </a:rPr>
                        <a:t> (W)</a:t>
                      </a:r>
                      <a:endParaRPr lang="es-EC" sz="700" b="0" i="0" u="none" strike="noStrike" dirty="0">
                        <a:solidFill>
                          <a:srgbClr val="000000"/>
                        </a:solidFill>
                        <a:effectLst/>
                        <a:latin typeface="Arial" panose="020B0604020202020204" pitchFamily="34" charset="0"/>
                      </a:endParaRPr>
                    </a:p>
                  </a:txBody>
                  <a:tcPr marL="7144" marR="7144" marT="7144" marB="0" anchor="ctr"/>
                </a:tc>
                <a:tc>
                  <a:txBody>
                    <a:bodyPr/>
                    <a:lstStyle/>
                    <a:p>
                      <a:pPr algn="ctr" fontAlgn="ctr"/>
                      <a:r>
                        <a:rPr lang="es-EC" sz="700" b="0" i="0" u="none" strike="noStrike" dirty="0">
                          <a:solidFill>
                            <a:srgbClr val="000000"/>
                          </a:solidFill>
                          <a:effectLst/>
                          <a:latin typeface="Arial" panose="020B0604020202020204" pitchFamily="34" charset="0"/>
                        </a:rPr>
                        <a:t>Eficiencia </a:t>
                      </a:r>
                      <a:r>
                        <a:rPr lang="es-EC" sz="700" b="0" i="0" u="none" strike="noStrike" dirty="0" smtClean="0">
                          <a:solidFill>
                            <a:srgbClr val="000000"/>
                          </a:solidFill>
                          <a:effectLst/>
                          <a:latin typeface="Arial" panose="020B0604020202020204" pitchFamily="34" charset="0"/>
                        </a:rPr>
                        <a:t>Global</a:t>
                      </a:r>
                      <a:br>
                        <a:rPr lang="es-EC" sz="700" b="0" i="0" u="none" strike="noStrike" dirty="0" smtClean="0">
                          <a:solidFill>
                            <a:srgbClr val="000000"/>
                          </a:solidFill>
                          <a:effectLst/>
                          <a:latin typeface="Arial" panose="020B0604020202020204" pitchFamily="34" charset="0"/>
                        </a:rPr>
                      </a:br>
                      <a:r>
                        <a:rPr lang="es-EC" sz="700" b="0" i="0" u="none" strike="noStrike" dirty="0" smtClean="0">
                          <a:solidFill>
                            <a:srgbClr val="000000"/>
                          </a:solidFill>
                          <a:effectLst/>
                          <a:latin typeface="Arial" panose="020B0604020202020204" pitchFamily="34" charset="0"/>
                        </a:rPr>
                        <a:t>(%)</a:t>
                      </a:r>
                      <a:endParaRPr lang="es-EC" sz="700" b="0" i="0" u="none" strike="noStrike" dirty="0">
                        <a:solidFill>
                          <a:srgbClr val="000000"/>
                        </a:solidFill>
                        <a:effectLst/>
                        <a:latin typeface="Arial" panose="020B0604020202020204" pitchFamily="34" charset="0"/>
                      </a:endParaRPr>
                    </a:p>
                  </a:txBody>
                  <a:tcPr marL="7144" marR="7144" marT="7144" marB="0" anchor="ctr"/>
                </a:tc>
              </a:tr>
              <a:tr h="212525">
                <a:tc>
                  <a:txBody>
                    <a:bodyPr/>
                    <a:lstStyle/>
                    <a:p>
                      <a:pPr algn="ctr">
                        <a:spcAft>
                          <a:spcPts val="0"/>
                        </a:spcAft>
                      </a:pPr>
                      <a:r>
                        <a:rPr lang="es-EC" sz="800">
                          <a:effectLst/>
                        </a:rPr>
                        <a:t>1</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363,28</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7220,3</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61,34</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1684,86</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14,31</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291,35</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0,56</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fontAlgn="ctr"/>
                      <a:r>
                        <a:rPr lang="es-EC" sz="700" b="0" i="0" u="none" strike="noStrike">
                          <a:solidFill>
                            <a:srgbClr val="000000"/>
                          </a:solidFill>
                          <a:effectLst/>
                          <a:latin typeface="Arial" panose="020B0604020202020204" pitchFamily="34" charset="0"/>
                        </a:rPr>
                        <a:t>11770,27</a:t>
                      </a:r>
                    </a:p>
                  </a:txBody>
                  <a:tcPr marL="7144" marR="7144" marT="7144" marB="0" anchor="ctr"/>
                </a:tc>
                <a:tc>
                  <a:txBody>
                    <a:bodyPr/>
                    <a:lstStyle/>
                    <a:p>
                      <a:pPr algn="ctr" fontAlgn="ctr"/>
                      <a:r>
                        <a:rPr lang="es-EC" sz="800" b="0" i="0" u="none" strike="noStrike" dirty="0">
                          <a:solidFill>
                            <a:srgbClr val="000000"/>
                          </a:solidFill>
                          <a:effectLst/>
                          <a:latin typeface="Calibri" panose="020F0502020204030204" pitchFamily="34" charset="0"/>
                        </a:rPr>
                        <a:t>4,04</a:t>
                      </a:r>
                    </a:p>
                  </a:txBody>
                  <a:tcPr marL="7144" marR="7144" marT="7144" marB="0" anchor="ctr"/>
                </a:tc>
              </a:tr>
              <a:tr h="222185">
                <a:tc>
                  <a:txBody>
                    <a:bodyPr/>
                    <a:lstStyle/>
                    <a:p>
                      <a:pPr algn="ctr">
                        <a:spcAft>
                          <a:spcPts val="0"/>
                        </a:spcAft>
                      </a:pPr>
                      <a:r>
                        <a:rPr lang="es-EC" sz="800">
                          <a:effectLst/>
                        </a:rPr>
                        <a:t>2</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238,96</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4721,815</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60,99</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1076,63</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13,91</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-8,81</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-0,04</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fontAlgn="ctr"/>
                      <a:r>
                        <a:rPr lang="es-EC" sz="700" b="0" i="0" u="none" strike="noStrike">
                          <a:solidFill>
                            <a:srgbClr val="000000"/>
                          </a:solidFill>
                          <a:effectLst/>
                          <a:latin typeface="Arial" panose="020B0604020202020204" pitchFamily="34" charset="0"/>
                        </a:rPr>
                        <a:t>7742,30</a:t>
                      </a:r>
                    </a:p>
                  </a:txBody>
                  <a:tcPr marL="7144" marR="7144" marT="7144" marB="0" anchor="ctr"/>
                </a:tc>
                <a:tc>
                  <a:txBody>
                    <a:bodyPr/>
                    <a:lstStyle/>
                    <a:p>
                      <a:pPr algn="ctr" fontAlgn="ctr"/>
                      <a:r>
                        <a:rPr lang="es-EC" sz="800" b="0" i="0" u="none" strike="noStrike" dirty="0">
                          <a:solidFill>
                            <a:srgbClr val="000000"/>
                          </a:solidFill>
                          <a:effectLst/>
                          <a:latin typeface="Calibri" panose="020F0502020204030204" pitchFamily="34" charset="0"/>
                        </a:rPr>
                        <a:t>-0,19</a:t>
                      </a:r>
                    </a:p>
                  </a:txBody>
                  <a:tcPr marL="7144" marR="7144" marT="7144" marB="0" anchor="ctr"/>
                </a:tc>
              </a:tr>
              <a:tr h="202864">
                <a:tc>
                  <a:txBody>
                    <a:bodyPr/>
                    <a:lstStyle/>
                    <a:p>
                      <a:pPr algn="ctr">
                        <a:spcAft>
                          <a:spcPts val="0"/>
                        </a:spcAft>
                      </a:pPr>
                      <a:r>
                        <a:rPr lang="es-EC" sz="800">
                          <a:effectLst/>
                        </a:rPr>
                        <a:t>3</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370,32</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7309,352</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60,92</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1836,72</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15,31</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30,62</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0,12</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fontAlgn="ctr"/>
                      <a:r>
                        <a:rPr lang="es-EC" sz="700" b="0" i="0" u="none" strike="noStrike">
                          <a:solidFill>
                            <a:srgbClr val="000000"/>
                          </a:solidFill>
                          <a:effectLst/>
                          <a:latin typeface="Arial" panose="020B0604020202020204" pitchFamily="34" charset="0"/>
                        </a:rPr>
                        <a:t>11998,37</a:t>
                      </a:r>
                    </a:p>
                  </a:txBody>
                  <a:tcPr marL="7144" marR="7144" marT="7144" marB="0" anchor="ctr"/>
                </a:tc>
                <a:tc>
                  <a:txBody>
                    <a:bodyPr/>
                    <a:lstStyle/>
                    <a:p>
                      <a:pPr algn="ctr" fontAlgn="ctr"/>
                      <a:r>
                        <a:rPr lang="es-EC" sz="800" b="0" i="0" u="none" strike="noStrike" dirty="0">
                          <a:solidFill>
                            <a:srgbClr val="000000"/>
                          </a:solidFill>
                          <a:effectLst/>
                          <a:latin typeface="Calibri" panose="020F0502020204030204" pitchFamily="34" charset="0"/>
                        </a:rPr>
                        <a:t>0,42</a:t>
                      </a:r>
                    </a:p>
                  </a:txBody>
                  <a:tcPr marL="7144" marR="7144" marT="7144" marB="0" anchor="ctr"/>
                </a:tc>
              </a:tr>
              <a:tr h="193205">
                <a:tc>
                  <a:txBody>
                    <a:bodyPr/>
                    <a:lstStyle/>
                    <a:p>
                      <a:pPr algn="ctr">
                        <a:spcAft>
                          <a:spcPts val="0"/>
                        </a:spcAft>
                      </a:pPr>
                      <a:r>
                        <a:rPr lang="es-EC" sz="800">
                          <a:effectLst/>
                        </a:rPr>
                        <a:t>4</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377,12</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7459,908</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61,053</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1250,57</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10,23</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194,55</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0,46</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fontAlgn="ctr"/>
                      <a:r>
                        <a:rPr lang="es-EC" sz="700" b="0" i="0" u="none" strike="noStrike">
                          <a:solidFill>
                            <a:srgbClr val="000000"/>
                          </a:solidFill>
                          <a:effectLst/>
                          <a:latin typeface="Arial" panose="020B0604020202020204" pitchFamily="34" charset="0"/>
                        </a:rPr>
                        <a:t>12218,69</a:t>
                      </a:r>
                    </a:p>
                  </a:txBody>
                  <a:tcPr marL="7144" marR="7144" marT="7144" marB="0" anchor="ctr"/>
                </a:tc>
                <a:tc>
                  <a:txBody>
                    <a:bodyPr/>
                    <a:lstStyle/>
                    <a:p>
                      <a:pPr algn="ctr" fontAlgn="ctr"/>
                      <a:r>
                        <a:rPr lang="es-EC" sz="800" b="0" i="0" u="none" strike="noStrike" dirty="0">
                          <a:solidFill>
                            <a:srgbClr val="000000"/>
                          </a:solidFill>
                          <a:effectLst/>
                          <a:latin typeface="Calibri" panose="020F0502020204030204" pitchFamily="34" charset="0"/>
                        </a:rPr>
                        <a:t>2,61</a:t>
                      </a:r>
                    </a:p>
                  </a:txBody>
                  <a:tcPr marL="7144" marR="7144" marT="7144" marB="0" anchor="ctr"/>
                </a:tc>
              </a:tr>
              <a:tr h="173884">
                <a:tc>
                  <a:txBody>
                    <a:bodyPr/>
                    <a:lstStyle/>
                    <a:p>
                      <a:pPr algn="ctr">
                        <a:spcAft>
                          <a:spcPts val="0"/>
                        </a:spcAft>
                      </a:pPr>
                      <a:r>
                        <a:rPr lang="es-EC" sz="800">
                          <a:effectLst/>
                        </a:rPr>
                        <a:t>5</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298,2</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5869,091</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60,75</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792,53</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8,2</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397,65</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0,63</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fontAlgn="ctr"/>
                      <a:r>
                        <a:rPr lang="es-EC" sz="700" b="0" i="0" u="none" strike="noStrike">
                          <a:solidFill>
                            <a:srgbClr val="000000"/>
                          </a:solidFill>
                          <a:effectLst/>
                          <a:latin typeface="Arial" panose="020B0604020202020204" pitchFamily="34" charset="0"/>
                        </a:rPr>
                        <a:t>9661,68</a:t>
                      </a:r>
                    </a:p>
                  </a:txBody>
                  <a:tcPr marL="7144" marR="7144" marT="7144" marB="0" anchor="ctr"/>
                </a:tc>
                <a:tc>
                  <a:txBody>
                    <a:bodyPr/>
                    <a:lstStyle/>
                    <a:p>
                      <a:pPr algn="ctr" fontAlgn="ctr"/>
                      <a:r>
                        <a:rPr lang="es-EC" sz="800" b="0" i="0" u="none" strike="noStrike" dirty="0">
                          <a:solidFill>
                            <a:srgbClr val="000000"/>
                          </a:solidFill>
                          <a:effectLst/>
                          <a:latin typeface="Calibri" panose="020F0502020204030204" pitchFamily="34" charset="0"/>
                        </a:rPr>
                        <a:t>6,78</a:t>
                      </a:r>
                    </a:p>
                  </a:txBody>
                  <a:tcPr marL="7144" marR="7144" marT="7144" marB="0" anchor="ctr"/>
                </a:tc>
              </a:tr>
              <a:tr h="241505">
                <a:tc>
                  <a:txBody>
                    <a:bodyPr/>
                    <a:lstStyle/>
                    <a:p>
                      <a:pPr algn="ctr">
                        <a:spcAft>
                          <a:spcPts val="0"/>
                        </a:spcAft>
                      </a:pPr>
                      <a:r>
                        <a:rPr lang="es-EC" sz="800">
                          <a:effectLst/>
                        </a:rPr>
                        <a:t>6</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390,88</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7705,291</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60,84</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1983,17</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15,66</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688,11</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0,75</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fontAlgn="ctr"/>
                      <a:r>
                        <a:rPr lang="es-EC" sz="700" b="0" i="0" u="none" strike="noStrike">
                          <a:solidFill>
                            <a:srgbClr val="000000"/>
                          </a:solidFill>
                          <a:effectLst/>
                          <a:latin typeface="Arial" panose="020B0604020202020204" pitchFamily="34" charset="0"/>
                        </a:rPr>
                        <a:t>12664,51</a:t>
                      </a:r>
                    </a:p>
                  </a:txBody>
                  <a:tcPr marL="7144" marR="7144" marT="7144" marB="0" anchor="ctr"/>
                </a:tc>
                <a:tc>
                  <a:txBody>
                    <a:bodyPr/>
                    <a:lstStyle/>
                    <a:p>
                      <a:pPr algn="ctr" fontAlgn="ctr"/>
                      <a:r>
                        <a:rPr lang="es-EC" sz="800" b="0" i="0" u="none" strike="noStrike" dirty="0">
                          <a:solidFill>
                            <a:srgbClr val="000000"/>
                          </a:solidFill>
                          <a:effectLst/>
                          <a:latin typeface="Calibri" panose="020F0502020204030204" pitchFamily="34" charset="0"/>
                        </a:rPr>
                        <a:t>8,93</a:t>
                      </a:r>
                    </a:p>
                  </a:txBody>
                  <a:tcPr marL="7144" marR="7144" marT="7144" marB="0" anchor="ctr"/>
                </a:tc>
              </a:tr>
              <a:tr h="222185">
                <a:tc>
                  <a:txBody>
                    <a:bodyPr/>
                    <a:lstStyle/>
                    <a:p>
                      <a:pPr algn="ctr">
                        <a:spcAft>
                          <a:spcPts val="0"/>
                        </a:spcAft>
                      </a:pPr>
                      <a:r>
                        <a:rPr lang="es-EC" sz="800">
                          <a:effectLst/>
                        </a:rPr>
                        <a:t>7</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431,96</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8531,701</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60,96</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1672,65</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11,95</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519,33</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0,69</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fontAlgn="ctr"/>
                      <a:r>
                        <a:rPr lang="es-EC" sz="700" b="0" i="0" u="none" strike="noStrike">
                          <a:solidFill>
                            <a:srgbClr val="000000"/>
                          </a:solidFill>
                          <a:effectLst/>
                          <a:latin typeface="Arial" panose="020B0604020202020204" pitchFamily="34" charset="0"/>
                        </a:rPr>
                        <a:t>13995,50</a:t>
                      </a:r>
                    </a:p>
                  </a:txBody>
                  <a:tcPr marL="7144" marR="7144" marT="7144" marB="0" anchor="ctr"/>
                </a:tc>
                <a:tc>
                  <a:txBody>
                    <a:bodyPr/>
                    <a:lstStyle/>
                    <a:p>
                      <a:pPr algn="ctr" fontAlgn="ctr"/>
                      <a:r>
                        <a:rPr lang="es-EC" sz="800" b="0" i="0" u="none" strike="noStrike" dirty="0">
                          <a:solidFill>
                            <a:srgbClr val="000000"/>
                          </a:solidFill>
                          <a:effectLst/>
                          <a:latin typeface="Calibri" panose="020F0502020204030204" pitchFamily="34" charset="0"/>
                        </a:rPr>
                        <a:t>6,09</a:t>
                      </a:r>
                    </a:p>
                  </a:txBody>
                  <a:tcPr marL="7144" marR="7144" marT="7144" marB="0" anchor="ctr"/>
                </a:tc>
              </a:tr>
              <a:tr h="231845">
                <a:tc>
                  <a:txBody>
                    <a:bodyPr/>
                    <a:lstStyle/>
                    <a:p>
                      <a:pPr algn="ctr">
                        <a:spcAft>
                          <a:spcPts val="0"/>
                        </a:spcAft>
                      </a:pPr>
                      <a:r>
                        <a:rPr lang="es-EC" sz="800">
                          <a:effectLst/>
                        </a:rPr>
                        <a:t>8</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300,04</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5915,656</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60,853</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1681,46</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17,3</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198,92</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0,46</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fontAlgn="ctr"/>
                      <a:r>
                        <a:rPr lang="es-EC" sz="700" b="0" i="0" u="none" strike="noStrike">
                          <a:solidFill>
                            <a:srgbClr val="000000"/>
                          </a:solidFill>
                          <a:effectLst/>
                          <a:latin typeface="Arial" panose="020B0604020202020204" pitchFamily="34" charset="0"/>
                        </a:rPr>
                        <a:t>9721,30</a:t>
                      </a:r>
                    </a:p>
                  </a:txBody>
                  <a:tcPr marL="7144" marR="7144" marT="7144" marB="0" anchor="ctr"/>
                </a:tc>
                <a:tc>
                  <a:txBody>
                    <a:bodyPr/>
                    <a:lstStyle/>
                    <a:p>
                      <a:pPr algn="ctr" fontAlgn="ctr"/>
                      <a:r>
                        <a:rPr lang="es-EC" sz="800" b="0" i="0" u="none" strike="noStrike" dirty="0">
                          <a:solidFill>
                            <a:srgbClr val="000000"/>
                          </a:solidFill>
                          <a:effectLst/>
                          <a:latin typeface="Calibri" panose="020F0502020204030204" pitchFamily="34" charset="0"/>
                        </a:rPr>
                        <a:t>3,36</a:t>
                      </a:r>
                    </a:p>
                  </a:txBody>
                  <a:tcPr marL="7144" marR="7144" marT="7144" marB="0" anchor="ctr"/>
                </a:tc>
              </a:tr>
              <a:tr h="231845">
                <a:tc>
                  <a:txBody>
                    <a:bodyPr/>
                    <a:lstStyle/>
                    <a:p>
                      <a:pPr algn="ctr">
                        <a:spcAft>
                          <a:spcPts val="0"/>
                        </a:spcAft>
                      </a:pPr>
                      <a:r>
                        <a:rPr lang="es-EC" sz="800">
                          <a:effectLst/>
                        </a:rPr>
                        <a:t>9</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447,48</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8820,384</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60,84</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21191,73</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15,12</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576,83</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0,71</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fontAlgn="ctr"/>
                      <a:r>
                        <a:rPr lang="es-EC" sz="700" b="0" i="0" u="none" strike="noStrike">
                          <a:solidFill>
                            <a:srgbClr val="000000"/>
                          </a:solidFill>
                          <a:effectLst/>
                          <a:latin typeface="Arial" panose="020B0604020202020204" pitchFamily="34" charset="0"/>
                        </a:rPr>
                        <a:t>14498,35</a:t>
                      </a:r>
                    </a:p>
                  </a:txBody>
                  <a:tcPr marL="7144" marR="7144" marT="7144" marB="0" anchor="ctr"/>
                </a:tc>
                <a:tc>
                  <a:txBody>
                    <a:bodyPr/>
                    <a:lstStyle/>
                    <a:p>
                      <a:pPr algn="ctr" fontAlgn="ctr"/>
                      <a:r>
                        <a:rPr lang="es-EC" sz="800" b="0" i="0" u="none" strike="noStrike" dirty="0">
                          <a:solidFill>
                            <a:srgbClr val="000000"/>
                          </a:solidFill>
                          <a:effectLst/>
                          <a:latin typeface="Calibri" panose="020F0502020204030204" pitchFamily="34" charset="0"/>
                        </a:rPr>
                        <a:t>6,54</a:t>
                      </a:r>
                    </a:p>
                  </a:txBody>
                  <a:tcPr marL="7144" marR="7144" marT="7144" marB="0" anchor="ctr"/>
                </a:tc>
              </a:tr>
              <a:tr h="231845">
                <a:tc>
                  <a:txBody>
                    <a:bodyPr/>
                    <a:lstStyle/>
                    <a:p>
                      <a:pPr algn="ctr">
                        <a:spcAft>
                          <a:spcPts val="0"/>
                        </a:spcAft>
                      </a:pPr>
                      <a:r>
                        <a:rPr lang="es-EC" sz="800">
                          <a:effectLst/>
                        </a:rPr>
                        <a:t>10</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237,44</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4691,303</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60,98</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1607,3</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20,89</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372,52</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0,62</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fontAlgn="ctr"/>
                      <a:r>
                        <a:rPr lang="es-EC" sz="700" b="0" i="0" u="none" strike="noStrike">
                          <a:solidFill>
                            <a:srgbClr val="000000"/>
                          </a:solidFill>
                          <a:effectLst/>
                          <a:latin typeface="Arial" panose="020B0604020202020204" pitchFamily="34" charset="0"/>
                        </a:rPr>
                        <a:t>7693,06</a:t>
                      </a:r>
                    </a:p>
                  </a:txBody>
                  <a:tcPr marL="7144" marR="7144" marT="7144" marB="0" anchor="ctr"/>
                </a:tc>
                <a:tc>
                  <a:txBody>
                    <a:bodyPr/>
                    <a:lstStyle/>
                    <a:p>
                      <a:pPr algn="ctr" fontAlgn="ctr"/>
                      <a:r>
                        <a:rPr lang="es-EC" sz="800" b="0" i="0" u="none" strike="noStrike" dirty="0">
                          <a:solidFill>
                            <a:srgbClr val="000000"/>
                          </a:solidFill>
                          <a:effectLst/>
                          <a:latin typeface="Calibri" panose="020F0502020204030204" pitchFamily="34" charset="0"/>
                        </a:rPr>
                        <a:t>7,94</a:t>
                      </a:r>
                    </a:p>
                  </a:txBody>
                  <a:tcPr marL="7144" marR="7144" marT="7144" marB="0" anchor="ctr"/>
                </a:tc>
              </a:tr>
              <a:tr h="193204">
                <a:tc>
                  <a:txBody>
                    <a:bodyPr/>
                    <a:lstStyle/>
                    <a:p>
                      <a:pPr algn="ctr">
                        <a:spcAft>
                          <a:spcPts val="0"/>
                        </a:spcAft>
                      </a:pPr>
                      <a:r>
                        <a:rPr lang="es-EC" sz="800">
                          <a:effectLst/>
                        </a:rPr>
                        <a:t>11</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463,52</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9167,94</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61,05</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2245,03</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14,95</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368,63</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0,61</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fontAlgn="ctr"/>
                      <a:r>
                        <a:rPr lang="es-EC" sz="700" b="0" i="0" u="none" strike="noStrike">
                          <a:solidFill>
                            <a:srgbClr val="000000"/>
                          </a:solidFill>
                          <a:effectLst/>
                          <a:latin typeface="Arial" panose="020B0604020202020204" pitchFamily="34" charset="0"/>
                        </a:rPr>
                        <a:t>15018,05</a:t>
                      </a:r>
                    </a:p>
                  </a:txBody>
                  <a:tcPr marL="7144" marR="7144" marT="7144" marB="0" anchor="ctr"/>
                </a:tc>
                <a:tc>
                  <a:txBody>
                    <a:bodyPr/>
                    <a:lstStyle/>
                    <a:p>
                      <a:pPr algn="ctr" fontAlgn="ctr"/>
                      <a:r>
                        <a:rPr lang="es-EC" sz="800" b="0" i="0" u="none" strike="noStrike" dirty="0">
                          <a:solidFill>
                            <a:srgbClr val="000000"/>
                          </a:solidFill>
                          <a:effectLst/>
                          <a:latin typeface="Calibri" panose="020F0502020204030204" pitchFamily="34" charset="0"/>
                        </a:rPr>
                        <a:t>4,02</a:t>
                      </a:r>
                    </a:p>
                  </a:txBody>
                  <a:tcPr marL="7144" marR="7144" marT="7144" marB="0" anchor="ctr"/>
                </a:tc>
              </a:tr>
              <a:tr h="222186">
                <a:tc>
                  <a:txBody>
                    <a:bodyPr/>
                    <a:lstStyle/>
                    <a:p>
                      <a:pPr algn="ctr">
                        <a:spcAft>
                          <a:spcPts val="0"/>
                        </a:spcAft>
                      </a:pPr>
                      <a:r>
                        <a:rPr lang="es-EC" sz="800">
                          <a:effectLst/>
                        </a:rPr>
                        <a:t>12</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249,76</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4872,766</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60,22</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1678,38</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20,74</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618,08</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0,73</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fontAlgn="ctr"/>
                      <a:r>
                        <a:rPr lang="es-EC" sz="700" b="0" i="0" u="none" strike="noStrike">
                          <a:solidFill>
                            <a:srgbClr val="000000"/>
                          </a:solidFill>
                          <a:effectLst/>
                          <a:latin typeface="Arial" panose="020B0604020202020204" pitchFamily="34" charset="0"/>
                        </a:rPr>
                        <a:t>8092,22</a:t>
                      </a:r>
                    </a:p>
                  </a:txBody>
                  <a:tcPr marL="7144" marR="7144" marT="7144" marB="0" anchor="ctr"/>
                </a:tc>
                <a:tc>
                  <a:txBody>
                    <a:bodyPr/>
                    <a:lstStyle/>
                    <a:p>
                      <a:pPr algn="ctr" fontAlgn="ctr"/>
                      <a:r>
                        <a:rPr lang="es-EC" sz="800" b="0" i="0" u="none" strike="noStrike">
                          <a:solidFill>
                            <a:srgbClr val="000000"/>
                          </a:solidFill>
                          <a:effectLst/>
                          <a:latin typeface="Calibri" panose="020F0502020204030204" pitchFamily="34" charset="0"/>
                        </a:rPr>
                        <a:t>12,68</a:t>
                      </a:r>
                    </a:p>
                  </a:txBody>
                  <a:tcPr marL="7144" marR="7144" marT="7144" marB="0" anchor="ctr"/>
                </a:tc>
              </a:tr>
              <a:tr h="202864">
                <a:tc>
                  <a:txBody>
                    <a:bodyPr/>
                    <a:lstStyle/>
                    <a:p>
                      <a:pPr algn="ctr">
                        <a:spcAft>
                          <a:spcPts val="0"/>
                        </a:spcAft>
                      </a:pPr>
                      <a:r>
                        <a:rPr lang="es-EC" sz="800">
                          <a:effectLst/>
                        </a:rPr>
                        <a:t>13</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424</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8359,671</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60,85</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2036,01</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14,82</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169,79</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0,42</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fontAlgn="ctr"/>
                      <a:r>
                        <a:rPr lang="es-EC" sz="700" b="0" i="0" u="none" strike="noStrike">
                          <a:solidFill>
                            <a:srgbClr val="000000"/>
                          </a:solidFill>
                          <a:effectLst/>
                          <a:latin typeface="Arial" panose="020B0604020202020204" pitchFamily="34" charset="0"/>
                        </a:rPr>
                        <a:t>13737,60</a:t>
                      </a:r>
                    </a:p>
                  </a:txBody>
                  <a:tcPr marL="7144" marR="7144" marT="7144" marB="0" anchor="ctr"/>
                </a:tc>
                <a:tc>
                  <a:txBody>
                    <a:bodyPr/>
                    <a:lstStyle/>
                    <a:p>
                      <a:pPr algn="ctr" fontAlgn="ctr"/>
                      <a:r>
                        <a:rPr lang="es-EC" sz="800" b="0" i="0" u="none" strike="noStrike">
                          <a:solidFill>
                            <a:srgbClr val="000000"/>
                          </a:solidFill>
                          <a:effectLst/>
                          <a:latin typeface="Calibri" panose="020F0502020204030204" pitchFamily="34" charset="0"/>
                        </a:rPr>
                        <a:t>2,03</a:t>
                      </a:r>
                    </a:p>
                  </a:txBody>
                  <a:tcPr marL="7144" marR="7144" marT="7144" marB="0" anchor="ctr"/>
                </a:tc>
              </a:tr>
              <a:tr h="228298">
                <a:tc>
                  <a:txBody>
                    <a:bodyPr/>
                    <a:lstStyle/>
                    <a:p>
                      <a:pPr algn="ctr">
                        <a:spcAft>
                          <a:spcPts val="0"/>
                        </a:spcAft>
                      </a:pPr>
                      <a:r>
                        <a:rPr lang="es-EC" sz="800">
                          <a:effectLst/>
                        </a:rPr>
                        <a:t>14</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258,8</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5066,715</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60,43</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1668,94</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19,9</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14,85</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0,06</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fontAlgn="ctr"/>
                      <a:r>
                        <a:rPr lang="es-EC" sz="700" b="0" i="0" u="none" strike="noStrike">
                          <a:solidFill>
                            <a:srgbClr val="000000"/>
                          </a:solidFill>
                          <a:effectLst/>
                          <a:latin typeface="Arial" panose="020B0604020202020204" pitchFamily="34" charset="0"/>
                        </a:rPr>
                        <a:t>8385,12</a:t>
                      </a:r>
                    </a:p>
                  </a:txBody>
                  <a:tcPr marL="7144" marR="7144" marT="7144" marB="0" anchor="ctr"/>
                </a:tc>
                <a:tc>
                  <a:txBody>
                    <a:bodyPr/>
                    <a:lstStyle/>
                    <a:p>
                      <a:pPr algn="ctr" fontAlgn="ctr"/>
                      <a:r>
                        <a:rPr lang="es-EC" sz="800" b="0" i="0" u="none" strike="noStrike">
                          <a:solidFill>
                            <a:srgbClr val="000000"/>
                          </a:solidFill>
                          <a:effectLst/>
                          <a:latin typeface="Calibri" panose="020F0502020204030204" pitchFamily="34" charset="0"/>
                        </a:rPr>
                        <a:t>0,29</a:t>
                      </a:r>
                    </a:p>
                  </a:txBody>
                  <a:tcPr marL="7144" marR="7144" marT="7144" marB="0" anchor="ctr"/>
                </a:tc>
              </a:tr>
              <a:tr h="205591">
                <a:tc>
                  <a:txBody>
                    <a:bodyPr/>
                    <a:lstStyle/>
                    <a:p>
                      <a:pPr algn="ctr">
                        <a:spcAft>
                          <a:spcPts val="0"/>
                        </a:spcAft>
                      </a:pPr>
                      <a:r>
                        <a:rPr lang="es-EC" sz="800">
                          <a:effectLst/>
                        </a:rPr>
                        <a:t>15</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251,04</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4905,852</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60,32</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1646,7</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20,25</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a:effectLst/>
                        </a:rPr>
                        <a:t>320,87</a:t>
                      </a:r>
                      <a:endParaRPr lang="es-EC" sz="80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a:spcAft>
                          <a:spcPts val="0"/>
                        </a:spcAft>
                      </a:pPr>
                      <a:r>
                        <a:rPr lang="es-EC" sz="800" dirty="0" smtClean="0">
                          <a:effectLst/>
                        </a:rPr>
                        <a:t>0,58</a:t>
                      </a: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fontAlgn="ctr"/>
                      <a:r>
                        <a:rPr lang="es-EC" sz="700" b="0" i="0" u="none" strike="noStrike">
                          <a:solidFill>
                            <a:srgbClr val="000000"/>
                          </a:solidFill>
                          <a:effectLst/>
                          <a:latin typeface="Arial" panose="020B0604020202020204" pitchFamily="34" charset="0"/>
                        </a:rPr>
                        <a:t>8133,70</a:t>
                      </a:r>
                    </a:p>
                  </a:txBody>
                  <a:tcPr marL="7144" marR="7144" marT="7144" marB="0" anchor="ctr"/>
                </a:tc>
                <a:tc>
                  <a:txBody>
                    <a:bodyPr/>
                    <a:lstStyle/>
                    <a:p>
                      <a:pPr algn="ctr" fontAlgn="ctr"/>
                      <a:r>
                        <a:rPr lang="es-EC" sz="800" b="0" i="0" u="none" strike="noStrike">
                          <a:solidFill>
                            <a:srgbClr val="000000"/>
                          </a:solidFill>
                          <a:effectLst/>
                          <a:latin typeface="Calibri" panose="020F0502020204030204" pitchFamily="34" charset="0"/>
                        </a:rPr>
                        <a:t>6,54</a:t>
                      </a:r>
                    </a:p>
                  </a:txBody>
                  <a:tcPr marL="7144" marR="7144" marT="7144" marB="0" anchor="ctr"/>
                </a:tc>
              </a:tr>
              <a:tr h="205591">
                <a:tc>
                  <a:txBody>
                    <a:bodyPr/>
                    <a:lstStyle/>
                    <a:p>
                      <a:pPr algn="ctr">
                        <a:spcAft>
                          <a:spcPts val="0"/>
                        </a:spcAft>
                      </a:pPr>
                      <a:endParaRPr lang="es-EC"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332" marR="15332" marT="0" marB="0" anchor="ctr"/>
                </a:tc>
                <a:tc>
                  <a:txBody>
                    <a:bodyPr/>
                    <a:lstStyle/>
                    <a:p>
                      <a:pPr algn="ctr" fontAlgn="ctr"/>
                      <a:r>
                        <a:rPr lang="es-EC" sz="800" b="0" i="0" u="none" strike="noStrike" dirty="0">
                          <a:solidFill>
                            <a:srgbClr val="000000"/>
                          </a:solidFill>
                          <a:effectLst/>
                          <a:latin typeface="Calibri" panose="020F0502020204030204" pitchFamily="34" charset="0"/>
                        </a:rPr>
                        <a:t>340,19</a:t>
                      </a:r>
                    </a:p>
                  </a:txBody>
                  <a:tcPr marL="7144" marR="7144" marT="7144" marB="0" anchor="ctr">
                    <a:solidFill>
                      <a:schemeClr val="accent2">
                        <a:lumMod val="40000"/>
                        <a:lumOff val="60000"/>
                      </a:schemeClr>
                    </a:solidFill>
                  </a:tcPr>
                </a:tc>
                <a:tc>
                  <a:txBody>
                    <a:bodyPr/>
                    <a:lstStyle/>
                    <a:p>
                      <a:pPr algn="ctr" fontAlgn="ctr"/>
                      <a:r>
                        <a:rPr lang="es-EC" sz="800" b="0" i="0" u="none" strike="noStrike" dirty="0">
                          <a:solidFill>
                            <a:srgbClr val="000000"/>
                          </a:solidFill>
                          <a:effectLst/>
                          <a:latin typeface="Calibri" panose="020F0502020204030204" pitchFamily="34" charset="0"/>
                        </a:rPr>
                        <a:t>6707,85</a:t>
                      </a:r>
                    </a:p>
                  </a:txBody>
                  <a:tcPr marL="7144" marR="7144" marT="7144" marB="0" anchor="ctr">
                    <a:solidFill>
                      <a:schemeClr val="accent2">
                        <a:lumMod val="40000"/>
                        <a:lumOff val="60000"/>
                      </a:schemeClr>
                    </a:solidFill>
                  </a:tcPr>
                </a:tc>
                <a:tc>
                  <a:txBody>
                    <a:bodyPr/>
                    <a:lstStyle/>
                    <a:p>
                      <a:pPr algn="ctr" fontAlgn="ctr"/>
                      <a:r>
                        <a:rPr lang="es-EC" sz="800" b="0" i="0" u="none" strike="noStrike" dirty="0">
                          <a:solidFill>
                            <a:srgbClr val="000000"/>
                          </a:solidFill>
                          <a:effectLst/>
                          <a:latin typeface="Calibri" panose="020F0502020204030204" pitchFamily="34" charset="0"/>
                        </a:rPr>
                        <a:t>60,83</a:t>
                      </a:r>
                    </a:p>
                  </a:txBody>
                  <a:tcPr marL="7144" marR="7144" marT="7144" marB="0" anchor="ctr">
                    <a:solidFill>
                      <a:schemeClr val="accent2">
                        <a:lumMod val="40000"/>
                        <a:lumOff val="60000"/>
                      </a:schemeClr>
                    </a:solidFill>
                  </a:tcPr>
                </a:tc>
                <a:tc>
                  <a:txBody>
                    <a:bodyPr/>
                    <a:lstStyle/>
                    <a:p>
                      <a:pPr algn="ctr" fontAlgn="ctr"/>
                      <a:r>
                        <a:rPr lang="es-EC" sz="800" b="0" i="0" u="none" strike="noStrike" dirty="0">
                          <a:solidFill>
                            <a:srgbClr val="000000"/>
                          </a:solidFill>
                          <a:effectLst/>
                          <a:latin typeface="Calibri" panose="020F0502020204030204" pitchFamily="34" charset="0"/>
                        </a:rPr>
                        <a:t>1670,18</a:t>
                      </a:r>
                    </a:p>
                  </a:txBody>
                  <a:tcPr marL="7144" marR="7144" marT="7144" marB="0" anchor="ctr">
                    <a:solidFill>
                      <a:schemeClr val="accent2">
                        <a:lumMod val="40000"/>
                        <a:lumOff val="60000"/>
                      </a:schemeClr>
                    </a:solidFill>
                  </a:tcPr>
                </a:tc>
                <a:tc>
                  <a:txBody>
                    <a:bodyPr/>
                    <a:lstStyle/>
                    <a:p>
                      <a:pPr algn="ctr" fontAlgn="ctr"/>
                      <a:r>
                        <a:rPr lang="es-EC" sz="800" b="0" i="0" u="none" strike="noStrike" dirty="0">
                          <a:solidFill>
                            <a:srgbClr val="000000"/>
                          </a:solidFill>
                          <a:effectLst/>
                          <a:latin typeface="Calibri" panose="020F0502020204030204" pitchFamily="34" charset="0"/>
                        </a:rPr>
                        <a:t>15,57</a:t>
                      </a:r>
                    </a:p>
                  </a:txBody>
                  <a:tcPr marL="7144" marR="7144" marT="7144" marB="0" anchor="ctr">
                    <a:solidFill>
                      <a:schemeClr val="accent2">
                        <a:lumMod val="40000"/>
                        <a:lumOff val="60000"/>
                      </a:schemeClr>
                    </a:solidFill>
                  </a:tcPr>
                </a:tc>
                <a:tc>
                  <a:txBody>
                    <a:bodyPr/>
                    <a:lstStyle/>
                    <a:p>
                      <a:pPr algn="ctr" fontAlgn="ctr"/>
                      <a:r>
                        <a:rPr lang="es-EC" sz="800" b="0" i="0" u="none" strike="noStrike" dirty="0">
                          <a:solidFill>
                            <a:srgbClr val="000000"/>
                          </a:solidFill>
                          <a:effectLst/>
                          <a:latin typeface="Calibri" panose="020F0502020204030204" pitchFamily="34" charset="0"/>
                        </a:rPr>
                        <a:t>316,89</a:t>
                      </a:r>
                    </a:p>
                  </a:txBody>
                  <a:tcPr marL="7144" marR="7144" marT="7144" marB="0" anchor="ctr">
                    <a:solidFill>
                      <a:schemeClr val="accent2">
                        <a:lumMod val="40000"/>
                        <a:lumOff val="60000"/>
                      </a:schemeClr>
                    </a:solidFill>
                  </a:tcPr>
                </a:tc>
                <a:tc>
                  <a:txBody>
                    <a:bodyPr/>
                    <a:lstStyle/>
                    <a:p>
                      <a:pPr algn="ctr" fontAlgn="ctr"/>
                      <a:r>
                        <a:rPr lang="es-EC" sz="800" b="0" i="0" u="none" strike="noStrike" dirty="0">
                          <a:solidFill>
                            <a:srgbClr val="000000"/>
                          </a:solidFill>
                          <a:effectLst/>
                          <a:latin typeface="Calibri" panose="020F0502020204030204" pitchFamily="34" charset="0"/>
                        </a:rPr>
                        <a:t>0,49</a:t>
                      </a:r>
                    </a:p>
                  </a:txBody>
                  <a:tcPr marL="7144" marR="7144" marT="7144" marB="0" anchor="ctr">
                    <a:solidFill>
                      <a:schemeClr val="accent2">
                        <a:lumMod val="40000"/>
                        <a:lumOff val="60000"/>
                      </a:schemeClr>
                    </a:solidFill>
                  </a:tcPr>
                </a:tc>
                <a:tc>
                  <a:txBody>
                    <a:bodyPr/>
                    <a:lstStyle/>
                    <a:p>
                      <a:pPr algn="ctr" fontAlgn="ctr"/>
                      <a:r>
                        <a:rPr lang="es-EC" sz="700" b="0" i="0" u="none" strike="noStrike" dirty="0">
                          <a:solidFill>
                            <a:srgbClr val="000000"/>
                          </a:solidFill>
                          <a:effectLst/>
                          <a:latin typeface="Arial" panose="020B0604020202020204" pitchFamily="34" charset="0"/>
                        </a:rPr>
                        <a:t>11022,05</a:t>
                      </a:r>
                    </a:p>
                  </a:txBody>
                  <a:tcPr marL="7144" marR="7144" marT="7144" marB="0" anchor="ctr">
                    <a:solidFill>
                      <a:schemeClr val="accent2">
                        <a:lumMod val="40000"/>
                        <a:lumOff val="60000"/>
                      </a:schemeClr>
                    </a:solidFill>
                  </a:tcPr>
                </a:tc>
                <a:tc>
                  <a:txBody>
                    <a:bodyPr/>
                    <a:lstStyle/>
                    <a:p>
                      <a:pPr algn="ctr" fontAlgn="ctr"/>
                      <a:r>
                        <a:rPr lang="es-EC" sz="800" b="0" i="0" u="none" strike="noStrike" dirty="0">
                          <a:solidFill>
                            <a:srgbClr val="000000"/>
                          </a:solidFill>
                          <a:effectLst/>
                          <a:latin typeface="Calibri" panose="020F0502020204030204" pitchFamily="34" charset="0"/>
                        </a:rPr>
                        <a:t>4,72</a:t>
                      </a:r>
                    </a:p>
                  </a:txBody>
                  <a:tcPr marL="7144" marR="7144" marT="7144" marB="0" anchor="ctr">
                    <a:solidFill>
                      <a:schemeClr val="accent2">
                        <a:lumMod val="40000"/>
                        <a:lumOff val="60000"/>
                      </a:schemeClr>
                    </a:solidFill>
                  </a:tcPr>
                </a:tc>
              </a:tr>
            </a:tbl>
          </a:graphicData>
        </a:graphic>
      </p:graphicFrame>
    </p:spTree>
    <p:extLst>
      <p:ext uri="{BB962C8B-B14F-4D97-AF65-F5344CB8AC3E}">
        <p14:creationId xmlns:p14="http://schemas.microsoft.com/office/powerpoint/2010/main" val="34750166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7744" y="764704"/>
            <a:ext cx="6447501" cy="869282"/>
          </a:xfrm>
        </p:spPr>
        <p:txBody>
          <a:bodyPr>
            <a:normAutofit fontScale="90000"/>
          </a:bodyPr>
          <a:lstStyle/>
          <a:p>
            <a:r>
              <a:rPr lang="es-ES" dirty="0">
                <a:solidFill>
                  <a:schemeClr val="tx1"/>
                </a:solidFill>
              </a:rPr>
              <a:t>ANÁLISIS DE </a:t>
            </a:r>
            <a:r>
              <a:rPr lang="es-ES" dirty="0" smtClean="0">
                <a:solidFill>
                  <a:schemeClr val="tx1"/>
                </a:solidFill>
              </a:rPr>
              <a:t>RESULTADOS</a:t>
            </a:r>
            <a:br>
              <a:rPr lang="es-ES" dirty="0" smtClean="0">
                <a:solidFill>
                  <a:schemeClr val="tx1"/>
                </a:solidFill>
              </a:rPr>
            </a:br>
            <a:r>
              <a:rPr lang="es-ES" sz="2025" dirty="0">
                <a:solidFill>
                  <a:schemeClr val="tx1"/>
                </a:solidFill>
              </a:rPr>
              <a:t>VARIACIÓN DE IRRADIANCIA</a:t>
            </a:r>
            <a:r>
              <a:rPr lang="es-ES" dirty="0" smtClean="0"/>
              <a:t/>
            </a:r>
            <a:br>
              <a:rPr lang="es-ES" dirty="0" smtClean="0"/>
            </a:b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66913923"/>
              </p:ext>
            </p:extLst>
          </p:nvPr>
        </p:nvGraphicFramePr>
        <p:xfrm>
          <a:off x="1495412" y="1988840"/>
          <a:ext cx="6604980" cy="3497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8351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chemeClr val="tx1"/>
                </a:solidFill>
              </a:rPr>
              <a:t>ANÁLISIS DE RESULTADOS</a:t>
            </a:r>
            <a:br>
              <a:rPr lang="es-ES" dirty="0">
                <a:solidFill>
                  <a:schemeClr val="tx1"/>
                </a:solidFill>
              </a:rPr>
            </a:br>
            <a:r>
              <a:rPr lang="es-ES" sz="1800" dirty="0">
                <a:solidFill>
                  <a:schemeClr val="tx1"/>
                </a:solidFill>
              </a:rPr>
              <a:t>CALOR ÚTIL POR COMPONENTE</a:t>
            </a:r>
            <a:endParaRPr lang="es-EC" sz="1800" dirty="0">
              <a:solidFill>
                <a:schemeClr val="tx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98047908"/>
              </p:ext>
            </p:extLst>
          </p:nvPr>
        </p:nvGraphicFramePr>
        <p:xfrm>
          <a:off x="508268" y="1556792"/>
          <a:ext cx="7808148" cy="39747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87078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chemeClr val="tx1"/>
                </a:solidFill>
              </a:rPr>
              <a:t>ANÁLISIS DE RESULTADOS</a:t>
            </a:r>
            <a:br>
              <a:rPr lang="es-ES" dirty="0">
                <a:solidFill>
                  <a:schemeClr val="tx1"/>
                </a:solidFill>
              </a:rPr>
            </a:br>
            <a:endParaRPr lang="es-EC" dirty="0">
              <a:solidFill>
                <a:schemeClr val="tx1"/>
              </a:solidFill>
            </a:endParaRPr>
          </a:p>
        </p:txBody>
      </p:sp>
      <p:sp>
        <p:nvSpPr>
          <p:cNvPr id="3" name="Marcador de contenido 2"/>
          <p:cNvSpPr>
            <a:spLocks noGrp="1"/>
          </p:cNvSpPr>
          <p:nvPr>
            <p:ph idx="1"/>
          </p:nvPr>
        </p:nvSpPr>
        <p:spPr/>
        <p:txBody>
          <a:bodyPr/>
          <a:lstStyle/>
          <a:p>
            <a:r>
              <a:rPr lang="es-EC" dirty="0" smtClean="0">
                <a:solidFill>
                  <a:schemeClr val="tx1"/>
                </a:solidFill>
              </a:rPr>
              <a:t>Se necesitaría tener más de 250 CCP para llegar a la temperatura de aceite de 140°C.</a:t>
            </a:r>
            <a:endParaRPr lang="es-EC" dirty="0">
              <a:solidFill>
                <a:schemeClr val="tx1"/>
              </a:solidFill>
            </a:endParaRPr>
          </a:p>
        </p:txBody>
      </p:sp>
    </p:spTree>
    <p:extLst>
      <p:ext uri="{BB962C8B-B14F-4D97-AF65-F5344CB8AC3E}">
        <p14:creationId xmlns:p14="http://schemas.microsoft.com/office/powerpoint/2010/main" val="5884414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1"/>
                </a:solidFill>
              </a:rPr>
              <a:t>Conclusiones</a:t>
            </a:r>
            <a:endParaRPr lang="es-EC" dirty="0">
              <a:solidFill>
                <a:schemeClr val="tx1"/>
              </a:solidFill>
            </a:endParaRPr>
          </a:p>
        </p:txBody>
      </p:sp>
      <p:sp>
        <p:nvSpPr>
          <p:cNvPr id="3" name="Marcador de contenido 2"/>
          <p:cNvSpPr>
            <a:spLocks noGrp="1"/>
          </p:cNvSpPr>
          <p:nvPr>
            <p:ph idx="1"/>
          </p:nvPr>
        </p:nvSpPr>
        <p:spPr>
          <a:xfrm>
            <a:off x="484738" y="1268760"/>
            <a:ext cx="8528495" cy="3435789"/>
          </a:xfrm>
        </p:spPr>
        <p:txBody>
          <a:bodyPr/>
          <a:lstStyle/>
          <a:p>
            <a:endParaRPr lang="es-EC" sz="2000" dirty="0">
              <a:solidFill>
                <a:schemeClr val="tx1"/>
              </a:solidFill>
            </a:endParaRPr>
          </a:p>
          <a:p>
            <a:r>
              <a:rPr lang="es-ES" sz="2000" dirty="0">
                <a:solidFill>
                  <a:schemeClr val="tx1"/>
                </a:solidFill>
              </a:rPr>
              <a:t>La realización de este proyecto, no es viable técnicamente debido a que la localización geográfica no dispone de valores de radiación suficientemente altos; por ejemplo, el valor máximo de radiación fue de 463.52 W/m2 el cual es mucho menor al valor de radiación esperado de 1000 W/m2; además, los equipos utilizados son manufacturados artesanalmente, por lo tanto no disponen de la misma eficiencia que equipos manufacturados por empresas especializadas en el tema. </a:t>
            </a:r>
            <a:endParaRPr lang="es-ES" sz="2000" dirty="0" smtClean="0">
              <a:solidFill>
                <a:schemeClr val="tx1"/>
              </a:solidFill>
            </a:endParaRPr>
          </a:p>
          <a:p>
            <a:endParaRPr lang="es-EC" sz="2000" dirty="0">
              <a:solidFill>
                <a:schemeClr val="tx1"/>
              </a:solidFill>
            </a:endParaRPr>
          </a:p>
          <a:p>
            <a:r>
              <a:rPr lang="es-ES" sz="2000" dirty="0">
                <a:solidFill>
                  <a:schemeClr val="tx1"/>
                </a:solidFill>
              </a:rPr>
              <a:t>La fortaleza del proyecto radica en el difícil acceso de la red eléctrica a regiones rurales altas del país para donde está diseñado. El diseño de la instalación térmica e hidráulica servirá para realizar pruebas de generación térmica y el desarrollo a futuro de sistemas solares de tipo cilíndrico parabólico. </a:t>
            </a:r>
          </a:p>
          <a:p>
            <a:endParaRPr lang="es-ES" sz="2000" dirty="0">
              <a:solidFill>
                <a:schemeClr val="tx1"/>
              </a:solidFill>
            </a:endParaRPr>
          </a:p>
          <a:p>
            <a:endParaRPr lang="es-EC" sz="2000" dirty="0">
              <a:solidFill>
                <a:schemeClr val="tx1"/>
              </a:solidFill>
            </a:endParaRPr>
          </a:p>
        </p:txBody>
      </p:sp>
    </p:spTree>
    <p:extLst>
      <p:ext uri="{BB962C8B-B14F-4D97-AF65-F5344CB8AC3E}">
        <p14:creationId xmlns:p14="http://schemas.microsoft.com/office/powerpoint/2010/main" val="36440662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1"/>
                </a:solidFill>
              </a:rPr>
              <a:t>Conclusiones</a:t>
            </a:r>
            <a:endParaRPr lang="es-EC" dirty="0">
              <a:solidFill>
                <a:schemeClr val="tx1"/>
              </a:solidFill>
            </a:endParaRPr>
          </a:p>
        </p:txBody>
      </p:sp>
      <p:sp>
        <p:nvSpPr>
          <p:cNvPr id="3" name="Marcador de contenido 2"/>
          <p:cNvSpPr>
            <a:spLocks noGrp="1"/>
          </p:cNvSpPr>
          <p:nvPr>
            <p:ph idx="1"/>
          </p:nvPr>
        </p:nvSpPr>
        <p:spPr>
          <a:xfrm>
            <a:off x="539592" y="846138"/>
            <a:ext cx="8178799" cy="3435789"/>
          </a:xfrm>
        </p:spPr>
        <p:txBody>
          <a:bodyPr/>
          <a:lstStyle/>
          <a:p>
            <a:pPr marL="0" indent="0" algn="just">
              <a:buNone/>
            </a:pPr>
            <a:endParaRPr lang="es-EC" dirty="0" smtClean="0">
              <a:solidFill>
                <a:schemeClr val="tx1"/>
              </a:solidFill>
            </a:endParaRPr>
          </a:p>
          <a:p>
            <a:pPr algn="just"/>
            <a:r>
              <a:rPr lang="es-ES" sz="2200" dirty="0">
                <a:solidFill>
                  <a:schemeClr val="tx1"/>
                </a:solidFill>
              </a:rPr>
              <a:t>Entre los diferentes componentes que conforman la central termo solar, los concentradores solares parabólicos mostraron la mayor eficiencia con un 61.34% seguido por el intercambiador de calor el cual dio una eficiencia de 56%, a este le sigue el caldero el cual dio una eficiencia de 14.31%. </a:t>
            </a:r>
          </a:p>
          <a:p>
            <a:pPr algn="just"/>
            <a:endParaRPr lang="es-EC" sz="2200" dirty="0">
              <a:solidFill>
                <a:schemeClr val="tx1"/>
              </a:solidFill>
            </a:endParaRPr>
          </a:p>
          <a:p>
            <a:pPr algn="just"/>
            <a:endParaRPr lang="es-EC" sz="2200" dirty="0">
              <a:solidFill>
                <a:schemeClr val="tx1"/>
              </a:solidFill>
            </a:endParaRPr>
          </a:p>
          <a:p>
            <a:pPr algn="just"/>
            <a:r>
              <a:rPr lang="es-ES" sz="2200" dirty="0" smtClean="0">
                <a:solidFill>
                  <a:schemeClr val="tx1"/>
                </a:solidFill>
              </a:rPr>
              <a:t>El </a:t>
            </a:r>
            <a:r>
              <a:rPr lang="es-ES" sz="2200" dirty="0">
                <a:solidFill>
                  <a:schemeClr val="tx1"/>
                </a:solidFill>
              </a:rPr>
              <a:t>uso de centrales termo solares como la que se muestra en este proyecto ha sido probada y aplicada desde hace ya algunos años en países de primer mundo, sin embargo en Sudamérica y Ecuador no se ha generalizado por condiciones climáticas y su elevado precio. </a:t>
            </a:r>
          </a:p>
          <a:p>
            <a:endParaRPr lang="es-ES" dirty="0">
              <a:solidFill>
                <a:schemeClr val="tx1"/>
              </a:solidFill>
            </a:endParaRPr>
          </a:p>
          <a:p>
            <a:endParaRPr lang="es-EC" dirty="0">
              <a:solidFill>
                <a:schemeClr val="tx1"/>
              </a:solidFill>
            </a:endParaRPr>
          </a:p>
        </p:txBody>
      </p:sp>
    </p:spTree>
    <p:extLst>
      <p:ext uri="{BB962C8B-B14F-4D97-AF65-F5344CB8AC3E}">
        <p14:creationId xmlns:p14="http://schemas.microsoft.com/office/powerpoint/2010/main" val="37359769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1"/>
                </a:solidFill>
              </a:rPr>
              <a:t>Conclusiones</a:t>
            </a:r>
            <a:endParaRPr lang="es-EC" dirty="0">
              <a:solidFill>
                <a:schemeClr val="tx1"/>
              </a:solidFill>
            </a:endParaRPr>
          </a:p>
        </p:txBody>
      </p:sp>
      <p:sp>
        <p:nvSpPr>
          <p:cNvPr id="3" name="Marcador de contenido 2"/>
          <p:cNvSpPr>
            <a:spLocks noGrp="1"/>
          </p:cNvSpPr>
          <p:nvPr>
            <p:ph idx="1"/>
          </p:nvPr>
        </p:nvSpPr>
        <p:spPr>
          <a:xfrm>
            <a:off x="457200" y="1052736"/>
            <a:ext cx="8003232" cy="3435789"/>
          </a:xfrm>
        </p:spPr>
        <p:txBody>
          <a:bodyPr/>
          <a:lstStyle/>
          <a:p>
            <a:pPr marL="0" indent="0">
              <a:buNone/>
            </a:pPr>
            <a:endParaRPr lang="es-EC" dirty="0">
              <a:solidFill>
                <a:schemeClr val="tx1"/>
              </a:solidFill>
            </a:endParaRPr>
          </a:p>
          <a:p>
            <a:r>
              <a:rPr lang="es-ES" dirty="0">
                <a:solidFill>
                  <a:schemeClr val="tx1"/>
                </a:solidFill>
              </a:rPr>
              <a:t>Se creó una base de datos experimentales con las pruebas realizadas, esta servirá para comprender el comportamiento térmico de los diferentes equipos que conforman la central termo solar en diferentes condiciones de trabajo. </a:t>
            </a:r>
            <a:endParaRPr lang="es-EC" dirty="0">
              <a:solidFill>
                <a:schemeClr val="tx1"/>
              </a:solidFill>
            </a:endParaRPr>
          </a:p>
          <a:p>
            <a:pPr marL="0" indent="0">
              <a:buNone/>
            </a:pPr>
            <a:endParaRPr lang="es-EC" dirty="0">
              <a:solidFill>
                <a:schemeClr val="tx1"/>
              </a:solidFill>
            </a:endParaRPr>
          </a:p>
          <a:p>
            <a:r>
              <a:rPr lang="es-ES" dirty="0">
                <a:solidFill>
                  <a:schemeClr val="tx1"/>
                </a:solidFill>
              </a:rPr>
              <a:t>La eficiencia térmica de captación de la central termo solar es 4.72% la cual ha sido obtenida del promedio de los diferentes días ensayados.</a:t>
            </a:r>
          </a:p>
          <a:p>
            <a:endParaRPr lang="es-ES" dirty="0">
              <a:solidFill>
                <a:schemeClr val="tx1"/>
              </a:solidFill>
            </a:endParaRPr>
          </a:p>
          <a:p>
            <a:endParaRPr lang="es-ES" dirty="0">
              <a:solidFill>
                <a:schemeClr val="tx1"/>
              </a:solidFill>
            </a:endParaRPr>
          </a:p>
          <a:p>
            <a:endParaRPr lang="es-EC" dirty="0">
              <a:solidFill>
                <a:schemeClr val="tx1"/>
              </a:solidFill>
            </a:endParaRPr>
          </a:p>
        </p:txBody>
      </p:sp>
    </p:spTree>
    <p:extLst>
      <p:ext uri="{BB962C8B-B14F-4D97-AF65-F5344CB8AC3E}">
        <p14:creationId xmlns:p14="http://schemas.microsoft.com/office/powerpoint/2010/main" val="27073953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chemeClr val="tx1"/>
                </a:solidFill>
              </a:rPr>
              <a:t>CONCLUSIONES</a:t>
            </a:r>
            <a:br>
              <a:rPr lang="en-US" dirty="0" smtClean="0">
                <a:solidFill>
                  <a:schemeClr val="tx1"/>
                </a:solidFill>
              </a:rPr>
            </a:br>
            <a:endParaRPr lang="es-EC" dirty="0">
              <a:solidFill>
                <a:schemeClr val="tx1"/>
              </a:solidFill>
            </a:endParaRPr>
          </a:p>
        </p:txBody>
      </p:sp>
      <p:sp>
        <p:nvSpPr>
          <p:cNvPr id="3" name="Marcador de contenido 2"/>
          <p:cNvSpPr>
            <a:spLocks noGrp="1"/>
          </p:cNvSpPr>
          <p:nvPr>
            <p:ph idx="1"/>
          </p:nvPr>
        </p:nvSpPr>
        <p:spPr/>
        <p:txBody>
          <a:bodyPr/>
          <a:lstStyle/>
          <a:p>
            <a:r>
              <a:rPr lang="es-ES" dirty="0" smtClean="0">
                <a:solidFill>
                  <a:schemeClr val="tx1"/>
                </a:solidFill>
              </a:rPr>
              <a:t>El </a:t>
            </a:r>
            <a:r>
              <a:rPr lang="es-ES" dirty="0">
                <a:solidFill>
                  <a:schemeClr val="tx1"/>
                </a:solidFill>
              </a:rPr>
              <a:t>calor ganado para calefacción de una vivienda experimental no compensa la energía eléctrica suministrada al sistema para tal propósito, por lo tanto no representa la inversión generada con el fin de ser utilizada en viviendas de zonas </a:t>
            </a:r>
            <a:r>
              <a:rPr lang="es-ES" dirty="0" smtClean="0">
                <a:solidFill>
                  <a:schemeClr val="tx1"/>
                </a:solidFill>
              </a:rPr>
              <a:t>rurales.</a:t>
            </a:r>
            <a:endParaRPr lang="es-EC" dirty="0">
              <a:solidFill>
                <a:schemeClr val="tx1"/>
              </a:solidFill>
            </a:endParaRPr>
          </a:p>
        </p:txBody>
      </p:sp>
    </p:spTree>
    <p:extLst>
      <p:ext uri="{BB962C8B-B14F-4D97-AF65-F5344CB8AC3E}">
        <p14:creationId xmlns:p14="http://schemas.microsoft.com/office/powerpoint/2010/main" val="4679518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sz="6000" dirty="0" smtClean="0"/>
              <a:t>GRACIAS</a:t>
            </a:r>
            <a:endParaRPr lang="es-EC" sz="6000" dirty="0"/>
          </a:p>
        </p:txBody>
      </p:sp>
      <p:pic>
        <p:nvPicPr>
          <p:cNvPr id="4" name="Imagen 3"/>
          <p:cNvPicPr>
            <a:picLocks noChangeAspect="1"/>
          </p:cNvPicPr>
          <p:nvPr/>
        </p:nvPicPr>
        <p:blipFill>
          <a:blip r:embed="rId2"/>
          <a:stretch>
            <a:fillRect/>
          </a:stretch>
        </p:blipFill>
        <p:spPr>
          <a:xfrm>
            <a:off x="1547664" y="1452449"/>
            <a:ext cx="5158333" cy="4522886"/>
          </a:xfrm>
          <a:prstGeom prst="rect">
            <a:avLst/>
          </a:prstGeom>
        </p:spPr>
      </p:pic>
    </p:spTree>
    <p:extLst>
      <p:ext uri="{BB962C8B-B14F-4D97-AF65-F5344CB8AC3E}">
        <p14:creationId xmlns:p14="http://schemas.microsoft.com/office/powerpoint/2010/main" val="232958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400" dirty="0">
                <a:solidFill>
                  <a:schemeClr val="tx1"/>
                </a:solidFill>
              </a:rPr>
              <a:t>ALCANCE</a:t>
            </a:r>
          </a:p>
        </p:txBody>
      </p:sp>
      <p:sp>
        <p:nvSpPr>
          <p:cNvPr id="3" name="Marcador de contenido 2"/>
          <p:cNvSpPr>
            <a:spLocks noGrp="1"/>
          </p:cNvSpPr>
          <p:nvPr>
            <p:ph idx="1"/>
          </p:nvPr>
        </p:nvSpPr>
        <p:spPr/>
        <p:txBody>
          <a:bodyPr/>
          <a:lstStyle/>
          <a:p>
            <a:pPr marL="0" indent="0" algn="just">
              <a:buNone/>
            </a:pPr>
            <a:r>
              <a:rPr lang="es-MX" dirty="0" smtClean="0">
                <a:solidFill>
                  <a:schemeClr val="tx1"/>
                </a:solidFill>
              </a:rPr>
              <a:t>- Montaje </a:t>
            </a:r>
            <a:r>
              <a:rPr lang="es-MX" dirty="0">
                <a:solidFill>
                  <a:schemeClr val="tx1"/>
                </a:solidFill>
              </a:rPr>
              <a:t>de partes y componentes de la central termo solar así como la construcción de los elementos que permitirán la conexión de los mismos. Se seleccionarán y adquirirán las bombas, tuberías y otros implementos para la conexión y el correcto funcionamiento de la central termo solar.</a:t>
            </a:r>
            <a:endParaRPr lang="es-EC" dirty="0">
              <a:solidFill>
                <a:schemeClr val="tx1"/>
              </a:solidFill>
            </a:endParaRPr>
          </a:p>
          <a:p>
            <a:pPr marL="0" indent="0" algn="just">
              <a:buNone/>
            </a:pPr>
            <a:r>
              <a:rPr lang="es-MX" dirty="0" smtClean="0">
                <a:solidFill>
                  <a:schemeClr val="tx1"/>
                </a:solidFill>
              </a:rPr>
              <a:t>- El </a:t>
            </a:r>
            <a:r>
              <a:rPr lang="es-MX" dirty="0">
                <a:solidFill>
                  <a:schemeClr val="tx1"/>
                </a:solidFill>
              </a:rPr>
              <a:t>alcance del proyecto incluye ensayos y pruebas para la validación de la </a:t>
            </a:r>
            <a:r>
              <a:rPr lang="es-MX" dirty="0" smtClean="0">
                <a:solidFill>
                  <a:schemeClr val="tx1"/>
                </a:solidFill>
              </a:rPr>
              <a:t>	central </a:t>
            </a:r>
            <a:r>
              <a:rPr lang="es-MX" dirty="0">
                <a:solidFill>
                  <a:schemeClr val="tx1"/>
                </a:solidFill>
              </a:rPr>
              <a:t>solar térmica.</a:t>
            </a:r>
            <a:endParaRPr lang="es-EC" dirty="0">
              <a:solidFill>
                <a:schemeClr val="tx1"/>
              </a:solidFill>
            </a:endParaRPr>
          </a:p>
          <a:p>
            <a:pPr marL="0" indent="0" algn="just">
              <a:buNone/>
            </a:pPr>
            <a:r>
              <a:rPr lang="es-MX" dirty="0" smtClean="0">
                <a:solidFill>
                  <a:schemeClr val="tx1"/>
                </a:solidFill>
              </a:rPr>
              <a:t>- Los </a:t>
            </a:r>
            <a:r>
              <a:rPr lang="es-MX" dirty="0">
                <a:solidFill>
                  <a:schemeClr val="tx1"/>
                </a:solidFill>
              </a:rPr>
              <a:t>entregables de este proyecto serán la instalación de la central termo </a:t>
            </a:r>
            <a:r>
              <a:rPr lang="es-MX" dirty="0" smtClean="0">
                <a:solidFill>
                  <a:schemeClr val="tx1"/>
                </a:solidFill>
              </a:rPr>
              <a:t>	solar </a:t>
            </a:r>
            <a:r>
              <a:rPr lang="es-MX" dirty="0">
                <a:solidFill>
                  <a:schemeClr val="tx1"/>
                </a:solidFill>
              </a:rPr>
              <a:t>con sus respectivos planos de instalación y memoria de cálculo.</a:t>
            </a:r>
            <a:endParaRPr lang="es-EC" dirty="0">
              <a:solidFill>
                <a:schemeClr val="tx1"/>
              </a:solidFill>
            </a:endParaRPr>
          </a:p>
        </p:txBody>
      </p:sp>
    </p:spTree>
    <p:extLst>
      <p:ext uri="{BB962C8B-B14F-4D97-AF65-F5344CB8AC3E}">
        <p14:creationId xmlns:p14="http://schemas.microsoft.com/office/powerpoint/2010/main" val="894842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400" dirty="0">
                <a:solidFill>
                  <a:schemeClr val="tx1"/>
                </a:solidFill>
              </a:rPr>
              <a:t>JUSTIFICACIÓN E IMPORTANCIA DE LA INVESTIGACIÓN</a:t>
            </a:r>
            <a:endParaRPr lang="es-EC" sz="2400" dirty="0">
              <a:solidFill>
                <a:schemeClr val="tx1"/>
              </a:solidFill>
            </a:endParaRPr>
          </a:p>
        </p:txBody>
      </p:sp>
      <p:sp>
        <p:nvSpPr>
          <p:cNvPr id="3" name="Marcador de contenido 2"/>
          <p:cNvSpPr>
            <a:spLocks noGrp="1"/>
          </p:cNvSpPr>
          <p:nvPr>
            <p:ph idx="1"/>
          </p:nvPr>
        </p:nvSpPr>
        <p:spPr/>
        <p:txBody>
          <a:bodyPr/>
          <a:lstStyle/>
          <a:p>
            <a:pPr marL="0" indent="0" algn="just">
              <a:buNone/>
            </a:pPr>
            <a:r>
              <a:rPr lang="es-MX" dirty="0">
                <a:solidFill>
                  <a:schemeClr val="tx1"/>
                </a:solidFill>
              </a:rPr>
              <a:t>El proyecto está destinado a aportar en la línea de Investigación de Energías Renovables de la Universidad de las Fuerzas Armadas-ESPE, al cambio de la matriz energética del país; y a su vez enfocada al Plan Nacional del buen vivir.</a:t>
            </a:r>
            <a:endParaRPr lang="es-EC" dirty="0">
              <a:solidFill>
                <a:schemeClr val="tx1"/>
              </a:solidFill>
            </a:endParaRPr>
          </a:p>
          <a:p>
            <a:pPr marL="0" indent="0" algn="just">
              <a:buNone/>
            </a:pPr>
            <a:r>
              <a:rPr lang="es-MX" dirty="0">
                <a:solidFill>
                  <a:schemeClr val="tx1"/>
                </a:solidFill>
              </a:rPr>
              <a:t>Cabe destacar que el Ecuador está propulsando un cambio de su matriz energética al año 2020,  actualmente del 34% en generación térmica, 46% en generación hidroeléctrica, 12% con gas natural, 10% importaciones y el 1.97% con biomasa, a un escenario del 86% en hidroelectricidad, 3% en generación térmica, 8% en energía renovable, 1% en importaciones y un 2% en gas natural. </a:t>
            </a:r>
            <a:r>
              <a:rPr lang="es-ES" dirty="0">
                <a:solidFill>
                  <a:schemeClr val="tx1"/>
                </a:solidFill>
              </a:rPr>
              <a:t>(Villafuerte, 2012)</a:t>
            </a:r>
            <a:r>
              <a:rPr lang="es-MX" dirty="0">
                <a:solidFill>
                  <a:schemeClr val="tx1"/>
                </a:solidFill>
              </a:rPr>
              <a:t>.</a:t>
            </a:r>
            <a:endParaRPr lang="es-EC" dirty="0">
              <a:solidFill>
                <a:schemeClr val="tx1"/>
              </a:solidFill>
            </a:endParaRPr>
          </a:p>
          <a:p>
            <a:endParaRPr lang="es-EC" dirty="0"/>
          </a:p>
        </p:txBody>
      </p:sp>
    </p:spTree>
    <p:extLst>
      <p:ext uri="{BB962C8B-B14F-4D97-AF65-F5344CB8AC3E}">
        <p14:creationId xmlns:p14="http://schemas.microsoft.com/office/powerpoint/2010/main" val="2008637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1"/>
                </a:solidFill>
              </a:rPr>
              <a:t>CENTRALES SOLARES DE MEDIA TEMPERATURA</a:t>
            </a:r>
            <a:endParaRPr lang="es-EC" dirty="0">
              <a:solidFill>
                <a:schemeClr val="tx1"/>
              </a:solidFill>
            </a:endParaRPr>
          </a:p>
        </p:txBody>
      </p:sp>
      <p:sp>
        <p:nvSpPr>
          <p:cNvPr id="3" name="Marcador de contenido 2"/>
          <p:cNvSpPr>
            <a:spLocks noGrp="1"/>
          </p:cNvSpPr>
          <p:nvPr>
            <p:ph idx="1"/>
          </p:nvPr>
        </p:nvSpPr>
        <p:spPr/>
        <p:txBody>
          <a:bodyPr/>
          <a:lstStyle/>
          <a:p>
            <a:r>
              <a:rPr lang="es-EC" dirty="0">
                <a:solidFill>
                  <a:schemeClr val="tx1"/>
                </a:solidFill>
              </a:rPr>
              <a:t>El suministro limitado de combustibles fósiles y el </a:t>
            </a:r>
            <a:r>
              <a:rPr lang="es-EC" sz="2000" dirty="0">
                <a:solidFill>
                  <a:schemeClr val="tx1"/>
                </a:solidFill>
              </a:rPr>
              <a:t>impacto negativo de las emisiones de CO2 en el medio ambiente mundial han impulsado el uso de energías renovables. La energía solar concentrada es el mejor candidato para proveer la mayoría de esta energía renovable, ya que es la más rentable y puede ser transportada a los centros poblados fácilmente</a:t>
            </a:r>
            <a:r>
              <a:rPr lang="es-EC" sz="2000" dirty="0" smtClean="0">
                <a:solidFill>
                  <a:schemeClr val="tx1"/>
                </a:solidFill>
              </a:rPr>
              <a:t>.</a:t>
            </a:r>
          </a:p>
          <a:p>
            <a:r>
              <a:rPr lang="es-EC" sz="2000" dirty="0" smtClean="0">
                <a:solidFill>
                  <a:schemeClr val="tx1"/>
                </a:solidFill>
              </a:rPr>
              <a:t>Actualmente </a:t>
            </a:r>
            <a:r>
              <a:rPr lang="es-EC" sz="2000" dirty="0">
                <a:solidFill>
                  <a:schemeClr val="tx1"/>
                </a:solidFill>
              </a:rPr>
              <a:t>existen cuatro tecnologías principales de sistemas termo solares de </a:t>
            </a:r>
            <a:r>
              <a:rPr lang="es-EC" sz="2000" dirty="0" smtClean="0">
                <a:solidFill>
                  <a:schemeClr val="tx1"/>
                </a:solidFill>
              </a:rPr>
              <a:t>concentración</a:t>
            </a:r>
          </a:p>
          <a:p>
            <a:pPr lvl="1"/>
            <a:r>
              <a:rPr lang="es-EC" sz="2000" dirty="0" smtClean="0">
                <a:solidFill>
                  <a:schemeClr val="tx1"/>
                </a:solidFill>
              </a:rPr>
              <a:t>Canales parabólicos (en una línea se sitúa el absorbedor)</a:t>
            </a:r>
          </a:p>
          <a:p>
            <a:pPr lvl="1"/>
            <a:r>
              <a:rPr lang="es-EC" sz="2000" dirty="0" smtClean="0">
                <a:solidFill>
                  <a:schemeClr val="tx1"/>
                </a:solidFill>
              </a:rPr>
              <a:t>Sistemas de receptor central</a:t>
            </a:r>
          </a:p>
          <a:p>
            <a:pPr lvl="1"/>
            <a:r>
              <a:rPr lang="es-EC" sz="2000" dirty="0" smtClean="0">
                <a:solidFill>
                  <a:schemeClr val="tx1"/>
                </a:solidFill>
              </a:rPr>
              <a:t>Discos parabólicos</a:t>
            </a:r>
          </a:p>
          <a:p>
            <a:pPr lvl="1"/>
            <a:r>
              <a:rPr lang="es-EC" sz="2000" dirty="0" smtClean="0">
                <a:solidFill>
                  <a:schemeClr val="tx1"/>
                </a:solidFill>
              </a:rPr>
              <a:t>Reflectores o concentradores lineales de </a:t>
            </a:r>
            <a:r>
              <a:rPr lang="es-EC" sz="2000" dirty="0" err="1" smtClean="0">
                <a:solidFill>
                  <a:schemeClr val="tx1"/>
                </a:solidFill>
              </a:rPr>
              <a:t>Fresnel</a:t>
            </a:r>
            <a:endParaRPr lang="es-EC" sz="2000" dirty="0">
              <a:solidFill>
                <a:schemeClr val="tx1"/>
              </a:solidFill>
            </a:endParaRPr>
          </a:p>
        </p:txBody>
      </p:sp>
    </p:spTree>
    <p:extLst>
      <p:ext uri="{BB962C8B-B14F-4D97-AF65-F5344CB8AC3E}">
        <p14:creationId xmlns:p14="http://schemas.microsoft.com/office/powerpoint/2010/main" val="2916484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solidFill>
                  <a:schemeClr val="tx1"/>
                </a:solidFill>
              </a:rPr>
              <a:t>COMPONENTES DE CENTRALES TERMOSOLARES</a:t>
            </a:r>
            <a:endParaRPr lang="es-EC" dirty="0">
              <a:solidFill>
                <a:schemeClr val="tx1"/>
              </a:solidFill>
            </a:endParaRPr>
          </a:p>
        </p:txBody>
      </p:sp>
      <p:sp>
        <p:nvSpPr>
          <p:cNvPr id="8" name="Marcador de contenido 2"/>
          <p:cNvSpPr txBox="1">
            <a:spLocks/>
          </p:cNvSpPr>
          <p:nvPr/>
        </p:nvSpPr>
        <p:spPr>
          <a:xfrm>
            <a:off x="702481" y="2507102"/>
            <a:ext cx="6447501" cy="2910580"/>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EC" sz="1350" dirty="0"/>
              <a:t>El reflector cilíndrico parabólico</a:t>
            </a:r>
            <a:endParaRPr lang="en-US" sz="1350" dirty="0"/>
          </a:p>
          <a:p>
            <a:r>
              <a:rPr lang="es-EC" sz="1350" dirty="0"/>
              <a:t>El tubo absorbente o colector</a:t>
            </a:r>
            <a:endParaRPr lang="en-US" sz="1350" dirty="0"/>
          </a:p>
          <a:p>
            <a:r>
              <a:rPr lang="es-EC" sz="1350" dirty="0"/>
              <a:t>El sistema de seguimiento del sol</a:t>
            </a:r>
            <a:endParaRPr lang="en-US" sz="1350" dirty="0"/>
          </a:p>
          <a:p>
            <a:r>
              <a:rPr lang="es-EC" sz="1350" dirty="0"/>
              <a:t>La estructura metálica</a:t>
            </a:r>
            <a:endParaRPr lang="en-US" sz="1350" dirty="0"/>
          </a:p>
          <a:p>
            <a:pPr marL="0" indent="0">
              <a:buNone/>
            </a:pPr>
            <a:endParaRPr lang="es-EC" sz="1350" dirty="0"/>
          </a:p>
        </p:txBody>
      </p:sp>
      <p:pic>
        <p:nvPicPr>
          <p:cNvPr id="9" name="Picture 2" descr="http://www.renewables-made-in-germany.com/fileadmin/SolarthermischeKraftwerke_Grafik_01_ES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6231" y="2507102"/>
            <a:ext cx="3689219" cy="2741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482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1"/>
                </a:solidFill>
              </a:rPr>
              <a:t>CENTRALES TERMOSOLARES ALREDEDOR DEL MUNDO</a:t>
            </a:r>
            <a:endParaRPr lang="es-EC" dirty="0">
              <a:solidFill>
                <a:schemeClr val="tx1"/>
              </a:solidFill>
            </a:endParaRPr>
          </a:p>
        </p:txBody>
      </p:sp>
      <p:sp>
        <p:nvSpPr>
          <p:cNvPr id="3" name="Marcador de contenido 2"/>
          <p:cNvSpPr>
            <a:spLocks noGrp="1"/>
          </p:cNvSpPr>
          <p:nvPr>
            <p:ph idx="1"/>
          </p:nvPr>
        </p:nvSpPr>
        <p:spPr/>
        <p:txBody>
          <a:bodyPr/>
          <a:lstStyle/>
          <a:p>
            <a:r>
              <a:rPr lang="es-EC" dirty="0" smtClean="0">
                <a:solidFill>
                  <a:schemeClr val="tx1"/>
                </a:solidFill>
              </a:rPr>
              <a:t>PS10</a:t>
            </a:r>
          </a:p>
          <a:p>
            <a:pPr lvl="1"/>
            <a:r>
              <a:rPr lang="es-ES" dirty="0">
                <a:solidFill>
                  <a:schemeClr val="tx1"/>
                </a:solidFill>
              </a:rPr>
              <a:t>En febrero del 2007, en Sanlúcar la Mayor (Sevilla-España), se puso en marcha la primera central solar termoeléctrica  conocida como PS10, con una capacidad de 11MW de potencia.</a:t>
            </a:r>
            <a:endParaRPr lang="en-US" dirty="0">
              <a:solidFill>
                <a:schemeClr val="tx1"/>
              </a:solidFill>
            </a:endParaRPr>
          </a:p>
          <a:p>
            <a:endParaRPr lang="es-EC" dirty="0" smtClean="0">
              <a:solidFill>
                <a:schemeClr val="tx1"/>
              </a:solidFill>
            </a:endParaRPr>
          </a:p>
          <a:p>
            <a:r>
              <a:rPr lang="es-EC" dirty="0" smtClean="0">
                <a:solidFill>
                  <a:schemeClr val="tx1"/>
                </a:solidFill>
              </a:rPr>
              <a:t>PS20</a:t>
            </a:r>
          </a:p>
          <a:p>
            <a:pPr lvl="1"/>
            <a:r>
              <a:rPr lang="es-ES" dirty="0" smtClean="0">
                <a:solidFill>
                  <a:schemeClr val="tx1"/>
                </a:solidFill>
              </a:rPr>
              <a:t>Con similares características a la anterior, esta la central PS20</a:t>
            </a:r>
            <a:r>
              <a:rPr lang="es-ES" dirty="0">
                <a:solidFill>
                  <a:schemeClr val="tx1"/>
                </a:solidFill>
              </a:rPr>
              <a:t>, con una capacidad de </a:t>
            </a:r>
            <a:r>
              <a:rPr lang="es-ES" dirty="0" smtClean="0">
                <a:solidFill>
                  <a:schemeClr val="tx1"/>
                </a:solidFill>
              </a:rPr>
              <a:t>20MW </a:t>
            </a:r>
            <a:r>
              <a:rPr lang="es-ES" dirty="0">
                <a:solidFill>
                  <a:schemeClr val="tx1"/>
                </a:solidFill>
              </a:rPr>
              <a:t>de potencia.</a:t>
            </a:r>
            <a:endParaRPr lang="en-US" dirty="0">
              <a:solidFill>
                <a:schemeClr val="tx1"/>
              </a:solidFill>
            </a:endParaRPr>
          </a:p>
          <a:p>
            <a:pPr lvl="1"/>
            <a:endParaRPr lang="es-EC" dirty="0">
              <a:solidFill>
                <a:schemeClr val="tx1"/>
              </a:solidFill>
            </a:endParaRPr>
          </a:p>
        </p:txBody>
      </p:sp>
    </p:spTree>
    <p:extLst>
      <p:ext uri="{BB962C8B-B14F-4D97-AF65-F5344CB8AC3E}">
        <p14:creationId xmlns:p14="http://schemas.microsoft.com/office/powerpoint/2010/main" val="3013654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a:solidFill>
                  <a:schemeClr val="tx1"/>
                </a:solidFill>
              </a:rPr>
              <a:t>ANÁLISIS HIDRÁULICO Y </a:t>
            </a:r>
            <a:r>
              <a:rPr lang="es-EC" b="1" dirty="0" smtClean="0">
                <a:solidFill>
                  <a:schemeClr val="tx1"/>
                </a:solidFill>
              </a:rPr>
              <a:t>TÉRMICO</a:t>
            </a:r>
            <a:br>
              <a:rPr lang="es-EC" b="1" dirty="0" smtClean="0">
                <a:solidFill>
                  <a:schemeClr val="tx1"/>
                </a:solidFill>
              </a:rPr>
            </a:br>
            <a:r>
              <a:rPr lang="es-ES" sz="2025" dirty="0">
                <a:solidFill>
                  <a:schemeClr val="tx1"/>
                </a:solidFill>
              </a:rPr>
              <a:t>DIMENSIONAMIENTO Y SELECCIÓN DE TUBERÍA</a:t>
            </a:r>
            <a:r>
              <a:rPr lang="es-ES" dirty="0">
                <a:solidFill>
                  <a:schemeClr val="tx1"/>
                </a:solidFill>
              </a:rPr>
              <a:t/>
            </a:r>
            <a:br>
              <a:rPr lang="es-ES" dirty="0">
                <a:solidFill>
                  <a:schemeClr val="tx1"/>
                </a:solidFill>
              </a:rPr>
            </a:br>
            <a:r>
              <a:rPr lang="es-EC" b="1" dirty="0">
                <a:solidFill>
                  <a:schemeClr val="tx1"/>
                </a:solidFill>
              </a:rPr>
              <a:t/>
            </a:r>
            <a:br>
              <a:rPr lang="es-EC" b="1" dirty="0">
                <a:solidFill>
                  <a:schemeClr val="tx1"/>
                </a:solidFill>
              </a:rPr>
            </a:br>
            <a:endParaRPr lang="es-EC" dirty="0">
              <a:solidFill>
                <a:schemeClr val="tx1"/>
              </a:solidFill>
            </a:endParaRPr>
          </a:p>
        </p:txBody>
      </p:sp>
      <p:sp>
        <p:nvSpPr>
          <p:cNvPr id="3" name="Marcador de contenido 2"/>
          <p:cNvSpPr>
            <a:spLocks noGrp="1"/>
          </p:cNvSpPr>
          <p:nvPr>
            <p:ph idx="1"/>
          </p:nvPr>
        </p:nvSpPr>
        <p:spPr>
          <a:xfrm>
            <a:off x="508001" y="2048377"/>
            <a:ext cx="6447501" cy="3339896"/>
          </a:xfrm>
        </p:spPr>
        <p:txBody>
          <a:bodyPr>
            <a:normAutofit/>
          </a:bodyPr>
          <a:lstStyle/>
          <a:p>
            <a:pPr marL="0" indent="0">
              <a:buNone/>
            </a:pPr>
            <a:endParaRPr lang="es-ES" dirty="0"/>
          </a:p>
          <a:p>
            <a:endParaRPr lang="es-EC" dirty="0"/>
          </a:p>
        </p:txBody>
      </p:sp>
      <p:graphicFrame>
        <p:nvGraphicFramePr>
          <p:cNvPr id="9" name="Tabla 8"/>
          <p:cNvGraphicFramePr>
            <a:graphicFrameLocks noGrp="1"/>
          </p:cNvGraphicFramePr>
          <p:nvPr>
            <p:extLst>
              <p:ext uri="{D42A27DB-BD31-4B8C-83A1-F6EECF244321}">
                <p14:modId xmlns:p14="http://schemas.microsoft.com/office/powerpoint/2010/main" val="3710732899"/>
              </p:ext>
            </p:extLst>
          </p:nvPr>
        </p:nvGraphicFramePr>
        <p:xfrm>
          <a:off x="252502" y="2048378"/>
          <a:ext cx="8279937" cy="2411882"/>
        </p:xfrm>
        <a:graphic>
          <a:graphicData uri="http://schemas.openxmlformats.org/drawingml/2006/table">
            <a:tbl>
              <a:tblPr firstRow="1" firstCol="1" bandRow="1">
                <a:tableStyleId>{5C22544A-7EE6-4342-B048-85BDC9FD1C3A}</a:tableStyleId>
              </a:tblPr>
              <a:tblGrid>
                <a:gridCol w="854489"/>
                <a:gridCol w="695515"/>
                <a:gridCol w="1114480"/>
                <a:gridCol w="826337"/>
                <a:gridCol w="862771"/>
                <a:gridCol w="842899"/>
                <a:gridCol w="771689"/>
                <a:gridCol w="880985"/>
                <a:gridCol w="715386"/>
                <a:gridCol w="715386"/>
              </a:tblGrid>
              <a:tr h="1234654">
                <a:tc>
                  <a:txBody>
                    <a:bodyPr/>
                    <a:lstStyle/>
                    <a:p>
                      <a:pPr algn="ctr">
                        <a:lnSpc>
                          <a:spcPct val="107000"/>
                        </a:lnSpc>
                        <a:spcAft>
                          <a:spcPts val="0"/>
                        </a:spcAft>
                      </a:pPr>
                      <a:r>
                        <a:rPr lang="es-EC" sz="700" dirty="0">
                          <a:solidFill>
                            <a:schemeClr val="tx1"/>
                          </a:solidFill>
                          <a:effectLst/>
                        </a:rPr>
                        <a:t>Circuito</a:t>
                      </a:r>
                      <a:endParaRPr lang="es-EC"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700">
                          <a:solidFill>
                            <a:schemeClr val="tx1"/>
                          </a:solidFill>
                          <a:effectLst/>
                        </a:rPr>
                        <a:t>Presión de diseño</a:t>
                      </a:r>
                      <a:endParaRPr lang="es-EC"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700" dirty="0">
                          <a:solidFill>
                            <a:schemeClr val="tx1"/>
                          </a:solidFill>
                          <a:effectLst/>
                        </a:rPr>
                        <a:t>Temperatura de diseño</a:t>
                      </a:r>
                      <a:endParaRPr lang="es-EC"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700" dirty="0">
                          <a:solidFill>
                            <a:schemeClr val="tx1"/>
                          </a:solidFill>
                          <a:effectLst/>
                        </a:rPr>
                        <a:t>diámetro nominal</a:t>
                      </a:r>
                      <a:endParaRPr lang="es-EC"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700" dirty="0">
                          <a:solidFill>
                            <a:schemeClr val="tx1"/>
                          </a:solidFill>
                          <a:effectLst/>
                        </a:rPr>
                        <a:t>Corrosión admisible</a:t>
                      </a:r>
                      <a:endParaRPr lang="es-EC"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700" dirty="0" err="1">
                          <a:solidFill>
                            <a:schemeClr val="tx1"/>
                          </a:solidFill>
                          <a:effectLst/>
                        </a:rPr>
                        <a:t>Díametro</a:t>
                      </a:r>
                      <a:r>
                        <a:rPr lang="es-EC" sz="700" dirty="0">
                          <a:solidFill>
                            <a:schemeClr val="tx1"/>
                          </a:solidFill>
                          <a:effectLst/>
                        </a:rPr>
                        <a:t> exterior</a:t>
                      </a:r>
                      <a:endParaRPr lang="es-EC"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700" dirty="0">
                          <a:solidFill>
                            <a:schemeClr val="tx1"/>
                          </a:solidFill>
                          <a:effectLst/>
                        </a:rPr>
                        <a:t>Esfuerzo de fluencia</a:t>
                      </a:r>
                      <a:endParaRPr lang="es-EC"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700" dirty="0">
                          <a:solidFill>
                            <a:schemeClr val="tx1"/>
                          </a:solidFill>
                          <a:effectLst/>
                        </a:rPr>
                        <a:t>Eficiencia en la soldadura</a:t>
                      </a:r>
                      <a:endParaRPr lang="es-EC"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700" dirty="0">
                          <a:solidFill>
                            <a:schemeClr val="tx1"/>
                          </a:solidFill>
                          <a:effectLst/>
                        </a:rPr>
                        <a:t>Espesor mínimo</a:t>
                      </a:r>
                      <a:endParaRPr lang="es-EC"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700" dirty="0">
                          <a:solidFill>
                            <a:schemeClr val="tx1"/>
                          </a:solidFill>
                          <a:effectLst/>
                        </a:rPr>
                        <a:t>Espesor tubería</a:t>
                      </a:r>
                      <a:endParaRPr lang="es-EC"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r>
              <a:tr h="574257">
                <a:tc>
                  <a:txBody>
                    <a:bodyPr/>
                    <a:lstStyle/>
                    <a:p>
                      <a:pPr algn="ctr">
                        <a:lnSpc>
                          <a:spcPct val="107000"/>
                        </a:lnSpc>
                        <a:spcAft>
                          <a:spcPts val="0"/>
                        </a:spcAft>
                      </a:pPr>
                      <a:r>
                        <a:rPr lang="es-EC" sz="700">
                          <a:solidFill>
                            <a:schemeClr val="tx1"/>
                          </a:solidFill>
                          <a:effectLst/>
                        </a:rPr>
                        <a:t>Aceite</a:t>
                      </a:r>
                      <a:endParaRPr lang="es-EC" sz="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700" dirty="0">
                          <a:effectLst/>
                        </a:rPr>
                        <a:t>200 Psi</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700">
                          <a:effectLst/>
                        </a:rPr>
                        <a:t>140 °C</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700">
                          <a:effectLst/>
                        </a:rPr>
                        <a:t>1 1/2"</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700">
                          <a:effectLst/>
                        </a:rPr>
                        <a:t>1/8"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700">
                          <a:effectLst/>
                        </a:rPr>
                        <a:t>1,9"</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700">
                          <a:effectLst/>
                        </a:rPr>
                        <a:t>15000 Psi</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700">
                          <a:effectLst/>
                        </a:rPr>
                        <a:t>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700">
                          <a:effectLst/>
                        </a:rPr>
                        <a:t>0,138"</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700">
                          <a:effectLst/>
                        </a:rPr>
                        <a:t>0,145"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r>
              <a:tr h="602971">
                <a:tc>
                  <a:txBody>
                    <a:bodyPr/>
                    <a:lstStyle/>
                    <a:p>
                      <a:pPr algn="ctr">
                        <a:lnSpc>
                          <a:spcPct val="107000"/>
                        </a:lnSpc>
                        <a:spcAft>
                          <a:spcPts val="0"/>
                        </a:spcAft>
                      </a:pPr>
                      <a:r>
                        <a:rPr lang="es-EC" sz="700" dirty="0">
                          <a:solidFill>
                            <a:schemeClr val="tx1"/>
                          </a:solidFill>
                          <a:effectLst/>
                        </a:rPr>
                        <a:t>Agua</a:t>
                      </a:r>
                      <a:endParaRPr lang="es-EC"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700">
                          <a:effectLst/>
                        </a:rPr>
                        <a:t>200 Psi</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700">
                          <a:effectLst/>
                        </a:rPr>
                        <a:t>140 °C</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700">
                          <a:effectLst/>
                        </a:rPr>
                        <a:t>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700" dirty="0">
                          <a:effectLst/>
                        </a:rPr>
                        <a:t>1/8"</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700">
                          <a:effectLst/>
                        </a:rPr>
                        <a:t>1,315"</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700">
                          <a:effectLst/>
                        </a:rPr>
                        <a:t>15000 Psi</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700">
                          <a:effectLst/>
                        </a:rPr>
                        <a:t>1</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700">
                          <a:effectLst/>
                        </a:rPr>
                        <a:t>0,133"</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700" dirty="0">
                          <a:effectLst/>
                        </a:rPr>
                        <a:t>0,133"</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r>
            </a:tbl>
          </a:graphicData>
        </a:graphic>
      </p:graphicFrame>
      <p:pic>
        <p:nvPicPr>
          <p:cNvPr id="5" name="Imagen 4"/>
          <p:cNvPicPr/>
          <p:nvPr/>
        </p:nvPicPr>
        <p:blipFill>
          <a:blip r:embed="rId2"/>
          <a:stretch>
            <a:fillRect/>
          </a:stretch>
        </p:blipFill>
        <p:spPr>
          <a:xfrm>
            <a:off x="3434170" y="4695665"/>
            <a:ext cx="1550675" cy="692607"/>
          </a:xfrm>
          <a:prstGeom prst="rect">
            <a:avLst/>
          </a:prstGeom>
        </p:spPr>
      </p:pic>
    </p:spTree>
    <p:extLst>
      <p:ext uri="{BB962C8B-B14F-4D97-AF65-F5344CB8AC3E}">
        <p14:creationId xmlns:p14="http://schemas.microsoft.com/office/powerpoint/2010/main" val="4066897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3814</TotalTime>
  <Words>1910</Words>
  <Application>Microsoft Office PowerPoint</Application>
  <PresentationFormat>Presentación en pantalla (4:3)</PresentationFormat>
  <Paragraphs>630</Paragraphs>
  <Slides>38</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2</vt:i4>
      </vt:variant>
      <vt:variant>
        <vt:lpstr>Títulos de diapositiva</vt:lpstr>
      </vt:variant>
      <vt:variant>
        <vt:i4>38</vt:i4>
      </vt:variant>
    </vt:vector>
  </HeadingPairs>
  <TitlesOfParts>
    <vt:vector size="48" baseType="lpstr">
      <vt:lpstr>Albertus</vt:lpstr>
      <vt:lpstr>Arial</vt:lpstr>
      <vt:lpstr>Calibri</vt:lpstr>
      <vt:lpstr>Cambria Math</vt:lpstr>
      <vt:lpstr>Times New Roman</vt:lpstr>
      <vt:lpstr>Wingdings</vt:lpstr>
      <vt:lpstr>Wingdings 3</vt:lpstr>
      <vt:lpstr>Diseño predeterminado</vt:lpstr>
      <vt:lpstr>CorelDRAW</vt:lpstr>
      <vt:lpstr>Bitmap Image</vt:lpstr>
      <vt:lpstr>Presentación de PowerPoint</vt:lpstr>
      <vt:lpstr>DEFINICIÓN DEL PROBLEMA</vt:lpstr>
      <vt:lpstr>OBJETIVOS</vt:lpstr>
      <vt:lpstr>ALCANCE</vt:lpstr>
      <vt:lpstr>JUSTIFICACIÓN E IMPORTANCIA DE LA INVESTIGACIÓN</vt:lpstr>
      <vt:lpstr>CENTRALES SOLARES DE MEDIA TEMPERATURA</vt:lpstr>
      <vt:lpstr>COMPONENTES DE CENTRALES TERMOSOLARES</vt:lpstr>
      <vt:lpstr>CENTRALES TERMOSOLARES ALREDEDOR DEL MUNDO</vt:lpstr>
      <vt:lpstr>ANÁLISIS HIDRÁULICO Y TÉRMICO DIMENSIONAMIENTO Y SELECCIÓN DE TUBERÍA  </vt:lpstr>
      <vt:lpstr>ANÁLISIS HIDRÁULICO Y TÉRMICO CÁLCULO DE POTENCIAS REQUERIDAS EN BOMBAS</vt:lpstr>
      <vt:lpstr>ANÁLISIS HIDRÁULICO Y TÉRMICO ANÁLISIS TÉRMICO DEL CALDERO</vt:lpstr>
      <vt:lpstr>ENSAMBLAJE DE COMPONENTES</vt:lpstr>
      <vt:lpstr>ENSAMBLAJE DE COMPONENTES</vt:lpstr>
      <vt:lpstr>ENSAMBLAJE DE COMPONENTES</vt:lpstr>
      <vt:lpstr>ENSAMBLAJE DE COMPONENTES</vt:lpstr>
      <vt:lpstr>ENSAMBLAJE DE COMPONENTES</vt:lpstr>
      <vt:lpstr>ENSAMBLAJE DE COMPONENTES</vt:lpstr>
      <vt:lpstr>ANÁLISIS DE RESULTADOS CONCENTRADOR CILÍNDRICO PARABÓLICO</vt:lpstr>
      <vt:lpstr>ANÁLISIS DE RESULTADOS CONCENTRADOR CILÍNDRICO PARABÓLICO</vt:lpstr>
      <vt:lpstr>ANÁLISIS DE RESULTADOS CONCENTRADOR CILÍNDRICO PARABÓLICO</vt:lpstr>
      <vt:lpstr>ANÁLISIS DE RESULTADOS CONCENTRADOR CILÍNDRICO PARABÓLICO</vt:lpstr>
      <vt:lpstr>ANÁLISIS DE RESULTADOS CONCENTRADOR CILÍNDRICO PARABÓLICO</vt:lpstr>
      <vt:lpstr>ANÁLISIS DE RESULTADOS CONCENTRADOR CILÍNDRICO PARABÓLICO</vt:lpstr>
      <vt:lpstr>ANÁLISIS DE RESULTADOS CONCENTRADOR CILÍNDRICO PARABÓLICO</vt:lpstr>
      <vt:lpstr>ANÁLISIS DE RESULTADOS CONCENTRADOR CILÍNDRICO PARABÓLICO</vt:lpstr>
      <vt:lpstr>ANÁLISIS DE RESULTADOS CONCENTRADOR CILÍNDRICO PARABÓLICO</vt:lpstr>
      <vt:lpstr>ANÁLISIS DE RESULTADOS CALDERO</vt:lpstr>
      <vt:lpstr>ANÁLISIS DE RESULTADOS INTERCAMBIADOR DE CALOR</vt:lpstr>
      <vt:lpstr>ANÁLISIS DE RESULTADOS INTERCAMBIADOR DE CALOR</vt:lpstr>
      <vt:lpstr>ANÁLISIS DE RESULTADOS </vt:lpstr>
      <vt:lpstr>ANÁLISIS DE RESULTADOS VARIACIÓN DE IRRADIANCIA </vt:lpstr>
      <vt:lpstr>ANÁLISIS DE RESULTADOS CALOR ÚTIL POR COMPONENTE</vt:lpstr>
      <vt:lpstr>ANÁLISIS DE RESULTADOS </vt:lpstr>
      <vt:lpstr>Conclusiones</vt:lpstr>
      <vt:lpstr>Conclusiones</vt:lpstr>
      <vt:lpstr>Conclusiones</vt:lpstr>
      <vt:lpstr>CONCLUSIONES </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espe</dc:creator>
  <cp:lastModifiedBy>Edwin Yaguana</cp:lastModifiedBy>
  <cp:revision>289</cp:revision>
  <dcterms:created xsi:type="dcterms:W3CDTF">2008-12-02T19:52:52Z</dcterms:created>
  <dcterms:modified xsi:type="dcterms:W3CDTF">2016-02-01T04:01:33Z</dcterms:modified>
</cp:coreProperties>
</file>