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61"/>
  </p:notesMasterIdLst>
  <p:sldIdLst>
    <p:sldId id="256" r:id="rId2"/>
    <p:sldId id="257" r:id="rId3"/>
    <p:sldId id="259" r:id="rId4"/>
    <p:sldId id="260" r:id="rId5"/>
    <p:sldId id="261" r:id="rId6"/>
    <p:sldId id="262" r:id="rId7"/>
    <p:sldId id="265" r:id="rId8"/>
    <p:sldId id="263" r:id="rId9"/>
    <p:sldId id="266" r:id="rId10"/>
    <p:sldId id="296" r:id="rId11"/>
    <p:sldId id="287" r:id="rId12"/>
    <p:sldId id="264" r:id="rId13"/>
    <p:sldId id="267" r:id="rId14"/>
    <p:sldId id="270" r:id="rId15"/>
    <p:sldId id="271" r:id="rId16"/>
    <p:sldId id="272" r:id="rId17"/>
    <p:sldId id="273" r:id="rId18"/>
    <p:sldId id="277" r:id="rId19"/>
    <p:sldId id="278" r:id="rId20"/>
    <p:sldId id="279" r:id="rId21"/>
    <p:sldId id="280" r:id="rId22"/>
    <p:sldId id="281" r:id="rId23"/>
    <p:sldId id="283" r:id="rId24"/>
    <p:sldId id="284" r:id="rId25"/>
    <p:sldId id="282" r:id="rId26"/>
    <p:sldId id="285" r:id="rId27"/>
    <p:sldId id="286" r:id="rId28"/>
    <p:sldId id="288" r:id="rId29"/>
    <p:sldId id="290" r:id="rId30"/>
    <p:sldId id="289" r:id="rId31"/>
    <p:sldId id="319" r:id="rId32"/>
    <p:sldId id="292" r:id="rId33"/>
    <p:sldId id="294" r:id="rId34"/>
    <p:sldId id="295" r:id="rId35"/>
    <p:sldId id="291" r:id="rId36"/>
    <p:sldId id="298" r:id="rId37"/>
    <p:sldId id="297" r:id="rId38"/>
    <p:sldId id="299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4" r:id="rId49"/>
    <p:sldId id="315" r:id="rId50"/>
    <p:sldId id="311" r:id="rId51"/>
    <p:sldId id="312" r:id="rId52"/>
    <p:sldId id="316" r:id="rId53"/>
    <p:sldId id="317" r:id="rId54"/>
    <p:sldId id="318" r:id="rId55"/>
    <p:sldId id="313" r:id="rId56"/>
    <p:sldId id="269" r:id="rId57"/>
    <p:sldId id="274" r:id="rId58"/>
    <p:sldId id="275" r:id="rId59"/>
    <p:sldId id="276" r:id="rId6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 autoAdjust="0"/>
    <p:restoredTop sz="82427" autoAdjust="0"/>
  </p:normalViewPr>
  <p:slideViewPr>
    <p:cSldViewPr>
      <p:cViewPr varScale="1">
        <p:scale>
          <a:sx n="38" d="100"/>
          <a:sy n="38" d="100"/>
        </p:scale>
        <p:origin x="79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BD5C0-CAB3-472A-8EE6-B6E794CD5A55}" type="datetimeFigureOut">
              <a:rPr lang="es-ES" smtClean="0"/>
              <a:t>09/12/2016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44EDF-1740-400F-A93B-A6343C6096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2493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Ip</a:t>
            </a:r>
            <a:r>
              <a:rPr lang="en-US" dirty="0" smtClean="0"/>
              <a:t> el </a:t>
            </a:r>
            <a:r>
              <a:rPr lang="en-US" dirty="0" err="1" smtClean="0"/>
              <a:t>polvo</a:t>
            </a:r>
            <a:r>
              <a:rPr lang="en-US" dirty="0" smtClean="0"/>
              <a:t> no </a:t>
            </a:r>
            <a:r>
              <a:rPr lang="en-US" dirty="0" err="1" smtClean="0"/>
              <a:t>debe</a:t>
            </a:r>
            <a:r>
              <a:rPr lang="en-US" dirty="0" smtClean="0"/>
              <a:t> </a:t>
            </a:r>
            <a:r>
              <a:rPr lang="en-US" dirty="0" err="1" smtClean="0"/>
              <a:t>entrar</a:t>
            </a:r>
            <a:r>
              <a:rPr lang="en-US" dirty="0" smtClean="0"/>
              <a:t> </a:t>
            </a:r>
            <a:r>
              <a:rPr lang="en-US" dirty="0" err="1" smtClean="0"/>
              <a:t>bajo</a:t>
            </a:r>
            <a:r>
              <a:rPr lang="en-US" dirty="0" smtClean="0"/>
              <a:t> </a:t>
            </a:r>
            <a:r>
              <a:rPr lang="en-US" dirty="0" err="1" smtClean="0"/>
              <a:t>ninguna</a:t>
            </a:r>
            <a:r>
              <a:rPr lang="en-US" dirty="0" smtClean="0"/>
              <a:t> </a:t>
            </a:r>
            <a:r>
              <a:rPr lang="en-US" dirty="0" err="1" smtClean="0"/>
              <a:t>circunstancia</a:t>
            </a:r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 err="1" smtClean="0"/>
              <a:t>entra</a:t>
            </a:r>
            <a:r>
              <a:rPr lang="en-US" dirty="0" smtClean="0"/>
              <a:t> </a:t>
            </a:r>
            <a:r>
              <a:rPr lang="en-US" dirty="0" err="1" smtClean="0"/>
              <a:t>agua</a:t>
            </a:r>
            <a:r>
              <a:rPr lang="en-US" dirty="0" smtClean="0"/>
              <a:t>, </a:t>
            </a:r>
            <a:r>
              <a:rPr lang="en-US" dirty="0" err="1" smtClean="0"/>
              <a:t>bajo</a:t>
            </a:r>
            <a:r>
              <a:rPr lang="en-US" baseline="0" dirty="0" smtClean="0"/>
              <a:t> 1 metro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30 </a:t>
            </a:r>
            <a:r>
              <a:rPr lang="en-US" baseline="0" dirty="0" err="1" smtClean="0"/>
              <a:t>minutos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4EDF-1740-400F-A93B-A6343C609611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2375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Ip</a:t>
            </a:r>
            <a:r>
              <a:rPr lang="en-US" dirty="0" smtClean="0"/>
              <a:t> 54 el </a:t>
            </a:r>
            <a:r>
              <a:rPr lang="en-US" dirty="0" err="1" smtClean="0"/>
              <a:t>polvo</a:t>
            </a:r>
            <a:r>
              <a:rPr lang="en-US" dirty="0" smtClean="0"/>
              <a:t> no </a:t>
            </a:r>
            <a:r>
              <a:rPr lang="en-US" dirty="0" err="1" smtClean="0"/>
              <a:t>infiere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funcionamiento</a:t>
            </a:r>
            <a:endParaRPr lang="en-US" dirty="0" smtClean="0"/>
          </a:p>
          <a:p>
            <a:r>
              <a:rPr lang="en-US" dirty="0" smtClean="0"/>
              <a:t>Agua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cualquier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angulo</a:t>
            </a:r>
            <a:r>
              <a:rPr lang="en-US" baseline="0" dirty="0" smtClean="0"/>
              <a:t>  10 </a:t>
            </a:r>
            <a:r>
              <a:rPr lang="en-US" baseline="0" dirty="0" err="1" smtClean="0"/>
              <a:t>lt</a:t>
            </a:r>
            <a:r>
              <a:rPr lang="en-US" baseline="0" dirty="0" smtClean="0"/>
              <a:t>/min 80 N/m2 x 5min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Ip</a:t>
            </a:r>
            <a:r>
              <a:rPr lang="en-US" baseline="0" dirty="0" smtClean="0"/>
              <a:t> 20 </a:t>
            </a:r>
            <a:r>
              <a:rPr lang="en-US" baseline="0" dirty="0" err="1" smtClean="0"/>
              <a:t>goteo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agua</a:t>
            </a:r>
            <a:endParaRPr lang="en-US" baseline="0" dirty="0" smtClean="0"/>
          </a:p>
          <a:p>
            <a:r>
              <a:rPr lang="en-US" baseline="0" dirty="0" err="1" smtClean="0"/>
              <a:t>Ninguno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4EDF-1740-400F-A93B-A6343C609611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3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E0B06FEA-D6BD-4463-A9B2-7345212A974A}" type="datetimeFigureOut">
              <a:rPr lang="es-ES" smtClean="0"/>
              <a:t>09/12/2016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5B13DE2F-F0AE-482A-92BB-919B23EF8F9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6FEA-D6BD-4463-A9B2-7345212A974A}" type="datetimeFigureOut">
              <a:rPr lang="es-ES" smtClean="0"/>
              <a:t>09/12/2016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DE2F-F0AE-482A-92BB-919B23EF8F9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6FEA-D6BD-4463-A9B2-7345212A974A}" type="datetimeFigureOut">
              <a:rPr lang="es-ES" smtClean="0"/>
              <a:t>09/12/2016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DE2F-F0AE-482A-92BB-919B23EF8F9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E0B06FEA-D6BD-4463-A9B2-7345212A974A}" type="datetimeFigureOut">
              <a:rPr lang="es-ES" smtClean="0"/>
              <a:t>09/12/2016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DE2F-F0AE-482A-92BB-919B23EF8F9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E0B06FEA-D6BD-4463-A9B2-7345212A974A}" type="datetimeFigureOut">
              <a:rPr lang="es-ES" smtClean="0"/>
              <a:t>09/12/2016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5B13DE2F-F0AE-482A-92BB-919B23EF8F93}" type="slidenum">
              <a:rPr lang="es-ES" smtClean="0"/>
              <a:t>‹Nº›</a:t>
            </a:fld>
            <a:endParaRPr lang="es-ES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0B06FEA-D6BD-4463-A9B2-7345212A974A}" type="datetimeFigureOut">
              <a:rPr lang="es-ES" smtClean="0"/>
              <a:t>09/12/2016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B13DE2F-F0AE-482A-92BB-919B23EF8F9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0B06FEA-D6BD-4463-A9B2-7345212A974A}" type="datetimeFigureOut">
              <a:rPr lang="es-ES" smtClean="0"/>
              <a:t>09/12/2016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5B13DE2F-F0AE-482A-92BB-919B23EF8F93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6FEA-D6BD-4463-A9B2-7345212A974A}" type="datetimeFigureOut">
              <a:rPr lang="es-ES" smtClean="0"/>
              <a:t>09/12/2016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DE2F-F0AE-482A-92BB-919B23EF8F9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0B06FEA-D6BD-4463-A9B2-7345212A974A}" type="datetimeFigureOut">
              <a:rPr lang="es-ES" smtClean="0"/>
              <a:t>09/12/2016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B13DE2F-F0AE-482A-92BB-919B23EF8F9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E0B06FEA-D6BD-4463-A9B2-7345212A974A}" type="datetimeFigureOut">
              <a:rPr lang="es-ES" smtClean="0"/>
              <a:t>09/12/2016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5B13DE2F-F0AE-482A-92BB-919B23EF8F93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E0B06FEA-D6BD-4463-A9B2-7345212A974A}" type="datetimeFigureOut">
              <a:rPr lang="es-ES" smtClean="0"/>
              <a:t>09/12/2016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5B13DE2F-F0AE-482A-92BB-919B23EF8F93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E0B06FEA-D6BD-4463-A9B2-7345212A974A}" type="datetimeFigureOut">
              <a:rPr lang="es-ES" smtClean="0"/>
              <a:t>09/12/2016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5B13DE2F-F0AE-482A-92BB-919B23EF8F93}" type="slidenum">
              <a:rPr lang="es-ES" smtClean="0"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slide" Target="slide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slide" Target="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jpeg"/><Relationship Id="rId5" Type="http://schemas.openxmlformats.org/officeDocument/2006/relationships/image" Target="../media/image32.png"/><Relationship Id="rId4" Type="http://schemas.openxmlformats.org/officeDocument/2006/relationships/image" Target="../media/image35.emf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9.jpeg"/><Relationship Id="rId9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1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5496" y="620688"/>
            <a:ext cx="8640960" cy="1080120"/>
          </a:xfrm>
        </p:spPr>
        <p:txBody>
          <a:bodyPr>
            <a:normAutofit/>
          </a:bodyPr>
          <a:lstStyle/>
          <a:p>
            <a:pPr algn="ctr"/>
            <a:r>
              <a:rPr lang="es-EC" sz="3000" b="1" dirty="0" smtClean="0"/>
              <a:t>UNIVERSIDAD DE LAS FUERZAS ARMADAS ESPE</a:t>
            </a:r>
            <a:endParaRPr lang="es-ES" sz="3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7504" y="3789040"/>
            <a:ext cx="8928992" cy="1176536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s-EC" b="1" dirty="0"/>
              <a:t>DISEÑO Y SIMULACIÓN DE UN SISTEMA DE CONTROL AUTOMÁTICO PARA UN HORNO TIPO TÚNEL PARA LA LÍNEA DE GALLETERÍA DE LA EMPRESA NUTRINATURALS</a:t>
            </a:r>
            <a:endParaRPr lang="es-ES" dirty="0"/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5796136" y="6308014"/>
            <a:ext cx="2592288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b="1" dirty="0" smtClean="0"/>
              <a:t>Andrea Viteri M.</a:t>
            </a:r>
            <a:endParaRPr lang="es-ES" sz="2000" dirty="0"/>
          </a:p>
        </p:txBody>
      </p:sp>
      <p:sp>
        <p:nvSpPr>
          <p:cNvPr id="7" name="6 Rectángulo"/>
          <p:cNvSpPr/>
          <p:nvPr/>
        </p:nvSpPr>
        <p:spPr>
          <a:xfrm>
            <a:off x="1547664" y="1979548"/>
            <a:ext cx="61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DEPARTAMENTO DE ELÉCTRICA Y ELECTRÓNICA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179512" y="2699628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CARRERA DE INGENIERÍA EN ELECTRÓNICA, AUTOMATIZACIÓN Y CONTROL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343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44624"/>
            <a:ext cx="8496944" cy="1143000"/>
          </a:xfrm>
        </p:spPr>
        <p:txBody>
          <a:bodyPr>
            <a:normAutofit/>
          </a:bodyPr>
          <a:lstStyle/>
          <a:p>
            <a:r>
              <a:rPr lang="es-ES" dirty="0" smtClean="0"/>
              <a:t>Propuesta de automatización</a:t>
            </a:r>
            <a:endParaRPr lang="es-ES" dirty="0"/>
          </a:p>
        </p:txBody>
      </p:sp>
      <p:pic>
        <p:nvPicPr>
          <p:cNvPr id="4098" name="Picture 2" descr="C:\Users\Andre\Documents\horno de tunel\plantillasHMI\horno 3d instrumentac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920880" cy="5374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1975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251520" y="2204864"/>
            <a:ext cx="7848872" cy="3600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7200" dirty="0" smtClean="0"/>
              <a:t>Determinación de elementos</a:t>
            </a:r>
            <a:endParaRPr lang="es-ES" sz="7200" dirty="0"/>
          </a:p>
        </p:txBody>
      </p:sp>
    </p:spTree>
    <p:extLst>
      <p:ext uri="{BB962C8B-B14F-4D97-AF65-F5344CB8AC3E}">
        <p14:creationId xmlns:p14="http://schemas.microsoft.com/office/powerpoint/2010/main" val="95507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180528" y="188640"/>
            <a:ext cx="7488832" cy="925959"/>
          </a:xfrm>
        </p:spPr>
        <p:txBody>
          <a:bodyPr>
            <a:normAutofit/>
          </a:bodyPr>
          <a:lstStyle/>
          <a:p>
            <a:r>
              <a:rPr lang="es-ES" sz="4800" dirty="0" smtClean="0"/>
              <a:t>Diagrama unifilar</a:t>
            </a:r>
            <a:endParaRPr lang="es-ES" sz="4800" dirty="0"/>
          </a:p>
        </p:txBody>
      </p:sp>
      <p:pic>
        <p:nvPicPr>
          <p:cNvPr id="5122" name="Picture 2" descr="C:\Users\Andre\Documents\horno de tunel\plantillasHMI\unifila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51" y="1268760"/>
            <a:ext cx="8066497" cy="512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99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414809"/>
            <a:ext cx="8064896" cy="565919"/>
          </a:xfrm>
        </p:spPr>
        <p:txBody>
          <a:bodyPr>
            <a:normAutofit fontScale="90000"/>
          </a:bodyPr>
          <a:lstStyle/>
          <a:p>
            <a:pPr marL="0"/>
            <a:r>
              <a:rPr lang="es-ES" sz="3200" dirty="0" smtClean="0"/>
              <a:t>Determinación de aparatos de maniobra</a:t>
            </a:r>
            <a:endParaRPr lang="es-ES" sz="3200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856384"/>
              </p:ext>
            </p:extLst>
          </p:nvPr>
        </p:nvGraphicFramePr>
        <p:xfrm>
          <a:off x="659041" y="1412776"/>
          <a:ext cx="5184577" cy="109728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328783"/>
                <a:gridCol w="2855794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 de aparato de maniobra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Pulsador tipo hongo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Siemens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</a:rPr>
                        <a:t>Desenclavamiento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Por giro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Nivel de protección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IP67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5 Imagen"/>
          <p:cNvPicPr/>
          <p:nvPr/>
        </p:nvPicPr>
        <p:blipFill rotWithShape="1">
          <a:blip r:embed="rId3"/>
          <a:srcRect l="39772" t="32915" r="42264" b="35286"/>
          <a:stretch/>
        </p:blipFill>
        <p:spPr bwMode="auto">
          <a:xfrm>
            <a:off x="6452587" y="1412776"/>
            <a:ext cx="1143749" cy="10759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281261"/>
              </p:ext>
            </p:extLst>
          </p:nvPr>
        </p:nvGraphicFramePr>
        <p:xfrm>
          <a:off x="2498427" y="2996952"/>
          <a:ext cx="5145390" cy="109728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572695"/>
                <a:gridCol w="2572695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 de aparato de maniobra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Relé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Siemens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Diseño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Ultra delgado 6.2 mm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Corriente térmica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10 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7 Imagen"/>
          <p:cNvPicPr/>
          <p:nvPr/>
        </p:nvPicPr>
        <p:blipFill rotWithShape="1">
          <a:blip r:embed="rId4"/>
          <a:srcRect l="43223" t="30266" r="48540" b="28033"/>
          <a:stretch/>
        </p:blipFill>
        <p:spPr bwMode="auto">
          <a:xfrm>
            <a:off x="1259632" y="2852936"/>
            <a:ext cx="508000" cy="1446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483809"/>
              </p:ext>
            </p:extLst>
          </p:nvPr>
        </p:nvGraphicFramePr>
        <p:xfrm>
          <a:off x="659041" y="4653136"/>
          <a:ext cx="5145391" cy="192024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328783"/>
                <a:gridCol w="2816608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 de aparato de maniobra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Contactor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Siemens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Modelo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Contacto Sirius Innovation 3RT20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Contactos auxiliares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 Normalmente abierto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Alimentación de bobina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24 V Corriente Continua (DC)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Potencia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6 HP con 440V Corriente Alterna (AC)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9 Imagen"/>
          <p:cNvPicPr/>
          <p:nvPr/>
        </p:nvPicPr>
        <p:blipFill rotWithShape="1">
          <a:blip r:embed="rId5"/>
          <a:srcRect l="29133" t="35308" r="57258" b="42648"/>
          <a:stretch/>
        </p:blipFill>
        <p:spPr bwMode="auto">
          <a:xfrm>
            <a:off x="6275665" y="4869160"/>
            <a:ext cx="1392679" cy="1224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760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36512" y="846857"/>
            <a:ext cx="8064896" cy="565919"/>
          </a:xfrm>
        </p:spPr>
        <p:txBody>
          <a:bodyPr>
            <a:normAutofit fontScale="90000"/>
          </a:bodyPr>
          <a:lstStyle/>
          <a:p>
            <a:pPr marL="0"/>
            <a:r>
              <a:rPr lang="es-ES" sz="3200" dirty="0"/>
              <a:t>Determinación de aparatos de maniobra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972092"/>
              </p:ext>
            </p:extLst>
          </p:nvPr>
        </p:nvGraphicFramePr>
        <p:xfrm>
          <a:off x="488498" y="1844824"/>
          <a:ext cx="4929366" cy="219456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265070"/>
                <a:gridCol w="2664296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 de aparato de maniobra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Contactor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Siemens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Modelo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Contacto Sirius Innovation 3RT20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Contactos auxiliares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 Normalmente abierto</a:t>
                      </a:r>
                      <a:endParaRPr lang="es-ES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 Normalmente cerrado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Alimentación de bobina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24 V DC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Potencia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6 HP con 440V AC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1" name="10 Imagen"/>
          <p:cNvPicPr/>
          <p:nvPr/>
        </p:nvPicPr>
        <p:blipFill rotWithShape="1">
          <a:blip r:embed="rId2"/>
          <a:srcRect l="56653" t="31543" r="29133" b="38705"/>
          <a:stretch/>
        </p:blipFill>
        <p:spPr bwMode="auto">
          <a:xfrm>
            <a:off x="6479753" y="2132856"/>
            <a:ext cx="1404615" cy="15841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76762"/>
              </p:ext>
            </p:extLst>
          </p:nvPr>
        </p:nvGraphicFramePr>
        <p:xfrm>
          <a:off x="3419872" y="4505672"/>
          <a:ext cx="4464496" cy="137160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448272"/>
                <a:gridCol w="2016224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 de aparato de maniobra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Baliza luminosa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Marca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Siemens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 de luz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Luz permanente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Colores disponibles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Roja, verde, </a:t>
                      </a:r>
                      <a:r>
                        <a:rPr lang="es-ES" sz="1200" dirty="0" smtClean="0">
                          <a:effectLst/>
                        </a:rPr>
                        <a:t>amarillo.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Tensión de alimentación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24 </a:t>
                      </a:r>
                      <a:r>
                        <a:rPr lang="es-ES" sz="1200" dirty="0" smtClean="0">
                          <a:effectLst/>
                        </a:rPr>
                        <a:t>V </a:t>
                      </a:r>
                      <a:r>
                        <a:rPr lang="es-ES" sz="1200" dirty="0">
                          <a:effectLst/>
                        </a:rPr>
                        <a:t>DC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6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324544" y="188640"/>
            <a:ext cx="8064896" cy="565919"/>
          </a:xfrm>
        </p:spPr>
        <p:txBody>
          <a:bodyPr>
            <a:normAutofit fontScale="90000"/>
          </a:bodyPr>
          <a:lstStyle/>
          <a:p>
            <a:pPr algn="l"/>
            <a:r>
              <a:rPr lang="es-ES" sz="3200" dirty="0" smtClean="0"/>
              <a:t>Selección de accionamientos</a:t>
            </a:r>
            <a:endParaRPr lang="es-ES" sz="3200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896316"/>
              </p:ext>
            </p:extLst>
          </p:nvPr>
        </p:nvGraphicFramePr>
        <p:xfrm>
          <a:off x="232371" y="1052736"/>
          <a:ext cx="4896544" cy="137160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232248"/>
                <a:gridCol w="2664296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Posicionador ASF 113S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Marca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Sauter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Fuente de alimentación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24V </a:t>
                      </a:r>
                      <a:r>
                        <a:rPr lang="es-ES" sz="1200" dirty="0">
                          <a:effectLst/>
                        </a:rPr>
                        <a:t>DC ±20%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Entrada de control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0…10V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Grado de protección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IP 54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1" name="10 Imagen"/>
          <p:cNvPicPr/>
          <p:nvPr/>
        </p:nvPicPr>
        <p:blipFill rotWithShape="1">
          <a:blip r:embed="rId3"/>
          <a:srcRect l="63811" t="9858" r="12702" b="12359"/>
          <a:stretch/>
        </p:blipFill>
        <p:spPr bwMode="auto">
          <a:xfrm>
            <a:off x="6422479" y="1052736"/>
            <a:ext cx="885825" cy="1650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85748"/>
              </p:ext>
            </p:extLst>
          </p:nvPr>
        </p:nvGraphicFramePr>
        <p:xfrm>
          <a:off x="5128915" y="2780928"/>
          <a:ext cx="3096344" cy="109728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440160"/>
                <a:gridCol w="1656184"/>
              </a:tblGrid>
              <a:tr h="2743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Motor trifásico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Alimentación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440V AC  </a:t>
                      </a:r>
                      <a:r>
                        <a:rPr lang="en-US" sz="1200" dirty="0">
                          <a:effectLst/>
                        </a:rPr>
                        <a:t>~ 50/60Hz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Potencia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2Hp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Corriente                                           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3.5 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962703"/>
              </p:ext>
            </p:extLst>
          </p:nvPr>
        </p:nvGraphicFramePr>
        <p:xfrm>
          <a:off x="232371" y="3965024"/>
          <a:ext cx="6067821" cy="230888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827461"/>
                <a:gridCol w="324036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Variador de frecuencia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Siemens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Panel operador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BOP-2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7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Entrada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>
                          <a:effectLst/>
                        </a:rPr>
                        <a:t>380-480V AC -20% </a:t>
                      </a:r>
                      <a:r>
                        <a:rPr lang="en-US" sz="1200" dirty="0">
                          <a:effectLst/>
                        </a:rPr>
                        <a:t>+10</a:t>
                      </a:r>
                      <a:r>
                        <a:rPr lang="en-US" sz="1200" dirty="0" smtClean="0">
                          <a:effectLst/>
                        </a:rPr>
                        <a:t>% </a:t>
                      </a:r>
                      <a:r>
                        <a:rPr lang="es-ES" sz="1100" dirty="0" smtClean="0">
                          <a:effectLst/>
                        </a:rPr>
                        <a:t>50/60 Hz +/-5%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Entradas y salidas de señal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effectLst/>
                        </a:rPr>
                        <a:t>6 </a:t>
                      </a:r>
                      <a:r>
                        <a:rPr lang="es-ES" sz="1200" dirty="0">
                          <a:effectLst/>
                        </a:rPr>
                        <a:t>entradas digitales, 2 salidas digitales, 1 entrada analógica, 1 salida analógica.</a:t>
                      </a:r>
                      <a:r>
                        <a:rPr lang="es-ES" sz="1100" dirty="0">
                          <a:effectLst/>
                        </a:rPr>
                        <a:t> 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Potencia del motor(Par constante)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2HP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Comunicación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Comunicación integrada Profinet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Grado de protección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IP20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pic>
        <p:nvPicPr>
          <p:cNvPr id="14" name="13 Imagen"/>
          <p:cNvPicPr/>
          <p:nvPr/>
        </p:nvPicPr>
        <p:blipFill rotWithShape="1">
          <a:blip r:embed="rId4"/>
          <a:srcRect l="43298" t="8465" r="30952" b="29606"/>
          <a:stretch/>
        </p:blipFill>
        <p:spPr bwMode="auto">
          <a:xfrm>
            <a:off x="6588224" y="4077072"/>
            <a:ext cx="1603325" cy="2088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76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630833"/>
            <a:ext cx="8280920" cy="565919"/>
          </a:xfrm>
        </p:spPr>
        <p:txBody>
          <a:bodyPr>
            <a:normAutofit fontScale="90000"/>
          </a:bodyPr>
          <a:lstStyle/>
          <a:p>
            <a:pPr marL="0" algn="l"/>
            <a:r>
              <a:rPr lang="es-ES" sz="3200" dirty="0"/>
              <a:t>Selección </a:t>
            </a:r>
            <a:r>
              <a:rPr lang="es-ES" sz="3200" dirty="0" smtClean="0"/>
              <a:t>de elementos de protección  y seguridad</a:t>
            </a:r>
            <a:endParaRPr lang="es-ES" sz="3200" dirty="0"/>
          </a:p>
        </p:txBody>
      </p:sp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797282"/>
              </p:ext>
            </p:extLst>
          </p:nvPr>
        </p:nvGraphicFramePr>
        <p:xfrm>
          <a:off x="251520" y="1412776"/>
          <a:ext cx="6768752" cy="192024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049046"/>
                <a:gridCol w="4719706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Guardamotor Sirius Innovations 3RV20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Siemens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 de protección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Protege contra sobrecarga, cortocircuito y pérdidas de fase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Regulación bimetálica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2.8 – 4.0 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Cortocircuito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52 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Número de polos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Tres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Grado de protección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IP20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9 Imagen">
            <a:hlinkClick r:id="rId2" action="ppaction://hlinksldjump"/>
          </p:cNvPr>
          <p:cNvPicPr/>
          <p:nvPr/>
        </p:nvPicPr>
        <p:blipFill rotWithShape="1">
          <a:blip r:embed="rId3"/>
          <a:srcRect l="39947" t="40450" r="40653" b="9537"/>
          <a:stretch/>
        </p:blipFill>
        <p:spPr bwMode="auto">
          <a:xfrm>
            <a:off x="7334250" y="1628800"/>
            <a:ext cx="1198190" cy="14754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827198"/>
              </p:ext>
            </p:extLst>
          </p:nvPr>
        </p:nvGraphicFramePr>
        <p:xfrm>
          <a:off x="251520" y="3933056"/>
          <a:ext cx="7520940" cy="109728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760470"/>
                <a:gridCol w="376047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Motor monofásico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Alimentación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230V  </a:t>
                      </a:r>
                      <a:r>
                        <a:rPr lang="en-US" sz="1200">
                          <a:effectLst/>
                        </a:rPr>
                        <a:t>~ 50/60Hz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Potencia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100W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>
                          <a:effectLst/>
                        </a:rPr>
                        <a:t>Corriente</a:t>
                      </a:r>
                      <a:endParaRPr lang="es-ES" sz="105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 A</a:t>
                      </a:r>
                      <a:endParaRPr lang="es-E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478785"/>
              </p:ext>
            </p:extLst>
          </p:nvPr>
        </p:nvGraphicFramePr>
        <p:xfrm>
          <a:off x="2411760" y="5306144"/>
          <a:ext cx="6264696" cy="137160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808312"/>
                <a:gridCol w="3456384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Disyuntor magneto térmico GB2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Schneider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Serie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GB2CB06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Regulación bimetálica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 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Imagen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(ver figura 14)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5" name="14 Imagen">
            <a:hlinkClick r:id="rId4" action="ppaction://hlinksldjump"/>
          </p:cNvPr>
          <p:cNvPicPr/>
          <p:nvPr/>
        </p:nvPicPr>
        <p:blipFill rotWithShape="1">
          <a:blip r:embed="rId5"/>
          <a:srcRect l="44457" t="9579" r="36241" b="5915"/>
          <a:stretch/>
        </p:blipFill>
        <p:spPr bwMode="auto">
          <a:xfrm>
            <a:off x="1052999" y="5301208"/>
            <a:ext cx="638681" cy="1368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764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329487"/>
              </p:ext>
            </p:extLst>
          </p:nvPr>
        </p:nvGraphicFramePr>
        <p:xfrm>
          <a:off x="323528" y="1309896"/>
          <a:ext cx="7848872" cy="82296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384376"/>
                <a:gridCol w="4464496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Fusibles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Equipo</a:t>
                      </a:r>
                      <a:endParaRPr lang="es-ES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Ventilador</a:t>
                      </a:r>
                      <a:endParaRPr lang="es-E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Corriente</a:t>
                      </a:r>
                      <a:endParaRPr lang="es-ES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 A</a:t>
                      </a:r>
                      <a:r>
                        <a:rPr lang="es-E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 action="ppaction://hlinksldjump"/>
                        </a:rPr>
                        <a:t> (</a:t>
                      </a:r>
                      <a:r>
                        <a:rPr lang="es-E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7A)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346884"/>
              </p:ext>
            </p:extLst>
          </p:nvPr>
        </p:nvGraphicFramePr>
        <p:xfrm>
          <a:off x="323528" y="2242552"/>
          <a:ext cx="7848872" cy="219456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426892"/>
                <a:gridCol w="1258213"/>
                <a:gridCol w="1795615"/>
                <a:gridCol w="1368152"/>
              </a:tblGrid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Equipo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Cantidad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Potencia por unidad (W)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Potencia total (W)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9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Motor banda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1492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1492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9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Ventilador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3580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3580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9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Motor ventilador en el quemador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9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Fuente de poder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9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Otros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975"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5492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1 Título"/>
          <p:cNvSpPr txBox="1">
            <a:spLocks/>
          </p:cNvSpPr>
          <p:nvPr/>
        </p:nvSpPr>
        <p:spPr>
          <a:xfrm>
            <a:off x="251520" y="4509120"/>
            <a:ext cx="2520280" cy="3600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dirty="0" smtClean="0"/>
              <a:t>Corriente: </a:t>
            </a:r>
            <a:r>
              <a:rPr lang="es-ES" sz="1800" dirty="0" smtClean="0">
                <a:hlinkClick r:id="rId3" action="ppaction://hlinksldjump"/>
              </a:rPr>
              <a:t>7,58 A </a:t>
            </a:r>
            <a:endParaRPr lang="es-ES" sz="18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379229"/>
              </p:ext>
            </p:extLst>
          </p:nvPr>
        </p:nvGraphicFramePr>
        <p:xfrm>
          <a:off x="395536" y="5085184"/>
          <a:ext cx="5832648" cy="137160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376264"/>
                <a:gridCol w="3456384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Tipo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Disyuntor termomagnético tripolar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Schneider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Modelo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IC60N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Corriente nominal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Capacidad de interrupción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440Vac – 6KA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7 Imagen"/>
          <p:cNvPicPr/>
          <p:nvPr/>
        </p:nvPicPr>
        <p:blipFill rotWithShape="1">
          <a:blip r:embed="rId4"/>
          <a:srcRect l="25416" t="56455" r="66347" b="26577"/>
          <a:stretch/>
        </p:blipFill>
        <p:spPr bwMode="auto">
          <a:xfrm>
            <a:off x="6723654" y="5013176"/>
            <a:ext cx="1448746" cy="16590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1 Título"/>
          <p:cNvSpPr>
            <a:spLocks noGrp="1"/>
          </p:cNvSpPr>
          <p:nvPr>
            <p:ph type="ctrTitle"/>
          </p:nvPr>
        </p:nvSpPr>
        <p:spPr>
          <a:xfrm>
            <a:off x="107504" y="630833"/>
            <a:ext cx="8280920" cy="565919"/>
          </a:xfrm>
        </p:spPr>
        <p:txBody>
          <a:bodyPr>
            <a:normAutofit fontScale="90000"/>
          </a:bodyPr>
          <a:lstStyle/>
          <a:p>
            <a:pPr marL="0" algn="l"/>
            <a:r>
              <a:rPr lang="es-ES" sz="3200" dirty="0"/>
              <a:t>Selección </a:t>
            </a:r>
            <a:r>
              <a:rPr lang="es-ES" sz="3200" dirty="0" smtClean="0"/>
              <a:t>de elementos de protección  y seguridad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57975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396552" y="1494929"/>
            <a:ext cx="8280920" cy="565919"/>
          </a:xfrm>
        </p:spPr>
        <p:txBody>
          <a:bodyPr>
            <a:normAutofit fontScale="90000"/>
          </a:bodyPr>
          <a:lstStyle/>
          <a:p>
            <a:r>
              <a:rPr lang="es-ES" sz="3200" dirty="0"/>
              <a:t>Selección </a:t>
            </a:r>
            <a:r>
              <a:rPr lang="es-ES" sz="3200" dirty="0" smtClean="0"/>
              <a:t>del transformador 440/230 V AC</a:t>
            </a:r>
            <a:endParaRPr lang="es-ES" sz="3200" dirty="0"/>
          </a:p>
        </p:txBody>
      </p:sp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048490"/>
              </p:ext>
            </p:extLst>
          </p:nvPr>
        </p:nvGraphicFramePr>
        <p:xfrm>
          <a:off x="795475" y="2435478"/>
          <a:ext cx="7520941" cy="109728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840421"/>
                <a:gridCol w="2591667"/>
                <a:gridCol w="2088853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Equipo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Cantidad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Potencia</a:t>
                      </a:r>
                      <a:r>
                        <a:rPr lang="en-US" sz="1200">
                          <a:effectLst/>
                        </a:rPr>
                        <a:t>(W)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Motor ventilador en el quemador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Fuente de poder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220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864258"/>
              </p:ext>
            </p:extLst>
          </p:nvPr>
        </p:nvGraphicFramePr>
        <p:xfrm>
          <a:off x="827584" y="4070816"/>
          <a:ext cx="5361414" cy="82296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808312"/>
                <a:gridCol w="2553102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 Tipo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Transformador monofásico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Magnetronic devices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Potencia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0,300KVA 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11 Imagen"/>
          <p:cNvPicPr/>
          <p:nvPr/>
        </p:nvPicPr>
        <p:blipFill rotWithShape="1">
          <a:blip r:embed="rId2"/>
          <a:srcRect l="8766" t="12554" r="78410" b="63923"/>
          <a:stretch/>
        </p:blipFill>
        <p:spPr bwMode="auto">
          <a:xfrm>
            <a:off x="6700892" y="3803630"/>
            <a:ext cx="1615524" cy="14975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494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1052736"/>
            <a:ext cx="8280920" cy="565919"/>
          </a:xfrm>
        </p:spPr>
        <p:txBody>
          <a:bodyPr>
            <a:normAutofit fontScale="90000"/>
          </a:bodyPr>
          <a:lstStyle/>
          <a:p>
            <a:pPr marL="0" algn="l"/>
            <a:r>
              <a:rPr lang="es-ES" sz="3200" dirty="0"/>
              <a:t>Selección </a:t>
            </a:r>
            <a:r>
              <a:rPr lang="es-ES" sz="3200" dirty="0" smtClean="0"/>
              <a:t>de conductores</a:t>
            </a:r>
            <a:endParaRPr lang="es-ES" sz="3200" dirty="0"/>
          </a:p>
        </p:txBody>
      </p:sp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748136"/>
              </p:ext>
            </p:extLst>
          </p:nvPr>
        </p:nvGraphicFramePr>
        <p:xfrm>
          <a:off x="467544" y="1916832"/>
          <a:ext cx="8208912" cy="219456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872208"/>
                <a:gridCol w="6336704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Conductor de cobre tipo THHN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Tensión máxima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600V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Temperaturas máximas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90⁰C en ambiente seco, 75⁰C húmedo.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Calibre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12, 18 </a:t>
                      </a:r>
                      <a:r>
                        <a:rPr lang="es-ES" sz="1200" dirty="0">
                          <a:effectLst/>
                        </a:rPr>
                        <a:t>AWG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Corriente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25</a:t>
                      </a:r>
                      <a:r>
                        <a:rPr lang="es-ES" sz="1200" baseline="0" dirty="0" smtClean="0">
                          <a:effectLst/>
                        </a:rPr>
                        <a:t> A</a:t>
                      </a:r>
                      <a:r>
                        <a:rPr lang="es-ES" sz="1200" dirty="0" smtClean="0">
                          <a:effectLst/>
                        </a:rPr>
                        <a:t>, 10</a:t>
                      </a:r>
                      <a:r>
                        <a:rPr lang="es-ES" sz="1200" baseline="0" dirty="0" smtClean="0">
                          <a:effectLst/>
                        </a:rPr>
                        <a:t> 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Conductor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Cobre blando, extra flexible.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Aislación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Policloruro de vinilo (PVC).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Cubierta exterior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Nylon con excelentes propiedades, eléctricas, mecánicas, térmicas y químicas.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584333"/>
              </p:ext>
            </p:extLst>
          </p:nvPr>
        </p:nvGraphicFramePr>
        <p:xfrm>
          <a:off x="467544" y="4793704"/>
          <a:ext cx="8280920" cy="137160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872208"/>
                <a:gridCol w="6408712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Cable de instrumentación PLTC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Tensión máxima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300V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Temperaturas máximas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105⁰C en ambiente seco.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Calibre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18 AWG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Número de hilos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2, 4 y 5 hilos para transmisores, actuadores de posición y encoder respectivamente.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62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547664" y="2636912"/>
            <a:ext cx="5328592" cy="1069975"/>
          </a:xfrm>
        </p:spPr>
        <p:txBody>
          <a:bodyPr>
            <a:normAutofit/>
          </a:bodyPr>
          <a:lstStyle/>
          <a:p>
            <a:r>
              <a:rPr lang="es-ES" dirty="0" smtClean="0"/>
              <a:t>Reconocimiento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868144" y="4581128"/>
            <a:ext cx="2088232" cy="1593304"/>
          </a:xfrm>
        </p:spPr>
        <p:txBody>
          <a:bodyPr>
            <a:normAutofit fontScale="55000" lnSpcReduction="20000"/>
          </a:bodyPr>
          <a:lstStyle/>
          <a:p>
            <a:r>
              <a:rPr lang="es-ES" dirty="0" smtClean="0"/>
              <a:t>Ing. Edgar </a:t>
            </a:r>
            <a:r>
              <a:rPr lang="es-ES" dirty="0" err="1" smtClean="0"/>
              <a:t>Tipán</a:t>
            </a:r>
            <a:endParaRPr lang="es-ES" dirty="0" smtClean="0"/>
          </a:p>
          <a:p>
            <a:r>
              <a:rPr lang="es-ES" dirty="0" smtClean="0"/>
              <a:t>Ing. Viviana Viteri </a:t>
            </a:r>
          </a:p>
          <a:p>
            <a:r>
              <a:rPr lang="es-ES" dirty="0" smtClean="0"/>
              <a:t>Ing. David Viteri</a:t>
            </a:r>
          </a:p>
          <a:p>
            <a:r>
              <a:rPr lang="es-ES" dirty="0" smtClean="0"/>
              <a:t>Ing. Jorge </a:t>
            </a:r>
            <a:r>
              <a:rPr lang="es-ES" dirty="0" err="1" smtClean="0"/>
              <a:t>Tonato</a:t>
            </a:r>
            <a:r>
              <a:rPr lang="es-ES" dirty="0" smtClean="0"/>
              <a:t> </a:t>
            </a:r>
          </a:p>
          <a:p>
            <a:r>
              <a:rPr lang="es-ES" dirty="0" smtClean="0"/>
              <a:t>Ing. Mayra Tobar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297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756592" y="404664"/>
            <a:ext cx="4248472" cy="1080120"/>
          </a:xfrm>
        </p:spPr>
        <p:txBody>
          <a:bodyPr/>
          <a:lstStyle/>
          <a:p>
            <a:r>
              <a:rPr lang="es-ES" sz="3200" dirty="0" smtClean="0"/>
              <a:t>Determinación del gabinete</a:t>
            </a:r>
            <a:endParaRPr lang="es-ES" sz="3200" dirty="0"/>
          </a:p>
        </p:txBody>
      </p:sp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pic>
        <p:nvPicPr>
          <p:cNvPr id="7" name="6 Imagen"/>
          <p:cNvPicPr/>
          <p:nvPr/>
        </p:nvPicPr>
        <p:blipFill rotWithShape="1">
          <a:blip r:embed="rId2"/>
          <a:srcRect l="18592" t="2982" r="47990" b="2237"/>
          <a:stretch/>
        </p:blipFill>
        <p:spPr bwMode="auto">
          <a:xfrm>
            <a:off x="4283968" y="260648"/>
            <a:ext cx="4104456" cy="6408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656596"/>
              </p:ext>
            </p:extLst>
          </p:nvPr>
        </p:nvGraphicFramePr>
        <p:xfrm>
          <a:off x="539552" y="1844824"/>
          <a:ext cx="2913142" cy="82296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256958"/>
                <a:gridCol w="1656184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Tipo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Armario metálico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Medidas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1400x800x350 (mm)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Protección IP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IP-66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6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342801"/>
            <a:ext cx="8280920" cy="565919"/>
          </a:xfrm>
        </p:spPr>
        <p:txBody>
          <a:bodyPr>
            <a:normAutofit fontScale="90000"/>
          </a:bodyPr>
          <a:lstStyle/>
          <a:p>
            <a:pPr marL="0" algn="l"/>
            <a:r>
              <a:rPr lang="es-ES" sz="3200" dirty="0"/>
              <a:t>Selección </a:t>
            </a:r>
            <a:r>
              <a:rPr lang="es-ES" sz="3200" dirty="0" smtClean="0"/>
              <a:t>del autómata programable</a:t>
            </a:r>
            <a:endParaRPr lang="es-ES" sz="3200" dirty="0"/>
          </a:p>
        </p:txBody>
      </p:sp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34235"/>
              </p:ext>
            </p:extLst>
          </p:nvPr>
        </p:nvGraphicFramePr>
        <p:xfrm>
          <a:off x="179512" y="1141824"/>
          <a:ext cx="6945590" cy="411480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232248"/>
                <a:gridCol w="4713342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Controlador Lógico Programable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Siemens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CPU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CPU 1214C DC/DC/DC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Memoria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Memoria de trabajo 25 KB</a:t>
                      </a:r>
                      <a:endParaRPr lang="es-ES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Memoria de carga 1 MB</a:t>
                      </a:r>
                      <a:endParaRPr lang="es-ES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Memoria remanente 2KB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E/S integradas locales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Digitales, 14 entradas a 24V y 10 salidas tipo relé.</a:t>
                      </a:r>
                      <a:endParaRPr lang="es-ES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Analógicas, 2 entradas de 0 a 10V con resolución de 10 bits.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Contadores rápidos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 en total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Rendimiento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0.1µs por instrucción en velocidad de ejecución booleana.</a:t>
                      </a:r>
                      <a:endParaRPr lang="es-ES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18µs por instrucción en velocidad de ejecución de funciones matemáticas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Número de puertos Ethernet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Fuente de alimentación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24V DC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Disipación de potencia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9W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6 Imagen" descr="http://www.automation.siemens.com/bilddb/interfaces/InterfaceImageDB.asmx/GetImageVariant?objectkey=G_ST70_XX_98593&amp;imagevariantid=16&amp;lang=&amp;interfaceuserid=MAL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365104"/>
            <a:ext cx="2368162" cy="2327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60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969947"/>
              </p:ext>
            </p:extLst>
          </p:nvPr>
        </p:nvGraphicFramePr>
        <p:xfrm>
          <a:off x="467544" y="1196752"/>
          <a:ext cx="7520940" cy="192024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456384"/>
                <a:gridCol w="4064556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Módulo de entradas analógicas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Siemens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Modelo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SM 1231 AI 8x13bit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Número de entradas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Tipo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effectLst/>
                        </a:rPr>
                        <a:t>Tensión </a:t>
                      </a:r>
                      <a:r>
                        <a:rPr lang="es-ES" sz="1200" dirty="0">
                          <a:effectLst/>
                        </a:rPr>
                        <a:t>o intensidad.</a:t>
                      </a:r>
                      <a:r>
                        <a:rPr lang="es-ES" sz="1100" dirty="0">
                          <a:effectLst/>
                        </a:rPr>
                        <a:t> 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Rango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±10V, ±5V, ±2.5V o 0 a 20mA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Resolución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12 bits </a:t>
                      </a:r>
                      <a:r>
                        <a:rPr lang="en-US" sz="1200" dirty="0">
                          <a:effectLst/>
                        </a:rPr>
                        <a:t>+ bit de </a:t>
                      </a:r>
                      <a:r>
                        <a:rPr lang="en-US" sz="1200" dirty="0" err="1">
                          <a:effectLst/>
                        </a:rPr>
                        <a:t>signo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Cuadro de texto 43"/>
          <p:cNvSpPr txBox="1"/>
          <p:nvPr/>
        </p:nvSpPr>
        <p:spPr>
          <a:xfrm>
            <a:off x="6584950" y="12042775"/>
            <a:ext cx="766763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516294"/>
              </p:ext>
            </p:extLst>
          </p:nvPr>
        </p:nvGraphicFramePr>
        <p:xfrm>
          <a:off x="467544" y="3596992"/>
          <a:ext cx="7520940" cy="192024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452876"/>
                <a:gridCol w="4068064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Módulo de salidas analógicas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Siemens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Modelo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SM 1232 AQ 4x14bit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Número de salidas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Tipo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Tensión o intensidad.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Rango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±10V o 0 a 20mA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Resolución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Tensión: 14 </a:t>
                      </a:r>
                      <a:r>
                        <a:rPr lang="es-ES" sz="1200" dirty="0" smtClean="0">
                          <a:effectLst/>
                        </a:rPr>
                        <a:t>bits, Intensidad</a:t>
                      </a:r>
                      <a:r>
                        <a:rPr lang="es-ES" sz="1200" dirty="0">
                          <a:effectLst/>
                        </a:rPr>
                        <a:t>: 13 bits	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1 Título"/>
          <p:cNvSpPr>
            <a:spLocks noGrp="1"/>
          </p:cNvSpPr>
          <p:nvPr>
            <p:ph type="ctrTitle"/>
          </p:nvPr>
        </p:nvSpPr>
        <p:spPr>
          <a:xfrm>
            <a:off x="107504" y="342801"/>
            <a:ext cx="8280920" cy="565919"/>
          </a:xfrm>
        </p:spPr>
        <p:txBody>
          <a:bodyPr>
            <a:normAutofit fontScale="90000"/>
          </a:bodyPr>
          <a:lstStyle/>
          <a:p>
            <a:pPr marL="0" algn="l"/>
            <a:r>
              <a:rPr lang="es-ES" sz="3200" dirty="0"/>
              <a:t>Selección </a:t>
            </a:r>
            <a:r>
              <a:rPr lang="es-ES" sz="3200" dirty="0" smtClean="0"/>
              <a:t>del autómata programable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22933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2628800" y="188640"/>
            <a:ext cx="8280920" cy="565919"/>
          </a:xfrm>
        </p:spPr>
        <p:txBody>
          <a:bodyPr>
            <a:normAutofit fontScale="90000"/>
          </a:bodyPr>
          <a:lstStyle/>
          <a:p>
            <a:r>
              <a:rPr lang="es-ES" sz="3200" dirty="0"/>
              <a:t>Selección </a:t>
            </a:r>
            <a:r>
              <a:rPr lang="es-ES" sz="3200" dirty="0" smtClean="0"/>
              <a:t>de instrumentación</a:t>
            </a:r>
            <a:endParaRPr lang="es-ES" sz="3200" dirty="0"/>
          </a:p>
        </p:txBody>
      </p:sp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8" name="Cuadro de texto 43"/>
          <p:cNvSpPr txBox="1"/>
          <p:nvPr/>
        </p:nvSpPr>
        <p:spPr>
          <a:xfrm>
            <a:off x="6584950" y="12042775"/>
            <a:ext cx="766763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842943"/>
              </p:ext>
            </p:extLst>
          </p:nvPr>
        </p:nvGraphicFramePr>
        <p:xfrm>
          <a:off x="251520" y="836712"/>
          <a:ext cx="6480720" cy="274320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304256"/>
                <a:gridCol w="4176464"/>
              </a:tblGrid>
              <a:tr h="2704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18" marR="676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Transmisor de temperatura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18" marR="67618" marT="0" marB="0"/>
                </a:tc>
              </a:tr>
              <a:tr h="2704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Marca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18" marR="676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Siemens 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18" marR="67618" marT="0" marB="0"/>
                </a:tc>
              </a:tr>
              <a:tr h="2704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Modelo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18" marR="67618" marT="0" marB="0"/>
                </a:tc>
                <a:tc>
                  <a:txBody>
                    <a:bodyPr/>
                    <a:lstStyle/>
                    <a:p>
                      <a:pPr marL="449580" indent="-4495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SITRANS TH300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18" marR="67618" marT="0" marB="0"/>
                </a:tc>
              </a:tr>
              <a:tr h="2704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 de salida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18" marR="676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Intensidad.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18" marR="67618" marT="0" marB="0"/>
                </a:tc>
              </a:tr>
              <a:tr h="2704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Rango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18" marR="676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 a 20mA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18" marR="67618" marT="0" marB="0"/>
                </a:tc>
              </a:tr>
              <a:tr h="2704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Conexión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18" marR="676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Conexión a dos hilos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18" marR="67618" marT="0" marB="0"/>
                </a:tc>
              </a:tr>
              <a:tr h="2704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Montaje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18" marR="676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Montaje en el cabezal del sensor de temperatura.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18" marR="67618" marT="0" marB="0"/>
                </a:tc>
              </a:tr>
              <a:tr h="2704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Tiempo de respuesta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18" marR="676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Menor a 250 ms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18" marR="67618" marT="0" marB="0"/>
                </a:tc>
              </a:tr>
              <a:tr h="24446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Compensación de unión fría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18" marR="676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Interna, con </a:t>
                      </a:r>
                      <a:r>
                        <a:rPr lang="es-ES" sz="1200" dirty="0" err="1">
                          <a:effectLst/>
                        </a:rPr>
                        <a:t>termorresistencia</a:t>
                      </a:r>
                      <a:r>
                        <a:rPr lang="es-ES" sz="1200" dirty="0">
                          <a:effectLst/>
                        </a:rPr>
                        <a:t> Pt100 integrada</a:t>
                      </a:r>
                      <a:r>
                        <a:rPr lang="es-ES" sz="1200" dirty="0" smtClean="0">
                          <a:effectLst/>
                        </a:rPr>
                        <a:t>.</a:t>
                      </a:r>
                      <a:endParaRPr lang="es-ES" sz="1100" dirty="0">
                        <a:effectLst/>
                      </a:endParaRPr>
                    </a:p>
                  </a:txBody>
                  <a:tcPr marL="67618" marR="67618" marT="0" marB="0"/>
                </a:tc>
              </a:tr>
              <a:tr h="2144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Rango de medida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18" marR="67618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/>
                        </a:rPr>
                        <a:t>Parametrizable</a:t>
                      </a:r>
                      <a:r>
                        <a:rPr lang="es-ES" sz="1100" dirty="0" smtClean="0">
                          <a:effectLst/>
                        </a:rPr>
                        <a:t> 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7618" marR="67618" marT="0" marB="0"/>
                </a:tc>
              </a:tr>
            </a:tbl>
          </a:graphicData>
        </a:graphic>
      </p:graphicFrame>
      <p:sp>
        <p:nvSpPr>
          <p:cNvPr id="9" name="Cuadro de texto 43"/>
          <p:cNvSpPr txBox="1"/>
          <p:nvPr/>
        </p:nvSpPr>
        <p:spPr>
          <a:xfrm>
            <a:off x="6599238" y="112522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pic>
        <p:nvPicPr>
          <p:cNvPr id="10" name="9 Imagen"/>
          <p:cNvPicPr/>
          <p:nvPr/>
        </p:nvPicPr>
        <p:blipFill rotWithShape="1">
          <a:blip r:embed="rId2"/>
          <a:srcRect l="62734" t="27016" r="19588" b="41554"/>
          <a:stretch/>
        </p:blipFill>
        <p:spPr bwMode="auto">
          <a:xfrm>
            <a:off x="7092280" y="1268760"/>
            <a:ext cx="1879497" cy="1760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812262"/>
              </p:ext>
            </p:extLst>
          </p:nvPr>
        </p:nvGraphicFramePr>
        <p:xfrm>
          <a:off x="231571" y="4067827"/>
          <a:ext cx="7520940" cy="109728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760470"/>
                <a:gridCol w="376047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Tipo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SITRANS TS500 tipo 2N tubo con boquilla roscada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Siemens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Cabezal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BA0 Aluminio protección IP54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Sensor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Termocupla tipo K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446588"/>
              </p:ext>
            </p:extLst>
          </p:nvPr>
        </p:nvGraphicFramePr>
        <p:xfrm>
          <a:off x="231571" y="5147947"/>
          <a:ext cx="7520940" cy="137160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734616"/>
                <a:gridCol w="3786324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Tipo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Termocupla tipo K (Ni Cr/Ni)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Siemens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Modelo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Termopar recto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Rango de temperatura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-40 ⁰C a 1000 ⁰C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Sensibilidad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146300" algn="l"/>
                        </a:tabLst>
                      </a:pPr>
                      <a:r>
                        <a:rPr lang="es-ES" sz="1200" dirty="0">
                          <a:effectLst/>
                        </a:rPr>
                        <a:t>41µV/⁰C	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701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2412776" y="1412776"/>
            <a:ext cx="8280920" cy="565919"/>
          </a:xfrm>
        </p:spPr>
        <p:txBody>
          <a:bodyPr>
            <a:normAutofit fontScale="90000"/>
          </a:bodyPr>
          <a:lstStyle/>
          <a:p>
            <a:r>
              <a:rPr lang="es-ES" sz="3200" dirty="0"/>
              <a:t>Selección </a:t>
            </a:r>
            <a:r>
              <a:rPr lang="es-ES" sz="3200" dirty="0" smtClean="0"/>
              <a:t>de instrumentación</a:t>
            </a:r>
            <a:endParaRPr lang="es-ES" sz="3200" dirty="0"/>
          </a:p>
        </p:txBody>
      </p:sp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8" name="Cuadro de texto 43"/>
          <p:cNvSpPr txBox="1"/>
          <p:nvPr/>
        </p:nvSpPr>
        <p:spPr>
          <a:xfrm>
            <a:off x="6584950" y="12042775"/>
            <a:ext cx="766763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9" name="Cuadro de texto 43"/>
          <p:cNvSpPr txBox="1"/>
          <p:nvPr/>
        </p:nvSpPr>
        <p:spPr>
          <a:xfrm>
            <a:off x="6599238" y="112522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586362"/>
              </p:ext>
            </p:extLst>
          </p:nvPr>
        </p:nvGraphicFramePr>
        <p:xfrm>
          <a:off x="1529069" y="2400280"/>
          <a:ext cx="4137278" cy="246888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049046"/>
                <a:gridCol w="2088232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Tipo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Encoder incremental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OMRON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Modelo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E6B2-CWZ6C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Señales incrementales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Pista A, pista B,  y Z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Resolución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2000 pulsos por rotación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Salida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Tensión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Frecuencia máxima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100KHz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Voltaje de alimentación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+5 … +24 VDC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Disipación de potencia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~1.5 W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1" name="10 Imagen"/>
          <p:cNvPicPr/>
          <p:nvPr/>
        </p:nvPicPr>
        <p:blipFill rotWithShape="1">
          <a:blip r:embed="rId2"/>
          <a:srcRect l="85823" t="39493" r="3108" b="42035"/>
          <a:stretch/>
        </p:blipFill>
        <p:spPr bwMode="auto">
          <a:xfrm>
            <a:off x="6325066" y="2912348"/>
            <a:ext cx="1271270" cy="1193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862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8280920" cy="565919"/>
          </a:xfrm>
        </p:spPr>
        <p:txBody>
          <a:bodyPr>
            <a:normAutofit fontScale="90000"/>
          </a:bodyPr>
          <a:lstStyle/>
          <a:p>
            <a:r>
              <a:rPr lang="es-ES" sz="3200" dirty="0"/>
              <a:t>Selección </a:t>
            </a:r>
            <a:r>
              <a:rPr lang="es-ES" sz="3200" dirty="0" smtClean="0"/>
              <a:t>de pantalla para HMI</a:t>
            </a:r>
            <a:endParaRPr lang="es-ES" sz="3200" dirty="0"/>
          </a:p>
        </p:txBody>
      </p:sp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8" name="Cuadro de texto 43"/>
          <p:cNvSpPr txBox="1"/>
          <p:nvPr/>
        </p:nvSpPr>
        <p:spPr>
          <a:xfrm>
            <a:off x="6599238" y="112522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38743"/>
              </p:ext>
            </p:extLst>
          </p:nvPr>
        </p:nvGraphicFramePr>
        <p:xfrm>
          <a:off x="539552" y="1124744"/>
          <a:ext cx="7520940" cy="384048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760470"/>
                <a:gridCol w="376047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Panel de operación SIMATIC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Siemens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Modelo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KTP900 PN Básica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Tamaño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 pulgadas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Resolución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800x480 píxeles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Elemento de mando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146300" algn="l"/>
                        </a:tabLst>
                      </a:pPr>
                      <a:r>
                        <a:rPr lang="es-ES" sz="1200">
                          <a:effectLst/>
                        </a:rPr>
                        <a:t>Pantalla táctil y 8 teclas de función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Memoria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 MB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Profinet/ Ethernet industrial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Disponible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Variables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800 variables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Pantallas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250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Avisos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1000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Recetas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 recetas, 100 registros, 100 entradas por registro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Protección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IP65 (en la parte frontal)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1" name="10 Imagen"/>
          <p:cNvPicPr/>
          <p:nvPr/>
        </p:nvPicPr>
        <p:blipFill rotWithShape="1">
          <a:blip r:embed="rId2"/>
          <a:srcRect l="57320" t="44056" r="35361" b="46537"/>
          <a:stretch/>
        </p:blipFill>
        <p:spPr bwMode="auto">
          <a:xfrm>
            <a:off x="4644008" y="5314652"/>
            <a:ext cx="1774190" cy="1282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933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9021" y="1556792"/>
            <a:ext cx="5976664" cy="565919"/>
          </a:xfrm>
        </p:spPr>
        <p:txBody>
          <a:bodyPr>
            <a:normAutofit fontScale="90000"/>
          </a:bodyPr>
          <a:lstStyle/>
          <a:p>
            <a:r>
              <a:rPr lang="es-ES" sz="3200" dirty="0" smtClean="0"/>
              <a:t>Determinación de otros elementos</a:t>
            </a:r>
            <a:endParaRPr lang="es-ES" sz="3200" dirty="0"/>
          </a:p>
        </p:txBody>
      </p:sp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8" name="Cuadro de texto 43"/>
          <p:cNvSpPr txBox="1"/>
          <p:nvPr/>
        </p:nvSpPr>
        <p:spPr>
          <a:xfrm>
            <a:off x="6599238" y="112522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218615"/>
              </p:ext>
            </p:extLst>
          </p:nvPr>
        </p:nvGraphicFramePr>
        <p:xfrm>
          <a:off x="1135389" y="2636912"/>
          <a:ext cx="4392488" cy="164592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944216"/>
                <a:gridCol w="2448272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Fuente de poder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Siemens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Modelo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SITOP </a:t>
                      </a:r>
                      <a:r>
                        <a:rPr lang="es-ES" sz="1200" dirty="0" smtClean="0">
                          <a:effectLst/>
                        </a:rPr>
                        <a:t>Modular</a:t>
                      </a:r>
                      <a:endParaRPr lang="es-ES" sz="11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Voltaje de entrada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120/230-500 VAC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71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Voltaje de salida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146300" algn="l"/>
                        </a:tabLst>
                      </a:pPr>
                      <a:r>
                        <a:rPr lang="es-ES" sz="1200" dirty="0">
                          <a:effectLst/>
                        </a:rPr>
                        <a:t>24 VDC 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Corriente de salida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 Amperios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8 Imagen"/>
          <p:cNvPicPr/>
          <p:nvPr/>
        </p:nvPicPr>
        <p:blipFill rotWithShape="1">
          <a:blip r:embed="rId2"/>
          <a:srcRect l="50441" t="19666" r="42342" b="66666"/>
          <a:stretch/>
        </p:blipFill>
        <p:spPr bwMode="auto">
          <a:xfrm>
            <a:off x="6165685" y="2924944"/>
            <a:ext cx="1116330" cy="1189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uadro de texto 43"/>
          <p:cNvSpPr txBox="1"/>
          <p:nvPr/>
        </p:nvSpPr>
        <p:spPr>
          <a:xfrm>
            <a:off x="6540500" y="123698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548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476672"/>
            <a:ext cx="5976664" cy="565919"/>
          </a:xfrm>
        </p:spPr>
        <p:txBody>
          <a:bodyPr>
            <a:normAutofit fontScale="90000"/>
          </a:bodyPr>
          <a:lstStyle/>
          <a:p>
            <a:r>
              <a:rPr lang="es-ES" sz="3200" dirty="0" smtClean="0"/>
              <a:t>Determinación de otros elementos</a:t>
            </a:r>
            <a:endParaRPr lang="es-ES" sz="3200" dirty="0"/>
          </a:p>
        </p:txBody>
      </p:sp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8" name="Cuadro de texto 43"/>
          <p:cNvSpPr txBox="1"/>
          <p:nvPr/>
        </p:nvSpPr>
        <p:spPr>
          <a:xfrm>
            <a:off x="6599238" y="112522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650237"/>
              </p:ext>
            </p:extLst>
          </p:nvPr>
        </p:nvGraphicFramePr>
        <p:xfrm>
          <a:off x="2483768" y="1448990"/>
          <a:ext cx="3744416" cy="192024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728192"/>
                <a:gridCol w="2016224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Conmutador SCALANSE X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Marca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Siemens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Modelo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effectLst/>
                        </a:rPr>
                        <a:t>SCALANCE </a:t>
                      </a:r>
                      <a:r>
                        <a:rPr lang="es-ES" sz="1200" dirty="0">
                          <a:effectLst/>
                        </a:rPr>
                        <a:t>X005</a:t>
                      </a:r>
                      <a:r>
                        <a:rPr lang="es-ES" sz="1100" dirty="0">
                          <a:effectLst/>
                        </a:rPr>
                        <a:t> 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Puerto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 puertos RJ45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Velocidad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 / 100 Mbps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Alimentación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24 V DC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Cuadro de texto 43"/>
          <p:cNvSpPr txBox="1"/>
          <p:nvPr/>
        </p:nvSpPr>
        <p:spPr>
          <a:xfrm>
            <a:off x="6540500" y="123698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211449"/>
              </p:ext>
            </p:extLst>
          </p:nvPr>
        </p:nvGraphicFramePr>
        <p:xfrm>
          <a:off x="1979712" y="3393206"/>
          <a:ext cx="5256584" cy="313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Visio" r:id="rId3" imgW="6935830" imgH="4166129" progId="Visio.Drawing.11">
                  <p:embed/>
                </p:oleObj>
              </mc:Choice>
              <mc:Fallback>
                <p:oleObj name="Visio" r:id="rId3" imgW="6935830" imgH="416612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3393206"/>
                        <a:ext cx="5256584" cy="3132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43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251520" y="2204864"/>
            <a:ext cx="7848872" cy="3600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7200" dirty="0" smtClean="0"/>
              <a:t>Diseño de la lógica de control</a:t>
            </a:r>
            <a:endParaRPr lang="es-ES" sz="7200" dirty="0"/>
          </a:p>
        </p:txBody>
      </p:sp>
    </p:spTree>
    <p:extLst>
      <p:ext uri="{BB962C8B-B14F-4D97-AF65-F5344CB8AC3E}">
        <p14:creationId xmlns:p14="http://schemas.microsoft.com/office/powerpoint/2010/main" val="2364699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476672"/>
            <a:ext cx="7992888" cy="565919"/>
          </a:xfrm>
        </p:spPr>
        <p:txBody>
          <a:bodyPr>
            <a:normAutofit fontScale="90000"/>
          </a:bodyPr>
          <a:lstStyle/>
          <a:p>
            <a:r>
              <a:rPr lang="es-ES" sz="3200" dirty="0"/>
              <a:t>Esquema de los lazos de control de temperatura</a:t>
            </a:r>
          </a:p>
        </p:txBody>
      </p:sp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8" name="Cuadro de texto 43"/>
          <p:cNvSpPr txBox="1"/>
          <p:nvPr/>
        </p:nvSpPr>
        <p:spPr>
          <a:xfrm>
            <a:off x="6599238" y="112522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10" name="Cuadro de texto 43"/>
          <p:cNvSpPr txBox="1"/>
          <p:nvPr/>
        </p:nvSpPr>
        <p:spPr>
          <a:xfrm>
            <a:off x="6540500" y="123698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063310"/>
              </p:ext>
            </p:extLst>
          </p:nvPr>
        </p:nvGraphicFramePr>
        <p:xfrm>
          <a:off x="611560" y="2461900"/>
          <a:ext cx="7087123" cy="194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" name="Visio" r:id="rId3" imgW="10264246" imgH="2736130" progId="Visio.Drawing.11">
                  <p:embed/>
                </p:oleObj>
              </mc:Choice>
              <mc:Fallback>
                <p:oleObj name="Visio" r:id="rId3" imgW="10264246" imgH="273613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461900"/>
                        <a:ext cx="7087123" cy="19442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11 Imagen"/>
          <p:cNvPicPr/>
          <p:nvPr/>
        </p:nvPicPr>
        <p:blipFill rotWithShape="1">
          <a:blip r:embed="rId5"/>
          <a:srcRect l="57320" t="44056" r="35361" b="46537"/>
          <a:stretch/>
        </p:blipFill>
        <p:spPr bwMode="auto">
          <a:xfrm>
            <a:off x="251520" y="1871381"/>
            <a:ext cx="1080120" cy="778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15 Imagen" descr="http://www.automation.siemens.com/bilddb/interfaces/InterfaceImageDB.asmx/GetImageVariant?objectkey=G_ST70_XX_98593&amp;imagevariantid=16&amp;lang=&amp;interfaceuserid=MALL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02250"/>
            <a:ext cx="1247775" cy="124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16 Imagen"/>
          <p:cNvPicPr/>
          <p:nvPr/>
        </p:nvPicPr>
        <p:blipFill rotWithShape="1">
          <a:blip r:embed="rId7"/>
          <a:srcRect l="63811" t="9858" r="12702" b="12359"/>
          <a:stretch/>
        </p:blipFill>
        <p:spPr bwMode="auto">
          <a:xfrm>
            <a:off x="5513534" y="1533041"/>
            <a:ext cx="576064" cy="109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2" descr="C:\Users\Andre\Documents\horno de tunel\plantillasHMI\horno 3d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3" t="31803" r="46408" b="22125"/>
          <a:stretch/>
        </p:blipFill>
        <p:spPr bwMode="auto">
          <a:xfrm>
            <a:off x="6514637" y="1352498"/>
            <a:ext cx="1680369" cy="1297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ndre\Documents\horno de tunel\plantillasHMI\horno 3d instrumentacion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50000" r="12444" b="22645"/>
          <a:stretch/>
        </p:blipFill>
        <p:spPr bwMode="auto">
          <a:xfrm>
            <a:off x="6372200" y="4550989"/>
            <a:ext cx="1737595" cy="1038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51520" y="4788250"/>
            <a:ext cx="3744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Donde</a:t>
            </a:r>
          </a:p>
          <a:p>
            <a:r>
              <a:rPr lang="es-ES" b="1" dirty="0"/>
              <a:t>SP</a:t>
            </a:r>
            <a:r>
              <a:rPr lang="es-ES" b="1" dirty="0" smtClean="0"/>
              <a:t>:</a:t>
            </a:r>
            <a:r>
              <a:rPr lang="es-ES" dirty="0" smtClean="0"/>
              <a:t> </a:t>
            </a:r>
            <a:r>
              <a:rPr lang="es-ES" dirty="0"/>
              <a:t>Variable de </a:t>
            </a:r>
            <a:r>
              <a:rPr lang="es-ES" dirty="0" smtClean="0"/>
              <a:t>referencia.</a:t>
            </a:r>
            <a:endParaRPr lang="es-ES" dirty="0"/>
          </a:p>
          <a:p>
            <a:r>
              <a:rPr lang="es-ES" b="1" dirty="0"/>
              <a:t>e:</a:t>
            </a:r>
            <a:r>
              <a:rPr lang="es-ES" dirty="0"/>
              <a:t> </a:t>
            </a:r>
            <a:r>
              <a:rPr lang="es-ES" dirty="0" smtClean="0"/>
              <a:t>Error, diferencia entre </a:t>
            </a:r>
            <a:r>
              <a:rPr lang="es-ES" dirty="0"/>
              <a:t>el SP y el PV.</a:t>
            </a:r>
          </a:p>
          <a:p>
            <a:r>
              <a:rPr lang="es-ES" b="1" dirty="0"/>
              <a:t>MV:</a:t>
            </a:r>
            <a:r>
              <a:rPr lang="es-ES" dirty="0"/>
              <a:t> Señal de control.</a:t>
            </a:r>
          </a:p>
          <a:p>
            <a:r>
              <a:rPr lang="es-ES" b="1" dirty="0"/>
              <a:t>PV:</a:t>
            </a:r>
            <a:r>
              <a:rPr lang="es-ES" dirty="0"/>
              <a:t> Variable del </a:t>
            </a:r>
            <a:r>
              <a:rPr lang="es-ES" dirty="0" smtClean="0"/>
              <a:t>proceso.</a:t>
            </a:r>
            <a:endParaRPr lang="es-ES" dirty="0"/>
          </a:p>
          <a:p>
            <a:r>
              <a:rPr lang="es-ES" b="1" dirty="0"/>
              <a:t>S.A.: </a:t>
            </a:r>
            <a:r>
              <a:rPr lang="es-ES" dirty="0"/>
              <a:t>Salida analógica.</a:t>
            </a:r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1912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5516" y="764704"/>
            <a:ext cx="4212468" cy="819522"/>
          </a:xfrm>
        </p:spPr>
        <p:txBody>
          <a:bodyPr>
            <a:normAutofit/>
          </a:bodyPr>
          <a:lstStyle/>
          <a:p>
            <a:pPr algn="l"/>
            <a:r>
              <a:rPr lang="es-ES" dirty="0" smtClean="0"/>
              <a:t>Introducción</a:t>
            </a:r>
            <a:endParaRPr lang="es-ES" dirty="0"/>
          </a:p>
        </p:txBody>
      </p:sp>
      <p:pic>
        <p:nvPicPr>
          <p:cNvPr id="4" name="3 Imagen" descr="C:\Users\usuario\Documents\Logo_Nutrinaturals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1944216" cy="1407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/>
          <p:cNvPicPr/>
          <p:nvPr/>
        </p:nvPicPr>
        <p:blipFill rotWithShape="1">
          <a:blip r:embed="rId3"/>
          <a:srcRect l="19312" t="2822" r="25486" b="4833"/>
          <a:stretch/>
        </p:blipFill>
        <p:spPr bwMode="auto">
          <a:xfrm>
            <a:off x="5076056" y="1988840"/>
            <a:ext cx="2522081" cy="1788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C:\Users\Andre\Pictures\gallet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17032"/>
            <a:ext cx="283975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 descr="http://relepro.com/361-large_default/simatic-s7-1200-cpu-1212c-dcdcrele-8di6do2ai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5" y="4387750"/>
            <a:ext cx="1490345" cy="1490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41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476672"/>
            <a:ext cx="7992888" cy="565919"/>
          </a:xfrm>
        </p:spPr>
        <p:txBody>
          <a:bodyPr>
            <a:normAutofit fontScale="90000"/>
          </a:bodyPr>
          <a:lstStyle/>
          <a:p>
            <a:r>
              <a:rPr lang="es-ES" sz="3200" dirty="0" smtClean="0"/>
              <a:t>Esquema del lazo de control de velocidad</a:t>
            </a:r>
            <a:endParaRPr lang="es-ES" sz="3200" dirty="0"/>
          </a:p>
        </p:txBody>
      </p:sp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8" name="Cuadro de texto 43"/>
          <p:cNvSpPr txBox="1"/>
          <p:nvPr/>
        </p:nvSpPr>
        <p:spPr>
          <a:xfrm>
            <a:off x="6599238" y="112522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10" name="Cuadro de texto 43"/>
          <p:cNvSpPr txBox="1"/>
          <p:nvPr/>
        </p:nvSpPr>
        <p:spPr>
          <a:xfrm>
            <a:off x="6540500" y="123698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2" name="11 Imagen"/>
          <p:cNvPicPr/>
          <p:nvPr/>
        </p:nvPicPr>
        <p:blipFill rotWithShape="1">
          <a:blip r:embed="rId3"/>
          <a:srcRect l="57320" t="44056" r="35361" b="46537"/>
          <a:stretch/>
        </p:blipFill>
        <p:spPr bwMode="auto">
          <a:xfrm>
            <a:off x="251520" y="2261560"/>
            <a:ext cx="1080120" cy="778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15 Imagen" descr="http://www.automation.siemens.com/bilddb/interfaces/InterfaceImageDB.asmx/GetImageVariant?objectkey=G_ST70_XX_98593&amp;imagevariantid=16&amp;lang=&amp;interfaceuserid=MALL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289" y="1792429"/>
            <a:ext cx="1247775" cy="124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102637"/>
              </p:ext>
            </p:extLst>
          </p:nvPr>
        </p:nvGraphicFramePr>
        <p:xfrm>
          <a:off x="344115" y="3116188"/>
          <a:ext cx="7924201" cy="1680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" name="Visio" r:id="rId5" imgW="12863269" imgH="2721283" progId="Visio.Drawing.11">
                  <p:embed/>
                </p:oleObj>
              </mc:Choice>
              <mc:Fallback>
                <p:oleObj name="Visio" r:id="rId5" imgW="12863269" imgH="2721283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115" y="3116188"/>
                        <a:ext cx="7924201" cy="16809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19 Imagen"/>
          <p:cNvPicPr/>
          <p:nvPr/>
        </p:nvPicPr>
        <p:blipFill rotWithShape="1">
          <a:blip r:embed="rId7"/>
          <a:srcRect l="43298" t="8465" r="30952" b="29606"/>
          <a:stretch/>
        </p:blipFill>
        <p:spPr bwMode="auto">
          <a:xfrm>
            <a:off x="5784571" y="1672052"/>
            <a:ext cx="1019677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" descr="C:\Users\Andre\Documents\horno de tunel\plantillasHMI\horno 3d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t="61891" r="62600" b="13143"/>
          <a:stretch/>
        </p:blipFill>
        <p:spPr bwMode="auto">
          <a:xfrm>
            <a:off x="6851601" y="2337096"/>
            <a:ext cx="1464815" cy="70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21 Imagen"/>
          <p:cNvPicPr/>
          <p:nvPr/>
        </p:nvPicPr>
        <p:blipFill rotWithShape="1">
          <a:blip r:embed="rId9"/>
          <a:srcRect l="85823" t="39493" r="3108" b="42035"/>
          <a:stretch/>
        </p:blipFill>
        <p:spPr bwMode="auto">
          <a:xfrm>
            <a:off x="6472713" y="5013176"/>
            <a:ext cx="1018223" cy="90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967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80528" y="-171400"/>
            <a:ext cx="8229600" cy="1399032"/>
          </a:xfrm>
        </p:spPr>
        <p:txBody>
          <a:bodyPr/>
          <a:lstStyle/>
          <a:p>
            <a:r>
              <a:rPr lang="es-ES" dirty="0" smtClean="0"/>
              <a:t>DIAGRAMA GEMMA</a:t>
            </a:r>
            <a:endParaRPr lang="es-E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0" t="3882" r="8196" b="4557"/>
          <a:stretch/>
        </p:blipFill>
        <p:spPr bwMode="auto">
          <a:xfrm>
            <a:off x="467544" y="980728"/>
            <a:ext cx="8307135" cy="5640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25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251520" y="2204864"/>
            <a:ext cx="7848872" cy="3600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7200" dirty="0" smtClean="0"/>
              <a:t>Diseño de la HMI</a:t>
            </a:r>
            <a:endParaRPr lang="es-ES" sz="7200" dirty="0"/>
          </a:p>
        </p:txBody>
      </p:sp>
    </p:spTree>
    <p:extLst>
      <p:ext uri="{BB962C8B-B14F-4D97-AF65-F5344CB8AC3E}">
        <p14:creationId xmlns:p14="http://schemas.microsoft.com/office/powerpoint/2010/main" val="1526861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055982"/>
              </p:ext>
            </p:extLst>
          </p:nvPr>
        </p:nvGraphicFramePr>
        <p:xfrm>
          <a:off x="2051720" y="2420888"/>
          <a:ext cx="4678363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Visio" r:id="rId3" imgW="3345428" imgH="1468178" progId="Visio.Drawing.11">
                  <p:embed/>
                </p:oleObj>
              </mc:Choice>
              <mc:Fallback>
                <p:oleObj name="Visio" r:id="rId3" imgW="3345428" imgH="1468178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2420888"/>
                        <a:ext cx="4678363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375801" y="1340768"/>
            <a:ext cx="2952328" cy="565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cap="all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/>
              <a:t>Arquitectura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217725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591410"/>
              </p:ext>
            </p:extLst>
          </p:nvPr>
        </p:nvGraphicFramePr>
        <p:xfrm>
          <a:off x="2987824" y="548680"/>
          <a:ext cx="2705100" cy="6048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2" name="Visio" r:id="rId3" imgW="2537354" imgH="6911591" progId="Visio.Drawing.11">
                  <p:embed/>
                </p:oleObj>
              </mc:Choice>
              <mc:Fallback>
                <p:oleObj name="Visio" r:id="rId3" imgW="2537354" imgH="691159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548680"/>
                        <a:ext cx="2705100" cy="60486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1 Título"/>
          <p:cNvSpPr txBox="1">
            <a:spLocks/>
          </p:cNvSpPr>
          <p:nvPr/>
        </p:nvSpPr>
        <p:spPr>
          <a:xfrm>
            <a:off x="251520" y="548680"/>
            <a:ext cx="2952328" cy="565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cap="all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/>
              <a:t>navegación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67835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8" name="Cuadro de texto 43"/>
          <p:cNvSpPr txBox="1"/>
          <p:nvPr/>
        </p:nvSpPr>
        <p:spPr>
          <a:xfrm>
            <a:off x="6599238" y="112522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10" name="Cuadro de texto 43"/>
          <p:cNvSpPr txBox="1"/>
          <p:nvPr/>
        </p:nvSpPr>
        <p:spPr>
          <a:xfrm>
            <a:off x="6540500" y="123698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7" name="16 Imagen" descr="C:\Users\Andre\Documents\horno de tunel\plantillasHMI\hmi-plantilla-gener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5863597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1 Título"/>
          <p:cNvSpPr txBox="1">
            <a:spLocks/>
          </p:cNvSpPr>
          <p:nvPr/>
        </p:nvSpPr>
        <p:spPr>
          <a:xfrm>
            <a:off x="251520" y="548680"/>
            <a:ext cx="2952328" cy="565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cap="all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/>
              <a:t>distribución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52315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251520" y="2204864"/>
            <a:ext cx="7848872" cy="3600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7200" dirty="0" smtClean="0"/>
              <a:t>Simulación</a:t>
            </a:r>
            <a:endParaRPr lang="es-ES" sz="7200" dirty="0"/>
          </a:p>
        </p:txBody>
      </p:sp>
    </p:spTree>
    <p:extLst>
      <p:ext uri="{BB962C8B-B14F-4D97-AF65-F5344CB8AC3E}">
        <p14:creationId xmlns:p14="http://schemas.microsoft.com/office/powerpoint/2010/main" val="34051791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8" name="Cuadro de texto 43"/>
          <p:cNvSpPr txBox="1"/>
          <p:nvPr/>
        </p:nvSpPr>
        <p:spPr>
          <a:xfrm>
            <a:off x="6599238" y="112522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10" name="Cuadro de texto 43"/>
          <p:cNvSpPr txBox="1"/>
          <p:nvPr/>
        </p:nvSpPr>
        <p:spPr>
          <a:xfrm>
            <a:off x="6540500" y="123698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467544" y="2132856"/>
            <a:ext cx="2952328" cy="565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cap="all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/>
              <a:t>Software </a:t>
            </a:r>
            <a:endParaRPr lang="es-ES" sz="3200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1521460" y="3177540"/>
          <a:ext cx="5491480" cy="164592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939540"/>
                <a:gridCol w="155194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Programa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Versión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Totally Integrated Automation Portal (TIA Portal)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146300" algn="l"/>
                        </a:tabLst>
                      </a:pPr>
                      <a:r>
                        <a:rPr lang="es-ES" sz="1200">
                          <a:effectLst/>
                        </a:rPr>
                        <a:t>V13 SP1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STEP 7 Professional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146300" algn="l"/>
                        </a:tabLst>
                      </a:pPr>
                      <a:r>
                        <a:rPr lang="es-ES" sz="1200">
                          <a:effectLst/>
                        </a:rPr>
                        <a:t>V13 SP1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WinCC Professional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146300" algn="l"/>
                        </a:tabLst>
                      </a:pPr>
                      <a:r>
                        <a:rPr lang="es-ES" sz="1200">
                          <a:effectLst/>
                        </a:rPr>
                        <a:t>V13 SP1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S7-PLCSIM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146300" algn="l"/>
                        </a:tabLst>
                      </a:pPr>
                      <a:r>
                        <a:rPr lang="es-ES" sz="1200">
                          <a:effectLst/>
                        </a:rPr>
                        <a:t>V5.4</a:t>
                      </a:r>
                      <a:r>
                        <a:rPr lang="en-US" sz="1200">
                          <a:effectLst/>
                        </a:rPr>
                        <a:t>+SP5+Upd3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SIMIT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146300" algn="l"/>
                        </a:tabLst>
                      </a:pPr>
                      <a:r>
                        <a:rPr lang="es-ES" sz="1200" dirty="0">
                          <a:effectLst/>
                        </a:rPr>
                        <a:t>V8.0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11 Rectángulo"/>
          <p:cNvSpPr/>
          <p:nvPr/>
        </p:nvSpPr>
        <p:spPr>
          <a:xfrm>
            <a:off x="285478" y="5229200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Para ver video de simulación</a:t>
            </a:r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40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251520" y="2204864"/>
            <a:ext cx="7848872" cy="3600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7200" dirty="0" smtClean="0"/>
              <a:t>Análisis financiero</a:t>
            </a:r>
            <a:endParaRPr lang="es-ES" sz="7200" dirty="0"/>
          </a:p>
        </p:txBody>
      </p:sp>
    </p:spTree>
    <p:extLst>
      <p:ext uri="{BB962C8B-B14F-4D97-AF65-F5344CB8AC3E}">
        <p14:creationId xmlns:p14="http://schemas.microsoft.com/office/powerpoint/2010/main" val="2501999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476672"/>
            <a:ext cx="7992888" cy="565919"/>
          </a:xfrm>
        </p:spPr>
        <p:txBody>
          <a:bodyPr>
            <a:normAutofit fontScale="90000"/>
          </a:bodyPr>
          <a:lstStyle/>
          <a:p>
            <a:r>
              <a:rPr lang="es-ES" sz="3200" dirty="0" smtClean="0"/>
              <a:t>Lista de materiales</a:t>
            </a:r>
            <a:endParaRPr lang="es-ES" sz="3200" dirty="0"/>
          </a:p>
        </p:txBody>
      </p:sp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8" name="Cuadro de texto 43"/>
          <p:cNvSpPr txBox="1"/>
          <p:nvPr/>
        </p:nvSpPr>
        <p:spPr>
          <a:xfrm>
            <a:off x="6599238" y="112522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10" name="Cuadro de texto 43"/>
          <p:cNvSpPr txBox="1"/>
          <p:nvPr/>
        </p:nvSpPr>
        <p:spPr>
          <a:xfrm>
            <a:off x="6540500" y="123698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604141"/>
              </p:ext>
            </p:extLst>
          </p:nvPr>
        </p:nvGraphicFramePr>
        <p:xfrm>
          <a:off x="611560" y="1124744"/>
          <a:ext cx="7316167" cy="563632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37969"/>
                <a:gridCol w="2472230"/>
                <a:gridCol w="858014"/>
                <a:gridCol w="3747954"/>
              </a:tblGrid>
              <a:tr h="44332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N.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 smtClean="0">
                          <a:effectLst/>
                        </a:rPr>
                        <a:t>Descripción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Cantidad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Especificación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Termomagnético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1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Schneider IC60N- 10A, tripolar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Guarda motor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Marca Siemens, modelo Sirius Innovations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</a:rPr>
                        <a:t>Variador de frecuencia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1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Marca Siemens, modelo G120C, CPU 240E-2 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Contactor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Contacto Sirius Innovation 3RT20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Contactor 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Contacto Sirius Innovation 3RT20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Fusibles 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30A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Transformador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440/230 V y 0,300KVA 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Termomagnético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Schneider GB2 1A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Relé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</a:rPr>
                        <a:t>Siemens 3RQ3 </a:t>
                      </a:r>
                      <a:r>
                        <a:rPr lang="es-ES" sz="1400" u="none" strike="noStrike" dirty="0" err="1">
                          <a:effectLst/>
                        </a:rPr>
                        <a:t>ultradelgado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Fuente de poder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Siemens SITOP Modular 230/24 V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PLC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Siemens S7 1200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Encoder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OMRON Encoder incremental E6B2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Balizas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Siemens 24Vdc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PLC módulo EA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Siemens SM 1231 AI 8x13bit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Transmisor 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Siemens SITRANS TH300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Sensor de temperatura TS500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Siemens SITRANS TS500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PLC módulo SA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Siemens SM 1232 AQ 4x14bit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Posicionadores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Sauter Posicionador ASF 113S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Porta fusibles 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 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40663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20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Borneras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21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</a:rPr>
                        <a:t>Para cable hasta 12 AWG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341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540568" y="332656"/>
            <a:ext cx="4678288" cy="925959"/>
          </a:xfrm>
        </p:spPr>
        <p:txBody>
          <a:bodyPr/>
          <a:lstStyle/>
          <a:p>
            <a:r>
              <a:rPr lang="es-ES" dirty="0" smtClean="0"/>
              <a:t>Importancia</a:t>
            </a:r>
            <a:endParaRPr lang="es-ES" dirty="0"/>
          </a:p>
        </p:txBody>
      </p:sp>
      <p:pic>
        <p:nvPicPr>
          <p:cNvPr id="1026" name="Picture 2" descr="http://www.hogarmania.com/archivos/201211/recetas-galletas-xl-668x400x80xX.jpg?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33077"/>
            <a:ext cx="4248472" cy="2543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lsol.com.ar/public/imagenes/000/687/346/000687346-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462" y="3573015"/>
            <a:ext cx="4121937" cy="3091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ixabay.com/static/uploads/photo/2013/07/12/14/07/bag-147782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56792"/>
            <a:ext cx="1180757" cy="1607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41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476672"/>
            <a:ext cx="7992888" cy="565919"/>
          </a:xfrm>
        </p:spPr>
        <p:txBody>
          <a:bodyPr>
            <a:normAutofit fontScale="90000"/>
          </a:bodyPr>
          <a:lstStyle/>
          <a:p>
            <a:r>
              <a:rPr lang="es-ES" sz="3200" dirty="0" smtClean="0"/>
              <a:t>Lista de materiales</a:t>
            </a:r>
            <a:endParaRPr lang="es-ES" sz="3200" dirty="0"/>
          </a:p>
        </p:txBody>
      </p:sp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8" name="Cuadro de texto 43"/>
          <p:cNvSpPr txBox="1"/>
          <p:nvPr/>
        </p:nvSpPr>
        <p:spPr>
          <a:xfrm>
            <a:off x="6599238" y="112522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10" name="Cuadro de texto 43"/>
          <p:cNvSpPr txBox="1"/>
          <p:nvPr/>
        </p:nvSpPr>
        <p:spPr>
          <a:xfrm>
            <a:off x="6540500" y="123698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168155"/>
              </p:ext>
            </p:extLst>
          </p:nvPr>
        </p:nvGraphicFramePr>
        <p:xfrm>
          <a:off x="539552" y="1681326"/>
          <a:ext cx="7488832" cy="433197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28600"/>
                <a:gridCol w="2579712"/>
                <a:gridCol w="1008112"/>
                <a:gridCol w="3672408"/>
              </a:tblGrid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 dirty="0">
                          <a:effectLst/>
                        </a:rPr>
                        <a:t>21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</a:rPr>
                        <a:t>Borneras de instrumentación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18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</a:rPr>
                        <a:t>Para cable hasta 18 AWG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22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Pantalla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Siemens KTP900 PN Básica 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23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Conmutador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1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Siemens SCALANCE X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24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</a:rPr>
                        <a:t>Conductor AWG 18 (m)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50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 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25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</a:rPr>
                        <a:t>Conductor AWG 12 (m)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130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 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26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</a:rPr>
                        <a:t>Cable </a:t>
                      </a:r>
                      <a:r>
                        <a:rPr lang="es-ES" sz="1400" u="none" strike="noStrike" dirty="0" err="1">
                          <a:effectLst/>
                        </a:rPr>
                        <a:t>ethernet</a:t>
                      </a:r>
                      <a:r>
                        <a:rPr lang="es-ES" sz="1400" u="none" strike="noStrike" dirty="0">
                          <a:effectLst/>
                        </a:rPr>
                        <a:t> (m)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Siemens industrial con blindaje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27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Conector ethernet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Siemens industrial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28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Cable de instrumentación 2 hilos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36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Con doble blindaje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29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Cable instrumentación 4 hilos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22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Con doble blindaje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30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Cable de instrumentación 5 hilos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Con doble blindaje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31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Canaletas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40x60x2000mm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32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Armario metálico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1400x800x350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33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Riel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Riel din 35mm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34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Pulsador de emergencia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Siemens, rojo y exuberante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35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TIA Portal Step7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TIA Portal Step7 Profesional V13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39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TIA Portal WinCC Advance Runtime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Para aplicaciones de una sola estación,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 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 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 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</a:rPr>
                        <a:t>licencia para 128 etiquetas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959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476672"/>
            <a:ext cx="7992888" cy="565919"/>
          </a:xfrm>
        </p:spPr>
        <p:txBody>
          <a:bodyPr>
            <a:normAutofit fontScale="90000"/>
          </a:bodyPr>
          <a:lstStyle/>
          <a:p>
            <a:r>
              <a:rPr lang="es-ES" sz="3200" dirty="0" smtClean="0"/>
              <a:t>Materiales y precios</a:t>
            </a:r>
            <a:endParaRPr lang="es-ES" sz="3200" dirty="0"/>
          </a:p>
        </p:txBody>
      </p:sp>
      <p:sp>
        <p:nvSpPr>
          <p:cNvPr id="10" name="Cuadro de texto 43"/>
          <p:cNvSpPr txBox="1"/>
          <p:nvPr/>
        </p:nvSpPr>
        <p:spPr>
          <a:xfrm>
            <a:off x="6540500" y="123698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143272"/>
              </p:ext>
            </p:extLst>
          </p:nvPr>
        </p:nvGraphicFramePr>
        <p:xfrm>
          <a:off x="827584" y="1285875"/>
          <a:ext cx="6781800" cy="541401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28600"/>
                <a:gridCol w="2108200"/>
                <a:gridCol w="673100"/>
                <a:gridCol w="800100"/>
                <a:gridCol w="673100"/>
                <a:gridCol w="673100"/>
                <a:gridCol w="673100"/>
                <a:gridCol w="952500"/>
              </a:tblGrid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N.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Descripción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Cantidad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V. Unitario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V. Total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IVA 14%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Total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Participación Porcentual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Disyuntor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40,30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40,30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5,64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45,94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0,08%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Guarda motor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58,66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58,66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8,21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66,87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0,11%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Variador de frecuencia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488,00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488,00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68,32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556,32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0,95%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Contactor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28,19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28,19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3,95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32,14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0,05%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Contactor 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24,26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24,26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3,40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27,66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0,05%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Fusibles 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1,79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5,37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0,75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6,12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0,01%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Transformador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442,53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442,53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61,95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504,48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0,86%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Termomagnético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22,10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22,10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3,09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25,19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0,04%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Relé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22,56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22,56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3,16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25,72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0,04%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Fuente de poder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327,00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327,00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45,78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372,78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0,64%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PLC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718,00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718,00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100,52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818,52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1,40%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Encoder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74,98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74,98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10,50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85,48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0,15%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Balizas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53,10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53,10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7,43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60,53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0,10%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PLC módulo EA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723,00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723,00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101,22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824,22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1,41%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Transmisor 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560,39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3.362,34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470,73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3.833,07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6,55%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Sensor de temperatura TS500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182,00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1.092,00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152,88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1.244,88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2,13%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PLC módulo SA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742,00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742,00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103,88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845,88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1,44%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Posicionadores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123,27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369,80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51,77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421,57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0,72%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19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Porta fusibles 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2,81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8,43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1,18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9,61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0,02%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</a:rPr>
                        <a:t>20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</a:rPr>
                        <a:t>Borneras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21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1,79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37,59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5,26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42,85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0,07%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647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476672"/>
            <a:ext cx="7992888" cy="565919"/>
          </a:xfrm>
        </p:spPr>
        <p:txBody>
          <a:bodyPr>
            <a:normAutofit fontScale="90000"/>
          </a:bodyPr>
          <a:lstStyle/>
          <a:p>
            <a:r>
              <a:rPr lang="es-ES" sz="3200" dirty="0" smtClean="0"/>
              <a:t>Materiales y precios</a:t>
            </a:r>
            <a:endParaRPr lang="es-ES" sz="3200" dirty="0"/>
          </a:p>
        </p:txBody>
      </p:sp>
      <p:sp>
        <p:nvSpPr>
          <p:cNvPr id="13" name="Cuadro de texto 43"/>
          <p:cNvSpPr txBox="1"/>
          <p:nvPr/>
        </p:nvSpPr>
        <p:spPr>
          <a:xfrm>
            <a:off x="6569075" y="11593513"/>
            <a:ext cx="765175" cy="29686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8" name="Cuadro de texto 43"/>
          <p:cNvSpPr txBox="1"/>
          <p:nvPr/>
        </p:nvSpPr>
        <p:spPr>
          <a:xfrm>
            <a:off x="6599238" y="112522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10" name="Cuadro de texto 43"/>
          <p:cNvSpPr txBox="1"/>
          <p:nvPr/>
        </p:nvSpPr>
        <p:spPr>
          <a:xfrm>
            <a:off x="6540500" y="123698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753943"/>
              </p:ext>
            </p:extLst>
          </p:nvPr>
        </p:nvGraphicFramePr>
        <p:xfrm>
          <a:off x="827584" y="1349375"/>
          <a:ext cx="6781800" cy="546354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28600"/>
                <a:gridCol w="2108200"/>
                <a:gridCol w="673100"/>
                <a:gridCol w="800100"/>
                <a:gridCol w="673100"/>
                <a:gridCol w="673100"/>
                <a:gridCol w="673100"/>
                <a:gridCol w="952500"/>
              </a:tblGrid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 dirty="0">
                          <a:effectLst/>
                        </a:rPr>
                        <a:t>21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Borneras de instrumentación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18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1,24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22,32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3,12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25,44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0,04%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22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Pantalla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2.450,00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2.450,00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343,00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2.793,00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4,77%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23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Conmutador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367,00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367,00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51,38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418,38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0,71%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24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Conductor AWG 18 (m)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50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0,24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12,00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1,68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13,68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0,02%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25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Conductor AWG 12 (m)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130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0,49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63,70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8,92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72,62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0,12%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26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Cable ethernet (m)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4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4,45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17,80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2,49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20,29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0,03%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27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Conector ethernet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40,00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240,00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33,60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273,60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0,47%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28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Cable de instrumentación 2 hilos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36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2,32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83,52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11,69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95,21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0,16%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29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Cable instrumentación 4 hilos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22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3,08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67,76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9,49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77,25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0,13%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30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Cable de instrumentación 5 hilos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4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4,83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19,32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2,70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22,02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0,04%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31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Canaletas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3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2,57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7,71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1,08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8,79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0,02%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32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Armario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874,00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874,00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122,36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996,36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1,70%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33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Riel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3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3,06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9,18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1,29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10,47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0,02%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34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Pulsador de emergencia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11,36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11,36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1,59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12,95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0,02%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35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 dirty="0">
                          <a:effectLst/>
                        </a:rPr>
                        <a:t>TIA Portal Step7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1.503,33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1.503,33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210,47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1.713,80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2,93%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39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TIA Portal WinCC Ad. Runtime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980,00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980,00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137,20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1.117,20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1,91%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40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Parte mecánica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36.000,00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36.000,00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5.040,00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41.040,00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70,08%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2857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>
                          <a:effectLst/>
                        </a:rPr>
                        <a:t>SUBTOTAL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51.369,21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7.191,69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58.560,90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100,00%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2857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>
                          <a:effectLst/>
                        </a:rPr>
                        <a:t>Variación estimada en materiales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5,00%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2.568,46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359,58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2.928,04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2857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>
                          <a:effectLst/>
                        </a:rPr>
                        <a:t>TOTAL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53.937,67</a:t>
                      </a:r>
                      <a:endParaRPr lang="es-ES" sz="12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7.551,27</a:t>
                      </a:r>
                      <a:endParaRPr lang="es-ES" sz="12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61.488,94</a:t>
                      </a:r>
                      <a:endParaRPr lang="es-ES" sz="12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04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992888" cy="1069975"/>
          </a:xfrm>
        </p:spPr>
        <p:txBody>
          <a:bodyPr/>
          <a:lstStyle/>
          <a:p>
            <a:pPr lvl="2" algn="l" rtl="0">
              <a:spcBef>
                <a:spcPct val="0"/>
              </a:spcBef>
            </a:pPr>
            <a:r>
              <a:rPr lang="es-EC" sz="3200" spc="-100" dirty="0" smtClean="0">
                <a:solidFill>
                  <a:schemeClr val="tx2"/>
                </a:solidFill>
              </a:rPr>
              <a:t>Análisis </a:t>
            </a:r>
            <a:r>
              <a:rPr lang="es-EC" sz="3200" spc="-100" dirty="0">
                <a:solidFill>
                  <a:schemeClr val="tx2"/>
                </a:solidFill>
              </a:rPr>
              <a:t>horizontal porcentual de componentes de costos</a:t>
            </a:r>
            <a:r>
              <a:rPr lang="es-EC" sz="3200" spc="-100" dirty="0" smtClean="0">
                <a:solidFill>
                  <a:schemeClr val="tx2"/>
                </a:solidFill>
              </a:rPr>
              <a:t>.</a:t>
            </a:r>
            <a:endParaRPr lang="es-ES" sz="3200" dirty="0"/>
          </a:p>
        </p:txBody>
      </p:sp>
      <p:sp>
        <p:nvSpPr>
          <p:cNvPr id="10" name="Cuadro de texto 43"/>
          <p:cNvSpPr txBox="1"/>
          <p:nvPr/>
        </p:nvSpPr>
        <p:spPr>
          <a:xfrm>
            <a:off x="6540500" y="12369800"/>
            <a:ext cx="76517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Times New Roman"/>
                <a:cs typeface="Times New Roman"/>
              </a:rPr>
              <a:t>Continúa</a:t>
            </a:r>
            <a:endParaRPr lang="es-ES" sz="1100">
              <a:effectLst/>
              <a:ea typeface="Times New Roman"/>
              <a:cs typeface="Times New Roma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223116"/>
              </p:ext>
            </p:extLst>
          </p:nvPr>
        </p:nvGraphicFramePr>
        <p:xfrm>
          <a:off x="611560" y="2113012"/>
          <a:ext cx="7344816" cy="25908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197410"/>
                <a:gridCol w="535954"/>
                <a:gridCol w="1071907"/>
                <a:gridCol w="1018312"/>
                <a:gridCol w="1179098"/>
                <a:gridCol w="1342135"/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Componente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Detalle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Método Manual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Implementación de Maquinaria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905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Costos de Producción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Resultados por proceso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Costos de Producción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Resultados por proceso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Materia Prima Directa 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MPD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376,50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25,10%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417,96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67,74%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Mano de Obra Directa 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MOD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681,00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45,40%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94,40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15,30%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>
                          <a:effectLst/>
                        </a:rPr>
                        <a:t>Costos Indirectos de Fabricación 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CIF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442,50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29,50%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104,64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16,96%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Total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1.500,00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100,00%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617,00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100,00%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Unidades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1374,00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 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1374,00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 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  <a:tr h="19431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Costo unitario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1,09</a:t>
                      </a:r>
                      <a:endParaRPr lang="es-ES" sz="14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 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0,45</a:t>
                      </a:r>
                      <a:endParaRPr lang="es-ES" sz="14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57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-27384"/>
            <a:ext cx="5040560" cy="637927"/>
          </a:xfrm>
        </p:spPr>
        <p:txBody>
          <a:bodyPr/>
          <a:lstStyle/>
          <a:p>
            <a:pPr lvl="2" algn="l" rtl="0">
              <a:spcBef>
                <a:spcPct val="0"/>
              </a:spcBef>
            </a:pPr>
            <a:r>
              <a:rPr lang="es-EC" sz="3200" spc="-100" dirty="0" smtClean="0">
                <a:solidFill>
                  <a:schemeClr val="tx2"/>
                </a:solidFill>
              </a:rPr>
              <a:t>Flujo de retorno de inversión</a:t>
            </a:r>
            <a:endParaRPr lang="es-ES" sz="3200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837089"/>
              </p:ext>
            </p:extLst>
          </p:nvPr>
        </p:nvGraphicFramePr>
        <p:xfrm>
          <a:off x="683568" y="791736"/>
          <a:ext cx="3384376" cy="134112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376264"/>
                <a:gridCol w="1008112"/>
              </a:tblGrid>
              <a:tr h="19431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 dirty="0">
                          <a:effectLst/>
                        </a:rPr>
                        <a:t>Implementación maquinaria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61.488,94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Interés anual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 dirty="0">
                          <a:effectLst/>
                        </a:rPr>
                        <a:t>14,00%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Plazo (años)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 dirty="0">
                          <a:effectLst/>
                        </a:rPr>
                        <a:t>5,00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 dirty="0">
                          <a:effectLst/>
                        </a:rPr>
                        <a:t>Cantidad de venta objetiva mensual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2.400,00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Costo de Producción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>
                          <a:effectLst/>
                        </a:rPr>
                        <a:t>0,45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Precio de Venta (Distribuidor)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 dirty="0">
                          <a:effectLst/>
                        </a:rPr>
                        <a:t>1,50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352827"/>
              </p:ext>
            </p:extLst>
          </p:nvPr>
        </p:nvGraphicFramePr>
        <p:xfrm>
          <a:off x="611557" y="2672433"/>
          <a:ext cx="7848875" cy="1332631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368152"/>
                <a:gridCol w="864096"/>
                <a:gridCol w="1224136"/>
                <a:gridCol w="792089"/>
                <a:gridCol w="1080120"/>
                <a:gridCol w="792089"/>
                <a:gridCol w="648073"/>
                <a:gridCol w="1080120"/>
              </a:tblGrid>
              <a:tr h="1291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200" b="1" u="none" strike="noStrike" dirty="0">
                          <a:effectLst/>
                        </a:rPr>
                        <a:t>Tabla de Amortización 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ctr"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ES" sz="1200" b="1" u="none" strike="noStrike" dirty="0">
                          <a:effectLst/>
                        </a:rPr>
                        <a:t>Periodos Mensuales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0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1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3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4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5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6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ctr"/>
                </a:tc>
              </a:tr>
              <a:tr h="250556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Saldo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61.488,94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60.713,76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59.929,52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59.136,14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58.333,50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57.521,50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56.700,02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</a:tr>
              <a:tr h="131736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Interés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717,37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708,33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699,18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689,92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680,56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671,08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</a:tr>
              <a:tr h="131736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Abono al capital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-775,19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-784,23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-793,38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-802,64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-812,00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-821,48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</a:tr>
              <a:tr h="222436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Cuota mensual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-1.492,56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-1.492,56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-1.492,56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-1.492,56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-1.492,56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-1.492,56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</a:tr>
            </a:tbl>
          </a:graphicData>
        </a:graphic>
      </p:graphicFrame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788144"/>
              </p:ext>
            </p:extLst>
          </p:nvPr>
        </p:nvGraphicFramePr>
        <p:xfrm>
          <a:off x="503127" y="4788912"/>
          <a:ext cx="7957305" cy="180844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584176"/>
                <a:gridCol w="1152129"/>
                <a:gridCol w="720081"/>
                <a:gridCol w="1152129"/>
                <a:gridCol w="648074"/>
                <a:gridCol w="1080120"/>
                <a:gridCol w="684490"/>
                <a:gridCol w="936106"/>
              </a:tblGrid>
              <a:tr h="1260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200" b="1" u="none" strike="noStrike" dirty="0">
                          <a:effectLst/>
                        </a:rPr>
                        <a:t>Tabla de Amortización 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ctr"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ES" sz="1200" b="1" u="none" strike="noStrike" dirty="0">
                          <a:effectLst/>
                        </a:rPr>
                        <a:t>Periodos Mensuales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2602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2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3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4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5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6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ctr"/>
                </a:tc>
              </a:tr>
              <a:tr h="27727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Inversión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-61.488,94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 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Proyección de ingresos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3.600,00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3.600,00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3.600,00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3.600,00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3.600,00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3.600,00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Costos de producción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-1.077,73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-1.077,73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-1.077,73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-1.077,73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-1.077,73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-1.077,73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</a:tr>
              <a:tr h="207784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Cuotas de préstamo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-1.492,56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-1.492,56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-1.492,56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-1.492,56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-1.492,56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-1.492,56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u="none" strike="noStrike" dirty="0">
                          <a:effectLst/>
                        </a:rPr>
                        <a:t>Utilidad Operacional </a:t>
                      </a:r>
                      <a:endParaRPr lang="es-ES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-61.488,94</a:t>
                      </a:r>
                      <a:endParaRPr lang="es-ES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1.029,71</a:t>
                      </a:r>
                      <a:endParaRPr lang="es-ES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1.029,71</a:t>
                      </a:r>
                      <a:endParaRPr lang="es-ES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1.029,71</a:t>
                      </a:r>
                      <a:endParaRPr lang="es-ES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1.029,71</a:t>
                      </a:r>
                      <a:endParaRPr lang="es-ES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1.029,71</a:t>
                      </a:r>
                      <a:endParaRPr lang="es-ES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1.029,71</a:t>
                      </a:r>
                      <a:endParaRPr lang="es-ES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2520" marR="2520" marT="2520" marB="0" anchor="b"/>
                </a:tc>
              </a:tr>
            </a:tbl>
          </a:graphicData>
        </a:graphic>
      </p:graphicFrame>
      <p:sp>
        <p:nvSpPr>
          <p:cNvPr id="12" name="11 Rectángulo"/>
          <p:cNvSpPr/>
          <p:nvPr/>
        </p:nvSpPr>
        <p:spPr>
          <a:xfrm>
            <a:off x="504053" y="2303101"/>
            <a:ext cx="63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Flujo </a:t>
            </a:r>
            <a:r>
              <a:rPr lang="es-ES" dirty="0"/>
              <a:t>de Inversión con </a:t>
            </a:r>
            <a:r>
              <a:rPr lang="es-ES" dirty="0" smtClean="0"/>
              <a:t>Financiamiento </a:t>
            </a:r>
            <a:endParaRPr lang="es-ES" dirty="0"/>
          </a:p>
        </p:txBody>
      </p:sp>
      <p:sp>
        <p:nvSpPr>
          <p:cNvPr id="15" name="14 Rectángulo"/>
          <p:cNvSpPr/>
          <p:nvPr/>
        </p:nvSpPr>
        <p:spPr>
          <a:xfrm>
            <a:off x="381187" y="4355812"/>
            <a:ext cx="3260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Flujo </a:t>
            </a:r>
            <a:r>
              <a:rPr lang="es-ES" dirty="0"/>
              <a:t>de Proyección de </a:t>
            </a:r>
            <a:r>
              <a:rPr lang="es-ES" dirty="0" smtClean="0"/>
              <a:t>Inversión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973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170309" y="260648"/>
            <a:ext cx="72820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ct val="0"/>
              </a:spcBef>
            </a:pPr>
            <a:r>
              <a:rPr lang="es-EC" sz="3200" spc="-100" dirty="0">
                <a:solidFill>
                  <a:schemeClr val="tx2"/>
                </a:solidFill>
              </a:rPr>
              <a:t>Punto de equilibrio y rentabilidad del proyecto mediante VAN y TIR.</a:t>
            </a:r>
            <a:endParaRPr lang="es-ES" sz="3200" spc="-100" dirty="0">
              <a:solidFill>
                <a:schemeClr val="tx2"/>
              </a:solidFill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153568"/>
              </p:ext>
            </p:extLst>
          </p:nvPr>
        </p:nvGraphicFramePr>
        <p:xfrm>
          <a:off x="755576" y="2044452"/>
          <a:ext cx="3009900" cy="9525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273300"/>
                <a:gridCol w="736600"/>
              </a:tblGrid>
              <a:tr h="19431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 dirty="0">
                          <a:effectLst/>
                        </a:rPr>
                        <a:t>Cantidad de venta objetiva mensual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1.421,00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 dirty="0">
                          <a:effectLst/>
                        </a:rPr>
                        <a:t>Costo de Producción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0,45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Precio de Venta (Distribuidor)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1,50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  <a:tr h="19431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Tasa activa referencial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14,00%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810" marR="3810" marT="3810" marB="0" anchor="b"/>
                </a:tc>
              </a:tr>
            </a:tbl>
          </a:graphicData>
        </a:graphic>
      </p:graphicFrame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500234"/>
              </p:ext>
            </p:extLst>
          </p:nvPr>
        </p:nvGraphicFramePr>
        <p:xfrm>
          <a:off x="762000" y="3632203"/>
          <a:ext cx="5917431" cy="2101053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001688"/>
                <a:gridCol w="1122369"/>
                <a:gridCol w="632229"/>
                <a:gridCol w="632229"/>
                <a:gridCol w="632229"/>
                <a:gridCol w="632229"/>
                <a:gridCol w="632229"/>
                <a:gridCol w="632229"/>
              </a:tblGrid>
              <a:tr h="1291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Tabla de Amortización 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ctr"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Periodos Mensuales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2915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0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2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3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4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5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6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ctr"/>
                </a:tc>
              </a:tr>
              <a:tr h="250556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Inversión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61.488,94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 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</a:tr>
              <a:tr h="250556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Proyección de ingresos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2.131,50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2.131,50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2.131,50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2.131,50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2.131,50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2.131,50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</a:tr>
              <a:tr h="131736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Costos de producción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-638,11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-638,11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-638,11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-638,11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-638,11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-638,11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</a:tr>
              <a:tr h="374542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Cuotas de préstamo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-1.492,56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-1.492,56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-1.492,56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-1.492,56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-1.492,56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-1.492,56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</a:tr>
              <a:tr h="131736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effectLst/>
                        </a:rPr>
                        <a:t>Utilidad Operacional </a:t>
                      </a:r>
                      <a:endParaRPr lang="es-ES" sz="12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 </a:t>
                      </a:r>
                      <a:endParaRPr lang="es-ES" sz="1200" b="0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0,83</a:t>
                      </a:r>
                      <a:endParaRPr lang="es-ES" sz="12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0,83</a:t>
                      </a:r>
                      <a:endParaRPr lang="es-ES" sz="12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0,83</a:t>
                      </a:r>
                      <a:endParaRPr lang="es-ES" sz="12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0,83</a:t>
                      </a:r>
                      <a:endParaRPr lang="es-ES" sz="12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0,83</a:t>
                      </a:r>
                      <a:endParaRPr lang="es-ES" sz="12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0,83</a:t>
                      </a:r>
                      <a:endParaRPr lang="es-ES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2583" marR="2583" marT="2583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44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251520" y="2204864"/>
            <a:ext cx="7848872" cy="3600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 smtClean="0"/>
              <a:t>Conclusiones</a:t>
            </a:r>
            <a:endParaRPr lang="es-ES" sz="7200" dirty="0"/>
          </a:p>
        </p:txBody>
      </p:sp>
    </p:spTree>
    <p:extLst>
      <p:ext uri="{BB962C8B-B14F-4D97-AF65-F5344CB8AC3E}">
        <p14:creationId xmlns:p14="http://schemas.microsoft.com/office/powerpoint/2010/main" val="36291397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404664"/>
            <a:ext cx="813690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/>
              <a:t>Es factible </a:t>
            </a:r>
            <a:r>
              <a:rPr lang="es-ES" sz="2800" dirty="0"/>
              <a:t>la </a:t>
            </a:r>
            <a:r>
              <a:rPr lang="es-ES" sz="2800" dirty="0" smtClean="0"/>
              <a:t>automatización, </a:t>
            </a:r>
            <a:r>
              <a:rPr lang="es-ES" sz="2800" dirty="0"/>
              <a:t>puesto que los </a:t>
            </a:r>
            <a:r>
              <a:rPr lang="es-ES" sz="2800" dirty="0" smtClean="0"/>
              <a:t>elementos que </a:t>
            </a:r>
            <a:r>
              <a:rPr lang="es-ES" sz="2800" dirty="0"/>
              <a:t>se requieren se encuentran disponibles en el mercado nacional</a:t>
            </a:r>
            <a:r>
              <a:rPr lang="es-ES" sz="2800" dirty="0" smtClean="0"/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8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/>
              <a:t>E</a:t>
            </a:r>
            <a:r>
              <a:rPr lang="es-ES" sz="2800" dirty="0" smtClean="0"/>
              <a:t>s </a:t>
            </a:r>
            <a:r>
              <a:rPr lang="es-ES" sz="2800" dirty="0"/>
              <a:t>posible </a:t>
            </a:r>
            <a:r>
              <a:rPr lang="es-ES" sz="2800" dirty="0" smtClean="0"/>
              <a:t>escoger equipos en otras marcas, siempre que se conserven </a:t>
            </a:r>
            <a:r>
              <a:rPr lang="es-ES" sz="2800" dirty="0"/>
              <a:t>las </a:t>
            </a:r>
            <a:r>
              <a:rPr lang="es-ES" sz="2800" dirty="0" smtClean="0"/>
              <a:t>características.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8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/>
              <a:t>Se </a:t>
            </a:r>
            <a:r>
              <a:rPr lang="es-ES" sz="2800" dirty="0"/>
              <a:t>obtuvo un programa para el autómata que considera, seguridades para el usuario,  la estructura y el proceso, y además posee un orden adecuado de energización de los equipos representando ahorro de </a:t>
            </a:r>
            <a:r>
              <a:rPr lang="es-ES" sz="2800" dirty="0" smtClean="0"/>
              <a:t>recursos.</a:t>
            </a:r>
          </a:p>
        </p:txBody>
      </p:sp>
    </p:spTree>
    <p:extLst>
      <p:ext uri="{BB962C8B-B14F-4D97-AF65-F5344CB8AC3E}">
        <p14:creationId xmlns:p14="http://schemas.microsoft.com/office/powerpoint/2010/main" val="121297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404664"/>
            <a:ext cx="81369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/>
              <a:t>La restricción de permisos en la HMI, le permitió </a:t>
            </a:r>
            <a:r>
              <a:rPr lang="es-ES" sz="2800" dirty="0"/>
              <a:t>tener amplias prestaciones </a:t>
            </a:r>
            <a:r>
              <a:rPr lang="es-ES" sz="2800" dirty="0" smtClean="0"/>
              <a:t> </a:t>
            </a:r>
            <a:r>
              <a:rPr lang="es-ES" sz="2800" dirty="0"/>
              <a:t>manteniendo la seguridad del sistema al mismo tiempo</a:t>
            </a:r>
            <a:r>
              <a:rPr lang="es-ES" sz="2800" dirty="0" smtClean="0"/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8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/>
              <a:t>El </a:t>
            </a:r>
            <a:r>
              <a:rPr lang="es-ES" sz="2800" dirty="0"/>
              <a:t>uso de un </a:t>
            </a:r>
            <a:r>
              <a:rPr lang="es-ES" sz="2800" dirty="0" smtClean="0"/>
              <a:t>simulador </a:t>
            </a:r>
            <a:r>
              <a:rPr lang="es-ES" sz="2800" dirty="0"/>
              <a:t>permitió comprobar el funcionamiento de los bloques </a:t>
            </a:r>
            <a:r>
              <a:rPr lang="es-ES" sz="2800" dirty="0" smtClean="0"/>
              <a:t>PID,  </a:t>
            </a:r>
            <a:r>
              <a:rPr lang="es-ES" sz="2800" dirty="0"/>
              <a:t>el direccionamiento de </a:t>
            </a:r>
            <a:r>
              <a:rPr lang="es-ES" sz="2800" dirty="0" smtClean="0"/>
              <a:t>E/S demás </a:t>
            </a:r>
            <a:r>
              <a:rPr lang="es-ES" sz="2800" dirty="0"/>
              <a:t>el algoritmo en general</a:t>
            </a:r>
            <a:r>
              <a:rPr lang="es-ES" sz="2800" dirty="0" smtClean="0"/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8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/>
              <a:t>No fue posible probar todas las </a:t>
            </a:r>
            <a:r>
              <a:rPr lang="es-ES" sz="2800" dirty="0" smtClean="0"/>
              <a:t>comunicaciones debido a la licencia del simulador.</a:t>
            </a:r>
          </a:p>
        </p:txBody>
      </p:sp>
    </p:spTree>
    <p:extLst>
      <p:ext uri="{BB962C8B-B14F-4D97-AF65-F5344CB8AC3E}">
        <p14:creationId xmlns:p14="http://schemas.microsoft.com/office/powerpoint/2010/main" val="156146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404664"/>
            <a:ext cx="81369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/>
              <a:t>El </a:t>
            </a:r>
            <a:r>
              <a:rPr lang="es-ES" sz="2800" dirty="0"/>
              <a:t>programa para desarrollo de soluciones de automatización que provee Siemens llamado TIA Portal aunque completo, torna un tanto lento al </a:t>
            </a:r>
            <a:r>
              <a:rPr lang="es-ES" sz="2800" dirty="0" smtClean="0"/>
              <a:t>ordenador.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8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/>
              <a:t>El </a:t>
            </a:r>
            <a:r>
              <a:rPr lang="es-ES" sz="2800" dirty="0"/>
              <a:t>análisis financiero muestra que el proyecto es viable, puesto que los montos de financiamiento son manejables para la </a:t>
            </a:r>
            <a:r>
              <a:rPr lang="es-ES" sz="2800" dirty="0" smtClean="0"/>
              <a:t>empresa.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6146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1700808"/>
            <a:ext cx="6552728" cy="997967"/>
          </a:xfrm>
        </p:spPr>
        <p:txBody>
          <a:bodyPr/>
          <a:lstStyle/>
          <a:p>
            <a:r>
              <a:rPr lang="es-ES" dirty="0" smtClean="0"/>
              <a:t>Objetivo general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3528" y="2852936"/>
            <a:ext cx="7992888" cy="2016224"/>
          </a:xfrm>
        </p:spPr>
        <p:txBody>
          <a:bodyPr>
            <a:noAutofit/>
          </a:bodyPr>
          <a:lstStyle/>
          <a:p>
            <a:pPr algn="just"/>
            <a:r>
              <a:rPr lang="es-ES" sz="2400" dirty="0"/>
              <a:t>Diseñar  un sistema de control automático para el proceso de cocción de  galletas en un horno tipo túnel, mediante criterios y tecnologías en el área de control de procesos, consiguiendo una reducción en costos del producto y optimización de recursos.</a:t>
            </a:r>
          </a:p>
        </p:txBody>
      </p:sp>
    </p:spTree>
    <p:extLst>
      <p:ext uri="{BB962C8B-B14F-4D97-AF65-F5344CB8AC3E}">
        <p14:creationId xmlns:p14="http://schemas.microsoft.com/office/powerpoint/2010/main" val="231641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251520" y="2204864"/>
            <a:ext cx="8640960" cy="3600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 smtClean="0"/>
              <a:t>Recomendaciones</a:t>
            </a:r>
            <a:endParaRPr lang="es-ES" sz="7200" dirty="0"/>
          </a:p>
        </p:txBody>
      </p:sp>
    </p:spTree>
    <p:extLst>
      <p:ext uri="{BB962C8B-B14F-4D97-AF65-F5344CB8AC3E}">
        <p14:creationId xmlns:p14="http://schemas.microsoft.com/office/powerpoint/2010/main" val="95834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9027" y="476672"/>
            <a:ext cx="80648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/>
              <a:t>Considerar que los equipos y demás elementos que se solicita para la automatización estén disponibles en el mercado </a:t>
            </a:r>
            <a:r>
              <a:rPr lang="es-ES" sz="2800" dirty="0" smtClean="0"/>
              <a:t>nacional.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8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/>
              <a:t>Seleccionar equipos </a:t>
            </a:r>
            <a:r>
              <a:rPr lang="es-ES" sz="2800" dirty="0"/>
              <a:t>estándar, que puedan ser reemplazados por otros en caso de que estos, no estén al momento disponible en el mercado </a:t>
            </a:r>
            <a:r>
              <a:rPr lang="es-ES" sz="2800" dirty="0" smtClean="0"/>
              <a:t>nacional.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8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/>
              <a:t>Diseñar </a:t>
            </a:r>
            <a:r>
              <a:rPr lang="es-ES" sz="2800" dirty="0"/>
              <a:t>la lógica de control incluyendo medidas de seguridad para el cumplimiento de los </a:t>
            </a:r>
            <a:r>
              <a:rPr lang="es-ES" sz="2800" dirty="0" smtClean="0"/>
              <a:t>procesos.</a:t>
            </a:r>
          </a:p>
        </p:txBody>
      </p:sp>
    </p:spTree>
    <p:extLst>
      <p:ext uri="{BB962C8B-B14F-4D97-AF65-F5344CB8AC3E}">
        <p14:creationId xmlns:p14="http://schemas.microsoft.com/office/powerpoint/2010/main" val="62809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9027" y="476672"/>
            <a:ext cx="80648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/>
              <a:t>Considerar en el algoritmo resguardo </a:t>
            </a:r>
            <a:r>
              <a:rPr lang="es-ES" sz="2800" dirty="0"/>
              <a:t>para el usuario disminuyendo el riesgo de accidentes en el área de trabajo</a:t>
            </a:r>
            <a:r>
              <a:rPr lang="es-ES" sz="2800" dirty="0" smtClean="0"/>
              <a:t>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8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/>
              <a:t>El </a:t>
            </a:r>
            <a:r>
              <a:rPr lang="es-ES" sz="2800" dirty="0"/>
              <a:t>sistema debe estar diseñado para cuidar de su estructura, en caso de que alguna variable tienda a aumentar o disminuir demasiado poniéndolo en </a:t>
            </a:r>
            <a:r>
              <a:rPr lang="es-ES" sz="2800" dirty="0" smtClean="0"/>
              <a:t>riesgo.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8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/>
              <a:t>Es </a:t>
            </a:r>
            <a:r>
              <a:rPr lang="es-ES" sz="2800" dirty="0"/>
              <a:t>importante tener la capacidad </a:t>
            </a:r>
            <a:r>
              <a:rPr lang="es-ES" sz="2800" dirty="0" smtClean="0"/>
              <a:t>de modificar </a:t>
            </a:r>
            <a:r>
              <a:rPr lang="es-ES" sz="2800" dirty="0"/>
              <a:t>los parámetros del sistema por medio de una </a:t>
            </a:r>
            <a:r>
              <a:rPr lang="es-ES" sz="2800" dirty="0" smtClean="0"/>
              <a:t>interfaz </a:t>
            </a:r>
            <a:r>
              <a:rPr lang="es-ES" sz="2800" dirty="0"/>
              <a:t>únicamente disponible para personal autorizado. </a:t>
            </a:r>
            <a:endParaRPr lang="es-ES" sz="2800" dirty="0" smtClean="0"/>
          </a:p>
        </p:txBody>
      </p:sp>
    </p:spTree>
    <p:extLst>
      <p:ext uri="{BB962C8B-B14F-4D97-AF65-F5344CB8AC3E}">
        <p14:creationId xmlns:p14="http://schemas.microsoft.com/office/powerpoint/2010/main" val="258616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9027" y="476672"/>
            <a:ext cx="806489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/>
              <a:t>No </a:t>
            </a:r>
            <a:r>
              <a:rPr lang="es-ES" sz="2800" dirty="0"/>
              <a:t>descartar el uso de niveles de acceso para los grupos de </a:t>
            </a:r>
            <a:r>
              <a:rPr lang="es-ES" sz="2800" dirty="0" smtClean="0"/>
              <a:t>usuarios en la HMI.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8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/>
              <a:t>Vigilar </a:t>
            </a:r>
            <a:r>
              <a:rPr lang="es-ES" sz="2800" dirty="0"/>
              <a:t>la lógica de control para que la secuencia con la que se inicia el sistema descarte que los actuadores estén trabajando de manera </a:t>
            </a:r>
            <a:r>
              <a:rPr lang="es-ES" sz="2800" dirty="0" smtClean="0"/>
              <a:t>innecesaria.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8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/>
              <a:t>Generar en el simulador </a:t>
            </a:r>
            <a:r>
              <a:rPr lang="es-ES" sz="2800" dirty="0"/>
              <a:t>un diagrama que se comporte similar a la planta de manera muy </a:t>
            </a:r>
            <a:r>
              <a:rPr lang="es-ES" sz="2800" dirty="0" smtClean="0"/>
              <a:t>general.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r>
              <a:rPr lang="es-EC" dirty="0"/>
              <a:t> 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616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9027" y="476672"/>
            <a:ext cx="80648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/>
              <a:t>Verificar </a:t>
            </a:r>
            <a:r>
              <a:rPr lang="es-ES" sz="2800" dirty="0"/>
              <a:t>que el ordenador sobre el cual se realizará la simulación cuente con los recursos informáticos necesarios para la utilización de todos los </a:t>
            </a:r>
            <a:r>
              <a:rPr lang="es-ES" sz="2800" dirty="0" smtClean="0"/>
              <a:t>programas.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8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800" dirty="0" smtClean="0"/>
              <a:t>Luego </a:t>
            </a:r>
            <a:r>
              <a:rPr lang="es-ES" sz="2800" dirty="0"/>
              <a:t>de haber usado SIMIT se recomienda su uso para evaluación de programas </a:t>
            </a:r>
            <a:r>
              <a:rPr lang="es-ES" sz="2800" dirty="0" smtClean="0"/>
              <a:t>desarrollados </a:t>
            </a:r>
            <a:r>
              <a:rPr lang="es-ES" sz="2800" dirty="0"/>
              <a:t>en autómatas compatibles con este.</a:t>
            </a:r>
          </a:p>
          <a:p>
            <a:r>
              <a:rPr lang="es-EC" dirty="0"/>
              <a:t> 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616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439652" y="2060848"/>
            <a:ext cx="4644516" cy="13681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7200" dirty="0" smtClean="0"/>
              <a:t>Gracias</a:t>
            </a:r>
            <a:endParaRPr lang="es-ES" sz="7200" dirty="0"/>
          </a:p>
        </p:txBody>
      </p:sp>
    </p:spTree>
    <p:extLst>
      <p:ext uri="{BB962C8B-B14F-4D97-AF65-F5344CB8AC3E}">
        <p14:creationId xmlns:p14="http://schemas.microsoft.com/office/powerpoint/2010/main" val="290291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3744416" cy="925959"/>
          </a:xfrm>
        </p:spPr>
        <p:txBody>
          <a:bodyPr>
            <a:normAutofit/>
          </a:bodyPr>
          <a:lstStyle/>
          <a:p>
            <a:r>
              <a:rPr lang="es-ES" sz="4800" dirty="0" smtClean="0"/>
              <a:t>Cálculos</a:t>
            </a:r>
            <a:endParaRPr lang="es-ES" sz="48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23528" y="1700808"/>
            <a:ext cx="6768752" cy="4939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smtClean="0"/>
              <a:t>Cálculo de corriente para fusibles del motor de la banda</a:t>
            </a:r>
            <a:endParaRPr lang="es-E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Rectángulo"/>
              <p:cNvSpPr/>
              <p:nvPr/>
            </p:nvSpPr>
            <p:spPr>
              <a:xfrm>
                <a:off x="467544" y="2643877"/>
                <a:ext cx="741682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>
                              <a:latin typeface="Cambria Math"/>
                            </a:rPr>
                            <m:t>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>
                              <a:latin typeface="Cambria Math"/>
                            </a:rPr>
                            <m:t>f</m:t>
                          </m:r>
                        </m:sub>
                      </m:sSub>
                      <m:r>
                        <a:rPr lang="es-ES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k</m:t>
                      </m:r>
                      <m:r>
                        <a:rPr lang="es-ES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N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/>
                        </a:rPr>
                        <m:t>=4</m:t>
                      </m:r>
                      <m:r>
                        <a:rPr lang="en-US" i="1">
                          <a:latin typeface="Cambria Math"/>
                        </a:rPr>
                        <m:t>∗</m:t>
                      </m:r>
                      <m:r>
                        <a:rPr lang="en-US">
                          <a:latin typeface="Cambria Math"/>
                        </a:rPr>
                        <m:t>3,5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A</m:t>
                      </m:r>
                    </m:oMath>
                  </m:oMathPara>
                </a14:m>
                <a:endParaRPr lang="es-E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>
                          <a:latin typeface="Cambria Math"/>
                        </a:rPr>
                        <m:t>=14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A</m:t>
                      </m:r>
                    </m:oMath>
                  </m:oMathPara>
                </a14:m>
                <a:endParaRPr lang="es-ES" dirty="0">
                  <a:effectLst/>
                </a:endParaRPr>
              </a:p>
              <a:p>
                <a:endParaRPr lang="es-ES" dirty="0" smtClean="0"/>
              </a:p>
              <a:p>
                <a:endParaRPr lang="es-ES" dirty="0" smtClean="0"/>
              </a:p>
              <a:p>
                <a:r>
                  <a:rPr lang="es-ES" dirty="0" smtClean="0"/>
                  <a:t>Donde</a:t>
                </a:r>
                <a:r>
                  <a:rPr lang="es-ES" dirty="0"/>
                  <a:t>, </a:t>
                </a:r>
                <a:endParaRPr lang="es-E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f</m:t>
                        </m:r>
                      </m:sub>
                    </m:sSub>
                  </m:oMath>
                </a14:m>
                <a:r>
                  <a:rPr lang="es-ES" dirty="0"/>
                  <a:t>, corriente para elegir los fusibles a conectar.</a:t>
                </a:r>
                <a:endParaRPr lang="es-ES" dirty="0">
                  <a:effectLst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>
                        <a:latin typeface="Cambria Math"/>
                      </a:rPr>
                      <m:t>k</m:t>
                    </m:r>
                  </m:oMath>
                </a14:m>
                <a:r>
                  <a:rPr lang="es-ES" dirty="0"/>
                  <a:t>, es un valor recomendado para definir la corriente máxima tolerada antes que se corte la alimentación por cortocircuito.</a:t>
                </a:r>
                <a:endParaRPr lang="es-ES" dirty="0">
                  <a:effectLst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N</m:t>
                        </m:r>
                      </m:sub>
                    </m:sSub>
                  </m:oMath>
                </a14:m>
                <a:r>
                  <a:rPr lang="es-ES" dirty="0"/>
                  <a:t>, corriente presente a plena carga.</a:t>
                </a:r>
                <a:endParaRPr lang="es-ES" dirty="0">
                  <a:effectLst/>
                </a:endParaRPr>
              </a:p>
            </p:txBody>
          </p:sp>
        </mc:Choice>
        <mc:Fallback xmlns="">
          <p:sp>
            <p:nvSpPr>
              <p:cNvPr id="3" name="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643877"/>
                <a:ext cx="7416824" cy="2862322"/>
              </a:xfrm>
              <a:prstGeom prst="rect">
                <a:avLst/>
              </a:prstGeom>
              <a:blipFill rotWithShape="1">
                <a:blip r:embed="rId2"/>
                <a:stretch>
                  <a:fillRect l="-740" b="-255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760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3384376" cy="925959"/>
          </a:xfrm>
        </p:spPr>
        <p:txBody>
          <a:bodyPr>
            <a:normAutofit/>
          </a:bodyPr>
          <a:lstStyle/>
          <a:p>
            <a:r>
              <a:rPr lang="es-ES" sz="4800" dirty="0" smtClean="0"/>
              <a:t>Cálculos</a:t>
            </a:r>
            <a:endParaRPr lang="es-ES" sz="48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23528" y="1700808"/>
            <a:ext cx="6984776" cy="4939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smtClean="0"/>
              <a:t>Cálculo de corriente para disyuntor del quemador</a:t>
            </a:r>
            <a:endParaRPr lang="es-E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395536" y="2420888"/>
                <a:ext cx="7776864" cy="39774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Pm</m:t>
                      </m:r>
                      <m:r>
                        <a:rPr lang="es-ES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V</m:t>
                      </m:r>
                      <m:r>
                        <a:rPr lang="es-ES" i="1">
                          <a:latin typeface="Cambria Math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I</m:t>
                      </m:r>
                    </m:oMath>
                  </m:oMathPara>
                </a14:m>
                <a:endParaRPr lang="es-E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I</m:t>
                      </m:r>
                      <m:r>
                        <a:rPr lang="es-ES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m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V</m:t>
                          </m:r>
                          <m:r>
                            <a:rPr lang="es-ES" i="1">
                              <a:latin typeface="Cambria Math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Cos</m:t>
                          </m:r>
                          <m:r>
                            <a:rPr lang="en-US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φ</m:t>
                          </m:r>
                          <m:r>
                            <a:rPr lang="es-ES" i="1">
                              <a:latin typeface="Cambria Math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n</m:t>
                          </m:r>
                        </m:den>
                      </m:f>
                    </m:oMath>
                  </m:oMathPara>
                </a14:m>
                <a:endParaRPr lang="es-E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I</m:t>
                      </m:r>
                      <m:r>
                        <a:rPr lang="es-ES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>
                              <a:latin typeface="Cambria Math"/>
                            </a:rPr>
                            <m:t>100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W</m:t>
                          </m:r>
                        </m:num>
                        <m:den>
                          <m:r>
                            <a:rPr lang="es-ES">
                              <a:latin typeface="Cambria Math"/>
                            </a:rPr>
                            <m:t>230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V</m:t>
                          </m:r>
                          <m:r>
                            <a:rPr lang="es-ES" i="1">
                              <a:latin typeface="Cambria Math"/>
                            </a:rPr>
                            <m:t>∗</m:t>
                          </m:r>
                          <m:r>
                            <a:rPr lang="es-ES">
                              <a:latin typeface="Cambria Math"/>
                            </a:rPr>
                            <m:t>0,8</m:t>
                          </m:r>
                          <m:r>
                            <a:rPr lang="es-ES" i="1">
                              <a:latin typeface="Cambria Math"/>
                            </a:rPr>
                            <m:t>∗</m:t>
                          </m:r>
                          <m:r>
                            <a:rPr lang="es-ES">
                              <a:latin typeface="Cambria Math"/>
                            </a:rPr>
                            <m:t>0,9</m:t>
                          </m:r>
                        </m:den>
                      </m:f>
                    </m:oMath>
                  </m:oMathPara>
                </a14:m>
                <a:endParaRPr lang="es-E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I</m:t>
                      </m:r>
                      <m:r>
                        <a:rPr lang="es-ES">
                          <a:latin typeface="Cambria Math"/>
                        </a:rPr>
                        <m:t>=0,6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A</m:t>
                      </m:r>
                    </m:oMath>
                  </m:oMathPara>
                </a14:m>
                <a:endParaRPr lang="es-ES" dirty="0"/>
              </a:p>
              <a:p>
                <a:endParaRPr lang="es-ES" dirty="0" smtClean="0"/>
              </a:p>
              <a:p>
                <a:r>
                  <a:rPr lang="es-ES" dirty="0" smtClean="0"/>
                  <a:t>Donde</a:t>
                </a:r>
                <a:r>
                  <a:rPr lang="es-ES" dirty="0"/>
                  <a:t>, </a:t>
                </a:r>
                <a:endParaRPr lang="es-ES" dirty="0">
                  <a:effectLst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m</m:t>
                        </m:r>
                      </m:sub>
                    </m:sSub>
                  </m:oMath>
                </a14:m>
                <a:r>
                  <a:rPr lang="es-ES" dirty="0"/>
                  <a:t>, es  el valor de la potencia del motor acoplado al eje del ventilador del quemador.</a:t>
                </a:r>
                <a:endParaRPr lang="es-ES" dirty="0">
                  <a:effectLst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>
                        <a:latin typeface="Cambria Math"/>
                      </a:rPr>
                      <m:t>V</m:t>
                    </m:r>
                  </m:oMath>
                </a14:m>
                <a:r>
                  <a:rPr lang="es-ES" dirty="0"/>
                  <a:t>, voltaje  nominal de alimentación.</a:t>
                </a:r>
                <a:endParaRPr lang="es-ES" dirty="0">
                  <a:effectLst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>
                        <a:latin typeface="Cambria Math"/>
                      </a:rPr>
                      <m:t>Cos</m:t>
                    </m:r>
                    <m:r>
                      <a:rPr lang="es-ES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s-ES">
                        <a:latin typeface="Cambria Math"/>
                      </a:rPr>
                      <m:t>φ</m:t>
                    </m:r>
                  </m:oMath>
                </a14:m>
                <a:r>
                  <a:rPr lang="es-ES" dirty="0"/>
                  <a:t>, factor de potencia de la carga (Valor estimado).</a:t>
                </a:r>
                <a:endParaRPr lang="es-ES" dirty="0">
                  <a:effectLst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>
                        <a:latin typeface="Cambria Math"/>
                      </a:rPr>
                      <m:t>n</m:t>
                    </m:r>
                  </m:oMath>
                </a14:m>
                <a:r>
                  <a:rPr lang="es-ES" dirty="0"/>
                  <a:t>, rendimiento de la máquina (Valor estimado).</a:t>
                </a:r>
                <a:endParaRPr lang="es-ES" dirty="0">
                  <a:effectLst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>
                        <a:latin typeface="Cambria Math"/>
                      </a:rPr>
                      <m:t>I</m:t>
                    </m:r>
                  </m:oMath>
                </a14:m>
                <a:r>
                  <a:rPr lang="es-ES" dirty="0"/>
                  <a:t>, corriente esperada en los ramales de alimentación.</a:t>
                </a:r>
                <a:endParaRPr lang="es-ES" dirty="0">
                  <a:effectLst/>
                </a:endParaRPr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420888"/>
                <a:ext cx="7776864" cy="3977499"/>
              </a:xfrm>
              <a:prstGeom prst="rect">
                <a:avLst/>
              </a:prstGeom>
              <a:blipFill rotWithShape="1">
                <a:blip r:embed="rId2"/>
                <a:stretch>
                  <a:fillRect l="-705" b="-137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300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3456384" cy="925959"/>
          </a:xfrm>
        </p:spPr>
        <p:txBody>
          <a:bodyPr>
            <a:normAutofit/>
          </a:bodyPr>
          <a:lstStyle/>
          <a:p>
            <a:r>
              <a:rPr lang="es-ES" sz="4800" dirty="0" smtClean="0"/>
              <a:t>Cálculos</a:t>
            </a:r>
            <a:endParaRPr lang="es-ES" sz="48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23528" y="1700808"/>
            <a:ext cx="5904656" cy="4939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smtClean="0"/>
              <a:t>Cálculo de corriente para fusibles del ventilador</a:t>
            </a:r>
            <a:endParaRPr lang="es-E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Rectángulo"/>
              <p:cNvSpPr/>
              <p:nvPr/>
            </p:nvSpPr>
            <p:spPr>
              <a:xfrm>
                <a:off x="467544" y="2643877"/>
                <a:ext cx="741682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dirty="0"/>
                  <a:t>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f</m:t>
                        </m:r>
                      </m:sub>
                    </m:sSub>
                    <m:r>
                      <a:rPr lang="es-ES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k</m:t>
                    </m:r>
                    <m:r>
                      <a:rPr lang="es-ES" i="1"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N</m:t>
                        </m:r>
                      </m:sub>
                    </m:sSub>
                  </m:oMath>
                </a14:m>
                <a:endParaRPr lang="es-E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/>
                        </a:rPr>
                        <m:t>=4</m:t>
                      </m:r>
                      <m:r>
                        <a:rPr lang="en-US" i="1">
                          <a:latin typeface="Cambria Math"/>
                        </a:rPr>
                        <m:t>∗</m:t>
                      </m:r>
                      <m:r>
                        <a:rPr lang="en-US">
                          <a:latin typeface="Cambria Math"/>
                        </a:rPr>
                        <m:t>7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A</m:t>
                      </m:r>
                    </m:oMath>
                  </m:oMathPara>
                </a14:m>
                <a:endParaRPr lang="es-E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/>
                        </a:rPr>
                        <m:t>=28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A</m:t>
                      </m:r>
                    </m:oMath>
                  </m:oMathPara>
                </a14:m>
                <a:endParaRPr lang="es-ES" dirty="0"/>
              </a:p>
              <a:p>
                <a:endParaRPr lang="es-ES" dirty="0" smtClean="0"/>
              </a:p>
              <a:p>
                <a:r>
                  <a:rPr lang="es-ES" dirty="0" smtClean="0"/>
                  <a:t>Donde</a:t>
                </a:r>
                <a:r>
                  <a:rPr lang="es-ES" dirty="0"/>
                  <a:t>, </a:t>
                </a:r>
                <a:endParaRPr lang="es-ES" dirty="0" smtClean="0"/>
              </a:p>
              <a:p>
                <a:endParaRPr lang="es-ES" dirty="0">
                  <a:effectLst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f</m:t>
                        </m:r>
                      </m:sub>
                    </m:sSub>
                  </m:oMath>
                </a14:m>
                <a:r>
                  <a:rPr lang="es-ES" dirty="0"/>
                  <a:t>, corriente para elegir los fusibles a conectar.</a:t>
                </a:r>
                <a:endParaRPr lang="es-ES" dirty="0">
                  <a:effectLst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>
                        <a:latin typeface="Cambria Math"/>
                      </a:rPr>
                      <m:t>k</m:t>
                    </m:r>
                  </m:oMath>
                </a14:m>
                <a:r>
                  <a:rPr lang="es-ES" dirty="0"/>
                  <a:t>, es un valor recomendado para definir la corriente máxima tolerada antes que se corte la alimentación por cortocircuito.</a:t>
                </a:r>
                <a:endParaRPr lang="es-ES" dirty="0">
                  <a:effectLst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N</m:t>
                        </m:r>
                      </m:sub>
                    </m:sSub>
                  </m:oMath>
                </a14:m>
                <a:r>
                  <a:rPr lang="es-ES" dirty="0"/>
                  <a:t>, corriente presente a plena carga.</a:t>
                </a:r>
                <a:endParaRPr lang="es-ES" dirty="0">
                  <a:effectLst/>
                </a:endParaRPr>
              </a:p>
            </p:txBody>
          </p:sp>
        </mc:Choice>
        <mc:Fallback xmlns="">
          <p:sp>
            <p:nvSpPr>
              <p:cNvPr id="3" name="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643877"/>
                <a:ext cx="7416824" cy="2862322"/>
              </a:xfrm>
              <a:prstGeom prst="rect">
                <a:avLst/>
              </a:prstGeom>
              <a:blipFill rotWithShape="1">
                <a:blip r:embed="rId2"/>
                <a:stretch>
                  <a:fillRect l="-740" b="-255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300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3816424" cy="925959"/>
          </a:xfrm>
        </p:spPr>
        <p:txBody>
          <a:bodyPr>
            <a:normAutofit/>
          </a:bodyPr>
          <a:lstStyle/>
          <a:p>
            <a:r>
              <a:rPr lang="es-ES" sz="4800" dirty="0" smtClean="0"/>
              <a:t>Cálculos</a:t>
            </a:r>
            <a:endParaRPr lang="es-ES" sz="48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23528" y="1700808"/>
            <a:ext cx="5904656" cy="4939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smtClean="0"/>
              <a:t>Cálculo de corriente para </a:t>
            </a:r>
            <a:r>
              <a:rPr lang="es-ES" sz="2400" dirty="0" err="1" smtClean="0"/>
              <a:t>breaker</a:t>
            </a:r>
            <a:r>
              <a:rPr lang="es-ES" sz="2400" dirty="0" smtClean="0"/>
              <a:t> principal</a:t>
            </a:r>
            <a:endParaRPr lang="es-E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Rectángulo"/>
              <p:cNvSpPr/>
              <p:nvPr/>
            </p:nvSpPr>
            <p:spPr>
              <a:xfrm>
                <a:off x="467544" y="2235645"/>
                <a:ext cx="7416824" cy="4084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mtClean="0">
                          <a:latin typeface="Cambria Math"/>
                        </a:rPr>
                        <m:t>P</m:t>
                      </m:r>
                      <m:r>
                        <a:rPr lang="en-US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S</m:t>
                      </m:r>
                      <m:r>
                        <a:rPr lang="en-US" i="1">
                          <a:latin typeface="Cambria Math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Cos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φ</m:t>
                      </m:r>
                    </m:oMath>
                  </m:oMathPara>
                </a14:m>
                <a:endParaRPr lang="es-E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P</m:t>
                      </m:r>
                      <m:r>
                        <a:rPr lang="en-US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>
                              <a:latin typeface="Cambria Math"/>
                            </a:rPr>
                            <m:t>3</m:t>
                          </m:r>
                        </m:e>
                      </m:rad>
                      <m:r>
                        <a:rPr lang="en-US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L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L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Cos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φ</m:t>
                      </m:r>
                    </m:oMath>
                  </m:oMathPara>
                </a14:m>
                <a:endParaRPr lang="es-E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L</m:t>
                          </m:r>
                        </m:sub>
                      </m:sSub>
                      <m:r>
                        <a:rPr lang="en-US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P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  <m:r>
                            <a:rPr lang="en-US" i="1"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Cos</m:t>
                          </m:r>
                          <m:r>
                            <a:rPr lang="en-US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φ</m:t>
                          </m:r>
                        </m:den>
                      </m:f>
                    </m:oMath>
                  </m:oMathPara>
                </a14:m>
                <a:endParaRPr lang="es-E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/>
                            </a:rPr>
                            <m:t>5492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W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  <m:r>
                            <a:rPr lang="en-US" i="1">
                              <a:latin typeface="Cambria Math"/>
                            </a:rPr>
                            <m:t>∗</m:t>
                          </m:r>
                          <m:r>
                            <a:rPr lang="en-US">
                              <a:latin typeface="Cambria Math"/>
                            </a:rPr>
                            <m:t>440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V</m:t>
                          </m:r>
                          <m:r>
                            <a:rPr lang="en-US" i="1">
                              <a:latin typeface="Cambria Math"/>
                            </a:rPr>
                            <m:t>∗</m:t>
                          </m:r>
                          <m:r>
                            <a:rPr lang="en-US">
                              <a:latin typeface="Cambria Math"/>
                            </a:rPr>
                            <m:t>0,95</m:t>
                          </m:r>
                        </m:den>
                      </m:f>
                    </m:oMath>
                  </m:oMathPara>
                </a14:m>
                <a:endParaRPr lang="es-E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/>
                        </a:rPr>
                        <m:t>=7,58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A</m:t>
                      </m:r>
                    </m:oMath>
                  </m:oMathPara>
                </a14:m>
                <a:endParaRPr lang="es-ES" dirty="0"/>
              </a:p>
              <a:p>
                <a:endParaRPr lang="es-ES" dirty="0" smtClean="0"/>
              </a:p>
              <a:p>
                <a:r>
                  <a:rPr lang="es-ES" dirty="0"/>
                  <a:t>Donde,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P</m:t>
                    </m:r>
                  </m:oMath>
                </a14:m>
                <a:r>
                  <a:rPr lang="es-ES" dirty="0"/>
                  <a:t>, es  el valor de la potencia del motor acoplado al eje del ventilador del quemador.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L</m:t>
                        </m:r>
                      </m:sub>
                    </m:sSub>
                  </m:oMath>
                </a14:m>
                <a:r>
                  <a:rPr lang="es-ES" dirty="0" smtClean="0"/>
                  <a:t>, </a:t>
                </a:r>
                <a:r>
                  <a:rPr lang="es-ES" dirty="0"/>
                  <a:t>voltaje  nominal de alimentación.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>
                        <a:latin typeface="Cambria Math"/>
                      </a:rPr>
                      <m:t>Cos</m:t>
                    </m:r>
                    <m:r>
                      <a:rPr lang="es-ES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s-ES">
                        <a:latin typeface="Cambria Math"/>
                      </a:rPr>
                      <m:t>φ</m:t>
                    </m:r>
                  </m:oMath>
                </a14:m>
                <a:r>
                  <a:rPr lang="es-ES" dirty="0"/>
                  <a:t>, factor de potencia de la </a:t>
                </a:r>
                <a:r>
                  <a:rPr lang="es-ES" dirty="0" smtClean="0"/>
                  <a:t>carga.</a:t>
                </a:r>
                <a:endParaRPr lang="es-E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L</m:t>
                        </m:r>
                      </m:sub>
                    </m:sSub>
                  </m:oMath>
                </a14:m>
                <a:r>
                  <a:rPr lang="es-ES" dirty="0"/>
                  <a:t>, corriente esperada en los ramales de alimentación.</a:t>
                </a:r>
              </a:p>
            </p:txBody>
          </p:sp>
        </mc:Choice>
        <mc:Fallback xmlns="">
          <p:sp>
            <p:nvSpPr>
              <p:cNvPr id="3" name="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235645"/>
                <a:ext cx="7416824" cy="4084708"/>
              </a:xfrm>
              <a:prstGeom prst="rect">
                <a:avLst/>
              </a:prstGeom>
              <a:blipFill rotWithShape="1">
                <a:blip r:embed="rId2"/>
                <a:stretch>
                  <a:fillRect l="-740" b="-149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747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251520" y="3795201"/>
            <a:ext cx="2880320" cy="10019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 smtClean="0"/>
              <a:t>Desarrollar un software . </a:t>
            </a:r>
            <a:endParaRPr lang="es-ES" sz="2800" dirty="0"/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6768752" cy="997967"/>
          </a:xfrm>
        </p:spPr>
        <p:txBody>
          <a:bodyPr/>
          <a:lstStyle/>
          <a:p>
            <a:r>
              <a:rPr lang="es-ES" dirty="0" smtClean="0"/>
              <a:t>Objetivos específicos</a:t>
            </a:r>
            <a:endParaRPr lang="es-ES" dirty="0"/>
          </a:p>
        </p:txBody>
      </p:sp>
      <p:pic>
        <p:nvPicPr>
          <p:cNvPr id="1026" name="Picture 2" descr="http://images.ozongo.com/xpress/instituto_automatizacion_2/resources/image/produtos_05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2074925" cy="1338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ttp://eservice.com.co/wp-content/uploads/2014/09/desarrollo-softwa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25144"/>
            <a:ext cx="1728192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http://www.proface.es/files/images/product/soft/remotehmi/feature_feature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86" y="2132856"/>
            <a:ext cx="2311066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https://www.plm.automation.siemens.com/es_es/Images/Customizable-User-Interface_tcm52-1882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97152"/>
            <a:ext cx="1905000" cy="1771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2 Subtítulo"/>
          <p:cNvSpPr txBox="1">
            <a:spLocks/>
          </p:cNvSpPr>
          <p:nvPr/>
        </p:nvSpPr>
        <p:spPr>
          <a:xfrm>
            <a:off x="251520" y="1412776"/>
            <a:ext cx="3280301" cy="936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 smtClean="0"/>
              <a:t>Dimensionar los elementos.</a:t>
            </a:r>
            <a:endParaRPr lang="es-ES" sz="2800" dirty="0"/>
          </a:p>
        </p:txBody>
      </p:sp>
      <p:sp>
        <p:nvSpPr>
          <p:cNvPr id="9" name="2 Subtítulo"/>
          <p:cNvSpPr txBox="1">
            <a:spLocks/>
          </p:cNvSpPr>
          <p:nvPr/>
        </p:nvSpPr>
        <p:spPr>
          <a:xfrm>
            <a:off x="4211960" y="1411660"/>
            <a:ext cx="4212468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 smtClean="0"/>
              <a:t>Presentar una HMI.</a:t>
            </a:r>
          </a:p>
          <a:p>
            <a:endParaRPr lang="es-ES" sz="2800" dirty="0"/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4200698" y="3717032"/>
            <a:ext cx="4979814" cy="1008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 smtClean="0"/>
              <a:t>Mostrar la validez mediante la simulación.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31641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18864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¿Qué es un horno tipo túnel?</a:t>
            </a:r>
            <a:endParaRPr lang="es-ES" dirty="0"/>
          </a:p>
        </p:txBody>
      </p:sp>
      <p:pic>
        <p:nvPicPr>
          <p:cNvPr id="2050" name="Picture 2" descr="C:\Users\Andre\Documents\horno de tunel\plantillasHMI\horno 3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62472"/>
            <a:ext cx="6851650" cy="4847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4 Elipse"/>
          <p:cNvSpPr/>
          <p:nvPr/>
        </p:nvSpPr>
        <p:spPr>
          <a:xfrm>
            <a:off x="467544" y="2082552"/>
            <a:ext cx="1778496" cy="134644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Sistema térmico</a:t>
            </a:r>
            <a:endParaRPr lang="es-ES" dirty="0"/>
          </a:p>
        </p:txBody>
      </p:sp>
      <p:sp>
        <p:nvSpPr>
          <p:cNvPr id="9" name="8 Elipse"/>
          <p:cNvSpPr/>
          <p:nvPr/>
        </p:nvSpPr>
        <p:spPr>
          <a:xfrm>
            <a:off x="6156176" y="5034880"/>
            <a:ext cx="2016224" cy="134644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Sistema de transporte</a:t>
            </a:r>
            <a:endParaRPr lang="es-ES" dirty="0"/>
          </a:p>
        </p:txBody>
      </p:sp>
      <p:cxnSp>
        <p:nvCxnSpPr>
          <p:cNvPr id="10" name="9 Conector recto de flecha"/>
          <p:cNvCxnSpPr>
            <a:stCxn id="5" idx="4"/>
          </p:cNvCxnSpPr>
          <p:nvPr/>
        </p:nvCxnSpPr>
        <p:spPr>
          <a:xfrm>
            <a:off x="1356792" y="3429000"/>
            <a:ext cx="766936" cy="10298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>
            <a:stCxn id="9" idx="2"/>
          </p:cNvCxnSpPr>
          <p:nvPr/>
        </p:nvCxnSpPr>
        <p:spPr>
          <a:xfrm flipH="1" flipV="1">
            <a:off x="2246040" y="5394920"/>
            <a:ext cx="3910136" cy="313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22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8063" y="260648"/>
            <a:ext cx="7386265" cy="925959"/>
          </a:xfrm>
        </p:spPr>
        <p:txBody>
          <a:bodyPr/>
          <a:lstStyle/>
          <a:p>
            <a:r>
              <a:rPr lang="es-ES" sz="4800" dirty="0" smtClean="0"/>
              <a:t>Propuesta mecánica</a:t>
            </a:r>
            <a:endParaRPr lang="es-ES" sz="4800" dirty="0"/>
          </a:p>
        </p:txBody>
      </p:sp>
      <p:pic>
        <p:nvPicPr>
          <p:cNvPr id="3074" name="Picture 2" descr="C:\Users\Andre\Documents\horno de tunel\plantillasHMI\horno 3d flujo de ai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7394"/>
            <a:ext cx="7920880" cy="5312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3099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9712" y="260648"/>
            <a:ext cx="5328592" cy="1143000"/>
          </a:xfrm>
        </p:spPr>
        <p:txBody>
          <a:bodyPr>
            <a:normAutofit/>
          </a:bodyPr>
          <a:lstStyle/>
          <a:p>
            <a:r>
              <a:rPr lang="es-ES" dirty="0" smtClean="0"/>
              <a:t>Diagrama P</a:t>
            </a:r>
            <a:r>
              <a:rPr lang="en-US" dirty="0" smtClean="0"/>
              <a:t>&amp;ID</a:t>
            </a:r>
            <a:endParaRPr lang="es-ES" dirty="0"/>
          </a:p>
        </p:txBody>
      </p:sp>
      <p:pic>
        <p:nvPicPr>
          <p:cNvPr id="17411" name="Picture 3" descr="C:\Users\Andre\Documents\horno de tunel\plantillasHMI\pi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6" y="1772816"/>
            <a:ext cx="8799722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18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9059</TotalTime>
  <Words>2874</Words>
  <Application>Microsoft Office PowerPoint</Application>
  <PresentationFormat>Presentación en pantalla (4:3)</PresentationFormat>
  <Paragraphs>1267</Paragraphs>
  <Slides>59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8" baseType="lpstr">
      <vt:lpstr>Arial</vt:lpstr>
      <vt:lpstr>Calibri</vt:lpstr>
      <vt:lpstr>Cambria Math</vt:lpstr>
      <vt:lpstr>Century Gothic</vt:lpstr>
      <vt:lpstr>Times New Roman</vt:lpstr>
      <vt:lpstr>Verdana</vt:lpstr>
      <vt:lpstr>Wingdings 2</vt:lpstr>
      <vt:lpstr>Brío</vt:lpstr>
      <vt:lpstr>Visio</vt:lpstr>
      <vt:lpstr>UNIVERSIDAD DE LAS FUERZAS ARMADAS ESPE</vt:lpstr>
      <vt:lpstr>Reconocimiento</vt:lpstr>
      <vt:lpstr>Introducción</vt:lpstr>
      <vt:lpstr>Importancia</vt:lpstr>
      <vt:lpstr>Objetivo general</vt:lpstr>
      <vt:lpstr>Objetivos específicos</vt:lpstr>
      <vt:lpstr>¿Qué es un horno tipo túnel?</vt:lpstr>
      <vt:lpstr>Propuesta mecánica</vt:lpstr>
      <vt:lpstr>Diagrama P&amp;ID</vt:lpstr>
      <vt:lpstr>Propuesta de automatización</vt:lpstr>
      <vt:lpstr>Presentación de PowerPoint</vt:lpstr>
      <vt:lpstr>Diagrama unifilar</vt:lpstr>
      <vt:lpstr>Determinación de aparatos de maniobra</vt:lpstr>
      <vt:lpstr>Determinación de aparatos de maniobra</vt:lpstr>
      <vt:lpstr>Selección de accionamientos</vt:lpstr>
      <vt:lpstr>Selección de elementos de protección  y seguridad</vt:lpstr>
      <vt:lpstr>Selección de elementos de protección  y seguridad</vt:lpstr>
      <vt:lpstr>Selección del transformador 440/230 V AC</vt:lpstr>
      <vt:lpstr>Selección de conductores</vt:lpstr>
      <vt:lpstr>Determinación del gabinete</vt:lpstr>
      <vt:lpstr>Selección del autómata programable</vt:lpstr>
      <vt:lpstr>Selección del autómata programable</vt:lpstr>
      <vt:lpstr>Selección de instrumentación</vt:lpstr>
      <vt:lpstr>Selección de instrumentación</vt:lpstr>
      <vt:lpstr>Selección de pantalla para HMI</vt:lpstr>
      <vt:lpstr>Determinación de otros elementos</vt:lpstr>
      <vt:lpstr>Determinación de otros elementos</vt:lpstr>
      <vt:lpstr>Presentación de PowerPoint</vt:lpstr>
      <vt:lpstr>Esquema de los lazos de control de temperatura</vt:lpstr>
      <vt:lpstr>Esquema del lazo de control de velocidad</vt:lpstr>
      <vt:lpstr>DIAGRAMA GEMMA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Lista de materiales</vt:lpstr>
      <vt:lpstr>Lista de materiales</vt:lpstr>
      <vt:lpstr>Materiales y precios</vt:lpstr>
      <vt:lpstr>Materiales y precios</vt:lpstr>
      <vt:lpstr>Análisis horizontal porcentual de componentes de costos.</vt:lpstr>
      <vt:lpstr>Flujo de retorno de inversión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Cálculos</vt:lpstr>
      <vt:lpstr>Cálculos</vt:lpstr>
      <vt:lpstr>Cálculos</vt:lpstr>
      <vt:lpstr>Cálculos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DE LAS FUERZAS ARMADAS ESPE</dc:title>
  <dc:creator>Andre Viteri</dc:creator>
  <cp:lastModifiedBy>Ines Betzabe  Mayorga Parra</cp:lastModifiedBy>
  <cp:revision>92</cp:revision>
  <dcterms:created xsi:type="dcterms:W3CDTF">2016-07-28T15:10:44Z</dcterms:created>
  <dcterms:modified xsi:type="dcterms:W3CDTF">2016-12-09T15:01:56Z</dcterms:modified>
</cp:coreProperties>
</file>