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61" r:id="rId5"/>
    <p:sldId id="262" r:id="rId6"/>
    <p:sldId id="267" r:id="rId7"/>
    <p:sldId id="263" r:id="rId8"/>
    <p:sldId id="265" r:id="rId9"/>
    <p:sldId id="266" r:id="rId10"/>
    <p:sldId id="268" r:id="rId11"/>
    <p:sldId id="269" r:id="rId12"/>
    <p:sldId id="271" r:id="rId13"/>
    <p:sldId id="270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gar" initials="h" lastIdx="1" clrIdx="0">
    <p:extLst>
      <p:ext uri="{19B8F6BF-5375-455C-9EA6-DF929625EA0E}">
        <p15:presenceInfo xmlns:p15="http://schemas.microsoft.com/office/powerpoint/2012/main" userId="hog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921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488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69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49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036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800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6875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821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205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705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1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112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902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192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653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229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73CE7-F67A-4E16-AFDE-3B2A3CE8C6AD}" type="datetimeFigureOut">
              <a:rPr lang="es-EC" smtClean="0"/>
              <a:t>29/07/2016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4CE9BD-DC81-44A3-B633-981FAFA2FE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17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294" y="343039"/>
            <a:ext cx="8591833" cy="17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581375" y="2439220"/>
            <a:ext cx="9189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FACULTAD DE INGENIERÍA CIVIL</a:t>
            </a:r>
          </a:p>
          <a:p>
            <a:pPr algn="ctr"/>
            <a:endParaRPr lang="es-EC" sz="3600" b="1" spc="1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3600" spc="1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TÍTULO DE INGENIERO CIVIL</a:t>
            </a:r>
            <a:endParaRPr lang="es-EC" sz="36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93526" y="5301542"/>
            <a:ext cx="6629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C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</a:p>
          <a:p>
            <a:pPr algn="just"/>
            <a:r>
              <a:rPr lang="es-EC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MARCELO FERNANDO BONITO PALACIOS</a:t>
            </a:r>
          </a:p>
          <a:p>
            <a:pPr algn="just"/>
            <a:r>
              <a:rPr lang="es-EC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MARÍA JOSÉ NARANJO CADENA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321933" y="6317205"/>
            <a:ext cx="287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pc="150" dirty="0" smtClean="0">
                <a:ln w="1143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JULIO 2016</a:t>
            </a:r>
            <a:endParaRPr lang="es-EC" spc="150" dirty="0">
              <a:ln w="1143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pPr lvl="3" algn="just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DE EMBALSE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92269" y="1490691"/>
            <a:ext cx="4834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 de embalse para el río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Salto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804436" y="1460123"/>
            <a:ext cx="4834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Volumen de embalse para el río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116895"/>
              </p:ext>
            </p:extLst>
          </p:nvPr>
        </p:nvGraphicFramePr>
        <p:xfrm>
          <a:off x="244699" y="2082055"/>
          <a:ext cx="5723648" cy="3333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0342"/>
                <a:gridCol w="678157"/>
                <a:gridCol w="678157"/>
                <a:gridCol w="664594"/>
                <a:gridCol w="854479"/>
                <a:gridCol w="840915"/>
                <a:gridCol w="759536"/>
                <a:gridCol w="637468"/>
              </a:tblGrid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Cota </a:t>
                      </a:r>
                      <a:r>
                        <a:rPr lang="es-EC" sz="900" dirty="0" smtClean="0">
                          <a:effectLst/>
                        </a:rPr>
                        <a:t>(</a:t>
                      </a:r>
                      <a:r>
                        <a:rPr lang="es-EC" sz="900" dirty="0" err="1" smtClean="0">
                          <a:effectLst/>
                        </a:rPr>
                        <a:t>m.s.n.m</a:t>
                      </a:r>
                      <a:r>
                        <a:rPr lang="es-EC" sz="9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Área           (m</a:t>
                      </a:r>
                      <a:r>
                        <a:rPr lang="es-EC" sz="900" baseline="30000" dirty="0">
                          <a:effectLst/>
                        </a:rPr>
                        <a:t>2</a:t>
                      </a:r>
                      <a:r>
                        <a:rPr lang="es-EC" sz="9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(A</a:t>
                      </a:r>
                      <a:r>
                        <a:rPr lang="es-EC" sz="900" baseline="-25000">
                          <a:effectLst/>
                        </a:rPr>
                        <a:t>1</a:t>
                      </a:r>
                      <a:r>
                        <a:rPr lang="es-EC" sz="900">
                          <a:effectLst/>
                        </a:rPr>
                        <a:t>+A</a:t>
                      </a:r>
                      <a:r>
                        <a:rPr lang="es-EC" sz="900" baseline="-25000">
                          <a:effectLst/>
                        </a:rPr>
                        <a:t>2</a:t>
                      </a:r>
                      <a:r>
                        <a:rPr lang="es-EC" sz="900">
                          <a:effectLst/>
                        </a:rPr>
                        <a:t>)/2 (m</a:t>
                      </a:r>
                      <a:r>
                        <a:rPr lang="es-EC" sz="900" baseline="30000">
                          <a:effectLst/>
                        </a:rPr>
                        <a:t>2</a:t>
                      </a:r>
                      <a:r>
                        <a:rPr lang="es-EC" sz="9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Diferencia de Cotas (m)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Δ Volumen Embalse (m</a:t>
                      </a:r>
                      <a:r>
                        <a:rPr lang="es-EC" sz="900" baseline="30000">
                          <a:effectLst/>
                        </a:rPr>
                        <a:t>3</a:t>
                      </a:r>
                      <a:r>
                        <a:rPr lang="es-EC" sz="9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Volumen de Embalse (m</a:t>
                      </a:r>
                      <a:r>
                        <a:rPr lang="es-EC" sz="900" baseline="30000" dirty="0">
                          <a:effectLst/>
                        </a:rPr>
                        <a:t>3</a:t>
                      </a:r>
                      <a:r>
                        <a:rPr lang="es-EC" sz="9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Volumen de Embalse (Hm</a:t>
                      </a:r>
                      <a:r>
                        <a:rPr lang="es-EC" sz="900" baseline="30000">
                          <a:effectLst/>
                        </a:rPr>
                        <a:t>3</a:t>
                      </a:r>
                      <a:r>
                        <a:rPr lang="es-EC" sz="9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Altura presa (m)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1682,70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8413,48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8413,48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5802,40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3742,55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18712,73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27126,21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13848,32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9825,36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49126,79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76253,00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3275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25744,29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19796,30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98981,52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175234,52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0,18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3280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43704,79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34724,54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173622,69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348857,20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0,35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3285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66792,29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55248,54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276242,69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625099,89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0,63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3290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90813,02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78802,65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394013,26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1019113,15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1,02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3295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115155,98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102984,50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514922,50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1534035,65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1,53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141636,04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128396,01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641980,07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2176015,72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2,18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3305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173004,44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157320,24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786601,20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2962616,92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2,96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199621,69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186313,07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931565,33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3894182,25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3,89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226302,56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212962,12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1064810,62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4958992,88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4,96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255085,32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240693,94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1203469,68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6162462,56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6,16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3325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283066,70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269076,01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1345380,04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7507842,60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7,51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310460,29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296763,49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1483817,47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8991660,07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8,99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75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98822"/>
              </p:ext>
            </p:extLst>
          </p:nvPr>
        </p:nvGraphicFramePr>
        <p:xfrm>
          <a:off x="6246662" y="2082055"/>
          <a:ext cx="5782206" cy="2759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366"/>
                <a:gridCol w="744780"/>
                <a:gridCol w="744780"/>
                <a:gridCol w="717697"/>
                <a:gridCol w="785405"/>
                <a:gridCol w="798947"/>
                <a:gridCol w="798947"/>
                <a:gridCol w="582284"/>
              </a:tblGrid>
              <a:tr h="445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Cota (</a:t>
                      </a:r>
                      <a:r>
                        <a:rPr lang="es-EC" sz="900" dirty="0" err="1">
                          <a:effectLst/>
                        </a:rPr>
                        <a:t>m.s.n.m</a:t>
                      </a:r>
                      <a:r>
                        <a:rPr lang="es-EC" sz="9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Área           (m</a:t>
                      </a:r>
                      <a:r>
                        <a:rPr lang="es-EC" sz="900" baseline="30000">
                          <a:effectLst/>
                        </a:rPr>
                        <a:t>2</a:t>
                      </a:r>
                      <a:r>
                        <a:rPr lang="es-EC" sz="9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(A</a:t>
                      </a:r>
                      <a:r>
                        <a:rPr lang="es-EC" sz="900" baseline="-25000">
                          <a:effectLst/>
                        </a:rPr>
                        <a:t>1</a:t>
                      </a:r>
                      <a:r>
                        <a:rPr lang="es-EC" sz="900">
                          <a:effectLst/>
                        </a:rPr>
                        <a:t>+A</a:t>
                      </a:r>
                      <a:r>
                        <a:rPr lang="es-EC" sz="900" baseline="-25000">
                          <a:effectLst/>
                        </a:rPr>
                        <a:t>2</a:t>
                      </a:r>
                      <a:r>
                        <a:rPr lang="es-EC" sz="900">
                          <a:effectLst/>
                        </a:rPr>
                        <a:t>)/2 (m</a:t>
                      </a:r>
                      <a:r>
                        <a:rPr lang="es-EC" sz="900" baseline="30000">
                          <a:effectLst/>
                        </a:rPr>
                        <a:t>2</a:t>
                      </a:r>
                      <a:r>
                        <a:rPr lang="es-EC" sz="9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Diferencia de Cotas (m)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Δ Volumen Embalse (m</a:t>
                      </a:r>
                      <a:r>
                        <a:rPr lang="es-EC" sz="900" baseline="30000" dirty="0">
                          <a:effectLst/>
                        </a:rPr>
                        <a:t>3</a:t>
                      </a:r>
                      <a:r>
                        <a:rPr lang="es-EC" sz="9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Volumen de Embalse (m</a:t>
                      </a:r>
                      <a:r>
                        <a:rPr lang="es-EC" sz="900" baseline="30000">
                          <a:effectLst/>
                        </a:rPr>
                        <a:t>3</a:t>
                      </a:r>
                      <a:r>
                        <a:rPr lang="es-EC" sz="9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Volumen de Embalse (Hm</a:t>
                      </a:r>
                      <a:r>
                        <a:rPr lang="es-EC" sz="900" baseline="30000" dirty="0">
                          <a:effectLst/>
                        </a:rPr>
                        <a:t>3</a:t>
                      </a:r>
                      <a:r>
                        <a:rPr lang="es-EC" sz="9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Altura presa (m)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14337,06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71685,30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71685,30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0,07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83278,04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48807,55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244037,74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315723,04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0,32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260787,96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172033,00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860164,98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1175888,02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1,18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460861,07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360824,51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1804122,57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2980010,59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2,98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3575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695749,50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578305,29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2891526,43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5871537,02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5,87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3580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916450,62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806100,06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4030500,30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9902037,32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9,90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3585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1110048,50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1013249,56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5066247,81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14968285,12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14,97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3590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1287157,94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1198603,22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5993016,12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20961301,24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20,96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3595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1460798,99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1373978,47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6869892,33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27831193,56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27,83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1654621,40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1557710,19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7788550,96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35619744,52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35,62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3605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1862140,62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1758381,01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8791905,05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44411649,57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44,41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3610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2051831,79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1956986,21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9784931,03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54196580,60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54,20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60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2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pPr lvl="3" algn="just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ALTURA DEL LAHAR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51583" y="991196"/>
            <a:ext cx="129690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37760" y="890523"/>
            <a:ext cx="198120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108565"/>
              </p:ext>
            </p:extLst>
          </p:nvPr>
        </p:nvGraphicFramePr>
        <p:xfrm>
          <a:off x="1642556" y="2941726"/>
          <a:ext cx="1485900" cy="133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cuación" r:id="rId3" imgW="926698" imgH="812447" progId="Equation.3">
                  <p:embed/>
                </p:oleObj>
              </mc:Choice>
              <mc:Fallback>
                <p:oleObj name="Ecuación" r:id="rId3" imgW="926698" imgH="81244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556" y="2941726"/>
                        <a:ext cx="1485900" cy="1331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0" t="17883" r="36632" b="28026"/>
          <a:stretch/>
        </p:blipFill>
        <p:spPr bwMode="auto">
          <a:xfrm>
            <a:off x="3590221" y="2698268"/>
            <a:ext cx="2833439" cy="1942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14601"/>
              </p:ext>
            </p:extLst>
          </p:nvPr>
        </p:nvGraphicFramePr>
        <p:xfrm>
          <a:off x="1790819" y="4847892"/>
          <a:ext cx="4084201" cy="1484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189"/>
                <a:gridCol w="1021050"/>
                <a:gridCol w="991019"/>
                <a:gridCol w="915943"/>
              </a:tblGrid>
              <a:tr h="783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Río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Volumen embalse (10%)(hm</a:t>
                      </a:r>
                      <a:r>
                        <a:rPr lang="es-EC" sz="1000" baseline="30000">
                          <a:effectLst/>
                        </a:rPr>
                        <a:t>3</a:t>
                      </a:r>
                      <a:r>
                        <a:rPr lang="es-EC" sz="10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Volumen embalse (10%)(m</a:t>
                      </a:r>
                      <a:r>
                        <a:rPr lang="es-EC" sz="1000" baseline="30000">
                          <a:effectLst/>
                        </a:rPr>
                        <a:t>3</a:t>
                      </a:r>
                      <a:r>
                        <a:rPr lang="es-EC" sz="10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Q m</a:t>
                      </a:r>
                      <a:r>
                        <a:rPr lang="es-EC" sz="1000" baseline="30000" dirty="0">
                          <a:effectLst/>
                        </a:rPr>
                        <a:t>3</a:t>
                      </a:r>
                      <a:r>
                        <a:rPr lang="es-EC" sz="1000" dirty="0">
                          <a:effectLst/>
                        </a:rPr>
                        <a:t>/s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50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El Salto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1,29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1293209,67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1436,90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350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Pita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11,51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11511579,41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12790,64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2" name="Marcador de contenido 2"/>
          <p:cNvSpPr>
            <a:spLocks noGrp="1"/>
          </p:cNvSpPr>
          <p:nvPr>
            <p:ph sz="half" idx="1"/>
          </p:nvPr>
        </p:nvSpPr>
        <p:spPr>
          <a:xfrm>
            <a:off x="1412092" y="1296012"/>
            <a:ext cx="4834570" cy="120315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Aguilera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Toulkeridis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(2004-2005), recomiendan realizar el cálculo del impacto de la primera llegada de la ola con respecto a un evento del 10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44243" y="1295487"/>
            <a:ext cx="4834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Altura de lahar para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río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Salto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91857"/>
              </p:ext>
            </p:extLst>
          </p:nvPr>
        </p:nvGraphicFramePr>
        <p:xfrm>
          <a:off x="6738421" y="1966904"/>
          <a:ext cx="3975100" cy="212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/>
                <a:gridCol w="762000"/>
                <a:gridCol w="787400"/>
                <a:gridCol w="787400"/>
                <a:gridCol w="876300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Cota (</a:t>
                      </a:r>
                      <a:r>
                        <a:rPr lang="es-EC" sz="1100" dirty="0" err="1">
                          <a:effectLst/>
                        </a:rPr>
                        <a:t>m.s.n.m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Altura     (m)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Velocidad Teórica (m/s)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Velocidad Manning (m/s)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Caudal (m</a:t>
                      </a:r>
                      <a:r>
                        <a:rPr lang="es-EC" sz="1100" baseline="30000" dirty="0">
                          <a:effectLst/>
                        </a:rPr>
                        <a:t>3</a:t>
                      </a:r>
                      <a:r>
                        <a:rPr lang="es-EC" sz="1100" dirty="0">
                          <a:effectLst/>
                        </a:rPr>
                        <a:t>/s)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8,24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7,32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1061,10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3265,5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8,64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7,73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1261,77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3265,6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8,72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7,81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1303,76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3265,7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8,79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7,89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1346,28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3265,8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8,87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7,97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1389,42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3265,9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5,9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8,95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8,05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1433,19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3266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9,02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8,12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1477,50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5" name="Rectángulo 14"/>
          <p:cNvSpPr/>
          <p:nvPr/>
        </p:nvSpPr>
        <p:spPr>
          <a:xfrm>
            <a:off x="6327736" y="4389635"/>
            <a:ext cx="4834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Altura de lahar para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río Pita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81471"/>
              </p:ext>
            </p:extLst>
          </p:nvPr>
        </p:nvGraphicFramePr>
        <p:xfrm>
          <a:off x="6738421" y="4975964"/>
          <a:ext cx="4013200" cy="1516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/>
                <a:gridCol w="762000"/>
                <a:gridCol w="774700"/>
                <a:gridCol w="774700"/>
                <a:gridCol w="939800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Cota (</a:t>
                      </a:r>
                      <a:r>
                        <a:rPr lang="es-EC" sz="1100" dirty="0" err="1">
                          <a:effectLst/>
                        </a:rPr>
                        <a:t>m.s.n.m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Altura     (m)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 Velocidad Teórica (m/s)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Velocidad Manning (m/s)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Caudal (m</a:t>
                      </a:r>
                      <a:r>
                        <a:rPr lang="es-EC" sz="1100" baseline="30000" dirty="0">
                          <a:effectLst/>
                        </a:rPr>
                        <a:t>3</a:t>
                      </a:r>
                      <a:r>
                        <a:rPr lang="es-EC" sz="1100" dirty="0">
                          <a:effectLst/>
                        </a:rPr>
                        <a:t>/s)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3559,5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7,06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9,21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6,76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11923,90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3559,6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7,16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9,27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6,86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12538,09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3559,7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7,26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9,34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6,96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13155,52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3559,8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7,36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9,40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6,92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13507,59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8045857" y="4096471"/>
            <a:ext cx="1360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F= </a:t>
            </a:r>
            <a:r>
              <a:rPr lang="es-EC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6058.26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045857" y="6492471"/>
            <a:ext cx="1360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F= </a:t>
            </a: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1889.20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pPr lvl="3" algn="just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PARÁMETROS MORFOMÉTRICOS PARA EL RÍO EL SALTO (PUNTO 1) 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l="4107" r="4101"/>
          <a:stretch/>
        </p:blipFill>
        <p:spPr bwMode="auto">
          <a:xfrm>
            <a:off x="7733947" y="1531263"/>
            <a:ext cx="3484514" cy="4966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07436"/>
              </p:ext>
            </p:extLst>
          </p:nvPr>
        </p:nvGraphicFramePr>
        <p:xfrm>
          <a:off x="1475568" y="1531262"/>
          <a:ext cx="5525734" cy="4842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9945"/>
                <a:gridCol w="582740"/>
                <a:gridCol w="685575"/>
                <a:gridCol w="542290"/>
                <a:gridCol w="1179189"/>
                <a:gridCol w="1425995"/>
              </a:tblGrid>
              <a:tr h="533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Nombre del parámetro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Símbolo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Unid. Medida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Valor 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Método de medición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Observaciones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</a:tr>
              <a:tr h="383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Longitud río principal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Lr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Km 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19,66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AutoCAD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.-----------------------------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</a:tr>
              <a:tr h="354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Densidad de drenaje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Km/Km²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0,83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Fórmula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Dd&lt;1, Baja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</a:tr>
              <a:tr h="498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Pendiente longitudinal de río principal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Yr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‰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41,69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Excel, AutoCAD y fórmula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Pendiente suavizada                 Yrb=58,25‰; Yrs=41,69‰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</a:tr>
              <a:tr h="59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Área de la cuenca hidrográfica superficial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Ac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km²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88,75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AutoCAD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-----------------------------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</a:tr>
              <a:tr h="635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Perímetro de cuenca hidrográfica superficial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km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63,08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AutoCAD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-----------------------------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</a:tr>
              <a:tr h="374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Coeficiente de compacidad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Kc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---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1,89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Fórmula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Forma alargada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</a:tr>
              <a:tr h="671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Altura media de la cuenca hidrográfica superficial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Hm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msnm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3855,05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Excel, AutoCAD y fórmula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Pendiente suavizada                 Hmb=4555m; Hmc=3855,05m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</a:tr>
              <a:tr h="794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Pendiente promedio de la cuenca hidrográfica superficial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Yc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‰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183,07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Excel, AutoCAD y fórmula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err="1">
                          <a:effectLst/>
                        </a:rPr>
                        <a:t>Yc</a:t>
                      </a:r>
                      <a:r>
                        <a:rPr lang="es-EC" sz="700" dirty="0">
                          <a:effectLst/>
                        </a:rPr>
                        <a:t>&gt;</a:t>
                      </a:r>
                      <a:r>
                        <a:rPr lang="es-EC" sz="700" dirty="0" err="1">
                          <a:effectLst/>
                        </a:rPr>
                        <a:t>Yr</a:t>
                      </a:r>
                      <a:r>
                        <a:rPr lang="es-EC" sz="700" dirty="0">
                          <a:effectLst/>
                        </a:rPr>
                        <a:t> ; donde </a:t>
                      </a:r>
                      <a:r>
                        <a:rPr lang="es-EC" sz="700" dirty="0" err="1">
                          <a:effectLst/>
                        </a:rPr>
                        <a:t>Yr</a:t>
                      </a:r>
                      <a:r>
                        <a:rPr lang="es-EC" sz="700" dirty="0">
                          <a:effectLst/>
                        </a:rPr>
                        <a:t> es suavizada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9" marR="3600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pPr lvl="3" algn="just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PARÁMETROS MORFOMÉTRICOS PARA EL RÍO PITA (PUNTO 3) 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2"/>
          <a:srcRect r="3590"/>
          <a:stretch/>
        </p:blipFill>
        <p:spPr bwMode="auto">
          <a:xfrm>
            <a:off x="6826844" y="1556083"/>
            <a:ext cx="4693356" cy="4898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92678"/>
              </p:ext>
            </p:extLst>
          </p:nvPr>
        </p:nvGraphicFramePr>
        <p:xfrm>
          <a:off x="1214649" y="1556083"/>
          <a:ext cx="5036025" cy="4899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138"/>
                <a:gridCol w="548798"/>
                <a:gridCol w="671470"/>
                <a:gridCol w="516516"/>
                <a:gridCol w="994292"/>
                <a:gridCol w="1213811"/>
              </a:tblGrid>
              <a:tr h="433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Nombre del parámetro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Símbolo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Unid. Medida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Valor 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Método de medición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Observaciones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</a:tr>
              <a:tr h="342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Longitud río principal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Lr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Km 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22,08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AutoCAD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.-----------------------------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</a:tr>
              <a:tr h="342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Densidad de drenaje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Km/Km²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0,79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Fórmula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Dd&lt;1, Baja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</a:tr>
              <a:tr h="63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Pendiente longitudinal de río principal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Yr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‰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34,92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Excel, AutoCAD y fórmula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Pendiente suavizada                 Yrb=42,11‰; Yrs=34,92‰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</a:tr>
              <a:tr h="63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Área de la cuenca hidrográfica superficial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Ac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Km²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179,18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AutoCAD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.----------------------------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</a:tr>
              <a:tr h="630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Perímetro de cuenca hidrográfica superficial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Km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55,03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AutoCAD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.----------------------------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</a:tr>
              <a:tr h="469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Coeficiente de compacidad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Kc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---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1,16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Fórmula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Forma casi redonda a oval redonda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</a:tr>
              <a:tr h="630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Altura media de la cuenca hidrográfica superficial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Hm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msnm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4050,97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Excel, AutoCAD y fórmula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Pendiente suavizada                 Hmb=4702,50m; Hmc=4050,97m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</a:tr>
              <a:tr h="791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Pendiente promedio de la cuenca hidrográfica superficial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Yc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‰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205,58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Excel, AutoCAD y fórmula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 err="1">
                          <a:effectLst/>
                        </a:rPr>
                        <a:t>Yc</a:t>
                      </a:r>
                      <a:r>
                        <a:rPr lang="es-EC" sz="800" dirty="0">
                          <a:effectLst/>
                        </a:rPr>
                        <a:t>&gt;</a:t>
                      </a:r>
                      <a:r>
                        <a:rPr lang="es-EC" sz="800" dirty="0" err="1">
                          <a:effectLst/>
                        </a:rPr>
                        <a:t>Yr</a:t>
                      </a:r>
                      <a:r>
                        <a:rPr lang="es-EC" sz="800" dirty="0">
                          <a:effectLst/>
                        </a:rPr>
                        <a:t> ; donde </a:t>
                      </a:r>
                      <a:r>
                        <a:rPr lang="es-EC" sz="800" dirty="0" err="1">
                          <a:effectLst/>
                        </a:rPr>
                        <a:t>Yr</a:t>
                      </a:r>
                      <a:r>
                        <a:rPr lang="es-EC" sz="800" dirty="0">
                          <a:effectLst/>
                        </a:rPr>
                        <a:t> es suavizada</a:t>
                      </a:r>
                      <a:endParaRPr lang="es-EC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2" marR="3761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0818" y="1219198"/>
            <a:ext cx="9486781" cy="3161733"/>
          </a:xfrm>
        </p:spPr>
        <p:txBody>
          <a:bodyPr>
            <a:noAutofit/>
          </a:bodyPr>
          <a:lstStyle/>
          <a:p>
            <a:pPr lvl="0"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realizó un análisis exhaustivo de la topografía del área, en donde se encontró diferentes zonas cierre en las que se pueden retener la totalidad del flujo de lodo y escombros para la cuenca norte, finalmente se eligió el punto 1 para el río El Salto y el punto 3 para el río Pita. </a:t>
            </a:r>
          </a:p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Ante el posible evento eruptivo del volcán Cotopaxi se ha estimado que el aporte del volumen del casquete glaciar para los ríos El Salto y Pita es del 25%, de tal manera que el volumen de lahar esperado es de 3.23 hm</a:t>
            </a:r>
            <a:r>
              <a:rPr lang="es-EC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y 28.78 hm</a:t>
            </a:r>
            <a:r>
              <a:rPr lang="es-EC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respectivamente.</a:t>
            </a:r>
          </a:p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Al hallar los parámetros morfométricos de las cuencas hidrográficas superficiales de los ríos en estudio; se halló que la cuenca para el río El Salto tiene una forma alargada debido a que su coeficiente de compacidad es igual a 1.89, mientras que la cuenca del río Pita tiene una forma redonda a oval redonda y su coeficiente de compacidad es igual a 1.16.</a:t>
            </a:r>
          </a:p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Debido al impacto de los lahares se decidió diseñar presas mixtas con relleno de materiales sueltos, las cuales tendrán la capacidad de detener y embalsar el flujo de lodo y escombros.</a:t>
            </a:r>
          </a:p>
          <a:p>
            <a:pPr marL="0" indent="0" algn="just">
              <a:buNone/>
            </a:pP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0819" y="1106707"/>
            <a:ext cx="9486781" cy="3161733"/>
          </a:xfrm>
        </p:spPr>
        <p:txBody>
          <a:bodyPr>
            <a:noAutofit/>
          </a:bodyPr>
          <a:lstStyle/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Al optar por una presa mixta se reduce la cantidad de hormigón, puesto que se puede utilizar materiales de la zona y de esta manera aminorar costos de construcción.</a:t>
            </a:r>
          </a:p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caudal de diseño de la alcantarilla y la estructura de vertimiento se calculó para un periodo de retorno de 20 años, obteniendo 33.51 m</a:t>
            </a:r>
            <a:r>
              <a:rPr lang="es-EC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/s para el río El Salto y 67,67 m</a:t>
            </a:r>
            <a:r>
              <a:rPr lang="es-EC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/s para el río Pita.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 acuerdo con la NEC para las zonas por donde fluyen los ríos El Salto y Pita y con los datos de la sísmica de refracción cumplimos con el criterio de velocidad de onda cortante. Para el caso de Vs</a:t>
            </a:r>
            <a:r>
              <a:rPr lang="es-ES" baseline="-25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=576.95 m/s (Río El Salto) se encuentra dentro del rango 760m/s&gt;Vs ≥360 y corresponde al perfil de suelo tipo C; en donde existen perfiles de suelos muy densos o roca blanda, mientras que para  Vs</a:t>
            </a:r>
            <a:r>
              <a:rPr lang="es-ES" baseline="-25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=905.65 m/s (Río Pita) se encuentra en el rango 1500 m/s &gt;Vs ≥ 760 m/s y corresponde al perfil de suelo tipo B; en donde hay roca de rigidez media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Con los ensayos realizados en el laboratorio de mecánica de suelos se obtuvieron las características mecánicas del suelo como ángulo de fricción interna de 42°, cohesión 0 y pesos específico de 2.20 t/m</a:t>
            </a:r>
            <a:r>
              <a:rPr lang="es-EC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para las zonas por donde fluyen los ríos El Salto y Pita.</a:t>
            </a:r>
          </a:p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diseño del canal de rápida con tapa y columpio permite que el flujo del río tenga continuidad en su trayectoria sin disminuir el caudal aguas abajo.</a:t>
            </a:r>
          </a:p>
          <a:p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0819" y="1243184"/>
            <a:ext cx="9486781" cy="3161733"/>
          </a:xfrm>
        </p:spPr>
        <p:txBody>
          <a:bodyPr>
            <a:noAutofit/>
          </a:bodyPr>
          <a:lstStyle/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Para el relleno de la presa mixta y de materiales sueltos se recomienda utilizar el material de la zona ya que han sido utilizados en el diseño de la misma.</a:t>
            </a:r>
          </a:p>
          <a:p>
            <a:pPr lvl="0"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recomienda a las autoridades competentes considerar este tipo de proyectos para ponerlos en ejecución puesto que la naturaleza es impredecible y de esta manera se podría salvaguardar vidas.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Continuar con los diseños de las presas a nivel de estudios viales, estructurales, ambientales, geotécnicos y geológicos.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rot="20490892">
            <a:off x="1329157" y="2061373"/>
            <a:ext cx="88317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C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 POR </a:t>
            </a:r>
          </a:p>
          <a:p>
            <a:pPr algn="ctr"/>
            <a:r>
              <a:rPr lang="es-EC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ATENCIÓN</a:t>
            </a:r>
            <a:endParaRPr lang="es-EC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710237"/>
            <a:ext cx="1076325" cy="10763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398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22938" y="921917"/>
            <a:ext cx="9982200" cy="5045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“DISEÑO DE OBRAS DE PROTECCIÓN ANTE EL FLUJO DE LOS LAHARES DEL VOLCÁN COTOPAXI PARA LA CUENCA NORTE</a:t>
            </a:r>
            <a:r>
              <a:rPr lang="es-EC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EC" sz="4200" b="1" i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9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0819" y="1219199"/>
            <a:ext cx="4834570" cy="1203159"/>
          </a:xfrm>
        </p:spPr>
        <p:txBody>
          <a:bodyPr>
            <a:norm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El volcán Cotopaxi es parte del Arco Volcánico Ecuatoriano con una elevación de 5.897 m.s.n.m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677" y="3986461"/>
            <a:ext cx="4148640" cy="269507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7401677" y="1219199"/>
            <a:ext cx="4148640" cy="264694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790819" y="2598817"/>
            <a:ext cx="483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actualidad alrededor de 300.000 personas viven cerca del volcán o cerca de los drenajes importantes tales como ríos y quebradas.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90819" y="4311936"/>
            <a:ext cx="4834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inicia con los ríos Pita y El Salto, que drenan la parte nororiental y norte, respectivamente, del cono. </a:t>
            </a:r>
          </a:p>
        </p:txBody>
      </p:sp>
    </p:spTree>
    <p:extLst>
      <p:ext uri="{BB962C8B-B14F-4D97-AF65-F5344CB8AC3E}">
        <p14:creationId xmlns:p14="http://schemas.microsoft.com/office/powerpoint/2010/main" val="1374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0818" y="1219198"/>
            <a:ext cx="9486781" cy="157212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C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  <a:p>
            <a:pPr algn="just"/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Diseñar un sistema de Obras de Protección compuestas por presas mixtas y obras de desagüe que permiten retener la mayor cantidad de sólidos del flujo de lodo para la cuenca norte; producto de una erupción del volcán Cotopaxi, que corresponden a los Ríos El Salto y Pita.</a:t>
            </a:r>
          </a:p>
          <a:p>
            <a:pPr marL="0" indent="0" algn="just">
              <a:buNone/>
            </a:pP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/>
          <p:cNvSpPr>
            <a:spLocks noGrp="1"/>
          </p:cNvSpPr>
          <p:nvPr>
            <p:ph sz="half" idx="1"/>
          </p:nvPr>
        </p:nvSpPr>
        <p:spPr>
          <a:xfrm>
            <a:off x="1790817" y="3337322"/>
            <a:ext cx="9486781" cy="3617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lvl="0" algn="just">
              <a:lnSpc>
                <a:spcPct val="90000"/>
              </a:lnSpc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Establecer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las zonas de cierre y de ubicación adecuadas de acuerdo a la topografía para la implantación de las obras de mitigación en los Ríos El Salto y Pita.</a:t>
            </a:r>
          </a:p>
          <a:p>
            <a:pPr lvl="0" algn="just">
              <a:lnSpc>
                <a:spcPct val="90000"/>
              </a:lnSpc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Analizar el volumen de almacenamiento del flujo de lodo y escombros para el diseño de las obras de mitigación para los Ríos El Salto y Pita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90000"/>
              </a:lnSpc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Diseñar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las obras de protección más adecuadas de manera que cumplan con requerimientos del problema.</a:t>
            </a:r>
          </a:p>
          <a:p>
            <a:pPr lvl="0" algn="just">
              <a:lnSpc>
                <a:spcPct val="90000"/>
              </a:lnSpc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Establecer un presupuesto aproximado de las obras propuestas.</a:t>
            </a:r>
          </a:p>
          <a:p>
            <a:pPr lvl="0"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4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LAHARES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0819" y="1219199"/>
            <a:ext cx="4834570" cy="137961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C" sz="2100" dirty="0">
                <a:latin typeface="Arial" panose="020B0604020202020204" pitchFamily="34" charset="0"/>
                <a:cs typeface="Arial" panose="020B0604020202020204" pitchFamily="34" charset="0"/>
              </a:rPr>
              <a:t>Se denomina lahares a la mezcla de materiales volcánicos con agua proveniente de la fundición de un casquete glaciar, de la ruptura de un lago ubicado en un cráter o de fuertes lluvias.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0819" y="2950077"/>
            <a:ext cx="483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flujos se trasladan a grandes velocidades de hasta 100 km/h.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90819" y="4311936"/>
            <a:ext cx="4834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 lahares primarios y secundarios.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arcador de contenido 8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9905" y="1197506"/>
            <a:ext cx="4313238" cy="2398902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230550" y="3740787"/>
            <a:ext cx="4222593" cy="28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 DEL PROYECTO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0818" y="1219199"/>
            <a:ext cx="8219455" cy="1379618"/>
          </a:xfrm>
        </p:spPr>
        <p:txBody>
          <a:bodyPr>
            <a:norm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Para la parte encañonada del río El Salto se ha ubicado el punto 1 con las coordenadas: 784985E,  9945787N.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0817" y="2137152"/>
            <a:ext cx="821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río Pita </a:t>
            </a: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curso de sureste a </a:t>
            </a: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noroeste, se </a:t>
            </a: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localizado el punto 3 con las coordenadas: 786143E, 9940064N.</a:t>
            </a:r>
          </a:p>
        </p:txBody>
      </p:sp>
      <p:pic>
        <p:nvPicPr>
          <p:cNvPr id="10" name="Imagen 9"/>
          <p:cNvPicPr/>
          <p:nvPr/>
        </p:nvPicPr>
        <p:blipFill>
          <a:blip r:embed="rId2"/>
          <a:stretch>
            <a:fillRect/>
          </a:stretch>
        </p:blipFill>
        <p:spPr>
          <a:xfrm>
            <a:off x="3003331" y="3050652"/>
            <a:ext cx="6086078" cy="33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pPr algn="just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ÁREA Y VOLUMEN DEL GLACIAR DEL VOLCÁN COTOPAXI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0819" y="1219200"/>
            <a:ext cx="4834570" cy="735674"/>
          </a:xfrm>
        </p:spPr>
        <p:txBody>
          <a:bodyPr>
            <a:normAutofit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En estas últimas décadas el glaciar del volcán Cotopaxi se ha vuelto más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joven.</a:t>
            </a: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0819" y="1954873"/>
            <a:ext cx="483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C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casquete glaciar del volcán Cotopaxi está dividido en 19 </a:t>
            </a: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partes.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7833105" y="1219199"/>
            <a:ext cx="4066974" cy="5546668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34452"/>
              </p:ext>
            </p:extLst>
          </p:nvPr>
        </p:nvGraphicFramePr>
        <p:xfrm>
          <a:off x="2863067" y="2832197"/>
          <a:ext cx="2880910" cy="1507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3991"/>
                <a:gridCol w="1826919"/>
              </a:tblGrid>
              <a:tr h="502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Año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Área (km</a:t>
                      </a:r>
                      <a:r>
                        <a:rPr lang="es-EC" sz="1100" baseline="30000" dirty="0">
                          <a:effectLst/>
                        </a:rPr>
                        <a:t>2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1976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21,80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1997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15,43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2006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11,84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1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2011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11,63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49088"/>
              </p:ext>
            </p:extLst>
          </p:nvPr>
        </p:nvGraphicFramePr>
        <p:xfrm>
          <a:off x="2141044" y="5486401"/>
          <a:ext cx="4134120" cy="862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734"/>
                <a:gridCol w="1471693"/>
                <a:gridCol w="1471693"/>
              </a:tblGrid>
              <a:tr h="57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Área total (Km</a:t>
                      </a:r>
                      <a:r>
                        <a:rPr lang="es-EC" sz="1100" baseline="30000">
                          <a:effectLst/>
                        </a:rPr>
                        <a:t>2</a:t>
                      </a:r>
                      <a:r>
                        <a:rPr lang="es-EC" sz="11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Volumen total (Km</a:t>
                      </a:r>
                      <a:r>
                        <a:rPr lang="es-EC" sz="1100" baseline="30000">
                          <a:effectLst/>
                        </a:rPr>
                        <a:t>3</a:t>
                      </a:r>
                      <a:r>
                        <a:rPr lang="es-EC" sz="11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Volumen total (Hm</a:t>
                      </a:r>
                      <a:r>
                        <a:rPr lang="es-EC" sz="1100" baseline="30000">
                          <a:effectLst/>
                        </a:rPr>
                        <a:t>3</a:t>
                      </a:r>
                      <a:r>
                        <a:rPr lang="es-EC" sz="11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8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11,56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0,35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350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1790819" y="4595369"/>
            <a:ext cx="483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4572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s-EC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y volumen del casquete glaciar hasta Agosto del 2015.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pPr lvl="3" algn="just"/>
            <a:r>
              <a:rPr lang="es-EC" sz="2800" dirty="0">
                <a:latin typeface="Arial" panose="020B0604020202020204" pitchFamily="34" charset="0"/>
                <a:cs typeface="Arial" panose="020B0604020202020204" pitchFamily="34" charset="0"/>
              </a:rPr>
              <a:t>ÁREA Y VOLUMEN DEL GLACIAR PARA LA CUENCA NORTE</a:t>
            </a:r>
          </a:p>
        </p:txBody>
      </p:sp>
      <p:pic>
        <p:nvPicPr>
          <p:cNvPr id="10" name="Imagen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3" t="7582" r="41332" b="21323"/>
          <a:stretch/>
        </p:blipFill>
        <p:spPr bwMode="auto">
          <a:xfrm>
            <a:off x="2258196" y="2220857"/>
            <a:ext cx="3332707" cy="3042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92887"/>
              </p:ext>
            </p:extLst>
          </p:nvPr>
        </p:nvGraphicFramePr>
        <p:xfrm>
          <a:off x="1407226" y="5613099"/>
          <a:ext cx="4745380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803"/>
                <a:gridCol w="1251779"/>
                <a:gridCol w="1251779"/>
                <a:gridCol w="1229019"/>
              </a:tblGrid>
              <a:tr h="287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Área (Km</a:t>
                      </a:r>
                      <a:r>
                        <a:rPr lang="es-EC" sz="1100" baseline="30000" dirty="0">
                          <a:effectLst/>
                        </a:rPr>
                        <a:t>2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Volumen (Km</a:t>
                      </a:r>
                      <a:r>
                        <a:rPr lang="es-EC" sz="1100" baseline="30000" dirty="0">
                          <a:effectLst/>
                        </a:rPr>
                        <a:t>3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Volumen (Hm</a:t>
                      </a:r>
                      <a:r>
                        <a:rPr lang="es-EC" sz="1100" baseline="30000">
                          <a:effectLst/>
                        </a:rPr>
                        <a:t>3</a:t>
                      </a:r>
                      <a:r>
                        <a:rPr lang="es-EC" sz="11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 Volumen (Hm</a:t>
                      </a:r>
                      <a:r>
                        <a:rPr lang="es-EC" sz="1100" baseline="30000">
                          <a:effectLst/>
                        </a:rPr>
                        <a:t>3</a:t>
                      </a:r>
                      <a:r>
                        <a:rPr lang="es-EC" sz="11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70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0,43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0,013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12,93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3,23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2" name="Imagen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9" t="8107" r="41366" b="20674"/>
          <a:stretch/>
        </p:blipFill>
        <p:spPr bwMode="auto">
          <a:xfrm>
            <a:off x="7487047" y="2021164"/>
            <a:ext cx="3215459" cy="3441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900316"/>
              </p:ext>
            </p:extLst>
          </p:nvPr>
        </p:nvGraphicFramePr>
        <p:xfrm>
          <a:off x="6893626" y="5613099"/>
          <a:ext cx="4745380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803"/>
                <a:gridCol w="1251779"/>
                <a:gridCol w="1251779"/>
                <a:gridCol w="1229019"/>
              </a:tblGrid>
              <a:tr h="372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Área (Km</a:t>
                      </a:r>
                      <a:r>
                        <a:rPr lang="es-EC" sz="1100" baseline="30000" dirty="0">
                          <a:effectLst/>
                        </a:rPr>
                        <a:t>2</a:t>
                      </a:r>
                      <a:r>
                        <a:rPr lang="es-EC" sz="11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Volumen (Km</a:t>
                      </a:r>
                      <a:r>
                        <a:rPr lang="es-EC" sz="1100" baseline="30000">
                          <a:effectLst/>
                        </a:rPr>
                        <a:t>3</a:t>
                      </a:r>
                      <a:r>
                        <a:rPr lang="es-EC" sz="11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Volumen (Hm</a:t>
                      </a:r>
                      <a:r>
                        <a:rPr lang="es-EC" sz="1100" baseline="30000">
                          <a:effectLst/>
                        </a:rPr>
                        <a:t>3</a:t>
                      </a:r>
                      <a:r>
                        <a:rPr lang="es-EC" sz="11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25% Volumen (Hm</a:t>
                      </a:r>
                      <a:r>
                        <a:rPr lang="es-EC" sz="1100" baseline="30000">
                          <a:effectLst/>
                        </a:rPr>
                        <a:t>3</a:t>
                      </a:r>
                      <a:r>
                        <a:rPr lang="es-EC" sz="1100">
                          <a:effectLst/>
                        </a:rPr>
                        <a:t>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8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3,80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0,115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115,12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28,78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507264" y="1465458"/>
            <a:ext cx="483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y volumen del casquete glaciar para la cuenca hidrográfica del río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Salto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804436" y="1460123"/>
            <a:ext cx="4834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y volumen del casquete glaciar para la cuenca hidrográfica del río Pita</a:t>
            </a:r>
            <a:endParaRPr lang="es-EC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0819" y="275193"/>
            <a:ext cx="8911687" cy="1280890"/>
          </a:xfrm>
        </p:spPr>
        <p:txBody>
          <a:bodyPr>
            <a:normAutofit/>
          </a:bodyPr>
          <a:lstStyle/>
          <a:p>
            <a:pPr lvl="3" algn="just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DE EMBALSE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78203" y="2272086"/>
            <a:ext cx="5378041" cy="378454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58022"/>
              </p:ext>
            </p:extLst>
          </p:nvPr>
        </p:nvGraphicFramePr>
        <p:xfrm>
          <a:off x="6412223" y="2800457"/>
          <a:ext cx="5143499" cy="3074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707"/>
                <a:gridCol w="752707"/>
                <a:gridCol w="752707"/>
                <a:gridCol w="752707"/>
                <a:gridCol w="752707"/>
                <a:gridCol w="689982"/>
                <a:gridCol w="689982"/>
              </a:tblGrid>
              <a:tr h="25527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Volumen de embalse (Hm</a:t>
                      </a:r>
                      <a:r>
                        <a:rPr lang="es-EC" sz="900" baseline="30000" dirty="0">
                          <a:effectLst/>
                        </a:rPr>
                        <a:t>3</a:t>
                      </a:r>
                      <a:r>
                        <a:rPr lang="es-EC" sz="900" dirty="0">
                          <a:effectLst/>
                        </a:rPr>
                        <a:t>)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Altura presa (m)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Punto 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Punto 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Punto 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Punto 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Punto 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Punto 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FF0000"/>
                          </a:solidFill>
                          <a:effectLst/>
                        </a:rPr>
                        <a:t>3,89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21,89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FF0000"/>
                          </a:solidFill>
                          <a:effectLst/>
                        </a:rPr>
                        <a:t>35,62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33,08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3,81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3,10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51583" y="991196"/>
            <a:ext cx="129690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79366"/>
              </p:ext>
            </p:extLst>
          </p:nvPr>
        </p:nvGraphicFramePr>
        <p:xfrm>
          <a:off x="3551583" y="991197"/>
          <a:ext cx="5721281" cy="56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cuación" r:id="rId4" imgW="3759200" imgH="406400" progId="Equation.3">
                  <p:embed/>
                </p:oleObj>
              </mc:Choice>
              <mc:Fallback>
                <p:oleObj name="Ecuación" r:id="rId4" imgW="3759200" imgH="40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583" y="991197"/>
                        <a:ext cx="5721281" cy="564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4255174" y="1499002"/>
            <a:ext cx="360214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Volumen de Embalse = </a:t>
            </a: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C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Δ</a:t>
            </a:r>
            <a:r>
              <a:rPr lang="es-EC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C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C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2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Espiral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319</TotalTime>
  <Words>1874</Words>
  <Application>Microsoft Office PowerPoint</Application>
  <PresentationFormat>Panorámica</PresentationFormat>
  <Paragraphs>540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Espiral</vt:lpstr>
      <vt:lpstr>Ecuación</vt:lpstr>
      <vt:lpstr>Microsoft Editor de ecuaciones 3.0</vt:lpstr>
      <vt:lpstr>Presentación de PowerPoint</vt:lpstr>
      <vt:lpstr>Presentación de PowerPoint</vt:lpstr>
      <vt:lpstr>ANTECEDENTES</vt:lpstr>
      <vt:lpstr>OBJETIVOS</vt:lpstr>
      <vt:lpstr>LAHARES</vt:lpstr>
      <vt:lpstr>UBICACIÓN DEL PROYECTO</vt:lpstr>
      <vt:lpstr>ÁREA Y VOLUMEN DEL GLACIAR DEL VOLCÁN COTOPAXI</vt:lpstr>
      <vt:lpstr>ÁREA Y VOLUMEN DEL GLACIAR PARA LA CUENCA NORTE</vt:lpstr>
      <vt:lpstr>VOLUMEN DE EMBALSE</vt:lpstr>
      <vt:lpstr>VOLUMEN DE EMBALSE</vt:lpstr>
      <vt:lpstr>ALTURA DEL LAHAR</vt:lpstr>
      <vt:lpstr>PARÁMETROS MORFOMÉTRICOS PARA EL RÍO EL SALTO (PUNTO 1) </vt:lpstr>
      <vt:lpstr>PARÁMETROS MORFOMÉTRICOS PARA EL RÍO PITA (PUNTO 3) </vt:lpstr>
      <vt:lpstr>CONCLUSIONES</vt:lpstr>
      <vt:lpstr>CONCLUSIONES</vt:lpstr>
      <vt:lpstr>RECOMENDACIONES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hogar</dc:creator>
  <cp:lastModifiedBy>hogar</cp:lastModifiedBy>
  <cp:revision>27</cp:revision>
  <dcterms:created xsi:type="dcterms:W3CDTF">2016-07-18T05:22:51Z</dcterms:created>
  <dcterms:modified xsi:type="dcterms:W3CDTF">2016-07-29T10:25:03Z</dcterms:modified>
</cp:coreProperties>
</file>