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280" r:id="rId3"/>
    <p:sldId id="283" r:id="rId4"/>
    <p:sldId id="257" r:id="rId5"/>
    <p:sldId id="284" r:id="rId6"/>
    <p:sldId id="285" r:id="rId7"/>
    <p:sldId id="258" r:id="rId8"/>
    <p:sldId id="281" r:id="rId9"/>
    <p:sldId id="286" r:id="rId10"/>
    <p:sldId id="287" r:id="rId11"/>
    <p:sldId id="288" r:id="rId12"/>
    <p:sldId id="289" r:id="rId13"/>
    <p:sldId id="259" r:id="rId14"/>
    <p:sldId id="260" r:id="rId15"/>
    <p:sldId id="261" r:id="rId16"/>
    <p:sldId id="262" r:id="rId17"/>
    <p:sldId id="263" r:id="rId18"/>
    <p:sldId id="282" r:id="rId19"/>
    <p:sldId id="290" r:id="rId20"/>
    <p:sldId id="265" r:id="rId21"/>
    <p:sldId id="291" r:id="rId22"/>
    <p:sldId id="268" r:id="rId23"/>
    <p:sldId id="266" r:id="rId24"/>
    <p:sldId id="267" r:id="rId25"/>
    <p:sldId id="269" r:id="rId26"/>
    <p:sldId id="270" r:id="rId27"/>
    <p:sldId id="271" r:id="rId28"/>
    <p:sldId id="272" r:id="rId29"/>
    <p:sldId id="273" r:id="rId30"/>
    <p:sldId id="292" r:id="rId31"/>
    <p:sldId id="293" r:id="rId32"/>
    <p:sldId id="294" r:id="rId33"/>
    <p:sldId id="274" r:id="rId34"/>
    <p:sldId id="275" r:id="rId35"/>
    <p:sldId id="276" r:id="rId36"/>
    <p:sldId id="295" r:id="rId37"/>
    <p:sldId id="277" r:id="rId38"/>
    <p:sldId id="296" r:id="rId39"/>
    <p:sldId id="278" r:id="rId40"/>
    <p:sldId id="300" r:id="rId41"/>
    <p:sldId id="297" r:id="rId42"/>
    <p:sldId id="279" r:id="rId43"/>
    <p:sldId id="264" r:id="rId44"/>
    <p:sldId id="299"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78C95-CD99-4FFE-AE17-7F397865E96C}"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C"/>
        </a:p>
      </dgm:t>
    </dgm:pt>
    <dgm:pt modelId="{A542AA10-C4C3-47AB-B32E-DCCC737CCF82}">
      <dgm:prSet phldrT="[Texto]"/>
      <dgm:spPr>
        <a:blipFill rotWithShape="0">
          <a:blip xmlns:r="http://schemas.openxmlformats.org/officeDocument/2006/relationships" r:embed="rId1"/>
          <a:tile tx="0" ty="0" sx="100000" sy="100000" flip="none" algn="tl"/>
        </a:blipFill>
      </dgm:spPr>
      <dgm:t>
        <a:bodyPr/>
        <a:lstStyle/>
        <a:p>
          <a:r>
            <a:rPr lang="es-EC" dirty="0" smtClean="0"/>
            <a:t>1. Investigar teorías y temas planteados en el marco teórico como aporte preliminar del proyecto.</a:t>
          </a:r>
          <a:endParaRPr lang="es-EC" dirty="0"/>
        </a:p>
      </dgm:t>
    </dgm:pt>
    <dgm:pt modelId="{0B05CD5C-22A6-4840-880C-9CF7C9EFDFE7}" type="parTrans" cxnId="{233984ED-ABE1-4BE8-A497-EC7B07986BF0}">
      <dgm:prSet/>
      <dgm:spPr/>
      <dgm:t>
        <a:bodyPr/>
        <a:lstStyle/>
        <a:p>
          <a:endParaRPr lang="es-EC"/>
        </a:p>
      </dgm:t>
    </dgm:pt>
    <dgm:pt modelId="{089F59CF-8CE3-4484-9E58-524782FDDEBB}" type="sibTrans" cxnId="{233984ED-ABE1-4BE8-A497-EC7B07986BF0}">
      <dgm:prSet/>
      <dgm:spPr/>
      <dgm:t>
        <a:bodyPr/>
        <a:lstStyle/>
        <a:p>
          <a:endParaRPr lang="es-EC"/>
        </a:p>
      </dgm:t>
    </dgm:pt>
    <dgm:pt modelId="{6A45DC0D-4E82-4686-8591-4FBD81D12D4A}">
      <dgm:prSet phldrT="[Texto]"/>
      <dgm:spPr>
        <a:blipFill rotWithShape="0">
          <a:blip xmlns:r="http://schemas.openxmlformats.org/officeDocument/2006/relationships" r:embed="rId2"/>
          <a:tile tx="0" ty="0" sx="100000" sy="100000" flip="none" algn="tl"/>
        </a:blipFill>
      </dgm:spPr>
      <dgm:t>
        <a:bodyPr/>
        <a:lstStyle/>
        <a:p>
          <a:r>
            <a:rPr lang="es-EC" dirty="0" smtClean="0"/>
            <a:t>2. Definir el proceso metodológico que se utilizará para este estudio</a:t>
          </a:r>
          <a:endParaRPr lang="es-EC" dirty="0"/>
        </a:p>
      </dgm:t>
    </dgm:pt>
    <dgm:pt modelId="{B484AA91-806E-4610-AD39-C6054ECE94F3}" type="parTrans" cxnId="{FDBDF418-1D82-4BBB-BCB2-8767789AABCA}">
      <dgm:prSet/>
      <dgm:spPr/>
      <dgm:t>
        <a:bodyPr/>
        <a:lstStyle/>
        <a:p>
          <a:endParaRPr lang="es-EC"/>
        </a:p>
      </dgm:t>
    </dgm:pt>
    <dgm:pt modelId="{FAE9A7CC-C68B-4A68-B1F7-8D4090925FF7}" type="sibTrans" cxnId="{FDBDF418-1D82-4BBB-BCB2-8767789AABCA}">
      <dgm:prSet/>
      <dgm:spPr/>
      <dgm:t>
        <a:bodyPr/>
        <a:lstStyle/>
        <a:p>
          <a:endParaRPr lang="es-EC"/>
        </a:p>
      </dgm:t>
    </dgm:pt>
    <dgm:pt modelId="{490DDF7F-9951-4FDA-975B-8F760EF8168B}">
      <dgm:prSet phldrT="[Texto]"/>
      <dgm:spPr>
        <a:solidFill>
          <a:srgbClr val="AFFFFF"/>
        </a:solidFill>
      </dgm:spPr>
      <dgm:t>
        <a:bodyPr/>
        <a:lstStyle/>
        <a:p>
          <a:r>
            <a:rPr lang="es-EC" dirty="0" smtClean="0"/>
            <a:t>3. Realizar una investigación de mercados en el Distrito Metropolitano de Quito sobre el impacto del uso del dinero electrónico en las microempresas comerciales.</a:t>
          </a:r>
          <a:endParaRPr lang="es-EC" dirty="0"/>
        </a:p>
      </dgm:t>
    </dgm:pt>
    <dgm:pt modelId="{EE9EEB1F-DE5C-475F-81AA-6B469B2778B5}" type="parTrans" cxnId="{B6DE9A34-2336-4270-A9A9-F0EDDF03E8CD}">
      <dgm:prSet/>
      <dgm:spPr/>
      <dgm:t>
        <a:bodyPr/>
        <a:lstStyle/>
        <a:p>
          <a:endParaRPr lang="es-EC"/>
        </a:p>
      </dgm:t>
    </dgm:pt>
    <dgm:pt modelId="{335D922A-4A2C-4FC4-BEFC-32650C17EF8E}" type="sibTrans" cxnId="{B6DE9A34-2336-4270-A9A9-F0EDDF03E8CD}">
      <dgm:prSet/>
      <dgm:spPr/>
      <dgm:t>
        <a:bodyPr/>
        <a:lstStyle/>
        <a:p>
          <a:endParaRPr lang="es-EC"/>
        </a:p>
      </dgm:t>
    </dgm:pt>
    <dgm:pt modelId="{F1F34FA5-7C4F-4B33-A511-D0E1023B2499}">
      <dgm:prSet/>
      <dgm:spPr>
        <a:solidFill>
          <a:srgbClr val="FFA7E2"/>
        </a:solidFill>
      </dgm:spPr>
      <dgm:t>
        <a:bodyPr/>
        <a:lstStyle/>
        <a:p>
          <a:r>
            <a:rPr lang="es-EC" dirty="0" smtClean="0"/>
            <a:t>4. Analizar los resultados obtenidos en la investigación.</a:t>
          </a:r>
          <a:endParaRPr lang="es-EC" dirty="0"/>
        </a:p>
      </dgm:t>
    </dgm:pt>
    <dgm:pt modelId="{7DD92835-2F29-4E60-8543-CD5326236169}" type="parTrans" cxnId="{ECA635C1-A836-481A-B277-0EB80B523127}">
      <dgm:prSet/>
      <dgm:spPr/>
      <dgm:t>
        <a:bodyPr/>
        <a:lstStyle/>
        <a:p>
          <a:endParaRPr lang="es-EC"/>
        </a:p>
      </dgm:t>
    </dgm:pt>
    <dgm:pt modelId="{52B961E3-DB5D-4E26-A4A5-88DCF6F67AEC}" type="sibTrans" cxnId="{ECA635C1-A836-481A-B277-0EB80B523127}">
      <dgm:prSet/>
      <dgm:spPr/>
      <dgm:t>
        <a:bodyPr/>
        <a:lstStyle/>
        <a:p>
          <a:endParaRPr lang="es-EC"/>
        </a:p>
      </dgm:t>
    </dgm:pt>
    <dgm:pt modelId="{F88267E3-8DB1-4B39-87C6-3424F00F09D5}">
      <dgm:prSet/>
      <dgm:spPr>
        <a:solidFill>
          <a:srgbClr val="FFC69B"/>
        </a:solidFill>
      </dgm:spPr>
      <dgm:t>
        <a:bodyPr/>
        <a:lstStyle/>
        <a:p>
          <a:r>
            <a:rPr lang="es-EC" dirty="0" smtClean="0"/>
            <a:t>5. Establecer conclusiones y recomendaciones.</a:t>
          </a:r>
          <a:endParaRPr lang="es-EC" dirty="0"/>
        </a:p>
      </dgm:t>
    </dgm:pt>
    <dgm:pt modelId="{08A3721E-06A0-4C23-AD3D-52D685ABD35C}" type="parTrans" cxnId="{06075581-BA8D-441D-A01A-40D7B26EEDAC}">
      <dgm:prSet/>
      <dgm:spPr/>
      <dgm:t>
        <a:bodyPr/>
        <a:lstStyle/>
        <a:p>
          <a:endParaRPr lang="es-EC"/>
        </a:p>
      </dgm:t>
    </dgm:pt>
    <dgm:pt modelId="{289FBA0C-A60F-45CC-9D40-568530223AA6}" type="sibTrans" cxnId="{06075581-BA8D-441D-A01A-40D7B26EEDAC}">
      <dgm:prSet/>
      <dgm:spPr/>
      <dgm:t>
        <a:bodyPr/>
        <a:lstStyle/>
        <a:p>
          <a:endParaRPr lang="es-EC"/>
        </a:p>
      </dgm:t>
    </dgm:pt>
    <dgm:pt modelId="{D4027440-6325-4024-BEE4-C622DFAEB958}" type="pres">
      <dgm:prSet presAssocID="{D7C78C95-CD99-4FFE-AE17-7F397865E96C}" presName="outerComposite" presStyleCnt="0">
        <dgm:presLayoutVars>
          <dgm:chMax val="5"/>
          <dgm:dir/>
          <dgm:resizeHandles val="exact"/>
        </dgm:presLayoutVars>
      </dgm:prSet>
      <dgm:spPr/>
      <dgm:t>
        <a:bodyPr/>
        <a:lstStyle/>
        <a:p>
          <a:endParaRPr lang="es-EC"/>
        </a:p>
      </dgm:t>
    </dgm:pt>
    <dgm:pt modelId="{E7D34EC4-C160-449A-ADB8-AF611CFDE00F}" type="pres">
      <dgm:prSet presAssocID="{D7C78C95-CD99-4FFE-AE17-7F397865E96C}" presName="dummyMaxCanvas" presStyleCnt="0">
        <dgm:presLayoutVars/>
      </dgm:prSet>
      <dgm:spPr/>
    </dgm:pt>
    <dgm:pt modelId="{766530AA-F239-4BA9-8D12-BD87B3396C21}" type="pres">
      <dgm:prSet presAssocID="{D7C78C95-CD99-4FFE-AE17-7F397865E96C}" presName="FiveNodes_1" presStyleLbl="node1" presStyleIdx="0" presStyleCnt="5" custLinFactNeighborX="425" custLinFactNeighborY="1733">
        <dgm:presLayoutVars>
          <dgm:bulletEnabled val="1"/>
        </dgm:presLayoutVars>
      </dgm:prSet>
      <dgm:spPr/>
      <dgm:t>
        <a:bodyPr/>
        <a:lstStyle/>
        <a:p>
          <a:endParaRPr lang="es-EC"/>
        </a:p>
      </dgm:t>
    </dgm:pt>
    <dgm:pt modelId="{028920F6-0C83-404D-B3B3-21EB8B419070}" type="pres">
      <dgm:prSet presAssocID="{D7C78C95-CD99-4FFE-AE17-7F397865E96C}" presName="FiveNodes_2" presStyleLbl="node1" presStyleIdx="1" presStyleCnt="5">
        <dgm:presLayoutVars>
          <dgm:bulletEnabled val="1"/>
        </dgm:presLayoutVars>
      </dgm:prSet>
      <dgm:spPr/>
      <dgm:t>
        <a:bodyPr/>
        <a:lstStyle/>
        <a:p>
          <a:endParaRPr lang="es-EC"/>
        </a:p>
      </dgm:t>
    </dgm:pt>
    <dgm:pt modelId="{D5186229-A01D-41F0-BFD3-7D892925A7A5}" type="pres">
      <dgm:prSet presAssocID="{D7C78C95-CD99-4FFE-AE17-7F397865E96C}" presName="FiveNodes_3" presStyleLbl="node1" presStyleIdx="2" presStyleCnt="5">
        <dgm:presLayoutVars>
          <dgm:bulletEnabled val="1"/>
        </dgm:presLayoutVars>
      </dgm:prSet>
      <dgm:spPr/>
      <dgm:t>
        <a:bodyPr/>
        <a:lstStyle/>
        <a:p>
          <a:endParaRPr lang="es-EC"/>
        </a:p>
      </dgm:t>
    </dgm:pt>
    <dgm:pt modelId="{B220B98D-5E02-456B-AA44-D4AB6D656F39}" type="pres">
      <dgm:prSet presAssocID="{D7C78C95-CD99-4FFE-AE17-7F397865E96C}" presName="FiveNodes_4" presStyleLbl="node1" presStyleIdx="3" presStyleCnt="5">
        <dgm:presLayoutVars>
          <dgm:bulletEnabled val="1"/>
        </dgm:presLayoutVars>
      </dgm:prSet>
      <dgm:spPr/>
      <dgm:t>
        <a:bodyPr/>
        <a:lstStyle/>
        <a:p>
          <a:endParaRPr lang="es-EC"/>
        </a:p>
      </dgm:t>
    </dgm:pt>
    <dgm:pt modelId="{2E52F954-B277-4172-A1BE-D3DF05C28D40}" type="pres">
      <dgm:prSet presAssocID="{D7C78C95-CD99-4FFE-AE17-7F397865E96C}" presName="FiveNodes_5" presStyleLbl="node1" presStyleIdx="4" presStyleCnt="5">
        <dgm:presLayoutVars>
          <dgm:bulletEnabled val="1"/>
        </dgm:presLayoutVars>
      </dgm:prSet>
      <dgm:spPr/>
      <dgm:t>
        <a:bodyPr/>
        <a:lstStyle/>
        <a:p>
          <a:endParaRPr lang="es-EC"/>
        </a:p>
      </dgm:t>
    </dgm:pt>
    <dgm:pt modelId="{4DFC3834-D838-4077-94BE-1FCE7034BCDA}" type="pres">
      <dgm:prSet presAssocID="{D7C78C95-CD99-4FFE-AE17-7F397865E96C}" presName="FiveConn_1-2" presStyleLbl="fgAccFollowNode1" presStyleIdx="0" presStyleCnt="4">
        <dgm:presLayoutVars>
          <dgm:bulletEnabled val="1"/>
        </dgm:presLayoutVars>
      </dgm:prSet>
      <dgm:spPr/>
      <dgm:t>
        <a:bodyPr/>
        <a:lstStyle/>
        <a:p>
          <a:endParaRPr lang="es-EC"/>
        </a:p>
      </dgm:t>
    </dgm:pt>
    <dgm:pt modelId="{B78FC3D8-83AF-44F9-A986-7F74B27259AE}" type="pres">
      <dgm:prSet presAssocID="{D7C78C95-CD99-4FFE-AE17-7F397865E96C}" presName="FiveConn_2-3" presStyleLbl="fgAccFollowNode1" presStyleIdx="1" presStyleCnt="4">
        <dgm:presLayoutVars>
          <dgm:bulletEnabled val="1"/>
        </dgm:presLayoutVars>
      </dgm:prSet>
      <dgm:spPr/>
      <dgm:t>
        <a:bodyPr/>
        <a:lstStyle/>
        <a:p>
          <a:endParaRPr lang="es-EC"/>
        </a:p>
      </dgm:t>
    </dgm:pt>
    <dgm:pt modelId="{E94546FE-AD68-4538-8A91-03D86DB4EB76}" type="pres">
      <dgm:prSet presAssocID="{D7C78C95-CD99-4FFE-AE17-7F397865E96C}" presName="FiveConn_3-4" presStyleLbl="fgAccFollowNode1" presStyleIdx="2" presStyleCnt="4">
        <dgm:presLayoutVars>
          <dgm:bulletEnabled val="1"/>
        </dgm:presLayoutVars>
      </dgm:prSet>
      <dgm:spPr/>
      <dgm:t>
        <a:bodyPr/>
        <a:lstStyle/>
        <a:p>
          <a:endParaRPr lang="es-EC"/>
        </a:p>
      </dgm:t>
    </dgm:pt>
    <dgm:pt modelId="{A2809E5C-E045-4E48-A382-ED12C9913C18}" type="pres">
      <dgm:prSet presAssocID="{D7C78C95-CD99-4FFE-AE17-7F397865E96C}" presName="FiveConn_4-5" presStyleLbl="fgAccFollowNode1" presStyleIdx="3" presStyleCnt="4">
        <dgm:presLayoutVars>
          <dgm:bulletEnabled val="1"/>
        </dgm:presLayoutVars>
      </dgm:prSet>
      <dgm:spPr/>
      <dgm:t>
        <a:bodyPr/>
        <a:lstStyle/>
        <a:p>
          <a:endParaRPr lang="es-EC"/>
        </a:p>
      </dgm:t>
    </dgm:pt>
    <dgm:pt modelId="{58F3E7D6-5069-46D0-A392-FE439D43FC88}" type="pres">
      <dgm:prSet presAssocID="{D7C78C95-CD99-4FFE-AE17-7F397865E96C}" presName="FiveNodes_1_text" presStyleLbl="node1" presStyleIdx="4" presStyleCnt="5">
        <dgm:presLayoutVars>
          <dgm:bulletEnabled val="1"/>
        </dgm:presLayoutVars>
      </dgm:prSet>
      <dgm:spPr/>
      <dgm:t>
        <a:bodyPr/>
        <a:lstStyle/>
        <a:p>
          <a:endParaRPr lang="es-EC"/>
        </a:p>
      </dgm:t>
    </dgm:pt>
    <dgm:pt modelId="{BB504D83-25B1-4016-91BB-025E65D76F7E}" type="pres">
      <dgm:prSet presAssocID="{D7C78C95-CD99-4FFE-AE17-7F397865E96C}" presName="FiveNodes_2_text" presStyleLbl="node1" presStyleIdx="4" presStyleCnt="5">
        <dgm:presLayoutVars>
          <dgm:bulletEnabled val="1"/>
        </dgm:presLayoutVars>
      </dgm:prSet>
      <dgm:spPr/>
      <dgm:t>
        <a:bodyPr/>
        <a:lstStyle/>
        <a:p>
          <a:endParaRPr lang="es-EC"/>
        </a:p>
      </dgm:t>
    </dgm:pt>
    <dgm:pt modelId="{59027676-2B4D-4B7E-808A-4E761EB22C8F}" type="pres">
      <dgm:prSet presAssocID="{D7C78C95-CD99-4FFE-AE17-7F397865E96C}" presName="FiveNodes_3_text" presStyleLbl="node1" presStyleIdx="4" presStyleCnt="5">
        <dgm:presLayoutVars>
          <dgm:bulletEnabled val="1"/>
        </dgm:presLayoutVars>
      </dgm:prSet>
      <dgm:spPr/>
      <dgm:t>
        <a:bodyPr/>
        <a:lstStyle/>
        <a:p>
          <a:endParaRPr lang="es-EC"/>
        </a:p>
      </dgm:t>
    </dgm:pt>
    <dgm:pt modelId="{3A625473-BA79-4E37-A955-A828F7E5A4A7}" type="pres">
      <dgm:prSet presAssocID="{D7C78C95-CD99-4FFE-AE17-7F397865E96C}" presName="FiveNodes_4_text" presStyleLbl="node1" presStyleIdx="4" presStyleCnt="5">
        <dgm:presLayoutVars>
          <dgm:bulletEnabled val="1"/>
        </dgm:presLayoutVars>
      </dgm:prSet>
      <dgm:spPr/>
      <dgm:t>
        <a:bodyPr/>
        <a:lstStyle/>
        <a:p>
          <a:endParaRPr lang="es-EC"/>
        </a:p>
      </dgm:t>
    </dgm:pt>
    <dgm:pt modelId="{8A0CF1B3-8DBE-4182-8C1E-4F73B98F8705}" type="pres">
      <dgm:prSet presAssocID="{D7C78C95-CD99-4FFE-AE17-7F397865E96C}" presName="FiveNodes_5_text" presStyleLbl="node1" presStyleIdx="4" presStyleCnt="5">
        <dgm:presLayoutVars>
          <dgm:bulletEnabled val="1"/>
        </dgm:presLayoutVars>
      </dgm:prSet>
      <dgm:spPr/>
      <dgm:t>
        <a:bodyPr/>
        <a:lstStyle/>
        <a:p>
          <a:endParaRPr lang="es-EC"/>
        </a:p>
      </dgm:t>
    </dgm:pt>
  </dgm:ptLst>
  <dgm:cxnLst>
    <dgm:cxn modelId="{233984ED-ABE1-4BE8-A497-EC7B07986BF0}" srcId="{D7C78C95-CD99-4FFE-AE17-7F397865E96C}" destId="{A542AA10-C4C3-47AB-B32E-DCCC737CCF82}" srcOrd="0" destOrd="0" parTransId="{0B05CD5C-22A6-4840-880C-9CF7C9EFDFE7}" sibTransId="{089F59CF-8CE3-4484-9E58-524782FDDEBB}"/>
    <dgm:cxn modelId="{42B036F1-8D0F-4287-AFCC-547D20709A45}" type="presOf" srcId="{6A45DC0D-4E82-4686-8591-4FBD81D12D4A}" destId="{BB504D83-25B1-4016-91BB-025E65D76F7E}" srcOrd="1" destOrd="0" presId="urn:microsoft.com/office/officeart/2005/8/layout/vProcess5"/>
    <dgm:cxn modelId="{D3B7B5D1-581E-491A-9676-DBB2809ADE3D}" type="presOf" srcId="{6A45DC0D-4E82-4686-8591-4FBD81D12D4A}" destId="{028920F6-0C83-404D-B3B3-21EB8B419070}" srcOrd="0" destOrd="0" presId="urn:microsoft.com/office/officeart/2005/8/layout/vProcess5"/>
    <dgm:cxn modelId="{DDDDC37B-6F27-4E7E-B7B7-C2A906DB8393}" type="presOf" srcId="{F1F34FA5-7C4F-4B33-A511-D0E1023B2499}" destId="{3A625473-BA79-4E37-A955-A828F7E5A4A7}" srcOrd="1" destOrd="0" presId="urn:microsoft.com/office/officeart/2005/8/layout/vProcess5"/>
    <dgm:cxn modelId="{D28E552F-B847-403C-A35D-1360C9FC6A75}" type="presOf" srcId="{D7C78C95-CD99-4FFE-AE17-7F397865E96C}" destId="{D4027440-6325-4024-BEE4-C622DFAEB958}" srcOrd="0" destOrd="0" presId="urn:microsoft.com/office/officeart/2005/8/layout/vProcess5"/>
    <dgm:cxn modelId="{01317D77-F306-4AE7-B37E-43EB824C2FFE}" type="presOf" srcId="{F1F34FA5-7C4F-4B33-A511-D0E1023B2499}" destId="{B220B98D-5E02-456B-AA44-D4AB6D656F39}" srcOrd="0" destOrd="0" presId="urn:microsoft.com/office/officeart/2005/8/layout/vProcess5"/>
    <dgm:cxn modelId="{DA2D0FBF-AE87-4E2A-A21E-AA3342E56F71}" type="presOf" srcId="{A542AA10-C4C3-47AB-B32E-DCCC737CCF82}" destId="{58F3E7D6-5069-46D0-A392-FE439D43FC88}" srcOrd="1" destOrd="0" presId="urn:microsoft.com/office/officeart/2005/8/layout/vProcess5"/>
    <dgm:cxn modelId="{2B07EBCF-5EAE-4E0A-9DFB-38F397CF0A98}" type="presOf" srcId="{490DDF7F-9951-4FDA-975B-8F760EF8168B}" destId="{59027676-2B4D-4B7E-808A-4E761EB22C8F}" srcOrd="1" destOrd="0" presId="urn:microsoft.com/office/officeart/2005/8/layout/vProcess5"/>
    <dgm:cxn modelId="{ECA635C1-A836-481A-B277-0EB80B523127}" srcId="{D7C78C95-CD99-4FFE-AE17-7F397865E96C}" destId="{F1F34FA5-7C4F-4B33-A511-D0E1023B2499}" srcOrd="3" destOrd="0" parTransId="{7DD92835-2F29-4E60-8543-CD5326236169}" sibTransId="{52B961E3-DB5D-4E26-A4A5-88DCF6F67AEC}"/>
    <dgm:cxn modelId="{7E69020F-7268-4578-8EC5-DC9D9121669A}" type="presOf" srcId="{A542AA10-C4C3-47AB-B32E-DCCC737CCF82}" destId="{766530AA-F239-4BA9-8D12-BD87B3396C21}" srcOrd="0" destOrd="0" presId="urn:microsoft.com/office/officeart/2005/8/layout/vProcess5"/>
    <dgm:cxn modelId="{06075581-BA8D-441D-A01A-40D7B26EEDAC}" srcId="{D7C78C95-CD99-4FFE-AE17-7F397865E96C}" destId="{F88267E3-8DB1-4B39-87C6-3424F00F09D5}" srcOrd="4" destOrd="0" parTransId="{08A3721E-06A0-4C23-AD3D-52D685ABD35C}" sibTransId="{289FBA0C-A60F-45CC-9D40-568530223AA6}"/>
    <dgm:cxn modelId="{0A6334F4-6E79-4E8E-AB59-2ED465FCD6ED}" type="presOf" srcId="{FAE9A7CC-C68B-4A68-B1F7-8D4090925FF7}" destId="{B78FC3D8-83AF-44F9-A986-7F74B27259AE}" srcOrd="0" destOrd="0" presId="urn:microsoft.com/office/officeart/2005/8/layout/vProcess5"/>
    <dgm:cxn modelId="{FDBDF418-1D82-4BBB-BCB2-8767789AABCA}" srcId="{D7C78C95-CD99-4FFE-AE17-7F397865E96C}" destId="{6A45DC0D-4E82-4686-8591-4FBD81D12D4A}" srcOrd="1" destOrd="0" parTransId="{B484AA91-806E-4610-AD39-C6054ECE94F3}" sibTransId="{FAE9A7CC-C68B-4A68-B1F7-8D4090925FF7}"/>
    <dgm:cxn modelId="{0A7A77A4-A469-418F-B7E9-304829DCCE49}" type="presOf" srcId="{52B961E3-DB5D-4E26-A4A5-88DCF6F67AEC}" destId="{A2809E5C-E045-4E48-A382-ED12C9913C18}" srcOrd="0" destOrd="0" presId="urn:microsoft.com/office/officeart/2005/8/layout/vProcess5"/>
    <dgm:cxn modelId="{6EDB53F7-891F-4531-9ACF-38C94FAB0658}" type="presOf" srcId="{490DDF7F-9951-4FDA-975B-8F760EF8168B}" destId="{D5186229-A01D-41F0-BFD3-7D892925A7A5}" srcOrd="0" destOrd="0" presId="urn:microsoft.com/office/officeart/2005/8/layout/vProcess5"/>
    <dgm:cxn modelId="{DC50EA08-4DE7-4611-8A48-1F91637B94DA}" type="presOf" srcId="{335D922A-4A2C-4FC4-BEFC-32650C17EF8E}" destId="{E94546FE-AD68-4538-8A91-03D86DB4EB76}" srcOrd="0" destOrd="0" presId="urn:microsoft.com/office/officeart/2005/8/layout/vProcess5"/>
    <dgm:cxn modelId="{C86DEAF9-04E3-4971-8A38-3BA6F016FE39}" type="presOf" srcId="{089F59CF-8CE3-4484-9E58-524782FDDEBB}" destId="{4DFC3834-D838-4077-94BE-1FCE7034BCDA}" srcOrd="0" destOrd="0" presId="urn:microsoft.com/office/officeart/2005/8/layout/vProcess5"/>
    <dgm:cxn modelId="{B6DE9A34-2336-4270-A9A9-F0EDDF03E8CD}" srcId="{D7C78C95-CD99-4FFE-AE17-7F397865E96C}" destId="{490DDF7F-9951-4FDA-975B-8F760EF8168B}" srcOrd="2" destOrd="0" parTransId="{EE9EEB1F-DE5C-475F-81AA-6B469B2778B5}" sibTransId="{335D922A-4A2C-4FC4-BEFC-32650C17EF8E}"/>
    <dgm:cxn modelId="{55BF0431-FAF8-41DA-B54E-D66A55D9F3E4}" type="presOf" srcId="{F88267E3-8DB1-4B39-87C6-3424F00F09D5}" destId="{2E52F954-B277-4172-A1BE-D3DF05C28D40}" srcOrd="0" destOrd="0" presId="urn:microsoft.com/office/officeart/2005/8/layout/vProcess5"/>
    <dgm:cxn modelId="{9AAC5BFA-8A62-4597-B1FB-260D9E47F819}" type="presOf" srcId="{F88267E3-8DB1-4B39-87C6-3424F00F09D5}" destId="{8A0CF1B3-8DBE-4182-8C1E-4F73B98F8705}" srcOrd="1" destOrd="0" presId="urn:microsoft.com/office/officeart/2005/8/layout/vProcess5"/>
    <dgm:cxn modelId="{537A5247-147B-4436-BBF1-4C0D66723FA6}" type="presParOf" srcId="{D4027440-6325-4024-BEE4-C622DFAEB958}" destId="{E7D34EC4-C160-449A-ADB8-AF611CFDE00F}" srcOrd="0" destOrd="0" presId="urn:microsoft.com/office/officeart/2005/8/layout/vProcess5"/>
    <dgm:cxn modelId="{4E288CBE-4BBE-4824-8A42-FDB3ECA65DD4}" type="presParOf" srcId="{D4027440-6325-4024-BEE4-C622DFAEB958}" destId="{766530AA-F239-4BA9-8D12-BD87B3396C21}" srcOrd="1" destOrd="0" presId="urn:microsoft.com/office/officeart/2005/8/layout/vProcess5"/>
    <dgm:cxn modelId="{9E5AF5FF-0181-45CF-AB4F-9047FAFB72A7}" type="presParOf" srcId="{D4027440-6325-4024-BEE4-C622DFAEB958}" destId="{028920F6-0C83-404D-B3B3-21EB8B419070}" srcOrd="2" destOrd="0" presId="urn:microsoft.com/office/officeart/2005/8/layout/vProcess5"/>
    <dgm:cxn modelId="{DD34426A-9171-4BCB-8500-37BF98387624}" type="presParOf" srcId="{D4027440-6325-4024-BEE4-C622DFAEB958}" destId="{D5186229-A01D-41F0-BFD3-7D892925A7A5}" srcOrd="3" destOrd="0" presId="urn:microsoft.com/office/officeart/2005/8/layout/vProcess5"/>
    <dgm:cxn modelId="{7044AB7C-3F3E-4B52-9E2D-B2759195BF68}" type="presParOf" srcId="{D4027440-6325-4024-BEE4-C622DFAEB958}" destId="{B220B98D-5E02-456B-AA44-D4AB6D656F39}" srcOrd="4" destOrd="0" presId="urn:microsoft.com/office/officeart/2005/8/layout/vProcess5"/>
    <dgm:cxn modelId="{A14F11DB-1452-456C-A887-DDCA0BB5E17B}" type="presParOf" srcId="{D4027440-6325-4024-BEE4-C622DFAEB958}" destId="{2E52F954-B277-4172-A1BE-D3DF05C28D40}" srcOrd="5" destOrd="0" presId="urn:microsoft.com/office/officeart/2005/8/layout/vProcess5"/>
    <dgm:cxn modelId="{17895C85-2E59-4811-AEB4-5FA4183EBE3C}" type="presParOf" srcId="{D4027440-6325-4024-BEE4-C622DFAEB958}" destId="{4DFC3834-D838-4077-94BE-1FCE7034BCDA}" srcOrd="6" destOrd="0" presId="urn:microsoft.com/office/officeart/2005/8/layout/vProcess5"/>
    <dgm:cxn modelId="{9BCC00B6-16F1-4358-BD06-56762ADABA59}" type="presParOf" srcId="{D4027440-6325-4024-BEE4-C622DFAEB958}" destId="{B78FC3D8-83AF-44F9-A986-7F74B27259AE}" srcOrd="7" destOrd="0" presId="urn:microsoft.com/office/officeart/2005/8/layout/vProcess5"/>
    <dgm:cxn modelId="{CB81E13C-F203-41FF-B015-9EB7885EF257}" type="presParOf" srcId="{D4027440-6325-4024-BEE4-C622DFAEB958}" destId="{E94546FE-AD68-4538-8A91-03D86DB4EB76}" srcOrd="8" destOrd="0" presId="urn:microsoft.com/office/officeart/2005/8/layout/vProcess5"/>
    <dgm:cxn modelId="{2BD561AF-7E02-4491-8A27-963A18642BA8}" type="presParOf" srcId="{D4027440-6325-4024-BEE4-C622DFAEB958}" destId="{A2809E5C-E045-4E48-A382-ED12C9913C18}" srcOrd="9" destOrd="0" presId="urn:microsoft.com/office/officeart/2005/8/layout/vProcess5"/>
    <dgm:cxn modelId="{96C3095C-EE8E-437D-96B8-C50C7DD22B41}" type="presParOf" srcId="{D4027440-6325-4024-BEE4-C622DFAEB958}" destId="{58F3E7D6-5069-46D0-A392-FE439D43FC88}" srcOrd="10" destOrd="0" presId="urn:microsoft.com/office/officeart/2005/8/layout/vProcess5"/>
    <dgm:cxn modelId="{B0562D41-87DD-4FB6-B22D-AEC3AAA1CD62}" type="presParOf" srcId="{D4027440-6325-4024-BEE4-C622DFAEB958}" destId="{BB504D83-25B1-4016-91BB-025E65D76F7E}" srcOrd="11" destOrd="0" presId="urn:microsoft.com/office/officeart/2005/8/layout/vProcess5"/>
    <dgm:cxn modelId="{2706F3D1-460E-4F28-B4B4-6F2D3B6395C8}" type="presParOf" srcId="{D4027440-6325-4024-BEE4-C622DFAEB958}" destId="{59027676-2B4D-4B7E-808A-4E761EB22C8F}" srcOrd="12" destOrd="0" presId="urn:microsoft.com/office/officeart/2005/8/layout/vProcess5"/>
    <dgm:cxn modelId="{1E8DE88C-F571-4D95-9B38-650E61D4BFDA}" type="presParOf" srcId="{D4027440-6325-4024-BEE4-C622DFAEB958}" destId="{3A625473-BA79-4E37-A955-A828F7E5A4A7}" srcOrd="13" destOrd="0" presId="urn:microsoft.com/office/officeart/2005/8/layout/vProcess5"/>
    <dgm:cxn modelId="{12A8A48B-830A-4244-8B21-B086FD3BF1EF}" type="presParOf" srcId="{D4027440-6325-4024-BEE4-C622DFAEB958}" destId="{8A0CF1B3-8DBE-4182-8C1E-4F73B98F870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5175E-7C03-4630-B88D-55A622C900EC}" type="doc">
      <dgm:prSet loTypeId="urn:microsoft.com/office/officeart/2005/8/layout/default#1" loCatId="list" qsTypeId="urn:microsoft.com/office/officeart/2005/8/quickstyle/simple3" qsCatId="simple" csTypeId="urn:microsoft.com/office/officeart/2005/8/colors/colorful1#1" csCatId="colorful" phldr="1"/>
      <dgm:spPr/>
      <dgm:t>
        <a:bodyPr/>
        <a:lstStyle/>
        <a:p>
          <a:endParaRPr lang="es-EC"/>
        </a:p>
      </dgm:t>
    </dgm:pt>
    <dgm:pt modelId="{05E79134-6E5A-4554-9412-7F6E189CC2E7}">
      <dgm:prSet phldrT="[Texto]"/>
      <dgm:spPr/>
      <dgm:t>
        <a:bodyPr/>
        <a:lstStyle/>
        <a:p>
          <a:r>
            <a:rPr lang="es-EC" dirty="0" smtClean="0"/>
            <a:t>¿Qué es el dinero electrónico? </a:t>
          </a:r>
          <a:endParaRPr lang="es-EC" dirty="0"/>
        </a:p>
      </dgm:t>
    </dgm:pt>
    <dgm:pt modelId="{CDDE1E61-CFF1-4D39-81A4-2DB8CA53AB7A}" type="parTrans" cxnId="{6B013ECF-F753-4063-9803-68A4E8F9FA0C}">
      <dgm:prSet/>
      <dgm:spPr/>
      <dgm:t>
        <a:bodyPr/>
        <a:lstStyle/>
        <a:p>
          <a:endParaRPr lang="es-EC"/>
        </a:p>
      </dgm:t>
    </dgm:pt>
    <dgm:pt modelId="{3E5FEE02-BFAD-461D-B36A-D0D3E765FCA7}" type="sibTrans" cxnId="{6B013ECF-F753-4063-9803-68A4E8F9FA0C}">
      <dgm:prSet/>
      <dgm:spPr/>
      <dgm:t>
        <a:bodyPr/>
        <a:lstStyle/>
        <a:p>
          <a:endParaRPr lang="es-EC"/>
        </a:p>
      </dgm:t>
    </dgm:pt>
    <dgm:pt modelId="{C3B54113-0A48-4B2B-A5A7-B6D02C6D1868}">
      <dgm:prSet phldrT="[Texto]"/>
      <dgm:spPr/>
      <dgm:t>
        <a:bodyPr/>
        <a:lstStyle/>
        <a:p>
          <a:r>
            <a:rPr lang="es-EC" dirty="0" smtClean="0"/>
            <a:t>¿Se debe tener una cuenta en algún banco para usar dinero electrónico?</a:t>
          </a:r>
          <a:endParaRPr lang="es-EC" dirty="0"/>
        </a:p>
      </dgm:t>
    </dgm:pt>
    <dgm:pt modelId="{476BE8FD-CF8E-43B5-AA06-36475C02E576}" type="parTrans" cxnId="{36AB35F0-768F-40E5-AC64-B014647D98D5}">
      <dgm:prSet/>
      <dgm:spPr/>
      <dgm:t>
        <a:bodyPr/>
        <a:lstStyle/>
        <a:p>
          <a:endParaRPr lang="es-EC"/>
        </a:p>
      </dgm:t>
    </dgm:pt>
    <dgm:pt modelId="{3DA28D67-1614-4DF2-ACAA-B60655E0BAE6}" type="sibTrans" cxnId="{36AB35F0-768F-40E5-AC64-B014647D98D5}">
      <dgm:prSet/>
      <dgm:spPr/>
      <dgm:t>
        <a:bodyPr/>
        <a:lstStyle/>
        <a:p>
          <a:endParaRPr lang="es-EC"/>
        </a:p>
      </dgm:t>
    </dgm:pt>
    <dgm:pt modelId="{BCD7E132-138F-4B77-8838-9EB88AFD4397}">
      <dgm:prSet phldrT="[Texto]"/>
      <dgm:spPr/>
      <dgm:t>
        <a:bodyPr/>
        <a:lstStyle/>
        <a:p>
          <a:r>
            <a:rPr lang="es-EC" dirty="0" smtClean="0"/>
            <a:t>¿En dónde recargar? </a:t>
          </a:r>
          <a:endParaRPr lang="es-EC" dirty="0"/>
        </a:p>
      </dgm:t>
    </dgm:pt>
    <dgm:pt modelId="{B5A4BB51-ACF8-4FBD-A73D-E9EB277A0E7E}" type="parTrans" cxnId="{09638A4A-63BF-4A0C-9963-2ABE48877ABD}">
      <dgm:prSet/>
      <dgm:spPr/>
      <dgm:t>
        <a:bodyPr/>
        <a:lstStyle/>
        <a:p>
          <a:endParaRPr lang="es-EC"/>
        </a:p>
      </dgm:t>
    </dgm:pt>
    <dgm:pt modelId="{125C4C0A-0695-49A5-9967-B83BC56D182D}" type="sibTrans" cxnId="{09638A4A-63BF-4A0C-9963-2ABE48877ABD}">
      <dgm:prSet/>
      <dgm:spPr/>
      <dgm:t>
        <a:bodyPr/>
        <a:lstStyle/>
        <a:p>
          <a:endParaRPr lang="es-EC"/>
        </a:p>
      </dgm:t>
    </dgm:pt>
    <dgm:pt modelId="{801E47C1-7582-45AB-BB1D-3A359FB0A725}">
      <dgm:prSet phldrT="[Texto]"/>
      <dgm:spPr/>
      <dgm:t>
        <a:bodyPr/>
        <a:lstStyle/>
        <a:p>
          <a:r>
            <a:rPr lang="es-EC" dirty="0" smtClean="0"/>
            <a:t>¿Cómo volver efectivo el dinero electrónico? </a:t>
          </a:r>
          <a:endParaRPr lang="es-EC" dirty="0"/>
        </a:p>
      </dgm:t>
    </dgm:pt>
    <dgm:pt modelId="{6B27A724-AC63-47C0-AD1B-BDC9EEDFF704}" type="parTrans" cxnId="{85120625-351C-4506-A632-A844F01CEC7D}">
      <dgm:prSet/>
      <dgm:spPr/>
      <dgm:t>
        <a:bodyPr/>
        <a:lstStyle/>
        <a:p>
          <a:endParaRPr lang="es-EC"/>
        </a:p>
      </dgm:t>
    </dgm:pt>
    <dgm:pt modelId="{A9698311-2171-4C0E-B0F8-03D095A9FA3A}" type="sibTrans" cxnId="{85120625-351C-4506-A632-A844F01CEC7D}">
      <dgm:prSet/>
      <dgm:spPr/>
      <dgm:t>
        <a:bodyPr/>
        <a:lstStyle/>
        <a:p>
          <a:endParaRPr lang="es-EC"/>
        </a:p>
      </dgm:t>
    </dgm:pt>
    <dgm:pt modelId="{37CBEF5B-61C9-4E8C-BA23-AC43A5AFF699}">
      <dgm:prSet phldrT="[Texto]"/>
      <dgm:spPr/>
      <dgm:t>
        <a:bodyPr/>
        <a:lstStyle/>
        <a:p>
          <a:r>
            <a:rPr lang="es-EC" dirty="0" smtClean="0"/>
            <a:t>¿En dónde sirve el dinero electrónico? </a:t>
          </a:r>
          <a:endParaRPr lang="es-EC" dirty="0"/>
        </a:p>
      </dgm:t>
    </dgm:pt>
    <dgm:pt modelId="{FA657A92-F14A-4E9C-96B9-F44811F1BED1}" type="parTrans" cxnId="{5E77A28F-1809-456E-8524-AE4401AF7DCD}">
      <dgm:prSet/>
      <dgm:spPr/>
      <dgm:t>
        <a:bodyPr/>
        <a:lstStyle/>
        <a:p>
          <a:endParaRPr lang="es-EC"/>
        </a:p>
      </dgm:t>
    </dgm:pt>
    <dgm:pt modelId="{B8E04C5E-1CDB-43BC-A98A-B3195E1CEFE0}" type="sibTrans" cxnId="{5E77A28F-1809-456E-8524-AE4401AF7DCD}">
      <dgm:prSet/>
      <dgm:spPr/>
      <dgm:t>
        <a:bodyPr/>
        <a:lstStyle/>
        <a:p>
          <a:endParaRPr lang="es-EC"/>
        </a:p>
      </dgm:t>
    </dgm:pt>
    <dgm:pt modelId="{4DE43038-59D8-4CDB-ACA7-22A5E876BE74}">
      <dgm:prSet/>
      <dgm:spPr>
        <a:blipFill rotWithShape="0">
          <a:blip xmlns:r="http://schemas.openxmlformats.org/officeDocument/2006/relationships" r:embed="rId1"/>
          <a:tile tx="0" ty="0" sx="100000" sy="100000" flip="none" algn="tl"/>
        </a:blipFill>
      </dgm:spPr>
      <dgm:t>
        <a:bodyPr/>
        <a:lstStyle/>
        <a:p>
          <a:r>
            <a:rPr lang="es-EC" dirty="0" smtClean="0"/>
            <a:t>¿Qué tipo de celular se necesita para tener cuenta de dinero electrónico?</a:t>
          </a:r>
          <a:r>
            <a:rPr lang="es-EC" b="1" dirty="0" smtClean="0"/>
            <a:t> </a:t>
          </a:r>
          <a:endParaRPr lang="es-EC" dirty="0"/>
        </a:p>
      </dgm:t>
    </dgm:pt>
    <dgm:pt modelId="{A450B672-7F70-4EB0-A5FE-B169D7FA849A}" type="parTrans" cxnId="{0BA0B541-0B5D-4E84-929C-A6711022C08B}">
      <dgm:prSet/>
      <dgm:spPr/>
      <dgm:t>
        <a:bodyPr/>
        <a:lstStyle/>
        <a:p>
          <a:endParaRPr lang="es-EC"/>
        </a:p>
      </dgm:t>
    </dgm:pt>
    <dgm:pt modelId="{D218E108-EEA8-437F-ACAA-D52EB28AF4C5}" type="sibTrans" cxnId="{0BA0B541-0B5D-4E84-929C-A6711022C08B}">
      <dgm:prSet/>
      <dgm:spPr/>
      <dgm:t>
        <a:bodyPr/>
        <a:lstStyle/>
        <a:p>
          <a:endParaRPr lang="es-EC"/>
        </a:p>
      </dgm:t>
    </dgm:pt>
    <dgm:pt modelId="{165A0230-D7C1-4B45-97AE-CFA69238B7A0}">
      <dgm:prSet/>
      <dgm:spPr/>
      <dgm:t>
        <a:bodyPr/>
        <a:lstStyle/>
        <a:p>
          <a:r>
            <a:rPr lang="es-EC" dirty="0" smtClean="0"/>
            <a:t>En caso de robo del celular, ¿se robarán también el dinero electrónico en la cuenta?</a:t>
          </a:r>
          <a:endParaRPr lang="es-EC" dirty="0"/>
        </a:p>
      </dgm:t>
    </dgm:pt>
    <dgm:pt modelId="{C23EA3AC-1DBD-4868-B1FD-8B78095B8F83}" type="parTrans" cxnId="{22BB3649-F691-46BB-9C3C-E029D9AEBBB2}">
      <dgm:prSet/>
      <dgm:spPr/>
      <dgm:t>
        <a:bodyPr/>
        <a:lstStyle/>
        <a:p>
          <a:endParaRPr lang="es-EC"/>
        </a:p>
      </dgm:t>
    </dgm:pt>
    <dgm:pt modelId="{F03B6242-8C6B-43D4-8C0F-E1D820A62BB8}" type="sibTrans" cxnId="{22BB3649-F691-46BB-9C3C-E029D9AEBBB2}">
      <dgm:prSet/>
      <dgm:spPr/>
      <dgm:t>
        <a:bodyPr/>
        <a:lstStyle/>
        <a:p>
          <a:endParaRPr lang="es-EC"/>
        </a:p>
      </dgm:t>
    </dgm:pt>
    <dgm:pt modelId="{E2DA68CB-BAA7-423C-871B-6A794A1DFA68}">
      <dgm:prSet custT="1"/>
      <dgm:spPr/>
      <dgm:t>
        <a:bodyPr/>
        <a:lstStyle/>
        <a:p>
          <a:r>
            <a:rPr lang="es-EC" sz="1800" b="0" dirty="0" smtClean="0"/>
            <a:t>Costos: </a:t>
          </a:r>
        </a:p>
        <a:p>
          <a:r>
            <a:rPr lang="es-EC" sz="1800" b="0" dirty="0" smtClean="0"/>
            <a:t>Transferencia de persona a persona $0,02-$0,10</a:t>
          </a:r>
        </a:p>
        <a:p>
          <a:r>
            <a:rPr lang="es-EC" sz="1800" b="0" dirty="0" smtClean="0"/>
            <a:t>Sector financiero $0,15</a:t>
          </a:r>
        </a:p>
        <a:p>
          <a:r>
            <a:rPr lang="es-EC" sz="1800" b="0" dirty="0" smtClean="0"/>
            <a:t>Impuestos $0,05</a:t>
          </a:r>
          <a:endParaRPr lang="es-EC" sz="1800" b="0" dirty="0"/>
        </a:p>
      </dgm:t>
    </dgm:pt>
    <dgm:pt modelId="{D0531B18-DB7F-44D5-AB2D-D66ADFC5FD6F}" type="parTrans" cxnId="{29EB3C15-FDDC-4822-B7BA-8B574B404AF2}">
      <dgm:prSet/>
      <dgm:spPr/>
      <dgm:t>
        <a:bodyPr/>
        <a:lstStyle/>
        <a:p>
          <a:endParaRPr lang="es-EC"/>
        </a:p>
      </dgm:t>
    </dgm:pt>
    <dgm:pt modelId="{51710579-AC3A-4516-A9C6-8F6E3AED7BC6}" type="sibTrans" cxnId="{29EB3C15-FDDC-4822-B7BA-8B574B404AF2}">
      <dgm:prSet/>
      <dgm:spPr/>
      <dgm:t>
        <a:bodyPr/>
        <a:lstStyle/>
        <a:p>
          <a:endParaRPr lang="es-EC"/>
        </a:p>
      </dgm:t>
    </dgm:pt>
    <dgm:pt modelId="{1F501545-6226-4065-940D-057D55957715}" type="pres">
      <dgm:prSet presAssocID="{6505175E-7C03-4630-B88D-55A622C900EC}" presName="diagram" presStyleCnt="0">
        <dgm:presLayoutVars>
          <dgm:dir/>
          <dgm:resizeHandles val="exact"/>
        </dgm:presLayoutVars>
      </dgm:prSet>
      <dgm:spPr/>
      <dgm:t>
        <a:bodyPr/>
        <a:lstStyle/>
        <a:p>
          <a:endParaRPr lang="es-EC"/>
        </a:p>
      </dgm:t>
    </dgm:pt>
    <dgm:pt modelId="{414BD5C3-792C-465C-9EF8-9A072292D916}" type="pres">
      <dgm:prSet presAssocID="{05E79134-6E5A-4554-9412-7F6E189CC2E7}" presName="node" presStyleLbl="node1" presStyleIdx="0" presStyleCnt="8">
        <dgm:presLayoutVars>
          <dgm:bulletEnabled val="1"/>
        </dgm:presLayoutVars>
      </dgm:prSet>
      <dgm:spPr/>
      <dgm:t>
        <a:bodyPr/>
        <a:lstStyle/>
        <a:p>
          <a:endParaRPr lang="es-EC"/>
        </a:p>
      </dgm:t>
    </dgm:pt>
    <dgm:pt modelId="{0248B8D4-8137-46D9-B710-4992360E8EB4}" type="pres">
      <dgm:prSet presAssocID="{3E5FEE02-BFAD-461D-B36A-D0D3E765FCA7}" presName="sibTrans" presStyleCnt="0"/>
      <dgm:spPr/>
    </dgm:pt>
    <dgm:pt modelId="{1BE4BE5F-E6E8-4C78-887A-903DC4B7B874}" type="pres">
      <dgm:prSet presAssocID="{C3B54113-0A48-4B2B-A5A7-B6D02C6D1868}" presName="node" presStyleLbl="node1" presStyleIdx="1" presStyleCnt="8">
        <dgm:presLayoutVars>
          <dgm:bulletEnabled val="1"/>
        </dgm:presLayoutVars>
      </dgm:prSet>
      <dgm:spPr/>
      <dgm:t>
        <a:bodyPr/>
        <a:lstStyle/>
        <a:p>
          <a:endParaRPr lang="es-EC"/>
        </a:p>
      </dgm:t>
    </dgm:pt>
    <dgm:pt modelId="{501A6104-6685-47B6-921A-4BBE6FA06EA6}" type="pres">
      <dgm:prSet presAssocID="{3DA28D67-1614-4DF2-ACAA-B60655E0BAE6}" presName="sibTrans" presStyleCnt="0"/>
      <dgm:spPr/>
    </dgm:pt>
    <dgm:pt modelId="{142A3CA9-1060-4D07-B832-8BF53E050523}" type="pres">
      <dgm:prSet presAssocID="{BCD7E132-138F-4B77-8838-9EB88AFD4397}" presName="node" presStyleLbl="node1" presStyleIdx="2" presStyleCnt="8">
        <dgm:presLayoutVars>
          <dgm:bulletEnabled val="1"/>
        </dgm:presLayoutVars>
      </dgm:prSet>
      <dgm:spPr/>
      <dgm:t>
        <a:bodyPr/>
        <a:lstStyle/>
        <a:p>
          <a:endParaRPr lang="es-EC"/>
        </a:p>
      </dgm:t>
    </dgm:pt>
    <dgm:pt modelId="{5AFC1F79-852E-4E39-9DFB-3CD02E52D7FE}" type="pres">
      <dgm:prSet presAssocID="{125C4C0A-0695-49A5-9967-B83BC56D182D}" presName="sibTrans" presStyleCnt="0"/>
      <dgm:spPr/>
    </dgm:pt>
    <dgm:pt modelId="{F8B531A1-C7F5-4CBA-A25D-CB5AB7828E2B}" type="pres">
      <dgm:prSet presAssocID="{801E47C1-7582-45AB-BB1D-3A359FB0A725}" presName="node" presStyleLbl="node1" presStyleIdx="3" presStyleCnt="8">
        <dgm:presLayoutVars>
          <dgm:bulletEnabled val="1"/>
        </dgm:presLayoutVars>
      </dgm:prSet>
      <dgm:spPr/>
      <dgm:t>
        <a:bodyPr/>
        <a:lstStyle/>
        <a:p>
          <a:endParaRPr lang="es-EC"/>
        </a:p>
      </dgm:t>
    </dgm:pt>
    <dgm:pt modelId="{5094BAAD-8A02-4DEF-BC66-8B71CA688379}" type="pres">
      <dgm:prSet presAssocID="{A9698311-2171-4C0E-B0F8-03D095A9FA3A}" presName="sibTrans" presStyleCnt="0"/>
      <dgm:spPr/>
    </dgm:pt>
    <dgm:pt modelId="{7E999F2C-3EF8-470D-BB1F-3CAA8A12C160}" type="pres">
      <dgm:prSet presAssocID="{37CBEF5B-61C9-4E8C-BA23-AC43A5AFF699}" presName="node" presStyleLbl="node1" presStyleIdx="4" presStyleCnt="8">
        <dgm:presLayoutVars>
          <dgm:bulletEnabled val="1"/>
        </dgm:presLayoutVars>
      </dgm:prSet>
      <dgm:spPr/>
      <dgm:t>
        <a:bodyPr/>
        <a:lstStyle/>
        <a:p>
          <a:endParaRPr lang="es-EC"/>
        </a:p>
      </dgm:t>
    </dgm:pt>
    <dgm:pt modelId="{10AD7BFE-FC67-4079-8058-4E21C9C94EF2}" type="pres">
      <dgm:prSet presAssocID="{B8E04C5E-1CDB-43BC-A98A-B3195E1CEFE0}" presName="sibTrans" presStyleCnt="0"/>
      <dgm:spPr/>
    </dgm:pt>
    <dgm:pt modelId="{5994CC6F-296A-4AAC-B4B4-16549D2E62E4}" type="pres">
      <dgm:prSet presAssocID="{4DE43038-59D8-4CDB-ACA7-22A5E876BE74}" presName="node" presStyleLbl="node1" presStyleIdx="5" presStyleCnt="8">
        <dgm:presLayoutVars>
          <dgm:bulletEnabled val="1"/>
        </dgm:presLayoutVars>
      </dgm:prSet>
      <dgm:spPr/>
      <dgm:t>
        <a:bodyPr/>
        <a:lstStyle/>
        <a:p>
          <a:endParaRPr lang="es-EC"/>
        </a:p>
      </dgm:t>
    </dgm:pt>
    <dgm:pt modelId="{388B88D3-5DA0-440D-8236-FA3095ACC83C}" type="pres">
      <dgm:prSet presAssocID="{D218E108-EEA8-437F-ACAA-D52EB28AF4C5}" presName="sibTrans" presStyleCnt="0"/>
      <dgm:spPr/>
    </dgm:pt>
    <dgm:pt modelId="{3FEB8DB2-F6BE-4078-8CBE-E34E0856F4D8}" type="pres">
      <dgm:prSet presAssocID="{165A0230-D7C1-4B45-97AE-CFA69238B7A0}" presName="node" presStyleLbl="node1" presStyleIdx="6" presStyleCnt="8">
        <dgm:presLayoutVars>
          <dgm:bulletEnabled val="1"/>
        </dgm:presLayoutVars>
      </dgm:prSet>
      <dgm:spPr/>
      <dgm:t>
        <a:bodyPr/>
        <a:lstStyle/>
        <a:p>
          <a:endParaRPr lang="es-EC"/>
        </a:p>
      </dgm:t>
    </dgm:pt>
    <dgm:pt modelId="{1F2A0EE7-31A9-41D9-BA56-E18291F1316C}" type="pres">
      <dgm:prSet presAssocID="{F03B6242-8C6B-43D4-8C0F-E1D820A62BB8}" presName="sibTrans" presStyleCnt="0"/>
      <dgm:spPr/>
    </dgm:pt>
    <dgm:pt modelId="{513FFA9E-7DEC-4B79-A494-57B7B621AD16}" type="pres">
      <dgm:prSet presAssocID="{E2DA68CB-BAA7-423C-871B-6A794A1DFA68}" presName="node" presStyleLbl="node1" presStyleIdx="7" presStyleCnt="8" custScaleX="147845">
        <dgm:presLayoutVars>
          <dgm:bulletEnabled val="1"/>
        </dgm:presLayoutVars>
      </dgm:prSet>
      <dgm:spPr/>
      <dgm:t>
        <a:bodyPr/>
        <a:lstStyle/>
        <a:p>
          <a:endParaRPr lang="es-EC"/>
        </a:p>
      </dgm:t>
    </dgm:pt>
  </dgm:ptLst>
  <dgm:cxnLst>
    <dgm:cxn modelId="{123E79E0-797C-4DD9-9BCC-CB3EC8D09EA8}" type="presOf" srcId="{37CBEF5B-61C9-4E8C-BA23-AC43A5AFF699}" destId="{7E999F2C-3EF8-470D-BB1F-3CAA8A12C160}" srcOrd="0" destOrd="0" presId="urn:microsoft.com/office/officeart/2005/8/layout/default#1"/>
    <dgm:cxn modelId="{6B013ECF-F753-4063-9803-68A4E8F9FA0C}" srcId="{6505175E-7C03-4630-B88D-55A622C900EC}" destId="{05E79134-6E5A-4554-9412-7F6E189CC2E7}" srcOrd="0" destOrd="0" parTransId="{CDDE1E61-CFF1-4D39-81A4-2DB8CA53AB7A}" sibTransId="{3E5FEE02-BFAD-461D-B36A-D0D3E765FCA7}"/>
    <dgm:cxn modelId="{C0D989B1-4125-4EBC-BC89-3893AE30C88C}" type="presOf" srcId="{801E47C1-7582-45AB-BB1D-3A359FB0A725}" destId="{F8B531A1-C7F5-4CBA-A25D-CB5AB7828E2B}" srcOrd="0" destOrd="0" presId="urn:microsoft.com/office/officeart/2005/8/layout/default#1"/>
    <dgm:cxn modelId="{22BB3649-F691-46BB-9C3C-E029D9AEBBB2}" srcId="{6505175E-7C03-4630-B88D-55A622C900EC}" destId="{165A0230-D7C1-4B45-97AE-CFA69238B7A0}" srcOrd="6" destOrd="0" parTransId="{C23EA3AC-1DBD-4868-B1FD-8B78095B8F83}" sibTransId="{F03B6242-8C6B-43D4-8C0F-E1D820A62BB8}"/>
    <dgm:cxn modelId="{5E77A28F-1809-456E-8524-AE4401AF7DCD}" srcId="{6505175E-7C03-4630-B88D-55A622C900EC}" destId="{37CBEF5B-61C9-4E8C-BA23-AC43A5AFF699}" srcOrd="4" destOrd="0" parTransId="{FA657A92-F14A-4E9C-96B9-F44811F1BED1}" sibTransId="{B8E04C5E-1CDB-43BC-A98A-B3195E1CEFE0}"/>
    <dgm:cxn modelId="{B888661F-21FB-4AEF-A3DB-A9D76C1F8E84}" type="presOf" srcId="{E2DA68CB-BAA7-423C-871B-6A794A1DFA68}" destId="{513FFA9E-7DEC-4B79-A494-57B7B621AD16}" srcOrd="0" destOrd="0" presId="urn:microsoft.com/office/officeart/2005/8/layout/default#1"/>
    <dgm:cxn modelId="{57E20A2E-3A7F-4AF0-8AD4-7872EB7A8914}" type="presOf" srcId="{C3B54113-0A48-4B2B-A5A7-B6D02C6D1868}" destId="{1BE4BE5F-E6E8-4C78-887A-903DC4B7B874}" srcOrd="0" destOrd="0" presId="urn:microsoft.com/office/officeart/2005/8/layout/default#1"/>
    <dgm:cxn modelId="{85120625-351C-4506-A632-A844F01CEC7D}" srcId="{6505175E-7C03-4630-B88D-55A622C900EC}" destId="{801E47C1-7582-45AB-BB1D-3A359FB0A725}" srcOrd="3" destOrd="0" parTransId="{6B27A724-AC63-47C0-AD1B-BDC9EEDFF704}" sibTransId="{A9698311-2171-4C0E-B0F8-03D095A9FA3A}"/>
    <dgm:cxn modelId="{A75C962C-D904-4676-A2DA-34954761BEA5}" type="presOf" srcId="{BCD7E132-138F-4B77-8838-9EB88AFD4397}" destId="{142A3CA9-1060-4D07-B832-8BF53E050523}" srcOrd="0" destOrd="0" presId="urn:microsoft.com/office/officeart/2005/8/layout/default#1"/>
    <dgm:cxn modelId="{8B0CD839-94EA-4106-8CBD-63685DA6DE5E}" type="presOf" srcId="{6505175E-7C03-4630-B88D-55A622C900EC}" destId="{1F501545-6226-4065-940D-057D55957715}" srcOrd="0" destOrd="0" presId="urn:microsoft.com/office/officeart/2005/8/layout/default#1"/>
    <dgm:cxn modelId="{82F9BC38-7018-4D90-95FE-9276DA808C64}" type="presOf" srcId="{05E79134-6E5A-4554-9412-7F6E189CC2E7}" destId="{414BD5C3-792C-465C-9EF8-9A072292D916}" srcOrd="0" destOrd="0" presId="urn:microsoft.com/office/officeart/2005/8/layout/default#1"/>
    <dgm:cxn modelId="{5798D13C-634C-45AB-8B05-CA6784F224C8}" type="presOf" srcId="{4DE43038-59D8-4CDB-ACA7-22A5E876BE74}" destId="{5994CC6F-296A-4AAC-B4B4-16549D2E62E4}" srcOrd="0" destOrd="0" presId="urn:microsoft.com/office/officeart/2005/8/layout/default#1"/>
    <dgm:cxn modelId="{09638A4A-63BF-4A0C-9963-2ABE48877ABD}" srcId="{6505175E-7C03-4630-B88D-55A622C900EC}" destId="{BCD7E132-138F-4B77-8838-9EB88AFD4397}" srcOrd="2" destOrd="0" parTransId="{B5A4BB51-ACF8-4FBD-A73D-E9EB277A0E7E}" sibTransId="{125C4C0A-0695-49A5-9967-B83BC56D182D}"/>
    <dgm:cxn modelId="{FCA5948E-A416-479A-A687-EBD295348BB4}" type="presOf" srcId="{165A0230-D7C1-4B45-97AE-CFA69238B7A0}" destId="{3FEB8DB2-F6BE-4078-8CBE-E34E0856F4D8}" srcOrd="0" destOrd="0" presId="urn:microsoft.com/office/officeart/2005/8/layout/default#1"/>
    <dgm:cxn modelId="{29EB3C15-FDDC-4822-B7BA-8B574B404AF2}" srcId="{6505175E-7C03-4630-B88D-55A622C900EC}" destId="{E2DA68CB-BAA7-423C-871B-6A794A1DFA68}" srcOrd="7" destOrd="0" parTransId="{D0531B18-DB7F-44D5-AB2D-D66ADFC5FD6F}" sibTransId="{51710579-AC3A-4516-A9C6-8F6E3AED7BC6}"/>
    <dgm:cxn modelId="{0BA0B541-0B5D-4E84-929C-A6711022C08B}" srcId="{6505175E-7C03-4630-B88D-55A622C900EC}" destId="{4DE43038-59D8-4CDB-ACA7-22A5E876BE74}" srcOrd="5" destOrd="0" parTransId="{A450B672-7F70-4EB0-A5FE-B169D7FA849A}" sibTransId="{D218E108-EEA8-437F-ACAA-D52EB28AF4C5}"/>
    <dgm:cxn modelId="{36AB35F0-768F-40E5-AC64-B014647D98D5}" srcId="{6505175E-7C03-4630-B88D-55A622C900EC}" destId="{C3B54113-0A48-4B2B-A5A7-B6D02C6D1868}" srcOrd="1" destOrd="0" parTransId="{476BE8FD-CF8E-43B5-AA06-36475C02E576}" sibTransId="{3DA28D67-1614-4DF2-ACAA-B60655E0BAE6}"/>
    <dgm:cxn modelId="{8AD82A15-B35A-4199-9A13-3F726EF2B4CB}" type="presParOf" srcId="{1F501545-6226-4065-940D-057D55957715}" destId="{414BD5C3-792C-465C-9EF8-9A072292D916}" srcOrd="0" destOrd="0" presId="urn:microsoft.com/office/officeart/2005/8/layout/default#1"/>
    <dgm:cxn modelId="{9EC2377E-330C-4D36-8B68-3C06E4F461FF}" type="presParOf" srcId="{1F501545-6226-4065-940D-057D55957715}" destId="{0248B8D4-8137-46D9-B710-4992360E8EB4}" srcOrd="1" destOrd="0" presId="urn:microsoft.com/office/officeart/2005/8/layout/default#1"/>
    <dgm:cxn modelId="{B678EF92-AFA3-4AB6-9B46-EFD9FF82C1A6}" type="presParOf" srcId="{1F501545-6226-4065-940D-057D55957715}" destId="{1BE4BE5F-E6E8-4C78-887A-903DC4B7B874}" srcOrd="2" destOrd="0" presId="urn:microsoft.com/office/officeart/2005/8/layout/default#1"/>
    <dgm:cxn modelId="{FF08D86F-398E-48CF-B3BE-1F1BB47B1BFD}" type="presParOf" srcId="{1F501545-6226-4065-940D-057D55957715}" destId="{501A6104-6685-47B6-921A-4BBE6FA06EA6}" srcOrd="3" destOrd="0" presId="urn:microsoft.com/office/officeart/2005/8/layout/default#1"/>
    <dgm:cxn modelId="{9A307069-A036-496E-8348-F122997A5095}" type="presParOf" srcId="{1F501545-6226-4065-940D-057D55957715}" destId="{142A3CA9-1060-4D07-B832-8BF53E050523}" srcOrd="4" destOrd="0" presId="urn:microsoft.com/office/officeart/2005/8/layout/default#1"/>
    <dgm:cxn modelId="{8C7B63E8-9B77-4E31-8A61-A07412FF95A0}" type="presParOf" srcId="{1F501545-6226-4065-940D-057D55957715}" destId="{5AFC1F79-852E-4E39-9DFB-3CD02E52D7FE}" srcOrd="5" destOrd="0" presId="urn:microsoft.com/office/officeart/2005/8/layout/default#1"/>
    <dgm:cxn modelId="{68B1BD1D-5552-477C-9145-8FF1EBB6E83E}" type="presParOf" srcId="{1F501545-6226-4065-940D-057D55957715}" destId="{F8B531A1-C7F5-4CBA-A25D-CB5AB7828E2B}" srcOrd="6" destOrd="0" presId="urn:microsoft.com/office/officeart/2005/8/layout/default#1"/>
    <dgm:cxn modelId="{564D0DB5-C17E-452A-957A-AC9BEC5FCFDA}" type="presParOf" srcId="{1F501545-6226-4065-940D-057D55957715}" destId="{5094BAAD-8A02-4DEF-BC66-8B71CA688379}" srcOrd="7" destOrd="0" presId="urn:microsoft.com/office/officeart/2005/8/layout/default#1"/>
    <dgm:cxn modelId="{0B1A3D65-8870-4261-953C-ECD950A2AC9D}" type="presParOf" srcId="{1F501545-6226-4065-940D-057D55957715}" destId="{7E999F2C-3EF8-470D-BB1F-3CAA8A12C160}" srcOrd="8" destOrd="0" presId="urn:microsoft.com/office/officeart/2005/8/layout/default#1"/>
    <dgm:cxn modelId="{AFFD152D-08CF-4A8A-875F-577D4F0B77A0}" type="presParOf" srcId="{1F501545-6226-4065-940D-057D55957715}" destId="{10AD7BFE-FC67-4079-8058-4E21C9C94EF2}" srcOrd="9" destOrd="0" presId="urn:microsoft.com/office/officeart/2005/8/layout/default#1"/>
    <dgm:cxn modelId="{425D62BD-04FB-4AD2-89D8-751A6909D355}" type="presParOf" srcId="{1F501545-6226-4065-940D-057D55957715}" destId="{5994CC6F-296A-4AAC-B4B4-16549D2E62E4}" srcOrd="10" destOrd="0" presId="urn:microsoft.com/office/officeart/2005/8/layout/default#1"/>
    <dgm:cxn modelId="{976B7379-5BE5-4709-90D7-37D384564FFC}" type="presParOf" srcId="{1F501545-6226-4065-940D-057D55957715}" destId="{388B88D3-5DA0-440D-8236-FA3095ACC83C}" srcOrd="11" destOrd="0" presId="urn:microsoft.com/office/officeart/2005/8/layout/default#1"/>
    <dgm:cxn modelId="{B9984C3A-CADC-4FD9-9D63-8FEF566084E9}" type="presParOf" srcId="{1F501545-6226-4065-940D-057D55957715}" destId="{3FEB8DB2-F6BE-4078-8CBE-E34E0856F4D8}" srcOrd="12" destOrd="0" presId="urn:microsoft.com/office/officeart/2005/8/layout/default#1"/>
    <dgm:cxn modelId="{F6B219BB-3B0F-4BA2-8EE9-BAA3E86E6989}" type="presParOf" srcId="{1F501545-6226-4065-940D-057D55957715}" destId="{1F2A0EE7-31A9-41D9-BA56-E18291F1316C}" srcOrd="13" destOrd="0" presId="urn:microsoft.com/office/officeart/2005/8/layout/default#1"/>
    <dgm:cxn modelId="{F5F2EC3F-9A74-4460-88FD-F81CA36E01FB}" type="presParOf" srcId="{1F501545-6226-4065-940D-057D55957715}" destId="{513FFA9E-7DEC-4B79-A494-57B7B621AD16}"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31826-A828-451E-8AE9-FF05658BBEF4}"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C"/>
        </a:p>
      </dgm:t>
    </dgm:pt>
    <dgm:pt modelId="{C09CAED1-BFF1-4489-BA6A-1E6F0C19CB0B}">
      <dgm:prSet phldrT="[Texto]"/>
      <dgm:spPr/>
      <dgm:t>
        <a:bodyPr/>
        <a:lstStyle/>
        <a:p>
          <a:r>
            <a:rPr lang="es-EC" dirty="0" smtClean="0"/>
            <a:t>Conjunto que incluye los productos, los procesos productivos y las relaciones sociales resultantes de esos procesos. Las distintas combinaciones de estos elementos generan un determinado patrón de especialización. </a:t>
          </a:r>
          <a:endParaRPr lang="es-EC" dirty="0"/>
        </a:p>
      </dgm:t>
    </dgm:pt>
    <dgm:pt modelId="{22E4A64D-996F-41D5-8CF0-FFF451B182B1}" type="parTrans" cxnId="{8D5A861E-A2DA-4F5C-B56B-E96F1CFB90B8}">
      <dgm:prSet/>
      <dgm:spPr/>
      <dgm:t>
        <a:bodyPr/>
        <a:lstStyle/>
        <a:p>
          <a:endParaRPr lang="es-EC"/>
        </a:p>
      </dgm:t>
    </dgm:pt>
    <dgm:pt modelId="{29D6C4D3-0F4A-44A8-970B-953DEC3AB764}" type="sibTrans" cxnId="{8D5A861E-A2DA-4F5C-B56B-E96F1CFB90B8}">
      <dgm:prSet/>
      <dgm:spPr/>
      <dgm:t>
        <a:bodyPr/>
        <a:lstStyle/>
        <a:p>
          <a:endParaRPr lang="es-EC"/>
        </a:p>
      </dgm:t>
    </dgm:pt>
    <dgm:pt modelId="{2D6AA58B-0BB8-4D15-B762-633C1764BAFC}" type="pres">
      <dgm:prSet presAssocID="{24231826-A828-451E-8AE9-FF05658BBEF4}" presName="Name0" presStyleCnt="0">
        <dgm:presLayoutVars>
          <dgm:chMax/>
          <dgm:chPref/>
          <dgm:dir/>
        </dgm:presLayoutVars>
      </dgm:prSet>
      <dgm:spPr/>
      <dgm:t>
        <a:bodyPr/>
        <a:lstStyle/>
        <a:p>
          <a:endParaRPr lang="es-EC"/>
        </a:p>
      </dgm:t>
    </dgm:pt>
    <dgm:pt modelId="{A1B6BDEE-322E-4441-97BD-1AD93E39D637}" type="pres">
      <dgm:prSet presAssocID="{C09CAED1-BFF1-4489-BA6A-1E6F0C19CB0B}" presName="composite" presStyleCnt="0">
        <dgm:presLayoutVars>
          <dgm:chMax/>
          <dgm:chPref/>
        </dgm:presLayoutVars>
      </dgm:prSet>
      <dgm:spPr/>
    </dgm:pt>
    <dgm:pt modelId="{24E69E76-8A76-4CD6-92BF-3A0A6E8458B8}" type="pres">
      <dgm:prSet presAssocID="{C09CAED1-BFF1-4489-BA6A-1E6F0C19CB0B}" presName="Image" presStyleLbl="bgImgPlace1" presStyleIdx="0" presStyleCnt="1" custScaleX="127287" custScaleY="124229"/>
      <dgm:spPr>
        <a:blipFill rotWithShape="1">
          <a:blip xmlns:r="http://schemas.openxmlformats.org/officeDocument/2006/relationships" r:embed="rId1"/>
          <a:stretch>
            <a:fillRect/>
          </a:stretch>
        </a:blipFill>
      </dgm:spPr>
    </dgm:pt>
    <dgm:pt modelId="{8CFBFBF4-FCAE-4CEC-BBD0-A99E9DCA0C0E}" type="pres">
      <dgm:prSet presAssocID="{C09CAED1-BFF1-4489-BA6A-1E6F0C19CB0B}" presName="ParentText" presStyleLbl="revTx" presStyleIdx="0" presStyleCnt="1" custScaleX="109856">
        <dgm:presLayoutVars>
          <dgm:chMax val="0"/>
          <dgm:chPref val="0"/>
          <dgm:bulletEnabled val="1"/>
        </dgm:presLayoutVars>
      </dgm:prSet>
      <dgm:spPr/>
      <dgm:t>
        <a:bodyPr/>
        <a:lstStyle/>
        <a:p>
          <a:endParaRPr lang="es-EC"/>
        </a:p>
      </dgm:t>
    </dgm:pt>
    <dgm:pt modelId="{3BF920CA-4C4A-4AC6-96E1-99406F7F784B}" type="pres">
      <dgm:prSet presAssocID="{C09CAED1-BFF1-4489-BA6A-1E6F0C19CB0B}" presName="tlFrame" presStyleLbl="node1" presStyleIdx="0" presStyleCnt="4"/>
      <dgm:spPr/>
    </dgm:pt>
    <dgm:pt modelId="{20CCDE06-DF78-42DA-ACE4-A2AFE33C1FD0}" type="pres">
      <dgm:prSet presAssocID="{C09CAED1-BFF1-4489-BA6A-1E6F0C19CB0B}" presName="trFrame" presStyleLbl="node1" presStyleIdx="1" presStyleCnt="4"/>
      <dgm:spPr/>
    </dgm:pt>
    <dgm:pt modelId="{9688ACEA-037D-43F6-87D9-368E33D94C23}" type="pres">
      <dgm:prSet presAssocID="{C09CAED1-BFF1-4489-BA6A-1E6F0C19CB0B}" presName="blFrame" presStyleLbl="node1" presStyleIdx="2" presStyleCnt="4"/>
      <dgm:spPr/>
    </dgm:pt>
    <dgm:pt modelId="{97FCE8D9-FD6A-4E68-AB4F-B0C081450BAA}" type="pres">
      <dgm:prSet presAssocID="{C09CAED1-BFF1-4489-BA6A-1E6F0C19CB0B}" presName="brFrame" presStyleLbl="node1" presStyleIdx="3" presStyleCnt="4"/>
      <dgm:spPr/>
    </dgm:pt>
  </dgm:ptLst>
  <dgm:cxnLst>
    <dgm:cxn modelId="{3694B21F-2000-440E-8F2C-A0C91EF6BD4D}" type="presOf" srcId="{24231826-A828-451E-8AE9-FF05658BBEF4}" destId="{2D6AA58B-0BB8-4D15-B762-633C1764BAFC}" srcOrd="0" destOrd="0" presId="urn:microsoft.com/office/officeart/2009/3/layout/FramedTextPicture"/>
    <dgm:cxn modelId="{D195DC31-355C-40B7-B35A-C84B52067315}" type="presOf" srcId="{C09CAED1-BFF1-4489-BA6A-1E6F0C19CB0B}" destId="{8CFBFBF4-FCAE-4CEC-BBD0-A99E9DCA0C0E}" srcOrd="0" destOrd="0" presId="urn:microsoft.com/office/officeart/2009/3/layout/FramedTextPicture"/>
    <dgm:cxn modelId="{8D5A861E-A2DA-4F5C-B56B-E96F1CFB90B8}" srcId="{24231826-A828-451E-8AE9-FF05658BBEF4}" destId="{C09CAED1-BFF1-4489-BA6A-1E6F0C19CB0B}" srcOrd="0" destOrd="0" parTransId="{22E4A64D-996F-41D5-8CF0-FFF451B182B1}" sibTransId="{29D6C4D3-0F4A-44A8-970B-953DEC3AB764}"/>
    <dgm:cxn modelId="{032A3749-7105-42CE-B115-60DCA69CE264}" type="presParOf" srcId="{2D6AA58B-0BB8-4D15-B762-633C1764BAFC}" destId="{A1B6BDEE-322E-4441-97BD-1AD93E39D637}" srcOrd="0" destOrd="0" presId="urn:microsoft.com/office/officeart/2009/3/layout/FramedTextPicture"/>
    <dgm:cxn modelId="{B5008091-7E39-400B-8EEF-D27C53751873}" type="presParOf" srcId="{A1B6BDEE-322E-4441-97BD-1AD93E39D637}" destId="{24E69E76-8A76-4CD6-92BF-3A0A6E8458B8}" srcOrd="0" destOrd="0" presId="urn:microsoft.com/office/officeart/2009/3/layout/FramedTextPicture"/>
    <dgm:cxn modelId="{FCCBD52D-F199-4D8D-A16E-5ED83846231B}" type="presParOf" srcId="{A1B6BDEE-322E-4441-97BD-1AD93E39D637}" destId="{8CFBFBF4-FCAE-4CEC-BBD0-A99E9DCA0C0E}" srcOrd="1" destOrd="0" presId="urn:microsoft.com/office/officeart/2009/3/layout/FramedTextPicture"/>
    <dgm:cxn modelId="{C79B1C41-9242-4936-B332-0426409A49E1}" type="presParOf" srcId="{A1B6BDEE-322E-4441-97BD-1AD93E39D637}" destId="{3BF920CA-4C4A-4AC6-96E1-99406F7F784B}" srcOrd="2" destOrd="0" presId="urn:microsoft.com/office/officeart/2009/3/layout/FramedTextPicture"/>
    <dgm:cxn modelId="{80A69C1D-0A15-4A51-87E1-4E886AE5DDC1}" type="presParOf" srcId="{A1B6BDEE-322E-4441-97BD-1AD93E39D637}" destId="{20CCDE06-DF78-42DA-ACE4-A2AFE33C1FD0}" srcOrd="3" destOrd="0" presId="urn:microsoft.com/office/officeart/2009/3/layout/FramedTextPicture"/>
    <dgm:cxn modelId="{C796681F-8ED7-4CD3-8DA5-3DA58B42C742}" type="presParOf" srcId="{A1B6BDEE-322E-4441-97BD-1AD93E39D637}" destId="{9688ACEA-037D-43F6-87D9-368E33D94C23}" srcOrd="4" destOrd="0" presId="urn:microsoft.com/office/officeart/2009/3/layout/FramedTextPicture"/>
    <dgm:cxn modelId="{2C62ABEF-0848-4166-AA08-6A01583D2117}" type="presParOf" srcId="{A1B6BDEE-322E-4441-97BD-1AD93E39D637}" destId="{97FCE8D9-FD6A-4E68-AB4F-B0C081450BAA}"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9377A-A6AF-4AD8-A51B-793B9B2E7E79}"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S"/>
        </a:p>
      </dgm:t>
    </dgm:pt>
    <dgm:pt modelId="{B97C7526-D0C5-49BF-AC15-4AF110E9A823}">
      <dgm:prSet custT="1">
        <dgm:style>
          <a:lnRef idx="1">
            <a:schemeClr val="accent5"/>
          </a:lnRef>
          <a:fillRef idx="2">
            <a:schemeClr val="accent5"/>
          </a:fillRef>
          <a:effectRef idx="1">
            <a:schemeClr val="accent5"/>
          </a:effectRef>
          <a:fontRef idx="minor">
            <a:schemeClr val="dk1"/>
          </a:fontRef>
        </dgm:style>
      </dgm:prSet>
      <dgm:spPr/>
      <dgm:t>
        <a:bodyPr/>
        <a:lstStyle/>
        <a:p>
          <a:r>
            <a:rPr lang="es-EC" sz="1400" dirty="0" smtClean="0"/>
            <a:t>Diseñado para transacciones de poca cuantía</a:t>
          </a:r>
          <a:endParaRPr lang="es-EC" sz="1400" dirty="0"/>
        </a:p>
      </dgm:t>
    </dgm:pt>
    <dgm:pt modelId="{B4C44EC6-CF6B-4537-A6EC-5D301239CF6D}" type="parTrans" cxnId="{84C25477-91F1-4A43-B7C6-4AD2194E9E03}">
      <dgm:prSet/>
      <dgm:spPr/>
      <dgm:t>
        <a:bodyPr/>
        <a:lstStyle/>
        <a:p>
          <a:endParaRPr lang="es-EC"/>
        </a:p>
      </dgm:t>
    </dgm:pt>
    <dgm:pt modelId="{D35A81BF-50CD-4549-84ED-FD61F3CA9DF9}" type="sibTrans" cxnId="{84C25477-91F1-4A43-B7C6-4AD2194E9E03}">
      <dgm:prSet/>
      <dgm:spPr>
        <a:blipFill rotWithShape="0">
          <a:blip xmlns:r="http://schemas.openxmlformats.org/officeDocument/2006/relationships" r:embed="rId1"/>
          <a:stretch>
            <a:fillRect/>
          </a:stretch>
        </a:blipFill>
      </dgm:spPr>
      <dgm:t>
        <a:bodyPr/>
        <a:lstStyle/>
        <a:p>
          <a:endParaRPr lang="es-EC"/>
        </a:p>
      </dgm:t>
    </dgm:pt>
    <dgm:pt modelId="{33909F55-91CE-4C9B-90EF-50F424C4F535}">
      <dgm:prSet custT="1">
        <dgm:style>
          <a:lnRef idx="1">
            <a:schemeClr val="accent3"/>
          </a:lnRef>
          <a:fillRef idx="2">
            <a:schemeClr val="accent3"/>
          </a:fillRef>
          <a:effectRef idx="1">
            <a:schemeClr val="accent3"/>
          </a:effectRef>
          <a:fontRef idx="minor">
            <a:schemeClr val="dk1"/>
          </a:fontRef>
        </dgm:style>
      </dgm:prSet>
      <dgm:spPr/>
      <dgm:t>
        <a:bodyPr/>
        <a:lstStyle/>
        <a:p>
          <a:r>
            <a:rPr lang="es-EC" sz="1400" dirty="0" smtClean="0"/>
            <a:t>Es almacenado en un soporte electrónico</a:t>
          </a:r>
          <a:endParaRPr lang="es-EC" sz="1400" dirty="0"/>
        </a:p>
      </dgm:t>
    </dgm:pt>
    <dgm:pt modelId="{41864D98-93BE-455C-99E1-306DE7C63D36}" type="parTrans" cxnId="{53A69757-410B-4FCF-97AB-FD284E29BEEA}">
      <dgm:prSet/>
      <dgm:spPr/>
      <dgm:t>
        <a:bodyPr/>
        <a:lstStyle/>
        <a:p>
          <a:endParaRPr lang="es-EC"/>
        </a:p>
      </dgm:t>
    </dgm:pt>
    <dgm:pt modelId="{5439F590-4F99-4A6D-A85A-A69B013EFAB3}" type="sibTrans" cxnId="{53A69757-410B-4FCF-97AB-FD284E29BEEA}">
      <dgm:prSet/>
      <dgm:spPr>
        <a:blipFill rotWithShape="0">
          <a:blip xmlns:r="http://schemas.openxmlformats.org/officeDocument/2006/relationships" r:embed="rId2"/>
          <a:stretch>
            <a:fillRect/>
          </a:stretch>
        </a:blipFill>
      </dgm:spPr>
      <dgm:t>
        <a:bodyPr/>
        <a:lstStyle/>
        <a:p>
          <a:endParaRPr lang="es-EC"/>
        </a:p>
      </dgm:t>
    </dgm:pt>
    <dgm:pt modelId="{55D699B7-A92C-4148-B5CF-75528B82B654}">
      <dgm:prSet custT="1">
        <dgm:style>
          <a:lnRef idx="1">
            <a:schemeClr val="accent2"/>
          </a:lnRef>
          <a:fillRef idx="2">
            <a:schemeClr val="accent2"/>
          </a:fillRef>
          <a:effectRef idx="1">
            <a:schemeClr val="accent2"/>
          </a:effectRef>
          <a:fontRef idx="minor">
            <a:schemeClr val="dk1"/>
          </a:fontRef>
        </dgm:style>
      </dgm:prSet>
      <dgm:spPr/>
      <dgm:t>
        <a:bodyPr/>
        <a:lstStyle/>
        <a:p>
          <a:r>
            <a:rPr lang="es-EC" sz="1400" dirty="0" smtClean="0"/>
            <a:t>Es aceptado como medio de pago </a:t>
          </a:r>
          <a:endParaRPr lang="es-EC" sz="1400" dirty="0"/>
        </a:p>
      </dgm:t>
    </dgm:pt>
    <dgm:pt modelId="{52845679-DB86-4D00-86C6-82001B6EA844}" type="parTrans" cxnId="{C3430877-2653-48D6-8181-60BD8BD96FAE}">
      <dgm:prSet/>
      <dgm:spPr/>
      <dgm:t>
        <a:bodyPr/>
        <a:lstStyle/>
        <a:p>
          <a:endParaRPr lang="es-EC"/>
        </a:p>
      </dgm:t>
    </dgm:pt>
    <dgm:pt modelId="{C18216FC-5C85-4AB6-A69E-47724693F5A6}" type="sibTrans" cxnId="{C3430877-2653-48D6-8181-60BD8BD96FAE}">
      <dgm:prSet/>
      <dgm:spPr>
        <a:blipFill rotWithShape="0">
          <a:blip xmlns:r="http://schemas.openxmlformats.org/officeDocument/2006/relationships" r:embed="rId3"/>
          <a:stretch>
            <a:fillRect/>
          </a:stretch>
        </a:blipFill>
      </dgm:spPr>
      <dgm:t>
        <a:bodyPr/>
        <a:lstStyle/>
        <a:p>
          <a:endParaRPr lang="es-EC"/>
        </a:p>
      </dgm:t>
    </dgm:pt>
    <dgm:pt modelId="{FB688415-1836-4A0D-9F4A-DA4CCB024648}">
      <dgm:prSet custT="1">
        <dgm:style>
          <a:lnRef idx="1">
            <a:schemeClr val="accent1"/>
          </a:lnRef>
          <a:fillRef idx="2">
            <a:schemeClr val="accent1"/>
          </a:fillRef>
          <a:effectRef idx="1">
            <a:schemeClr val="accent1"/>
          </a:effectRef>
          <a:fontRef idx="minor">
            <a:schemeClr val="dk1"/>
          </a:fontRef>
        </dgm:style>
      </dgm:prSet>
      <dgm:spPr/>
      <dgm:t>
        <a:bodyPr/>
        <a:lstStyle/>
        <a:p>
          <a:r>
            <a:rPr lang="es-EC" sz="1400" dirty="0" smtClean="0">
              <a:solidFill>
                <a:schemeClr val="tx1"/>
              </a:solidFill>
            </a:rPr>
            <a:t>Cuenta con mayores niveles de seguridad</a:t>
          </a:r>
          <a:endParaRPr lang="es-EC" sz="1400" dirty="0">
            <a:solidFill>
              <a:schemeClr val="tx1"/>
            </a:solidFill>
          </a:endParaRPr>
        </a:p>
      </dgm:t>
    </dgm:pt>
    <dgm:pt modelId="{68F519D2-B633-4DC0-A89E-1F67F82E84A2}" type="parTrans" cxnId="{6872E46A-A305-46A1-90B2-1E1550E0AB50}">
      <dgm:prSet/>
      <dgm:spPr/>
      <dgm:t>
        <a:bodyPr/>
        <a:lstStyle/>
        <a:p>
          <a:endParaRPr lang="es-EC"/>
        </a:p>
      </dgm:t>
    </dgm:pt>
    <dgm:pt modelId="{C8820AF7-61A7-45AB-91C7-0DACEA89D36F}" type="sibTrans" cxnId="{6872E46A-A305-46A1-90B2-1E1550E0AB50}">
      <dgm:prSet/>
      <dgm:spPr>
        <a:blipFill rotWithShape="0">
          <a:blip xmlns:r="http://schemas.openxmlformats.org/officeDocument/2006/relationships" r:embed="rId4"/>
          <a:stretch>
            <a:fillRect/>
          </a:stretch>
        </a:blipFill>
      </dgm:spPr>
      <dgm:t>
        <a:bodyPr/>
        <a:lstStyle/>
        <a:p>
          <a:endParaRPr lang="es-EC"/>
        </a:p>
      </dgm:t>
    </dgm:pt>
    <dgm:pt modelId="{1393E03D-3F3F-42E7-B19E-BBEAD7A1F7E4}">
      <dgm:prSet custT="1">
        <dgm:style>
          <a:lnRef idx="1">
            <a:schemeClr val="accent6"/>
          </a:lnRef>
          <a:fillRef idx="2">
            <a:schemeClr val="accent6"/>
          </a:fillRef>
          <a:effectRef idx="1">
            <a:schemeClr val="accent6"/>
          </a:effectRef>
          <a:fontRef idx="minor">
            <a:schemeClr val="dk1"/>
          </a:fontRef>
        </dgm:style>
      </dgm:prSet>
      <dgm:spPr/>
      <dgm:t>
        <a:bodyPr/>
        <a:lstStyle/>
        <a:p>
          <a:r>
            <a:rPr lang="es-EC" sz="1400" dirty="0" smtClean="0">
              <a:solidFill>
                <a:schemeClr val="tx1"/>
              </a:solidFill>
            </a:rPr>
            <a:t>Es convertible a dinero en efectivo </a:t>
          </a:r>
          <a:endParaRPr lang="es-EC" sz="1400" dirty="0">
            <a:solidFill>
              <a:schemeClr val="tx1"/>
            </a:solidFill>
          </a:endParaRPr>
        </a:p>
      </dgm:t>
    </dgm:pt>
    <dgm:pt modelId="{B079712A-25A7-495A-A54F-FCC6ABE50F97}" type="parTrans" cxnId="{8E6FA609-5757-4780-9F5B-983F749224F5}">
      <dgm:prSet/>
      <dgm:spPr/>
      <dgm:t>
        <a:bodyPr/>
        <a:lstStyle/>
        <a:p>
          <a:endParaRPr lang="es-EC"/>
        </a:p>
      </dgm:t>
    </dgm:pt>
    <dgm:pt modelId="{2DE0DD59-F8B3-4F61-9085-C4F906F494A3}" type="sibTrans" cxnId="{8E6FA609-5757-4780-9F5B-983F749224F5}">
      <dgm:prSet/>
      <dgm:spPr>
        <a:blipFill rotWithShape="0">
          <a:blip xmlns:r="http://schemas.openxmlformats.org/officeDocument/2006/relationships" r:embed="rId5"/>
          <a:stretch>
            <a:fillRect/>
          </a:stretch>
        </a:blipFill>
      </dgm:spPr>
      <dgm:t>
        <a:bodyPr/>
        <a:lstStyle/>
        <a:p>
          <a:endParaRPr lang="es-EC"/>
        </a:p>
      </dgm:t>
    </dgm:pt>
    <dgm:pt modelId="{7B3B07AE-7B07-4492-A84A-0F8A97CE9B6E}">
      <dgm:prSet custT="1">
        <dgm:style>
          <a:lnRef idx="1">
            <a:schemeClr val="accent3"/>
          </a:lnRef>
          <a:fillRef idx="2">
            <a:schemeClr val="accent3"/>
          </a:fillRef>
          <a:effectRef idx="1">
            <a:schemeClr val="accent3"/>
          </a:effectRef>
          <a:fontRef idx="minor">
            <a:schemeClr val="dk1"/>
          </a:fontRef>
        </dgm:style>
      </dgm:prSet>
      <dgm:spPr/>
      <dgm:t>
        <a:bodyPr/>
        <a:lstStyle/>
        <a:p>
          <a:r>
            <a:rPr lang="es-EC" sz="1400" dirty="0" smtClean="0">
              <a:solidFill>
                <a:schemeClr val="tx1"/>
              </a:solidFill>
            </a:rPr>
            <a:t>No constituye depósito y no genera intereses</a:t>
          </a:r>
          <a:endParaRPr lang="es-EC" sz="1400" dirty="0">
            <a:solidFill>
              <a:schemeClr val="tx1"/>
            </a:solidFill>
          </a:endParaRPr>
        </a:p>
      </dgm:t>
    </dgm:pt>
    <dgm:pt modelId="{F0558B6D-4F7F-4338-8104-8D0E5C5BC0CD}" type="parTrans" cxnId="{67620A0B-CA53-44CF-A866-E10EEA1828A5}">
      <dgm:prSet/>
      <dgm:spPr/>
      <dgm:t>
        <a:bodyPr/>
        <a:lstStyle/>
        <a:p>
          <a:endParaRPr lang="es-EC"/>
        </a:p>
      </dgm:t>
    </dgm:pt>
    <dgm:pt modelId="{7AC0ECE5-354B-439E-A7DD-858249A63D49}" type="sibTrans" cxnId="{67620A0B-CA53-44CF-A866-E10EEA1828A5}">
      <dgm:prSet/>
      <dgm:spPr>
        <a:blipFill rotWithShape="0">
          <a:blip xmlns:r="http://schemas.openxmlformats.org/officeDocument/2006/relationships" r:embed="rId6"/>
          <a:stretch>
            <a:fillRect/>
          </a:stretch>
        </a:blipFill>
      </dgm:spPr>
      <dgm:t>
        <a:bodyPr/>
        <a:lstStyle/>
        <a:p>
          <a:endParaRPr lang="es-EC"/>
        </a:p>
      </dgm:t>
    </dgm:pt>
    <dgm:pt modelId="{FFBFF4B4-39D2-4E25-B537-2BACDF89597F}" type="pres">
      <dgm:prSet presAssocID="{A0B9377A-A6AF-4AD8-A51B-793B9B2E7E79}" presName="Name0" presStyleCnt="0">
        <dgm:presLayoutVars>
          <dgm:chMax val="7"/>
          <dgm:chPref val="7"/>
          <dgm:dir/>
        </dgm:presLayoutVars>
      </dgm:prSet>
      <dgm:spPr/>
      <dgm:t>
        <a:bodyPr/>
        <a:lstStyle/>
        <a:p>
          <a:endParaRPr lang="es-ES"/>
        </a:p>
      </dgm:t>
    </dgm:pt>
    <dgm:pt modelId="{F1D77D58-B353-4013-9EFA-87116671720D}" type="pres">
      <dgm:prSet presAssocID="{A0B9377A-A6AF-4AD8-A51B-793B9B2E7E79}" presName="dot1" presStyleLbl="alignNode1" presStyleIdx="0" presStyleCnt="17"/>
      <dgm:spPr/>
    </dgm:pt>
    <dgm:pt modelId="{E77BC7A8-C09E-4F85-A0D0-69708F23A2A8}" type="pres">
      <dgm:prSet presAssocID="{A0B9377A-A6AF-4AD8-A51B-793B9B2E7E79}" presName="dot2" presStyleLbl="alignNode1" presStyleIdx="1" presStyleCnt="17"/>
      <dgm:spPr/>
    </dgm:pt>
    <dgm:pt modelId="{E43862C2-B51D-45F3-98E9-92D9C30F5617}" type="pres">
      <dgm:prSet presAssocID="{A0B9377A-A6AF-4AD8-A51B-793B9B2E7E79}" presName="dot3" presStyleLbl="alignNode1" presStyleIdx="2" presStyleCnt="17"/>
      <dgm:spPr/>
    </dgm:pt>
    <dgm:pt modelId="{B26C2E45-21F5-486A-A758-68255709937A}" type="pres">
      <dgm:prSet presAssocID="{A0B9377A-A6AF-4AD8-A51B-793B9B2E7E79}" presName="dot4" presStyleLbl="alignNode1" presStyleIdx="3" presStyleCnt="17"/>
      <dgm:spPr/>
    </dgm:pt>
    <dgm:pt modelId="{0C3C1FD2-CCEE-4EB4-8CEF-98D957E209EC}" type="pres">
      <dgm:prSet presAssocID="{A0B9377A-A6AF-4AD8-A51B-793B9B2E7E79}" presName="dot5" presStyleLbl="alignNode1" presStyleIdx="4" presStyleCnt="17"/>
      <dgm:spPr/>
    </dgm:pt>
    <dgm:pt modelId="{100F2C31-D151-4A62-B695-4FD4246A9FE2}" type="pres">
      <dgm:prSet presAssocID="{A0B9377A-A6AF-4AD8-A51B-793B9B2E7E79}" presName="dot6" presStyleLbl="alignNode1" presStyleIdx="5" presStyleCnt="17"/>
      <dgm:spPr/>
    </dgm:pt>
    <dgm:pt modelId="{A6EEB156-23AE-4BFB-81C8-82B75A6631EC}" type="pres">
      <dgm:prSet presAssocID="{A0B9377A-A6AF-4AD8-A51B-793B9B2E7E79}" presName="dot7" presStyleLbl="alignNode1" presStyleIdx="6" presStyleCnt="17"/>
      <dgm:spPr/>
    </dgm:pt>
    <dgm:pt modelId="{C17D41D6-C605-420A-ACF9-45520C2D7C85}" type="pres">
      <dgm:prSet presAssocID="{A0B9377A-A6AF-4AD8-A51B-793B9B2E7E79}" presName="dot8" presStyleLbl="alignNode1" presStyleIdx="7" presStyleCnt="17"/>
      <dgm:spPr/>
    </dgm:pt>
    <dgm:pt modelId="{5FC4CFDE-1C57-461B-A3A7-E3AF6C6A9223}" type="pres">
      <dgm:prSet presAssocID="{A0B9377A-A6AF-4AD8-A51B-793B9B2E7E79}" presName="dot9" presStyleLbl="alignNode1" presStyleIdx="8" presStyleCnt="17"/>
      <dgm:spPr/>
    </dgm:pt>
    <dgm:pt modelId="{E0E8EE05-0EF3-4A2E-AC24-3A1E3C1989DA}" type="pres">
      <dgm:prSet presAssocID="{A0B9377A-A6AF-4AD8-A51B-793B9B2E7E79}" presName="dot10" presStyleLbl="alignNode1" presStyleIdx="9" presStyleCnt="17"/>
      <dgm:spPr/>
    </dgm:pt>
    <dgm:pt modelId="{F245F553-D5EB-4ADC-B96E-30500F542809}" type="pres">
      <dgm:prSet presAssocID="{A0B9377A-A6AF-4AD8-A51B-793B9B2E7E79}" presName="dotArrow1" presStyleLbl="alignNode1" presStyleIdx="10" presStyleCnt="17"/>
      <dgm:spPr/>
    </dgm:pt>
    <dgm:pt modelId="{B32E1199-46D8-4765-BA68-5787C92FD4FF}" type="pres">
      <dgm:prSet presAssocID="{A0B9377A-A6AF-4AD8-A51B-793B9B2E7E79}" presName="dotArrow2" presStyleLbl="alignNode1" presStyleIdx="11" presStyleCnt="17"/>
      <dgm:spPr/>
    </dgm:pt>
    <dgm:pt modelId="{8FE13DCB-7166-47AE-BB13-56D62D792D56}" type="pres">
      <dgm:prSet presAssocID="{A0B9377A-A6AF-4AD8-A51B-793B9B2E7E79}" presName="dotArrow3" presStyleLbl="alignNode1" presStyleIdx="12" presStyleCnt="17"/>
      <dgm:spPr/>
    </dgm:pt>
    <dgm:pt modelId="{EF9E007D-5973-4B07-AB98-4DEFFBFC35BD}" type="pres">
      <dgm:prSet presAssocID="{A0B9377A-A6AF-4AD8-A51B-793B9B2E7E79}" presName="dotArrow4" presStyleLbl="alignNode1" presStyleIdx="13" presStyleCnt="17"/>
      <dgm:spPr/>
    </dgm:pt>
    <dgm:pt modelId="{AFB99549-5180-40AA-B41E-C42DEA555776}" type="pres">
      <dgm:prSet presAssocID="{A0B9377A-A6AF-4AD8-A51B-793B9B2E7E79}" presName="dotArrow5" presStyleLbl="alignNode1" presStyleIdx="14" presStyleCnt="17"/>
      <dgm:spPr/>
    </dgm:pt>
    <dgm:pt modelId="{4B10EC62-205F-4698-A2E4-1BE5FD801038}" type="pres">
      <dgm:prSet presAssocID="{A0B9377A-A6AF-4AD8-A51B-793B9B2E7E79}" presName="dotArrow6" presStyleLbl="alignNode1" presStyleIdx="15" presStyleCnt="17"/>
      <dgm:spPr/>
    </dgm:pt>
    <dgm:pt modelId="{859A292D-D1A7-4AB5-A2CC-E7F4A3169278}" type="pres">
      <dgm:prSet presAssocID="{A0B9377A-A6AF-4AD8-A51B-793B9B2E7E79}" presName="dotArrow7" presStyleLbl="alignNode1" presStyleIdx="16" presStyleCnt="17"/>
      <dgm:spPr/>
    </dgm:pt>
    <dgm:pt modelId="{A127A66F-551B-4D01-98F6-A419DF73598A}" type="pres">
      <dgm:prSet presAssocID="{B97C7526-D0C5-49BF-AC15-4AF110E9A823}" presName="parTx1" presStyleLbl="node1" presStyleIdx="0" presStyleCnt="6" custScaleX="149470" custLinFactNeighborX="33408" custLinFactNeighborY="14421"/>
      <dgm:spPr/>
      <dgm:t>
        <a:bodyPr/>
        <a:lstStyle/>
        <a:p>
          <a:endParaRPr lang="es-EC"/>
        </a:p>
      </dgm:t>
    </dgm:pt>
    <dgm:pt modelId="{0E233987-3971-4819-84ED-8029DE758EE0}" type="pres">
      <dgm:prSet presAssocID="{D35A81BF-50CD-4549-84ED-FD61F3CA9DF9}" presName="picture1" presStyleCnt="0"/>
      <dgm:spPr/>
    </dgm:pt>
    <dgm:pt modelId="{E492E0CE-E1A0-471F-9AA3-EA3F6E222373}" type="pres">
      <dgm:prSet presAssocID="{D35A81BF-50CD-4549-84ED-FD61F3CA9DF9}" presName="imageRepeatNode" presStyleLbl="fgImgPlace1" presStyleIdx="0" presStyleCnt="6"/>
      <dgm:spPr/>
      <dgm:t>
        <a:bodyPr/>
        <a:lstStyle/>
        <a:p>
          <a:endParaRPr lang="es-EC"/>
        </a:p>
      </dgm:t>
    </dgm:pt>
    <dgm:pt modelId="{75BFD3D4-EF9B-4656-A48C-CB3EA94521EA}" type="pres">
      <dgm:prSet presAssocID="{FB688415-1836-4A0D-9F4A-DA4CCB024648}" presName="parTx2" presStyleLbl="node1" presStyleIdx="1" presStyleCnt="6" custScaleX="135667" custLinFactNeighborX="11867" custLinFactNeighborY="3507"/>
      <dgm:spPr/>
      <dgm:t>
        <a:bodyPr/>
        <a:lstStyle/>
        <a:p>
          <a:endParaRPr lang="es-EC"/>
        </a:p>
      </dgm:t>
    </dgm:pt>
    <dgm:pt modelId="{3BA00FA6-DCD0-44D1-8355-15ACD71266EF}" type="pres">
      <dgm:prSet presAssocID="{C8820AF7-61A7-45AB-91C7-0DACEA89D36F}" presName="picture2" presStyleCnt="0"/>
      <dgm:spPr/>
    </dgm:pt>
    <dgm:pt modelId="{30E12EA1-678C-4172-9CA7-3F8EB672B22C}" type="pres">
      <dgm:prSet presAssocID="{C8820AF7-61A7-45AB-91C7-0DACEA89D36F}" presName="imageRepeatNode" presStyleLbl="fgImgPlace1" presStyleIdx="1" presStyleCnt="6"/>
      <dgm:spPr/>
      <dgm:t>
        <a:bodyPr/>
        <a:lstStyle/>
        <a:p>
          <a:endParaRPr lang="es-EC"/>
        </a:p>
      </dgm:t>
    </dgm:pt>
    <dgm:pt modelId="{39465FA0-C54C-42C9-BCD2-288EFDEE195E}" type="pres">
      <dgm:prSet presAssocID="{33909F55-91CE-4C9B-90EF-50F424C4F535}" presName="parTx3" presStyleLbl="node1" presStyleIdx="2" presStyleCnt="6" custScaleX="149407" custLinFactNeighborX="21738" custLinFactNeighborY="-5956"/>
      <dgm:spPr/>
      <dgm:t>
        <a:bodyPr/>
        <a:lstStyle/>
        <a:p>
          <a:endParaRPr lang="es-EC"/>
        </a:p>
      </dgm:t>
    </dgm:pt>
    <dgm:pt modelId="{155A93BA-8417-4A41-8923-BFD2CEE210B3}" type="pres">
      <dgm:prSet presAssocID="{5439F590-4F99-4A6D-A85A-A69B013EFAB3}" presName="picture3" presStyleCnt="0"/>
      <dgm:spPr/>
    </dgm:pt>
    <dgm:pt modelId="{CE74F6D2-FB67-4129-AC57-F04B3C46BD89}" type="pres">
      <dgm:prSet presAssocID="{5439F590-4F99-4A6D-A85A-A69B013EFAB3}" presName="imageRepeatNode" presStyleLbl="fgImgPlace1" presStyleIdx="2" presStyleCnt="6"/>
      <dgm:spPr/>
      <dgm:t>
        <a:bodyPr/>
        <a:lstStyle/>
        <a:p>
          <a:endParaRPr lang="es-EC"/>
        </a:p>
      </dgm:t>
    </dgm:pt>
    <dgm:pt modelId="{F62CD68D-8570-4C20-94B6-BA596C95A0F3}" type="pres">
      <dgm:prSet presAssocID="{55D699B7-A92C-4148-B5CF-75528B82B654}" presName="parTx4" presStyleLbl="node1" presStyleIdx="3" presStyleCnt="6" custScaleX="131047" custLinFactNeighborX="22722" custLinFactNeighborY="1474"/>
      <dgm:spPr/>
      <dgm:t>
        <a:bodyPr/>
        <a:lstStyle/>
        <a:p>
          <a:endParaRPr lang="es-EC"/>
        </a:p>
      </dgm:t>
    </dgm:pt>
    <dgm:pt modelId="{B5F5D6D4-CE5C-49D4-B62B-838E86026539}" type="pres">
      <dgm:prSet presAssocID="{C18216FC-5C85-4AB6-A69E-47724693F5A6}" presName="picture4" presStyleCnt="0"/>
      <dgm:spPr/>
    </dgm:pt>
    <dgm:pt modelId="{0CBDFE80-E4BD-4359-91B7-1B9A026108B9}" type="pres">
      <dgm:prSet presAssocID="{C18216FC-5C85-4AB6-A69E-47724693F5A6}" presName="imageRepeatNode" presStyleLbl="fgImgPlace1" presStyleIdx="3" presStyleCnt="6"/>
      <dgm:spPr/>
      <dgm:t>
        <a:bodyPr/>
        <a:lstStyle/>
        <a:p>
          <a:endParaRPr lang="es-EC"/>
        </a:p>
      </dgm:t>
    </dgm:pt>
    <dgm:pt modelId="{E111D3D4-101F-41D2-ADB7-28E0D504B04F}" type="pres">
      <dgm:prSet presAssocID="{1393E03D-3F3F-42E7-B19E-BBEAD7A1F7E4}" presName="parTx5" presStyleLbl="node1" presStyleIdx="4" presStyleCnt="6" custScaleX="140676" custLinFactNeighborX="26553" custLinFactNeighborY="9513"/>
      <dgm:spPr/>
      <dgm:t>
        <a:bodyPr/>
        <a:lstStyle/>
        <a:p>
          <a:endParaRPr lang="es-EC"/>
        </a:p>
      </dgm:t>
    </dgm:pt>
    <dgm:pt modelId="{8665E6A9-AFDE-4D4A-9DA5-B8707FCED4A8}" type="pres">
      <dgm:prSet presAssocID="{2DE0DD59-F8B3-4F61-9085-C4F906F494A3}" presName="picture5" presStyleCnt="0"/>
      <dgm:spPr/>
    </dgm:pt>
    <dgm:pt modelId="{20361D1C-9FB5-4192-852B-A57F87EBC0F1}" type="pres">
      <dgm:prSet presAssocID="{2DE0DD59-F8B3-4F61-9085-C4F906F494A3}" presName="imageRepeatNode" presStyleLbl="fgImgPlace1" presStyleIdx="4" presStyleCnt="6"/>
      <dgm:spPr/>
      <dgm:t>
        <a:bodyPr/>
        <a:lstStyle/>
        <a:p>
          <a:endParaRPr lang="es-EC"/>
        </a:p>
      </dgm:t>
    </dgm:pt>
    <dgm:pt modelId="{E4292042-69F0-4C38-92E1-B83980D14419}" type="pres">
      <dgm:prSet presAssocID="{7B3B07AE-7B07-4492-A84A-0F8A97CE9B6E}" presName="parTx6" presStyleLbl="node1" presStyleIdx="5" presStyleCnt="6" custScaleX="138707" custLinFactNeighborX="23291" custLinFactNeighborY="-334"/>
      <dgm:spPr/>
      <dgm:t>
        <a:bodyPr/>
        <a:lstStyle/>
        <a:p>
          <a:endParaRPr lang="es-EC"/>
        </a:p>
      </dgm:t>
    </dgm:pt>
    <dgm:pt modelId="{C4B434EF-9750-4858-8E4B-6F72FE9C9CBF}" type="pres">
      <dgm:prSet presAssocID="{7AC0ECE5-354B-439E-A7DD-858249A63D49}" presName="picture6" presStyleCnt="0"/>
      <dgm:spPr/>
    </dgm:pt>
    <dgm:pt modelId="{C954A500-1569-4E12-A321-3A7290DF588F}" type="pres">
      <dgm:prSet presAssocID="{7AC0ECE5-354B-439E-A7DD-858249A63D49}" presName="imageRepeatNode" presStyleLbl="fgImgPlace1" presStyleIdx="5" presStyleCnt="6"/>
      <dgm:spPr/>
      <dgm:t>
        <a:bodyPr/>
        <a:lstStyle/>
        <a:p>
          <a:endParaRPr lang="es-EC"/>
        </a:p>
      </dgm:t>
    </dgm:pt>
  </dgm:ptLst>
  <dgm:cxnLst>
    <dgm:cxn modelId="{9916CCB4-A645-4FE8-BECC-8349F3746F59}" type="presOf" srcId="{FB688415-1836-4A0D-9F4A-DA4CCB024648}" destId="{75BFD3D4-EF9B-4656-A48C-CB3EA94521EA}" srcOrd="0" destOrd="0" presId="urn:microsoft.com/office/officeart/2008/layout/AscendingPictureAccentProcess"/>
    <dgm:cxn modelId="{4A31B928-E466-49AC-A116-0F56900A2D55}" type="presOf" srcId="{1393E03D-3F3F-42E7-B19E-BBEAD7A1F7E4}" destId="{E111D3D4-101F-41D2-ADB7-28E0D504B04F}" srcOrd="0" destOrd="0" presId="urn:microsoft.com/office/officeart/2008/layout/AscendingPictureAccentProcess"/>
    <dgm:cxn modelId="{8AE1B93E-843F-45EA-8ED6-A54DBB81A4F9}" type="presOf" srcId="{33909F55-91CE-4C9B-90EF-50F424C4F535}" destId="{39465FA0-C54C-42C9-BCD2-288EFDEE195E}" srcOrd="0" destOrd="0" presId="urn:microsoft.com/office/officeart/2008/layout/AscendingPictureAccentProcess"/>
    <dgm:cxn modelId="{B4B5C2D7-7984-4221-9D70-0F441838B7B8}" type="presOf" srcId="{7B3B07AE-7B07-4492-A84A-0F8A97CE9B6E}" destId="{E4292042-69F0-4C38-92E1-B83980D14419}" srcOrd="0" destOrd="0" presId="urn:microsoft.com/office/officeart/2008/layout/AscendingPictureAccentProcess"/>
    <dgm:cxn modelId="{F034BDF9-BBDB-4460-84CF-120BCFD690AB}" type="presOf" srcId="{D35A81BF-50CD-4549-84ED-FD61F3CA9DF9}" destId="{E492E0CE-E1A0-471F-9AA3-EA3F6E222373}" srcOrd="0" destOrd="0" presId="urn:microsoft.com/office/officeart/2008/layout/AscendingPictureAccentProcess"/>
    <dgm:cxn modelId="{86EB3156-B110-4352-B567-74E2F899F742}" type="presOf" srcId="{5439F590-4F99-4A6D-A85A-A69B013EFAB3}" destId="{CE74F6D2-FB67-4129-AC57-F04B3C46BD89}" srcOrd="0" destOrd="0" presId="urn:microsoft.com/office/officeart/2008/layout/AscendingPictureAccentProcess"/>
    <dgm:cxn modelId="{B64ACCD2-8FC3-403C-B3A5-4537F600F328}" type="presOf" srcId="{B97C7526-D0C5-49BF-AC15-4AF110E9A823}" destId="{A127A66F-551B-4D01-98F6-A419DF73598A}" srcOrd="0" destOrd="0" presId="urn:microsoft.com/office/officeart/2008/layout/AscendingPictureAccentProcess"/>
    <dgm:cxn modelId="{403BC177-248B-44FE-A61F-00BE67ACA7FF}" type="presOf" srcId="{2DE0DD59-F8B3-4F61-9085-C4F906F494A3}" destId="{20361D1C-9FB5-4192-852B-A57F87EBC0F1}" srcOrd="0" destOrd="0" presId="urn:microsoft.com/office/officeart/2008/layout/AscendingPictureAccentProcess"/>
    <dgm:cxn modelId="{6872E46A-A305-46A1-90B2-1E1550E0AB50}" srcId="{A0B9377A-A6AF-4AD8-A51B-793B9B2E7E79}" destId="{FB688415-1836-4A0D-9F4A-DA4CCB024648}" srcOrd="1" destOrd="0" parTransId="{68F519D2-B633-4DC0-A89E-1F67F82E84A2}" sibTransId="{C8820AF7-61A7-45AB-91C7-0DACEA89D36F}"/>
    <dgm:cxn modelId="{8E6FA609-5757-4780-9F5B-983F749224F5}" srcId="{A0B9377A-A6AF-4AD8-A51B-793B9B2E7E79}" destId="{1393E03D-3F3F-42E7-B19E-BBEAD7A1F7E4}" srcOrd="4" destOrd="0" parTransId="{B079712A-25A7-495A-A54F-FCC6ABE50F97}" sibTransId="{2DE0DD59-F8B3-4F61-9085-C4F906F494A3}"/>
    <dgm:cxn modelId="{AE1435ED-47B9-4C1D-A32D-8F4943815BAC}" type="presOf" srcId="{55D699B7-A92C-4148-B5CF-75528B82B654}" destId="{F62CD68D-8570-4C20-94B6-BA596C95A0F3}" srcOrd="0" destOrd="0" presId="urn:microsoft.com/office/officeart/2008/layout/AscendingPictureAccentProcess"/>
    <dgm:cxn modelId="{53A69757-410B-4FCF-97AB-FD284E29BEEA}" srcId="{A0B9377A-A6AF-4AD8-A51B-793B9B2E7E79}" destId="{33909F55-91CE-4C9B-90EF-50F424C4F535}" srcOrd="2" destOrd="0" parTransId="{41864D98-93BE-455C-99E1-306DE7C63D36}" sibTransId="{5439F590-4F99-4A6D-A85A-A69B013EFAB3}"/>
    <dgm:cxn modelId="{67620A0B-CA53-44CF-A866-E10EEA1828A5}" srcId="{A0B9377A-A6AF-4AD8-A51B-793B9B2E7E79}" destId="{7B3B07AE-7B07-4492-A84A-0F8A97CE9B6E}" srcOrd="5" destOrd="0" parTransId="{F0558B6D-4F7F-4338-8104-8D0E5C5BC0CD}" sibTransId="{7AC0ECE5-354B-439E-A7DD-858249A63D49}"/>
    <dgm:cxn modelId="{F8266A98-CBFD-4F17-8175-67DC2E3CDB2A}" type="presOf" srcId="{C18216FC-5C85-4AB6-A69E-47724693F5A6}" destId="{0CBDFE80-E4BD-4359-91B7-1B9A026108B9}" srcOrd="0" destOrd="0" presId="urn:microsoft.com/office/officeart/2008/layout/AscendingPictureAccentProcess"/>
    <dgm:cxn modelId="{84C25477-91F1-4A43-B7C6-4AD2194E9E03}" srcId="{A0B9377A-A6AF-4AD8-A51B-793B9B2E7E79}" destId="{B97C7526-D0C5-49BF-AC15-4AF110E9A823}" srcOrd="0" destOrd="0" parTransId="{B4C44EC6-CF6B-4537-A6EC-5D301239CF6D}" sibTransId="{D35A81BF-50CD-4549-84ED-FD61F3CA9DF9}"/>
    <dgm:cxn modelId="{C3430877-2653-48D6-8181-60BD8BD96FAE}" srcId="{A0B9377A-A6AF-4AD8-A51B-793B9B2E7E79}" destId="{55D699B7-A92C-4148-B5CF-75528B82B654}" srcOrd="3" destOrd="0" parTransId="{52845679-DB86-4D00-86C6-82001B6EA844}" sibTransId="{C18216FC-5C85-4AB6-A69E-47724693F5A6}"/>
    <dgm:cxn modelId="{7045CE71-6F9C-48FA-AAC2-3E7614C3BC17}" type="presOf" srcId="{A0B9377A-A6AF-4AD8-A51B-793B9B2E7E79}" destId="{FFBFF4B4-39D2-4E25-B537-2BACDF89597F}" srcOrd="0" destOrd="0" presId="urn:microsoft.com/office/officeart/2008/layout/AscendingPictureAccentProcess"/>
    <dgm:cxn modelId="{CD92692B-1397-4079-838A-219CA4791767}" type="presOf" srcId="{C8820AF7-61A7-45AB-91C7-0DACEA89D36F}" destId="{30E12EA1-678C-4172-9CA7-3F8EB672B22C}" srcOrd="0" destOrd="0" presId="urn:microsoft.com/office/officeart/2008/layout/AscendingPictureAccentProcess"/>
    <dgm:cxn modelId="{BD91A0F6-027A-49E8-B034-F960316B1F91}" type="presOf" srcId="{7AC0ECE5-354B-439E-A7DD-858249A63D49}" destId="{C954A500-1569-4E12-A321-3A7290DF588F}" srcOrd="0" destOrd="0" presId="urn:microsoft.com/office/officeart/2008/layout/AscendingPictureAccentProcess"/>
    <dgm:cxn modelId="{F00D9AA4-2141-4E29-A2D3-B759086E1F62}" type="presParOf" srcId="{FFBFF4B4-39D2-4E25-B537-2BACDF89597F}" destId="{F1D77D58-B353-4013-9EFA-87116671720D}" srcOrd="0" destOrd="0" presId="urn:microsoft.com/office/officeart/2008/layout/AscendingPictureAccentProcess"/>
    <dgm:cxn modelId="{42D5E97A-0EDA-4105-AA8E-51B37BD5E9F8}" type="presParOf" srcId="{FFBFF4B4-39D2-4E25-B537-2BACDF89597F}" destId="{E77BC7A8-C09E-4F85-A0D0-69708F23A2A8}" srcOrd="1" destOrd="0" presId="urn:microsoft.com/office/officeart/2008/layout/AscendingPictureAccentProcess"/>
    <dgm:cxn modelId="{13743845-AE27-4E44-A67C-00227BF6E405}" type="presParOf" srcId="{FFBFF4B4-39D2-4E25-B537-2BACDF89597F}" destId="{E43862C2-B51D-45F3-98E9-92D9C30F5617}" srcOrd="2" destOrd="0" presId="urn:microsoft.com/office/officeart/2008/layout/AscendingPictureAccentProcess"/>
    <dgm:cxn modelId="{24B5E5D5-17A6-42A2-911F-55D737DDC2CF}" type="presParOf" srcId="{FFBFF4B4-39D2-4E25-B537-2BACDF89597F}" destId="{B26C2E45-21F5-486A-A758-68255709937A}" srcOrd="3" destOrd="0" presId="urn:microsoft.com/office/officeart/2008/layout/AscendingPictureAccentProcess"/>
    <dgm:cxn modelId="{FA357AFB-A841-48F7-AC63-EA5561BCCF90}" type="presParOf" srcId="{FFBFF4B4-39D2-4E25-B537-2BACDF89597F}" destId="{0C3C1FD2-CCEE-4EB4-8CEF-98D957E209EC}" srcOrd="4" destOrd="0" presId="urn:microsoft.com/office/officeart/2008/layout/AscendingPictureAccentProcess"/>
    <dgm:cxn modelId="{C6BB5065-B8CE-4AB2-9893-985F41825764}" type="presParOf" srcId="{FFBFF4B4-39D2-4E25-B537-2BACDF89597F}" destId="{100F2C31-D151-4A62-B695-4FD4246A9FE2}" srcOrd="5" destOrd="0" presId="urn:microsoft.com/office/officeart/2008/layout/AscendingPictureAccentProcess"/>
    <dgm:cxn modelId="{3C8D4339-551E-4149-83AB-3341889A9F6B}" type="presParOf" srcId="{FFBFF4B4-39D2-4E25-B537-2BACDF89597F}" destId="{A6EEB156-23AE-4BFB-81C8-82B75A6631EC}" srcOrd="6" destOrd="0" presId="urn:microsoft.com/office/officeart/2008/layout/AscendingPictureAccentProcess"/>
    <dgm:cxn modelId="{3B3C674E-74FD-4C18-BCAE-BE45CF276FBE}" type="presParOf" srcId="{FFBFF4B4-39D2-4E25-B537-2BACDF89597F}" destId="{C17D41D6-C605-420A-ACF9-45520C2D7C85}" srcOrd="7" destOrd="0" presId="urn:microsoft.com/office/officeart/2008/layout/AscendingPictureAccentProcess"/>
    <dgm:cxn modelId="{906A0973-7A0F-4314-86E1-FA9C3F0B72C0}" type="presParOf" srcId="{FFBFF4B4-39D2-4E25-B537-2BACDF89597F}" destId="{5FC4CFDE-1C57-461B-A3A7-E3AF6C6A9223}" srcOrd="8" destOrd="0" presId="urn:microsoft.com/office/officeart/2008/layout/AscendingPictureAccentProcess"/>
    <dgm:cxn modelId="{64AACB70-CE71-4191-84CD-CD56B7E4FA63}" type="presParOf" srcId="{FFBFF4B4-39D2-4E25-B537-2BACDF89597F}" destId="{E0E8EE05-0EF3-4A2E-AC24-3A1E3C1989DA}" srcOrd="9" destOrd="0" presId="urn:microsoft.com/office/officeart/2008/layout/AscendingPictureAccentProcess"/>
    <dgm:cxn modelId="{6F773729-1A1F-41A7-88EB-9AADB73FAB7D}" type="presParOf" srcId="{FFBFF4B4-39D2-4E25-B537-2BACDF89597F}" destId="{F245F553-D5EB-4ADC-B96E-30500F542809}" srcOrd="10" destOrd="0" presId="urn:microsoft.com/office/officeart/2008/layout/AscendingPictureAccentProcess"/>
    <dgm:cxn modelId="{8A323E33-5264-4338-A204-E257106870D4}" type="presParOf" srcId="{FFBFF4B4-39D2-4E25-B537-2BACDF89597F}" destId="{B32E1199-46D8-4765-BA68-5787C92FD4FF}" srcOrd="11" destOrd="0" presId="urn:microsoft.com/office/officeart/2008/layout/AscendingPictureAccentProcess"/>
    <dgm:cxn modelId="{D2363AC9-F894-4431-92F7-2237CF4363CE}" type="presParOf" srcId="{FFBFF4B4-39D2-4E25-B537-2BACDF89597F}" destId="{8FE13DCB-7166-47AE-BB13-56D62D792D56}" srcOrd="12" destOrd="0" presId="urn:microsoft.com/office/officeart/2008/layout/AscendingPictureAccentProcess"/>
    <dgm:cxn modelId="{64047B3C-292F-42DD-9238-06EF812F331D}" type="presParOf" srcId="{FFBFF4B4-39D2-4E25-B537-2BACDF89597F}" destId="{EF9E007D-5973-4B07-AB98-4DEFFBFC35BD}" srcOrd="13" destOrd="0" presId="urn:microsoft.com/office/officeart/2008/layout/AscendingPictureAccentProcess"/>
    <dgm:cxn modelId="{7D416208-B8BF-4663-931B-C958CAB44F36}" type="presParOf" srcId="{FFBFF4B4-39D2-4E25-B537-2BACDF89597F}" destId="{AFB99549-5180-40AA-B41E-C42DEA555776}" srcOrd="14" destOrd="0" presId="urn:microsoft.com/office/officeart/2008/layout/AscendingPictureAccentProcess"/>
    <dgm:cxn modelId="{DBE4C4C6-349F-4FDD-B958-C128CD3E4A1A}" type="presParOf" srcId="{FFBFF4B4-39D2-4E25-B537-2BACDF89597F}" destId="{4B10EC62-205F-4698-A2E4-1BE5FD801038}" srcOrd="15" destOrd="0" presId="urn:microsoft.com/office/officeart/2008/layout/AscendingPictureAccentProcess"/>
    <dgm:cxn modelId="{A426775A-4255-4339-A6C2-B3A407C3F4C2}" type="presParOf" srcId="{FFBFF4B4-39D2-4E25-B537-2BACDF89597F}" destId="{859A292D-D1A7-4AB5-A2CC-E7F4A3169278}" srcOrd="16" destOrd="0" presId="urn:microsoft.com/office/officeart/2008/layout/AscendingPictureAccentProcess"/>
    <dgm:cxn modelId="{C3A87475-8495-49AB-BD08-8EC002311771}" type="presParOf" srcId="{FFBFF4B4-39D2-4E25-B537-2BACDF89597F}" destId="{A127A66F-551B-4D01-98F6-A419DF73598A}" srcOrd="17" destOrd="0" presId="urn:microsoft.com/office/officeart/2008/layout/AscendingPictureAccentProcess"/>
    <dgm:cxn modelId="{CBDF42B4-0A10-434D-9CFA-F90540917AC8}" type="presParOf" srcId="{FFBFF4B4-39D2-4E25-B537-2BACDF89597F}" destId="{0E233987-3971-4819-84ED-8029DE758EE0}" srcOrd="18" destOrd="0" presId="urn:microsoft.com/office/officeart/2008/layout/AscendingPictureAccentProcess"/>
    <dgm:cxn modelId="{4DAB1731-A174-49C1-A397-A1E002CC249C}" type="presParOf" srcId="{0E233987-3971-4819-84ED-8029DE758EE0}" destId="{E492E0CE-E1A0-471F-9AA3-EA3F6E222373}" srcOrd="0" destOrd="0" presId="urn:microsoft.com/office/officeart/2008/layout/AscendingPictureAccentProcess"/>
    <dgm:cxn modelId="{51CEC8F9-9D8F-4889-BA89-55CC7B505FE1}" type="presParOf" srcId="{FFBFF4B4-39D2-4E25-B537-2BACDF89597F}" destId="{75BFD3D4-EF9B-4656-A48C-CB3EA94521EA}" srcOrd="19" destOrd="0" presId="urn:microsoft.com/office/officeart/2008/layout/AscendingPictureAccentProcess"/>
    <dgm:cxn modelId="{AF911C64-7BB3-4BC9-BC7B-5B57080EB084}" type="presParOf" srcId="{FFBFF4B4-39D2-4E25-B537-2BACDF89597F}" destId="{3BA00FA6-DCD0-44D1-8355-15ACD71266EF}" srcOrd="20" destOrd="0" presId="urn:microsoft.com/office/officeart/2008/layout/AscendingPictureAccentProcess"/>
    <dgm:cxn modelId="{4E383F44-D5D2-4ADA-B545-D21A68B130D1}" type="presParOf" srcId="{3BA00FA6-DCD0-44D1-8355-15ACD71266EF}" destId="{30E12EA1-678C-4172-9CA7-3F8EB672B22C}" srcOrd="0" destOrd="0" presId="urn:microsoft.com/office/officeart/2008/layout/AscendingPictureAccentProcess"/>
    <dgm:cxn modelId="{C0181C7D-5C6A-47D8-B37C-F62EC7D9D3A2}" type="presParOf" srcId="{FFBFF4B4-39D2-4E25-B537-2BACDF89597F}" destId="{39465FA0-C54C-42C9-BCD2-288EFDEE195E}" srcOrd="21" destOrd="0" presId="urn:microsoft.com/office/officeart/2008/layout/AscendingPictureAccentProcess"/>
    <dgm:cxn modelId="{46A04D80-45E3-434B-B4E0-E6AC2809E232}" type="presParOf" srcId="{FFBFF4B4-39D2-4E25-B537-2BACDF89597F}" destId="{155A93BA-8417-4A41-8923-BFD2CEE210B3}" srcOrd="22" destOrd="0" presId="urn:microsoft.com/office/officeart/2008/layout/AscendingPictureAccentProcess"/>
    <dgm:cxn modelId="{72602842-2184-4B32-BBC2-97D1F8364236}" type="presParOf" srcId="{155A93BA-8417-4A41-8923-BFD2CEE210B3}" destId="{CE74F6D2-FB67-4129-AC57-F04B3C46BD89}" srcOrd="0" destOrd="0" presId="urn:microsoft.com/office/officeart/2008/layout/AscendingPictureAccentProcess"/>
    <dgm:cxn modelId="{3A0201C3-6F40-4301-85D9-8047FCAAD4C4}" type="presParOf" srcId="{FFBFF4B4-39D2-4E25-B537-2BACDF89597F}" destId="{F62CD68D-8570-4C20-94B6-BA596C95A0F3}" srcOrd="23" destOrd="0" presId="urn:microsoft.com/office/officeart/2008/layout/AscendingPictureAccentProcess"/>
    <dgm:cxn modelId="{A04F96B1-4B62-4A80-A195-9C88CB3A7772}" type="presParOf" srcId="{FFBFF4B4-39D2-4E25-B537-2BACDF89597F}" destId="{B5F5D6D4-CE5C-49D4-B62B-838E86026539}" srcOrd="24" destOrd="0" presId="urn:microsoft.com/office/officeart/2008/layout/AscendingPictureAccentProcess"/>
    <dgm:cxn modelId="{A24B5210-0F98-4B29-8FBC-4F80BC42A9F1}" type="presParOf" srcId="{B5F5D6D4-CE5C-49D4-B62B-838E86026539}" destId="{0CBDFE80-E4BD-4359-91B7-1B9A026108B9}" srcOrd="0" destOrd="0" presId="urn:microsoft.com/office/officeart/2008/layout/AscendingPictureAccentProcess"/>
    <dgm:cxn modelId="{EE3093C1-A630-451E-A066-D74E73B6E62F}" type="presParOf" srcId="{FFBFF4B4-39D2-4E25-B537-2BACDF89597F}" destId="{E111D3D4-101F-41D2-ADB7-28E0D504B04F}" srcOrd="25" destOrd="0" presId="urn:microsoft.com/office/officeart/2008/layout/AscendingPictureAccentProcess"/>
    <dgm:cxn modelId="{870B94E1-8DFE-4790-8770-9267C4688454}" type="presParOf" srcId="{FFBFF4B4-39D2-4E25-B537-2BACDF89597F}" destId="{8665E6A9-AFDE-4D4A-9DA5-B8707FCED4A8}" srcOrd="26" destOrd="0" presId="urn:microsoft.com/office/officeart/2008/layout/AscendingPictureAccentProcess"/>
    <dgm:cxn modelId="{2ED33FE9-555D-4ED6-B302-F821B4F8D4B4}" type="presParOf" srcId="{8665E6A9-AFDE-4D4A-9DA5-B8707FCED4A8}" destId="{20361D1C-9FB5-4192-852B-A57F87EBC0F1}" srcOrd="0" destOrd="0" presId="urn:microsoft.com/office/officeart/2008/layout/AscendingPictureAccentProcess"/>
    <dgm:cxn modelId="{6A88FCFE-3A86-4C4E-88B9-E11E408F8994}" type="presParOf" srcId="{FFBFF4B4-39D2-4E25-B537-2BACDF89597F}" destId="{E4292042-69F0-4C38-92E1-B83980D14419}" srcOrd="27" destOrd="0" presId="urn:microsoft.com/office/officeart/2008/layout/AscendingPictureAccentProcess"/>
    <dgm:cxn modelId="{1B69236E-6286-4CA5-B0D5-FEA9A8997046}" type="presParOf" srcId="{FFBFF4B4-39D2-4E25-B537-2BACDF89597F}" destId="{C4B434EF-9750-4858-8E4B-6F72FE9C9CBF}" srcOrd="28" destOrd="0" presId="urn:microsoft.com/office/officeart/2008/layout/AscendingPictureAccentProcess"/>
    <dgm:cxn modelId="{01616F5F-546F-4BA2-9E17-AD48A9E3F5B4}" type="presParOf" srcId="{C4B434EF-9750-4858-8E4B-6F72FE9C9CBF}" destId="{C954A500-1569-4E12-A321-3A7290DF588F}"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392255-0375-4D8C-A8A7-878CA358BC2A}" type="doc">
      <dgm:prSet loTypeId="urn:microsoft.com/office/officeart/2005/8/layout/cycle2" loCatId="cycle" qsTypeId="urn:microsoft.com/office/officeart/2005/8/quickstyle/simple3" qsCatId="simple" csTypeId="urn:microsoft.com/office/officeart/2005/8/colors/colorful1#2" csCatId="colorful" phldr="1"/>
      <dgm:spPr/>
      <dgm:t>
        <a:bodyPr/>
        <a:lstStyle/>
        <a:p>
          <a:endParaRPr lang="es-EC"/>
        </a:p>
      </dgm:t>
    </dgm:pt>
    <dgm:pt modelId="{74577C75-3A7D-4DC5-AEA0-E75EC4460B76}">
      <dgm:prSet phldrT="[Texto]" custT="1"/>
      <dgm:spPr/>
      <dgm:t>
        <a:bodyPr/>
        <a:lstStyle/>
        <a:p>
          <a:r>
            <a:rPr lang="es-EC" sz="1300" dirty="0" smtClean="0">
              <a:latin typeface="Cambria" pitchFamily="18" charset="0"/>
            </a:rPr>
            <a:t>1. Obtener el RUC en el SRI.</a:t>
          </a:r>
          <a:endParaRPr lang="es-EC" sz="1300" dirty="0">
            <a:latin typeface="Cambria" pitchFamily="18" charset="0"/>
          </a:endParaRPr>
        </a:p>
      </dgm:t>
    </dgm:pt>
    <dgm:pt modelId="{8E3A9BAF-EA21-400C-8F89-F13A4D22B7BE}" type="parTrans" cxnId="{132E1BD0-E709-4CF7-A427-483560023F89}">
      <dgm:prSet/>
      <dgm:spPr/>
      <dgm:t>
        <a:bodyPr/>
        <a:lstStyle/>
        <a:p>
          <a:endParaRPr lang="es-EC"/>
        </a:p>
      </dgm:t>
    </dgm:pt>
    <dgm:pt modelId="{B7A32CE9-F529-467E-8ECE-61C7F8F1852A}" type="sibTrans" cxnId="{132E1BD0-E709-4CF7-A427-483560023F89}">
      <dgm:prSet/>
      <dgm:spPr/>
      <dgm:t>
        <a:bodyPr/>
        <a:lstStyle/>
        <a:p>
          <a:endParaRPr lang="es-EC"/>
        </a:p>
      </dgm:t>
    </dgm:pt>
    <dgm:pt modelId="{FF2C5F7A-852A-49D9-A006-7B0B97D2FD6D}">
      <dgm:prSet phldrT="[Texto]" custT="1"/>
      <dgm:spPr/>
      <dgm:t>
        <a:bodyPr/>
        <a:lstStyle/>
        <a:p>
          <a:r>
            <a:rPr lang="es-EC" sz="1300" dirty="0" smtClean="0">
              <a:latin typeface="Cambria" pitchFamily="18" charset="0"/>
            </a:rPr>
            <a:t>2. Obtener la Licencia Metropolitana de Funcionamiento otorgada por el Municipio de Quito</a:t>
          </a:r>
          <a:endParaRPr lang="es-EC" sz="1300" dirty="0">
            <a:latin typeface="Cambria" pitchFamily="18" charset="0"/>
          </a:endParaRPr>
        </a:p>
      </dgm:t>
    </dgm:pt>
    <dgm:pt modelId="{8A45051A-BB5E-4B21-92DF-E1E32492D7C2}" type="parTrans" cxnId="{C7CAB952-A89A-4E74-B0AF-901C0F5B6A4C}">
      <dgm:prSet/>
      <dgm:spPr/>
      <dgm:t>
        <a:bodyPr/>
        <a:lstStyle/>
        <a:p>
          <a:endParaRPr lang="es-EC"/>
        </a:p>
      </dgm:t>
    </dgm:pt>
    <dgm:pt modelId="{939D68B4-5687-4A3A-B642-BDD7F2A5E5A4}" type="sibTrans" cxnId="{C7CAB952-A89A-4E74-B0AF-901C0F5B6A4C}">
      <dgm:prSet/>
      <dgm:spPr/>
      <dgm:t>
        <a:bodyPr/>
        <a:lstStyle/>
        <a:p>
          <a:endParaRPr lang="es-EC"/>
        </a:p>
      </dgm:t>
    </dgm:pt>
    <dgm:pt modelId="{68B62D83-1849-4560-B698-2B0CD4658E83}">
      <dgm:prSet phldrT="[Texto]" custT="1"/>
      <dgm:spPr/>
      <dgm:t>
        <a:bodyPr/>
        <a:lstStyle/>
        <a:p>
          <a:r>
            <a:rPr lang="es-EC" sz="1300" dirty="0" smtClean="0">
              <a:latin typeface="Cambria" pitchFamily="18" charset="0"/>
            </a:rPr>
            <a:t>3. Obtener el Permiso de Funcionamiento del Cuerpo de Bomberos</a:t>
          </a:r>
          <a:endParaRPr lang="es-EC" sz="1300" dirty="0">
            <a:latin typeface="Cambria" pitchFamily="18" charset="0"/>
          </a:endParaRPr>
        </a:p>
      </dgm:t>
    </dgm:pt>
    <dgm:pt modelId="{A22CD7FB-98A6-47C6-8A53-D0D4BC06C042}" type="parTrans" cxnId="{86EA76D1-62C0-4B33-A6BD-EE41F469A76C}">
      <dgm:prSet/>
      <dgm:spPr/>
      <dgm:t>
        <a:bodyPr/>
        <a:lstStyle/>
        <a:p>
          <a:endParaRPr lang="es-EC"/>
        </a:p>
      </dgm:t>
    </dgm:pt>
    <dgm:pt modelId="{F5661BE1-26BF-4B61-80F3-052F126E2FA6}" type="sibTrans" cxnId="{86EA76D1-62C0-4B33-A6BD-EE41F469A76C}">
      <dgm:prSet/>
      <dgm:spPr/>
      <dgm:t>
        <a:bodyPr/>
        <a:lstStyle/>
        <a:p>
          <a:endParaRPr lang="es-EC"/>
        </a:p>
      </dgm:t>
    </dgm:pt>
    <dgm:pt modelId="{0EA3F8B3-8246-46A8-BD18-9745AE4C33C1}">
      <dgm:prSet phldrT="[Texto]" custT="1"/>
      <dgm:spPr/>
      <dgm:t>
        <a:bodyPr/>
        <a:lstStyle/>
        <a:p>
          <a:r>
            <a:rPr lang="es-EC" sz="1300" dirty="0" smtClean="0">
              <a:latin typeface="Cambria" pitchFamily="18" charset="0"/>
            </a:rPr>
            <a:t>4. Obtener la Calificación Artesanal Autónoma.</a:t>
          </a:r>
          <a:endParaRPr lang="es-EC" sz="1300" dirty="0">
            <a:latin typeface="Cambria" pitchFamily="18" charset="0"/>
          </a:endParaRPr>
        </a:p>
      </dgm:t>
    </dgm:pt>
    <dgm:pt modelId="{4AA65F04-913F-487E-9288-1D0FB5C90AC1}" type="parTrans" cxnId="{E9D70FFB-36FC-4D87-A279-EBDBC9070AEE}">
      <dgm:prSet/>
      <dgm:spPr/>
      <dgm:t>
        <a:bodyPr/>
        <a:lstStyle/>
        <a:p>
          <a:endParaRPr lang="es-EC"/>
        </a:p>
      </dgm:t>
    </dgm:pt>
    <dgm:pt modelId="{FF15BE04-62D2-44C8-8C17-610F9D53E116}" type="sibTrans" cxnId="{E9D70FFB-36FC-4D87-A279-EBDBC9070AEE}">
      <dgm:prSet/>
      <dgm:spPr/>
      <dgm:t>
        <a:bodyPr/>
        <a:lstStyle/>
        <a:p>
          <a:endParaRPr lang="es-EC"/>
        </a:p>
      </dgm:t>
    </dgm:pt>
    <dgm:pt modelId="{87CD43C8-AEE8-45A2-88F3-09819ED5154F}">
      <dgm:prSet phldrT="[Texto]" custT="1"/>
      <dgm:spPr/>
      <dgm:t>
        <a:bodyPr/>
        <a:lstStyle/>
        <a:p>
          <a:r>
            <a:rPr lang="es-EC" sz="1300" dirty="0" smtClean="0">
              <a:latin typeface="Cambria" pitchFamily="18" charset="0"/>
            </a:rPr>
            <a:t>5. Obtener el Permiso de Funcionamiento emitido por el Ministerio de Salud.</a:t>
          </a:r>
          <a:endParaRPr lang="es-EC" sz="1300" dirty="0">
            <a:latin typeface="Cambria" pitchFamily="18" charset="0"/>
          </a:endParaRPr>
        </a:p>
      </dgm:t>
    </dgm:pt>
    <dgm:pt modelId="{0F8B02A5-FDD7-47BD-B4EE-3C131929165C}" type="parTrans" cxnId="{3AB5237C-86AD-400B-BA56-2C427447846B}">
      <dgm:prSet/>
      <dgm:spPr/>
      <dgm:t>
        <a:bodyPr/>
        <a:lstStyle/>
        <a:p>
          <a:endParaRPr lang="es-EC"/>
        </a:p>
      </dgm:t>
    </dgm:pt>
    <dgm:pt modelId="{5503A1A9-47C8-4465-88AC-E313F3EE8E7F}" type="sibTrans" cxnId="{3AB5237C-86AD-400B-BA56-2C427447846B}">
      <dgm:prSet/>
      <dgm:spPr/>
      <dgm:t>
        <a:bodyPr/>
        <a:lstStyle/>
        <a:p>
          <a:endParaRPr lang="es-EC"/>
        </a:p>
      </dgm:t>
    </dgm:pt>
    <dgm:pt modelId="{62DB9BBA-1F7D-452A-AC83-C4DF74B1F25A}" type="pres">
      <dgm:prSet presAssocID="{64392255-0375-4D8C-A8A7-878CA358BC2A}" presName="cycle" presStyleCnt="0">
        <dgm:presLayoutVars>
          <dgm:dir/>
          <dgm:resizeHandles val="exact"/>
        </dgm:presLayoutVars>
      </dgm:prSet>
      <dgm:spPr/>
      <dgm:t>
        <a:bodyPr/>
        <a:lstStyle/>
        <a:p>
          <a:endParaRPr lang="es-EC"/>
        </a:p>
      </dgm:t>
    </dgm:pt>
    <dgm:pt modelId="{C161B034-8DDD-4878-A718-08313171D7ED}" type="pres">
      <dgm:prSet presAssocID="{74577C75-3A7D-4DC5-AEA0-E75EC4460B76}" presName="node" presStyleLbl="node1" presStyleIdx="0" presStyleCnt="5">
        <dgm:presLayoutVars>
          <dgm:bulletEnabled val="1"/>
        </dgm:presLayoutVars>
      </dgm:prSet>
      <dgm:spPr/>
      <dgm:t>
        <a:bodyPr/>
        <a:lstStyle/>
        <a:p>
          <a:endParaRPr lang="es-EC"/>
        </a:p>
      </dgm:t>
    </dgm:pt>
    <dgm:pt modelId="{3E8AFC8F-1935-474A-9B84-8F3BFBB07EAC}" type="pres">
      <dgm:prSet presAssocID="{B7A32CE9-F529-467E-8ECE-61C7F8F1852A}" presName="sibTrans" presStyleLbl="sibTrans2D1" presStyleIdx="0" presStyleCnt="5"/>
      <dgm:spPr/>
      <dgm:t>
        <a:bodyPr/>
        <a:lstStyle/>
        <a:p>
          <a:endParaRPr lang="es-EC"/>
        </a:p>
      </dgm:t>
    </dgm:pt>
    <dgm:pt modelId="{8A453851-CA0F-4E43-BB74-C87C9306CDC7}" type="pres">
      <dgm:prSet presAssocID="{B7A32CE9-F529-467E-8ECE-61C7F8F1852A}" presName="connectorText" presStyleLbl="sibTrans2D1" presStyleIdx="0" presStyleCnt="5"/>
      <dgm:spPr/>
      <dgm:t>
        <a:bodyPr/>
        <a:lstStyle/>
        <a:p>
          <a:endParaRPr lang="es-EC"/>
        </a:p>
      </dgm:t>
    </dgm:pt>
    <dgm:pt modelId="{170E1672-C85F-458E-80A1-9DA3DB97DA60}" type="pres">
      <dgm:prSet presAssocID="{FF2C5F7A-852A-49D9-A006-7B0B97D2FD6D}" presName="node" presStyleLbl="node1" presStyleIdx="1" presStyleCnt="5">
        <dgm:presLayoutVars>
          <dgm:bulletEnabled val="1"/>
        </dgm:presLayoutVars>
      </dgm:prSet>
      <dgm:spPr/>
      <dgm:t>
        <a:bodyPr/>
        <a:lstStyle/>
        <a:p>
          <a:endParaRPr lang="es-EC"/>
        </a:p>
      </dgm:t>
    </dgm:pt>
    <dgm:pt modelId="{5A92837E-F960-4240-8140-90C09C4F4B88}" type="pres">
      <dgm:prSet presAssocID="{939D68B4-5687-4A3A-B642-BDD7F2A5E5A4}" presName="sibTrans" presStyleLbl="sibTrans2D1" presStyleIdx="1" presStyleCnt="5"/>
      <dgm:spPr/>
      <dgm:t>
        <a:bodyPr/>
        <a:lstStyle/>
        <a:p>
          <a:endParaRPr lang="es-EC"/>
        </a:p>
      </dgm:t>
    </dgm:pt>
    <dgm:pt modelId="{FE15397B-2198-4613-BF00-B4045BDE93F7}" type="pres">
      <dgm:prSet presAssocID="{939D68B4-5687-4A3A-B642-BDD7F2A5E5A4}" presName="connectorText" presStyleLbl="sibTrans2D1" presStyleIdx="1" presStyleCnt="5"/>
      <dgm:spPr/>
      <dgm:t>
        <a:bodyPr/>
        <a:lstStyle/>
        <a:p>
          <a:endParaRPr lang="es-EC"/>
        </a:p>
      </dgm:t>
    </dgm:pt>
    <dgm:pt modelId="{3413C109-AFB1-4119-909B-24DCB15F1A86}" type="pres">
      <dgm:prSet presAssocID="{68B62D83-1849-4560-B698-2B0CD4658E83}" presName="node" presStyleLbl="node1" presStyleIdx="2" presStyleCnt="5">
        <dgm:presLayoutVars>
          <dgm:bulletEnabled val="1"/>
        </dgm:presLayoutVars>
      </dgm:prSet>
      <dgm:spPr/>
      <dgm:t>
        <a:bodyPr/>
        <a:lstStyle/>
        <a:p>
          <a:endParaRPr lang="es-EC"/>
        </a:p>
      </dgm:t>
    </dgm:pt>
    <dgm:pt modelId="{B316B3A2-4463-42A2-905F-9683BE30E90A}" type="pres">
      <dgm:prSet presAssocID="{F5661BE1-26BF-4B61-80F3-052F126E2FA6}" presName="sibTrans" presStyleLbl="sibTrans2D1" presStyleIdx="2" presStyleCnt="5"/>
      <dgm:spPr/>
      <dgm:t>
        <a:bodyPr/>
        <a:lstStyle/>
        <a:p>
          <a:endParaRPr lang="es-EC"/>
        </a:p>
      </dgm:t>
    </dgm:pt>
    <dgm:pt modelId="{91C173CF-1CE7-487B-A00F-DE354CC81D22}" type="pres">
      <dgm:prSet presAssocID="{F5661BE1-26BF-4B61-80F3-052F126E2FA6}" presName="connectorText" presStyleLbl="sibTrans2D1" presStyleIdx="2" presStyleCnt="5"/>
      <dgm:spPr/>
      <dgm:t>
        <a:bodyPr/>
        <a:lstStyle/>
        <a:p>
          <a:endParaRPr lang="es-EC"/>
        </a:p>
      </dgm:t>
    </dgm:pt>
    <dgm:pt modelId="{E14782EE-9A56-4767-A6F5-F355179493BC}" type="pres">
      <dgm:prSet presAssocID="{0EA3F8B3-8246-46A8-BD18-9745AE4C33C1}" presName="node" presStyleLbl="node1" presStyleIdx="3" presStyleCnt="5">
        <dgm:presLayoutVars>
          <dgm:bulletEnabled val="1"/>
        </dgm:presLayoutVars>
      </dgm:prSet>
      <dgm:spPr/>
      <dgm:t>
        <a:bodyPr/>
        <a:lstStyle/>
        <a:p>
          <a:endParaRPr lang="es-EC"/>
        </a:p>
      </dgm:t>
    </dgm:pt>
    <dgm:pt modelId="{0AF5B756-3EEC-4A91-A6EC-E6E07265A513}" type="pres">
      <dgm:prSet presAssocID="{FF15BE04-62D2-44C8-8C17-610F9D53E116}" presName="sibTrans" presStyleLbl="sibTrans2D1" presStyleIdx="3" presStyleCnt="5"/>
      <dgm:spPr/>
      <dgm:t>
        <a:bodyPr/>
        <a:lstStyle/>
        <a:p>
          <a:endParaRPr lang="es-EC"/>
        </a:p>
      </dgm:t>
    </dgm:pt>
    <dgm:pt modelId="{22F8EB85-C82E-4E9D-B09A-5EA93A5DA77E}" type="pres">
      <dgm:prSet presAssocID="{FF15BE04-62D2-44C8-8C17-610F9D53E116}" presName="connectorText" presStyleLbl="sibTrans2D1" presStyleIdx="3" presStyleCnt="5"/>
      <dgm:spPr/>
      <dgm:t>
        <a:bodyPr/>
        <a:lstStyle/>
        <a:p>
          <a:endParaRPr lang="es-EC"/>
        </a:p>
      </dgm:t>
    </dgm:pt>
    <dgm:pt modelId="{F6D6D8F0-29DF-46C8-89A1-ADDC00ABC503}" type="pres">
      <dgm:prSet presAssocID="{87CD43C8-AEE8-45A2-88F3-09819ED5154F}" presName="node" presStyleLbl="node1" presStyleIdx="4" presStyleCnt="5" custScaleX="111303">
        <dgm:presLayoutVars>
          <dgm:bulletEnabled val="1"/>
        </dgm:presLayoutVars>
      </dgm:prSet>
      <dgm:spPr/>
      <dgm:t>
        <a:bodyPr/>
        <a:lstStyle/>
        <a:p>
          <a:endParaRPr lang="es-EC"/>
        </a:p>
      </dgm:t>
    </dgm:pt>
    <dgm:pt modelId="{9B56A518-893D-4CEB-B284-203FB4DB550C}" type="pres">
      <dgm:prSet presAssocID="{5503A1A9-47C8-4465-88AC-E313F3EE8E7F}" presName="sibTrans" presStyleLbl="sibTrans2D1" presStyleIdx="4" presStyleCnt="5"/>
      <dgm:spPr/>
      <dgm:t>
        <a:bodyPr/>
        <a:lstStyle/>
        <a:p>
          <a:endParaRPr lang="es-EC"/>
        </a:p>
      </dgm:t>
    </dgm:pt>
    <dgm:pt modelId="{38F91AD8-53F0-4D7D-B631-D1DE3C8A32E1}" type="pres">
      <dgm:prSet presAssocID="{5503A1A9-47C8-4465-88AC-E313F3EE8E7F}" presName="connectorText" presStyleLbl="sibTrans2D1" presStyleIdx="4" presStyleCnt="5"/>
      <dgm:spPr/>
      <dgm:t>
        <a:bodyPr/>
        <a:lstStyle/>
        <a:p>
          <a:endParaRPr lang="es-EC"/>
        </a:p>
      </dgm:t>
    </dgm:pt>
  </dgm:ptLst>
  <dgm:cxnLst>
    <dgm:cxn modelId="{9243731A-49D5-4110-A68D-4F935B1A6B74}" type="presOf" srcId="{5503A1A9-47C8-4465-88AC-E313F3EE8E7F}" destId="{38F91AD8-53F0-4D7D-B631-D1DE3C8A32E1}" srcOrd="1" destOrd="0" presId="urn:microsoft.com/office/officeart/2005/8/layout/cycle2"/>
    <dgm:cxn modelId="{C0917897-F1F5-4F4B-851F-947F4878B09F}" type="presOf" srcId="{0EA3F8B3-8246-46A8-BD18-9745AE4C33C1}" destId="{E14782EE-9A56-4767-A6F5-F355179493BC}" srcOrd="0" destOrd="0" presId="urn:microsoft.com/office/officeart/2005/8/layout/cycle2"/>
    <dgm:cxn modelId="{06B1A4A2-44C1-4A3F-AC43-C282327F6836}" type="presOf" srcId="{B7A32CE9-F529-467E-8ECE-61C7F8F1852A}" destId="{8A453851-CA0F-4E43-BB74-C87C9306CDC7}" srcOrd="1" destOrd="0" presId="urn:microsoft.com/office/officeart/2005/8/layout/cycle2"/>
    <dgm:cxn modelId="{3AB5237C-86AD-400B-BA56-2C427447846B}" srcId="{64392255-0375-4D8C-A8A7-878CA358BC2A}" destId="{87CD43C8-AEE8-45A2-88F3-09819ED5154F}" srcOrd="4" destOrd="0" parTransId="{0F8B02A5-FDD7-47BD-B4EE-3C131929165C}" sibTransId="{5503A1A9-47C8-4465-88AC-E313F3EE8E7F}"/>
    <dgm:cxn modelId="{132E1BD0-E709-4CF7-A427-483560023F89}" srcId="{64392255-0375-4D8C-A8A7-878CA358BC2A}" destId="{74577C75-3A7D-4DC5-AEA0-E75EC4460B76}" srcOrd="0" destOrd="0" parTransId="{8E3A9BAF-EA21-400C-8F89-F13A4D22B7BE}" sibTransId="{B7A32CE9-F529-467E-8ECE-61C7F8F1852A}"/>
    <dgm:cxn modelId="{11CF69C1-73D5-436C-B165-A4AA1C204A04}" type="presOf" srcId="{939D68B4-5687-4A3A-B642-BDD7F2A5E5A4}" destId="{5A92837E-F960-4240-8140-90C09C4F4B88}" srcOrd="0" destOrd="0" presId="urn:microsoft.com/office/officeart/2005/8/layout/cycle2"/>
    <dgm:cxn modelId="{86EA76D1-62C0-4B33-A6BD-EE41F469A76C}" srcId="{64392255-0375-4D8C-A8A7-878CA358BC2A}" destId="{68B62D83-1849-4560-B698-2B0CD4658E83}" srcOrd="2" destOrd="0" parTransId="{A22CD7FB-98A6-47C6-8A53-D0D4BC06C042}" sibTransId="{F5661BE1-26BF-4B61-80F3-052F126E2FA6}"/>
    <dgm:cxn modelId="{F1D4D160-2C87-4C89-8908-AE037CCC9711}" type="presOf" srcId="{5503A1A9-47C8-4465-88AC-E313F3EE8E7F}" destId="{9B56A518-893D-4CEB-B284-203FB4DB550C}" srcOrd="0" destOrd="0" presId="urn:microsoft.com/office/officeart/2005/8/layout/cycle2"/>
    <dgm:cxn modelId="{44FEEFDD-08AA-4047-B611-FD2FE9708E84}" type="presOf" srcId="{B7A32CE9-F529-467E-8ECE-61C7F8F1852A}" destId="{3E8AFC8F-1935-474A-9B84-8F3BFBB07EAC}" srcOrd="0" destOrd="0" presId="urn:microsoft.com/office/officeart/2005/8/layout/cycle2"/>
    <dgm:cxn modelId="{CA0EF182-4947-48A7-9C47-E9A2A8DC5DFE}" type="presOf" srcId="{68B62D83-1849-4560-B698-2B0CD4658E83}" destId="{3413C109-AFB1-4119-909B-24DCB15F1A86}" srcOrd="0" destOrd="0" presId="urn:microsoft.com/office/officeart/2005/8/layout/cycle2"/>
    <dgm:cxn modelId="{5FFA94E2-DD49-4DB5-B7AE-0A65FBE48012}" type="presOf" srcId="{87CD43C8-AEE8-45A2-88F3-09819ED5154F}" destId="{F6D6D8F0-29DF-46C8-89A1-ADDC00ABC503}" srcOrd="0" destOrd="0" presId="urn:microsoft.com/office/officeart/2005/8/layout/cycle2"/>
    <dgm:cxn modelId="{85C6965D-6C53-4371-9529-E9BA69C2C740}" type="presOf" srcId="{64392255-0375-4D8C-A8A7-878CA358BC2A}" destId="{62DB9BBA-1F7D-452A-AC83-C4DF74B1F25A}" srcOrd="0" destOrd="0" presId="urn:microsoft.com/office/officeart/2005/8/layout/cycle2"/>
    <dgm:cxn modelId="{D673EDC0-F409-43BE-882E-F2CAD44D5F0F}" type="presOf" srcId="{74577C75-3A7D-4DC5-AEA0-E75EC4460B76}" destId="{C161B034-8DDD-4878-A718-08313171D7ED}" srcOrd="0" destOrd="0" presId="urn:microsoft.com/office/officeart/2005/8/layout/cycle2"/>
    <dgm:cxn modelId="{C7CAB952-A89A-4E74-B0AF-901C0F5B6A4C}" srcId="{64392255-0375-4D8C-A8A7-878CA358BC2A}" destId="{FF2C5F7A-852A-49D9-A006-7B0B97D2FD6D}" srcOrd="1" destOrd="0" parTransId="{8A45051A-BB5E-4B21-92DF-E1E32492D7C2}" sibTransId="{939D68B4-5687-4A3A-B642-BDD7F2A5E5A4}"/>
    <dgm:cxn modelId="{8A35373F-8125-42AB-BCE4-C25AEBCD8C38}" type="presOf" srcId="{F5661BE1-26BF-4B61-80F3-052F126E2FA6}" destId="{B316B3A2-4463-42A2-905F-9683BE30E90A}" srcOrd="0" destOrd="0" presId="urn:microsoft.com/office/officeart/2005/8/layout/cycle2"/>
    <dgm:cxn modelId="{3D97225C-16BF-454B-8340-70F03615BA3C}" type="presOf" srcId="{FF2C5F7A-852A-49D9-A006-7B0B97D2FD6D}" destId="{170E1672-C85F-458E-80A1-9DA3DB97DA60}" srcOrd="0" destOrd="0" presId="urn:microsoft.com/office/officeart/2005/8/layout/cycle2"/>
    <dgm:cxn modelId="{7E98F825-5A66-4E01-8635-C5487D80D8B0}" type="presOf" srcId="{F5661BE1-26BF-4B61-80F3-052F126E2FA6}" destId="{91C173CF-1CE7-487B-A00F-DE354CC81D22}" srcOrd="1" destOrd="0" presId="urn:microsoft.com/office/officeart/2005/8/layout/cycle2"/>
    <dgm:cxn modelId="{F9447F7E-C492-4B8B-8D7D-9BED772BAA0A}" type="presOf" srcId="{FF15BE04-62D2-44C8-8C17-610F9D53E116}" destId="{0AF5B756-3EEC-4A91-A6EC-E6E07265A513}" srcOrd="0" destOrd="0" presId="urn:microsoft.com/office/officeart/2005/8/layout/cycle2"/>
    <dgm:cxn modelId="{4DEAD196-71F2-4577-B506-1DE6D99A5061}" type="presOf" srcId="{939D68B4-5687-4A3A-B642-BDD7F2A5E5A4}" destId="{FE15397B-2198-4613-BF00-B4045BDE93F7}" srcOrd="1" destOrd="0" presId="urn:microsoft.com/office/officeart/2005/8/layout/cycle2"/>
    <dgm:cxn modelId="{E9D70FFB-36FC-4D87-A279-EBDBC9070AEE}" srcId="{64392255-0375-4D8C-A8A7-878CA358BC2A}" destId="{0EA3F8B3-8246-46A8-BD18-9745AE4C33C1}" srcOrd="3" destOrd="0" parTransId="{4AA65F04-913F-487E-9288-1D0FB5C90AC1}" sibTransId="{FF15BE04-62D2-44C8-8C17-610F9D53E116}"/>
    <dgm:cxn modelId="{814FF6B2-4B68-4051-9D58-D8673FF0CD66}" type="presOf" srcId="{FF15BE04-62D2-44C8-8C17-610F9D53E116}" destId="{22F8EB85-C82E-4E9D-B09A-5EA93A5DA77E}" srcOrd="1" destOrd="0" presId="urn:microsoft.com/office/officeart/2005/8/layout/cycle2"/>
    <dgm:cxn modelId="{9B8D4B89-E0AE-4625-87A9-198306DBCD07}" type="presParOf" srcId="{62DB9BBA-1F7D-452A-AC83-C4DF74B1F25A}" destId="{C161B034-8DDD-4878-A718-08313171D7ED}" srcOrd="0" destOrd="0" presId="urn:microsoft.com/office/officeart/2005/8/layout/cycle2"/>
    <dgm:cxn modelId="{4D33614F-6BBC-49C2-9271-492408DB26F8}" type="presParOf" srcId="{62DB9BBA-1F7D-452A-AC83-C4DF74B1F25A}" destId="{3E8AFC8F-1935-474A-9B84-8F3BFBB07EAC}" srcOrd="1" destOrd="0" presId="urn:microsoft.com/office/officeart/2005/8/layout/cycle2"/>
    <dgm:cxn modelId="{478BD932-0B61-47BC-8652-121FBA57FA42}" type="presParOf" srcId="{3E8AFC8F-1935-474A-9B84-8F3BFBB07EAC}" destId="{8A453851-CA0F-4E43-BB74-C87C9306CDC7}" srcOrd="0" destOrd="0" presId="urn:microsoft.com/office/officeart/2005/8/layout/cycle2"/>
    <dgm:cxn modelId="{B43129AC-AE27-4E1F-A8BD-D43F294632FE}" type="presParOf" srcId="{62DB9BBA-1F7D-452A-AC83-C4DF74B1F25A}" destId="{170E1672-C85F-458E-80A1-9DA3DB97DA60}" srcOrd="2" destOrd="0" presId="urn:microsoft.com/office/officeart/2005/8/layout/cycle2"/>
    <dgm:cxn modelId="{260E47D3-E4B3-4842-AB95-4A1C0C9BD5A0}" type="presParOf" srcId="{62DB9BBA-1F7D-452A-AC83-C4DF74B1F25A}" destId="{5A92837E-F960-4240-8140-90C09C4F4B88}" srcOrd="3" destOrd="0" presId="urn:microsoft.com/office/officeart/2005/8/layout/cycle2"/>
    <dgm:cxn modelId="{0F119ED0-DB0F-41F5-8305-90D06989FDA6}" type="presParOf" srcId="{5A92837E-F960-4240-8140-90C09C4F4B88}" destId="{FE15397B-2198-4613-BF00-B4045BDE93F7}" srcOrd="0" destOrd="0" presId="urn:microsoft.com/office/officeart/2005/8/layout/cycle2"/>
    <dgm:cxn modelId="{E89B58E8-918B-412C-8542-B93497915495}" type="presParOf" srcId="{62DB9BBA-1F7D-452A-AC83-C4DF74B1F25A}" destId="{3413C109-AFB1-4119-909B-24DCB15F1A86}" srcOrd="4" destOrd="0" presId="urn:microsoft.com/office/officeart/2005/8/layout/cycle2"/>
    <dgm:cxn modelId="{9F32CEC3-E58A-4213-AA6E-AE8E8EC04034}" type="presParOf" srcId="{62DB9BBA-1F7D-452A-AC83-C4DF74B1F25A}" destId="{B316B3A2-4463-42A2-905F-9683BE30E90A}" srcOrd="5" destOrd="0" presId="urn:microsoft.com/office/officeart/2005/8/layout/cycle2"/>
    <dgm:cxn modelId="{2C05713D-5146-401A-A60B-95201BFAA3A9}" type="presParOf" srcId="{B316B3A2-4463-42A2-905F-9683BE30E90A}" destId="{91C173CF-1CE7-487B-A00F-DE354CC81D22}" srcOrd="0" destOrd="0" presId="urn:microsoft.com/office/officeart/2005/8/layout/cycle2"/>
    <dgm:cxn modelId="{FA70B461-D956-44AE-A7C5-787502DCCE42}" type="presParOf" srcId="{62DB9BBA-1F7D-452A-AC83-C4DF74B1F25A}" destId="{E14782EE-9A56-4767-A6F5-F355179493BC}" srcOrd="6" destOrd="0" presId="urn:microsoft.com/office/officeart/2005/8/layout/cycle2"/>
    <dgm:cxn modelId="{F63FD6EA-9F2A-4CE3-9B55-C16BC8DBF9A5}" type="presParOf" srcId="{62DB9BBA-1F7D-452A-AC83-C4DF74B1F25A}" destId="{0AF5B756-3EEC-4A91-A6EC-E6E07265A513}" srcOrd="7" destOrd="0" presId="urn:microsoft.com/office/officeart/2005/8/layout/cycle2"/>
    <dgm:cxn modelId="{79C40B69-A102-4162-AA03-6C694DFAACFB}" type="presParOf" srcId="{0AF5B756-3EEC-4A91-A6EC-E6E07265A513}" destId="{22F8EB85-C82E-4E9D-B09A-5EA93A5DA77E}" srcOrd="0" destOrd="0" presId="urn:microsoft.com/office/officeart/2005/8/layout/cycle2"/>
    <dgm:cxn modelId="{D9FB533B-AA59-420D-86CA-29752BC00462}" type="presParOf" srcId="{62DB9BBA-1F7D-452A-AC83-C4DF74B1F25A}" destId="{F6D6D8F0-29DF-46C8-89A1-ADDC00ABC503}" srcOrd="8" destOrd="0" presId="urn:microsoft.com/office/officeart/2005/8/layout/cycle2"/>
    <dgm:cxn modelId="{0B1966A1-B978-4D0E-A77C-B8759ADABA99}" type="presParOf" srcId="{62DB9BBA-1F7D-452A-AC83-C4DF74B1F25A}" destId="{9B56A518-893D-4CEB-B284-203FB4DB550C}" srcOrd="9" destOrd="0" presId="urn:microsoft.com/office/officeart/2005/8/layout/cycle2"/>
    <dgm:cxn modelId="{056FF1F7-AA57-4AA6-8E10-80EB058A39C4}" type="presParOf" srcId="{9B56A518-893D-4CEB-B284-203FB4DB550C}" destId="{38F91AD8-53F0-4D7D-B631-D1DE3C8A32E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E6D31E-45E9-42A1-A140-2538AC9BCC2C}"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s-EC"/>
        </a:p>
      </dgm:t>
    </dgm:pt>
    <dgm:pt modelId="{B7D6B79F-E3A8-4879-8485-B8A2A8CD6F02}">
      <dgm:prSet phldrT="[Texto]" custT="1"/>
      <dgm:spPr/>
      <dgm:t>
        <a:bodyPr/>
        <a:lstStyle/>
        <a:p>
          <a:r>
            <a:rPr lang="es-EC" sz="2000" b="1" dirty="0" smtClean="0">
              <a:latin typeface="Cambria" pitchFamily="18" charset="0"/>
            </a:rPr>
            <a:t>METODO INDUCTIVO</a:t>
          </a:r>
          <a:endParaRPr lang="es-EC" sz="2000" b="1" dirty="0">
            <a:latin typeface="Cambria" pitchFamily="18" charset="0"/>
          </a:endParaRPr>
        </a:p>
      </dgm:t>
    </dgm:pt>
    <dgm:pt modelId="{C73F1EA6-443E-4CB3-9473-2F3BEA32033D}" type="parTrans" cxnId="{F2650728-A8CD-455F-BBA7-09C798802FC5}">
      <dgm:prSet/>
      <dgm:spPr/>
      <dgm:t>
        <a:bodyPr/>
        <a:lstStyle/>
        <a:p>
          <a:endParaRPr lang="es-EC" sz="2000">
            <a:latin typeface="Cambria" pitchFamily="18" charset="0"/>
          </a:endParaRPr>
        </a:p>
      </dgm:t>
    </dgm:pt>
    <dgm:pt modelId="{1744FF2B-1532-4684-A654-1944C42C263D}" type="sibTrans" cxnId="{F2650728-A8CD-455F-BBA7-09C798802FC5}">
      <dgm:prSet/>
      <dgm:spPr/>
      <dgm:t>
        <a:bodyPr/>
        <a:lstStyle/>
        <a:p>
          <a:endParaRPr lang="es-EC" sz="2000">
            <a:latin typeface="Cambria" pitchFamily="18" charset="0"/>
          </a:endParaRPr>
        </a:p>
      </dgm:t>
    </dgm:pt>
    <dgm:pt modelId="{F31DEE52-FF38-449C-8CF3-A825ABAF9E97}">
      <dgm:prSet phldrT="[Texto]" custT="1"/>
      <dgm:spPr/>
      <dgm:t>
        <a:bodyPr/>
        <a:lstStyle/>
        <a:p>
          <a:r>
            <a:rPr lang="es-EC" sz="2000" dirty="0" smtClean="0">
              <a:latin typeface="Cambria" pitchFamily="18" charset="0"/>
            </a:rPr>
            <a:t>Lleva de lo particular a lo general </a:t>
          </a:r>
          <a:endParaRPr lang="es-EC" sz="2000" dirty="0">
            <a:latin typeface="Cambria" pitchFamily="18" charset="0"/>
          </a:endParaRPr>
        </a:p>
      </dgm:t>
    </dgm:pt>
    <dgm:pt modelId="{C3FDEDEB-E30C-4B36-A8F1-6E1AC70B17B2}" type="parTrans" cxnId="{6DC48658-D34E-4ECE-8E4E-5E087D9A49CF}">
      <dgm:prSet/>
      <dgm:spPr/>
      <dgm:t>
        <a:bodyPr/>
        <a:lstStyle/>
        <a:p>
          <a:endParaRPr lang="es-EC" sz="2000">
            <a:latin typeface="Cambria" pitchFamily="18" charset="0"/>
          </a:endParaRPr>
        </a:p>
      </dgm:t>
    </dgm:pt>
    <dgm:pt modelId="{8E3A23FC-0695-4707-9CEA-E5CDE26E161E}" type="sibTrans" cxnId="{6DC48658-D34E-4ECE-8E4E-5E087D9A49CF}">
      <dgm:prSet/>
      <dgm:spPr/>
      <dgm:t>
        <a:bodyPr/>
        <a:lstStyle/>
        <a:p>
          <a:endParaRPr lang="es-EC" sz="2000">
            <a:latin typeface="Cambria" pitchFamily="18" charset="0"/>
          </a:endParaRPr>
        </a:p>
      </dgm:t>
    </dgm:pt>
    <dgm:pt modelId="{05205516-1CAF-4002-926F-5AFEBFF487A5}">
      <dgm:prSet phldrT="[Texto]" custT="1"/>
      <dgm:spPr/>
      <dgm:t>
        <a:bodyPr/>
        <a:lstStyle/>
        <a:p>
          <a:r>
            <a:rPr lang="es-ES" sz="2000" dirty="0" smtClean="0">
              <a:latin typeface="Cambria" pitchFamily="18" charset="0"/>
            </a:rPr>
            <a:t>Recopilación de información primaria</a:t>
          </a:r>
          <a:endParaRPr lang="es-EC" sz="2000" dirty="0">
            <a:latin typeface="Cambria" pitchFamily="18" charset="0"/>
          </a:endParaRPr>
        </a:p>
      </dgm:t>
    </dgm:pt>
    <dgm:pt modelId="{2D85A742-4CE9-4B0B-BEB4-E4BE18117883}" type="parTrans" cxnId="{E2893736-A212-4D7A-A6F7-A11AE115DAC4}">
      <dgm:prSet/>
      <dgm:spPr/>
      <dgm:t>
        <a:bodyPr/>
        <a:lstStyle/>
        <a:p>
          <a:endParaRPr lang="es-EC" sz="2000">
            <a:latin typeface="Cambria" pitchFamily="18" charset="0"/>
          </a:endParaRPr>
        </a:p>
      </dgm:t>
    </dgm:pt>
    <dgm:pt modelId="{70D179ED-15CE-4ACB-9654-1DD2437C5CF1}" type="sibTrans" cxnId="{E2893736-A212-4D7A-A6F7-A11AE115DAC4}">
      <dgm:prSet/>
      <dgm:spPr/>
      <dgm:t>
        <a:bodyPr/>
        <a:lstStyle/>
        <a:p>
          <a:endParaRPr lang="es-EC" sz="2000">
            <a:latin typeface="Cambria" pitchFamily="18" charset="0"/>
          </a:endParaRPr>
        </a:p>
      </dgm:t>
    </dgm:pt>
    <dgm:pt modelId="{9911988F-BE6B-400F-AB57-BCABDA0E7DE0}" type="pres">
      <dgm:prSet presAssocID="{54E6D31E-45E9-42A1-A140-2538AC9BCC2C}" presName="list" presStyleCnt="0">
        <dgm:presLayoutVars>
          <dgm:dir/>
          <dgm:animLvl val="lvl"/>
        </dgm:presLayoutVars>
      </dgm:prSet>
      <dgm:spPr/>
      <dgm:t>
        <a:bodyPr/>
        <a:lstStyle/>
        <a:p>
          <a:endParaRPr lang="es-EC"/>
        </a:p>
      </dgm:t>
    </dgm:pt>
    <dgm:pt modelId="{7B979834-7E57-4785-A5C0-5B43492540E6}" type="pres">
      <dgm:prSet presAssocID="{B7D6B79F-E3A8-4879-8485-B8A2A8CD6F02}" presName="posSpace" presStyleCnt="0"/>
      <dgm:spPr/>
    </dgm:pt>
    <dgm:pt modelId="{3D71D3EC-7209-48EB-A5AA-1D19F137EF2F}" type="pres">
      <dgm:prSet presAssocID="{B7D6B79F-E3A8-4879-8485-B8A2A8CD6F02}" presName="vertFlow" presStyleCnt="0"/>
      <dgm:spPr/>
    </dgm:pt>
    <dgm:pt modelId="{560F8A4B-EF8E-4DC0-9FC8-DB0A10839330}" type="pres">
      <dgm:prSet presAssocID="{B7D6B79F-E3A8-4879-8485-B8A2A8CD6F02}" presName="topSpace" presStyleCnt="0"/>
      <dgm:spPr/>
    </dgm:pt>
    <dgm:pt modelId="{819A07B6-CC33-466E-8C48-C36A0F1380FE}" type="pres">
      <dgm:prSet presAssocID="{B7D6B79F-E3A8-4879-8485-B8A2A8CD6F02}" presName="firstComp" presStyleCnt="0"/>
      <dgm:spPr/>
    </dgm:pt>
    <dgm:pt modelId="{95CED3DA-B3DB-4C19-B96A-6829761569D5}" type="pres">
      <dgm:prSet presAssocID="{B7D6B79F-E3A8-4879-8485-B8A2A8CD6F02}" presName="firstChild" presStyleLbl="bgAccFollowNode1" presStyleIdx="0" presStyleCnt="2"/>
      <dgm:spPr/>
      <dgm:t>
        <a:bodyPr/>
        <a:lstStyle/>
        <a:p>
          <a:endParaRPr lang="es-EC"/>
        </a:p>
      </dgm:t>
    </dgm:pt>
    <dgm:pt modelId="{FBE7DC3B-33F6-468C-8E34-C51980D4E1C7}" type="pres">
      <dgm:prSet presAssocID="{B7D6B79F-E3A8-4879-8485-B8A2A8CD6F02}" presName="firstChildTx" presStyleLbl="bgAccFollowNode1" presStyleIdx="0" presStyleCnt="2">
        <dgm:presLayoutVars>
          <dgm:bulletEnabled val="1"/>
        </dgm:presLayoutVars>
      </dgm:prSet>
      <dgm:spPr/>
      <dgm:t>
        <a:bodyPr/>
        <a:lstStyle/>
        <a:p>
          <a:endParaRPr lang="es-EC"/>
        </a:p>
      </dgm:t>
    </dgm:pt>
    <dgm:pt modelId="{14F0CB17-71F6-4DA3-B89E-F31C329CB406}" type="pres">
      <dgm:prSet presAssocID="{05205516-1CAF-4002-926F-5AFEBFF487A5}" presName="comp" presStyleCnt="0"/>
      <dgm:spPr/>
    </dgm:pt>
    <dgm:pt modelId="{78F05775-2E60-44E1-92C4-859E3EFC1EEA}" type="pres">
      <dgm:prSet presAssocID="{05205516-1CAF-4002-926F-5AFEBFF487A5}" presName="child" presStyleLbl="bgAccFollowNode1" presStyleIdx="1" presStyleCnt="2"/>
      <dgm:spPr/>
      <dgm:t>
        <a:bodyPr/>
        <a:lstStyle/>
        <a:p>
          <a:endParaRPr lang="es-EC"/>
        </a:p>
      </dgm:t>
    </dgm:pt>
    <dgm:pt modelId="{CEA20AF8-D2A1-498F-AAAE-36BCFAF80D09}" type="pres">
      <dgm:prSet presAssocID="{05205516-1CAF-4002-926F-5AFEBFF487A5}" presName="childTx" presStyleLbl="bgAccFollowNode1" presStyleIdx="1" presStyleCnt="2">
        <dgm:presLayoutVars>
          <dgm:bulletEnabled val="1"/>
        </dgm:presLayoutVars>
      </dgm:prSet>
      <dgm:spPr/>
      <dgm:t>
        <a:bodyPr/>
        <a:lstStyle/>
        <a:p>
          <a:endParaRPr lang="es-EC"/>
        </a:p>
      </dgm:t>
    </dgm:pt>
    <dgm:pt modelId="{E06CC378-22FA-49E3-AD88-354874B8DBDB}" type="pres">
      <dgm:prSet presAssocID="{B7D6B79F-E3A8-4879-8485-B8A2A8CD6F02}" presName="negSpace" presStyleCnt="0"/>
      <dgm:spPr/>
    </dgm:pt>
    <dgm:pt modelId="{03003A39-1FC0-4D1A-81C4-ADF24D2C6B3A}" type="pres">
      <dgm:prSet presAssocID="{B7D6B79F-E3A8-4879-8485-B8A2A8CD6F02}" presName="circle" presStyleLbl="node1" presStyleIdx="0" presStyleCnt="1"/>
      <dgm:spPr/>
      <dgm:t>
        <a:bodyPr/>
        <a:lstStyle/>
        <a:p>
          <a:endParaRPr lang="es-EC"/>
        </a:p>
      </dgm:t>
    </dgm:pt>
  </dgm:ptLst>
  <dgm:cxnLst>
    <dgm:cxn modelId="{4654A17E-10A1-43F3-93B5-CCD24AD84A71}" type="presOf" srcId="{F31DEE52-FF38-449C-8CF3-A825ABAF9E97}" destId="{FBE7DC3B-33F6-468C-8E34-C51980D4E1C7}" srcOrd="1" destOrd="0" presId="urn:microsoft.com/office/officeart/2005/8/layout/hList9"/>
    <dgm:cxn modelId="{E471A1A2-2E0A-44B7-A7F8-B92E80DCE69A}" type="presOf" srcId="{B7D6B79F-E3A8-4879-8485-B8A2A8CD6F02}" destId="{03003A39-1FC0-4D1A-81C4-ADF24D2C6B3A}" srcOrd="0" destOrd="0" presId="urn:microsoft.com/office/officeart/2005/8/layout/hList9"/>
    <dgm:cxn modelId="{E2893736-A212-4D7A-A6F7-A11AE115DAC4}" srcId="{B7D6B79F-E3A8-4879-8485-B8A2A8CD6F02}" destId="{05205516-1CAF-4002-926F-5AFEBFF487A5}" srcOrd="1" destOrd="0" parTransId="{2D85A742-4CE9-4B0B-BEB4-E4BE18117883}" sibTransId="{70D179ED-15CE-4ACB-9654-1DD2437C5CF1}"/>
    <dgm:cxn modelId="{4ACF9BDD-3794-4CB7-8EF6-2C079B72B1F0}" type="presOf" srcId="{05205516-1CAF-4002-926F-5AFEBFF487A5}" destId="{78F05775-2E60-44E1-92C4-859E3EFC1EEA}" srcOrd="0" destOrd="0" presId="urn:microsoft.com/office/officeart/2005/8/layout/hList9"/>
    <dgm:cxn modelId="{395D6E1E-E511-4643-A42E-B255A2702E00}" type="presOf" srcId="{54E6D31E-45E9-42A1-A140-2538AC9BCC2C}" destId="{9911988F-BE6B-400F-AB57-BCABDA0E7DE0}" srcOrd="0" destOrd="0" presId="urn:microsoft.com/office/officeart/2005/8/layout/hList9"/>
    <dgm:cxn modelId="{6DC48658-D34E-4ECE-8E4E-5E087D9A49CF}" srcId="{B7D6B79F-E3A8-4879-8485-B8A2A8CD6F02}" destId="{F31DEE52-FF38-449C-8CF3-A825ABAF9E97}" srcOrd="0" destOrd="0" parTransId="{C3FDEDEB-E30C-4B36-A8F1-6E1AC70B17B2}" sibTransId="{8E3A23FC-0695-4707-9CEA-E5CDE26E161E}"/>
    <dgm:cxn modelId="{0551285E-D350-4A85-AD90-D1DDE3FD3A35}" type="presOf" srcId="{F31DEE52-FF38-449C-8CF3-A825ABAF9E97}" destId="{95CED3DA-B3DB-4C19-B96A-6829761569D5}" srcOrd="0" destOrd="0" presId="urn:microsoft.com/office/officeart/2005/8/layout/hList9"/>
    <dgm:cxn modelId="{2BD890EF-A77A-4FC5-99A5-14A44212DDE2}" type="presOf" srcId="{05205516-1CAF-4002-926F-5AFEBFF487A5}" destId="{CEA20AF8-D2A1-498F-AAAE-36BCFAF80D09}" srcOrd="1" destOrd="0" presId="urn:microsoft.com/office/officeart/2005/8/layout/hList9"/>
    <dgm:cxn modelId="{F2650728-A8CD-455F-BBA7-09C798802FC5}" srcId="{54E6D31E-45E9-42A1-A140-2538AC9BCC2C}" destId="{B7D6B79F-E3A8-4879-8485-B8A2A8CD6F02}" srcOrd="0" destOrd="0" parTransId="{C73F1EA6-443E-4CB3-9473-2F3BEA32033D}" sibTransId="{1744FF2B-1532-4684-A654-1944C42C263D}"/>
    <dgm:cxn modelId="{9742E24F-D01E-4E76-892B-2E20E8A00004}" type="presParOf" srcId="{9911988F-BE6B-400F-AB57-BCABDA0E7DE0}" destId="{7B979834-7E57-4785-A5C0-5B43492540E6}" srcOrd="0" destOrd="0" presId="urn:microsoft.com/office/officeart/2005/8/layout/hList9"/>
    <dgm:cxn modelId="{442B1053-1599-4A03-ACC3-7AA1FEC1B3CE}" type="presParOf" srcId="{9911988F-BE6B-400F-AB57-BCABDA0E7DE0}" destId="{3D71D3EC-7209-48EB-A5AA-1D19F137EF2F}" srcOrd="1" destOrd="0" presId="urn:microsoft.com/office/officeart/2005/8/layout/hList9"/>
    <dgm:cxn modelId="{9FBEB9B1-2490-454C-B23E-4D97851D9EB2}" type="presParOf" srcId="{3D71D3EC-7209-48EB-A5AA-1D19F137EF2F}" destId="{560F8A4B-EF8E-4DC0-9FC8-DB0A10839330}" srcOrd="0" destOrd="0" presId="urn:microsoft.com/office/officeart/2005/8/layout/hList9"/>
    <dgm:cxn modelId="{42E0F8E7-0D19-471D-AD26-54F0EE2F5763}" type="presParOf" srcId="{3D71D3EC-7209-48EB-A5AA-1D19F137EF2F}" destId="{819A07B6-CC33-466E-8C48-C36A0F1380FE}" srcOrd="1" destOrd="0" presId="urn:microsoft.com/office/officeart/2005/8/layout/hList9"/>
    <dgm:cxn modelId="{06099E6F-5E2E-4C79-B733-0B333DBA34A5}" type="presParOf" srcId="{819A07B6-CC33-466E-8C48-C36A0F1380FE}" destId="{95CED3DA-B3DB-4C19-B96A-6829761569D5}" srcOrd="0" destOrd="0" presId="urn:microsoft.com/office/officeart/2005/8/layout/hList9"/>
    <dgm:cxn modelId="{D08F247B-B7AB-41E4-AA1E-746C6BA98565}" type="presParOf" srcId="{819A07B6-CC33-466E-8C48-C36A0F1380FE}" destId="{FBE7DC3B-33F6-468C-8E34-C51980D4E1C7}" srcOrd="1" destOrd="0" presId="urn:microsoft.com/office/officeart/2005/8/layout/hList9"/>
    <dgm:cxn modelId="{F25DE72D-761D-421D-83F2-C092349FB0DD}" type="presParOf" srcId="{3D71D3EC-7209-48EB-A5AA-1D19F137EF2F}" destId="{14F0CB17-71F6-4DA3-B89E-F31C329CB406}" srcOrd="2" destOrd="0" presId="urn:microsoft.com/office/officeart/2005/8/layout/hList9"/>
    <dgm:cxn modelId="{B0EA6BE5-4F97-4AE1-9730-83363C8EA2B7}" type="presParOf" srcId="{14F0CB17-71F6-4DA3-B89E-F31C329CB406}" destId="{78F05775-2E60-44E1-92C4-859E3EFC1EEA}" srcOrd="0" destOrd="0" presId="urn:microsoft.com/office/officeart/2005/8/layout/hList9"/>
    <dgm:cxn modelId="{C5ACEA08-707E-4570-B7D8-3621B957BF94}" type="presParOf" srcId="{14F0CB17-71F6-4DA3-B89E-F31C329CB406}" destId="{CEA20AF8-D2A1-498F-AAAE-36BCFAF80D09}" srcOrd="1" destOrd="0" presId="urn:microsoft.com/office/officeart/2005/8/layout/hList9"/>
    <dgm:cxn modelId="{A0CB6138-6350-41ED-AB73-CF91C389A0C7}" type="presParOf" srcId="{9911988F-BE6B-400F-AB57-BCABDA0E7DE0}" destId="{E06CC378-22FA-49E3-AD88-354874B8DBDB}" srcOrd="2" destOrd="0" presId="urn:microsoft.com/office/officeart/2005/8/layout/hList9"/>
    <dgm:cxn modelId="{AB8A05FC-5478-4685-9493-61219D0705D4}" type="presParOf" srcId="{9911988F-BE6B-400F-AB57-BCABDA0E7DE0}" destId="{03003A39-1FC0-4D1A-81C4-ADF24D2C6B3A}"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7337E6-BD18-408F-A563-7EFA068FFCAA}" type="doc">
      <dgm:prSet loTypeId="urn:microsoft.com/office/officeart/2005/8/layout/process1" loCatId="process" qsTypeId="urn:microsoft.com/office/officeart/2005/8/quickstyle/simple3" qsCatId="simple" csTypeId="urn:microsoft.com/office/officeart/2005/8/colors/accent1_1" csCatId="accent1" phldr="1"/>
      <dgm:spPr/>
    </dgm:pt>
    <dgm:pt modelId="{5120F560-B083-44EA-B7B8-95ACEF7EDAA4}">
      <dgm:prSet phldrT="[Texto]">
        <dgm:style>
          <a:lnRef idx="2">
            <a:schemeClr val="accent6"/>
          </a:lnRef>
          <a:fillRef idx="1">
            <a:schemeClr val="lt1"/>
          </a:fillRef>
          <a:effectRef idx="0">
            <a:schemeClr val="accent6"/>
          </a:effectRef>
          <a:fontRef idx="minor">
            <a:schemeClr val="dk1"/>
          </a:fontRef>
        </dgm:style>
      </dgm:prSet>
      <dgm:spPr>
        <a:ln w="76200"/>
      </dgm:spPr>
      <dgm:t>
        <a:bodyPr/>
        <a:lstStyle/>
        <a:p>
          <a:r>
            <a:rPr lang="es-EC" dirty="0" smtClean="0">
              <a:latin typeface="Cambria" pitchFamily="18" charset="0"/>
            </a:rPr>
            <a:t>Las personas tienen conocimiento del nuevo sistema, pero no entienden cómo éste los podría beneficiar a ellos.</a:t>
          </a:r>
          <a:endParaRPr lang="es-EC" dirty="0">
            <a:latin typeface="Cambria" pitchFamily="18" charset="0"/>
          </a:endParaRPr>
        </a:p>
      </dgm:t>
    </dgm:pt>
    <dgm:pt modelId="{3685E793-60C5-4B62-9D74-70D4A69B7BC2}" type="parTrans" cxnId="{4FBBA42E-D334-426E-9683-FA8596F84359}">
      <dgm:prSet/>
      <dgm:spPr/>
      <dgm:t>
        <a:bodyPr/>
        <a:lstStyle/>
        <a:p>
          <a:endParaRPr lang="es-EC">
            <a:latin typeface="Cambria" pitchFamily="18" charset="0"/>
          </a:endParaRPr>
        </a:p>
      </dgm:t>
    </dgm:pt>
    <dgm:pt modelId="{B5F09C71-2A41-4A12-BF62-A1C83B112105}" type="sibTrans" cxnId="{4FBBA42E-D334-426E-9683-FA8596F84359}">
      <dgm:prSet/>
      <dgm:spPr/>
      <dgm:t>
        <a:bodyPr/>
        <a:lstStyle/>
        <a:p>
          <a:endParaRPr lang="es-EC">
            <a:latin typeface="Cambria" pitchFamily="18" charset="0"/>
          </a:endParaRPr>
        </a:p>
      </dgm:t>
    </dgm:pt>
    <dgm:pt modelId="{45D9554D-0744-43E1-B34D-9D40DC63C63D}">
      <dgm:prSet phldrT="[Texto]">
        <dgm:style>
          <a:lnRef idx="2">
            <a:schemeClr val="accent3"/>
          </a:lnRef>
          <a:fillRef idx="1">
            <a:schemeClr val="lt1"/>
          </a:fillRef>
          <a:effectRef idx="0">
            <a:schemeClr val="accent3"/>
          </a:effectRef>
          <a:fontRef idx="minor">
            <a:schemeClr val="dk1"/>
          </a:fontRef>
        </dgm:style>
      </dgm:prSet>
      <dgm:spPr>
        <a:ln w="76200"/>
      </dgm:spPr>
      <dgm:t>
        <a:bodyPr/>
        <a:lstStyle/>
        <a:p>
          <a:r>
            <a:rPr lang="es-EC" dirty="0" smtClean="0">
              <a:latin typeface="Cambria" pitchFamily="18" charset="0"/>
            </a:rPr>
            <a:t>Los clientes desconfían del proceso inscripción por tal motivo pierden el interés de utilizar el nuevo sistema. </a:t>
          </a:r>
          <a:endParaRPr lang="es-EC" dirty="0">
            <a:latin typeface="Cambria" pitchFamily="18" charset="0"/>
          </a:endParaRPr>
        </a:p>
      </dgm:t>
    </dgm:pt>
    <dgm:pt modelId="{E4DDEEDD-7522-480E-A5F2-49539ABEEC98}" type="parTrans" cxnId="{53032F2E-540F-4856-8212-C1D04673825B}">
      <dgm:prSet/>
      <dgm:spPr/>
      <dgm:t>
        <a:bodyPr/>
        <a:lstStyle/>
        <a:p>
          <a:endParaRPr lang="es-EC">
            <a:latin typeface="Cambria" pitchFamily="18" charset="0"/>
          </a:endParaRPr>
        </a:p>
      </dgm:t>
    </dgm:pt>
    <dgm:pt modelId="{B57E1857-8559-43E0-B80E-B7E1F0C7D4AB}" type="sibTrans" cxnId="{53032F2E-540F-4856-8212-C1D04673825B}">
      <dgm:prSet/>
      <dgm:spPr/>
      <dgm:t>
        <a:bodyPr/>
        <a:lstStyle/>
        <a:p>
          <a:endParaRPr lang="es-EC">
            <a:latin typeface="Cambria" pitchFamily="18" charset="0"/>
          </a:endParaRPr>
        </a:p>
      </dgm:t>
    </dgm:pt>
    <dgm:pt modelId="{2C92774D-7073-4AB1-84E6-08435B1F648B}">
      <dgm:prSet phldrT="[Texto]">
        <dgm:style>
          <a:lnRef idx="2">
            <a:schemeClr val="accent1"/>
          </a:lnRef>
          <a:fillRef idx="1">
            <a:schemeClr val="lt1"/>
          </a:fillRef>
          <a:effectRef idx="0">
            <a:schemeClr val="accent1"/>
          </a:effectRef>
          <a:fontRef idx="minor">
            <a:schemeClr val="dk1"/>
          </a:fontRef>
        </dgm:style>
      </dgm:prSet>
      <dgm:spPr>
        <a:ln w="76200"/>
      </dgm:spPr>
      <dgm:t>
        <a:bodyPr/>
        <a:lstStyle/>
        <a:p>
          <a:r>
            <a:rPr lang="es-EC" dirty="0" smtClean="0">
              <a:latin typeface="Cambria" pitchFamily="18" charset="0"/>
            </a:rPr>
            <a:t>Los clientes no entienden la mecánica de realizar transacciones y están temerosos de probar algo tan novedoso como el dinero electrónico.</a:t>
          </a:r>
          <a:endParaRPr lang="es-EC" dirty="0">
            <a:latin typeface="Cambria" pitchFamily="18" charset="0"/>
          </a:endParaRPr>
        </a:p>
      </dgm:t>
    </dgm:pt>
    <dgm:pt modelId="{E2891D18-3CCC-480D-AA04-3463DC3848CA}" type="parTrans" cxnId="{8B79F8CB-7F04-4A95-8669-536831400E98}">
      <dgm:prSet/>
      <dgm:spPr/>
      <dgm:t>
        <a:bodyPr/>
        <a:lstStyle/>
        <a:p>
          <a:endParaRPr lang="es-EC">
            <a:latin typeface="Cambria" pitchFamily="18" charset="0"/>
          </a:endParaRPr>
        </a:p>
      </dgm:t>
    </dgm:pt>
    <dgm:pt modelId="{40F77E95-5CE1-4A11-B641-9F9EE3238F24}" type="sibTrans" cxnId="{8B79F8CB-7F04-4A95-8669-536831400E98}">
      <dgm:prSet/>
      <dgm:spPr/>
      <dgm:t>
        <a:bodyPr/>
        <a:lstStyle/>
        <a:p>
          <a:endParaRPr lang="es-EC">
            <a:latin typeface="Cambria" pitchFamily="18" charset="0"/>
          </a:endParaRPr>
        </a:p>
      </dgm:t>
    </dgm:pt>
    <dgm:pt modelId="{AD5DCA00-6705-4455-B6AF-A1F1A87B7482}" type="pres">
      <dgm:prSet presAssocID="{C17337E6-BD18-408F-A563-7EFA068FFCAA}" presName="Name0" presStyleCnt="0">
        <dgm:presLayoutVars>
          <dgm:dir/>
          <dgm:resizeHandles val="exact"/>
        </dgm:presLayoutVars>
      </dgm:prSet>
      <dgm:spPr/>
    </dgm:pt>
    <dgm:pt modelId="{8829B918-B140-435E-99F0-24930209329F}" type="pres">
      <dgm:prSet presAssocID="{5120F560-B083-44EA-B7B8-95ACEF7EDAA4}" presName="node" presStyleLbl="node1" presStyleIdx="0" presStyleCnt="3">
        <dgm:presLayoutVars>
          <dgm:bulletEnabled val="1"/>
        </dgm:presLayoutVars>
      </dgm:prSet>
      <dgm:spPr/>
      <dgm:t>
        <a:bodyPr/>
        <a:lstStyle/>
        <a:p>
          <a:endParaRPr lang="es-EC"/>
        </a:p>
      </dgm:t>
    </dgm:pt>
    <dgm:pt modelId="{43E84AB3-403B-421B-B70A-C5730B1CED73}" type="pres">
      <dgm:prSet presAssocID="{B5F09C71-2A41-4A12-BF62-A1C83B112105}" presName="sibTrans" presStyleLbl="sibTrans2D1" presStyleIdx="0" presStyleCnt="2"/>
      <dgm:spPr/>
      <dgm:t>
        <a:bodyPr/>
        <a:lstStyle/>
        <a:p>
          <a:endParaRPr lang="es-EC"/>
        </a:p>
      </dgm:t>
    </dgm:pt>
    <dgm:pt modelId="{A6670A81-2A4F-4F4F-9C99-ABCB8A646BA1}" type="pres">
      <dgm:prSet presAssocID="{B5F09C71-2A41-4A12-BF62-A1C83B112105}" presName="connectorText" presStyleLbl="sibTrans2D1" presStyleIdx="0" presStyleCnt="2"/>
      <dgm:spPr/>
      <dgm:t>
        <a:bodyPr/>
        <a:lstStyle/>
        <a:p>
          <a:endParaRPr lang="es-EC"/>
        </a:p>
      </dgm:t>
    </dgm:pt>
    <dgm:pt modelId="{BB01F585-5AE7-405C-B8BA-796A62680935}" type="pres">
      <dgm:prSet presAssocID="{45D9554D-0744-43E1-B34D-9D40DC63C63D}" presName="node" presStyleLbl="node1" presStyleIdx="1" presStyleCnt="3">
        <dgm:presLayoutVars>
          <dgm:bulletEnabled val="1"/>
        </dgm:presLayoutVars>
      </dgm:prSet>
      <dgm:spPr/>
      <dgm:t>
        <a:bodyPr/>
        <a:lstStyle/>
        <a:p>
          <a:endParaRPr lang="es-EC"/>
        </a:p>
      </dgm:t>
    </dgm:pt>
    <dgm:pt modelId="{3E691AA8-3F0E-4DD4-80B6-C59DD26DF77A}" type="pres">
      <dgm:prSet presAssocID="{B57E1857-8559-43E0-B80E-B7E1F0C7D4AB}" presName="sibTrans" presStyleLbl="sibTrans2D1" presStyleIdx="1" presStyleCnt="2"/>
      <dgm:spPr/>
      <dgm:t>
        <a:bodyPr/>
        <a:lstStyle/>
        <a:p>
          <a:endParaRPr lang="es-EC"/>
        </a:p>
      </dgm:t>
    </dgm:pt>
    <dgm:pt modelId="{634F275B-CFB9-4EC3-A7CC-4FCB2DE26A55}" type="pres">
      <dgm:prSet presAssocID="{B57E1857-8559-43E0-B80E-B7E1F0C7D4AB}" presName="connectorText" presStyleLbl="sibTrans2D1" presStyleIdx="1" presStyleCnt="2"/>
      <dgm:spPr/>
      <dgm:t>
        <a:bodyPr/>
        <a:lstStyle/>
        <a:p>
          <a:endParaRPr lang="es-EC"/>
        </a:p>
      </dgm:t>
    </dgm:pt>
    <dgm:pt modelId="{434AFEFD-51E3-47D7-89DF-9D808B4482D5}" type="pres">
      <dgm:prSet presAssocID="{2C92774D-7073-4AB1-84E6-08435B1F648B}" presName="node" presStyleLbl="node1" presStyleIdx="2" presStyleCnt="3">
        <dgm:presLayoutVars>
          <dgm:bulletEnabled val="1"/>
        </dgm:presLayoutVars>
      </dgm:prSet>
      <dgm:spPr/>
      <dgm:t>
        <a:bodyPr/>
        <a:lstStyle/>
        <a:p>
          <a:endParaRPr lang="es-EC"/>
        </a:p>
      </dgm:t>
    </dgm:pt>
  </dgm:ptLst>
  <dgm:cxnLst>
    <dgm:cxn modelId="{4FBBA42E-D334-426E-9683-FA8596F84359}" srcId="{C17337E6-BD18-408F-A563-7EFA068FFCAA}" destId="{5120F560-B083-44EA-B7B8-95ACEF7EDAA4}" srcOrd="0" destOrd="0" parTransId="{3685E793-60C5-4B62-9D74-70D4A69B7BC2}" sibTransId="{B5F09C71-2A41-4A12-BF62-A1C83B112105}"/>
    <dgm:cxn modelId="{82E75C3D-3D1B-4A5B-BF62-EA581F84FBB9}" type="presOf" srcId="{B5F09C71-2A41-4A12-BF62-A1C83B112105}" destId="{A6670A81-2A4F-4F4F-9C99-ABCB8A646BA1}" srcOrd="1" destOrd="0" presId="urn:microsoft.com/office/officeart/2005/8/layout/process1"/>
    <dgm:cxn modelId="{A70D1CBF-1E86-4AD6-9287-29C2813B6652}" type="presOf" srcId="{B57E1857-8559-43E0-B80E-B7E1F0C7D4AB}" destId="{634F275B-CFB9-4EC3-A7CC-4FCB2DE26A55}" srcOrd="1" destOrd="0" presId="urn:microsoft.com/office/officeart/2005/8/layout/process1"/>
    <dgm:cxn modelId="{A12A2AEF-B345-4EEF-B8B0-409A02534085}" type="presOf" srcId="{B5F09C71-2A41-4A12-BF62-A1C83B112105}" destId="{43E84AB3-403B-421B-B70A-C5730B1CED73}" srcOrd="0" destOrd="0" presId="urn:microsoft.com/office/officeart/2005/8/layout/process1"/>
    <dgm:cxn modelId="{53032F2E-540F-4856-8212-C1D04673825B}" srcId="{C17337E6-BD18-408F-A563-7EFA068FFCAA}" destId="{45D9554D-0744-43E1-B34D-9D40DC63C63D}" srcOrd="1" destOrd="0" parTransId="{E4DDEEDD-7522-480E-A5F2-49539ABEEC98}" sibTransId="{B57E1857-8559-43E0-B80E-B7E1F0C7D4AB}"/>
    <dgm:cxn modelId="{5BE327DC-41FF-499A-B870-560CAF95EC36}" type="presOf" srcId="{5120F560-B083-44EA-B7B8-95ACEF7EDAA4}" destId="{8829B918-B140-435E-99F0-24930209329F}" srcOrd="0" destOrd="0" presId="urn:microsoft.com/office/officeart/2005/8/layout/process1"/>
    <dgm:cxn modelId="{67B943D5-B0CD-4A47-8667-5BB95849BFBD}" type="presOf" srcId="{C17337E6-BD18-408F-A563-7EFA068FFCAA}" destId="{AD5DCA00-6705-4455-B6AF-A1F1A87B7482}" srcOrd="0" destOrd="0" presId="urn:microsoft.com/office/officeart/2005/8/layout/process1"/>
    <dgm:cxn modelId="{8B79F8CB-7F04-4A95-8669-536831400E98}" srcId="{C17337E6-BD18-408F-A563-7EFA068FFCAA}" destId="{2C92774D-7073-4AB1-84E6-08435B1F648B}" srcOrd="2" destOrd="0" parTransId="{E2891D18-3CCC-480D-AA04-3463DC3848CA}" sibTransId="{40F77E95-5CE1-4A11-B641-9F9EE3238F24}"/>
    <dgm:cxn modelId="{D8151521-11C7-49CD-AD3E-C6DFF4766D18}" type="presOf" srcId="{2C92774D-7073-4AB1-84E6-08435B1F648B}" destId="{434AFEFD-51E3-47D7-89DF-9D808B4482D5}" srcOrd="0" destOrd="0" presId="urn:microsoft.com/office/officeart/2005/8/layout/process1"/>
    <dgm:cxn modelId="{A1A9B286-EC83-4FD8-AC23-439A4E15A7D7}" type="presOf" srcId="{B57E1857-8559-43E0-B80E-B7E1F0C7D4AB}" destId="{3E691AA8-3F0E-4DD4-80B6-C59DD26DF77A}" srcOrd="0" destOrd="0" presId="urn:microsoft.com/office/officeart/2005/8/layout/process1"/>
    <dgm:cxn modelId="{5321795A-928B-4480-B043-80E3045AAE38}" type="presOf" srcId="{45D9554D-0744-43E1-B34D-9D40DC63C63D}" destId="{BB01F585-5AE7-405C-B8BA-796A62680935}" srcOrd="0" destOrd="0" presId="urn:microsoft.com/office/officeart/2005/8/layout/process1"/>
    <dgm:cxn modelId="{C4E39410-F47B-436B-AF3C-C60B367D664E}" type="presParOf" srcId="{AD5DCA00-6705-4455-B6AF-A1F1A87B7482}" destId="{8829B918-B140-435E-99F0-24930209329F}" srcOrd="0" destOrd="0" presId="urn:microsoft.com/office/officeart/2005/8/layout/process1"/>
    <dgm:cxn modelId="{7C1DEBAD-E7C9-4E0A-971B-4CDDAF91BFA1}" type="presParOf" srcId="{AD5DCA00-6705-4455-B6AF-A1F1A87B7482}" destId="{43E84AB3-403B-421B-B70A-C5730B1CED73}" srcOrd="1" destOrd="0" presId="urn:microsoft.com/office/officeart/2005/8/layout/process1"/>
    <dgm:cxn modelId="{D1095183-83B5-4565-912C-0343313349C3}" type="presParOf" srcId="{43E84AB3-403B-421B-B70A-C5730B1CED73}" destId="{A6670A81-2A4F-4F4F-9C99-ABCB8A646BA1}" srcOrd="0" destOrd="0" presId="urn:microsoft.com/office/officeart/2005/8/layout/process1"/>
    <dgm:cxn modelId="{DF1F2AC1-B6BD-426E-8412-6727C8C8FDDD}" type="presParOf" srcId="{AD5DCA00-6705-4455-B6AF-A1F1A87B7482}" destId="{BB01F585-5AE7-405C-B8BA-796A62680935}" srcOrd="2" destOrd="0" presId="urn:microsoft.com/office/officeart/2005/8/layout/process1"/>
    <dgm:cxn modelId="{B9C901BA-626B-45B5-866A-DE30951C5DA7}" type="presParOf" srcId="{AD5DCA00-6705-4455-B6AF-A1F1A87B7482}" destId="{3E691AA8-3F0E-4DD4-80B6-C59DD26DF77A}" srcOrd="3" destOrd="0" presId="urn:microsoft.com/office/officeart/2005/8/layout/process1"/>
    <dgm:cxn modelId="{C4A142EC-828A-42DF-9ED4-E449D7DE54F4}" type="presParOf" srcId="{3E691AA8-3F0E-4DD4-80B6-C59DD26DF77A}" destId="{634F275B-CFB9-4EC3-A7CC-4FCB2DE26A55}" srcOrd="0" destOrd="0" presId="urn:microsoft.com/office/officeart/2005/8/layout/process1"/>
    <dgm:cxn modelId="{21FD92CD-F55E-46C3-B766-0411EDC2F733}" type="presParOf" srcId="{AD5DCA00-6705-4455-B6AF-A1F1A87B7482}" destId="{434AFEFD-51E3-47D7-89DF-9D808B4482D5}" srcOrd="4" destOrd="0" presId="urn:microsoft.com/office/officeart/2005/8/layout/process1"/>
  </dgm:cxnLst>
  <dgm:bg/>
  <dgm:whole>
    <a:ln w="76200"/>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D62271-105B-46C4-B543-E4BEC2581ACF}" type="doc">
      <dgm:prSet loTypeId="urn:microsoft.com/office/officeart/2005/8/layout/cycle2" loCatId="cycle" qsTypeId="urn:microsoft.com/office/officeart/2005/8/quickstyle/simple3" qsCatId="simple" csTypeId="urn:microsoft.com/office/officeart/2005/8/colors/colorful1#3" csCatId="colorful" phldr="1"/>
      <dgm:spPr/>
      <dgm:t>
        <a:bodyPr/>
        <a:lstStyle/>
        <a:p>
          <a:endParaRPr lang="es-EC"/>
        </a:p>
      </dgm:t>
    </dgm:pt>
    <dgm:pt modelId="{4D9A9D68-26D2-400A-99CE-37A139C0935F}">
      <dgm:prSet phldrT="[Texto]" custT="1"/>
      <dgm:spPr/>
      <dgm:t>
        <a:bodyPr/>
        <a:lstStyle/>
        <a:p>
          <a:r>
            <a:rPr lang="es-EC" sz="1400" dirty="0" smtClean="0">
              <a:latin typeface="Cambria" pitchFamily="18" charset="0"/>
            </a:rPr>
            <a:t>¿Cómo abrir una cuenta de dinero electrónico?</a:t>
          </a:r>
          <a:endParaRPr lang="es-EC" sz="1400" dirty="0">
            <a:latin typeface="Cambria" pitchFamily="18" charset="0"/>
          </a:endParaRPr>
        </a:p>
      </dgm:t>
    </dgm:pt>
    <dgm:pt modelId="{3148D358-559C-4FED-82FE-6ADDD2670002}" type="parTrans" cxnId="{707696BC-738D-4F67-A608-7812107EB8B8}">
      <dgm:prSet/>
      <dgm:spPr/>
      <dgm:t>
        <a:bodyPr/>
        <a:lstStyle/>
        <a:p>
          <a:endParaRPr lang="es-EC" sz="3200">
            <a:latin typeface="Cambria" pitchFamily="18" charset="0"/>
          </a:endParaRPr>
        </a:p>
      </dgm:t>
    </dgm:pt>
    <dgm:pt modelId="{7F71D516-0289-455D-A976-D7E74F9EF1DB}" type="sibTrans" cxnId="{707696BC-738D-4F67-A608-7812107EB8B8}">
      <dgm:prSet custT="1"/>
      <dgm:spPr/>
      <dgm:t>
        <a:bodyPr/>
        <a:lstStyle/>
        <a:p>
          <a:endParaRPr lang="es-EC" sz="1100">
            <a:latin typeface="Cambria" pitchFamily="18" charset="0"/>
          </a:endParaRPr>
        </a:p>
      </dgm:t>
    </dgm:pt>
    <dgm:pt modelId="{A6886F2C-356E-4251-BC57-7EDE95C89273}">
      <dgm:prSet phldrT="[Texto]" custT="1"/>
      <dgm:spPr/>
      <dgm:t>
        <a:bodyPr/>
        <a:lstStyle/>
        <a:p>
          <a:r>
            <a:rPr lang="es-EC" sz="1400" dirty="0" smtClean="0">
              <a:latin typeface="Cambria" pitchFamily="18" charset="0"/>
            </a:rPr>
            <a:t>¿Cuáles son las ventanillas autorizadas para cargar dinero electrónico?</a:t>
          </a:r>
          <a:endParaRPr lang="es-EC" sz="1400" dirty="0">
            <a:latin typeface="Cambria" pitchFamily="18" charset="0"/>
          </a:endParaRPr>
        </a:p>
      </dgm:t>
    </dgm:pt>
    <dgm:pt modelId="{6B982904-72B6-4408-9619-0AD2AEE8F353}" type="parTrans" cxnId="{6930E7B9-FAD3-4A59-A29B-B128DB6C472E}">
      <dgm:prSet/>
      <dgm:spPr/>
      <dgm:t>
        <a:bodyPr/>
        <a:lstStyle/>
        <a:p>
          <a:endParaRPr lang="es-EC" sz="3200">
            <a:latin typeface="Cambria" pitchFamily="18" charset="0"/>
          </a:endParaRPr>
        </a:p>
      </dgm:t>
    </dgm:pt>
    <dgm:pt modelId="{145E2274-6A04-4E49-B09B-821CCA50AAC6}" type="sibTrans" cxnId="{6930E7B9-FAD3-4A59-A29B-B128DB6C472E}">
      <dgm:prSet custT="1"/>
      <dgm:spPr/>
      <dgm:t>
        <a:bodyPr/>
        <a:lstStyle/>
        <a:p>
          <a:endParaRPr lang="es-EC" sz="1100">
            <a:latin typeface="Cambria" pitchFamily="18" charset="0"/>
          </a:endParaRPr>
        </a:p>
      </dgm:t>
    </dgm:pt>
    <dgm:pt modelId="{A7F46732-7155-4D20-AA61-4E5C3D46CA94}">
      <dgm:prSet phldrT="[Texto]" custT="1"/>
      <dgm:spPr/>
      <dgm:t>
        <a:bodyPr/>
        <a:lstStyle/>
        <a:p>
          <a:r>
            <a:rPr lang="es-EC" sz="1400" dirty="0" smtClean="0">
              <a:latin typeface="Cambria" pitchFamily="18" charset="0"/>
            </a:rPr>
            <a:t>¿Qué documentos necesitamos para acceder al servicio?</a:t>
          </a:r>
          <a:endParaRPr lang="es-EC" sz="1400" dirty="0">
            <a:latin typeface="Cambria" pitchFamily="18" charset="0"/>
          </a:endParaRPr>
        </a:p>
      </dgm:t>
    </dgm:pt>
    <dgm:pt modelId="{57ABDC71-CB5E-484C-9080-852B06BC66F0}" type="parTrans" cxnId="{F8EA8924-7EE0-43AE-80A9-6C4FAE9FF0B4}">
      <dgm:prSet/>
      <dgm:spPr/>
      <dgm:t>
        <a:bodyPr/>
        <a:lstStyle/>
        <a:p>
          <a:endParaRPr lang="es-EC" sz="3200">
            <a:latin typeface="Cambria" pitchFamily="18" charset="0"/>
          </a:endParaRPr>
        </a:p>
      </dgm:t>
    </dgm:pt>
    <dgm:pt modelId="{246CFDC8-B996-4056-8F8A-6B90EEDFA947}" type="sibTrans" cxnId="{F8EA8924-7EE0-43AE-80A9-6C4FAE9FF0B4}">
      <dgm:prSet custT="1"/>
      <dgm:spPr/>
      <dgm:t>
        <a:bodyPr/>
        <a:lstStyle/>
        <a:p>
          <a:endParaRPr lang="es-EC" sz="1100">
            <a:latin typeface="Cambria" pitchFamily="18" charset="0"/>
          </a:endParaRPr>
        </a:p>
      </dgm:t>
    </dgm:pt>
    <dgm:pt modelId="{0B9A06B2-E18B-4515-8331-58F417C80346}">
      <dgm:prSet phldrT="[Texto]" custT="1"/>
      <dgm:spPr/>
      <dgm:t>
        <a:bodyPr/>
        <a:lstStyle/>
        <a:p>
          <a:r>
            <a:rPr lang="es-EC" sz="1400" dirty="0" smtClean="0">
              <a:latin typeface="Cambria" pitchFamily="18" charset="0"/>
            </a:rPr>
            <a:t>¿Qué aporte dará al medio ambiente?</a:t>
          </a:r>
          <a:endParaRPr lang="es-EC" sz="1400" dirty="0">
            <a:latin typeface="Cambria" pitchFamily="18" charset="0"/>
          </a:endParaRPr>
        </a:p>
      </dgm:t>
    </dgm:pt>
    <dgm:pt modelId="{51DDDC47-D730-4EF9-967B-71E3D4EE30CA}" type="parTrans" cxnId="{9B9EAF63-F51B-4654-A5FC-EE133CF92CA4}">
      <dgm:prSet/>
      <dgm:spPr/>
      <dgm:t>
        <a:bodyPr/>
        <a:lstStyle/>
        <a:p>
          <a:endParaRPr lang="es-EC" sz="3200">
            <a:latin typeface="Cambria" pitchFamily="18" charset="0"/>
          </a:endParaRPr>
        </a:p>
      </dgm:t>
    </dgm:pt>
    <dgm:pt modelId="{397279BC-7DC6-4E19-A4F2-FB978C097A36}" type="sibTrans" cxnId="{9B9EAF63-F51B-4654-A5FC-EE133CF92CA4}">
      <dgm:prSet custT="1"/>
      <dgm:spPr/>
      <dgm:t>
        <a:bodyPr/>
        <a:lstStyle/>
        <a:p>
          <a:endParaRPr lang="es-EC" sz="1100">
            <a:latin typeface="Cambria" pitchFamily="18" charset="0"/>
          </a:endParaRPr>
        </a:p>
      </dgm:t>
    </dgm:pt>
    <dgm:pt modelId="{6B1C2A6F-078B-4666-90B2-900592DA925C}">
      <dgm:prSet phldrT="[Texto]" custT="1"/>
      <dgm:spPr/>
      <dgm:t>
        <a:bodyPr/>
        <a:lstStyle/>
        <a:p>
          <a:r>
            <a:rPr lang="es-EC" sz="1400" dirty="0" smtClean="0">
              <a:latin typeface="Cambria" pitchFamily="18" charset="0"/>
            </a:rPr>
            <a:t>¿Qué</a:t>
          </a:r>
          <a:r>
            <a:rPr lang="es-EC" sz="1400" baseline="0" dirty="0" smtClean="0">
              <a:latin typeface="Cambria" pitchFamily="18" charset="0"/>
            </a:rPr>
            <a:t> es el dinero electrónico?</a:t>
          </a:r>
          <a:endParaRPr lang="es-EC" sz="1400" dirty="0" smtClean="0">
            <a:latin typeface="Cambria" pitchFamily="18" charset="0"/>
          </a:endParaRPr>
        </a:p>
      </dgm:t>
    </dgm:pt>
    <dgm:pt modelId="{8254D203-5019-4D41-BB57-691E05F28FE2}" type="sibTrans" cxnId="{D970343A-67BF-4980-9E1D-E9BCBE1313C1}">
      <dgm:prSet custT="1"/>
      <dgm:spPr/>
      <dgm:t>
        <a:bodyPr/>
        <a:lstStyle/>
        <a:p>
          <a:endParaRPr lang="es-EC" sz="1100">
            <a:latin typeface="Cambria" pitchFamily="18" charset="0"/>
          </a:endParaRPr>
        </a:p>
      </dgm:t>
    </dgm:pt>
    <dgm:pt modelId="{8FE57791-433D-48E7-B923-3A7924FB0E86}" type="parTrans" cxnId="{D970343A-67BF-4980-9E1D-E9BCBE1313C1}">
      <dgm:prSet/>
      <dgm:spPr/>
      <dgm:t>
        <a:bodyPr/>
        <a:lstStyle/>
        <a:p>
          <a:endParaRPr lang="es-EC" sz="3200">
            <a:latin typeface="Cambria" pitchFamily="18" charset="0"/>
          </a:endParaRPr>
        </a:p>
      </dgm:t>
    </dgm:pt>
    <dgm:pt modelId="{0E29CCE7-D2EA-44A4-9849-53AA018B4BD0}">
      <dgm:prSet custT="1"/>
      <dgm:spPr/>
      <dgm:t>
        <a:bodyPr/>
        <a:lstStyle/>
        <a:p>
          <a:r>
            <a:rPr lang="es-EC" sz="1400" dirty="0" smtClean="0">
              <a:latin typeface="Cambria" pitchFamily="18" charset="0"/>
            </a:rPr>
            <a:t>¿Cómo se carga el dinero en los locales autorizados?</a:t>
          </a:r>
          <a:endParaRPr lang="es-EC" sz="1400" dirty="0">
            <a:latin typeface="Cambria" pitchFamily="18" charset="0"/>
          </a:endParaRPr>
        </a:p>
      </dgm:t>
    </dgm:pt>
    <dgm:pt modelId="{C6C59E48-B7BD-4BB7-AB93-883CFB51CF35}" type="parTrans" cxnId="{671D1E7C-8F29-4B05-847E-9D628783860C}">
      <dgm:prSet/>
      <dgm:spPr/>
      <dgm:t>
        <a:bodyPr/>
        <a:lstStyle/>
        <a:p>
          <a:endParaRPr lang="es-EC" sz="3200">
            <a:latin typeface="Cambria" pitchFamily="18" charset="0"/>
          </a:endParaRPr>
        </a:p>
      </dgm:t>
    </dgm:pt>
    <dgm:pt modelId="{3F927940-7DD4-4684-822E-695AEE7F5936}" type="sibTrans" cxnId="{671D1E7C-8F29-4B05-847E-9D628783860C}">
      <dgm:prSet custT="1"/>
      <dgm:spPr/>
      <dgm:t>
        <a:bodyPr/>
        <a:lstStyle/>
        <a:p>
          <a:endParaRPr lang="es-EC" sz="1100">
            <a:latin typeface="Cambria" pitchFamily="18" charset="0"/>
          </a:endParaRPr>
        </a:p>
      </dgm:t>
    </dgm:pt>
    <dgm:pt modelId="{EBB55A0F-2D4E-46FB-82B1-024EB63804FE}" type="pres">
      <dgm:prSet presAssocID="{DDD62271-105B-46C4-B543-E4BEC2581ACF}" presName="cycle" presStyleCnt="0">
        <dgm:presLayoutVars>
          <dgm:dir/>
          <dgm:resizeHandles val="exact"/>
        </dgm:presLayoutVars>
      </dgm:prSet>
      <dgm:spPr/>
      <dgm:t>
        <a:bodyPr/>
        <a:lstStyle/>
        <a:p>
          <a:endParaRPr lang="es-EC"/>
        </a:p>
      </dgm:t>
    </dgm:pt>
    <dgm:pt modelId="{632A6AE7-7678-43E2-8690-7DC6C71BACEE}" type="pres">
      <dgm:prSet presAssocID="{6B1C2A6F-078B-4666-90B2-900592DA925C}" presName="node" presStyleLbl="node1" presStyleIdx="0" presStyleCnt="6">
        <dgm:presLayoutVars>
          <dgm:bulletEnabled val="1"/>
        </dgm:presLayoutVars>
      </dgm:prSet>
      <dgm:spPr/>
      <dgm:t>
        <a:bodyPr/>
        <a:lstStyle/>
        <a:p>
          <a:endParaRPr lang="es-EC"/>
        </a:p>
      </dgm:t>
    </dgm:pt>
    <dgm:pt modelId="{F535C29F-390C-49C3-B9B3-A08E3578493A}" type="pres">
      <dgm:prSet presAssocID="{8254D203-5019-4D41-BB57-691E05F28FE2}" presName="sibTrans" presStyleLbl="sibTrans2D1" presStyleIdx="0" presStyleCnt="6"/>
      <dgm:spPr/>
      <dgm:t>
        <a:bodyPr/>
        <a:lstStyle/>
        <a:p>
          <a:endParaRPr lang="es-EC"/>
        </a:p>
      </dgm:t>
    </dgm:pt>
    <dgm:pt modelId="{CCC398D1-2975-4FD1-8C1A-DBBCCC2BD7A7}" type="pres">
      <dgm:prSet presAssocID="{8254D203-5019-4D41-BB57-691E05F28FE2}" presName="connectorText" presStyleLbl="sibTrans2D1" presStyleIdx="0" presStyleCnt="6"/>
      <dgm:spPr/>
      <dgm:t>
        <a:bodyPr/>
        <a:lstStyle/>
        <a:p>
          <a:endParaRPr lang="es-EC"/>
        </a:p>
      </dgm:t>
    </dgm:pt>
    <dgm:pt modelId="{D13B9599-F2E7-4308-B9F6-8CFBF3C6FF50}" type="pres">
      <dgm:prSet presAssocID="{4D9A9D68-26D2-400A-99CE-37A139C0935F}" presName="node" presStyleLbl="node1" presStyleIdx="1" presStyleCnt="6">
        <dgm:presLayoutVars>
          <dgm:bulletEnabled val="1"/>
        </dgm:presLayoutVars>
      </dgm:prSet>
      <dgm:spPr/>
      <dgm:t>
        <a:bodyPr/>
        <a:lstStyle/>
        <a:p>
          <a:endParaRPr lang="es-EC"/>
        </a:p>
      </dgm:t>
    </dgm:pt>
    <dgm:pt modelId="{E9C65879-1FB7-4DB1-B8C3-2AAD60940A8D}" type="pres">
      <dgm:prSet presAssocID="{7F71D516-0289-455D-A976-D7E74F9EF1DB}" presName="sibTrans" presStyleLbl="sibTrans2D1" presStyleIdx="1" presStyleCnt="6"/>
      <dgm:spPr/>
      <dgm:t>
        <a:bodyPr/>
        <a:lstStyle/>
        <a:p>
          <a:endParaRPr lang="es-EC"/>
        </a:p>
      </dgm:t>
    </dgm:pt>
    <dgm:pt modelId="{17C04F5F-33DB-4F93-B33B-BCDF5B6CD887}" type="pres">
      <dgm:prSet presAssocID="{7F71D516-0289-455D-A976-D7E74F9EF1DB}" presName="connectorText" presStyleLbl="sibTrans2D1" presStyleIdx="1" presStyleCnt="6"/>
      <dgm:spPr/>
      <dgm:t>
        <a:bodyPr/>
        <a:lstStyle/>
        <a:p>
          <a:endParaRPr lang="es-EC"/>
        </a:p>
      </dgm:t>
    </dgm:pt>
    <dgm:pt modelId="{0F24C24F-02C5-46AB-8BD5-E86A52AD3A70}" type="pres">
      <dgm:prSet presAssocID="{A6886F2C-356E-4251-BC57-7EDE95C89273}" presName="node" presStyleLbl="node1" presStyleIdx="2" presStyleCnt="6">
        <dgm:presLayoutVars>
          <dgm:bulletEnabled val="1"/>
        </dgm:presLayoutVars>
      </dgm:prSet>
      <dgm:spPr/>
      <dgm:t>
        <a:bodyPr/>
        <a:lstStyle/>
        <a:p>
          <a:endParaRPr lang="es-EC"/>
        </a:p>
      </dgm:t>
    </dgm:pt>
    <dgm:pt modelId="{EB60529E-706C-4CB1-948C-BB1C471A03F6}" type="pres">
      <dgm:prSet presAssocID="{145E2274-6A04-4E49-B09B-821CCA50AAC6}" presName="sibTrans" presStyleLbl="sibTrans2D1" presStyleIdx="2" presStyleCnt="6"/>
      <dgm:spPr/>
      <dgm:t>
        <a:bodyPr/>
        <a:lstStyle/>
        <a:p>
          <a:endParaRPr lang="es-EC"/>
        </a:p>
      </dgm:t>
    </dgm:pt>
    <dgm:pt modelId="{423FE190-F88E-46C5-820C-A2A9EA39C327}" type="pres">
      <dgm:prSet presAssocID="{145E2274-6A04-4E49-B09B-821CCA50AAC6}" presName="connectorText" presStyleLbl="sibTrans2D1" presStyleIdx="2" presStyleCnt="6"/>
      <dgm:spPr/>
      <dgm:t>
        <a:bodyPr/>
        <a:lstStyle/>
        <a:p>
          <a:endParaRPr lang="es-EC"/>
        </a:p>
      </dgm:t>
    </dgm:pt>
    <dgm:pt modelId="{E386C2AD-843A-41AF-A4E3-D5F85457DF53}" type="pres">
      <dgm:prSet presAssocID="{A7F46732-7155-4D20-AA61-4E5C3D46CA94}" presName="node" presStyleLbl="node1" presStyleIdx="3" presStyleCnt="6">
        <dgm:presLayoutVars>
          <dgm:bulletEnabled val="1"/>
        </dgm:presLayoutVars>
      </dgm:prSet>
      <dgm:spPr/>
      <dgm:t>
        <a:bodyPr/>
        <a:lstStyle/>
        <a:p>
          <a:endParaRPr lang="es-EC"/>
        </a:p>
      </dgm:t>
    </dgm:pt>
    <dgm:pt modelId="{1DF5D56B-2777-4AE9-B438-12A5CBF8F8D8}" type="pres">
      <dgm:prSet presAssocID="{246CFDC8-B996-4056-8F8A-6B90EEDFA947}" presName="sibTrans" presStyleLbl="sibTrans2D1" presStyleIdx="3" presStyleCnt="6"/>
      <dgm:spPr/>
      <dgm:t>
        <a:bodyPr/>
        <a:lstStyle/>
        <a:p>
          <a:endParaRPr lang="es-EC"/>
        </a:p>
      </dgm:t>
    </dgm:pt>
    <dgm:pt modelId="{F732C86D-9899-4094-ADC4-BD1EFBAE3F0C}" type="pres">
      <dgm:prSet presAssocID="{246CFDC8-B996-4056-8F8A-6B90EEDFA947}" presName="connectorText" presStyleLbl="sibTrans2D1" presStyleIdx="3" presStyleCnt="6"/>
      <dgm:spPr/>
      <dgm:t>
        <a:bodyPr/>
        <a:lstStyle/>
        <a:p>
          <a:endParaRPr lang="es-EC"/>
        </a:p>
      </dgm:t>
    </dgm:pt>
    <dgm:pt modelId="{2BB6115A-3ED2-444C-8B6D-8C272289F273}" type="pres">
      <dgm:prSet presAssocID="{0E29CCE7-D2EA-44A4-9849-53AA018B4BD0}" presName="node" presStyleLbl="node1" presStyleIdx="4" presStyleCnt="6">
        <dgm:presLayoutVars>
          <dgm:bulletEnabled val="1"/>
        </dgm:presLayoutVars>
      </dgm:prSet>
      <dgm:spPr/>
      <dgm:t>
        <a:bodyPr/>
        <a:lstStyle/>
        <a:p>
          <a:endParaRPr lang="es-EC"/>
        </a:p>
      </dgm:t>
    </dgm:pt>
    <dgm:pt modelId="{332B6806-3879-4570-8BB6-98C97B3DAAD9}" type="pres">
      <dgm:prSet presAssocID="{3F927940-7DD4-4684-822E-695AEE7F5936}" presName="sibTrans" presStyleLbl="sibTrans2D1" presStyleIdx="4" presStyleCnt="6"/>
      <dgm:spPr/>
      <dgm:t>
        <a:bodyPr/>
        <a:lstStyle/>
        <a:p>
          <a:endParaRPr lang="es-EC"/>
        </a:p>
      </dgm:t>
    </dgm:pt>
    <dgm:pt modelId="{54E31B93-ACB8-49FA-A61D-B63E16D5F87B}" type="pres">
      <dgm:prSet presAssocID="{3F927940-7DD4-4684-822E-695AEE7F5936}" presName="connectorText" presStyleLbl="sibTrans2D1" presStyleIdx="4" presStyleCnt="6"/>
      <dgm:spPr/>
      <dgm:t>
        <a:bodyPr/>
        <a:lstStyle/>
        <a:p>
          <a:endParaRPr lang="es-EC"/>
        </a:p>
      </dgm:t>
    </dgm:pt>
    <dgm:pt modelId="{D653F404-7268-4399-B899-59CE5109CB07}" type="pres">
      <dgm:prSet presAssocID="{0B9A06B2-E18B-4515-8331-58F417C80346}" presName="node" presStyleLbl="node1" presStyleIdx="5" presStyleCnt="6">
        <dgm:presLayoutVars>
          <dgm:bulletEnabled val="1"/>
        </dgm:presLayoutVars>
      </dgm:prSet>
      <dgm:spPr/>
      <dgm:t>
        <a:bodyPr/>
        <a:lstStyle/>
        <a:p>
          <a:endParaRPr lang="es-EC"/>
        </a:p>
      </dgm:t>
    </dgm:pt>
    <dgm:pt modelId="{57457598-3F01-49CF-B8AB-F3F92EBB6035}" type="pres">
      <dgm:prSet presAssocID="{397279BC-7DC6-4E19-A4F2-FB978C097A36}" presName="sibTrans" presStyleLbl="sibTrans2D1" presStyleIdx="5" presStyleCnt="6"/>
      <dgm:spPr/>
      <dgm:t>
        <a:bodyPr/>
        <a:lstStyle/>
        <a:p>
          <a:endParaRPr lang="es-EC"/>
        </a:p>
      </dgm:t>
    </dgm:pt>
    <dgm:pt modelId="{40FC7FC9-318A-4F34-96BE-3D1D2020E85A}" type="pres">
      <dgm:prSet presAssocID="{397279BC-7DC6-4E19-A4F2-FB978C097A36}" presName="connectorText" presStyleLbl="sibTrans2D1" presStyleIdx="5" presStyleCnt="6"/>
      <dgm:spPr/>
      <dgm:t>
        <a:bodyPr/>
        <a:lstStyle/>
        <a:p>
          <a:endParaRPr lang="es-EC"/>
        </a:p>
      </dgm:t>
    </dgm:pt>
  </dgm:ptLst>
  <dgm:cxnLst>
    <dgm:cxn modelId="{A953E0B2-5734-4594-8248-7F3424230A04}" type="presOf" srcId="{0B9A06B2-E18B-4515-8331-58F417C80346}" destId="{D653F404-7268-4399-B899-59CE5109CB07}" srcOrd="0" destOrd="0" presId="urn:microsoft.com/office/officeart/2005/8/layout/cycle2"/>
    <dgm:cxn modelId="{671D1E7C-8F29-4B05-847E-9D628783860C}" srcId="{DDD62271-105B-46C4-B543-E4BEC2581ACF}" destId="{0E29CCE7-D2EA-44A4-9849-53AA018B4BD0}" srcOrd="4" destOrd="0" parTransId="{C6C59E48-B7BD-4BB7-AB93-883CFB51CF35}" sibTransId="{3F927940-7DD4-4684-822E-695AEE7F5936}"/>
    <dgm:cxn modelId="{9B9EAF63-F51B-4654-A5FC-EE133CF92CA4}" srcId="{DDD62271-105B-46C4-B543-E4BEC2581ACF}" destId="{0B9A06B2-E18B-4515-8331-58F417C80346}" srcOrd="5" destOrd="0" parTransId="{51DDDC47-D730-4EF9-967B-71E3D4EE30CA}" sibTransId="{397279BC-7DC6-4E19-A4F2-FB978C097A36}"/>
    <dgm:cxn modelId="{A213270A-148A-4961-87FA-09B98CC7A9B8}" type="presOf" srcId="{145E2274-6A04-4E49-B09B-821CCA50AAC6}" destId="{423FE190-F88E-46C5-820C-A2A9EA39C327}" srcOrd="1" destOrd="0" presId="urn:microsoft.com/office/officeart/2005/8/layout/cycle2"/>
    <dgm:cxn modelId="{F8EA8924-7EE0-43AE-80A9-6C4FAE9FF0B4}" srcId="{DDD62271-105B-46C4-B543-E4BEC2581ACF}" destId="{A7F46732-7155-4D20-AA61-4E5C3D46CA94}" srcOrd="3" destOrd="0" parTransId="{57ABDC71-CB5E-484C-9080-852B06BC66F0}" sibTransId="{246CFDC8-B996-4056-8F8A-6B90EEDFA947}"/>
    <dgm:cxn modelId="{4E5B90D0-F465-4C08-AC38-E484682D5F6E}" type="presOf" srcId="{7F71D516-0289-455D-A976-D7E74F9EF1DB}" destId="{17C04F5F-33DB-4F93-B33B-BCDF5B6CD887}" srcOrd="1" destOrd="0" presId="urn:microsoft.com/office/officeart/2005/8/layout/cycle2"/>
    <dgm:cxn modelId="{4EA83311-51AC-4BF8-9F8B-9D5C27B6D502}" type="presOf" srcId="{397279BC-7DC6-4E19-A4F2-FB978C097A36}" destId="{40FC7FC9-318A-4F34-96BE-3D1D2020E85A}" srcOrd="1" destOrd="0" presId="urn:microsoft.com/office/officeart/2005/8/layout/cycle2"/>
    <dgm:cxn modelId="{40A26B2C-4E3C-4003-A060-417BE979AB7F}" type="presOf" srcId="{A7F46732-7155-4D20-AA61-4E5C3D46CA94}" destId="{E386C2AD-843A-41AF-A4E3-D5F85457DF53}" srcOrd="0" destOrd="0" presId="urn:microsoft.com/office/officeart/2005/8/layout/cycle2"/>
    <dgm:cxn modelId="{613877F0-90D7-43C8-AC25-FB0B11353091}" type="presOf" srcId="{397279BC-7DC6-4E19-A4F2-FB978C097A36}" destId="{57457598-3F01-49CF-B8AB-F3F92EBB6035}" srcOrd="0" destOrd="0" presId="urn:microsoft.com/office/officeart/2005/8/layout/cycle2"/>
    <dgm:cxn modelId="{70F4D436-C5CA-4ADD-BDA6-9C8F05B2725E}" type="presOf" srcId="{246CFDC8-B996-4056-8F8A-6B90EEDFA947}" destId="{F732C86D-9899-4094-ADC4-BD1EFBAE3F0C}" srcOrd="1" destOrd="0" presId="urn:microsoft.com/office/officeart/2005/8/layout/cycle2"/>
    <dgm:cxn modelId="{FF14FA6B-4A50-495F-887C-9AC26E03F154}" type="presOf" srcId="{3F927940-7DD4-4684-822E-695AEE7F5936}" destId="{332B6806-3879-4570-8BB6-98C97B3DAAD9}" srcOrd="0" destOrd="0" presId="urn:microsoft.com/office/officeart/2005/8/layout/cycle2"/>
    <dgm:cxn modelId="{EA38AECB-0669-425D-8DFD-8EA51E21C3BF}" type="presOf" srcId="{4D9A9D68-26D2-400A-99CE-37A139C0935F}" destId="{D13B9599-F2E7-4308-B9F6-8CFBF3C6FF50}" srcOrd="0" destOrd="0" presId="urn:microsoft.com/office/officeart/2005/8/layout/cycle2"/>
    <dgm:cxn modelId="{78D392FA-D41C-4756-9299-3D8D03852CB3}" type="presOf" srcId="{3F927940-7DD4-4684-822E-695AEE7F5936}" destId="{54E31B93-ACB8-49FA-A61D-B63E16D5F87B}" srcOrd="1" destOrd="0" presId="urn:microsoft.com/office/officeart/2005/8/layout/cycle2"/>
    <dgm:cxn modelId="{0F66E005-7EB7-4F88-8B49-F034893CE87E}" type="presOf" srcId="{7F71D516-0289-455D-A976-D7E74F9EF1DB}" destId="{E9C65879-1FB7-4DB1-B8C3-2AAD60940A8D}" srcOrd="0" destOrd="0" presId="urn:microsoft.com/office/officeart/2005/8/layout/cycle2"/>
    <dgm:cxn modelId="{6F388B3A-A562-4F24-B176-2D349482412D}" type="presOf" srcId="{8254D203-5019-4D41-BB57-691E05F28FE2}" destId="{CCC398D1-2975-4FD1-8C1A-DBBCCC2BD7A7}" srcOrd="1" destOrd="0" presId="urn:microsoft.com/office/officeart/2005/8/layout/cycle2"/>
    <dgm:cxn modelId="{A6AF4B6E-A0B0-417C-A85F-0396FC84F2F0}" type="presOf" srcId="{145E2274-6A04-4E49-B09B-821CCA50AAC6}" destId="{EB60529E-706C-4CB1-948C-BB1C471A03F6}" srcOrd="0" destOrd="0" presId="urn:microsoft.com/office/officeart/2005/8/layout/cycle2"/>
    <dgm:cxn modelId="{6930E7B9-FAD3-4A59-A29B-B128DB6C472E}" srcId="{DDD62271-105B-46C4-B543-E4BEC2581ACF}" destId="{A6886F2C-356E-4251-BC57-7EDE95C89273}" srcOrd="2" destOrd="0" parTransId="{6B982904-72B6-4408-9619-0AD2AEE8F353}" sibTransId="{145E2274-6A04-4E49-B09B-821CCA50AAC6}"/>
    <dgm:cxn modelId="{707696BC-738D-4F67-A608-7812107EB8B8}" srcId="{DDD62271-105B-46C4-B543-E4BEC2581ACF}" destId="{4D9A9D68-26D2-400A-99CE-37A139C0935F}" srcOrd="1" destOrd="0" parTransId="{3148D358-559C-4FED-82FE-6ADDD2670002}" sibTransId="{7F71D516-0289-455D-A976-D7E74F9EF1DB}"/>
    <dgm:cxn modelId="{E530600D-CFBB-404A-BC85-8351FD7CA69E}" type="presOf" srcId="{8254D203-5019-4D41-BB57-691E05F28FE2}" destId="{F535C29F-390C-49C3-B9B3-A08E3578493A}" srcOrd="0" destOrd="0" presId="urn:microsoft.com/office/officeart/2005/8/layout/cycle2"/>
    <dgm:cxn modelId="{A48F57AC-C5C3-4046-99CA-1E666E235B0C}" type="presOf" srcId="{246CFDC8-B996-4056-8F8A-6B90EEDFA947}" destId="{1DF5D56B-2777-4AE9-B438-12A5CBF8F8D8}" srcOrd="0" destOrd="0" presId="urn:microsoft.com/office/officeart/2005/8/layout/cycle2"/>
    <dgm:cxn modelId="{C9B937C3-CF11-4E39-96FF-753C6554EBE9}" type="presOf" srcId="{DDD62271-105B-46C4-B543-E4BEC2581ACF}" destId="{EBB55A0F-2D4E-46FB-82B1-024EB63804FE}" srcOrd="0" destOrd="0" presId="urn:microsoft.com/office/officeart/2005/8/layout/cycle2"/>
    <dgm:cxn modelId="{147C6371-F7C3-46B8-8EB8-4F0521AEF24F}" type="presOf" srcId="{A6886F2C-356E-4251-BC57-7EDE95C89273}" destId="{0F24C24F-02C5-46AB-8BD5-E86A52AD3A70}" srcOrd="0" destOrd="0" presId="urn:microsoft.com/office/officeart/2005/8/layout/cycle2"/>
    <dgm:cxn modelId="{0D897D64-7295-4E83-9E8B-8DC00B12D600}" type="presOf" srcId="{0E29CCE7-D2EA-44A4-9849-53AA018B4BD0}" destId="{2BB6115A-3ED2-444C-8B6D-8C272289F273}" srcOrd="0" destOrd="0" presId="urn:microsoft.com/office/officeart/2005/8/layout/cycle2"/>
    <dgm:cxn modelId="{9FC3F4A0-7DA2-4175-B8AC-85FE654D54B8}" type="presOf" srcId="{6B1C2A6F-078B-4666-90B2-900592DA925C}" destId="{632A6AE7-7678-43E2-8690-7DC6C71BACEE}" srcOrd="0" destOrd="0" presId="urn:microsoft.com/office/officeart/2005/8/layout/cycle2"/>
    <dgm:cxn modelId="{D970343A-67BF-4980-9E1D-E9BCBE1313C1}" srcId="{DDD62271-105B-46C4-B543-E4BEC2581ACF}" destId="{6B1C2A6F-078B-4666-90B2-900592DA925C}" srcOrd="0" destOrd="0" parTransId="{8FE57791-433D-48E7-B923-3A7924FB0E86}" sibTransId="{8254D203-5019-4D41-BB57-691E05F28FE2}"/>
    <dgm:cxn modelId="{20E743D6-1560-44D3-A0CD-A87932C513B5}" type="presParOf" srcId="{EBB55A0F-2D4E-46FB-82B1-024EB63804FE}" destId="{632A6AE7-7678-43E2-8690-7DC6C71BACEE}" srcOrd="0" destOrd="0" presId="urn:microsoft.com/office/officeart/2005/8/layout/cycle2"/>
    <dgm:cxn modelId="{4FA53A7F-4B08-46AA-ADDA-A972992931A3}" type="presParOf" srcId="{EBB55A0F-2D4E-46FB-82B1-024EB63804FE}" destId="{F535C29F-390C-49C3-B9B3-A08E3578493A}" srcOrd="1" destOrd="0" presId="urn:microsoft.com/office/officeart/2005/8/layout/cycle2"/>
    <dgm:cxn modelId="{9C964B9D-CC36-41CE-8967-41E8E3EC9457}" type="presParOf" srcId="{F535C29F-390C-49C3-B9B3-A08E3578493A}" destId="{CCC398D1-2975-4FD1-8C1A-DBBCCC2BD7A7}" srcOrd="0" destOrd="0" presId="urn:microsoft.com/office/officeart/2005/8/layout/cycle2"/>
    <dgm:cxn modelId="{233EE061-AAD1-470A-9B68-46F998252657}" type="presParOf" srcId="{EBB55A0F-2D4E-46FB-82B1-024EB63804FE}" destId="{D13B9599-F2E7-4308-B9F6-8CFBF3C6FF50}" srcOrd="2" destOrd="0" presId="urn:microsoft.com/office/officeart/2005/8/layout/cycle2"/>
    <dgm:cxn modelId="{1CE03C6D-1228-423F-BC05-063730DD8E5D}" type="presParOf" srcId="{EBB55A0F-2D4E-46FB-82B1-024EB63804FE}" destId="{E9C65879-1FB7-4DB1-B8C3-2AAD60940A8D}" srcOrd="3" destOrd="0" presId="urn:microsoft.com/office/officeart/2005/8/layout/cycle2"/>
    <dgm:cxn modelId="{A82A8ADD-E7C2-47C8-9469-62C56633B0C6}" type="presParOf" srcId="{E9C65879-1FB7-4DB1-B8C3-2AAD60940A8D}" destId="{17C04F5F-33DB-4F93-B33B-BCDF5B6CD887}" srcOrd="0" destOrd="0" presId="urn:microsoft.com/office/officeart/2005/8/layout/cycle2"/>
    <dgm:cxn modelId="{E7148CC5-0735-49CF-841E-4FA5BC52961E}" type="presParOf" srcId="{EBB55A0F-2D4E-46FB-82B1-024EB63804FE}" destId="{0F24C24F-02C5-46AB-8BD5-E86A52AD3A70}" srcOrd="4" destOrd="0" presId="urn:microsoft.com/office/officeart/2005/8/layout/cycle2"/>
    <dgm:cxn modelId="{5B557851-0F7B-4948-9FD7-AEBF56FF1C88}" type="presParOf" srcId="{EBB55A0F-2D4E-46FB-82B1-024EB63804FE}" destId="{EB60529E-706C-4CB1-948C-BB1C471A03F6}" srcOrd="5" destOrd="0" presId="urn:microsoft.com/office/officeart/2005/8/layout/cycle2"/>
    <dgm:cxn modelId="{995602DC-C927-40C3-9701-7EABB3CA0D2B}" type="presParOf" srcId="{EB60529E-706C-4CB1-948C-BB1C471A03F6}" destId="{423FE190-F88E-46C5-820C-A2A9EA39C327}" srcOrd="0" destOrd="0" presId="urn:microsoft.com/office/officeart/2005/8/layout/cycle2"/>
    <dgm:cxn modelId="{0FEF44AE-F316-4CC4-A502-CEC652AE63CD}" type="presParOf" srcId="{EBB55A0F-2D4E-46FB-82B1-024EB63804FE}" destId="{E386C2AD-843A-41AF-A4E3-D5F85457DF53}" srcOrd="6" destOrd="0" presId="urn:microsoft.com/office/officeart/2005/8/layout/cycle2"/>
    <dgm:cxn modelId="{5F8C4B78-41D8-47F8-8943-693BA20EDA53}" type="presParOf" srcId="{EBB55A0F-2D4E-46FB-82B1-024EB63804FE}" destId="{1DF5D56B-2777-4AE9-B438-12A5CBF8F8D8}" srcOrd="7" destOrd="0" presId="urn:microsoft.com/office/officeart/2005/8/layout/cycle2"/>
    <dgm:cxn modelId="{DD027D79-91FD-4E9C-AB4C-56D7694EA935}" type="presParOf" srcId="{1DF5D56B-2777-4AE9-B438-12A5CBF8F8D8}" destId="{F732C86D-9899-4094-ADC4-BD1EFBAE3F0C}" srcOrd="0" destOrd="0" presId="urn:microsoft.com/office/officeart/2005/8/layout/cycle2"/>
    <dgm:cxn modelId="{5F44EBDC-8D6D-4A6C-9B0A-019629DCAEC6}" type="presParOf" srcId="{EBB55A0F-2D4E-46FB-82B1-024EB63804FE}" destId="{2BB6115A-3ED2-444C-8B6D-8C272289F273}" srcOrd="8" destOrd="0" presId="urn:microsoft.com/office/officeart/2005/8/layout/cycle2"/>
    <dgm:cxn modelId="{7433ACF4-E72F-4741-A6D8-C40B49BBBB94}" type="presParOf" srcId="{EBB55A0F-2D4E-46FB-82B1-024EB63804FE}" destId="{332B6806-3879-4570-8BB6-98C97B3DAAD9}" srcOrd="9" destOrd="0" presId="urn:microsoft.com/office/officeart/2005/8/layout/cycle2"/>
    <dgm:cxn modelId="{127AA02F-419B-4E20-9990-D49237502FB6}" type="presParOf" srcId="{332B6806-3879-4570-8BB6-98C97B3DAAD9}" destId="{54E31B93-ACB8-49FA-A61D-B63E16D5F87B}" srcOrd="0" destOrd="0" presId="urn:microsoft.com/office/officeart/2005/8/layout/cycle2"/>
    <dgm:cxn modelId="{EBB50A03-A8E3-4E32-ADC6-C462E5B34C9F}" type="presParOf" srcId="{EBB55A0F-2D4E-46FB-82B1-024EB63804FE}" destId="{D653F404-7268-4399-B899-59CE5109CB07}" srcOrd="10" destOrd="0" presId="urn:microsoft.com/office/officeart/2005/8/layout/cycle2"/>
    <dgm:cxn modelId="{A4672492-D2A5-4D7C-83B8-C3419967032D}" type="presParOf" srcId="{EBB55A0F-2D4E-46FB-82B1-024EB63804FE}" destId="{57457598-3F01-49CF-B8AB-F3F92EBB6035}" srcOrd="11" destOrd="0" presId="urn:microsoft.com/office/officeart/2005/8/layout/cycle2"/>
    <dgm:cxn modelId="{7BD4F6CE-54B5-48EA-8830-820F523E5604}" type="presParOf" srcId="{57457598-3F01-49CF-B8AB-F3F92EBB6035}" destId="{40FC7FC9-318A-4F34-96BE-3D1D2020E85A}"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7FB553-F07E-4E08-B047-E5104C904EBD}" type="doc">
      <dgm:prSet loTypeId="urn:microsoft.com/office/officeart/2005/8/layout/default#2" loCatId="list" qsTypeId="urn:microsoft.com/office/officeart/2005/8/quickstyle/simple3" qsCatId="simple" csTypeId="urn:microsoft.com/office/officeart/2005/8/colors/colorful1#4" csCatId="colorful" phldr="1"/>
      <dgm:spPr/>
      <dgm:t>
        <a:bodyPr/>
        <a:lstStyle/>
        <a:p>
          <a:endParaRPr lang="es-EC"/>
        </a:p>
      </dgm:t>
    </dgm:pt>
    <dgm:pt modelId="{AAFC86B1-0692-4AF1-8198-E14FD72B7C02}">
      <dgm:prSet phldrT="[Texto]" custT="1"/>
      <dgm:spPr/>
      <dgm:t>
        <a:bodyPr/>
        <a:lstStyle/>
        <a:p>
          <a:r>
            <a:rPr lang="es-EC" sz="1800" kern="1200" dirty="0" smtClean="0">
              <a:solidFill>
                <a:schemeClr val="dk1"/>
              </a:solidFill>
              <a:latin typeface="+mn-lt"/>
              <a:ea typeface="+mn-ea"/>
              <a:cs typeface="+mn-cs"/>
            </a:rPr>
            <a:t>A pesar de que las microempresas actualmente no están haciendo uso del dinero electrónico (96,3%), sí lo consideran un aporte positivo para las mismas.</a:t>
          </a:r>
          <a:endParaRPr lang="es-EC" sz="1800" kern="1200" dirty="0">
            <a:solidFill>
              <a:schemeClr val="dk1"/>
            </a:solidFill>
            <a:latin typeface="+mn-lt"/>
            <a:ea typeface="+mn-ea"/>
            <a:cs typeface="+mn-cs"/>
          </a:endParaRPr>
        </a:p>
      </dgm:t>
    </dgm:pt>
    <dgm:pt modelId="{5EA641C4-D602-4E4A-92D0-785CCB580EC9}" type="parTrans" cxnId="{7BE933B6-D053-4D39-BF66-CC3FFD06CC6D}">
      <dgm:prSet/>
      <dgm:spPr/>
      <dgm:t>
        <a:bodyPr/>
        <a:lstStyle/>
        <a:p>
          <a:endParaRPr lang="es-EC" sz="1500">
            <a:latin typeface="Cambria" pitchFamily="18" charset="0"/>
          </a:endParaRPr>
        </a:p>
      </dgm:t>
    </dgm:pt>
    <dgm:pt modelId="{461D9CD2-47FA-4EDC-B3E2-65612DBD22AE}" type="sibTrans" cxnId="{7BE933B6-D053-4D39-BF66-CC3FFD06CC6D}">
      <dgm:prSet/>
      <dgm:spPr/>
      <dgm:t>
        <a:bodyPr/>
        <a:lstStyle/>
        <a:p>
          <a:endParaRPr lang="es-EC" sz="1500">
            <a:latin typeface="Cambria" pitchFamily="18" charset="0"/>
          </a:endParaRPr>
        </a:p>
      </dgm:t>
    </dgm:pt>
    <dgm:pt modelId="{5E6208DF-066D-4B6B-9CCC-9A2E2EB68EA4}">
      <dgm:prSet phldrT="[Texto]" custT="1"/>
      <dgm:spPr/>
      <dgm:t>
        <a:bodyPr/>
        <a:lstStyle/>
        <a:p>
          <a:r>
            <a:rPr lang="es-EC" sz="1800" kern="1200" dirty="0" smtClean="0">
              <a:solidFill>
                <a:schemeClr val="dk1"/>
              </a:solidFill>
              <a:latin typeface="+mn-lt"/>
              <a:ea typeface="+mn-ea"/>
              <a:cs typeface="+mn-cs"/>
            </a:rPr>
            <a:t>Las personas consideran que la agilidad en las transacciones y la facilidad de uso son las razones principales que les motivarían a manejar una cuenta de dinero electrónico, es importante tomar en cuenta estos motivos al momento de informar este nuevo sistema de pago.</a:t>
          </a:r>
          <a:endParaRPr lang="es-EC" sz="1800" kern="1200" dirty="0">
            <a:solidFill>
              <a:schemeClr val="dk1"/>
            </a:solidFill>
            <a:latin typeface="+mn-lt"/>
            <a:ea typeface="+mn-ea"/>
            <a:cs typeface="+mn-cs"/>
          </a:endParaRPr>
        </a:p>
      </dgm:t>
    </dgm:pt>
    <dgm:pt modelId="{310A4B7E-6730-49EF-AF0F-242D81C569FC}" type="parTrans" cxnId="{F9418005-8AFD-4318-B812-148072A8D177}">
      <dgm:prSet/>
      <dgm:spPr/>
      <dgm:t>
        <a:bodyPr/>
        <a:lstStyle/>
        <a:p>
          <a:endParaRPr lang="es-EC" sz="1500">
            <a:latin typeface="Cambria" pitchFamily="18" charset="0"/>
          </a:endParaRPr>
        </a:p>
      </dgm:t>
    </dgm:pt>
    <dgm:pt modelId="{1F6FAE13-1CB0-4F6A-BD7D-5F21E9004A85}" type="sibTrans" cxnId="{F9418005-8AFD-4318-B812-148072A8D177}">
      <dgm:prSet/>
      <dgm:spPr/>
      <dgm:t>
        <a:bodyPr/>
        <a:lstStyle/>
        <a:p>
          <a:endParaRPr lang="es-EC" sz="1500">
            <a:latin typeface="Cambria" pitchFamily="18" charset="0"/>
          </a:endParaRPr>
        </a:p>
      </dgm:t>
    </dgm:pt>
    <dgm:pt modelId="{EE6505D8-1D7F-401C-8648-20C52CCFA50D}">
      <dgm:prSet phldrT="[Texto]" custT="1"/>
      <dgm:spPr/>
      <dgm:t>
        <a:bodyPr/>
        <a:lstStyle/>
        <a:p>
          <a:r>
            <a:rPr lang="es-EC" sz="1800" kern="1200" dirty="0" smtClean="0">
              <a:solidFill>
                <a:schemeClr val="dk1"/>
              </a:solidFill>
              <a:latin typeface="+mn-lt"/>
              <a:ea typeface="+mn-ea"/>
              <a:cs typeface="+mn-cs"/>
            </a:rPr>
            <a:t>Las razones: desconfianza en el nuevo sistema, miedo al cambio y falta de información, hacen que las personas administradoras de las microempresas no estén haciendo uso del dinero electrónico debido a que no conocen lo suficiente acerca del tema, lo que se traduce en una falta de seguridad y deseo de probar el nuevo sistema.</a:t>
          </a:r>
          <a:endParaRPr lang="es-EC" sz="1800" kern="1200" dirty="0">
            <a:solidFill>
              <a:schemeClr val="dk1"/>
            </a:solidFill>
            <a:latin typeface="+mn-lt"/>
            <a:ea typeface="+mn-ea"/>
            <a:cs typeface="+mn-cs"/>
          </a:endParaRPr>
        </a:p>
      </dgm:t>
    </dgm:pt>
    <dgm:pt modelId="{DA018504-B76D-4D78-9D89-4FF6B76C530C}" type="parTrans" cxnId="{33501E96-E5EE-4BD8-A627-5565DECF2DDA}">
      <dgm:prSet/>
      <dgm:spPr/>
      <dgm:t>
        <a:bodyPr/>
        <a:lstStyle/>
        <a:p>
          <a:endParaRPr lang="es-EC" sz="1500">
            <a:latin typeface="Cambria" pitchFamily="18" charset="0"/>
          </a:endParaRPr>
        </a:p>
      </dgm:t>
    </dgm:pt>
    <dgm:pt modelId="{C9A6CBE9-F293-4DAE-BB44-73E5451DF3FC}" type="sibTrans" cxnId="{33501E96-E5EE-4BD8-A627-5565DECF2DDA}">
      <dgm:prSet/>
      <dgm:spPr/>
      <dgm:t>
        <a:bodyPr/>
        <a:lstStyle/>
        <a:p>
          <a:endParaRPr lang="es-EC" sz="1500">
            <a:latin typeface="Cambria" pitchFamily="18" charset="0"/>
          </a:endParaRPr>
        </a:p>
      </dgm:t>
    </dgm:pt>
    <dgm:pt modelId="{02155A4E-14E2-4EAE-8ED7-15CFDECDFF3F}">
      <dgm:prSet phldrT="[Texto]" custT="1"/>
      <dgm:spPr/>
      <dgm:t>
        <a:bodyPr/>
        <a:lstStyle/>
        <a:p>
          <a:r>
            <a:rPr lang="es-EC" sz="1800" kern="1200" dirty="0" smtClean="0">
              <a:solidFill>
                <a:schemeClr val="dk1"/>
              </a:solidFill>
              <a:latin typeface="+mn-lt"/>
              <a:ea typeface="+mn-ea"/>
              <a:cs typeface="+mn-cs"/>
            </a:rPr>
            <a:t>A pesar de que la televisión es la fuente por la cual el mayor número de encuestados han obtenido información acerca del dinero electrónico, seguido de los periódicos, revistas e internet; las microempresas no poseen un nivel adecuado de información acerca del dinero electrónico.</a:t>
          </a:r>
          <a:endParaRPr lang="es-EC" sz="1800" kern="1200" dirty="0">
            <a:solidFill>
              <a:schemeClr val="dk1"/>
            </a:solidFill>
            <a:latin typeface="+mn-lt"/>
            <a:ea typeface="+mn-ea"/>
            <a:cs typeface="+mn-cs"/>
          </a:endParaRPr>
        </a:p>
      </dgm:t>
    </dgm:pt>
    <dgm:pt modelId="{A37E6172-1909-4DDE-809A-75F824B464F6}" type="parTrans" cxnId="{1F851999-031D-4415-8301-BA9B15464E22}">
      <dgm:prSet/>
      <dgm:spPr/>
      <dgm:t>
        <a:bodyPr/>
        <a:lstStyle/>
        <a:p>
          <a:endParaRPr lang="es-EC" sz="1500">
            <a:latin typeface="Cambria" pitchFamily="18" charset="0"/>
          </a:endParaRPr>
        </a:p>
      </dgm:t>
    </dgm:pt>
    <dgm:pt modelId="{BD03C4FD-E269-4AAA-A045-BAB99C19A513}" type="sibTrans" cxnId="{1F851999-031D-4415-8301-BA9B15464E22}">
      <dgm:prSet/>
      <dgm:spPr/>
      <dgm:t>
        <a:bodyPr/>
        <a:lstStyle/>
        <a:p>
          <a:endParaRPr lang="es-EC" sz="1500">
            <a:latin typeface="Cambria" pitchFamily="18" charset="0"/>
          </a:endParaRPr>
        </a:p>
      </dgm:t>
    </dgm:pt>
    <dgm:pt modelId="{19CCC1CC-C2BA-41ED-9680-ED6ED2FA6C8B}">
      <dgm:prSet phldrT="[Texto]" custT="1"/>
      <dgm:spPr/>
      <dgm:t>
        <a:bodyPr/>
        <a:lstStyle/>
        <a:p>
          <a:r>
            <a:rPr lang="es-EC" sz="1800" kern="1200" dirty="0" smtClean="0">
              <a:solidFill>
                <a:schemeClr val="dk1"/>
              </a:solidFill>
              <a:latin typeface="+mn-lt"/>
              <a:ea typeface="+mn-ea"/>
              <a:cs typeface="+mn-cs"/>
            </a:rPr>
            <a:t>El uso de dinero electrónico en las microempresas comerciales del DMQ, no representa un aporte significativo en la matriz productiva, ya que la gran mayoría de microempresas no se han sumado a este cambio.</a:t>
          </a:r>
          <a:endParaRPr lang="es-EC" sz="1800" kern="1200" dirty="0">
            <a:solidFill>
              <a:schemeClr val="dk1"/>
            </a:solidFill>
            <a:latin typeface="+mn-lt"/>
            <a:ea typeface="+mn-ea"/>
            <a:cs typeface="+mn-cs"/>
          </a:endParaRPr>
        </a:p>
      </dgm:t>
    </dgm:pt>
    <dgm:pt modelId="{199E4155-C744-4F52-86DD-86360740FD0E}" type="parTrans" cxnId="{69EBC0BE-8DF7-401E-BEF7-61BEF76F43FC}">
      <dgm:prSet/>
      <dgm:spPr/>
      <dgm:t>
        <a:bodyPr/>
        <a:lstStyle/>
        <a:p>
          <a:endParaRPr lang="es-EC" sz="1500">
            <a:latin typeface="Cambria" pitchFamily="18" charset="0"/>
          </a:endParaRPr>
        </a:p>
      </dgm:t>
    </dgm:pt>
    <dgm:pt modelId="{041BB7D1-0B3B-430E-92AA-AF55EA6B336C}" type="sibTrans" cxnId="{69EBC0BE-8DF7-401E-BEF7-61BEF76F43FC}">
      <dgm:prSet/>
      <dgm:spPr/>
      <dgm:t>
        <a:bodyPr/>
        <a:lstStyle/>
        <a:p>
          <a:endParaRPr lang="es-EC" sz="1500">
            <a:latin typeface="Cambria" pitchFamily="18" charset="0"/>
          </a:endParaRPr>
        </a:p>
      </dgm:t>
    </dgm:pt>
    <dgm:pt modelId="{D599F69B-7E37-4470-A04B-E9D9BE76A764}" type="pres">
      <dgm:prSet presAssocID="{727FB553-F07E-4E08-B047-E5104C904EBD}" presName="diagram" presStyleCnt="0">
        <dgm:presLayoutVars>
          <dgm:dir/>
          <dgm:resizeHandles val="exact"/>
        </dgm:presLayoutVars>
      </dgm:prSet>
      <dgm:spPr/>
      <dgm:t>
        <a:bodyPr/>
        <a:lstStyle/>
        <a:p>
          <a:endParaRPr lang="es-EC"/>
        </a:p>
      </dgm:t>
    </dgm:pt>
    <dgm:pt modelId="{7782450A-E8A2-482F-A1A0-0751946DBA6C}" type="pres">
      <dgm:prSet presAssocID="{AAFC86B1-0692-4AF1-8198-E14FD72B7C02}" presName="node" presStyleLbl="node1" presStyleIdx="0" presStyleCnt="5" custScaleX="128583" custLinFactNeighborX="2429" custLinFactNeighborY="-70">
        <dgm:presLayoutVars>
          <dgm:bulletEnabled val="1"/>
        </dgm:presLayoutVars>
      </dgm:prSet>
      <dgm:spPr/>
      <dgm:t>
        <a:bodyPr/>
        <a:lstStyle/>
        <a:p>
          <a:endParaRPr lang="es-EC"/>
        </a:p>
      </dgm:t>
    </dgm:pt>
    <dgm:pt modelId="{80D0224A-D8FC-44CA-A2AA-7B942E1584B8}" type="pres">
      <dgm:prSet presAssocID="{461D9CD2-47FA-4EDC-B3E2-65612DBD22AE}" presName="sibTrans" presStyleCnt="0"/>
      <dgm:spPr/>
    </dgm:pt>
    <dgm:pt modelId="{733AEF49-72E4-4ACB-A9DD-2E535FC826F2}" type="pres">
      <dgm:prSet presAssocID="{5E6208DF-066D-4B6B-9CCC-9A2E2EB68EA4}" presName="node" presStyleLbl="node1" presStyleIdx="1" presStyleCnt="5" custScaleX="133321">
        <dgm:presLayoutVars>
          <dgm:bulletEnabled val="1"/>
        </dgm:presLayoutVars>
      </dgm:prSet>
      <dgm:spPr/>
      <dgm:t>
        <a:bodyPr/>
        <a:lstStyle/>
        <a:p>
          <a:endParaRPr lang="es-EC"/>
        </a:p>
      </dgm:t>
    </dgm:pt>
    <dgm:pt modelId="{5A19E263-D5E9-4BE3-9978-2863A869EF9C}" type="pres">
      <dgm:prSet presAssocID="{1F6FAE13-1CB0-4F6A-BD7D-5F21E9004A85}" presName="sibTrans" presStyleCnt="0"/>
      <dgm:spPr/>
    </dgm:pt>
    <dgm:pt modelId="{FFABA0B8-5164-4E20-8AC3-020B04EA581B}" type="pres">
      <dgm:prSet presAssocID="{EE6505D8-1D7F-401C-8648-20C52CCFA50D}" presName="node" presStyleLbl="node1" presStyleIdx="2" presStyleCnt="5" custScaleX="133352" custScaleY="131100" custLinFactNeighborX="-171" custLinFactNeighborY="-7490">
        <dgm:presLayoutVars>
          <dgm:bulletEnabled val="1"/>
        </dgm:presLayoutVars>
      </dgm:prSet>
      <dgm:spPr/>
      <dgm:t>
        <a:bodyPr/>
        <a:lstStyle/>
        <a:p>
          <a:endParaRPr lang="es-EC"/>
        </a:p>
      </dgm:t>
    </dgm:pt>
    <dgm:pt modelId="{AA117EEF-4FB9-45AD-A00F-53BF4497D421}" type="pres">
      <dgm:prSet presAssocID="{C9A6CBE9-F293-4DAE-BB44-73E5451DF3FC}" presName="sibTrans" presStyleCnt="0"/>
      <dgm:spPr/>
    </dgm:pt>
    <dgm:pt modelId="{7FC632C6-949E-4EB9-902A-2DC8BA10AE5E}" type="pres">
      <dgm:prSet presAssocID="{02155A4E-14E2-4EAE-8ED7-15CFDECDFF3F}" presName="node" presStyleLbl="node1" presStyleIdx="3" presStyleCnt="5" custScaleX="123351" custScaleY="120967" custLinFactNeighborX="-289" custLinFactNeighborY="-8510">
        <dgm:presLayoutVars>
          <dgm:bulletEnabled val="1"/>
        </dgm:presLayoutVars>
      </dgm:prSet>
      <dgm:spPr/>
      <dgm:t>
        <a:bodyPr/>
        <a:lstStyle/>
        <a:p>
          <a:endParaRPr lang="es-EC"/>
        </a:p>
      </dgm:t>
    </dgm:pt>
    <dgm:pt modelId="{720B7D50-DD59-4172-985C-0F9BD77EE622}" type="pres">
      <dgm:prSet presAssocID="{BD03C4FD-E269-4AAA-A045-BAB99C19A513}" presName="sibTrans" presStyleCnt="0"/>
      <dgm:spPr/>
    </dgm:pt>
    <dgm:pt modelId="{938289BA-3970-44A9-B981-0C72E7C1C29B}" type="pres">
      <dgm:prSet presAssocID="{19CCC1CC-C2BA-41ED-9680-ED6ED2FA6C8B}" presName="node" presStyleLbl="node1" presStyleIdx="4" presStyleCnt="5" custScaleX="156604" custScaleY="83396" custLinFactNeighborX="3044" custLinFactNeighborY="-9595">
        <dgm:presLayoutVars>
          <dgm:bulletEnabled val="1"/>
        </dgm:presLayoutVars>
      </dgm:prSet>
      <dgm:spPr/>
      <dgm:t>
        <a:bodyPr/>
        <a:lstStyle/>
        <a:p>
          <a:endParaRPr lang="es-EC"/>
        </a:p>
      </dgm:t>
    </dgm:pt>
  </dgm:ptLst>
  <dgm:cxnLst>
    <dgm:cxn modelId="{1F851999-031D-4415-8301-BA9B15464E22}" srcId="{727FB553-F07E-4E08-B047-E5104C904EBD}" destId="{02155A4E-14E2-4EAE-8ED7-15CFDECDFF3F}" srcOrd="3" destOrd="0" parTransId="{A37E6172-1909-4DDE-809A-75F824B464F6}" sibTransId="{BD03C4FD-E269-4AAA-A045-BAB99C19A513}"/>
    <dgm:cxn modelId="{33501E96-E5EE-4BD8-A627-5565DECF2DDA}" srcId="{727FB553-F07E-4E08-B047-E5104C904EBD}" destId="{EE6505D8-1D7F-401C-8648-20C52CCFA50D}" srcOrd="2" destOrd="0" parTransId="{DA018504-B76D-4D78-9D89-4FF6B76C530C}" sibTransId="{C9A6CBE9-F293-4DAE-BB44-73E5451DF3FC}"/>
    <dgm:cxn modelId="{F0FBFE75-46EF-40A4-9305-04C673C06037}" type="presOf" srcId="{AAFC86B1-0692-4AF1-8198-E14FD72B7C02}" destId="{7782450A-E8A2-482F-A1A0-0751946DBA6C}" srcOrd="0" destOrd="0" presId="urn:microsoft.com/office/officeart/2005/8/layout/default#2"/>
    <dgm:cxn modelId="{7BE933B6-D053-4D39-BF66-CC3FFD06CC6D}" srcId="{727FB553-F07E-4E08-B047-E5104C904EBD}" destId="{AAFC86B1-0692-4AF1-8198-E14FD72B7C02}" srcOrd="0" destOrd="0" parTransId="{5EA641C4-D602-4E4A-92D0-785CCB580EC9}" sibTransId="{461D9CD2-47FA-4EDC-B3E2-65612DBD22AE}"/>
    <dgm:cxn modelId="{2702C35C-0323-4976-9929-D4AFC8E6B98D}" type="presOf" srcId="{19CCC1CC-C2BA-41ED-9680-ED6ED2FA6C8B}" destId="{938289BA-3970-44A9-B981-0C72E7C1C29B}" srcOrd="0" destOrd="0" presId="urn:microsoft.com/office/officeart/2005/8/layout/default#2"/>
    <dgm:cxn modelId="{190EA14C-E3F4-42AC-B893-E2EC3EA892A1}" type="presOf" srcId="{727FB553-F07E-4E08-B047-E5104C904EBD}" destId="{D599F69B-7E37-4470-A04B-E9D9BE76A764}" srcOrd="0" destOrd="0" presId="urn:microsoft.com/office/officeart/2005/8/layout/default#2"/>
    <dgm:cxn modelId="{69EBC0BE-8DF7-401E-BEF7-61BEF76F43FC}" srcId="{727FB553-F07E-4E08-B047-E5104C904EBD}" destId="{19CCC1CC-C2BA-41ED-9680-ED6ED2FA6C8B}" srcOrd="4" destOrd="0" parTransId="{199E4155-C744-4F52-86DD-86360740FD0E}" sibTransId="{041BB7D1-0B3B-430E-92AA-AF55EA6B336C}"/>
    <dgm:cxn modelId="{CFD8EE67-57E2-4859-911E-F558D841E439}" type="presOf" srcId="{EE6505D8-1D7F-401C-8648-20C52CCFA50D}" destId="{FFABA0B8-5164-4E20-8AC3-020B04EA581B}" srcOrd="0" destOrd="0" presId="urn:microsoft.com/office/officeart/2005/8/layout/default#2"/>
    <dgm:cxn modelId="{97A0452B-AEF7-41DE-8693-EFC136ADA786}" type="presOf" srcId="{5E6208DF-066D-4B6B-9CCC-9A2E2EB68EA4}" destId="{733AEF49-72E4-4ACB-A9DD-2E535FC826F2}" srcOrd="0" destOrd="0" presId="urn:microsoft.com/office/officeart/2005/8/layout/default#2"/>
    <dgm:cxn modelId="{BA08586B-5C61-48B2-9403-14281A8FF0B6}" type="presOf" srcId="{02155A4E-14E2-4EAE-8ED7-15CFDECDFF3F}" destId="{7FC632C6-949E-4EB9-902A-2DC8BA10AE5E}" srcOrd="0" destOrd="0" presId="urn:microsoft.com/office/officeart/2005/8/layout/default#2"/>
    <dgm:cxn modelId="{F9418005-8AFD-4318-B812-148072A8D177}" srcId="{727FB553-F07E-4E08-B047-E5104C904EBD}" destId="{5E6208DF-066D-4B6B-9CCC-9A2E2EB68EA4}" srcOrd="1" destOrd="0" parTransId="{310A4B7E-6730-49EF-AF0F-242D81C569FC}" sibTransId="{1F6FAE13-1CB0-4F6A-BD7D-5F21E9004A85}"/>
    <dgm:cxn modelId="{6763D116-85C0-4FAC-B732-8A9E3EEB3178}" type="presParOf" srcId="{D599F69B-7E37-4470-A04B-E9D9BE76A764}" destId="{7782450A-E8A2-482F-A1A0-0751946DBA6C}" srcOrd="0" destOrd="0" presId="urn:microsoft.com/office/officeart/2005/8/layout/default#2"/>
    <dgm:cxn modelId="{1DE97345-95E7-47E6-962A-FBA4A2CDD704}" type="presParOf" srcId="{D599F69B-7E37-4470-A04B-E9D9BE76A764}" destId="{80D0224A-D8FC-44CA-A2AA-7B942E1584B8}" srcOrd="1" destOrd="0" presId="urn:microsoft.com/office/officeart/2005/8/layout/default#2"/>
    <dgm:cxn modelId="{81009930-0D76-4D1A-9D7E-EFAD65F2901E}" type="presParOf" srcId="{D599F69B-7E37-4470-A04B-E9D9BE76A764}" destId="{733AEF49-72E4-4ACB-A9DD-2E535FC826F2}" srcOrd="2" destOrd="0" presId="urn:microsoft.com/office/officeart/2005/8/layout/default#2"/>
    <dgm:cxn modelId="{2EA85571-AD6C-43CE-A853-B7EB0EEA23C7}" type="presParOf" srcId="{D599F69B-7E37-4470-A04B-E9D9BE76A764}" destId="{5A19E263-D5E9-4BE3-9978-2863A869EF9C}" srcOrd="3" destOrd="0" presId="urn:microsoft.com/office/officeart/2005/8/layout/default#2"/>
    <dgm:cxn modelId="{C1E8D956-7065-46BC-8E9E-59DDB7CB7177}" type="presParOf" srcId="{D599F69B-7E37-4470-A04B-E9D9BE76A764}" destId="{FFABA0B8-5164-4E20-8AC3-020B04EA581B}" srcOrd="4" destOrd="0" presId="urn:microsoft.com/office/officeart/2005/8/layout/default#2"/>
    <dgm:cxn modelId="{EA84A817-CCFC-4C0B-A432-0BDA473F4589}" type="presParOf" srcId="{D599F69B-7E37-4470-A04B-E9D9BE76A764}" destId="{AA117EEF-4FB9-45AD-A00F-53BF4497D421}" srcOrd="5" destOrd="0" presId="urn:microsoft.com/office/officeart/2005/8/layout/default#2"/>
    <dgm:cxn modelId="{CF57CF56-4F87-40DC-BA2B-846EF6D50654}" type="presParOf" srcId="{D599F69B-7E37-4470-A04B-E9D9BE76A764}" destId="{7FC632C6-949E-4EB9-902A-2DC8BA10AE5E}" srcOrd="6" destOrd="0" presId="urn:microsoft.com/office/officeart/2005/8/layout/default#2"/>
    <dgm:cxn modelId="{0DCEB1B8-3338-430A-9266-4F4E93CA6FEF}" type="presParOf" srcId="{D599F69B-7E37-4470-A04B-E9D9BE76A764}" destId="{720B7D50-DD59-4172-985C-0F9BD77EE622}" srcOrd="7" destOrd="0" presId="urn:microsoft.com/office/officeart/2005/8/layout/default#2"/>
    <dgm:cxn modelId="{AD0701B0-F34E-4763-B341-0FBAE6D82AE8}" type="presParOf" srcId="{D599F69B-7E37-4470-A04B-E9D9BE76A764}" destId="{938289BA-3970-44A9-B981-0C72E7C1C29B}"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530AA-F239-4BA9-8D12-BD87B3396C21}">
      <dsp:nvSpPr>
        <dsp:cNvPr id="0" name=""/>
        <dsp:cNvSpPr/>
      </dsp:nvSpPr>
      <dsp:spPr>
        <a:xfrm>
          <a:off x="24978" y="17969"/>
          <a:ext cx="5877292" cy="1036915"/>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1. Investigar teorías y temas planteados en el marco teórico como aporte preliminar del proyecto.</a:t>
          </a:r>
          <a:endParaRPr lang="es-EC" sz="1600" kern="1200" dirty="0"/>
        </a:p>
      </dsp:txBody>
      <dsp:txXfrm>
        <a:off x="55348" y="48339"/>
        <a:ext cx="4637061" cy="976175"/>
      </dsp:txXfrm>
    </dsp:sp>
    <dsp:sp modelId="{028920F6-0C83-404D-B3B3-21EB8B419070}">
      <dsp:nvSpPr>
        <dsp:cNvPr id="0" name=""/>
        <dsp:cNvSpPr/>
      </dsp:nvSpPr>
      <dsp:spPr>
        <a:xfrm>
          <a:off x="438888" y="1180931"/>
          <a:ext cx="5877292" cy="1036915"/>
        </a:xfrm>
        <a:prstGeom prst="roundRect">
          <a:avLst>
            <a:gd name="adj" fmla="val 10000"/>
          </a:avLst>
        </a:prstGeom>
        <a:blipFill rotWithShape="0">
          <a:blip xmlns:r="http://schemas.openxmlformats.org/officeDocument/2006/relationships" r:embed="rId2"/>
          <a:tile tx="0" ty="0" sx="100000" sy="100000" flip="none" algn="tl"/>
        </a:blip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2. Definir el proceso metodológico que se utilizará para este estudio</a:t>
          </a:r>
          <a:endParaRPr lang="es-EC" sz="1600" kern="1200" dirty="0"/>
        </a:p>
      </dsp:txBody>
      <dsp:txXfrm>
        <a:off x="469258" y="1211301"/>
        <a:ext cx="4703669" cy="976175"/>
      </dsp:txXfrm>
    </dsp:sp>
    <dsp:sp modelId="{D5186229-A01D-41F0-BFD3-7D892925A7A5}">
      <dsp:nvSpPr>
        <dsp:cNvPr id="0" name=""/>
        <dsp:cNvSpPr/>
      </dsp:nvSpPr>
      <dsp:spPr>
        <a:xfrm>
          <a:off x="877777" y="2361862"/>
          <a:ext cx="5877292" cy="1036915"/>
        </a:xfrm>
        <a:prstGeom prst="roundRect">
          <a:avLst>
            <a:gd name="adj" fmla="val 10000"/>
          </a:avLst>
        </a:prstGeom>
        <a:solidFill>
          <a:srgbClr val="AFFFFF"/>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3. Realizar una investigación de mercados en el Distrito Metropolitano de Quito sobre el impacto del uso del dinero electrónico en las microempresas comerciales.</a:t>
          </a:r>
          <a:endParaRPr lang="es-EC" sz="1600" kern="1200" dirty="0"/>
        </a:p>
      </dsp:txBody>
      <dsp:txXfrm>
        <a:off x="908147" y="2392232"/>
        <a:ext cx="4703669" cy="976175"/>
      </dsp:txXfrm>
    </dsp:sp>
    <dsp:sp modelId="{B220B98D-5E02-456B-AA44-D4AB6D656F39}">
      <dsp:nvSpPr>
        <dsp:cNvPr id="0" name=""/>
        <dsp:cNvSpPr/>
      </dsp:nvSpPr>
      <dsp:spPr>
        <a:xfrm>
          <a:off x="1316666" y="3542793"/>
          <a:ext cx="5877292" cy="1036915"/>
        </a:xfrm>
        <a:prstGeom prst="roundRect">
          <a:avLst>
            <a:gd name="adj" fmla="val 10000"/>
          </a:avLst>
        </a:prstGeom>
        <a:solidFill>
          <a:srgbClr val="FFA7E2"/>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4. Analizar los resultados obtenidos en la investigación.</a:t>
          </a:r>
          <a:endParaRPr lang="es-EC" sz="1600" kern="1200" dirty="0"/>
        </a:p>
      </dsp:txBody>
      <dsp:txXfrm>
        <a:off x="1347036" y="3573163"/>
        <a:ext cx="4703669" cy="976175"/>
      </dsp:txXfrm>
    </dsp:sp>
    <dsp:sp modelId="{2E52F954-B277-4172-A1BE-D3DF05C28D40}">
      <dsp:nvSpPr>
        <dsp:cNvPr id="0" name=""/>
        <dsp:cNvSpPr/>
      </dsp:nvSpPr>
      <dsp:spPr>
        <a:xfrm>
          <a:off x="1755555" y="4723724"/>
          <a:ext cx="5877292" cy="1036915"/>
        </a:xfrm>
        <a:prstGeom prst="roundRect">
          <a:avLst>
            <a:gd name="adj" fmla="val 10000"/>
          </a:avLst>
        </a:prstGeom>
        <a:solidFill>
          <a:srgbClr val="FFC69B"/>
        </a:soli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C" sz="1600" kern="1200" dirty="0" smtClean="0"/>
            <a:t>5. Establecer conclusiones y recomendaciones.</a:t>
          </a:r>
          <a:endParaRPr lang="es-EC" sz="1600" kern="1200" dirty="0"/>
        </a:p>
      </dsp:txBody>
      <dsp:txXfrm>
        <a:off x="1785925" y="4754094"/>
        <a:ext cx="4703669" cy="976175"/>
      </dsp:txXfrm>
    </dsp:sp>
    <dsp:sp modelId="{4DFC3834-D838-4077-94BE-1FCE7034BCDA}">
      <dsp:nvSpPr>
        <dsp:cNvPr id="0" name=""/>
        <dsp:cNvSpPr/>
      </dsp:nvSpPr>
      <dsp:spPr>
        <a:xfrm>
          <a:off x="5203298" y="757524"/>
          <a:ext cx="673994" cy="67399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5354947" y="757524"/>
        <a:ext cx="370696" cy="507180"/>
      </dsp:txXfrm>
    </dsp:sp>
    <dsp:sp modelId="{B78FC3D8-83AF-44F9-A986-7F74B27259AE}">
      <dsp:nvSpPr>
        <dsp:cNvPr id="0" name=""/>
        <dsp:cNvSpPr/>
      </dsp:nvSpPr>
      <dsp:spPr>
        <a:xfrm>
          <a:off x="5642186" y="1938455"/>
          <a:ext cx="673994" cy="673994"/>
        </a:xfrm>
        <a:prstGeom prst="downArrow">
          <a:avLst>
            <a:gd name="adj1" fmla="val 55000"/>
            <a:gd name="adj2" fmla="val 45000"/>
          </a:avLst>
        </a:prstGeom>
        <a:solidFill>
          <a:schemeClr val="accent5">
            <a:tint val="40000"/>
            <a:alpha val="90000"/>
            <a:hueOff val="521589"/>
            <a:satOff val="-3935"/>
            <a:lumOff val="-124"/>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5793835" y="1938455"/>
        <a:ext cx="370696" cy="507180"/>
      </dsp:txXfrm>
    </dsp:sp>
    <dsp:sp modelId="{E94546FE-AD68-4538-8A91-03D86DB4EB76}">
      <dsp:nvSpPr>
        <dsp:cNvPr id="0" name=""/>
        <dsp:cNvSpPr/>
      </dsp:nvSpPr>
      <dsp:spPr>
        <a:xfrm>
          <a:off x="6081075" y="3102104"/>
          <a:ext cx="673994" cy="673994"/>
        </a:xfrm>
        <a:prstGeom prst="downArrow">
          <a:avLst>
            <a:gd name="adj1" fmla="val 55000"/>
            <a:gd name="adj2" fmla="val 45000"/>
          </a:avLst>
        </a:prstGeom>
        <a:solidFill>
          <a:schemeClr val="accent5">
            <a:tint val="40000"/>
            <a:alpha val="90000"/>
            <a:hueOff val="1043178"/>
            <a:satOff val="-7870"/>
            <a:lumOff val="-247"/>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6232724" y="3102104"/>
        <a:ext cx="370696" cy="507180"/>
      </dsp:txXfrm>
    </dsp:sp>
    <dsp:sp modelId="{A2809E5C-E045-4E48-A382-ED12C9913C18}">
      <dsp:nvSpPr>
        <dsp:cNvPr id="0" name=""/>
        <dsp:cNvSpPr/>
      </dsp:nvSpPr>
      <dsp:spPr>
        <a:xfrm>
          <a:off x="6519964" y="4294557"/>
          <a:ext cx="673994" cy="673994"/>
        </a:xfrm>
        <a:prstGeom prst="downArrow">
          <a:avLst>
            <a:gd name="adj1" fmla="val 55000"/>
            <a:gd name="adj2" fmla="val 45000"/>
          </a:avLst>
        </a:prstGeom>
        <a:solidFill>
          <a:schemeClr val="accent5">
            <a:tint val="40000"/>
            <a:alpha val="90000"/>
            <a:hueOff val="1564767"/>
            <a:satOff val="-11805"/>
            <a:lumOff val="-371"/>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C" sz="3200" kern="1200"/>
        </a:p>
      </dsp:txBody>
      <dsp:txXfrm>
        <a:off x="6671613" y="4294557"/>
        <a:ext cx="370696" cy="507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A6AE7-7678-43E2-8690-7DC6C71BACEE}">
      <dsp:nvSpPr>
        <dsp:cNvPr id="0" name=""/>
        <dsp:cNvSpPr/>
      </dsp:nvSpPr>
      <dsp:spPr>
        <a:xfrm>
          <a:off x="3564038" y="2120"/>
          <a:ext cx="1587326" cy="1587326"/>
        </a:xfrm>
        <a:prstGeom prst="ellipse">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ambria" pitchFamily="18" charset="0"/>
            </a:rPr>
            <a:t>¿Qué</a:t>
          </a:r>
          <a:r>
            <a:rPr lang="es-EC" sz="1400" kern="1200" baseline="0" dirty="0" smtClean="0">
              <a:latin typeface="Cambria" pitchFamily="18" charset="0"/>
            </a:rPr>
            <a:t> es el dinero electrónico?</a:t>
          </a:r>
          <a:endParaRPr lang="es-EC" sz="1400" kern="1200" dirty="0" smtClean="0">
            <a:latin typeface="Cambria" pitchFamily="18" charset="0"/>
          </a:endParaRPr>
        </a:p>
      </dsp:txBody>
      <dsp:txXfrm>
        <a:off x="3796497" y="234579"/>
        <a:ext cx="1122408" cy="1122408"/>
      </dsp:txXfrm>
    </dsp:sp>
    <dsp:sp modelId="{F535C29F-390C-49C3-B9B3-A08E3578493A}">
      <dsp:nvSpPr>
        <dsp:cNvPr id="0" name=""/>
        <dsp:cNvSpPr/>
      </dsp:nvSpPr>
      <dsp:spPr>
        <a:xfrm rot="1800000">
          <a:off x="5168412" y="1117752"/>
          <a:ext cx="421809" cy="535722"/>
        </a:xfrm>
        <a:prstGeom prst="rightArrow">
          <a:avLst>
            <a:gd name="adj1" fmla="val 60000"/>
            <a:gd name="adj2" fmla="val 50000"/>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latin typeface="Cambria" pitchFamily="18" charset="0"/>
          </a:endParaRPr>
        </a:p>
      </dsp:txBody>
      <dsp:txXfrm>
        <a:off x="5176889" y="1193260"/>
        <a:ext cx="295266" cy="321434"/>
      </dsp:txXfrm>
    </dsp:sp>
    <dsp:sp modelId="{D13B9599-F2E7-4308-B9F6-8CFBF3C6FF50}">
      <dsp:nvSpPr>
        <dsp:cNvPr id="0" name=""/>
        <dsp:cNvSpPr/>
      </dsp:nvSpPr>
      <dsp:spPr>
        <a:xfrm>
          <a:off x="5627945" y="1193718"/>
          <a:ext cx="1587326" cy="1587326"/>
        </a:xfrm>
        <a:prstGeom prst="ellipse">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ambria" pitchFamily="18" charset="0"/>
            </a:rPr>
            <a:t>¿Cómo abrir una cuenta de dinero electrónico?</a:t>
          </a:r>
          <a:endParaRPr lang="es-EC" sz="1400" kern="1200" dirty="0">
            <a:latin typeface="Cambria" pitchFamily="18" charset="0"/>
          </a:endParaRPr>
        </a:p>
      </dsp:txBody>
      <dsp:txXfrm>
        <a:off x="5860404" y="1426177"/>
        <a:ext cx="1122408" cy="1122408"/>
      </dsp:txXfrm>
    </dsp:sp>
    <dsp:sp modelId="{E9C65879-1FB7-4DB1-B8C3-2AAD60940A8D}">
      <dsp:nvSpPr>
        <dsp:cNvPr id="0" name=""/>
        <dsp:cNvSpPr/>
      </dsp:nvSpPr>
      <dsp:spPr>
        <a:xfrm rot="5400000">
          <a:off x="6210704" y="2899179"/>
          <a:ext cx="421809" cy="535722"/>
        </a:xfrm>
        <a:prstGeom prst="rightArrow">
          <a:avLst>
            <a:gd name="adj1" fmla="val 60000"/>
            <a:gd name="adj2" fmla="val 50000"/>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latin typeface="Cambria" pitchFamily="18" charset="0"/>
          </a:endParaRPr>
        </a:p>
      </dsp:txBody>
      <dsp:txXfrm>
        <a:off x="6273976" y="2943052"/>
        <a:ext cx="295266" cy="321434"/>
      </dsp:txXfrm>
    </dsp:sp>
    <dsp:sp modelId="{0F24C24F-02C5-46AB-8BD5-E86A52AD3A70}">
      <dsp:nvSpPr>
        <dsp:cNvPr id="0" name=""/>
        <dsp:cNvSpPr/>
      </dsp:nvSpPr>
      <dsp:spPr>
        <a:xfrm>
          <a:off x="5627945" y="3576912"/>
          <a:ext cx="1587326" cy="1587326"/>
        </a:xfrm>
        <a:prstGeom prst="ellipse">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ambria" pitchFamily="18" charset="0"/>
            </a:rPr>
            <a:t>¿Cuáles son las ventanillas autorizadas para cargar dinero electrónico?</a:t>
          </a:r>
          <a:endParaRPr lang="es-EC" sz="1400" kern="1200" dirty="0">
            <a:latin typeface="Cambria" pitchFamily="18" charset="0"/>
          </a:endParaRPr>
        </a:p>
      </dsp:txBody>
      <dsp:txXfrm>
        <a:off x="5860404" y="3809371"/>
        <a:ext cx="1122408" cy="1122408"/>
      </dsp:txXfrm>
    </dsp:sp>
    <dsp:sp modelId="{EB60529E-706C-4CB1-948C-BB1C471A03F6}">
      <dsp:nvSpPr>
        <dsp:cNvPr id="0" name=""/>
        <dsp:cNvSpPr/>
      </dsp:nvSpPr>
      <dsp:spPr>
        <a:xfrm rot="9000000">
          <a:off x="5189089" y="4692544"/>
          <a:ext cx="421809" cy="535722"/>
        </a:xfrm>
        <a:prstGeom prst="rightArrow">
          <a:avLst>
            <a:gd name="adj1" fmla="val 60000"/>
            <a:gd name="adj2" fmla="val 50000"/>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latin typeface="Cambria" pitchFamily="18" charset="0"/>
          </a:endParaRPr>
        </a:p>
      </dsp:txBody>
      <dsp:txXfrm rot="10800000">
        <a:off x="5307155" y="4768052"/>
        <a:ext cx="295266" cy="321434"/>
      </dsp:txXfrm>
    </dsp:sp>
    <dsp:sp modelId="{E386C2AD-843A-41AF-A4E3-D5F85457DF53}">
      <dsp:nvSpPr>
        <dsp:cNvPr id="0" name=""/>
        <dsp:cNvSpPr/>
      </dsp:nvSpPr>
      <dsp:spPr>
        <a:xfrm>
          <a:off x="3564038" y="4768510"/>
          <a:ext cx="1587326" cy="1587326"/>
        </a:xfrm>
        <a:prstGeom prst="ellipse">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ambria" pitchFamily="18" charset="0"/>
            </a:rPr>
            <a:t>¿Qué documentos necesitamos para acceder al servicio?</a:t>
          </a:r>
          <a:endParaRPr lang="es-EC" sz="1400" kern="1200" dirty="0">
            <a:latin typeface="Cambria" pitchFamily="18" charset="0"/>
          </a:endParaRPr>
        </a:p>
      </dsp:txBody>
      <dsp:txXfrm>
        <a:off x="3796497" y="5000969"/>
        <a:ext cx="1122408" cy="1122408"/>
      </dsp:txXfrm>
    </dsp:sp>
    <dsp:sp modelId="{1DF5D56B-2777-4AE9-B438-12A5CBF8F8D8}">
      <dsp:nvSpPr>
        <dsp:cNvPr id="0" name=""/>
        <dsp:cNvSpPr/>
      </dsp:nvSpPr>
      <dsp:spPr>
        <a:xfrm rot="12600000">
          <a:off x="3125182" y="4704482"/>
          <a:ext cx="421809" cy="535722"/>
        </a:xfrm>
        <a:prstGeom prst="rightArrow">
          <a:avLst>
            <a:gd name="adj1" fmla="val 60000"/>
            <a:gd name="adj2" fmla="val 50000"/>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latin typeface="Cambria" pitchFamily="18" charset="0"/>
          </a:endParaRPr>
        </a:p>
      </dsp:txBody>
      <dsp:txXfrm rot="10800000">
        <a:off x="3243248" y="4843262"/>
        <a:ext cx="295266" cy="321434"/>
      </dsp:txXfrm>
    </dsp:sp>
    <dsp:sp modelId="{2BB6115A-3ED2-444C-8B6D-8C272289F273}">
      <dsp:nvSpPr>
        <dsp:cNvPr id="0" name=""/>
        <dsp:cNvSpPr/>
      </dsp:nvSpPr>
      <dsp:spPr>
        <a:xfrm>
          <a:off x="1500131" y="3576912"/>
          <a:ext cx="1587326" cy="1587326"/>
        </a:xfrm>
        <a:prstGeom prst="ellipse">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ambria" pitchFamily="18" charset="0"/>
            </a:rPr>
            <a:t>¿Cómo se carga el dinero en los locales autorizados?</a:t>
          </a:r>
          <a:endParaRPr lang="es-EC" sz="1400" kern="1200" dirty="0">
            <a:latin typeface="Cambria" pitchFamily="18" charset="0"/>
          </a:endParaRPr>
        </a:p>
      </dsp:txBody>
      <dsp:txXfrm>
        <a:off x="1732590" y="3809371"/>
        <a:ext cx="1122408" cy="1122408"/>
      </dsp:txXfrm>
    </dsp:sp>
    <dsp:sp modelId="{332B6806-3879-4570-8BB6-98C97B3DAAD9}">
      <dsp:nvSpPr>
        <dsp:cNvPr id="0" name=""/>
        <dsp:cNvSpPr/>
      </dsp:nvSpPr>
      <dsp:spPr>
        <a:xfrm rot="16200000">
          <a:off x="2082889" y="2923055"/>
          <a:ext cx="421809" cy="535722"/>
        </a:xfrm>
        <a:prstGeom prst="rightArrow">
          <a:avLst>
            <a:gd name="adj1" fmla="val 60000"/>
            <a:gd name="adj2" fmla="val 50000"/>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latin typeface="Cambria" pitchFamily="18" charset="0"/>
          </a:endParaRPr>
        </a:p>
      </dsp:txBody>
      <dsp:txXfrm>
        <a:off x="2146161" y="3093471"/>
        <a:ext cx="295266" cy="321434"/>
      </dsp:txXfrm>
    </dsp:sp>
    <dsp:sp modelId="{D653F404-7268-4399-B899-59CE5109CB07}">
      <dsp:nvSpPr>
        <dsp:cNvPr id="0" name=""/>
        <dsp:cNvSpPr/>
      </dsp:nvSpPr>
      <dsp:spPr>
        <a:xfrm>
          <a:off x="1500131" y="1193718"/>
          <a:ext cx="1587326" cy="1587326"/>
        </a:xfrm>
        <a:prstGeom prst="ellipse">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Cambria" pitchFamily="18" charset="0"/>
            </a:rPr>
            <a:t>¿Qué aporte dará al medio ambiente?</a:t>
          </a:r>
          <a:endParaRPr lang="es-EC" sz="1400" kern="1200" dirty="0">
            <a:latin typeface="Cambria" pitchFamily="18" charset="0"/>
          </a:endParaRPr>
        </a:p>
      </dsp:txBody>
      <dsp:txXfrm>
        <a:off x="1732590" y="1426177"/>
        <a:ext cx="1122408" cy="1122408"/>
      </dsp:txXfrm>
    </dsp:sp>
    <dsp:sp modelId="{57457598-3F01-49CF-B8AB-F3F92EBB6035}">
      <dsp:nvSpPr>
        <dsp:cNvPr id="0" name=""/>
        <dsp:cNvSpPr/>
      </dsp:nvSpPr>
      <dsp:spPr>
        <a:xfrm rot="19800000">
          <a:off x="3104504" y="1129690"/>
          <a:ext cx="421809" cy="535722"/>
        </a:xfrm>
        <a:prstGeom prst="rightArrow">
          <a:avLst>
            <a:gd name="adj1" fmla="val 60000"/>
            <a:gd name="adj2" fmla="val 50000"/>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kern="1200">
            <a:latin typeface="Cambria" pitchFamily="18" charset="0"/>
          </a:endParaRPr>
        </a:p>
      </dsp:txBody>
      <dsp:txXfrm>
        <a:off x="3112981" y="1268470"/>
        <a:ext cx="295266" cy="3214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2450A-E8A2-482F-A1A0-0751946DBA6C}">
      <dsp:nvSpPr>
        <dsp:cNvPr id="0" name=""/>
        <dsp:cNvSpPr/>
      </dsp:nvSpPr>
      <dsp:spPr>
        <a:xfrm>
          <a:off x="357188" y="0"/>
          <a:ext cx="3783709" cy="1765572"/>
        </a:xfrm>
        <a:prstGeom prst="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dk1"/>
              </a:solidFill>
              <a:latin typeface="+mn-lt"/>
              <a:ea typeface="+mn-ea"/>
              <a:cs typeface="+mn-cs"/>
            </a:rPr>
            <a:t>A pesar de que las microempresas actualmente no están haciendo uso del dinero electrónico (96,3%), sí lo consideran un aporte positivo para las mismas.</a:t>
          </a:r>
          <a:endParaRPr lang="es-EC" sz="1800" kern="1200" dirty="0">
            <a:solidFill>
              <a:schemeClr val="dk1"/>
            </a:solidFill>
            <a:latin typeface="+mn-lt"/>
            <a:ea typeface="+mn-ea"/>
            <a:cs typeface="+mn-cs"/>
          </a:endParaRPr>
        </a:p>
      </dsp:txBody>
      <dsp:txXfrm>
        <a:off x="357188" y="0"/>
        <a:ext cx="3783709" cy="1765572"/>
      </dsp:txXfrm>
    </dsp:sp>
    <dsp:sp modelId="{733AEF49-72E4-4ACB-A9DD-2E535FC826F2}">
      <dsp:nvSpPr>
        <dsp:cNvPr id="0" name=""/>
        <dsp:cNvSpPr/>
      </dsp:nvSpPr>
      <dsp:spPr>
        <a:xfrm>
          <a:off x="4363684" y="1232"/>
          <a:ext cx="3923131" cy="1765572"/>
        </a:xfrm>
        <a:prstGeom prst="rect">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dk1"/>
              </a:solidFill>
              <a:latin typeface="+mn-lt"/>
              <a:ea typeface="+mn-ea"/>
              <a:cs typeface="+mn-cs"/>
            </a:rPr>
            <a:t>Las personas consideran que la agilidad en las transacciones y la facilidad de uso son las razones principales que les motivarían a manejar una cuenta de dinero electrónico, es importante tomar en cuenta estos motivos al momento de informar este nuevo sistema de pago.</a:t>
          </a:r>
          <a:endParaRPr lang="es-EC" sz="1800" kern="1200" dirty="0">
            <a:solidFill>
              <a:schemeClr val="dk1"/>
            </a:solidFill>
            <a:latin typeface="+mn-lt"/>
            <a:ea typeface="+mn-ea"/>
            <a:cs typeface="+mn-cs"/>
          </a:endParaRPr>
        </a:p>
      </dsp:txBody>
      <dsp:txXfrm>
        <a:off x="4363684" y="1232"/>
        <a:ext cx="3923131" cy="1765572"/>
      </dsp:txXfrm>
    </dsp:sp>
    <dsp:sp modelId="{FFABA0B8-5164-4E20-8AC3-020B04EA581B}">
      <dsp:nvSpPr>
        <dsp:cNvPr id="0" name=""/>
        <dsp:cNvSpPr/>
      </dsp:nvSpPr>
      <dsp:spPr>
        <a:xfrm>
          <a:off x="357203" y="1928825"/>
          <a:ext cx="3924043" cy="2314665"/>
        </a:xfrm>
        <a:prstGeom prst="rect">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dk1"/>
              </a:solidFill>
              <a:latin typeface="+mn-lt"/>
              <a:ea typeface="+mn-ea"/>
              <a:cs typeface="+mn-cs"/>
            </a:rPr>
            <a:t>Las razones: desconfianza en el nuevo sistema, miedo al cambio y falta de información, hacen que las personas administradoras de las microempresas no estén haciendo uso del dinero electrónico debido a que no conocen lo suficiente acerca del tema, lo que se traduce en una falta de seguridad y deseo de probar el nuevo sistema.</a:t>
          </a:r>
          <a:endParaRPr lang="es-EC" sz="1800" kern="1200" dirty="0">
            <a:solidFill>
              <a:schemeClr val="dk1"/>
            </a:solidFill>
            <a:latin typeface="+mn-lt"/>
            <a:ea typeface="+mn-ea"/>
            <a:cs typeface="+mn-cs"/>
          </a:endParaRPr>
        </a:p>
      </dsp:txBody>
      <dsp:txXfrm>
        <a:off x="357203" y="1928825"/>
        <a:ext cx="3924043" cy="2314665"/>
      </dsp:txXfrm>
    </dsp:sp>
    <dsp:sp modelId="{7FC632C6-949E-4EB9-902A-2DC8BA10AE5E}">
      <dsp:nvSpPr>
        <dsp:cNvPr id="0" name=""/>
        <dsp:cNvSpPr/>
      </dsp:nvSpPr>
      <dsp:spPr>
        <a:xfrm>
          <a:off x="4572036" y="2000269"/>
          <a:ext cx="3629752" cy="2135759"/>
        </a:xfrm>
        <a:prstGeom prst="rect">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dk1"/>
              </a:solidFill>
              <a:latin typeface="+mn-lt"/>
              <a:ea typeface="+mn-ea"/>
              <a:cs typeface="+mn-cs"/>
            </a:rPr>
            <a:t>A pesar de que la televisión es la fuente por la cual el mayor número de encuestados han obtenido información acerca del dinero electrónico, seguido de los periódicos, revistas e internet; las microempresas no poseen un nivel adecuado de información acerca del dinero electrónico.</a:t>
          </a:r>
          <a:endParaRPr lang="es-EC" sz="1800" kern="1200" dirty="0">
            <a:solidFill>
              <a:schemeClr val="dk1"/>
            </a:solidFill>
            <a:latin typeface="+mn-lt"/>
            <a:ea typeface="+mn-ea"/>
            <a:cs typeface="+mn-cs"/>
          </a:endParaRPr>
        </a:p>
      </dsp:txBody>
      <dsp:txXfrm>
        <a:off x="4572036" y="2000269"/>
        <a:ext cx="3629752" cy="2135759"/>
      </dsp:txXfrm>
    </dsp:sp>
    <dsp:sp modelId="{938289BA-3970-44A9-B981-0C72E7C1C29B}">
      <dsp:nvSpPr>
        <dsp:cNvPr id="0" name=""/>
        <dsp:cNvSpPr/>
      </dsp:nvSpPr>
      <dsp:spPr>
        <a:xfrm>
          <a:off x="2071706" y="4500587"/>
          <a:ext cx="4608261" cy="1472416"/>
        </a:xfrm>
        <a:prstGeom prst="rect">
          <a:avLst/>
        </a:prstGeom>
        <a:gradFill rotWithShape="0">
          <a:gsLst>
            <a:gs pos="0">
              <a:schemeClr val="accent6">
                <a:hueOff val="0"/>
                <a:satOff val="0"/>
                <a:lumOff val="0"/>
                <a:alphaOff val="0"/>
                <a:tint val="35000"/>
                <a:satMod val="253000"/>
              </a:schemeClr>
            </a:gs>
            <a:gs pos="50000">
              <a:schemeClr val="accent6">
                <a:hueOff val="0"/>
                <a:satOff val="0"/>
                <a:lumOff val="0"/>
                <a:alphaOff val="0"/>
                <a:tint val="42000"/>
                <a:satMod val="255000"/>
              </a:schemeClr>
            </a:gs>
            <a:gs pos="97000">
              <a:schemeClr val="accent6">
                <a:hueOff val="0"/>
                <a:satOff val="0"/>
                <a:lumOff val="0"/>
                <a:alphaOff val="0"/>
                <a:tint val="53000"/>
                <a:satMod val="260000"/>
              </a:schemeClr>
            </a:gs>
            <a:gs pos="100000">
              <a:schemeClr val="accent6">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dk1"/>
              </a:solidFill>
              <a:latin typeface="+mn-lt"/>
              <a:ea typeface="+mn-ea"/>
              <a:cs typeface="+mn-cs"/>
            </a:rPr>
            <a:t>El uso de dinero electrónico en las microempresas comerciales del DMQ, no representa un aporte significativo en la matriz productiva, ya que la gran mayoría de microempresas no se han sumado a este cambio.</a:t>
          </a:r>
          <a:endParaRPr lang="es-EC" sz="1800" kern="1200" dirty="0">
            <a:solidFill>
              <a:schemeClr val="dk1"/>
            </a:solidFill>
            <a:latin typeface="+mn-lt"/>
            <a:ea typeface="+mn-ea"/>
            <a:cs typeface="+mn-cs"/>
          </a:endParaRPr>
        </a:p>
      </dsp:txBody>
      <dsp:txXfrm>
        <a:off x="2071706" y="4500587"/>
        <a:ext cx="4608261" cy="147241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65352-DD72-4FA8-9542-D3055196DFD8}" type="datetimeFigureOut">
              <a:rPr lang="es-EC" smtClean="0"/>
              <a:t>02/10/2015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3B7EA-A52C-4FDA-AA80-9FD7A7D6A933}" type="slidenum">
              <a:rPr lang="es-EC" smtClean="0"/>
              <a:t>‹Nº›</a:t>
            </a:fld>
            <a:endParaRPr lang="es-EC"/>
          </a:p>
        </p:txBody>
      </p:sp>
    </p:spTree>
    <p:extLst>
      <p:ext uri="{BB962C8B-B14F-4D97-AF65-F5344CB8AC3E}">
        <p14:creationId xmlns:p14="http://schemas.microsoft.com/office/powerpoint/2010/main" val="41574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603B7EA-A52C-4FDA-AA80-9FD7A7D6A933}" type="slidenum">
              <a:rPr lang="es-EC" smtClean="0"/>
              <a:t>14</a:t>
            </a:fld>
            <a:endParaRPr lang="es-EC"/>
          </a:p>
        </p:txBody>
      </p:sp>
    </p:spTree>
    <p:extLst>
      <p:ext uri="{BB962C8B-B14F-4D97-AF65-F5344CB8AC3E}">
        <p14:creationId xmlns:p14="http://schemas.microsoft.com/office/powerpoint/2010/main" val="389496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20A3AF1C-00F5-44EE-A581-713BAB39A8C3}" type="datetimeFigureOut">
              <a:rPr lang="es-EC" smtClean="0"/>
              <a:pPr/>
              <a:t>02/10/2015</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54CDE199-219C-418A-8CE9-660C518C4ADA}" type="slidenum">
              <a:rPr lang="es-EC" smtClean="0"/>
              <a:pPr/>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0A3AF1C-00F5-44EE-A581-713BAB39A8C3}" type="datetimeFigureOut">
              <a:rPr lang="es-EC" smtClean="0"/>
              <a:pPr/>
              <a:t>02/10/2015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4CDE199-219C-418A-8CE9-660C518C4ADA}" type="slidenum">
              <a:rPr lang="es-EC" smtClean="0"/>
              <a:pPr/>
              <a:t>‹Nº›</a:t>
            </a:fld>
            <a:endParaRPr lang="es-EC"/>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0A3AF1C-00F5-44EE-A581-713BAB39A8C3}" type="datetimeFigureOut">
              <a:rPr lang="es-EC" smtClean="0"/>
              <a:pPr/>
              <a:t>02/10/2015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4CDE199-219C-418A-8CE9-660C518C4ADA}" type="slidenum">
              <a:rPr lang="es-EC" smtClean="0"/>
              <a:pPr/>
              <a:t>‹Nº›</a:t>
            </a:fld>
            <a:endParaRPr lang="es-EC"/>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0A3AF1C-00F5-44EE-A581-713BAB39A8C3}" type="datetimeFigureOut">
              <a:rPr lang="es-EC" smtClean="0"/>
              <a:pPr/>
              <a:t>02/10/2015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4CDE199-219C-418A-8CE9-660C518C4ADA}" type="slidenum">
              <a:rPr lang="es-EC" smtClean="0"/>
              <a:pPr/>
              <a:t>‹Nº›</a:t>
            </a:fld>
            <a:endParaRPr lang="es-EC"/>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0A3AF1C-00F5-44EE-A581-713BAB39A8C3}" type="datetimeFigureOut">
              <a:rPr lang="es-EC" smtClean="0"/>
              <a:pPr/>
              <a:t>02/10/2015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54CDE199-219C-418A-8CE9-660C518C4ADA}" type="slidenum">
              <a:rPr lang="es-EC" smtClean="0"/>
              <a:pPr/>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0A3AF1C-00F5-44EE-A581-713BAB39A8C3}" type="datetimeFigureOut">
              <a:rPr lang="es-EC" smtClean="0"/>
              <a:pPr/>
              <a:t>02/10/2015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4CDE199-219C-418A-8CE9-660C518C4ADA}" type="slidenum">
              <a:rPr lang="es-EC" smtClean="0"/>
              <a:pPr/>
              <a:t>‹Nº›</a:t>
            </a:fld>
            <a:endParaRPr lang="es-EC"/>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0A3AF1C-00F5-44EE-A581-713BAB39A8C3}" type="datetimeFigureOut">
              <a:rPr lang="es-EC" smtClean="0"/>
              <a:pPr/>
              <a:t>02/10/2015</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54CDE199-219C-418A-8CE9-660C518C4ADA}" type="slidenum">
              <a:rPr lang="es-EC" smtClean="0"/>
              <a:pPr/>
              <a:t>‹Nº›</a:t>
            </a:fld>
            <a:endParaRPr lang="es-EC"/>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0A3AF1C-00F5-44EE-A581-713BAB39A8C3}" type="datetimeFigureOut">
              <a:rPr lang="es-EC" smtClean="0"/>
              <a:pPr/>
              <a:t>02/10/2015</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54CDE199-219C-418A-8CE9-660C518C4ADA}" type="slidenum">
              <a:rPr lang="es-EC" smtClean="0"/>
              <a:pPr/>
              <a:t>‹Nº›</a:t>
            </a:fld>
            <a:endParaRPr lang="es-EC"/>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20A3AF1C-00F5-44EE-A581-713BAB39A8C3}" type="datetimeFigureOut">
              <a:rPr lang="es-EC" smtClean="0"/>
              <a:pPr/>
              <a:t>02/10/2015</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54CDE199-219C-418A-8CE9-660C518C4ADA}" type="slidenum">
              <a:rPr lang="es-EC" smtClean="0"/>
              <a:pPr/>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0A3AF1C-00F5-44EE-A581-713BAB39A8C3}" type="datetimeFigureOut">
              <a:rPr lang="es-EC" smtClean="0"/>
              <a:pPr/>
              <a:t>02/10/2015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4CDE199-219C-418A-8CE9-660C518C4ADA}" type="slidenum">
              <a:rPr lang="es-EC" smtClean="0"/>
              <a:pPr/>
              <a:t>‹Nº›</a:t>
            </a:fld>
            <a:endParaRPr lang="es-EC"/>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20A3AF1C-00F5-44EE-A581-713BAB39A8C3}" type="datetimeFigureOut">
              <a:rPr lang="es-EC" smtClean="0"/>
              <a:pPr/>
              <a:t>02/10/2015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54CDE199-219C-418A-8CE9-660C518C4ADA}" type="slidenum">
              <a:rPr lang="es-EC" smtClean="0"/>
              <a:pPr/>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0A3AF1C-00F5-44EE-A581-713BAB39A8C3}" type="datetimeFigureOut">
              <a:rPr lang="es-EC" smtClean="0"/>
              <a:pPr/>
              <a:t>02/10/2015</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4CDE199-219C-418A-8CE9-660C518C4ADA}" type="slidenum">
              <a:rPr lang="es-EC" smtClean="0"/>
              <a:pPr/>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ll/>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3" name="2 Subtítulo"/>
          <p:cNvSpPr>
            <a:spLocks noGrp="1"/>
          </p:cNvSpPr>
          <p:nvPr>
            <p:ph type="subTitle" idx="1"/>
          </p:nvPr>
        </p:nvSpPr>
        <p:spPr>
          <a:xfrm>
            <a:off x="1714480" y="2000240"/>
            <a:ext cx="6886580" cy="1371600"/>
          </a:xfrm>
        </p:spPr>
        <p:txBody>
          <a:bodyPr>
            <a:normAutofit/>
          </a:bodyPr>
          <a:lstStyle/>
          <a:p>
            <a:pPr algn="ctr"/>
            <a:r>
              <a:rPr lang="es-EC" sz="2200" b="1" dirty="0" smtClean="0">
                <a:solidFill>
                  <a:schemeClr val="tx1"/>
                </a:solidFill>
                <a:latin typeface="Cambria" pitchFamily="18" charset="0"/>
              </a:rPr>
              <a:t>AUTORES:</a:t>
            </a:r>
          </a:p>
          <a:p>
            <a:pPr algn="ctr"/>
            <a:r>
              <a:rPr lang="es-EC" sz="2200" dirty="0" smtClean="0">
                <a:solidFill>
                  <a:schemeClr val="tx1"/>
                </a:solidFill>
                <a:latin typeface="Cambria" pitchFamily="18" charset="0"/>
              </a:rPr>
              <a:t>Tania </a:t>
            </a:r>
            <a:r>
              <a:rPr lang="es-EC" sz="2200" dirty="0" err="1" smtClean="0">
                <a:solidFill>
                  <a:schemeClr val="tx1"/>
                </a:solidFill>
                <a:latin typeface="Cambria" pitchFamily="18" charset="0"/>
              </a:rPr>
              <a:t>Lisbet</a:t>
            </a:r>
            <a:r>
              <a:rPr lang="es-EC" sz="2200" dirty="0" smtClean="0">
                <a:solidFill>
                  <a:schemeClr val="tx1"/>
                </a:solidFill>
                <a:latin typeface="Cambria" pitchFamily="18" charset="0"/>
              </a:rPr>
              <a:t> Gavilanes Jiménez</a:t>
            </a:r>
          </a:p>
          <a:p>
            <a:pPr algn="ctr"/>
            <a:r>
              <a:rPr lang="es-EC" sz="2200" dirty="0" err="1" smtClean="0">
                <a:solidFill>
                  <a:schemeClr val="tx1"/>
                </a:solidFill>
                <a:latin typeface="Cambria" pitchFamily="18" charset="0"/>
              </a:rPr>
              <a:t>Lilian</a:t>
            </a:r>
            <a:r>
              <a:rPr lang="es-EC" sz="2200" dirty="0" smtClean="0">
                <a:solidFill>
                  <a:schemeClr val="tx1"/>
                </a:solidFill>
                <a:latin typeface="Cambria" pitchFamily="18" charset="0"/>
              </a:rPr>
              <a:t> Carolina Jurado Hernández</a:t>
            </a:r>
            <a:endParaRPr lang="es-EC" sz="2200" dirty="0">
              <a:solidFill>
                <a:schemeClr val="tx1"/>
              </a:solidFill>
              <a:latin typeface="Cambria" pitchFamily="18" charset="0"/>
            </a:endParaRPr>
          </a:p>
        </p:txBody>
      </p:sp>
      <p:sp>
        <p:nvSpPr>
          <p:cNvPr id="4" name="3 Título"/>
          <p:cNvSpPr>
            <a:spLocks noGrp="1"/>
          </p:cNvSpPr>
          <p:nvPr>
            <p:ph type="ctrTitle"/>
          </p:nvPr>
        </p:nvSpPr>
        <p:spPr>
          <a:xfrm>
            <a:off x="1928794" y="0"/>
            <a:ext cx="6835136" cy="2357430"/>
          </a:xfrm>
        </p:spPr>
        <p:txBody>
          <a:bodyPr>
            <a:normAutofit fontScale="90000"/>
          </a:bodyPr>
          <a:lstStyle/>
          <a:p>
            <a:pPr algn="ctr"/>
            <a:r>
              <a:rPr lang="es-EC" dirty="0" smtClean="0"/>
              <a:t/>
            </a:r>
            <a:br>
              <a:rPr lang="es-EC" dirty="0" smtClean="0"/>
            </a:br>
            <a:r>
              <a:rPr lang="es-EC" dirty="0" smtClean="0"/>
              <a:t/>
            </a:r>
            <a:br>
              <a:rPr lang="es-EC" dirty="0" smtClean="0"/>
            </a:br>
            <a:r>
              <a:rPr lang="es-EC" sz="3600" dirty="0" smtClean="0"/>
              <a:t/>
            </a:r>
            <a:br>
              <a:rPr lang="es-EC" sz="3600" dirty="0" smtClean="0"/>
            </a:br>
            <a:r>
              <a:rPr lang="es-EC" sz="3300" b="1" dirty="0" smtClean="0">
                <a:solidFill>
                  <a:schemeClr val="tx1"/>
                </a:solidFill>
                <a:latin typeface="Cambria" pitchFamily="18" charset="0"/>
              </a:rPr>
              <a:t>PROYECTO DE TITULACIÓN PREVIO A LA OBTENCIÓN DEL TÍTULO INGENIERO EN MERCADOTECNIA </a:t>
            </a:r>
            <a:r>
              <a:rPr lang="es-EC" sz="3600" dirty="0" smtClean="0"/>
              <a:t/>
            </a:r>
            <a:br>
              <a:rPr lang="es-EC" sz="3600" dirty="0" smtClean="0"/>
            </a:br>
            <a:endParaRPr lang="es-EC" dirty="0"/>
          </a:p>
        </p:txBody>
      </p:sp>
      <p:sp>
        <p:nvSpPr>
          <p:cNvPr id="5" name="2 Subtítulo"/>
          <p:cNvSpPr txBox="1">
            <a:spLocks/>
          </p:cNvSpPr>
          <p:nvPr/>
        </p:nvSpPr>
        <p:spPr>
          <a:xfrm>
            <a:off x="1785918" y="3571876"/>
            <a:ext cx="6929486" cy="1371600"/>
          </a:xfrm>
          <a:prstGeom prst="rect">
            <a:avLst/>
          </a:prstGeom>
        </p:spPr>
        <p:txBody>
          <a:bodyPr tIns="0">
            <a:no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C" sz="2200" b="1" i="0" u="none" strike="noStrike" kern="1200" cap="none" spc="0" normalizeH="0" baseline="0" noProof="0" dirty="0" smtClean="0">
                <a:ln>
                  <a:noFill/>
                </a:ln>
                <a:solidFill>
                  <a:schemeClr val="tx1"/>
                </a:solidFill>
                <a:effectLst/>
                <a:uLnTx/>
                <a:uFillTx/>
                <a:latin typeface="Cambria" pitchFamily="18" charset="0"/>
              </a:rPr>
              <a:t>TEMA:</a:t>
            </a:r>
          </a:p>
          <a:p>
            <a:pPr algn="ctr"/>
            <a:r>
              <a:rPr lang="es-EC" sz="2200" dirty="0" smtClean="0">
                <a:latin typeface="Cambria" pitchFamily="18" charset="0"/>
              </a:rPr>
              <a:t>Análisis </a:t>
            </a:r>
            <a:r>
              <a:rPr lang="es-EC" sz="2200" dirty="0">
                <a:latin typeface="Cambria" pitchFamily="18" charset="0"/>
              </a:rPr>
              <a:t>del Impacto Socio-Económico y el aporte a la Matriz Productiva del uso del Dinero Electrónico en las Microempresas Comerciales del Distrito Metropolitano de </a:t>
            </a:r>
            <a:r>
              <a:rPr lang="es-EC" sz="2200" dirty="0" smtClean="0">
                <a:latin typeface="Cambria" pitchFamily="18" charset="0"/>
              </a:rPr>
              <a:t>Quito.</a:t>
            </a:r>
            <a:endParaRPr lang="es-EC" sz="2200" dirty="0">
              <a:latin typeface="Cambria" pitchFamily="18" charset="0"/>
            </a:endParaRPr>
          </a:p>
        </p:txBody>
      </p:sp>
      <p:sp>
        <p:nvSpPr>
          <p:cNvPr id="6" name="2 Subtítulo"/>
          <p:cNvSpPr txBox="1">
            <a:spLocks/>
          </p:cNvSpPr>
          <p:nvPr/>
        </p:nvSpPr>
        <p:spPr>
          <a:xfrm>
            <a:off x="2214546" y="5643578"/>
            <a:ext cx="6172200" cy="1371600"/>
          </a:xfrm>
          <a:prstGeom prst="rect">
            <a:avLst/>
          </a:prstGeom>
        </p:spPr>
        <p:txBody>
          <a:bodyPr tIns="0">
            <a:normAutofit/>
          </a:bodyPr>
          <a:lstStyle/>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C" sz="2200" b="1" dirty="0" smtClean="0">
                <a:latin typeface="Cambria" pitchFamily="18" charset="0"/>
              </a:rPr>
              <a:t>DIRECTOR:</a:t>
            </a:r>
          </a:p>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s-EC" sz="2200" dirty="0" smtClean="0">
                <a:latin typeface="Cambria" pitchFamily="18" charset="0"/>
              </a:rPr>
              <a:t>Ing. Juan Fernando </a:t>
            </a:r>
            <a:r>
              <a:rPr lang="es-EC" sz="2200" dirty="0" err="1" smtClean="0">
                <a:latin typeface="Cambria" pitchFamily="18" charset="0"/>
              </a:rPr>
              <a:t>Galárraga</a:t>
            </a:r>
            <a:endParaRPr lang="es-EC" sz="2200" dirty="0" smtClean="0">
              <a:latin typeface="Cambria" pitchFamily="18" charset="0"/>
            </a:endParaRPr>
          </a:p>
          <a:p>
            <a:pPr marL="27432" marR="0" lvl="0" indent="0" algn="ct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s-EC" sz="2200" b="1" i="0" u="none" strike="noStrike" kern="1200" cap="none" spc="0" normalizeH="0" baseline="0" noProof="0" dirty="0">
              <a:ln>
                <a:noFill/>
              </a:ln>
              <a:solidFill>
                <a:schemeClr val="tx1"/>
              </a:solidFill>
              <a:effectLst/>
              <a:uLnTx/>
              <a:uFillTx/>
              <a:latin typeface="Cambria" pitchFamily="18" charset="0"/>
              <a:ea typeface="+mn-ea"/>
              <a:cs typeface="+mn-cs"/>
            </a:endParaRPr>
          </a:p>
        </p:txBody>
      </p:sp>
      <p:pic>
        <p:nvPicPr>
          <p:cNvPr id="14338" name="Picture 2" descr="http://jatslink.com/wp-content/uploads/2014/05/espe-google-marketing.jpg"/>
          <p:cNvPicPr>
            <a:picLocks noChangeAspect="1" noChangeArrowheads="1"/>
          </p:cNvPicPr>
          <p:nvPr/>
        </p:nvPicPr>
        <p:blipFill>
          <a:blip r:embed="rId3"/>
          <a:srcRect/>
          <a:stretch>
            <a:fillRect/>
          </a:stretch>
        </p:blipFill>
        <p:spPr bwMode="auto">
          <a:xfrm>
            <a:off x="0" y="0"/>
            <a:ext cx="1905000" cy="1905000"/>
          </a:xfrm>
          <a:prstGeom prst="rect">
            <a:avLst/>
          </a:prstGeom>
          <a:noFill/>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graphicFrame>
        <p:nvGraphicFramePr>
          <p:cNvPr id="4" name="3 Diagrama"/>
          <p:cNvGraphicFramePr/>
          <p:nvPr>
            <p:extLst>
              <p:ext uri="{D42A27DB-BD31-4B8C-83A1-F6EECF244321}">
                <p14:modId xmlns:p14="http://schemas.microsoft.com/office/powerpoint/2010/main" val="125624388"/>
              </p:ext>
            </p:extLst>
          </p:nvPr>
        </p:nvGraphicFramePr>
        <p:xfrm>
          <a:off x="1524000" y="1397000"/>
          <a:ext cx="7224464"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1043608" y="188640"/>
            <a:ext cx="4536504" cy="461665"/>
          </a:xfrm>
          <a:prstGeom prst="rect">
            <a:avLst/>
          </a:prstGeom>
          <a:noFill/>
        </p:spPr>
        <p:txBody>
          <a:bodyPr wrap="square" rtlCol="0">
            <a:spAutoFit/>
          </a:bodyPr>
          <a:lstStyle/>
          <a:p>
            <a:pPr marL="342900" indent="-342900">
              <a:buFont typeface="Arial" panose="020B0604020202020204" pitchFamily="34" charset="0"/>
              <a:buChar char="•"/>
            </a:pPr>
            <a:r>
              <a:rPr lang="es-EC" sz="2400" b="1" dirty="0" smtClean="0"/>
              <a:t>MATRIZ PRODUCTIVA</a:t>
            </a:r>
            <a:endParaRPr lang="es-EC" sz="2400" b="1" dirty="0"/>
          </a:p>
        </p:txBody>
      </p:sp>
    </p:spTree>
    <p:extLst>
      <p:ext uri="{BB962C8B-B14F-4D97-AF65-F5344CB8AC3E}">
        <p14:creationId xmlns:p14="http://schemas.microsoft.com/office/powerpoint/2010/main" val="112789352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6" name="5 CuadroTexto"/>
          <p:cNvSpPr txBox="1"/>
          <p:nvPr/>
        </p:nvSpPr>
        <p:spPr>
          <a:xfrm>
            <a:off x="1043608" y="188640"/>
            <a:ext cx="5760640" cy="461665"/>
          </a:xfrm>
          <a:prstGeom prst="rect">
            <a:avLst/>
          </a:prstGeom>
          <a:noFill/>
        </p:spPr>
        <p:txBody>
          <a:bodyPr wrap="square" rtlCol="0">
            <a:spAutoFit/>
          </a:bodyPr>
          <a:lstStyle/>
          <a:p>
            <a:pPr marL="342900" indent="-342900">
              <a:buFont typeface="Arial" panose="020B0604020202020204" pitchFamily="34" charset="0"/>
              <a:buChar char="•"/>
            </a:pPr>
            <a:r>
              <a:rPr lang="es-EC" sz="2400" b="1" dirty="0" smtClean="0"/>
              <a:t>ACTUAL MATRIZ PRODUCTIVA</a:t>
            </a:r>
            <a:endParaRPr lang="es-EC" sz="2400" b="1" dirty="0"/>
          </a:p>
        </p:txBody>
      </p:sp>
      <p:sp>
        <p:nvSpPr>
          <p:cNvPr id="5" name="4 Rectángulo"/>
          <p:cNvSpPr/>
          <p:nvPr/>
        </p:nvSpPr>
        <p:spPr>
          <a:xfrm>
            <a:off x="1043608" y="6309320"/>
            <a:ext cx="2110834" cy="307777"/>
          </a:xfrm>
          <a:prstGeom prst="rect">
            <a:avLst/>
          </a:prstGeom>
        </p:spPr>
        <p:txBody>
          <a:bodyPr wrap="none">
            <a:spAutoFit/>
          </a:bodyPr>
          <a:lstStyle/>
          <a:p>
            <a:r>
              <a:rPr lang="es-EC" sz="1400" b="1" dirty="0"/>
              <a:t>Fuente: </a:t>
            </a:r>
            <a:r>
              <a:rPr lang="es-EC" sz="1400" dirty="0"/>
              <a:t>(</a:t>
            </a:r>
            <a:r>
              <a:rPr lang="es-EC" sz="1400" dirty="0" err="1"/>
              <a:t>Senplades</a:t>
            </a:r>
            <a:r>
              <a:rPr lang="es-EC" sz="1400" dirty="0"/>
              <a:t>, 2014)</a:t>
            </a:r>
          </a:p>
        </p:txBody>
      </p:sp>
      <p:pic>
        <p:nvPicPr>
          <p:cNvPr id="5124" name="Picture 4" descr="http://image.slidesharecdn.com/3-140626170037-phpapp01/95/enlace-ciudadano-nro-329-tema-matriz-productiva-2-638.jpg?cb=14038024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059914"/>
            <a:ext cx="6508998" cy="4886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646076"/>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3 CuadroTexto"/>
          <p:cNvSpPr txBox="1"/>
          <p:nvPr/>
        </p:nvSpPr>
        <p:spPr>
          <a:xfrm>
            <a:off x="1043608" y="188640"/>
            <a:ext cx="5760640" cy="461665"/>
          </a:xfrm>
          <a:prstGeom prst="rect">
            <a:avLst/>
          </a:prstGeom>
          <a:noFill/>
        </p:spPr>
        <p:txBody>
          <a:bodyPr wrap="square" rtlCol="0">
            <a:spAutoFit/>
          </a:bodyPr>
          <a:lstStyle/>
          <a:p>
            <a:pPr marL="342900" indent="-342900">
              <a:buFont typeface="Arial" panose="020B0604020202020204" pitchFamily="34" charset="0"/>
              <a:buChar char="•"/>
            </a:pPr>
            <a:r>
              <a:rPr lang="es-EC" sz="2400" b="1" dirty="0" smtClean="0"/>
              <a:t>NUEVA MATRIZ PRODUCTIVA</a:t>
            </a:r>
            <a:endParaRPr lang="es-EC" sz="2400" b="1" dirty="0"/>
          </a:p>
        </p:txBody>
      </p:sp>
      <p:pic>
        <p:nvPicPr>
          <p:cNvPr id="9218" name="Picture 2" descr="http://image.slidesharecdn.com/3-140626170037-phpapp01/95/enlace-ciudadano-nro-329-tema-matriz-productiva-3-638.jpg?cb=14038024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980728"/>
            <a:ext cx="6436990" cy="4832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5 Rectángulo"/>
          <p:cNvSpPr/>
          <p:nvPr/>
        </p:nvSpPr>
        <p:spPr>
          <a:xfrm>
            <a:off x="1043608" y="6309320"/>
            <a:ext cx="2110834" cy="307777"/>
          </a:xfrm>
          <a:prstGeom prst="rect">
            <a:avLst/>
          </a:prstGeom>
        </p:spPr>
        <p:txBody>
          <a:bodyPr wrap="none">
            <a:spAutoFit/>
          </a:bodyPr>
          <a:lstStyle/>
          <a:p>
            <a:r>
              <a:rPr lang="es-EC" sz="1400" b="1" dirty="0"/>
              <a:t>Fuente: </a:t>
            </a:r>
            <a:r>
              <a:rPr lang="es-EC" sz="1400" dirty="0"/>
              <a:t>(</a:t>
            </a:r>
            <a:r>
              <a:rPr lang="es-EC" sz="1400" dirty="0" err="1"/>
              <a:t>Senplades</a:t>
            </a:r>
            <a:r>
              <a:rPr lang="es-EC" sz="1400" dirty="0"/>
              <a:t>, 2014)</a:t>
            </a:r>
          </a:p>
        </p:txBody>
      </p:sp>
    </p:spTree>
    <p:extLst>
      <p:ext uri="{BB962C8B-B14F-4D97-AF65-F5344CB8AC3E}">
        <p14:creationId xmlns:p14="http://schemas.microsoft.com/office/powerpoint/2010/main" val="3562748610"/>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a:xfrm>
            <a:off x="1357290" y="214290"/>
            <a:ext cx="7498080" cy="1143000"/>
          </a:xfrm>
        </p:spPr>
        <p:txBody>
          <a:bodyPr>
            <a:normAutofit/>
          </a:bodyPr>
          <a:lstStyle/>
          <a:p>
            <a:pPr algn="ctr"/>
            <a:r>
              <a:rPr lang="es-EC" sz="3000" b="1" dirty="0" smtClean="0">
                <a:solidFill>
                  <a:schemeClr val="tx1"/>
                </a:solidFill>
                <a:latin typeface="Cambria" pitchFamily="18" charset="0"/>
              </a:rPr>
              <a:t>Definiciones y los conceptos teóricos sobre el asunto en investigación</a:t>
            </a:r>
          </a:p>
        </p:txBody>
      </p:sp>
      <p:sp>
        <p:nvSpPr>
          <p:cNvPr id="4" name="3 Rectángulo"/>
          <p:cNvSpPr/>
          <p:nvPr/>
        </p:nvSpPr>
        <p:spPr>
          <a:xfrm>
            <a:off x="1428728" y="2071678"/>
            <a:ext cx="7215238" cy="1143008"/>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s-EC" sz="2200" dirty="0">
                <a:latin typeface="Cambria" pitchFamily="18" charset="0"/>
              </a:rPr>
              <a:t>L</a:t>
            </a:r>
            <a:r>
              <a:rPr lang="es-EC" sz="2200" dirty="0" smtClean="0">
                <a:latin typeface="Cambria" pitchFamily="18" charset="0"/>
              </a:rPr>
              <a:t>a </a:t>
            </a:r>
            <a:r>
              <a:rPr lang="es-EC" sz="2200" dirty="0">
                <a:latin typeface="Cambria" pitchFamily="18" charset="0"/>
              </a:rPr>
              <a:t>noción </a:t>
            </a:r>
            <a:r>
              <a:rPr lang="es-EC" sz="2200" b="1" dirty="0">
                <a:latin typeface="Cambria" pitchFamily="18" charset="0"/>
              </a:rPr>
              <a:t>“dinero electrónico” </a:t>
            </a:r>
            <a:r>
              <a:rPr lang="es-EC" sz="2200" dirty="0">
                <a:latin typeface="Cambria" pitchFamily="18" charset="0"/>
              </a:rPr>
              <a:t>se identifica con cualquier sistema de pago que requiera para su funcionamiento una tecnología electrónica</a:t>
            </a:r>
            <a:r>
              <a:rPr lang="es-EC" sz="2200" dirty="0" smtClean="0">
                <a:latin typeface="Cambria" pitchFamily="18" charset="0"/>
              </a:rPr>
              <a:t>.</a:t>
            </a:r>
            <a:endParaRPr lang="es-EC" sz="2200" dirty="0">
              <a:latin typeface="Cambria" pitchFamily="18" charset="0"/>
            </a:endParaRPr>
          </a:p>
        </p:txBody>
      </p:sp>
      <p:sp>
        <p:nvSpPr>
          <p:cNvPr id="6" name="1 Título"/>
          <p:cNvSpPr txBox="1">
            <a:spLocks/>
          </p:cNvSpPr>
          <p:nvPr/>
        </p:nvSpPr>
        <p:spPr>
          <a:xfrm>
            <a:off x="6286512" y="3214686"/>
            <a:ext cx="2357454" cy="785818"/>
          </a:xfrm>
          <a:prstGeom prst="rect">
            <a:avLst/>
          </a:prstGeom>
        </p:spPr>
        <p:txBody>
          <a:bodyPr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000" i="0"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mbria" pitchFamily="18" charset="0"/>
                <a:ea typeface="+mj-ea"/>
                <a:cs typeface="+mj-cs"/>
              </a:rPr>
              <a:t>Fuente:(Carrillo)</a:t>
            </a:r>
          </a:p>
        </p:txBody>
      </p:sp>
      <p:sp>
        <p:nvSpPr>
          <p:cNvPr id="8" name="7 Rectángulo"/>
          <p:cNvSpPr/>
          <p:nvPr/>
        </p:nvSpPr>
        <p:spPr>
          <a:xfrm>
            <a:off x="1428728" y="4143380"/>
            <a:ext cx="7215238" cy="1143008"/>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s-EC" sz="2200" dirty="0" smtClean="0">
                <a:latin typeface="Cambria" pitchFamily="18" charset="0"/>
              </a:rPr>
              <a:t>“El </a:t>
            </a:r>
            <a:r>
              <a:rPr lang="es-EC" sz="2200" b="1" dirty="0">
                <a:latin typeface="Cambria" pitchFamily="18" charset="0"/>
              </a:rPr>
              <a:t>dinero electrónico </a:t>
            </a:r>
            <a:r>
              <a:rPr lang="es-EC" sz="2200" dirty="0">
                <a:latin typeface="Cambria" pitchFamily="18" charset="0"/>
              </a:rPr>
              <a:t>consiste por un lado en una tarjeta de plástico, con un chip que contiene el saldo que el usuario ha abonado anteriormente”.</a:t>
            </a:r>
          </a:p>
        </p:txBody>
      </p:sp>
      <p:sp>
        <p:nvSpPr>
          <p:cNvPr id="9" name="1 Título"/>
          <p:cNvSpPr txBox="1">
            <a:spLocks/>
          </p:cNvSpPr>
          <p:nvPr/>
        </p:nvSpPr>
        <p:spPr>
          <a:xfrm>
            <a:off x="6143636" y="5357826"/>
            <a:ext cx="2714644" cy="785818"/>
          </a:xfrm>
          <a:prstGeom prst="rect">
            <a:avLst/>
          </a:prstGeom>
        </p:spPr>
        <p:txBody>
          <a:bodyPr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000" i="0"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mbria" pitchFamily="18" charset="0"/>
                <a:ea typeface="+mj-ea"/>
                <a:cs typeface="+mj-cs"/>
              </a:rPr>
              <a:t>Fuente:(Pascual,</a:t>
            </a:r>
            <a:r>
              <a:rPr kumimoji="0" lang="es-EC" sz="2000" i="0" u="none" strike="noStrike" kern="1200" cap="none" spc="0" normalizeH="0" noProof="0" dirty="0" smtClean="0">
                <a:ln>
                  <a:noFill/>
                </a:ln>
                <a:solidFill>
                  <a:schemeClr val="tx1"/>
                </a:solidFill>
                <a:effectLst>
                  <a:outerShdw blurRad="50000" dist="30000" dir="5400000" algn="tl" rotWithShape="0">
                    <a:srgbClr val="000000">
                      <a:alpha val="30000"/>
                    </a:srgbClr>
                  </a:outerShdw>
                </a:effectLst>
                <a:uLnTx/>
                <a:uFillTx/>
                <a:latin typeface="Cambria" pitchFamily="18" charset="0"/>
                <a:ea typeface="+mj-ea"/>
                <a:cs typeface="+mj-cs"/>
              </a:rPr>
              <a:t> 2008</a:t>
            </a:r>
            <a:r>
              <a:rPr kumimoji="0" lang="es-EC" sz="2000" i="0"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mbria" pitchFamily="18" charset="0"/>
                <a:ea typeface="+mj-ea"/>
                <a:cs typeface="+mj-cs"/>
              </a:rPr>
              <a:t>)</a:t>
            </a:r>
          </a:p>
        </p:txBody>
      </p:sp>
      <p:pic>
        <p:nvPicPr>
          <p:cNvPr id="15362" name="Picture 2" descr="http://informado.com.ec/wp-content/uploads/2014/12/Dinero-Electronico.jpg"/>
          <p:cNvPicPr>
            <a:picLocks noChangeAspect="1" noChangeArrowheads="1"/>
          </p:cNvPicPr>
          <p:nvPr/>
        </p:nvPicPr>
        <p:blipFill>
          <a:blip r:embed="rId3"/>
          <a:srcRect/>
          <a:stretch>
            <a:fillRect/>
          </a:stretch>
        </p:blipFill>
        <p:spPr bwMode="auto">
          <a:xfrm>
            <a:off x="1000100" y="5245269"/>
            <a:ext cx="3071834" cy="1612731"/>
          </a:xfrm>
          <a:prstGeom prst="ellipse">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a:xfrm>
            <a:off x="1071538" y="571480"/>
            <a:ext cx="3643338" cy="714380"/>
          </a:xfrm>
        </p:spPr>
        <p:txBody>
          <a:bodyPr>
            <a:normAutofit fontScale="90000"/>
          </a:bodyPr>
          <a:lstStyle/>
          <a:p>
            <a:pPr algn="ctr"/>
            <a:r>
              <a:rPr lang="es-EC" sz="2700" b="1" dirty="0" smtClean="0">
                <a:solidFill>
                  <a:schemeClr val="tx1"/>
                </a:solidFill>
                <a:latin typeface="Cambria" pitchFamily="18" charset="0"/>
              </a:rPr>
              <a:t>Características del Dinero Electrónico</a:t>
            </a:r>
          </a:p>
        </p:txBody>
      </p:sp>
      <p:graphicFrame>
        <p:nvGraphicFramePr>
          <p:cNvPr id="4" name="Diagrama 1"/>
          <p:cNvGraphicFramePr/>
          <p:nvPr>
            <p:extLst>
              <p:ext uri="{D42A27DB-BD31-4B8C-83A1-F6EECF244321}">
                <p14:modId xmlns:p14="http://schemas.microsoft.com/office/powerpoint/2010/main" val="1094668177"/>
              </p:ext>
            </p:extLst>
          </p:nvPr>
        </p:nvGraphicFramePr>
        <p:xfrm>
          <a:off x="279917" y="0"/>
          <a:ext cx="8864083" cy="6602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a:xfrm>
            <a:off x="3786182" y="1428736"/>
            <a:ext cx="5072066" cy="857256"/>
          </a:xfrm>
        </p:spPr>
        <p:txBody>
          <a:bodyPr>
            <a:normAutofit/>
          </a:bodyPr>
          <a:lstStyle/>
          <a:p>
            <a:pPr algn="ctr"/>
            <a:r>
              <a:rPr lang="es-EC" sz="2800" b="1" dirty="0" smtClean="0">
                <a:solidFill>
                  <a:schemeClr val="tx1"/>
                </a:solidFill>
                <a:latin typeface="Cambria" pitchFamily="18" charset="0"/>
              </a:rPr>
              <a:t>Microempresas</a:t>
            </a:r>
          </a:p>
        </p:txBody>
      </p:sp>
      <p:sp>
        <p:nvSpPr>
          <p:cNvPr id="4" name="3 Rectángulo"/>
          <p:cNvSpPr/>
          <p:nvPr/>
        </p:nvSpPr>
        <p:spPr>
          <a:xfrm>
            <a:off x="1785918" y="3429000"/>
            <a:ext cx="6429420" cy="22145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dirty="0" smtClean="0"/>
              <a:t> </a:t>
            </a:r>
            <a:r>
              <a:rPr lang="es-EC" dirty="0">
                <a:latin typeface="Cambria" pitchFamily="18" charset="0"/>
              </a:rPr>
              <a:t>La Microempresa es considerada como la unidad de explotación económica, realizada por una persona natural o jurídica, en actividades empresariales, agropecuarias, industriales, comerciales o de servicios; rural o urbana, que tenga como parámetro una planta de personal no superior a diez trabajadores.</a:t>
            </a:r>
          </a:p>
        </p:txBody>
      </p:sp>
      <p:sp>
        <p:nvSpPr>
          <p:cNvPr id="5" name="1 Título"/>
          <p:cNvSpPr txBox="1">
            <a:spLocks/>
          </p:cNvSpPr>
          <p:nvPr/>
        </p:nvSpPr>
        <p:spPr>
          <a:xfrm>
            <a:off x="6215074" y="5715016"/>
            <a:ext cx="2357454" cy="571504"/>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C" dirty="0">
                <a:solidFill>
                  <a:schemeClr val="dk1"/>
                </a:solidFill>
                <a:latin typeface="Cambria" pitchFamily="18" charset="0"/>
              </a:rPr>
              <a:t>(Freire, 2012)</a:t>
            </a:r>
          </a:p>
        </p:txBody>
      </p:sp>
      <p:pic>
        <p:nvPicPr>
          <p:cNvPr id="17410" name="Picture 2" descr="https://s-media-cache-ak0.pinimg.com/736x/df/3d/40/df3d403738c7980680a81d50de0c5559.jpg"/>
          <p:cNvPicPr>
            <a:picLocks noChangeAspect="1" noChangeArrowheads="1"/>
          </p:cNvPicPr>
          <p:nvPr/>
        </p:nvPicPr>
        <p:blipFill>
          <a:blip r:embed="rId3"/>
          <a:srcRect/>
          <a:stretch>
            <a:fillRect/>
          </a:stretch>
        </p:blipFill>
        <p:spPr bwMode="auto">
          <a:xfrm>
            <a:off x="0" y="214290"/>
            <a:ext cx="4714876" cy="2714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5" name="4 Rectángulo"/>
          <p:cNvSpPr/>
          <p:nvPr/>
        </p:nvSpPr>
        <p:spPr>
          <a:xfrm>
            <a:off x="214282" y="1142984"/>
            <a:ext cx="4357718" cy="5143536"/>
          </a:xfrm>
          <a:prstGeom prst="rect">
            <a:avLst/>
          </a:prstGeom>
          <a:ln w="76200"/>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r>
              <a:rPr lang="es-EC" b="1" dirty="0" smtClean="0">
                <a:solidFill>
                  <a:schemeClr val="accent3">
                    <a:lumMod val="50000"/>
                  </a:schemeClr>
                </a:solidFill>
                <a:latin typeface="Cambria" pitchFamily="18" charset="0"/>
              </a:rPr>
              <a:t>Requisitos legales para la constitución de una microempresa</a:t>
            </a:r>
          </a:p>
          <a:p>
            <a:pPr marL="342900" indent="-342900" algn="ctr"/>
            <a:endParaRPr lang="es-EC" b="1" dirty="0" smtClean="0">
              <a:solidFill>
                <a:schemeClr val="tx1"/>
              </a:solidFill>
              <a:latin typeface="Cambria" pitchFamily="18" charset="0"/>
            </a:endParaRPr>
          </a:p>
          <a:p>
            <a:pPr marL="342900" indent="-342900" algn="just"/>
            <a:r>
              <a:rPr lang="es-EC" b="1" dirty="0" smtClean="0">
                <a:solidFill>
                  <a:schemeClr val="tx1"/>
                </a:solidFill>
                <a:latin typeface="Cambria" pitchFamily="18" charset="0"/>
              </a:rPr>
              <a:t>a) </a:t>
            </a:r>
            <a:r>
              <a:rPr lang="es-EC" dirty="0" smtClean="0">
                <a:solidFill>
                  <a:schemeClr val="tx1"/>
                </a:solidFill>
                <a:latin typeface="Cambria" pitchFamily="18" charset="0"/>
              </a:rPr>
              <a:t>Solicitud de aprobación dirigida al</a:t>
            </a:r>
          </a:p>
          <a:p>
            <a:pPr marL="342900" indent="-342900" algn="just"/>
            <a:r>
              <a:rPr lang="es-EC" dirty="0" smtClean="0">
                <a:solidFill>
                  <a:schemeClr val="tx1"/>
                </a:solidFill>
                <a:latin typeface="Cambria" pitchFamily="18" charset="0"/>
              </a:rPr>
              <a:t>Señor  Ministro de Relaciones Laborales.</a:t>
            </a:r>
          </a:p>
          <a:p>
            <a:pPr algn="just"/>
            <a:r>
              <a:rPr lang="es-EC" b="1" dirty="0" smtClean="0">
                <a:solidFill>
                  <a:schemeClr val="tx1"/>
                </a:solidFill>
                <a:latin typeface="Cambria" pitchFamily="18" charset="0"/>
              </a:rPr>
              <a:t>b) </a:t>
            </a:r>
            <a:r>
              <a:rPr lang="es-EC" dirty="0" smtClean="0">
                <a:solidFill>
                  <a:schemeClr val="tx1"/>
                </a:solidFill>
                <a:latin typeface="Cambria" pitchFamily="18" charset="0"/>
              </a:rPr>
              <a:t>Acta constitutiva de la entidad.</a:t>
            </a:r>
          </a:p>
          <a:p>
            <a:pPr algn="just"/>
            <a:r>
              <a:rPr lang="es-EC" b="1" dirty="0" smtClean="0">
                <a:solidFill>
                  <a:schemeClr val="tx1"/>
                </a:solidFill>
                <a:latin typeface="Cambria" pitchFamily="18" charset="0"/>
              </a:rPr>
              <a:t>c) </a:t>
            </a:r>
            <a:r>
              <a:rPr lang="es-EC" dirty="0" smtClean="0">
                <a:solidFill>
                  <a:schemeClr val="tx1"/>
                </a:solidFill>
                <a:latin typeface="Cambria" pitchFamily="18" charset="0"/>
              </a:rPr>
              <a:t>Dos ejemplares del estatuto debidamente certificados por el Secretario.</a:t>
            </a:r>
          </a:p>
          <a:p>
            <a:pPr algn="just"/>
            <a:r>
              <a:rPr lang="es-EC" b="1" dirty="0" smtClean="0">
                <a:solidFill>
                  <a:schemeClr val="tx1"/>
                </a:solidFill>
                <a:latin typeface="Cambria" pitchFamily="18" charset="0"/>
              </a:rPr>
              <a:t>d) </a:t>
            </a:r>
            <a:r>
              <a:rPr lang="es-EC" dirty="0" smtClean="0">
                <a:solidFill>
                  <a:schemeClr val="tx1"/>
                </a:solidFill>
                <a:latin typeface="Cambria" pitchFamily="18" charset="0"/>
              </a:rPr>
              <a:t>Dos ejemplares de la lista de socios fundadores.</a:t>
            </a:r>
          </a:p>
          <a:p>
            <a:pPr algn="just"/>
            <a:r>
              <a:rPr lang="es-EC" b="1" dirty="0" smtClean="0">
                <a:solidFill>
                  <a:schemeClr val="tx1"/>
                </a:solidFill>
                <a:latin typeface="Cambria" pitchFamily="18" charset="0"/>
              </a:rPr>
              <a:t>e) </a:t>
            </a:r>
            <a:r>
              <a:rPr lang="es-EC" dirty="0" smtClean="0">
                <a:solidFill>
                  <a:schemeClr val="tx1"/>
                </a:solidFill>
                <a:latin typeface="Cambria" pitchFamily="18" charset="0"/>
              </a:rPr>
              <a:t>Certificado de apertura de la cuenta de integración del aporte a los socios, en una cooperativa o banco.</a:t>
            </a:r>
          </a:p>
          <a:p>
            <a:pPr algn="ctr"/>
            <a:endParaRPr lang="es-EC" dirty="0"/>
          </a:p>
        </p:txBody>
      </p:sp>
      <p:sp>
        <p:nvSpPr>
          <p:cNvPr id="6" name="5 Rectángulo"/>
          <p:cNvSpPr/>
          <p:nvPr/>
        </p:nvSpPr>
        <p:spPr>
          <a:xfrm>
            <a:off x="4857752" y="1142984"/>
            <a:ext cx="4143372" cy="5143536"/>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indent="252413" algn="ctr" fontAlgn="base">
              <a:spcBef>
                <a:spcPct val="0"/>
              </a:spcBef>
              <a:spcAft>
                <a:spcPct val="0"/>
              </a:spcAft>
            </a:pPr>
            <a:r>
              <a:rPr kumimoji="0" lang="es-EC" b="1" i="0" u="none" strike="noStrike" cap="none" normalizeH="0" baseline="0" dirty="0" smtClean="0">
                <a:ln>
                  <a:noFill/>
                </a:ln>
                <a:solidFill>
                  <a:schemeClr val="accent6">
                    <a:lumMod val="50000"/>
                  </a:schemeClr>
                </a:solidFill>
                <a:effectLst/>
                <a:latin typeface="Cambria" pitchFamily="18" charset="0"/>
                <a:ea typeface="Times New Roman" pitchFamily="18" charset="0"/>
                <a:cs typeface="Arial" pitchFamily="34" charset="0"/>
              </a:rPr>
              <a:t>Registro de la directiva de la microempresa</a:t>
            </a:r>
          </a:p>
          <a:p>
            <a:pPr lvl="0" indent="252413" algn="ctr" fontAlgn="base">
              <a:spcBef>
                <a:spcPct val="0"/>
              </a:spcBef>
              <a:spcAft>
                <a:spcPct val="0"/>
              </a:spcAft>
            </a:pPr>
            <a:endParaRPr kumimoji="0" lang="es-EC" sz="1050" b="0" i="0" u="none" strike="noStrike" cap="none" normalizeH="0" baseline="0" dirty="0" smtClean="0">
              <a:ln>
                <a:noFill/>
              </a:ln>
              <a:solidFill>
                <a:schemeClr val="tx1"/>
              </a:solidFill>
              <a:effectLst/>
              <a:latin typeface="Cambria" pitchFamily="18" charset="0"/>
              <a:cs typeface="Arial" pitchFamily="34" charset="0"/>
            </a:endParaRPr>
          </a:p>
          <a:p>
            <a:pPr lvl="0" indent="252413" algn="just" eaLnBrk="0" fontAlgn="base" hangingPunct="0">
              <a:spcBef>
                <a:spcPct val="0"/>
              </a:spcBef>
              <a:spcAft>
                <a:spcPct val="0"/>
              </a:spcAft>
            </a:pPr>
            <a:r>
              <a:rPr kumimoji="0" lang="es-EC"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Las microempresa asociativa, dentro de los siguientes 30</a:t>
            </a:r>
            <a:r>
              <a:rPr kumimoji="0" lang="es-EC" b="0" i="0" u="none" strike="noStrike" cap="none" normalizeH="0" dirty="0" smtClean="0">
                <a:ln>
                  <a:noFill/>
                </a:ln>
                <a:solidFill>
                  <a:schemeClr val="tx1"/>
                </a:solidFill>
                <a:effectLst/>
                <a:latin typeface="Cambria" pitchFamily="18" charset="0"/>
                <a:ea typeface="Times New Roman" pitchFamily="18" charset="0"/>
                <a:cs typeface="Arial" pitchFamily="34" charset="0"/>
              </a:rPr>
              <a:t> días </a:t>
            </a:r>
            <a:r>
              <a:rPr kumimoji="0" lang="es-EC"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 la elección de su Directiva, la registrará en el Ministerio de Relaciones Laborales, adjuntando la siguiente-documentación:</a:t>
            </a:r>
          </a:p>
          <a:p>
            <a:pPr lvl="0" indent="252413" algn="just" eaLnBrk="0" fontAlgn="base" hangingPunct="0">
              <a:spcBef>
                <a:spcPct val="0"/>
              </a:spcBef>
              <a:spcAft>
                <a:spcPct val="0"/>
              </a:spcAft>
            </a:pPr>
            <a:endParaRPr kumimoji="0" lang="es-EC" sz="1050" b="0" i="0" u="none" strike="noStrike" cap="none" normalizeH="0" baseline="0" dirty="0" smtClean="0">
              <a:ln>
                <a:noFill/>
              </a:ln>
              <a:solidFill>
                <a:schemeClr val="tx1"/>
              </a:solidFill>
              <a:effectLst/>
              <a:latin typeface="Cambria" pitchFamily="18" charset="0"/>
              <a:cs typeface="Arial" pitchFamily="34" charset="0"/>
            </a:endParaRPr>
          </a:p>
          <a:p>
            <a:pPr lvl="0" algn="just" eaLnBrk="0" fontAlgn="base" hangingPunct="0">
              <a:spcBef>
                <a:spcPct val="0"/>
              </a:spcBef>
              <a:spcAft>
                <a:spcPct val="0"/>
              </a:spcAft>
              <a:buFont typeface="Wingdings" pitchFamily="2" charset="2"/>
              <a:buChar char="q"/>
            </a:pPr>
            <a:r>
              <a:rPr kumimoji="0" lang="es-EC"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Solicitud de registro, dirigido al señor Ministro de Relaciones Laborales</a:t>
            </a:r>
          </a:p>
          <a:p>
            <a:pPr lvl="0" algn="just" eaLnBrk="0" fontAlgn="base" hangingPunct="0">
              <a:spcBef>
                <a:spcPct val="0"/>
              </a:spcBef>
              <a:spcAft>
                <a:spcPct val="0"/>
              </a:spcAft>
              <a:buFont typeface="Wingdings" pitchFamily="2" charset="2"/>
              <a:buChar char="q"/>
            </a:pPr>
            <a:r>
              <a:rPr kumimoji="0" lang="es-EC"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Convocatoria a elecciones</a:t>
            </a:r>
            <a:endParaRPr lang="es-EC" sz="1050" dirty="0">
              <a:solidFill>
                <a:schemeClr val="tx1"/>
              </a:solidFill>
              <a:latin typeface="Cambria" pitchFamily="18" charset="0"/>
              <a:ea typeface="Times New Roman" pitchFamily="18" charset="0"/>
              <a:cs typeface="Arial" pitchFamily="34" charset="0"/>
            </a:endParaRPr>
          </a:p>
          <a:p>
            <a:pPr lvl="0" algn="just" eaLnBrk="0" fontAlgn="base" hangingPunct="0">
              <a:spcBef>
                <a:spcPct val="0"/>
              </a:spcBef>
              <a:spcAft>
                <a:spcPct val="0"/>
              </a:spcAft>
              <a:buFont typeface="Wingdings" pitchFamily="2" charset="2"/>
              <a:buChar char="q"/>
            </a:pPr>
            <a:r>
              <a:rPr kumimoji="0" lang="es-EC"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Acta de asamblea en la que se eligió la Directiva </a:t>
            </a:r>
            <a:endParaRPr lang="es-EC" sz="1050" dirty="0">
              <a:solidFill>
                <a:schemeClr val="tx1"/>
              </a:solidFill>
              <a:latin typeface="Cambria" pitchFamily="18" charset="0"/>
              <a:ea typeface="Times New Roman" pitchFamily="18" charset="0"/>
              <a:cs typeface="Arial" pitchFamily="34" charset="0"/>
            </a:endParaRPr>
          </a:p>
          <a:p>
            <a:pPr lvl="0" algn="just" eaLnBrk="0" fontAlgn="base" hangingPunct="0">
              <a:spcBef>
                <a:spcPct val="0"/>
              </a:spcBef>
              <a:spcAft>
                <a:spcPct val="0"/>
              </a:spcAft>
              <a:buFont typeface="Wingdings" pitchFamily="2" charset="2"/>
              <a:buChar char="q"/>
            </a:pPr>
            <a:r>
              <a:rPr kumimoji="0" lang="es-EC"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Copia simple del acuerdo ministerial</a:t>
            </a:r>
            <a:endParaRPr kumimoji="0" lang="es-EC" sz="2800" b="0" i="0" u="none" strike="noStrike" cap="none" normalizeH="0" baseline="0" dirty="0" smtClean="0">
              <a:ln>
                <a:noFill/>
              </a:ln>
              <a:solidFill>
                <a:schemeClr val="tx1"/>
              </a:solidFill>
              <a:effectLst/>
              <a:latin typeface="Cambria" pitchFamily="18" charset="0"/>
              <a:cs typeface="Arial" pitchFamily="34" charset="0"/>
            </a:endParaRPr>
          </a:p>
          <a:p>
            <a:pPr algn="ctr"/>
            <a:endParaRPr lang="es-EC" dirty="0"/>
          </a:p>
        </p:txBody>
      </p:sp>
      <p:sp>
        <p:nvSpPr>
          <p:cNvPr id="20482" name="Rectangle 2"/>
          <p:cNvSpPr>
            <a:spLocks noChangeArrowheads="1"/>
          </p:cNvSpPr>
          <p:nvPr/>
        </p:nvSpPr>
        <p:spPr bwMode="auto">
          <a:xfrm>
            <a:off x="7858148" y="6357958"/>
            <a:ext cx="107153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(SRI)</a:t>
            </a:r>
            <a:endParaRPr kumimoji="0" lang="es-EC" sz="2400" b="0" i="0" u="none" strike="noStrike" cap="none" normalizeH="0" baseline="0" dirty="0" smtClean="0">
              <a:ln>
                <a:noFill/>
              </a:ln>
              <a:solidFill>
                <a:schemeClr val="tx1"/>
              </a:solidFill>
              <a:effectLst/>
              <a:latin typeface="Cambria" pitchFamily="18" charset="0"/>
              <a:cs typeface="Arial" pitchFamily="34" charset="0"/>
            </a:endParaRPr>
          </a:p>
        </p:txBody>
      </p:sp>
      <p:sp>
        <p:nvSpPr>
          <p:cNvPr id="8" name="Rectangle 2"/>
          <p:cNvSpPr>
            <a:spLocks noChangeArrowheads="1"/>
          </p:cNvSpPr>
          <p:nvPr/>
        </p:nvSpPr>
        <p:spPr bwMode="auto">
          <a:xfrm>
            <a:off x="3428992" y="6357958"/>
            <a:ext cx="107153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(SRI)</a:t>
            </a:r>
            <a:endParaRPr kumimoji="0" lang="es-EC" sz="2400" b="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a:xfrm>
            <a:off x="1357290" y="214290"/>
            <a:ext cx="7498080" cy="1000132"/>
          </a:xfrm>
        </p:spPr>
        <p:txBody>
          <a:bodyPr>
            <a:noAutofit/>
          </a:bodyPr>
          <a:lstStyle/>
          <a:p>
            <a:pPr algn="ctr"/>
            <a:r>
              <a:rPr lang="es-EC" sz="2000" b="1" dirty="0" smtClean="0">
                <a:solidFill>
                  <a:schemeClr val="tx1"/>
                </a:solidFill>
                <a:effectLst/>
                <a:latin typeface="Cambria" pitchFamily="18" charset="0"/>
                <a:ea typeface="Times New Roman" pitchFamily="18" charset="0"/>
                <a:cs typeface="Arial" pitchFamily="34" charset="0"/>
              </a:rPr>
              <a:t>Para la legalización del negocio en la ciudad de Quito, el Municipio requiere lo siguiente:</a:t>
            </a:r>
            <a:r>
              <a:rPr lang="es-EC" sz="2000" dirty="0" smtClean="0">
                <a:solidFill>
                  <a:schemeClr val="tx1"/>
                </a:solidFill>
                <a:effectLst/>
                <a:latin typeface="Cambria" pitchFamily="18" charset="0"/>
                <a:ea typeface="Times New Roman" pitchFamily="18" charset="0"/>
                <a:cs typeface="Arial" pitchFamily="34" charset="0"/>
              </a:rPr>
              <a:t/>
            </a:r>
            <a:br>
              <a:rPr lang="es-EC" sz="2000" dirty="0" smtClean="0">
                <a:solidFill>
                  <a:schemeClr val="tx1"/>
                </a:solidFill>
                <a:effectLst/>
                <a:latin typeface="Cambria" pitchFamily="18" charset="0"/>
                <a:ea typeface="Times New Roman" pitchFamily="18" charset="0"/>
                <a:cs typeface="Arial" pitchFamily="34" charset="0"/>
              </a:rPr>
            </a:br>
            <a:endParaRPr lang="es-EC" sz="2000" dirty="0">
              <a:latin typeface="Cambria" pitchFamily="18" charset="0"/>
            </a:endParaRPr>
          </a:p>
        </p:txBody>
      </p:sp>
      <p:graphicFrame>
        <p:nvGraphicFramePr>
          <p:cNvPr id="4" name="3 Diagrama"/>
          <p:cNvGraphicFramePr/>
          <p:nvPr/>
        </p:nvGraphicFramePr>
        <p:xfrm>
          <a:off x="785786" y="928670"/>
          <a:ext cx="7929618"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8" name="Rectangle 2"/>
          <p:cNvSpPr>
            <a:spLocks noChangeArrowheads="1"/>
          </p:cNvSpPr>
          <p:nvPr/>
        </p:nvSpPr>
        <p:spPr bwMode="auto">
          <a:xfrm>
            <a:off x="7000892" y="6286520"/>
            <a:ext cx="178588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Cambria" pitchFamily="18" charset="0"/>
                <a:ea typeface="Times New Roman" pitchFamily="18" charset="0"/>
                <a:cs typeface="Arial" pitchFamily="34" charset="0"/>
              </a:rPr>
              <a:t>(Pichincha D. p.)</a:t>
            </a:r>
            <a:endParaRPr kumimoji="0" lang="es-EC" sz="2000" b="0"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3" name="1 Título"/>
          <p:cNvSpPr>
            <a:spLocks noGrp="1"/>
          </p:cNvSpPr>
          <p:nvPr>
            <p:ph type="title"/>
          </p:nvPr>
        </p:nvSpPr>
        <p:spPr>
          <a:xfrm>
            <a:off x="1142976" y="2428868"/>
            <a:ext cx="7498080" cy="1143000"/>
          </a:xfrm>
        </p:spPr>
        <p:txBody>
          <a:bodyPr>
            <a:noAutofit/>
          </a:bodyPr>
          <a:lstStyle/>
          <a:p>
            <a:pPr algn="ctr"/>
            <a:r>
              <a:rPr lang="es-EC" sz="5400" b="1" dirty="0" smtClean="0">
                <a:solidFill>
                  <a:schemeClr val="tx1"/>
                </a:solidFill>
                <a:latin typeface="Cambria" pitchFamily="18" charset="0"/>
              </a:rPr>
              <a:t>CAPÍTULO III</a:t>
            </a:r>
            <a:br>
              <a:rPr lang="es-EC" sz="5400" b="1" dirty="0" smtClean="0">
                <a:solidFill>
                  <a:schemeClr val="tx1"/>
                </a:solidFill>
                <a:latin typeface="Cambria" pitchFamily="18" charset="0"/>
              </a:rPr>
            </a:br>
            <a:r>
              <a:rPr lang="es-EC" sz="5400" b="1" dirty="0" smtClean="0">
                <a:solidFill>
                  <a:schemeClr val="tx1"/>
                </a:solidFill>
                <a:latin typeface="Cambria" pitchFamily="18" charset="0"/>
              </a:rPr>
              <a:t> </a:t>
            </a:r>
            <a:br>
              <a:rPr lang="es-EC" sz="5400" b="1" dirty="0" smtClean="0">
                <a:solidFill>
                  <a:schemeClr val="tx1"/>
                </a:solidFill>
                <a:latin typeface="Cambria" pitchFamily="18" charset="0"/>
              </a:rPr>
            </a:br>
            <a:r>
              <a:rPr lang="es-EC" sz="5400" b="1" dirty="0" smtClean="0">
                <a:solidFill>
                  <a:schemeClr val="tx1"/>
                </a:solidFill>
                <a:latin typeface="Cambria" pitchFamily="18" charset="0"/>
              </a:rPr>
              <a:t>INVESTIGACIÓN DE MERCADOS</a:t>
            </a:r>
          </a:p>
        </p:txBody>
      </p:sp>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1 Título"/>
          <p:cNvSpPr txBox="1">
            <a:spLocks/>
          </p:cNvSpPr>
          <p:nvPr/>
        </p:nvSpPr>
        <p:spPr>
          <a:xfrm>
            <a:off x="971600" y="25256"/>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C" sz="3000" b="1" dirty="0" smtClean="0">
                <a:solidFill>
                  <a:schemeClr val="tx1"/>
                </a:solidFill>
                <a:latin typeface="Cambria" pitchFamily="18" charset="0"/>
              </a:rPr>
              <a:t>SEGMENTACIÓN DEL MERCADO</a:t>
            </a:r>
            <a:endParaRPr lang="es-EC" sz="3000" b="1" dirty="0">
              <a:solidFill>
                <a:schemeClr val="tx1"/>
              </a:solidFill>
              <a:latin typeface="Cambria" pitchFamily="18" charset="0"/>
            </a:endParaRPr>
          </a:p>
        </p:txBody>
      </p:sp>
      <p:sp>
        <p:nvSpPr>
          <p:cNvPr id="5" name="4 Rectángulo"/>
          <p:cNvSpPr/>
          <p:nvPr/>
        </p:nvSpPr>
        <p:spPr>
          <a:xfrm>
            <a:off x="971600" y="1052736"/>
            <a:ext cx="2304256" cy="5078313"/>
          </a:xfrm>
          <a:prstGeom prst="rect">
            <a:avLst/>
          </a:prstGeom>
          <a:ln w="38100">
            <a:solidFill>
              <a:srgbClr val="3BE020"/>
            </a:solidFill>
          </a:ln>
        </p:spPr>
        <p:txBody>
          <a:bodyPr wrap="square">
            <a:spAutoFit/>
          </a:bodyPr>
          <a:lstStyle/>
          <a:p>
            <a:pPr algn="ctr"/>
            <a:r>
              <a:rPr lang="es-EC" dirty="0"/>
              <a:t>Si bien el cambio del sistema de pago en efectivo por el sistema de pago con dinero electrónico ha afectado a varios sectores económicos, el presente estudio se enfocará en analizar el impacto socioeconómico en el sector comercial específicamente en las microempresas del Distrito Metropolitano de Quito y el aporte de este cambio en la Matriz Productiva. </a:t>
            </a:r>
          </a:p>
        </p:txBody>
      </p:sp>
      <p:graphicFrame>
        <p:nvGraphicFramePr>
          <p:cNvPr id="6" name="5 Tabla"/>
          <p:cNvGraphicFramePr>
            <a:graphicFrameLocks noGrp="1"/>
          </p:cNvGraphicFramePr>
          <p:nvPr>
            <p:extLst>
              <p:ext uri="{D42A27DB-BD31-4B8C-83A1-F6EECF244321}">
                <p14:modId xmlns:p14="http://schemas.microsoft.com/office/powerpoint/2010/main" val="2735323857"/>
              </p:ext>
            </p:extLst>
          </p:nvPr>
        </p:nvGraphicFramePr>
        <p:xfrm>
          <a:off x="3419872" y="908719"/>
          <a:ext cx="5616624" cy="5832650"/>
        </p:xfrm>
        <a:graphic>
          <a:graphicData uri="http://schemas.openxmlformats.org/drawingml/2006/table">
            <a:tbl>
              <a:tblPr firstRow="1" firstCol="1" bandRow="1">
                <a:tableStyleId>{93296810-A885-4BE3-A3E7-6D5BEEA58F35}</a:tableStyleId>
              </a:tblPr>
              <a:tblGrid>
                <a:gridCol w="2794997"/>
                <a:gridCol w="2821627"/>
              </a:tblGrid>
              <a:tr h="289572">
                <a:tc>
                  <a:txBody>
                    <a:bodyPr/>
                    <a:lstStyle/>
                    <a:p>
                      <a:pPr indent="252095" algn="ctr">
                        <a:lnSpc>
                          <a:spcPct val="150000"/>
                        </a:lnSpc>
                        <a:spcAft>
                          <a:spcPts val="0"/>
                        </a:spcAft>
                      </a:pPr>
                      <a:r>
                        <a:rPr lang="es-EC" sz="1200" u="sng" dirty="0">
                          <a:effectLst/>
                        </a:rPr>
                        <a:t>VARIABLES</a:t>
                      </a:r>
                      <a:endParaRPr lang="es-EC" sz="1200" dirty="0">
                        <a:effectLst/>
                        <a:latin typeface="Times New Roman"/>
                        <a:ea typeface="Times New Roman"/>
                      </a:endParaRPr>
                    </a:p>
                  </a:txBody>
                  <a:tcPr marL="57150" marR="57150" marT="0" marB="0"/>
                </a:tc>
                <a:tc>
                  <a:txBody>
                    <a:bodyPr/>
                    <a:lstStyle/>
                    <a:p>
                      <a:pPr indent="252095" algn="ctr">
                        <a:lnSpc>
                          <a:spcPct val="150000"/>
                        </a:lnSpc>
                        <a:spcAft>
                          <a:spcPts val="0"/>
                        </a:spcAft>
                      </a:pPr>
                      <a:r>
                        <a:rPr lang="es-EC" sz="1200" u="sng">
                          <a:effectLst/>
                        </a:rPr>
                        <a:t>CARACTERÍSTICAS</a:t>
                      </a:r>
                      <a:endParaRPr lang="es-EC" sz="1200">
                        <a:effectLst/>
                        <a:latin typeface="Times New Roman"/>
                        <a:ea typeface="Times New Roman"/>
                      </a:endParaRPr>
                    </a:p>
                  </a:txBody>
                  <a:tcPr marL="57150" marR="57150" marT="0" marB="0"/>
                </a:tc>
              </a:tr>
              <a:tr h="1158286">
                <a:tc>
                  <a:txBody>
                    <a:bodyPr/>
                    <a:lstStyle/>
                    <a:p>
                      <a:pPr indent="252095" algn="just">
                        <a:lnSpc>
                          <a:spcPct val="150000"/>
                        </a:lnSpc>
                        <a:spcAft>
                          <a:spcPts val="0"/>
                        </a:spcAft>
                      </a:pPr>
                      <a:r>
                        <a:rPr lang="es-EC" sz="1200">
                          <a:effectLst/>
                        </a:rPr>
                        <a:t>1. GEOGRÁFICAS</a:t>
                      </a:r>
                      <a:endParaRPr lang="es-EC" sz="1200">
                        <a:effectLst/>
                        <a:latin typeface="Times New Roman"/>
                        <a:ea typeface="Times New Roman"/>
                      </a:endParaRPr>
                    </a:p>
                  </a:txBody>
                  <a:tcPr marL="57150" marR="57150" marT="0" marB="0"/>
                </a:tc>
                <a:tc>
                  <a:txBody>
                    <a:bodyPr/>
                    <a:lstStyle/>
                    <a:p>
                      <a:pPr indent="252095" algn="just">
                        <a:lnSpc>
                          <a:spcPct val="150000"/>
                        </a:lnSpc>
                        <a:spcAft>
                          <a:spcPts val="0"/>
                        </a:spcAft>
                      </a:pPr>
                      <a:r>
                        <a:rPr lang="es-EC" sz="1200">
                          <a:effectLst/>
                        </a:rPr>
                        <a:t>- Región: Sierra</a:t>
                      </a:r>
                    </a:p>
                    <a:p>
                      <a:pPr indent="252095" algn="just">
                        <a:lnSpc>
                          <a:spcPct val="150000"/>
                        </a:lnSpc>
                        <a:spcAft>
                          <a:spcPts val="0"/>
                        </a:spcAft>
                      </a:pPr>
                      <a:r>
                        <a:rPr lang="es-EC" sz="1200">
                          <a:effectLst/>
                        </a:rPr>
                        <a:t>- Provincia: Pichincha</a:t>
                      </a:r>
                    </a:p>
                    <a:p>
                      <a:pPr indent="252095" algn="just">
                        <a:lnSpc>
                          <a:spcPct val="150000"/>
                        </a:lnSpc>
                        <a:spcAft>
                          <a:spcPts val="0"/>
                        </a:spcAft>
                      </a:pPr>
                      <a:r>
                        <a:rPr lang="es-EC" sz="1200">
                          <a:effectLst/>
                        </a:rPr>
                        <a:t>- Ciudad: Quito</a:t>
                      </a:r>
                    </a:p>
                    <a:p>
                      <a:pPr indent="252095" algn="just">
                        <a:lnSpc>
                          <a:spcPct val="150000"/>
                        </a:lnSpc>
                        <a:spcAft>
                          <a:spcPts val="0"/>
                        </a:spcAft>
                      </a:pPr>
                      <a:r>
                        <a:rPr lang="es-EC" sz="1200">
                          <a:effectLst/>
                        </a:rPr>
                        <a:t>- Zona: Urbana</a:t>
                      </a:r>
                      <a:endParaRPr lang="es-EC" sz="1200">
                        <a:effectLst/>
                        <a:latin typeface="Times New Roman"/>
                        <a:ea typeface="Times New Roman"/>
                      </a:endParaRPr>
                    </a:p>
                  </a:txBody>
                  <a:tcPr marL="57150" marR="57150" marT="0" marB="0"/>
                </a:tc>
              </a:tr>
              <a:tr h="289572">
                <a:tc>
                  <a:txBody>
                    <a:bodyPr/>
                    <a:lstStyle/>
                    <a:p>
                      <a:pPr indent="252095" algn="just">
                        <a:lnSpc>
                          <a:spcPct val="150000"/>
                        </a:lnSpc>
                        <a:spcAft>
                          <a:spcPts val="0"/>
                        </a:spcAft>
                      </a:pPr>
                      <a:r>
                        <a:rPr lang="es-EC" sz="1200">
                          <a:effectLst/>
                        </a:rPr>
                        <a:t>2. DEMOGRÁFICAS</a:t>
                      </a:r>
                      <a:endParaRPr lang="es-EC" sz="1200">
                        <a:effectLst/>
                        <a:latin typeface="Times New Roman"/>
                        <a:ea typeface="Times New Roman"/>
                      </a:endParaRPr>
                    </a:p>
                  </a:txBody>
                  <a:tcPr marL="57150" marR="57150" marT="0" marB="0"/>
                </a:tc>
                <a:tc>
                  <a:txBody>
                    <a:bodyPr/>
                    <a:lstStyle/>
                    <a:p>
                      <a:pPr indent="252095" algn="just">
                        <a:lnSpc>
                          <a:spcPct val="150000"/>
                        </a:lnSpc>
                        <a:spcAft>
                          <a:spcPts val="0"/>
                        </a:spcAft>
                      </a:pPr>
                      <a:r>
                        <a:rPr lang="es-EC" sz="1200">
                          <a:effectLst/>
                        </a:rPr>
                        <a:t> </a:t>
                      </a:r>
                      <a:endParaRPr lang="es-EC" sz="1200">
                        <a:effectLst/>
                        <a:latin typeface="Times New Roman"/>
                        <a:ea typeface="Times New Roman"/>
                      </a:endParaRPr>
                    </a:p>
                  </a:txBody>
                  <a:tcPr marL="57150" marR="57150" marT="0" marB="0"/>
                </a:tc>
              </a:tr>
              <a:tr h="579143">
                <a:tc>
                  <a:txBody>
                    <a:bodyPr/>
                    <a:lstStyle/>
                    <a:p>
                      <a:pPr indent="252095" algn="just">
                        <a:lnSpc>
                          <a:spcPct val="150000"/>
                        </a:lnSpc>
                        <a:spcAft>
                          <a:spcPts val="0"/>
                        </a:spcAft>
                      </a:pPr>
                      <a:r>
                        <a:rPr lang="es-EC" sz="1200">
                          <a:effectLst/>
                        </a:rPr>
                        <a:t>       2.1 TAMAÑO</a:t>
                      </a:r>
                      <a:endParaRPr lang="es-EC" sz="1200">
                        <a:effectLst/>
                        <a:latin typeface="Times New Roman"/>
                        <a:ea typeface="Times New Roman"/>
                      </a:endParaRPr>
                    </a:p>
                  </a:txBody>
                  <a:tcPr marL="57150" marR="57150" marT="0" marB="0"/>
                </a:tc>
                <a:tc>
                  <a:txBody>
                    <a:bodyPr/>
                    <a:lstStyle/>
                    <a:p>
                      <a:pPr indent="252095" algn="just">
                        <a:lnSpc>
                          <a:spcPct val="150000"/>
                        </a:lnSpc>
                        <a:spcAft>
                          <a:spcPts val="0"/>
                        </a:spcAft>
                      </a:pPr>
                      <a:r>
                        <a:rPr lang="es-EC" sz="1200">
                          <a:effectLst/>
                        </a:rPr>
                        <a:t>-Personal: Entre 1 y 10 trabajadores</a:t>
                      </a:r>
                    </a:p>
                    <a:p>
                      <a:pPr indent="252095" algn="just">
                        <a:lnSpc>
                          <a:spcPct val="150000"/>
                        </a:lnSpc>
                        <a:spcAft>
                          <a:spcPts val="0"/>
                        </a:spcAft>
                      </a:pPr>
                      <a:r>
                        <a:rPr lang="es-EC" sz="1200">
                          <a:effectLst/>
                        </a:rPr>
                        <a:t>- Ingresos: Hasta $100.000,00 </a:t>
                      </a:r>
                      <a:endParaRPr lang="es-EC" sz="1200">
                        <a:effectLst/>
                        <a:latin typeface="Times New Roman"/>
                        <a:ea typeface="Times New Roman"/>
                      </a:endParaRPr>
                    </a:p>
                  </a:txBody>
                  <a:tcPr marL="57150" marR="57150" marT="0" marB="0"/>
                </a:tc>
              </a:tr>
              <a:tr h="289572">
                <a:tc>
                  <a:txBody>
                    <a:bodyPr/>
                    <a:lstStyle/>
                    <a:p>
                      <a:pPr indent="252095" algn="just">
                        <a:lnSpc>
                          <a:spcPct val="150000"/>
                        </a:lnSpc>
                        <a:spcAft>
                          <a:spcPts val="0"/>
                        </a:spcAft>
                      </a:pPr>
                      <a:r>
                        <a:rPr lang="es-EC" sz="1200">
                          <a:effectLst/>
                        </a:rPr>
                        <a:t>       2.2 ACTIVIDAD</a:t>
                      </a:r>
                      <a:endParaRPr lang="es-EC" sz="1200">
                        <a:effectLst/>
                        <a:latin typeface="Times New Roman"/>
                        <a:ea typeface="Times New Roman"/>
                      </a:endParaRPr>
                    </a:p>
                  </a:txBody>
                  <a:tcPr marL="57150" marR="57150" marT="0" marB="0"/>
                </a:tc>
                <a:tc>
                  <a:txBody>
                    <a:bodyPr/>
                    <a:lstStyle/>
                    <a:p>
                      <a:pPr indent="252095" algn="just">
                        <a:lnSpc>
                          <a:spcPct val="150000"/>
                        </a:lnSpc>
                        <a:spcAft>
                          <a:spcPts val="0"/>
                        </a:spcAft>
                      </a:pPr>
                      <a:r>
                        <a:rPr lang="es-EC" sz="1200">
                          <a:effectLst/>
                        </a:rPr>
                        <a:t>-Compra y venta de bienes</a:t>
                      </a:r>
                      <a:endParaRPr lang="es-EC" sz="1200">
                        <a:effectLst/>
                        <a:latin typeface="Times New Roman"/>
                        <a:ea typeface="Times New Roman"/>
                      </a:endParaRPr>
                    </a:p>
                  </a:txBody>
                  <a:tcPr marL="57150" marR="57150" marT="0" marB="0"/>
                </a:tc>
              </a:tr>
              <a:tr h="289572">
                <a:tc>
                  <a:txBody>
                    <a:bodyPr/>
                    <a:lstStyle/>
                    <a:p>
                      <a:pPr indent="252095" algn="just">
                        <a:lnSpc>
                          <a:spcPct val="150000"/>
                        </a:lnSpc>
                        <a:spcAft>
                          <a:spcPts val="0"/>
                        </a:spcAft>
                      </a:pPr>
                      <a:r>
                        <a:rPr lang="es-EC" sz="1200">
                          <a:effectLst/>
                        </a:rPr>
                        <a:t>       2.3 DISTRIBUCIÓN</a:t>
                      </a:r>
                      <a:endParaRPr lang="es-EC" sz="1200">
                        <a:effectLst/>
                        <a:latin typeface="Times New Roman"/>
                        <a:ea typeface="Times New Roman"/>
                      </a:endParaRPr>
                    </a:p>
                  </a:txBody>
                  <a:tcPr marL="57150" marR="57150" marT="0" marB="0"/>
                </a:tc>
                <a:tc>
                  <a:txBody>
                    <a:bodyPr/>
                    <a:lstStyle/>
                    <a:p>
                      <a:pPr indent="252095" algn="just">
                        <a:lnSpc>
                          <a:spcPct val="150000"/>
                        </a:lnSpc>
                        <a:spcAft>
                          <a:spcPts val="0"/>
                        </a:spcAft>
                      </a:pPr>
                      <a:r>
                        <a:rPr lang="es-EC" sz="1200" dirty="0">
                          <a:effectLst/>
                        </a:rPr>
                        <a:t>-Venta directa</a:t>
                      </a:r>
                      <a:endParaRPr lang="es-EC" sz="1200" dirty="0">
                        <a:effectLst/>
                        <a:latin typeface="Times New Roman"/>
                        <a:ea typeface="Times New Roman"/>
                      </a:endParaRPr>
                    </a:p>
                  </a:txBody>
                  <a:tcPr marL="57150" marR="57150" marT="0" marB="0"/>
                </a:tc>
              </a:tr>
              <a:tr h="1737431">
                <a:tc>
                  <a:txBody>
                    <a:bodyPr/>
                    <a:lstStyle/>
                    <a:p>
                      <a:pPr indent="252095" algn="just">
                        <a:lnSpc>
                          <a:spcPct val="150000"/>
                        </a:lnSpc>
                        <a:spcAft>
                          <a:spcPts val="0"/>
                        </a:spcAft>
                      </a:pPr>
                      <a:r>
                        <a:rPr lang="es-EC" sz="1200" dirty="0">
                          <a:effectLst/>
                        </a:rPr>
                        <a:t>3. CONDUCTUALES</a:t>
                      </a:r>
                      <a:endParaRPr lang="es-EC" sz="1200" dirty="0">
                        <a:effectLst/>
                        <a:latin typeface="Times New Roman"/>
                        <a:ea typeface="Times New Roman"/>
                      </a:endParaRPr>
                    </a:p>
                  </a:txBody>
                  <a:tcPr marL="57150" marR="57150" marT="0" marB="0"/>
                </a:tc>
                <a:tc>
                  <a:txBody>
                    <a:bodyPr/>
                    <a:lstStyle/>
                    <a:p>
                      <a:pPr indent="252095" algn="just">
                        <a:lnSpc>
                          <a:spcPct val="150000"/>
                        </a:lnSpc>
                        <a:spcAft>
                          <a:spcPts val="0"/>
                        </a:spcAft>
                      </a:pPr>
                      <a:r>
                        <a:rPr lang="es-EC" sz="1200">
                          <a:effectLst/>
                        </a:rPr>
                        <a:t>- Beneficios buscados: Microempresas comerciales que deseen realizar transacciones mediante el uso de dinero electrónico. </a:t>
                      </a:r>
                    </a:p>
                    <a:p>
                      <a:pPr indent="252095" algn="just">
                        <a:lnSpc>
                          <a:spcPct val="150000"/>
                        </a:lnSpc>
                        <a:spcAft>
                          <a:spcPts val="0"/>
                        </a:spcAft>
                      </a:pPr>
                      <a:r>
                        <a:rPr lang="es-EC" sz="1200">
                          <a:effectLst/>
                        </a:rPr>
                        <a:t>- Frecuencia de uso: Clientes permanentes.</a:t>
                      </a:r>
                      <a:endParaRPr lang="es-EC" sz="1200">
                        <a:effectLst/>
                        <a:latin typeface="Times New Roman"/>
                        <a:ea typeface="Times New Roman"/>
                      </a:endParaRPr>
                    </a:p>
                  </a:txBody>
                  <a:tcPr marL="57150" marR="57150" marT="0" marB="0"/>
                </a:tc>
              </a:tr>
              <a:tr h="1199502">
                <a:tc>
                  <a:txBody>
                    <a:bodyPr/>
                    <a:lstStyle/>
                    <a:p>
                      <a:pPr indent="252095" algn="just">
                        <a:lnSpc>
                          <a:spcPct val="150000"/>
                        </a:lnSpc>
                        <a:spcAft>
                          <a:spcPts val="0"/>
                        </a:spcAft>
                      </a:pPr>
                      <a:r>
                        <a:rPr lang="es-EC" sz="1200">
                          <a:effectLst/>
                        </a:rPr>
                        <a:t>4. PSICOGRÁFICAS</a:t>
                      </a:r>
                      <a:endParaRPr lang="es-EC" sz="1200">
                        <a:effectLst/>
                        <a:latin typeface="Times New Roman"/>
                        <a:ea typeface="Times New Roman"/>
                      </a:endParaRPr>
                    </a:p>
                  </a:txBody>
                  <a:tcPr marL="57150" marR="57150" marT="0" marB="0"/>
                </a:tc>
                <a:tc>
                  <a:txBody>
                    <a:bodyPr/>
                    <a:lstStyle/>
                    <a:p>
                      <a:pPr indent="252095" algn="just">
                        <a:lnSpc>
                          <a:spcPct val="150000"/>
                        </a:lnSpc>
                        <a:spcAft>
                          <a:spcPts val="0"/>
                        </a:spcAft>
                      </a:pPr>
                      <a:r>
                        <a:rPr lang="es-EC" sz="1200" dirty="0">
                          <a:effectLst/>
                        </a:rPr>
                        <a:t>- Intereses: Propietarios de microempresas que deseen realizar transacciones dinero mediante electrónico.</a:t>
                      </a:r>
                    </a:p>
                    <a:p>
                      <a:pPr indent="252095" algn="just">
                        <a:lnSpc>
                          <a:spcPct val="150000"/>
                        </a:lnSpc>
                        <a:spcAft>
                          <a:spcPts val="0"/>
                        </a:spcAft>
                      </a:pPr>
                      <a:r>
                        <a:rPr lang="es-EC" sz="1200" dirty="0">
                          <a:effectLst/>
                        </a:rPr>
                        <a:t>-     Estilo de vida: Uso de tecnología</a:t>
                      </a:r>
                      <a:endParaRPr lang="es-EC" sz="1200" dirty="0">
                        <a:effectLst/>
                        <a:latin typeface="Times New Roman"/>
                        <a:ea typeface="Times New Roman"/>
                      </a:endParaRPr>
                    </a:p>
                  </a:txBody>
                  <a:tcPr marL="57150" marR="57150" marT="0" marB="0"/>
                </a:tc>
              </a:tr>
            </a:tbl>
          </a:graphicData>
        </a:graphic>
      </p:graphicFrame>
    </p:spTree>
    <p:extLst>
      <p:ext uri="{BB962C8B-B14F-4D97-AF65-F5344CB8AC3E}">
        <p14:creationId xmlns:p14="http://schemas.microsoft.com/office/powerpoint/2010/main" val="288694768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a:xfrm>
            <a:off x="1142976" y="2428868"/>
            <a:ext cx="7498080" cy="1143000"/>
          </a:xfrm>
        </p:spPr>
        <p:txBody>
          <a:bodyPr>
            <a:noAutofit/>
          </a:bodyPr>
          <a:lstStyle/>
          <a:p>
            <a:pPr algn="ctr"/>
            <a:r>
              <a:rPr lang="es-EC" sz="5400" b="1" dirty="0" smtClean="0">
                <a:solidFill>
                  <a:schemeClr val="tx1"/>
                </a:solidFill>
                <a:latin typeface="Cambria" pitchFamily="18" charset="0"/>
              </a:rPr>
              <a:t>CAPÍTULO I</a:t>
            </a:r>
            <a:br>
              <a:rPr lang="es-EC" sz="5400" b="1" dirty="0" smtClean="0">
                <a:solidFill>
                  <a:schemeClr val="tx1"/>
                </a:solidFill>
                <a:latin typeface="Cambria" pitchFamily="18" charset="0"/>
              </a:rPr>
            </a:br>
            <a:r>
              <a:rPr lang="es-EC" sz="5400" b="1" dirty="0" smtClean="0">
                <a:solidFill>
                  <a:schemeClr val="tx1"/>
                </a:solidFill>
                <a:latin typeface="Cambria" pitchFamily="18" charset="0"/>
              </a:rPr>
              <a:t> </a:t>
            </a:r>
            <a:br>
              <a:rPr lang="es-EC" sz="5400" b="1" dirty="0" smtClean="0">
                <a:solidFill>
                  <a:schemeClr val="tx1"/>
                </a:solidFill>
                <a:latin typeface="Cambria" pitchFamily="18" charset="0"/>
              </a:rPr>
            </a:br>
            <a:r>
              <a:rPr lang="es-EC" sz="5400" b="1" dirty="0" smtClean="0">
                <a:solidFill>
                  <a:schemeClr val="tx1"/>
                </a:solidFill>
                <a:latin typeface="Cambria" pitchFamily="18" charset="0"/>
              </a:rPr>
              <a:t>FASE DE INTRODUCCIÓN</a:t>
            </a: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76064"/>
            <a:ext cx="1885950" cy="6309320"/>
          </a:xfrm>
          <a:prstGeom prst="rect">
            <a:avLst/>
          </a:prstGeom>
        </p:spPr>
      </p:pic>
      <p:sp>
        <p:nvSpPr>
          <p:cNvPr id="2" name="1 Título"/>
          <p:cNvSpPr>
            <a:spLocks noGrp="1"/>
          </p:cNvSpPr>
          <p:nvPr>
            <p:ph type="title"/>
          </p:nvPr>
        </p:nvSpPr>
        <p:spPr>
          <a:xfrm>
            <a:off x="1357290" y="0"/>
            <a:ext cx="7498080" cy="1000108"/>
          </a:xfrm>
        </p:spPr>
        <p:txBody>
          <a:bodyPr>
            <a:normAutofit/>
          </a:bodyPr>
          <a:lstStyle/>
          <a:p>
            <a:pPr algn="ctr"/>
            <a:r>
              <a:rPr lang="es-EC" sz="2800" b="1" dirty="0" smtClean="0">
                <a:solidFill>
                  <a:schemeClr val="tx1"/>
                </a:solidFill>
                <a:latin typeface="Cambria" pitchFamily="18" charset="0"/>
              </a:rPr>
              <a:t>METODOLOGÍA DE LA INVESTIGACIÓN</a:t>
            </a:r>
          </a:p>
        </p:txBody>
      </p:sp>
      <p:graphicFrame>
        <p:nvGraphicFramePr>
          <p:cNvPr id="9" name="8 Diagrama"/>
          <p:cNvGraphicFramePr/>
          <p:nvPr/>
        </p:nvGraphicFramePr>
        <p:xfrm>
          <a:off x="642910" y="928670"/>
          <a:ext cx="6619900" cy="4746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6" name="Picture 2" descr="http://2.bp.blogspot.com/-IqzAMnSFMx0/U-VczmCbGNI/AAAAAAAAEbI/7qMQdEAopEQ/s1600/formato+de+encuesta.jpg"/>
          <p:cNvPicPr>
            <a:picLocks noChangeAspect="1" noChangeArrowheads="1"/>
          </p:cNvPicPr>
          <p:nvPr/>
        </p:nvPicPr>
        <p:blipFill>
          <a:blip r:embed="rId8"/>
          <a:srcRect/>
          <a:stretch>
            <a:fillRect/>
          </a:stretch>
        </p:blipFill>
        <p:spPr bwMode="auto">
          <a:xfrm rot="1130155">
            <a:off x="6107552" y="4272143"/>
            <a:ext cx="2219162" cy="2357226"/>
          </a:xfrm>
          <a:prstGeom prst="rect">
            <a:avLst/>
          </a:prstGeom>
          <a:ln>
            <a:noFill/>
          </a:ln>
          <a:effectLst>
            <a:softEdge rad="112500"/>
          </a:effectLst>
        </p:spPr>
      </p:pic>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1 Título"/>
          <p:cNvSpPr txBox="1">
            <a:spLocks/>
          </p:cNvSpPr>
          <p:nvPr/>
        </p:nvSpPr>
        <p:spPr>
          <a:xfrm>
            <a:off x="971600" y="25256"/>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C" sz="3000" b="1" dirty="0" smtClean="0">
                <a:solidFill>
                  <a:schemeClr val="tx1"/>
                </a:solidFill>
                <a:latin typeface="Cambria" pitchFamily="18" charset="0"/>
              </a:rPr>
              <a:t>TAMAÑO DE LA MUESTRA</a:t>
            </a:r>
            <a:endParaRPr lang="es-EC" sz="3000" b="1" dirty="0">
              <a:solidFill>
                <a:schemeClr val="tx1"/>
              </a:solidFill>
              <a:latin typeface="Cambria" pitchFamily="18" charset="0"/>
            </a:endParaRPr>
          </a:p>
        </p:txBody>
      </p:sp>
      <mc:AlternateContent xmlns:mc="http://schemas.openxmlformats.org/markup-compatibility/2006" xmlns:a14="http://schemas.microsoft.com/office/drawing/2010/main">
        <mc:Choice Requires="a14">
          <p:sp>
            <p:nvSpPr>
              <p:cNvPr id="5" name="4 Rectángulo"/>
              <p:cNvSpPr/>
              <p:nvPr/>
            </p:nvSpPr>
            <p:spPr>
              <a:xfrm>
                <a:off x="5076056" y="1188641"/>
                <a:ext cx="2714423" cy="9051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2400" i="1">
                              <a:latin typeface="Cambria Math"/>
                            </a:rPr>
                          </m:ctrlPr>
                        </m:fPr>
                        <m:num>
                          <m:sSup>
                            <m:sSupPr>
                              <m:ctrlPr>
                                <a:rPr lang="es-EC" sz="2400" i="1">
                                  <a:latin typeface="Cambria Math"/>
                                </a:rPr>
                              </m:ctrlPr>
                            </m:sSupPr>
                            <m:e>
                              <m:r>
                                <m:rPr>
                                  <m:sty m:val="p"/>
                                </m:rPr>
                                <a:rPr lang="es-EC" sz="2400">
                                  <a:latin typeface="Cambria Math"/>
                                </a:rPr>
                                <m:t>z</m:t>
                              </m:r>
                            </m:e>
                            <m:sup>
                              <m:r>
                                <a:rPr lang="es-EC" sz="2400">
                                  <a:latin typeface="Cambria Math"/>
                                </a:rPr>
                                <m:t>2</m:t>
                              </m:r>
                            </m:sup>
                          </m:sSup>
                          <m:r>
                            <m:rPr>
                              <m:sty m:val="p"/>
                            </m:rPr>
                            <a:rPr lang="es-EC" sz="2400">
                              <a:latin typeface="Cambria Math"/>
                            </a:rPr>
                            <m:t>pqN</m:t>
                          </m:r>
                        </m:num>
                        <m:den>
                          <m:sSup>
                            <m:sSupPr>
                              <m:ctrlPr>
                                <a:rPr lang="es-EC" sz="2400" i="1">
                                  <a:latin typeface="Cambria Math"/>
                                </a:rPr>
                              </m:ctrlPr>
                            </m:sSupPr>
                            <m:e>
                              <m:r>
                                <m:rPr>
                                  <m:sty m:val="p"/>
                                </m:rPr>
                                <a:rPr lang="es-EC" sz="2400">
                                  <a:latin typeface="Cambria Math"/>
                                </a:rPr>
                                <m:t>e</m:t>
                              </m:r>
                            </m:e>
                            <m:sup>
                              <m:r>
                                <a:rPr lang="es-EC" sz="2400">
                                  <a:latin typeface="Cambria Math"/>
                                </a:rPr>
                                <m:t>2</m:t>
                              </m:r>
                            </m:sup>
                          </m:sSup>
                          <m:d>
                            <m:dPr>
                              <m:ctrlPr>
                                <a:rPr lang="es-EC" sz="2400" i="1">
                                  <a:latin typeface="Cambria Math"/>
                                </a:rPr>
                              </m:ctrlPr>
                            </m:dPr>
                            <m:e>
                              <m:r>
                                <m:rPr>
                                  <m:sty m:val="p"/>
                                </m:rPr>
                                <a:rPr lang="es-EC" sz="2400">
                                  <a:latin typeface="Cambria Math"/>
                                </a:rPr>
                                <m:t>N</m:t>
                              </m:r>
                              <m:r>
                                <a:rPr lang="es-EC" sz="2400" i="1">
                                  <a:latin typeface="Cambria Math"/>
                                </a:rPr>
                                <m:t>−</m:t>
                              </m:r>
                              <m:r>
                                <a:rPr lang="es-EC" sz="2400">
                                  <a:latin typeface="Cambria Math"/>
                                </a:rPr>
                                <m:t>1</m:t>
                              </m:r>
                            </m:e>
                          </m:d>
                          <m:r>
                            <a:rPr lang="es-EC" sz="2400">
                              <a:latin typeface="Cambria Math"/>
                            </a:rPr>
                            <m:t>+</m:t>
                          </m:r>
                          <m:sSup>
                            <m:sSupPr>
                              <m:ctrlPr>
                                <a:rPr lang="es-EC" sz="2400" i="1">
                                  <a:latin typeface="Cambria Math"/>
                                </a:rPr>
                              </m:ctrlPr>
                            </m:sSupPr>
                            <m:e>
                              <m:r>
                                <m:rPr>
                                  <m:sty m:val="p"/>
                                </m:rPr>
                                <a:rPr lang="es-EC" sz="2400">
                                  <a:latin typeface="Cambria Math"/>
                                </a:rPr>
                                <m:t>z</m:t>
                              </m:r>
                            </m:e>
                            <m:sup>
                              <m:r>
                                <a:rPr lang="es-EC" sz="2400">
                                  <a:latin typeface="Cambria Math"/>
                                </a:rPr>
                                <m:t>2</m:t>
                              </m:r>
                            </m:sup>
                          </m:sSup>
                          <m:r>
                            <m:rPr>
                              <m:sty m:val="p"/>
                            </m:rPr>
                            <a:rPr lang="es-EC" sz="2400">
                              <a:latin typeface="Cambria Math"/>
                            </a:rPr>
                            <m:t>pq</m:t>
                          </m:r>
                        </m:den>
                      </m:f>
                    </m:oMath>
                  </m:oMathPara>
                </a14:m>
                <a:endParaRPr lang="es-EC" sz="2400" dirty="0"/>
              </a:p>
            </p:txBody>
          </p:sp>
        </mc:Choice>
        <mc:Fallback xmlns="">
          <p:sp>
            <p:nvSpPr>
              <p:cNvPr id="5" name="4 Rectángulo"/>
              <p:cNvSpPr>
                <a:spLocks noRot="1" noChangeAspect="1" noMove="1" noResize="1" noEditPoints="1" noAdjustHandles="1" noChangeArrowheads="1" noChangeShapeType="1" noTextEdit="1"/>
              </p:cNvSpPr>
              <p:nvPr/>
            </p:nvSpPr>
            <p:spPr>
              <a:xfrm>
                <a:off x="5076056" y="1188641"/>
                <a:ext cx="2714423" cy="905120"/>
              </a:xfrm>
              <a:prstGeom prst="rect">
                <a:avLst/>
              </a:prstGeom>
              <a:blipFill rotWithShape="1">
                <a:blip r:embed="rId3"/>
                <a:stretch>
                  <a:fillRect/>
                </a:stretch>
              </a:blipFill>
            </p:spPr>
            <p:txBody>
              <a:bodyPr/>
              <a:lstStyle/>
              <a:p>
                <a:r>
                  <a:rPr lang="es-EC">
                    <a:noFill/>
                  </a:rPr>
                  <a:t> </a:t>
                </a:r>
              </a:p>
            </p:txBody>
          </p:sp>
        </mc:Fallback>
      </mc:AlternateContent>
      <p:sp>
        <p:nvSpPr>
          <p:cNvPr id="6" name="5 Rectángulo"/>
          <p:cNvSpPr/>
          <p:nvPr/>
        </p:nvSpPr>
        <p:spPr>
          <a:xfrm>
            <a:off x="1115616" y="1412776"/>
            <a:ext cx="3628622" cy="400110"/>
          </a:xfrm>
          <a:prstGeom prst="rect">
            <a:avLst/>
          </a:prstGeom>
        </p:spPr>
        <p:txBody>
          <a:bodyPr wrap="none">
            <a:spAutoFit/>
          </a:bodyPr>
          <a:lstStyle/>
          <a:p>
            <a:r>
              <a:rPr lang="es-EC" sz="2000" dirty="0"/>
              <a:t>F</a:t>
            </a:r>
            <a:r>
              <a:rPr lang="es-EC" sz="2000" dirty="0" smtClean="0"/>
              <a:t>órmula </a:t>
            </a:r>
            <a:r>
              <a:rPr lang="es-EC" sz="2000" dirty="0"/>
              <a:t>para una población finita</a:t>
            </a:r>
          </a:p>
        </p:txBody>
      </p:sp>
      <p:graphicFrame>
        <p:nvGraphicFramePr>
          <p:cNvPr id="7" name="6 Tabla"/>
          <p:cNvGraphicFramePr>
            <a:graphicFrameLocks noGrp="1"/>
          </p:cNvGraphicFramePr>
          <p:nvPr>
            <p:extLst>
              <p:ext uri="{D42A27DB-BD31-4B8C-83A1-F6EECF244321}">
                <p14:modId xmlns:p14="http://schemas.microsoft.com/office/powerpoint/2010/main" val="2170636795"/>
              </p:ext>
            </p:extLst>
          </p:nvPr>
        </p:nvGraphicFramePr>
        <p:xfrm>
          <a:off x="3347864" y="2276872"/>
          <a:ext cx="4619097" cy="2304258"/>
        </p:xfrm>
        <a:graphic>
          <a:graphicData uri="http://schemas.openxmlformats.org/drawingml/2006/table">
            <a:tbl>
              <a:tblPr firstRow="1" firstCol="1" bandRow="1">
                <a:tableStyleId>{7DF18680-E054-41AD-8BC1-D1AEF772440D}</a:tableStyleId>
              </a:tblPr>
              <a:tblGrid>
                <a:gridCol w="2587438"/>
                <a:gridCol w="2031659"/>
              </a:tblGrid>
              <a:tr h="384043">
                <a:tc>
                  <a:txBody>
                    <a:bodyPr/>
                    <a:lstStyle/>
                    <a:p>
                      <a:pPr indent="252095" algn="just">
                        <a:lnSpc>
                          <a:spcPct val="150000"/>
                        </a:lnSpc>
                        <a:spcAft>
                          <a:spcPts val="0"/>
                        </a:spcAft>
                      </a:pPr>
                      <a:r>
                        <a:rPr lang="es-EC" sz="1600" b="0">
                          <a:solidFill>
                            <a:schemeClr val="tx1"/>
                          </a:solidFill>
                          <a:effectLst/>
                        </a:rPr>
                        <a:t>n= Tamaño de la muestra</a:t>
                      </a:r>
                      <a:endParaRPr lang="es-EC" sz="1600" b="0">
                        <a:solidFill>
                          <a:schemeClr val="tx1"/>
                        </a:solidFill>
                        <a:effectLst/>
                        <a:latin typeface="Times New Roman"/>
                        <a:ea typeface="Times New Roman"/>
                      </a:endParaRPr>
                    </a:p>
                  </a:txBody>
                  <a:tcPr marL="68580" marR="68580" marT="0" marB="0"/>
                </a:tc>
                <a:tc>
                  <a:txBody>
                    <a:bodyPr/>
                    <a:lstStyle/>
                    <a:p>
                      <a:pPr indent="252095" algn="just">
                        <a:lnSpc>
                          <a:spcPct val="150000"/>
                        </a:lnSpc>
                        <a:spcAft>
                          <a:spcPts val="0"/>
                        </a:spcAft>
                      </a:pPr>
                      <a:r>
                        <a:rPr lang="es-EC" sz="1600" b="0">
                          <a:solidFill>
                            <a:schemeClr val="tx1"/>
                          </a:solidFill>
                          <a:effectLst/>
                        </a:rPr>
                        <a:t>n =  ?</a:t>
                      </a:r>
                      <a:endParaRPr lang="es-EC" sz="1600" b="0">
                        <a:solidFill>
                          <a:schemeClr val="tx1"/>
                        </a:solidFill>
                        <a:effectLst/>
                        <a:latin typeface="Times New Roman"/>
                        <a:ea typeface="Times New Roman"/>
                      </a:endParaRPr>
                    </a:p>
                  </a:txBody>
                  <a:tcPr marL="68580" marR="68580" marT="0" marB="0"/>
                </a:tc>
              </a:tr>
              <a:tr h="384043">
                <a:tc>
                  <a:txBody>
                    <a:bodyPr/>
                    <a:lstStyle/>
                    <a:p>
                      <a:pPr indent="252095" algn="just">
                        <a:lnSpc>
                          <a:spcPct val="150000"/>
                        </a:lnSpc>
                        <a:spcAft>
                          <a:spcPts val="0"/>
                        </a:spcAft>
                      </a:pPr>
                      <a:r>
                        <a:rPr lang="es-EC" sz="1600" b="0">
                          <a:solidFill>
                            <a:schemeClr val="tx1"/>
                          </a:solidFill>
                          <a:effectLst/>
                        </a:rPr>
                        <a:t>z= Nivel de confianza</a:t>
                      </a:r>
                      <a:endParaRPr lang="es-EC" sz="1600" b="0">
                        <a:solidFill>
                          <a:schemeClr val="tx1"/>
                        </a:solidFill>
                        <a:effectLst/>
                        <a:latin typeface="Times New Roman"/>
                        <a:ea typeface="Times New Roman"/>
                      </a:endParaRPr>
                    </a:p>
                  </a:txBody>
                  <a:tcPr marL="68580" marR="68580" marT="0" marB="0"/>
                </a:tc>
                <a:tc>
                  <a:txBody>
                    <a:bodyPr/>
                    <a:lstStyle/>
                    <a:p>
                      <a:pPr indent="252095" algn="just">
                        <a:lnSpc>
                          <a:spcPct val="150000"/>
                        </a:lnSpc>
                        <a:spcAft>
                          <a:spcPts val="0"/>
                        </a:spcAft>
                      </a:pPr>
                      <a:r>
                        <a:rPr lang="es-EC" sz="1600" b="0">
                          <a:solidFill>
                            <a:schemeClr val="tx1"/>
                          </a:solidFill>
                          <a:effectLst/>
                        </a:rPr>
                        <a:t>z = 95% = 1,96</a:t>
                      </a:r>
                      <a:endParaRPr lang="es-EC" sz="1600" b="0">
                        <a:solidFill>
                          <a:schemeClr val="tx1"/>
                        </a:solidFill>
                        <a:effectLst/>
                        <a:latin typeface="Times New Roman"/>
                        <a:ea typeface="Times New Roman"/>
                      </a:endParaRPr>
                    </a:p>
                  </a:txBody>
                  <a:tcPr marL="68580" marR="68580" marT="0" marB="0"/>
                </a:tc>
              </a:tr>
              <a:tr h="384043">
                <a:tc>
                  <a:txBody>
                    <a:bodyPr/>
                    <a:lstStyle/>
                    <a:p>
                      <a:pPr indent="252095" algn="just">
                        <a:lnSpc>
                          <a:spcPct val="150000"/>
                        </a:lnSpc>
                        <a:spcAft>
                          <a:spcPts val="0"/>
                        </a:spcAft>
                      </a:pPr>
                      <a:r>
                        <a:rPr lang="es-EC" sz="1600" b="0">
                          <a:solidFill>
                            <a:schemeClr val="tx1"/>
                          </a:solidFill>
                          <a:effectLst/>
                        </a:rPr>
                        <a:t>p= Probabilidad a Favor</a:t>
                      </a:r>
                      <a:endParaRPr lang="es-EC" sz="1600" b="0">
                        <a:solidFill>
                          <a:schemeClr val="tx1"/>
                        </a:solidFill>
                        <a:effectLst/>
                        <a:latin typeface="Times New Roman"/>
                        <a:ea typeface="Times New Roman"/>
                      </a:endParaRPr>
                    </a:p>
                  </a:txBody>
                  <a:tcPr marL="68580" marR="68580" marT="0" marB="0"/>
                </a:tc>
                <a:tc>
                  <a:txBody>
                    <a:bodyPr/>
                    <a:lstStyle/>
                    <a:p>
                      <a:pPr indent="252095" algn="just">
                        <a:lnSpc>
                          <a:spcPct val="150000"/>
                        </a:lnSpc>
                        <a:spcAft>
                          <a:spcPts val="0"/>
                        </a:spcAft>
                      </a:pPr>
                      <a:r>
                        <a:rPr lang="es-EC" sz="1600" b="0">
                          <a:solidFill>
                            <a:schemeClr val="tx1"/>
                          </a:solidFill>
                          <a:effectLst/>
                        </a:rPr>
                        <a:t>p = 80%</a:t>
                      </a:r>
                      <a:endParaRPr lang="es-EC" sz="1600" b="0">
                        <a:solidFill>
                          <a:schemeClr val="tx1"/>
                        </a:solidFill>
                        <a:effectLst/>
                        <a:latin typeface="Times New Roman"/>
                        <a:ea typeface="Times New Roman"/>
                      </a:endParaRPr>
                    </a:p>
                  </a:txBody>
                  <a:tcPr marL="68580" marR="68580" marT="0" marB="0"/>
                </a:tc>
              </a:tr>
              <a:tr h="384043">
                <a:tc>
                  <a:txBody>
                    <a:bodyPr/>
                    <a:lstStyle/>
                    <a:p>
                      <a:pPr indent="252095" algn="just">
                        <a:lnSpc>
                          <a:spcPct val="150000"/>
                        </a:lnSpc>
                        <a:spcAft>
                          <a:spcPts val="0"/>
                        </a:spcAft>
                      </a:pPr>
                      <a:r>
                        <a:rPr lang="es-EC" sz="1600" b="0">
                          <a:solidFill>
                            <a:schemeClr val="tx1"/>
                          </a:solidFill>
                          <a:effectLst/>
                        </a:rPr>
                        <a:t>q= Probabilidad en Contra</a:t>
                      </a:r>
                      <a:endParaRPr lang="es-EC" sz="1600" b="0">
                        <a:solidFill>
                          <a:schemeClr val="tx1"/>
                        </a:solidFill>
                        <a:effectLst/>
                        <a:latin typeface="Times New Roman"/>
                        <a:ea typeface="Times New Roman"/>
                      </a:endParaRPr>
                    </a:p>
                  </a:txBody>
                  <a:tcPr marL="68580" marR="68580" marT="0" marB="0"/>
                </a:tc>
                <a:tc>
                  <a:txBody>
                    <a:bodyPr/>
                    <a:lstStyle/>
                    <a:p>
                      <a:pPr indent="252095" algn="just">
                        <a:lnSpc>
                          <a:spcPct val="150000"/>
                        </a:lnSpc>
                        <a:spcAft>
                          <a:spcPts val="0"/>
                        </a:spcAft>
                      </a:pPr>
                      <a:r>
                        <a:rPr lang="es-EC" sz="1600" b="0">
                          <a:solidFill>
                            <a:schemeClr val="tx1"/>
                          </a:solidFill>
                          <a:effectLst/>
                        </a:rPr>
                        <a:t>q = 20%</a:t>
                      </a:r>
                      <a:endParaRPr lang="es-EC" sz="1600" b="0">
                        <a:solidFill>
                          <a:schemeClr val="tx1"/>
                        </a:solidFill>
                        <a:effectLst/>
                        <a:latin typeface="Times New Roman"/>
                        <a:ea typeface="Times New Roman"/>
                      </a:endParaRPr>
                    </a:p>
                  </a:txBody>
                  <a:tcPr marL="68580" marR="68580" marT="0" marB="0"/>
                </a:tc>
              </a:tr>
              <a:tr h="384043">
                <a:tc>
                  <a:txBody>
                    <a:bodyPr/>
                    <a:lstStyle/>
                    <a:p>
                      <a:pPr indent="252095" algn="just">
                        <a:lnSpc>
                          <a:spcPct val="150000"/>
                        </a:lnSpc>
                        <a:spcAft>
                          <a:spcPts val="0"/>
                        </a:spcAft>
                      </a:pPr>
                      <a:r>
                        <a:rPr lang="es-EC" sz="1600" b="0">
                          <a:solidFill>
                            <a:schemeClr val="tx1"/>
                          </a:solidFill>
                          <a:effectLst/>
                        </a:rPr>
                        <a:t>N= Población o Universo</a:t>
                      </a:r>
                      <a:endParaRPr lang="es-EC" sz="1600" b="0">
                        <a:solidFill>
                          <a:schemeClr val="tx1"/>
                        </a:solidFill>
                        <a:effectLst/>
                        <a:latin typeface="Times New Roman"/>
                        <a:ea typeface="Times New Roman"/>
                      </a:endParaRPr>
                    </a:p>
                  </a:txBody>
                  <a:tcPr marL="68580" marR="68580" marT="0" marB="0"/>
                </a:tc>
                <a:tc>
                  <a:txBody>
                    <a:bodyPr/>
                    <a:lstStyle/>
                    <a:p>
                      <a:pPr indent="252095" algn="just">
                        <a:lnSpc>
                          <a:spcPct val="150000"/>
                        </a:lnSpc>
                        <a:spcAft>
                          <a:spcPts val="0"/>
                        </a:spcAft>
                      </a:pPr>
                      <a:r>
                        <a:rPr lang="es-EC" sz="1600" b="0">
                          <a:solidFill>
                            <a:schemeClr val="tx1"/>
                          </a:solidFill>
                          <a:effectLst/>
                        </a:rPr>
                        <a:t>N = 47096</a:t>
                      </a:r>
                      <a:endParaRPr lang="es-EC" sz="1600" b="0">
                        <a:solidFill>
                          <a:schemeClr val="tx1"/>
                        </a:solidFill>
                        <a:effectLst/>
                        <a:latin typeface="Times New Roman"/>
                        <a:ea typeface="Times New Roman"/>
                      </a:endParaRPr>
                    </a:p>
                  </a:txBody>
                  <a:tcPr marL="68580" marR="68580" marT="0" marB="0"/>
                </a:tc>
              </a:tr>
              <a:tr h="384043">
                <a:tc>
                  <a:txBody>
                    <a:bodyPr/>
                    <a:lstStyle/>
                    <a:p>
                      <a:pPr indent="252095" algn="just">
                        <a:lnSpc>
                          <a:spcPct val="150000"/>
                        </a:lnSpc>
                        <a:spcAft>
                          <a:spcPts val="0"/>
                        </a:spcAft>
                      </a:pPr>
                      <a:r>
                        <a:rPr lang="es-EC" sz="1600" b="0">
                          <a:solidFill>
                            <a:schemeClr val="tx1"/>
                          </a:solidFill>
                          <a:effectLst/>
                        </a:rPr>
                        <a:t>e= Error Muestral</a:t>
                      </a:r>
                      <a:endParaRPr lang="es-EC" sz="1600" b="0">
                        <a:solidFill>
                          <a:schemeClr val="tx1"/>
                        </a:solidFill>
                        <a:effectLst/>
                        <a:latin typeface="Times New Roman"/>
                        <a:ea typeface="Times New Roman"/>
                      </a:endParaRPr>
                    </a:p>
                  </a:txBody>
                  <a:tcPr marL="68580" marR="68580" marT="0" marB="0"/>
                </a:tc>
                <a:tc>
                  <a:txBody>
                    <a:bodyPr/>
                    <a:lstStyle/>
                    <a:p>
                      <a:pPr indent="252095" algn="just">
                        <a:lnSpc>
                          <a:spcPct val="150000"/>
                        </a:lnSpc>
                        <a:spcAft>
                          <a:spcPts val="0"/>
                        </a:spcAft>
                      </a:pPr>
                      <a:r>
                        <a:rPr lang="es-EC" sz="1600" b="0" dirty="0">
                          <a:solidFill>
                            <a:schemeClr val="tx1"/>
                          </a:solidFill>
                          <a:effectLst/>
                        </a:rPr>
                        <a:t>e = 5%</a:t>
                      </a:r>
                      <a:endParaRPr lang="es-EC" sz="1600" b="0" dirty="0">
                        <a:solidFill>
                          <a:schemeClr val="tx1"/>
                        </a:solidFill>
                        <a:effectLst/>
                        <a:latin typeface="Times New Roman"/>
                        <a:ea typeface="Times New Roman"/>
                      </a:endParaRPr>
                    </a:p>
                  </a:txBody>
                  <a:tcPr marL="68580" marR="68580" marT="0" marB="0"/>
                </a:tc>
              </a:tr>
            </a:tbl>
          </a:graphicData>
        </a:graphic>
      </p:graphicFrame>
      <p:sp>
        <p:nvSpPr>
          <p:cNvPr id="8" name="Rectangle 1"/>
          <p:cNvSpPr>
            <a:spLocks noChangeArrowheads="1"/>
          </p:cNvSpPr>
          <p:nvPr/>
        </p:nvSpPr>
        <p:spPr bwMode="auto">
          <a:xfrm>
            <a:off x="1105031" y="2816643"/>
            <a:ext cx="14507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52413" algn="l" defTabSz="914400" rtl="0" eaLnBrk="1" fontAlgn="base" latinLnBrk="0" hangingPunct="1">
              <a:lnSpc>
                <a:spcPct val="100000"/>
              </a:lnSpc>
              <a:spcBef>
                <a:spcPct val="0"/>
              </a:spcBef>
              <a:spcAft>
                <a:spcPct val="0"/>
              </a:spcAft>
              <a:buClrTx/>
              <a:buSzTx/>
              <a:buFontTx/>
              <a:buNone/>
              <a:tabLst/>
            </a:pPr>
            <a:r>
              <a:rPr kumimoji="0" lang="es-EC" alt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Dónde:</a:t>
            </a:r>
            <a:endParaRPr kumimoji="0" lang="es-EC" altLang="es-EC" sz="24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 name="8 Rectángulo"/>
              <p:cNvSpPr/>
              <p:nvPr/>
            </p:nvSpPr>
            <p:spPr>
              <a:xfrm>
                <a:off x="1281335" y="4800631"/>
                <a:ext cx="7856303" cy="15941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𝑛</m:t>
                      </m:r>
                      <m:r>
                        <a:rPr lang="es-EC">
                          <a:latin typeface="Cambria Math"/>
                        </a:rPr>
                        <m:t>=</m:t>
                      </m:r>
                      <m:f>
                        <m:fPr>
                          <m:ctrlPr>
                            <a:rPr lang="es-EC" i="1">
                              <a:latin typeface="Cambria Math"/>
                            </a:rPr>
                          </m:ctrlPr>
                        </m:fPr>
                        <m:num>
                          <m:sSup>
                            <m:sSupPr>
                              <m:ctrlPr>
                                <a:rPr lang="es-EC" i="1">
                                  <a:latin typeface="Cambria Math"/>
                                </a:rPr>
                              </m:ctrlPr>
                            </m:sSupPr>
                            <m:e>
                              <m:r>
                                <a:rPr lang="es-EC" i="1">
                                  <a:latin typeface="Cambria Math"/>
                                </a:rPr>
                                <m:t>1,96</m:t>
                              </m:r>
                            </m:e>
                            <m:sup>
                              <m:r>
                                <a:rPr lang="es-EC">
                                  <a:latin typeface="Cambria Math"/>
                                </a:rPr>
                                <m:t>2</m:t>
                              </m:r>
                            </m:sup>
                          </m:sSup>
                          <m:d>
                            <m:dPr>
                              <m:ctrlPr>
                                <a:rPr lang="es-EC" i="1">
                                  <a:latin typeface="Cambria Math"/>
                                </a:rPr>
                              </m:ctrlPr>
                            </m:dPr>
                            <m:e>
                              <m:r>
                                <a:rPr lang="es-EC">
                                  <a:latin typeface="Cambria Math"/>
                                </a:rPr>
                                <m:t>0,80</m:t>
                              </m:r>
                            </m:e>
                          </m:d>
                          <m:d>
                            <m:dPr>
                              <m:ctrlPr>
                                <a:rPr lang="es-EC" i="1">
                                  <a:latin typeface="Cambria Math"/>
                                </a:rPr>
                              </m:ctrlPr>
                            </m:dPr>
                            <m:e>
                              <m:r>
                                <a:rPr lang="es-EC">
                                  <a:latin typeface="Cambria Math"/>
                                </a:rPr>
                                <m:t>0,20</m:t>
                              </m:r>
                            </m:e>
                          </m:d>
                          <m:r>
                            <a:rPr lang="es-EC">
                              <a:latin typeface="Cambria Math"/>
                            </a:rPr>
                            <m:t>47096</m:t>
                          </m:r>
                        </m:num>
                        <m:den>
                          <m:sSup>
                            <m:sSupPr>
                              <m:ctrlPr>
                                <a:rPr lang="es-EC" i="1">
                                  <a:latin typeface="Cambria Math"/>
                                </a:rPr>
                              </m:ctrlPr>
                            </m:sSupPr>
                            <m:e>
                              <m:r>
                                <a:rPr lang="es-EC">
                                  <a:latin typeface="Cambria Math"/>
                                </a:rPr>
                                <m:t>0.05</m:t>
                              </m:r>
                            </m:e>
                            <m:sup>
                              <m:r>
                                <a:rPr lang="es-EC">
                                  <a:latin typeface="Cambria Math"/>
                                </a:rPr>
                                <m:t>2</m:t>
                              </m:r>
                            </m:sup>
                          </m:sSup>
                          <m:d>
                            <m:dPr>
                              <m:ctrlPr>
                                <a:rPr lang="es-EC" i="1">
                                  <a:latin typeface="Cambria Math"/>
                                </a:rPr>
                              </m:ctrlPr>
                            </m:dPr>
                            <m:e>
                              <m:r>
                                <a:rPr lang="es-EC">
                                  <a:latin typeface="Cambria Math"/>
                                </a:rPr>
                                <m:t>47096</m:t>
                              </m:r>
                              <m:r>
                                <a:rPr lang="es-EC" i="1">
                                  <a:latin typeface="Cambria Math"/>
                                </a:rPr>
                                <m:t>−</m:t>
                              </m:r>
                              <m:r>
                                <a:rPr lang="es-EC">
                                  <a:latin typeface="Cambria Math"/>
                                </a:rPr>
                                <m:t>1</m:t>
                              </m:r>
                            </m:e>
                          </m:d>
                          <m:r>
                            <a:rPr lang="es-EC">
                              <a:latin typeface="Cambria Math"/>
                            </a:rPr>
                            <m:t>+</m:t>
                          </m:r>
                          <m:sSup>
                            <m:sSupPr>
                              <m:ctrlPr>
                                <a:rPr lang="es-EC" i="1">
                                  <a:latin typeface="Cambria Math"/>
                                </a:rPr>
                              </m:ctrlPr>
                            </m:sSupPr>
                            <m:e>
                              <m:r>
                                <a:rPr lang="es-EC" i="1">
                                  <a:latin typeface="Cambria Math"/>
                                </a:rPr>
                                <m:t>1,96</m:t>
                              </m:r>
                            </m:e>
                            <m:sup>
                              <m:r>
                                <a:rPr lang="es-EC">
                                  <a:latin typeface="Cambria Math"/>
                                </a:rPr>
                                <m:t>2</m:t>
                              </m:r>
                            </m:sup>
                          </m:sSup>
                          <m:d>
                            <m:dPr>
                              <m:ctrlPr>
                                <a:rPr lang="es-EC" i="1">
                                  <a:latin typeface="Cambria Math"/>
                                </a:rPr>
                              </m:ctrlPr>
                            </m:dPr>
                            <m:e>
                              <m:r>
                                <a:rPr lang="es-EC">
                                  <a:latin typeface="Cambria Math"/>
                                </a:rPr>
                                <m:t>0,80</m:t>
                              </m:r>
                            </m:e>
                          </m:d>
                          <m:r>
                            <a:rPr lang="es-EC">
                              <a:latin typeface="Cambria Math"/>
                            </a:rPr>
                            <m:t>(0,20)</m:t>
                          </m:r>
                        </m:den>
                      </m:f>
                      <m:r>
                        <a:rPr lang="es-EC">
                          <a:latin typeface="Cambria Math"/>
                        </a:rPr>
                        <m:t>=</m:t>
                      </m:r>
                    </m:oMath>
                  </m:oMathPara>
                </a14:m>
                <a:endParaRPr lang="es-EC" dirty="0"/>
              </a:p>
              <a:p>
                <a:r>
                  <a:rPr lang="es-EC" dirty="0"/>
                  <a:t> </a:t>
                </a:r>
              </a:p>
              <a:p>
                <a:pPr algn="ctr"/>
                <a14:m>
                  <m:oMath xmlns:m="http://schemas.openxmlformats.org/officeDocument/2006/math">
                    <m:r>
                      <a:rPr lang="es-EC">
                        <a:latin typeface="Cambria Math"/>
                      </a:rPr>
                      <m:t>245 </m:t>
                    </m:r>
                    <m:r>
                      <m:rPr>
                        <m:sty m:val="p"/>
                      </m:rPr>
                      <a:rPr lang="es-EC">
                        <a:latin typeface="Cambria Math"/>
                      </a:rPr>
                      <m:t>microempresas</m:t>
                    </m:r>
                    <m:r>
                      <a:rPr lang="es-EC">
                        <a:latin typeface="Cambria Math"/>
                      </a:rPr>
                      <m:t> </m:t>
                    </m:r>
                    <m:r>
                      <m:rPr>
                        <m:sty m:val="p"/>
                      </m:rPr>
                      <a:rPr lang="es-EC">
                        <a:latin typeface="Cambria Math"/>
                      </a:rPr>
                      <m:t>comerciales</m:t>
                    </m:r>
                  </m:oMath>
                </a14:m>
                <a:r>
                  <a:rPr lang="es-EC" dirty="0"/>
                  <a:t> </a:t>
                </a:r>
              </a:p>
              <a:p>
                <a:r>
                  <a:rPr lang="es-EC" dirty="0"/>
                  <a:t> </a:t>
                </a:r>
              </a:p>
            </p:txBody>
          </p:sp>
        </mc:Choice>
        <mc:Fallback xmlns="">
          <p:sp>
            <p:nvSpPr>
              <p:cNvPr id="9" name="8 Rectángulo"/>
              <p:cNvSpPr>
                <a:spLocks noRot="1" noChangeAspect="1" noMove="1" noResize="1" noEditPoints="1" noAdjustHandles="1" noChangeArrowheads="1" noChangeShapeType="1" noTextEdit="1"/>
              </p:cNvSpPr>
              <p:nvPr/>
            </p:nvSpPr>
            <p:spPr>
              <a:xfrm>
                <a:off x="1281335" y="4800631"/>
                <a:ext cx="7856303" cy="1594154"/>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275421357"/>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a:xfrm>
            <a:off x="1214414" y="2285992"/>
            <a:ext cx="7498080" cy="1143000"/>
          </a:xfrm>
        </p:spPr>
        <p:txBody>
          <a:bodyPr>
            <a:noAutofit/>
          </a:bodyPr>
          <a:lstStyle/>
          <a:p>
            <a:pPr algn="ctr"/>
            <a:r>
              <a:rPr lang="es-EC" sz="5400" b="1" dirty="0" smtClean="0">
                <a:solidFill>
                  <a:schemeClr val="tx1"/>
                </a:solidFill>
                <a:latin typeface="Cambria" pitchFamily="18" charset="0"/>
              </a:rPr>
              <a:t>CAPITULO IV </a:t>
            </a:r>
            <a:br>
              <a:rPr lang="es-EC" sz="5400" b="1" dirty="0" smtClean="0">
                <a:solidFill>
                  <a:schemeClr val="tx1"/>
                </a:solidFill>
                <a:latin typeface="Cambria" pitchFamily="18" charset="0"/>
              </a:rPr>
            </a:br>
            <a:r>
              <a:rPr lang="es-EC" sz="5400" b="1" dirty="0" smtClean="0">
                <a:solidFill>
                  <a:schemeClr val="tx1"/>
                </a:solidFill>
                <a:latin typeface="Cambria" pitchFamily="18" charset="0"/>
              </a:rPr>
              <a:t/>
            </a:r>
            <a:br>
              <a:rPr lang="es-EC" sz="5400" b="1" dirty="0" smtClean="0">
                <a:solidFill>
                  <a:schemeClr val="tx1"/>
                </a:solidFill>
                <a:latin typeface="Cambria" pitchFamily="18" charset="0"/>
              </a:rPr>
            </a:br>
            <a:r>
              <a:rPr lang="es-EC" sz="5400" b="1" dirty="0" smtClean="0">
                <a:solidFill>
                  <a:schemeClr val="tx1"/>
                </a:solidFill>
                <a:latin typeface="Cambria" pitchFamily="18" charset="0"/>
              </a:rPr>
              <a:t>ANÁLISIS DE RESULTADOS</a:t>
            </a: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graphicFrame>
        <p:nvGraphicFramePr>
          <p:cNvPr id="4" name="3 Tabla"/>
          <p:cNvGraphicFramePr>
            <a:graphicFrameLocks noGrp="1"/>
          </p:cNvGraphicFramePr>
          <p:nvPr/>
        </p:nvGraphicFramePr>
        <p:xfrm>
          <a:off x="3786182" y="357166"/>
          <a:ext cx="4786344" cy="2202749"/>
        </p:xfrm>
        <a:graphic>
          <a:graphicData uri="http://schemas.openxmlformats.org/drawingml/2006/table">
            <a:tbl>
              <a:tblPr>
                <a:tableStyleId>{BDBED569-4797-4DF1-A0F4-6AAB3CD982D8}</a:tableStyleId>
              </a:tblPr>
              <a:tblGrid>
                <a:gridCol w="564113"/>
                <a:gridCol w="698949"/>
                <a:gridCol w="811102"/>
                <a:gridCol w="904060"/>
                <a:gridCol w="904060"/>
                <a:gridCol w="904060"/>
              </a:tblGrid>
              <a:tr h="823194">
                <a:tc gridSpan="6">
                  <a:txBody>
                    <a:bodyPr/>
                    <a:lstStyle/>
                    <a:p>
                      <a:pPr marL="38100" marR="38100" indent="252095" algn="ctr">
                        <a:lnSpc>
                          <a:spcPts val="1600"/>
                        </a:lnSpc>
                        <a:spcAft>
                          <a:spcPts val="0"/>
                        </a:spcAft>
                      </a:pPr>
                      <a:r>
                        <a:rPr lang="es-EC" sz="1400" b="1" dirty="0"/>
                        <a:t>¿Considera que el uso del nuevo sistema de pago de dinero electrónico es un aporte positivo en las microempresas comerciales del Distrito Metropolitano de Quito?</a:t>
                      </a:r>
                      <a:endParaRPr lang="es-EC" sz="2400" b="1" dirty="0">
                        <a:latin typeface="Times New Roman"/>
                        <a:ea typeface="Times New Roman"/>
                        <a:cs typeface="Times New Roman"/>
                      </a:endParaRPr>
                    </a:p>
                  </a:txBody>
                  <a:tcPr marL="0" marR="0" marT="0" marB="0" anchor="ctr">
                    <a:solidFill>
                      <a:schemeClr val="accent6">
                        <a:lumMod val="20000"/>
                        <a:lumOff val="8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62690">
                <a:tc gridSpan="2">
                  <a:txBody>
                    <a:bodyPr/>
                    <a:lstStyle/>
                    <a:p>
                      <a:pPr indent="252095" algn="ctr">
                        <a:lnSpc>
                          <a:spcPct val="150000"/>
                        </a:lnSpc>
                        <a:spcAft>
                          <a:spcPts val="0"/>
                        </a:spcAft>
                      </a:pPr>
                      <a:endParaRPr lang="es-EC" sz="2000" dirty="0">
                        <a:latin typeface="Times New Roman"/>
                        <a:ea typeface="Calibri"/>
                        <a:cs typeface="Times New Roman"/>
                      </a:endParaRPr>
                    </a:p>
                  </a:txBody>
                  <a:tcPr marL="0" marR="0" marT="0" marB="0" anchor="ctr">
                    <a:solidFill>
                      <a:schemeClr val="accent6">
                        <a:lumMod val="20000"/>
                        <a:lumOff val="80000"/>
                      </a:schemeClr>
                    </a:solidFill>
                  </a:tcPr>
                </a:tc>
                <a:tc hMerge="1">
                  <a:txBody>
                    <a:bodyPr/>
                    <a:lstStyle/>
                    <a:p>
                      <a:endParaRPr lang="es-EC"/>
                    </a:p>
                  </a:txBody>
                  <a:tcPr/>
                </a:tc>
                <a:tc>
                  <a:txBody>
                    <a:bodyPr/>
                    <a:lstStyle/>
                    <a:p>
                      <a:pPr marL="38100" marR="38100" indent="0" algn="ctr">
                        <a:lnSpc>
                          <a:spcPts val="1600"/>
                        </a:lnSpc>
                        <a:spcAft>
                          <a:spcPts val="0"/>
                        </a:spcAft>
                      </a:pPr>
                      <a:r>
                        <a:rPr lang="es-EC" sz="1200" dirty="0" smtClean="0"/>
                        <a:t>Frecuencia</a:t>
                      </a:r>
                      <a:endParaRPr lang="es-EC" sz="2000" dirty="0">
                        <a:latin typeface="Times New Roman"/>
                        <a:ea typeface="Times New Roman"/>
                        <a:cs typeface="Times New Roman"/>
                      </a:endParaRPr>
                    </a:p>
                  </a:txBody>
                  <a:tcPr marL="0" marR="0" marT="0" marB="0" anchor="b">
                    <a:solidFill>
                      <a:schemeClr val="accent6">
                        <a:lumMod val="20000"/>
                        <a:lumOff val="80000"/>
                      </a:schemeClr>
                    </a:solidFill>
                  </a:tcPr>
                </a:tc>
                <a:tc>
                  <a:txBody>
                    <a:bodyPr/>
                    <a:lstStyle/>
                    <a:p>
                      <a:pPr marL="38100" marR="38100" indent="0" algn="ctr">
                        <a:lnSpc>
                          <a:spcPts val="1600"/>
                        </a:lnSpc>
                        <a:spcAft>
                          <a:spcPts val="0"/>
                        </a:spcAft>
                      </a:pPr>
                      <a:r>
                        <a:rPr lang="es-EC" sz="1200" dirty="0"/>
                        <a:t>Porcentaje</a:t>
                      </a:r>
                      <a:endParaRPr lang="es-EC" sz="2000" dirty="0">
                        <a:latin typeface="Times New Roman"/>
                        <a:ea typeface="Times New Roman"/>
                        <a:cs typeface="Times New Roman"/>
                      </a:endParaRPr>
                    </a:p>
                  </a:txBody>
                  <a:tcPr marL="0" marR="0" marT="0" marB="0" anchor="b">
                    <a:solidFill>
                      <a:schemeClr val="accent6">
                        <a:lumMod val="20000"/>
                        <a:lumOff val="80000"/>
                      </a:schemeClr>
                    </a:solidFill>
                  </a:tcPr>
                </a:tc>
                <a:tc>
                  <a:txBody>
                    <a:bodyPr/>
                    <a:lstStyle/>
                    <a:p>
                      <a:pPr marL="38100" marR="38100" indent="0" algn="ctr">
                        <a:lnSpc>
                          <a:spcPts val="1600"/>
                        </a:lnSpc>
                        <a:spcAft>
                          <a:spcPts val="0"/>
                        </a:spcAft>
                      </a:pPr>
                      <a:r>
                        <a:rPr lang="es-EC" sz="1200" b="1" dirty="0" smtClean="0"/>
                        <a:t>Porcentaje </a:t>
                      </a:r>
                      <a:r>
                        <a:rPr lang="es-EC" sz="1200" b="1" dirty="0"/>
                        <a:t>válido</a:t>
                      </a:r>
                      <a:endParaRPr lang="es-EC" sz="2000" b="1" dirty="0">
                        <a:latin typeface="Times New Roman"/>
                        <a:ea typeface="Times New Roman"/>
                        <a:cs typeface="Times New Roman"/>
                      </a:endParaRPr>
                    </a:p>
                  </a:txBody>
                  <a:tcPr marL="0" marR="0" marT="0" marB="0" anchor="b">
                    <a:solidFill>
                      <a:schemeClr val="accent6">
                        <a:lumMod val="20000"/>
                        <a:lumOff val="80000"/>
                      </a:schemeClr>
                    </a:solidFill>
                  </a:tcPr>
                </a:tc>
                <a:tc>
                  <a:txBody>
                    <a:bodyPr/>
                    <a:lstStyle/>
                    <a:p>
                      <a:pPr marL="38100" marR="38100" indent="0" algn="ctr">
                        <a:lnSpc>
                          <a:spcPts val="1600"/>
                        </a:lnSpc>
                        <a:spcAft>
                          <a:spcPts val="0"/>
                        </a:spcAft>
                      </a:pPr>
                      <a:r>
                        <a:rPr lang="es-EC" sz="1200" dirty="0"/>
                        <a:t>Porcentaje acumulado</a:t>
                      </a:r>
                      <a:endParaRPr lang="es-EC" sz="2000" dirty="0">
                        <a:latin typeface="Times New Roman"/>
                        <a:ea typeface="Times New Roman"/>
                        <a:cs typeface="Times New Roman"/>
                      </a:endParaRPr>
                    </a:p>
                  </a:txBody>
                  <a:tcPr marL="0" marR="0" marT="0" marB="0" anchor="b">
                    <a:solidFill>
                      <a:schemeClr val="accent6">
                        <a:lumMod val="20000"/>
                        <a:lumOff val="80000"/>
                      </a:schemeClr>
                    </a:solidFill>
                  </a:tcPr>
                </a:tc>
              </a:tr>
              <a:tr h="226909">
                <a:tc rowSpan="3">
                  <a:txBody>
                    <a:bodyPr/>
                    <a:lstStyle/>
                    <a:p>
                      <a:pPr marL="38100" marR="38100" indent="252095" algn="ctr">
                        <a:lnSpc>
                          <a:spcPts val="1600"/>
                        </a:lnSpc>
                        <a:spcAft>
                          <a:spcPts val="0"/>
                        </a:spcAft>
                      </a:pPr>
                      <a:r>
                        <a:rPr lang="es-EC" sz="1200"/>
                        <a:t>Válidos</a:t>
                      </a:r>
                      <a:endParaRPr lang="es-EC" sz="200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dirty="0"/>
                        <a:t>Sí</a:t>
                      </a:r>
                      <a:endParaRPr lang="es-EC" sz="2000" dirty="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dirty="0"/>
                        <a:t>228</a:t>
                      </a:r>
                      <a:endParaRPr lang="es-EC" sz="2000" dirty="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dirty="0"/>
                        <a:t>93,1</a:t>
                      </a:r>
                      <a:endParaRPr lang="es-EC" sz="2000" dirty="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b="1" dirty="0"/>
                        <a:t>93,1</a:t>
                      </a:r>
                      <a:endParaRPr lang="es-EC" sz="2000" b="1" dirty="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dirty="0"/>
                        <a:t>93,1</a:t>
                      </a:r>
                      <a:endParaRPr lang="es-EC" sz="2000" dirty="0">
                        <a:latin typeface="Times New Roman"/>
                        <a:ea typeface="Times New Roman"/>
                        <a:cs typeface="Times New Roman"/>
                      </a:endParaRPr>
                    </a:p>
                  </a:txBody>
                  <a:tcPr marL="0" marR="0" marT="0" marB="0">
                    <a:solidFill>
                      <a:schemeClr val="accent6">
                        <a:lumMod val="20000"/>
                        <a:lumOff val="80000"/>
                      </a:schemeClr>
                    </a:solidFill>
                  </a:tcPr>
                </a:tc>
              </a:tr>
              <a:tr h="226909">
                <a:tc vMerge="1">
                  <a:txBody>
                    <a:bodyPr/>
                    <a:lstStyle/>
                    <a:p>
                      <a:endParaRPr lang="es-EC"/>
                    </a:p>
                  </a:txBody>
                  <a:tcPr/>
                </a:tc>
                <a:tc>
                  <a:txBody>
                    <a:bodyPr/>
                    <a:lstStyle/>
                    <a:p>
                      <a:pPr marL="38100" marR="38100" indent="252095" algn="ctr">
                        <a:lnSpc>
                          <a:spcPts val="1600"/>
                        </a:lnSpc>
                        <a:spcAft>
                          <a:spcPts val="0"/>
                        </a:spcAft>
                      </a:pPr>
                      <a:r>
                        <a:rPr lang="es-EC" sz="1200"/>
                        <a:t>No</a:t>
                      </a:r>
                      <a:endParaRPr lang="es-EC" sz="200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dirty="0"/>
                        <a:t>17</a:t>
                      </a:r>
                      <a:endParaRPr lang="es-EC" sz="2000" dirty="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a:t>6,9</a:t>
                      </a:r>
                      <a:endParaRPr lang="es-EC" sz="200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b="1" dirty="0"/>
                        <a:t>6,9</a:t>
                      </a:r>
                      <a:endParaRPr lang="es-EC" sz="2000" b="1" dirty="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dirty="0"/>
                        <a:t>100,0</a:t>
                      </a:r>
                      <a:endParaRPr lang="es-EC" sz="2000" dirty="0">
                        <a:latin typeface="Times New Roman"/>
                        <a:ea typeface="Times New Roman"/>
                        <a:cs typeface="Times New Roman"/>
                      </a:endParaRPr>
                    </a:p>
                  </a:txBody>
                  <a:tcPr marL="0" marR="0" marT="0" marB="0">
                    <a:solidFill>
                      <a:schemeClr val="accent6">
                        <a:lumMod val="20000"/>
                        <a:lumOff val="80000"/>
                      </a:schemeClr>
                    </a:solidFill>
                  </a:tcPr>
                </a:tc>
              </a:tr>
              <a:tr h="463047">
                <a:tc vMerge="1">
                  <a:txBody>
                    <a:bodyPr/>
                    <a:lstStyle/>
                    <a:p>
                      <a:endParaRPr lang="es-EC"/>
                    </a:p>
                  </a:txBody>
                  <a:tcPr/>
                </a:tc>
                <a:tc>
                  <a:txBody>
                    <a:bodyPr/>
                    <a:lstStyle/>
                    <a:p>
                      <a:pPr marL="38100" marR="38100" indent="252095" algn="ctr">
                        <a:lnSpc>
                          <a:spcPts val="1600"/>
                        </a:lnSpc>
                        <a:spcAft>
                          <a:spcPts val="0"/>
                        </a:spcAft>
                      </a:pPr>
                      <a:r>
                        <a:rPr lang="es-EC" sz="1200" dirty="0"/>
                        <a:t>Total</a:t>
                      </a:r>
                      <a:endParaRPr lang="es-EC" sz="2000" dirty="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dirty="0"/>
                        <a:t>245</a:t>
                      </a:r>
                      <a:endParaRPr lang="es-EC" sz="2000" dirty="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dirty="0"/>
                        <a:t>100,0</a:t>
                      </a:r>
                      <a:endParaRPr lang="es-EC" sz="2000" dirty="0">
                        <a:latin typeface="Times New Roman"/>
                        <a:ea typeface="Times New Roman"/>
                        <a:cs typeface="Times New Roman"/>
                      </a:endParaRPr>
                    </a:p>
                  </a:txBody>
                  <a:tcPr marL="0" marR="0" marT="0" marB="0">
                    <a:solidFill>
                      <a:schemeClr val="accent6">
                        <a:lumMod val="20000"/>
                        <a:lumOff val="80000"/>
                      </a:schemeClr>
                    </a:solidFill>
                  </a:tcPr>
                </a:tc>
                <a:tc>
                  <a:txBody>
                    <a:bodyPr/>
                    <a:lstStyle/>
                    <a:p>
                      <a:pPr marL="38100" marR="38100" indent="252095" algn="ctr">
                        <a:lnSpc>
                          <a:spcPts val="1600"/>
                        </a:lnSpc>
                        <a:spcAft>
                          <a:spcPts val="0"/>
                        </a:spcAft>
                      </a:pPr>
                      <a:r>
                        <a:rPr lang="es-EC" sz="1200" dirty="0"/>
                        <a:t>100,0</a:t>
                      </a:r>
                      <a:endParaRPr lang="es-EC" sz="2000" dirty="0">
                        <a:latin typeface="Times New Roman"/>
                        <a:ea typeface="Times New Roman"/>
                        <a:cs typeface="Times New Roman"/>
                      </a:endParaRPr>
                    </a:p>
                  </a:txBody>
                  <a:tcPr marL="0" marR="0" marT="0" marB="0">
                    <a:solidFill>
                      <a:schemeClr val="accent6">
                        <a:lumMod val="20000"/>
                        <a:lumOff val="80000"/>
                      </a:schemeClr>
                    </a:solidFill>
                  </a:tcPr>
                </a:tc>
                <a:tc>
                  <a:txBody>
                    <a:bodyPr/>
                    <a:lstStyle/>
                    <a:p>
                      <a:pPr indent="252095" algn="ctr">
                        <a:lnSpc>
                          <a:spcPct val="150000"/>
                        </a:lnSpc>
                        <a:spcAft>
                          <a:spcPts val="0"/>
                        </a:spcAft>
                      </a:pPr>
                      <a:endParaRPr lang="es-EC" sz="2000" dirty="0">
                        <a:latin typeface="Times New Roman"/>
                        <a:ea typeface="Calibri"/>
                        <a:cs typeface="Times New Roman"/>
                      </a:endParaRPr>
                    </a:p>
                  </a:txBody>
                  <a:tcPr marL="0" marR="0" marT="0" marB="0" anchor="ctr">
                    <a:solidFill>
                      <a:schemeClr val="accent6">
                        <a:lumMod val="20000"/>
                        <a:lumOff val="80000"/>
                      </a:schemeClr>
                    </a:solidFill>
                  </a:tcPr>
                </a:tc>
              </a:tr>
            </a:tbl>
          </a:graphicData>
        </a:graphic>
      </p:graphicFrame>
      <p:pic>
        <p:nvPicPr>
          <p:cNvPr id="5" name="4 Imagen"/>
          <p:cNvPicPr/>
          <p:nvPr/>
        </p:nvPicPr>
        <p:blipFill>
          <a:blip r:embed="rId3" cstate="email">
            <a:extLst>
              <a:ext uri="{28A0092B-C50C-407E-A947-70E740481C1C}">
                <a14:useLocalDpi xmlns:a14="http://schemas.microsoft.com/office/drawing/2010/main" val="0"/>
              </a:ext>
            </a:extLst>
          </a:blip>
          <a:stretch>
            <a:fillRect/>
          </a:stretch>
        </p:blipFill>
        <p:spPr>
          <a:xfrm>
            <a:off x="4000496" y="2714620"/>
            <a:ext cx="4643470" cy="3786214"/>
          </a:xfrm>
          <a:prstGeom prst="rect">
            <a:avLst/>
          </a:prstGeom>
        </p:spPr>
      </p:pic>
      <p:sp>
        <p:nvSpPr>
          <p:cNvPr id="6" name="Rectangle 1"/>
          <p:cNvSpPr>
            <a:spLocks noChangeArrowheads="1"/>
          </p:cNvSpPr>
          <p:nvPr/>
        </p:nvSpPr>
        <p:spPr bwMode="auto">
          <a:xfrm>
            <a:off x="857224" y="6215082"/>
            <a:ext cx="257176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Pregunta 1.</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Título"/>
          <p:cNvSpPr>
            <a:spLocks noGrp="1"/>
          </p:cNvSpPr>
          <p:nvPr>
            <p:ph type="title"/>
          </p:nvPr>
        </p:nvSpPr>
        <p:spPr>
          <a:xfrm>
            <a:off x="1000100" y="2285992"/>
            <a:ext cx="2500330" cy="1143000"/>
          </a:xfrm>
        </p:spPr>
        <p:txBody>
          <a:bodyPr>
            <a:noAutofit/>
          </a:bodyPr>
          <a:lstStyle/>
          <a:p>
            <a:pPr algn="ctr"/>
            <a:r>
              <a:rPr lang="es-EC" sz="3000" b="1" dirty="0" smtClean="0">
                <a:solidFill>
                  <a:schemeClr val="tx1"/>
                </a:solidFill>
                <a:latin typeface="Cambria" pitchFamily="18" charset="0"/>
              </a:rPr>
              <a:t>ANÁLISIS UNIVARIADO</a:t>
            </a:r>
          </a:p>
        </p:txBody>
      </p:sp>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4577" name="Rectangle 1"/>
          <p:cNvSpPr>
            <a:spLocks noChangeArrowheads="1"/>
          </p:cNvSpPr>
          <p:nvPr/>
        </p:nvSpPr>
        <p:spPr bwMode="auto">
          <a:xfrm>
            <a:off x="1000100" y="6286520"/>
            <a:ext cx="221457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lang="es-EC" sz="2000" b="1" dirty="0" smtClean="0">
                <a:latin typeface="Arial" pitchFamily="34" charset="0"/>
                <a:ea typeface="Times New Roman" pitchFamily="18" charset="0"/>
                <a:cs typeface="Arial" pitchFamily="34" charset="0"/>
              </a:rPr>
              <a:t>Pregunta 2.</a:t>
            </a:r>
          </a:p>
        </p:txBody>
      </p:sp>
      <p:graphicFrame>
        <p:nvGraphicFramePr>
          <p:cNvPr id="4" name="3 Tabla"/>
          <p:cNvGraphicFramePr>
            <a:graphicFrameLocks noGrp="1"/>
          </p:cNvGraphicFramePr>
          <p:nvPr/>
        </p:nvGraphicFramePr>
        <p:xfrm>
          <a:off x="2357422" y="285728"/>
          <a:ext cx="5000659" cy="1915117"/>
        </p:xfrm>
        <a:graphic>
          <a:graphicData uri="http://schemas.openxmlformats.org/drawingml/2006/table">
            <a:tbl>
              <a:tblPr>
                <a:tableStyleId>{69C7853C-536D-4A76-A0AE-DD22124D55A5}</a:tableStyleId>
              </a:tblPr>
              <a:tblGrid>
                <a:gridCol w="589373"/>
                <a:gridCol w="788833"/>
                <a:gridCol w="788833"/>
                <a:gridCol w="944540"/>
                <a:gridCol w="944540"/>
                <a:gridCol w="944540"/>
              </a:tblGrid>
              <a:tr h="242986">
                <a:tc gridSpan="6">
                  <a:txBody>
                    <a:bodyPr/>
                    <a:lstStyle/>
                    <a:p>
                      <a:pPr marL="38100" marR="38100" indent="252095" algn="ctr">
                        <a:lnSpc>
                          <a:spcPts val="1600"/>
                        </a:lnSpc>
                        <a:spcAft>
                          <a:spcPts val="0"/>
                        </a:spcAft>
                      </a:pPr>
                      <a:r>
                        <a:rPr lang="es-EC" sz="1400" b="1" dirty="0"/>
                        <a:t>¿En qué sector se encuentra ubicado su negocio?</a:t>
                      </a:r>
                      <a:endParaRPr lang="es-EC" sz="2400" b="1" dirty="0">
                        <a:latin typeface="Times New Roman"/>
                        <a:ea typeface="Times New Roman"/>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85973">
                <a:tc gridSpan="2">
                  <a:txBody>
                    <a:bodyPr/>
                    <a:lstStyle/>
                    <a:p>
                      <a:pPr indent="252095" algn="ctr">
                        <a:lnSpc>
                          <a:spcPct val="150000"/>
                        </a:lnSpc>
                        <a:spcAft>
                          <a:spcPts val="0"/>
                        </a:spcAft>
                      </a:pPr>
                      <a:endParaRPr lang="es-EC" sz="2000" dirty="0">
                        <a:latin typeface="Times New Roman"/>
                        <a:ea typeface="Calibri"/>
                        <a:cs typeface="Times New Roman"/>
                      </a:endParaRPr>
                    </a:p>
                  </a:txBody>
                  <a:tcPr marL="0" marR="0" marT="0" marB="0" anchor="ctr"/>
                </a:tc>
                <a:tc hMerge="1">
                  <a:txBody>
                    <a:bodyPr/>
                    <a:lstStyle/>
                    <a:p>
                      <a:endParaRPr lang="es-EC"/>
                    </a:p>
                  </a:txBody>
                  <a:tcPr/>
                </a:tc>
                <a:tc>
                  <a:txBody>
                    <a:bodyPr/>
                    <a:lstStyle/>
                    <a:p>
                      <a:pPr marL="38100" marR="38100" indent="0" algn="ctr">
                        <a:lnSpc>
                          <a:spcPts val="1600"/>
                        </a:lnSpc>
                        <a:spcAft>
                          <a:spcPts val="0"/>
                        </a:spcAft>
                      </a:pPr>
                      <a:r>
                        <a:rPr lang="es-EC" sz="1200" dirty="0"/>
                        <a:t>Frecuencia</a:t>
                      </a:r>
                      <a:endParaRPr lang="es-EC" sz="2000" dirty="0">
                        <a:latin typeface="Times New Roman"/>
                        <a:ea typeface="Times New Roman"/>
                        <a:cs typeface="Times New Roman"/>
                      </a:endParaRPr>
                    </a:p>
                  </a:txBody>
                  <a:tcPr marL="0" marR="0" marT="0" marB="0" anchor="b"/>
                </a:tc>
                <a:tc>
                  <a:txBody>
                    <a:bodyPr/>
                    <a:lstStyle/>
                    <a:p>
                      <a:pPr marL="38100" marR="38100" indent="0" algn="ctr">
                        <a:lnSpc>
                          <a:spcPts val="1600"/>
                        </a:lnSpc>
                        <a:spcAft>
                          <a:spcPts val="0"/>
                        </a:spcAft>
                      </a:pPr>
                      <a:r>
                        <a:rPr lang="es-EC" sz="1200" dirty="0"/>
                        <a:t>Porcentaje</a:t>
                      </a:r>
                      <a:endParaRPr lang="es-EC" sz="2000" dirty="0">
                        <a:latin typeface="Times New Roman"/>
                        <a:ea typeface="Times New Roman"/>
                        <a:cs typeface="Times New Roman"/>
                      </a:endParaRPr>
                    </a:p>
                  </a:txBody>
                  <a:tcPr marL="0" marR="0" marT="0" marB="0" anchor="b"/>
                </a:tc>
                <a:tc>
                  <a:txBody>
                    <a:bodyPr/>
                    <a:lstStyle/>
                    <a:p>
                      <a:pPr marL="38100" marR="38100" indent="0" algn="ctr">
                        <a:lnSpc>
                          <a:spcPts val="1600"/>
                        </a:lnSpc>
                        <a:spcAft>
                          <a:spcPts val="0"/>
                        </a:spcAft>
                      </a:pPr>
                      <a:r>
                        <a:rPr lang="es-EC" sz="1200" b="1" dirty="0"/>
                        <a:t>Porcentaje válido</a:t>
                      </a:r>
                      <a:endParaRPr lang="es-EC" sz="2000" b="1" dirty="0">
                        <a:latin typeface="Times New Roman"/>
                        <a:ea typeface="Times New Roman"/>
                        <a:cs typeface="Times New Roman"/>
                      </a:endParaRPr>
                    </a:p>
                  </a:txBody>
                  <a:tcPr marL="0" marR="0" marT="0" marB="0" anchor="b"/>
                </a:tc>
                <a:tc>
                  <a:txBody>
                    <a:bodyPr/>
                    <a:lstStyle/>
                    <a:p>
                      <a:pPr marL="38100" marR="38100" indent="0" algn="ctr">
                        <a:lnSpc>
                          <a:spcPts val="1600"/>
                        </a:lnSpc>
                        <a:spcAft>
                          <a:spcPts val="0"/>
                        </a:spcAft>
                      </a:pPr>
                      <a:r>
                        <a:rPr lang="es-EC" sz="1200" dirty="0"/>
                        <a:t>Porcentaje acumulado</a:t>
                      </a:r>
                      <a:endParaRPr lang="es-EC" sz="2000" dirty="0">
                        <a:latin typeface="Times New Roman"/>
                        <a:ea typeface="Times New Roman"/>
                        <a:cs typeface="Times New Roman"/>
                      </a:endParaRPr>
                    </a:p>
                  </a:txBody>
                  <a:tcPr marL="0" marR="0" marT="0" marB="0" anchor="b"/>
                </a:tc>
              </a:tr>
              <a:tr h="242986">
                <a:tc rowSpan="4">
                  <a:txBody>
                    <a:bodyPr/>
                    <a:lstStyle/>
                    <a:p>
                      <a:pPr marL="38100" marR="38100" indent="252095" algn="l">
                        <a:lnSpc>
                          <a:spcPts val="1600"/>
                        </a:lnSpc>
                        <a:spcAft>
                          <a:spcPts val="0"/>
                        </a:spcAft>
                      </a:pPr>
                      <a:r>
                        <a:rPr lang="es-EC" sz="1200"/>
                        <a:t>Válidos</a:t>
                      </a:r>
                      <a:endParaRPr lang="es-EC" sz="2000">
                        <a:latin typeface="Times New Roman"/>
                        <a:ea typeface="Times New Roman"/>
                        <a:cs typeface="Times New Roman"/>
                      </a:endParaRPr>
                    </a:p>
                  </a:txBody>
                  <a:tcPr marL="0" marR="0" marT="0" marB="0"/>
                </a:tc>
                <a:tc>
                  <a:txBody>
                    <a:bodyPr/>
                    <a:lstStyle/>
                    <a:p>
                      <a:pPr marL="38100" marR="38100" indent="252095" algn="l">
                        <a:lnSpc>
                          <a:spcPts val="1600"/>
                        </a:lnSpc>
                        <a:spcAft>
                          <a:spcPts val="0"/>
                        </a:spcAft>
                      </a:pPr>
                      <a:r>
                        <a:rPr lang="es-EC" sz="1200"/>
                        <a:t>Norte</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62</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25,3</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b="1" dirty="0"/>
                        <a:t>25,3</a:t>
                      </a:r>
                      <a:endParaRPr lang="es-EC" sz="2000" b="1"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dirty="0"/>
                        <a:t>25,3</a:t>
                      </a:r>
                      <a:endParaRPr lang="es-EC" sz="2000" dirty="0">
                        <a:latin typeface="Times New Roman"/>
                        <a:ea typeface="Times New Roman"/>
                        <a:cs typeface="Times New Roman"/>
                      </a:endParaRPr>
                    </a:p>
                  </a:txBody>
                  <a:tcPr marL="0" marR="0" marT="0" marB="0"/>
                </a:tc>
              </a:tr>
              <a:tr h="242986">
                <a:tc vMerge="1">
                  <a:txBody>
                    <a:bodyPr/>
                    <a:lstStyle/>
                    <a:p>
                      <a:endParaRPr lang="es-EC"/>
                    </a:p>
                  </a:txBody>
                  <a:tcPr/>
                </a:tc>
                <a:tc>
                  <a:txBody>
                    <a:bodyPr/>
                    <a:lstStyle/>
                    <a:p>
                      <a:pPr marL="38100" marR="38100" indent="252095" algn="l">
                        <a:lnSpc>
                          <a:spcPts val="1600"/>
                        </a:lnSpc>
                        <a:spcAft>
                          <a:spcPts val="0"/>
                        </a:spcAft>
                      </a:pPr>
                      <a:r>
                        <a:rPr lang="es-EC" sz="1200"/>
                        <a:t>Centro</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92</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dirty="0"/>
                        <a:t>37,6</a:t>
                      </a:r>
                      <a:endParaRPr lang="es-EC" sz="2000"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b="1" dirty="0"/>
                        <a:t>37,6</a:t>
                      </a:r>
                      <a:endParaRPr lang="es-EC" sz="2000" b="1"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62,9</a:t>
                      </a:r>
                      <a:endParaRPr lang="es-EC" sz="2000">
                        <a:latin typeface="Times New Roman"/>
                        <a:ea typeface="Times New Roman"/>
                        <a:cs typeface="Times New Roman"/>
                      </a:endParaRPr>
                    </a:p>
                  </a:txBody>
                  <a:tcPr marL="0" marR="0" marT="0" marB="0"/>
                </a:tc>
              </a:tr>
              <a:tr h="242986">
                <a:tc vMerge="1">
                  <a:txBody>
                    <a:bodyPr/>
                    <a:lstStyle/>
                    <a:p>
                      <a:endParaRPr lang="es-EC"/>
                    </a:p>
                  </a:txBody>
                  <a:tcPr/>
                </a:tc>
                <a:tc>
                  <a:txBody>
                    <a:bodyPr/>
                    <a:lstStyle/>
                    <a:p>
                      <a:pPr marL="38100" marR="38100" indent="252095" algn="l">
                        <a:lnSpc>
                          <a:spcPts val="1600"/>
                        </a:lnSpc>
                        <a:spcAft>
                          <a:spcPts val="0"/>
                        </a:spcAft>
                      </a:pPr>
                      <a:r>
                        <a:rPr lang="es-EC" sz="1200"/>
                        <a:t>Sur</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91</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37,1</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b="1" dirty="0"/>
                        <a:t>37,1</a:t>
                      </a:r>
                      <a:endParaRPr lang="es-EC" sz="2000" b="1"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100,0</a:t>
                      </a:r>
                      <a:endParaRPr lang="es-EC" sz="2000">
                        <a:latin typeface="Times New Roman"/>
                        <a:ea typeface="Times New Roman"/>
                        <a:cs typeface="Times New Roman"/>
                      </a:endParaRPr>
                    </a:p>
                  </a:txBody>
                  <a:tcPr marL="0" marR="0" marT="0" marB="0"/>
                </a:tc>
              </a:tr>
              <a:tr h="328032">
                <a:tc vMerge="1">
                  <a:txBody>
                    <a:bodyPr/>
                    <a:lstStyle/>
                    <a:p>
                      <a:endParaRPr lang="es-EC"/>
                    </a:p>
                  </a:txBody>
                  <a:tcPr/>
                </a:tc>
                <a:tc>
                  <a:txBody>
                    <a:bodyPr/>
                    <a:lstStyle/>
                    <a:p>
                      <a:pPr marL="38100" marR="38100" indent="252095" algn="l">
                        <a:lnSpc>
                          <a:spcPts val="1600"/>
                        </a:lnSpc>
                        <a:spcAft>
                          <a:spcPts val="0"/>
                        </a:spcAft>
                      </a:pPr>
                      <a:r>
                        <a:rPr lang="es-EC" sz="1200"/>
                        <a:t>Total</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dirty="0"/>
                        <a:t>245</a:t>
                      </a:r>
                      <a:endParaRPr lang="es-EC" sz="2000"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100,0</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dirty="0"/>
                        <a:t>100,0</a:t>
                      </a:r>
                      <a:endParaRPr lang="es-EC" sz="2000" dirty="0">
                        <a:latin typeface="Times New Roman"/>
                        <a:ea typeface="Times New Roman"/>
                        <a:cs typeface="Times New Roman"/>
                      </a:endParaRPr>
                    </a:p>
                  </a:txBody>
                  <a:tcPr marL="0" marR="0" marT="0" marB="0"/>
                </a:tc>
                <a:tc>
                  <a:txBody>
                    <a:bodyPr/>
                    <a:lstStyle/>
                    <a:p>
                      <a:pPr indent="252095" algn="ctr">
                        <a:lnSpc>
                          <a:spcPct val="150000"/>
                        </a:lnSpc>
                        <a:spcAft>
                          <a:spcPts val="0"/>
                        </a:spcAft>
                      </a:pPr>
                      <a:endParaRPr lang="es-EC" sz="2000" dirty="0">
                        <a:latin typeface="Times New Roman"/>
                        <a:ea typeface="Calibri"/>
                        <a:cs typeface="Times New Roman"/>
                      </a:endParaRPr>
                    </a:p>
                  </a:txBody>
                  <a:tcPr marL="0" marR="0" marT="0" marB="0" anchor="ctr"/>
                </a:tc>
              </a:tr>
            </a:tbl>
          </a:graphicData>
        </a:graphic>
      </p:graphicFrame>
      <p:pic>
        <p:nvPicPr>
          <p:cNvPr id="5" name="4 Imagen"/>
          <p:cNvPicPr/>
          <p:nvPr/>
        </p:nvPicPr>
        <p:blipFill>
          <a:blip r:embed="rId3" cstate="email">
            <a:extLst>
              <a:ext uri="{28A0092B-C50C-407E-A947-70E740481C1C}">
                <a14:useLocalDpi xmlns:a14="http://schemas.microsoft.com/office/drawing/2010/main"/>
              </a:ext>
            </a:extLst>
          </a:blip>
          <a:stretch>
            <a:fillRect/>
          </a:stretch>
        </p:blipFill>
        <p:spPr>
          <a:xfrm>
            <a:off x="2357422" y="2285992"/>
            <a:ext cx="5429288" cy="4000528"/>
          </a:xfrm>
          <a:prstGeom prst="rect">
            <a:avLst/>
          </a:prstGeom>
        </p:spPr>
      </p:pic>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Rectangle 1"/>
          <p:cNvSpPr>
            <a:spLocks noChangeArrowheads="1"/>
          </p:cNvSpPr>
          <p:nvPr/>
        </p:nvSpPr>
        <p:spPr bwMode="auto">
          <a:xfrm>
            <a:off x="1000100" y="6286520"/>
            <a:ext cx="221457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lang="es-EC" sz="2000" b="1" dirty="0" smtClean="0">
                <a:latin typeface="Arial" pitchFamily="34" charset="0"/>
                <a:ea typeface="Times New Roman" pitchFamily="18" charset="0"/>
                <a:cs typeface="Arial" pitchFamily="34" charset="0"/>
              </a:rPr>
              <a:t>Pregunta 4.</a:t>
            </a:r>
          </a:p>
        </p:txBody>
      </p:sp>
      <p:graphicFrame>
        <p:nvGraphicFramePr>
          <p:cNvPr id="5" name="4 Tabla"/>
          <p:cNvGraphicFramePr>
            <a:graphicFrameLocks noGrp="1"/>
          </p:cNvGraphicFramePr>
          <p:nvPr/>
        </p:nvGraphicFramePr>
        <p:xfrm>
          <a:off x="2357422" y="428604"/>
          <a:ext cx="5500724" cy="1640459"/>
        </p:xfrm>
        <a:graphic>
          <a:graphicData uri="http://schemas.openxmlformats.org/drawingml/2006/table">
            <a:tbl>
              <a:tblPr>
                <a:tableStyleId>{3C2FFA5D-87B4-456A-9821-1D502468CF0F}</a:tableStyleId>
              </a:tblPr>
              <a:tblGrid>
                <a:gridCol w="648310"/>
                <a:gridCol w="867716"/>
                <a:gridCol w="867716"/>
                <a:gridCol w="1038994"/>
                <a:gridCol w="1038994"/>
                <a:gridCol w="1038994"/>
              </a:tblGrid>
              <a:tr h="319659">
                <a:tc gridSpan="6">
                  <a:txBody>
                    <a:bodyPr/>
                    <a:lstStyle/>
                    <a:p>
                      <a:pPr marL="38100" marR="38100" indent="252095" algn="ctr">
                        <a:lnSpc>
                          <a:spcPts val="1600"/>
                        </a:lnSpc>
                        <a:spcAft>
                          <a:spcPts val="0"/>
                        </a:spcAft>
                      </a:pPr>
                      <a:r>
                        <a:rPr lang="es-EC" sz="1400" b="1" dirty="0"/>
                        <a:t>¿Hace uso del nuevo sistema de pago de dinero electrónico?</a:t>
                      </a:r>
                      <a:endParaRPr lang="es-EC" sz="2400" b="1" dirty="0">
                        <a:latin typeface="Times New Roman"/>
                        <a:ea typeface="Times New Roman"/>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50857">
                <a:tc gridSpan="2">
                  <a:txBody>
                    <a:bodyPr/>
                    <a:lstStyle/>
                    <a:p>
                      <a:pPr indent="252095" algn="ctr">
                        <a:lnSpc>
                          <a:spcPct val="150000"/>
                        </a:lnSpc>
                        <a:spcAft>
                          <a:spcPts val="0"/>
                        </a:spcAft>
                      </a:pPr>
                      <a:endParaRPr lang="es-EC" sz="2000">
                        <a:latin typeface="Times New Roman"/>
                        <a:ea typeface="Calibri"/>
                        <a:cs typeface="Times New Roman"/>
                      </a:endParaRPr>
                    </a:p>
                  </a:txBody>
                  <a:tcPr marL="0" marR="0" marT="0" marB="0" anchor="ctr"/>
                </a:tc>
                <a:tc hMerge="1">
                  <a:txBody>
                    <a:bodyPr/>
                    <a:lstStyle/>
                    <a:p>
                      <a:endParaRPr lang="es-EC"/>
                    </a:p>
                  </a:txBody>
                  <a:tcPr/>
                </a:tc>
                <a:tc>
                  <a:txBody>
                    <a:bodyPr/>
                    <a:lstStyle/>
                    <a:p>
                      <a:pPr marL="38100" marR="38100" indent="0" algn="ctr">
                        <a:lnSpc>
                          <a:spcPts val="1600"/>
                        </a:lnSpc>
                        <a:spcAft>
                          <a:spcPts val="0"/>
                        </a:spcAft>
                      </a:pPr>
                      <a:r>
                        <a:rPr lang="es-EC" sz="1200" b="1" dirty="0"/>
                        <a:t>Frecuencia</a:t>
                      </a:r>
                      <a:endParaRPr lang="es-EC" sz="2000" b="1" dirty="0">
                        <a:latin typeface="Times New Roman"/>
                        <a:ea typeface="Times New Roman"/>
                        <a:cs typeface="Times New Roman"/>
                      </a:endParaRPr>
                    </a:p>
                  </a:txBody>
                  <a:tcPr marL="0" marR="0" marT="0" marB="0" anchor="b"/>
                </a:tc>
                <a:tc>
                  <a:txBody>
                    <a:bodyPr/>
                    <a:lstStyle/>
                    <a:p>
                      <a:pPr marL="38100" marR="38100" indent="0" algn="ctr">
                        <a:lnSpc>
                          <a:spcPts val="1600"/>
                        </a:lnSpc>
                        <a:spcAft>
                          <a:spcPts val="0"/>
                        </a:spcAft>
                      </a:pPr>
                      <a:r>
                        <a:rPr lang="es-EC" sz="1200" b="1" dirty="0"/>
                        <a:t>Porcentaje</a:t>
                      </a:r>
                      <a:endParaRPr lang="es-EC" sz="2000" b="1" dirty="0">
                        <a:latin typeface="Times New Roman"/>
                        <a:ea typeface="Times New Roman"/>
                        <a:cs typeface="Times New Roman"/>
                      </a:endParaRPr>
                    </a:p>
                  </a:txBody>
                  <a:tcPr marL="0" marR="0" marT="0" marB="0" anchor="b"/>
                </a:tc>
                <a:tc>
                  <a:txBody>
                    <a:bodyPr/>
                    <a:lstStyle/>
                    <a:p>
                      <a:pPr marL="38100" marR="38100" indent="0" algn="ctr">
                        <a:lnSpc>
                          <a:spcPts val="1600"/>
                        </a:lnSpc>
                        <a:spcAft>
                          <a:spcPts val="0"/>
                        </a:spcAft>
                      </a:pPr>
                      <a:r>
                        <a:rPr lang="es-EC" sz="1200" b="1" dirty="0"/>
                        <a:t>Porcentaje válido</a:t>
                      </a:r>
                      <a:endParaRPr lang="es-EC" sz="2000" b="1" dirty="0">
                        <a:latin typeface="Times New Roman"/>
                        <a:ea typeface="Times New Roman"/>
                        <a:cs typeface="Times New Roman"/>
                      </a:endParaRPr>
                    </a:p>
                  </a:txBody>
                  <a:tcPr marL="0" marR="0" marT="0" marB="0" anchor="b"/>
                </a:tc>
                <a:tc>
                  <a:txBody>
                    <a:bodyPr/>
                    <a:lstStyle/>
                    <a:p>
                      <a:pPr marL="38100" marR="38100" indent="0" algn="ctr">
                        <a:lnSpc>
                          <a:spcPts val="1600"/>
                        </a:lnSpc>
                        <a:spcAft>
                          <a:spcPts val="0"/>
                        </a:spcAft>
                      </a:pPr>
                      <a:r>
                        <a:rPr lang="es-EC" sz="1200" b="1" dirty="0"/>
                        <a:t>Porcentaje acumulado</a:t>
                      </a:r>
                      <a:endParaRPr lang="es-EC" sz="2000" b="1" dirty="0">
                        <a:latin typeface="Times New Roman"/>
                        <a:ea typeface="Times New Roman"/>
                        <a:cs typeface="Times New Roman"/>
                      </a:endParaRPr>
                    </a:p>
                  </a:txBody>
                  <a:tcPr marL="0" marR="0" marT="0" marB="0" anchor="b"/>
                </a:tc>
              </a:tr>
              <a:tr h="0">
                <a:tc rowSpan="3">
                  <a:txBody>
                    <a:bodyPr/>
                    <a:lstStyle/>
                    <a:p>
                      <a:pPr marL="38100" marR="38100" indent="252095" algn="l">
                        <a:lnSpc>
                          <a:spcPts val="1600"/>
                        </a:lnSpc>
                        <a:spcAft>
                          <a:spcPts val="0"/>
                        </a:spcAft>
                      </a:pPr>
                      <a:r>
                        <a:rPr lang="es-EC" sz="1200"/>
                        <a:t>Válidos</a:t>
                      </a:r>
                      <a:endParaRPr lang="es-EC" sz="2000">
                        <a:latin typeface="Times New Roman"/>
                        <a:ea typeface="Times New Roman"/>
                        <a:cs typeface="Times New Roman"/>
                      </a:endParaRPr>
                    </a:p>
                  </a:txBody>
                  <a:tcPr marL="0" marR="0" marT="0" marB="0"/>
                </a:tc>
                <a:tc>
                  <a:txBody>
                    <a:bodyPr/>
                    <a:lstStyle/>
                    <a:p>
                      <a:pPr marL="38100" marR="38100" indent="252095" algn="l">
                        <a:lnSpc>
                          <a:spcPts val="1600"/>
                        </a:lnSpc>
                        <a:spcAft>
                          <a:spcPts val="0"/>
                        </a:spcAft>
                      </a:pPr>
                      <a:r>
                        <a:rPr lang="es-EC" sz="1200"/>
                        <a:t>Sí</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9</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3,7</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dirty="0"/>
                        <a:t>3,7</a:t>
                      </a:r>
                      <a:endParaRPr lang="es-EC" sz="2000"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dirty="0"/>
                        <a:t>3,7</a:t>
                      </a:r>
                      <a:endParaRPr lang="es-EC" sz="2000" dirty="0">
                        <a:latin typeface="Times New Roman"/>
                        <a:ea typeface="Times New Roman"/>
                        <a:cs typeface="Times New Roman"/>
                      </a:endParaRPr>
                    </a:p>
                  </a:txBody>
                  <a:tcPr marL="0" marR="0" marT="0" marB="0"/>
                </a:tc>
              </a:tr>
              <a:tr h="0">
                <a:tc vMerge="1">
                  <a:txBody>
                    <a:bodyPr/>
                    <a:lstStyle/>
                    <a:p>
                      <a:endParaRPr lang="es-EC"/>
                    </a:p>
                  </a:txBody>
                  <a:tcPr/>
                </a:tc>
                <a:tc>
                  <a:txBody>
                    <a:bodyPr/>
                    <a:lstStyle/>
                    <a:p>
                      <a:pPr marL="38100" marR="38100" indent="252095" algn="l">
                        <a:lnSpc>
                          <a:spcPts val="1600"/>
                        </a:lnSpc>
                        <a:spcAft>
                          <a:spcPts val="0"/>
                        </a:spcAft>
                      </a:pPr>
                      <a:r>
                        <a:rPr lang="es-EC" sz="1200"/>
                        <a:t>No</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236</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96,3</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dirty="0"/>
                        <a:t>96,3</a:t>
                      </a:r>
                      <a:endParaRPr lang="es-EC" sz="2000"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100,0</a:t>
                      </a:r>
                      <a:endParaRPr lang="es-EC" sz="2000">
                        <a:latin typeface="Times New Roman"/>
                        <a:ea typeface="Times New Roman"/>
                        <a:cs typeface="Times New Roman"/>
                      </a:endParaRPr>
                    </a:p>
                  </a:txBody>
                  <a:tcPr marL="0" marR="0" marT="0" marB="0"/>
                </a:tc>
              </a:tr>
              <a:tr h="0">
                <a:tc vMerge="1">
                  <a:txBody>
                    <a:bodyPr/>
                    <a:lstStyle/>
                    <a:p>
                      <a:endParaRPr lang="es-EC"/>
                    </a:p>
                  </a:txBody>
                  <a:tcPr/>
                </a:tc>
                <a:tc>
                  <a:txBody>
                    <a:bodyPr/>
                    <a:lstStyle/>
                    <a:p>
                      <a:pPr marL="38100" marR="38100" indent="252095" algn="l">
                        <a:lnSpc>
                          <a:spcPts val="1600"/>
                        </a:lnSpc>
                        <a:spcAft>
                          <a:spcPts val="0"/>
                        </a:spcAft>
                      </a:pPr>
                      <a:r>
                        <a:rPr lang="es-EC" sz="1200"/>
                        <a:t>Total</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245</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100,0</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dirty="0"/>
                        <a:t>100,0</a:t>
                      </a:r>
                      <a:endParaRPr lang="es-EC" sz="2000" dirty="0">
                        <a:latin typeface="Times New Roman"/>
                        <a:ea typeface="Times New Roman"/>
                        <a:cs typeface="Times New Roman"/>
                      </a:endParaRPr>
                    </a:p>
                  </a:txBody>
                  <a:tcPr marL="0" marR="0" marT="0" marB="0"/>
                </a:tc>
                <a:tc>
                  <a:txBody>
                    <a:bodyPr/>
                    <a:lstStyle/>
                    <a:p>
                      <a:pPr indent="252095" algn="ctr">
                        <a:lnSpc>
                          <a:spcPct val="150000"/>
                        </a:lnSpc>
                        <a:spcAft>
                          <a:spcPts val="0"/>
                        </a:spcAft>
                      </a:pPr>
                      <a:endParaRPr lang="es-EC" sz="2000" dirty="0">
                        <a:latin typeface="Times New Roman"/>
                        <a:ea typeface="Calibri"/>
                        <a:cs typeface="Times New Roman"/>
                      </a:endParaRPr>
                    </a:p>
                  </a:txBody>
                  <a:tcPr marL="0" marR="0" marT="0" marB="0" anchor="ctr"/>
                </a:tc>
              </a:tr>
            </a:tbl>
          </a:graphicData>
        </a:graphic>
      </p:graphicFrame>
      <p:pic>
        <p:nvPicPr>
          <p:cNvPr id="6" name="5 Imagen"/>
          <p:cNvPicPr/>
          <p:nvPr/>
        </p:nvPicPr>
        <p:blipFill>
          <a:blip r:embed="rId3" cstate="email">
            <a:extLst>
              <a:ext uri="{28A0092B-C50C-407E-A947-70E740481C1C}">
                <a14:useLocalDpi xmlns:a14="http://schemas.microsoft.com/office/drawing/2010/main"/>
              </a:ext>
            </a:extLst>
          </a:blip>
          <a:stretch>
            <a:fillRect/>
          </a:stretch>
        </p:blipFill>
        <p:spPr>
          <a:xfrm>
            <a:off x="2714612" y="2428868"/>
            <a:ext cx="5357850" cy="4143404"/>
          </a:xfrm>
          <a:prstGeom prst="rect">
            <a:avLst/>
          </a:prstGeom>
        </p:spPr>
      </p:pic>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graphicFrame>
        <p:nvGraphicFramePr>
          <p:cNvPr id="3" name="2 Tabla"/>
          <p:cNvGraphicFramePr>
            <a:graphicFrameLocks noGrp="1"/>
          </p:cNvGraphicFramePr>
          <p:nvPr/>
        </p:nvGraphicFramePr>
        <p:xfrm>
          <a:off x="1428728" y="214291"/>
          <a:ext cx="7215238" cy="3048000"/>
        </p:xfrm>
        <a:graphic>
          <a:graphicData uri="http://schemas.openxmlformats.org/drawingml/2006/table">
            <a:tbl>
              <a:tblPr>
                <a:tableStyleId>{08FB837D-C827-4EFA-A057-4D05807E0F7C}</a:tableStyleId>
              </a:tblPr>
              <a:tblGrid>
                <a:gridCol w="1071570"/>
                <a:gridCol w="2571768"/>
                <a:gridCol w="785818"/>
                <a:gridCol w="785818"/>
                <a:gridCol w="993806"/>
                <a:gridCol w="1006458"/>
              </a:tblGrid>
              <a:tr h="359670">
                <a:tc gridSpan="6">
                  <a:txBody>
                    <a:bodyPr/>
                    <a:lstStyle/>
                    <a:p>
                      <a:pPr marL="38100" marR="38100" indent="252095" algn="ctr">
                        <a:lnSpc>
                          <a:spcPts val="1600"/>
                        </a:lnSpc>
                        <a:spcAft>
                          <a:spcPts val="0"/>
                        </a:spcAft>
                      </a:pPr>
                      <a:r>
                        <a:rPr lang="es-EC" sz="1400" b="1" dirty="0"/>
                        <a:t>¿Cuál es la razón por la cual no estaría dispuesto a usar el nuevo sistema de pago de dinero electrónico?</a:t>
                      </a:r>
                      <a:endParaRPr lang="es-EC" sz="2400" b="1" dirty="0">
                        <a:latin typeface="Times New Roman"/>
                        <a:ea typeface="Times New Roman"/>
                        <a:cs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04629">
                <a:tc gridSpan="2">
                  <a:txBody>
                    <a:bodyPr/>
                    <a:lstStyle/>
                    <a:p>
                      <a:pPr indent="252095" algn="ctr">
                        <a:lnSpc>
                          <a:spcPct val="150000"/>
                        </a:lnSpc>
                        <a:spcAft>
                          <a:spcPts val="0"/>
                        </a:spcAft>
                      </a:pPr>
                      <a:endParaRPr lang="es-EC" sz="2000" dirty="0">
                        <a:latin typeface="Times New Roman"/>
                        <a:ea typeface="Calibri"/>
                        <a:cs typeface="Times New Roman"/>
                      </a:endParaRPr>
                    </a:p>
                  </a:txBody>
                  <a:tcPr marL="0" marR="0" marT="0" marB="0" anchor="ctr"/>
                </a:tc>
                <a:tc hMerge="1">
                  <a:txBody>
                    <a:bodyPr/>
                    <a:lstStyle/>
                    <a:p>
                      <a:endParaRPr lang="es-EC"/>
                    </a:p>
                  </a:txBody>
                  <a:tcPr/>
                </a:tc>
                <a:tc>
                  <a:txBody>
                    <a:bodyPr/>
                    <a:lstStyle/>
                    <a:p>
                      <a:pPr marL="38100" marR="38100" indent="0" algn="ctr">
                        <a:lnSpc>
                          <a:spcPts val="1600"/>
                        </a:lnSpc>
                        <a:spcAft>
                          <a:spcPts val="0"/>
                        </a:spcAft>
                      </a:pPr>
                      <a:r>
                        <a:rPr lang="es-EC" sz="1200" dirty="0"/>
                        <a:t>Frecuencia</a:t>
                      </a:r>
                      <a:endParaRPr lang="es-EC" sz="2000" dirty="0">
                        <a:latin typeface="Times New Roman"/>
                        <a:ea typeface="Times New Roman"/>
                        <a:cs typeface="Times New Roman"/>
                      </a:endParaRPr>
                    </a:p>
                  </a:txBody>
                  <a:tcPr marL="0" marR="0" marT="0" marB="0" anchor="b"/>
                </a:tc>
                <a:tc>
                  <a:txBody>
                    <a:bodyPr/>
                    <a:lstStyle/>
                    <a:p>
                      <a:pPr marL="38100" marR="38100" indent="0" algn="ctr">
                        <a:lnSpc>
                          <a:spcPts val="1600"/>
                        </a:lnSpc>
                        <a:spcAft>
                          <a:spcPts val="0"/>
                        </a:spcAft>
                      </a:pPr>
                      <a:r>
                        <a:rPr lang="es-EC" sz="1200" dirty="0"/>
                        <a:t>Porcentaje</a:t>
                      </a:r>
                      <a:endParaRPr lang="es-EC" sz="2000" dirty="0">
                        <a:latin typeface="Times New Roman"/>
                        <a:ea typeface="Times New Roman"/>
                        <a:cs typeface="Times New Roman"/>
                      </a:endParaRPr>
                    </a:p>
                  </a:txBody>
                  <a:tcPr marL="0" marR="0" marT="0" marB="0" anchor="b"/>
                </a:tc>
                <a:tc>
                  <a:txBody>
                    <a:bodyPr/>
                    <a:lstStyle/>
                    <a:p>
                      <a:pPr marL="38100" marR="38100" indent="0" algn="ctr">
                        <a:lnSpc>
                          <a:spcPts val="1600"/>
                        </a:lnSpc>
                        <a:spcAft>
                          <a:spcPts val="0"/>
                        </a:spcAft>
                      </a:pPr>
                      <a:r>
                        <a:rPr lang="es-EC" sz="1200" b="1" dirty="0"/>
                        <a:t>Porcentaje válido</a:t>
                      </a:r>
                      <a:endParaRPr lang="es-EC" sz="2000" b="1" dirty="0">
                        <a:latin typeface="Times New Roman"/>
                        <a:ea typeface="Times New Roman"/>
                        <a:cs typeface="Times New Roman"/>
                      </a:endParaRPr>
                    </a:p>
                  </a:txBody>
                  <a:tcPr marL="0" marR="0" marT="0" marB="0" anchor="b"/>
                </a:tc>
                <a:tc>
                  <a:txBody>
                    <a:bodyPr/>
                    <a:lstStyle/>
                    <a:p>
                      <a:pPr marL="38100" marR="38100" indent="0" algn="ctr">
                        <a:lnSpc>
                          <a:spcPts val="1600"/>
                        </a:lnSpc>
                        <a:spcAft>
                          <a:spcPts val="0"/>
                        </a:spcAft>
                      </a:pPr>
                      <a:r>
                        <a:rPr lang="es-EC" sz="1200" dirty="0"/>
                        <a:t>Porcentaje acumulado</a:t>
                      </a:r>
                      <a:endParaRPr lang="es-EC" sz="2000" dirty="0">
                        <a:latin typeface="Times New Roman"/>
                        <a:ea typeface="Times New Roman"/>
                        <a:cs typeface="Times New Roman"/>
                      </a:endParaRPr>
                    </a:p>
                  </a:txBody>
                  <a:tcPr marL="0" marR="0" marT="0" marB="0" anchor="b"/>
                </a:tc>
              </a:tr>
              <a:tr h="166910">
                <a:tc rowSpan="5">
                  <a:txBody>
                    <a:bodyPr/>
                    <a:lstStyle/>
                    <a:p>
                      <a:pPr marL="38100" marR="38100" indent="252095" algn="l">
                        <a:lnSpc>
                          <a:spcPts val="1600"/>
                        </a:lnSpc>
                        <a:spcAft>
                          <a:spcPts val="0"/>
                        </a:spcAft>
                      </a:pPr>
                      <a:r>
                        <a:rPr lang="es-EC" sz="1200" dirty="0"/>
                        <a:t>Válidos</a:t>
                      </a:r>
                      <a:endParaRPr lang="es-EC" sz="2000" dirty="0">
                        <a:latin typeface="Times New Roman"/>
                        <a:ea typeface="Times New Roman"/>
                        <a:cs typeface="Times New Roman"/>
                      </a:endParaRPr>
                    </a:p>
                  </a:txBody>
                  <a:tcPr marL="0" marR="0" marT="0" marB="0"/>
                </a:tc>
                <a:tc>
                  <a:txBody>
                    <a:bodyPr/>
                    <a:lstStyle/>
                    <a:p>
                      <a:pPr marL="38100" marR="38100" indent="252095" algn="l">
                        <a:lnSpc>
                          <a:spcPts val="1600"/>
                        </a:lnSpc>
                        <a:spcAft>
                          <a:spcPts val="0"/>
                        </a:spcAft>
                      </a:pPr>
                      <a:r>
                        <a:rPr lang="es-EC" sz="1200"/>
                        <a:t>Falta de información</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8</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3,3</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b="1" dirty="0"/>
                        <a:t>25,8</a:t>
                      </a:r>
                      <a:endParaRPr lang="es-EC" sz="2000" b="1"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25,8</a:t>
                      </a:r>
                      <a:endParaRPr lang="es-EC" sz="2000">
                        <a:latin typeface="Times New Roman"/>
                        <a:ea typeface="Times New Roman"/>
                        <a:cs typeface="Times New Roman"/>
                      </a:endParaRPr>
                    </a:p>
                  </a:txBody>
                  <a:tcPr marL="0" marR="0" marT="0" marB="0"/>
                </a:tc>
              </a:tr>
              <a:tr h="166910">
                <a:tc vMerge="1">
                  <a:txBody>
                    <a:bodyPr/>
                    <a:lstStyle/>
                    <a:p>
                      <a:endParaRPr lang="es-EC"/>
                    </a:p>
                  </a:txBody>
                  <a:tcPr/>
                </a:tc>
                <a:tc>
                  <a:txBody>
                    <a:bodyPr/>
                    <a:lstStyle/>
                    <a:p>
                      <a:pPr marL="38100" marR="38100" indent="252095" algn="l">
                        <a:lnSpc>
                          <a:spcPts val="1600"/>
                        </a:lnSpc>
                        <a:spcAft>
                          <a:spcPts val="0"/>
                        </a:spcAft>
                      </a:pPr>
                      <a:r>
                        <a:rPr lang="es-EC" sz="1200"/>
                        <a:t>Miedo al cambio</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9</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3,7</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b="1" dirty="0"/>
                        <a:t>29,0</a:t>
                      </a:r>
                      <a:endParaRPr lang="es-EC" sz="2000" b="1"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54,8</a:t>
                      </a:r>
                      <a:endParaRPr lang="es-EC" sz="2000">
                        <a:latin typeface="Times New Roman"/>
                        <a:ea typeface="Times New Roman"/>
                        <a:cs typeface="Times New Roman"/>
                      </a:endParaRPr>
                    </a:p>
                  </a:txBody>
                  <a:tcPr marL="0" marR="0" marT="0" marB="0"/>
                </a:tc>
              </a:tr>
              <a:tr h="166910">
                <a:tc vMerge="1">
                  <a:txBody>
                    <a:bodyPr/>
                    <a:lstStyle/>
                    <a:p>
                      <a:endParaRPr lang="es-EC"/>
                    </a:p>
                  </a:txBody>
                  <a:tcPr/>
                </a:tc>
                <a:tc>
                  <a:txBody>
                    <a:bodyPr/>
                    <a:lstStyle/>
                    <a:p>
                      <a:pPr marL="38100" marR="38100" indent="252095" algn="l">
                        <a:lnSpc>
                          <a:spcPts val="1600"/>
                        </a:lnSpc>
                        <a:spcAft>
                          <a:spcPts val="0"/>
                        </a:spcAft>
                      </a:pPr>
                      <a:r>
                        <a:rPr lang="es-EC" sz="1200"/>
                        <a:t>Desconfianza en el nuevo sistema</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dirty="0"/>
                        <a:t>10</a:t>
                      </a:r>
                      <a:endParaRPr lang="es-EC" sz="2000"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4,1</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b="1" dirty="0"/>
                        <a:t>32,3</a:t>
                      </a:r>
                      <a:endParaRPr lang="es-EC" sz="2000" b="1"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87,1</a:t>
                      </a:r>
                      <a:endParaRPr lang="es-EC" sz="2000">
                        <a:latin typeface="Times New Roman"/>
                        <a:ea typeface="Times New Roman"/>
                        <a:cs typeface="Times New Roman"/>
                      </a:endParaRPr>
                    </a:p>
                  </a:txBody>
                  <a:tcPr marL="0" marR="0" marT="0" marB="0"/>
                </a:tc>
              </a:tr>
              <a:tr h="166910">
                <a:tc vMerge="1">
                  <a:txBody>
                    <a:bodyPr/>
                    <a:lstStyle/>
                    <a:p>
                      <a:endParaRPr lang="es-EC"/>
                    </a:p>
                  </a:txBody>
                  <a:tcPr/>
                </a:tc>
                <a:tc>
                  <a:txBody>
                    <a:bodyPr/>
                    <a:lstStyle/>
                    <a:p>
                      <a:pPr marL="38100" marR="38100" indent="252095" algn="l">
                        <a:lnSpc>
                          <a:spcPts val="1600"/>
                        </a:lnSpc>
                        <a:spcAft>
                          <a:spcPts val="0"/>
                        </a:spcAft>
                      </a:pPr>
                      <a:r>
                        <a:rPr lang="es-EC" sz="1200"/>
                        <a:t>No lo considera necesario</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4</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1,6</a:t>
                      </a:r>
                      <a:endParaRPr lang="es-EC" sz="200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b="1" dirty="0"/>
                        <a:t>12,9</a:t>
                      </a:r>
                      <a:endParaRPr lang="es-EC" sz="2000" b="1" dirty="0">
                        <a:latin typeface="Times New Roman"/>
                        <a:ea typeface="Times New Roman"/>
                        <a:cs typeface="Times New Roman"/>
                      </a:endParaRPr>
                    </a:p>
                  </a:txBody>
                  <a:tcPr marL="0" marR="0" marT="0" marB="0"/>
                </a:tc>
                <a:tc>
                  <a:txBody>
                    <a:bodyPr/>
                    <a:lstStyle/>
                    <a:p>
                      <a:pPr marL="38100" marR="38100" indent="252095" algn="r">
                        <a:lnSpc>
                          <a:spcPts val="1600"/>
                        </a:lnSpc>
                        <a:spcAft>
                          <a:spcPts val="0"/>
                        </a:spcAft>
                      </a:pPr>
                      <a:r>
                        <a:rPr lang="es-EC" sz="1200"/>
                        <a:t>100,0</a:t>
                      </a:r>
                      <a:endParaRPr lang="es-EC" sz="2000">
                        <a:latin typeface="Times New Roman"/>
                        <a:ea typeface="Times New Roman"/>
                        <a:cs typeface="Times New Roman"/>
                      </a:endParaRPr>
                    </a:p>
                  </a:txBody>
                  <a:tcPr marL="0" marR="0" marT="0" marB="0"/>
                </a:tc>
              </a:tr>
              <a:tr h="356130">
                <a:tc vMerge="1">
                  <a:txBody>
                    <a:bodyPr/>
                    <a:lstStyle/>
                    <a:p>
                      <a:endParaRPr lang="es-EC"/>
                    </a:p>
                  </a:txBody>
                  <a:tcPr/>
                </a:tc>
                <a:tc>
                  <a:txBody>
                    <a:bodyPr/>
                    <a:lstStyle/>
                    <a:p>
                      <a:pPr marL="38100" marR="38100" indent="252095" algn="l" defTabSz="720000">
                        <a:lnSpc>
                          <a:spcPct val="100000"/>
                        </a:lnSpc>
                        <a:spcAft>
                          <a:spcPts val="0"/>
                        </a:spcAft>
                      </a:pPr>
                      <a:r>
                        <a:rPr lang="es-EC" sz="1200" dirty="0"/>
                        <a:t>Total</a:t>
                      </a:r>
                      <a:endParaRPr lang="es-EC" sz="2000" dirty="0">
                        <a:latin typeface="Times New Roman"/>
                        <a:ea typeface="Times New Roman"/>
                        <a:cs typeface="Times New Roman"/>
                      </a:endParaRPr>
                    </a:p>
                  </a:txBody>
                  <a:tcPr marL="0" marR="0" marT="0" marB="0"/>
                </a:tc>
                <a:tc>
                  <a:txBody>
                    <a:bodyPr/>
                    <a:lstStyle/>
                    <a:p>
                      <a:pPr marL="38100" marR="38100" indent="252095" algn="r" defTabSz="720000">
                        <a:lnSpc>
                          <a:spcPts val="1600"/>
                        </a:lnSpc>
                        <a:spcAft>
                          <a:spcPts val="0"/>
                        </a:spcAft>
                      </a:pPr>
                      <a:r>
                        <a:rPr lang="es-EC" sz="1200" dirty="0" smtClean="0"/>
                        <a:t>31</a:t>
                      </a:r>
                      <a:endParaRPr lang="es-EC" sz="2000" dirty="0">
                        <a:latin typeface="Times New Roman"/>
                        <a:ea typeface="Times New Roman"/>
                        <a:cs typeface="Times New Roman"/>
                      </a:endParaRPr>
                    </a:p>
                  </a:txBody>
                  <a:tcPr marL="0" marR="0" marT="0" marB="0"/>
                </a:tc>
                <a:tc>
                  <a:txBody>
                    <a:bodyPr/>
                    <a:lstStyle/>
                    <a:p>
                      <a:pPr marL="38100" marR="38100" indent="252095" algn="r" defTabSz="720000">
                        <a:lnSpc>
                          <a:spcPts val="1600"/>
                        </a:lnSpc>
                        <a:spcAft>
                          <a:spcPts val="0"/>
                        </a:spcAft>
                      </a:pPr>
                      <a:r>
                        <a:rPr lang="es-EC" sz="1200" dirty="0"/>
                        <a:t>12,7</a:t>
                      </a:r>
                      <a:endParaRPr lang="es-EC" sz="2000" dirty="0">
                        <a:latin typeface="Times New Roman"/>
                        <a:ea typeface="Times New Roman"/>
                        <a:cs typeface="Times New Roman"/>
                      </a:endParaRPr>
                    </a:p>
                  </a:txBody>
                  <a:tcPr marL="0" marR="0" marT="0" marB="0"/>
                </a:tc>
                <a:tc>
                  <a:txBody>
                    <a:bodyPr/>
                    <a:lstStyle/>
                    <a:p>
                      <a:pPr marL="38100" marR="38100" indent="252095" algn="r" defTabSz="720000">
                        <a:lnSpc>
                          <a:spcPts val="1600"/>
                        </a:lnSpc>
                        <a:spcAft>
                          <a:spcPts val="0"/>
                        </a:spcAft>
                      </a:pPr>
                      <a:r>
                        <a:rPr lang="es-EC" sz="1200" dirty="0"/>
                        <a:t>100,0</a:t>
                      </a:r>
                      <a:endParaRPr lang="es-EC" sz="2000" dirty="0">
                        <a:latin typeface="Times New Roman"/>
                        <a:ea typeface="Times New Roman"/>
                        <a:cs typeface="Times New Roman"/>
                      </a:endParaRPr>
                    </a:p>
                  </a:txBody>
                  <a:tcPr marL="0" marR="0" marT="0" marB="0"/>
                </a:tc>
                <a:tc>
                  <a:txBody>
                    <a:bodyPr/>
                    <a:lstStyle/>
                    <a:p>
                      <a:pPr indent="252095" algn="ctr" defTabSz="720000">
                        <a:lnSpc>
                          <a:spcPct val="150000"/>
                        </a:lnSpc>
                        <a:spcAft>
                          <a:spcPts val="0"/>
                        </a:spcAft>
                      </a:pPr>
                      <a:endParaRPr lang="es-EC" sz="2000">
                        <a:latin typeface="Times New Roman"/>
                        <a:ea typeface="Calibri"/>
                        <a:cs typeface="Times New Roman"/>
                      </a:endParaRPr>
                    </a:p>
                  </a:txBody>
                  <a:tcPr marL="0" marR="0" marT="0" marB="0" anchor="ctr"/>
                </a:tc>
              </a:tr>
              <a:tr h="356130">
                <a:tc>
                  <a:txBody>
                    <a:bodyPr/>
                    <a:lstStyle/>
                    <a:p>
                      <a:pPr marL="38100" marR="38100" indent="252095" algn="l">
                        <a:lnSpc>
                          <a:spcPts val="1600"/>
                        </a:lnSpc>
                        <a:spcAft>
                          <a:spcPts val="0"/>
                        </a:spcAft>
                      </a:pPr>
                      <a:r>
                        <a:rPr lang="es-EC" sz="1200"/>
                        <a:t>Perdidos</a:t>
                      </a:r>
                      <a:endParaRPr lang="es-EC" sz="2000">
                        <a:latin typeface="Times New Roman"/>
                        <a:ea typeface="Times New Roman"/>
                        <a:cs typeface="Times New Roman"/>
                      </a:endParaRPr>
                    </a:p>
                  </a:txBody>
                  <a:tcPr marL="0" marR="0" marT="0" marB="0"/>
                </a:tc>
                <a:tc>
                  <a:txBody>
                    <a:bodyPr/>
                    <a:lstStyle/>
                    <a:p>
                      <a:pPr marL="38100" marR="38100" indent="252095" algn="l" defTabSz="720000">
                        <a:lnSpc>
                          <a:spcPct val="100000"/>
                        </a:lnSpc>
                        <a:spcAft>
                          <a:spcPts val="0"/>
                        </a:spcAft>
                      </a:pPr>
                      <a:r>
                        <a:rPr lang="es-EC" sz="1200" dirty="0" smtClean="0"/>
                        <a:t>Sistema</a:t>
                      </a:r>
                      <a:endParaRPr lang="es-EC" sz="2000" dirty="0">
                        <a:latin typeface="Times New Roman"/>
                        <a:ea typeface="Times New Roman"/>
                        <a:cs typeface="Times New Roman"/>
                      </a:endParaRPr>
                    </a:p>
                  </a:txBody>
                  <a:tcPr marL="0" marR="0" marT="0" marB="0"/>
                </a:tc>
                <a:tc>
                  <a:txBody>
                    <a:bodyPr/>
                    <a:lstStyle/>
                    <a:p>
                      <a:pPr marL="38100" marR="38100" indent="252095" algn="r" defTabSz="720000">
                        <a:lnSpc>
                          <a:spcPts val="1600"/>
                        </a:lnSpc>
                        <a:spcAft>
                          <a:spcPts val="0"/>
                        </a:spcAft>
                      </a:pPr>
                      <a:r>
                        <a:rPr lang="es-EC" sz="1200" dirty="0"/>
                        <a:t>214</a:t>
                      </a:r>
                      <a:endParaRPr lang="es-EC" sz="2000" dirty="0">
                        <a:latin typeface="Times New Roman"/>
                        <a:ea typeface="Times New Roman"/>
                        <a:cs typeface="Times New Roman"/>
                      </a:endParaRPr>
                    </a:p>
                  </a:txBody>
                  <a:tcPr marL="0" marR="0" marT="0" marB="0"/>
                </a:tc>
                <a:tc>
                  <a:txBody>
                    <a:bodyPr/>
                    <a:lstStyle/>
                    <a:p>
                      <a:pPr marL="38100" marR="38100" indent="252095" algn="r" defTabSz="720000">
                        <a:lnSpc>
                          <a:spcPts val="1600"/>
                        </a:lnSpc>
                        <a:spcAft>
                          <a:spcPts val="0"/>
                        </a:spcAft>
                      </a:pPr>
                      <a:r>
                        <a:rPr lang="es-EC" sz="1200"/>
                        <a:t>87,3</a:t>
                      </a:r>
                      <a:endParaRPr lang="es-EC" sz="2000">
                        <a:latin typeface="Times New Roman"/>
                        <a:ea typeface="Times New Roman"/>
                        <a:cs typeface="Times New Roman"/>
                      </a:endParaRPr>
                    </a:p>
                  </a:txBody>
                  <a:tcPr marL="0" marR="0" marT="0" marB="0"/>
                </a:tc>
                <a:tc>
                  <a:txBody>
                    <a:bodyPr/>
                    <a:lstStyle/>
                    <a:p>
                      <a:pPr indent="252095" algn="ctr" defTabSz="720000">
                        <a:lnSpc>
                          <a:spcPct val="150000"/>
                        </a:lnSpc>
                        <a:spcAft>
                          <a:spcPts val="0"/>
                        </a:spcAft>
                      </a:pPr>
                      <a:endParaRPr lang="es-EC" sz="2000">
                        <a:latin typeface="Times New Roman"/>
                        <a:ea typeface="Calibri"/>
                        <a:cs typeface="Times New Roman"/>
                      </a:endParaRPr>
                    </a:p>
                  </a:txBody>
                  <a:tcPr marL="0" marR="0" marT="0" marB="0" anchor="ctr"/>
                </a:tc>
                <a:tc>
                  <a:txBody>
                    <a:bodyPr/>
                    <a:lstStyle/>
                    <a:p>
                      <a:pPr indent="252095" algn="ctr" defTabSz="720000">
                        <a:lnSpc>
                          <a:spcPct val="150000"/>
                        </a:lnSpc>
                        <a:spcAft>
                          <a:spcPts val="0"/>
                        </a:spcAft>
                      </a:pPr>
                      <a:endParaRPr lang="es-EC" sz="2000" dirty="0">
                        <a:latin typeface="Times New Roman"/>
                        <a:ea typeface="Calibri"/>
                        <a:cs typeface="Times New Roman"/>
                      </a:endParaRPr>
                    </a:p>
                  </a:txBody>
                  <a:tcPr marL="0" marR="0" marT="0" marB="0" anchor="ctr"/>
                </a:tc>
              </a:tr>
              <a:tr h="356130">
                <a:tc gridSpan="2">
                  <a:txBody>
                    <a:bodyPr/>
                    <a:lstStyle/>
                    <a:p>
                      <a:pPr marL="38100" marR="38100" indent="252095" algn="l" defTabSz="720000">
                        <a:lnSpc>
                          <a:spcPct val="100000"/>
                        </a:lnSpc>
                        <a:spcAft>
                          <a:spcPts val="0"/>
                        </a:spcAft>
                      </a:pPr>
                      <a:r>
                        <a:rPr lang="es-EC" sz="1200" dirty="0"/>
                        <a:t>Total</a:t>
                      </a:r>
                      <a:endParaRPr lang="es-EC" sz="2000" dirty="0">
                        <a:latin typeface="Times New Roman"/>
                        <a:ea typeface="Times New Roman"/>
                        <a:cs typeface="Times New Roman"/>
                      </a:endParaRPr>
                    </a:p>
                  </a:txBody>
                  <a:tcPr marL="0" marR="0" marT="0" marB="0"/>
                </a:tc>
                <a:tc hMerge="1">
                  <a:txBody>
                    <a:bodyPr/>
                    <a:lstStyle/>
                    <a:p>
                      <a:endParaRPr lang="es-EC"/>
                    </a:p>
                  </a:txBody>
                  <a:tcPr/>
                </a:tc>
                <a:tc>
                  <a:txBody>
                    <a:bodyPr/>
                    <a:lstStyle/>
                    <a:p>
                      <a:pPr marL="38100" marR="38100" indent="252095" algn="r" defTabSz="720000">
                        <a:lnSpc>
                          <a:spcPts val="1600"/>
                        </a:lnSpc>
                        <a:spcAft>
                          <a:spcPts val="0"/>
                        </a:spcAft>
                      </a:pPr>
                      <a:r>
                        <a:rPr lang="es-EC" sz="1200" dirty="0"/>
                        <a:t>245</a:t>
                      </a:r>
                      <a:endParaRPr lang="es-EC" sz="2000" dirty="0">
                        <a:latin typeface="Times New Roman"/>
                        <a:ea typeface="Times New Roman"/>
                        <a:cs typeface="Times New Roman"/>
                      </a:endParaRPr>
                    </a:p>
                  </a:txBody>
                  <a:tcPr marL="0" marR="0" marT="0" marB="0"/>
                </a:tc>
                <a:tc>
                  <a:txBody>
                    <a:bodyPr/>
                    <a:lstStyle/>
                    <a:p>
                      <a:pPr marL="38100" marR="38100" indent="252095" algn="r" defTabSz="720000">
                        <a:lnSpc>
                          <a:spcPts val="1600"/>
                        </a:lnSpc>
                        <a:spcAft>
                          <a:spcPts val="0"/>
                        </a:spcAft>
                      </a:pPr>
                      <a:r>
                        <a:rPr lang="es-EC" sz="1200" dirty="0"/>
                        <a:t>100,0</a:t>
                      </a:r>
                      <a:endParaRPr lang="es-EC" sz="2000" dirty="0">
                        <a:latin typeface="Times New Roman"/>
                        <a:ea typeface="Times New Roman"/>
                        <a:cs typeface="Times New Roman"/>
                      </a:endParaRPr>
                    </a:p>
                  </a:txBody>
                  <a:tcPr marL="0" marR="0" marT="0" marB="0"/>
                </a:tc>
                <a:tc>
                  <a:txBody>
                    <a:bodyPr/>
                    <a:lstStyle/>
                    <a:p>
                      <a:pPr indent="252095" algn="ctr" defTabSz="720000">
                        <a:lnSpc>
                          <a:spcPct val="150000"/>
                        </a:lnSpc>
                        <a:spcAft>
                          <a:spcPts val="0"/>
                        </a:spcAft>
                      </a:pPr>
                      <a:endParaRPr lang="es-EC" sz="2000" dirty="0">
                        <a:latin typeface="Times New Roman"/>
                        <a:ea typeface="Calibri"/>
                        <a:cs typeface="Times New Roman"/>
                      </a:endParaRPr>
                    </a:p>
                  </a:txBody>
                  <a:tcPr marL="0" marR="0" marT="0" marB="0" anchor="ctr"/>
                </a:tc>
                <a:tc>
                  <a:txBody>
                    <a:bodyPr/>
                    <a:lstStyle/>
                    <a:p>
                      <a:pPr indent="252095" algn="ctr" defTabSz="720000">
                        <a:lnSpc>
                          <a:spcPct val="150000"/>
                        </a:lnSpc>
                        <a:spcAft>
                          <a:spcPts val="0"/>
                        </a:spcAft>
                      </a:pPr>
                      <a:endParaRPr lang="es-EC" sz="2000" dirty="0">
                        <a:latin typeface="Times New Roman"/>
                        <a:ea typeface="Calibri"/>
                        <a:cs typeface="Times New Roman"/>
                      </a:endParaRPr>
                    </a:p>
                  </a:txBody>
                  <a:tcPr marL="0" marR="0" marT="0" marB="0" anchor="ctr"/>
                </a:tc>
              </a:tr>
            </a:tbl>
          </a:graphicData>
        </a:graphic>
      </p:graphicFrame>
      <p:pic>
        <p:nvPicPr>
          <p:cNvPr id="4" name="3 Imagen"/>
          <p:cNvPicPr/>
          <p:nvPr/>
        </p:nvPicPr>
        <p:blipFill>
          <a:blip r:embed="rId3" cstate="email">
            <a:extLst>
              <a:ext uri="{28A0092B-C50C-407E-A947-70E740481C1C}">
                <a14:useLocalDpi xmlns:a14="http://schemas.microsoft.com/office/drawing/2010/main"/>
              </a:ext>
            </a:extLst>
          </a:blip>
          <a:stretch>
            <a:fillRect/>
          </a:stretch>
        </p:blipFill>
        <p:spPr>
          <a:xfrm>
            <a:off x="3000364" y="3143248"/>
            <a:ext cx="5000660" cy="3714752"/>
          </a:xfrm>
          <a:prstGeom prst="rect">
            <a:avLst/>
          </a:prstGeom>
        </p:spPr>
      </p:pic>
      <p:sp>
        <p:nvSpPr>
          <p:cNvPr id="27649" name="Rectangle 1"/>
          <p:cNvSpPr>
            <a:spLocks noChangeArrowheads="1"/>
          </p:cNvSpPr>
          <p:nvPr/>
        </p:nvSpPr>
        <p:spPr bwMode="auto">
          <a:xfrm>
            <a:off x="928662" y="6286520"/>
            <a:ext cx="190661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Pregunta 6. </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graphicFrame>
        <p:nvGraphicFramePr>
          <p:cNvPr id="3" name="2 Tabla"/>
          <p:cNvGraphicFramePr>
            <a:graphicFrameLocks noGrp="1"/>
          </p:cNvGraphicFramePr>
          <p:nvPr/>
        </p:nvGraphicFramePr>
        <p:xfrm>
          <a:off x="1571604" y="142852"/>
          <a:ext cx="7215238" cy="2617074"/>
        </p:xfrm>
        <a:graphic>
          <a:graphicData uri="http://schemas.openxmlformats.org/drawingml/2006/table">
            <a:tbl>
              <a:tblPr>
                <a:tableStyleId>{69C7853C-536D-4A76-A0AE-DD22124D55A5}</a:tableStyleId>
              </a:tblPr>
              <a:tblGrid>
                <a:gridCol w="1680534"/>
                <a:gridCol w="1680534"/>
                <a:gridCol w="829621"/>
                <a:gridCol w="1008183"/>
                <a:gridCol w="1008183"/>
                <a:gridCol w="1008183"/>
              </a:tblGrid>
              <a:tr h="157096">
                <a:tc gridSpan="6">
                  <a:txBody>
                    <a:bodyPr/>
                    <a:lstStyle/>
                    <a:p>
                      <a:pPr marL="38100" marR="38100" indent="252095" algn="ctr">
                        <a:lnSpc>
                          <a:spcPts val="1600"/>
                        </a:lnSpc>
                        <a:spcAft>
                          <a:spcPts val="0"/>
                        </a:spcAft>
                      </a:pPr>
                      <a:r>
                        <a:rPr lang="es-EC" sz="1400" b="1" dirty="0"/>
                        <a:t>¿Qué razón le motivaría a manejar una cuenta de dinero electrónico?</a:t>
                      </a:r>
                      <a:endParaRPr lang="es-EC" sz="2400" b="1" dirty="0">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0594">
                <a:tc gridSpan="2">
                  <a:txBody>
                    <a:bodyPr/>
                    <a:lstStyle/>
                    <a:p>
                      <a:pPr marL="38100" marR="38100" indent="252095" algn="l">
                        <a:lnSpc>
                          <a:spcPts val="1600"/>
                        </a:lnSpc>
                        <a:spcAft>
                          <a:spcPts val="0"/>
                        </a:spcAft>
                      </a:pPr>
                      <a:endParaRPr lang="es-EC" sz="1050" dirty="0">
                        <a:solidFill>
                          <a:srgbClr val="000000"/>
                        </a:solidFill>
                        <a:latin typeface="Arial"/>
                        <a:ea typeface="Calibri"/>
                        <a:cs typeface="Times New Roman"/>
                      </a:endParaRPr>
                    </a:p>
                  </a:txBody>
                  <a:tcPr marL="0" marR="0" marT="0" marB="0"/>
                </a:tc>
                <a:tc hMerge="1">
                  <a:txBody>
                    <a:bodyPr/>
                    <a:lstStyle/>
                    <a:p>
                      <a:endParaRPr lang="es-EC"/>
                    </a:p>
                  </a:txBody>
                  <a:tcPr/>
                </a:tc>
                <a:tc>
                  <a:txBody>
                    <a:bodyPr/>
                    <a:lstStyle/>
                    <a:p>
                      <a:pPr marL="38100" marR="38100" indent="0" algn="ctr">
                        <a:lnSpc>
                          <a:spcPts val="1600"/>
                        </a:lnSpc>
                        <a:spcAft>
                          <a:spcPts val="0"/>
                        </a:spcAft>
                      </a:pPr>
                      <a:r>
                        <a:rPr lang="es-EC" sz="1050" dirty="0"/>
                        <a:t>Frecuencia</a:t>
                      </a:r>
                      <a:endParaRPr lang="es-EC" sz="1600" dirty="0">
                        <a:latin typeface="Times New Roman"/>
                        <a:ea typeface="Times New Roman"/>
                        <a:cs typeface="Times New Roman"/>
                      </a:endParaRPr>
                    </a:p>
                  </a:txBody>
                  <a:tcPr marL="0" marR="0" marT="0" marB="0"/>
                </a:tc>
                <a:tc>
                  <a:txBody>
                    <a:bodyPr/>
                    <a:lstStyle/>
                    <a:p>
                      <a:pPr marL="38100" marR="38100" indent="0" algn="ctr">
                        <a:lnSpc>
                          <a:spcPts val="1600"/>
                        </a:lnSpc>
                        <a:spcAft>
                          <a:spcPts val="0"/>
                        </a:spcAft>
                      </a:pPr>
                      <a:r>
                        <a:rPr lang="es-EC" sz="1050" dirty="0"/>
                        <a:t>Porcentaje</a:t>
                      </a:r>
                      <a:endParaRPr lang="es-EC" sz="1600" dirty="0">
                        <a:latin typeface="Times New Roman"/>
                        <a:ea typeface="Times New Roman"/>
                        <a:cs typeface="Times New Roman"/>
                      </a:endParaRPr>
                    </a:p>
                  </a:txBody>
                  <a:tcPr marL="0" marR="0" marT="0" marB="0"/>
                </a:tc>
                <a:tc>
                  <a:txBody>
                    <a:bodyPr/>
                    <a:lstStyle/>
                    <a:p>
                      <a:pPr marL="38100" marR="38100" indent="0" algn="ctr">
                        <a:lnSpc>
                          <a:spcPts val="1600"/>
                        </a:lnSpc>
                        <a:spcAft>
                          <a:spcPts val="0"/>
                        </a:spcAft>
                      </a:pPr>
                      <a:r>
                        <a:rPr lang="es-EC" sz="1050" b="1" dirty="0"/>
                        <a:t>Porcentaje válido</a:t>
                      </a:r>
                      <a:endParaRPr lang="es-EC" sz="1600" b="1" dirty="0">
                        <a:latin typeface="Times New Roman"/>
                        <a:ea typeface="Times New Roman"/>
                        <a:cs typeface="Times New Roman"/>
                      </a:endParaRPr>
                    </a:p>
                  </a:txBody>
                  <a:tcPr marL="0" marR="0" marT="0" marB="0"/>
                </a:tc>
                <a:tc>
                  <a:txBody>
                    <a:bodyPr/>
                    <a:lstStyle/>
                    <a:p>
                      <a:pPr marL="38100" marR="38100" indent="0" algn="ctr">
                        <a:lnSpc>
                          <a:spcPts val="1600"/>
                        </a:lnSpc>
                        <a:spcAft>
                          <a:spcPts val="0"/>
                        </a:spcAft>
                      </a:pPr>
                      <a:r>
                        <a:rPr lang="es-EC" sz="1050" dirty="0"/>
                        <a:t>Porcentaje acumulado</a:t>
                      </a:r>
                      <a:endParaRPr lang="es-EC" sz="1600" dirty="0">
                        <a:latin typeface="Times New Roman"/>
                        <a:ea typeface="Times New Roman"/>
                        <a:cs typeface="Times New Roman"/>
                      </a:endParaRPr>
                    </a:p>
                  </a:txBody>
                  <a:tcPr marL="0" marR="0" marT="0" marB="0"/>
                </a:tc>
              </a:tr>
              <a:tr h="143498">
                <a:tc rowSpan="5">
                  <a:txBody>
                    <a:bodyPr/>
                    <a:lstStyle/>
                    <a:p>
                      <a:pPr marL="38100" marR="38100" indent="252095" algn="l">
                        <a:lnSpc>
                          <a:spcPts val="1600"/>
                        </a:lnSpc>
                        <a:spcAft>
                          <a:spcPts val="0"/>
                        </a:spcAft>
                      </a:pPr>
                      <a:r>
                        <a:rPr lang="es-EC" sz="1050"/>
                        <a:t>Válidos</a:t>
                      </a:r>
                      <a:endParaRPr lang="es-EC" sz="1600">
                        <a:latin typeface="Times New Roman"/>
                        <a:ea typeface="Times New Roman"/>
                        <a:cs typeface="Times New Roman"/>
                      </a:endParaRPr>
                    </a:p>
                  </a:txBody>
                  <a:tcPr marL="0" marR="0" marT="0" marB="0" anchor="ctr"/>
                </a:tc>
                <a:tc>
                  <a:txBody>
                    <a:bodyPr/>
                    <a:lstStyle/>
                    <a:p>
                      <a:pPr marL="38100" marR="38100" indent="0" algn="l">
                        <a:lnSpc>
                          <a:spcPts val="1600"/>
                        </a:lnSpc>
                        <a:spcAft>
                          <a:spcPts val="0"/>
                        </a:spcAft>
                      </a:pPr>
                      <a:r>
                        <a:rPr lang="es-EC" sz="1050" dirty="0"/>
                        <a:t>Seguridad</a:t>
                      </a:r>
                      <a:endParaRPr lang="es-EC" sz="1600"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28</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11,3</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b="1" dirty="0"/>
                        <a:t>13,7</a:t>
                      </a:r>
                      <a:endParaRPr lang="es-EC" sz="1600" b="1"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13,7</a:t>
                      </a:r>
                      <a:endParaRPr lang="es-EC" sz="1600">
                        <a:latin typeface="Times New Roman"/>
                        <a:ea typeface="Times New Roman"/>
                        <a:cs typeface="Times New Roman"/>
                      </a:endParaRPr>
                    </a:p>
                  </a:txBody>
                  <a:tcPr marL="0" marR="0" marT="0" marB="0" anchor="ctr"/>
                </a:tc>
              </a:tr>
              <a:tr h="143498">
                <a:tc vMerge="1">
                  <a:txBody>
                    <a:bodyPr/>
                    <a:lstStyle/>
                    <a:p>
                      <a:endParaRPr lang="es-EC"/>
                    </a:p>
                  </a:txBody>
                  <a:tcPr/>
                </a:tc>
                <a:tc>
                  <a:txBody>
                    <a:bodyPr/>
                    <a:lstStyle/>
                    <a:p>
                      <a:pPr marL="38100" marR="38100" indent="0" algn="l">
                        <a:lnSpc>
                          <a:spcPts val="1600"/>
                        </a:lnSpc>
                        <a:spcAft>
                          <a:spcPts val="0"/>
                        </a:spcAft>
                      </a:pPr>
                      <a:r>
                        <a:rPr lang="es-EC" sz="1050" dirty="0"/>
                        <a:t>Disponibilidad</a:t>
                      </a:r>
                      <a:endParaRPr lang="es-EC" sz="1600"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17</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dirty="0"/>
                        <a:t>6,9</a:t>
                      </a:r>
                      <a:endParaRPr lang="es-EC" sz="1600"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b="1" dirty="0"/>
                        <a:t>8,3</a:t>
                      </a:r>
                      <a:endParaRPr lang="es-EC" sz="1600" b="1"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22,1</a:t>
                      </a:r>
                      <a:endParaRPr lang="es-EC" sz="1600">
                        <a:latin typeface="Times New Roman"/>
                        <a:ea typeface="Times New Roman"/>
                        <a:cs typeface="Times New Roman"/>
                      </a:endParaRPr>
                    </a:p>
                  </a:txBody>
                  <a:tcPr marL="0" marR="0" marT="0" marB="0" anchor="ctr"/>
                </a:tc>
              </a:tr>
              <a:tr h="143498">
                <a:tc vMerge="1">
                  <a:txBody>
                    <a:bodyPr/>
                    <a:lstStyle/>
                    <a:p>
                      <a:endParaRPr lang="es-EC"/>
                    </a:p>
                  </a:txBody>
                  <a:tcPr/>
                </a:tc>
                <a:tc>
                  <a:txBody>
                    <a:bodyPr/>
                    <a:lstStyle/>
                    <a:p>
                      <a:pPr marL="38100" marR="38100" indent="0" algn="l">
                        <a:lnSpc>
                          <a:spcPts val="1600"/>
                        </a:lnSpc>
                        <a:spcAft>
                          <a:spcPts val="0"/>
                        </a:spcAft>
                      </a:pPr>
                      <a:r>
                        <a:rPr lang="es-EC" sz="1050"/>
                        <a:t>Facilidad de uso</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dirty="0"/>
                        <a:t>75</a:t>
                      </a:r>
                      <a:endParaRPr lang="es-EC" sz="1600"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30,2</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b="1" dirty="0"/>
                        <a:t>36,8</a:t>
                      </a:r>
                      <a:endParaRPr lang="es-EC" sz="1600" b="1"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58,8</a:t>
                      </a:r>
                      <a:endParaRPr lang="es-EC" sz="1600">
                        <a:latin typeface="Times New Roman"/>
                        <a:ea typeface="Times New Roman"/>
                        <a:cs typeface="Times New Roman"/>
                      </a:endParaRPr>
                    </a:p>
                  </a:txBody>
                  <a:tcPr marL="0" marR="0" marT="0" marB="0" anchor="ctr"/>
                </a:tc>
              </a:tr>
              <a:tr h="300594">
                <a:tc vMerge="1">
                  <a:txBody>
                    <a:bodyPr/>
                    <a:lstStyle/>
                    <a:p>
                      <a:endParaRPr lang="es-EC"/>
                    </a:p>
                  </a:txBody>
                  <a:tcPr/>
                </a:tc>
                <a:tc>
                  <a:txBody>
                    <a:bodyPr/>
                    <a:lstStyle/>
                    <a:p>
                      <a:pPr marL="38100" marR="38100" indent="0" algn="l">
                        <a:lnSpc>
                          <a:spcPts val="1600"/>
                        </a:lnSpc>
                        <a:spcAft>
                          <a:spcPts val="0"/>
                        </a:spcAft>
                      </a:pPr>
                      <a:r>
                        <a:rPr lang="es-EC" sz="1050" dirty="0"/>
                        <a:t>Agilidad en las transacciones</a:t>
                      </a:r>
                      <a:endParaRPr lang="es-EC" sz="1600"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84</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33,9</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b="1" dirty="0"/>
                        <a:t>41,2</a:t>
                      </a:r>
                      <a:endParaRPr lang="es-EC" sz="1600" b="1"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100,0</a:t>
                      </a:r>
                      <a:endParaRPr lang="es-EC" sz="1600">
                        <a:latin typeface="Times New Roman"/>
                        <a:ea typeface="Times New Roman"/>
                        <a:cs typeface="Times New Roman"/>
                      </a:endParaRPr>
                    </a:p>
                  </a:txBody>
                  <a:tcPr marL="0" marR="0" marT="0" marB="0" anchor="ctr"/>
                </a:tc>
              </a:tr>
              <a:tr h="318120">
                <a:tc vMerge="1">
                  <a:txBody>
                    <a:bodyPr/>
                    <a:lstStyle/>
                    <a:p>
                      <a:endParaRPr lang="es-EC"/>
                    </a:p>
                  </a:txBody>
                  <a:tcPr/>
                </a:tc>
                <a:tc>
                  <a:txBody>
                    <a:bodyPr/>
                    <a:lstStyle/>
                    <a:p>
                      <a:pPr marL="38100" marR="38100" indent="0" algn="l">
                        <a:lnSpc>
                          <a:spcPts val="1600"/>
                        </a:lnSpc>
                        <a:spcAft>
                          <a:spcPts val="0"/>
                        </a:spcAft>
                      </a:pPr>
                      <a:r>
                        <a:rPr lang="es-EC" sz="1050" dirty="0"/>
                        <a:t>Total</a:t>
                      </a:r>
                      <a:endParaRPr lang="es-EC" sz="1600"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204</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dirty="0"/>
                        <a:t>82,3</a:t>
                      </a:r>
                      <a:endParaRPr lang="es-EC" sz="1600"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100,0</a:t>
                      </a:r>
                      <a:endParaRPr lang="es-EC" sz="1600">
                        <a:latin typeface="Times New Roman"/>
                        <a:ea typeface="Times New Roman"/>
                        <a:cs typeface="Times New Roman"/>
                      </a:endParaRPr>
                    </a:p>
                  </a:txBody>
                  <a:tcPr marL="0" marR="0" marT="0" marB="0" anchor="ctr"/>
                </a:tc>
                <a:tc>
                  <a:txBody>
                    <a:bodyPr/>
                    <a:lstStyle/>
                    <a:p>
                      <a:pPr indent="252095" algn="l">
                        <a:lnSpc>
                          <a:spcPct val="150000"/>
                        </a:lnSpc>
                        <a:spcAft>
                          <a:spcPts val="0"/>
                        </a:spcAft>
                      </a:pPr>
                      <a:endParaRPr lang="es-EC" sz="1600">
                        <a:latin typeface="Times New Roman"/>
                        <a:ea typeface="Calibri"/>
                        <a:cs typeface="Times New Roman"/>
                      </a:endParaRPr>
                    </a:p>
                  </a:txBody>
                  <a:tcPr marL="0" marR="0" marT="0" marB="0"/>
                </a:tc>
              </a:tr>
              <a:tr h="318120">
                <a:tc>
                  <a:txBody>
                    <a:bodyPr/>
                    <a:lstStyle/>
                    <a:p>
                      <a:pPr marL="38100" marR="38100" indent="252095" algn="l">
                        <a:lnSpc>
                          <a:spcPts val="1600"/>
                        </a:lnSpc>
                        <a:spcAft>
                          <a:spcPts val="0"/>
                        </a:spcAft>
                      </a:pPr>
                      <a:r>
                        <a:rPr lang="es-EC" sz="1050"/>
                        <a:t>Perdidos</a:t>
                      </a:r>
                      <a:endParaRPr lang="es-EC" sz="1600">
                        <a:latin typeface="Times New Roman"/>
                        <a:ea typeface="Times New Roman"/>
                        <a:cs typeface="Times New Roman"/>
                      </a:endParaRPr>
                    </a:p>
                  </a:txBody>
                  <a:tcPr marL="0" marR="0" marT="0" marB="0" anchor="ctr"/>
                </a:tc>
                <a:tc>
                  <a:txBody>
                    <a:bodyPr/>
                    <a:lstStyle/>
                    <a:p>
                      <a:pPr marL="38100" marR="38100" indent="0" algn="l">
                        <a:lnSpc>
                          <a:spcPts val="1600"/>
                        </a:lnSpc>
                        <a:spcAft>
                          <a:spcPts val="0"/>
                        </a:spcAft>
                      </a:pPr>
                      <a:r>
                        <a:rPr lang="es-EC" sz="1050" dirty="0"/>
                        <a:t>Sistema</a:t>
                      </a:r>
                      <a:endParaRPr lang="es-EC" sz="1600"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44</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17,7</a:t>
                      </a:r>
                      <a:endParaRPr lang="es-EC" sz="1600">
                        <a:latin typeface="Times New Roman"/>
                        <a:ea typeface="Times New Roman"/>
                        <a:cs typeface="Times New Roman"/>
                      </a:endParaRPr>
                    </a:p>
                  </a:txBody>
                  <a:tcPr marL="0" marR="0" marT="0" marB="0" anchor="ctr"/>
                </a:tc>
                <a:tc>
                  <a:txBody>
                    <a:bodyPr/>
                    <a:lstStyle/>
                    <a:p>
                      <a:pPr indent="252095" algn="l">
                        <a:lnSpc>
                          <a:spcPct val="150000"/>
                        </a:lnSpc>
                        <a:spcAft>
                          <a:spcPts val="0"/>
                        </a:spcAft>
                      </a:pPr>
                      <a:endParaRPr lang="es-EC" sz="1600" dirty="0">
                        <a:latin typeface="Times New Roman"/>
                        <a:ea typeface="Calibri"/>
                        <a:cs typeface="Times New Roman"/>
                      </a:endParaRPr>
                    </a:p>
                  </a:txBody>
                  <a:tcPr marL="0" marR="0" marT="0" marB="0"/>
                </a:tc>
                <a:tc>
                  <a:txBody>
                    <a:bodyPr/>
                    <a:lstStyle/>
                    <a:p>
                      <a:pPr indent="252095" algn="l">
                        <a:lnSpc>
                          <a:spcPct val="150000"/>
                        </a:lnSpc>
                        <a:spcAft>
                          <a:spcPts val="0"/>
                        </a:spcAft>
                      </a:pPr>
                      <a:endParaRPr lang="es-EC" sz="1600">
                        <a:latin typeface="Times New Roman"/>
                        <a:ea typeface="Calibri"/>
                        <a:cs typeface="Times New Roman"/>
                      </a:endParaRPr>
                    </a:p>
                  </a:txBody>
                  <a:tcPr marL="0" marR="0" marT="0" marB="0"/>
                </a:tc>
              </a:tr>
              <a:tr h="318120">
                <a:tc gridSpan="2">
                  <a:txBody>
                    <a:bodyPr/>
                    <a:lstStyle/>
                    <a:p>
                      <a:pPr marL="38100" marR="38100" indent="252095" algn="l">
                        <a:lnSpc>
                          <a:spcPts val="1600"/>
                        </a:lnSpc>
                        <a:spcAft>
                          <a:spcPts val="0"/>
                        </a:spcAft>
                      </a:pPr>
                      <a:r>
                        <a:rPr lang="es-EC" sz="1050"/>
                        <a:t>Total</a:t>
                      </a:r>
                      <a:endParaRPr lang="es-EC" sz="1600">
                        <a:latin typeface="Times New Roman"/>
                        <a:ea typeface="Times New Roman"/>
                        <a:cs typeface="Times New Roman"/>
                      </a:endParaRPr>
                    </a:p>
                  </a:txBody>
                  <a:tcPr marL="0" marR="0" marT="0" marB="0" anchor="ctr"/>
                </a:tc>
                <a:tc hMerge="1">
                  <a:txBody>
                    <a:bodyPr/>
                    <a:lstStyle/>
                    <a:p>
                      <a:endParaRPr lang="es-EC"/>
                    </a:p>
                  </a:txBody>
                  <a:tcPr/>
                </a:tc>
                <a:tc>
                  <a:txBody>
                    <a:bodyPr/>
                    <a:lstStyle/>
                    <a:p>
                      <a:pPr marL="38100" marR="38100" indent="252095" algn="r">
                        <a:lnSpc>
                          <a:spcPts val="1600"/>
                        </a:lnSpc>
                        <a:spcAft>
                          <a:spcPts val="0"/>
                        </a:spcAft>
                      </a:pPr>
                      <a:r>
                        <a:rPr lang="es-EC" sz="1050"/>
                        <a:t>248</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100,0</a:t>
                      </a:r>
                      <a:endParaRPr lang="es-EC" sz="1600">
                        <a:latin typeface="Times New Roman"/>
                        <a:ea typeface="Times New Roman"/>
                        <a:cs typeface="Times New Roman"/>
                      </a:endParaRPr>
                    </a:p>
                  </a:txBody>
                  <a:tcPr marL="0" marR="0" marT="0" marB="0" anchor="ctr"/>
                </a:tc>
                <a:tc>
                  <a:txBody>
                    <a:bodyPr/>
                    <a:lstStyle/>
                    <a:p>
                      <a:pPr indent="252095" algn="l">
                        <a:lnSpc>
                          <a:spcPct val="150000"/>
                        </a:lnSpc>
                        <a:spcAft>
                          <a:spcPts val="0"/>
                        </a:spcAft>
                      </a:pPr>
                      <a:endParaRPr lang="es-EC" sz="1600" dirty="0">
                        <a:latin typeface="Times New Roman"/>
                        <a:ea typeface="Calibri"/>
                        <a:cs typeface="Times New Roman"/>
                      </a:endParaRPr>
                    </a:p>
                  </a:txBody>
                  <a:tcPr marL="0" marR="0" marT="0" marB="0"/>
                </a:tc>
                <a:tc>
                  <a:txBody>
                    <a:bodyPr/>
                    <a:lstStyle/>
                    <a:p>
                      <a:pPr indent="252095" algn="l">
                        <a:lnSpc>
                          <a:spcPct val="150000"/>
                        </a:lnSpc>
                        <a:spcAft>
                          <a:spcPts val="0"/>
                        </a:spcAft>
                      </a:pPr>
                      <a:endParaRPr lang="es-EC" sz="1600" dirty="0">
                        <a:latin typeface="Times New Roman"/>
                        <a:ea typeface="Calibri"/>
                        <a:cs typeface="Times New Roman"/>
                      </a:endParaRPr>
                    </a:p>
                  </a:txBody>
                  <a:tcPr marL="0" marR="0" marT="0" marB="0"/>
                </a:tc>
              </a:tr>
            </a:tbl>
          </a:graphicData>
        </a:graphic>
      </p:graphicFrame>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714612" y="2643182"/>
            <a:ext cx="5715040" cy="4214818"/>
          </a:xfrm>
          <a:prstGeom prst="rect">
            <a:avLst/>
          </a:prstGeom>
          <a:noFill/>
          <a:ln>
            <a:noFill/>
          </a:ln>
        </p:spPr>
      </p:pic>
      <p:sp>
        <p:nvSpPr>
          <p:cNvPr id="5" name="Rectangle 1"/>
          <p:cNvSpPr>
            <a:spLocks noChangeArrowheads="1"/>
          </p:cNvSpPr>
          <p:nvPr/>
        </p:nvSpPr>
        <p:spPr bwMode="auto">
          <a:xfrm>
            <a:off x="928662" y="6286520"/>
            <a:ext cx="190661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Pregunta 9. </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graphicFrame>
        <p:nvGraphicFramePr>
          <p:cNvPr id="3" name="2 Tabla"/>
          <p:cNvGraphicFramePr>
            <a:graphicFrameLocks noGrp="1"/>
          </p:cNvGraphicFramePr>
          <p:nvPr/>
        </p:nvGraphicFramePr>
        <p:xfrm>
          <a:off x="2000232" y="214290"/>
          <a:ext cx="6357981" cy="2656840"/>
        </p:xfrm>
        <a:graphic>
          <a:graphicData uri="http://schemas.openxmlformats.org/drawingml/2006/table">
            <a:tbl>
              <a:tblPr>
                <a:tableStyleId>{3C2FFA5D-87B4-456A-9821-1D502468CF0F}</a:tableStyleId>
              </a:tblPr>
              <a:tblGrid>
                <a:gridCol w="841259"/>
                <a:gridCol w="977156"/>
                <a:gridCol w="977156"/>
                <a:gridCol w="1187470"/>
                <a:gridCol w="1187470"/>
                <a:gridCol w="1187470"/>
              </a:tblGrid>
              <a:tr h="501698">
                <a:tc gridSpan="6">
                  <a:txBody>
                    <a:bodyPr/>
                    <a:lstStyle/>
                    <a:p>
                      <a:pPr marL="38100" marR="38100" indent="252095" algn="ctr" defTabSz="914400" rtl="0" eaLnBrk="1" fontAlgn="auto" latinLnBrk="0" hangingPunct="1">
                        <a:lnSpc>
                          <a:spcPts val="1600"/>
                        </a:lnSpc>
                        <a:spcBef>
                          <a:spcPts val="0"/>
                        </a:spcBef>
                        <a:spcAft>
                          <a:spcPts val="0"/>
                        </a:spcAft>
                        <a:buClrTx/>
                        <a:buSzTx/>
                        <a:buFontTx/>
                        <a:buNone/>
                        <a:tabLst/>
                        <a:defRPr/>
                      </a:pPr>
                      <a:r>
                        <a:rPr kumimoji="0" lang="es-EC" sz="1400" b="1" kern="1200" dirty="0" smtClean="0"/>
                        <a:t>¿Considera usted que tiene suficiente información acerca del uso del dinero electrónico?</a:t>
                      </a:r>
                    </a:p>
                    <a:p>
                      <a:pPr marL="38100" marR="38100" indent="252095" algn="ctr">
                        <a:lnSpc>
                          <a:spcPts val="1600"/>
                        </a:lnSpc>
                        <a:spcAft>
                          <a:spcPts val="0"/>
                        </a:spcAft>
                      </a:pPr>
                      <a:r>
                        <a:rPr lang="es-EC" sz="700" dirty="0" smtClean="0"/>
                        <a:t> </a:t>
                      </a:r>
                      <a:endParaRPr lang="es-EC" sz="1050" dirty="0">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9990">
                <a:tc gridSpan="2">
                  <a:txBody>
                    <a:bodyPr/>
                    <a:lstStyle/>
                    <a:p>
                      <a:pPr marL="38100" marR="38100" indent="252095" algn="ctr">
                        <a:lnSpc>
                          <a:spcPts val="1600"/>
                        </a:lnSpc>
                        <a:spcAft>
                          <a:spcPts val="0"/>
                        </a:spcAft>
                      </a:pPr>
                      <a:endParaRPr lang="es-EC" sz="1100" dirty="0">
                        <a:solidFill>
                          <a:srgbClr val="000000"/>
                        </a:solidFill>
                        <a:latin typeface="Arial"/>
                        <a:ea typeface="Calibri"/>
                        <a:cs typeface="Times New Roman"/>
                      </a:endParaRPr>
                    </a:p>
                  </a:txBody>
                  <a:tcPr marL="0" marR="0" marT="0" marB="0"/>
                </a:tc>
                <a:tc hMerge="1">
                  <a:txBody>
                    <a:bodyPr/>
                    <a:lstStyle/>
                    <a:p>
                      <a:endParaRPr lang="es-EC"/>
                    </a:p>
                  </a:txBody>
                  <a:tcPr/>
                </a:tc>
                <a:tc>
                  <a:txBody>
                    <a:bodyPr/>
                    <a:lstStyle/>
                    <a:p>
                      <a:pPr marL="38100" marR="38100" indent="0" algn="ctr">
                        <a:lnSpc>
                          <a:spcPts val="1600"/>
                        </a:lnSpc>
                        <a:spcAft>
                          <a:spcPts val="0"/>
                        </a:spcAft>
                      </a:pPr>
                      <a:r>
                        <a:rPr lang="es-EC" sz="1100" dirty="0"/>
                        <a:t>Frecuencia</a:t>
                      </a:r>
                      <a:endParaRPr lang="es-EC" sz="1800" dirty="0">
                        <a:latin typeface="Times New Roman"/>
                        <a:ea typeface="Times New Roman"/>
                        <a:cs typeface="Times New Roman"/>
                      </a:endParaRPr>
                    </a:p>
                  </a:txBody>
                  <a:tcPr marL="0" marR="0" marT="0" marB="0"/>
                </a:tc>
                <a:tc>
                  <a:txBody>
                    <a:bodyPr/>
                    <a:lstStyle/>
                    <a:p>
                      <a:pPr marL="38100" marR="38100" indent="0" algn="ctr">
                        <a:lnSpc>
                          <a:spcPts val="1600"/>
                        </a:lnSpc>
                        <a:spcAft>
                          <a:spcPts val="0"/>
                        </a:spcAft>
                      </a:pPr>
                      <a:r>
                        <a:rPr lang="es-EC" sz="1100" dirty="0"/>
                        <a:t>Porcentaje</a:t>
                      </a:r>
                      <a:endParaRPr lang="es-EC" sz="1800" dirty="0">
                        <a:latin typeface="Times New Roman"/>
                        <a:ea typeface="Times New Roman"/>
                        <a:cs typeface="Times New Roman"/>
                      </a:endParaRPr>
                    </a:p>
                  </a:txBody>
                  <a:tcPr marL="0" marR="0" marT="0" marB="0"/>
                </a:tc>
                <a:tc>
                  <a:txBody>
                    <a:bodyPr/>
                    <a:lstStyle/>
                    <a:p>
                      <a:pPr marL="38100" marR="38100" indent="0" algn="ctr">
                        <a:lnSpc>
                          <a:spcPts val="1600"/>
                        </a:lnSpc>
                        <a:spcAft>
                          <a:spcPts val="0"/>
                        </a:spcAft>
                      </a:pPr>
                      <a:r>
                        <a:rPr lang="es-EC" sz="1100" b="1" dirty="0"/>
                        <a:t>Porcentaje válido</a:t>
                      </a:r>
                      <a:endParaRPr lang="es-EC" sz="1800" b="1" dirty="0">
                        <a:latin typeface="Times New Roman"/>
                        <a:ea typeface="Times New Roman"/>
                        <a:cs typeface="Times New Roman"/>
                      </a:endParaRPr>
                    </a:p>
                  </a:txBody>
                  <a:tcPr marL="0" marR="0" marT="0" marB="0"/>
                </a:tc>
                <a:tc>
                  <a:txBody>
                    <a:bodyPr/>
                    <a:lstStyle/>
                    <a:p>
                      <a:pPr marL="38100" marR="38100" indent="0" algn="ctr">
                        <a:lnSpc>
                          <a:spcPts val="1600"/>
                        </a:lnSpc>
                        <a:spcAft>
                          <a:spcPts val="0"/>
                        </a:spcAft>
                      </a:pPr>
                      <a:r>
                        <a:rPr lang="es-EC" sz="1100" dirty="0"/>
                        <a:t>Porcentaje acumulado</a:t>
                      </a:r>
                      <a:endParaRPr lang="es-EC" sz="1800" dirty="0">
                        <a:latin typeface="Times New Roman"/>
                        <a:ea typeface="Times New Roman"/>
                        <a:cs typeface="Times New Roman"/>
                      </a:endParaRPr>
                    </a:p>
                  </a:txBody>
                  <a:tcPr marL="0" marR="0" marT="0" marB="0"/>
                </a:tc>
              </a:tr>
              <a:tr h="152757">
                <a:tc rowSpan="3">
                  <a:txBody>
                    <a:bodyPr/>
                    <a:lstStyle/>
                    <a:p>
                      <a:pPr marL="38100" marR="38100" indent="252095" algn="ctr">
                        <a:lnSpc>
                          <a:spcPts val="1600"/>
                        </a:lnSpc>
                        <a:spcAft>
                          <a:spcPts val="0"/>
                        </a:spcAft>
                      </a:pPr>
                      <a:r>
                        <a:rPr lang="es-EC" sz="1100"/>
                        <a:t>Válidos</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a:t>SI</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a:t>1</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a:t>,4</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b="1"/>
                        <a:t>,5</a:t>
                      </a:r>
                      <a:endParaRPr lang="es-EC" sz="1800" b="1">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dirty="0"/>
                        <a:t>,5</a:t>
                      </a:r>
                      <a:endParaRPr lang="es-EC" sz="1800" dirty="0">
                        <a:latin typeface="Times New Roman"/>
                        <a:ea typeface="Times New Roman"/>
                        <a:cs typeface="Times New Roman"/>
                      </a:endParaRPr>
                    </a:p>
                  </a:txBody>
                  <a:tcPr marL="0" marR="0" marT="0" marB="0" anchor="ctr"/>
                </a:tc>
              </a:tr>
              <a:tr h="152757">
                <a:tc vMerge="1">
                  <a:txBody>
                    <a:bodyPr/>
                    <a:lstStyle/>
                    <a:p>
                      <a:endParaRPr lang="es-EC"/>
                    </a:p>
                  </a:txBody>
                  <a:tcPr/>
                </a:tc>
                <a:tc>
                  <a:txBody>
                    <a:bodyPr/>
                    <a:lstStyle/>
                    <a:p>
                      <a:pPr marL="38100" marR="38100" indent="252095" algn="ctr">
                        <a:lnSpc>
                          <a:spcPts val="1600"/>
                        </a:lnSpc>
                        <a:spcAft>
                          <a:spcPts val="0"/>
                        </a:spcAft>
                      </a:pPr>
                      <a:r>
                        <a:rPr lang="es-EC" sz="1100"/>
                        <a:t>NO</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a:t>211</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a:t>85,1</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b="1" dirty="0"/>
                        <a:t>99,5</a:t>
                      </a:r>
                      <a:endParaRPr lang="es-EC" sz="1800" b="1" dirty="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dirty="0"/>
                        <a:t>100,0</a:t>
                      </a:r>
                      <a:endParaRPr lang="es-EC" sz="1800" dirty="0">
                        <a:latin typeface="Times New Roman"/>
                        <a:ea typeface="Times New Roman"/>
                        <a:cs typeface="Times New Roman"/>
                      </a:endParaRPr>
                    </a:p>
                  </a:txBody>
                  <a:tcPr marL="0" marR="0" marT="0" marB="0" anchor="ctr"/>
                </a:tc>
              </a:tr>
              <a:tr h="338646">
                <a:tc vMerge="1">
                  <a:txBody>
                    <a:bodyPr/>
                    <a:lstStyle/>
                    <a:p>
                      <a:endParaRPr lang="es-EC"/>
                    </a:p>
                  </a:txBody>
                  <a:tcPr/>
                </a:tc>
                <a:tc>
                  <a:txBody>
                    <a:bodyPr/>
                    <a:lstStyle/>
                    <a:p>
                      <a:pPr marL="38100" marR="38100" indent="252095" algn="ctr">
                        <a:lnSpc>
                          <a:spcPts val="1600"/>
                        </a:lnSpc>
                        <a:spcAft>
                          <a:spcPts val="0"/>
                        </a:spcAft>
                      </a:pPr>
                      <a:r>
                        <a:rPr lang="es-EC" sz="1100"/>
                        <a:t>Total</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a:t>212</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dirty="0"/>
                        <a:t>85,5</a:t>
                      </a:r>
                      <a:endParaRPr lang="es-EC" sz="1800" dirty="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a:t>100,0</a:t>
                      </a:r>
                      <a:endParaRPr lang="es-EC" sz="1800">
                        <a:latin typeface="Times New Roman"/>
                        <a:ea typeface="Times New Roman"/>
                        <a:cs typeface="Times New Roman"/>
                      </a:endParaRPr>
                    </a:p>
                  </a:txBody>
                  <a:tcPr marL="0" marR="0" marT="0" marB="0" anchor="ctr"/>
                </a:tc>
                <a:tc>
                  <a:txBody>
                    <a:bodyPr/>
                    <a:lstStyle/>
                    <a:p>
                      <a:pPr indent="252095" algn="ctr">
                        <a:lnSpc>
                          <a:spcPct val="150000"/>
                        </a:lnSpc>
                        <a:spcAft>
                          <a:spcPts val="0"/>
                        </a:spcAft>
                      </a:pPr>
                      <a:endParaRPr lang="es-EC" sz="1800" dirty="0">
                        <a:latin typeface="Times New Roman"/>
                        <a:ea typeface="Calibri"/>
                        <a:cs typeface="Times New Roman"/>
                      </a:endParaRPr>
                    </a:p>
                  </a:txBody>
                  <a:tcPr marL="0" marR="0" marT="0" marB="0"/>
                </a:tc>
              </a:tr>
              <a:tr h="338646">
                <a:tc>
                  <a:txBody>
                    <a:bodyPr/>
                    <a:lstStyle/>
                    <a:p>
                      <a:pPr marL="38100" marR="38100" indent="252095" algn="ctr">
                        <a:lnSpc>
                          <a:spcPts val="1600"/>
                        </a:lnSpc>
                        <a:spcAft>
                          <a:spcPts val="0"/>
                        </a:spcAft>
                      </a:pPr>
                      <a:r>
                        <a:rPr lang="es-EC" sz="1100" dirty="0"/>
                        <a:t>Perdidos</a:t>
                      </a:r>
                      <a:endParaRPr lang="es-EC" sz="1800" dirty="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a:t>Sistema</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a:t>36</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a:t>14,5</a:t>
                      </a:r>
                      <a:endParaRPr lang="es-EC" sz="1800">
                        <a:latin typeface="Times New Roman"/>
                        <a:ea typeface="Times New Roman"/>
                        <a:cs typeface="Times New Roman"/>
                      </a:endParaRPr>
                    </a:p>
                  </a:txBody>
                  <a:tcPr marL="0" marR="0" marT="0" marB="0" anchor="ctr"/>
                </a:tc>
                <a:tc>
                  <a:txBody>
                    <a:bodyPr/>
                    <a:lstStyle/>
                    <a:p>
                      <a:pPr indent="252095" algn="ctr">
                        <a:lnSpc>
                          <a:spcPct val="150000"/>
                        </a:lnSpc>
                        <a:spcAft>
                          <a:spcPts val="0"/>
                        </a:spcAft>
                      </a:pPr>
                      <a:endParaRPr lang="es-EC" sz="1800">
                        <a:latin typeface="Times New Roman"/>
                        <a:ea typeface="Calibri"/>
                        <a:cs typeface="Times New Roman"/>
                      </a:endParaRPr>
                    </a:p>
                  </a:txBody>
                  <a:tcPr marL="0" marR="0" marT="0" marB="0"/>
                </a:tc>
                <a:tc>
                  <a:txBody>
                    <a:bodyPr/>
                    <a:lstStyle/>
                    <a:p>
                      <a:pPr indent="252095" algn="ctr">
                        <a:lnSpc>
                          <a:spcPct val="150000"/>
                        </a:lnSpc>
                        <a:spcAft>
                          <a:spcPts val="0"/>
                        </a:spcAft>
                      </a:pPr>
                      <a:endParaRPr lang="es-EC" sz="1800" dirty="0">
                        <a:latin typeface="Times New Roman"/>
                        <a:ea typeface="Calibri"/>
                        <a:cs typeface="Times New Roman"/>
                      </a:endParaRPr>
                    </a:p>
                  </a:txBody>
                  <a:tcPr marL="0" marR="0" marT="0" marB="0"/>
                </a:tc>
              </a:tr>
              <a:tr h="338646">
                <a:tc gridSpan="2">
                  <a:txBody>
                    <a:bodyPr/>
                    <a:lstStyle/>
                    <a:p>
                      <a:pPr marL="38100" marR="38100" indent="252095" algn="ctr">
                        <a:lnSpc>
                          <a:spcPts val="1600"/>
                        </a:lnSpc>
                        <a:spcAft>
                          <a:spcPts val="0"/>
                        </a:spcAft>
                      </a:pPr>
                      <a:r>
                        <a:rPr lang="es-EC" sz="1100"/>
                        <a:t>Total</a:t>
                      </a:r>
                      <a:endParaRPr lang="es-EC" sz="1800">
                        <a:latin typeface="Times New Roman"/>
                        <a:ea typeface="Times New Roman"/>
                        <a:cs typeface="Times New Roman"/>
                      </a:endParaRPr>
                    </a:p>
                  </a:txBody>
                  <a:tcPr marL="0" marR="0" marT="0" marB="0" anchor="ctr"/>
                </a:tc>
                <a:tc hMerge="1">
                  <a:txBody>
                    <a:bodyPr/>
                    <a:lstStyle/>
                    <a:p>
                      <a:endParaRPr lang="es-EC"/>
                    </a:p>
                  </a:txBody>
                  <a:tcPr/>
                </a:tc>
                <a:tc>
                  <a:txBody>
                    <a:bodyPr/>
                    <a:lstStyle/>
                    <a:p>
                      <a:pPr marL="38100" marR="38100" indent="252095" algn="ctr">
                        <a:lnSpc>
                          <a:spcPts val="1600"/>
                        </a:lnSpc>
                        <a:spcAft>
                          <a:spcPts val="0"/>
                        </a:spcAft>
                      </a:pPr>
                      <a:r>
                        <a:rPr lang="es-EC" sz="1100"/>
                        <a:t>248</a:t>
                      </a:r>
                      <a:endParaRPr lang="es-EC" sz="1800">
                        <a:latin typeface="Times New Roman"/>
                        <a:ea typeface="Times New Roman"/>
                        <a:cs typeface="Times New Roman"/>
                      </a:endParaRPr>
                    </a:p>
                  </a:txBody>
                  <a:tcPr marL="0" marR="0" marT="0" marB="0" anchor="ctr"/>
                </a:tc>
                <a:tc>
                  <a:txBody>
                    <a:bodyPr/>
                    <a:lstStyle/>
                    <a:p>
                      <a:pPr marL="38100" marR="38100" indent="252095" algn="ctr">
                        <a:lnSpc>
                          <a:spcPts val="1600"/>
                        </a:lnSpc>
                        <a:spcAft>
                          <a:spcPts val="0"/>
                        </a:spcAft>
                      </a:pPr>
                      <a:r>
                        <a:rPr lang="es-EC" sz="1100"/>
                        <a:t>100,0</a:t>
                      </a:r>
                      <a:endParaRPr lang="es-EC" sz="1800">
                        <a:latin typeface="Times New Roman"/>
                        <a:ea typeface="Times New Roman"/>
                        <a:cs typeface="Times New Roman"/>
                      </a:endParaRPr>
                    </a:p>
                  </a:txBody>
                  <a:tcPr marL="0" marR="0" marT="0" marB="0" anchor="ctr"/>
                </a:tc>
                <a:tc>
                  <a:txBody>
                    <a:bodyPr/>
                    <a:lstStyle/>
                    <a:p>
                      <a:pPr indent="252095" algn="ctr">
                        <a:lnSpc>
                          <a:spcPct val="150000"/>
                        </a:lnSpc>
                        <a:spcAft>
                          <a:spcPts val="0"/>
                        </a:spcAft>
                      </a:pPr>
                      <a:endParaRPr lang="es-EC" sz="1800">
                        <a:latin typeface="Times New Roman"/>
                        <a:ea typeface="Calibri"/>
                        <a:cs typeface="Times New Roman"/>
                      </a:endParaRPr>
                    </a:p>
                  </a:txBody>
                  <a:tcPr marL="0" marR="0" marT="0" marB="0"/>
                </a:tc>
                <a:tc>
                  <a:txBody>
                    <a:bodyPr/>
                    <a:lstStyle/>
                    <a:p>
                      <a:pPr indent="252095" algn="ctr">
                        <a:lnSpc>
                          <a:spcPct val="150000"/>
                        </a:lnSpc>
                        <a:spcAft>
                          <a:spcPts val="0"/>
                        </a:spcAft>
                      </a:pPr>
                      <a:endParaRPr lang="es-EC" sz="1800" dirty="0">
                        <a:latin typeface="Times New Roman"/>
                        <a:ea typeface="Calibri"/>
                        <a:cs typeface="Times New Roman"/>
                      </a:endParaRPr>
                    </a:p>
                  </a:txBody>
                  <a:tcPr marL="0" marR="0" marT="0" marB="0"/>
                </a:tc>
              </a:tr>
            </a:tbl>
          </a:graphicData>
        </a:graphic>
      </p:graphicFrame>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786050" y="2857496"/>
            <a:ext cx="5286412" cy="4000504"/>
          </a:xfrm>
          <a:prstGeom prst="rect">
            <a:avLst/>
          </a:prstGeom>
          <a:noFill/>
          <a:ln>
            <a:noFill/>
          </a:ln>
        </p:spPr>
      </p:pic>
      <p:sp>
        <p:nvSpPr>
          <p:cNvPr id="5" name="Rectangle 1"/>
          <p:cNvSpPr>
            <a:spLocks noChangeArrowheads="1"/>
          </p:cNvSpPr>
          <p:nvPr/>
        </p:nvSpPr>
        <p:spPr bwMode="auto">
          <a:xfrm>
            <a:off x="928662" y="6286520"/>
            <a:ext cx="203510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Pregunta 11. </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graphicFrame>
        <p:nvGraphicFramePr>
          <p:cNvPr id="3" name="2 Tabla"/>
          <p:cNvGraphicFramePr>
            <a:graphicFrameLocks noGrp="1"/>
          </p:cNvGraphicFramePr>
          <p:nvPr/>
        </p:nvGraphicFramePr>
        <p:xfrm>
          <a:off x="1285852" y="214291"/>
          <a:ext cx="7572427" cy="2519680"/>
        </p:xfrm>
        <a:graphic>
          <a:graphicData uri="http://schemas.openxmlformats.org/drawingml/2006/table">
            <a:tbl>
              <a:tblPr>
                <a:tableStyleId>{08FB837D-C827-4EFA-A057-4D05807E0F7C}</a:tableStyleId>
              </a:tblPr>
              <a:tblGrid>
                <a:gridCol w="1584325"/>
                <a:gridCol w="1584325"/>
                <a:gridCol w="947927"/>
                <a:gridCol w="1151950"/>
                <a:gridCol w="1151950"/>
                <a:gridCol w="1151950"/>
              </a:tblGrid>
              <a:tr h="115337">
                <a:tc gridSpan="6">
                  <a:txBody>
                    <a:bodyPr/>
                    <a:lstStyle/>
                    <a:p>
                      <a:pPr marL="38100" marR="38100" indent="252095" algn="ctr">
                        <a:lnSpc>
                          <a:spcPts val="1600"/>
                        </a:lnSpc>
                        <a:spcAft>
                          <a:spcPts val="0"/>
                        </a:spcAft>
                      </a:pPr>
                      <a:r>
                        <a:rPr lang="es-EC" sz="1400" b="1" dirty="0"/>
                        <a:t>El poder contar con el nuevo sistema de pago de dinero electrónico es para usted:</a:t>
                      </a:r>
                      <a:endParaRPr lang="es-EC" sz="2400" b="1" dirty="0">
                        <a:latin typeface="Times New Roman"/>
                        <a:ea typeface="Times New Roman"/>
                        <a:cs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9826">
                <a:tc gridSpan="2">
                  <a:txBody>
                    <a:bodyPr/>
                    <a:lstStyle/>
                    <a:p>
                      <a:pPr marL="38100" marR="38100" indent="252095" algn="l">
                        <a:lnSpc>
                          <a:spcPts val="1600"/>
                        </a:lnSpc>
                        <a:spcAft>
                          <a:spcPts val="0"/>
                        </a:spcAft>
                      </a:pPr>
                      <a:endParaRPr lang="es-EC" sz="1050" dirty="0">
                        <a:solidFill>
                          <a:srgbClr val="000000"/>
                        </a:solidFill>
                        <a:latin typeface="Arial"/>
                        <a:ea typeface="Calibri"/>
                        <a:cs typeface="Times New Roman"/>
                      </a:endParaRPr>
                    </a:p>
                  </a:txBody>
                  <a:tcPr marL="0" marR="0" marT="0" marB="0"/>
                </a:tc>
                <a:tc hMerge="1">
                  <a:txBody>
                    <a:bodyPr/>
                    <a:lstStyle/>
                    <a:p>
                      <a:endParaRPr lang="es-EC"/>
                    </a:p>
                  </a:txBody>
                  <a:tcPr/>
                </a:tc>
                <a:tc>
                  <a:txBody>
                    <a:bodyPr/>
                    <a:lstStyle/>
                    <a:p>
                      <a:pPr marL="38100" marR="38100" indent="0" algn="ctr">
                        <a:lnSpc>
                          <a:spcPts val="1600"/>
                        </a:lnSpc>
                        <a:spcAft>
                          <a:spcPts val="0"/>
                        </a:spcAft>
                      </a:pPr>
                      <a:r>
                        <a:rPr lang="es-EC" sz="1050" dirty="0"/>
                        <a:t>Frecuencia</a:t>
                      </a:r>
                      <a:endParaRPr lang="es-EC" sz="1600" dirty="0">
                        <a:latin typeface="Times New Roman"/>
                        <a:ea typeface="Times New Roman"/>
                        <a:cs typeface="Times New Roman"/>
                      </a:endParaRPr>
                    </a:p>
                  </a:txBody>
                  <a:tcPr marL="0" marR="0" marT="0" marB="0"/>
                </a:tc>
                <a:tc>
                  <a:txBody>
                    <a:bodyPr/>
                    <a:lstStyle/>
                    <a:p>
                      <a:pPr marL="38100" marR="38100" indent="0" algn="ctr">
                        <a:lnSpc>
                          <a:spcPts val="1600"/>
                        </a:lnSpc>
                        <a:spcAft>
                          <a:spcPts val="0"/>
                        </a:spcAft>
                      </a:pPr>
                      <a:r>
                        <a:rPr lang="es-EC" sz="1050" dirty="0"/>
                        <a:t>Porcentaje</a:t>
                      </a:r>
                      <a:endParaRPr lang="es-EC" sz="1600" dirty="0">
                        <a:latin typeface="Times New Roman"/>
                        <a:ea typeface="Times New Roman"/>
                        <a:cs typeface="Times New Roman"/>
                      </a:endParaRPr>
                    </a:p>
                  </a:txBody>
                  <a:tcPr marL="0" marR="0" marT="0" marB="0"/>
                </a:tc>
                <a:tc>
                  <a:txBody>
                    <a:bodyPr/>
                    <a:lstStyle/>
                    <a:p>
                      <a:pPr marL="38100" marR="38100" indent="0" algn="ctr">
                        <a:lnSpc>
                          <a:spcPts val="1600"/>
                        </a:lnSpc>
                        <a:spcAft>
                          <a:spcPts val="0"/>
                        </a:spcAft>
                      </a:pPr>
                      <a:r>
                        <a:rPr lang="es-EC" sz="1050" b="1" dirty="0"/>
                        <a:t>Porcentaje válido</a:t>
                      </a:r>
                      <a:endParaRPr lang="es-EC" sz="1600" b="1" dirty="0">
                        <a:latin typeface="Times New Roman"/>
                        <a:ea typeface="Times New Roman"/>
                        <a:cs typeface="Times New Roman"/>
                      </a:endParaRPr>
                    </a:p>
                  </a:txBody>
                  <a:tcPr marL="0" marR="0" marT="0" marB="0"/>
                </a:tc>
                <a:tc>
                  <a:txBody>
                    <a:bodyPr/>
                    <a:lstStyle/>
                    <a:p>
                      <a:pPr marL="38100" marR="38100" indent="0" algn="ctr">
                        <a:lnSpc>
                          <a:spcPts val="1600"/>
                        </a:lnSpc>
                        <a:spcAft>
                          <a:spcPts val="0"/>
                        </a:spcAft>
                      </a:pPr>
                      <a:r>
                        <a:rPr lang="es-EC" sz="1050" dirty="0"/>
                        <a:t>Porcentaje acumulado</a:t>
                      </a:r>
                      <a:endParaRPr lang="es-EC" sz="1600" dirty="0">
                        <a:latin typeface="Times New Roman"/>
                        <a:ea typeface="Times New Roman"/>
                        <a:cs typeface="Times New Roman"/>
                      </a:endParaRPr>
                    </a:p>
                  </a:txBody>
                  <a:tcPr marL="0" marR="0" marT="0" marB="0"/>
                </a:tc>
              </a:tr>
              <a:tr h="132484">
                <a:tc rowSpan="5">
                  <a:txBody>
                    <a:bodyPr/>
                    <a:lstStyle/>
                    <a:p>
                      <a:pPr marL="38100" marR="38100" indent="252095" algn="l">
                        <a:lnSpc>
                          <a:spcPts val="1600"/>
                        </a:lnSpc>
                        <a:spcAft>
                          <a:spcPts val="0"/>
                        </a:spcAft>
                      </a:pPr>
                      <a:r>
                        <a:rPr lang="es-EC" sz="1050"/>
                        <a:t>Válidos</a:t>
                      </a:r>
                      <a:endParaRPr lang="es-EC" sz="1600">
                        <a:latin typeface="Times New Roman"/>
                        <a:ea typeface="Times New Roman"/>
                        <a:cs typeface="Times New Roman"/>
                      </a:endParaRPr>
                    </a:p>
                  </a:txBody>
                  <a:tcPr marL="0" marR="0" marT="0" marB="0" anchor="ctr"/>
                </a:tc>
                <a:tc>
                  <a:txBody>
                    <a:bodyPr/>
                    <a:lstStyle/>
                    <a:p>
                      <a:pPr marL="38100" marR="38100" indent="252095" algn="l">
                        <a:lnSpc>
                          <a:spcPts val="1600"/>
                        </a:lnSpc>
                        <a:spcAft>
                          <a:spcPts val="0"/>
                        </a:spcAft>
                      </a:pPr>
                      <a:r>
                        <a:rPr lang="es-EC" sz="1050" dirty="0"/>
                        <a:t>MUY IMPORTANTE</a:t>
                      </a:r>
                      <a:endParaRPr lang="es-EC" sz="1600"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74</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29,8</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b="1" dirty="0"/>
                        <a:t>34,7</a:t>
                      </a:r>
                      <a:endParaRPr lang="es-EC" sz="1600" b="1"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34,7</a:t>
                      </a:r>
                      <a:endParaRPr lang="es-EC" sz="1600">
                        <a:latin typeface="Times New Roman"/>
                        <a:ea typeface="Times New Roman"/>
                        <a:cs typeface="Times New Roman"/>
                      </a:endParaRPr>
                    </a:p>
                  </a:txBody>
                  <a:tcPr marL="0" marR="0" marT="0" marB="0" anchor="ctr"/>
                </a:tc>
              </a:tr>
              <a:tr h="104489">
                <a:tc vMerge="1">
                  <a:txBody>
                    <a:bodyPr/>
                    <a:lstStyle/>
                    <a:p>
                      <a:endParaRPr lang="es-EC"/>
                    </a:p>
                  </a:txBody>
                  <a:tcPr/>
                </a:tc>
                <a:tc>
                  <a:txBody>
                    <a:bodyPr/>
                    <a:lstStyle/>
                    <a:p>
                      <a:pPr marL="38100" marR="38100" indent="252095" algn="l">
                        <a:lnSpc>
                          <a:spcPts val="1600"/>
                        </a:lnSpc>
                        <a:spcAft>
                          <a:spcPts val="0"/>
                        </a:spcAft>
                      </a:pPr>
                      <a:r>
                        <a:rPr lang="es-EC" sz="1050"/>
                        <a:t>IMPORTANTE</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98</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39,5</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b="1" dirty="0"/>
                        <a:t>46,0</a:t>
                      </a:r>
                      <a:endParaRPr lang="es-EC" sz="1600" b="1"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80,8</a:t>
                      </a:r>
                      <a:endParaRPr lang="es-EC" sz="1600">
                        <a:latin typeface="Times New Roman"/>
                        <a:ea typeface="Times New Roman"/>
                        <a:cs typeface="Times New Roman"/>
                      </a:endParaRPr>
                    </a:p>
                  </a:txBody>
                  <a:tcPr marL="0" marR="0" marT="0" marB="0" anchor="ctr"/>
                </a:tc>
              </a:tr>
              <a:tr h="104489">
                <a:tc vMerge="1">
                  <a:txBody>
                    <a:bodyPr/>
                    <a:lstStyle/>
                    <a:p>
                      <a:endParaRPr lang="es-EC"/>
                    </a:p>
                  </a:txBody>
                  <a:tcPr/>
                </a:tc>
                <a:tc>
                  <a:txBody>
                    <a:bodyPr/>
                    <a:lstStyle/>
                    <a:p>
                      <a:pPr marL="38100" marR="38100" indent="252095" algn="l">
                        <a:lnSpc>
                          <a:spcPts val="1600"/>
                        </a:lnSpc>
                        <a:spcAft>
                          <a:spcPts val="0"/>
                        </a:spcAft>
                      </a:pPr>
                      <a:r>
                        <a:rPr lang="es-EC" sz="1050"/>
                        <a:t>INDIFERENTE</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dirty="0"/>
                        <a:t>37</a:t>
                      </a:r>
                      <a:endParaRPr lang="es-EC" sz="1600"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14,9</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b="1" dirty="0"/>
                        <a:t>17,4</a:t>
                      </a:r>
                      <a:endParaRPr lang="es-EC" sz="1600" b="1"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98,1</a:t>
                      </a:r>
                      <a:endParaRPr lang="es-EC" sz="1600">
                        <a:latin typeface="Times New Roman"/>
                        <a:ea typeface="Times New Roman"/>
                        <a:cs typeface="Times New Roman"/>
                      </a:endParaRPr>
                    </a:p>
                  </a:txBody>
                  <a:tcPr marL="0" marR="0" marT="0" marB="0" anchor="ctr"/>
                </a:tc>
              </a:tr>
              <a:tr h="132484">
                <a:tc vMerge="1">
                  <a:txBody>
                    <a:bodyPr/>
                    <a:lstStyle/>
                    <a:p>
                      <a:endParaRPr lang="es-EC"/>
                    </a:p>
                  </a:txBody>
                  <a:tcPr/>
                </a:tc>
                <a:tc>
                  <a:txBody>
                    <a:bodyPr/>
                    <a:lstStyle/>
                    <a:p>
                      <a:pPr marL="38100" marR="38100" indent="252095" algn="l">
                        <a:lnSpc>
                          <a:spcPts val="1600"/>
                        </a:lnSpc>
                        <a:spcAft>
                          <a:spcPts val="0"/>
                        </a:spcAft>
                      </a:pPr>
                      <a:r>
                        <a:rPr lang="es-EC" sz="1050"/>
                        <a:t>POCO IMPORTANTE</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4</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1,6</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b="1" dirty="0"/>
                        <a:t>1,9</a:t>
                      </a:r>
                      <a:endParaRPr lang="es-EC" sz="1600" b="1"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100,0</a:t>
                      </a:r>
                      <a:endParaRPr lang="es-EC" sz="1600">
                        <a:latin typeface="Times New Roman"/>
                        <a:ea typeface="Times New Roman"/>
                        <a:cs typeface="Times New Roman"/>
                      </a:endParaRPr>
                    </a:p>
                  </a:txBody>
                  <a:tcPr marL="0" marR="0" marT="0" marB="0" anchor="ctr"/>
                </a:tc>
              </a:tr>
              <a:tr h="182738">
                <a:tc vMerge="1">
                  <a:txBody>
                    <a:bodyPr/>
                    <a:lstStyle/>
                    <a:p>
                      <a:endParaRPr lang="es-EC"/>
                    </a:p>
                  </a:txBody>
                  <a:tcPr/>
                </a:tc>
                <a:tc>
                  <a:txBody>
                    <a:bodyPr/>
                    <a:lstStyle/>
                    <a:p>
                      <a:pPr marL="38100" marR="38100" indent="252095" algn="l">
                        <a:lnSpc>
                          <a:spcPts val="1600"/>
                        </a:lnSpc>
                        <a:spcAft>
                          <a:spcPts val="0"/>
                        </a:spcAft>
                      </a:pPr>
                      <a:r>
                        <a:rPr lang="es-EC" sz="1050"/>
                        <a:t>Total</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213</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dirty="0"/>
                        <a:t>85,9</a:t>
                      </a:r>
                      <a:endParaRPr lang="es-EC" sz="1600" dirty="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100,0</a:t>
                      </a:r>
                      <a:endParaRPr lang="es-EC" sz="1600">
                        <a:latin typeface="Times New Roman"/>
                        <a:ea typeface="Times New Roman"/>
                        <a:cs typeface="Times New Roman"/>
                      </a:endParaRPr>
                    </a:p>
                  </a:txBody>
                  <a:tcPr marL="0" marR="0" marT="0" marB="0" anchor="ctr"/>
                </a:tc>
                <a:tc>
                  <a:txBody>
                    <a:bodyPr/>
                    <a:lstStyle/>
                    <a:p>
                      <a:pPr indent="252095" algn="l">
                        <a:lnSpc>
                          <a:spcPct val="150000"/>
                        </a:lnSpc>
                        <a:spcAft>
                          <a:spcPts val="0"/>
                        </a:spcAft>
                      </a:pPr>
                      <a:endParaRPr lang="es-EC" sz="1600">
                        <a:latin typeface="Times New Roman"/>
                        <a:ea typeface="Calibri"/>
                        <a:cs typeface="Times New Roman"/>
                      </a:endParaRPr>
                    </a:p>
                  </a:txBody>
                  <a:tcPr marL="0" marR="0" marT="0" marB="0"/>
                </a:tc>
              </a:tr>
              <a:tr h="182738">
                <a:tc>
                  <a:txBody>
                    <a:bodyPr/>
                    <a:lstStyle/>
                    <a:p>
                      <a:pPr marL="38100" marR="38100" indent="252095" algn="l">
                        <a:lnSpc>
                          <a:spcPts val="1600"/>
                        </a:lnSpc>
                        <a:spcAft>
                          <a:spcPts val="0"/>
                        </a:spcAft>
                      </a:pPr>
                      <a:r>
                        <a:rPr lang="es-EC" sz="1050"/>
                        <a:t>Perdidos</a:t>
                      </a:r>
                      <a:endParaRPr lang="es-EC" sz="1600">
                        <a:latin typeface="Times New Roman"/>
                        <a:ea typeface="Times New Roman"/>
                        <a:cs typeface="Times New Roman"/>
                      </a:endParaRPr>
                    </a:p>
                  </a:txBody>
                  <a:tcPr marL="0" marR="0" marT="0" marB="0" anchor="ctr"/>
                </a:tc>
                <a:tc>
                  <a:txBody>
                    <a:bodyPr/>
                    <a:lstStyle/>
                    <a:p>
                      <a:pPr marL="38100" marR="38100" indent="252095" algn="l">
                        <a:lnSpc>
                          <a:spcPts val="1600"/>
                        </a:lnSpc>
                        <a:spcAft>
                          <a:spcPts val="0"/>
                        </a:spcAft>
                      </a:pPr>
                      <a:r>
                        <a:rPr lang="es-EC" sz="1050"/>
                        <a:t>Sistema</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35</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14,1</a:t>
                      </a:r>
                      <a:endParaRPr lang="es-EC" sz="1600">
                        <a:latin typeface="Times New Roman"/>
                        <a:ea typeface="Times New Roman"/>
                        <a:cs typeface="Times New Roman"/>
                      </a:endParaRPr>
                    </a:p>
                  </a:txBody>
                  <a:tcPr marL="0" marR="0" marT="0" marB="0" anchor="ctr"/>
                </a:tc>
                <a:tc>
                  <a:txBody>
                    <a:bodyPr/>
                    <a:lstStyle/>
                    <a:p>
                      <a:pPr indent="252095" algn="l">
                        <a:lnSpc>
                          <a:spcPct val="150000"/>
                        </a:lnSpc>
                        <a:spcAft>
                          <a:spcPts val="0"/>
                        </a:spcAft>
                      </a:pPr>
                      <a:endParaRPr lang="es-EC" sz="1600">
                        <a:latin typeface="Times New Roman"/>
                        <a:ea typeface="Calibri"/>
                        <a:cs typeface="Times New Roman"/>
                      </a:endParaRPr>
                    </a:p>
                  </a:txBody>
                  <a:tcPr marL="0" marR="0" marT="0" marB="0"/>
                </a:tc>
                <a:tc>
                  <a:txBody>
                    <a:bodyPr/>
                    <a:lstStyle/>
                    <a:p>
                      <a:pPr indent="252095" algn="l">
                        <a:lnSpc>
                          <a:spcPct val="150000"/>
                        </a:lnSpc>
                        <a:spcAft>
                          <a:spcPts val="0"/>
                        </a:spcAft>
                      </a:pPr>
                      <a:endParaRPr lang="es-EC" sz="1600">
                        <a:latin typeface="Times New Roman"/>
                        <a:ea typeface="Calibri"/>
                        <a:cs typeface="Times New Roman"/>
                      </a:endParaRPr>
                    </a:p>
                  </a:txBody>
                  <a:tcPr marL="0" marR="0" marT="0" marB="0"/>
                </a:tc>
              </a:tr>
              <a:tr h="182738">
                <a:tc gridSpan="2">
                  <a:txBody>
                    <a:bodyPr/>
                    <a:lstStyle/>
                    <a:p>
                      <a:pPr marL="38100" marR="38100" indent="252095" algn="l">
                        <a:lnSpc>
                          <a:spcPts val="1600"/>
                        </a:lnSpc>
                        <a:spcAft>
                          <a:spcPts val="0"/>
                        </a:spcAft>
                      </a:pPr>
                      <a:r>
                        <a:rPr lang="es-EC" sz="1050"/>
                        <a:t>Total</a:t>
                      </a:r>
                      <a:endParaRPr lang="es-EC" sz="1600">
                        <a:latin typeface="Times New Roman"/>
                        <a:ea typeface="Times New Roman"/>
                        <a:cs typeface="Times New Roman"/>
                      </a:endParaRPr>
                    </a:p>
                  </a:txBody>
                  <a:tcPr marL="0" marR="0" marT="0" marB="0" anchor="ctr"/>
                </a:tc>
                <a:tc hMerge="1">
                  <a:txBody>
                    <a:bodyPr/>
                    <a:lstStyle/>
                    <a:p>
                      <a:endParaRPr lang="es-EC"/>
                    </a:p>
                  </a:txBody>
                  <a:tcPr/>
                </a:tc>
                <a:tc>
                  <a:txBody>
                    <a:bodyPr/>
                    <a:lstStyle/>
                    <a:p>
                      <a:pPr marL="38100" marR="38100" indent="252095" algn="r">
                        <a:lnSpc>
                          <a:spcPts val="1600"/>
                        </a:lnSpc>
                        <a:spcAft>
                          <a:spcPts val="0"/>
                        </a:spcAft>
                      </a:pPr>
                      <a:r>
                        <a:rPr lang="es-EC" sz="1050"/>
                        <a:t>248</a:t>
                      </a:r>
                      <a:endParaRPr lang="es-EC" sz="1600">
                        <a:latin typeface="Times New Roman"/>
                        <a:ea typeface="Times New Roman"/>
                        <a:cs typeface="Times New Roman"/>
                      </a:endParaRPr>
                    </a:p>
                  </a:txBody>
                  <a:tcPr marL="0" marR="0" marT="0" marB="0" anchor="ctr"/>
                </a:tc>
                <a:tc>
                  <a:txBody>
                    <a:bodyPr/>
                    <a:lstStyle/>
                    <a:p>
                      <a:pPr marL="38100" marR="38100" indent="252095" algn="r">
                        <a:lnSpc>
                          <a:spcPts val="1600"/>
                        </a:lnSpc>
                        <a:spcAft>
                          <a:spcPts val="0"/>
                        </a:spcAft>
                      </a:pPr>
                      <a:r>
                        <a:rPr lang="es-EC" sz="1050"/>
                        <a:t>100,0</a:t>
                      </a:r>
                      <a:endParaRPr lang="es-EC" sz="1600">
                        <a:latin typeface="Times New Roman"/>
                        <a:ea typeface="Times New Roman"/>
                        <a:cs typeface="Times New Roman"/>
                      </a:endParaRPr>
                    </a:p>
                  </a:txBody>
                  <a:tcPr marL="0" marR="0" marT="0" marB="0" anchor="ctr"/>
                </a:tc>
                <a:tc>
                  <a:txBody>
                    <a:bodyPr/>
                    <a:lstStyle/>
                    <a:p>
                      <a:pPr indent="252095" algn="l">
                        <a:lnSpc>
                          <a:spcPct val="150000"/>
                        </a:lnSpc>
                        <a:spcAft>
                          <a:spcPts val="0"/>
                        </a:spcAft>
                      </a:pPr>
                      <a:endParaRPr lang="es-EC" sz="1600" dirty="0">
                        <a:latin typeface="Times New Roman"/>
                        <a:ea typeface="Calibri"/>
                        <a:cs typeface="Times New Roman"/>
                      </a:endParaRPr>
                    </a:p>
                  </a:txBody>
                  <a:tcPr marL="0" marR="0" marT="0" marB="0"/>
                </a:tc>
                <a:tc>
                  <a:txBody>
                    <a:bodyPr/>
                    <a:lstStyle/>
                    <a:p>
                      <a:pPr indent="252095" algn="l">
                        <a:lnSpc>
                          <a:spcPct val="150000"/>
                        </a:lnSpc>
                        <a:spcAft>
                          <a:spcPts val="0"/>
                        </a:spcAft>
                      </a:pPr>
                      <a:endParaRPr lang="es-EC" sz="1600" dirty="0">
                        <a:latin typeface="Times New Roman"/>
                        <a:ea typeface="Calibri"/>
                        <a:cs typeface="Times New Roman"/>
                      </a:endParaRPr>
                    </a:p>
                  </a:txBody>
                  <a:tcPr marL="0" marR="0" marT="0" marB="0"/>
                </a:tc>
              </a:tr>
            </a:tbl>
          </a:graphicData>
        </a:graphic>
      </p:graphicFrame>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2357422" y="2708920"/>
            <a:ext cx="5857916" cy="4149080"/>
          </a:xfrm>
          <a:prstGeom prst="rect">
            <a:avLst/>
          </a:prstGeom>
          <a:noFill/>
          <a:ln>
            <a:noFill/>
          </a:ln>
        </p:spPr>
      </p:pic>
      <p:sp>
        <p:nvSpPr>
          <p:cNvPr id="5" name="Rectangle 1"/>
          <p:cNvSpPr>
            <a:spLocks noChangeArrowheads="1"/>
          </p:cNvSpPr>
          <p:nvPr/>
        </p:nvSpPr>
        <p:spPr bwMode="auto">
          <a:xfrm>
            <a:off x="928662" y="6286520"/>
            <a:ext cx="204927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Pregunta 12. </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pic>
        <p:nvPicPr>
          <p:cNvPr id="1026" name="Picture 2" descr="http://www.elemprendedor.ec/wp-content/uploads/2015/01/pantallaDE0g-ea6888815d.jpg"/>
          <p:cNvPicPr>
            <a:picLocks noChangeAspect="1" noChangeArrowheads="1"/>
          </p:cNvPicPr>
          <p:nvPr/>
        </p:nvPicPr>
        <p:blipFill rotWithShape="1">
          <a:blip r:embed="rId3">
            <a:extLst>
              <a:ext uri="{28A0092B-C50C-407E-A947-70E740481C1C}">
                <a14:useLocalDpi xmlns:a14="http://schemas.microsoft.com/office/drawing/2010/main" val="0"/>
              </a:ext>
            </a:extLst>
          </a:blip>
          <a:srcRect t="10870" r="47288"/>
          <a:stretch/>
        </p:blipFill>
        <p:spPr bwMode="auto">
          <a:xfrm>
            <a:off x="1264640" y="5005180"/>
            <a:ext cx="2053136" cy="173181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pPr algn="ctr"/>
            <a:r>
              <a:rPr lang="es-EC" sz="3000" b="1" dirty="0" smtClean="0">
                <a:solidFill>
                  <a:schemeClr val="tx1"/>
                </a:solidFill>
                <a:latin typeface="Cambria" pitchFamily="18" charset="0"/>
              </a:rPr>
              <a:t>INTRODUCCIÓN</a:t>
            </a:r>
            <a:endParaRPr lang="es-EC" sz="3000" b="1" dirty="0">
              <a:solidFill>
                <a:schemeClr val="tx1"/>
              </a:solidFill>
              <a:latin typeface="Cambria" pitchFamily="18" charset="0"/>
            </a:endParaRPr>
          </a:p>
        </p:txBody>
      </p:sp>
      <p:sp>
        <p:nvSpPr>
          <p:cNvPr id="5" name="4 Llamada rectangular"/>
          <p:cNvSpPr/>
          <p:nvPr/>
        </p:nvSpPr>
        <p:spPr>
          <a:xfrm>
            <a:off x="204592" y="1196752"/>
            <a:ext cx="3503312" cy="1716222"/>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dirty="0"/>
              <a:t>Este sistema de moneda digital está pensado como un servicio público, y con lleva muchas ventajas para las microempresas y Pymes.</a:t>
            </a:r>
          </a:p>
        </p:txBody>
      </p:sp>
      <p:sp>
        <p:nvSpPr>
          <p:cNvPr id="3" name="2 Rectángulo"/>
          <p:cNvSpPr/>
          <p:nvPr/>
        </p:nvSpPr>
        <p:spPr>
          <a:xfrm>
            <a:off x="4716016" y="1874843"/>
            <a:ext cx="1368152"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400" dirty="0" smtClean="0"/>
              <a:t>FASES</a:t>
            </a:r>
            <a:endParaRPr lang="es-EC" sz="2400" dirty="0"/>
          </a:p>
        </p:txBody>
      </p:sp>
      <p:sp>
        <p:nvSpPr>
          <p:cNvPr id="4" name="3 Rectángulo"/>
          <p:cNvSpPr/>
          <p:nvPr/>
        </p:nvSpPr>
        <p:spPr>
          <a:xfrm>
            <a:off x="1067072" y="3356992"/>
            <a:ext cx="2448272" cy="16561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PRIMERA FASE</a:t>
            </a:r>
          </a:p>
          <a:p>
            <a:pPr algn="ctr"/>
            <a:r>
              <a:rPr lang="es-EC" dirty="0" smtClean="0"/>
              <a:t>(Diciembre 2014)</a:t>
            </a:r>
          </a:p>
          <a:p>
            <a:pPr algn="ctr"/>
            <a:r>
              <a:rPr lang="es-EC" dirty="0" smtClean="0"/>
              <a:t>Activación de las cuentas en los dispositivos móviles</a:t>
            </a:r>
            <a:endParaRPr lang="es-EC" dirty="0"/>
          </a:p>
        </p:txBody>
      </p:sp>
      <p:sp>
        <p:nvSpPr>
          <p:cNvPr id="7" name="6 Rectángulo"/>
          <p:cNvSpPr/>
          <p:nvPr/>
        </p:nvSpPr>
        <p:spPr>
          <a:xfrm>
            <a:off x="3707904" y="3361587"/>
            <a:ext cx="2448272" cy="16561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t>SEGUNDA FASE</a:t>
            </a:r>
          </a:p>
          <a:p>
            <a:pPr algn="ctr"/>
            <a:r>
              <a:rPr lang="es-EC" dirty="0" smtClean="0"/>
              <a:t>(Febrero 2015)</a:t>
            </a:r>
          </a:p>
          <a:p>
            <a:pPr algn="ctr"/>
            <a:r>
              <a:rPr lang="es-EC" dirty="0"/>
              <a:t>"hacer cargas y descargas"</a:t>
            </a:r>
          </a:p>
        </p:txBody>
      </p:sp>
      <p:sp>
        <p:nvSpPr>
          <p:cNvPr id="8" name="7 Rectángulo"/>
          <p:cNvSpPr/>
          <p:nvPr/>
        </p:nvSpPr>
        <p:spPr>
          <a:xfrm>
            <a:off x="6300192" y="3391691"/>
            <a:ext cx="2448272"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dirty="0" smtClean="0"/>
              <a:t>TERCERA FASE</a:t>
            </a:r>
          </a:p>
          <a:p>
            <a:pPr algn="ctr"/>
            <a:r>
              <a:rPr lang="es-EC" dirty="0" smtClean="0"/>
              <a:t>(Segundo semestre 2015)</a:t>
            </a:r>
          </a:p>
          <a:p>
            <a:pPr algn="ctr"/>
            <a:r>
              <a:rPr lang="es-EC" dirty="0"/>
              <a:t>pagos </a:t>
            </a:r>
            <a:r>
              <a:rPr lang="es-EC" dirty="0" smtClean="0"/>
              <a:t>de bienes y </a:t>
            </a:r>
            <a:r>
              <a:rPr lang="es-EC" dirty="0"/>
              <a:t>servicios</a:t>
            </a:r>
          </a:p>
        </p:txBody>
      </p:sp>
      <p:cxnSp>
        <p:nvCxnSpPr>
          <p:cNvPr id="9" name="8 Conector recto de flecha"/>
          <p:cNvCxnSpPr>
            <a:stCxn id="3" idx="2"/>
            <a:endCxn id="4" idx="0"/>
          </p:cNvCxnSpPr>
          <p:nvPr/>
        </p:nvCxnSpPr>
        <p:spPr>
          <a:xfrm flipH="1">
            <a:off x="2291208" y="2666931"/>
            <a:ext cx="3108884" cy="690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3" idx="2"/>
            <a:endCxn id="7" idx="0"/>
          </p:cNvCxnSpPr>
          <p:nvPr/>
        </p:nvCxnSpPr>
        <p:spPr>
          <a:xfrm flipH="1">
            <a:off x="4932040" y="2666931"/>
            <a:ext cx="468052" cy="694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3" idx="2"/>
            <a:endCxn id="8" idx="0"/>
          </p:cNvCxnSpPr>
          <p:nvPr/>
        </p:nvCxnSpPr>
        <p:spPr>
          <a:xfrm>
            <a:off x="5400092" y="2666931"/>
            <a:ext cx="2124236" cy="724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s://encrypted-tbn3.gstatic.com/images?q=tbn:ANd9GcTlJOkrKzgsM1DphQWfWVFETTCvtz_eRDo8aB9c08voIp1lMiCx"/>
          <p:cNvPicPr>
            <a:picLocks noChangeAspect="1" noChangeArrowheads="1"/>
          </p:cNvPicPr>
          <p:nvPr/>
        </p:nvPicPr>
        <p:blipFill rotWithShape="1">
          <a:blip r:embed="rId4">
            <a:extLst>
              <a:ext uri="{28A0092B-C50C-407E-A947-70E740481C1C}">
                <a14:useLocalDpi xmlns:a14="http://schemas.microsoft.com/office/drawing/2010/main" val="0"/>
              </a:ext>
            </a:extLst>
          </a:blip>
          <a:srcRect l="20663" r="16791"/>
          <a:stretch/>
        </p:blipFill>
        <p:spPr bwMode="auto">
          <a:xfrm>
            <a:off x="4038421" y="5070989"/>
            <a:ext cx="178723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eldiario.com.ec/fotos-manabi-ecuador/2015/04/20150418040000_llega-el-dinero-electra-nico_t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2209" y="5087530"/>
            <a:ext cx="2212885" cy="1437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1 Título"/>
          <p:cNvSpPr txBox="1">
            <a:spLocks/>
          </p:cNvSpPr>
          <p:nvPr/>
        </p:nvSpPr>
        <p:spPr>
          <a:xfrm>
            <a:off x="1326599" y="-16308"/>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C" sz="3000" b="1" dirty="0" smtClean="0">
                <a:solidFill>
                  <a:schemeClr val="tx1"/>
                </a:solidFill>
                <a:latin typeface="Cambria" pitchFamily="18" charset="0"/>
              </a:rPr>
              <a:t>ANÁLISIS BIVARIADO</a:t>
            </a:r>
            <a:endParaRPr lang="es-EC" sz="3000" b="1" dirty="0">
              <a:solidFill>
                <a:schemeClr val="tx1"/>
              </a:solidFill>
              <a:latin typeface="Cambria"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635521803"/>
              </p:ext>
            </p:extLst>
          </p:nvPr>
        </p:nvGraphicFramePr>
        <p:xfrm>
          <a:off x="2573491" y="2187867"/>
          <a:ext cx="5272082" cy="2590800"/>
        </p:xfrm>
        <a:graphic>
          <a:graphicData uri="http://schemas.openxmlformats.org/drawingml/2006/table">
            <a:tbl>
              <a:tblPr>
                <a:tableStyleId>{0505E3EF-67EA-436B-97B2-0124C06EBD24}</a:tableStyleId>
              </a:tblPr>
              <a:tblGrid>
                <a:gridCol w="948196"/>
                <a:gridCol w="1059323"/>
                <a:gridCol w="734600"/>
                <a:gridCol w="1059323"/>
                <a:gridCol w="735320"/>
                <a:gridCol w="735320"/>
              </a:tblGrid>
              <a:tr h="178148">
                <a:tc gridSpan="6">
                  <a:txBody>
                    <a:bodyPr/>
                    <a:lstStyle/>
                    <a:p>
                      <a:pPr marL="38100" marR="38100" indent="252095" algn="ctr">
                        <a:lnSpc>
                          <a:spcPts val="1600"/>
                        </a:lnSpc>
                        <a:spcAft>
                          <a:spcPts val="0"/>
                        </a:spcAft>
                      </a:pPr>
                      <a:r>
                        <a:rPr lang="es-EC" sz="1200" dirty="0">
                          <a:effectLst/>
                        </a:rPr>
                        <a:t>ANOVA</a:t>
                      </a:r>
                      <a:endParaRPr lang="es-EC" sz="2000" dirty="0">
                        <a:effectLst/>
                        <a:latin typeface="Times New Roman"/>
                        <a:ea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4444">
                <a:tc gridSpan="6">
                  <a:txBody>
                    <a:bodyPr/>
                    <a:lstStyle/>
                    <a:p>
                      <a:pPr marL="38100" marR="38100" indent="252095" algn="l">
                        <a:lnSpc>
                          <a:spcPts val="1600"/>
                        </a:lnSpc>
                        <a:spcAft>
                          <a:spcPts val="0"/>
                        </a:spcAft>
                      </a:pPr>
                      <a:r>
                        <a:rPr lang="es-EC" sz="1200" dirty="0">
                          <a:effectLst/>
                        </a:rPr>
                        <a:t>¿Considera que el uso del nuevo sistema de pago de dinero electrónico es un aporte positivo en las microempresas comerciales del Distrito Metropolitano de Quito?* ¿Hace uso del nuevo sistema de pago de dinero electrónico?</a:t>
                      </a:r>
                      <a:endParaRPr lang="es-EC" sz="2000" dirty="0">
                        <a:effectLst/>
                        <a:latin typeface="Times New Roman"/>
                        <a:ea typeface="Times New Roman"/>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00833">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marL="38100" marR="38100" indent="252095" algn="ctr">
                        <a:lnSpc>
                          <a:spcPts val="1600"/>
                        </a:lnSpc>
                        <a:spcAft>
                          <a:spcPts val="0"/>
                        </a:spcAft>
                      </a:pPr>
                      <a:r>
                        <a:rPr lang="es-EC" sz="1200">
                          <a:effectLst/>
                        </a:rPr>
                        <a:t>Suma de cuadrados</a:t>
                      </a:r>
                      <a:endParaRPr lang="es-EC" sz="2000">
                        <a:effectLst/>
                        <a:latin typeface="Times New Roman"/>
                        <a:ea typeface="Times New Roman"/>
                      </a:endParaRPr>
                    </a:p>
                  </a:txBody>
                  <a:tcPr marL="0" marR="0" marT="0" marB="0" anchor="b"/>
                </a:tc>
                <a:tc>
                  <a:txBody>
                    <a:bodyPr/>
                    <a:lstStyle/>
                    <a:p>
                      <a:pPr marL="38100" marR="38100" indent="252095" algn="ctr">
                        <a:lnSpc>
                          <a:spcPts val="1600"/>
                        </a:lnSpc>
                        <a:spcAft>
                          <a:spcPts val="0"/>
                        </a:spcAft>
                      </a:pPr>
                      <a:r>
                        <a:rPr lang="es-EC" sz="1200">
                          <a:effectLst/>
                        </a:rPr>
                        <a:t>Gl</a:t>
                      </a:r>
                      <a:endParaRPr lang="es-EC" sz="2000">
                        <a:effectLst/>
                        <a:latin typeface="Times New Roman"/>
                        <a:ea typeface="Times New Roman"/>
                      </a:endParaRPr>
                    </a:p>
                  </a:txBody>
                  <a:tcPr marL="0" marR="0" marT="0" marB="0" anchor="b"/>
                </a:tc>
                <a:tc>
                  <a:txBody>
                    <a:bodyPr/>
                    <a:lstStyle/>
                    <a:p>
                      <a:pPr marL="38100" marR="38100" indent="252095" algn="ctr">
                        <a:lnSpc>
                          <a:spcPts val="1600"/>
                        </a:lnSpc>
                        <a:spcAft>
                          <a:spcPts val="0"/>
                        </a:spcAft>
                      </a:pPr>
                      <a:r>
                        <a:rPr lang="es-EC" sz="1200">
                          <a:effectLst/>
                        </a:rPr>
                        <a:t>Media cuadrática</a:t>
                      </a:r>
                      <a:endParaRPr lang="es-EC" sz="2000">
                        <a:effectLst/>
                        <a:latin typeface="Times New Roman"/>
                        <a:ea typeface="Times New Roman"/>
                      </a:endParaRPr>
                    </a:p>
                  </a:txBody>
                  <a:tcPr marL="0" marR="0" marT="0" marB="0" anchor="b"/>
                </a:tc>
                <a:tc>
                  <a:txBody>
                    <a:bodyPr/>
                    <a:lstStyle/>
                    <a:p>
                      <a:pPr marL="38100" marR="38100" indent="252095" algn="ctr">
                        <a:lnSpc>
                          <a:spcPts val="1600"/>
                        </a:lnSpc>
                        <a:spcAft>
                          <a:spcPts val="0"/>
                        </a:spcAft>
                      </a:pPr>
                      <a:r>
                        <a:rPr lang="es-EC" sz="1200">
                          <a:effectLst/>
                        </a:rPr>
                        <a:t>F</a:t>
                      </a:r>
                      <a:endParaRPr lang="es-EC" sz="2000">
                        <a:effectLst/>
                        <a:latin typeface="Times New Roman"/>
                        <a:ea typeface="Times New Roman"/>
                      </a:endParaRPr>
                    </a:p>
                  </a:txBody>
                  <a:tcPr marL="0" marR="0" marT="0" marB="0" anchor="b"/>
                </a:tc>
                <a:tc>
                  <a:txBody>
                    <a:bodyPr/>
                    <a:lstStyle/>
                    <a:p>
                      <a:pPr marL="38100" marR="38100" indent="252095" algn="ctr">
                        <a:lnSpc>
                          <a:spcPts val="1600"/>
                        </a:lnSpc>
                        <a:spcAft>
                          <a:spcPts val="0"/>
                        </a:spcAft>
                      </a:pPr>
                      <a:r>
                        <a:rPr lang="es-EC" sz="1200">
                          <a:effectLst/>
                        </a:rPr>
                        <a:t>Sig.</a:t>
                      </a:r>
                      <a:endParaRPr lang="es-EC" sz="2000">
                        <a:effectLst/>
                        <a:latin typeface="Times New Roman"/>
                        <a:ea typeface="Times New Roman"/>
                      </a:endParaRPr>
                    </a:p>
                  </a:txBody>
                  <a:tcPr marL="0" marR="0" marT="0" marB="0" anchor="b"/>
                </a:tc>
              </a:tr>
              <a:tr h="356296">
                <a:tc>
                  <a:txBody>
                    <a:bodyPr/>
                    <a:lstStyle/>
                    <a:p>
                      <a:pPr marL="38100" marR="38100" indent="252095" algn="l">
                        <a:lnSpc>
                          <a:spcPts val="1600"/>
                        </a:lnSpc>
                        <a:spcAft>
                          <a:spcPts val="0"/>
                        </a:spcAft>
                      </a:pPr>
                      <a:r>
                        <a:rPr lang="es-EC" sz="1200">
                          <a:effectLst/>
                        </a:rPr>
                        <a:t>Inter-grupos</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,045</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1</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,045</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,693</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,042</a:t>
                      </a:r>
                      <a:endParaRPr lang="es-EC" sz="2000">
                        <a:effectLst/>
                        <a:latin typeface="Times New Roman"/>
                        <a:ea typeface="Times New Roman"/>
                      </a:endParaRPr>
                    </a:p>
                  </a:txBody>
                  <a:tcPr marL="0" marR="0" marT="0" marB="0"/>
                </a:tc>
              </a:tr>
              <a:tr h="400833">
                <a:tc>
                  <a:txBody>
                    <a:bodyPr/>
                    <a:lstStyle/>
                    <a:p>
                      <a:pPr marL="38100" marR="38100" indent="252095" algn="l">
                        <a:lnSpc>
                          <a:spcPts val="1600"/>
                        </a:lnSpc>
                        <a:spcAft>
                          <a:spcPts val="0"/>
                        </a:spcAft>
                      </a:pPr>
                      <a:r>
                        <a:rPr lang="es-EC" sz="1200">
                          <a:effectLst/>
                        </a:rPr>
                        <a:t>Intra-grupos</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15,775</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243</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,065</a:t>
                      </a:r>
                      <a:endParaRPr lang="es-EC" sz="2000">
                        <a:effectLst/>
                        <a:latin typeface="Times New Roman"/>
                        <a:ea typeface="Times New Roman"/>
                      </a:endParaRPr>
                    </a:p>
                  </a:txBody>
                  <a:tcPr marL="0" marR="0" marT="0" marB="0"/>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r>
              <a:tr h="400833">
                <a:tc>
                  <a:txBody>
                    <a:bodyPr/>
                    <a:lstStyle/>
                    <a:p>
                      <a:pPr marL="38100" marR="38100" indent="252095" algn="l">
                        <a:lnSpc>
                          <a:spcPts val="1600"/>
                        </a:lnSpc>
                        <a:spcAft>
                          <a:spcPts val="0"/>
                        </a:spcAft>
                      </a:pPr>
                      <a:r>
                        <a:rPr lang="es-EC" sz="1200">
                          <a:effectLst/>
                        </a:rPr>
                        <a:t>Total</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15,820</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244</a:t>
                      </a:r>
                      <a:endParaRPr lang="es-EC" sz="2000">
                        <a:effectLst/>
                        <a:latin typeface="Times New Roman"/>
                        <a:ea typeface="Times New Roman"/>
                      </a:endParaRPr>
                    </a:p>
                  </a:txBody>
                  <a:tcPr marL="0" marR="0" marT="0" marB="0"/>
                </a:tc>
                <a:tc>
                  <a:txBody>
                    <a:bodyPr/>
                    <a:lstStyle/>
                    <a:p>
                      <a:pPr indent="252095" algn="ctr">
                        <a:lnSpc>
                          <a:spcPct val="150000"/>
                        </a:lnSpc>
                        <a:spcAft>
                          <a:spcPts val="0"/>
                        </a:spcAft>
                      </a:pPr>
                      <a:r>
                        <a:rPr lang="es-EC" sz="2000" dirty="0">
                          <a:effectLst/>
                        </a:rPr>
                        <a:t> </a:t>
                      </a:r>
                      <a:endParaRPr lang="es-EC" sz="2000" dirty="0">
                        <a:effectLst/>
                        <a:latin typeface="Times New Roman"/>
                        <a:ea typeface="Times New Roman"/>
                      </a:endParaRPr>
                    </a:p>
                  </a:txBody>
                  <a:tcPr marL="0" marR="0" marT="0" marB="0" anchor="ctr"/>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indent="252095" algn="ctr">
                        <a:lnSpc>
                          <a:spcPct val="150000"/>
                        </a:lnSpc>
                        <a:spcAft>
                          <a:spcPts val="0"/>
                        </a:spcAft>
                      </a:pPr>
                      <a:r>
                        <a:rPr lang="es-EC" sz="2000" dirty="0">
                          <a:effectLst/>
                        </a:rPr>
                        <a:t> </a:t>
                      </a:r>
                      <a:endParaRPr lang="es-EC" sz="2000" dirty="0">
                        <a:effectLst/>
                        <a:latin typeface="Times New Roman"/>
                        <a:ea typeface="Times New Roman"/>
                      </a:endParaRPr>
                    </a:p>
                  </a:txBody>
                  <a:tcPr marL="0" marR="0" marT="0" marB="0" anchor="ctr"/>
                </a:tc>
              </a:tr>
            </a:tbl>
          </a:graphicData>
        </a:graphic>
      </p:graphicFrame>
      <p:sp>
        <p:nvSpPr>
          <p:cNvPr id="3" name="Rectangle 2"/>
          <p:cNvSpPr>
            <a:spLocks noChangeArrowheads="1"/>
          </p:cNvSpPr>
          <p:nvPr/>
        </p:nvSpPr>
        <p:spPr bwMode="auto">
          <a:xfrm>
            <a:off x="1114783" y="764704"/>
            <a:ext cx="79217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l" defTabSz="914400" rtl="0" eaLnBrk="1" fontAlgn="base" latinLnBrk="0" hangingPunct="1">
              <a:lnSpc>
                <a:spcPct val="100000"/>
              </a:lnSpc>
              <a:spcBef>
                <a:spcPct val="0"/>
              </a:spcBef>
              <a:spcAft>
                <a:spcPct val="0"/>
              </a:spcAft>
              <a:buClrTx/>
              <a:buSzTx/>
              <a:buFontTx/>
              <a:buNone/>
              <a:tabLst/>
            </a:pPr>
            <a:r>
              <a:rPr kumimoji="0" lang="es-EC" altLang="es-EC" sz="1600" b="0" i="0" u="none" strike="noStrike" cap="none" normalizeH="0" baseline="0" dirty="0" smtClean="0">
                <a:ln>
                  <a:noFill/>
                </a:ln>
                <a:solidFill>
                  <a:schemeClr val="tx1"/>
                </a:solidFill>
                <a:effectLst/>
                <a:latin typeface="+mj-lt"/>
                <a:ea typeface="Times New Roman" pitchFamily="18" charset="0"/>
                <a:cs typeface="Arial" pitchFamily="34" charset="0"/>
              </a:rPr>
              <a:t>H0: Las microempresas comerciales del Distrito Metropolitano de Quito que hacen uso de este nuevo sistema de dinero electrónico consideran que es un aporte positivo para las mismas.</a:t>
            </a:r>
            <a:endParaRPr kumimoji="0" lang="es-EC" altLang="es-EC" sz="1000" b="0" i="0" u="none" strike="noStrike" cap="none" normalizeH="0" baseline="0" dirty="0" smtClean="0">
              <a:ln>
                <a:noFill/>
              </a:ln>
              <a:solidFill>
                <a:schemeClr val="tx1"/>
              </a:solidFill>
              <a:effectLst/>
              <a:latin typeface="+mj-lt"/>
              <a:cs typeface="Arial"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r>
              <a:rPr kumimoji="0" lang="es-EC" altLang="es-EC" sz="1600" b="0" i="0" u="none" strike="noStrike" cap="none" normalizeH="0" baseline="0" dirty="0" smtClean="0">
                <a:ln>
                  <a:noFill/>
                </a:ln>
                <a:solidFill>
                  <a:schemeClr val="tx1"/>
                </a:solidFill>
                <a:effectLst/>
                <a:latin typeface="+mj-lt"/>
                <a:ea typeface="Times New Roman" pitchFamily="18" charset="0"/>
                <a:cs typeface="Arial" pitchFamily="34" charset="0"/>
              </a:rPr>
              <a:t>H1: Las microempresas comerciales del Distrito Metropolitano de Quito que hacen uso de este nuevo sistema de dinero electrónico no consideran que sea un aporte positivo para las mismas.</a:t>
            </a:r>
            <a:endParaRPr kumimoji="0" lang="es-EC" altLang="es-EC" sz="2400" b="0" i="0" u="none" strike="noStrike" cap="none" normalizeH="0" baseline="0" dirty="0" smtClean="0">
              <a:ln>
                <a:noFill/>
              </a:ln>
              <a:solidFill>
                <a:schemeClr val="tx1"/>
              </a:solidFill>
              <a:effectLst/>
              <a:latin typeface="+mj-lt"/>
              <a:cs typeface="Arial" pitchFamily="34" charset="0"/>
            </a:endParaRPr>
          </a:p>
        </p:txBody>
      </p:sp>
      <p:sp>
        <p:nvSpPr>
          <p:cNvPr id="5" name="69 Elipse"/>
          <p:cNvSpPr>
            <a:spLocks noChangeArrowheads="1"/>
          </p:cNvSpPr>
          <p:nvPr/>
        </p:nvSpPr>
        <p:spPr bwMode="auto">
          <a:xfrm>
            <a:off x="7433982" y="3356992"/>
            <a:ext cx="498475" cy="317500"/>
          </a:xfrm>
          <a:prstGeom prst="ellipse">
            <a:avLst/>
          </a:prstGeom>
          <a:noFill/>
          <a:ln w="28575">
            <a:solidFill>
              <a:srgbClr val="B83D68"/>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s-EC"/>
          </a:p>
        </p:txBody>
      </p:sp>
      <p:sp>
        <p:nvSpPr>
          <p:cNvPr id="6" name="Rectangle 3"/>
          <p:cNvSpPr>
            <a:spLocks noChangeArrowheads="1"/>
          </p:cNvSpPr>
          <p:nvPr/>
        </p:nvSpPr>
        <p:spPr bwMode="auto">
          <a:xfrm>
            <a:off x="1085350" y="4795897"/>
            <a:ext cx="8058650" cy="2062103"/>
          </a:xfrm>
          <a:prstGeom prst="rect">
            <a:avLst/>
          </a:prstGeom>
          <a:solidFill>
            <a:schemeClr val="bg1"/>
          </a:solidFill>
          <a:ln w="38100">
            <a:solidFill>
              <a:srgbClr val="FF0066"/>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52413" fontAlgn="base">
              <a:spcBef>
                <a:spcPct val="0"/>
              </a:spcBef>
              <a:spcAft>
                <a:spcPct val="0"/>
              </a:spcAft>
              <a:tabLst>
                <a:tab pos="1722438" algn="l"/>
                <a:tab pos="2735263" algn="ctr"/>
              </a:tabLst>
              <a:defRPr>
                <a:solidFill>
                  <a:schemeClr val="tx1"/>
                </a:solidFill>
                <a:latin typeface="Arial" pitchFamily="34" charset="0"/>
                <a:cs typeface="Arial" pitchFamily="34" charset="0"/>
              </a:defRPr>
            </a:lvl1pPr>
            <a:lvl2pPr fontAlgn="base">
              <a:spcBef>
                <a:spcPct val="0"/>
              </a:spcBef>
              <a:spcAft>
                <a:spcPct val="0"/>
              </a:spcAft>
              <a:tabLst>
                <a:tab pos="1722438" algn="l"/>
                <a:tab pos="2735263" algn="ctr"/>
              </a:tabLst>
              <a:defRPr>
                <a:solidFill>
                  <a:schemeClr val="tx1"/>
                </a:solidFill>
                <a:latin typeface="Arial" pitchFamily="34" charset="0"/>
                <a:cs typeface="Arial" pitchFamily="34" charset="0"/>
              </a:defRPr>
            </a:lvl2pPr>
            <a:lvl3pPr fontAlgn="base">
              <a:spcBef>
                <a:spcPct val="0"/>
              </a:spcBef>
              <a:spcAft>
                <a:spcPct val="0"/>
              </a:spcAft>
              <a:tabLst>
                <a:tab pos="1722438" algn="l"/>
                <a:tab pos="2735263" algn="ctr"/>
              </a:tabLst>
              <a:defRPr>
                <a:solidFill>
                  <a:schemeClr val="tx1"/>
                </a:solidFill>
                <a:latin typeface="Arial" pitchFamily="34" charset="0"/>
                <a:cs typeface="Arial" pitchFamily="34" charset="0"/>
              </a:defRPr>
            </a:lvl3pPr>
            <a:lvl4pPr fontAlgn="base">
              <a:spcBef>
                <a:spcPct val="0"/>
              </a:spcBef>
              <a:spcAft>
                <a:spcPct val="0"/>
              </a:spcAft>
              <a:tabLst>
                <a:tab pos="1722438" algn="l"/>
                <a:tab pos="2735263" algn="ctr"/>
              </a:tabLst>
              <a:defRPr>
                <a:solidFill>
                  <a:schemeClr val="tx1"/>
                </a:solidFill>
                <a:latin typeface="Arial" pitchFamily="34" charset="0"/>
                <a:cs typeface="Arial" pitchFamily="34" charset="0"/>
              </a:defRPr>
            </a:lvl4pPr>
            <a:lvl5pPr fontAlgn="base">
              <a:spcBef>
                <a:spcPct val="0"/>
              </a:spcBef>
              <a:spcAft>
                <a:spcPct val="0"/>
              </a:spcAft>
              <a:tabLst>
                <a:tab pos="1722438" algn="l"/>
                <a:tab pos="2735263" algn="ctr"/>
              </a:tabLst>
              <a:defRPr>
                <a:solidFill>
                  <a:schemeClr val="tx1"/>
                </a:solidFill>
                <a:latin typeface="Arial" pitchFamily="34" charset="0"/>
                <a:cs typeface="Arial" pitchFamily="34" charset="0"/>
              </a:defRPr>
            </a:lvl5pPr>
            <a:lvl6pPr fontAlgn="base">
              <a:spcBef>
                <a:spcPct val="0"/>
              </a:spcBef>
              <a:spcAft>
                <a:spcPct val="0"/>
              </a:spcAft>
              <a:tabLst>
                <a:tab pos="1722438" algn="l"/>
                <a:tab pos="2735263" algn="ctr"/>
              </a:tabLst>
              <a:defRPr>
                <a:solidFill>
                  <a:schemeClr val="tx1"/>
                </a:solidFill>
                <a:latin typeface="Arial" pitchFamily="34" charset="0"/>
                <a:cs typeface="Arial" pitchFamily="34" charset="0"/>
              </a:defRPr>
            </a:lvl6pPr>
            <a:lvl7pPr fontAlgn="base">
              <a:spcBef>
                <a:spcPct val="0"/>
              </a:spcBef>
              <a:spcAft>
                <a:spcPct val="0"/>
              </a:spcAft>
              <a:tabLst>
                <a:tab pos="1722438" algn="l"/>
                <a:tab pos="2735263" algn="ctr"/>
              </a:tabLst>
              <a:defRPr>
                <a:solidFill>
                  <a:schemeClr val="tx1"/>
                </a:solidFill>
                <a:latin typeface="Arial" pitchFamily="34" charset="0"/>
                <a:cs typeface="Arial" pitchFamily="34" charset="0"/>
              </a:defRPr>
            </a:lvl7pPr>
            <a:lvl8pPr fontAlgn="base">
              <a:spcBef>
                <a:spcPct val="0"/>
              </a:spcBef>
              <a:spcAft>
                <a:spcPct val="0"/>
              </a:spcAft>
              <a:tabLst>
                <a:tab pos="1722438" algn="l"/>
                <a:tab pos="2735263" algn="ctr"/>
              </a:tabLst>
              <a:defRPr>
                <a:solidFill>
                  <a:schemeClr val="tx1"/>
                </a:solidFill>
                <a:latin typeface="Arial" pitchFamily="34" charset="0"/>
                <a:cs typeface="Arial" pitchFamily="34" charset="0"/>
              </a:defRPr>
            </a:lvl8pPr>
            <a:lvl9pPr fontAlgn="base">
              <a:spcBef>
                <a:spcPct val="0"/>
              </a:spcBef>
              <a:spcAft>
                <a:spcPct val="0"/>
              </a:spcAft>
              <a:tabLst>
                <a:tab pos="1722438" algn="l"/>
                <a:tab pos="2735263" algn="ctr"/>
              </a:tabLst>
              <a:defRPr>
                <a:solidFill>
                  <a:schemeClr val="tx1"/>
                </a:solidFill>
                <a:latin typeface="Arial" pitchFamily="34" charset="0"/>
                <a:cs typeface="Arial" pitchFamily="34" charset="0"/>
              </a:defRPr>
            </a:lvl9pPr>
          </a:lstStyle>
          <a:p>
            <a:pPr marL="0" marR="0" lvl="0" indent="252413" algn="just" defTabSz="914400" rtl="0" eaLnBrk="0" fontAlgn="base" latinLnBrk="0" hangingPunct="0">
              <a:lnSpc>
                <a:spcPct val="100000"/>
              </a:lnSpc>
              <a:spcBef>
                <a:spcPct val="0"/>
              </a:spcBef>
              <a:spcAft>
                <a:spcPct val="0"/>
              </a:spcAft>
              <a:buClrTx/>
              <a:buSzTx/>
              <a:buFontTx/>
              <a:buNone/>
              <a:tabLst>
                <a:tab pos="1722438" algn="l"/>
                <a:tab pos="2735263" algn="ctr"/>
              </a:tabLst>
            </a:pPr>
            <a:r>
              <a:rPr kumimoji="0" lang="es-EC" altLang="es-EC" sz="1600" b="0" i="0" u="none" strike="noStrike" cap="none" normalizeH="0" baseline="0" dirty="0" smtClean="0">
                <a:ln>
                  <a:noFill/>
                </a:ln>
                <a:solidFill>
                  <a:schemeClr val="tx1"/>
                </a:solidFill>
                <a:effectLst/>
                <a:latin typeface="+mj-lt"/>
                <a:ea typeface="Times New Roman" pitchFamily="18" charset="0"/>
                <a:cs typeface="Arial" pitchFamily="34" charset="0"/>
              </a:rPr>
              <a:t>El análisis de la ANOVA se realizó entre las variables ¿Considera que el uso del nuevo sistema de pago de dinero electrónico es un aporte positivo en las microempresas comerciales del Distrito Metropolitano de Quito? y ¿Hace uso del nuevo sistema de pago de dinero electrónico? El nivel de significancia 0,042 es mayor a 0,05 lo que significa que las variables no se encuentran relacionadas, y sus medidas no son parecidas, en consecuencia se acepta la hipótesis nula (H0: Las microempresas comerciales del Distrito Metropolitano de Quito que hacen uso de este nuevo sistema de dinero electrónico consideran que es un aporte positivo para las mismas.)</a:t>
            </a:r>
            <a:endParaRPr kumimoji="0" lang="es-EC" altLang="es-EC" sz="24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2898636173"/>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3 Rectángulo"/>
          <p:cNvSpPr/>
          <p:nvPr/>
        </p:nvSpPr>
        <p:spPr>
          <a:xfrm>
            <a:off x="1234124" y="404664"/>
            <a:ext cx="7442332" cy="1200329"/>
          </a:xfrm>
          <a:prstGeom prst="rect">
            <a:avLst/>
          </a:prstGeom>
        </p:spPr>
        <p:txBody>
          <a:bodyPr wrap="square">
            <a:spAutoFit/>
          </a:bodyPr>
          <a:lstStyle/>
          <a:p>
            <a:r>
              <a:rPr lang="es-EC" b="1" dirty="0"/>
              <a:t>Pregunta 8 &amp; Pregunta 12</a:t>
            </a:r>
          </a:p>
          <a:p>
            <a:r>
              <a:rPr lang="es-EC" dirty="0"/>
              <a:t>¿En qué porcentaje aproximadamente han incrementado sus ventas desde que usa el dinero electrónico?*El poder contar con el nuevo sistema de pago de dinero electrónico es para usted:</a:t>
            </a:r>
          </a:p>
        </p:txBody>
      </p:sp>
      <p:graphicFrame>
        <p:nvGraphicFramePr>
          <p:cNvPr id="5" name="4 Tabla"/>
          <p:cNvGraphicFramePr>
            <a:graphicFrameLocks noGrp="1"/>
          </p:cNvGraphicFramePr>
          <p:nvPr>
            <p:extLst>
              <p:ext uri="{D42A27DB-BD31-4B8C-83A1-F6EECF244321}">
                <p14:modId xmlns:p14="http://schemas.microsoft.com/office/powerpoint/2010/main" val="2953931324"/>
              </p:ext>
            </p:extLst>
          </p:nvPr>
        </p:nvGraphicFramePr>
        <p:xfrm>
          <a:off x="1324984" y="1700808"/>
          <a:ext cx="4032448" cy="4876800"/>
        </p:xfrm>
        <a:graphic>
          <a:graphicData uri="http://schemas.openxmlformats.org/drawingml/2006/table">
            <a:tbl>
              <a:tblPr>
                <a:tableStyleId>{16D9F66E-5EB9-4882-86FB-DCBF35E3C3E4}</a:tableStyleId>
              </a:tblPr>
              <a:tblGrid>
                <a:gridCol w="1152128"/>
                <a:gridCol w="1080120"/>
                <a:gridCol w="792088"/>
                <a:gridCol w="1008112"/>
              </a:tblGrid>
              <a:tr h="0">
                <a:tc gridSpan="4">
                  <a:txBody>
                    <a:bodyPr/>
                    <a:lstStyle/>
                    <a:p>
                      <a:pPr marL="38100" marR="38100" indent="252095" algn="ctr">
                        <a:lnSpc>
                          <a:spcPts val="1600"/>
                        </a:lnSpc>
                        <a:spcAft>
                          <a:spcPts val="0"/>
                        </a:spcAft>
                      </a:pPr>
                      <a:r>
                        <a:rPr lang="es-EC" sz="1100" dirty="0">
                          <a:effectLst/>
                        </a:rPr>
                        <a:t>Correlaciones</a:t>
                      </a:r>
                      <a:endParaRPr lang="es-EC" sz="1800" dirty="0">
                        <a:effectLst/>
                        <a:latin typeface="Times New Roman"/>
                        <a:ea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indent="252095" algn="ctr">
                        <a:lnSpc>
                          <a:spcPct val="150000"/>
                        </a:lnSpc>
                        <a:spcAft>
                          <a:spcPts val="0"/>
                        </a:spcAft>
                      </a:pPr>
                      <a:r>
                        <a:rPr lang="es-EC" sz="1800" dirty="0">
                          <a:effectLst/>
                        </a:rPr>
                        <a:t> </a:t>
                      </a:r>
                      <a:endParaRPr lang="es-EC" sz="1800" dirty="0">
                        <a:effectLst/>
                        <a:latin typeface="Times New Roman"/>
                        <a:ea typeface="Times New Roman"/>
                      </a:endParaRPr>
                    </a:p>
                  </a:txBody>
                  <a:tcPr marL="0" marR="0" marT="0" marB="0" anchor="ctr"/>
                </a:tc>
                <a:tc hMerge="1">
                  <a:txBody>
                    <a:bodyPr/>
                    <a:lstStyle/>
                    <a:p>
                      <a:endParaRPr lang="es-EC"/>
                    </a:p>
                  </a:txBody>
                  <a:tcPr/>
                </a:tc>
                <a:tc>
                  <a:txBody>
                    <a:bodyPr/>
                    <a:lstStyle/>
                    <a:p>
                      <a:pPr marL="38100" marR="38100" indent="252095" algn="ctr">
                        <a:lnSpc>
                          <a:spcPts val="1600"/>
                        </a:lnSpc>
                        <a:spcAft>
                          <a:spcPts val="0"/>
                        </a:spcAft>
                      </a:pPr>
                      <a:r>
                        <a:rPr lang="es-EC" sz="1100">
                          <a:effectLst/>
                        </a:rPr>
                        <a:t>¿En qué porcentaje aproximadamente han incrementado sus ventas desde que usa el dinero electrónico?</a:t>
                      </a:r>
                      <a:endParaRPr lang="es-EC" sz="1800">
                        <a:effectLst/>
                        <a:latin typeface="Times New Roman"/>
                        <a:ea typeface="Times New Roman"/>
                      </a:endParaRPr>
                    </a:p>
                  </a:txBody>
                  <a:tcPr marL="0" marR="0" marT="0" marB="0" anchor="b"/>
                </a:tc>
                <a:tc>
                  <a:txBody>
                    <a:bodyPr/>
                    <a:lstStyle/>
                    <a:p>
                      <a:pPr marL="38100" marR="38100" indent="252095" algn="ctr">
                        <a:lnSpc>
                          <a:spcPts val="1600"/>
                        </a:lnSpc>
                        <a:spcAft>
                          <a:spcPts val="0"/>
                        </a:spcAft>
                      </a:pPr>
                      <a:r>
                        <a:rPr lang="es-EC" sz="1100" dirty="0">
                          <a:effectLst/>
                        </a:rPr>
                        <a:t>El poder contar con el nuevo sistema de pago de dinero electrónico es para </a:t>
                      </a:r>
                      <a:r>
                        <a:rPr lang="es-EC" sz="1100" dirty="0" err="1">
                          <a:effectLst/>
                        </a:rPr>
                        <a:t>usted:IMPORTANTE</a:t>
                      </a:r>
                      <a:endParaRPr lang="es-EC" sz="1800" dirty="0">
                        <a:effectLst/>
                        <a:latin typeface="Times New Roman"/>
                        <a:ea typeface="Times New Roman"/>
                      </a:endParaRPr>
                    </a:p>
                  </a:txBody>
                  <a:tcPr marL="0" marR="0" marT="0" marB="0" anchor="b"/>
                </a:tc>
              </a:tr>
              <a:tr h="0">
                <a:tc rowSpan="3">
                  <a:txBody>
                    <a:bodyPr/>
                    <a:lstStyle/>
                    <a:p>
                      <a:pPr marL="38100" marR="38100" indent="252095" algn="l">
                        <a:lnSpc>
                          <a:spcPts val="1600"/>
                        </a:lnSpc>
                        <a:spcAft>
                          <a:spcPts val="0"/>
                        </a:spcAft>
                      </a:pPr>
                      <a:r>
                        <a:rPr lang="es-EC" sz="1100">
                          <a:effectLst/>
                        </a:rPr>
                        <a:t>¿En qué porcentaje aproximadamente han incrementado sus ventas desde que usa el dinero electrónico?</a:t>
                      </a:r>
                      <a:endParaRPr lang="es-EC" sz="1800">
                        <a:effectLst/>
                        <a:latin typeface="Times New Roman"/>
                        <a:ea typeface="Times New Roman"/>
                      </a:endParaRPr>
                    </a:p>
                  </a:txBody>
                  <a:tcPr marL="0" marR="0" marT="0" marB="0"/>
                </a:tc>
                <a:tc>
                  <a:txBody>
                    <a:bodyPr/>
                    <a:lstStyle/>
                    <a:p>
                      <a:pPr marL="38100" marR="38100" indent="252095" algn="l">
                        <a:lnSpc>
                          <a:spcPts val="1600"/>
                        </a:lnSpc>
                        <a:spcAft>
                          <a:spcPts val="0"/>
                        </a:spcAft>
                      </a:pPr>
                      <a:r>
                        <a:rPr lang="es-EC" sz="1100">
                          <a:effectLst/>
                        </a:rPr>
                        <a:t>Correlación de Pearson</a:t>
                      </a:r>
                      <a:endParaRPr lang="es-EC" sz="18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400" dirty="0">
                          <a:effectLst/>
                        </a:rPr>
                        <a:t>1</a:t>
                      </a:r>
                      <a:endParaRPr lang="es-EC" sz="2400" dirty="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400">
                          <a:effectLst/>
                        </a:rPr>
                        <a:t>-,250</a:t>
                      </a:r>
                      <a:endParaRPr lang="es-EC" sz="2400">
                        <a:effectLst/>
                        <a:latin typeface="Times New Roman"/>
                        <a:ea typeface="Times New Roman"/>
                      </a:endParaRPr>
                    </a:p>
                  </a:txBody>
                  <a:tcPr marL="0" marR="0" marT="0" marB="0"/>
                </a:tc>
              </a:tr>
              <a:tr h="0">
                <a:tc vMerge="1">
                  <a:txBody>
                    <a:bodyPr/>
                    <a:lstStyle/>
                    <a:p>
                      <a:endParaRPr lang="es-EC"/>
                    </a:p>
                  </a:txBody>
                  <a:tcPr/>
                </a:tc>
                <a:tc>
                  <a:txBody>
                    <a:bodyPr/>
                    <a:lstStyle/>
                    <a:p>
                      <a:pPr marL="38100" marR="38100" indent="252095" algn="l">
                        <a:lnSpc>
                          <a:spcPts val="1600"/>
                        </a:lnSpc>
                        <a:spcAft>
                          <a:spcPts val="0"/>
                        </a:spcAft>
                      </a:pPr>
                      <a:r>
                        <a:rPr lang="es-EC" sz="1100">
                          <a:effectLst/>
                        </a:rPr>
                        <a:t>Sig. (bilateral)</a:t>
                      </a:r>
                      <a:endParaRPr lang="es-EC" sz="1800">
                        <a:effectLst/>
                        <a:latin typeface="Times New Roman"/>
                        <a:ea typeface="Times New Roman"/>
                      </a:endParaRPr>
                    </a:p>
                  </a:txBody>
                  <a:tcPr marL="0" marR="0" marT="0" marB="0"/>
                </a:tc>
                <a:tc>
                  <a:txBody>
                    <a:bodyPr/>
                    <a:lstStyle/>
                    <a:p>
                      <a:pPr indent="252095" algn="ctr">
                        <a:lnSpc>
                          <a:spcPct val="150000"/>
                        </a:lnSpc>
                        <a:spcAft>
                          <a:spcPts val="0"/>
                        </a:spcAft>
                      </a:pPr>
                      <a:r>
                        <a:rPr lang="es-EC" sz="2400" dirty="0">
                          <a:effectLst/>
                        </a:rPr>
                        <a:t> </a:t>
                      </a:r>
                      <a:endParaRPr lang="es-EC" sz="2400" dirty="0">
                        <a:effectLst/>
                        <a:latin typeface="Times New Roman"/>
                        <a:ea typeface="Times New Roman"/>
                      </a:endParaRPr>
                    </a:p>
                  </a:txBody>
                  <a:tcPr marL="0" marR="0" marT="0" marB="0" anchor="ctr"/>
                </a:tc>
                <a:tc>
                  <a:txBody>
                    <a:bodyPr/>
                    <a:lstStyle/>
                    <a:p>
                      <a:pPr marL="38100" marR="38100" indent="252095" algn="r">
                        <a:lnSpc>
                          <a:spcPts val="1600"/>
                        </a:lnSpc>
                        <a:spcAft>
                          <a:spcPts val="0"/>
                        </a:spcAft>
                      </a:pPr>
                      <a:r>
                        <a:rPr lang="es-EC" sz="1400">
                          <a:effectLst/>
                        </a:rPr>
                        <a:t>,516</a:t>
                      </a:r>
                      <a:endParaRPr lang="es-EC" sz="2400">
                        <a:effectLst/>
                        <a:latin typeface="Times New Roman"/>
                        <a:ea typeface="Times New Roman"/>
                      </a:endParaRPr>
                    </a:p>
                  </a:txBody>
                  <a:tcPr marL="0" marR="0" marT="0" marB="0"/>
                </a:tc>
              </a:tr>
              <a:tr h="0">
                <a:tc vMerge="1">
                  <a:txBody>
                    <a:bodyPr/>
                    <a:lstStyle/>
                    <a:p>
                      <a:endParaRPr lang="es-EC"/>
                    </a:p>
                  </a:txBody>
                  <a:tcPr/>
                </a:tc>
                <a:tc>
                  <a:txBody>
                    <a:bodyPr/>
                    <a:lstStyle/>
                    <a:p>
                      <a:pPr marL="38100" marR="38100" indent="252095" algn="l">
                        <a:lnSpc>
                          <a:spcPts val="1600"/>
                        </a:lnSpc>
                        <a:spcAft>
                          <a:spcPts val="0"/>
                        </a:spcAft>
                      </a:pPr>
                      <a:r>
                        <a:rPr lang="es-EC" sz="1100">
                          <a:effectLst/>
                        </a:rPr>
                        <a:t>N</a:t>
                      </a:r>
                      <a:endParaRPr lang="es-EC" sz="18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400" dirty="0">
                          <a:effectLst/>
                        </a:rPr>
                        <a:t>9</a:t>
                      </a:r>
                      <a:endParaRPr lang="es-EC" sz="2400" dirty="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400" dirty="0">
                          <a:effectLst/>
                        </a:rPr>
                        <a:t>9</a:t>
                      </a:r>
                      <a:endParaRPr lang="es-EC" sz="2400" dirty="0">
                        <a:effectLst/>
                        <a:latin typeface="Times New Roman"/>
                        <a:ea typeface="Times New Roman"/>
                      </a:endParaRPr>
                    </a:p>
                  </a:txBody>
                  <a:tcPr marL="0" marR="0" marT="0" marB="0"/>
                </a:tc>
              </a:tr>
              <a:tr h="0">
                <a:tc rowSpan="3">
                  <a:txBody>
                    <a:bodyPr/>
                    <a:lstStyle/>
                    <a:p>
                      <a:pPr marL="38100" marR="38100" indent="252095" algn="l">
                        <a:lnSpc>
                          <a:spcPts val="1600"/>
                        </a:lnSpc>
                        <a:spcAft>
                          <a:spcPts val="0"/>
                        </a:spcAft>
                      </a:pPr>
                      <a:r>
                        <a:rPr lang="es-EC" sz="1100">
                          <a:effectLst/>
                        </a:rPr>
                        <a:t>El poder contar con el nuevo sistema de pago de dinero electrónico es para usted:</a:t>
                      </a:r>
                      <a:endParaRPr lang="es-EC" sz="1800">
                        <a:effectLst/>
                        <a:latin typeface="Times New Roman"/>
                        <a:ea typeface="Times New Roman"/>
                      </a:endParaRPr>
                    </a:p>
                  </a:txBody>
                  <a:tcPr marL="0" marR="0" marT="0" marB="0"/>
                </a:tc>
                <a:tc>
                  <a:txBody>
                    <a:bodyPr/>
                    <a:lstStyle/>
                    <a:p>
                      <a:pPr marL="38100" marR="38100" indent="252095" algn="l">
                        <a:lnSpc>
                          <a:spcPts val="1600"/>
                        </a:lnSpc>
                        <a:spcAft>
                          <a:spcPts val="0"/>
                        </a:spcAft>
                      </a:pPr>
                      <a:r>
                        <a:rPr lang="es-EC" sz="1100">
                          <a:effectLst/>
                        </a:rPr>
                        <a:t>Correlación de Pearson</a:t>
                      </a:r>
                      <a:endParaRPr lang="es-EC" sz="18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400">
                          <a:effectLst/>
                        </a:rPr>
                        <a:t>-,250</a:t>
                      </a:r>
                      <a:endParaRPr lang="es-EC" sz="24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400" dirty="0">
                          <a:effectLst/>
                        </a:rPr>
                        <a:t>1</a:t>
                      </a:r>
                      <a:endParaRPr lang="es-EC" sz="2400" dirty="0">
                        <a:effectLst/>
                        <a:latin typeface="Times New Roman"/>
                        <a:ea typeface="Times New Roman"/>
                      </a:endParaRPr>
                    </a:p>
                  </a:txBody>
                  <a:tcPr marL="0" marR="0" marT="0" marB="0"/>
                </a:tc>
              </a:tr>
              <a:tr h="0">
                <a:tc vMerge="1">
                  <a:txBody>
                    <a:bodyPr/>
                    <a:lstStyle/>
                    <a:p>
                      <a:endParaRPr lang="es-EC"/>
                    </a:p>
                  </a:txBody>
                  <a:tcPr/>
                </a:tc>
                <a:tc>
                  <a:txBody>
                    <a:bodyPr/>
                    <a:lstStyle/>
                    <a:p>
                      <a:pPr marL="38100" marR="38100" indent="252095" algn="l">
                        <a:lnSpc>
                          <a:spcPts val="1600"/>
                        </a:lnSpc>
                        <a:spcAft>
                          <a:spcPts val="0"/>
                        </a:spcAft>
                      </a:pPr>
                      <a:r>
                        <a:rPr lang="es-EC" sz="1100">
                          <a:effectLst/>
                        </a:rPr>
                        <a:t>Sig. (bilateral)</a:t>
                      </a:r>
                      <a:endParaRPr lang="es-EC" sz="18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400">
                          <a:effectLst/>
                        </a:rPr>
                        <a:t>,516</a:t>
                      </a:r>
                      <a:endParaRPr lang="es-EC" sz="2400">
                        <a:effectLst/>
                        <a:latin typeface="Times New Roman"/>
                        <a:ea typeface="Times New Roman"/>
                      </a:endParaRPr>
                    </a:p>
                  </a:txBody>
                  <a:tcPr marL="0" marR="0" marT="0" marB="0"/>
                </a:tc>
                <a:tc>
                  <a:txBody>
                    <a:bodyPr/>
                    <a:lstStyle/>
                    <a:p>
                      <a:pPr indent="252095" algn="ctr">
                        <a:lnSpc>
                          <a:spcPct val="150000"/>
                        </a:lnSpc>
                        <a:spcAft>
                          <a:spcPts val="0"/>
                        </a:spcAft>
                      </a:pPr>
                      <a:r>
                        <a:rPr lang="es-EC" sz="2400" dirty="0">
                          <a:effectLst/>
                        </a:rPr>
                        <a:t> </a:t>
                      </a:r>
                      <a:endParaRPr lang="es-EC" sz="2400" dirty="0">
                        <a:effectLst/>
                        <a:latin typeface="Times New Roman"/>
                        <a:ea typeface="Times New Roman"/>
                      </a:endParaRPr>
                    </a:p>
                  </a:txBody>
                  <a:tcPr marL="0" marR="0" marT="0" marB="0" anchor="ctr"/>
                </a:tc>
              </a:tr>
              <a:tr h="0">
                <a:tc vMerge="1">
                  <a:txBody>
                    <a:bodyPr/>
                    <a:lstStyle/>
                    <a:p>
                      <a:endParaRPr lang="es-EC"/>
                    </a:p>
                  </a:txBody>
                  <a:tcPr/>
                </a:tc>
                <a:tc>
                  <a:txBody>
                    <a:bodyPr/>
                    <a:lstStyle/>
                    <a:p>
                      <a:pPr marL="38100" marR="38100" indent="252095" algn="l">
                        <a:lnSpc>
                          <a:spcPts val="1600"/>
                        </a:lnSpc>
                        <a:spcAft>
                          <a:spcPts val="0"/>
                        </a:spcAft>
                      </a:pPr>
                      <a:r>
                        <a:rPr lang="es-EC" sz="1100">
                          <a:effectLst/>
                        </a:rPr>
                        <a:t>N</a:t>
                      </a:r>
                      <a:endParaRPr lang="es-EC" sz="18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400">
                          <a:effectLst/>
                        </a:rPr>
                        <a:t>9</a:t>
                      </a:r>
                      <a:endParaRPr lang="es-EC" sz="24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400" dirty="0">
                          <a:effectLst/>
                        </a:rPr>
                        <a:t>214</a:t>
                      </a:r>
                      <a:endParaRPr lang="es-EC" sz="2400" dirty="0">
                        <a:effectLst/>
                        <a:latin typeface="Times New Roman"/>
                        <a:ea typeface="Times New Roman"/>
                      </a:endParaRPr>
                    </a:p>
                  </a:txBody>
                  <a:tcPr marL="0" marR="0" marT="0" marB="0"/>
                </a:tc>
              </a:tr>
            </a:tbl>
          </a:graphicData>
        </a:graphic>
      </p:graphicFrame>
      <p:sp>
        <p:nvSpPr>
          <p:cNvPr id="6" name="Elipse 75"/>
          <p:cNvSpPr>
            <a:spLocks noChangeArrowheads="1"/>
          </p:cNvSpPr>
          <p:nvPr/>
        </p:nvSpPr>
        <p:spPr bwMode="auto">
          <a:xfrm>
            <a:off x="4893220" y="4248565"/>
            <a:ext cx="542876" cy="317500"/>
          </a:xfrm>
          <a:prstGeom prst="ellipse">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s-EC" sz="2400"/>
          </a:p>
        </p:txBody>
      </p:sp>
      <p:sp>
        <p:nvSpPr>
          <p:cNvPr id="7" name="6 Rectángulo"/>
          <p:cNvSpPr/>
          <p:nvPr/>
        </p:nvSpPr>
        <p:spPr>
          <a:xfrm>
            <a:off x="5637259" y="1916832"/>
            <a:ext cx="3059832" cy="3693319"/>
          </a:xfrm>
          <a:prstGeom prst="rect">
            <a:avLst/>
          </a:prstGeom>
          <a:solidFill>
            <a:schemeClr val="bg1"/>
          </a:solidFill>
          <a:ln w="38100">
            <a:solidFill>
              <a:srgbClr val="3BE020"/>
            </a:solidFill>
          </a:ln>
        </p:spPr>
        <p:txBody>
          <a:bodyPr wrap="square">
            <a:spAutoFit/>
          </a:bodyPr>
          <a:lstStyle/>
          <a:p>
            <a:pPr algn="ctr"/>
            <a:r>
              <a:rPr lang="es-EC" dirty="0"/>
              <a:t>Por medio del análisis de correlación se puede observar que la significancia 0,516 es mayor a 0,01; es decir las variables: ¿En qué porcentaje aproximadamente han incrementado sus ventas desde que usa el dinero electrónico? y El poder contar con el nuevo sistema de pago de dinero electrónico es para usted IMPORTANTE; se relacionan entre sí.</a:t>
            </a:r>
          </a:p>
        </p:txBody>
      </p:sp>
    </p:spTree>
    <p:extLst>
      <p:ext uri="{BB962C8B-B14F-4D97-AF65-F5344CB8AC3E}">
        <p14:creationId xmlns:p14="http://schemas.microsoft.com/office/powerpoint/2010/main" val="1755094477"/>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graphicFrame>
        <p:nvGraphicFramePr>
          <p:cNvPr id="9" name="8 Tabla"/>
          <p:cNvGraphicFramePr>
            <a:graphicFrameLocks noGrp="1"/>
          </p:cNvGraphicFramePr>
          <p:nvPr>
            <p:extLst>
              <p:ext uri="{D42A27DB-BD31-4B8C-83A1-F6EECF244321}">
                <p14:modId xmlns:p14="http://schemas.microsoft.com/office/powerpoint/2010/main" val="3811431374"/>
              </p:ext>
            </p:extLst>
          </p:nvPr>
        </p:nvGraphicFramePr>
        <p:xfrm>
          <a:off x="1043609" y="2490862"/>
          <a:ext cx="5040559" cy="4165600"/>
        </p:xfrm>
        <a:graphic>
          <a:graphicData uri="http://schemas.openxmlformats.org/drawingml/2006/table">
            <a:tbl>
              <a:tblPr>
                <a:tableStyleId>{69CF1AB2-1976-4502-BF36-3FF5EA218861}</a:tableStyleId>
              </a:tblPr>
              <a:tblGrid>
                <a:gridCol w="1387742"/>
                <a:gridCol w="577896"/>
                <a:gridCol w="577328"/>
                <a:gridCol w="832531"/>
                <a:gridCol w="832531"/>
                <a:gridCol w="832531"/>
              </a:tblGrid>
              <a:tr h="0">
                <a:tc gridSpan="6">
                  <a:txBody>
                    <a:bodyPr/>
                    <a:lstStyle/>
                    <a:p>
                      <a:pPr marL="38100" marR="38100" indent="252095" algn="ctr">
                        <a:lnSpc>
                          <a:spcPts val="1600"/>
                        </a:lnSpc>
                        <a:spcAft>
                          <a:spcPts val="0"/>
                        </a:spcAft>
                      </a:pPr>
                      <a:r>
                        <a:rPr lang="es-EC" sz="1200" dirty="0">
                          <a:effectLst/>
                        </a:rPr>
                        <a:t>Pruebas de </a:t>
                      </a:r>
                      <a:r>
                        <a:rPr lang="es-EC" sz="1200" dirty="0" err="1">
                          <a:effectLst/>
                        </a:rPr>
                        <a:t>chi</a:t>
                      </a:r>
                      <a:r>
                        <a:rPr lang="es-EC" sz="1200" dirty="0">
                          <a:effectLst/>
                        </a:rPr>
                        <a:t>-cuadrado</a:t>
                      </a:r>
                      <a:endParaRPr lang="es-EC" sz="2000" dirty="0">
                        <a:effectLst/>
                        <a:latin typeface="Times New Roman"/>
                        <a:ea typeface="Times New Roman"/>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marL="38100" marR="38100" indent="252095" algn="ctr">
                        <a:lnSpc>
                          <a:spcPts val="1600"/>
                        </a:lnSpc>
                        <a:spcAft>
                          <a:spcPts val="0"/>
                        </a:spcAft>
                      </a:pPr>
                      <a:r>
                        <a:rPr lang="es-EC" sz="1200">
                          <a:effectLst/>
                        </a:rPr>
                        <a:t>Valor</a:t>
                      </a:r>
                      <a:endParaRPr lang="es-EC" sz="2000">
                        <a:effectLst/>
                        <a:latin typeface="Times New Roman"/>
                        <a:ea typeface="Times New Roman"/>
                      </a:endParaRPr>
                    </a:p>
                  </a:txBody>
                  <a:tcPr marL="0" marR="0" marT="0" marB="0" anchor="b"/>
                </a:tc>
                <a:tc>
                  <a:txBody>
                    <a:bodyPr/>
                    <a:lstStyle/>
                    <a:p>
                      <a:pPr marL="38100" marR="38100" indent="252095" algn="ctr">
                        <a:lnSpc>
                          <a:spcPts val="1600"/>
                        </a:lnSpc>
                        <a:spcAft>
                          <a:spcPts val="0"/>
                        </a:spcAft>
                      </a:pPr>
                      <a:r>
                        <a:rPr lang="es-EC" sz="1200">
                          <a:effectLst/>
                        </a:rPr>
                        <a:t>Gl</a:t>
                      </a:r>
                      <a:endParaRPr lang="es-EC" sz="2000">
                        <a:effectLst/>
                        <a:latin typeface="Times New Roman"/>
                        <a:ea typeface="Times New Roman"/>
                      </a:endParaRPr>
                    </a:p>
                  </a:txBody>
                  <a:tcPr marL="0" marR="0" marT="0" marB="0" anchor="b"/>
                </a:tc>
                <a:tc>
                  <a:txBody>
                    <a:bodyPr/>
                    <a:lstStyle/>
                    <a:p>
                      <a:pPr marL="38100" marR="38100" indent="252095" algn="ctr">
                        <a:lnSpc>
                          <a:spcPts val="1600"/>
                        </a:lnSpc>
                        <a:spcAft>
                          <a:spcPts val="0"/>
                        </a:spcAft>
                      </a:pPr>
                      <a:r>
                        <a:rPr lang="es-EC" sz="1200">
                          <a:effectLst/>
                        </a:rPr>
                        <a:t>Sig. asintótica (bilateral)</a:t>
                      </a:r>
                      <a:endParaRPr lang="es-EC" sz="2000">
                        <a:effectLst/>
                        <a:latin typeface="Times New Roman"/>
                        <a:ea typeface="Times New Roman"/>
                      </a:endParaRPr>
                    </a:p>
                  </a:txBody>
                  <a:tcPr marL="0" marR="0" marT="0" marB="0" anchor="b"/>
                </a:tc>
                <a:tc>
                  <a:txBody>
                    <a:bodyPr/>
                    <a:lstStyle/>
                    <a:p>
                      <a:pPr marL="38100" marR="38100" indent="252095" algn="ctr">
                        <a:lnSpc>
                          <a:spcPts val="1600"/>
                        </a:lnSpc>
                        <a:spcAft>
                          <a:spcPts val="0"/>
                        </a:spcAft>
                      </a:pPr>
                      <a:r>
                        <a:rPr lang="es-EC" sz="1200">
                          <a:effectLst/>
                        </a:rPr>
                        <a:t>Sig. exacta (bilateral)</a:t>
                      </a:r>
                      <a:endParaRPr lang="es-EC" sz="2000">
                        <a:effectLst/>
                        <a:latin typeface="Times New Roman"/>
                        <a:ea typeface="Times New Roman"/>
                      </a:endParaRPr>
                    </a:p>
                  </a:txBody>
                  <a:tcPr marL="0" marR="0" marT="0" marB="0" anchor="b"/>
                </a:tc>
                <a:tc>
                  <a:txBody>
                    <a:bodyPr/>
                    <a:lstStyle/>
                    <a:p>
                      <a:pPr marL="38100" marR="38100" indent="252095" algn="ctr">
                        <a:lnSpc>
                          <a:spcPts val="1600"/>
                        </a:lnSpc>
                        <a:spcAft>
                          <a:spcPts val="0"/>
                        </a:spcAft>
                      </a:pPr>
                      <a:r>
                        <a:rPr lang="es-EC" sz="1200">
                          <a:effectLst/>
                        </a:rPr>
                        <a:t>Sig. exacta (unilateral)</a:t>
                      </a:r>
                      <a:endParaRPr lang="es-EC" sz="2000">
                        <a:effectLst/>
                        <a:latin typeface="Times New Roman"/>
                        <a:ea typeface="Times New Roman"/>
                      </a:endParaRPr>
                    </a:p>
                  </a:txBody>
                  <a:tcPr marL="0" marR="0" marT="0" marB="0" anchor="b"/>
                </a:tc>
              </a:tr>
              <a:tr h="0">
                <a:tc>
                  <a:txBody>
                    <a:bodyPr/>
                    <a:lstStyle/>
                    <a:p>
                      <a:pPr marL="38100" marR="38100" indent="252095" algn="l">
                        <a:lnSpc>
                          <a:spcPts val="1600"/>
                        </a:lnSpc>
                        <a:spcAft>
                          <a:spcPts val="0"/>
                        </a:spcAft>
                      </a:pPr>
                      <a:r>
                        <a:rPr lang="es-EC" sz="1200">
                          <a:effectLst/>
                        </a:rPr>
                        <a:t>Chi-cuadrado de Pearson</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,697</a:t>
                      </a:r>
                      <a:r>
                        <a:rPr lang="es-EC" sz="1200" baseline="30000">
                          <a:effectLst/>
                        </a:rPr>
                        <a:t>a</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1</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,404</a:t>
                      </a:r>
                      <a:endParaRPr lang="es-EC" sz="2000">
                        <a:effectLst/>
                        <a:latin typeface="Times New Roman"/>
                        <a:ea typeface="Times New Roman"/>
                      </a:endParaRPr>
                    </a:p>
                  </a:txBody>
                  <a:tcPr marL="0" marR="0" marT="0" marB="0"/>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r>
              <a:tr h="0">
                <a:tc>
                  <a:txBody>
                    <a:bodyPr/>
                    <a:lstStyle/>
                    <a:p>
                      <a:pPr marL="38100" marR="38100" indent="252095" algn="l">
                        <a:lnSpc>
                          <a:spcPts val="1600"/>
                        </a:lnSpc>
                        <a:spcAft>
                          <a:spcPts val="0"/>
                        </a:spcAft>
                      </a:pPr>
                      <a:r>
                        <a:rPr lang="es-EC" sz="1200">
                          <a:effectLst/>
                        </a:rPr>
                        <a:t>Corrección por continuidad</a:t>
                      </a:r>
                      <a:r>
                        <a:rPr lang="es-EC" sz="1200" baseline="30000">
                          <a:effectLst/>
                        </a:rPr>
                        <a:t>b</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,028</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1</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,868</a:t>
                      </a:r>
                      <a:endParaRPr lang="es-EC" sz="2000">
                        <a:effectLst/>
                        <a:latin typeface="Times New Roman"/>
                        <a:ea typeface="Times New Roman"/>
                      </a:endParaRPr>
                    </a:p>
                  </a:txBody>
                  <a:tcPr marL="0" marR="0" marT="0" marB="0"/>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r>
              <a:tr h="0">
                <a:tc>
                  <a:txBody>
                    <a:bodyPr/>
                    <a:lstStyle/>
                    <a:p>
                      <a:pPr marL="38100" marR="38100" indent="252095" algn="l">
                        <a:lnSpc>
                          <a:spcPts val="1600"/>
                        </a:lnSpc>
                        <a:spcAft>
                          <a:spcPts val="0"/>
                        </a:spcAft>
                      </a:pPr>
                      <a:r>
                        <a:rPr lang="es-EC" sz="1200">
                          <a:effectLst/>
                        </a:rPr>
                        <a:t>Razón de verosimilitudes</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1,320</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1</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,251</a:t>
                      </a:r>
                      <a:endParaRPr lang="es-EC" sz="2000">
                        <a:effectLst/>
                        <a:latin typeface="Times New Roman"/>
                        <a:ea typeface="Times New Roman"/>
                      </a:endParaRPr>
                    </a:p>
                  </a:txBody>
                  <a:tcPr marL="0" marR="0" marT="0" marB="0"/>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indent="252095" algn="ctr">
                        <a:lnSpc>
                          <a:spcPct val="150000"/>
                        </a:lnSpc>
                        <a:spcAft>
                          <a:spcPts val="0"/>
                        </a:spcAft>
                      </a:pPr>
                      <a:endParaRPr lang="es-EC" sz="2000">
                        <a:effectLst/>
                        <a:latin typeface="Times New Roman"/>
                        <a:ea typeface="Calibri"/>
                      </a:endParaRPr>
                    </a:p>
                  </a:txBody>
                  <a:tcPr marL="0" marR="0" marT="0" marB="0" anchor="ctr"/>
                </a:tc>
              </a:tr>
              <a:tr h="0">
                <a:tc>
                  <a:txBody>
                    <a:bodyPr/>
                    <a:lstStyle/>
                    <a:p>
                      <a:pPr marL="38100" marR="38100" indent="252095" algn="l">
                        <a:lnSpc>
                          <a:spcPts val="1600"/>
                        </a:lnSpc>
                        <a:spcAft>
                          <a:spcPts val="0"/>
                        </a:spcAft>
                      </a:pPr>
                      <a:r>
                        <a:rPr lang="es-EC" sz="1200">
                          <a:effectLst/>
                        </a:rPr>
                        <a:t>Estadístico exacto de Fisher</a:t>
                      </a:r>
                      <a:endParaRPr lang="es-EC" sz="2000">
                        <a:effectLst/>
                        <a:latin typeface="Times New Roman"/>
                        <a:ea typeface="Times New Roman"/>
                      </a:endParaRPr>
                    </a:p>
                  </a:txBody>
                  <a:tcPr marL="0" marR="0" marT="0" marB="0"/>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marL="38100" marR="38100" indent="252095" algn="r">
                        <a:lnSpc>
                          <a:spcPts val="1600"/>
                        </a:lnSpc>
                        <a:spcAft>
                          <a:spcPts val="0"/>
                        </a:spcAft>
                      </a:pPr>
                      <a:r>
                        <a:rPr lang="es-EC" sz="1200">
                          <a:effectLst/>
                        </a:rPr>
                        <a:t>1,000</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dirty="0">
                          <a:effectLst/>
                        </a:rPr>
                        <a:t>,518</a:t>
                      </a:r>
                      <a:endParaRPr lang="es-EC" sz="2000" dirty="0">
                        <a:effectLst/>
                        <a:latin typeface="Times New Roman"/>
                        <a:ea typeface="Times New Roman"/>
                      </a:endParaRPr>
                    </a:p>
                  </a:txBody>
                  <a:tcPr marL="0" marR="0" marT="0" marB="0"/>
                </a:tc>
              </a:tr>
              <a:tr h="0">
                <a:tc>
                  <a:txBody>
                    <a:bodyPr/>
                    <a:lstStyle/>
                    <a:p>
                      <a:pPr marL="38100" marR="38100" indent="252095" algn="l">
                        <a:lnSpc>
                          <a:spcPts val="1600"/>
                        </a:lnSpc>
                        <a:spcAft>
                          <a:spcPts val="0"/>
                        </a:spcAft>
                      </a:pPr>
                      <a:r>
                        <a:rPr lang="es-EC" sz="1200">
                          <a:effectLst/>
                        </a:rPr>
                        <a:t>Asociación lineal por lineal</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,694</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1</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,405</a:t>
                      </a:r>
                      <a:endParaRPr lang="es-EC" sz="2000">
                        <a:effectLst/>
                        <a:latin typeface="Times New Roman"/>
                        <a:ea typeface="Times New Roman"/>
                      </a:endParaRPr>
                    </a:p>
                  </a:txBody>
                  <a:tcPr marL="0" marR="0" marT="0" marB="0"/>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r>
              <a:tr h="0">
                <a:tc>
                  <a:txBody>
                    <a:bodyPr/>
                    <a:lstStyle/>
                    <a:p>
                      <a:pPr marL="38100" marR="38100" indent="252095" algn="l">
                        <a:lnSpc>
                          <a:spcPts val="1600"/>
                        </a:lnSpc>
                        <a:spcAft>
                          <a:spcPts val="0"/>
                        </a:spcAft>
                      </a:pPr>
                      <a:r>
                        <a:rPr lang="es-EC" sz="1200">
                          <a:effectLst/>
                        </a:rPr>
                        <a:t>N de casos válidos</a:t>
                      </a:r>
                      <a:endParaRPr lang="es-EC" sz="2000">
                        <a:effectLst/>
                        <a:latin typeface="Times New Roman"/>
                        <a:ea typeface="Times New Roman"/>
                      </a:endParaRPr>
                    </a:p>
                  </a:txBody>
                  <a:tcPr marL="0" marR="0" marT="0" marB="0"/>
                </a:tc>
                <a:tc>
                  <a:txBody>
                    <a:bodyPr/>
                    <a:lstStyle/>
                    <a:p>
                      <a:pPr marL="38100" marR="38100" indent="252095" algn="r">
                        <a:lnSpc>
                          <a:spcPts val="1600"/>
                        </a:lnSpc>
                        <a:spcAft>
                          <a:spcPts val="0"/>
                        </a:spcAft>
                      </a:pPr>
                      <a:r>
                        <a:rPr lang="es-EC" sz="1200">
                          <a:effectLst/>
                        </a:rPr>
                        <a:t>245</a:t>
                      </a:r>
                      <a:endParaRPr lang="es-EC" sz="2000">
                        <a:effectLst/>
                        <a:latin typeface="Times New Roman"/>
                        <a:ea typeface="Times New Roman"/>
                      </a:endParaRPr>
                    </a:p>
                  </a:txBody>
                  <a:tcPr marL="0" marR="0" marT="0" marB="0"/>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c>
                  <a:txBody>
                    <a:bodyPr/>
                    <a:lstStyle/>
                    <a:p>
                      <a:pPr indent="252095" algn="ctr">
                        <a:lnSpc>
                          <a:spcPct val="150000"/>
                        </a:lnSpc>
                        <a:spcAft>
                          <a:spcPts val="0"/>
                        </a:spcAft>
                      </a:pPr>
                      <a:r>
                        <a:rPr lang="es-EC" sz="2000">
                          <a:effectLst/>
                        </a:rPr>
                        <a:t> </a:t>
                      </a:r>
                      <a:endParaRPr lang="es-EC" sz="2000">
                        <a:effectLst/>
                        <a:latin typeface="Times New Roman"/>
                        <a:ea typeface="Times New Roman"/>
                      </a:endParaRPr>
                    </a:p>
                  </a:txBody>
                  <a:tcPr marL="0" marR="0" marT="0" marB="0" anchor="ctr"/>
                </a:tc>
              </a:tr>
              <a:tr h="0">
                <a:tc gridSpan="6">
                  <a:txBody>
                    <a:bodyPr/>
                    <a:lstStyle/>
                    <a:p>
                      <a:pPr marL="38100" marR="38100" indent="252095" algn="l">
                        <a:lnSpc>
                          <a:spcPts val="1600"/>
                        </a:lnSpc>
                        <a:spcAft>
                          <a:spcPts val="0"/>
                        </a:spcAft>
                      </a:pPr>
                      <a:r>
                        <a:rPr lang="es-EC" sz="1200">
                          <a:effectLst/>
                        </a:rPr>
                        <a:t>a. 1 casillas (25,0%) tienen una frecuencia esperada inferior a 5. La frecuencia mínima esperada es ,62.</a:t>
                      </a:r>
                      <a:endParaRPr lang="es-EC" sz="2000">
                        <a:effectLst/>
                        <a:latin typeface="Times New Roman"/>
                        <a:ea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6">
                  <a:txBody>
                    <a:bodyPr/>
                    <a:lstStyle/>
                    <a:p>
                      <a:pPr marL="38100" marR="38100" indent="252095" algn="l">
                        <a:lnSpc>
                          <a:spcPts val="1600"/>
                        </a:lnSpc>
                        <a:spcAft>
                          <a:spcPts val="0"/>
                        </a:spcAft>
                      </a:pPr>
                      <a:r>
                        <a:rPr lang="es-EC" sz="1200" dirty="0">
                          <a:effectLst/>
                        </a:rPr>
                        <a:t>b. Calculado sólo para una tabla de 2x2.</a:t>
                      </a:r>
                      <a:endParaRPr lang="es-EC" sz="2000" dirty="0">
                        <a:effectLst/>
                        <a:latin typeface="Times New Roman"/>
                        <a:ea typeface="Times New Roman"/>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4" name="3 Rectángulo"/>
          <p:cNvSpPr/>
          <p:nvPr/>
        </p:nvSpPr>
        <p:spPr>
          <a:xfrm>
            <a:off x="1043608" y="116632"/>
            <a:ext cx="7920880" cy="2031325"/>
          </a:xfrm>
          <a:prstGeom prst="rect">
            <a:avLst/>
          </a:prstGeom>
        </p:spPr>
        <p:txBody>
          <a:bodyPr wrap="square">
            <a:spAutoFit/>
          </a:bodyPr>
          <a:lstStyle/>
          <a:p>
            <a:r>
              <a:rPr lang="es-EC" dirty="0"/>
              <a:t>H0: El número de microempresas que hacen uso del nuevo sistema de pago de dinero electrónico si está asociado con la percepción de que éste es un aporte positivo para las microempresas.</a:t>
            </a:r>
          </a:p>
          <a:p>
            <a:r>
              <a:rPr lang="es-EC" dirty="0"/>
              <a:t> </a:t>
            </a:r>
          </a:p>
          <a:p>
            <a:r>
              <a:rPr lang="es-EC" dirty="0"/>
              <a:t>H1: El número de microempresas que hacen uso del nuevo sistema de pago de dinero electrónico no está asociado con la percepción de que éste es un aporte positivo para las microempresas.</a:t>
            </a:r>
          </a:p>
        </p:txBody>
      </p:sp>
      <p:sp>
        <p:nvSpPr>
          <p:cNvPr id="6" name="Elipse 78"/>
          <p:cNvSpPr>
            <a:spLocks noChangeArrowheads="1"/>
          </p:cNvSpPr>
          <p:nvPr/>
        </p:nvSpPr>
        <p:spPr bwMode="auto">
          <a:xfrm>
            <a:off x="5643570" y="4643446"/>
            <a:ext cx="498475" cy="317500"/>
          </a:xfrm>
          <a:prstGeom prst="ellipse">
            <a:avLst/>
          </a:prstGeom>
          <a:noFill/>
          <a:ln w="28575">
            <a:solidFill>
              <a:srgbClr val="B23A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s-EC"/>
          </a:p>
        </p:txBody>
      </p:sp>
      <p:sp>
        <p:nvSpPr>
          <p:cNvPr id="7" name="6 Rectángulo"/>
          <p:cNvSpPr/>
          <p:nvPr/>
        </p:nvSpPr>
        <p:spPr>
          <a:xfrm>
            <a:off x="6276172" y="2293182"/>
            <a:ext cx="2664296" cy="4247317"/>
          </a:xfrm>
          <a:prstGeom prst="rect">
            <a:avLst/>
          </a:prstGeom>
          <a:solidFill>
            <a:schemeClr val="bg1"/>
          </a:solidFill>
          <a:ln w="38100">
            <a:solidFill>
              <a:srgbClr val="FF9D53"/>
            </a:solidFill>
          </a:ln>
        </p:spPr>
        <p:txBody>
          <a:bodyPr wrap="square">
            <a:spAutoFit/>
          </a:bodyPr>
          <a:lstStyle/>
          <a:p>
            <a:pPr algn="ctr"/>
            <a:r>
              <a:rPr lang="es-EC" dirty="0"/>
              <a:t>En el análisis CHI CUADRADO se puede observar que la significancia 0,518 es mayor a 0,05; es decir</a:t>
            </a:r>
            <a:r>
              <a:rPr lang="es-EC" b="1" dirty="0"/>
              <a:t> </a:t>
            </a:r>
            <a:r>
              <a:rPr lang="es-EC" dirty="0"/>
              <a:t>el número de microempresas que hacen uso del nuevo sistema de pago de dinero electrónico no  está asociado con la percepción de que éste es un aporte positivo para las microempresas., en consecuencia se acepta la hipótesis alternativa.</a:t>
            </a:r>
            <a:r>
              <a:rPr lang="es-EC" b="1" dirty="0"/>
              <a:t> </a:t>
            </a:r>
            <a:endParaRPr lang="es-EC" dirty="0"/>
          </a:p>
        </p:txBody>
      </p:sp>
    </p:spTree>
    <p:extLst>
      <p:ext uri="{BB962C8B-B14F-4D97-AF65-F5344CB8AC3E}">
        <p14:creationId xmlns:p14="http://schemas.microsoft.com/office/powerpoint/2010/main" val="2728212477"/>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2928934"/>
            <a:ext cx="7498080" cy="1143000"/>
          </a:xfrm>
        </p:spPr>
        <p:txBody>
          <a:bodyPr>
            <a:noAutofit/>
          </a:bodyPr>
          <a:lstStyle/>
          <a:p>
            <a:pPr algn="ctr"/>
            <a:r>
              <a:rPr lang="es-EC" sz="5400" b="1" dirty="0" smtClean="0">
                <a:solidFill>
                  <a:schemeClr val="tx1"/>
                </a:solidFill>
                <a:latin typeface="Cambria" pitchFamily="18" charset="0"/>
              </a:rPr>
              <a:t>CAPÍTULO  V</a:t>
            </a:r>
            <a:br>
              <a:rPr lang="es-EC" sz="5400" b="1" dirty="0" smtClean="0">
                <a:solidFill>
                  <a:schemeClr val="tx1"/>
                </a:solidFill>
                <a:latin typeface="Cambria" pitchFamily="18" charset="0"/>
              </a:rPr>
            </a:br>
            <a:r>
              <a:rPr lang="es-EC" sz="5400" b="1" dirty="0" smtClean="0">
                <a:solidFill>
                  <a:schemeClr val="tx1"/>
                </a:solidFill>
                <a:latin typeface="Cambria" pitchFamily="18" charset="0"/>
              </a:rPr>
              <a:t/>
            </a:r>
            <a:br>
              <a:rPr lang="es-EC" sz="5400" b="1" dirty="0" smtClean="0">
                <a:solidFill>
                  <a:schemeClr val="tx1"/>
                </a:solidFill>
                <a:latin typeface="Cambria" pitchFamily="18" charset="0"/>
              </a:rPr>
            </a:br>
            <a:r>
              <a:rPr lang="es-EC" sz="5400" b="1" dirty="0" smtClean="0">
                <a:solidFill>
                  <a:schemeClr val="tx1"/>
                </a:solidFill>
                <a:latin typeface="Cambria" pitchFamily="18" charset="0"/>
              </a:rPr>
              <a:t>PROPUESTA</a:t>
            </a:r>
            <a:br>
              <a:rPr lang="es-EC" sz="5400" b="1" dirty="0" smtClean="0">
                <a:solidFill>
                  <a:schemeClr val="tx1"/>
                </a:solidFill>
                <a:latin typeface="Cambria" pitchFamily="18" charset="0"/>
              </a:rPr>
            </a:br>
            <a:endParaRPr lang="es-EC" sz="5400" b="1" dirty="0" smtClean="0">
              <a:solidFill>
                <a:schemeClr val="tx1"/>
              </a:solidFill>
              <a:latin typeface="Cambria" pitchFamily="18"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Tree>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graphicFrame>
        <p:nvGraphicFramePr>
          <p:cNvPr id="3" name="2 Diagrama"/>
          <p:cNvGraphicFramePr/>
          <p:nvPr/>
        </p:nvGraphicFramePr>
        <p:xfrm>
          <a:off x="1071538" y="285728"/>
          <a:ext cx="7858180" cy="1785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3 Imagen"/>
          <p:cNvPicPr/>
          <p:nvPr/>
        </p:nvPicPr>
        <p:blipFill>
          <a:blip r:embed="rId8" cstate="email">
            <a:extLst>
              <a:ext uri="{28A0092B-C50C-407E-A947-70E740481C1C}">
                <a14:useLocalDpi xmlns:a14="http://schemas.microsoft.com/office/drawing/2010/main"/>
              </a:ext>
            </a:extLst>
          </a:blip>
          <a:stretch>
            <a:fillRect/>
          </a:stretch>
        </p:blipFill>
        <p:spPr>
          <a:xfrm>
            <a:off x="2214546" y="2214554"/>
            <a:ext cx="5429288" cy="4286256"/>
          </a:xfrm>
          <a:prstGeom prst="rect">
            <a:avLst/>
          </a:prstGeom>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a:xfrm>
            <a:off x="1071538" y="2786058"/>
            <a:ext cx="5929354" cy="797226"/>
          </a:xfrm>
        </p:spPr>
        <p:txBody>
          <a:bodyPr>
            <a:noAutofit/>
          </a:bodyPr>
          <a:lstStyle/>
          <a:p>
            <a:r>
              <a:rPr lang="es-EC" sz="6000" b="1" dirty="0" smtClean="0">
                <a:solidFill>
                  <a:schemeClr val="tx1"/>
                </a:solidFill>
                <a:effectLst/>
                <a:latin typeface="Cambria" pitchFamily="18" charset="0"/>
                <a:ea typeface="Times New Roman" pitchFamily="18" charset="0"/>
                <a:cs typeface="Arial" pitchFamily="34" charset="0"/>
              </a:rPr>
              <a:t>ESTRATEGIAS</a:t>
            </a:r>
            <a:br>
              <a:rPr lang="es-EC" sz="6000" b="1" dirty="0" smtClean="0">
                <a:solidFill>
                  <a:schemeClr val="tx1"/>
                </a:solidFill>
                <a:effectLst/>
                <a:latin typeface="Cambria" pitchFamily="18" charset="0"/>
                <a:ea typeface="Times New Roman" pitchFamily="18" charset="0"/>
                <a:cs typeface="Arial" pitchFamily="34" charset="0"/>
              </a:rPr>
            </a:br>
            <a:r>
              <a:rPr lang="es-EC" sz="6000" b="1" dirty="0" smtClean="0">
                <a:solidFill>
                  <a:schemeClr val="tx1"/>
                </a:solidFill>
                <a:effectLst/>
                <a:latin typeface="Cambria" pitchFamily="18" charset="0"/>
                <a:ea typeface="Times New Roman" pitchFamily="18" charset="0"/>
                <a:cs typeface="Arial" pitchFamily="34" charset="0"/>
              </a:rPr>
              <a:t>4 </a:t>
            </a:r>
            <a:r>
              <a:rPr lang="es-EC" sz="6000" b="1" dirty="0" err="1" smtClean="0">
                <a:solidFill>
                  <a:schemeClr val="tx1"/>
                </a:solidFill>
                <a:effectLst/>
                <a:latin typeface="Cambria" pitchFamily="18" charset="0"/>
                <a:ea typeface="Times New Roman" pitchFamily="18" charset="0"/>
                <a:cs typeface="Arial" pitchFamily="34" charset="0"/>
              </a:rPr>
              <a:t>P´s</a:t>
            </a:r>
            <a:r>
              <a:rPr lang="es-EC" sz="6000" b="1" dirty="0" smtClean="0">
                <a:solidFill>
                  <a:schemeClr val="tx1"/>
                </a:solidFill>
                <a:effectLst/>
                <a:latin typeface="Cambria" pitchFamily="18" charset="0"/>
                <a:ea typeface="Times New Roman" pitchFamily="18" charset="0"/>
                <a:cs typeface="Arial" pitchFamily="34" charset="0"/>
              </a:rPr>
              <a:t> del </a:t>
            </a:r>
            <a:br>
              <a:rPr lang="es-EC" sz="6000" b="1" dirty="0" smtClean="0">
                <a:solidFill>
                  <a:schemeClr val="tx1"/>
                </a:solidFill>
                <a:effectLst/>
                <a:latin typeface="Cambria" pitchFamily="18" charset="0"/>
                <a:ea typeface="Times New Roman" pitchFamily="18" charset="0"/>
                <a:cs typeface="Arial" pitchFamily="34" charset="0"/>
              </a:rPr>
            </a:br>
            <a:r>
              <a:rPr lang="es-EC" sz="6000" b="1" dirty="0" smtClean="0">
                <a:solidFill>
                  <a:schemeClr val="tx1"/>
                </a:solidFill>
                <a:effectLst/>
                <a:latin typeface="Cambria" pitchFamily="18" charset="0"/>
                <a:ea typeface="Times New Roman" pitchFamily="18" charset="0"/>
                <a:cs typeface="Arial" pitchFamily="34" charset="0"/>
              </a:rPr>
              <a:t>Marketing</a:t>
            </a:r>
            <a:br>
              <a:rPr lang="es-EC" sz="6000" b="1" dirty="0" smtClean="0">
                <a:solidFill>
                  <a:schemeClr val="tx1"/>
                </a:solidFill>
                <a:effectLst/>
                <a:latin typeface="Cambria" pitchFamily="18" charset="0"/>
                <a:ea typeface="Times New Roman" pitchFamily="18" charset="0"/>
                <a:cs typeface="Arial" pitchFamily="34" charset="0"/>
              </a:rPr>
            </a:br>
            <a:r>
              <a:rPr lang="es-EC" sz="6000" b="1" dirty="0" smtClean="0">
                <a:solidFill>
                  <a:schemeClr val="tx1"/>
                </a:solidFill>
                <a:effectLst/>
                <a:latin typeface="Cambria" pitchFamily="18" charset="0"/>
                <a:ea typeface="Times New Roman" pitchFamily="18" charset="0"/>
                <a:cs typeface="Arial" pitchFamily="34" charset="0"/>
              </a:rPr>
              <a:t> </a:t>
            </a:r>
            <a:r>
              <a:rPr lang="es-EC" sz="6000" b="1" dirty="0" err="1" smtClean="0">
                <a:solidFill>
                  <a:schemeClr val="tx1"/>
                </a:solidFill>
                <a:effectLst/>
                <a:latin typeface="Cambria" pitchFamily="18" charset="0"/>
                <a:ea typeface="Times New Roman" pitchFamily="18" charset="0"/>
                <a:cs typeface="Arial" pitchFamily="34" charset="0"/>
              </a:rPr>
              <a:t>Mix</a:t>
            </a:r>
            <a:endParaRPr lang="es-EC" sz="6000" b="1" dirty="0" smtClean="0">
              <a:solidFill>
                <a:schemeClr val="tx1"/>
              </a:solidFill>
              <a:effectLst/>
              <a:latin typeface="Cambria" pitchFamily="18" charset="0"/>
              <a:ea typeface="Times New Roman" pitchFamily="18" charset="0"/>
              <a:cs typeface="Arial" pitchFamily="34" charset="0"/>
            </a:endParaRPr>
          </a:p>
        </p:txBody>
      </p:sp>
      <p:pic>
        <p:nvPicPr>
          <p:cNvPr id="32770" name="Picture 2" descr="http://www.revistacasinoperu.com/fotos_upload/sumario/31_309.jpg"/>
          <p:cNvPicPr>
            <a:picLocks noChangeAspect="1" noChangeArrowheads="1"/>
          </p:cNvPicPr>
          <p:nvPr/>
        </p:nvPicPr>
        <p:blipFill>
          <a:blip r:embed="rId3"/>
          <a:srcRect/>
          <a:stretch>
            <a:fillRect/>
          </a:stretch>
        </p:blipFill>
        <p:spPr bwMode="auto">
          <a:xfrm rot="749744">
            <a:off x="5595063" y="2885396"/>
            <a:ext cx="3189570" cy="3671025"/>
          </a:xfrm>
          <a:prstGeom prst="rect">
            <a:avLst/>
          </a:prstGeom>
          <a:ln>
            <a:noFill/>
          </a:ln>
          <a:effectLst>
            <a:outerShdw blurRad="190500" algn="tl" rotWithShape="0">
              <a:srgbClr val="000000">
                <a:alpha val="70000"/>
              </a:srgbClr>
            </a:outerShdw>
          </a:effectLst>
        </p:spPr>
      </p:pic>
    </p:spTree>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3 Rectángulo"/>
          <p:cNvSpPr/>
          <p:nvPr/>
        </p:nvSpPr>
        <p:spPr>
          <a:xfrm>
            <a:off x="1100870" y="1229969"/>
            <a:ext cx="6102424" cy="415498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C" sz="2400" dirty="0">
                <a:latin typeface="Cambria" pitchFamily="18" charset="0"/>
              </a:rPr>
              <a:t>El producto de la presente propuesta es el dinero electrónico el cual es un nuevo medio de pago a través de un celular. No se trata de una nueva moneda. Para transformar </a:t>
            </a:r>
          </a:p>
          <a:p>
            <a:pPr algn="ctr"/>
            <a:r>
              <a:rPr lang="es-EC" sz="2400" dirty="0" smtClean="0">
                <a:latin typeface="Cambria" pitchFamily="18" charset="0"/>
              </a:rPr>
              <a:t> </a:t>
            </a:r>
            <a:r>
              <a:rPr lang="es-EC" sz="2400" dirty="0">
                <a:latin typeface="Cambria" pitchFamily="18" charset="0"/>
              </a:rPr>
              <a:t>los billetes y monedas en dinero electrónico se debe abrir una cuenta marcando *153#. Una vez que  se haya seguido los pasos que indicados por el programa, se deberá recargar en los puntos autorizados la cantidad de dinero “tradicional” que quiera convertir en dinero electrónico.</a:t>
            </a:r>
          </a:p>
        </p:txBody>
      </p:sp>
      <p:sp>
        <p:nvSpPr>
          <p:cNvPr id="5" name="4 CuadroTexto"/>
          <p:cNvSpPr txBox="1"/>
          <p:nvPr/>
        </p:nvSpPr>
        <p:spPr>
          <a:xfrm>
            <a:off x="1142976" y="428604"/>
            <a:ext cx="5760640" cy="707886"/>
          </a:xfrm>
          <a:prstGeom prst="rect">
            <a:avLst/>
          </a:prstGeom>
          <a:noFill/>
        </p:spPr>
        <p:txBody>
          <a:bodyPr wrap="square" rtlCol="0">
            <a:spAutoFit/>
          </a:bodyPr>
          <a:lstStyle/>
          <a:p>
            <a:pPr marL="342900" indent="-342900">
              <a:spcBef>
                <a:spcPct val="0"/>
              </a:spcBef>
            </a:pPr>
            <a:r>
              <a:rPr lang="es-EC" sz="4000" b="1" dirty="0" smtClean="0">
                <a:latin typeface="Cambria" pitchFamily="18" charset="0"/>
                <a:ea typeface="Times New Roman" pitchFamily="18" charset="0"/>
                <a:cs typeface="Arial" pitchFamily="34" charset="0"/>
              </a:rPr>
              <a:t>PRODUCTO</a:t>
            </a:r>
            <a:endParaRPr lang="es-EC" sz="4000" b="1" dirty="0">
              <a:latin typeface="Cambria" pitchFamily="18" charset="0"/>
              <a:ea typeface="Times New Roman" pitchFamily="18" charset="0"/>
              <a:cs typeface="Arial" pitchFamily="34" charset="0"/>
            </a:endParaRPr>
          </a:p>
        </p:txBody>
      </p:sp>
      <p:sp>
        <p:nvSpPr>
          <p:cNvPr id="6" name="AutoShape 2" descr="data:image/jpeg;base64,/9j/4AAQSkZJRgABAQAAAQABAAD/2wCEAAkGBxISEhMSExMWFhMXFxYXFxgWFxUYFhcVGBwcGB4aGBcYHSggGBslHxgYITEhJSkrLi4vFx8zODMsNygtLisBCgoKDg0OGxAQGywkHiYsLiwsLy0tLCwsLCwsLCwsLDcsNC02LiwsLCwsLC4rLCwsLCwsLCwsLissLCw0LCw3LP/AABEIAKgBLAMBIgACEQEDEQH/xAAcAAEAAgIDAQAAAAAAAAAAAAAABQYEBwECAwj/xABIEAACAQIEAgUIBgcHAgcAAAABAgADEQQFEiEGMQcTIkFRMlJhcYGRkrEUcqGywdIjM0JTYnPCFRYkNIKi0TXxF1Rjk7Ph8P/EABkBAQEBAQEBAAAAAAAAAAAAAAABAgMEBf/EACoRAQEAAgEDAQcEAwAAAAAAAAABAhEDEiExQQQiUWFxgZETMsHRFCOx/9oADAMBAAIRAxEAPwDakRE8LZERAREQEREBERAREQEREBERAREQEREBERAREQEREBERAREQEREBERAREQEREBERAREQETqzAC5NgNyTyAlA4j6TKdMlMKgqsNusa4pg/wAIG7+vYeuamNvgbBnhiMZSp/rKiJ9ZlX5maVOcZrjyQhr1B5tBWVB6CUFveZlYXoxzOru1FUv31aq3/wBuozpOG+qbbNq8V4BeeLo+xwflPH++uX/+aT/f+WU/D9DmMPl16CfV6x/sKr85IUehU/t46/1aFvnVM1+jDayUuL8A3LFUva2n71pLYbFU6gvTdXHirBh9kotfoWP7GNsf4qF/lVErPEPAeOy1TiRUU01K3qUnZHW5Ci6mxtcjkTJeH4G25ZzKB0c8WVsRro1yGZQCr8mIO1mtsSNt/TL9ONll1VcxESBERAREQEREBERAREQEREBERAREQEREBERAREQEREBERAo3S5iqiYRFRrJUqhKlubLpZgL+F13HfaQnRhkeBehicbjFLjDsbqwLU1RUDlyii7ndhY3HZ5Xll6U6GrL3PmPSb/do+TmV/oe/S08zwp5VKK2HrFRD81np4vCVcP8AxOy9FC0add1HIU6BUW9GrSJjVOlG/wCrwFc/zGp0/kWlA4cq6sNT8QCPcTL/AFuGadOomzsmircNcaq1NdYAIAOkgnl5pn0f8fjmMuVvePBfaeS5XHGTtdMGp0j49vIwVFPr12f7FVZhVONM3b9vC0x/BSqEj2u5EkcLTokVSMMo/wAP19PrCz+ANu1unlEX3krl+DoO9MdWikU6GJHZHaUqUdT4i4DW8SZq8XFj5l/P9MTm5cvFn4/tTqmeZm/lZg49FOlRX7Qt5mZJjK2KynN6Vaq9WpSZ2Bc6m0qoZR6Bemx9sl8fTpthETWgqrSWuF5Nd2YuCeR2ZbLe/ZkX0aLqxOZ4c8qtFDb2FT/8kxz4YTDqxmu+nT2fkzudmV322p3RxX04wDuZSPcQf+Zu9Z8+8JVTTxdC/PVpPtBHzn0BRN1Hqny+Wd3vd4iJyCIiAiIgYebYzqaL1QNWkDa9r3IHP2ysf33b9yvxn8sneKf8rW9S/eEg+AVBNe47qf8AVOuMx6bbEZmW8X06jBaidXc2DX1Lf07C0zuI84OGVGChtRI3JFrC/dKzxrg1p1lZQAHW5A2GoGxPykrmGctTwuGqBUcuADrBPJeY3luE7WG01kmYHEUVqlQpJYWBvyJHP2TPlZbPqi4NK4RAxcrax02u3IA89phrxViHT9HSDOLliquVVe7a/Pnzmf07fBtcolW4b4ketU6qqFuQSrKLbjexF/C/unGc8TutU0aCBmB0kkE3bwUA90nRd6Xa1RKdS4nr0qgTE0wBtewKsAe8b2ImbxJxBUw9RVRUIKBrsCeZI7iNto/Tu9G1kiVGhxTUq4ilTQKELKrXBub87b7DwjHcUVXq9VhkDbkAkFixHeBewEv6eSbW6JT8DxTVSqKeJQDcAkAqVJ7yL2Ilwmcsbj5UiImQiIgIiICIiBC8ZUOswOKXv6pyPWo1D7RNe9C2I05jpvs9CotvEhkcfYrTa+Kpa0ZD+0pX3i00h0c1jSzPCX2/SFD63VqdveRO/DfKVI5XTNKpiaX7rE1VHqDbfKXqmKzKjmrWZ6rU6zlCgSmrOUB37V7avJ27jeVTOqXV5pmCdzMlQf6lDH7Wlny9KppU0WrTKsoAJpkuiVKoQqGNttYG3oE+zhd8ONfJ5Jrmyn3Z9XKAcUodqzBqdbWNZLFUcIAGQDY3uU7u+YNDB0lVVqUQXTFJh3YtUN053A1WF+VgLWM60BWr0u1Va9UViQtNNPPddXMFnRNh4iZWIysc6larZtTM5NgHpqdJayWBAC/tX57Sb12t/GzW+8n50wczwCdRU6umE6mowqFqZu/6RlBSqeY5Ar6JE8C1erzin4VcPUX1kHV/RJ6pQw2opVqdhXrAlqztc3QKwW/M9YzbDcqe68qeCfqszy97g2rGkSNwdY6sWPgdUnL34bPntrh93mn00qmaU+ozCsOXV4p7fVFU2+y03xlz3pqfQJpnpRwpp5pi/Bijj1NTS/8AuDTbHC+I14ak3iqn3i8+RzPqxLxETgEREBERAieKf8rW9Q+8JCcAc6/qp/1yb4p/ytb1D7wlQ4bzpcMampWbVpta22m/j653wluFkT1SHH57dH6rfMTwzof4HB+35TDzDE1MdXGldyAqjnZRvcn2kyZ40ohKGHQclOkexbTU7dOKMKt/0yn/ADT83kvwEP0D/wA0/dWRFb/plP8Amn5vJjgMfoH/AJp+6smf7b9VnlX+G/8AOp9ap8mmJlmKdcQKioaj3c6d7km9ztv33mXw5/nk+tU+TTrh2+iYy7g2V2+BrgEeOxBm7e9+iPXPHxGJZWOGdSoI2Vzfe/hOvE4P+G1Ahvo9O4PO+/OZuc8SVHqKuFdrWA8kXZye4ML+E8eNgRVpAm56pbnxNzcyY+ZKLLgaS0sGCgAPU69uZbRquT43lZ4FW+Ib0U2+aiW/L6erDU186io96gSj5BixhcQetBAsyNtexuDe3eLj7Zzx7zJayOOV/wAQPTTW/vI/CXfBNenTPiin3gSg53ifpeJApAkEKi7Wv4m3cNz7BNhUk0gKOQAHu2k5O2MhHeIiclIiICIiAiIgJoPFH6NmRPLqsWG9gqhvlN9zRvSTh9GYYi37QRx7UH4gzrxXuVbukKlozcN3VcMp9ZVmHyUSTOXtSoUqwxJUdkHTc6EdiWtp59oXG4vpbvEwOkZ9bZRihyqUmUn6y02H3mkaSfE//v8AuffPteyS58et+K+T7ZZjyb15ixjKaQr4ekKtQ0KtPrblgnasxHoB2XnvvOcFlVI4s0amHYXCkdZWAZVPNgV2qEm1gPA+yNxGZU6gwyvSLLSQow16dfhYgbWnavxEnWrUelTsiIlJWdrUwhJBvcajv3ztceTX2/n6xxmXHv7/AMfRKZNkNNlqllc6ajqt6blgFWpbwBN9J9YA75RM9qdWKVX9zWpv4Hstfl7JL1uMVvUBrUiajMx7VzdlKEAA7CzH7JCZofpFF6dKnVqFgLaKNVhz8QtpjO+5l1ZTvPi6cc9/C443tfglOm7DWx1OoOVSgvvRnv8AYyy1dG1fVg6foGn4Tp/CV/pbpM+FyvEOrK5pFXVgQwZkpvZgeRBVpl9Ete9Bk812+2zfjPjcvh9eNgxOJzPMrgmcax4yucefqE/mD7rSOyvhNatJKhqkahe2kG32zpMZrdqbXXUPGJQ+K8IKIw1IG4VGFztftX5S2ZpnVHD2FQnUdwqi5t4+AHrkuHjRtnVaSsCrAEHmCLg+yY39l0P3NP4F/wCJj5Vn1HEHShIa19LCxI9FiQZ5ZjxNh6LFCWZhzCAGx8CSQLydOW9KlKGHRNkVVH8IA+U64nCU6gAqIrAbjUAbH2yKxPENBsO1RWNjdOXaDspIuO7lzkJwlnCp1i1XclrFb3bZQxPM7bTUwy1s2txwFLQKfVpoBuF0jTfxt7ZzSo0qKnSFpp5RtZV9ZkW/FeGCarsd7WC9o7A8ieW/OeHFGaUNBoM7gmxbQoJA52NyAL7SdOXgSmCw2GJ6yktIkE9pApse/cd+/wBs9cZl9KrbrEVrciRuPUecj+H8fhzS0USQKa3KsLNbvY9xv6J0PFeG0ltTbEC2ntH1AxrLYkMJlVCkdSU1U+PM+88p3r4KjVOp0RyNrkBrDwmCmbUMTQrWLBQjawR2lBB3A5HvmNwucPTpVWp1GKBrsXAW1h8rRq+RPogUAAWAFgByAHdMXGZXRqm9SmrHx5H3jeRY4ww2q3bt52nb3Xv9kk8bmlKlTFVm7J8m25a++3jJrKDtg8so0t6dNVPiBv7zvMuQeD4qw9RgnaUk2BcAAn1gm3tk5GUs8hERMhERAREQEREBNQ9L+Hti6T+fRA9qs34MJt6a26ZcP2cLU8GqJ8QVh90zpx33hOZTw8uaZTlwNZqRoG+pVDH9HrpW35cgfZIhsuyamT1ub1qluYR6dvdSpX+2WHoTxOrLyn7utUX4tNT+syvVuh2s1SoxxVNELuwApsxCliQDdl3sRPZMrPFc8scb5ify/hLJ6mGOMRK1elodwWq4i7BLg2RmXe6kWIEqY4xySnvSynUe41EofMs5mzeEMgXC4P6J1wrKDUBYAL+sJYiwJt5R7++a/wD7s8O0LrUxrVCuxBrAkEbEEUEG8ze/lZNLdmudph8rTMMNhqXaSi4SwUBapUc1AvbV9koA6XscXS64dKepdVkcnRcX3L2va/dNl4Crl9TLD1S9bgadNxpIdiUok3FqnaNivfzsJRV4/wAnpfqMs9vU4dPtuTCrB024bVl6v+7rU29jBk/qEp3RHiLPVT6p99x+Ev8AxxUXF5LVrKOy9CnXUeAGmr8hNV9GVfTiyvnJ8iP+Zjk/aRumczgTmeRpWuPP1CfzB91pG5Zk2LekjJiNKEXA11BYeFgLSZ4xwlSrRVaaFiHBsPCzb/bInBYvMaSLTWh2VFhdCT7e1O+N9zsz6vHi+my/Rlc6mFMgnc3IIud50zKuwzAt1ZqFWFk8bJ6jyO/LunvnuFxVdaDtSOsK+oKLAdrbYnwmTneArU8UuKpIXFwSBzBtpII52I75ZZqT6jFFOu2LTEfR3pi41bEjlYkmw7pzwNSV6lZ2AY2Xnv5RJPymblqYqvieuqK9KkP2CWANhYDTtfxJtMLBUcRgatTTRNVG2BF7WBuDsD47iN9teolKHD6UFrsH1BkfslRYEXIPPmNx7ZEcKUwaGLJAJCbG247L8j3TP4byiqBXqVBpaorKoPPtXJJHdvaYGS4bFURVpGg2mopBNjsQrWsRsbk2k+M38FenBWW0qoqNUQOQVADbgXF+XjOOFgHxtZmFyBUIv3HUB8tpJ8F4KpSSqKiFSWUi/eLSPbC18JinqpSNRG1W035Mb22BsQfRFu7lB4YZdGYVlXYEVhYcrFC3znrwHh0c1iyhtkG4B2N78/UJ7ZLllZqtXE1UKllqaVPMs4I5c7AbbzI4JwFWl1vWIyX0Wv321Xlys1fsaQvDo7OMH/oP+M8cPUIwNUedWQH1ab/gJJZJldZBitVNhqpOFuPKJvsJzl2R1WwlamyFX1q6Btr2H/cS2z/iaSGX5OlbA002Ut2tVgSDq/42kJxHheqOHoaiyqp3tbynPdf2T0Z8WcOMJ9HfY+VY8r6rcrc++8yM14dqihQ0DVUpg6gOfaOrbxsSZJ2vejtx7h1UUSAB5S7bbC1vdLXg3LU0Y8yqk+sgGU7MExWOemrUTTC3uTcC5tdtwPDYCXWmgAAHIAAeobTnn4kWO0RE5qREQEREBERASldLWH1YEN+7q029+pP6xLrK/wAe0NeX4keCa/gIf+max8wQfQNitsZS8DRqfEHU/cX3yK444OzHEY/ENSo1KlFmUoTUQJYotwA7i3av3Tp0H4nTjqtPuegx9qOlvsZpYelLjXG4DEpSotTWm1IPdku2rUyncm1rBe7vnsZSnRPw5icDSr08QiprqK6hWDb6dJvp2HkrK7j+iGtVr1qn0mmiPVqOo0MzBWYsAdwLi89uifjLF43F1aeIr9anUllAWmFVlZRzRRzDHme6R/SJluaVMwrDD/TGosKZUU3riiOwAQO0EBuCSPT6YRsPhPhX6Hg3wbVetVjUN9Oiy1BYgC577m/plN/uJkdDatjbkcw+Jor9iAGSPRBlGNw30oYqk6BzSZC7IxYjWG5MSP2ecrGM6JsbUr1nVqCU2q1GS7uW0MxK3UJsbEbXgbMw+Hw1XLWoYVg+H6ipRpkMXFlU07ajubEW9k0JwRiNOLoHxuPeJvngPIKmAwgw9SorkO7AqCAAxvbf03980CqdRjSnLqsSyexKhT8JMvCx9A0zcCd54YJrop9E954mnjiS9v0YUt/ESBb1gGYuvFeZR+Op+WYvFFVlSlpLi9ZFOglWKm9wCCOcwMDmlSnTYFgT1zrasxLooFwpA3dj6L85uY7gmNeK8yj8dT8s514rzKPx1PyyIPEdUoXWmnZoiq2ot5xUgW9Uy6WcVWLMtNTRRtLb9sWXUW32sOVucdNGZrxXmUfjqfkjXivMo/HU/LMXKc2qVHVaiqBUpdamknYXtpa/fv3TCwoZy9dq5QriWQXY6Ci7aNF7XMaEvrxXmUfjqfkjXivMo/HU/JIYcTVNDVOrBXSzCwqWUhgLMxFjcb7TjH5piCSnYVkrUBdS9iKguAfEbby9FNprXivMo/HU/JGvFeZR+Op+WRtPOq5V3IoqoqGkCS3lA89PNtu4bmdMtzJ61egx2ulYFQWCkq1r2P4x00SmvFeZR+Op+Wc68V5lH46n5Zg4rH1CyvsKS1nWwvqPVo97m9iCQdrdwnCZjUfq9QsC9E3VaiDtarpdvKtYbjY3k6aM/VivNo/HU/LGvFeZR+Op+SYhGrEVbpVYA0rFKhVVuoO66xfx5GdkzKsaa1tKaHK253XVUVADv2rgk3FrESaGTrxXmUfjqfljXivMo/HU/LMbF5o6tUUaBpZgLhmZrIjWCKbnyjc8haeFXMalQKwsqCrhwQL6iW0Od72t2gLW33l1RIa8V5lH46n5ZnJewvz77cr+iQbZxVCo2lD1iK6DtDTd0WzG++1QG4ty5SbpBrDUQW7yAQL+gEyWDvERMhERAREQEREBMXM8P1lGrT89HX3qRMqcSjSXRXidGZ4X+LWh/wBVNvxAm2ukPiWngBRqNhVrs5dQzFV0WsbXKk73PLzZpjL2+jZnT7urxgH+kVbfKfQfEHD2GxqomITWqNrUamXtWK81IJ2J2ntjNUThTpPqYvGUcMcPTpJULC4dmYEIzC2wHMWnp0rcX4zAVqKUHREqU2PaRWbUrWNi21rMvdLdlvBmX0HWpSwtNXU3VrFmU8rhmJIMmqlBGILKCRyJAJHqvyhGp+i3i3HYrGlMRWapSNJyOwiqHBUjdFHdq5mR/H+T5pVzDECguLeiTTKBXqikAaaXC3YJ5QabrAnMDXfRBkmLwiYlcTRNMOyOupqbFjYq19DG2wXnNYdImH6rM8YALfpNY/1qtS/vYz6TmhemjDacy1dz0Kbe0F0P2KIWNl5BW10EbxAPvklKz0fV9eDpHwUD3bfhLNPFZ3aYmY4BayqGLDSwcFSAQw5d3pmIMgpixD1A4ZmL6hrJYaTckeElolmVgiE4epBWS72an1R3Hk6tXhzuZ2/sGlq1EsRq16LjQXtp1Wte9vTJWI6qaR2X5OlFtQZ2IXQuog6UvfSLAd86PkdIvru9tfWFNXYNTzrW5+2SkR1UQ/8Ad2lpK6qhUqVALbIpbUdO3j43nriMkpuXJLAuabEggWNMWW23pknEdVEZ/YlPSFDOLVDVDAjUHPfe05wWTU6TK6lrrrtc38s3N9t5JRHVRgNlKFtRLW1F9Fxo1MCpNrX3BPf3xSypBbtOxXRpLEbBL6RsOW59J8ZnxJujCqZeC7OKlRS2m4UgA6RYbEHumNUyqkBYs4FrJv8AqxqD9jbzlHO/KS06ugIsRM53Pp9zz82sdb7+EWMupbt1j3JbU1xdtYUEE25HSOVrW7pGYnHYCg/V1MQ6MhpkowexanbSx7G+wA22NpYnwynn3enaY2MyWhVNNqlMOaZupbe3o9I77HaPZ88+rXNO3yvff39E5ZNf6/PzYeFoYVurC1GOpQaSsSCEVg/YVgDYlRz5gbbSckRW4doMxdg5cm99bXv79pKotgBcm3jufbLu293TOcck6bbfXtr8O0REORERAREQEREBOJzOIGiOPqJp5hibc9YdfWyhvmZ9D5NmtLE0kq0qiurAHskGx7wfAjwMoPGnBaYwiqjaKwFr2uGA5Bh6PEfbNe1+C8fQYlBv51Nyp9+xnqwzmksfR0T5sbDZqP28X/79T888KmW5g/lCu31qjH7zTXVE0+kq2NpJ5VRF+syj5mQ+O42y6lfXjKNx3I4dvhS5mgqXCGKY/qbeklfwvJbB9H+Jfyiq+oFv+I68fiaXnO+mHDqCMLReq3c1T9HT93ln1WHrmsMVXxWZYhqrkvUawJtZEUclA7lF+Xp7ySZecs6NqYsahLevYe4fjLlluRUaIAVRt6Npzy5Z6Lpi8HZWcPQVPAf/AGZPzgCczhVIiJAiIgIiICIiAiIgIiICIiAiIgIiICIiAiIgIiICIiAiIgcTgqJ2iB5mivgJx1C+A909YgdBSHgJ2AnMQOJzEQEREBERAREQEREBERAREQEREBERAREQEREBERAREQEREBERAREQEREBERAREQEREBERAREQEREBERAREQEREBERAREQEREBERAREQERE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4" descr="data:image/jpeg;base64,/9j/4AAQSkZJRgABAQAAAQABAAD/2wCEAAkGBxISEhMSExMWFhMXFxYXFxgWFxUYFhcVGBwcGB4aGBcYHSggGBslHxgYITEhJSkrLi4vFx8zODMsNygtLisBCgoKDg0OGxAQGywkHiYsLiwsLy0tLCwsLCwsLCwsLDcsNC02LiwsLCwsLC4rLCwsLCwsLCwsLissLCw0LCw3LP/AABEIAKgBLAMBIgACEQEDEQH/xAAcAAEAAgIDAQAAAAAAAAAAAAAABQYEBwECAwj/xABIEAACAQIEAgUIBgcHAgcAAAABAgADEQQFEiEGMQcTIkFRMlJhcYGRkrEUcqGywdIjM0JTYnPCFRYkNIKi0TXxF1Rjk7Ph8P/EABkBAQEBAQEBAAAAAAAAAAAAAAABAgMEBf/EACoRAQEAAgEDAQcEAwAAAAAAAAABAhEDEiExQQQiUWFxgZETMsHRFCOx/9oADAMBAAIRAxEAPwDakRE8LZERAREQEREBERAREQEREBERAREQEREBERAREQEREBERAREQEREBERAREQEREBERAREQETqzAC5NgNyTyAlA4j6TKdMlMKgqsNusa4pg/wAIG7+vYeuamNvgbBnhiMZSp/rKiJ9ZlX5maVOcZrjyQhr1B5tBWVB6CUFveZlYXoxzOru1FUv31aq3/wBuozpOG+qbbNq8V4BeeLo+xwflPH++uX/+aT/f+WU/D9DmMPl16CfV6x/sKr85IUehU/t46/1aFvnVM1+jDayUuL8A3LFUva2n71pLYbFU6gvTdXHirBh9kotfoWP7GNsf4qF/lVErPEPAeOy1TiRUU01K3qUnZHW5Ci6mxtcjkTJeH4G25ZzKB0c8WVsRro1yGZQCr8mIO1mtsSNt/TL9ONll1VcxESBERAREQEREBERAREQEREBERAREQEREBERAREQEREBERAo3S5iqiYRFRrJUqhKlubLpZgL+F13HfaQnRhkeBehicbjFLjDsbqwLU1RUDlyii7ndhY3HZ5Xll6U6GrL3PmPSb/do+TmV/oe/S08zwp5VKK2HrFRD81np4vCVcP8AxOy9FC0add1HIU6BUW9GrSJjVOlG/wCrwFc/zGp0/kWlA4cq6sNT8QCPcTL/AFuGadOomzsmircNcaq1NdYAIAOkgnl5pn0f8fjmMuVvePBfaeS5XHGTtdMGp0j49vIwVFPr12f7FVZhVONM3b9vC0x/BSqEj2u5EkcLTokVSMMo/wAP19PrCz+ANu1unlEX3krl+DoO9MdWikU6GJHZHaUqUdT4i4DW8SZq8XFj5l/P9MTm5cvFn4/tTqmeZm/lZg49FOlRX7Qt5mZJjK2KynN6Vaq9WpSZ2Bc6m0qoZR6Bemx9sl8fTpthETWgqrSWuF5Nd2YuCeR2ZbLe/ZkX0aLqxOZ4c8qtFDb2FT/8kxz4YTDqxmu+nT2fkzudmV322p3RxX04wDuZSPcQf+Zu9Z8+8JVTTxdC/PVpPtBHzn0BRN1Hqny+Wd3vd4iJyCIiAiIgYebYzqaL1QNWkDa9r3IHP2ysf33b9yvxn8sneKf8rW9S/eEg+AVBNe47qf8AVOuMx6bbEZmW8X06jBaidXc2DX1Lf07C0zuI84OGVGChtRI3JFrC/dKzxrg1p1lZQAHW5A2GoGxPykrmGctTwuGqBUcuADrBPJeY3luE7WG01kmYHEUVqlQpJYWBvyJHP2TPlZbPqi4NK4RAxcrax02u3IA89phrxViHT9HSDOLliquVVe7a/Pnzmf07fBtcolW4b4ketU6qqFuQSrKLbjexF/C/unGc8TutU0aCBmB0kkE3bwUA90nRd6Xa1RKdS4nr0qgTE0wBtewKsAe8b2ImbxJxBUw9RVRUIKBrsCeZI7iNto/Tu9G1kiVGhxTUq4ilTQKELKrXBub87b7DwjHcUVXq9VhkDbkAkFixHeBewEv6eSbW6JT8DxTVSqKeJQDcAkAqVJ7yL2Ilwmcsbj5UiImQiIgIiICIiBC8ZUOswOKXv6pyPWo1D7RNe9C2I05jpvs9CotvEhkcfYrTa+Kpa0ZD+0pX3i00h0c1jSzPCX2/SFD63VqdveRO/DfKVI5XTNKpiaX7rE1VHqDbfKXqmKzKjmrWZ6rU6zlCgSmrOUB37V7avJ27jeVTOqXV5pmCdzMlQf6lDH7Wlny9KppU0WrTKsoAJpkuiVKoQqGNttYG3oE+zhd8ONfJ5Jrmyn3Z9XKAcUodqzBqdbWNZLFUcIAGQDY3uU7u+YNDB0lVVqUQXTFJh3YtUN053A1WF+VgLWM60BWr0u1Va9UViQtNNPPddXMFnRNh4iZWIysc6larZtTM5NgHpqdJayWBAC/tX57Sb12t/GzW+8n50wczwCdRU6umE6mowqFqZu/6RlBSqeY5Ar6JE8C1erzin4VcPUX1kHV/RJ6pQw2opVqdhXrAlqztc3QKwW/M9YzbDcqe68qeCfqszy97g2rGkSNwdY6sWPgdUnL34bPntrh93mn00qmaU+ozCsOXV4p7fVFU2+y03xlz3pqfQJpnpRwpp5pi/Bijj1NTS/8AuDTbHC+I14ak3iqn3i8+RzPqxLxETgEREBERAieKf8rW9Q+8JCcAc6/qp/1yb4p/ytb1D7wlQ4bzpcMampWbVpta22m/j653wluFkT1SHH57dH6rfMTwzof4HB+35TDzDE1MdXGldyAqjnZRvcn2kyZ40ohKGHQclOkexbTU7dOKMKt/0yn/ADT83kvwEP0D/wA0/dWRFb/plP8Amn5vJjgMfoH/AJp+6smf7b9VnlX+G/8AOp9ap8mmJlmKdcQKioaj3c6d7km9ztv33mXw5/nk+tU+TTrh2+iYy7g2V2+BrgEeOxBm7e9+iPXPHxGJZWOGdSoI2Vzfe/hOvE4P+G1Ahvo9O4PO+/OZuc8SVHqKuFdrWA8kXZye4ML+E8eNgRVpAm56pbnxNzcyY+ZKLLgaS0sGCgAPU69uZbRquT43lZ4FW+Ib0U2+aiW/L6erDU186io96gSj5BixhcQetBAsyNtexuDe3eLj7Zzx7zJayOOV/wAQPTTW/vI/CXfBNenTPiin3gSg53ifpeJApAkEKi7Wv4m3cNz7BNhUk0gKOQAHu2k5O2MhHeIiclIiICIiAiIgJoPFH6NmRPLqsWG9gqhvlN9zRvSTh9GYYi37QRx7UH4gzrxXuVbukKlozcN3VcMp9ZVmHyUSTOXtSoUqwxJUdkHTc6EdiWtp59oXG4vpbvEwOkZ9bZRihyqUmUn6y02H3mkaSfE//v8AuffPteyS58et+K+T7ZZjyb15ixjKaQr4ekKtQ0KtPrblgnasxHoB2XnvvOcFlVI4s0amHYXCkdZWAZVPNgV2qEm1gPA+yNxGZU6gwyvSLLSQow16dfhYgbWnavxEnWrUelTsiIlJWdrUwhJBvcajv3ztceTX2/n6xxmXHv7/AMfRKZNkNNlqllc6ajqt6blgFWpbwBN9J9YA75RM9qdWKVX9zWpv4Hstfl7JL1uMVvUBrUiajMx7VzdlKEAA7CzH7JCZofpFF6dKnVqFgLaKNVhz8QtpjO+5l1ZTvPi6cc9/C443tfglOm7DWx1OoOVSgvvRnv8AYyy1dG1fVg6foGn4Tp/CV/pbpM+FyvEOrK5pFXVgQwZkpvZgeRBVpl9Ete9Bk812+2zfjPjcvh9eNgxOJzPMrgmcax4yucefqE/mD7rSOyvhNatJKhqkahe2kG32zpMZrdqbXXUPGJQ+K8IKIw1IG4VGFztftX5S2ZpnVHD2FQnUdwqi5t4+AHrkuHjRtnVaSsCrAEHmCLg+yY39l0P3NP4F/wCJj5Vn1HEHShIa19LCxI9FiQZ5ZjxNh6LFCWZhzCAGx8CSQLydOW9KlKGHRNkVVH8IA+U64nCU6gAqIrAbjUAbH2yKxPENBsO1RWNjdOXaDspIuO7lzkJwlnCp1i1XclrFb3bZQxPM7bTUwy1s2txwFLQKfVpoBuF0jTfxt7ZzSo0qKnSFpp5RtZV9ZkW/FeGCarsd7WC9o7A8ieW/OeHFGaUNBoM7gmxbQoJA52NyAL7SdOXgSmCw2GJ6yktIkE9pApse/cd+/wBs9cZl9KrbrEVrciRuPUecj+H8fhzS0USQKa3KsLNbvY9xv6J0PFeG0ltTbEC2ntH1AxrLYkMJlVCkdSU1U+PM+88p3r4KjVOp0RyNrkBrDwmCmbUMTQrWLBQjawR2lBB3A5HvmNwucPTpVWp1GKBrsXAW1h8rRq+RPogUAAWAFgByAHdMXGZXRqm9SmrHx5H3jeRY4ww2q3bt52nb3Xv9kk8bmlKlTFVm7J8m25a++3jJrKDtg8so0t6dNVPiBv7zvMuQeD4qw9RgnaUk2BcAAn1gm3tk5GUs8hERMhERAREQEREBNQ9L+Hti6T+fRA9qs34MJt6a26ZcP2cLU8GqJ8QVh90zpx33hOZTw8uaZTlwNZqRoG+pVDH9HrpW35cgfZIhsuyamT1ub1qluYR6dvdSpX+2WHoTxOrLyn7utUX4tNT+syvVuh2s1SoxxVNELuwApsxCliQDdl3sRPZMrPFc8scb5ify/hLJ6mGOMRK1elodwWq4i7BLg2RmXe6kWIEqY4xySnvSynUe41EofMs5mzeEMgXC4P6J1wrKDUBYAL+sJYiwJt5R7++a/wD7s8O0LrUxrVCuxBrAkEbEEUEG8ze/lZNLdmudph8rTMMNhqXaSi4SwUBapUc1AvbV9koA6XscXS64dKepdVkcnRcX3L2va/dNl4Crl9TLD1S9bgadNxpIdiUok3FqnaNivfzsJRV4/wAnpfqMs9vU4dPtuTCrB024bVl6v+7rU29jBk/qEp3RHiLPVT6p99x+Ev8AxxUXF5LVrKOy9CnXUeAGmr8hNV9GVfTiyvnJ8iP+Zjk/aRumczgTmeRpWuPP1CfzB91pG5Zk2LekjJiNKEXA11BYeFgLSZ4xwlSrRVaaFiHBsPCzb/bInBYvMaSLTWh2VFhdCT7e1O+N9zsz6vHi+my/Rlc6mFMgnc3IIud50zKuwzAt1ZqFWFk8bJ6jyO/LunvnuFxVdaDtSOsK+oKLAdrbYnwmTneArU8UuKpIXFwSBzBtpII52I75ZZqT6jFFOu2LTEfR3pi41bEjlYkmw7pzwNSV6lZ2AY2Xnv5RJPymblqYqvieuqK9KkP2CWANhYDTtfxJtMLBUcRgatTTRNVG2BF7WBuDsD47iN9teolKHD6UFrsH1BkfslRYEXIPPmNx7ZEcKUwaGLJAJCbG247L8j3TP4byiqBXqVBpaorKoPPtXJJHdvaYGS4bFURVpGg2mopBNjsQrWsRsbk2k+M38FenBWW0qoqNUQOQVADbgXF+XjOOFgHxtZmFyBUIv3HUB8tpJ8F4KpSSqKiFSWUi/eLSPbC18JinqpSNRG1W035Mb22BsQfRFu7lB4YZdGYVlXYEVhYcrFC3znrwHh0c1iyhtkG4B2N78/UJ7ZLllZqtXE1UKllqaVPMs4I5c7AbbzI4JwFWl1vWIyX0Wv321Xlys1fsaQvDo7OMH/oP+M8cPUIwNUedWQH1ab/gJJZJldZBitVNhqpOFuPKJvsJzl2R1WwlamyFX1q6Btr2H/cS2z/iaSGX5OlbA002Ut2tVgSDq/42kJxHheqOHoaiyqp3tbynPdf2T0Z8WcOMJ9HfY+VY8r6rcrc++8yM14dqihQ0DVUpg6gOfaOrbxsSZJ2vejtx7h1UUSAB5S7bbC1vdLXg3LU0Y8yqk+sgGU7MExWOemrUTTC3uTcC5tdtwPDYCXWmgAAHIAAeobTnn4kWO0RE5qREQEREBERASldLWH1YEN+7q029+pP6xLrK/wAe0NeX4keCa/gIf+max8wQfQNitsZS8DRqfEHU/cX3yK444OzHEY/ENSo1KlFmUoTUQJYotwA7i3av3Tp0H4nTjqtPuegx9qOlvsZpYelLjXG4DEpSotTWm1IPdku2rUyncm1rBe7vnsZSnRPw5icDSr08QiprqK6hWDb6dJvp2HkrK7j+iGtVr1qn0mmiPVqOo0MzBWYsAdwLi89uifjLF43F1aeIr9anUllAWmFVlZRzRRzDHme6R/SJluaVMwrDD/TGosKZUU3riiOwAQO0EBuCSPT6YRsPhPhX6Hg3wbVetVjUN9Oiy1BYgC577m/plN/uJkdDatjbkcw+Jor9iAGSPRBlGNw30oYqk6BzSZC7IxYjWG5MSP2ecrGM6JsbUr1nVqCU2q1GS7uW0MxK3UJsbEbXgbMw+Hw1XLWoYVg+H6ipRpkMXFlU07ajubEW9k0JwRiNOLoHxuPeJvngPIKmAwgw9SorkO7AqCAAxvbf03980CqdRjSnLqsSyexKhT8JMvCx9A0zcCd54YJrop9E954mnjiS9v0YUt/ESBb1gGYuvFeZR+Op+WYvFFVlSlpLi9ZFOglWKm9wCCOcwMDmlSnTYFgT1zrasxLooFwpA3dj6L85uY7gmNeK8yj8dT8s514rzKPx1PyyIPEdUoXWmnZoiq2ot5xUgW9Uy6WcVWLMtNTRRtLb9sWXUW32sOVucdNGZrxXmUfjqfkjXivMo/HU/LMXKc2qVHVaiqBUpdamknYXtpa/fv3TCwoZy9dq5QriWQXY6Ci7aNF7XMaEvrxXmUfjqfkjXivMo/HU/JIYcTVNDVOrBXSzCwqWUhgLMxFjcb7TjH5piCSnYVkrUBdS9iKguAfEbby9FNprXivMo/HU/JGvFeZR+Op+WRtPOq5V3IoqoqGkCS3lA89PNtu4bmdMtzJ61egx2ulYFQWCkq1r2P4x00SmvFeZR+Op+Wc68V5lH46n5Zg4rH1CyvsKS1nWwvqPVo97m9iCQdrdwnCZjUfq9QsC9E3VaiDtarpdvKtYbjY3k6aM/VivNo/HU/LGvFeZR+Op+SYhGrEVbpVYA0rFKhVVuoO66xfx5GdkzKsaa1tKaHK253XVUVADv2rgk3FrESaGTrxXmUfjqfljXivMo/HU/LMbF5o6tUUaBpZgLhmZrIjWCKbnyjc8haeFXMalQKwsqCrhwQL6iW0Od72t2gLW33l1RIa8V5lH46n5ZnJewvz77cr+iQbZxVCo2lD1iK6DtDTd0WzG++1QG4ty5SbpBrDUQW7yAQL+gEyWDvERMhERAREQEREBMXM8P1lGrT89HX3qRMqcSjSXRXidGZ4X+LWh/wBVNvxAm2ukPiWngBRqNhVrs5dQzFV0WsbXKk73PLzZpjL2+jZnT7urxgH+kVbfKfQfEHD2GxqomITWqNrUamXtWK81IJ2J2ntjNUThTpPqYvGUcMcPTpJULC4dmYEIzC2wHMWnp0rcX4zAVqKUHREqU2PaRWbUrWNi21rMvdLdlvBmX0HWpSwtNXU3VrFmU8rhmJIMmqlBGILKCRyJAJHqvyhGp+i3i3HYrGlMRWapSNJyOwiqHBUjdFHdq5mR/H+T5pVzDECguLeiTTKBXqikAaaXC3YJ5QabrAnMDXfRBkmLwiYlcTRNMOyOupqbFjYq19DG2wXnNYdImH6rM8YALfpNY/1qtS/vYz6TmhemjDacy1dz0Kbe0F0P2KIWNl5BW10EbxAPvklKz0fV9eDpHwUD3bfhLNPFZ3aYmY4BayqGLDSwcFSAQw5d3pmIMgpixD1A4ZmL6hrJYaTckeElolmVgiE4epBWS72an1R3Hk6tXhzuZ2/sGlq1EsRq16LjQXtp1Wte9vTJWI6qaR2X5OlFtQZ2IXQuog6UvfSLAd86PkdIvru9tfWFNXYNTzrW5+2SkR1UQ/8Ad2lpK6qhUqVALbIpbUdO3j43nriMkpuXJLAuabEggWNMWW23pknEdVEZ/YlPSFDOLVDVDAjUHPfe05wWTU6TK6lrrrtc38s3N9t5JRHVRgNlKFtRLW1F9Fxo1MCpNrX3BPf3xSypBbtOxXRpLEbBL6RsOW59J8ZnxJujCqZeC7OKlRS2m4UgA6RYbEHumNUyqkBYs4FrJv8AqxqD9jbzlHO/KS06ugIsRM53Pp9zz82sdb7+EWMupbt1j3JbU1xdtYUEE25HSOVrW7pGYnHYCg/V1MQ6MhpkowexanbSx7G+wA22NpYnwynn3enaY2MyWhVNNqlMOaZupbe3o9I77HaPZ88+rXNO3yvff39E5ZNf6/PzYeFoYVurC1GOpQaSsSCEVg/YVgDYlRz5gbbSckRW4doMxdg5cm99bXv79pKotgBcm3jufbLu293TOcck6bbfXtr8O0REORERAREQEREBOJzOIGiOPqJp5hibc9YdfWyhvmZ9D5NmtLE0kq0qiurAHskGx7wfAjwMoPGnBaYwiqjaKwFr2uGA5Bh6PEfbNe1+C8fQYlBv51Nyp9+xnqwzmksfR0T5sbDZqP28X/79T888KmW5g/lCu31qjH7zTXVE0+kq2NpJ5VRF+syj5mQ+O42y6lfXjKNx3I4dvhS5mgqXCGKY/qbeklfwvJbB9H+Jfyiq+oFv+I68fiaXnO+mHDqCMLReq3c1T9HT93ln1WHrmsMVXxWZYhqrkvUawJtZEUclA7lF+Xp7ySZecs6NqYsahLevYe4fjLlluRUaIAVRt6Npzy5Z6Lpi8HZWcPQVPAf/AGZPzgCczhVIiJAiIgIiICIiAiIgIiICIiAiIgIiICIiAiIgIiICIiAiIgcTgqJ2iB5mivgJx1C+A909YgdBSHgJ2AnMQOJzEQEREBERAREQEREBERAREQEREBERAREQEREBERAREQEREBERAREQEREBERAREQEREBERAREQEREBERAREQEREBERAREQEREBERAREQERE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6" descr="data:image/jpeg;base64,/9j/4AAQSkZJRgABAQAAAQABAAD/2wCEAAkGBxISEhMSExMWFhMXFxYXFxgWFxUYFhcVGBwcGB4aGBcYHSggGBslHxgYITEhJSkrLi4vFx8zODMsNygtLisBCgoKDg0OGxAQGywkHiYsLiwsLy0tLCwsLCwsLCwsLDcsNC02LiwsLCwsLC4rLCwsLCwsLCwsLissLCw0LCw3LP/AABEIAKgBLAMBIgACEQEDEQH/xAAcAAEAAgIDAQAAAAAAAAAAAAAABQYEBwECAwj/xABIEAACAQIEAgUIBgcHAgcAAAABAgADEQQFEiEGMQcTIkFRMlJhcYGRkrEUcqGywdIjM0JTYnPCFRYkNIKi0TXxF1Rjk7Ph8P/EABkBAQEBAQEBAAAAAAAAAAAAAAABAgMEBf/EACoRAQEAAgEDAQcEAwAAAAAAAAABAhEDEiExQQQiUWFxgZETMsHRFCOx/9oADAMBAAIRAxEAPwDakRE8LZERAREQEREBERAREQEREBERAREQEREBERAREQEREBERAREQEREBERAREQEREBERAREQETqzAC5NgNyTyAlA4j6TKdMlMKgqsNusa4pg/wAIG7+vYeuamNvgbBnhiMZSp/rKiJ9ZlX5maVOcZrjyQhr1B5tBWVB6CUFveZlYXoxzOru1FUv31aq3/wBuozpOG+qbbNq8V4BeeLo+xwflPH++uX/+aT/f+WU/D9DmMPl16CfV6x/sKr85IUehU/t46/1aFvnVM1+jDayUuL8A3LFUva2n71pLYbFU6gvTdXHirBh9kotfoWP7GNsf4qF/lVErPEPAeOy1TiRUU01K3qUnZHW5Ci6mxtcjkTJeH4G25ZzKB0c8WVsRro1yGZQCr8mIO1mtsSNt/TL9ONll1VcxESBERAREQEREBERAREQEREBERAREQEREBERAREQEREBERAo3S5iqiYRFRrJUqhKlubLpZgL+F13HfaQnRhkeBehicbjFLjDsbqwLU1RUDlyii7ndhY3HZ5Xll6U6GrL3PmPSb/do+TmV/oe/S08zwp5VKK2HrFRD81np4vCVcP8AxOy9FC0add1HIU6BUW9GrSJjVOlG/wCrwFc/zGp0/kWlA4cq6sNT8QCPcTL/AFuGadOomzsmircNcaq1NdYAIAOkgnl5pn0f8fjmMuVvePBfaeS5XHGTtdMGp0j49vIwVFPr12f7FVZhVONM3b9vC0x/BSqEj2u5EkcLTokVSMMo/wAP19PrCz+ANu1unlEX3krl+DoO9MdWikU6GJHZHaUqUdT4i4DW8SZq8XFj5l/P9MTm5cvFn4/tTqmeZm/lZg49FOlRX7Qt5mZJjK2KynN6Vaq9WpSZ2Bc6m0qoZR6Bemx9sl8fTpthETWgqrSWuF5Nd2YuCeR2ZbLe/ZkX0aLqxOZ4c8qtFDb2FT/8kxz4YTDqxmu+nT2fkzudmV322p3RxX04wDuZSPcQf+Zu9Z8+8JVTTxdC/PVpPtBHzn0BRN1Hqny+Wd3vd4iJyCIiAiIgYebYzqaL1QNWkDa9r3IHP2ysf33b9yvxn8sneKf8rW9S/eEg+AVBNe47qf8AVOuMx6bbEZmW8X06jBaidXc2DX1Lf07C0zuI84OGVGChtRI3JFrC/dKzxrg1p1lZQAHW5A2GoGxPykrmGctTwuGqBUcuADrBPJeY3luE7WG01kmYHEUVqlQpJYWBvyJHP2TPlZbPqi4NK4RAxcrax02u3IA89phrxViHT9HSDOLliquVVe7a/Pnzmf07fBtcolW4b4ketU6qqFuQSrKLbjexF/C/unGc8TutU0aCBmB0kkE3bwUA90nRd6Xa1RKdS4nr0qgTE0wBtewKsAe8b2ImbxJxBUw9RVRUIKBrsCeZI7iNto/Tu9G1kiVGhxTUq4ilTQKELKrXBub87b7DwjHcUVXq9VhkDbkAkFixHeBewEv6eSbW6JT8DxTVSqKeJQDcAkAqVJ7yL2Ilwmcsbj5UiImQiIgIiICIiBC8ZUOswOKXv6pyPWo1D7RNe9C2I05jpvs9CotvEhkcfYrTa+Kpa0ZD+0pX3i00h0c1jSzPCX2/SFD63VqdveRO/DfKVI5XTNKpiaX7rE1VHqDbfKXqmKzKjmrWZ6rU6zlCgSmrOUB37V7avJ27jeVTOqXV5pmCdzMlQf6lDH7Wlny9KppU0WrTKsoAJpkuiVKoQqGNttYG3oE+zhd8ONfJ5Jrmyn3Z9XKAcUodqzBqdbWNZLFUcIAGQDY3uU7u+YNDB0lVVqUQXTFJh3YtUN053A1WF+VgLWM60BWr0u1Va9UViQtNNPPddXMFnRNh4iZWIysc6larZtTM5NgHpqdJayWBAC/tX57Sb12t/GzW+8n50wczwCdRU6umE6mowqFqZu/6RlBSqeY5Ar6JE8C1erzin4VcPUX1kHV/RJ6pQw2opVqdhXrAlqztc3QKwW/M9YzbDcqe68qeCfqszy97g2rGkSNwdY6sWPgdUnL34bPntrh93mn00qmaU+ozCsOXV4p7fVFU2+y03xlz3pqfQJpnpRwpp5pi/Bijj1NTS/8AuDTbHC+I14ak3iqn3i8+RzPqxLxETgEREBERAieKf8rW9Q+8JCcAc6/qp/1yb4p/ytb1D7wlQ4bzpcMampWbVpta22m/j653wluFkT1SHH57dH6rfMTwzof4HB+35TDzDE1MdXGldyAqjnZRvcn2kyZ40ohKGHQclOkexbTU7dOKMKt/0yn/ADT83kvwEP0D/wA0/dWRFb/plP8Amn5vJjgMfoH/AJp+6smf7b9VnlX+G/8AOp9ap8mmJlmKdcQKioaj3c6d7km9ztv33mXw5/nk+tU+TTrh2+iYy7g2V2+BrgEeOxBm7e9+iPXPHxGJZWOGdSoI2Vzfe/hOvE4P+G1Ahvo9O4PO+/OZuc8SVHqKuFdrWA8kXZye4ML+E8eNgRVpAm56pbnxNzcyY+ZKLLgaS0sGCgAPU69uZbRquT43lZ4FW+Ib0U2+aiW/L6erDU186io96gSj5BixhcQetBAsyNtexuDe3eLj7Zzx7zJayOOV/wAQPTTW/vI/CXfBNenTPiin3gSg53ifpeJApAkEKi7Wv4m3cNz7BNhUk0gKOQAHu2k5O2MhHeIiclIiICIiAiIgJoPFH6NmRPLqsWG9gqhvlN9zRvSTh9GYYi37QRx7UH4gzrxXuVbukKlozcN3VcMp9ZVmHyUSTOXtSoUqwxJUdkHTc6EdiWtp59oXG4vpbvEwOkZ9bZRihyqUmUn6y02H3mkaSfE//v8AuffPteyS58et+K+T7ZZjyb15ixjKaQr4ekKtQ0KtPrblgnasxHoB2XnvvOcFlVI4s0amHYXCkdZWAZVPNgV2qEm1gPA+yNxGZU6gwyvSLLSQow16dfhYgbWnavxEnWrUelTsiIlJWdrUwhJBvcajv3ztceTX2/n6xxmXHv7/AMfRKZNkNNlqllc6ajqt6blgFWpbwBN9J9YA75RM9qdWKVX9zWpv4Hstfl7JL1uMVvUBrUiajMx7VzdlKEAA7CzH7JCZofpFF6dKnVqFgLaKNVhz8QtpjO+5l1ZTvPi6cc9/C443tfglOm7DWx1OoOVSgvvRnv8AYyy1dG1fVg6foGn4Tp/CV/pbpM+FyvEOrK5pFXVgQwZkpvZgeRBVpl9Ete9Bk812+2zfjPjcvh9eNgxOJzPMrgmcax4yucefqE/mD7rSOyvhNatJKhqkahe2kG32zpMZrdqbXXUPGJQ+K8IKIw1IG4VGFztftX5S2ZpnVHD2FQnUdwqi5t4+AHrkuHjRtnVaSsCrAEHmCLg+yY39l0P3NP4F/wCJj5Vn1HEHShIa19LCxI9FiQZ5ZjxNh6LFCWZhzCAGx8CSQLydOW9KlKGHRNkVVH8IA+U64nCU6gAqIrAbjUAbH2yKxPENBsO1RWNjdOXaDspIuO7lzkJwlnCp1i1XclrFb3bZQxPM7bTUwy1s2txwFLQKfVpoBuF0jTfxt7ZzSo0qKnSFpp5RtZV9ZkW/FeGCarsd7WC9o7A8ieW/OeHFGaUNBoM7gmxbQoJA52NyAL7SdOXgSmCw2GJ6yktIkE9pApse/cd+/wBs9cZl9KrbrEVrciRuPUecj+H8fhzS0USQKa3KsLNbvY9xv6J0PFeG0ltTbEC2ntH1AxrLYkMJlVCkdSU1U+PM+88p3r4KjVOp0RyNrkBrDwmCmbUMTQrWLBQjawR2lBB3A5HvmNwucPTpVWp1GKBrsXAW1h8rRq+RPogUAAWAFgByAHdMXGZXRqm9SmrHx5H3jeRY4ww2q3bt52nb3Xv9kk8bmlKlTFVm7J8m25a++3jJrKDtg8so0t6dNVPiBv7zvMuQeD4qw9RgnaUk2BcAAn1gm3tk5GUs8hERMhERAREQEREBNQ9L+Hti6T+fRA9qs34MJt6a26ZcP2cLU8GqJ8QVh90zpx33hOZTw8uaZTlwNZqRoG+pVDH9HrpW35cgfZIhsuyamT1ub1qluYR6dvdSpX+2WHoTxOrLyn7utUX4tNT+syvVuh2s1SoxxVNELuwApsxCliQDdl3sRPZMrPFc8scb5ify/hLJ6mGOMRK1elodwWq4i7BLg2RmXe6kWIEqY4xySnvSynUe41EofMs5mzeEMgXC4P6J1wrKDUBYAL+sJYiwJt5R7++a/wD7s8O0LrUxrVCuxBrAkEbEEUEG8ze/lZNLdmudph8rTMMNhqXaSi4SwUBapUc1AvbV9koA6XscXS64dKepdVkcnRcX3L2va/dNl4Crl9TLD1S9bgadNxpIdiUok3FqnaNivfzsJRV4/wAnpfqMs9vU4dPtuTCrB024bVl6v+7rU29jBk/qEp3RHiLPVT6p99x+Ev8AxxUXF5LVrKOy9CnXUeAGmr8hNV9GVfTiyvnJ8iP+Zjk/aRumczgTmeRpWuPP1CfzB91pG5Zk2LekjJiNKEXA11BYeFgLSZ4xwlSrRVaaFiHBsPCzb/bInBYvMaSLTWh2VFhdCT7e1O+N9zsz6vHi+my/Rlc6mFMgnc3IIud50zKuwzAt1ZqFWFk8bJ6jyO/LunvnuFxVdaDtSOsK+oKLAdrbYnwmTneArU8UuKpIXFwSBzBtpII52I75ZZqT6jFFOu2LTEfR3pi41bEjlYkmw7pzwNSV6lZ2AY2Xnv5RJPymblqYqvieuqK9KkP2CWANhYDTtfxJtMLBUcRgatTTRNVG2BF7WBuDsD47iN9teolKHD6UFrsH1BkfslRYEXIPPmNx7ZEcKUwaGLJAJCbG247L8j3TP4byiqBXqVBpaorKoPPtXJJHdvaYGS4bFURVpGg2mopBNjsQrWsRsbk2k+M38FenBWW0qoqNUQOQVADbgXF+XjOOFgHxtZmFyBUIv3HUB8tpJ8F4KpSSqKiFSWUi/eLSPbC18JinqpSNRG1W035Mb22BsQfRFu7lB4YZdGYVlXYEVhYcrFC3znrwHh0c1iyhtkG4B2N78/UJ7ZLllZqtXE1UKllqaVPMs4I5c7AbbzI4JwFWl1vWIyX0Wv321Xlys1fsaQvDo7OMH/oP+M8cPUIwNUedWQH1ab/gJJZJldZBitVNhqpOFuPKJvsJzl2R1WwlamyFX1q6Btr2H/cS2z/iaSGX5OlbA002Ut2tVgSDq/42kJxHheqOHoaiyqp3tbynPdf2T0Z8WcOMJ9HfY+VY8r6rcrc++8yM14dqihQ0DVUpg6gOfaOrbxsSZJ2vejtx7h1UUSAB5S7bbC1vdLXg3LU0Y8yqk+sgGU7MExWOemrUTTC3uTcC5tdtwPDYCXWmgAAHIAAeobTnn4kWO0RE5qREQEREBERASldLWH1YEN+7q029+pP6xLrK/wAe0NeX4keCa/gIf+max8wQfQNitsZS8DRqfEHU/cX3yK444OzHEY/ENSo1KlFmUoTUQJYotwA7i3av3Tp0H4nTjqtPuegx9qOlvsZpYelLjXG4DEpSotTWm1IPdku2rUyncm1rBe7vnsZSnRPw5icDSr08QiprqK6hWDb6dJvp2HkrK7j+iGtVr1qn0mmiPVqOo0MzBWYsAdwLi89uifjLF43F1aeIr9anUllAWmFVlZRzRRzDHme6R/SJluaVMwrDD/TGosKZUU3riiOwAQO0EBuCSPT6YRsPhPhX6Hg3wbVetVjUN9Oiy1BYgC577m/plN/uJkdDatjbkcw+Jor9iAGSPRBlGNw30oYqk6BzSZC7IxYjWG5MSP2ecrGM6JsbUr1nVqCU2q1GS7uW0MxK3UJsbEbXgbMw+Hw1XLWoYVg+H6ipRpkMXFlU07ajubEW9k0JwRiNOLoHxuPeJvngPIKmAwgw9SorkO7AqCAAxvbf03980CqdRjSnLqsSyexKhT8JMvCx9A0zcCd54YJrop9E954mnjiS9v0YUt/ESBb1gGYuvFeZR+Op+WYvFFVlSlpLi9ZFOglWKm9wCCOcwMDmlSnTYFgT1zrasxLooFwpA3dj6L85uY7gmNeK8yj8dT8s514rzKPx1PyyIPEdUoXWmnZoiq2ot5xUgW9Uy6WcVWLMtNTRRtLb9sWXUW32sOVucdNGZrxXmUfjqfkjXivMo/HU/LMXKc2qVHVaiqBUpdamknYXtpa/fv3TCwoZy9dq5QriWQXY6Ci7aNF7XMaEvrxXmUfjqfkjXivMo/HU/JIYcTVNDVOrBXSzCwqWUhgLMxFjcb7TjH5piCSnYVkrUBdS9iKguAfEbby9FNprXivMo/HU/JGvFeZR+Op+WRtPOq5V3IoqoqGkCS3lA89PNtu4bmdMtzJ61egx2ulYFQWCkq1r2P4x00SmvFeZR+Op+Wc68V5lH46n5Zg4rH1CyvsKS1nWwvqPVo97m9iCQdrdwnCZjUfq9QsC9E3VaiDtarpdvKtYbjY3k6aM/VivNo/HU/LGvFeZR+Op+SYhGrEVbpVYA0rFKhVVuoO66xfx5GdkzKsaa1tKaHK253XVUVADv2rgk3FrESaGTrxXmUfjqfljXivMo/HU/LMbF5o6tUUaBpZgLhmZrIjWCKbnyjc8haeFXMalQKwsqCrhwQL6iW0Od72t2gLW33l1RIa8V5lH46n5ZnJewvz77cr+iQbZxVCo2lD1iK6DtDTd0WzG++1QG4ty5SbpBrDUQW7yAQL+gEyWDvERMhERAREQEREBMXM8P1lGrT89HX3qRMqcSjSXRXidGZ4X+LWh/wBVNvxAm2ukPiWngBRqNhVrs5dQzFV0WsbXKk73PLzZpjL2+jZnT7urxgH+kVbfKfQfEHD2GxqomITWqNrUamXtWK81IJ2J2ntjNUThTpPqYvGUcMcPTpJULC4dmYEIzC2wHMWnp0rcX4zAVqKUHREqU2PaRWbUrWNi21rMvdLdlvBmX0HWpSwtNXU3VrFmU8rhmJIMmqlBGILKCRyJAJHqvyhGp+i3i3HYrGlMRWapSNJyOwiqHBUjdFHdq5mR/H+T5pVzDECguLeiTTKBXqikAaaXC3YJ5QabrAnMDXfRBkmLwiYlcTRNMOyOupqbFjYq19DG2wXnNYdImH6rM8YALfpNY/1qtS/vYz6TmhemjDacy1dz0Kbe0F0P2KIWNl5BW10EbxAPvklKz0fV9eDpHwUD3bfhLNPFZ3aYmY4BayqGLDSwcFSAQw5d3pmIMgpixD1A4ZmL6hrJYaTckeElolmVgiE4epBWS72an1R3Hk6tXhzuZ2/sGlq1EsRq16LjQXtp1Wte9vTJWI6qaR2X5OlFtQZ2IXQuog6UvfSLAd86PkdIvru9tfWFNXYNTzrW5+2SkR1UQ/8Ad2lpK6qhUqVALbIpbUdO3j43nriMkpuXJLAuabEggWNMWW23pknEdVEZ/YlPSFDOLVDVDAjUHPfe05wWTU6TK6lrrrtc38s3N9t5JRHVRgNlKFtRLW1F9Fxo1MCpNrX3BPf3xSypBbtOxXRpLEbBL6RsOW59J8ZnxJujCqZeC7OKlRS2m4UgA6RYbEHumNUyqkBYs4FrJv8AqxqD9jbzlHO/KS06ugIsRM53Pp9zz82sdb7+EWMupbt1j3JbU1xdtYUEE25HSOVrW7pGYnHYCg/V1MQ6MhpkowexanbSx7G+wA22NpYnwynn3enaY2MyWhVNNqlMOaZupbe3o9I77HaPZ88+rXNO3yvff39E5ZNf6/PzYeFoYVurC1GOpQaSsSCEVg/YVgDYlRz5gbbSckRW4doMxdg5cm99bXv79pKotgBcm3jufbLu293TOcck6bbfXtr8O0REORERAREQEREBOJzOIGiOPqJp5hibc9YdfWyhvmZ9D5NmtLE0kq0qiurAHskGx7wfAjwMoPGnBaYwiqjaKwFr2uGA5Bh6PEfbNe1+C8fQYlBv51Nyp9+xnqwzmksfR0T5sbDZqP28X/79T888KmW5g/lCu31qjH7zTXVE0+kq2NpJ5VRF+syj5mQ+O42y6lfXjKNx3I4dvhS5mgqXCGKY/qbeklfwvJbB9H+Jfyiq+oFv+I68fiaXnO+mHDqCMLReq3c1T9HT93ln1WHrmsMVXxWZYhqrkvUawJtZEUclA7lF+Xp7ySZecs6NqYsahLevYe4fjLlluRUaIAVRt6Npzy5Z6Lpi8HZWcPQVPAf/AGZPzgCczhVIiJAiIgIiICIiAiIgIiICIiAiIgIiICIiAiIgIiICIiAiIgcTgqJ2iB5mivgJx1C+A909YgdBSHgJ2AnMQOJzEQEREBERAREQEREBERAREQEREBERAREQEREBERAREQEREBERAREQEREBERAREQEREBERAREQEREBERAREQEREBERAREQEREBERAREQERE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ISEhMSExMWFhMXFxYXFxgWFxUYFhcVGBwcGB4aGBcYHSggGBslHxgYITEhJSkrLi4vFx8zODMsNygtLisBCgoKDg0OGxAQGywkHiYsLiwsLy0tLCwsLCwsLCwsLDcsNC02LiwsLCwsLC4rLCwsLCwsLCwsLissLCw0LCw3LP/AABEIAKgBLAMBIgACEQEDEQH/xAAcAAEAAgIDAQAAAAAAAAAAAAAABQYEBwECAwj/xABIEAACAQIEAgUIBgcHAgcAAAABAgADEQQFEiEGMQcTIkFRMlJhcYGRkrEUcqGywdIjM0JTYnPCFRYkNIKi0TXxF1Rjk7Ph8P/EABkBAQEBAQEBAAAAAAAAAAAAAAABAgMEBf/EACoRAQEAAgEDAQcEAwAAAAAAAAABAhEDEiExQQQiUWFxgZETMsHRFCOx/9oADAMBAAIRAxEAPwDakRE8LZERAREQEREBERAREQEREBERAREQEREBERAREQEREBERAREQEREBERAREQEREBERAREQETqzAC5NgNyTyAlA4j6TKdMlMKgqsNusa4pg/wAIG7+vYeuamNvgbBnhiMZSp/rKiJ9ZlX5maVOcZrjyQhr1B5tBWVB6CUFveZlYXoxzOru1FUv31aq3/wBuozpOG+qbbNq8V4BeeLo+xwflPH++uX/+aT/f+WU/D9DmMPl16CfV6x/sKr85IUehU/t46/1aFvnVM1+jDayUuL8A3LFUva2n71pLYbFU6gvTdXHirBh9kotfoWP7GNsf4qF/lVErPEPAeOy1TiRUU01K3qUnZHW5Ci6mxtcjkTJeH4G25ZzKB0c8WVsRro1yGZQCr8mIO1mtsSNt/TL9ONll1VcxESBERAREQEREBERAREQEREBERAREQEREBERAREQEREBERAo3S5iqiYRFRrJUqhKlubLpZgL+F13HfaQnRhkeBehicbjFLjDsbqwLU1RUDlyii7ndhY3HZ5Xll6U6GrL3PmPSb/do+TmV/oe/S08zwp5VKK2HrFRD81np4vCVcP8AxOy9FC0add1HIU6BUW9GrSJjVOlG/wCrwFc/zGp0/kWlA4cq6sNT8QCPcTL/AFuGadOomzsmircNcaq1NdYAIAOkgnl5pn0f8fjmMuVvePBfaeS5XHGTtdMGp0j49vIwVFPr12f7FVZhVONM3b9vC0x/BSqEj2u5EkcLTokVSMMo/wAP19PrCz+ANu1unlEX3krl+DoO9MdWikU6GJHZHaUqUdT4i4DW8SZq8XFj5l/P9MTm5cvFn4/tTqmeZm/lZg49FOlRX7Qt5mZJjK2KynN6Vaq9WpSZ2Bc6m0qoZR6Bemx9sl8fTpthETWgqrSWuF5Nd2YuCeR2ZbLe/ZkX0aLqxOZ4c8qtFDb2FT/8kxz4YTDqxmu+nT2fkzudmV322p3RxX04wDuZSPcQf+Zu9Z8+8JVTTxdC/PVpPtBHzn0BRN1Hqny+Wd3vd4iJyCIiAiIgYebYzqaL1QNWkDa9r3IHP2ysf33b9yvxn8sneKf8rW9S/eEg+AVBNe47qf8AVOuMx6bbEZmW8X06jBaidXc2DX1Lf07C0zuI84OGVGChtRI3JFrC/dKzxrg1p1lZQAHW5A2GoGxPykrmGctTwuGqBUcuADrBPJeY3luE7WG01kmYHEUVqlQpJYWBvyJHP2TPlZbPqi4NK4RAxcrax02u3IA89phrxViHT9HSDOLliquVVe7a/Pnzmf07fBtcolW4b4ketU6qqFuQSrKLbjexF/C/unGc8TutU0aCBmB0kkE3bwUA90nRd6Xa1RKdS4nr0qgTE0wBtewKsAe8b2ImbxJxBUw9RVRUIKBrsCeZI7iNto/Tu9G1kiVGhxTUq4ilTQKELKrXBub87b7DwjHcUVXq9VhkDbkAkFixHeBewEv6eSbW6JT8DxTVSqKeJQDcAkAqVJ7yL2Ilwmcsbj5UiImQiIgIiICIiBC8ZUOswOKXv6pyPWo1D7RNe9C2I05jpvs9CotvEhkcfYrTa+Kpa0ZD+0pX3i00h0c1jSzPCX2/SFD63VqdveRO/DfKVI5XTNKpiaX7rE1VHqDbfKXqmKzKjmrWZ6rU6zlCgSmrOUB37V7avJ27jeVTOqXV5pmCdzMlQf6lDH7Wlny9KppU0WrTKsoAJpkuiVKoQqGNttYG3oE+zhd8ONfJ5Jrmyn3Z9XKAcUodqzBqdbWNZLFUcIAGQDY3uU7u+YNDB0lVVqUQXTFJh3YtUN053A1WF+VgLWM60BWr0u1Va9UViQtNNPPddXMFnRNh4iZWIysc6larZtTM5NgHpqdJayWBAC/tX57Sb12t/GzW+8n50wczwCdRU6umE6mowqFqZu/6RlBSqeY5Ar6JE8C1erzin4VcPUX1kHV/RJ6pQw2opVqdhXrAlqztc3QKwW/M9YzbDcqe68qeCfqszy97g2rGkSNwdY6sWPgdUnL34bPntrh93mn00qmaU+ozCsOXV4p7fVFU2+y03xlz3pqfQJpnpRwpp5pi/Bijj1NTS/8AuDTbHC+I14ak3iqn3i8+RzPqxLxETgEREBERAieKf8rW9Q+8JCcAc6/qp/1yb4p/ytb1D7wlQ4bzpcMampWbVpta22m/j653wluFkT1SHH57dH6rfMTwzof4HB+35TDzDE1MdXGldyAqjnZRvcn2kyZ40ohKGHQclOkexbTU7dOKMKt/0yn/ADT83kvwEP0D/wA0/dWRFb/plP8Amn5vJjgMfoH/AJp+6smf7b9VnlX+G/8AOp9ap8mmJlmKdcQKioaj3c6d7km9ztv33mXw5/nk+tU+TTrh2+iYy7g2V2+BrgEeOxBm7e9+iPXPHxGJZWOGdSoI2Vzfe/hOvE4P+G1Ahvo9O4PO+/OZuc8SVHqKuFdrWA8kXZye4ML+E8eNgRVpAm56pbnxNzcyY+ZKLLgaS0sGCgAPU69uZbRquT43lZ4FW+Ib0U2+aiW/L6erDU186io96gSj5BixhcQetBAsyNtexuDe3eLj7Zzx7zJayOOV/wAQPTTW/vI/CXfBNenTPiin3gSg53ifpeJApAkEKi7Wv4m3cNz7BNhUk0gKOQAHu2k5O2MhHeIiclIiICIiAiIgJoPFH6NmRPLqsWG9gqhvlN9zRvSTh9GYYi37QRx7UH4gzrxXuVbukKlozcN3VcMp9ZVmHyUSTOXtSoUqwxJUdkHTc6EdiWtp59oXG4vpbvEwOkZ9bZRihyqUmUn6y02H3mkaSfE//v8AuffPteyS58et+K+T7ZZjyb15ixjKaQr4ekKtQ0KtPrblgnasxHoB2XnvvOcFlVI4s0amHYXCkdZWAZVPNgV2qEm1gPA+yNxGZU6gwyvSLLSQow16dfhYgbWnavxEnWrUelTsiIlJWdrUwhJBvcajv3ztceTX2/n6xxmXHv7/AMfRKZNkNNlqllc6ajqt6blgFWpbwBN9J9YA75RM9qdWKVX9zWpv4Hstfl7JL1uMVvUBrUiajMx7VzdlKEAA7CzH7JCZofpFF6dKnVqFgLaKNVhz8QtpjO+5l1ZTvPi6cc9/C443tfglOm7DWx1OoOVSgvvRnv8AYyy1dG1fVg6foGn4Tp/CV/pbpM+FyvEOrK5pFXVgQwZkpvZgeRBVpl9Ete9Bk812+2zfjPjcvh9eNgxOJzPMrgmcax4yucefqE/mD7rSOyvhNatJKhqkahe2kG32zpMZrdqbXXUPGJQ+K8IKIw1IG4VGFztftX5S2ZpnVHD2FQnUdwqi5t4+AHrkuHjRtnVaSsCrAEHmCLg+yY39l0P3NP4F/wCJj5Vn1HEHShIa19LCxI9FiQZ5ZjxNh6LFCWZhzCAGx8CSQLydOW9KlKGHRNkVVH8IA+U64nCU6gAqIrAbjUAbH2yKxPENBsO1RWNjdOXaDspIuO7lzkJwlnCp1i1XclrFb3bZQxPM7bTUwy1s2txwFLQKfVpoBuF0jTfxt7ZzSo0qKnSFpp5RtZV9ZkW/FeGCarsd7WC9o7A8ieW/OeHFGaUNBoM7gmxbQoJA52NyAL7SdOXgSmCw2GJ6yktIkE9pApse/cd+/wBs9cZl9KrbrEVrciRuPUecj+H8fhzS0USQKa3KsLNbvY9xv6J0PFeG0ltTbEC2ntH1AxrLYkMJlVCkdSU1U+PM+88p3r4KjVOp0RyNrkBrDwmCmbUMTQrWLBQjawR2lBB3A5HvmNwucPTpVWp1GKBrsXAW1h8rRq+RPogUAAWAFgByAHdMXGZXRqm9SmrHx5H3jeRY4ww2q3bt52nb3Xv9kk8bmlKlTFVm7J8m25a++3jJrKDtg8so0t6dNVPiBv7zvMuQeD4qw9RgnaUk2BcAAn1gm3tk5GUs8hERMhERAREQEREBNQ9L+Hti6T+fRA9qs34MJt6a26ZcP2cLU8GqJ8QVh90zpx33hOZTw8uaZTlwNZqRoG+pVDH9HrpW35cgfZIhsuyamT1ub1qluYR6dvdSpX+2WHoTxOrLyn7utUX4tNT+syvVuh2s1SoxxVNELuwApsxCliQDdl3sRPZMrPFc8scb5ify/hLJ6mGOMRK1elodwWq4i7BLg2RmXe6kWIEqY4xySnvSynUe41EofMs5mzeEMgXC4P6J1wrKDUBYAL+sJYiwJt5R7++a/wD7s8O0LrUxrVCuxBrAkEbEEUEG8ze/lZNLdmudph8rTMMNhqXaSi4SwUBapUc1AvbV9koA6XscXS64dKepdVkcnRcX3L2va/dNl4Crl9TLD1S9bgadNxpIdiUok3FqnaNivfzsJRV4/wAnpfqMs9vU4dPtuTCrB024bVl6v+7rU29jBk/qEp3RHiLPVT6p99x+Ev8AxxUXF5LVrKOy9CnXUeAGmr8hNV9GVfTiyvnJ8iP+Zjk/aRumczgTmeRpWuPP1CfzB91pG5Zk2LekjJiNKEXA11BYeFgLSZ4xwlSrRVaaFiHBsPCzb/bInBYvMaSLTWh2VFhdCT7e1O+N9zsz6vHi+my/Rlc6mFMgnc3IIud50zKuwzAt1ZqFWFk8bJ6jyO/LunvnuFxVdaDtSOsK+oKLAdrbYnwmTneArU8UuKpIXFwSBzBtpII52I75ZZqT6jFFOu2LTEfR3pi41bEjlYkmw7pzwNSV6lZ2AY2Xnv5RJPymblqYqvieuqK9KkP2CWANhYDTtfxJtMLBUcRgatTTRNVG2BF7WBuDsD47iN9teolKHD6UFrsH1BkfslRYEXIPPmNx7ZEcKUwaGLJAJCbG247L8j3TP4byiqBXqVBpaorKoPPtXJJHdvaYGS4bFURVpGg2mopBNjsQrWsRsbk2k+M38FenBWW0qoqNUQOQVADbgXF+XjOOFgHxtZmFyBUIv3HUB8tpJ8F4KpSSqKiFSWUi/eLSPbC18JinqpSNRG1W035Mb22BsQfRFu7lB4YZdGYVlXYEVhYcrFC3znrwHh0c1iyhtkG4B2N78/UJ7ZLllZqtXE1UKllqaVPMs4I5c7AbbzI4JwFWl1vWIyX0Wv321Xlys1fsaQvDo7OMH/oP+M8cPUIwNUedWQH1ab/gJJZJldZBitVNhqpOFuPKJvsJzl2R1WwlamyFX1q6Btr2H/cS2z/iaSGX5OlbA002Ut2tVgSDq/42kJxHheqOHoaiyqp3tbynPdf2T0Z8WcOMJ9HfY+VY8r6rcrc++8yM14dqihQ0DVUpg6gOfaOrbxsSZJ2vejtx7h1UUSAB5S7bbC1vdLXg3LU0Y8yqk+sgGU7MExWOemrUTTC3uTcC5tdtwPDYCXWmgAAHIAAeobTnn4kWO0RE5qREQEREBERASldLWH1YEN+7q029+pP6xLrK/wAe0NeX4keCa/gIf+max8wQfQNitsZS8DRqfEHU/cX3yK444OzHEY/ENSo1KlFmUoTUQJYotwA7i3av3Tp0H4nTjqtPuegx9qOlvsZpYelLjXG4DEpSotTWm1IPdku2rUyncm1rBe7vnsZSnRPw5icDSr08QiprqK6hWDb6dJvp2HkrK7j+iGtVr1qn0mmiPVqOo0MzBWYsAdwLi89uifjLF43F1aeIr9anUllAWmFVlZRzRRzDHme6R/SJluaVMwrDD/TGosKZUU3riiOwAQO0EBuCSPT6YRsPhPhX6Hg3wbVetVjUN9Oiy1BYgC577m/plN/uJkdDatjbkcw+Jor9iAGSPRBlGNw30oYqk6BzSZC7IxYjWG5MSP2ecrGM6JsbUr1nVqCU2q1GS7uW0MxK3UJsbEbXgbMw+Hw1XLWoYVg+H6ipRpkMXFlU07ajubEW9k0JwRiNOLoHxuPeJvngPIKmAwgw9SorkO7AqCAAxvbf03980CqdRjSnLqsSyexKhT8JMvCx9A0zcCd54YJrop9E954mnjiS9v0YUt/ESBb1gGYuvFeZR+Op+WYvFFVlSlpLi9ZFOglWKm9wCCOcwMDmlSnTYFgT1zrasxLooFwpA3dj6L85uY7gmNeK8yj8dT8s514rzKPx1PyyIPEdUoXWmnZoiq2ot5xUgW9Uy6WcVWLMtNTRRtLb9sWXUW32sOVucdNGZrxXmUfjqfkjXivMo/HU/LMXKc2qVHVaiqBUpdamknYXtpa/fv3TCwoZy9dq5QriWQXY6Ci7aNF7XMaEvrxXmUfjqfkjXivMo/HU/JIYcTVNDVOrBXSzCwqWUhgLMxFjcb7TjH5piCSnYVkrUBdS9iKguAfEbby9FNprXivMo/HU/JGvFeZR+Op+WRtPOq5V3IoqoqGkCS3lA89PNtu4bmdMtzJ61egx2ulYFQWCkq1r2P4x00SmvFeZR+Op+Wc68V5lH46n5Zg4rH1CyvsKS1nWwvqPVo97m9iCQdrdwnCZjUfq9QsC9E3VaiDtarpdvKtYbjY3k6aM/VivNo/HU/LGvFeZR+Op+SYhGrEVbpVYA0rFKhVVuoO66xfx5GdkzKsaa1tKaHK253XVUVADv2rgk3FrESaGTrxXmUfjqfljXivMo/HU/LMbF5o6tUUaBpZgLhmZrIjWCKbnyjc8haeFXMalQKwsqCrhwQL6iW0Od72t2gLW33l1RIa8V5lH46n5ZnJewvz77cr+iQbZxVCo2lD1iK6DtDTd0WzG++1QG4ty5SbpBrDUQW7yAQL+gEyWDvERMhERAREQEREBMXM8P1lGrT89HX3qRMqcSjSXRXidGZ4X+LWh/wBVNvxAm2ukPiWngBRqNhVrs5dQzFV0WsbXKk73PLzZpjL2+jZnT7urxgH+kVbfKfQfEHD2GxqomITWqNrUamXtWK81IJ2J2ntjNUThTpPqYvGUcMcPTpJULC4dmYEIzC2wHMWnp0rcX4zAVqKUHREqU2PaRWbUrWNi21rMvdLdlvBmX0HWpSwtNXU3VrFmU8rhmJIMmqlBGILKCRyJAJHqvyhGp+i3i3HYrGlMRWapSNJyOwiqHBUjdFHdq5mR/H+T5pVzDECguLeiTTKBXqikAaaXC3YJ5QabrAnMDXfRBkmLwiYlcTRNMOyOupqbFjYq19DG2wXnNYdImH6rM8YALfpNY/1qtS/vYz6TmhemjDacy1dz0Kbe0F0P2KIWNl5BW10EbxAPvklKz0fV9eDpHwUD3bfhLNPFZ3aYmY4BayqGLDSwcFSAQw5d3pmIMgpixD1A4ZmL6hrJYaTckeElolmVgiE4epBWS72an1R3Hk6tXhzuZ2/sGlq1EsRq16LjQXtp1Wte9vTJWI6qaR2X5OlFtQZ2IXQuog6UvfSLAd86PkdIvru9tfWFNXYNTzrW5+2SkR1UQ/8Ad2lpK6qhUqVALbIpbUdO3j43nriMkpuXJLAuabEggWNMWW23pknEdVEZ/YlPSFDOLVDVDAjUHPfe05wWTU6TK6lrrrtc38s3N9t5JRHVRgNlKFtRLW1F9Fxo1MCpNrX3BPf3xSypBbtOxXRpLEbBL6RsOW59J8ZnxJujCqZeC7OKlRS2m4UgA6RYbEHumNUyqkBYs4FrJv8AqxqD9jbzlHO/KS06ugIsRM53Pp9zz82sdb7+EWMupbt1j3JbU1xdtYUEE25HSOVrW7pGYnHYCg/V1MQ6MhpkowexanbSx7G+wA22NpYnwynn3enaY2MyWhVNNqlMOaZupbe3o9I77HaPZ88+rXNO3yvff39E5ZNf6/PzYeFoYVurC1GOpQaSsSCEVg/YVgDYlRz5gbbSckRW4doMxdg5cm99bXv79pKotgBcm3jufbLu293TOcck6bbfXtr8O0REORERAREQEREBOJzOIGiOPqJp5hibc9YdfWyhvmZ9D5NmtLE0kq0qiurAHskGx7wfAjwMoPGnBaYwiqjaKwFr2uGA5Bh6PEfbNe1+C8fQYlBv51Nyp9+xnqwzmksfR0T5sbDZqP28X/79T888KmW5g/lCu31qjH7zTXVE0+kq2NpJ5VRF+syj5mQ+O42y6lfXjKNx3I4dvhS5mgqXCGKY/qbeklfwvJbB9H+Jfyiq+oFv+I68fiaXnO+mHDqCMLReq3c1T9HT93ln1WHrmsMVXxWZYhqrkvUawJtZEUclA7lF+Xp7ySZecs6NqYsahLevYe4fjLlluRUaIAVRt6Npzy5Z6Lpi8HZWcPQVPAf/AGZPzgCczhVIiJAiIgIiICIiAiIgIiICIiAiIgIiICIiAiIgIiICIiAiIgcTgqJ2iB5mivgJx1C+A909YgdBSHgJ2AnMQOJzEQEREBERAREQEREBERAREQEREBERAREQEREBERAREQEREBERAREQEREBERAREQEREBERAREQEREBERAREQEREBERAREQEREBERAREQERE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AutoShape 10" descr="data:image/jpeg;base64,/9j/4AAQSkZJRgABAQAAAQABAAD/2wCEAAkGBxISEhMSExMWFhMXFxYXFxgWFxUYFhcVGBwcGB4aGBcYHSggGBslHxgYITEhJSkrLi4vFx8zODMsNygtLisBCgoKDg0OGxAQGywkHiYsLiwsLy0tLCwsLCwsLCwsLDcsNC02LiwsLCwsLC4rLCwsLCwsLCwsLissLCw0LCw3LP/AABEIAKgBLAMBIgACEQEDEQH/xAAcAAEAAgIDAQAAAAAAAAAAAAAABQYEBwECAwj/xABIEAACAQIEAgUIBgcHAgcAAAABAgADEQQFEiEGMQcTIkFRMlJhcYGRkrEUcqGywdIjM0JTYnPCFRYkNIKi0TXxF1Rjk7Ph8P/EABkBAQEBAQEBAAAAAAAAAAAAAAABAgMEBf/EACoRAQEAAgEDAQcEAwAAAAAAAAABAhEDEiExQQQiUWFxgZETMsHRFCOx/9oADAMBAAIRAxEAPwDakRE8LZERAREQEREBERAREQEREBERAREQEREBERAREQEREBERAREQEREBERAREQEREBERAREQETqzAC5NgNyTyAlA4j6TKdMlMKgqsNusa4pg/wAIG7+vYeuamNvgbBnhiMZSp/rKiJ9ZlX5maVOcZrjyQhr1B5tBWVB6CUFveZlYXoxzOru1FUv31aq3/wBuozpOG+qbbNq8V4BeeLo+xwflPH++uX/+aT/f+WU/D9DmMPl16CfV6x/sKr85IUehU/t46/1aFvnVM1+jDayUuL8A3LFUva2n71pLYbFU6gvTdXHirBh9kotfoWP7GNsf4qF/lVErPEPAeOy1TiRUU01K3qUnZHW5Ci6mxtcjkTJeH4G25ZzKB0c8WVsRro1yGZQCr8mIO1mtsSNt/TL9ONll1VcxESBERAREQEREBERAREQEREBERAREQEREBERAREQEREBERAo3S5iqiYRFRrJUqhKlubLpZgL+F13HfaQnRhkeBehicbjFLjDsbqwLU1RUDlyii7ndhY3HZ5Xll6U6GrL3PmPSb/do+TmV/oe/S08zwp5VKK2HrFRD81np4vCVcP8AxOy9FC0add1HIU6BUW9GrSJjVOlG/wCrwFc/zGp0/kWlA4cq6sNT8QCPcTL/AFuGadOomzsmircNcaq1NdYAIAOkgnl5pn0f8fjmMuVvePBfaeS5XHGTtdMGp0j49vIwVFPr12f7FVZhVONM3b9vC0x/BSqEj2u5EkcLTokVSMMo/wAP19PrCz+ANu1unlEX3krl+DoO9MdWikU6GJHZHaUqUdT4i4DW8SZq8XFj5l/P9MTm5cvFn4/tTqmeZm/lZg49FOlRX7Qt5mZJjK2KynN6Vaq9WpSZ2Bc6m0qoZR6Bemx9sl8fTpthETWgqrSWuF5Nd2YuCeR2ZbLe/ZkX0aLqxOZ4c8qtFDb2FT/8kxz4YTDqxmu+nT2fkzudmV322p3RxX04wDuZSPcQf+Zu9Z8+8JVTTxdC/PVpPtBHzn0BRN1Hqny+Wd3vd4iJyCIiAiIgYebYzqaL1QNWkDa9r3IHP2ysf33b9yvxn8sneKf8rW9S/eEg+AVBNe47qf8AVOuMx6bbEZmW8X06jBaidXc2DX1Lf07C0zuI84OGVGChtRI3JFrC/dKzxrg1p1lZQAHW5A2GoGxPykrmGctTwuGqBUcuADrBPJeY3luE7WG01kmYHEUVqlQpJYWBvyJHP2TPlZbPqi4NK4RAxcrax02u3IA89phrxViHT9HSDOLliquVVe7a/Pnzmf07fBtcolW4b4ketU6qqFuQSrKLbjexF/C/unGc8TutU0aCBmB0kkE3bwUA90nRd6Xa1RKdS4nr0qgTE0wBtewKsAe8b2ImbxJxBUw9RVRUIKBrsCeZI7iNto/Tu9G1kiVGhxTUq4ilTQKELKrXBub87b7DwjHcUVXq9VhkDbkAkFixHeBewEv6eSbW6JT8DxTVSqKeJQDcAkAqVJ7yL2Ilwmcsbj5UiImQiIgIiICIiBC8ZUOswOKXv6pyPWo1D7RNe9C2I05jpvs9CotvEhkcfYrTa+Kpa0ZD+0pX3i00h0c1jSzPCX2/SFD63VqdveRO/DfKVI5XTNKpiaX7rE1VHqDbfKXqmKzKjmrWZ6rU6zlCgSmrOUB37V7avJ27jeVTOqXV5pmCdzMlQf6lDH7Wlny9KppU0WrTKsoAJpkuiVKoQqGNttYG3oE+zhd8ONfJ5Jrmyn3Z9XKAcUodqzBqdbWNZLFUcIAGQDY3uU7u+YNDB0lVVqUQXTFJh3YtUN053A1WF+VgLWM60BWr0u1Va9UViQtNNPPddXMFnRNh4iZWIysc6larZtTM5NgHpqdJayWBAC/tX57Sb12t/GzW+8n50wczwCdRU6umE6mowqFqZu/6RlBSqeY5Ar6JE8C1erzin4VcPUX1kHV/RJ6pQw2opVqdhXrAlqztc3QKwW/M9YzbDcqe68qeCfqszy97g2rGkSNwdY6sWPgdUnL34bPntrh93mn00qmaU+ozCsOXV4p7fVFU2+y03xlz3pqfQJpnpRwpp5pi/Bijj1NTS/8AuDTbHC+I14ak3iqn3i8+RzPqxLxETgEREBERAieKf8rW9Q+8JCcAc6/qp/1yb4p/ytb1D7wlQ4bzpcMampWbVpta22m/j653wluFkT1SHH57dH6rfMTwzof4HB+35TDzDE1MdXGldyAqjnZRvcn2kyZ40ohKGHQclOkexbTU7dOKMKt/0yn/ADT83kvwEP0D/wA0/dWRFb/plP8Amn5vJjgMfoH/AJp+6smf7b9VnlX+G/8AOp9ap8mmJlmKdcQKioaj3c6d7km9ztv33mXw5/nk+tU+TTrh2+iYy7g2V2+BrgEeOxBm7e9+iPXPHxGJZWOGdSoI2Vzfe/hOvE4P+G1Ahvo9O4PO+/OZuc8SVHqKuFdrWA8kXZye4ML+E8eNgRVpAm56pbnxNzcyY+ZKLLgaS0sGCgAPU69uZbRquT43lZ4FW+Ib0U2+aiW/L6erDU186io96gSj5BixhcQetBAsyNtexuDe3eLj7Zzx7zJayOOV/wAQPTTW/vI/CXfBNenTPiin3gSg53ifpeJApAkEKi7Wv4m3cNz7BNhUk0gKOQAHu2k5O2MhHeIiclIiICIiAiIgJoPFH6NmRPLqsWG9gqhvlN9zRvSTh9GYYi37QRx7UH4gzrxXuVbukKlozcN3VcMp9ZVmHyUSTOXtSoUqwxJUdkHTc6EdiWtp59oXG4vpbvEwOkZ9bZRihyqUmUn6y02H3mkaSfE//v8AuffPteyS58et+K+T7ZZjyb15ixjKaQr4ekKtQ0KtPrblgnasxHoB2XnvvOcFlVI4s0amHYXCkdZWAZVPNgV2qEm1gPA+yNxGZU6gwyvSLLSQow16dfhYgbWnavxEnWrUelTsiIlJWdrUwhJBvcajv3ztceTX2/n6xxmXHv7/AMfRKZNkNNlqllc6ajqt6blgFWpbwBN9J9YA75RM9qdWKVX9zWpv4Hstfl7JL1uMVvUBrUiajMx7VzdlKEAA7CzH7JCZofpFF6dKnVqFgLaKNVhz8QtpjO+5l1ZTvPi6cc9/C443tfglOm7DWx1OoOVSgvvRnv8AYyy1dG1fVg6foGn4Tp/CV/pbpM+FyvEOrK5pFXVgQwZkpvZgeRBVpl9Ete9Bk812+2zfjPjcvh9eNgxOJzPMrgmcax4yucefqE/mD7rSOyvhNatJKhqkahe2kG32zpMZrdqbXXUPGJQ+K8IKIw1IG4VGFztftX5S2ZpnVHD2FQnUdwqi5t4+AHrkuHjRtnVaSsCrAEHmCLg+yY39l0P3NP4F/wCJj5Vn1HEHShIa19LCxI9FiQZ5ZjxNh6LFCWZhzCAGx8CSQLydOW9KlKGHRNkVVH8IA+U64nCU6gAqIrAbjUAbH2yKxPENBsO1RWNjdOXaDspIuO7lzkJwlnCp1i1XclrFb3bZQxPM7bTUwy1s2txwFLQKfVpoBuF0jTfxt7ZzSo0qKnSFpp5RtZV9ZkW/FeGCarsd7WC9o7A8ieW/OeHFGaUNBoM7gmxbQoJA52NyAL7SdOXgSmCw2GJ6yktIkE9pApse/cd+/wBs9cZl9KrbrEVrciRuPUecj+H8fhzS0USQKa3KsLNbvY9xv6J0PFeG0ltTbEC2ntH1AxrLYkMJlVCkdSU1U+PM+88p3r4KjVOp0RyNrkBrDwmCmbUMTQrWLBQjawR2lBB3A5HvmNwucPTpVWp1GKBrsXAW1h8rRq+RPogUAAWAFgByAHdMXGZXRqm9SmrHx5H3jeRY4ww2q3bt52nb3Xv9kk8bmlKlTFVm7J8m25a++3jJrKDtg8so0t6dNVPiBv7zvMuQeD4qw9RgnaUk2BcAAn1gm3tk5GUs8hERMhERAREQEREBNQ9L+Hti6T+fRA9qs34MJt6a26ZcP2cLU8GqJ8QVh90zpx33hOZTw8uaZTlwNZqRoG+pVDH9HrpW35cgfZIhsuyamT1ub1qluYR6dvdSpX+2WHoTxOrLyn7utUX4tNT+syvVuh2s1SoxxVNELuwApsxCliQDdl3sRPZMrPFc8scb5ify/hLJ6mGOMRK1elodwWq4i7BLg2RmXe6kWIEqY4xySnvSynUe41EofMs5mzeEMgXC4P6J1wrKDUBYAL+sJYiwJt5R7++a/wD7s8O0LrUxrVCuxBrAkEbEEUEG8ze/lZNLdmudph8rTMMNhqXaSi4SwUBapUc1AvbV9koA6XscXS64dKepdVkcnRcX3L2va/dNl4Crl9TLD1S9bgadNxpIdiUok3FqnaNivfzsJRV4/wAnpfqMs9vU4dPtuTCrB024bVl6v+7rU29jBk/qEp3RHiLPVT6p99x+Ev8AxxUXF5LVrKOy9CnXUeAGmr8hNV9GVfTiyvnJ8iP+Zjk/aRumczgTmeRpWuPP1CfzB91pG5Zk2LekjJiNKEXA11BYeFgLSZ4xwlSrRVaaFiHBsPCzb/bInBYvMaSLTWh2VFhdCT7e1O+N9zsz6vHi+my/Rlc6mFMgnc3IIud50zKuwzAt1ZqFWFk8bJ6jyO/LunvnuFxVdaDtSOsK+oKLAdrbYnwmTneArU8UuKpIXFwSBzBtpII52I75ZZqT6jFFOu2LTEfR3pi41bEjlYkmw7pzwNSV6lZ2AY2Xnv5RJPymblqYqvieuqK9KkP2CWANhYDTtfxJtMLBUcRgatTTRNVG2BF7WBuDsD47iN9teolKHD6UFrsH1BkfslRYEXIPPmNx7ZEcKUwaGLJAJCbG247L8j3TP4byiqBXqVBpaorKoPPtXJJHdvaYGS4bFURVpGg2mopBNjsQrWsRsbk2k+M38FenBWW0qoqNUQOQVADbgXF+XjOOFgHxtZmFyBUIv3HUB8tpJ8F4KpSSqKiFSWUi/eLSPbC18JinqpSNRG1W035Mb22BsQfRFu7lB4YZdGYVlXYEVhYcrFC3znrwHh0c1iyhtkG4B2N78/UJ7ZLllZqtXE1UKllqaVPMs4I5c7AbbzI4JwFWl1vWIyX0Wv321Xlys1fsaQvDo7OMH/oP+M8cPUIwNUedWQH1ab/gJJZJldZBitVNhqpOFuPKJvsJzl2R1WwlamyFX1q6Btr2H/cS2z/iaSGX5OlbA002Ut2tVgSDq/42kJxHheqOHoaiyqp3tbynPdf2T0Z8WcOMJ9HfY+VY8r6rcrc++8yM14dqihQ0DVUpg6gOfaOrbxsSZJ2vejtx7h1UUSAB5S7bbC1vdLXg3LU0Y8yqk+sgGU7MExWOemrUTTC3uTcC5tdtwPDYCXWmgAAHIAAeobTnn4kWO0RE5qREQEREBERASldLWH1YEN+7q029+pP6xLrK/wAe0NeX4keCa/gIf+max8wQfQNitsZS8DRqfEHU/cX3yK444OzHEY/ENSo1KlFmUoTUQJYotwA7i3av3Tp0H4nTjqtPuegx9qOlvsZpYelLjXG4DEpSotTWm1IPdku2rUyncm1rBe7vnsZSnRPw5icDSr08QiprqK6hWDb6dJvp2HkrK7j+iGtVr1qn0mmiPVqOo0MzBWYsAdwLi89uifjLF43F1aeIr9anUllAWmFVlZRzRRzDHme6R/SJluaVMwrDD/TGosKZUU3riiOwAQO0EBuCSPT6YRsPhPhX6Hg3wbVetVjUN9Oiy1BYgC577m/plN/uJkdDatjbkcw+Jor9iAGSPRBlGNw30oYqk6BzSZC7IxYjWG5MSP2ecrGM6JsbUr1nVqCU2q1GS7uW0MxK3UJsbEbXgbMw+Hw1XLWoYVg+H6ipRpkMXFlU07ajubEW9k0JwRiNOLoHxuPeJvngPIKmAwgw9SorkO7AqCAAxvbf03980CqdRjSnLqsSyexKhT8JMvCx9A0zcCd54YJrop9E954mnjiS9v0YUt/ESBb1gGYuvFeZR+Op+WYvFFVlSlpLi9ZFOglWKm9wCCOcwMDmlSnTYFgT1zrasxLooFwpA3dj6L85uY7gmNeK8yj8dT8s514rzKPx1PyyIPEdUoXWmnZoiq2ot5xUgW9Uy6WcVWLMtNTRRtLb9sWXUW32sOVucdNGZrxXmUfjqfkjXivMo/HU/LMXKc2qVHVaiqBUpdamknYXtpa/fv3TCwoZy9dq5QriWQXY6Ci7aNF7XMaEvrxXmUfjqfkjXivMo/HU/JIYcTVNDVOrBXSzCwqWUhgLMxFjcb7TjH5piCSnYVkrUBdS9iKguAfEbby9FNprXivMo/HU/JGvFeZR+Op+WRtPOq5V3IoqoqGkCS3lA89PNtu4bmdMtzJ61egx2ulYFQWCkq1r2P4x00SmvFeZR+Op+Wc68V5lH46n5Zg4rH1CyvsKS1nWwvqPVo97m9iCQdrdwnCZjUfq9QsC9E3VaiDtarpdvKtYbjY3k6aM/VivNo/HU/LGvFeZR+Op+SYhGrEVbpVYA0rFKhVVuoO66xfx5GdkzKsaa1tKaHK253XVUVADv2rgk3FrESaGTrxXmUfjqfljXivMo/HU/LMbF5o6tUUaBpZgLhmZrIjWCKbnyjc8haeFXMalQKwsqCrhwQL6iW0Od72t2gLW33l1RIa8V5lH46n5ZnJewvz77cr+iQbZxVCo2lD1iK6DtDTd0WzG++1QG4ty5SbpBrDUQW7yAQL+gEyWDvERMhERAREQEREBMXM8P1lGrT89HX3qRMqcSjSXRXidGZ4X+LWh/wBVNvxAm2ukPiWngBRqNhVrs5dQzFV0WsbXKk73PLzZpjL2+jZnT7urxgH+kVbfKfQfEHD2GxqomITWqNrUamXtWK81IJ2J2ntjNUThTpPqYvGUcMcPTpJULC4dmYEIzC2wHMWnp0rcX4zAVqKUHREqU2PaRWbUrWNi21rMvdLdlvBmX0HWpSwtNXU3VrFmU8rhmJIMmqlBGILKCRyJAJHqvyhGp+i3i3HYrGlMRWapSNJyOwiqHBUjdFHdq5mR/H+T5pVzDECguLeiTTKBXqikAaaXC3YJ5QabrAnMDXfRBkmLwiYlcTRNMOyOupqbFjYq19DG2wXnNYdImH6rM8YALfpNY/1qtS/vYz6TmhemjDacy1dz0Kbe0F0P2KIWNl5BW10EbxAPvklKz0fV9eDpHwUD3bfhLNPFZ3aYmY4BayqGLDSwcFSAQw5d3pmIMgpixD1A4ZmL6hrJYaTckeElolmVgiE4epBWS72an1R3Hk6tXhzuZ2/sGlq1EsRq16LjQXtp1Wte9vTJWI6qaR2X5OlFtQZ2IXQuog6UvfSLAd86PkdIvru9tfWFNXYNTzrW5+2SkR1UQ/8Ad2lpK6qhUqVALbIpbUdO3j43nriMkpuXJLAuabEggWNMWW23pknEdVEZ/YlPSFDOLVDVDAjUHPfe05wWTU6TK6lrrrtc38s3N9t5JRHVRgNlKFtRLW1F9Fxo1MCpNrX3BPf3xSypBbtOxXRpLEbBL6RsOW59J8ZnxJujCqZeC7OKlRS2m4UgA6RYbEHumNUyqkBYs4FrJv8AqxqD9jbzlHO/KS06ugIsRM53Pp9zz82sdb7+EWMupbt1j3JbU1xdtYUEE25HSOVrW7pGYnHYCg/V1MQ6MhpkowexanbSx7G+wA22NpYnwynn3enaY2MyWhVNNqlMOaZupbe3o9I77HaPZ88+rXNO3yvff39E5ZNf6/PzYeFoYVurC1GOpQaSsSCEVg/YVgDYlRz5gbbSckRW4doMxdg5cm99bXv79pKotgBcm3jufbLu293TOcck6bbfXtr8O0REORERAREQEREBOJzOIGiOPqJp5hibc9YdfWyhvmZ9D5NmtLE0kq0qiurAHskGx7wfAjwMoPGnBaYwiqjaKwFr2uGA5Bh6PEfbNe1+C8fQYlBv51Nyp9+xnqwzmksfR0T5sbDZqP28X/79T888KmW5g/lCu31qjH7zTXVE0+kq2NpJ5VRF+syj5mQ+O42y6lfXjKNx3I4dvhS5mgqXCGKY/qbeklfwvJbB9H+Jfyiq+oFv+I68fiaXnO+mHDqCMLReq3c1T9HT93ln1WHrmsMVXxWZYhqrkvUawJtZEUclA7lF+Xp7ySZecs6NqYsahLevYe4fjLlluRUaIAVRt6Npzy5Z6Lpi8HZWcPQVPAf/AGZPzgCczhVIiJAiIgIiICIiAiIgIiICIiAiIgIiICIiAiIgIiICIiAiIgcTgqJ2iB5mivgJx1C+A909YgdBSHgJ2AnMQOJzEQEREBERAREQEREBERAREQEREBERAREQEREBERAREQEREBERAREQEREBERAREQEREBERAREQEREBERAREQEREBERAREQEREBERAREQERED//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2" descr="data:image/jpeg;base64,/9j/4AAQSkZJRgABAQAAAQABAAD/2wCEAAkGBxISEhMSExMWFhMXFxYXFxgWFxUYFhcVGBwcGB4aGBcYHSggGBslHxgYITEhJSkrLi4vFx8zODMsNygtLisBCgoKDg0OGxAQGywkHiYsLiwsLy0tLCwsLCwsLCwsLDcsNC02LiwsLCwsLC4rLCwsLCwsLCwsLissLCw0LCw3LP/AABEIAKgBLAMBIgACEQEDEQH/xAAcAAEAAgIDAQAAAAAAAAAAAAAABQYEBwECAwj/xABIEAACAQIEAgUIBgcHAgcAAAABAgADEQQFEiEGMQcTIkFRMlJhcYGRkrEUcqGywdIjM0JTYnPCFRYkNIKi0TXxF1Rjk7Ph8P/EABkBAQEBAQEBAAAAAAAAAAAAAAABAgMEBf/EACoRAQEAAgEDAQcEAwAAAAAAAAABAhEDEiExQQQiUWFxgZETMsHRFCOx/9oADAMBAAIRAxEAPwDakRE8LZERAREQEREBERAREQEREBERAREQEREBERAREQEREBERAREQEREBERAREQEREBERAREQETqzAC5NgNyTyAlA4j6TKdMlMKgqsNusa4pg/wAIG7+vYeuamNvgbBnhiMZSp/rKiJ9ZlX5maVOcZrjyQhr1B5tBWVB6CUFveZlYXoxzOru1FUv31aq3/wBuozpOG+qbbNq8V4BeeLo+xwflPH++uX/+aT/f+WU/D9DmMPl16CfV6x/sKr85IUehU/t46/1aFvnVM1+jDayUuL8A3LFUva2n71pLYbFU6gvTdXHirBh9kotfoWP7GNsf4qF/lVErPEPAeOy1TiRUU01K3qUnZHW5Ci6mxtcjkTJeH4G25ZzKB0c8WVsRro1yGZQCr8mIO1mtsSNt/TL9ONll1VcxESBERAREQEREBERAREQEREBERAREQEREBERAREQEREBERAo3S5iqiYRFRrJUqhKlubLpZgL+F13HfaQnRhkeBehicbjFLjDsbqwLU1RUDlyii7ndhY3HZ5Xll6U6GrL3PmPSb/do+TmV/oe/S08zwp5VKK2HrFRD81np4vCVcP8AxOy9FC0add1HIU6BUW9GrSJjVOlG/wCrwFc/zGp0/kWlA4cq6sNT8QCPcTL/AFuGadOomzsmircNcaq1NdYAIAOkgnl5pn0f8fjmMuVvePBfaeS5XHGTtdMGp0j49vIwVFPr12f7FVZhVONM3b9vC0x/BSqEj2u5EkcLTokVSMMo/wAP19PrCz+ANu1unlEX3krl+DoO9MdWikU6GJHZHaUqUdT4i4DW8SZq8XFj5l/P9MTm5cvFn4/tTqmeZm/lZg49FOlRX7Qt5mZJjK2KynN6Vaq9WpSZ2Bc6m0qoZR6Bemx9sl8fTpthETWgqrSWuF5Nd2YuCeR2ZbLe/ZkX0aLqxOZ4c8qtFDb2FT/8kxz4YTDqxmu+nT2fkzudmV322p3RxX04wDuZSPcQf+Zu9Z8+8JVTTxdC/PVpPtBHzn0BRN1Hqny+Wd3vd4iJyCIiAiIgYebYzqaL1QNWkDa9r3IHP2ysf33b9yvxn8sneKf8rW9S/eEg+AVBNe47qf8AVOuMx6bbEZmW8X06jBaidXc2DX1Lf07C0zuI84OGVGChtRI3JFrC/dKzxrg1p1lZQAHW5A2GoGxPykrmGctTwuGqBUcuADrBPJeY3luE7WG01kmYHEUVqlQpJYWBvyJHP2TPlZbPqi4NK4RAxcrax02u3IA89phrxViHT9HSDOLliquVVe7a/Pnzmf07fBtcolW4b4ketU6qqFuQSrKLbjexF/C/unGc8TutU0aCBmB0kkE3bwUA90nRd6Xa1RKdS4nr0qgTE0wBtewKsAe8b2ImbxJxBUw9RVRUIKBrsCeZI7iNto/Tu9G1kiVGhxTUq4ilTQKELKrXBub87b7DwjHcUVXq9VhkDbkAkFixHeBewEv6eSbW6JT8DxTVSqKeJQDcAkAqVJ7yL2Ilwmcsbj5UiImQiIgIiICIiBC8ZUOswOKXv6pyPWo1D7RNe9C2I05jpvs9CotvEhkcfYrTa+Kpa0ZD+0pX3i00h0c1jSzPCX2/SFD63VqdveRO/DfKVI5XTNKpiaX7rE1VHqDbfKXqmKzKjmrWZ6rU6zlCgSmrOUB37V7avJ27jeVTOqXV5pmCdzMlQf6lDH7Wlny9KppU0WrTKsoAJpkuiVKoQqGNttYG3oE+zhd8ONfJ5Jrmyn3Z9XKAcUodqzBqdbWNZLFUcIAGQDY3uU7u+YNDB0lVVqUQXTFJh3YtUN053A1WF+VgLWM60BWr0u1Va9UViQtNNPPddXMFnRNh4iZWIysc6larZtTM5NgHpqdJayWBAC/tX57Sb12t/GzW+8n50wczwCdRU6umE6mowqFqZu/6RlBSqeY5Ar6JE8C1erzin4VcPUX1kHV/RJ6pQw2opVqdhXrAlqztc3QKwW/M9YzbDcqe68qeCfqszy97g2rGkSNwdY6sWPgdUnL34bPntrh93mn00qmaU+ozCsOXV4p7fVFU2+y03xlz3pqfQJpnpRwpp5pi/Bijj1NTS/8AuDTbHC+I14ak3iqn3i8+RzPqxLxETgEREBERAieKf8rW9Q+8JCcAc6/qp/1yb4p/ytb1D7wlQ4bzpcMampWbVpta22m/j653wluFkT1SHH57dH6rfMTwzof4HB+35TDzDE1MdXGldyAqjnZRvcn2kyZ40ohKGHQclOkexbTU7dOKMKt/0yn/ADT83kvwEP0D/wA0/dWRFb/plP8Amn5vJjgMfoH/AJp+6smf7b9VnlX+G/8AOp9ap8mmJlmKdcQKioaj3c6d7km9ztv33mXw5/nk+tU+TTrh2+iYy7g2V2+BrgEeOxBm7e9+iPXPHxGJZWOGdSoI2Vzfe/hOvE4P+G1Ahvo9O4PO+/OZuc8SVHqKuFdrWA8kXZye4ML+E8eNgRVpAm56pbnxNzcyY+ZKLLgaS0sGCgAPU69uZbRquT43lZ4FW+Ib0U2+aiW/L6erDU186io96gSj5BixhcQetBAsyNtexuDe3eLj7Zzx7zJayOOV/wAQPTTW/vI/CXfBNenTPiin3gSg53ifpeJApAkEKi7Wv4m3cNz7BNhUk0gKOQAHu2k5O2MhHeIiclIiICIiAiIgJoPFH6NmRPLqsWG9gqhvlN9zRvSTh9GYYi37QRx7UH4gzrxXuVbukKlozcN3VcMp9ZVmHyUSTOXtSoUqwxJUdkHTc6EdiWtp59oXG4vpbvEwOkZ9bZRihyqUmUn6y02H3mkaSfE//v8AuffPteyS58et+K+T7ZZjyb15ixjKaQr4ekKtQ0KtPrblgnasxHoB2XnvvOcFlVI4s0amHYXCkdZWAZVPNgV2qEm1gPA+yNxGZU6gwyvSLLSQow16dfhYgbWnavxEnWrUelTsiIlJWdrUwhJBvcajv3ztceTX2/n6xxmXHv7/AMfRKZNkNNlqllc6ajqt6blgFWpbwBN9J9YA75RM9qdWKVX9zWpv4Hstfl7JL1uMVvUBrUiajMx7VzdlKEAA7CzH7JCZofpFF6dKnVqFgLaKNVhz8QtpjO+5l1ZTvPi6cc9/C443tfglOm7DWx1OoOVSgvvRnv8AYyy1dG1fVg6foGn4Tp/CV/pbpM+FyvEOrK5pFXVgQwZkpvZgeRBVpl9Ete9Bk812+2zfjPjcvh9eNgxOJzPMrgmcax4yucefqE/mD7rSOyvhNatJKhqkahe2kG32zpMZrdqbXXUPGJQ+K8IKIw1IG4VGFztftX5S2ZpnVHD2FQnUdwqi5t4+AHrkuHjRtnVaSsCrAEHmCLg+yY39l0P3NP4F/wCJj5Vn1HEHShIa19LCxI9FiQZ5ZjxNh6LFCWZhzCAGx8CSQLydOW9KlKGHRNkVVH8IA+U64nCU6gAqIrAbjUAbH2yKxPENBsO1RWNjdOXaDspIuO7lzkJwlnCp1i1XclrFb3bZQxPM7bTUwy1s2txwFLQKfVpoBuF0jTfxt7ZzSo0qKnSFpp5RtZV9ZkW/FeGCarsd7WC9o7A8ieW/OeHFGaUNBoM7gmxbQoJA52NyAL7SdOXgSmCw2GJ6yktIkE9pApse/cd+/wBs9cZl9KrbrEVrciRuPUecj+H8fhzS0USQKa3KsLNbvY9xv6J0PFeG0ltTbEC2ntH1AxrLYkMJlVCkdSU1U+PM+88p3r4KjVOp0RyNrkBrDwmCmbUMTQrWLBQjawR2lBB3A5HvmNwucPTpVWp1GKBrsXAW1h8rRq+RPogUAAWAFgByAHdMXGZXRqm9SmrHx5H3jeRY4ww2q3bt52nb3Xv9kk8bmlKlTFVm7J8m25a++3jJrKDtg8so0t6dNVPiBv7zvMuQeD4qw9RgnaUk2BcAAn1gm3tk5GUs8hERMhERAREQEREBNQ9L+Hti6T+fRA9qs34MJt6a26ZcP2cLU8GqJ8QVh90zpx33hOZTw8uaZTlwNZqRoG+pVDH9HrpW35cgfZIhsuyamT1ub1qluYR6dvdSpX+2WHoTxOrLyn7utUX4tNT+syvVuh2s1SoxxVNELuwApsxCliQDdl3sRPZMrPFc8scb5ify/hLJ6mGOMRK1elodwWq4i7BLg2RmXe6kWIEqY4xySnvSynUe41EofMs5mzeEMgXC4P6J1wrKDUBYAL+sJYiwJt5R7++a/wD7s8O0LrUxrVCuxBrAkEbEEUEG8ze/lZNLdmudph8rTMMNhqXaSi4SwUBapUc1AvbV9koA6XscXS64dKepdVkcnRcX3L2va/dNl4Crl9TLD1S9bgadNxpIdiUok3FqnaNivfzsJRV4/wAnpfqMs9vU4dPtuTCrB024bVl6v+7rU29jBk/qEp3RHiLPVT6p99x+Ev8AxxUXF5LVrKOy9CnXUeAGmr8hNV9GVfTiyvnJ8iP+Zjk/aRumczgTmeRpWuPP1CfzB91pG5Zk2LekjJiNKEXA11BYeFgLSZ4xwlSrRVaaFiHBsPCzb/bInBYvMaSLTWh2VFhdCT7e1O+N9zsz6vHi+my/Rlc6mFMgnc3IIud50zKuwzAt1ZqFWFk8bJ6jyO/LunvnuFxVdaDtSOsK+oKLAdrbYnwmTneArU8UuKpIXFwSBzBtpII52I75ZZqT6jFFOu2LTEfR3pi41bEjlYkmw7pzwNSV6lZ2AY2Xnv5RJPymblqYqvieuqK9KkP2CWANhYDTtfxJtMLBUcRgatTTRNVG2BF7WBuDsD47iN9teolKHD6UFrsH1BkfslRYEXIPPmNx7ZEcKUwaGLJAJCbG247L8j3TP4byiqBXqVBpaorKoPPtXJJHdvaYGS4bFURVpGg2mopBNjsQrWsRsbk2k+M38FenBWW0qoqNUQOQVADbgXF+XjOOFgHxtZmFyBUIv3HUB8tpJ8F4KpSSqKiFSWUi/eLSPbC18JinqpSNRG1W035Mb22BsQfRFu7lB4YZdGYVlXYEVhYcrFC3znrwHh0c1iyhtkG4B2N78/UJ7ZLllZqtXE1UKllqaVPMs4I5c7AbbzI4JwFWl1vWIyX0Wv321Xlys1fsaQvDo7OMH/oP+M8cPUIwNUedWQH1ab/gJJZJldZBitVNhqpOFuPKJvsJzl2R1WwlamyFX1q6Btr2H/cS2z/iaSGX5OlbA002Ut2tVgSDq/42kJxHheqOHoaiyqp3tbynPdf2T0Z8WcOMJ9HfY+VY8r6rcrc++8yM14dqihQ0DVUpg6gOfaOrbxsSZJ2vejtx7h1UUSAB5S7bbC1vdLXg3LU0Y8yqk+sgGU7MExWOemrUTTC3uTcC5tdtwPDYCXWmgAAHIAAeobTnn4kWO0RE5qREQEREBERASldLWH1YEN+7q029+pP6xLrK/wAe0NeX4keCa/gIf+max8wQfQNitsZS8DRqfEHU/cX3yK444OzHEY/ENSo1KlFmUoTUQJYotwA7i3av3Tp0H4nTjqtPuegx9qOlvsZpYelLjXG4DEpSotTWm1IPdku2rUyncm1rBe7vnsZSnRPw5icDSr08QiprqK6hWDb6dJvp2HkrK7j+iGtVr1qn0mmiPVqOo0MzBWYsAdwLi89uifjLF43F1aeIr9anUllAWmFVlZRzRRzDHme6R/SJluaVMwrDD/TGosKZUU3riiOwAQO0EBuCSPT6YRsPhPhX6Hg3wbVetVjUN9Oiy1BYgC577m/plN/uJkdDatjbkcw+Jor9iAGSPRBlGNw30oYqk6BzSZC7IxYjWG5MSP2ecrGM6JsbUr1nVqCU2q1GS7uW0MxK3UJsbEbXgbMw+Hw1XLWoYVg+H6ipRpkMXFlU07ajubEW9k0JwRiNOLoHxuPeJvngPIKmAwgw9SorkO7AqCAAxvbf03980CqdRjSnLqsSyexKhT8JMvCx9A0zcCd54YJrop9E954mnjiS9v0YUt/ESBb1gGYuvFeZR+Op+WYvFFVlSlpLi9ZFOglWKm9wCCOcwMDmlSnTYFgT1zrasxLooFwpA3dj6L85uY7gmNeK8yj8dT8s514rzKPx1PyyIPEdUoXWmnZoiq2ot5xUgW9Uy6WcVWLMtNTRRtLb9sWXUW32sOVucdNGZrxXmUfjqfkjXivMo/HU/LMXKc2qVHVaiqBUpdamknYXtpa/fv3TCwoZy9dq5QriWQXY6Ci7aNF7XMaEvrxXmUfjqfkjXivMo/HU/JIYcTVNDVOrBXSzCwqWUhgLMxFjcb7TjH5piCSnYVkrUBdS9iKguAfEbby9FNprXivMo/HU/JGvFeZR+Op+WRtPOq5V3IoqoqGkCS3lA89PNtu4bmdMtzJ61egx2ulYFQWCkq1r2P4x00SmvFeZR+Op+Wc68V5lH46n5Zg4rH1CyvsKS1nWwvqPVo97m9iCQdrdwnCZjUfq9QsC9E3VaiDtarpdvKtYbjY3k6aM/VivNo/HU/LGvFeZR+Op+SYhGrEVbpVYA0rFKhVVuoO66xfx5GdkzKsaa1tKaHK253XVUVADv2rgk3FrESaGTrxXmUfjqfljXivMo/HU/LMbF5o6tUUaBpZgLhmZrIjWCKbnyjc8haeFXMalQKwsqCrhwQL6iW0Od72t2gLW33l1RIa8V5lH46n5ZnJewvz77cr+iQbZxVCo2lD1iK6DtDTd0WzG++1QG4ty5SbpBrDUQW7yAQL+gEyWDvERMhERAREQEREBMXM8P1lGrT89HX3qRMqcSjSXRXidGZ4X+LWh/wBVNvxAm2ukPiWngBRqNhVrs5dQzFV0WsbXKk73PLzZpjL2+jZnT7urxgH+kVbfKfQfEHD2GxqomITWqNrUamXtWK81IJ2J2ntjNUThTpPqYvGUcMcPTpJULC4dmYEIzC2wHMWnp0rcX4zAVqKUHREqU2PaRWbUrWNi21rMvdLdlvBmX0HWpSwtNXU3VrFmU8rhmJIMmqlBGILKCRyJAJHqvyhGp+i3i3HYrGlMRWapSNJyOwiqHBUjdFHdq5mR/H+T5pVzDECguLeiTTKBXqikAaaXC3YJ5QabrAnMDXfRBkmLwiYlcTRNMOyOupqbFjYq19DG2wXnNYdImH6rM8YALfpNY/1qtS/vYz6TmhemjDacy1dz0Kbe0F0P2KIWNl5BW10EbxAPvklKz0fV9eDpHwUD3bfhLNPFZ3aYmY4BayqGLDSwcFSAQw5d3pmIMgpixD1A4ZmL6hrJYaTckeElolmVgiE4epBWS72an1R3Hk6tXhzuZ2/sGlq1EsRq16LjQXtp1Wte9vTJWI6qaR2X5OlFtQZ2IXQuog6UvfSLAd86PkdIvru9tfWFNXYNTzrW5+2SkR1UQ/8Ad2lpK6qhUqVALbIpbUdO3j43nriMkpuXJLAuabEggWNMWW23pknEdVEZ/YlPSFDOLVDVDAjUHPfe05wWTU6TK6lrrrtc38s3N9t5JRHVRgNlKFtRLW1F9Fxo1MCpNrX3BPf3xSypBbtOxXRpLEbBL6RsOW59J8ZnxJujCqZeC7OKlRS2m4UgA6RYbEHumNUyqkBYs4FrJv8AqxqD9jbzlHO/KS06ugIsRM53Pp9zz82sdb7+EWMupbt1j3JbU1xdtYUEE25HSOVrW7pGYnHYCg/V1MQ6MhpkowexanbSx7G+wA22NpYnwynn3enaY2MyWhVNNqlMOaZupbe3o9I77HaPZ88+rXNO3yvff39E5ZNf6/PzYeFoYVurC1GOpQaSsSCEVg/YVgDYlRz5gbbSckRW4doMxdg5cm99bXv79pKotgBcm3jufbLu293TOcck6bbfXtr8O0REORERAREQEREBOJzOIGiOPqJp5hibc9YdfWyhvmZ9D5NmtLE0kq0qiurAHskGx7wfAjwMoPGnBaYwiqjaKwFr2uGA5Bh6PEfbNe1+C8fQYlBv51Nyp9+xnqwzmksfR0T5sbDZqP28X/79T888KmW5g/lCu31qjH7zTXVE0+kq2NpJ5VRF+syj5mQ+O42y6lfXjKNx3I4dvhS5mgqXCGKY/qbeklfwvJbB9H+Jfyiq+oFv+I68fiaXnO+mHDqCMLReq3c1T9HT93ln1WHrmsMVXxWZYhqrkvUawJtZEUclA7lF+Xp7ySZecs6NqYsahLevYe4fjLlluRUaIAVRt6Npzy5Z6Lpi8HZWcPQVPAf/AGZPzgCczhVIiJAiIgIiICIiAiIgIiICIiAiIgIiICIiAiIgIiICIiAiIgcTgqJ2iB5mivgJx1C+A909YgdBSHgJ2AnMQOJzEQEREBERAREQEREBERAREQEREBERAREQEREBERAREQEREBERAREQEREBERAREQEREBERAREQEREBERAREQEREBERAREQEREBERAREQERED//2Q=="/>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14" descr="data:image/jpeg;base64,/9j/4AAQSkZJRgABAQAAAQABAAD/2wCEAAkGBxISEhMSExMWFhMXFxYXFxgWFxUYFhcVGBwcGB4aGBcYHSggGBslHxgYITEhJSkrLi4vFx8zODMsNygtLisBCgoKDg0OGxAQGywkHiYsLiwsLy0tLCwsLCwsLCwsLDcsNC02LiwsLCwsLC4rLCwsLCwsLCwsLissLCw0LCw3LP/AABEIAKgBLAMBIgACEQEDEQH/xAAcAAEAAgIDAQAAAAAAAAAAAAAABQYEBwECAwj/xABIEAACAQIEAgUIBgcHAgcAAAABAgADEQQFEiEGMQcTIkFRMlJhcYGRkrEUcqGywdIjM0JTYnPCFRYkNIKi0TXxF1Rjk7Ph8P/EABkBAQEBAQEBAAAAAAAAAAAAAAABAgMEBf/EACoRAQEAAgEDAQcEAwAAAAAAAAABAhEDEiExQQQiUWFxgZETMsHRFCOx/9oADAMBAAIRAxEAPwDakRE8LZERAREQEREBERAREQEREBERAREQEREBERAREQEREBERAREQEREBERAREQEREBERAREQETqzAC5NgNyTyAlA4j6TKdMlMKgqsNusa4pg/wAIG7+vYeuamNvgbBnhiMZSp/rKiJ9ZlX5maVOcZrjyQhr1B5tBWVB6CUFveZlYXoxzOru1FUv31aq3/wBuozpOG+qbbNq8V4BeeLo+xwflPH++uX/+aT/f+WU/D9DmMPl16CfV6x/sKr85IUehU/t46/1aFvnVM1+jDayUuL8A3LFUva2n71pLYbFU6gvTdXHirBh9kotfoWP7GNsf4qF/lVErPEPAeOy1TiRUU01K3qUnZHW5Ci6mxtcjkTJeH4G25ZzKB0c8WVsRro1yGZQCr8mIO1mtsSNt/TL9ONll1VcxESBERAREQEREBERAREQEREBERAREQEREBERAREQEREBERAo3S5iqiYRFRrJUqhKlubLpZgL+F13HfaQnRhkeBehicbjFLjDsbqwLU1RUDlyii7ndhY3HZ5Xll6U6GrL3PmPSb/do+TmV/oe/S08zwp5VKK2HrFRD81np4vCVcP8AxOy9FC0add1HIU6BUW9GrSJjVOlG/wCrwFc/zGp0/kWlA4cq6sNT8QCPcTL/AFuGadOomzsmircNcaq1NdYAIAOkgnl5pn0f8fjmMuVvePBfaeS5XHGTtdMGp0j49vIwVFPr12f7FVZhVONM3b9vC0x/BSqEj2u5EkcLTokVSMMo/wAP19PrCz+ANu1unlEX3krl+DoO9MdWikU6GJHZHaUqUdT4i4DW8SZq8XFj5l/P9MTm5cvFn4/tTqmeZm/lZg49FOlRX7Qt5mZJjK2KynN6Vaq9WpSZ2Bc6m0qoZR6Bemx9sl8fTpthETWgqrSWuF5Nd2YuCeR2ZbLe/ZkX0aLqxOZ4c8qtFDb2FT/8kxz4YTDqxmu+nT2fkzudmV322p3RxX04wDuZSPcQf+Zu9Z8+8JVTTxdC/PVpPtBHzn0BRN1Hqny+Wd3vd4iJyCIiAiIgYebYzqaL1QNWkDa9r3IHP2ysf33b9yvxn8sneKf8rW9S/eEg+AVBNe47qf8AVOuMx6bbEZmW8X06jBaidXc2DX1Lf07C0zuI84OGVGChtRI3JFrC/dKzxrg1p1lZQAHW5A2GoGxPykrmGctTwuGqBUcuADrBPJeY3luE7WG01kmYHEUVqlQpJYWBvyJHP2TPlZbPqi4NK4RAxcrax02u3IA89phrxViHT9HSDOLliquVVe7a/Pnzmf07fBtcolW4b4ketU6qqFuQSrKLbjexF/C/unGc8TutU0aCBmB0kkE3bwUA90nRd6Xa1RKdS4nr0qgTE0wBtewKsAe8b2ImbxJxBUw9RVRUIKBrsCeZI7iNto/Tu9G1kiVGhxTUq4ilTQKELKrXBub87b7DwjHcUVXq9VhkDbkAkFixHeBewEv6eSbW6JT8DxTVSqKeJQDcAkAqVJ7yL2Ilwmcsbj5UiImQiIgIiICIiBC8ZUOswOKXv6pyPWo1D7RNe9C2I05jpvs9CotvEhkcfYrTa+Kpa0ZD+0pX3i00h0c1jSzPCX2/SFD63VqdveRO/DfKVI5XTNKpiaX7rE1VHqDbfKXqmKzKjmrWZ6rU6zlCgSmrOUB37V7avJ27jeVTOqXV5pmCdzMlQf6lDH7Wlny9KppU0WrTKsoAJpkuiVKoQqGNttYG3oE+zhd8ONfJ5Jrmyn3Z9XKAcUodqzBqdbWNZLFUcIAGQDY3uU7u+YNDB0lVVqUQXTFJh3YtUN053A1WF+VgLWM60BWr0u1Va9UViQtNNPPddXMFnRNh4iZWIysc6larZtTM5NgHpqdJayWBAC/tX57Sb12t/GzW+8n50wczwCdRU6umE6mowqFqZu/6RlBSqeY5Ar6JE8C1erzin4VcPUX1kHV/RJ6pQw2opVqdhXrAlqztc3QKwW/M9YzbDcqe68qeCfqszy97g2rGkSNwdY6sWPgdUnL34bPntrh93mn00qmaU+ozCsOXV4p7fVFU2+y03xlz3pqfQJpnpRwpp5pi/Bijj1NTS/8AuDTbHC+I14ak3iqn3i8+RzPqxLxETgEREBERAieKf8rW9Q+8JCcAc6/qp/1yb4p/ytb1D7wlQ4bzpcMampWbVpta22m/j653wluFkT1SHH57dH6rfMTwzof4HB+35TDzDE1MdXGldyAqjnZRvcn2kyZ40ohKGHQclOkexbTU7dOKMKt/0yn/ADT83kvwEP0D/wA0/dWRFb/plP8Amn5vJjgMfoH/AJp+6smf7b9VnlX+G/8AOp9ap8mmJlmKdcQKioaj3c6d7km9ztv33mXw5/nk+tU+TTrh2+iYy7g2V2+BrgEeOxBm7e9+iPXPHxGJZWOGdSoI2Vzfe/hOvE4P+G1Ahvo9O4PO+/OZuc8SVHqKuFdrWA8kXZye4ML+E8eNgRVpAm56pbnxNzcyY+ZKLLgaS0sGCgAPU69uZbRquT43lZ4FW+Ib0U2+aiW/L6erDU186io96gSj5BixhcQetBAsyNtexuDe3eLj7Zzx7zJayOOV/wAQPTTW/vI/CXfBNenTPiin3gSg53ifpeJApAkEKi7Wv4m3cNz7BNhUk0gKOQAHu2k5O2MhHeIiclIiICIiAiIgJoPFH6NmRPLqsWG9gqhvlN9zRvSTh9GYYi37QRx7UH4gzrxXuVbukKlozcN3VcMp9ZVmHyUSTOXtSoUqwxJUdkHTc6EdiWtp59oXG4vpbvEwOkZ9bZRihyqUmUn6y02H3mkaSfE//v8AuffPteyS58et+K+T7ZZjyb15ixjKaQr4ekKtQ0KtPrblgnasxHoB2XnvvOcFlVI4s0amHYXCkdZWAZVPNgV2qEm1gPA+yNxGZU6gwyvSLLSQow16dfhYgbWnavxEnWrUelTsiIlJWdrUwhJBvcajv3ztceTX2/n6xxmXHv7/AMfRKZNkNNlqllc6ajqt6blgFWpbwBN9J9YA75RM9qdWKVX9zWpv4Hstfl7JL1uMVvUBrUiajMx7VzdlKEAA7CzH7JCZofpFF6dKnVqFgLaKNVhz8QtpjO+5l1ZTvPi6cc9/C443tfglOm7DWx1OoOVSgvvRnv8AYyy1dG1fVg6foGn4Tp/CV/pbpM+FyvEOrK5pFXVgQwZkpvZgeRBVpl9Ete9Bk812+2zfjPjcvh9eNgxOJzPMrgmcax4yucefqE/mD7rSOyvhNatJKhqkahe2kG32zpMZrdqbXXUPGJQ+K8IKIw1IG4VGFztftX5S2ZpnVHD2FQnUdwqi5t4+AHrkuHjRtnVaSsCrAEHmCLg+yY39l0P3NP4F/wCJj5Vn1HEHShIa19LCxI9FiQZ5ZjxNh6LFCWZhzCAGx8CSQLydOW9KlKGHRNkVVH8IA+U64nCU6gAqIrAbjUAbH2yKxPENBsO1RWNjdOXaDspIuO7lzkJwlnCp1i1XclrFb3bZQxPM7bTUwy1s2txwFLQKfVpoBuF0jTfxt7ZzSo0qKnSFpp5RtZV9ZkW/FeGCarsd7WC9o7A8ieW/OeHFGaUNBoM7gmxbQoJA52NyAL7SdOXgSmCw2GJ6yktIkE9pApse/cd+/wBs9cZl9KrbrEVrciRuPUecj+H8fhzS0USQKa3KsLNbvY9xv6J0PFeG0ltTbEC2ntH1AxrLYkMJlVCkdSU1U+PM+88p3r4KjVOp0RyNrkBrDwmCmbUMTQrWLBQjawR2lBB3A5HvmNwucPTpVWp1GKBrsXAW1h8rRq+RPogUAAWAFgByAHdMXGZXRqm9SmrHx5H3jeRY4ww2q3bt52nb3Xv9kk8bmlKlTFVm7J8m25a++3jJrKDtg8so0t6dNVPiBv7zvMuQeD4qw9RgnaUk2BcAAn1gm3tk5GUs8hERMhERAREQEREBNQ9L+Hti6T+fRA9qs34MJt6a26ZcP2cLU8GqJ8QVh90zpx33hOZTw8uaZTlwNZqRoG+pVDH9HrpW35cgfZIhsuyamT1ub1qluYR6dvdSpX+2WHoTxOrLyn7utUX4tNT+syvVuh2s1SoxxVNELuwApsxCliQDdl3sRPZMrPFc8scb5ify/hLJ6mGOMRK1elodwWq4i7BLg2RmXe6kWIEqY4xySnvSynUe41EofMs5mzeEMgXC4P6J1wrKDUBYAL+sJYiwJt5R7++a/wD7s8O0LrUxrVCuxBrAkEbEEUEG8ze/lZNLdmudph8rTMMNhqXaSi4SwUBapUc1AvbV9koA6XscXS64dKepdVkcnRcX3L2va/dNl4Crl9TLD1S9bgadNxpIdiUok3FqnaNivfzsJRV4/wAnpfqMs9vU4dPtuTCrB024bVl6v+7rU29jBk/qEp3RHiLPVT6p99x+Ev8AxxUXF5LVrKOy9CnXUeAGmr8hNV9GVfTiyvnJ8iP+Zjk/aRumczgTmeRpWuPP1CfzB91pG5Zk2LekjJiNKEXA11BYeFgLSZ4xwlSrRVaaFiHBsPCzb/bInBYvMaSLTWh2VFhdCT7e1O+N9zsz6vHi+my/Rlc6mFMgnc3IIud50zKuwzAt1ZqFWFk8bJ6jyO/LunvnuFxVdaDtSOsK+oKLAdrbYnwmTneArU8UuKpIXFwSBzBtpII52I75ZZqT6jFFOu2LTEfR3pi41bEjlYkmw7pzwNSV6lZ2AY2Xnv5RJPymblqYqvieuqK9KkP2CWANhYDTtfxJtMLBUcRgatTTRNVG2BF7WBuDsD47iN9teolKHD6UFrsH1BkfslRYEXIPPmNx7ZEcKUwaGLJAJCbG247L8j3TP4byiqBXqVBpaorKoPPtXJJHdvaYGS4bFURVpGg2mopBNjsQrWsRsbk2k+M38FenBWW0qoqNUQOQVADbgXF+XjOOFgHxtZmFyBUIv3HUB8tpJ8F4KpSSqKiFSWUi/eLSPbC18JinqpSNRG1W035Mb22BsQfRFu7lB4YZdGYVlXYEVhYcrFC3znrwHh0c1iyhtkG4B2N78/UJ7ZLllZqtXE1UKllqaVPMs4I5c7AbbzI4JwFWl1vWIyX0Wv321Xlys1fsaQvDo7OMH/oP+M8cPUIwNUedWQH1ab/gJJZJldZBitVNhqpOFuPKJvsJzl2R1WwlamyFX1q6Btr2H/cS2z/iaSGX5OlbA002Ut2tVgSDq/42kJxHheqOHoaiyqp3tbynPdf2T0Z8WcOMJ9HfY+VY8r6rcrc++8yM14dqihQ0DVUpg6gOfaOrbxsSZJ2vejtx7h1UUSAB5S7bbC1vdLXg3LU0Y8yqk+sgGU7MExWOemrUTTC3uTcC5tdtwPDYCXWmgAAHIAAeobTnn4kWO0RE5qREQEREBERASldLWH1YEN+7q029+pP6xLrK/wAe0NeX4keCa/gIf+max8wQfQNitsZS8DRqfEHU/cX3yK444OzHEY/ENSo1KlFmUoTUQJYotwA7i3av3Tp0H4nTjqtPuegx9qOlvsZpYelLjXG4DEpSotTWm1IPdku2rUyncm1rBe7vnsZSnRPw5icDSr08QiprqK6hWDb6dJvp2HkrK7j+iGtVr1qn0mmiPVqOo0MzBWYsAdwLi89uifjLF43F1aeIr9anUllAWmFVlZRzRRzDHme6R/SJluaVMwrDD/TGosKZUU3riiOwAQO0EBuCSPT6YRsPhPhX6Hg3wbVetVjUN9Oiy1BYgC577m/plN/uJkdDatjbkcw+Jor9iAGSPRBlGNw30oYqk6BzSZC7IxYjWG5MSP2ecrGM6JsbUr1nVqCU2q1GS7uW0MxK3UJsbEbXgbMw+Hw1XLWoYVg+H6ipRpkMXFlU07ajubEW9k0JwRiNOLoHxuPeJvngPIKmAwgw9SorkO7AqCAAxvbf03980CqdRjSnLqsSyexKhT8JMvCx9A0zcCd54YJrop9E954mnjiS9v0YUt/ESBb1gGYuvFeZR+Op+WYvFFVlSlpLi9ZFOglWKm9wCCOcwMDmlSnTYFgT1zrasxLooFwpA3dj6L85uY7gmNeK8yj8dT8s514rzKPx1PyyIPEdUoXWmnZoiq2ot5xUgW9Uy6WcVWLMtNTRRtLb9sWXUW32sOVucdNGZrxXmUfjqfkjXivMo/HU/LMXKc2qVHVaiqBUpdamknYXtpa/fv3TCwoZy9dq5QriWQXY6Ci7aNF7XMaEvrxXmUfjqfkjXivMo/HU/JIYcTVNDVOrBXSzCwqWUhgLMxFjcb7TjH5piCSnYVkrUBdS9iKguAfEbby9FNprXivMo/HU/JGvFeZR+Op+WRtPOq5V3IoqoqGkCS3lA89PNtu4bmdMtzJ61egx2ulYFQWCkq1r2P4x00SmvFeZR+Op+Wc68V5lH46n5Zg4rH1CyvsKS1nWwvqPVo97m9iCQdrdwnCZjUfq9QsC9E3VaiDtarpdvKtYbjY3k6aM/VivNo/HU/LGvFeZR+Op+SYhGrEVbpVYA0rFKhVVuoO66xfx5GdkzKsaa1tKaHK253XVUVADv2rgk3FrESaGTrxXmUfjqfljXivMo/HU/LMbF5o6tUUaBpZgLhmZrIjWCKbnyjc8haeFXMalQKwsqCrhwQL6iW0Od72t2gLW33l1RIa8V5lH46n5ZnJewvz77cr+iQbZxVCo2lD1iK6DtDTd0WzG++1QG4ty5SbpBrDUQW7yAQL+gEyWDvERMhERAREQEREBMXM8P1lGrT89HX3qRMqcSjSXRXidGZ4X+LWh/wBVNvxAm2ukPiWngBRqNhVrs5dQzFV0WsbXKk73PLzZpjL2+jZnT7urxgH+kVbfKfQfEHD2GxqomITWqNrUamXtWK81IJ2J2ntjNUThTpPqYvGUcMcPTpJULC4dmYEIzC2wHMWnp0rcX4zAVqKUHREqU2PaRWbUrWNi21rMvdLdlvBmX0HWpSwtNXU3VrFmU8rhmJIMmqlBGILKCRyJAJHqvyhGp+i3i3HYrGlMRWapSNJyOwiqHBUjdFHdq5mR/H+T5pVzDECguLeiTTKBXqikAaaXC3YJ5QabrAnMDXfRBkmLwiYlcTRNMOyOupqbFjYq19DG2wXnNYdImH6rM8YALfpNY/1qtS/vYz6TmhemjDacy1dz0Kbe0F0P2KIWNl5BW10EbxAPvklKz0fV9eDpHwUD3bfhLNPFZ3aYmY4BayqGLDSwcFSAQw5d3pmIMgpixD1A4ZmL6hrJYaTckeElolmVgiE4epBWS72an1R3Hk6tXhzuZ2/sGlq1EsRq16LjQXtp1Wte9vTJWI6qaR2X5OlFtQZ2IXQuog6UvfSLAd86PkdIvru9tfWFNXYNTzrW5+2SkR1UQ/8Ad2lpK6qhUqVALbIpbUdO3j43nriMkpuXJLAuabEggWNMWW23pknEdVEZ/YlPSFDOLVDVDAjUHPfe05wWTU6TK6lrrrtc38s3N9t5JRHVRgNlKFtRLW1F9Fxo1MCpNrX3BPf3xSypBbtOxXRpLEbBL6RsOW59J8ZnxJujCqZeC7OKlRS2m4UgA6RYbEHumNUyqkBYs4FrJv8AqxqD9jbzlHO/KS06ugIsRM53Pp9zz82sdb7+EWMupbt1j3JbU1xdtYUEE25HSOVrW7pGYnHYCg/V1MQ6MhpkowexanbSx7G+wA22NpYnwynn3enaY2MyWhVNNqlMOaZupbe3o9I77HaPZ88+rXNO3yvff39E5ZNf6/PzYeFoYVurC1GOpQaSsSCEVg/YVgDYlRz5gbbSckRW4doMxdg5cm99bXv79pKotgBcm3jufbLu293TOcck6bbfXtr8O0REORERAREQEREBOJzOIGiOPqJp5hibc9YdfWyhvmZ9D5NmtLE0kq0qiurAHskGx7wfAjwMoPGnBaYwiqjaKwFr2uGA5Bh6PEfbNe1+C8fQYlBv51Nyp9+xnqwzmksfR0T5sbDZqP28X/79T888KmW5g/lCu31qjH7zTXVE0+kq2NpJ5VRF+syj5mQ+O42y6lfXjKNx3I4dvhS5mgqXCGKY/qbeklfwvJbB9H+Jfyiq+oFv+I68fiaXnO+mHDqCMLReq3c1T9HT93ln1WHrmsMVXxWZYhqrkvUawJtZEUclA7lF+Xp7ySZecs6NqYsahLevYe4fjLlluRUaIAVRt6Npzy5Z6Lpi8HZWcPQVPAf/AGZPzgCczhVIiJAiIgIiICIiAiIgIiICIiAiIgIiICIiAiIgIiICIiAiIgcTgqJ2iB5mivgJx1C+A909YgdBSHgJ2AnMQOJzEQEREBERAREQEREBERAREQEREBERAREQEREBERAREQEREBERAREQEREBERAREQEREBERAREQEREBERAREQEREBERAREQEREBERAREQERED//2Q=="/>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AutoShape 16" descr="data:image/jpeg;base64,/9j/4AAQSkZJRgABAQAAAQABAAD/2wCEAAkGBxISEhMSExMWFhMXFxYXFxgWFxUYFhcVGBwcGB4aGBcYHSggGBslHxgYITEhJSkrLi4vFx8zODMsNygtLisBCgoKDg0OGxAQGywkHiYsLiwsLy0tLCwsLCwsLCwsLDcsNC02LiwsLCwsLC4rLCwsLCwsLCwsLissLCw0LCw3LP/AABEIAKgBLAMBIgACEQEDEQH/xAAcAAEAAgIDAQAAAAAAAAAAAAAABQYEBwECAwj/xABIEAACAQIEAgUIBgcHAgcAAAABAgADEQQFEiEGMQcTIkFRMlJhcYGRkrEUcqGywdIjM0JTYnPCFRYkNIKi0TXxF1Rjk7Ph8P/EABkBAQEBAQEBAAAAAAAAAAAAAAABAgMEBf/EACoRAQEAAgEDAQcEAwAAAAAAAAABAhEDEiExQQQiUWFxgZETMsHRFCOx/9oADAMBAAIRAxEAPwDakRE8LZERAREQEREBERAREQEREBERAREQEREBERAREQEREBERAREQEREBERAREQEREBERAREQETqzAC5NgNyTyAlA4j6TKdMlMKgqsNusa4pg/wAIG7+vYeuamNvgbBnhiMZSp/rKiJ9ZlX5maVOcZrjyQhr1B5tBWVB6CUFveZlYXoxzOru1FUv31aq3/wBuozpOG+qbbNq8V4BeeLo+xwflPH++uX/+aT/f+WU/D9DmMPl16CfV6x/sKr85IUehU/t46/1aFvnVM1+jDayUuL8A3LFUva2n71pLYbFU6gvTdXHirBh9kotfoWP7GNsf4qF/lVErPEPAeOy1TiRUU01K3qUnZHW5Ci6mxtcjkTJeH4G25ZzKB0c8WVsRro1yGZQCr8mIO1mtsSNt/TL9ONll1VcxESBERAREQEREBERAREQEREBERAREQEREBERAREQEREBERAo3S5iqiYRFRrJUqhKlubLpZgL+F13HfaQnRhkeBehicbjFLjDsbqwLU1RUDlyii7ndhY3HZ5Xll6U6GrL3PmPSb/do+TmV/oe/S08zwp5VKK2HrFRD81np4vCVcP8AxOy9FC0add1HIU6BUW9GrSJjVOlG/wCrwFc/zGp0/kWlA4cq6sNT8QCPcTL/AFuGadOomzsmircNcaq1NdYAIAOkgnl5pn0f8fjmMuVvePBfaeS5XHGTtdMGp0j49vIwVFPr12f7FVZhVONM3b9vC0x/BSqEj2u5EkcLTokVSMMo/wAP19PrCz+ANu1unlEX3krl+DoO9MdWikU6GJHZHaUqUdT4i4DW8SZq8XFj5l/P9MTm5cvFn4/tTqmeZm/lZg49FOlRX7Qt5mZJjK2KynN6Vaq9WpSZ2Bc6m0qoZR6Bemx9sl8fTpthETWgqrSWuF5Nd2YuCeR2ZbLe/ZkX0aLqxOZ4c8qtFDb2FT/8kxz4YTDqxmu+nT2fkzudmV322p3RxX04wDuZSPcQf+Zu9Z8+8JVTTxdC/PVpPtBHzn0BRN1Hqny+Wd3vd4iJyCIiAiIgYebYzqaL1QNWkDa9r3IHP2ysf33b9yvxn8sneKf8rW9S/eEg+AVBNe47qf8AVOuMx6bbEZmW8X06jBaidXc2DX1Lf07C0zuI84OGVGChtRI3JFrC/dKzxrg1p1lZQAHW5A2GoGxPykrmGctTwuGqBUcuADrBPJeY3luE7WG01kmYHEUVqlQpJYWBvyJHP2TPlZbPqi4NK4RAxcrax02u3IA89phrxViHT9HSDOLliquVVe7a/Pnzmf07fBtcolW4b4ketU6qqFuQSrKLbjexF/C/unGc8TutU0aCBmB0kkE3bwUA90nRd6Xa1RKdS4nr0qgTE0wBtewKsAe8b2ImbxJxBUw9RVRUIKBrsCeZI7iNto/Tu9G1kiVGhxTUq4ilTQKELKrXBub87b7DwjHcUVXq9VhkDbkAkFixHeBewEv6eSbW6JT8DxTVSqKeJQDcAkAqVJ7yL2Ilwmcsbj5UiImQiIgIiICIiBC8ZUOswOKXv6pyPWo1D7RNe9C2I05jpvs9CotvEhkcfYrTa+Kpa0ZD+0pX3i00h0c1jSzPCX2/SFD63VqdveRO/DfKVI5XTNKpiaX7rE1VHqDbfKXqmKzKjmrWZ6rU6zlCgSmrOUB37V7avJ27jeVTOqXV5pmCdzMlQf6lDH7Wlny9KppU0WrTKsoAJpkuiVKoQqGNttYG3oE+zhd8ONfJ5Jrmyn3Z9XKAcUodqzBqdbWNZLFUcIAGQDY3uU7u+YNDB0lVVqUQXTFJh3YtUN053A1WF+VgLWM60BWr0u1Va9UViQtNNPPddXMFnRNh4iZWIysc6larZtTM5NgHpqdJayWBAC/tX57Sb12t/GzW+8n50wczwCdRU6umE6mowqFqZu/6RlBSqeY5Ar6JE8C1erzin4VcPUX1kHV/RJ6pQw2opVqdhXrAlqztc3QKwW/M9YzbDcqe68qeCfqszy97g2rGkSNwdY6sWPgdUnL34bPntrh93mn00qmaU+ozCsOXV4p7fVFU2+y03xlz3pqfQJpnpRwpp5pi/Bijj1NTS/8AuDTbHC+I14ak3iqn3i8+RzPqxLxETgEREBERAieKf8rW9Q+8JCcAc6/qp/1yb4p/ytb1D7wlQ4bzpcMampWbVpta22m/j653wluFkT1SHH57dH6rfMTwzof4HB+35TDzDE1MdXGldyAqjnZRvcn2kyZ40ohKGHQclOkexbTU7dOKMKt/0yn/ADT83kvwEP0D/wA0/dWRFb/plP8Amn5vJjgMfoH/AJp+6smf7b9VnlX+G/8AOp9ap8mmJlmKdcQKioaj3c6d7km9ztv33mXw5/nk+tU+TTrh2+iYy7g2V2+BrgEeOxBm7e9+iPXPHxGJZWOGdSoI2Vzfe/hOvE4P+G1Ahvo9O4PO+/OZuc8SVHqKuFdrWA8kXZye4ML+E8eNgRVpAm56pbnxNzcyY+ZKLLgaS0sGCgAPU69uZbRquT43lZ4FW+Ib0U2+aiW/L6erDU186io96gSj5BixhcQetBAsyNtexuDe3eLj7Zzx7zJayOOV/wAQPTTW/vI/CXfBNenTPiin3gSg53ifpeJApAkEKi7Wv4m3cNz7BNhUk0gKOQAHu2k5O2MhHeIiclIiICIiAiIgJoPFH6NmRPLqsWG9gqhvlN9zRvSTh9GYYi37QRx7UH4gzrxXuVbukKlozcN3VcMp9ZVmHyUSTOXtSoUqwxJUdkHTc6EdiWtp59oXG4vpbvEwOkZ9bZRihyqUmUn6y02H3mkaSfE//v8AuffPteyS58et+K+T7ZZjyb15ixjKaQr4ekKtQ0KtPrblgnasxHoB2XnvvOcFlVI4s0amHYXCkdZWAZVPNgV2qEm1gPA+yNxGZU6gwyvSLLSQow16dfhYgbWnavxEnWrUelTsiIlJWdrUwhJBvcajv3ztceTX2/n6xxmXHv7/AMfRKZNkNNlqllc6ajqt6blgFWpbwBN9J9YA75RM9qdWKVX9zWpv4Hstfl7JL1uMVvUBrUiajMx7VzdlKEAA7CzH7JCZofpFF6dKnVqFgLaKNVhz8QtpjO+5l1ZTvPi6cc9/C443tfglOm7DWx1OoOVSgvvRnv8AYyy1dG1fVg6foGn4Tp/CV/pbpM+FyvEOrK5pFXVgQwZkpvZgeRBVpl9Ete9Bk812+2zfjPjcvh9eNgxOJzPMrgmcax4yucefqE/mD7rSOyvhNatJKhqkahe2kG32zpMZrdqbXXUPGJQ+K8IKIw1IG4VGFztftX5S2ZpnVHD2FQnUdwqi5t4+AHrkuHjRtnVaSsCrAEHmCLg+yY39l0P3NP4F/wCJj5Vn1HEHShIa19LCxI9FiQZ5ZjxNh6LFCWZhzCAGx8CSQLydOW9KlKGHRNkVVH8IA+U64nCU6gAqIrAbjUAbH2yKxPENBsO1RWNjdOXaDspIuO7lzkJwlnCp1i1XclrFb3bZQxPM7bTUwy1s2txwFLQKfVpoBuF0jTfxt7ZzSo0qKnSFpp5RtZV9ZkW/FeGCarsd7WC9o7A8ieW/OeHFGaUNBoM7gmxbQoJA52NyAL7SdOXgSmCw2GJ6yktIkE9pApse/cd+/wBs9cZl9KrbrEVrciRuPUecj+H8fhzS0USQKa3KsLNbvY9xv6J0PFeG0ltTbEC2ntH1AxrLYkMJlVCkdSU1U+PM+88p3r4KjVOp0RyNrkBrDwmCmbUMTQrWLBQjawR2lBB3A5HvmNwucPTpVWp1GKBrsXAW1h8rRq+RPogUAAWAFgByAHdMXGZXRqm9SmrHx5H3jeRY4ww2q3bt52nb3Xv9kk8bmlKlTFVm7J8m25a++3jJrKDtg8so0t6dNVPiBv7zvMuQeD4qw9RgnaUk2BcAAn1gm3tk5GUs8hERMhERAREQEREBNQ9L+Hti6T+fRA9qs34MJt6a26ZcP2cLU8GqJ8QVh90zpx33hOZTw8uaZTlwNZqRoG+pVDH9HrpW35cgfZIhsuyamT1ub1qluYR6dvdSpX+2WHoTxOrLyn7utUX4tNT+syvVuh2s1SoxxVNELuwApsxCliQDdl3sRPZMrPFc8scb5ify/hLJ6mGOMRK1elodwWq4i7BLg2RmXe6kWIEqY4xySnvSynUe41EofMs5mzeEMgXC4P6J1wrKDUBYAL+sJYiwJt5R7++a/wD7s8O0LrUxrVCuxBrAkEbEEUEG8ze/lZNLdmudph8rTMMNhqXaSi4SwUBapUc1AvbV9koA6XscXS64dKepdVkcnRcX3L2va/dNl4Crl9TLD1S9bgadNxpIdiUok3FqnaNivfzsJRV4/wAnpfqMs9vU4dPtuTCrB024bVl6v+7rU29jBk/qEp3RHiLPVT6p99x+Ev8AxxUXF5LVrKOy9CnXUeAGmr8hNV9GVfTiyvnJ8iP+Zjk/aRumczgTmeRpWuPP1CfzB91pG5Zk2LekjJiNKEXA11BYeFgLSZ4xwlSrRVaaFiHBsPCzb/bInBYvMaSLTWh2VFhdCT7e1O+N9zsz6vHi+my/Rlc6mFMgnc3IIud50zKuwzAt1ZqFWFk8bJ6jyO/LunvnuFxVdaDtSOsK+oKLAdrbYnwmTneArU8UuKpIXFwSBzBtpII52I75ZZqT6jFFOu2LTEfR3pi41bEjlYkmw7pzwNSV6lZ2AY2Xnv5RJPymblqYqvieuqK9KkP2CWANhYDTtfxJtMLBUcRgatTTRNVG2BF7WBuDsD47iN9teolKHD6UFrsH1BkfslRYEXIPPmNx7ZEcKUwaGLJAJCbG247L8j3TP4byiqBXqVBpaorKoPPtXJJHdvaYGS4bFURVpGg2mopBNjsQrWsRsbk2k+M38FenBWW0qoqNUQOQVADbgXF+XjOOFgHxtZmFyBUIv3HUB8tpJ8F4KpSSqKiFSWUi/eLSPbC18JinqpSNRG1W035Mb22BsQfRFu7lB4YZdGYVlXYEVhYcrFC3znrwHh0c1iyhtkG4B2N78/UJ7ZLllZqtXE1UKllqaVPMs4I5c7AbbzI4JwFWl1vWIyX0Wv321Xlys1fsaQvDo7OMH/oP+M8cPUIwNUedWQH1ab/gJJZJldZBitVNhqpOFuPKJvsJzl2R1WwlamyFX1q6Btr2H/cS2z/iaSGX5OlbA002Ut2tVgSDq/42kJxHheqOHoaiyqp3tbynPdf2T0Z8WcOMJ9HfY+VY8r6rcrc++8yM14dqihQ0DVUpg6gOfaOrbxsSZJ2vejtx7h1UUSAB5S7bbC1vdLXg3LU0Y8yqk+sgGU7MExWOemrUTTC3uTcC5tdtwPDYCXWmgAAHIAAeobTnn4kWO0RE5qREQEREBERASldLWH1YEN+7q029+pP6xLrK/wAe0NeX4keCa/gIf+max8wQfQNitsZS8DRqfEHU/cX3yK444OzHEY/ENSo1KlFmUoTUQJYotwA7i3av3Tp0H4nTjqtPuegx9qOlvsZpYelLjXG4DEpSotTWm1IPdku2rUyncm1rBe7vnsZSnRPw5icDSr08QiprqK6hWDb6dJvp2HkrK7j+iGtVr1qn0mmiPVqOo0MzBWYsAdwLi89uifjLF43F1aeIr9anUllAWmFVlZRzRRzDHme6R/SJluaVMwrDD/TGosKZUU3riiOwAQO0EBuCSPT6YRsPhPhX6Hg3wbVetVjUN9Oiy1BYgC577m/plN/uJkdDatjbkcw+Jor9iAGSPRBlGNw30oYqk6BzSZC7IxYjWG5MSP2ecrGM6JsbUr1nVqCU2q1GS7uW0MxK3UJsbEbXgbMw+Hw1XLWoYVg+H6ipRpkMXFlU07ajubEW9k0JwRiNOLoHxuPeJvngPIKmAwgw9SorkO7AqCAAxvbf03980CqdRjSnLqsSyexKhT8JMvCx9A0zcCd54YJrop9E954mnjiS9v0YUt/ESBb1gGYuvFeZR+Op+WYvFFVlSlpLi9ZFOglWKm9wCCOcwMDmlSnTYFgT1zrasxLooFwpA3dj6L85uY7gmNeK8yj8dT8s514rzKPx1PyyIPEdUoXWmnZoiq2ot5xUgW9Uy6WcVWLMtNTRRtLb9sWXUW32sOVucdNGZrxXmUfjqfkjXivMo/HU/LMXKc2qVHVaiqBUpdamknYXtpa/fv3TCwoZy9dq5QriWQXY6Ci7aNF7XMaEvrxXmUfjqfkjXivMo/HU/JIYcTVNDVOrBXSzCwqWUhgLMxFjcb7TjH5piCSnYVkrUBdS9iKguAfEbby9FNprXivMo/HU/JGvFeZR+Op+WRtPOq5V3IoqoqGkCS3lA89PNtu4bmdMtzJ61egx2ulYFQWCkq1r2P4x00SmvFeZR+Op+Wc68V5lH46n5Zg4rH1CyvsKS1nWwvqPVo97m9iCQdrdwnCZjUfq9QsC9E3VaiDtarpdvKtYbjY3k6aM/VivNo/HU/LGvFeZR+Op+SYhGrEVbpVYA0rFKhVVuoO66xfx5GdkzKsaa1tKaHK253XVUVADv2rgk3FrESaGTrxXmUfjqfljXivMo/HU/LMbF5o6tUUaBpZgLhmZrIjWCKbnyjc8haeFXMalQKwsqCrhwQL6iW0Od72t2gLW33l1RIa8V5lH46n5ZnJewvz77cr+iQbZxVCo2lD1iK6DtDTd0WzG++1QG4ty5SbpBrDUQW7yAQL+gEyWDvERMhERAREQEREBMXM8P1lGrT89HX3qRMqcSjSXRXidGZ4X+LWh/wBVNvxAm2ukPiWngBRqNhVrs5dQzFV0WsbXKk73PLzZpjL2+jZnT7urxgH+kVbfKfQfEHD2GxqomITWqNrUamXtWK81IJ2J2ntjNUThTpPqYvGUcMcPTpJULC4dmYEIzC2wHMWnp0rcX4zAVqKUHREqU2PaRWbUrWNi21rMvdLdlvBmX0HWpSwtNXU3VrFmU8rhmJIMmqlBGILKCRyJAJHqvyhGp+i3i3HYrGlMRWapSNJyOwiqHBUjdFHdq5mR/H+T5pVzDECguLeiTTKBXqikAaaXC3YJ5QabrAnMDXfRBkmLwiYlcTRNMOyOupqbFjYq19DG2wXnNYdImH6rM8YALfpNY/1qtS/vYz6TmhemjDacy1dz0Kbe0F0P2KIWNl5BW10EbxAPvklKz0fV9eDpHwUD3bfhLNPFZ3aYmY4BayqGLDSwcFSAQw5d3pmIMgpixD1A4ZmL6hrJYaTckeElolmVgiE4epBWS72an1R3Hk6tXhzuZ2/sGlq1EsRq16LjQXtp1Wte9vTJWI6qaR2X5OlFtQZ2IXQuog6UvfSLAd86PkdIvru9tfWFNXYNTzrW5+2SkR1UQ/8Ad2lpK6qhUqVALbIpbUdO3j43nriMkpuXJLAuabEggWNMWW23pknEdVEZ/YlPSFDOLVDVDAjUHPfe05wWTU6TK6lrrrtc38s3N9t5JRHVRgNlKFtRLW1F9Fxo1MCpNrX3BPf3xSypBbtOxXRpLEbBL6RsOW59J8ZnxJujCqZeC7OKlRS2m4UgA6RYbEHumNUyqkBYs4FrJv8AqxqD9jbzlHO/KS06ugIsRM53Pp9zz82sdb7+EWMupbt1j3JbU1xdtYUEE25HSOVrW7pGYnHYCg/V1MQ6MhpkowexanbSx7G+wA22NpYnwynn3enaY2MyWhVNNqlMOaZupbe3o9I77HaPZ88+rXNO3yvff39E5ZNf6/PzYeFoYVurC1GOpQaSsSCEVg/YVgDYlRz5gbbSckRW4doMxdg5cm99bXv79pKotgBcm3jufbLu293TOcck6bbfXtr8O0REORERAREQEREBOJzOIGiOPqJp5hibc9YdfWyhvmZ9D5NmtLE0kq0qiurAHskGx7wfAjwMoPGnBaYwiqjaKwFr2uGA5Bh6PEfbNe1+C8fQYlBv51Nyp9+xnqwzmksfR0T5sbDZqP28X/79T888KmW5g/lCu31qjH7zTXVE0+kq2NpJ5VRF+syj5mQ+O42y6lfXjKNx3I4dvhS5mgqXCGKY/qbeklfwvJbB9H+Jfyiq+oFv+I68fiaXnO+mHDqCMLReq3c1T9HT93ln1WHrmsMVXxWZYhqrkvUawJtZEUclA7lF+Xp7ySZecs6NqYsahLevYe4fjLlluRUaIAVRt6Npzy5Z6Lpi8HZWcPQVPAf/AGZPzgCczhVIiJAiIgIiICIiAiIgIiICIiAiIgIiICIiAiIgIiICIiAiIgcTgqJ2iB5mivgJx1C+A909YgdBSHgJ2AnMQOJzEQEREBERAREQEREBERAREQEREBERAREQEREBERAREQEREBERAREQEREBERAREQEREBERAREQEREBERAREQEREBERAREQEREBERAREQERED//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305" name="Picture 17"/>
          <p:cNvPicPr>
            <a:picLocks noChangeAspect="1" noChangeArrowheads="1"/>
          </p:cNvPicPr>
          <p:nvPr/>
        </p:nvPicPr>
        <p:blipFill rotWithShape="1">
          <a:blip r:embed="rId3">
            <a:extLst>
              <a:ext uri="{28A0092B-C50C-407E-A947-70E740481C1C}">
                <a14:useLocalDpi xmlns:a14="http://schemas.microsoft.com/office/drawing/2010/main" val="0"/>
              </a:ext>
            </a:extLst>
          </a:blip>
          <a:srcRect l="10566" t="36905" r="42774" b="17783"/>
          <a:stretch/>
        </p:blipFill>
        <p:spPr bwMode="auto">
          <a:xfrm>
            <a:off x="5940152" y="4965213"/>
            <a:ext cx="3035528" cy="16573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3345853"/>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p:txBody>
          <a:bodyPr>
            <a:normAutofit/>
          </a:bodyPr>
          <a:lstStyle/>
          <a:p>
            <a:r>
              <a:rPr lang="es-EC" sz="4000" b="1" dirty="0" smtClean="0">
                <a:solidFill>
                  <a:schemeClr val="tx1"/>
                </a:solidFill>
                <a:effectLst/>
                <a:latin typeface="Cambria" pitchFamily="18" charset="0"/>
                <a:ea typeface="Times New Roman" pitchFamily="18" charset="0"/>
                <a:cs typeface="Arial" pitchFamily="34" charset="0"/>
              </a:rPr>
              <a:t>PRECIO</a:t>
            </a:r>
          </a:p>
        </p:txBody>
      </p:sp>
      <p:graphicFrame>
        <p:nvGraphicFramePr>
          <p:cNvPr id="3" name="2 Tabla"/>
          <p:cNvGraphicFramePr>
            <a:graphicFrameLocks noGrp="1"/>
          </p:cNvGraphicFramePr>
          <p:nvPr/>
        </p:nvGraphicFramePr>
        <p:xfrm>
          <a:off x="1857356" y="2071678"/>
          <a:ext cx="6643734" cy="1285884"/>
        </p:xfrm>
        <a:graphic>
          <a:graphicData uri="http://schemas.openxmlformats.org/drawingml/2006/table">
            <a:tbl>
              <a:tblPr/>
              <a:tblGrid>
                <a:gridCol w="3321867"/>
                <a:gridCol w="3321867"/>
              </a:tblGrid>
              <a:tr h="321471">
                <a:tc>
                  <a:txBody>
                    <a:bodyPr/>
                    <a:lstStyle/>
                    <a:p>
                      <a:pPr indent="252095" algn="ctr">
                        <a:lnSpc>
                          <a:spcPct val="150000"/>
                        </a:lnSpc>
                        <a:spcAft>
                          <a:spcPts val="0"/>
                        </a:spcAft>
                      </a:pPr>
                      <a:r>
                        <a:rPr lang="es-EC" sz="1400" b="1" dirty="0">
                          <a:solidFill>
                            <a:srgbClr val="FFFFFF"/>
                          </a:solidFill>
                          <a:latin typeface="Cambria" pitchFamily="18" charset="0"/>
                          <a:ea typeface="Times New Roman"/>
                          <a:cs typeface="Times New Roman"/>
                        </a:rPr>
                        <a:t>DETALLE</a:t>
                      </a:r>
                      <a:endParaRPr lang="es-EC" sz="1600" dirty="0">
                        <a:latin typeface="Cambria" pitchFamily="18" charset="0"/>
                        <a:ea typeface="Times New Roman"/>
                        <a:cs typeface="Times New Roman"/>
                      </a:endParaRPr>
                    </a:p>
                  </a:txBody>
                  <a:tcPr marL="68580" marR="68580" marT="0" marB="0">
                    <a:lnL w="12700" cap="flat" cmpd="sng" algn="ctr">
                      <a:solidFill>
                        <a:srgbClr val="AC66BB"/>
                      </a:solidFill>
                      <a:prstDash val="solid"/>
                      <a:round/>
                      <a:headEnd type="none" w="med" len="med"/>
                      <a:tailEnd type="none" w="med" len="med"/>
                    </a:lnL>
                    <a:lnR>
                      <a:noFill/>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AC66BB"/>
                    </a:solidFill>
                  </a:tcPr>
                </a:tc>
                <a:tc>
                  <a:txBody>
                    <a:bodyPr/>
                    <a:lstStyle/>
                    <a:p>
                      <a:pPr indent="252095" algn="ctr">
                        <a:lnSpc>
                          <a:spcPct val="150000"/>
                        </a:lnSpc>
                        <a:spcAft>
                          <a:spcPts val="0"/>
                        </a:spcAft>
                      </a:pPr>
                      <a:r>
                        <a:rPr lang="es-EC" sz="1400" b="1">
                          <a:solidFill>
                            <a:srgbClr val="FFFFFF"/>
                          </a:solidFill>
                          <a:latin typeface="Cambria" pitchFamily="18" charset="0"/>
                          <a:ea typeface="Times New Roman"/>
                          <a:cs typeface="Times New Roman"/>
                        </a:rPr>
                        <a:t>COSTO</a:t>
                      </a:r>
                      <a:endParaRPr lang="es-EC" sz="1600">
                        <a:latin typeface="Cambria" pitchFamily="18" charset="0"/>
                        <a:ea typeface="Times New Roman"/>
                        <a:cs typeface="Times New Roman"/>
                      </a:endParaRPr>
                    </a:p>
                  </a:txBody>
                  <a:tcPr marL="68580" marR="68580" marT="0" marB="0">
                    <a:lnL>
                      <a:noFill/>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solidFill>
                      <a:srgbClr val="AC66BB"/>
                    </a:solidFill>
                  </a:tcPr>
                </a:tc>
              </a:tr>
              <a:tr h="321471">
                <a:tc>
                  <a:txBody>
                    <a:bodyPr/>
                    <a:lstStyle/>
                    <a:p>
                      <a:pPr indent="252095" algn="just">
                        <a:lnSpc>
                          <a:spcPct val="150000"/>
                        </a:lnSpc>
                        <a:spcAft>
                          <a:spcPts val="0"/>
                        </a:spcAft>
                      </a:pPr>
                      <a:r>
                        <a:rPr lang="es-EC" sz="1400" b="1" dirty="0">
                          <a:latin typeface="Cambria" pitchFamily="18" charset="0"/>
                          <a:ea typeface="Times New Roman"/>
                          <a:cs typeface="Times New Roman"/>
                        </a:rPr>
                        <a:t>Transferencia de persona a persona</a:t>
                      </a:r>
                      <a:endParaRPr lang="es-EC" sz="1600" dirty="0">
                        <a:latin typeface="Cambria" pitchFamily="18" charset="0"/>
                        <a:ea typeface="Times New Roman"/>
                        <a:cs typeface="Times New Roman"/>
                      </a:endParaRPr>
                    </a:p>
                  </a:txBody>
                  <a:tcPr marL="68580" marR="68580" marT="0" marB="0">
                    <a:lnL w="12700" cap="flat" cmpd="sng" algn="ctr">
                      <a:solidFill>
                        <a:srgbClr val="AC66BB"/>
                      </a:solidFill>
                      <a:prstDash val="solid"/>
                      <a:round/>
                      <a:headEnd type="none" w="med" len="med"/>
                      <a:tailEnd type="none" w="med" len="med"/>
                    </a:lnL>
                    <a:lnR>
                      <a:noFill/>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c>
                  <a:txBody>
                    <a:bodyPr/>
                    <a:lstStyle/>
                    <a:p>
                      <a:pPr indent="252095" algn="just">
                        <a:lnSpc>
                          <a:spcPct val="150000"/>
                        </a:lnSpc>
                        <a:spcAft>
                          <a:spcPts val="0"/>
                        </a:spcAft>
                      </a:pPr>
                      <a:r>
                        <a:rPr lang="es-EC" sz="1400" dirty="0">
                          <a:latin typeface="Cambria" pitchFamily="18" charset="0"/>
                          <a:ea typeface="Times New Roman"/>
                          <a:cs typeface="Times New Roman"/>
                        </a:rPr>
                        <a:t>$0,02-$0,10</a:t>
                      </a:r>
                      <a:endParaRPr lang="es-EC" sz="1600" dirty="0">
                        <a:latin typeface="Cambria" pitchFamily="18" charset="0"/>
                        <a:ea typeface="Times New Roman"/>
                        <a:cs typeface="Times New Roman"/>
                      </a:endParaRPr>
                    </a:p>
                  </a:txBody>
                  <a:tcPr marL="68580" marR="68580" marT="0" marB="0">
                    <a:lnL>
                      <a:noFill/>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r>
              <a:tr h="321471">
                <a:tc>
                  <a:txBody>
                    <a:bodyPr/>
                    <a:lstStyle/>
                    <a:p>
                      <a:pPr indent="252095" algn="just">
                        <a:lnSpc>
                          <a:spcPct val="150000"/>
                        </a:lnSpc>
                        <a:spcAft>
                          <a:spcPts val="0"/>
                        </a:spcAft>
                      </a:pPr>
                      <a:r>
                        <a:rPr lang="es-EC" sz="1400" b="1" dirty="0">
                          <a:latin typeface="Cambria" pitchFamily="18" charset="0"/>
                          <a:ea typeface="Times New Roman"/>
                          <a:cs typeface="Times New Roman"/>
                        </a:rPr>
                        <a:t>Sector financiero</a:t>
                      </a:r>
                      <a:endParaRPr lang="es-EC" sz="1600" dirty="0">
                        <a:latin typeface="Cambria" pitchFamily="18" charset="0"/>
                        <a:ea typeface="Times New Roman"/>
                        <a:cs typeface="Times New Roman"/>
                      </a:endParaRPr>
                    </a:p>
                  </a:txBody>
                  <a:tcPr marL="68580" marR="68580" marT="0" marB="0">
                    <a:lnL w="12700" cap="flat" cmpd="sng" algn="ctr">
                      <a:solidFill>
                        <a:srgbClr val="AC66BB"/>
                      </a:solidFill>
                      <a:prstDash val="solid"/>
                      <a:round/>
                      <a:headEnd type="none" w="med" len="med"/>
                      <a:tailEnd type="none" w="med" len="med"/>
                    </a:lnL>
                    <a:lnR>
                      <a:noFill/>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c>
                  <a:txBody>
                    <a:bodyPr/>
                    <a:lstStyle/>
                    <a:p>
                      <a:pPr indent="252095" algn="just">
                        <a:lnSpc>
                          <a:spcPct val="150000"/>
                        </a:lnSpc>
                        <a:spcAft>
                          <a:spcPts val="0"/>
                        </a:spcAft>
                      </a:pPr>
                      <a:r>
                        <a:rPr lang="es-EC" sz="1400" dirty="0">
                          <a:latin typeface="Cambria" pitchFamily="18" charset="0"/>
                          <a:ea typeface="Times New Roman"/>
                          <a:cs typeface="Times New Roman"/>
                        </a:rPr>
                        <a:t>$0,15</a:t>
                      </a:r>
                      <a:endParaRPr lang="es-EC" sz="1600" dirty="0">
                        <a:latin typeface="Cambria" pitchFamily="18" charset="0"/>
                        <a:ea typeface="Times New Roman"/>
                        <a:cs typeface="Times New Roman"/>
                      </a:endParaRPr>
                    </a:p>
                  </a:txBody>
                  <a:tcPr marL="68580" marR="68580" marT="0" marB="0">
                    <a:lnL>
                      <a:noFill/>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r>
              <a:tr h="321471">
                <a:tc>
                  <a:txBody>
                    <a:bodyPr/>
                    <a:lstStyle/>
                    <a:p>
                      <a:pPr indent="252095" algn="just">
                        <a:lnSpc>
                          <a:spcPct val="150000"/>
                        </a:lnSpc>
                        <a:spcAft>
                          <a:spcPts val="0"/>
                        </a:spcAft>
                      </a:pPr>
                      <a:r>
                        <a:rPr lang="es-EC" sz="1400" b="1">
                          <a:latin typeface="Cambria" pitchFamily="18" charset="0"/>
                          <a:ea typeface="Times New Roman"/>
                          <a:cs typeface="Times New Roman"/>
                        </a:rPr>
                        <a:t>Impuestos</a:t>
                      </a:r>
                      <a:endParaRPr lang="es-EC" sz="1600">
                        <a:latin typeface="Cambria" pitchFamily="18" charset="0"/>
                        <a:ea typeface="Times New Roman"/>
                        <a:cs typeface="Times New Roman"/>
                      </a:endParaRPr>
                    </a:p>
                  </a:txBody>
                  <a:tcPr marL="68580" marR="68580" marT="0" marB="0">
                    <a:lnL w="12700" cap="flat" cmpd="sng" algn="ctr">
                      <a:solidFill>
                        <a:srgbClr val="AC66BB"/>
                      </a:solidFill>
                      <a:prstDash val="solid"/>
                      <a:round/>
                      <a:headEnd type="none" w="med" len="med"/>
                      <a:tailEnd type="none" w="med" len="med"/>
                    </a:lnL>
                    <a:lnR>
                      <a:noFill/>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c>
                  <a:txBody>
                    <a:bodyPr/>
                    <a:lstStyle/>
                    <a:p>
                      <a:pPr indent="252095" algn="just">
                        <a:lnSpc>
                          <a:spcPct val="150000"/>
                        </a:lnSpc>
                        <a:spcAft>
                          <a:spcPts val="0"/>
                        </a:spcAft>
                      </a:pPr>
                      <a:r>
                        <a:rPr lang="es-EC" sz="1400" dirty="0">
                          <a:latin typeface="Cambria" pitchFamily="18" charset="0"/>
                          <a:ea typeface="Times New Roman"/>
                          <a:cs typeface="Times New Roman"/>
                        </a:rPr>
                        <a:t>$0,05</a:t>
                      </a:r>
                      <a:endParaRPr lang="es-EC" sz="1600" dirty="0">
                        <a:latin typeface="Cambria" pitchFamily="18" charset="0"/>
                        <a:ea typeface="Times New Roman"/>
                        <a:cs typeface="Times New Roman"/>
                      </a:endParaRPr>
                    </a:p>
                  </a:txBody>
                  <a:tcPr marL="68580" marR="68580" marT="0" marB="0">
                    <a:lnL>
                      <a:noFill/>
                    </a:lnL>
                    <a:lnR w="12700" cap="flat" cmpd="sng" algn="ctr">
                      <a:solidFill>
                        <a:srgbClr val="AC66BB"/>
                      </a:solidFill>
                      <a:prstDash val="solid"/>
                      <a:round/>
                      <a:headEnd type="none" w="med" len="med"/>
                      <a:tailEnd type="none" w="med" len="med"/>
                    </a:lnR>
                    <a:lnT w="12700" cap="flat" cmpd="sng" algn="ctr">
                      <a:solidFill>
                        <a:srgbClr val="AC66BB"/>
                      </a:solidFill>
                      <a:prstDash val="solid"/>
                      <a:round/>
                      <a:headEnd type="none" w="med" len="med"/>
                      <a:tailEnd type="none" w="med" len="med"/>
                    </a:lnT>
                    <a:lnB w="12700" cap="flat" cmpd="sng" algn="ctr">
                      <a:solidFill>
                        <a:srgbClr val="AC66BB"/>
                      </a:solidFill>
                      <a:prstDash val="solid"/>
                      <a:round/>
                      <a:headEnd type="none" w="med" len="med"/>
                      <a:tailEnd type="none" w="med" len="med"/>
                    </a:lnB>
                  </a:tcPr>
                </a:tc>
              </a:tr>
            </a:tbl>
          </a:graphicData>
        </a:graphic>
      </p:graphicFrame>
      <p:pic>
        <p:nvPicPr>
          <p:cNvPr id="31746" name="Picture 2" descr="http://objetivismo.org/wp-content/uploads/2011/05/dolar-oro.jpg"/>
          <p:cNvPicPr>
            <a:picLocks noChangeAspect="1" noChangeArrowheads="1"/>
          </p:cNvPicPr>
          <p:nvPr/>
        </p:nvPicPr>
        <p:blipFill>
          <a:blip r:embed="rId4"/>
          <a:srcRect/>
          <a:stretch>
            <a:fillRect/>
          </a:stretch>
        </p:blipFill>
        <p:spPr bwMode="auto">
          <a:xfrm>
            <a:off x="4644008" y="3706641"/>
            <a:ext cx="2961527" cy="2628916"/>
          </a:xfrm>
          <a:prstGeom prst="rect">
            <a:avLst/>
          </a:prstGeom>
          <a:noFill/>
          <a:effectLst>
            <a:softEdge rad="317500"/>
          </a:effectLst>
        </p:spPr>
      </p:pic>
    </p:spTree>
  </p:cSld>
  <p:clrMapOvr>
    <a:overrideClrMapping bg1="lt1" tx1="dk1" bg2="lt2" tx2="dk2" accent1="accent1" accent2="accent2" accent3="accent3" accent4="accent4" accent5="accent5" accent6="accent6" hlink="hlink" folHlink="folHlink"/>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3 CuadroTexto"/>
          <p:cNvSpPr txBox="1"/>
          <p:nvPr/>
        </p:nvSpPr>
        <p:spPr>
          <a:xfrm>
            <a:off x="1214414" y="285728"/>
            <a:ext cx="5760640" cy="707886"/>
          </a:xfrm>
          <a:prstGeom prst="rect">
            <a:avLst/>
          </a:prstGeom>
          <a:noFill/>
        </p:spPr>
        <p:txBody>
          <a:bodyPr wrap="square" rtlCol="0">
            <a:spAutoFit/>
          </a:bodyPr>
          <a:lstStyle/>
          <a:p>
            <a:pPr marL="342900" indent="-342900"/>
            <a:r>
              <a:rPr lang="es-EC" sz="4000" b="1" dirty="0" smtClean="0">
                <a:latin typeface="Cambria" pitchFamily="18" charset="0"/>
                <a:ea typeface="Times New Roman" pitchFamily="18" charset="0"/>
                <a:cs typeface="Arial" pitchFamily="34" charset="0"/>
              </a:rPr>
              <a:t>PLAZA</a:t>
            </a:r>
            <a:endParaRPr lang="es-EC" sz="4000" b="1" dirty="0">
              <a:latin typeface="Cambria" pitchFamily="18" charset="0"/>
              <a:ea typeface="Times New Roman" pitchFamily="18" charset="0"/>
              <a:cs typeface="Arial" pitchFamily="34" charset="0"/>
            </a:endParaRPr>
          </a:p>
        </p:txBody>
      </p:sp>
      <p:sp>
        <p:nvSpPr>
          <p:cNvPr id="5" name="4 Rectángulo"/>
          <p:cNvSpPr/>
          <p:nvPr/>
        </p:nvSpPr>
        <p:spPr>
          <a:xfrm>
            <a:off x="1104374" y="1114318"/>
            <a:ext cx="5571612"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sz="2400" dirty="0"/>
              <a:t>Se considera como plaza a cada uno de los lugares en donde las personas pueden realizar las recargas de dinero electrónico, es decir, las ventanillas autorizadas son las de los Macro Agentes como: instituciones financieras,  instituciones del sector popular y solidario, y otras empresas privadas como farmacias, supermercados, tiendas, etc.</a:t>
            </a:r>
          </a:p>
        </p:txBody>
      </p:sp>
      <p:pic>
        <p:nvPicPr>
          <p:cNvPr id="14338" name="Picture 2" descr="http://www.elemprendedor.ec/wp-content/uploads/2015/03/Captura-de-pantalla-2015-03-02-a-las-10.13.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149080"/>
            <a:ext cx="4355976" cy="2545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00652935"/>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a:xfrm>
            <a:off x="1000100" y="0"/>
            <a:ext cx="7498080" cy="642918"/>
          </a:xfrm>
        </p:spPr>
        <p:txBody>
          <a:bodyPr>
            <a:noAutofit/>
          </a:bodyPr>
          <a:lstStyle/>
          <a:p>
            <a:r>
              <a:rPr lang="es-EC" sz="4000" b="1" dirty="0" smtClean="0">
                <a:solidFill>
                  <a:schemeClr val="tx1"/>
                </a:solidFill>
                <a:effectLst/>
                <a:latin typeface="Cambria" pitchFamily="18" charset="0"/>
                <a:ea typeface="Times New Roman" pitchFamily="18" charset="0"/>
                <a:cs typeface="Arial" pitchFamily="34" charset="0"/>
              </a:rPr>
              <a:t>PROMOCIÓN                                </a:t>
            </a:r>
          </a:p>
        </p:txBody>
      </p:sp>
      <p:sp>
        <p:nvSpPr>
          <p:cNvPr id="35841" name="Rectangle 1"/>
          <p:cNvSpPr>
            <a:spLocks noChangeArrowheads="1"/>
          </p:cNvSpPr>
          <p:nvPr/>
        </p:nvSpPr>
        <p:spPr bwMode="auto">
          <a:xfrm>
            <a:off x="3571868" y="2786058"/>
            <a:ext cx="285752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sz="2200" b="1" i="0" u="none" strike="noStrike" normalizeH="0" baseline="0" dirty="0" smtClean="0">
                <a:ln/>
                <a:solidFill>
                  <a:schemeClr val="accent5">
                    <a:tint val="50000"/>
                    <a:satMod val="180000"/>
                  </a:schemeClr>
                </a:solidFill>
                <a:latin typeface="Cambria" pitchFamily="18" charset="0"/>
                <a:ea typeface="Times New Roman" pitchFamily="18" charset="0"/>
                <a:cs typeface="Arial" pitchFamily="34" charset="0"/>
              </a:rPr>
              <a:t>Video Informativo “Dinero Electrónico en las microempresas”</a:t>
            </a:r>
            <a:endParaRPr kumimoji="0" lang="es-EC" sz="2200" b="1" i="0" u="none" strike="noStrike" normalizeH="0" baseline="0" dirty="0" smtClean="0">
              <a:ln/>
              <a:solidFill>
                <a:schemeClr val="accent5">
                  <a:tint val="50000"/>
                  <a:satMod val="180000"/>
                </a:schemeClr>
              </a:solidFill>
              <a:latin typeface="Cambria" pitchFamily="18" charset="0"/>
              <a:cs typeface="Arial" pitchFamily="34" charset="0"/>
            </a:endParaRPr>
          </a:p>
        </p:txBody>
      </p:sp>
      <p:graphicFrame>
        <p:nvGraphicFramePr>
          <p:cNvPr id="9" name="8 Diagrama"/>
          <p:cNvGraphicFramePr/>
          <p:nvPr>
            <p:extLst>
              <p:ext uri="{D42A27DB-BD31-4B8C-83A1-F6EECF244321}">
                <p14:modId xmlns:p14="http://schemas.microsoft.com/office/powerpoint/2010/main" val="1997462591"/>
              </p:ext>
            </p:extLst>
          </p:nvPr>
        </p:nvGraphicFramePr>
        <p:xfrm>
          <a:off x="642910" y="500042"/>
          <a:ext cx="8715404" cy="6357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1 Título"/>
          <p:cNvSpPr txBox="1">
            <a:spLocks/>
          </p:cNvSpPr>
          <p:nvPr/>
        </p:nvSpPr>
        <p:spPr>
          <a:xfrm>
            <a:off x="1000100" y="6215082"/>
            <a:ext cx="7498080" cy="642918"/>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400" b="1" i="0" u="sng" strike="noStrike" kern="1200" cap="none" spc="0" normalizeH="0" baseline="0" noProof="0" dirty="0" smtClean="0">
                <a:ln>
                  <a:noFill/>
                </a:ln>
                <a:solidFill>
                  <a:schemeClr val="tx1"/>
                </a:solidFill>
                <a:effectLst/>
                <a:uLnTx/>
                <a:uFillTx/>
                <a:latin typeface="Cambria" pitchFamily="18" charset="0"/>
                <a:ea typeface="Times New Roman" pitchFamily="18" charset="0"/>
                <a:cs typeface="Arial" pitchFamily="34" charset="0"/>
              </a:rPr>
              <a:t>ESTRATEGIA</a:t>
            </a:r>
            <a:r>
              <a:rPr kumimoji="0" lang="es-EC" sz="2400" b="1" i="0" u="sng" strike="noStrike" kern="1200" cap="none" spc="0" normalizeH="0" noProof="0" dirty="0" smtClean="0">
                <a:ln>
                  <a:noFill/>
                </a:ln>
                <a:solidFill>
                  <a:schemeClr val="tx1"/>
                </a:solidFill>
                <a:effectLst/>
                <a:uLnTx/>
                <a:uFillTx/>
                <a:latin typeface="Cambria" pitchFamily="18" charset="0"/>
                <a:ea typeface="Times New Roman" pitchFamily="18" charset="0"/>
                <a:cs typeface="Arial" pitchFamily="34" charset="0"/>
              </a:rPr>
              <a:t> 1</a:t>
            </a:r>
            <a:r>
              <a:rPr kumimoji="0" lang="es-EC" sz="2400" b="1" i="0" u="sng" strike="noStrike" kern="1200" cap="none" spc="0" normalizeH="0" baseline="0" noProof="0" dirty="0" smtClean="0">
                <a:ln>
                  <a:noFill/>
                </a:ln>
                <a:solidFill>
                  <a:schemeClr val="tx1"/>
                </a:solidFill>
                <a:effectLst/>
                <a:uLnTx/>
                <a:uFillTx/>
                <a:latin typeface="Cambria" pitchFamily="18" charset="0"/>
                <a:ea typeface="Times New Roman" pitchFamily="18" charset="0"/>
                <a:cs typeface="Arial" pitchFamily="34" charset="0"/>
              </a:rPr>
              <a:t>                                </a:t>
            </a:r>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p:txBody>
          <a:bodyPr>
            <a:normAutofit/>
          </a:bodyPr>
          <a:lstStyle/>
          <a:p>
            <a:pPr algn="ctr"/>
            <a:r>
              <a:rPr lang="es-EC" sz="3000" b="1" dirty="0" smtClean="0">
                <a:solidFill>
                  <a:schemeClr val="tx1"/>
                </a:solidFill>
                <a:latin typeface="Cambria" pitchFamily="18" charset="0"/>
              </a:rPr>
              <a:t/>
            </a:r>
            <a:br>
              <a:rPr lang="es-EC" sz="3000" b="1" dirty="0" smtClean="0">
                <a:solidFill>
                  <a:schemeClr val="tx1"/>
                </a:solidFill>
                <a:latin typeface="Cambria" pitchFamily="18" charset="0"/>
              </a:rPr>
            </a:br>
            <a:r>
              <a:rPr lang="es-EC" sz="3000" b="1" dirty="0" smtClean="0">
                <a:solidFill>
                  <a:schemeClr val="tx1"/>
                </a:solidFill>
                <a:latin typeface="Cambria" pitchFamily="18" charset="0"/>
              </a:rPr>
              <a:t>DESCRIPCIÓN DEL PROBLEMA</a:t>
            </a:r>
            <a:endParaRPr lang="es-EC" sz="3000" b="1" dirty="0">
              <a:solidFill>
                <a:schemeClr val="tx1"/>
              </a:solidFill>
              <a:latin typeface="Cambria" pitchFamily="18" charset="0"/>
            </a:endParaRPr>
          </a:p>
        </p:txBody>
      </p:sp>
      <p:sp>
        <p:nvSpPr>
          <p:cNvPr id="5" name="4 Rectángulo"/>
          <p:cNvSpPr/>
          <p:nvPr/>
        </p:nvSpPr>
        <p:spPr>
          <a:xfrm>
            <a:off x="1428728" y="1928802"/>
            <a:ext cx="7215238" cy="39290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dirty="0"/>
          </a:p>
        </p:txBody>
      </p:sp>
      <p:sp>
        <p:nvSpPr>
          <p:cNvPr id="11" name="2 Marcador de contenido"/>
          <p:cNvSpPr>
            <a:spLocks noGrp="1"/>
          </p:cNvSpPr>
          <p:nvPr>
            <p:ph idx="1"/>
          </p:nvPr>
        </p:nvSpPr>
        <p:spPr>
          <a:xfrm>
            <a:off x="1285852" y="2143116"/>
            <a:ext cx="7215238" cy="4176722"/>
          </a:xfrm>
        </p:spPr>
        <p:txBody>
          <a:bodyPr/>
          <a:lstStyle/>
          <a:p>
            <a:pPr algn="just">
              <a:buNone/>
            </a:pPr>
            <a:r>
              <a:rPr lang="es-EC" sz="2800" dirty="0" smtClean="0">
                <a:latin typeface="Cambria" pitchFamily="18" charset="0"/>
              </a:rPr>
              <a:t>    </a:t>
            </a:r>
            <a:r>
              <a:rPr lang="es-EC" sz="2800" i="1" dirty="0" smtClean="0">
                <a:latin typeface="Cambria" pitchFamily="18" charset="0"/>
              </a:rPr>
              <a:t>Actualmente el proyecto del uso del dinero electrónico en el Ecuador se encuentra en la tercera fase y no se ha realizado un análisis sobre el impacto socioeconómico y el aporte a la matriz productiva que está generando esta nueva forma de pago en las microempresas comerciales del Distrito Metropolitano de Quito.</a:t>
            </a:r>
          </a:p>
          <a:p>
            <a:endParaRPr lang="es-EC" dirty="0"/>
          </a:p>
        </p:txBody>
      </p:sp>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3" name="Dinero electrónico en las microempresas[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92696"/>
            <a:ext cx="9131396" cy="5136410"/>
          </a:xfrm>
          <a:prstGeom prst="rect">
            <a:avLst/>
          </a:prstGeom>
        </p:spPr>
      </p:pic>
    </p:spTree>
    <p:extLst>
      <p:ext uri="{BB962C8B-B14F-4D97-AF65-F5344CB8AC3E}">
        <p14:creationId xmlns:p14="http://schemas.microsoft.com/office/powerpoint/2010/main" val="2641497447"/>
      </p:ext>
    </p:extLst>
  </p:cSld>
  <p:clrMapOvr>
    <a:masterClrMapping/>
  </p:clrMapOvr>
  <p:transition spd="slow">
    <p:pull/>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3 CuadroTexto"/>
          <p:cNvSpPr txBox="1"/>
          <p:nvPr/>
        </p:nvSpPr>
        <p:spPr>
          <a:xfrm>
            <a:off x="1071538" y="428604"/>
            <a:ext cx="5760640" cy="830997"/>
          </a:xfrm>
          <a:prstGeom prst="rect">
            <a:avLst/>
          </a:prstGeom>
          <a:noFill/>
        </p:spPr>
        <p:txBody>
          <a:bodyPr wrap="square" rtlCol="0">
            <a:spAutoFit/>
          </a:bodyPr>
          <a:lstStyle/>
          <a:p>
            <a:pPr marL="342900" indent="-342900"/>
            <a:r>
              <a:rPr lang="es-EC" sz="2400" b="1" u="sng" dirty="0" smtClean="0">
                <a:latin typeface="Cambria" pitchFamily="18" charset="0"/>
              </a:rPr>
              <a:t>ESTRATEGIA 2 </a:t>
            </a:r>
          </a:p>
          <a:p>
            <a:pPr marL="342900" indent="-342900"/>
            <a:r>
              <a:rPr lang="es-EC" sz="2400" b="1" dirty="0" smtClean="0">
                <a:latin typeface="Cambria" pitchFamily="18" charset="0"/>
              </a:rPr>
              <a:t>MATERIAL POP</a:t>
            </a:r>
            <a:endParaRPr lang="es-EC" sz="2400" b="1" dirty="0">
              <a:latin typeface="Cambria" pitchFamily="18" charset="0"/>
            </a:endParaRPr>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117053"/>
            <a:ext cx="4365493" cy="5557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971600" y="1340768"/>
            <a:ext cx="2979324" cy="5262979"/>
          </a:xfrm>
          <a:prstGeom prst="rect">
            <a:avLst/>
          </a:prstGeom>
          <a:ln w="38100">
            <a:solidFill>
              <a:srgbClr val="FF0066"/>
            </a:solidFill>
          </a:ln>
        </p:spPr>
        <p:txBody>
          <a:bodyPr wrap="square">
            <a:spAutoFit/>
          </a:bodyPr>
          <a:lstStyle/>
          <a:p>
            <a:pPr algn="ctr"/>
            <a:r>
              <a:rPr lang="es-EC" sz="2400" dirty="0"/>
              <a:t>Con el objetivo de estar presente en la mente de las personas, se plantea como estrategia de promoción diseñar posters que puedan ser colocados en un lugar visible de las ventanillas autorizadas para realizar cargas y descargas. El diseño propuesto es el siguiente:</a:t>
            </a:r>
          </a:p>
        </p:txBody>
      </p:sp>
    </p:spTree>
    <p:extLst>
      <p:ext uri="{BB962C8B-B14F-4D97-AF65-F5344CB8AC3E}">
        <p14:creationId xmlns:p14="http://schemas.microsoft.com/office/powerpoint/2010/main" val="2229685142"/>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3" name="1 Título"/>
          <p:cNvSpPr txBox="1">
            <a:spLocks/>
          </p:cNvSpPr>
          <p:nvPr/>
        </p:nvSpPr>
        <p:spPr>
          <a:xfrm>
            <a:off x="1071538" y="2714620"/>
            <a:ext cx="7498080" cy="1143000"/>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5400" b="1" i="0"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mbria" pitchFamily="18" charset="0"/>
                <a:ea typeface="+mj-ea"/>
                <a:cs typeface="+mj-cs"/>
              </a:rPr>
              <a:t>CAPÍTULO  VI</a:t>
            </a:r>
            <a:br>
              <a:rPr kumimoji="0" lang="es-EC" sz="5400" b="1" i="0"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mbria" pitchFamily="18" charset="0"/>
                <a:ea typeface="+mj-ea"/>
                <a:cs typeface="+mj-cs"/>
              </a:rPr>
            </a:br>
            <a:endParaRPr kumimoji="0" lang="es-EC" sz="5400" b="1" i="0"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mbria"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EC" sz="5400" b="1" dirty="0" smtClean="0">
                <a:effectLst>
                  <a:outerShdw blurRad="50000" dist="30000" dir="5400000" algn="tl" rotWithShape="0">
                    <a:srgbClr val="000000">
                      <a:alpha val="30000"/>
                    </a:srgbClr>
                  </a:outerShdw>
                </a:effectLst>
                <a:latin typeface="Cambria" pitchFamily="18" charset="0"/>
                <a:ea typeface="+mj-ea"/>
                <a:cs typeface="+mj-cs"/>
              </a:rPr>
              <a:t>CONCLUSIONES Y RECOMENDACIONES</a:t>
            </a:r>
            <a:endParaRPr kumimoji="0" lang="es-EC" sz="5400" b="1" i="0"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Cambria" pitchFamily="18" charset="0"/>
              <a:ea typeface="+mj-ea"/>
              <a:cs typeface="+mj-cs"/>
            </a:endParaRPr>
          </a:p>
        </p:txBody>
      </p:sp>
    </p:spTree>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a:xfrm>
            <a:off x="1142976" y="0"/>
            <a:ext cx="7498080" cy="725788"/>
          </a:xfrm>
        </p:spPr>
        <p:txBody>
          <a:bodyPr>
            <a:normAutofit/>
          </a:bodyPr>
          <a:lstStyle/>
          <a:p>
            <a:pPr algn="ctr"/>
            <a:r>
              <a:rPr lang="es-EC" sz="3200" b="1" dirty="0" smtClean="0">
                <a:solidFill>
                  <a:schemeClr val="tx1"/>
                </a:solidFill>
                <a:effectLst/>
                <a:latin typeface="Cambria" pitchFamily="18" charset="0"/>
                <a:ea typeface="Times New Roman" pitchFamily="18" charset="0"/>
                <a:cs typeface="Arial" pitchFamily="34" charset="0"/>
              </a:rPr>
              <a:t>CONCLUSIONES</a:t>
            </a:r>
          </a:p>
        </p:txBody>
      </p:sp>
      <p:graphicFrame>
        <p:nvGraphicFramePr>
          <p:cNvPr id="4" name="3 Diagrama"/>
          <p:cNvGraphicFramePr/>
          <p:nvPr/>
        </p:nvGraphicFramePr>
        <p:xfrm>
          <a:off x="785786" y="714356"/>
          <a:ext cx="8572528" cy="614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1 Título"/>
          <p:cNvSpPr txBox="1">
            <a:spLocks/>
          </p:cNvSpPr>
          <p:nvPr/>
        </p:nvSpPr>
        <p:spPr>
          <a:xfrm>
            <a:off x="971600" y="25256"/>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s-EC" sz="3000" b="1" dirty="0" smtClean="0">
                <a:solidFill>
                  <a:schemeClr val="tx1"/>
                </a:solidFill>
                <a:latin typeface="Cambria" pitchFamily="18" charset="0"/>
              </a:rPr>
              <a:t>RECOMENDACIONES</a:t>
            </a:r>
            <a:endParaRPr lang="es-EC" sz="3000" b="1" dirty="0">
              <a:solidFill>
                <a:schemeClr val="tx1"/>
              </a:solidFill>
              <a:latin typeface="Cambria" pitchFamily="18" charset="0"/>
            </a:endParaRPr>
          </a:p>
        </p:txBody>
      </p:sp>
      <p:sp>
        <p:nvSpPr>
          <p:cNvPr id="5" name="4 Rectángulo"/>
          <p:cNvSpPr/>
          <p:nvPr/>
        </p:nvSpPr>
        <p:spPr>
          <a:xfrm>
            <a:off x="185446" y="980728"/>
            <a:ext cx="4242538"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s-ES" dirty="0"/>
              <a:t>Partiendo del hecho de que las microempresas consideran al uso del dinero electrónico como un aporte positivo para las mismas, se recomienda poner mayor atención en este segmento de mercado que denota una oportunidad de crecimiento para el nuevo sistema, lo cual se traduciría en un beneficio para la matriz productiva.</a:t>
            </a:r>
            <a:endParaRPr lang="es-EC" dirty="0"/>
          </a:p>
        </p:txBody>
      </p:sp>
      <p:sp>
        <p:nvSpPr>
          <p:cNvPr id="6" name="5 Rectángulo"/>
          <p:cNvSpPr/>
          <p:nvPr/>
        </p:nvSpPr>
        <p:spPr>
          <a:xfrm>
            <a:off x="4572000" y="980728"/>
            <a:ext cx="4401834"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es-ES" dirty="0"/>
              <a:t>Partiendo del hecho de que las microempresas consideran al uso del dinero electrónico como un aporte positivo para las mismas, se recomienda poner mayor atención en este segmento de mercado que denota una oportunidad de crecimiento para el nuevo sistema, lo cual se traduciría en un beneficio para la matriz productiva.</a:t>
            </a:r>
            <a:endParaRPr lang="es-EC" dirty="0"/>
          </a:p>
        </p:txBody>
      </p:sp>
      <p:sp>
        <p:nvSpPr>
          <p:cNvPr id="7" name="6 Rectángulo"/>
          <p:cNvSpPr/>
          <p:nvPr/>
        </p:nvSpPr>
        <p:spPr>
          <a:xfrm>
            <a:off x="4577827" y="3429000"/>
            <a:ext cx="4242538"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es-ES" dirty="0"/>
              <a:t>Es importante tomar en cuenta el utilizar diferentes estrategias de marketing como la promoción realizando videos informativos acerca del uso del dinero electrónico y difundirlo en redes sociales, para poder captar la atención de las personas y motivarles a usar este nuevo sistema, tomando como fortaleza el nivel de importancia que tienen las personas en este nuevo sistema y complementarlo con un mayor nivel de información.</a:t>
            </a:r>
            <a:endParaRPr lang="es-EC" dirty="0"/>
          </a:p>
        </p:txBody>
      </p:sp>
      <p:sp>
        <p:nvSpPr>
          <p:cNvPr id="8" name="7 Rectángulo"/>
          <p:cNvSpPr/>
          <p:nvPr/>
        </p:nvSpPr>
        <p:spPr>
          <a:xfrm>
            <a:off x="185446" y="3789040"/>
            <a:ext cx="426769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es-ES" dirty="0"/>
              <a:t>Siendo en su mayoría los sectores centro y sur los que abarcan la mayor cantidad de microempresas, es importante trabajar en estrategias enfocadas prioritariamente en las necesidades de estos sectores para promover el uso del nuevo sistema de pago de dinero electrónico.</a:t>
            </a:r>
            <a:endParaRPr lang="es-EC" dirty="0"/>
          </a:p>
        </p:txBody>
      </p:sp>
    </p:spTree>
    <p:extLst>
      <p:ext uri="{BB962C8B-B14F-4D97-AF65-F5344CB8AC3E}">
        <p14:creationId xmlns:p14="http://schemas.microsoft.com/office/powerpoint/2010/main" val="3274071817"/>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pic>
        <p:nvPicPr>
          <p:cNvPr id="2050" name="Picture 2" descr="http://ecuatorianoenvivo.com/wp-content/uploads/2015/04/Dinero-Electron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300" y="3748220"/>
            <a:ext cx="4896544" cy="2403143"/>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a:spLocks noGrp="1"/>
          </p:cNvSpPr>
          <p:nvPr>
            <p:ph type="title"/>
          </p:nvPr>
        </p:nvSpPr>
        <p:spPr>
          <a:xfrm>
            <a:off x="1435608" y="274638"/>
            <a:ext cx="7498080" cy="1143000"/>
          </a:xfrm>
        </p:spPr>
        <p:txBody>
          <a:bodyPr>
            <a:normAutofit/>
          </a:bodyPr>
          <a:lstStyle/>
          <a:p>
            <a:pPr algn="ctr"/>
            <a:r>
              <a:rPr lang="es-EC" sz="3000" b="1" dirty="0" smtClean="0">
                <a:solidFill>
                  <a:schemeClr val="tx1"/>
                </a:solidFill>
                <a:latin typeface="Cambria" pitchFamily="18" charset="0"/>
              </a:rPr>
              <a:t>OBJETIVOS</a:t>
            </a:r>
            <a:endParaRPr lang="es-EC" sz="3000" b="1" dirty="0">
              <a:solidFill>
                <a:schemeClr val="tx1"/>
              </a:solidFill>
              <a:latin typeface="Cambria" pitchFamily="18" charset="0"/>
            </a:endParaRPr>
          </a:p>
        </p:txBody>
      </p:sp>
      <p:sp>
        <p:nvSpPr>
          <p:cNvPr id="5" name="4 CuadroTexto"/>
          <p:cNvSpPr txBox="1"/>
          <p:nvPr/>
        </p:nvSpPr>
        <p:spPr>
          <a:xfrm>
            <a:off x="1173948" y="1628800"/>
            <a:ext cx="3960440" cy="461665"/>
          </a:xfrm>
          <a:prstGeom prst="rect">
            <a:avLst/>
          </a:prstGeom>
          <a:noFill/>
        </p:spPr>
        <p:txBody>
          <a:bodyPr wrap="square" rtlCol="0">
            <a:spAutoFit/>
          </a:bodyPr>
          <a:lstStyle/>
          <a:p>
            <a:pPr marL="342900" indent="-342900">
              <a:buFont typeface="Arial" panose="020B0604020202020204" pitchFamily="34" charset="0"/>
              <a:buChar char="•"/>
            </a:pPr>
            <a:r>
              <a:rPr lang="es-EC" sz="2400" b="1" dirty="0" smtClean="0"/>
              <a:t>OBJETIVO GENERAL</a:t>
            </a:r>
            <a:endParaRPr lang="es-EC" sz="2400" b="1" dirty="0"/>
          </a:p>
        </p:txBody>
      </p:sp>
      <p:sp>
        <p:nvSpPr>
          <p:cNvPr id="6" name="5 Rectángulo"/>
          <p:cNvSpPr/>
          <p:nvPr/>
        </p:nvSpPr>
        <p:spPr>
          <a:xfrm>
            <a:off x="1691680" y="2690336"/>
            <a:ext cx="633670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C" sz="2400" dirty="0"/>
              <a:t>Analizar el Impacto Socio-Económico y el aporte a la Matriz Productiva del uso del Dinero Electrónico en las </a:t>
            </a:r>
            <a:r>
              <a:rPr lang="es-EC" sz="2400" dirty="0">
                <a:solidFill>
                  <a:schemeClr val="dk1"/>
                </a:solidFill>
              </a:rPr>
              <a:t>Microempresas</a:t>
            </a:r>
            <a:r>
              <a:rPr lang="es-EC" sz="2400" dirty="0"/>
              <a:t> Comerciales del Distrito Metropolitano de Quito.</a:t>
            </a:r>
          </a:p>
        </p:txBody>
      </p:sp>
    </p:spTree>
    <p:extLst>
      <p:ext uri="{BB962C8B-B14F-4D97-AF65-F5344CB8AC3E}">
        <p14:creationId xmlns:p14="http://schemas.microsoft.com/office/powerpoint/2010/main" val="369439291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3 CuadroTexto"/>
          <p:cNvSpPr txBox="1"/>
          <p:nvPr/>
        </p:nvSpPr>
        <p:spPr>
          <a:xfrm>
            <a:off x="1043608" y="188640"/>
            <a:ext cx="4536504" cy="461665"/>
          </a:xfrm>
          <a:prstGeom prst="rect">
            <a:avLst/>
          </a:prstGeom>
          <a:noFill/>
        </p:spPr>
        <p:txBody>
          <a:bodyPr wrap="square" rtlCol="0">
            <a:spAutoFit/>
          </a:bodyPr>
          <a:lstStyle/>
          <a:p>
            <a:pPr marL="342900" indent="-342900">
              <a:buFont typeface="Arial" panose="020B0604020202020204" pitchFamily="34" charset="0"/>
              <a:buChar char="•"/>
            </a:pPr>
            <a:r>
              <a:rPr lang="es-EC" sz="2400" b="1" dirty="0" smtClean="0"/>
              <a:t>OBJETIVOS ESPECÍFICOS</a:t>
            </a:r>
            <a:endParaRPr lang="es-EC" sz="2400" b="1" dirty="0"/>
          </a:p>
        </p:txBody>
      </p:sp>
      <p:graphicFrame>
        <p:nvGraphicFramePr>
          <p:cNvPr id="5" name="4 Diagrama"/>
          <p:cNvGraphicFramePr/>
          <p:nvPr>
            <p:extLst>
              <p:ext uri="{D42A27DB-BD31-4B8C-83A1-F6EECF244321}">
                <p14:modId xmlns:p14="http://schemas.microsoft.com/office/powerpoint/2010/main" val="338210346"/>
              </p:ext>
            </p:extLst>
          </p:nvPr>
        </p:nvGraphicFramePr>
        <p:xfrm>
          <a:off x="1259632" y="908720"/>
          <a:ext cx="763284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465423"/>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2" name="1 Título"/>
          <p:cNvSpPr>
            <a:spLocks noGrp="1"/>
          </p:cNvSpPr>
          <p:nvPr>
            <p:ph type="title"/>
          </p:nvPr>
        </p:nvSpPr>
        <p:spPr/>
        <p:txBody>
          <a:bodyPr>
            <a:normAutofit/>
          </a:bodyPr>
          <a:lstStyle/>
          <a:p>
            <a:pPr algn="ctr"/>
            <a:r>
              <a:rPr lang="es-EC" sz="3000" b="1" dirty="0" smtClean="0">
                <a:solidFill>
                  <a:schemeClr val="tx1"/>
                </a:solidFill>
                <a:latin typeface="Cambria" pitchFamily="18" charset="0"/>
              </a:rPr>
              <a:t>JUSTIFICACIÓN DE OBJETIVOS</a:t>
            </a:r>
          </a:p>
        </p:txBody>
      </p:sp>
      <p:sp>
        <p:nvSpPr>
          <p:cNvPr id="4" name="3 Rectángulo redondeado"/>
          <p:cNvSpPr/>
          <p:nvPr/>
        </p:nvSpPr>
        <p:spPr>
          <a:xfrm>
            <a:off x="1428728" y="1928802"/>
            <a:ext cx="7143800" cy="38576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2600" dirty="0">
                <a:solidFill>
                  <a:schemeClr val="tx1"/>
                </a:solidFill>
                <a:latin typeface="Cambria" pitchFamily="18" charset="0"/>
              </a:rPr>
              <a:t>La realización de este estudio beneficiará en gran medida a las microempresas comerciales del DMQ pues les proporcionará información relevante que les permitirá decidir sobre incluirse o no en el nuevo sistema de pagos, de igual manera será fuente importante de investigación para estudios relacionados y nuevos emprendimientos.</a:t>
            </a:r>
          </a:p>
          <a:p>
            <a:pPr algn="ctr"/>
            <a:endParaRPr lang="es-EC" dirty="0"/>
          </a:p>
        </p:txBody>
      </p:sp>
    </p:spTree>
  </p:cSld>
  <p:clrMapOvr>
    <a:overrideClrMapping bg1="lt1" tx1="dk1" bg2="lt2" tx2="dk2" accent1="accent1" accent2="accent2" accent3="accent3" accent4="accent4" accent5="accent5" accent6="accent6" hlink="hlink" folHlink="folHlink"/>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1 Título"/>
          <p:cNvSpPr>
            <a:spLocks noGrp="1"/>
          </p:cNvSpPr>
          <p:nvPr>
            <p:ph type="title"/>
          </p:nvPr>
        </p:nvSpPr>
        <p:spPr>
          <a:xfrm>
            <a:off x="1142976" y="2428868"/>
            <a:ext cx="7498080" cy="1143000"/>
          </a:xfrm>
        </p:spPr>
        <p:txBody>
          <a:bodyPr>
            <a:noAutofit/>
          </a:bodyPr>
          <a:lstStyle/>
          <a:p>
            <a:pPr algn="ctr"/>
            <a:r>
              <a:rPr lang="es-EC" sz="5400" b="1" dirty="0" smtClean="0">
                <a:solidFill>
                  <a:schemeClr val="tx1"/>
                </a:solidFill>
                <a:latin typeface="Cambria" pitchFamily="18" charset="0"/>
              </a:rPr>
              <a:t>CAPÍTULO II</a:t>
            </a:r>
            <a:br>
              <a:rPr lang="es-EC" sz="5400" b="1" dirty="0" smtClean="0">
                <a:solidFill>
                  <a:schemeClr val="tx1"/>
                </a:solidFill>
                <a:latin typeface="Cambria" pitchFamily="18" charset="0"/>
              </a:rPr>
            </a:br>
            <a:r>
              <a:rPr lang="es-EC" sz="5400" b="1" dirty="0" smtClean="0">
                <a:solidFill>
                  <a:schemeClr val="tx1"/>
                </a:solidFill>
                <a:latin typeface="Cambria" pitchFamily="18" charset="0"/>
              </a:rPr>
              <a:t> </a:t>
            </a:r>
            <a:br>
              <a:rPr lang="es-EC" sz="5400" b="1" dirty="0" smtClean="0">
                <a:solidFill>
                  <a:schemeClr val="tx1"/>
                </a:solidFill>
                <a:latin typeface="Cambria" pitchFamily="18" charset="0"/>
              </a:rPr>
            </a:br>
            <a:r>
              <a:rPr lang="es-EC" sz="5400" b="1" dirty="0" smtClean="0">
                <a:solidFill>
                  <a:schemeClr val="tx1"/>
                </a:solidFill>
                <a:latin typeface="Cambria" pitchFamily="18" charset="0"/>
              </a:rPr>
              <a:t>MARCO TEÓRICO</a:t>
            </a: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050" y="548680"/>
            <a:ext cx="1885950" cy="6309320"/>
          </a:xfrm>
          <a:prstGeom prst="rect">
            <a:avLst/>
          </a:prstGeom>
        </p:spPr>
      </p:pic>
      <p:sp>
        <p:nvSpPr>
          <p:cNvPr id="4" name="1 Título"/>
          <p:cNvSpPr>
            <a:spLocks noGrp="1"/>
          </p:cNvSpPr>
          <p:nvPr>
            <p:ph type="title"/>
          </p:nvPr>
        </p:nvSpPr>
        <p:spPr>
          <a:xfrm>
            <a:off x="1435608" y="116632"/>
            <a:ext cx="7498080" cy="1143000"/>
          </a:xfrm>
        </p:spPr>
        <p:txBody>
          <a:bodyPr>
            <a:normAutofit/>
          </a:bodyPr>
          <a:lstStyle/>
          <a:p>
            <a:pPr algn="ctr"/>
            <a:r>
              <a:rPr lang="es-EC" sz="3000" b="1" dirty="0" smtClean="0">
                <a:solidFill>
                  <a:schemeClr val="tx1"/>
                </a:solidFill>
                <a:latin typeface="Cambria" pitchFamily="18" charset="0"/>
              </a:rPr>
              <a:t>DATOS RELEVANTES DEL ESTUDIO</a:t>
            </a:r>
            <a:endParaRPr lang="es-EC" sz="3000" b="1" dirty="0">
              <a:solidFill>
                <a:schemeClr val="tx1"/>
              </a:solidFill>
              <a:latin typeface="Cambria" pitchFamily="18" charset="0"/>
            </a:endParaRPr>
          </a:p>
        </p:txBody>
      </p:sp>
      <p:graphicFrame>
        <p:nvGraphicFramePr>
          <p:cNvPr id="6" name="5 Diagrama"/>
          <p:cNvGraphicFramePr/>
          <p:nvPr>
            <p:extLst>
              <p:ext uri="{D42A27DB-BD31-4B8C-83A1-F6EECF244321}">
                <p14:modId xmlns:p14="http://schemas.microsoft.com/office/powerpoint/2010/main" val="1253790593"/>
              </p:ext>
            </p:extLst>
          </p:nvPr>
        </p:nvGraphicFramePr>
        <p:xfrm>
          <a:off x="179512" y="1268760"/>
          <a:ext cx="878497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583498"/>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xml><?xml version="1.0" encoding="utf-8"?>
<a:themeOverride xmlns:a="http://schemas.openxmlformats.org/drawingml/2006/main">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298</TotalTime>
  <Words>2961</Words>
  <Application>Microsoft Office PowerPoint</Application>
  <PresentationFormat>Presentación en pantalla (4:3)</PresentationFormat>
  <Paragraphs>505</Paragraphs>
  <Slides>44</Slides>
  <Notes>1</Notes>
  <HiddenSlides>0</HiddenSlides>
  <MMClips>1</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Solsticio</vt:lpstr>
      <vt:lpstr>   PROYECTO DE TITULACIÓN PREVIO A LA OBTENCIÓN DEL TÍTULO INGENIERO EN MERCADOTECNIA  </vt:lpstr>
      <vt:lpstr>CAPÍTULO I   FASE DE INTRODUCCIÓN</vt:lpstr>
      <vt:lpstr>INTRODUCCIÓN</vt:lpstr>
      <vt:lpstr> DESCRIPCIÓN DEL PROBLEMA</vt:lpstr>
      <vt:lpstr>OBJETIVOS</vt:lpstr>
      <vt:lpstr>Presentación de PowerPoint</vt:lpstr>
      <vt:lpstr>JUSTIFICACIÓN DE OBJETIVOS</vt:lpstr>
      <vt:lpstr>CAPÍTULO II   MARCO TEÓRICO</vt:lpstr>
      <vt:lpstr>DATOS RELEVANTES DEL ESTUDIO</vt:lpstr>
      <vt:lpstr>Presentación de PowerPoint</vt:lpstr>
      <vt:lpstr>Presentación de PowerPoint</vt:lpstr>
      <vt:lpstr>Presentación de PowerPoint</vt:lpstr>
      <vt:lpstr>Definiciones y los conceptos teóricos sobre el asunto en investigación</vt:lpstr>
      <vt:lpstr>Características del Dinero Electrónico</vt:lpstr>
      <vt:lpstr>Microempresas</vt:lpstr>
      <vt:lpstr>Presentación de PowerPoint</vt:lpstr>
      <vt:lpstr>Para la legalización del negocio en la ciudad de Quito, el Municipio requiere lo siguiente: </vt:lpstr>
      <vt:lpstr>CAPÍTULO III   INVESTIGACIÓN DE MERCADOS</vt:lpstr>
      <vt:lpstr>Presentación de PowerPoint</vt:lpstr>
      <vt:lpstr>METODOLOGÍA DE LA INVESTIGACIÓN</vt:lpstr>
      <vt:lpstr>Presentación de PowerPoint</vt:lpstr>
      <vt:lpstr>CAPITULO IV   ANÁLISIS DE RESULTADOS</vt:lpstr>
      <vt:lpstr>ANÁLISIS UNIVARIADO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CAPÍTULO  V  PROPUESTA </vt:lpstr>
      <vt:lpstr>Presentación de PowerPoint</vt:lpstr>
      <vt:lpstr>ESTRATEGIAS 4 P´s del  Marketing  Mix</vt:lpstr>
      <vt:lpstr>Presentación de PowerPoint</vt:lpstr>
      <vt:lpstr>PRECIO</vt:lpstr>
      <vt:lpstr>Presentación de PowerPoint</vt:lpstr>
      <vt:lpstr>PROMOCIÓN                                </vt:lpstr>
      <vt:lpstr>Presentación de PowerPoint</vt:lpstr>
      <vt:lpstr>Presentación de PowerPoint</vt:lpstr>
      <vt:lpstr>Presentación de PowerPoint</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titulación previo a la obtención del título ingeniero en mercadotecnia</dc:title>
  <dc:creator>JURADO</dc:creator>
  <cp:lastModifiedBy>hp</cp:lastModifiedBy>
  <cp:revision>44</cp:revision>
  <dcterms:created xsi:type="dcterms:W3CDTF">2015-09-29T02:14:21Z</dcterms:created>
  <dcterms:modified xsi:type="dcterms:W3CDTF">2015-10-02T22:03:08Z</dcterms:modified>
</cp:coreProperties>
</file>